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154" autoAdjust="0"/>
  </p:normalViewPr>
  <p:slideViewPr>
    <p:cSldViewPr snapToGrid="0" showGuides="1">
      <p:cViewPr varScale="1">
        <p:scale>
          <a:sx n="62" d="100"/>
          <a:sy n="62" d="100"/>
        </p:scale>
        <p:origin x="752" y="5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428F9-9CEF-431F-8842-84CDA7CEA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19" y="2523814"/>
            <a:ext cx="1422341" cy="1422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14" name="Grafik 7" descr="Logo Helmholtz">
            <a:extLst>
              <a:ext uri="{FF2B5EF4-FFF2-40B4-BE49-F238E27FC236}">
                <a16:creationId xmlns:a16="http://schemas.microsoft.com/office/drawing/2014/main" id="{93AFB185-EF8C-4D52-81A6-0C08890956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4276101"/>
            <a:ext cx="1345038" cy="1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756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460824"/>
            <a:ext cx="10944224" cy="4452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 Chen, MXL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5930EC-8340-497F-A71B-B2C4DE78AE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08836" y="6337008"/>
            <a:ext cx="53649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EBB5-E004-4349-8239-93C5A085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Optimization under OPAL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2FA69-B72A-4A2F-AC55-E83B4CB34DFF}"/>
              </a:ext>
            </a:extLst>
          </p:cNvPr>
          <p:cNvSpPr txBox="1"/>
          <p:nvPr/>
        </p:nvSpPr>
        <p:spPr>
          <a:xfrm>
            <a:off x="559819" y="1654139"/>
            <a:ext cx="11111624" cy="36370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/>
              <a:t>Application of gained results (shaping capabilities, modeling &amp; simulations, etc.) on emittance optimization (for HDC/CW upgrade) as well as other FEL R&amp;D program(s) in the injector section of the European XFEL</a:t>
            </a:r>
          </a:p>
          <a:p>
            <a:pPr marL="269875" indent="-269875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/>
              <a:t>Beamtime summary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1st experiments on 13/17 July 24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particularly for flattop shaping on 18 July 24, 1:00 am – 1:30 am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2nd experiment on 30 August 24, 1:40 am – 3:00 am, flattop shaping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3rd experiment on 10 October 24 for twin-bunch PWFA program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flattop shaping for witness</a:t>
            </a:r>
          </a:p>
          <a:p>
            <a:pPr marL="269875" indent="-269875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/>
              <a:t>Main results summarized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281546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100% projected emittance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08645-908F-4C8E-A918-735250DC25B4}"/>
              </a:ext>
            </a:extLst>
          </p:cNvPr>
          <p:cNvSpPr txBox="1"/>
          <p:nvPr/>
        </p:nvSpPr>
        <p:spPr>
          <a:xfrm>
            <a:off x="7222734" y="1541124"/>
            <a:ext cx="4866525" cy="3698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measurements: 244 </a:t>
            </a:r>
          </a:p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projected emittance about 0.41 µm (XD2) with acceptable mismatch factors, using ~25 ps laser pulses to produce 250 pC</a:t>
            </a:r>
          </a:p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100 pC (required for HDC/CW operation), the optimized emittance is about 0.27 µm</a:t>
            </a:r>
          </a:p>
          <a:p>
            <a:pPr marL="269875" indent="-269875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Cs2Te thermal emittance is about 1.1 µm /mm rms (suggested in literatures), then the thermal emittance contributes to about 70% of the best emittance achieved at 250 pC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054082-00BF-4884-B959-AB186E59D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1401955"/>
            <a:ext cx="6534925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100% slice emittance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700E-3EF2-464F-932C-83B1C2BB9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3021" r="1176" b="3992"/>
          <a:stretch/>
        </p:blipFill>
        <p:spPr>
          <a:xfrm>
            <a:off x="611189" y="1335640"/>
            <a:ext cx="6904233" cy="5095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2B106-BEEA-453F-B104-BC97E7D052AB}"/>
              </a:ext>
            </a:extLst>
          </p:cNvPr>
          <p:cNvSpPr txBox="1"/>
          <p:nvPr/>
        </p:nvSpPr>
        <p:spPr>
          <a:xfrm>
            <a:off x="7428216" y="1551398"/>
            <a:ext cx="3935002" cy="2219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measurements: 58, X2</a:t>
            </a:r>
          </a:p>
          <a:p>
            <a:pPr marL="269875" indent="-2698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using X2 not so good overall (status 2024)</a:t>
            </a:r>
          </a:p>
          <a:p>
            <a:pPr marL="269875" indent="-26987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Best: mean slice emittance of about 0.32 µm at 250 pC using ~25 ps temporal flattop shaped laser pulses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6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the application of shaped twin-bunches for PWFA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18E6E-B71E-45B6-91AE-9966AE13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4031" r="3456" b="3721"/>
          <a:stretch/>
        </p:blipFill>
        <p:spPr>
          <a:xfrm>
            <a:off x="611189" y="3015072"/>
            <a:ext cx="5317000" cy="3820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CD38D-8630-4AAD-B50A-65A111446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4015" r="3205" b="3851"/>
          <a:stretch/>
        </p:blipFill>
        <p:spPr>
          <a:xfrm>
            <a:off x="7274103" y="1249836"/>
            <a:ext cx="3918942" cy="2793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16DB2-D60F-48A8-A84F-C188412AF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4182" r="2688" b="3864"/>
          <a:stretch/>
        </p:blipFill>
        <p:spPr>
          <a:xfrm>
            <a:off x="7289701" y="4054224"/>
            <a:ext cx="3954714" cy="2793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BD002-C90F-4BEC-941A-DC7032D8A946}"/>
              </a:ext>
            </a:extLst>
          </p:cNvPr>
          <p:cNvSpPr txBox="1"/>
          <p:nvPr/>
        </p:nvSpPr>
        <p:spPr>
          <a:xfrm>
            <a:off x="559818" y="1335639"/>
            <a:ext cx="6364964" cy="1479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50000"/>
              </a:lnSpc>
              <a:buBlip>
                <a:blip r:embed="rId5"/>
              </a:buBlip>
            </a:pPr>
            <a:r>
              <a:rPr lang="en-US" sz="1600" dirty="0"/>
              <a:t>First pulse shaping enabled twin bunch optimization at the XFEL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</a:rPr>
              <a:t>Twin bunches in the same RF bucket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X1: Gaussian driver 250 pC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X2: </a:t>
            </a:r>
            <a:r>
              <a:rPr lang="en-US" sz="1600" dirty="0">
                <a:solidFill>
                  <a:srgbClr val="FF0000"/>
                </a:solidFill>
              </a:rPr>
              <a:t>flattop-shaped witness </a:t>
            </a:r>
            <a:r>
              <a:rPr lang="en-US" sz="1600" dirty="0"/>
              <a:t>100 pC</a:t>
            </a:r>
          </a:p>
          <a:p>
            <a:pPr marL="74295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Delay ~10 ps</a:t>
            </a:r>
          </a:p>
        </p:txBody>
      </p:sp>
    </p:spTree>
    <p:extLst>
      <p:ext uri="{BB962C8B-B14F-4D97-AF65-F5344CB8AC3E}">
        <p14:creationId xmlns:p14="http://schemas.microsoft.com/office/powerpoint/2010/main" val="312903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application of shaped twin-bunches for PWFA (contꞌd)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D25A3E-EC4F-45A9-81BA-E074F8BE286D}"/>
              </a:ext>
            </a:extLst>
          </p:cNvPr>
          <p:cNvGrpSpPr/>
          <p:nvPr/>
        </p:nvGrpSpPr>
        <p:grpSpPr>
          <a:xfrm>
            <a:off x="475412" y="1694395"/>
            <a:ext cx="10948622" cy="5215396"/>
            <a:chOff x="475412" y="1550559"/>
            <a:chExt cx="10948622" cy="521539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9A3801-84DD-4E78-B1AD-20FEE50EB5F9}"/>
                </a:ext>
              </a:extLst>
            </p:cNvPr>
            <p:cNvGrpSpPr/>
            <p:nvPr/>
          </p:nvGrpSpPr>
          <p:grpSpPr>
            <a:xfrm>
              <a:off x="487901" y="1550559"/>
              <a:ext cx="10855100" cy="2661846"/>
              <a:chOff x="277404" y="1488913"/>
              <a:chExt cx="10855100" cy="266184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4FD8AFF-4528-428A-B0AB-10A7C21D9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404" y="1488913"/>
                <a:ext cx="3632370" cy="2661846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6557E41-469F-467D-A878-23E52601D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455" y="1488913"/>
                <a:ext cx="3632370" cy="2661846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7D0955E-E587-4B91-BB95-6D5718409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166" y="1488913"/>
                <a:ext cx="3551338" cy="2661846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F89BBF-1E96-4D58-B9CF-04412D12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12" y="4083140"/>
              <a:ext cx="3632370" cy="26618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5AC4C5-4449-4953-B66C-56B8AFAB5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521" y="4125077"/>
              <a:ext cx="3652254" cy="261991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E454CC-AEBD-42B3-A461-68A5905E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663" y="4104108"/>
              <a:ext cx="3632371" cy="266184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35BC9E-6DF4-4457-BAE0-6434732490FC}"/>
              </a:ext>
            </a:extLst>
          </p:cNvPr>
          <p:cNvSpPr txBox="1"/>
          <p:nvPr/>
        </p:nvSpPr>
        <p:spPr>
          <a:xfrm>
            <a:off x="611189" y="1340125"/>
            <a:ext cx="10228047" cy="3756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8"/>
              </a:buBlip>
            </a:pPr>
            <a:r>
              <a:rPr lang="en-US" sz="1600" dirty="0">
                <a:solidFill>
                  <a:srgbClr val="FF0000"/>
                </a:solidFill>
              </a:rPr>
              <a:t>Longitudinal phase space control </a:t>
            </a:r>
            <a:r>
              <a:rPr lang="en-US" sz="1600" dirty="0"/>
              <a:t>of twin bunches via A1/AH1 tuning (examples)</a:t>
            </a:r>
          </a:p>
        </p:txBody>
      </p:sp>
    </p:spTree>
    <p:extLst>
      <p:ext uri="{BB962C8B-B14F-4D97-AF65-F5344CB8AC3E}">
        <p14:creationId xmlns:p14="http://schemas.microsoft.com/office/powerpoint/2010/main" val="345191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F57-C721-4C8F-80DE-49753DD4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application of shaped twin-bunches for PWFA (contꞌd)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A9B15-70E0-44D1-AA60-D31EE7B4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88" y="3258334"/>
            <a:ext cx="4030788" cy="302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9ED56-0984-4C41-AEF5-EA60030EA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66" y="3282035"/>
            <a:ext cx="4048365" cy="2997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61CBA-E7DB-4730-85B7-079EE416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8" y="3292069"/>
            <a:ext cx="4122796" cy="302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6539F-7BD4-4795-9ADA-443505BBD2DA}"/>
              </a:ext>
            </a:extLst>
          </p:cNvPr>
          <p:cNvSpPr txBox="1"/>
          <p:nvPr/>
        </p:nvSpPr>
        <p:spPr>
          <a:xfrm>
            <a:off x="611189" y="1643865"/>
            <a:ext cx="10956924" cy="1582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dirty="0"/>
              <a:t>Successful machine tuning of twin bunches in the same RF bucket as preparation of downstream transport studies</a:t>
            </a:r>
          </a:p>
          <a:p>
            <a:pPr marL="742950" lvl="1" indent="-28575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Advanced temporal shapes required in the future </a:t>
            </a:r>
          </a:p>
          <a:p>
            <a:pPr marL="742950" lvl="1" indent="-28575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n-US" dirty="0"/>
              <a:t>Requiring more intelligent control methods for charge, delay, BSA, pulse length, rf phasing, etc. </a:t>
            </a:r>
          </a:p>
        </p:txBody>
      </p:sp>
    </p:spTree>
    <p:extLst>
      <p:ext uri="{BB962C8B-B14F-4D97-AF65-F5344CB8AC3E}">
        <p14:creationId xmlns:p14="http://schemas.microsoft.com/office/powerpoint/2010/main" val="214416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3751-11D5-430D-BB92-02DCE8B9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Planning till June 23</a:t>
            </a:r>
            <a:r>
              <a:rPr lang="en-US" baseline="30000" dirty="0"/>
              <a:t>rd</a:t>
            </a:r>
            <a:r>
              <a:rPr lang="en-US" dirty="0"/>
              <a:t>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7D3E-260B-47CF-AACF-5D57BE0A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Planned XFEL shutdown from 23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June</a:t>
            </a:r>
          </a:p>
          <a:p>
            <a:r>
              <a:rPr lang="en-US" dirty="0"/>
              <a:t>Thermal emittance measurements in the gun section (maybe some Tuesdays?)</a:t>
            </a:r>
          </a:p>
          <a:p>
            <a:r>
              <a:rPr lang="en-US" dirty="0"/>
              <a:t>Pulse shaping enabled twin-bunch studies (perhaps beamtime in March possible)</a:t>
            </a:r>
          </a:p>
          <a:p>
            <a:r>
              <a:rPr lang="en-US" dirty="0"/>
              <a:t>Quantitative comparison of X1 and X2 emittance at the same laser pulse length (also in Backups)</a:t>
            </a:r>
          </a:p>
          <a:p>
            <a:pPr lvl="1"/>
            <a:r>
              <a:rPr lang="en-US" dirty="0"/>
              <a:t>Impact of transverse laser distributions</a:t>
            </a:r>
          </a:p>
          <a:p>
            <a:pPr lvl="1"/>
            <a:r>
              <a:rPr lang="en-US" dirty="0"/>
              <a:t>Previously seemed better for X1</a:t>
            </a:r>
          </a:p>
          <a:p>
            <a:r>
              <a:rPr lang="en-US" dirty="0"/>
              <a:t>If X2 transverse distribution now comparable with X1, further emittance optimization with X2 at longest possible flattop-shaped laser pulses (?)</a:t>
            </a:r>
          </a:p>
        </p:txBody>
      </p:sp>
    </p:spTree>
    <p:extLst>
      <p:ext uri="{BB962C8B-B14F-4D97-AF65-F5344CB8AC3E}">
        <p14:creationId xmlns:p14="http://schemas.microsoft.com/office/powerpoint/2010/main" val="408219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BCEA-C9C1-42DE-8730-42E779FC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0670-E4F0-4B89-B4B1-EA6279A7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63" y="1327260"/>
            <a:ext cx="10944224" cy="375659"/>
          </a:xfrm>
        </p:spPr>
        <p:txBody>
          <a:bodyPr/>
          <a:lstStyle/>
          <a:p>
            <a:r>
              <a:rPr lang="en-US" sz="2000" dirty="0"/>
              <a:t>Remaining issue until end of 2024: </a:t>
            </a:r>
            <a:r>
              <a:rPr lang="en-US" sz="2000" dirty="0">
                <a:solidFill>
                  <a:srgbClr val="FF0000"/>
                </a:solidFill>
              </a:rPr>
              <a:t>direct comparison of X1 and X2 emittance w/o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C1433-51A0-4D18-ABD6-C06E47C5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>
          <a:xfrm>
            <a:off x="757451" y="1802095"/>
            <a:ext cx="8846097" cy="44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BCEA-C9C1-42DE-8730-42E779FC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349B4-C3CD-4394-8E12-B44AEB84F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6442" r="7468" b="8764"/>
          <a:stretch/>
        </p:blipFill>
        <p:spPr>
          <a:xfrm>
            <a:off x="2982567" y="1942289"/>
            <a:ext cx="5740193" cy="43146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452EF2-E609-4D12-9C5A-B024C63B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63" y="1327260"/>
            <a:ext cx="11191392" cy="375659"/>
          </a:xfrm>
        </p:spPr>
        <p:txBody>
          <a:bodyPr/>
          <a:lstStyle/>
          <a:p>
            <a:r>
              <a:rPr lang="en-US" sz="2000" dirty="0"/>
              <a:t>Remaining issue until end of 2024: </a:t>
            </a:r>
            <a:r>
              <a:rPr lang="en-US" sz="2000" dirty="0">
                <a:solidFill>
                  <a:srgbClr val="FF0000"/>
                </a:solidFill>
              </a:rPr>
              <a:t>direct comparison of X1 and X2 emittance with optimization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D75DD3-4AC8-405A-9925-4D99831A1642}"/>
              </a:ext>
            </a:extLst>
          </p:cNvPr>
          <p:cNvCxnSpPr/>
          <p:nvPr/>
        </p:nvCxnSpPr>
        <p:spPr>
          <a:xfrm>
            <a:off x="3637052" y="5404206"/>
            <a:ext cx="5928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D0F097-6A79-41C7-B656-A9877A2D59B5}"/>
              </a:ext>
            </a:extLst>
          </p:cNvPr>
          <p:cNvCxnSpPr/>
          <p:nvPr/>
        </p:nvCxnSpPr>
        <p:spPr>
          <a:xfrm>
            <a:off x="3647328" y="5568593"/>
            <a:ext cx="59281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59545C-B3C4-41D4-B2F8-F45DD160D3C2}"/>
              </a:ext>
            </a:extLst>
          </p:cNvPr>
          <p:cNvSpPr txBox="1"/>
          <p:nvPr/>
        </p:nvSpPr>
        <p:spPr>
          <a:xfrm>
            <a:off x="9596068" y="5327155"/>
            <a:ext cx="1489748" cy="462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rgbClr val="FF0000"/>
                </a:solidFill>
              </a:rPr>
              <a:t>~15% deviating</a:t>
            </a:r>
          </a:p>
        </p:txBody>
      </p:sp>
    </p:spTree>
    <p:extLst>
      <p:ext uri="{BB962C8B-B14F-4D97-AF65-F5344CB8AC3E}">
        <p14:creationId xmlns:p14="http://schemas.microsoft.com/office/powerpoint/2010/main" val="2454591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-DESY_template_new(1).pptx" id="{CF4EBC88-86BB-4181-906E-52480D209311}" vid="{CCBFB964-55EB-46D3-8DBA-8F41E6A144D2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XFEL-DESY_template_new</Template>
  <TotalTime>0</TotalTime>
  <Words>494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Courier New</vt:lpstr>
      <vt:lpstr>Times New Roman</vt:lpstr>
      <vt:lpstr>Wingdings</vt:lpstr>
      <vt:lpstr>XFEL_PowerPoint_16x9_v3_RW</vt:lpstr>
      <vt:lpstr>End-to-End Optimization under OPAL</vt:lpstr>
      <vt:lpstr>Experimental results on 100% projected emittance optimization</vt:lpstr>
      <vt:lpstr>Experimental results on 100% slice emittance optimization</vt:lpstr>
      <vt:lpstr>Experimental results on the application of shaped twin-bunches for PWFA</vt:lpstr>
      <vt:lpstr>Experimental results on application of shaped twin-bunches for PWFA (contꞌd)</vt:lpstr>
      <vt:lpstr>Experimental results on application of shaped twin-bunches for PWFA (contꞌd)</vt:lpstr>
      <vt:lpstr>Near-term Planning till June 23rd 2025</vt:lpstr>
      <vt:lpstr>Backups</vt:lpstr>
      <vt:lpstr>Backups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Chen, Ye Lining</dc:creator>
  <cp:lastModifiedBy>Chen, Ye Lining</cp:lastModifiedBy>
  <cp:revision>691</cp:revision>
  <dcterms:created xsi:type="dcterms:W3CDTF">2024-09-16T07:48:05Z</dcterms:created>
  <dcterms:modified xsi:type="dcterms:W3CDTF">2025-01-13T11:09:41Z</dcterms:modified>
</cp:coreProperties>
</file>