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58" r:id="rId4"/>
    <p:sldId id="260" r:id="rId5"/>
    <p:sldId id="328" r:id="rId6"/>
    <p:sldId id="259" r:id="rId7"/>
    <p:sldId id="256" r:id="rId8"/>
    <p:sldId id="261" r:id="rId9"/>
    <p:sldId id="325" r:id="rId10"/>
    <p:sldId id="326" r:id="rId11"/>
    <p:sldId id="327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9A373-1EFE-4A32-BAC8-E024CF6DC58F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195A-1EE1-4B8B-ABB5-EC65F69BB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83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B39C8-6D5D-40E8-8D83-C1E41A39F5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8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ADF4-5BCE-4FE2-A4D7-69C2092C9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FC55FD-6F9A-4F17-BA04-E46E870B4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D2F919-9F97-45EE-86EA-8C9E2218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D544B1-A77D-47F5-A8C2-0B2BBB1E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4BC395-4F2D-4A40-8516-DD66FF5C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73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2FE47-C86E-4FF4-A5E7-8AFC4B89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5F4A97-0106-4AC2-B1C6-BA17AAF8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10E622-3D69-4216-877A-FB8A7AAE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288492-2EEC-4A3D-9F47-A7BF868D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72BC6-6468-4A36-AB8E-CECEFF51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17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87B7401-EFB7-4E9D-9ED1-B53FADD92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1BE45E-2A01-4DAD-A791-041206E11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A87B3E-FA87-42AE-9C0C-40008984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A63403-0BF6-48AC-8000-163B5D10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96EB4A-4ACC-4EE5-B821-10A5EEA7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92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1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321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50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116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557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1050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714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0784-6D32-49F7-A007-399F1434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B5D8AE-6A8D-43B4-B83F-BE3A92A3B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83158-BE10-4FED-BCF9-FC6C7B4A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920D0-8300-4B5E-A1D2-FAF5D97B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C52030-4FC3-4232-ACD8-5EC7094B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19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410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060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556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495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8119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7799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241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7918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299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79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41BC1-FA2D-4D19-AD30-7A43C1F0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4DA306-C0CC-4B58-86A7-C5FFA6AC1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C0E368-AC0E-4EFF-9EFF-5274F4F3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F48D4E-D024-41E3-ACAC-7215CA06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DCAA03-5BDB-4CF7-843C-F7295C25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665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80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B1508-AE2F-4892-9986-0D5B9089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86091-79FC-428E-980E-02D9B5BA7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6E615E-377B-4D63-BE45-05D9B6F2D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40852D-8AFB-4645-A5FB-FCA57172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8BFD89-2551-4382-B75E-208C4683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0BFF63-16CD-40B0-A85E-FC85EC90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7FB8E-83DB-4159-A83A-1B8EC158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D77803-B5C6-4CD4-8696-F364C8B2A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28C1F6-613E-4D95-B548-0FB97FACD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052877-FC73-42D4-87C6-80F338801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5C64CB-52A6-4F45-AF18-2691F5826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072952-3D33-4AC1-BDD5-90C56F41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CB13CF-8356-4E68-9A38-BD3BD088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C940D5-5FC8-4426-A108-DE69DDCA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00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936E9-CB0C-461F-9EAB-68056BA8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983662-1A13-49D5-883A-1B1CCFD4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705071-9567-47C8-9944-064366AC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3CC6B5-F7C6-447E-AC75-347CE150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3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C2B99E-111C-4CBA-9432-8DCA2FD2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679EE4-8A15-4555-BAB8-87107989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AA69D9-CFF2-40EB-ADED-42B13C8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59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7E96E-3BDB-4428-86C0-3952A6E4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0BFBF4-23D0-4F65-929C-5DD27FBF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7C5877-E4F6-4E82-869E-21EFF3003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5B29C0-2F96-4C9F-97EC-E7D7BDE2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7927B-55D0-4A9C-97A6-B0ED9F5E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115A4D-94C5-4AAA-B76F-4CC16D8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3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9DC2A-B6A5-41D8-99DA-8B611CCE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663BE2-CC76-4E29-9A19-1B997EE80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6C0E87-2382-45B6-A8F8-BCE98AE70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206426-90EA-49F0-9596-5495EDE3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557CA2-9B95-45E7-A958-D80A9EEB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214028-BC6E-4DD4-B0B9-9F10FC23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2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EC7AAC-C56A-40A6-87C7-7B0866E1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415F57-41FE-4306-B51B-6EF9735C0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CD1701-3B07-423C-987D-01959EA39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7492-7483-4CE2-A0DE-A2BF18FB4B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A201C-1FC2-471D-858C-129984A41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2B7097-83B7-46D2-A10F-72A03392E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0FEC-50EF-4FA9-AA76-F7D4F1AC1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7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Presentation Title | Name Surname, Date (Edit by "Insert &gt; Header and Footer")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36970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emf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4796422-9E22-4F0A-B8EE-C2FFD4A1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685" y="0"/>
            <a:ext cx="10291665" cy="685881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CA9B86E-819C-4610-9DEF-65F0758BC4F1}"/>
              </a:ext>
            </a:extLst>
          </p:cNvPr>
          <p:cNvSpPr txBox="1">
            <a:spLocks/>
          </p:cNvSpPr>
          <p:nvPr/>
        </p:nvSpPr>
        <p:spPr>
          <a:xfrm>
            <a:off x="-1" y="46653"/>
            <a:ext cx="12191999" cy="15395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OPAL FEL Meeting</a:t>
            </a:r>
            <a:br>
              <a:rPr lang="de-DE" sz="60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14.01.2025</a:t>
            </a:r>
            <a:endParaRPr lang="de-DE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F924D1-44F2-4F7B-91CF-C7B21A2CB0D5}"/>
              </a:ext>
            </a:extLst>
          </p:cNvPr>
          <p:cNvSpPr txBox="1"/>
          <p:nvPr/>
        </p:nvSpPr>
        <p:spPr>
          <a:xfrm>
            <a:off x="0" y="605457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Workshop 1: Work Package Alignment</a:t>
            </a:r>
          </a:p>
        </p:txBody>
      </p:sp>
    </p:spTree>
    <p:extLst>
      <p:ext uri="{BB962C8B-B14F-4D97-AF65-F5344CB8AC3E}">
        <p14:creationId xmlns:p14="http://schemas.microsoft.com/office/powerpoint/2010/main" val="271407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B07649-1FF3-432F-92F2-C654FEC0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Alex first inputs (more to be added after other duties done)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90DC8C-5067-4F65-9BF0-2FBEB7DD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en-US" dirty="0"/>
              <a:t>Planning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Sample pulse shape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Try out VAE approach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Hiring student assistant for analysis for experimental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experimental data for validation first</a:t>
            </a:r>
          </a:p>
        </p:txBody>
      </p:sp>
    </p:spTree>
    <p:extLst>
      <p:ext uri="{BB962C8B-B14F-4D97-AF65-F5344CB8AC3E}">
        <p14:creationId xmlns:p14="http://schemas.microsoft.com/office/powerpoint/2010/main" val="318569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EBB5-E004-4349-8239-93C5A085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Optimization under OPAL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2FA69-B72A-4A2F-AC55-E83B4CB34DFF}"/>
              </a:ext>
            </a:extLst>
          </p:cNvPr>
          <p:cNvSpPr txBox="1"/>
          <p:nvPr/>
        </p:nvSpPr>
        <p:spPr>
          <a:xfrm>
            <a:off x="559819" y="1654139"/>
            <a:ext cx="11111624" cy="36370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/>
              <a:t>Application of gained results (shaping capabilities, modeling &amp; simulations, etc.) on emittance optimization (for HDC/CW upgrade) as well as other FEL R&amp;D program(s) in the injector section of the European XFEL</a:t>
            </a:r>
          </a:p>
          <a:p>
            <a:pPr marL="269875" indent="-269875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/>
              <a:t>Beamtime summary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1st experiments on 13/17 July 24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particularly for flattop shaping on 18 July 24, 1:00 am – 1:30 am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2nd experiment on 30 August 24, 1:40 am – 3:00 am, flattop shaping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3rd experiment on 10 October 24 for twin-bunch PWFA program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flattop shaping for witness</a:t>
            </a:r>
          </a:p>
          <a:p>
            <a:pPr marL="269875" indent="-269875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/>
              <a:t>Main results summarized in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281546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100% projected emittance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08645-908F-4C8E-A918-735250DC25B4}"/>
              </a:ext>
            </a:extLst>
          </p:cNvPr>
          <p:cNvSpPr txBox="1"/>
          <p:nvPr/>
        </p:nvSpPr>
        <p:spPr>
          <a:xfrm>
            <a:off x="7222734" y="1541124"/>
            <a:ext cx="4866525" cy="36986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measurements: 244 </a:t>
            </a:r>
          </a:p>
          <a:p>
            <a:pPr marL="269875" indent="-269875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projected emittance about 0.41 µm (XD2) with acceptable mismatch factors, using ~25 ps laser pulses to produce 250 pC</a:t>
            </a:r>
          </a:p>
          <a:p>
            <a:pPr marL="269875" indent="-269875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100 pC (required for HDC/CW operation), the optimized emittance is about 0.27 µm</a:t>
            </a:r>
          </a:p>
          <a:p>
            <a:pPr marL="269875" indent="-269875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Cs2Te thermal emittance is about 1.1 µm /mm rms (suggested in literatures), then the thermal emittance contributes to about 70% of the best emittance achieved at 250 pC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054082-00BF-4884-B959-AB186E59D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" y="1401955"/>
            <a:ext cx="6534925" cy="4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0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100% slice emittance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1700E-3EF2-464F-932C-83B1C2BB9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3021" r="1176" b="3992"/>
          <a:stretch/>
        </p:blipFill>
        <p:spPr>
          <a:xfrm>
            <a:off x="611189" y="1335640"/>
            <a:ext cx="6904233" cy="5095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2B106-BEEA-453F-B104-BC97E7D052AB}"/>
              </a:ext>
            </a:extLst>
          </p:cNvPr>
          <p:cNvSpPr txBox="1"/>
          <p:nvPr/>
        </p:nvSpPr>
        <p:spPr>
          <a:xfrm>
            <a:off x="7428216" y="1551398"/>
            <a:ext cx="3935002" cy="2219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measurements: 58, X2</a:t>
            </a:r>
          </a:p>
          <a:p>
            <a:pPr marL="269875" indent="-2698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using X2 not so good overall (status 2024)</a:t>
            </a:r>
          </a:p>
          <a:p>
            <a:pPr marL="269875" indent="-2698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Best: mean slice emittance of about 0.32 µm at 250 pC using ~25 ps temporal flattop shaped laser pulses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6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the application of shaped twin-bunches for PWFA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18E6E-B71E-45B6-91AE-9966AE139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4031" r="3456" b="3721"/>
          <a:stretch/>
        </p:blipFill>
        <p:spPr>
          <a:xfrm>
            <a:off x="611189" y="3015072"/>
            <a:ext cx="5317000" cy="3820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ACD38D-8630-4AAD-B50A-65A111446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4015" r="3205" b="3851"/>
          <a:stretch/>
        </p:blipFill>
        <p:spPr>
          <a:xfrm>
            <a:off x="7274103" y="1249836"/>
            <a:ext cx="3918942" cy="2793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16DB2-D60F-48A8-A84F-C188412AF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4182" r="2688" b="3864"/>
          <a:stretch/>
        </p:blipFill>
        <p:spPr>
          <a:xfrm>
            <a:off x="7289701" y="4054224"/>
            <a:ext cx="3954714" cy="2793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BD002-C90F-4BEC-941A-DC7032D8A946}"/>
              </a:ext>
            </a:extLst>
          </p:cNvPr>
          <p:cNvSpPr txBox="1"/>
          <p:nvPr/>
        </p:nvSpPr>
        <p:spPr>
          <a:xfrm>
            <a:off x="559818" y="1335639"/>
            <a:ext cx="6364964" cy="14794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50000"/>
              </a:lnSpc>
              <a:buBlip>
                <a:blip r:embed="rId5"/>
              </a:buBlip>
            </a:pPr>
            <a:r>
              <a:rPr lang="en-US" sz="1600" dirty="0"/>
              <a:t>First pulse shaping enabled twin bunch optimization at the XFEL</a:t>
            </a:r>
          </a:p>
          <a:p>
            <a:pPr marL="74295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</a:rPr>
              <a:t>Twin bunches in the same RF bucket</a:t>
            </a:r>
          </a:p>
          <a:p>
            <a:pPr marL="74295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X1: Gaussian driver 250 pC</a:t>
            </a:r>
          </a:p>
          <a:p>
            <a:pPr marL="74295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X2: </a:t>
            </a:r>
            <a:r>
              <a:rPr lang="en-US" sz="1600" dirty="0">
                <a:solidFill>
                  <a:srgbClr val="FF0000"/>
                </a:solidFill>
              </a:rPr>
              <a:t>flattop-shaped witness </a:t>
            </a:r>
            <a:r>
              <a:rPr lang="en-US" sz="1600" dirty="0"/>
              <a:t>100 pC</a:t>
            </a:r>
          </a:p>
          <a:p>
            <a:pPr marL="74295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Delay ~10 ps</a:t>
            </a:r>
          </a:p>
        </p:txBody>
      </p:sp>
    </p:spTree>
    <p:extLst>
      <p:ext uri="{BB962C8B-B14F-4D97-AF65-F5344CB8AC3E}">
        <p14:creationId xmlns:p14="http://schemas.microsoft.com/office/powerpoint/2010/main" val="312903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application of shaped twin-bunches for PWFA (contꞌd)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D25A3E-EC4F-45A9-81BA-E074F8BE286D}"/>
              </a:ext>
            </a:extLst>
          </p:cNvPr>
          <p:cNvGrpSpPr/>
          <p:nvPr/>
        </p:nvGrpSpPr>
        <p:grpSpPr>
          <a:xfrm>
            <a:off x="475412" y="1694395"/>
            <a:ext cx="10948622" cy="5215396"/>
            <a:chOff x="475412" y="1550559"/>
            <a:chExt cx="10948622" cy="521539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D9A3801-84DD-4E78-B1AD-20FEE50EB5F9}"/>
                </a:ext>
              </a:extLst>
            </p:cNvPr>
            <p:cNvGrpSpPr/>
            <p:nvPr/>
          </p:nvGrpSpPr>
          <p:grpSpPr>
            <a:xfrm>
              <a:off x="487901" y="1550559"/>
              <a:ext cx="10855100" cy="2661846"/>
              <a:chOff x="277404" y="1488913"/>
              <a:chExt cx="10855100" cy="266184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4FD8AFF-4528-428A-B0AB-10A7C21D9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404" y="1488913"/>
                <a:ext cx="3632370" cy="2661846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6557E41-469F-467D-A878-23E52601D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455" y="1488913"/>
                <a:ext cx="3632370" cy="2661846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7D0955E-E587-4B91-BB95-6D5718409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1166" y="1488913"/>
                <a:ext cx="3551338" cy="2661846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CF89BBF-1E96-4D58-B9CF-04412D125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12" y="4083140"/>
              <a:ext cx="3632370" cy="266184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5AC4C5-4449-4953-B66C-56B8AFAB5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521" y="4125077"/>
              <a:ext cx="3652254" cy="261991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E454CC-AEBD-42B3-A461-68A5905E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663" y="4104108"/>
              <a:ext cx="3632371" cy="266184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5BC9E-6DF4-4457-BAE0-6434732490FC}"/>
              </a:ext>
            </a:extLst>
          </p:cNvPr>
          <p:cNvSpPr txBox="1"/>
          <p:nvPr/>
        </p:nvSpPr>
        <p:spPr>
          <a:xfrm>
            <a:off x="611189" y="1340125"/>
            <a:ext cx="10228047" cy="37565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8"/>
              </a:buBlip>
            </a:pPr>
            <a:r>
              <a:rPr lang="en-US" sz="1600" dirty="0">
                <a:solidFill>
                  <a:srgbClr val="FF0000"/>
                </a:solidFill>
              </a:rPr>
              <a:t>Longitudinal phase space control </a:t>
            </a:r>
            <a:r>
              <a:rPr lang="en-US" sz="1600" dirty="0"/>
              <a:t>of twin bunches via A1/AH1 tuning (examples)</a:t>
            </a:r>
          </a:p>
        </p:txBody>
      </p:sp>
    </p:spTree>
    <p:extLst>
      <p:ext uri="{BB962C8B-B14F-4D97-AF65-F5344CB8AC3E}">
        <p14:creationId xmlns:p14="http://schemas.microsoft.com/office/powerpoint/2010/main" val="345191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application of shaped twin-bunches for PWFA (contꞌd)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A9B15-70E0-44D1-AA60-D31EE7B4E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88" y="3258334"/>
            <a:ext cx="4030788" cy="302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9ED56-0984-4C41-AEF5-EA60030EA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66" y="3282035"/>
            <a:ext cx="4048365" cy="2997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661CBA-E7DB-4730-85B7-079EE4166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8" y="3292069"/>
            <a:ext cx="4122796" cy="302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6539F-7BD4-4795-9ADA-443505BBD2DA}"/>
              </a:ext>
            </a:extLst>
          </p:cNvPr>
          <p:cNvSpPr txBox="1"/>
          <p:nvPr/>
        </p:nvSpPr>
        <p:spPr>
          <a:xfrm>
            <a:off x="611189" y="1643865"/>
            <a:ext cx="10956924" cy="1582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dirty="0"/>
              <a:t>Successful machine tuning of twin bunches in the same RF bucket as preparation of downstream transport studies</a:t>
            </a:r>
          </a:p>
          <a:p>
            <a:pPr marL="742950" lvl="1" indent="-28575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Advanced temporal shapes required in the future </a:t>
            </a:r>
          </a:p>
          <a:p>
            <a:pPr marL="742950" lvl="1" indent="-28575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n-US" dirty="0"/>
              <a:t>Requiring more intelligent control methods for charge, delay, BSA, pulse length, rf phasing, etc. </a:t>
            </a:r>
          </a:p>
        </p:txBody>
      </p:sp>
    </p:spTree>
    <p:extLst>
      <p:ext uri="{BB962C8B-B14F-4D97-AF65-F5344CB8AC3E}">
        <p14:creationId xmlns:p14="http://schemas.microsoft.com/office/powerpoint/2010/main" val="214416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3751-11D5-430D-BB92-02DCE8B9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Near-term Planning till June 23</a:t>
            </a:r>
            <a:r>
              <a:rPr lang="en-US" baseline="30000" dirty="0"/>
              <a:t>rd</a:t>
            </a:r>
            <a:r>
              <a:rPr lang="en-US" dirty="0"/>
              <a:t>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7D3E-260B-47CF-AACF-5D57BE0AA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Planned XFEL shutdown from 23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June</a:t>
            </a:r>
          </a:p>
          <a:p>
            <a:r>
              <a:rPr lang="en-US" dirty="0"/>
              <a:t>Thermal emittance measurements in the gun section (maybe some Tuesdays?)</a:t>
            </a:r>
          </a:p>
          <a:p>
            <a:r>
              <a:rPr lang="en-US" dirty="0"/>
              <a:t>Pulse shaping enabled twin-bunch studies (perhaps beamtime in March possible)</a:t>
            </a:r>
          </a:p>
          <a:p>
            <a:r>
              <a:rPr lang="en-US" dirty="0"/>
              <a:t>Quantitative comparison of X1 and X2 emittance at the same laser pulse length (also in Backups)</a:t>
            </a:r>
          </a:p>
          <a:p>
            <a:pPr lvl="1"/>
            <a:r>
              <a:rPr lang="en-US" dirty="0"/>
              <a:t>Impact of transverse laser distributions</a:t>
            </a:r>
          </a:p>
          <a:p>
            <a:pPr lvl="1"/>
            <a:r>
              <a:rPr lang="en-US" dirty="0"/>
              <a:t>Previously seemed better for X1</a:t>
            </a:r>
          </a:p>
          <a:p>
            <a:r>
              <a:rPr lang="en-US" dirty="0"/>
              <a:t>If X2 transverse distribution now comparable with X1, further emittance optimization with X2 at longest possible flattop-shaped laser pulses (?)</a:t>
            </a:r>
          </a:p>
        </p:txBody>
      </p:sp>
    </p:spTree>
    <p:extLst>
      <p:ext uri="{BB962C8B-B14F-4D97-AF65-F5344CB8AC3E}">
        <p14:creationId xmlns:p14="http://schemas.microsoft.com/office/powerpoint/2010/main" val="408219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BCEA-C9C1-42DE-8730-42E779FC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00670-E4F0-4B89-B4B1-EA6279A7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63" y="1327260"/>
            <a:ext cx="10944224" cy="375659"/>
          </a:xfrm>
        </p:spPr>
        <p:txBody>
          <a:bodyPr/>
          <a:lstStyle/>
          <a:p>
            <a:r>
              <a:rPr lang="en-US" sz="2000" dirty="0"/>
              <a:t>Remaining issue until end of 2024: </a:t>
            </a:r>
            <a:r>
              <a:rPr lang="en-US" sz="2000" dirty="0">
                <a:solidFill>
                  <a:srgbClr val="FF0000"/>
                </a:solidFill>
              </a:rPr>
              <a:t>direct comparison of X1 and X2 emittance w/o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C1433-51A0-4D18-ABD6-C06E47C5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>
          <a:xfrm>
            <a:off x="757451" y="1802095"/>
            <a:ext cx="8846097" cy="44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9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BCEA-C9C1-42DE-8730-42E779FC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349B4-C3CD-4394-8E12-B44AEB84F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6442" r="7468" b="8764"/>
          <a:stretch/>
        </p:blipFill>
        <p:spPr>
          <a:xfrm>
            <a:off x="2982567" y="1942289"/>
            <a:ext cx="5740193" cy="43146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452EF2-E609-4D12-9C5A-B024C63B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63" y="1327260"/>
            <a:ext cx="11191392" cy="375659"/>
          </a:xfrm>
        </p:spPr>
        <p:txBody>
          <a:bodyPr/>
          <a:lstStyle/>
          <a:p>
            <a:r>
              <a:rPr lang="en-US" sz="2000" dirty="0"/>
              <a:t>Remaining issue until end of 2024: </a:t>
            </a:r>
            <a:r>
              <a:rPr lang="en-US" sz="2000" dirty="0">
                <a:solidFill>
                  <a:srgbClr val="FF0000"/>
                </a:solidFill>
              </a:rPr>
              <a:t>direct comparison of X1 and X2 emittance with optimization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D75DD3-4AC8-405A-9925-4D99831A1642}"/>
              </a:ext>
            </a:extLst>
          </p:cNvPr>
          <p:cNvCxnSpPr/>
          <p:nvPr/>
        </p:nvCxnSpPr>
        <p:spPr>
          <a:xfrm>
            <a:off x="3637052" y="5404206"/>
            <a:ext cx="59281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D0F097-6A79-41C7-B656-A9877A2D59B5}"/>
              </a:ext>
            </a:extLst>
          </p:cNvPr>
          <p:cNvCxnSpPr/>
          <p:nvPr/>
        </p:nvCxnSpPr>
        <p:spPr>
          <a:xfrm>
            <a:off x="3647328" y="5568593"/>
            <a:ext cx="59281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59545C-B3C4-41D4-B2F8-F45DD160D3C2}"/>
              </a:ext>
            </a:extLst>
          </p:cNvPr>
          <p:cNvSpPr txBox="1"/>
          <p:nvPr/>
        </p:nvSpPr>
        <p:spPr>
          <a:xfrm>
            <a:off x="9596068" y="5327155"/>
            <a:ext cx="1489748" cy="462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rgbClr val="FF0000"/>
                </a:solidFill>
              </a:rPr>
              <a:t>~15% deviating</a:t>
            </a:r>
          </a:p>
        </p:txBody>
      </p:sp>
    </p:spTree>
    <p:extLst>
      <p:ext uri="{BB962C8B-B14F-4D97-AF65-F5344CB8AC3E}">
        <p14:creationId xmlns:p14="http://schemas.microsoft.com/office/powerpoint/2010/main" val="245459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D5F60E-BC04-4054-85D1-ECCD5C79845E}"/>
              </a:ext>
            </a:extLst>
          </p:cNvPr>
          <p:cNvSpPr txBox="1">
            <a:spLocks/>
          </p:cNvSpPr>
          <p:nvPr/>
        </p:nvSpPr>
        <p:spPr>
          <a:xfrm>
            <a:off x="431800" y="1625131"/>
            <a:ext cx="11427120" cy="4420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What is your plan and what do you want to achieve? </a:t>
            </a:r>
          </a:p>
          <a:p>
            <a:pPr lvl="1"/>
            <a:r>
              <a:rPr lang="en-US" dirty="0"/>
              <a:t>Let’s look at the </a:t>
            </a:r>
            <a:r>
              <a:rPr lang="en-US" b="1" dirty="0">
                <a:solidFill>
                  <a:srgbClr val="0070C0"/>
                </a:solidFill>
              </a:rPr>
              <a:t>milestones</a:t>
            </a:r>
            <a:r>
              <a:rPr lang="en-US" dirty="0"/>
              <a:t> and deliverables! </a:t>
            </a:r>
          </a:p>
          <a:p>
            <a:pPr lvl="1"/>
            <a:r>
              <a:rPr lang="en-US" dirty="0"/>
              <a:t>What has been achieved so far in your work package?</a:t>
            </a:r>
          </a:p>
          <a:p>
            <a:pPr lvl="1"/>
            <a:r>
              <a:rPr lang="en-US" dirty="0"/>
              <a:t>What could be beneficial for the other work packages?</a:t>
            </a:r>
          </a:p>
          <a:p>
            <a:pPr lvl="1"/>
            <a:r>
              <a:rPr lang="en-US" dirty="0"/>
              <a:t>What do you need from a partner?</a:t>
            </a:r>
          </a:p>
          <a:p>
            <a:pPr lvl="1"/>
            <a:r>
              <a:rPr lang="en-US" dirty="0"/>
              <a:t>And in general: How can we help each other?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Also important:</a:t>
            </a:r>
          </a:p>
          <a:p>
            <a:pPr lvl="1"/>
            <a:r>
              <a:rPr lang="en-US" dirty="0"/>
              <a:t>Please take care of preparing a second annual report by end of April for PT.DESY!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806A15-2BB8-4D39-B192-208A582FB74E}"/>
              </a:ext>
            </a:extLst>
          </p:cNvPr>
          <p:cNvSpPr txBox="1">
            <a:spLocks/>
          </p:cNvSpPr>
          <p:nvPr/>
        </p:nvSpPr>
        <p:spPr>
          <a:xfrm>
            <a:off x="0" y="266237"/>
            <a:ext cx="12192000" cy="7677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Aim for today: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You know what to do for the coming year?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311677C-66F7-4A25-B4D1-0278A2F761AF}"/>
              </a:ext>
            </a:extLst>
          </p:cNvPr>
          <p:cNvCxnSpPr/>
          <p:nvPr/>
        </p:nvCxnSpPr>
        <p:spPr>
          <a:xfrm>
            <a:off x="0" y="111392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D5F60E-BC04-4054-85D1-ECCD5C79845E}"/>
              </a:ext>
            </a:extLst>
          </p:cNvPr>
          <p:cNvSpPr txBox="1">
            <a:spLocks/>
          </p:cNvSpPr>
          <p:nvPr/>
        </p:nvSpPr>
        <p:spPr>
          <a:xfrm>
            <a:off x="431800" y="1802686"/>
            <a:ext cx="11427120" cy="4420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Work Package A:</a:t>
            </a:r>
          </a:p>
          <a:p>
            <a:pPr marL="457200" lvl="1" indent="0">
              <a:buNone/>
            </a:pPr>
            <a:r>
              <a:rPr lang="en-US" dirty="0"/>
              <a:t>Laser Modelling und Optimization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Work Package B:</a:t>
            </a:r>
          </a:p>
          <a:p>
            <a:pPr marL="457200" lvl="1" indent="0">
              <a:buNone/>
            </a:pPr>
            <a:r>
              <a:rPr lang="en-US" dirty="0"/>
              <a:t>Photoinjector Modelling and Optimization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Work Package C:</a:t>
            </a:r>
          </a:p>
          <a:p>
            <a:pPr marL="457200" lvl="1" indent="0">
              <a:buNone/>
            </a:pPr>
            <a:r>
              <a:rPr lang="en-US" dirty="0"/>
              <a:t>Machine Learning for Photo Injectors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Work Package D:</a:t>
            </a:r>
          </a:p>
          <a:p>
            <a:pPr marL="457200" lvl="1" indent="0">
              <a:buNone/>
            </a:pPr>
            <a:r>
              <a:rPr lang="en-US" dirty="0"/>
              <a:t>End to End Optimization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806A15-2BB8-4D39-B192-208A582FB74E}"/>
              </a:ext>
            </a:extLst>
          </p:cNvPr>
          <p:cNvSpPr txBox="1">
            <a:spLocks/>
          </p:cNvSpPr>
          <p:nvPr/>
        </p:nvSpPr>
        <p:spPr>
          <a:xfrm>
            <a:off x="0" y="248575"/>
            <a:ext cx="12192000" cy="8653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Work Packages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311677C-66F7-4A25-B4D1-0278A2F761AF}"/>
              </a:ext>
            </a:extLst>
          </p:cNvPr>
          <p:cNvCxnSpPr/>
          <p:nvPr/>
        </p:nvCxnSpPr>
        <p:spPr>
          <a:xfrm>
            <a:off x="0" y="111392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43E07711-7487-47AD-AE55-F8FBB37C971D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6460490" y="2309547"/>
            <a:ext cx="5731510" cy="35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D5F60E-BC04-4054-85D1-ECCD5C79845E}"/>
              </a:ext>
            </a:extLst>
          </p:cNvPr>
          <p:cNvSpPr txBox="1">
            <a:spLocks/>
          </p:cNvSpPr>
          <p:nvPr/>
        </p:nvSpPr>
        <p:spPr>
          <a:xfrm>
            <a:off x="431800" y="1802686"/>
            <a:ext cx="11427120" cy="4420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806A15-2BB8-4D39-B192-208A582FB74E}"/>
              </a:ext>
            </a:extLst>
          </p:cNvPr>
          <p:cNvSpPr txBox="1">
            <a:spLocks/>
          </p:cNvSpPr>
          <p:nvPr/>
        </p:nvSpPr>
        <p:spPr>
          <a:xfrm>
            <a:off x="0" y="248575"/>
            <a:ext cx="12192000" cy="8653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Work Packages Details / Gantt Chart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311677C-66F7-4A25-B4D1-0278A2F761AF}"/>
              </a:ext>
            </a:extLst>
          </p:cNvPr>
          <p:cNvCxnSpPr/>
          <p:nvPr/>
        </p:nvCxnSpPr>
        <p:spPr>
          <a:xfrm>
            <a:off x="0" y="111392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>
            <a:extLst>
              <a:ext uri="{FF2B5EF4-FFF2-40B4-BE49-F238E27FC236}">
                <a16:creationId xmlns:a16="http://schemas.microsoft.com/office/drawing/2014/main" id="{033116FC-DCC0-499F-8CB5-BE6B2E978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2257" y="1526823"/>
            <a:ext cx="10224650" cy="497228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6C16CA8B-171C-4725-9F6A-F4867804B53F}"/>
              </a:ext>
            </a:extLst>
          </p:cNvPr>
          <p:cNvSpPr/>
          <p:nvPr/>
        </p:nvSpPr>
        <p:spPr>
          <a:xfrm>
            <a:off x="6826928" y="6391923"/>
            <a:ext cx="1044000" cy="301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02390A-45F8-4500-A981-F0AE0EBB2C87}"/>
              </a:ext>
            </a:extLst>
          </p:cNvPr>
          <p:cNvSpPr/>
          <p:nvPr/>
        </p:nvSpPr>
        <p:spPr>
          <a:xfrm>
            <a:off x="7884846" y="6393401"/>
            <a:ext cx="1418952" cy="3018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B4AAAD5-05D1-4EC0-AE37-B2240CC07F71}"/>
              </a:ext>
            </a:extLst>
          </p:cNvPr>
          <p:cNvSpPr/>
          <p:nvPr/>
        </p:nvSpPr>
        <p:spPr>
          <a:xfrm>
            <a:off x="9271239" y="6394880"/>
            <a:ext cx="1404000" cy="3018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2025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FF91A17-EFC3-4C76-98A1-ECEBD317559F}"/>
              </a:ext>
            </a:extLst>
          </p:cNvPr>
          <p:cNvCxnSpPr/>
          <p:nvPr/>
        </p:nvCxnSpPr>
        <p:spPr>
          <a:xfrm>
            <a:off x="7853172" y="2015231"/>
            <a:ext cx="13918" cy="437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4BE139A-B1F8-481D-B218-26616045D8A6}"/>
              </a:ext>
            </a:extLst>
          </p:cNvPr>
          <p:cNvCxnSpPr/>
          <p:nvPr/>
        </p:nvCxnSpPr>
        <p:spPr>
          <a:xfrm>
            <a:off x="9257325" y="2007834"/>
            <a:ext cx="13918" cy="437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16286F4-7898-48D7-AECF-CA74DA6B73AE}"/>
              </a:ext>
            </a:extLst>
          </p:cNvPr>
          <p:cNvCxnSpPr/>
          <p:nvPr/>
        </p:nvCxnSpPr>
        <p:spPr>
          <a:xfrm>
            <a:off x="10660001" y="2025585"/>
            <a:ext cx="13918" cy="437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74D8B98E-5708-4B99-8680-D4A04F2D7D2A}"/>
              </a:ext>
            </a:extLst>
          </p:cNvPr>
          <p:cNvSpPr/>
          <p:nvPr/>
        </p:nvSpPr>
        <p:spPr>
          <a:xfrm>
            <a:off x="928457" y="2236525"/>
            <a:ext cx="4824000" cy="648000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D98EBC3-1B69-4173-A2DA-8FE78A821663}"/>
              </a:ext>
            </a:extLst>
          </p:cNvPr>
          <p:cNvSpPr/>
          <p:nvPr/>
        </p:nvSpPr>
        <p:spPr>
          <a:xfrm>
            <a:off x="918932" y="3541450"/>
            <a:ext cx="4824000" cy="648000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49C973-4F3C-439E-A618-75D9679C8F7C}"/>
              </a:ext>
            </a:extLst>
          </p:cNvPr>
          <p:cNvSpPr/>
          <p:nvPr/>
        </p:nvSpPr>
        <p:spPr>
          <a:xfrm>
            <a:off x="918932" y="5094025"/>
            <a:ext cx="4860000" cy="216000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06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806A15-2BB8-4D39-B192-208A582FB74E}"/>
              </a:ext>
            </a:extLst>
          </p:cNvPr>
          <p:cNvSpPr txBox="1">
            <a:spLocks/>
          </p:cNvSpPr>
          <p:nvPr/>
        </p:nvSpPr>
        <p:spPr>
          <a:xfrm>
            <a:off x="0" y="346139"/>
            <a:ext cx="12192000" cy="7677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Milestones (start delayed by 8 months):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311677C-66F7-4A25-B4D1-0278A2F761AF}"/>
              </a:ext>
            </a:extLst>
          </p:cNvPr>
          <p:cNvCxnSpPr/>
          <p:nvPr/>
        </p:nvCxnSpPr>
        <p:spPr>
          <a:xfrm>
            <a:off x="0" y="111392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EB2CB339-BCB1-4243-AA79-B1023984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46" y="1258910"/>
            <a:ext cx="8631656" cy="546148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B8E2B7E-AA6D-4FBA-BD8C-C0FE6984413C}"/>
              </a:ext>
            </a:extLst>
          </p:cNvPr>
          <p:cNvSpPr/>
          <p:nvPr/>
        </p:nvSpPr>
        <p:spPr>
          <a:xfrm>
            <a:off x="2228292" y="1651248"/>
            <a:ext cx="8424000" cy="949910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88C9FD-C65B-4E5E-82C4-F4B748394F63}"/>
              </a:ext>
            </a:extLst>
          </p:cNvPr>
          <p:cNvSpPr/>
          <p:nvPr/>
        </p:nvSpPr>
        <p:spPr>
          <a:xfrm>
            <a:off x="2243340" y="3216676"/>
            <a:ext cx="8424000" cy="949910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ED8F50C-60BC-4BD8-9320-3BC5802DBFE1}"/>
              </a:ext>
            </a:extLst>
          </p:cNvPr>
          <p:cNvSpPr/>
          <p:nvPr/>
        </p:nvSpPr>
        <p:spPr>
          <a:xfrm>
            <a:off x="2243340" y="5107620"/>
            <a:ext cx="8424000" cy="290003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437392F-5451-4142-8610-A5C3080BB178}"/>
              </a:ext>
            </a:extLst>
          </p:cNvPr>
          <p:cNvSpPr/>
          <p:nvPr/>
        </p:nvSpPr>
        <p:spPr>
          <a:xfrm>
            <a:off x="10797802" y="1651247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7883D16-0E15-4595-B1DC-5A9D0DDD3423}"/>
              </a:ext>
            </a:extLst>
          </p:cNvPr>
          <p:cNvSpPr/>
          <p:nvPr/>
        </p:nvSpPr>
        <p:spPr>
          <a:xfrm>
            <a:off x="10800714" y="3180541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D7D74E5-A88A-4A4E-902D-B53E8D09ACEC}"/>
              </a:ext>
            </a:extLst>
          </p:cNvPr>
          <p:cNvSpPr/>
          <p:nvPr/>
        </p:nvSpPr>
        <p:spPr>
          <a:xfrm>
            <a:off x="10809593" y="4753089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BB02B58C-61CE-43B3-BC56-FC725599E097}"/>
              </a:ext>
            </a:extLst>
          </p:cNvPr>
          <p:cNvSpPr/>
          <p:nvPr/>
        </p:nvSpPr>
        <p:spPr>
          <a:xfrm>
            <a:off x="603678" y="2852698"/>
            <a:ext cx="1331651" cy="417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02/2026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8F01DA5E-4C10-4AD8-91DF-3D6C3DE6539E}"/>
              </a:ext>
            </a:extLst>
          </p:cNvPr>
          <p:cNvSpPr/>
          <p:nvPr/>
        </p:nvSpPr>
        <p:spPr>
          <a:xfrm>
            <a:off x="603677" y="4728675"/>
            <a:ext cx="1331651" cy="417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02/2026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5E90338E-095D-4546-8287-65237B41D7A8}"/>
              </a:ext>
            </a:extLst>
          </p:cNvPr>
          <p:cNvSpPr/>
          <p:nvPr/>
        </p:nvSpPr>
        <p:spPr>
          <a:xfrm>
            <a:off x="603676" y="5989290"/>
            <a:ext cx="1331651" cy="417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02/2026</a:t>
            </a:r>
          </a:p>
        </p:txBody>
      </p:sp>
      <p:sp>
        <p:nvSpPr>
          <p:cNvPr id="19" name="Geschweifte Klammer links 18">
            <a:extLst>
              <a:ext uri="{FF2B5EF4-FFF2-40B4-BE49-F238E27FC236}">
                <a16:creationId xmlns:a16="http://schemas.microsoft.com/office/drawing/2014/main" id="{0DCADABD-E279-4374-ABE5-B9A4E2E84BBB}"/>
              </a:ext>
            </a:extLst>
          </p:cNvPr>
          <p:cNvSpPr/>
          <p:nvPr/>
        </p:nvSpPr>
        <p:spPr>
          <a:xfrm>
            <a:off x="2083127" y="5745978"/>
            <a:ext cx="103613" cy="896423"/>
          </a:xfrm>
          <a:prstGeom prst="leftBrace">
            <a:avLst>
              <a:gd name="adj1" fmla="val 135194"/>
              <a:gd name="adj2" fmla="val 5021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E542687-E6A8-4067-BAEB-B2514149B7A0}"/>
              </a:ext>
            </a:extLst>
          </p:cNvPr>
          <p:cNvSpPr/>
          <p:nvPr/>
        </p:nvSpPr>
        <p:spPr>
          <a:xfrm>
            <a:off x="2243340" y="5736881"/>
            <a:ext cx="8424000" cy="900000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72F972B-44B9-4F5F-9059-62811240337B}"/>
              </a:ext>
            </a:extLst>
          </p:cNvPr>
          <p:cNvSpPr/>
          <p:nvPr/>
        </p:nvSpPr>
        <p:spPr>
          <a:xfrm>
            <a:off x="2262573" y="2924139"/>
            <a:ext cx="8424000" cy="288000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B4058A3-372D-49ED-BE89-66BD7A1C3C10}"/>
              </a:ext>
            </a:extLst>
          </p:cNvPr>
          <p:cNvSpPr/>
          <p:nvPr/>
        </p:nvSpPr>
        <p:spPr>
          <a:xfrm>
            <a:off x="2255175" y="4789930"/>
            <a:ext cx="8424000" cy="288000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69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D6EA-AC7B-4564-A566-673E2559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alignment (Denis inputs)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9F6B0-D842-4D62-B00E-490BC30BE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ML based laser pulse shaping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ED87A-E623-47D0-B9F3-578D7AC93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1) Main achievements : </a:t>
            </a:r>
          </a:p>
          <a:p>
            <a:pPr lvl="1"/>
            <a:r>
              <a:rPr lang="en-US" dirty="0"/>
              <a:t>Measurement setup to determine pulse intensity profile</a:t>
            </a:r>
          </a:p>
          <a:p>
            <a:pPr lvl="1"/>
            <a:r>
              <a:rPr lang="en-US" dirty="0"/>
              <a:t>Reduced non-linearities in the NEPAL laser system</a:t>
            </a:r>
          </a:p>
          <a:p>
            <a:pPr lvl="1"/>
            <a:r>
              <a:rPr lang="en-US" dirty="0"/>
              <a:t>Start-to-end simulation of shaping process (not perfect and can be still improved, but close enough for proof of concept)</a:t>
            </a:r>
          </a:p>
          <a:p>
            <a:pPr lvl="1"/>
            <a:r>
              <a:rPr lang="en-US" dirty="0"/>
              <a:t>First trials of hand-tailored pulse shaping (Flat-top profile and flat-top with superimposed peak) are promising.</a:t>
            </a:r>
          </a:p>
          <a:p>
            <a:pPr lvl="1"/>
            <a:r>
              <a:rPr lang="en-US" dirty="0"/>
              <a:t>Simulation tool for data generation is set-up and ready to be used (for ML purposes)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2) Relation to others :</a:t>
            </a:r>
          </a:p>
          <a:p>
            <a:pPr lvl="1"/>
            <a:r>
              <a:rPr lang="en-US" dirty="0"/>
              <a:t>Alex: I am supposed to receive optimal pulse parameters/shape and reproduce it! Once me and Alex find a common ground for description of pulses and limits of the method, it should be straightforward to incorporate the parts.</a:t>
            </a:r>
          </a:p>
          <a:p>
            <a:pPr lvl="1"/>
            <a:r>
              <a:rPr lang="en-US" dirty="0"/>
              <a:t>Meng: Output of simulations/ measured pulse profiles can be used by Meng to simulate photoemission process and get the electron bunch distribution later to be used by Alex.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5514A-539A-4FB0-A713-C6628365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Presentation Title | Name Surname, Date (Edit by "Insert &gt; Header and Footer")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74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4E6-6729-4F86-BDE3-667E6D28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alignment (Denis inputs)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C7934-DFFC-441E-97B0-604297A99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ML based laser pulse shaping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16EE4-050F-4ABF-AD8D-15BE28694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3) Main difficulties:</a:t>
            </a:r>
          </a:p>
          <a:p>
            <a:pPr lvl="1"/>
            <a:r>
              <a:rPr lang="en-US" dirty="0"/>
              <a:t>Find a way to sample uniformly(or close to) in the domain space for learning purposes.</a:t>
            </a:r>
          </a:p>
          <a:p>
            <a:pPr lvl="1"/>
            <a:r>
              <a:rPr lang="en-US" dirty="0"/>
              <a:t>Find the right parametrization/ NN architecture.</a:t>
            </a:r>
          </a:p>
          <a:p>
            <a:pPr lvl="1"/>
            <a:r>
              <a:rPr lang="en-US" dirty="0"/>
              <a:t>Mostly need time to properly try things out, but discussion with Alex and Henrik will for sure help.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4) Plan until 02/2026:</a:t>
            </a:r>
          </a:p>
          <a:p>
            <a:pPr lvl="1"/>
            <a:r>
              <a:rPr lang="en-US" dirty="0"/>
              <a:t>Train a NN which can predict filter settings for a desired shape.</a:t>
            </a:r>
          </a:p>
          <a:p>
            <a:pPr lvl="1"/>
            <a:r>
              <a:rPr lang="en-US" dirty="0"/>
              <a:t>To have a somewhat functional algorithm for shaping, at least in simulation as a proof of concept first.</a:t>
            </a:r>
          </a:p>
          <a:p>
            <a:pPr lvl="1"/>
            <a:r>
              <a:rPr lang="en-US" dirty="0"/>
              <a:t>If time allows, to transfer algorithm to the system and see shortcomings.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1950" lvl="1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6E2EF-B8DE-453B-827B-DF6E407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Presentation Title | Name Surname, Date (Edit by "Insert &gt; Header and Footer")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6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4D15-2BE6-4426-BC04-0B02E31B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9662"/>
            <a:ext cx="10956924" cy="37565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 for Work Package Alignment (Meng inputs):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339B5B-405D-4FB5-9DA1-E34ECBF50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1262704"/>
            <a:ext cx="11296331" cy="4604696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achievements:​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optimization using a combined “1D + 2D” laser shaping approach with parameters provided by the laser group.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Brightness model development for Eu-XFEL, integrated with machine learning techniques with Alex.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Collaboratively conducted 3 experiments on the generation of flattop-shaped laser pulses with contributions from all teams.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Single-shot cathode emittance simulations. (will be implemented and validated in future experiments.)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ML optimization from laser parameters to injector output.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single-shot thermal emittance simulation with experiments,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brightness model for more injector 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13101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10AB-B55F-4EB5-829C-94905853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first inputs (more to be added after other duties done)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D814-81E3-47D9-9F05-9EE81050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 ML architectures have been tried so far for data-driven emittance optimization</a:t>
            </a:r>
          </a:p>
          <a:p>
            <a:r>
              <a:rPr lang="en-US" dirty="0"/>
              <a:t>Promising results obtained using simulation data (status 2.12.24):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new Variational Auto Encoder (VAE) approach proposed and to be tried out (probably some new results are available already by now)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6A6B3-6917-4BDC-BF08-44E094F8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132856"/>
            <a:ext cx="5760640" cy="30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esentation.potx" id="{18C1057D-B78A-45D0-8D7D-5F19428B17D7}" vid="{3E2CC85F-48F2-40E4-AB3A-1508D746A948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Breitbild</PresentationFormat>
  <Paragraphs>129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Courier New</vt:lpstr>
      <vt:lpstr>Garamond</vt:lpstr>
      <vt:lpstr>Times New Roman</vt:lpstr>
      <vt:lpstr>Wingdings</vt:lpstr>
      <vt:lpstr>Office</vt:lpstr>
      <vt:lpstr>DESY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WP alignment (Denis inputs)</vt:lpstr>
      <vt:lpstr>WP alignment (Denis inputs)</vt:lpstr>
      <vt:lpstr>Key Points for Work Package Alignment (Meng inputs):</vt:lpstr>
      <vt:lpstr>Alex first inputs (more to be added after other duties done)</vt:lpstr>
      <vt:lpstr>Alex first inputs (more to be added after other duties done)</vt:lpstr>
      <vt:lpstr>End-to-End Optimization under OPAL</vt:lpstr>
      <vt:lpstr>Experimental results on 100% projected emittance optimization</vt:lpstr>
      <vt:lpstr>Experimental results on 100% slice emittance optimization</vt:lpstr>
      <vt:lpstr>Experimental results on the application of shaped twin-bunches for PWFA</vt:lpstr>
      <vt:lpstr>Experimental results on application of shaped twin-bunches for PWFA (contꞌd)</vt:lpstr>
      <vt:lpstr>Experimental results on application of shaped twin-bunches for PWFA (contꞌd)</vt:lpstr>
      <vt:lpstr>Near-term Planning till June 23rd 2025</vt:lpstr>
      <vt:lpstr>Backups</vt:lpstr>
      <vt:lpstr>Backups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Hillert</dc:creator>
  <cp:lastModifiedBy>Wolfgang Hillert</cp:lastModifiedBy>
  <cp:revision>10</cp:revision>
  <dcterms:created xsi:type="dcterms:W3CDTF">2025-01-13T17:01:56Z</dcterms:created>
  <dcterms:modified xsi:type="dcterms:W3CDTF">2025-01-13T18:20:57Z</dcterms:modified>
</cp:coreProperties>
</file>