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00" r:id="rId2"/>
    <p:sldId id="773" r:id="rId3"/>
    <p:sldId id="779" r:id="rId4"/>
    <p:sldId id="339" r:id="rId5"/>
    <p:sldId id="341" r:id="rId6"/>
    <p:sldId id="782" r:id="rId7"/>
    <p:sldId id="743" r:id="rId8"/>
    <p:sldId id="313" r:id="rId9"/>
    <p:sldId id="584" r:id="rId10"/>
    <p:sldId id="752" r:id="rId11"/>
    <p:sldId id="582" r:id="rId12"/>
    <p:sldId id="749" r:id="rId13"/>
    <p:sldId id="767" r:id="rId14"/>
    <p:sldId id="757" r:id="rId15"/>
    <p:sldId id="768" r:id="rId16"/>
    <p:sldId id="754" r:id="rId17"/>
    <p:sldId id="760" r:id="rId18"/>
    <p:sldId id="76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2FA"/>
    <a:srgbClr val="020EA3"/>
    <a:srgbClr val="F2B234"/>
    <a:srgbClr val="0D1546"/>
    <a:srgbClr val="F0491A"/>
    <a:srgbClr val="FFB600"/>
    <a:srgbClr val="B6BBFF"/>
    <a:srgbClr val="000DB3"/>
    <a:srgbClr val="E4E4E4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194"/>
  </p:normalViewPr>
  <p:slideViewPr>
    <p:cSldViewPr snapToGrid="0" showGuides="1">
      <p:cViewPr varScale="1">
        <p:scale>
          <a:sx n="70" d="100"/>
          <a:sy n="70" d="100"/>
        </p:scale>
        <p:origin x="436" y="52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48357-39FC-4175-8668-67092EAF2F5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96AA04-99CB-44B6-A11D-0ECF3D2F74C6}">
      <dgm:prSet/>
      <dgm:spPr/>
      <dgm:t>
        <a:bodyPr/>
        <a:lstStyle/>
        <a:p>
          <a:r>
            <a:rPr lang="en-GB" noProof="0" dirty="0"/>
            <a:t>What if our Data Management Plan addressed these challenges</a:t>
          </a:r>
          <a:r>
            <a:rPr lang="pl-PL" noProof="0" dirty="0"/>
            <a:t> and helped you achieve your experiment goals</a:t>
          </a:r>
          <a:r>
            <a:rPr lang="en-GB" noProof="0" dirty="0"/>
            <a:t>?</a:t>
          </a:r>
        </a:p>
      </dgm:t>
    </dgm:pt>
    <dgm:pt modelId="{DE30B97B-50BA-4114-86A1-290EDBC81F18}" type="sibTrans" cxnId="{8B81CEDE-6BCB-4086-AB5A-866023693A4E}">
      <dgm:prSet/>
      <dgm:spPr/>
      <dgm:t>
        <a:bodyPr/>
        <a:lstStyle/>
        <a:p>
          <a:endParaRPr lang="en-GB" noProof="0" dirty="0"/>
        </a:p>
      </dgm:t>
    </dgm:pt>
    <dgm:pt modelId="{A5FAEC06-2ECD-486F-A215-82464B96A7CD}" type="parTrans" cxnId="{8B81CEDE-6BCB-4086-AB5A-866023693A4E}">
      <dgm:prSet/>
      <dgm:spPr/>
      <dgm:t>
        <a:bodyPr/>
        <a:lstStyle/>
        <a:p>
          <a:endParaRPr lang="en-GB" noProof="0" dirty="0"/>
        </a:p>
      </dgm:t>
    </dgm:pt>
    <dgm:pt modelId="{3FD58DD1-9202-4DB0-8BF2-AEF5E10EBEC2}" type="pres">
      <dgm:prSet presAssocID="{DE248357-39FC-4175-8668-67092EAF2F5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01C7ADF-DD04-4257-9C08-D313F3966964}" type="pres">
      <dgm:prSet presAssocID="{1696AA04-99CB-44B6-A11D-0ECF3D2F74C6}" presName="circle1" presStyleLbl="node1" presStyleIdx="0" presStyleCnt="1"/>
      <dgm:spPr/>
    </dgm:pt>
    <dgm:pt modelId="{78B4FB70-F5BF-48BE-B2E0-C25F9EBE81A6}" type="pres">
      <dgm:prSet presAssocID="{1696AA04-99CB-44B6-A11D-0ECF3D2F74C6}" presName="space" presStyleCnt="0"/>
      <dgm:spPr/>
    </dgm:pt>
    <dgm:pt modelId="{01675605-B13D-4BA6-BEC0-EF594FCFFF63}" type="pres">
      <dgm:prSet presAssocID="{1696AA04-99CB-44B6-A11D-0ECF3D2F74C6}" presName="rect1" presStyleLbl="alignAcc1" presStyleIdx="0" presStyleCnt="1"/>
      <dgm:spPr/>
    </dgm:pt>
    <dgm:pt modelId="{4F0399C4-F9F1-436E-84E8-1FB9F4767CA9}" type="pres">
      <dgm:prSet presAssocID="{1696AA04-99CB-44B6-A11D-0ECF3D2F74C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854F766-6762-4957-A711-DFF953254A77}" type="presOf" srcId="{DE248357-39FC-4175-8668-67092EAF2F57}" destId="{3FD58DD1-9202-4DB0-8BF2-AEF5E10EBEC2}" srcOrd="0" destOrd="0" presId="urn:microsoft.com/office/officeart/2005/8/layout/target3"/>
    <dgm:cxn modelId="{667F4954-7AF2-4007-AA06-3945DFF982D7}" type="presOf" srcId="{1696AA04-99CB-44B6-A11D-0ECF3D2F74C6}" destId="{01675605-B13D-4BA6-BEC0-EF594FCFFF63}" srcOrd="0" destOrd="0" presId="urn:microsoft.com/office/officeart/2005/8/layout/target3"/>
    <dgm:cxn modelId="{B79F66B1-FA60-4D39-8CBE-95B891A3988F}" type="presOf" srcId="{1696AA04-99CB-44B6-A11D-0ECF3D2F74C6}" destId="{4F0399C4-F9F1-436E-84E8-1FB9F4767CA9}" srcOrd="1" destOrd="0" presId="urn:microsoft.com/office/officeart/2005/8/layout/target3"/>
    <dgm:cxn modelId="{8B81CEDE-6BCB-4086-AB5A-866023693A4E}" srcId="{DE248357-39FC-4175-8668-67092EAF2F57}" destId="{1696AA04-99CB-44B6-A11D-0ECF3D2F74C6}" srcOrd="0" destOrd="0" parTransId="{A5FAEC06-2ECD-486F-A215-82464B96A7CD}" sibTransId="{DE30B97B-50BA-4114-86A1-290EDBC81F18}"/>
    <dgm:cxn modelId="{58332786-699F-4D35-82E0-46A9373708E1}" type="presParOf" srcId="{3FD58DD1-9202-4DB0-8BF2-AEF5E10EBEC2}" destId="{101C7ADF-DD04-4257-9C08-D313F3966964}" srcOrd="0" destOrd="0" presId="urn:microsoft.com/office/officeart/2005/8/layout/target3"/>
    <dgm:cxn modelId="{1EE5F9F7-9C16-4737-89B3-F5096FEFF43E}" type="presParOf" srcId="{3FD58DD1-9202-4DB0-8BF2-AEF5E10EBEC2}" destId="{78B4FB70-F5BF-48BE-B2E0-C25F9EBE81A6}" srcOrd="1" destOrd="0" presId="urn:microsoft.com/office/officeart/2005/8/layout/target3"/>
    <dgm:cxn modelId="{4EBE2D93-EB86-4285-91F3-81D65BE1FF98}" type="presParOf" srcId="{3FD58DD1-9202-4DB0-8BF2-AEF5E10EBEC2}" destId="{01675605-B13D-4BA6-BEC0-EF594FCFFF63}" srcOrd="2" destOrd="0" presId="urn:microsoft.com/office/officeart/2005/8/layout/target3"/>
    <dgm:cxn modelId="{54B0B44F-5AD1-4137-A9E9-0C44645BAA0C}" type="presParOf" srcId="{3FD58DD1-9202-4DB0-8BF2-AEF5E10EBEC2}" destId="{4F0399C4-F9F1-436E-84E8-1FB9F4767CA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C7ADF-DD04-4257-9C08-D313F3966964}">
      <dsp:nvSpPr>
        <dsp:cNvPr id="0" name=""/>
        <dsp:cNvSpPr/>
      </dsp:nvSpPr>
      <dsp:spPr>
        <a:xfrm>
          <a:off x="0" y="0"/>
          <a:ext cx="369332" cy="3693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75605-B13D-4BA6-BEC0-EF594FCFFF63}">
      <dsp:nvSpPr>
        <dsp:cNvPr id="0" name=""/>
        <dsp:cNvSpPr/>
      </dsp:nvSpPr>
      <dsp:spPr>
        <a:xfrm>
          <a:off x="184666" y="0"/>
          <a:ext cx="11553182" cy="3693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noProof="0" dirty="0"/>
            <a:t>What if our Data Management Plan addressed these challenges</a:t>
          </a:r>
          <a:r>
            <a:rPr lang="pl-PL" sz="1700" kern="1200" noProof="0" dirty="0"/>
            <a:t> and helped you achieve your experiment goals</a:t>
          </a:r>
          <a:r>
            <a:rPr lang="en-GB" sz="1700" kern="1200" noProof="0" dirty="0"/>
            <a:t>?</a:t>
          </a:r>
        </a:p>
      </dsp:txBody>
      <dsp:txXfrm>
        <a:off x="184666" y="0"/>
        <a:ext cx="11553182" cy="369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20.01.2025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20.01.2025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22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98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Incremental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68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5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5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8A4204B-D22F-119C-E2C4-A703DB3B4934}"/>
              </a:ext>
            </a:extLst>
          </p:cNvPr>
          <p:cNvSpPr txBox="1"/>
          <p:nvPr userDrawn="1"/>
        </p:nvSpPr>
        <p:spPr>
          <a:xfrm>
            <a:off x="1248937" y="4572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E9D1991-1CA4-5F4D-E10B-093FE7D2A859}"/>
              </a:ext>
            </a:extLst>
          </p:cNvPr>
          <p:cNvSpPr txBox="1"/>
          <p:nvPr userDrawn="1"/>
        </p:nvSpPr>
        <p:spPr>
          <a:xfrm>
            <a:off x="1483112" y="39029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3FAAD8-D749-2867-0B51-1630C6448A75}"/>
              </a:ext>
            </a:extLst>
          </p:cNvPr>
          <p:cNvSpPr txBox="1"/>
          <p:nvPr userDrawn="1"/>
        </p:nvSpPr>
        <p:spPr>
          <a:xfrm>
            <a:off x="1483112" y="13381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lnSpc>
                <a:spcPct val="112000"/>
              </a:lnSpc>
              <a:buNone/>
            </a:pPr>
            <a:endParaRPr lang="en-US" sz="1400" dirty="0" err="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042F1C6-EAEE-7868-64C9-D1F951254C40}"/>
              </a:ext>
            </a:extLst>
          </p:cNvPr>
          <p:cNvSpPr txBox="1"/>
          <p:nvPr userDrawn="1"/>
        </p:nvSpPr>
        <p:spPr>
          <a:xfrm>
            <a:off x="914400" y="434898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lnSpc>
                <a:spcPct val="112000"/>
              </a:lnSpc>
              <a:buNone/>
            </a:pPr>
            <a:endParaRPr lang="en-US" sz="1400" dirty="0" err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697904C-1F7E-0BC5-8736-A0F01E299377}"/>
              </a:ext>
            </a:extLst>
          </p:cNvPr>
          <p:cNvSpPr txBox="1"/>
          <p:nvPr userDrawn="1"/>
        </p:nvSpPr>
        <p:spPr>
          <a:xfrm>
            <a:off x="10560205" y="40144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710B6FC-4841-7F07-6417-F4AD9E08A23B}"/>
              </a:ext>
            </a:extLst>
          </p:cNvPr>
          <p:cNvSpPr txBox="1"/>
          <p:nvPr userDrawn="1"/>
        </p:nvSpPr>
        <p:spPr>
          <a:xfrm>
            <a:off x="1126273" y="423746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0431D0F-BC78-DC3F-7F52-7578ADB2B00C}"/>
              </a:ext>
            </a:extLst>
          </p:cNvPr>
          <p:cNvSpPr txBox="1"/>
          <p:nvPr userDrawn="1"/>
        </p:nvSpPr>
        <p:spPr>
          <a:xfrm>
            <a:off x="981307" y="44604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indent="0">
              <a:lnSpc>
                <a:spcPct val="112000"/>
              </a:lnSpc>
              <a:buNone/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Eu</a:t>
            </a:r>
            <a:r>
              <a:rPr lang="pl-PL" sz="900" dirty="0"/>
              <a:t>ropean </a:t>
            </a:r>
            <a:r>
              <a:rPr lang="en-US" sz="900" dirty="0"/>
              <a:t>XFEL Data</a:t>
            </a:r>
            <a:r>
              <a:rPr lang="en-US" sz="900" baseline="0" dirty="0"/>
              <a:t> </a:t>
            </a:r>
            <a:r>
              <a:rPr lang="pl-PL" sz="900" baseline="0" dirty="0"/>
              <a:t>Workshop</a:t>
            </a:r>
            <a:endParaRPr lang="en-US" sz="900" dirty="0"/>
          </a:p>
        </p:txBody>
      </p:sp>
      <p:sp>
        <p:nvSpPr>
          <p:cNvPr id="8" name="Rechteck 7"/>
          <p:cNvSpPr/>
          <p:nvPr userDrawn="1"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 algn="r"/>
            <a:r>
              <a:rPr lang="pl-PL" sz="900" dirty="0"/>
              <a:t>K.Wrona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1.xml"/><Relationship Id="rId3" Type="http://schemas.openxmlformats.org/officeDocument/2006/relationships/image" Target="../media/image1.emf"/><Relationship Id="rId7" Type="http://schemas.openxmlformats.org/officeDocument/2006/relationships/image" Target="../media/image9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7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emf"/><Relationship Id="rId9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emf"/><Relationship Id="rId7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0" y="4282395"/>
            <a:ext cx="7466768" cy="13800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GB" sz="2000" b="1" spc="50" dirty="0">
                <a:ln w="12700" cmpd="sng">
                  <a:noFill/>
                  <a:prstDash val="solid"/>
                </a:ln>
                <a:solidFill>
                  <a:schemeClr val="accent1"/>
                </a:solidFill>
              </a:rPr>
              <a:t>Krzysztof Wrona</a:t>
            </a:r>
            <a:r>
              <a:rPr lang="en-GB" sz="2000" spc="50" dirty="0">
                <a:ln w="12700" cmpd="sng">
                  <a:noFill/>
                  <a:prstDash val="solid"/>
                </a:ln>
                <a:solidFill>
                  <a:schemeClr val="accent1"/>
                </a:solidFill>
              </a:rPr>
              <a:t> on behalf of the Data Policy and Reduction Working Group</a:t>
            </a:r>
          </a:p>
          <a:p>
            <a:pPr>
              <a:lnSpc>
                <a:spcPct val="112000"/>
              </a:lnSpc>
            </a:pPr>
            <a:r>
              <a:rPr lang="en-GB" sz="2000" spc="50" dirty="0">
                <a:ln w="12700" cmpd="sng">
                  <a:noFill/>
                  <a:prstDash val="solid"/>
                </a:ln>
                <a:solidFill>
                  <a:srgbClr val="0D154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20 January 2025</a:t>
            </a:r>
          </a:p>
          <a:p>
            <a:pPr>
              <a:lnSpc>
                <a:spcPct val="112000"/>
              </a:lnSpc>
            </a:pPr>
            <a:r>
              <a:rPr lang="en-GB" sz="2000" spc="50" dirty="0">
                <a:ln w="12700" cmpd="sng">
                  <a:noFill/>
                  <a:prstDash val="solid"/>
                </a:ln>
                <a:solidFill>
                  <a:schemeClr val="accent1"/>
                </a:solidFill>
              </a:rPr>
              <a:t> </a:t>
            </a:r>
            <a:endParaRPr lang="en-GB" sz="2000" spc="50" dirty="0">
              <a:ln w="12700" cmpd="sng">
                <a:noFill/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066" y="1116273"/>
            <a:ext cx="8088490" cy="11853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GB" sz="2000" b="0" i="0" strike="noStrike" dirty="0">
                <a:solidFill>
                  <a:srgbClr val="F39200"/>
                </a:solidFill>
                <a:effectLst/>
              </a:rPr>
              <a:t>Data Workshop</a:t>
            </a:r>
            <a:endParaRPr lang="en-GB" sz="2000" spc="50" dirty="0">
              <a:ln w="12700" cmpd="sng">
                <a:noFill/>
                <a:prstDash val="solid"/>
              </a:ln>
              <a:solidFill>
                <a:srgbClr val="0D154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2571FAD-9437-E215-75E1-1A8436C5094E}"/>
              </a:ext>
            </a:extLst>
          </p:cNvPr>
          <p:cNvSpPr txBox="1"/>
          <p:nvPr/>
        </p:nvSpPr>
        <p:spPr>
          <a:xfrm>
            <a:off x="-2912533" y="-125306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en-GB" sz="14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498E43-9B66-252C-07BE-897A269F1B83}"/>
              </a:ext>
            </a:extLst>
          </p:cNvPr>
          <p:cNvSpPr txBox="1"/>
          <p:nvPr/>
        </p:nvSpPr>
        <p:spPr>
          <a:xfrm>
            <a:off x="492358" y="645660"/>
            <a:ext cx="10094276" cy="47061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GB" sz="2000" b="1">
                <a:solidFill>
                  <a:schemeClr val="accent1"/>
                </a:solidFill>
                <a:latin typeface="+mj-lt"/>
              </a:rPr>
              <a:t>European XFEL Users’ Meeting 2025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F59FF59-FE29-C960-2F8A-9EABDEFCDC11}"/>
              </a:ext>
            </a:extLst>
          </p:cNvPr>
          <p:cNvSpPr txBox="1"/>
          <p:nvPr/>
        </p:nvSpPr>
        <p:spPr>
          <a:xfrm>
            <a:off x="492501" y="2240770"/>
            <a:ext cx="9798374" cy="159490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GB" sz="4000" b="1" dirty="0">
                <a:solidFill>
                  <a:schemeClr val="accent1"/>
                </a:solidFill>
                <a:latin typeface="+mj-lt"/>
              </a:rPr>
              <a:t>Data Management Plans</a:t>
            </a:r>
          </a:p>
          <a:p>
            <a:pPr>
              <a:lnSpc>
                <a:spcPct val="112000"/>
              </a:lnSpc>
            </a:pPr>
            <a:r>
              <a:rPr lang="en-GB" sz="4000" b="1" dirty="0">
                <a:solidFill>
                  <a:schemeClr val="accent1"/>
                </a:solidFill>
                <a:latin typeface="+mj-lt"/>
              </a:rPr>
              <a:t>for European XFEL Proposals</a:t>
            </a:r>
          </a:p>
        </p:txBody>
      </p:sp>
      <p:pic>
        <p:nvPicPr>
          <p:cNvPr id="7" name="Picture 2" descr="Logo European XFEL (JPG) | EIROforum">
            <a:extLst>
              <a:ext uri="{FF2B5EF4-FFF2-40B4-BE49-F238E27FC236}">
                <a16:creationId xmlns:a16="http://schemas.microsoft.com/office/drawing/2014/main" id="{819AB4CB-5881-F9B5-7C86-60773FA22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458585"/>
            <a:ext cx="2743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7FC9232-DE96-1B36-D725-68A346A36E72}"/>
              </a:ext>
            </a:extLst>
          </p:cNvPr>
          <p:cNvSpPr/>
          <p:nvPr/>
        </p:nvSpPr>
        <p:spPr>
          <a:xfrm>
            <a:off x="175464" y="13631"/>
            <a:ext cx="11876627" cy="585199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0331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71EC-1DF3-40DD-A25C-332EAC970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Spring 2024: DMP pilot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AA4FD-F299-4C7F-ABDF-FA417741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40" y="1712783"/>
            <a:ext cx="11423772" cy="4576699"/>
          </a:xfrm>
        </p:spPr>
        <p:txBody>
          <a:bodyPr/>
          <a:lstStyle/>
          <a:p>
            <a:r>
              <a:rPr lang="pl-PL" b="1" dirty="0"/>
              <a:t>Pilot Scope</a:t>
            </a:r>
            <a:br>
              <a:rPr lang="pl-PL" dirty="0"/>
            </a:br>
            <a:r>
              <a:rPr lang="en-GB" dirty="0"/>
              <a:t>The pilot project covered se</a:t>
            </a:r>
            <a:r>
              <a:rPr lang="pl-PL" dirty="0"/>
              <a:t>lected</a:t>
            </a:r>
            <a:r>
              <a:rPr lang="en-GB" dirty="0"/>
              <a:t> </a:t>
            </a:r>
            <a:r>
              <a:rPr lang="pl-PL" dirty="0"/>
              <a:t>proposals</a:t>
            </a:r>
            <a:r>
              <a:rPr lang="en-GB" dirty="0"/>
              <a:t>, one </a:t>
            </a:r>
            <a:r>
              <a:rPr lang="pl-PL" dirty="0"/>
              <a:t>for</a:t>
            </a:r>
            <a:r>
              <a:rPr lang="en-GB" dirty="0"/>
              <a:t> each instrument, with the following goals:</a:t>
            </a:r>
            <a:br>
              <a:rPr lang="pl-PL" dirty="0"/>
            </a:br>
            <a:endParaRPr lang="pl-PL" dirty="0"/>
          </a:p>
          <a:p>
            <a:pPr lvl="1"/>
            <a:r>
              <a:rPr lang="en-US" b="1" dirty="0"/>
              <a:t>Gathering Standard Information:</a:t>
            </a:r>
            <a:endParaRPr lang="pl-PL" b="1" dirty="0"/>
          </a:p>
          <a:p>
            <a:pPr lvl="2"/>
            <a:r>
              <a:rPr lang="en-US" dirty="0"/>
              <a:t>Documented key data-relevant details (e.g., experiment setup, data volume estimates) to ensure completeness and accuracy</a:t>
            </a:r>
            <a:endParaRPr lang="pl-PL" dirty="0"/>
          </a:p>
          <a:p>
            <a:pPr lvl="1"/>
            <a:endParaRPr lang="pl-PL" dirty="0"/>
          </a:p>
          <a:p>
            <a:pPr lvl="1"/>
            <a:r>
              <a:rPr lang="en-US" b="1" dirty="0"/>
              <a:t>Addressing Specific Challenges:</a:t>
            </a:r>
            <a:endParaRPr lang="pl-PL" b="1" dirty="0"/>
          </a:p>
          <a:p>
            <a:pPr lvl="2"/>
            <a:r>
              <a:rPr lang="en-US" dirty="0"/>
              <a:t>Adopted a collaborative approach to identify and resolve unique data management issues, improving workflows and processes</a:t>
            </a:r>
            <a:endParaRPr lang="pl-PL" dirty="0"/>
          </a:p>
          <a:p>
            <a:pPr lvl="2"/>
            <a:endParaRPr lang="pl-PL" dirty="0"/>
          </a:p>
          <a:p>
            <a:pPr lvl="1"/>
            <a:r>
              <a:rPr lang="en-US" b="1" dirty="0"/>
              <a:t>Testing Communication Channels:</a:t>
            </a:r>
            <a:endParaRPr lang="pl-PL" b="1" dirty="0"/>
          </a:p>
          <a:p>
            <a:pPr lvl="2"/>
            <a:r>
              <a:rPr lang="en-US" dirty="0"/>
              <a:t>Evaluated various communication methods to understand their strengths and limitations, enhancing user-facility interactions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1662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671EC-1DF3-40DD-A25C-332EAC970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Spring 2024: DMP pilot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AA4FD-F299-4C7F-ABDF-FA417741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540" y="1712783"/>
            <a:ext cx="5821360" cy="4576699"/>
          </a:xfrm>
        </p:spPr>
        <p:txBody>
          <a:bodyPr/>
          <a:lstStyle/>
          <a:p>
            <a:endParaRPr lang="pl-PL" dirty="0"/>
          </a:p>
          <a:p>
            <a:r>
              <a:rPr lang="en-GB" b="1" dirty="0"/>
              <a:t>Ga</a:t>
            </a:r>
            <a:r>
              <a:rPr lang="pl-PL" b="1" dirty="0"/>
              <a:t>thering Standard Information</a:t>
            </a:r>
            <a:endParaRPr lang="pl-PL" sz="1600" dirty="0"/>
          </a:p>
          <a:p>
            <a:pPr lvl="1"/>
            <a:r>
              <a:rPr lang="en-GB" sz="1600" dirty="0"/>
              <a:t>Identify data-relevant </a:t>
            </a:r>
            <a:r>
              <a:rPr lang="en-GB" sz="1600" b="1" dirty="0"/>
              <a:t>experiment setup</a:t>
            </a:r>
            <a:r>
              <a:rPr lang="en-GB" sz="1600" dirty="0"/>
              <a:t>, e.g. detectors used and their configurations</a:t>
            </a:r>
          </a:p>
          <a:p>
            <a:pPr lvl="1"/>
            <a:r>
              <a:rPr lang="en-GB" sz="1600" dirty="0"/>
              <a:t>Assess the </a:t>
            </a:r>
            <a:r>
              <a:rPr lang="en-GB" sz="1600" b="1" dirty="0"/>
              <a:t>experiment’s duty cycle</a:t>
            </a:r>
            <a:r>
              <a:rPr lang="en-GB" sz="1600" dirty="0"/>
              <a:t>, including estimated periods when detectors generate data</a:t>
            </a:r>
          </a:p>
          <a:p>
            <a:pPr lvl="1"/>
            <a:r>
              <a:rPr lang="en-GB" sz="1600" dirty="0"/>
              <a:t>Determine the level of </a:t>
            </a:r>
            <a:r>
              <a:rPr lang="en-GB" sz="1600" b="1" dirty="0"/>
              <a:t>support needed </a:t>
            </a:r>
            <a:r>
              <a:rPr lang="en-GB" sz="1600" dirty="0"/>
              <a:t>for data analysis</a:t>
            </a:r>
          </a:p>
          <a:p>
            <a:pPr lvl="1"/>
            <a:r>
              <a:rPr lang="en-GB" sz="1600" dirty="0"/>
              <a:t>Obtain </a:t>
            </a:r>
            <a:r>
              <a:rPr lang="pl-PL" sz="1600" dirty="0"/>
              <a:t>details to</a:t>
            </a:r>
            <a:r>
              <a:rPr lang="pl-PL" sz="1600" b="1" dirty="0"/>
              <a:t> configure</a:t>
            </a:r>
            <a:r>
              <a:rPr lang="en-GB" sz="1600" b="1" dirty="0"/>
              <a:t> data processing pipelines</a:t>
            </a:r>
            <a:r>
              <a:rPr lang="en-GB" sz="1600" dirty="0"/>
              <a:t>, e.g. for detector data corrections</a:t>
            </a:r>
          </a:p>
          <a:p>
            <a:pPr lvl="1"/>
            <a:r>
              <a:rPr lang="en-GB" sz="1600" dirty="0"/>
              <a:t>Evaluate the </a:t>
            </a:r>
            <a:r>
              <a:rPr lang="en-GB" sz="1600" b="1" dirty="0"/>
              <a:t>computing resources</a:t>
            </a:r>
            <a:r>
              <a:rPr lang="en-GB" sz="1600" dirty="0"/>
              <a:t> required for data processing and analysis during the beamtime</a:t>
            </a:r>
          </a:p>
          <a:p>
            <a:pPr lvl="1"/>
            <a:r>
              <a:rPr lang="en-GB" sz="1600" b="1" dirty="0"/>
              <a:t>Estimate the size </a:t>
            </a:r>
            <a:r>
              <a:rPr lang="en-GB" sz="1600" dirty="0"/>
              <a:t>of RAW and PROC data </a:t>
            </a:r>
          </a:p>
          <a:p>
            <a:pPr lvl="1"/>
            <a:r>
              <a:rPr lang="en-GB" sz="1600" dirty="0"/>
              <a:t>Explore the possibility of </a:t>
            </a:r>
            <a:r>
              <a:rPr lang="en-GB" sz="1600" b="1" dirty="0"/>
              <a:t>data reduction</a:t>
            </a:r>
            <a:r>
              <a:rPr lang="en-GB" sz="1600" dirty="0"/>
              <a:t>, both during and after beamtime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795A5-2369-4EC9-879D-F86456569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356" y="968487"/>
            <a:ext cx="5000869" cy="2815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F097BD-5B7B-4B64-A155-DE73F5AB8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921" y="4296773"/>
            <a:ext cx="4715737" cy="18489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549FF9-2B58-4657-9A35-6090176FA7FF}"/>
              </a:ext>
            </a:extLst>
          </p:cNvPr>
          <p:cNvSpPr/>
          <p:nvPr/>
        </p:nvSpPr>
        <p:spPr>
          <a:xfrm>
            <a:off x="10561320" y="2258568"/>
            <a:ext cx="740664" cy="219456"/>
          </a:xfrm>
          <a:prstGeom prst="rect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31325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0B93-28FD-4A3F-9DEA-21EB1A18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Spring 2024: DMP pilot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A1939-C65B-4CD1-A116-05CC4983A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24064"/>
            <a:ext cx="9224961" cy="1223961"/>
          </a:xfrm>
        </p:spPr>
        <p:txBody>
          <a:bodyPr/>
          <a:lstStyle/>
          <a:p>
            <a:r>
              <a:rPr lang="en-US" b="1" dirty="0"/>
              <a:t>Addressing Specific Challenges:</a:t>
            </a:r>
            <a:endParaRPr lang="pl-PL" dirty="0"/>
          </a:p>
          <a:p>
            <a:pPr lvl="1"/>
            <a:r>
              <a:rPr lang="en-GB" dirty="0"/>
              <a:t>Collaborative efforts to address non-standard data management challenges</a:t>
            </a:r>
          </a:p>
          <a:p>
            <a:pPr lvl="1"/>
            <a:r>
              <a:rPr lang="en-GB" dirty="0">
                <a:solidFill>
                  <a:schemeClr val="dk1"/>
                </a:solidFill>
              </a:rPr>
              <a:t>Implementation choices </a:t>
            </a:r>
            <a:r>
              <a:rPr lang="en-GB" dirty="0"/>
              <a:t>were made through collaborative discussions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BDDE9B-9601-4080-9B31-B34F63949F71}"/>
              </a:ext>
            </a:extLst>
          </p:cNvPr>
          <p:cNvSpPr txBox="1">
            <a:spLocks/>
          </p:cNvSpPr>
          <p:nvPr/>
        </p:nvSpPr>
        <p:spPr>
          <a:xfrm>
            <a:off x="881062" y="3821858"/>
            <a:ext cx="4462463" cy="1072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Challenge: Large Data Volume</a:t>
            </a:r>
            <a:br>
              <a:rPr lang="en-US" sz="1600" dirty="0"/>
            </a:br>
            <a:r>
              <a:rPr lang="en-US" sz="1600" dirty="0"/>
              <a:t>Train selection with </a:t>
            </a:r>
            <a:r>
              <a:rPr lang="pl-PL" sz="1600" dirty="0"/>
              <a:t>a </a:t>
            </a:r>
            <a:r>
              <a:rPr lang="en-US" sz="1600" dirty="0"/>
              <a:t>slicer device prior to AGIPD1M </a:t>
            </a:r>
            <a:r>
              <a:rPr lang="pl-PL" sz="1600" dirty="0"/>
              <a:t>DAQ </a:t>
            </a:r>
            <a:r>
              <a:rPr lang="en-US" sz="1600" dirty="0"/>
              <a:t>reduced raw data by 70% (final dataset: 0.63 PB).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02096C-AA21-43A0-9476-E69950B3B5DD}"/>
              </a:ext>
            </a:extLst>
          </p:cNvPr>
          <p:cNvSpPr txBox="1">
            <a:spLocks/>
          </p:cNvSpPr>
          <p:nvPr/>
        </p:nvSpPr>
        <p:spPr>
          <a:xfrm>
            <a:off x="6278729" y="3823842"/>
            <a:ext cx="4462463" cy="1070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Challenge: New Instrument Camera</a:t>
            </a:r>
            <a:br>
              <a:rPr lang="en-US" sz="1600" dirty="0"/>
            </a:br>
            <a:r>
              <a:rPr lang="en-US" sz="1600" dirty="0"/>
              <a:t>Adapted an existing solution for online preview using expertise from another instrument.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234448-D0C9-429F-B32D-F946C8B3D06E}"/>
              </a:ext>
            </a:extLst>
          </p:cNvPr>
          <p:cNvSpPr txBox="1">
            <a:spLocks/>
          </p:cNvSpPr>
          <p:nvPr/>
        </p:nvSpPr>
        <p:spPr>
          <a:xfrm>
            <a:off x="876300" y="5479179"/>
            <a:ext cx="4467225" cy="10570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Challenge: Non-standard Software</a:t>
            </a:r>
            <a:br>
              <a:rPr lang="en-US" sz="1600" dirty="0"/>
            </a:br>
            <a:r>
              <a:rPr lang="en-US" sz="1600" dirty="0"/>
              <a:t>Deployed custom software on Maxwell to enable non-standard tool </a:t>
            </a:r>
            <a:r>
              <a:rPr lang="pl-PL" sz="1600" dirty="0"/>
              <a:t>usage</a:t>
            </a:r>
            <a:endParaRPr lang="en-US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36A250-BC4B-4ECD-8EC2-D861C7A81FE9}"/>
              </a:ext>
            </a:extLst>
          </p:cNvPr>
          <p:cNvSpPr txBox="1">
            <a:spLocks/>
          </p:cNvSpPr>
          <p:nvPr/>
        </p:nvSpPr>
        <p:spPr>
          <a:xfrm>
            <a:off x="6278728" y="5479179"/>
            <a:ext cx="4462463" cy="9692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/>
              <a:t>Challenge: Non-standard Data Format</a:t>
            </a:r>
            <a:br>
              <a:rPr lang="en-US" sz="1600" dirty="0"/>
            </a:br>
            <a:r>
              <a:rPr lang="en-US" sz="1600" dirty="0"/>
              <a:t>Converted time-tagged binary shock data to supported formats post-experiment.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212D0-F1FC-4A05-A408-5CF38617E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958" y="3239131"/>
            <a:ext cx="1041642" cy="563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C27CD3-BE90-4172-BAF8-86C956EBB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139" y="3098125"/>
            <a:ext cx="1041642" cy="661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D5D02D-B755-48A2-95F4-0A493CD79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0000" y="4882860"/>
            <a:ext cx="733557" cy="6350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2E3A70-7BFC-4A98-A7CB-8374022BB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145" y="4813721"/>
            <a:ext cx="733627" cy="7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89CC-5923-4325-95A2-55DBBFDB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Spring 2024: DMP pilot project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A3A20-4FE8-49AA-8C81-691737886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9" y="1800786"/>
            <a:ext cx="8329611" cy="4544466"/>
          </a:xfrm>
        </p:spPr>
        <p:txBody>
          <a:bodyPr/>
          <a:lstStyle/>
          <a:p>
            <a:r>
              <a:rPr lang="en-GB" b="1" dirty="0"/>
              <a:t>Communication Channels: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Participation in</a:t>
            </a:r>
            <a:r>
              <a:rPr lang="pl-PL" dirty="0"/>
              <a:t> beamtime preparation</a:t>
            </a:r>
            <a:r>
              <a:rPr lang="en-US" dirty="0"/>
              <a:t> Kick-Off Meeting</a:t>
            </a:r>
            <a:endParaRPr lang="pl-PL" dirty="0"/>
          </a:p>
          <a:p>
            <a:pPr lvl="2"/>
            <a:r>
              <a:rPr lang="en-US" dirty="0"/>
              <a:t>Highly valuable and informative, serving as a critical step in preparation</a:t>
            </a:r>
            <a:endParaRPr lang="pl-PL" dirty="0"/>
          </a:p>
          <a:p>
            <a:pPr lvl="2"/>
            <a:r>
              <a:rPr lang="en-US" dirty="0"/>
              <a:t>Occasionally identifies specific</a:t>
            </a:r>
            <a:r>
              <a:rPr lang="pl-PL" dirty="0"/>
              <a:t> data</a:t>
            </a:r>
            <a:r>
              <a:rPr lang="en-US" dirty="0"/>
              <a:t> topics, triggering follow-up meetings.</a:t>
            </a:r>
            <a:endParaRPr lang="pl-PL" dirty="0"/>
          </a:p>
          <a:p>
            <a:pPr lvl="1">
              <a:spcBef>
                <a:spcPts val="1200"/>
              </a:spcBef>
            </a:pPr>
            <a:endParaRPr lang="pl-PL" dirty="0"/>
          </a:p>
          <a:p>
            <a:pPr lvl="1">
              <a:spcBef>
                <a:spcPts val="1200"/>
              </a:spcBef>
            </a:pPr>
            <a:r>
              <a:rPr lang="en-US" dirty="0" err="1"/>
              <a:t>myLog</a:t>
            </a:r>
            <a:r>
              <a:rPr lang="en-US" dirty="0"/>
              <a:t> (</a:t>
            </a:r>
            <a:r>
              <a:rPr lang="pl-PL" dirty="0"/>
              <a:t>Electronic</a:t>
            </a:r>
            <a:r>
              <a:rPr lang="en-US" dirty="0"/>
              <a:t> Logbook)</a:t>
            </a:r>
            <a:endParaRPr lang="pl-PL" dirty="0"/>
          </a:p>
          <a:p>
            <a:pPr lvl="2"/>
            <a:r>
              <a:rPr lang="en-US" dirty="0"/>
              <a:t>Dedicated </a:t>
            </a:r>
            <a:r>
              <a:rPr lang="pl-PL" dirty="0"/>
              <a:t>topic</a:t>
            </a:r>
            <a:r>
              <a:rPr lang="en-US" dirty="0"/>
              <a:t> for documenting and discussing DMP</a:t>
            </a:r>
            <a:endParaRPr lang="pl-PL" dirty="0"/>
          </a:p>
          <a:p>
            <a:pPr lvl="2"/>
            <a:r>
              <a:rPr lang="en-US" dirty="0"/>
              <a:t>Captures standard agreements during preparation</a:t>
            </a:r>
            <a:endParaRPr lang="pl-PL" dirty="0"/>
          </a:p>
          <a:p>
            <a:pPr lvl="2"/>
            <a:r>
              <a:rPr lang="en-US" dirty="0"/>
              <a:t>Could benefit from enhanced features, such as direct messaging for less formal communication</a:t>
            </a:r>
          </a:p>
        </p:txBody>
      </p:sp>
      <p:pic>
        <p:nvPicPr>
          <p:cNvPr id="2052" name="Picture 4" descr="Free video conference zoom meeting illustration">
            <a:extLst>
              <a:ext uri="{FF2B5EF4-FFF2-40B4-BE49-F238E27FC236}">
                <a16:creationId xmlns:a16="http://schemas.microsoft.com/office/drawing/2014/main" id="{2F506736-C192-4045-9691-FA73F7F4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528" y="1630107"/>
            <a:ext cx="2274518" cy="136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481688-3E0C-4FB6-A2B5-BE96209D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00" y="3429000"/>
            <a:ext cx="2701558" cy="26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63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8CEB-9B9D-470D-B2BD-11F53646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Summer/Autumn 2024</a:t>
            </a:r>
            <a:r>
              <a:rPr lang="pl-PL" dirty="0"/>
              <a:t>:</a:t>
            </a:r>
            <a:r>
              <a:rPr lang="en-US" dirty="0"/>
              <a:t> </a:t>
            </a:r>
            <a:r>
              <a:rPr lang="pl-PL" dirty="0"/>
              <a:t>Data Archiving notifications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70C2B-FCE5-4A9A-8889-DB27C7ADE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8" y="1721373"/>
            <a:ext cx="7824861" cy="4241563"/>
          </a:xfrm>
        </p:spPr>
        <p:txBody>
          <a:bodyPr/>
          <a:lstStyle/>
          <a:p>
            <a:r>
              <a:rPr lang="en-GB" sz="1600" dirty="0"/>
              <a:t>Introduction of the Archiving Process</a:t>
            </a:r>
          </a:p>
          <a:p>
            <a:pPr lvl="1"/>
            <a:r>
              <a:rPr lang="pl-PL" sz="1600" dirty="0"/>
              <a:t>Get experience with the DMP post-experiment phase</a:t>
            </a:r>
            <a:endParaRPr lang="en-GB" sz="1600" dirty="0"/>
          </a:p>
          <a:p>
            <a:pPr lvl="1"/>
            <a:r>
              <a:rPr lang="en-GB" sz="1600" dirty="0"/>
              <a:t>Define necessary actions</a:t>
            </a:r>
            <a:r>
              <a:rPr lang="pl-PL" sz="1600" dirty="0"/>
              <a:t> to be implemented</a:t>
            </a:r>
            <a:r>
              <a:rPr lang="en-GB" sz="1600" dirty="0"/>
              <a:t> </a:t>
            </a:r>
            <a:endParaRPr lang="pl-PL" sz="1600" dirty="0"/>
          </a:p>
          <a:p>
            <a:pPr lvl="1"/>
            <a:r>
              <a:rPr lang="en-GB" sz="1600" dirty="0"/>
              <a:t>Begin with proposals past the embargo period</a:t>
            </a:r>
            <a:endParaRPr lang="pl-PL" sz="1600" dirty="0"/>
          </a:p>
          <a:p>
            <a:pPr lvl="1"/>
            <a:r>
              <a:rPr lang="en-GB" sz="1600" dirty="0"/>
              <a:t>Introduce the option to create and retain reduced data</a:t>
            </a:r>
          </a:p>
          <a:p>
            <a:r>
              <a:rPr lang="en-GB" sz="1600" dirty="0"/>
              <a:t>Default Actions</a:t>
            </a:r>
          </a:p>
          <a:p>
            <a:pPr lvl="1"/>
            <a:r>
              <a:rPr lang="en-GB" sz="1600" b="1" dirty="0"/>
              <a:t>RAW Data</a:t>
            </a:r>
            <a:r>
              <a:rPr lang="en-GB" sz="1600" dirty="0"/>
              <a:t>: Retained only on tape</a:t>
            </a:r>
          </a:p>
          <a:p>
            <a:pPr lvl="1"/>
            <a:r>
              <a:rPr lang="en-GB" sz="1600" b="1" dirty="0"/>
              <a:t>USR Folder</a:t>
            </a:r>
            <a:r>
              <a:rPr lang="pl-PL" sz="1600" b="1" dirty="0"/>
              <a:t> (</a:t>
            </a:r>
            <a:r>
              <a:rPr lang="en-GB" sz="1600" b="1" dirty="0"/>
              <a:t>scripts, auxiliary data, and results</a:t>
            </a:r>
            <a:r>
              <a:rPr lang="pl-PL" sz="1600" b="1" dirty="0"/>
              <a:t>)</a:t>
            </a:r>
            <a:r>
              <a:rPr lang="en-GB" sz="1600" dirty="0"/>
              <a:t>: Becomes immutable</a:t>
            </a:r>
          </a:p>
          <a:p>
            <a:pPr lvl="1"/>
            <a:r>
              <a:rPr lang="en-GB" sz="1600" b="1" dirty="0"/>
              <a:t>SCRATCH and PROC </a:t>
            </a:r>
            <a:r>
              <a:rPr lang="pl-PL" sz="1600" b="1" dirty="0"/>
              <a:t>folders</a:t>
            </a:r>
            <a:r>
              <a:rPr lang="en-GB" sz="1600" dirty="0"/>
              <a:t>:</a:t>
            </a:r>
            <a:r>
              <a:rPr lang="pl-PL" sz="1600" dirty="0"/>
              <a:t> Data</a:t>
            </a:r>
            <a:r>
              <a:rPr lang="en-GB" sz="1600" dirty="0"/>
              <a:t> removed</a:t>
            </a:r>
          </a:p>
          <a:p>
            <a:r>
              <a:rPr lang="en-GB" sz="1600" dirty="0"/>
              <a:t>Optional Actions (by request):</a:t>
            </a:r>
          </a:p>
          <a:p>
            <a:pPr lvl="1"/>
            <a:r>
              <a:rPr lang="en-GB" sz="1600" b="1" dirty="0"/>
              <a:t>Data Retention</a:t>
            </a:r>
            <a:r>
              <a:rPr lang="en-GB" sz="1600" dirty="0"/>
              <a:t>: </a:t>
            </a:r>
            <a:r>
              <a:rPr lang="pl-PL" sz="1600" dirty="0"/>
              <a:t>Extension of the data retention for</a:t>
            </a:r>
            <a:r>
              <a:rPr lang="en-GB" sz="1600" dirty="0"/>
              <a:t> </a:t>
            </a:r>
            <a:r>
              <a:rPr lang="pl-PL" sz="1600" dirty="0"/>
              <a:t>a </a:t>
            </a:r>
            <a:r>
              <a:rPr lang="en-GB" sz="1600" dirty="0"/>
              <a:t>specific </a:t>
            </a:r>
            <a:r>
              <a:rPr lang="pl-PL" sz="1600" dirty="0"/>
              <a:t>reason and defined period</a:t>
            </a:r>
            <a:endParaRPr lang="en-GB" sz="1600" dirty="0"/>
          </a:p>
          <a:p>
            <a:pPr lvl="1"/>
            <a:r>
              <a:rPr lang="en-GB" sz="1600" b="1" dirty="0"/>
              <a:t>Data Download</a:t>
            </a:r>
            <a:r>
              <a:rPr lang="en-GB" sz="1600" dirty="0"/>
              <a:t>: Enable temporary downloads to finish data analysis</a:t>
            </a:r>
          </a:p>
          <a:p>
            <a:pPr lvl="1"/>
            <a:r>
              <a:rPr lang="en-GB" sz="1600" b="1" dirty="0"/>
              <a:t>Reduced Data</a:t>
            </a:r>
            <a:r>
              <a:rPr lang="en-GB" sz="1600" dirty="0"/>
              <a:t>: Create and retain reduced data long-term with the aim </a:t>
            </a:r>
            <a:r>
              <a:rPr lang="pl-PL" sz="1600" dirty="0"/>
              <a:t>of making</a:t>
            </a:r>
            <a:r>
              <a:rPr lang="en-GB" sz="1600" dirty="0"/>
              <a:t> it </a:t>
            </a:r>
            <a:r>
              <a:rPr lang="pl-PL" sz="1600" dirty="0"/>
              <a:t>open-access</a:t>
            </a: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56632-30D0-4D4E-A1D2-3CB9FE3F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394" y="1667482"/>
            <a:ext cx="4314825" cy="2174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23745-E2E3-4614-9C04-1C28A3D1A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4881" y="4209660"/>
            <a:ext cx="3865849" cy="239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67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72C00D-08CA-492E-83D7-E060C14B7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9" r="240"/>
          <a:stretch/>
        </p:blipFill>
        <p:spPr>
          <a:xfrm>
            <a:off x="7639833" y="250544"/>
            <a:ext cx="3528000" cy="1971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0B3FF1-EBA1-41B1-BF2B-05D4CD76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2025: Next Steps for DMP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68BA-9434-42C3-B0AE-CDFB91A87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85" y="1721407"/>
            <a:ext cx="7722794" cy="442436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l-PL" dirty="0"/>
              <a:t>Acceptance of the Scientific Data Policy in User Portal</a:t>
            </a:r>
          </a:p>
          <a:p>
            <a:pPr>
              <a:spcBef>
                <a:spcPts val="1200"/>
              </a:spcBef>
            </a:pPr>
            <a:r>
              <a:rPr lang="pl-PL" dirty="0"/>
              <a:t>First DMP-related improvements in use:</a:t>
            </a:r>
          </a:p>
          <a:p>
            <a:pPr lvl="1">
              <a:spcBef>
                <a:spcPts val="1200"/>
              </a:spcBef>
            </a:pPr>
            <a:r>
              <a:rPr lang="pl-PL" dirty="0"/>
              <a:t>EDC and LDC defined for each proposal/beamtime</a:t>
            </a:r>
          </a:p>
          <a:p>
            <a:pPr lvl="1">
              <a:spcBef>
                <a:spcPts val="1200"/>
              </a:spcBef>
            </a:pPr>
            <a:r>
              <a:rPr lang="pl-PL" dirty="0"/>
              <a:t>myLog can be created as soon as the beamtime is confirmed</a:t>
            </a:r>
          </a:p>
          <a:p>
            <a:pPr lvl="1">
              <a:spcBef>
                <a:spcPts val="1200"/>
              </a:spcBef>
            </a:pPr>
            <a:r>
              <a:rPr lang="pl-PL" dirty="0"/>
              <a:t>Experiment Support Team </a:t>
            </a:r>
          </a:p>
          <a:p>
            <a:pPr lvl="2"/>
            <a:r>
              <a:rPr lang="pl-PL" dirty="0"/>
              <a:t>LDC can involve experts in the discussion (myLog), and the follow-up actions can be documented</a:t>
            </a:r>
          </a:p>
          <a:p>
            <a:pPr>
              <a:spcBef>
                <a:spcPts val="1200"/>
              </a:spcBef>
            </a:pPr>
            <a:r>
              <a:rPr lang="pl-PL" dirty="0"/>
              <a:t>Getting the first experience in the process scalability</a:t>
            </a:r>
          </a:p>
          <a:p>
            <a:pPr lvl="1"/>
            <a:r>
              <a:rPr lang="pl-PL" dirty="0"/>
              <a:t>From seven beamtimes chosen for the pilot project to 50+ beamtimes per running period</a:t>
            </a:r>
          </a:p>
          <a:p>
            <a:pPr lvl="1"/>
            <a:endParaRPr lang="pl-P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CB50ED-599A-4657-86CF-0BA5BB10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8635" y="2365337"/>
            <a:ext cx="2199198" cy="419242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84FCA2-29CF-4588-AF37-41F19281A844}"/>
              </a:ext>
            </a:extLst>
          </p:cNvPr>
          <p:cNvCxnSpPr>
            <a:cxnSpLocks/>
          </p:cNvCxnSpPr>
          <p:nvPr/>
        </p:nvCxnSpPr>
        <p:spPr>
          <a:xfrm flipV="1">
            <a:off x="6438378" y="1307397"/>
            <a:ext cx="1201455" cy="505486"/>
          </a:xfrm>
          <a:prstGeom prst="straightConnector1">
            <a:avLst/>
          </a:prstGeom>
          <a:ln w="38100">
            <a:solidFill>
              <a:srgbClr val="F049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22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3FF1-EBA1-41B1-BF2B-05D4CD76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Getting ready for 2026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68BA-9434-42C3-B0AE-CDFB91A87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54746"/>
            <a:ext cx="7627796" cy="4424361"/>
          </a:xfrm>
        </p:spPr>
        <p:txBody>
          <a:bodyPr/>
          <a:lstStyle/>
          <a:p>
            <a:r>
              <a:rPr lang="pl-PL" b="1" dirty="0"/>
              <a:t>Prepare for </a:t>
            </a:r>
            <a:r>
              <a:rPr lang="en-US" b="1" dirty="0"/>
              <a:t>Routine DMP Usage</a:t>
            </a:r>
            <a:endParaRPr lang="pl-PL" b="1" dirty="0"/>
          </a:p>
          <a:p>
            <a:pPr lvl="1"/>
            <a:r>
              <a:rPr lang="en-US" dirty="0"/>
              <a:t>Adopt Data Management Plans across the </a:t>
            </a:r>
            <a:r>
              <a:rPr lang="pl-PL" dirty="0"/>
              <a:t>entire</a:t>
            </a:r>
            <a:r>
              <a:rPr lang="en-US" dirty="0"/>
              <a:t> experiment lifecycle from 2026</a:t>
            </a:r>
            <a:endParaRPr lang="pl-PL" dirty="0"/>
          </a:p>
          <a:p>
            <a:pPr lvl="1"/>
            <a:r>
              <a:rPr lang="en-US" dirty="0"/>
              <a:t>Sustain over 50 beamtimes per run period without overburdening staff</a:t>
            </a:r>
            <a:endParaRPr lang="pl-PL" dirty="0"/>
          </a:p>
          <a:p>
            <a:pPr>
              <a:spcBef>
                <a:spcPts val="1200"/>
              </a:spcBef>
            </a:pPr>
            <a:r>
              <a:rPr lang="en-US" b="1" dirty="0"/>
              <a:t>Streamlined Processes: </a:t>
            </a:r>
            <a:endParaRPr lang="pl-PL" b="1" dirty="0"/>
          </a:p>
          <a:p>
            <a:pPr lvl="1"/>
            <a:r>
              <a:rPr lang="en-US" dirty="0"/>
              <a:t>Improve documentation of agreements and make standard steps </a:t>
            </a:r>
            <a:r>
              <a:rPr lang="pl-PL" dirty="0"/>
              <a:t>more straightforward</a:t>
            </a:r>
            <a:r>
              <a:rPr lang="en-US" dirty="0"/>
              <a:t> to perform </a:t>
            </a:r>
            <a:endParaRPr lang="pl-PL" dirty="0"/>
          </a:p>
          <a:p>
            <a:pPr lvl="1"/>
            <a:r>
              <a:rPr lang="en-US" dirty="0"/>
              <a:t>Continue refining workflows to reduce overhead and complexity</a:t>
            </a:r>
            <a:endParaRPr lang="pl-PL" dirty="0"/>
          </a:p>
          <a:p>
            <a:pPr>
              <a:spcBef>
                <a:spcPts val="1200"/>
              </a:spcBef>
            </a:pPr>
            <a:r>
              <a:rPr lang="en-US" b="1" dirty="0"/>
              <a:t>Software Automation: </a:t>
            </a:r>
            <a:endParaRPr lang="pl-PL" b="1" dirty="0"/>
          </a:p>
          <a:p>
            <a:pPr lvl="1"/>
            <a:r>
              <a:rPr lang="en-US" dirty="0"/>
              <a:t>Develop tools for automated resource allocation, notifications, and </a:t>
            </a:r>
            <a:r>
              <a:rPr lang="pl-PL" dirty="0"/>
              <a:t>standardised</a:t>
            </a:r>
            <a:r>
              <a:rPr lang="en-US" dirty="0"/>
              <a:t> data reduction workflows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2066A8-665C-478A-9446-851B4E02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944" y="1329864"/>
            <a:ext cx="3780616" cy="1479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8F7156-AF90-4DE1-B44B-C0773AEE2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944" y="3665671"/>
            <a:ext cx="3780616" cy="1937210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11701E54-FBBB-40E8-BF35-782B4189073E}"/>
              </a:ext>
            </a:extLst>
          </p:cNvPr>
          <p:cNvSpPr/>
          <p:nvPr/>
        </p:nvSpPr>
        <p:spPr>
          <a:xfrm>
            <a:off x="10201275" y="3038475"/>
            <a:ext cx="400050" cy="409575"/>
          </a:xfrm>
          <a:prstGeom prst="downArrow">
            <a:avLst/>
          </a:prstGeom>
          <a:solidFill>
            <a:schemeClr val="bg2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62053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27EC70D2-F1B0-4485-B936-7F16A7D21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32" y="574361"/>
            <a:ext cx="1165872" cy="1056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1585980-8F42-434B-B9CB-7F4D7FF36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18" b="-8918"/>
          <a:stretch/>
        </p:blipFill>
        <p:spPr>
          <a:xfrm>
            <a:off x="7315209" y="1368000"/>
            <a:ext cx="2279018" cy="2203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94BE1-8CA3-4243-A941-C5D28D91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DMP as a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DF392-7CEA-47B2-AF0C-A802FB1B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lnSpc>
                <a:spcPct val="112000"/>
              </a:lnSpc>
            </a:pPr>
            <a:r>
              <a:rPr lang="en-GB"/>
              <a:t> Existing components, and some to be developed, serving as:</a:t>
            </a:r>
          </a:p>
          <a:p>
            <a:pPr marL="642937" lvl="1" indent="-285750">
              <a:lnSpc>
                <a:spcPct val="150000"/>
              </a:lnSpc>
              <a:buFont typeface="Systemschrift Normal"/>
              <a:buChar char="►"/>
            </a:pPr>
            <a:r>
              <a:rPr lang="en-GB"/>
              <a:t>Sources of DMP information</a:t>
            </a:r>
          </a:p>
          <a:p>
            <a:pPr marL="642937" lvl="1" indent="-285750">
              <a:lnSpc>
                <a:spcPct val="150000"/>
              </a:lnSpc>
              <a:buFont typeface="Systemschrift Normal"/>
              <a:buChar char="►"/>
            </a:pPr>
            <a:r>
              <a:rPr lang="en-GB"/>
              <a:t>Tools to streamline processes</a:t>
            </a:r>
          </a:p>
        </p:txBody>
      </p:sp>
      <p:grpSp>
        <p:nvGrpSpPr>
          <p:cNvPr id="6" name="Gruppieren 25">
            <a:extLst>
              <a:ext uri="{FF2B5EF4-FFF2-40B4-BE49-F238E27FC236}">
                <a16:creationId xmlns:a16="http://schemas.microsoft.com/office/drawing/2014/main" id="{3F4B4737-CA4E-42E9-A12D-1039220A6A0C}"/>
              </a:ext>
            </a:extLst>
          </p:cNvPr>
          <p:cNvGrpSpPr/>
          <p:nvPr/>
        </p:nvGrpSpPr>
        <p:grpSpPr>
          <a:xfrm>
            <a:off x="9629620" y="1633808"/>
            <a:ext cx="938356" cy="1171560"/>
            <a:chOff x="6961190" y="4099704"/>
            <a:chExt cx="1843077" cy="2490630"/>
          </a:xfrm>
        </p:grpSpPr>
        <p:grpSp>
          <p:nvGrpSpPr>
            <p:cNvPr id="7" name="Gruppieren 21">
              <a:extLst>
                <a:ext uri="{FF2B5EF4-FFF2-40B4-BE49-F238E27FC236}">
                  <a16:creationId xmlns:a16="http://schemas.microsoft.com/office/drawing/2014/main" id="{02BFF43C-DA40-4C73-AB74-4CCD1E654F1C}"/>
                </a:ext>
              </a:extLst>
            </p:cNvPr>
            <p:cNvGrpSpPr/>
            <p:nvPr/>
          </p:nvGrpSpPr>
          <p:grpSpPr>
            <a:xfrm>
              <a:off x="6992290" y="4099704"/>
              <a:ext cx="1780877" cy="2464577"/>
              <a:chOff x="12391874" y="10923493"/>
              <a:chExt cx="2009800" cy="2635902"/>
            </a:xfrm>
            <a:solidFill>
              <a:schemeClr val="bg1">
                <a:lumMod val="85000"/>
              </a:schemeClr>
            </a:solidFill>
          </p:grpSpPr>
          <p:sp>
            <p:nvSpPr>
              <p:cNvPr id="18" name="Rechteck 22">
                <a:extLst>
                  <a:ext uri="{FF2B5EF4-FFF2-40B4-BE49-F238E27FC236}">
                    <a16:creationId xmlns:a16="http://schemas.microsoft.com/office/drawing/2014/main" id="{F92A943A-2EB1-43C7-8A00-15D4ACC55A3F}"/>
                  </a:ext>
                </a:extLst>
              </p:cNvPr>
              <p:cNvSpPr/>
              <p:nvPr/>
            </p:nvSpPr>
            <p:spPr>
              <a:xfrm>
                <a:off x="12391874" y="10948892"/>
                <a:ext cx="1984400" cy="2610503"/>
              </a:xfrm>
              <a:prstGeom prst="rect">
                <a:avLst/>
              </a:prstGeom>
              <a:grpFill/>
            </p:spPr>
            <p:txBody>
              <a:bodyPr lIns="0" tIns="0" rIns="0" bIns="0" rtlCol="0" anchor="t" anchorCtr="0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GB" sz="1800"/>
              </a:p>
            </p:txBody>
          </p:sp>
          <p:sp>
            <p:nvSpPr>
              <p:cNvPr id="19" name="Rechteck 24">
                <a:extLst>
                  <a:ext uri="{FF2B5EF4-FFF2-40B4-BE49-F238E27FC236}">
                    <a16:creationId xmlns:a16="http://schemas.microsoft.com/office/drawing/2014/main" id="{6515DA96-09FA-4C0C-8C87-DDF9557BF0B7}"/>
                  </a:ext>
                </a:extLst>
              </p:cNvPr>
              <p:cNvSpPr/>
              <p:nvPr/>
            </p:nvSpPr>
            <p:spPr>
              <a:xfrm>
                <a:off x="13971145" y="10923493"/>
                <a:ext cx="430529" cy="4877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rtlCol="0" anchor="t" anchorCtr="0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GB" sz="1800"/>
              </a:p>
            </p:txBody>
          </p:sp>
        </p:grpSp>
        <p:grpSp>
          <p:nvGrpSpPr>
            <p:cNvPr id="8" name="Gruppieren 9">
              <a:extLst>
                <a:ext uri="{FF2B5EF4-FFF2-40B4-BE49-F238E27FC236}">
                  <a16:creationId xmlns:a16="http://schemas.microsoft.com/office/drawing/2014/main" id="{14FCC216-D240-49F8-B1B9-E147133321B9}"/>
                </a:ext>
              </a:extLst>
            </p:cNvPr>
            <p:cNvGrpSpPr/>
            <p:nvPr/>
          </p:nvGrpSpPr>
          <p:grpSpPr>
            <a:xfrm>
              <a:off x="6961190" y="4101689"/>
              <a:ext cx="1843077" cy="2488645"/>
              <a:chOff x="11366500" y="12591972"/>
              <a:chExt cx="2022523" cy="2673428"/>
            </a:xfrm>
          </p:grpSpPr>
          <p:sp>
            <p:nvSpPr>
              <p:cNvPr id="9" name="Rechtwinkliges Dreieck 10">
                <a:extLst>
                  <a:ext uri="{FF2B5EF4-FFF2-40B4-BE49-F238E27FC236}">
                    <a16:creationId xmlns:a16="http://schemas.microsoft.com/office/drawing/2014/main" id="{B4794EFB-B69D-45BA-81A0-B29FEC44DD71}"/>
                  </a:ext>
                </a:extLst>
              </p:cNvPr>
              <p:cNvSpPr/>
              <p:nvPr/>
            </p:nvSpPr>
            <p:spPr>
              <a:xfrm>
                <a:off x="12980273" y="12591973"/>
                <a:ext cx="396049" cy="461810"/>
              </a:xfrm>
              <a:prstGeom prst="rtTriangle">
                <a:avLst/>
              </a:prstGeom>
              <a:noFill/>
              <a:ln w="31750">
                <a:solidFill>
                  <a:srgbClr val="5E5E5E"/>
                </a:solidFill>
              </a:ln>
            </p:spPr>
            <p:txBody>
              <a:bodyPr lIns="0" tIns="0" rIns="0" bIns="0" rtlCol="0" anchor="t" anchorCtr="0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GB" sz="1800"/>
              </a:p>
            </p:txBody>
          </p:sp>
          <p:cxnSp>
            <p:nvCxnSpPr>
              <p:cNvPr id="10" name="Gerade Verbindung 11">
                <a:extLst>
                  <a:ext uri="{FF2B5EF4-FFF2-40B4-BE49-F238E27FC236}">
                    <a16:creationId xmlns:a16="http://schemas.microsoft.com/office/drawing/2014/main" id="{5F2E091D-D527-44BA-BCA4-AE75136039BA}"/>
                  </a:ext>
                </a:extLst>
              </p:cNvPr>
              <p:cNvCxnSpPr>
                <a:cxnSpLocks/>
                <a:stCxn id="9" idx="4"/>
              </p:cNvCxnSpPr>
              <p:nvPr/>
            </p:nvCxnSpPr>
            <p:spPr>
              <a:xfrm>
                <a:off x="13376322" y="13053783"/>
                <a:ext cx="1" cy="2211617"/>
              </a:xfrm>
              <a:prstGeom prst="line">
                <a:avLst/>
              </a:prstGeom>
              <a:ln w="31750">
                <a:solidFill>
                  <a:srgbClr val="5E5E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12">
                <a:extLst>
                  <a:ext uri="{FF2B5EF4-FFF2-40B4-BE49-F238E27FC236}">
                    <a16:creationId xmlns:a16="http://schemas.microsoft.com/office/drawing/2014/main" id="{5A64E0BB-A3F5-4078-92E7-50C034FBCC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66500" y="15238356"/>
                <a:ext cx="2022523" cy="0"/>
              </a:xfrm>
              <a:prstGeom prst="line">
                <a:avLst/>
              </a:prstGeom>
              <a:ln w="31750">
                <a:solidFill>
                  <a:srgbClr val="5E5E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13">
                <a:extLst>
                  <a:ext uri="{FF2B5EF4-FFF2-40B4-BE49-F238E27FC236}">
                    <a16:creationId xmlns:a16="http://schemas.microsoft.com/office/drawing/2014/main" id="{E0BEC204-FAE2-4862-A006-96FC39B223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79200" y="12591972"/>
                <a:ext cx="0" cy="2659084"/>
              </a:xfrm>
              <a:prstGeom prst="line">
                <a:avLst/>
              </a:prstGeom>
              <a:ln w="31750">
                <a:solidFill>
                  <a:srgbClr val="5E5E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4">
                <a:extLst>
                  <a:ext uri="{FF2B5EF4-FFF2-40B4-BE49-F238E27FC236}">
                    <a16:creationId xmlns:a16="http://schemas.microsoft.com/office/drawing/2014/main" id="{854B3A94-F5C6-40D8-BD99-CEF70A3C27EA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flipH="1">
                <a:off x="11366500" y="12591973"/>
                <a:ext cx="1613773" cy="17675"/>
              </a:xfrm>
              <a:prstGeom prst="line">
                <a:avLst/>
              </a:prstGeom>
              <a:ln w="31750">
                <a:solidFill>
                  <a:srgbClr val="5E5E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15">
                <a:extLst>
                  <a:ext uri="{FF2B5EF4-FFF2-40B4-BE49-F238E27FC236}">
                    <a16:creationId xmlns:a16="http://schemas.microsoft.com/office/drawing/2014/main" id="{333ACAD3-8501-4F0E-BD2F-39A04DD7429B}"/>
                  </a:ext>
                </a:extLst>
              </p:cNvPr>
              <p:cNvSpPr txBox="1"/>
              <p:nvPr/>
            </p:nvSpPr>
            <p:spPr>
              <a:xfrm>
                <a:off x="11726159" y="13126226"/>
                <a:ext cx="1266526" cy="77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GB" sz="1200" b="1">
                    <a:solidFill>
                      <a:srgbClr val="000000"/>
                    </a:solidFill>
                  </a:rPr>
                  <a:t>Scientific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GB" sz="1200" b="1">
                    <a:solidFill>
                      <a:srgbClr val="000000"/>
                    </a:solidFill>
                  </a:rPr>
                  <a:t>Data Policy</a:t>
                </a:r>
              </a:p>
            </p:txBody>
          </p:sp>
          <p:cxnSp>
            <p:nvCxnSpPr>
              <p:cNvPr id="15" name="Gerade Verbindung 18">
                <a:extLst>
                  <a:ext uri="{FF2B5EF4-FFF2-40B4-BE49-F238E27FC236}">
                    <a16:creationId xmlns:a16="http://schemas.microsoft.com/office/drawing/2014/main" id="{E88D8725-26B7-4F38-B6D4-6AF1F6762B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16415" y="14313145"/>
                <a:ext cx="1461374" cy="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9">
                <a:extLst>
                  <a:ext uri="{FF2B5EF4-FFF2-40B4-BE49-F238E27FC236}">
                    <a16:creationId xmlns:a16="http://schemas.microsoft.com/office/drawing/2014/main" id="{A76F8DBE-AB63-4CD3-A0FA-D590D2B922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16415" y="14605245"/>
                <a:ext cx="1461374" cy="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20">
                <a:extLst>
                  <a:ext uri="{FF2B5EF4-FFF2-40B4-BE49-F238E27FC236}">
                    <a16:creationId xmlns:a16="http://schemas.microsoft.com/office/drawing/2014/main" id="{2A8B5778-97A3-4003-A680-B636E5FFCC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29117" y="14897345"/>
                <a:ext cx="1461374" cy="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Pfeil nach links 29">
            <a:extLst>
              <a:ext uri="{FF2B5EF4-FFF2-40B4-BE49-F238E27FC236}">
                <a16:creationId xmlns:a16="http://schemas.microsoft.com/office/drawing/2014/main" id="{C3D50347-EB3B-4D79-A4D9-A6E654D3375E}"/>
              </a:ext>
            </a:extLst>
          </p:cNvPr>
          <p:cNvSpPr/>
          <p:nvPr/>
        </p:nvSpPr>
        <p:spPr>
          <a:xfrm rot="17890039">
            <a:off x="10112730" y="3371086"/>
            <a:ext cx="596611" cy="484632"/>
          </a:xfrm>
          <a:prstGeom prst="leftArrow">
            <a:avLst/>
          </a:prstGeom>
          <a:solidFill>
            <a:schemeClr val="accent6"/>
          </a:solidFill>
          <a:ln>
            <a:solidFill>
              <a:srgbClr val="00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/>
          </a:p>
        </p:txBody>
      </p:sp>
      <p:grpSp>
        <p:nvGrpSpPr>
          <p:cNvPr id="21" name="Gruppieren 30">
            <a:extLst>
              <a:ext uri="{FF2B5EF4-FFF2-40B4-BE49-F238E27FC236}">
                <a16:creationId xmlns:a16="http://schemas.microsoft.com/office/drawing/2014/main" id="{C5983FD1-CDEA-44DC-B27E-3893B404620A}"/>
              </a:ext>
            </a:extLst>
          </p:cNvPr>
          <p:cNvGrpSpPr/>
          <p:nvPr/>
        </p:nvGrpSpPr>
        <p:grpSpPr>
          <a:xfrm>
            <a:off x="10853786" y="1641022"/>
            <a:ext cx="938356" cy="1164345"/>
            <a:chOff x="6961190" y="4099704"/>
            <a:chExt cx="1843077" cy="2490630"/>
          </a:xfrm>
        </p:grpSpPr>
        <p:grpSp>
          <p:nvGrpSpPr>
            <p:cNvPr id="22" name="Gruppieren 31">
              <a:extLst>
                <a:ext uri="{FF2B5EF4-FFF2-40B4-BE49-F238E27FC236}">
                  <a16:creationId xmlns:a16="http://schemas.microsoft.com/office/drawing/2014/main" id="{B9DBF0EC-285D-4834-BE03-ABA273E644A2}"/>
                </a:ext>
              </a:extLst>
            </p:cNvPr>
            <p:cNvGrpSpPr/>
            <p:nvPr/>
          </p:nvGrpSpPr>
          <p:grpSpPr>
            <a:xfrm>
              <a:off x="7017234" y="4099704"/>
              <a:ext cx="1758370" cy="2464577"/>
              <a:chOff x="12420025" y="10923493"/>
              <a:chExt cx="1984400" cy="2635902"/>
            </a:xfrm>
            <a:solidFill>
              <a:schemeClr val="bg1">
                <a:lumMod val="85000"/>
              </a:schemeClr>
            </a:solidFill>
          </p:grpSpPr>
          <p:sp>
            <p:nvSpPr>
              <p:cNvPr id="33" name="Rechteck 45">
                <a:extLst>
                  <a:ext uri="{FF2B5EF4-FFF2-40B4-BE49-F238E27FC236}">
                    <a16:creationId xmlns:a16="http://schemas.microsoft.com/office/drawing/2014/main" id="{2C5335D0-DA44-4DA8-9C19-3E3A628E55AA}"/>
                  </a:ext>
                </a:extLst>
              </p:cNvPr>
              <p:cNvSpPr/>
              <p:nvPr/>
            </p:nvSpPr>
            <p:spPr>
              <a:xfrm>
                <a:off x="12420025" y="10948892"/>
                <a:ext cx="1984400" cy="2610503"/>
              </a:xfrm>
              <a:prstGeom prst="rect">
                <a:avLst/>
              </a:prstGeom>
              <a:grpFill/>
            </p:spPr>
            <p:txBody>
              <a:bodyPr lIns="0" tIns="0" rIns="0" bIns="0" rtlCol="0" anchor="t" anchorCtr="0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GB" sz="1800"/>
              </a:p>
            </p:txBody>
          </p:sp>
          <p:sp>
            <p:nvSpPr>
              <p:cNvPr id="34" name="Rechteck 46">
                <a:extLst>
                  <a:ext uri="{FF2B5EF4-FFF2-40B4-BE49-F238E27FC236}">
                    <a16:creationId xmlns:a16="http://schemas.microsoft.com/office/drawing/2014/main" id="{E48C40B9-D826-4937-B980-67BE96FCC5C4}"/>
                  </a:ext>
                </a:extLst>
              </p:cNvPr>
              <p:cNvSpPr/>
              <p:nvPr/>
            </p:nvSpPr>
            <p:spPr>
              <a:xfrm>
                <a:off x="13971145" y="10923493"/>
                <a:ext cx="430529" cy="4877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rtlCol="0" anchor="t" anchorCtr="0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GB" sz="1800"/>
              </a:p>
            </p:txBody>
          </p:sp>
        </p:grpSp>
        <p:grpSp>
          <p:nvGrpSpPr>
            <p:cNvPr id="23" name="Gruppieren 33">
              <a:extLst>
                <a:ext uri="{FF2B5EF4-FFF2-40B4-BE49-F238E27FC236}">
                  <a16:creationId xmlns:a16="http://schemas.microsoft.com/office/drawing/2014/main" id="{7CF304AF-3956-41EF-9209-34E9F8D0AB7C}"/>
                </a:ext>
              </a:extLst>
            </p:cNvPr>
            <p:cNvGrpSpPr/>
            <p:nvPr/>
          </p:nvGrpSpPr>
          <p:grpSpPr>
            <a:xfrm>
              <a:off x="6961190" y="4101689"/>
              <a:ext cx="1843077" cy="2488645"/>
              <a:chOff x="11366500" y="12591972"/>
              <a:chExt cx="2022523" cy="2673428"/>
            </a:xfrm>
          </p:grpSpPr>
          <p:sp>
            <p:nvSpPr>
              <p:cNvPr id="24" name="Rechtwinkliges Dreieck 34">
                <a:extLst>
                  <a:ext uri="{FF2B5EF4-FFF2-40B4-BE49-F238E27FC236}">
                    <a16:creationId xmlns:a16="http://schemas.microsoft.com/office/drawing/2014/main" id="{999B537E-A2B3-4BE9-8079-1625482B8D05}"/>
                  </a:ext>
                </a:extLst>
              </p:cNvPr>
              <p:cNvSpPr/>
              <p:nvPr/>
            </p:nvSpPr>
            <p:spPr>
              <a:xfrm>
                <a:off x="12980273" y="12591973"/>
                <a:ext cx="396049" cy="461810"/>
              </a:xfrm>
              <a:prstGeom prst="rtTriangle">
                <a:avLst/>
              </a:prstGeom>
              <a:noFill/>
              <a:ln w="31750">
                <a:solidFill>
                  <a:srgbClr val="5E5E5E"/>
                </a:solidFill>
              </a:ln>
            </p:spPr>
            <p:txBody>
              <a:bodyPr lIns="0" tIns="0" rIns="0" bIns="0" rtlCol="0" anchor="t" anchorCtr="0">
                <a:no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GB" sz="1800"/>
              </a:p>
            </p:txBody>
          </p:sp>
          <p:cxnSp>
            <p:nvCxnSpPr>
              <p:cNvPr id="25" name="Gerade Verbindung 35">
                <a:extLst>
                  <a:ext uri="{FF2B5EF4-FFF2-40B4-BE49-F238E27FC236}">
                    <a16:creationId xmlns:a16="http://schemas.microsoft.com/office/drawing/2014/main" id="{BA144353-86FE-4C28-9549-30A93132D3C7}"/>
                  </a:ext>
                </a:extLst>
              </p:cNvPr>
              <p:cNvCxnSpPr>
                <a:cxnSpLocks/>
                <a:stCxn id="24" idx="4"/>
              </p:cNvCxnSpPr>
              <p:nvPr/>
            </p:nvCxnSpPr>
            <p:spPr>
              <a:xfrm>
                <a:off x="13376322" y="13053783"/>
                <a:ext cx="1" cy="2211617"/>
              </a:xfrm>
              <a:prstGeom prst="line">
                <a:avLst/>
              </a:prstGeom>
              <a:ln w="31750">
                <a:solidFill>
                  <a:srgbClr val="5E5E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36">
                <a:extLst>
                  <a:ext uri="{FF2B5EF4-FFF2-40B4-BE49-F238E27FC236}">
                    <a16:creationId xmlns:a16="http://schemas.microsoft.com/office/drawing/2014/main" id="{CF2C3FAD-2E91-44AF-931A-57E0A92C70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366500" y="15238356"/>
                <a:ext cx="2022523" cy="0"/>
              </a:xfrm>
              <a:prstGeom prst="line">
                <a:avLst/>
              </a:prstGeom>
              <a:ln w="31750">
                <a:solidFill>
                  <a:srgbClr val="5E5E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37">
                <a:extLst>
                  <a:ext uri="{FF2B5EF4-FFF2-40B4-BE49-F238E27FC236}">
                    <a16:creationId xmlns:a16="http://schemas.microsoft.com/office/drawing/2014/main" id="{EBC2485C-ABFA-4167-8B46-92829D1376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379200" y="12591972"/>
                <a:ext cx="0" cy="2659084"/>
              </a:xfrm>
              <a:prstGeom prst="line">
                <a:avLst/>
              </a:prstGeom>
              <a:ln w="31750">
                <a:solidFill>
                  <a:srgbClr val="5E5E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38">
                <a:extLst>
                  <a:ext uri="{FF2B5EF4-FFF2-40B4-BE49-F238E27FC236}">
                    <a16:creationId xmlns:a16="http://schemas.microsoft.com/office/drawing/2014/main" id="{F0C2AEC7-0DF6-4B2D-806C-31E43CD8BEC6}"/>
                  </a:ext>
                </a:extLst>
              </p:cNvPr>
              <p:cNvCxnSpPr>
                <a:cxnSpLocks/>
                <a:stCxn id="24" idx="0"/>
              </p:cNvCxnSpPr>
              <p:nvPr/>
            </p:nvCxnSpPr>
            <p:spPr>
              <a:xfrm flipH="1">
                <a:off x="11366500" y="12591973"/>
                <a:ext cx="1613773" cy="17675"/>
              </a:xfrm>
              <a:prstGeom prst="line">
                <a:avLst/>
              </a:prstGeom>
              <a:ln w="31750">
                <a:solidFill>
                  <a:srgbClr val="5E5E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feld 39">
                <a:extLst>
                  <a:ext uri="{FF2B5EF4-FFF2-40B4-BE49-F238E27FC236}">
                    <a16:creationId xmlns:a16="http://schemas.microsoft.com/office/drawing/2014/main" id="{DB1B97C3-56E1-4BF7-9F64-62F0245241F4}"/>
                  </a:ext>
                </a:extLst>
              </p:cNvPr>
              <p:cNvSpPr txBox="1"/>
              <p:nvPr/>
            </p:nvSpPr>
            <p:spPr>
              <a:xfrm>
                <a:off x="11621379" y="13154459"/>
                <a:ext cx="1266526" cy="7708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GB" sz="2000" b="1">
                    <a:solidFill>
                      <a:srgbClr val="000000"/>
                    </a:solidFill>
                  </a:rPr>
                  <a:t>QoDS</a:t>
                </a:r>
              </a:p>
            </p:txBody>
          </p:sp>
          <p:cxnSp>
            <p:nvCxnSpPr>
              <p:cNvPr id="30" name="Gerade Verbindung 42">
                <a:extLst>
                  <a:ext uri="{FF2B5EF4-FFF2-40B4-BE49-F238E27FC236}">
                    <a16:creationId xmlns:a16="http://schemas.microsoft.com/office/drawing/2014/main" id="{2A781441-2F5C-4F25-AAE2-21CC113727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16415" y="14341789"/>
                <a:ext cx="1461374" cy="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43">
                <a:extLst>
                  <a:ext uri="{FF2B5EF4-FFF2-40B4-BE49-F238E27FC236}">
                    <a16:creationId xmlns:a16="http://schemas.microsoft.com/office/drawing/2014/main" id="{832A8022-01E0-4F94-A01C-59BEC20729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16415" y="14633888"/>
                <a:ext cx="1461374" cy="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44">
                <a:extLst>
                  <a:ext uri="{FF2B5EF4-FFF2-40B4-BE49-F238E27FC236}">
                    <a16:creationId xmlns:a16="http://schemas.microsoft.com/office/drawing/2014/main" id="{2177DC0B-1085-46A6-A7B8-B37B5860C2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29117" y="14925989"/>
                <a:ext cx="1461374" cy="0"/>
              </a:xfrm>
              <a:prstGeom prst="line">
                <a:avLst/>
              </a:prstGeom>
              <a:ln w="317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Abgerundetes Rechteck 51">
            <a:extLst>
              <a:ext uri="{FF2B5EF4-FFF2-40B4-BE49-F238E27FC236}">
                <a16:creationId xmlns:a16="http://schemas.microsoft.com/office/drawing/2014/main" id="{812D4C50-69EB-49D8-8894-1BB36E12E74F}"/>
              </a:ext>
            </a:extLst>
          </p:cNvPr>
          <p:cNvSpPr/>
          <p:nvPr/>
        </p:nvSpPr>
        <p:spPr>
          <a:xfrm>
            <a:off x="7842615" y="5853990"/>
            <a:ext cx="1485900" cy="753256"/>
          </a:xfrm>
          <a:prstGeom prst="roundRect">
            <a:avLst>
              <a:gd name="adj" fmla="val 7384"/>
            </a:avLst>
          </a:prstGeom>
          <a:solidFill>
            <a:srgbClr val="D8FDC5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1400"/>
              <a:t>Experts notifications</a:t>
            </a:r>
          </a:p>
        </p:txBody>
      </p:sp>
      <p:sp>
        <p:nvSpPr>
          <p:cNvPr id="37" name="Abgerundetes Rechteck 52">
            <a:extLst>
              <a:ext uri="{FF2B5EF4-FFF2-40B4-BE49-F238E27FC236}">
                <a16:creationId xmlns:a16="http://schemas.microsoft.com/office/drawing/2014/main" id="{6345C280-409E-419B-925C-FD94C7694774}"/>
              </a:ext>
            </a:extLst>
          </p:cNvPr>
          <p:cNvSpPr/>
          <p:nvPr/>
        </p:nvSpPr>
        <p:spPr>
          <a:xfrm>
            <a:off x="9409344" y="4830708"/>
            <a:ext cx="1485900" cy="753256"/>
          </a:xfrm>
          <a:prstGeom prst="roundRect">
            <a:avLst>
              <a:gd name="adj" fmla="val 738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1400"/>
              <a:t>DB pre-existing</a:t>
            </a:r>
          </a:p>
          <a:p>
            <a:pPr algn="ctr">
              <a:lnSpc>
                <a:spcPct val="113000"/>
              </a:lnSpc>
            </a:pPr>
            <a:r>
              <a:rPr lang="en-GB" sz="1400"/>
              <a:t>instrument</a:t>
            </a:r>
          </a:p>
          <a:p>
            <a:pPr algn="ctr">
              <a:lnSpc>
                <a:spcPct val="113000"/>
              </a:lnSpc>
            </a:pPr>
            <a:r>
              <a:rPr lang="en-GB" sz="1400"/>
              <a:t>information</a:t>
            </a:r>
          </a:p>
        </p:txBody>
      </p:sp>
      <p:sp>
        <p:nvSpPr>
          <p:cNvPr id="38" name="Abgerundetes Rechteck 53">
            <a:extLst>
              <a:ext uri="{FF2B5EF4-FFF2-40B4-BE49-F238E27FC236}">
                <a16:creationId xmlns:a16="http://schemas.microsoft.com/office/drawing/2014/main" id="{B5A6CFAB-6C8E-4E97-9933-E18A025F1EFB}"/>
              </a:ext>
            </a:extLst>
          </p:cNvPr>
          <p:cNvSpPr/>
          <p:nvPr/>
        </p:nvSpPr>
        <p:spPr>
          <a:xfrm>
            <a:off x="6163163" y="5853990"/>
            <a:ext cx="1485900" cy="753256"/>
          </a:xfrm>
          <a:prstGeom prst="roundRect">
            <a:avLst>
              <a:gd name="adj" fmla="val 7384"/>
            </a:avLst>
          </a:prstGeom>
          <a:solidFill>
            <a:srgbClr val="D8FDC5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1400"/>
              <a:t>Metadata enrichment</a:t>
            </a:r>
          </a:p>
        </p:txBody>
      </p:sp>
      <p:sp>
        <p:nvSpPr>
          <p:cNvPr id="39" name="Abgerundetes Rechteck 54">
            <a:extLst>
              <a:ext uri="{FF2B5EF4-FFF2-40B4-BE49-F238E27FC236}">
                <a16:creationId xmlns:a16="http://schemas.microsoft.com/office/drawing/2014/main" id="{95DDFC20-2C19-41F7-892A-28EB8061F9B3}"/>
              </a:ext>
            </a:extLst>
          </p:cNvPr>
          <p:cNvSpPr/>
          <p:nvPr/>
        </p:nvSpPr>
        <p:spPr>
          <a:xfrm>
            <a:off x="9409344" y="4079406"/>
            <a:ext cx="1485900" cy="753256"/>
          </a:xfrm>
          <a:prstGeom prst="roundRect">
            <a:avLst>
              <a:gd name="adj" fmla="val 738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1400"/>
              <a:t>DB static facility</a:t>
            </a:r>
          </a:p>
          <a:p>
            <a:pPr algn="ctr">
              <a:lnSpc>
                <a:spcPct val="113000"/>
              </a:lnSpc>
            </a:pPr>
            <a:r>
              <a:rPr lang="en-GB" sz="1400"/>
              <a:t>information</a:t>
            </a:r>
          </a:p>
        </p:txBody>
      </p:sp>
      <p:sp>
        <p:nvSpPr>
          <p:cNvPr id="40" name="Abgerundetes Rechteck 55">
            <a:extLst>
              <a:ext uri="{FF2B5EF4-FFF2-40B4-BE49-F238E27FC236}">
                <a16:creationId xmlns:a16="http://schemas.microsoft.com/office/drawing/2014/main" id="{2EB0BEB6-B988-4286-9EF4-CDB48B5352AB}"/>
              </a:ext>
            </a:extLst>
          </p:cNvPr>
          <p:cNvSpPr/>
          <p:nvPr/>
        </p:nvSpPr>
        <p:spPr>
          <a:xfrm>
            <a:off x="6712952" y="2476358"/>
            <a:ext cx="1485900" cy="753256"/>
          </a:xfrm>
          <a:prstGeom prst="roundRect">
            <a:avLst>
              <a:gd name="adj" fmla="val 738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1400"/>
              <a:t>Communication tool</a:t>
            </a:r>
          </a:p>
        </p:txBody>
      </p:sp>
      <p:sp>
        <p:nvSpPr>
          <p:cNvPr id="41" name="Abgerundetes Rechteck 56">
            <a:extLst>
              <a:ext uri="{FF2B5EF4-FFF2-40B4-BE49-F238E27FC236}">
                <a16:creationId xmlns:a16="http://schemas.microsoft.com/office/drawing/2014/main" id="{C6CDA83C-B466-4974-8959-1D3D1205CFBD}"/>
              </a:ext>
            </a:extLst>
          </p:cNvPr>
          <p:cNvSpPr/>
          <p:nvPr/>
        </p:nvSpPr>
        <p:spPr>
          <a:xfrm>
            <a:off x="6712952" y="4441913"/>
            <a:ext cx="1485900" cy="753256"/>
          </a:xfrm>
          <a:prstGeom prst="roundRect">
            <a:avLst>
              <a:gd name="adj" fmla="val 7384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1400"/>
              <a:t>DMP tool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895E0D6-1A97-498B-B14D-7B6483F36073}"/>
              </a:ext>
            </a:extLst>
          </p:cNvPr>
          <p:cNvSpPr/>
          <p:nvPr/>
        </p:nvSpPr>
        <p:spPr>
          <a:xfrm>
            <a:off x="4148747" y="2809735"/>
            <a:ext cx="2014557" cy="171661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/>
          </a:p>
        </p:txBody>
      </p:sp>
      <p:pic>
        <p:nvPicPr>
          <p:cNvPr id="43" name="Grafik 16">
            <a:extLst>
              <a:ext uri="{FF2B5EF4-FFF2-40B4-BE49-F238E27FC236}">
                <a16:creationId xmlns:a16="http://schemas.microsoft.com/office/drawing/2014/main" id="{BEEF4B22-05CA-4B18-8087-B4E291A39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269" y="2839486"/>
            <a:ext cx="1993887" cy="1684102"/>
          </a:xfrm>
          <a:prstGeom prst="rect">
            <a:avLst/>
          </a:prstGeom>
          <a:ln>
            <a:noFill/>
          </a:ln>
        </p:spPr>
      </p:pic>
      <p:sp>
        <p:nvSpPr>
          <p:cNvPr id="44" name="Abgerundetes Rechteck 58">
            <a:extLst>
              <a:ext uri="{FF2B5EF4-FFF2-40B4-BE49-F238E27FC236}">
                <a16:creationId xmlns:a16="http://schemas.microsoft.com/office/drawing/2014/main" id="{54E0C4E7-BF93-4274-85EF-A2CCE1CCE86B}"/>
              </a:ext>
            </a:extLst>
          </p:cNvPr>
          <p:cNvSpPr/>
          <p:nvPr/>
        </p:nvSpPr>
        <p:spPr>
          <a:xfrm>
            <a:off x="5479306" y="3548401"/>
            <a:ext cx="1485900" cy="753256"/>
          </a:xfrm>
          <a:prstGeom prst="roundRect">
            <a:avLst>
              <a:gd name="adj" fmla="val 738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1400"/>
              <a:t>Proposal system</a:t>
            </a:r>
          </a:p>
        </p:txBody>
      </p:sp>
      <p:cxnSp>
        <p:nvCxnSpPr>
          <p:cNvPr id="45" name="Gerade Verbindung mit Pfeil 63">
            <a:extLst>
              <a:ext uri="{FF2B5EF4-FFF2-40B4-BE49-F238E27FC236}">
                <a16:creationId xmlns:a16="http://schemas.microsoft.com/office/drawing/2014/main" id="{E969DB25-7A93-4330-9060-E92AAB68CC4B}"/>
              </a:ext>
            </a:extLst>
          </p:cNvPr>
          <p:cNvCxnSpPr>
            <a:cxnSpLocks/>
            <a:stCxn id="55" idx="3"/>
            <a:endCxn id="41" idx="1"/>
          </p:cNvCxnSpPr>
          <p:nvPr/>
        </p:nvCxnSpPr>
        <p:spPr>
          <a:xfrm flipV="1">
            <a:off x="5660185" y="4818541"/>
            <a:ext cx="1052767" cy="35444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66">
            <a:extLst>
              <a:ext uri="{FF2B5EF4-FFF2-40B4-BE49-F238E27FC236}">
                <a16:creationId xmlns:a16="http://schemas.microsoft.com/office/drawing/2014/main" id="{6ACA1BDE-EADD-46C9-B275-2470D5A706DA}"/>
              </a:ext>
            </a:extLst>
          </p:cNvPr>
          <p:cNvCxnSpPr>
            <a:cxnSpLocks/>
            <a:stCxn id="39" idx="1"/>
            <a:endCxn id="41" idx="3"/>
          </p:cNvCxnSpPr>
          <p:nvPr/>
        </p:nvCxnSpPr>
        <p:spPr>
          <a:xfrm flipH="1">
            <a:off x="8198852" y="4456034"/>
            <a:ext cx="1210492" cy="36250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68">
            <a:extLst>
              <a:ext uri="{FF2B5EF4-FFF2-40B4-BE49-F238E27FC236}">
                <a16:creationId xmlns:a16="http://schemas.microsoft.com/office/drawing/2014/main" id="{BC6062C5-704A-4CE7-B6ED-FE0722C65A19}"/>
              </a:ext>
            </a:extLst>
          </p:cNvPr>
          <p:cNvCxnSpPr>
            <a:cxnSpLocks/>
            <a:stCxn id="37" idx="1"/>
            <a:endCxn id="41" idx="3"/>
          </p:cNvCxnSpPr>
          <p:nvPr/>
        </p:nvCxnSpPr>
        <p:spPr>
          <a:xfrm flipH="1" flipV="1">
            <a:off x="8198852" y="4818541"/>
            <a:ext cx="1210492" cy="388795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71">
            <a:extLst>
              <a:ext uri="{FF2B5EF4-FFF2-40B4-BE49-F238E27FC236}">
                <a16:creationId xmlns:a16="http://schemas.microsoft.com/office/drawing/2014/main" id="{97E7C448-5D9B-4116-82AE-EC6ABE013870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6906113" y="5197314"/>
            <a:ext cx="481336" cy="656676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75">
            <a:extLst>
              <a:ext uri="{FF2B5EF4-FFF2-40B4-BE49-F238E27FC236}">
                <a16:creationId xmlns:a16="http://schemas.microsoft.com/office/drawing/2014/main" id="{FC54E633-3478-49C4-8884-E8EF48B4AB19}"/>
              </a:ext>
            </a:extLst>
          </p:cNvPr>
          <p:cNvCxnSpPr>
            <a:cxnSpLocks/>
            <a:stCxn id="41" idx="2"/>
            <a:endCxn id="36" idx="0"/>
          </p:cNvCxnSpPr>
          <p:nvPr/>
        </p:nvCxnSpPr>
        <p:spPr>
          <a:xfrm>
            <a:off x="7455902" y="5195169"/>
            <a:ext cx="1129663" cy="658821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80">
            <a:extLst>
              <a:ext uri="{FF2B5EF4-FFF2-40B4-BE49-F238E27FC236}">
                <a16:creationId xmlns:a16="http://schemas.microsoft.com/office/drawing/2014/main" id="{CD347805-DC96-4030-8D19-89570F01D67B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7455902" y="3258203"/>
            <a:ext cx="0" cy="118371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4">
            <a:extLst>
              <a:ext uri="{FF2B5EF4-FFF2-40B4-BE49-F238E27FC236}">
                <a16:creationId xmlns:a16="http://schemas.microsoft.com/office/drawing/2014/main" id="{EC25E611-3090-4386-9FA5-8F2BBA3FC956}"/>
              </a:ext>
            </a:extLst>
          </p:cNvPr>
          <p:cNvCxnSpPr>
            <a:cxnSpLocks/>
            <a:stCxn id="44" idx="2"/>
            <a:endCxn id="41" idx="1"/>
          </p:cNvCxnSpPr>
          <p:nvPr/>
        </p:nvCxnSpPr>
        <p:spPr>
          <a:xfrm>
            <a:off x="6222256" y="4301657"/>
            <a:ext cx="490696" cy="51688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pieren 96">
            <a:extLst>
              <a:ext uri="{FF2B5EF4-FFF2-40B4-BE49-F238E27FC236}">
                <a16:creationId xmlns:a16="http://schemas.microsoft.com/office/drawing/2014/main" id="{8D44B9F2-57CE-4364-9B46-5F55755900A3}"/>
              </a:ext>
            </a:extLst>
          </p:cNvPr>
          <p:cNvGrpSpPr/>
          <p:nvPr/>
        </p:nvGrpSpPr>
        <p:grpSpPr>
          <a:xfrm>
            <a:off x="2435326" y="4381530"/>
            <a:ext cx="2048163" cy="1825536"/>
            <a:chOff x="1524165" y="4429976"/>
            <a:chExt cx="2048163" cy="1825536"/>
          </a:xfrm>
        </p:grpSpPr>
        <p:pic>
          <p:nvPicPr>
            <p:cNvPr id="53" name="Grafik 94">
              <a:extLst>
                <a:ext uri="{FF2B5EF4-FFF2-40B4-BE49-F238E27FC236}">
                  <a16:creationId xmlns:a16="http://schemas.microsoft.com/office/drawing/2014/main" id="{BFA52294-22A8-4C6A-AC5D-A63E12447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165" y="4429976"/>
              <a:ext cx="2048163" cy="18255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B52AB1A-C963-4DF5-813F-4F35A6E5EFB1}"/>
                </a:ext>
              </a:extLst>
            </p:cNvPr>
            <p:cNvSpPr/>
            <p:nvPr/>
          </p:nvSpPr>
          <p:spPr>
            <a:xfrm>
              <a:off x="1524165" y="4441913"/>
              <a:ext cx="2048163" cy="1813599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GB" sz="1400"/>
            </a:p>
          </p:txBody>
        </p:sp>
      </p:grpSp>
      <p:sp>
        <p:nvSpPr>
          <p:cNvPr id="55" name="Abgerundetes Rechteck 57">
            <a:extLst>
              <a:ext uri="{FF2B5EF4-FFF2-40B4-BE49-F238E27FC236}">
                <a16:creationId xmlns:a16="http://schemas.microsoft.com/office/drawing/2014/main" id="{012EE2AC-2347-4EA8-AABC-CA08307B02F6}"/>
              </a:ext>
            </a:extLst>
          </p:cNvPr>
          <p:cNvSpPr/>
          <p:nvPr/>
        </p:nvSpPr>
        <p:spPr>
          <a:xfrm>
            <a:off x="4174285" y="4796362"/>
            <a:ext cx="1485900" cy="753256"/>
          </a:xfrm>
          <a:prstGeom prst="roundRect">
            <a:avLst>
              <a:gd name="adj" fmla="val 738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1400"/>
              <a:t>Metadata catalogue</a:t>
            </a:r>
          </a:p>
        </p:txBody>
      </p:sp>
      <p:sp>
        <p:nvSpPr>
          <p:cNvPr id="56" name="Abgerundetes Rechteck 60">
            <a:extLst>
              <a:ext uri="{FF2B5EF4-FFF2-40B4-BE49-F238E27FC236}">
                <a16:creationId xmlns:a16="http://schemas.microsoft.com/office/drawing/2014/main" id="{CED3C463-A361-4E1C-8493-EAA07A5CBB16}"/>
              </a:ext>
            </a:extLst>
          </p:cNvPr>
          <p:cNvSpPr/>
          <p:nvPr/>
        </p:nvSpPr>
        <p:spPr>
          <a:xfrm>
            <a:off x="4175531" y="5554197"/>
            <a:ext cx="1485900" cy="753256"/>
          </a:xfrm>
          <a:prstGeom prst="roundRect">
            <a:avLst>
              <a:gd name="adj" fmla="val 7384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1400"/>
              <a:t>Sample information</a:t>
            </a:r>
          </a:p>
        </p:txBody>
      </p:sp>
      <p:sp>
        <p:nvSpPr>
          <p:cNvPr id="57" name="Geschweifte Klammer rechts 103">
            <a:extLst>
              <a:ext uri="{FF2B5EF4-FFF2-40B4-BE49-F238E27FC236}">
                <a16:creationId xmlns:a16="http://schemas.microsoft.com/office/drawing/2014/main" id="{C390CF32-F743-4CAE-81FC-46000DBB4385}"/>
              </a:ext>
            </a:extLst>
          </p:cNvPr>
          <p:cNvSpPr/>
          <p:nvPr/>
        </p:nvSpPr>
        <p:spPr>
          <a:xfrm rot="5400000">
            <a:off x="10646002" y="1931234"/>
            <a:ext cx="155448" cy="2188209"/>
          </a:xfrm>
          <a:prstGeom prst="rightBrace">
            <a:avLst>
              <a:gd name="adj1" fmla="val 471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hteck 110">
            <a:extLst>
              <a:ext uri="{FF2B5EF4-FFF2-40B4-BE49-F238E27FC236}">
                <a16:creationId xmlns:a16="http://schemas.microsoft.com/office/drawing/2014/main" id="{925A03DA-09FD-46F0-B24F-C7CF95FDE9AC}"/>
              </a:ext>
            </a:extLst>
          </p:cNvPr>
          <p:cNvSpPr/>
          <p:nvPr/>
        </p:nvSpPr>
        <p:spPr>
          <a:xfrm>
            <a:off x="543344" y="6376239"/>
            <a:ext cx="2752531" cy="180728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/>
          </a:p>
        </p:txBody>
      </p:sp>
      <p:pic>
        <p:nvPicPr>
          <p:cNvPr id="59" name="Grafik 109">
            <a:extLst>
              <a:ext uri="{FF2B5EF4-FFF2-40B4-BE49-F238E27FC236}">
                <a16:creationId xmlns:a16="http://schemas.microsoft.com/office/drawing/2014/main" id="{EE49CD5E-7740-499A-B308-97820C610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1" y="5517648"/>
            <a:ext cx="756000" cy="756000"/>
          </a:xfrm>
          <a:prstGeom prst="rect">
            <a:avLst/>
          </a:prstGeom>
        </p:spPr>
      </p:pic>
      <p:sp>
        <p:nvSpPr>
          <p:cNvPr id="60" name="Textfeld 111">
            <a:extLst>
              <a:ext uri="{FF2B5EF4-FFF2-40B4-BE49-F238E27FC236}">
                <a16:creationId xmlns:a16="http://schemas.microsoft.com/office/drawing/2014/main" id="{7773198B-2477-477E-94F0-EBB2DC299A72}"/>
              </a:ext>
            </a:extLst>
          </p:cNvPr>
          <p:cNvSpPr txBox="1"/>
          <p:nvPr/>
        </p:nvSpPr>
        <p:spPr>
          <a:xfrm>
            <a:off x="351217" y="5143562"/>
            <a:ext cx="914400" cy="4181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GB" sz="1400"/>
              <a:t>Scheme based on</a:t>
            </a:r>
          </a:p>
        </p:txBody>
      </p:sp>
      <p:sp>
        <p:nvSpPr>
          <p:cNvPr id="61" name="Bogen 117">
            <a:extLst>
              <a:ext uri="{FF2B5EF4-FFF2-40B4-BE49-F238E27FC236}">
                <a16:creationId xmlns:a16="http://schemas.microsoft.com/office/drawing/2014/main" id="{493C53F8-8C0F-4862-A9BC-A38B9C74F9DB}"/>
              </a:ext>
            </a:extLst>
          </p:cNvPr>
          <p:cNvSpPr/>
          <p:nvPr/>
        </p:nvSpPr>
        <p:spPr>
          <a:xfrm rot="456426">
            <a:off x="4763893" y="5344695"/>
            <a:ext cx="1923384" cy="1099395"/>
          </a:xfrm>
          <a:prstGeom prst="arc">
            <a:avLst>
              <a:gd name="adj1" fmla="val 15414022"/>
              <a:gd name="adj2" fmla="val 20943398"/>
            </a:avLst>
          </a:prstGeom>
          <a:ln w="12700">
            <a:solidFill>
              <a:srgbClr val="C00000"/>
            </a:solidFill>
            <a:prstDash val="lgDash"/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Grafik 122">
            <a:extLst>
              <a:ext uri="{FF2B5EF4-FFF2-40B4-BE49-F238E27FC236}">
                <a16:creationId xmlns:a16="http://schemas.microsoft.com/office/drawing/2014/main" id="{A8FDD891-EE4E-4231-984D-99EE623FEF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605" y="6390835"/>
            <a:ext cx="2552244" cy="277418"/>
          </a:xfrm>
          <a:prstGeom prst="rect">
            <a:avLst/>
          </a:prstGeom>
        </p:spPr>
      </p:pic>
      <p:sp>
        <p:nvSpPr>
          <p:cNvPr id="69" name="Abgerundetes Rechteck 51">
            <a:extLst>
              <a:ext uri="{FF2B5EF4-FFF2-40B4-BE49-F238E27FC236}">
                <a16:creationId xmlns:a16="http://schemas.microsoft.com/office/drawing/2014/main" id="{FB5863C0-B77B-4F88-82B8-408DA6336260}"/>
              </a:ext>
            </a:extLst>
          </p:cNvPr>
          <p:cNvSpPr/>
          <p:nvPr/>
        </p:nvSpPr>
        <p:spPr>
          <a:xfrm>
            <a:off x="9522067" y="5830438"/>
            <a:ext cx="1485900" cy="753256"/>
          </a:xfrm>
          <a:prstGeom prst="roundRect">
            <a:avLst>
              <a:gd name="adj" fmla="val 7384"/>
            </a:avLst>
          </a:prstGeom>
          <a:solidFill>
            <a:srgbClr val="D8FDC5"/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r>
              <a:rPr lang="en-GB" sz="1400"/>
              <a:t>Triggering actions</a:t>
            </a:r>
          </a:p>
        </p:txBody>
      </p:sp>
      <p:cxnSp>
        <p:nvCxnSpPr>
          <p:cNvPr id="71" name="Gerade Verbindung mit Pfeil 75">
            <a:extLst>
              <a:ext uri="{FF2B5EF4-FFF2-40B4-BE49-F238E27FC236}">
                <a16:creationId xmlns:a16="http://schemas.microsoft.com/office/drawing/2014/main" id="{8082C307-C8BF-4C42-95BE-1B43F02A235B}"/>
              </a:ext>
            </a:extLst>
          </p:cNvPr>
          <p:cNvCxnSpPr>
            <a:cxnSpLocks/>
            <a:stCxn id="41" idx="2"/>
            <a:endCxn id="69" idx="0"/>
          </p:cNvCxnSpPr>
          <p:nvPr/>
        </p:nvCxnSpPr>
        <p:spPr>
          <a:xfrm>
            <a:off x="7455902" y="5195169"/>
            <a:ext cx="2809115" cy="635269"/>
          </a:xfrm>
          <a:prstGeom prst="straightConnector1">
            <a:avLst/>
          </a:prstGeom>
          <a:ln w="127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B29BA091-0F55-4D51-8CFD-0D0984460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02" r="4192" b="8032"/>
          <a:stretch/>
        </p:blipFill>
        <p:spPr>
          <a:xfrm>
            <a:off x="7272000" y="580444"/>
            <a:ext cx="576000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75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6DB9-4755-43C3-AD01-1067F138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B5CC4-7B74-4A88-83F5-F76848976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Management Plan is meant to be: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A core component</a:t>
            </a:r>
            <a:r>
              <a:rPr lang="pl-PL" dirty="0"/>
              <a:t> of data services</a:t>
            </a:r>
            <a:r>
              <a:rPr lang="en-GB" dirty="0"/>
              <a:t>:</a:t>
            </a:r>
          </a:p>
          <a:p>
            <a:pPr lvl="2"/>
            <a:r>
              <a:rPr lang="en-GB" dirty="0"/>
              <a:t> Integral to the updated Scientific Data Policy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A mandatory </a:t>
            </a:r>
            <a:r>
              <a:rPr lang="pl-PL" dirty="0"/>
              <a:t>process</a:t>
            </a:r>
            <a:r>
              <a:rPr lang="en-GB" dirty="0"/>
              <a:t>: </a:t>
            </a:r>
          </a:p>
          <a:p>
            <a:pPr lvl="2"/>
            <a:r>
              <a:rPr lang="en-GB" dirty="0"/>
              <a:t>Required for all experiments starting in 2026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An enhancement of the experiment experience </a:t>
            </a:r>
          </a:p>
          <a:p>
            <a:pPr lvl="2"/>
            <a:r>
              <a:rPr lang="en-GB" dirty="0"/>
              <a:t>Designed to simplify and improve data-related processes</a:t>
            </a:r>
          </a:p>
          <a:p>
            <a:pPr lvl="1">
              <a:spcBef>
                <a:spcPts val="1200"/>
              </a:spcBef>
            </a:pPr>
            <a:r>
              <a:rPr lang="en-GB" dirty="0"/>
              <a:t>A collaborative and structured process: </a:t>
            </a:r>
          </a:p>
          <a:p>
            <a:pPr lvl="2"/>
            <a:r>
              <a:rPr lang="en-GB" dirty="0"/>
              <a:t>Provides a systematic framework for effective data handling.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15168-46FC-4646-B99C-3E155586A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717" y="1179575"/>
            <a:ext cx="4892001" cy="30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1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FE79EAE-0FFD-4611-BB0E-39E21099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9490"/>
            <a:ext cx="12192000" cy="13995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450B93-28FD-4A3F-9DEA-21EB1A18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/>
              <a:t>Examples of Experiment Data Challenges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BDDE9B-9601-4080-9B31-B34F63949F71}"/>
              </a:ext>
            </a:extLst>
          </p:cNvPr>
          <p:cNvSpPr txBox="1">
            <a:spLocks/>
          </p:cNvSpPr>
          <p:nvPr/>
        </p:nvSpPr>
        <p:spPr>
          <a:xfrm>
            <a:off x="900000" y="2215368"/>
            <a:ext cx="468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/>
              <a:t>First-time User Experience</a:t>
            </a:r>
            <a:br>
              <a:rPr lang="en-US" sz="2000" dirty="0"/>
            </a:br>
            <a:r>
              <a:rPr lang="pl-PL" sz="1600" dirty="0"/>
              <a:t>It is y</a:t>
            </a:r>
            <a:r>
              <a:rPr lang="en-US" sz="1600" dirty="0"/>
              <a:t>our first beamtime at European XFEL, and you</a:t>
            </a:r>
            <a:r>
              <a:rPr lang="pl-PL" sz="1600" dirty="0"/>
              <a:t> a</a:t>
            </a:r>
            <a:r>
              <a:rPr lang="en-US" sz="1600" dirty="0"/>
              <a:t>re responsible for leading data analysis</a:t>
            </a:r>
            <a:r>
              <a:rPr lang="pl-PL" sz="1600" dirty="0"/>
              <a:t> efforts</a:t>
            </a: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02096C-AA21-43A0-9476-E69950B3B5DD}"/>
              </a:ext>
            </a:extLst>
          </p:cNvPr>
          <p:cNvSpPr txBox="1">
            <a:spLocks/>
          </p:cNvSpPr>
          <p:nvPr/>
        </p:nvSpPr>
        <p:spPr>
          <a:xfrm>
            <a:off x="6300000" y="2215368"/>
            <a:ext cx="468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/>
              <a:t>Complexity and High Data Volume</a:t>
            </a:r>
            <a:br>
              <a:rPr lang="en-US" sz="2000" dirty="0"/>
            </a:br>
            <a:r>
              <a:rPr lang="en-US" sz="1600" dirty="0"/>
              <a:t>A complex </a:t>
            </a:r>
            <a:r>
              <a:rPr lang="pl-PL" sz="1600" dirty="0"/>
              <a:t>detector setup</a:t>
            </a:r>
            <a:r>
              <a:rPr lang="en-US" sz="1600" dirty="0"/>
              <a:t> producing gigabytes per second makes data analysis a </a:t>
            </a:r>
            <a:r>
              <a:rPr lang="pl-PL" sz="1600" dirty="0"/>
              <a:t>significant</a:t>
            </a:r>
            <a:r>
              <a:rPr lang="en-US" sz="1600" dirty="0"/>
              <a:t> challenge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36A250-BC4B-4ECD-8EC2-D861C7A81FE9}"/>
              </a:ext>
            </a:extLst>
          </p:cNvPr>
          <p:cNvSpPr txBox="1">
            <a:spLocks/>
          </p:cNvSpPr>
          <p:nvPr/>
        </p:nvSpPr>
        <p:spPr>
          <a:xfrm>
            <a:off x="924384" y="4037850"/>
            <a:ext cx="468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/>
              <a:t>Integrating Custom Solutions</a:t>
            </a:r>
            <a:br>
              <a:rPr lang="en-US" sz="1600" dirty="0"/>
            </a:br>
            <a:r>
              <a:rPr lang="pl-PL" sz="1600" dirty="0"/>
              <a:t>Specialised</a:t>
            </a:r>
            <a:r>
              <a:rPr lang="en-US" sz="1600" dirty="0"/>
              <a:t> equipment or software needs to integrate with facility-provided data services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212D0-F1FC-4A05-A408-5CF38617E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665" y="1495368"/>
            <a:ext cx="1041642" cy="563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621C5D-E59E-49AA-8D01-DEEF3D45E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915" y="1513192"/>
            <a:ext cx="681183" cy="7212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A8A55E-45FF-41B4-87AA-A42FF8C5FB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8506" y="3280053"/>
            <a:ext cx="634728" cy="634728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D8D548-4C6D-4790-8EB0-C55D55C8735C}"/>
              </a:ext>
            </a:extLst>
          </p:cNvPr>
          <p:cNvSpPr txBox="1">
            <a:spLocks/>
          </p:cNvSpPr>
          <p:nvPr/>
        </p:nvSpPr>
        <p:spPr>
          <a:xfrm>
            <a:off x="6300000" y="4016970"/>
            <a:ext cx="468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/>
              <a:t>Publishing Experiment Data</a:t>
            </a:r>
            <a:br>
              <a:rPr lang="en-US" sz="1600" dirty="0"/>
            </a:br>
            <a:r>
              <a:rPr lang="en-US" sz="1600" dirty="0"/>
              <a:t>Journal require </a:t>
            </a:r>
            <a:r>
              <a:rPr lang="pl-PL" sz="1600" dirty="0"/>
              <a:t>the </a:t>
            </a:r>
            <a:r>
              <a:rPr lang="en-US" sz="1600" dirty="0"/>
              <a:t>experiment data to be made publicly 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60F0D-659B-401B-92E0-376561AC3A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9457" y="3420039"/>
            <a:ext cx="580350" cy="596931"/>
          </a:xfrm>
          <a:prstGeom prst="rect">
            <a:avLst/>
          </a:prstGeom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BA10293-75E1-463D-BE12-7DE0AD44E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216879"/>
              </p:ext>
            </p:extLst>
          </p:nvPr>
        </p:nvGraphicFramePr>
        <p:xfrm>
          <a:off x="227077" y="5654786"/>
          <a:ext cx="1173784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988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DCB9-6EFE-4CDE-9D2B-6E21EA3D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Foundation of Data Management Plan:</a:t>
            </a:r>
            <a:br>
              <a:rPr lang="pl-PL" dirty="0"/>
            </a:br>
            <a:r>
              <a:rPr lang="pl-PL" dirty="0"/>
              <a:t>Scientific Data Policy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CF3DD-730E-41F8-B2D6-0D4F62074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898334"/>
            <a:ext cx="6120000" cy="2461230"/>
          </a:xfrm>
        </p:spPr>
        <p:txBody>
          <a:bodyPr/>
          <a:lstStyle/>
          <a:p>
            <a:r>
              <a:rPr lang="en-GB" dirty="0"/>
              <a:t>European XFEL updated</a:t>
            </a:r>
            <a:r>
              <a:rPr lang="pl-PL" dirty="0"/>
              <a:t> Scientific</a:t>
            </a:r>
            <a:r>
              <a:rPr lang="en-GB" dirty="0"/>
              <a:t> Data Policy </a:t>
            </a:r>
            <a:r>
              <a:rPr lang="pl-PL" dirty="0"/>
              <a:t>in </a:t>
            </a:r>
            <a:r>
              <a:rPr lang="pl-PL" b="1" dirty="0"/>
              <a:t>November 2023</a:t>
            </a:r>
          </a:p>
          <a:p>
            <a:r>
              <a:rPr lang="pl-PL" dirty="0"/>
              <a:t>Updated Scientific Data Policy </a:t>
            </a:r>
            <a:r>
              <a:rPr lang="pl-PL" b="1" dirty="0"/>
              <a:t>comes into effect in 2025 </a:t>
            </a:r>
            <a:r>
              <a:rPr lang="pl-PL" dirty="0"/>
              <a:t>for proposal calls which receive beamtime starting from 2026</a:t>
            </a:r>
            <a:endParaRPr lang="en-US" dirty="0"/>
          </a:p>
          <a:p>
            <a:r>
              <a:rPr lang="pl-PL" dirty="0"/>
              <a:t>The implementation phase started, following the SDP approval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6286B-E8C2-4E5E-A2EF-AEA5D4B8E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857" y="712232"/>
            <a:ext cx="3972254" cy="56786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3AEA3C-CA28-4A24-BCEE-41D0C5916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9" y="4510173"/>
            <a:ext cx="5800725" cy="1762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8A1F36-484A-4B57-9723-E17A9E2C8AAD}"/>
              </a:ext>
            </a:extLst>
          </p:cNvPr>
          <p:cNvSpPr txBox="1"/>
          <p:nvPr/>
        </p:nvSpPr>
        <p:spPr>
          <a:xfrm>
            <a:off x="7433437" y="6390876"/>
            <a:ext cx="4527132" cy="314383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marL="357188" indent="-357188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5"/>
              </a:buBlip>
            </a:lvl1pPr>
            <a:lvl2pPr marL="714375" indent="-357188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6"/>
              </a:buBlip>
            </a:lvl2pPr>
            <a:lvl3pPr marL="982663" indent="-26828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baseline="0"/>
            </a:lvl3pPr>
            <a:lvl4pPr marL="1162050" indent="-173038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4pPr>
            <a:lvl5pPr marL="1347788" indent="-180975" defTabSz="9144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pl-PL" sz="2000" b="1" dirty="0"/>
              <a:t>doi:10.22003/XFEL.EU-TR-2025-001</a:t>
            </a:r>
            <a:endParaRPr lang="en-GB" sz="2000" b="1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68A056-BF59-46DB-8FD3-5215E14811AC}"/>
              </a:ext>
            </a:extLst>
          </p:cNvPr>
          <p:cNvSpPr/>
          <p:nvPr/>
        </p:nvSpPr>
        <p:spPr>
          <a:xfrm>
            <a:off x="8211889" y="788119"/>
            <a:ext cx="3088716" cy="3143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0" tIns="0" rIns="0" bIns="0" rtlCol="0" anchor="t" anchorCtr="0">
            <a:noAutofit/>
          </a:bodyPr>
          <a:lstStyle/>
          <a:p>
            <a:pPr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</a:pPr>
            <a:r>
              <a:rPr lang="pl-PL" sz="2000" b="1" dirty="0"/>
              <a:t>comes into effect in 2025 </a:t>
            </a:r>
            <a:endParaRPr lang="en-GB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623D94-1948-4FE5-8359-C645613F57A3}"/>
              </a:ext>
            </a:extLst>
          </p:cNvPr>
          <p:cNvSpPr/>
          <p:nvPr/>
        </p:nvSpPr>
        <p:spPr>
          <a:xfrm>
            <a:off x="6552892" y="5700549"/>
            <a:ext cx="5639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https://www.xfel.eu/users/policies/index_eng.html</a:t>
            </a:r>
          </a:p>
        </p:txBody>
      </p:sp>
      <p:pic>
        <p:nvPicPr>
          <p:cNvPr id="11" name="Picture 2" descr="https://www.panosc.eu/wp-content/uploads/2019/05/FAIR_data_principles-1024x323.jpg">
            <a:extLst>
              <a:ext uri="{FF2B5EF4-FFF2-40B4-BE49-F238E27FC236}">
                <a16:creationId xmlns:a16="http://schemas.microsoft.com/office/drawing/2014/main" id="{5AF2C4A0-5E79-4DC2-8855-AAC0F12C2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4271">
            <a:off x="8678274" y="2981248"/>
            <a:ext cx="2155945" cy="680049"/>
          </a:xfrm>
          <a:prstGeom prst="rect">
            <a:avLst/>
          </a:prstGeom>
          <a:ln w="381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5042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EC86DA4D-3438-428E-B60F-54B289F52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05"/>
          <a:stretch/>
        </p:blipFill>
        <p:spPr>
          <a:xfrm>
            <a:off x="7327537" y="1611747"/>
            <a:ext cx="4779120" cy="4439136"/>
          </a:xfrm>
          <a:prstGeom prst="rect">
            <a:avLst/>
          </a:prstGeom>
        </p:spPr>
      </p:pic>
      <p:sp>
        <p:nvSpPr>
          <p:cNvPr id="75" name="Rechteck 74">
            <a:extLst>
              <a:ext uri="{FF2B5EF4-FFF2-40B4-BE49-F238E27FC236}">
                <a16:creationId xmlns:a16="http://schemas.microsoft.com/office/drawing/2014/main" id="{84FF5718-B960-21D6-BCAC-10A46D2F9A32}"/>
              </a:ext>
            </a:extLst>
          </p:cNvPr>
          <p:cNvSpPr/>
          <p:nvPr/>
        </p:nvSpPr>
        <p:spPr>
          <a:xfrm>
            <a:off x="373224" y="6376239"/>
            <a:ext cx="2752531" cy="180728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DA57F-CA7F-B14D-8376-1ABFA0D3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716849"/>
            <a:ext cx="10956924" cy="448550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DMPs in the Scientific Data Policy Framework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60740CD-E59C-F1DB-6FE8-42BE6C183F45}"/>
              </a:ext>
            </a:extLst>
          </p:cNvPr>
          <p:cNvGrpSpPr/>
          <p:nvPr/>
        </p:nvGrpSpPr>
        <p:grpSpPr>
          <a:xfrm>
            <a:off x="698717" y="1637579"/>
            <a:ext cx="1780877" cy="2464577"/>
            <a:chOff x="12391874" y="10923493"/>
            <a:chExt cx="2009800" cy="2635902"/>
          </a:xfrm>
          <a:solidFill>
            <a:schemeClr val="bg1">
              <a:lumMod val="85000"/>
            </a:schemeClr>
          </a:solidFill>
        </p:grpSpPr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CC927C27-18EA-3D7B-6113-532D16186E14}"/>
                </a:ext>
              </a:extLst>
            </p:cNvPr>
            <p:cNvSpPr/>
            <p:nvPr/>
          </p:nvSpPr>
          <p:spPr>
            <a:xfrm>
              <a:off x="12391874" y="10948893"/>
              <a:ext cx="1984400" cy="2610502"/>
            </a:xfrm>
            <a:prstGeom prst="rect">
              <a:avLst/>
            </a:prstGeom>
            <a:grpFill/>
          </p:spPr>
          <p:txBody>
            <a:bodyPr lIns="0" tIns="0" rIns="0" bIns="0" rtlCol="0" anchor="t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GB" sz="1800"/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60D9B2D7-DECB-F5E3-04D1-0EC218ED2138}"/>
                </a:ext>
              </a:extLst>
            </p:cNvPr>
            <p:cNvSpPr/>
            <p:nvPr/>
          </p:nvSpPr>
          <p:spPr>
            <a:xfrm>
              <a:off x="13971145" y="10923493"/>
              <a:ext cx="430529" cy="487707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rtlCol="0" anchor="t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GB" sz="180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E2871F-FA02-B3CE-A13E-266A1616F01E}"/>
              </a:ext>
            </a:extLst>
          </p:cNvPr>
          <p:cNvGrpSpPr/>
          <p:nvPr/>
        </p:nvGrpSpPr>
        <p:grpSpPr>
          <a:xfrm>
            <a:off x="655860" y="1648426"/>
            <a:ext cx="1843077" cy="2488645"/>
            <a:chOff x="11366500" y="12591972"/>
            <a:chExt cx="2022523" cy="2673428"/>
          </a:xfrm>
        </p:grpSpPr>
        <p:sp>
          <p:nvSpPr>
            <p:cNvPr id="59" name="Rechtwinkliges Dreieck 58">
              <a:extLst>
                <a:ext uri="{FF2B5EF4-FFF2-40B4-BE49-F238E27FC236}">
                  <a16:creationId xmlns:a16="http://schemas.microsoft.com/office/drawing/2014/main" id="{39F76B36-1836-52CD-27B2-7D9A64CE6BA5}"/>
                </a:ext>
              </a:extLst>
            </p:cNvPr>
            <p:cNvSpPr/>
            <p:nvPr/>
          </p:nvSpPr>
          <p:spPr>
            <a:xfrm>
              <a:off x="12980273" y="12591973"/>
              <a:ext cx="396049" cy="461810"/>
            </a:xfrm>
            <a:prstGeom prst="rtTriangle">
              <a:avLst/>
            </a:prstGeom>
            <a:noFill/>
            <a:ln w="53975">
              <a:solidFill>
                <a:srgbClr val="5E5E5E"/>
              </a:solidFill>
            </a:ln>
          </p:spPr>
          <p:txBody>
            <a:bodyPr lIns="0" tIns="0" rIns="0" bIns="0" rtlCol="0" anchor="t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GB" sz="1800"/>
            </a:p>
          </p:txBody>
        </p:sp>
        <p:cxnSp>
          <p:nvCxnSpPr>
            <p:cNvPr id="60" name="Gerade Verbindung 59">
              <a:extLst>
                <a:ext uri="{FF2B5EF4-FFF2-40B4-BE49-F238E27FC236}">
                  <a16:creationId xmlns:a16="http://schemas.microsoft.com/office/drawing/2014/main" id="{18590EFF-E77A-2981-0B88-242614A0FD61}"/>
                </a:ext>
              </a:extLst>
            </p:cNvPr>
            <p:cNvCxnSpPr>
              <a:cxnSpLocks/>
              <a:stCxn id="59" idx="4"/>
            </p:cNvCxnSpPr>
            <p:nvPr/>
          </p:nvCxnSpPr>
          <p:spPr>
            <a:xfrm>
              <a:off x="13376322" y="13053783"/>
              <a:ext cx="1" cy="2211617"/>
            </a:xfrm>
            <a:prstGeom prst="line">
              <a:avLst/>
            </a:prstGeom>
            <a:ln w="53975">
              <a:solidFill>
                <a:srgbClr val="5E5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>
              <a:extLst>
                <a:ext uri="{FF2B5EF4-FFF2-40B4-BE49-F238E27FC236}">
                  <a16:creationId xmlns:a16="http://schemas.microsoft.com/office/drawing/2014/main" id="{196E0B3F-5EF2-E5A1-91AF-BEE4039B7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66500" y="15238356"/>
              <a:ext cx="2022523" cy="0"/>
            </a:xfrm>
            <a:prstGeom prst="line">
              <a:avLst/>
            </a:prstGeom>
            <a:ln w="53975">
              <a:solidFill>
                <a:srgbClr val="5E5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>
              <a:extLst>
                <a:ext uri="{FF2B5EF4-FFF2-40B4-BE49-F238E27FC236}">
                  <a16:creationId xmlns:a16="http://schemas.microsoft.com/office/drawing/2014/main" id="{4B825CF1-C969-DECA-579C-2FE2085954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79200" y="12591972"/>
              <a:ext cx="0" cy="2659084"/>
            </a:xfrm>
            <a:prstGeom prst="line">
              <a:avLst/>
            </a:prstGeom>
            <a:ln w="53975">
              <a:solidFill>
                <a:srgbClr val="5E5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>
              <a:extLst>
                <a:ext uri="{FF2B5EF4-FFF2-40B4-BE49-F238E27FC236}">
                  <a16:creationId xmlns:a16="http://schemas.microsoft.com/office/drawing/2014/main" id="{543C46AE-5EBF-7BEE-CDA9-80D76DC102BF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>
              <a:off x="11366500" y="12591973"/>
              <a:ext cx="1613773" cy="17675"/>
            </a:xfrm>
            <a:prstGeom prst="line">
              <a:avLst/>
            </a:prstGeom>
            <a:ln w="53975">
              <a:solidFill>
                <a:srgbClr val="5E5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5E7FF376-50AA-6541-2915-041B64A9CC43}"/>
                </a:ext>
              </a:extLst>
            </p:cNvPr>
            <p:cNvSpPr txBox="1"/>
            <p:nvPr/>
          </p:nvSpPr>
          <p:spPr>
            <a:xfrm>
              <a:off x="11507172" y="12807185"/>
              <a:ext cx="1266527" cy="7708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GB" sz="2000" b="1">
                  <a:solidFill>
                    <a:srgbClr val="000000"/>
                  </a:solidFill>
                </a:rPr>
                <a:t>Scientific</a:t>
              </a:r>
            </a:p>
            <a:p>
              <a:pPr>
                <a:lnSpc>
                  <a:spcPct val="110000"/>
                </a:lnSpc>
              </a:pPr>
              <a:r>
                <a:rPr lang="en-GB" sz="2000" b="1">
                  <a:solidFill>
                    <a:srgbClr val="000000"/>
                  </a:solidFill>
                </a:rPr>
                <a:t>Data Policy</a:t>
              </a:r>
            </a:p>
          </p:txBody>
        </p:sp>
        <p:cxnSp>
          <p:nvCxnSpPr>
            <p:cNvPr id="65" name="Gerade Verbindung 64">
              <a:extLst>
                <a:ext uri="{FF2B5EF4-FFF2-40B4-BE49-F238E27FC236}">
                  <a16:creationId xmlns:a16="http://schemas.microsoft.com/office/drawing/2014/main" id="{11DE4A7D-2F0A-0C89-F693-3AB668234A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17876" y="13803256"/>
              <a:ext cx="1461373" cy="0"/>
            </a:xfrm>
            <a:prstGeom prst="line">
              <a:avLst/>
            </a:prstGeom>
            <a:ln w="539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>
              <a:extLst>
                <a:ext uri="{FF2B5EF4-FFF2-40B4-BE49-F238E27FC236}">
                  <a16:creationId xmlns:a16="http://schemas.microsoft.com/office/drawing/2014/main" id="{182CB4DA-3D44-074C-37DE-C290031DFE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16416" y="14095356"/>
              <a:ext cx="1461373" cy="0"/>
            </a:xfrm>
            <a:prstGeom prst="line">
              <a:avLst/>
            </a:prstGeom>
            <a:ln w="539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>
              <a:extLst>
                <a:ext uri="{FF2B5EF4-FFF2-40B4-BE49-F238E27FC236}">
                  <a16:creationId xmlns:a16="http://schemas.microsoft.com/office/drawing/2014/main" id="{3DBB4966-056F-5C26-B1AA-6EB77A4AD4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16416" y="14400156"/>
              <a:ext cx="1461373" cy="0"/>
            </a:xfrm>
            <a:prstGeom prst="line">
              <a:avLst/>
            </a:prstGeom>
            <a:ln w="539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>
              <a:extLst>
                <a:ext uri="{FF2B5EF4-FFF2-40B4-BE49-F238E27FC236}">
                  <a16:creationId xmlns:a16="http://schemas.microsoft.com/office/drawing/2014/main" id="{5B559EDD-2BF1-1035-29A7-50E127654C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16416" y="14692256"/>
              <a:ext cx="1461373" cy="0"/>
            </a:xfrm>
            <a:prstGeom prst="line">
              <a:avLst/>
            </a:prstGeom>
            <a:ln w="539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>
              <a:extLst>
                <a:ext uri="{FF2B5EF4-FFF2-40B4-BE49-F238E27FC236}">
                  <a16:creationId xmlns:a16="http://schemas.microsoft.com/office/drawing/2014/main" id="{D49F0B96-ED6F-3BA4-7402-449A30CE10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29116" y="14984356"/>
              <a:ext cx="1461373" cy="0"/>
            </a:xfrm>
            <a:prstGeom prst="line">
              <a:avLst/>
            </a:prstGeom>
            <a:ln w="539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7E5C11AE-A455-4B1A-5F45-ECA8F1050092}"/>
              </a:ext>
            </a:extLst>
          </p:cNvPr>
          <p:cNvGrpSpPr/>
          <p:nvPr/>
        </p:nvGrpSpPr>
        <p:grpSpPr>
          <a:xfrm>
            <a:off x="4822756" y="1848764"/>
            <a:ext cx="1373659" cy="1957018"/>
            <a:chOff x="11366500" y="12591972"/>
            <a:chExt cx="2022523" cy="2673428"/>
          </a:xfrm>
        </p:grpSpPr>
        <p:sp>
          <p:nvSpPr>
            <p:cNvPr id="50" name="Rechtwinkliges Dreieck 49">
              <a:extLst>
                <a:ext uri="{FF2B5EF4-FFF2-40B4-BE49-F238E27FC236}">
                  <a16:creationId xmlns:a16="http://schemas.microsoft.com/office/drawing/2014/main" id="{9F745A45-E0D9-E583-089D-F26DC256169F}"/>
                </a:ext>
              </a:extLst>
            </p:cNvPr>
            <p:cNvSpPr/>
            <p:nvPr/>
          </p:nvSpPr>
          <p:spPr>
            <a:xfrm>
              <a:off x="13040863" y="12591974"/>
              <a:ext cx="335460" cy="338054"/>
            </a:xfrm>
            <a:prstGeom prst="rtTriangle">
              <a:avLst/>
            </a:prstGeom>
            <a:noFill/>
            <a:ln w="53975">
              <a:solidFill>
                <a:srgbClr val="5E5E5E"/>
              </a:solidFill>
            </a:ln>
          </p:spPr>
          <p:txBody>
            <a:bodyPr lIns="0" tIns="0" rIns="0" bIns="0" rtlCol="0" anchor="t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GB" sz="1800"/>
            </a:p>
          </p:txBody>
        </p:sp>
        <p:cxnSp>
          <p:nvCxnSpPr>
            <p:cNvPr id="51" name="Gerade Verbindung 50">
              <a:extLst>
                <a:ext uri="{FF2B5EF4-FFF2-40B4-BE49-F238E27FC236}">
                  <a16:creationId xmlns:a16="http://schemas.microsoft.com/office/drawing/2014/main" id="{DE9F7542-07C6-BAD0-13E7-3C54CC03FA48}"/>
                </a:ext>
              </a:extLst>
            </p:cNvPr>
            <p:cNvCxnSpPr>
              <a:cxnSpLocks/>
              <a:stCxn id="50" idx="4"/>
            </p:cNvCxnSpPr>
            <p:nvPr/>
          </p:nvCxnSpPr>
          <p:spPr>
            <a:xfrm>
              <a:off x="13376323" y="12930028"/>
              <a:ext cx="0" cy="2335372"/>
            </a:xfrm>
            <a:prstGeom prst="line">
              <a:avLst/>
            </a:prstGeom>
            <a:ln w="53975">
              <a:solidFill>
                <a:srgbClr val="5E5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>
              <a:extLst>
                <a:ext uri="{FF2B5EF4-FFF2-40B4-BE49-F238E27FC236}">
                  <a16:creationId xmlns:a16="http://schemas.microsoft.com/office/drawing/2014/main" id="{7F507C73-456E-7CAF-B209-5E0FC7C138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66500" y="15238356"/>
              <a:ext cx="2022523" cy="0"/>
            </a:xfrm>
            <a:prstGeom prst="line">
              <a:avLst/>
            </a:prstGeom>
            <a:ln w="53975">
              <a:solidFill>
                <a:srgbClr val="5E5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>
              <a:extLst>
                <a:ext uri="{FF2B5EF4-FFF2-40B4-BE49-F238E27FC236}">
                  <a16:creationId xmlns:a16="http://schemas.microsoft.com/office/drawing/2014/main" id="{1819C798-050A-1810-F09F-8D1EFD81AA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79200" y="12591972"/>
              <a:ext cx="0" cy="2659084"/>
            </a:xfrm>
            <a:prstGeom prst="line">
              <a:avLst/>
            </a:prstGeom>
            <a:ln w="53975">
              <a:solidFill>
                <a:srgbClr val="5E5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>
              <a:extLst>
                <a:ext uri="{FF2B5EF4-FFF2-40B4-BE49-F238E27FC236}">
                  <a16:creationId xmlns:a16="http://schemas.microsoft.com/office/drawing/2014/main" id="{A6F5E926-4CF3-F47A-82F2-482977F65C69}"/>
                </a:ext>
              </a:extLst>
            </p:cNvPr>
            <p:cNvCxnSpPr>
              <a:cxnSpLocks/>
              <a:stCxn id="50" idx="0"/>
            </p:cNvCxnSpPr>
            <p:nvPr/>
          </p:nvCxnSpPr>
          <p:spPr>
            <a:xfrm flipH="1">
              <a:off x="11366500" y="12591974"/>
              <a:ext cx="1674363" cy="17673"/>
            </a:xfrm>
            <a:prstGeom prst="line">
              <a:avLst/>
            </a:prstGeom>
            <a:ln w="53975">
              <a:solidFill>
                <a:srgbClr val="5E5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ECFB503C-E779-BC65-C7F0-7FC510B667BE}"/>
                </a:ext>
              </a:extLst>
            </p:cNvPr>
            <p:cNvSpPr txBox="1"/>
            <p:nvPr/>
          </p:nvSpPr>
          <p:spPr>
            <a:xfrm>
              <a:off x="11507172" y="12807185"/>
              <a:ext cx="1266527" cy="7708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GB" sz="1400" b="1">
                  <a:solidFill>
                    <a:srgbClr val="000000"/>
                  </a:solidFill>
                </a:rPr>
                <a:t>Quality of</a:t>
              </a:r>
            </a:p>
            <a:p>
              <a:pPr>
                <a:lnSpc>
                  <a:spcPct val="110000"/>
                </a:lnSpc>
              </a:pPr>
              <a:r>
                <a:rPr lang="en-GB" sz="1400" b="1">
                  <a:solidFill>
                    <a:srgbClr val="000000"/>
                  </a:solidFill>
                </a:rPr>
                <a:t>Data Services</a:t>
              </a:r>
            </a:p>
            <a:p>
              <a:pPr>
                <a:lnSpc>
                  <a:spcPct val="110000"/>
                </a:lnSpc>
              </a:pPr>
              <a:r>
                <a:rPr lang="en-GB" sz="1400" b="1">
                  <a:solidFill>
                    <a:srgbClr val="000000"/>
                  </a:solidFill>
                </a:rPr>
                <a:t>(QoDS)</a:t>
              </a:r>
            </a:p>
          </p:txBody>
        </p:sp>
        <p:cxnSp>
          <p:nvCxnSpPr>
            <p:cNvPr id="56" name="Gerade Verbindung 55">
              <a:extLst>
                <a:ext uri="{FF2B5EF4-FFF2-40B4-BE49-F238E27FC236}">
                  <a16:creationId xmlns:a16="http://schemas.microsoft.com/office/drawing/2014/main" id="{16C45009-D029-B5DF-FA91-3ADB10C28E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16416" y="14273156"/>
              <a:ext cx="1461373" cy="0"/>
            </a:xfrm>
            <a:prstGeom prst="line">
              <a:avLst/>
            </a:prstGeom>
            <a:ln w="539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>
              <a:extLst>
                <a:ext uri="{FF2B5EF4-FFF2-40B4-BE49-F238E27FC236}">
                  <a16:creationId xmlns:a16="http://schemas.microsoft.com/office/drawing/2014/main" id="{B0F8F60C-CE38-1A32-04F1-4139069577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16416" y="14565256"/>
              <a:ext cx="1461373" cy="0"/>
            </a:xfrm>
            <a:prstGeom prst="line">
              <a:avLst/>
            </a:prstGeom>
            <a:ln w="539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>
              <a:extLst>
                <a:ext uri="{FF2B5EF4-FFF2-40B4-BE49-F238E27FC236}">
                  <a16:creationId xmlns:a16="http://schemas.microsoft.com/office/drawing/2014/main" id="{9511F34A-04DC-2F46-784D-84E8DBACEB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29116" y="14857356"/>
              <a:ext cx="1461373" cy="0"/>
            </a:xfrm>
            <a:prstGeom prst="line">
              <a:avLst/>
            </a:prstGeom>
            <a:ln w="539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E2A381C-24B4-53FD-D979-463FE5C1AD2B}"/>
              </a:ext>
            </a:extLst>
          </p:cNvPr>
          <p:cNvGrpSpPr/>
          <p:nvPr/>
        </p:nvGrpSpPr>
        <p:grpSpPr>
          <a:xfrm>
            <a:off x="615281" y="5165869"/>
            <a:ext cx="2251102" cy="1317494"/>
            <a:chOff x="11366500" y="12591972"/>
            <a:chExt cx="2022523" cy="2673428"/>
          </a:xfrm>
        </p:grpSpPr>
        <p:sp>
          <p:nvSpPr>
            <p:cNvPr id="39" name="Rechtwinkliges Dreieck 38">
              <a:extLst>
                <a:ext uri="{FF2B5EF4-FFF2-40B4-BE49-F238E27FC236}">
                  <a16:creationId xmlns:a16="http://schemas.microsoft.com/office/drawing/2014/main" id="{93864035-A71B-1E08-E0E2-5F682C2E3FBE}"/>
                </a:ext>
              </a:extLst>
            </p:cNvPr>
            <p:cNvSpPr/>
            <p:nvPr/>
          </p:nvSpPr>
          <p:spPr>
            <a:xfrm>
              <a:off x="13165103" y="12591974"/>
              <a:ext cx="211219" cy="419164"/>
            </a:xfrm>
            <a:prstGeom prst="rtTriangle">
              <a:avLst/>
            </a:prstGeom>
            <a:noFill/>
            <a:ln w="53975">
              <a:solidFill>
                <a:srgbClr val="5E5E5E"/>
              </a:solidFill>
            </a:ln>
          </p:spPr>
          <p:txBody>
            <a:bodyPr lIns="0" tIns="0" rIns="0" bIns="0" rtlCol="0" anchor="t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GB" sz="1800"/>
            </a:p>
          </p:txBody>
        </p:sp>
        <p:cxnSp>
          <p:nvCxnSpPr>
            <p:cNvPr id="40" name="Gerade Verbindung 39">
              <a:extLst>
                <a:ext uri="{FF2B5EF4-FFF2-40B4-BE49-F238E27FC236}">
                  <a16:creationId xmlns:a16="http://schemas.microsoft.com/office/drawing/2014/main" id="{42F6AE1C-D5F8-E195-FA04-3D1C2D30C097}"/>
                </a:ext>
              </a:extLst>
            </p:cNvPr>
            <p:cNvCxnSpPr>
              <a:cxnSpLocks/>
              <a:stCxn id="39" idx="4"/>
            </p:cNvCxnSpPr>
            <p:nvPr/>
          </p:nvCxnSpPr>
          <p:spPr>
            <a:xfrm>
              <a:off x="13376322" y="13011137"/>
              <a:ext cx="1" cy="2254263"/>
            </a:xfrm>
            <a:prstGeom prst="line">
              <a:avLst/>
            </a:prstGeom>
            <a:ln w="53975">
              <a:solidFill>
                <a:srgbClr val="5E5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>
              <a:extLst>
                <a:ext uri="{FF2B5EF4-FFF2-40B4-BE49-F238E27FC236}">
                  <a16:creationId xmlns:a16="http://schemas.microsoft.com/office/drawing/2014/main" id="{FF88826A-A3C9-2CE1-C4B6-FB02E5BDB2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66500" y="15238356"/>
              <a:ext cx="2022523" cy="0"/>
            </a:xfrm>
            <a:prstGeom prst="line">
              <a:avLst/>
            </a:prstGeom>
            <a:ln w="53975">
              <a:solidFill>
                <a:srgbClr val="5E5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6DECEFAD-44C5-CA63-4917-FCC72A691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79200" y="12591972"/>
              <a:ext cx="0" cy="2659084"/>
            </a:xfrm>
            <a:prstGeom prst="line">
              <a:avLst/>
            </a:prstGeom>
            <a:ln w="53975">
              <a:solidFill>
                <a:srgbClr val="5E5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>
              <a:extLst>
                <a:ext uri="{FF2B5EF4-FFF2-40B4-BE49-F238E27FC236}">
                  <a16:creationId xmlns:a16="http://schemas.microsoft.com/office/drawing/2014/main" id="{966D5356-3439-CBF9-A66B-8E0AE7025D6B}"/>
                </a:ext>
              </a:extLst>
            </p:cNvPr>
            <p:cNvCxnSpPr>
              <a:cxnSpLocks/>
              <a:stCxn id="39" idx="0"/>
            </p:cNvCxnSpPr>
            <p:nvPr/>
          </p:nvCxnSpPr>
          <p:spPr>
            <a:xfrm flipH="1">
              <a:off x="11366500" y="12591974"/>
              <a:ext cx="1798603" cy="17676"/>
            </a:xfrm>
            <a:prstGeom prst="line">
              <a:avLst/>
            </a:prstGeom>
            <a:ln w="53975">
              <a:solidFill>
                <a:srgbClr val="5E5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5AE544E-5274-CFD9-7375-4260CE4D1638}"/>
                </a:ext>
              </a:extLst>
            </p:cNvPr>
            <p:cNvSpPr txBox="1"/>
            <p:nvPr/>
          </p:nvSpPr>
          <p:spPr>
            <a:xfrm>
              <a:off x="11507172" y="12807185"/>
              <a:ext cx="1266527" cy="7708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GB" sz="1400" b="1" dirty="0" err="1">
                  <a:solidFill>
                    <a:srgbClr val="000000"/>
                  </a:solidFill>
                </a:rPr>
                <a:t>EuXFEL</a:t>
              </a:r>
              <a:r>
                <a:rPr lang="en-GB" sz="1400" b="1" dirty="0">
                  <a:solidFill>
                    <a:srgbClr val="000000"/>
                  </a:solidFill>
                </a:rPr>
                <a:t> Data Format</a:t>
              </a:r>
            </a:p>
            <a:p>
              <a:pPr>
                <a:lnSpc>
                  <a:spcPct val="110000"/>
                </a:lnSpc>
              </a:pPr>
              <a:r>
                <a:rPr lang="en-GB" sz="1400" b="1" dirty="0">
                  <a:solidFill>
                    <a:srgbClr val="000000"/>
                  </a:solidFill>
                </a:rPr>
                <a:t>(EXDF) Specification</a:t>
              </a:r>
            </a:p>
          </p:txBody>
        </p: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B4EF5D88-4257-4460-5298-1319947B75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16416" y="14146156"/>
              <a:ext cx="1461373" cy="0"/>
            </a:xfrm>
            <a:prstGeom prst="line">
              <a:avLst/>
            </a:prstGeom>
            <a:ln w="539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>
              <a:extLst>
                <a:ext uri="{FF2B5EF4-FFF2-40B4-BE49-F238E27FC236}">
                  <a16:creationId xmlns:a16="http://schemas.microsoft.com/office/drawing/2014/main" id="{3D6CBBA1-76B4-EE2D-7280-B58BA0AAB5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16416" y="14438256"/>
              <a:ext cx="1461373" cy="0"/>
            </a:xfrm>
            <a:prstGeom prst="line">
              <a:avLst/>
            </a:prstGeom>
            <a:ln w="539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>
              <a:extLst>
                <a:ext uri="{FF2B5EF4-FFF2-40B4-BE49-F238E27FC236}">
                  <a16:creationId xmlns:a16="http://schemas.microsoft.com/office/drawing/2014/main" id="{544B726C-E358-DA84-C7BF-D9F8A3797F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29116" y="14730356"/>
              <a:ext cx="1461373" cy="0"/>
            </a:xfrm>
            <a:prstGeom prst="line">
              <a:avLst/>
            </a:prstGeom>
            <a:ln w="539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CAE2533F-883C-AD0C-EABC-90AFB75F1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53" y="5470262"/>
            <a:ext cx="759478" cy="103072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2D2DC8F-F756-94C0-1A3A-69FE9B1F2B3B}"/>
              </a:ext>
            </a:extLst>
          </p:cNvPr>
          <p:cNvSpPr txBox="1"/>
          <p:nvPr/>
        </p:nvSpPr>
        <p:spPr>
          <a:xfrm>
            <a:off x="3645657" y="5362635"/>
            <a:ext cx="1177280" cy="3230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400"/>
              <a:t>DMP P1234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381A99E-B46D-F6B3-EB7E-79FB138D8548}"/>
              </a:ext>
            </a:extLst>
          </p:cNvPr>
          <p:cNvSpPr txBox="1"/>
          <p:nvPr/>
        </p:nvSpPr>
        <p:spPr>
          <a:xfrm>
            <a:off x="4112385" y="5706908"/>
            <a:ext cx="1177280" cy="3230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400"/>
              <a:t>DMP P2345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A260C85-8FB2-0AAB-AF6C-FE22D343EA40}"/>
              </a:ext>
            </a:extLst>
          </p:cNvPr>
          <p:cNvSpPr txBox="1"/>
          <p:nvPr/>
        </p:nvSpPr>
        <p:spPr>
          <a:xfrm>
            <a:off x="4591775" y="6005298"/>
            <a:ext cx="1177280" cy="3230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400"/>
              <a:t>DMP P3456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98AE41F-74DF-86AC-D59C-E45A38B353B8}"/>
              </a:ext>
            </a:extLst>
          </p:cNvPr>
          <p:cNvSpPr txBox="1"/>
          <p:nvPr/>
        </p:nvSpPr>
        <p:spPr>
          <a:xfrm>
            <a:off x="5076960" y="6310923"/>
            <a:ext cx="1177280" cy="32300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400"/>
              <a:t>DMP P4567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40FA429-28E6-ED6E-9367-2E13A266F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30" y="3037110"/>
            <a:ext cx="1089295" cy="960797"/>
          </a:xfrm>
          <a:prstGeom prst="rect">
            <a:avLst/>
          </a:prstGeom>
        </p:spPr>
      </p:pic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53C56DF3-52F8-6F52-887C-527918EA7932}"/>
              </a:ext>
            </a:extLst>
          </p:cNvPr>
          <p:cNvCxnSpPr>
            <a:cxnSpLocks/>
          </p:cNvCxnSpPr>
          <p:nvPr/>
        </p:nvCxnSpPr>
        <p:spPr>
          <a:xfrm>
            <a:off x="2714206" y="2692115"/>
            <a:ext cx="1820472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F64B549-A484-900C-3647-69D77AC40957}"/>
              </a:ext>
            </a:extLst>
          </p:cNvPr>
          <p:cNvCxnSpPr>
            <a:cxnSpLocks/>
          </p:cNvCxnSpPr>
          <p:nvPr/>
        </p:nvCxnSpPr>
        <p:spPr>
          <a:xfrm>
            <a:off x="2381502" y="3974821"/>
            <a:ext cx="1373678" cy="77525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490141C8-FE05-3C9E-2E55-89D20B370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537" y="5189992"/>
            <a:ext cx="759478" cy="103072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32D739C-809C-6DDD-5599-9050A1DDC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58" y="4898800"/>
            <a:ext cx="759478" cy="103072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F0ED044-EBA3-AFC4-902D-0B205D634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940" y="4609245"/>
            <a:ext cx="759478" cy="1030720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59826C58-C093-3BBA-F1E4-166A2924569F}"/>
              </a:ext>
            </a:extLst>
          </p:cNvPr>
          <p:cNvCxnSpPr>
            <a:cxnSpLocks/>
          </p:cNvCxnSpPr>
          <p:nvPr/>
        </p:nvCxnSpPr>
        <p:spPr>
          <a:xfrm>
            <a:off x="5671425" y="3932431"/>
            <a:ext cx="0" cy="70110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22A061C-62DC-6C3E-8208-2F00AC340AF7}"/>
              </a:ext>
            </a:extLst>
          </p:cNvPr>
          <p:cNvCxnSpPr>
            <a:cxnSpLocks/>
          </p:cNvCxnSpPr>
          <p:nvPr/>
        </p:nvCxnSpPr>
        <p:spPr>
          <a:xfrm flipH="1">
            <a:off x="1682094" y="4327792"/>
            <a:ext cx="7352" cy="76198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3854D17F-3A69-A37A-8659-EACC541A69DE}"/>
              </a:ext>
            </a:extLst>
          </p:cNvPr>
          <p:cNvGrpSpPr/>
          <p:nvPr/>
        </p:nvGrpSpPr>
        <p:grpSpPr>
          <a:xfrm>
            <a:off x="7023469" y="3790792"/>
            <a:ext cx="3886033" cy="2210085"/>
            <a:chOff x="7376170" y="5006262"/>
            <a:chExt cx="3886033" cy="2210085"/>
          </a:xfrm>
        </p:grpSpPr>
        <p:cxnSp>
          <p:nvCxnSpPr>
            <p:cNvPr id="4" name="Gerade Verbindung mit Pfeil 3">
              <a:extLst>
                <a:ext uri="{FF2B5EF4-FFF2-40B4-BE49-F238E27FC236}">
                  <a16:creationId xmlns:a16="http://schemas.microsoft.com/office/drawing/2014/main" id="{66542DC2-4E17-4C00-00FF-9CA7B3337F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39740" y="5340084"/>
              <a:ext cx="0" cy="1278437"/>
            </a:xfrm>
            <a:prstGeom prst="straightConnector1">
              <a:avLst/>
            </a:prstGeom>
            <a:ln w="101600">
              <a:solidFill>
                <a:srgbClr val="92D050"/>
              </a:solidFill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A464EAA-AC62-EAA7-BE87-2CFEA5B5886C}"/>
                </a:ext>
              </a:extLst>
            </p:cNvPr>
            <p:cNvSpPr/>
            <p:nvPr/>
          </p:nvSpPr>
          <p:spPr>
            <a:xfrm>
              <a:off x="9897322" y="5006262"/>
              <a:ext cx="487841" cy="456634"/>
            </a:xfrm>
            <a:prstGeom prst="ellipse">
              <a:avLst/>
            </a:prstGeom>
            <a:solidFill>
              <a:srgbClr val="92D050"/>
            </a:solidFill>
          </p:spPr>
          <p:txBody>
            <a:bodyPr lIns="0" tIns="0" rIns="0" bIns="0" rtlCol="0" anchor="t" anchorCtr="0"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en-GB" sz="1800"/>
            </a:p>
          </p:txBody>
        </p: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91762EAF-69AA-8DDF-C073-BD938B1843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6170" y="6569534"/>
              <a:ext cx="2763570" cy="0"/>
            </a:xfrm>
            <a:prstGeom prst="straightConnector1">
              <a:avLst/>
            </a:prstGeom>
            <a:ln w="101600">
              <a:solidFill>
                <a:srgbClr val="92D05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5B529A6A-0243-2722-1033-F761065F5794}"/>
                </a:ext>
              </a:extLst>
            </p:cNvPr>
            <p:cNvSpPr txBox="1"/>
            <p:nvPr/>
          </p:nvSpPr>
          <p:spPr>
            <a:xfrm>
              <a:off x="7789559" y="6831870"/>
              <a:ext cx="3472644" cy="384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110000"/>
                </a:lnSpc>
              </a:pPr>
              <a:r>
                <a:rPr lang="en-GB" sz="1400"/>
                <a:t>Proposal-specific creation and adjustments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F5FCF7B4-5AA6-4A0B-A654-D4C28FDDEE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06" y="1524321"/>
            <a:ext cx="995297" cy="995297"/>
          </a:xfrm>
          <a:prstGeom prst="rect">
            <a:avLst/>
          </a:prstGeom>
        </p:spPr>
      </p:pic>
      <p:sp>
        <p:nvSpPr>
          <p:cNvPr id="73" name="Textfeld 72">
            <a:extLst>
              <a:ext uri="{FF2B5EF4-FFF2-40B4-BE49-F238E27FC236}">
                <a16:creationId xmlns:a16="http://schemas.microsoft.com/office/drawing/2014/main" id="{90013324-4EC0-91D3-F011-E275BF488D41}"/>
              </a:ext>
            </a:extLst>
          </p:cNvPr>
          <p:cNvSpPr txBox="1"/>
          <p:nvPr/>
        </p:nvSpPr>
        <p:spPr>
          <a:xfrm>
            <a:off x="10673018" y="484072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endParaRPr lang="en-GB" sz="1400"/>
          </a:p>
        </p:txBody>
      </p:sp>
      <p:sp>
        <p:nvSpPr>
          <p:cNvPr id="74" name="Textfeld 33">
            <a:extLst>
              <a:ext uri="{FF2B5EF4-FFF2-40B4-BE49-F238E27FC236}">
                <a16:creationId xmlns:a16="http://schemas.microsoft.com/office/drawing/2014/main" id="{5B68980E-B0AA-4E2F-AA23-9A9DEC9C7680}"/>
              </a:ext>
            </a:extLst>
          </p:cNvPr>
          <p:cNvSpPr txBox="1"/>
          <p:nvPr/>
        </p:nvSpPr>
        <p:spPr>
          <a:xfrm>
            <a:off x="9353226" y="2757681"/>
            <a:ext cx="933774" cy="573950"/>
          </a:xfrm>
          <a:prstGeom prst="rect">
            <a:avLst/>
          </a:prstGeom>
          <a:solidFill>
            <a:srgbClr val="F2B234"/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1600" dirty="0">
                <a:solidFill>
                  <a:schemeClr val="bg1"/>
                </a:solidFill>
              </a:rPr>
              <a:t>Experiment</a:t>
            </a:r>
          </a:p>
          <a:p>
            <a:pPr algn="ctr">
              <a:lnSpc>
                <a:spcPct val="110000"/>
              </a:lnSpc>
            </a:pPr>
            <a:r>
              <a:rPr lang="en-GB" sz="1600" dirty="0">
                <a:solidFill>
                  <a:schemeClr val="bg1"/>
                </a:solidFill>
              </a:rPr>
              <a:t>Team</a:t>
            </a:r>
          </a:p>
        </p:txBody>
      </p:sp>
      <p:sp>
        <p:nvSpPr>
          <p:cNvPr id="76" name="Textfeld 34">
            <a:extLst>
              <a:ext uri="{FF2B5EF4-FFF2-40B4-BE49-F238E27FC236}">
                <a16:creationId xmlns:a16="http://schemas.microsoft.com/office/drawing/2014/main" id="{F336803D-E7A1-4581-99E7-B8E3F6E22DEC}"/>
              </a:ext>
            </a:extLst>
          </p:cNvPr>
          <p:cNvSpPr txBox="1"/>
          <p:nvPr/>
        </p:nvSpPr>
        <p:spPr>
          <a:xfrm>
            <a:off x="7861079" y="4323682"/>
            <a:ext cx="985728" cy="584032"/>
          </a:xfrm>
          <a:prstGeom prst="rect">
            <a:avLst/>
          </a:prstGeom>
          <a:solidFill>
            <a:srgbClr val="020EA3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EuXFEL</a:t>
            </a:r>
            <a:r>
              <a:rPr lang="en-GB" sz="1600" dirty="0">
                <a:solidFill>
                  <a:schemeClr val="bg1"/>
                </a:solidFill>
              </a:rPr>
              <a:t> data</a:t>
            </a:r>
          </a:p>
        </p:txBody>
      </p:sp>
      <p:sp>
        <p:nvSpPr>
          <p:cNvPr id="77" name="Textfeld 35">
            <a:extLst>
              <a:ext uri="{FF2B5EF4-FFF2-40B4-BE49-F238E27FC236}">
                <a16:creationId xmlns:a16="http://schemas.microsoft.com/office/drawing/2014/main" id="{009FEC90-9717-427E-B206-DC5248DD413D}"/>
              </a:ext>
            </a:extLst>
          </p:cNvPr>
          <p:cNvSpPr txBox="1"/>
          <p:nvPr/>
        </p:nvSpPr>
        <p:spPr>
          <a:xfrm>
            <a:off x="10699840" y="4323682"/>
            <a:ext cx="1068477" cy="517038"/>
          </a:xfrm>
          <a:prstGeom prst="rect">
            <a:avLst/>
          </a:prstGeom>
          <a:solidFill>
            <a:srgbClr val="AEB2FA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</a:rPr>
              <a:t>EuXFEL</a:t>
            </a:r>
            <a:endParaRPr lang="en-GB" sz="1600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Instrument</a:t>
            </a:r>
          </a:p>
        </p:txBody>
      </p:sp>
    </p:spTree>
    <p:extLst>
      <p:ext uri="{BB962C8B-B14F-4D97-AF65-F5344CB8AC3E}">
        <p14:creationId xmlns:p14="http://schemas.microsoft.com/office/powerpoint/2010/main" val="287171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3E5F8447-291F-DF29-06FC-8756012C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705560"/>
            <a:ext cx="10956924" cy="448550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Data lifecycle and DMP checkpoints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28C0D60-F1A0-A6FB-B12F-2409C7A1C637}"/>
              </a:ext>
            </a:extLst>
          </p:cNvPr>
          <p:cNvGrpSpPr/>
          <p:nvPr/>
        </p:nvGrpSpPr>
        <p:grpSpPr>
          <a:xfrm>
            <a:off x="1439069" y="1313374"/>
            <a:ext cx="8707077" cy="4796225"/>
            <a:chOff x="1439069" y="1313374"/>
            <a:chExt cx="8707077" cy="4796225"/>
          </a:xfrm>
        </p:grpSpPr>
        <p:sp>
          <p:nvSpPr>
            <p:cNvPr id="53" name="Abgerundetes Rechteck 52">
              <a:extLst>
                <a:ext uri="{FF2B5EF4-FFF2-40B4-BE49-F238E27FC236}">
                  <a16:creationId xmlns:a16="http://schemas.microsoft.com/office/drawing/2014/main" id="{F511098B-A55F-CEDE-9887-F83B2E9C1B18}"/>
                </a:ext>
              </a:extLst>
            </p:cNvPr>
            <p:cNvSpPr/>
            <p:nvPr/>
          </p:nvSpPr>
          <p:spPr>
            <a:xfrm>
              <a:off x="7145897" y="2111325"/>
              <a:ext cx="1368000" cy="36478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5400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400" dirty="0"/>
                <a:t>…</a:t>
              </a:r>
            </a:p>
          </p:txBody>
        </p:sp>
        <p:sp>
          <p:nvSpPr>
            <p:cNvPr id="58" name="Abgerundetes Rechteck 57">
              <a:extLst>
                <a:ext uri="{FF2B5EF4-FFF2-40B4-BE49-F238E27FC236}">
                  <a16:creationId xmlns:a16="http://schemas.microsoft.com/office/drawing/2014/main" id="{A6DC0189-FBEE-785A-8EFC-6D043E9C94C9}"/>
                </a:ext>
              </a:extLst>
            </p:cNvPr>
            <p:cNvSpPr/>
            <p:nvPr/>
          </p:nvSpPr>
          <p:spPr>
            <a:xfrm>
              <a:off x="7165565" y="1880269"/>
              <a:ext cx="1368000" cy="36478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5400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400" dirty="0"/>
                <a:t>…</a:t>
              </a:r>
            </a:p>
          </p:txBody>
        </p:sp>
        <p:sp>
          <p:nvSpPr>
            <p:cNvPr id="34" name="Eingebuchteter Richtungspfeil 33">
              <a:extLst>
                <a:ext uri="{FF2B5EF4-FFF2-40B4-BE49-F238E27FC236}">
                  <a16:creationId xmlns:a16="http://schemas.microsoft.com/office/drawing/2014/main" id="{B0BD0D4C-54DB-9307-E894-14AF4B396D98}"/>
                </a:ext>
              </a:extLst>
            </p:cNvPr>
            <p:cNvSpPr/>
            <p:nvPr/>
          </p:nvSpPr>
          <p:spPr>
            <a:xfrm>
              <a:off x="3703447" y="2650599"/>
              <a:ext cx="2138620" cy="484632"/>
            </a:xfrm>
            <a:prstGeom prst="chevron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400" dirty="0">
                  <a:solidFill>
                    <a:schemeClr val="bg1"/>
                  </a:solidFill>
                </a:rPr>
                <a:t>Experiment scheduling</a:t>
              </a:r>
            </a:p>
          </p:txBody>
        </p:sp>
        <p:sp>
          <p:nvSpPr>
            <p:cNvPr id="35" name="Richtungspfeil 34">
              <a:extLst>
                <a:ext uri="{FF2B5EF4-FFF2-40B4-BE49-F238E27FC236}">
                  <a16:creationId xmlns:a16="http://schemas.microsoft.com/office/drawing/2014/main" id="{DCD198E3-E00A-0147-3A14-D0B096F7EB67}"/>
                </a:ext>
              </a:extLst>
            </p:cNvPr>
            <p:cNvSpPr/>
            <p:nvPr/>
          </p:nvSpPr>
          <p:spPr>
            <a:xfrm>
              <a:off x="1444342" y="2650599"/>
              <a:ext cx="2245657" cy="484632"/>
            </a:xfrm>
            <a:prstGeom prst="homePlate">
              <a:avLst/>
            </a:prstGeom>
            <a:solidFill>
              <a:srgbClr val="F0491A"/>
            </a:solidFill>
            <a:ln w="19050"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400" dirty="0">
                  <a:solidFill>
                    <a:schemeClr val="bg1"/>
                  </a:solidFill>
                </a:rPr>
                <a:t>Proposal writing / submission</a:t>
              </a:r>
            </a:p>
          </p:txBody>
        </p:sp>
        <p:sp>
          <p:nvSpPr>
            <p:cNvPr id="36" name="Eingebuchteter Richtungspfeil 35">
              <a:extLst>
                <a:ext uri="{FF2B5EF4-FFF2-40B4-BE49-F238E27FC236}">
                  <a16:creationId xmlns:a16="http://schemas.microsoft.com/office/drawing/2014/main" id="{252288D8-9DCE-D4EC-9AD3-DEEEBE415141}"/>
                </a:ext>
              </a:extLst>
            </p:cNvPr>
            <p:cNvSpPr/>
            <p:nvPr/>
          </p:nvSpPr>
          <p:spPr>
            <a:xfrm>
              <a:off x="5842067" y="2650599"/>
              <a:ext cx="2138620" cy="484632"/>
            </a:xfrm>
            <a:prstGeom prst="chevron">
              <a:avLst/>
            </a:prstGeom>
            <a:solidFill>
              <a:srgbClr val="FDD902"/>
            </a:solidFill>
            <a:ln w="19050"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Experiment planning</a:t>
              </a:r>
            </a:p>
          </p:txBody>
        </p:sp>
        <p:sp>
          <p:nvSpPr>
            <p:cNvPr id="37" name="Eingebuchteter Richtungspfeil 36">
              <a:extLst>
                <a:ext uri="{FF2B5EF4-FFF2-40B4-BE49-F238E27FC236}">
                  <a16:creationId xmlns:a16="http://schemas.microsoft.com/office/drawing/2014/main" id="{3A26A033-4530-EACA-209B-62879F288892}"/>
                </a:ext>
              </a:extLst>
            </p:cNvPr>
            <p:cNvSpPr/>
            <p:nvPr/>
          </p:nvSpPr>
          <p:spPr>
            <a:xfrm>
              <a:off x="7976188" y="2650599"/>
              <a:ext cx="2138620" cy="484632"/>
            </a:xfrm>
            <a:prstGeom prst="chevron">
              <a:avLst/>
            </a:prstGeom>
            <a:solidFill>
              <a:srgbClr val="CBFF00"/>
            </a:solidFill>
            <a:ln w="19050"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400" dirty="0"/>
                <a:t>Experiment and data production</a:t>
              </a:r>
            </a:p>
          </p:txBody>
        </p:sp>
        <p:sp>
          <p:nvSpPr>
            <p:cNvPr id="38" name="Eingebuchteter Richtungspfeil 37">
              <a:extLst>
                <a:ext uri="{FF2B5EF4-FFF2-40B4-BE49-F238E27FC236}">
                  <a16:creationId xmlns:a16="http://schemas.microsoft.com/office/drawing/2014/main" id="{728D344D-D71C-145F-63AD-9D2B577D59BA}"/>
                </a:ext>
              </a:extLst>
            </p:cNvPr>
            <p:cNvSpPr/>
            <p:nvPr/>
          </p:nvSpPr>
          <p:spPr>
            <a:xfrm>
              <a:off x="1444343" y="5088288"/>
              <a:ext cx="2138620" cy="484632"/>
            </a:xfrm>
            <a:prstGeom prst="chevron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400" dirty="0">
                  <a:solidFill>
                    <a:schemeClr val="bg1"/>
                  </a:solidFill>
                </a:rPr>
                <a:t>Post-experiment data analysis</a:t>
              </a:r>
            </a:p>
          </p:txBody>
        </p:sp>
        <p:sp>
          <p:nvSpPr>
            <p:cNvPr id="39" name="Eingebuchteter Richtungspfeil 38">
              <a:extLst>
                <a:ext uri="{FF2B5EF4-FFF2-40B4-BE49-F238E27FC236}">
                  <a16:creationId xmlns:a16="http://schemas.microsoft.com/office/drawing/2014/main" id="{6FFF0107-23CC-CA2F-3C00-6D149BC4E30D}"/>
                </a:ext>
              </a:extLst>
            </p:cNvPr>
            <p:cNvSpPr/>
            <p:nvPr/>
          </p:nvSpPr>
          <p:spPr>
            <a:xfrm>
              <a:off x="3636751" y="5088288"/>
              <a:ext cx="2138620" cy="484632"/>
            </a:xfrm>
            <a:prstGeom prst="chevron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400" dirty="0">
                  <a:solidFill>
                    <a:schemeClr val="bg1"/>
                  </a:solidFill>
                </a:rPr>
                <a:t>Apply data reduction</a:t>
              </a:r>
            </a:p>
          </p:txBody>
        </p:sp>
        <p:sp>
          <p:nvSpPr>
            <p:cNvPr id="40" name="Eingebuchteter Richtungspfeil 39">
              <a:extLst>
                <a:ext uri="{FF2B5EF4-FFF2-40B4-BE49-F238E27FC236}">
                  <a16:creationId xmlns:a16="http://schemas.microsoft.com/office/drawing/2014/main" id="{FE0CF700-34E7-0767-1CA6-4B8FF3392E51}"/>
                </a:ext>
              </a:extLst>
            </p:cNvPr>
            <p:cNvSpPr/>
            <p:nvPr/>
          </p:nvSpPr>
          <p:spPr>
            <a:xfrm>
              <a:off x="5815118" y="5088288"/>
              <a:ext cx="2138620" cy="484632"/>
            </a:xfrm>
            <a:prstGeom prst="chevron">
              <a:avLst/>
            </a:prstGeom>
            <a:solidFill>
              <a:schemeClr val="accent1">
                <a:lumMod val="50000"/>
                <a:lumOff val="50000"/>
              </a:schemeClr>
            </a:solidFill>
            <a:ln w="19050"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400" dirty="0">
                  <a:solidFill>
                    <a:schemeClr val="bg1"/>
                  </a:solidFill>
                </a:rPr>
                <a:t>Production of results</a:t>
              </a:r>
            </a:p>
          </p:txBody>
        </p:sp>
        <p:sp>
          <p:nvSpPr>
            <p:cNvPr id="41" name="Eingebuchteter Richtungspfeil 40">
              <a:extLst>
                <a:ext uri="{FF2B5EF4-FFF2-40B4-BE49-F238E27FC236}">
                  <a16:creationId xmlns:a16="http://schemas.microsoft.com/office/drawing/2014/main" id="{B44221C0-7F66-76FA-BA81-297D04D89B5D}"/>
                </a:ext>
              </a:extLst>
            </p:cNvPr>
            <p:cNvSpPr/>
            <p:nvPr/>
          </p:nvSpPr>
          <p:spPr>
            <a:xfrm>
              <a:off x="8007526" y="5088288"/>
              <a:ext cx="2138620" cy="484632"/>
            </a:xfrm>
            <a:prstGeom prst="chevron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400" dirty="0">
                  <a:solidFill>
                    <a:schemeClr val="bg1"/>
                  </a:solidFill>
                </a:rPr>
                <a:t>Open data phase</a:t>
              </a:r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A65D5DC3-A851-0C82-095A-52E6838CB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903" y="5741885"/>
              <a:ext cx="396000" cy="367714"/>
            </a:xfrm>
            <a:prstGeom prst="rect">
              <a:avLst/>
            </a:prstGeom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2827CAA0-E7C0-8D5A-C568-2B2E9871E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429" y="5719364"/>
              <a:ext cx="396000" cy="367714"/>
            </a:xfrm>
            <a:prstGeom prst="rect">
              <a:avLst/>
            </a:prstGeom>
          </p:spPr>
        </p:pic>
        <p:sp>
          <p:nvSpPr>
            <p:cNvPr id="46" name="Abgerundetes Rechteck 45">
              <a:extLst>
                <a:ext uri="{FF2B5EF4-FFF2-40B4-BE49-F238E27FC236}">
                  <a16:creationId xmlns:a16="http://schemas.microsoft.com/office/drawing/2014/main" id="{1C048DCE-4F6F-0B99-2AE1-803D0DD8AC61}"/>
                </a:ext>
              </a:extLst>
            </p:cNvPr>
            <p:cNvSpPr/>
            <p:nvPr/>
          </p:nvSpPr>
          <p:spPr>
            <a:xfrm>
              <a:off x="2488557" y="1901509"/>
              <a:ext cx="1368000" cy="59185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5400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100" dirty="0"/>
                <a:t>Name of PI</a:t>
              </a:r>
            </a:p>
            <a:p>
              <a:pPr algn="ctr">
                <a:lnSpc>
                  <a:spcPct val="113000"/>
                </a:lnSpc>
              </a:pPr>
              <a:r>
                <a:rPr lang="en-GB" sz="1100" dirty="0"/>
                <a:t>Exp. Technique</a:t>
              </a:r>
            </a:p>
            <a:p>
              <a:pPr algn="ctr">
                <a:lnSpc>
                  <a:spcPct val="113000"/>
                </a:lnSpc>
              </a:pPr>
              <a:r>
                <a:rPr lang="en-GB" sz="1100" dirty="0"/>
                <a:t>Instrument</a:t>
              </a:r>
              <a:endParaRPr lang="en-GB" sz="14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3593507-CBFB-1743-6E02-1EEB9E74C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1625" y="2133363"/>
              <a:ext cx="360000" cy="364786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Abgerundetes Rechteck 46">
              <a:extLst>
                <a:ext uri="{FF2B5EF4-FFF2-40B4-BE49-F238E27FC236}">
                  <a16:creationId xmlns:a16="http://schemas.microsoft.com/office/drawing/2014/main" id="{E2296F6F-5132-932B-9576-D918FF54405D}"/>
                </a:ext>
              </a:extLst>
            </p:cNvPr>
            <p:cNvSpPr/>
            <p:nvPr/>
          </p:nvSpPr>
          <p:spPr>
            <a:xfrm>
              <a:off x="4942052" y="2106260"/>
              <a:ext cx="1368000" cy="36478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5400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400" dirty="0"/>
                <a:t>…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014BC9E-C887-3BAA-2CFE-42086E370D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5120" y="2111046"/>
              <a:ext cx="360000" cy="364786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Abgerundetes Rechteck 48">
              <a:extLst>
                <a:ext uri="{FF2B5EF4-FFF2-40B4-BE49-F238E27FC236}">
                  <a16:creationId xmlns:a16="http://schemas.microsoft.com/office/drawing/2014/main" id="{616C3E98-A0D5-DD9A-8818-A81EE690FEE4}"/>
                </a:ext>
              </a:extLst>
            </p:cNvPr>
            <p:cNvSpPr/>
            <p:nvPr/>
          </p:nvSpPr>
          <p:spPr>
            <a:xfrm>
              <a:off x="4945367" y="1499820"/>
              <a:ext cx="1560928" cy="696244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5400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pl-PL" sz="1100" b="1" dirty="0"/>
                <a:t>E</a:t>
              </a:r>
              <a:r>
                <a:rPr lang="en-GB" sz="1100" b="1" dirty="0"/>
                <a:t>D</a:t>
              </a:r>
              <a:r>
                <a:rPr lang="pl-PL" sz="1100" b="1" dirty="0"/>
                <a:t>C</a:t>
              </a:r>
              <a:r>
                <a:rPr lang="en-GB" sz="1100" b="1" dirty="0"/>
                <a:t> </a:t>
              </a:r>
            </a:p>
            <a:p>
              <a:pPr algn="ctr">
                <a:lnSpc>
                  <a:spcPct val="113000"/>
                </a:lnSpc>
              </a:pPr>
              <a:r>
                <a:rPr lang="en-GB" sz="1100" dirty="0"/>
                <a:t>Team members</a:t>
              </a:r>
            </a:p>
            <a:p>
              <a:pPr algn="ctr">
                <a:lnSpc>
                  <a:spcPct val="113000"/>
                </a:lnSpc>
              </a:pPr>
              <a:r>
                <a:rPr lang="en-GB" sz="1100" dirty="0"/>
                <a:t>Detector used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08A6822-9626-6CDA-0CE4-59A6B33CE1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38435" y="1836064"/>
              <a:ext cx="360000" cy="364786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600" b="1" dirty="0">
                  <a:solidFill>
                    <a:schemeClr val="bg1"/>
                  </a:solidFill>
                </a:rPr>
                <a:t>2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185A5558-85F9-212C-93F0-8FCB21654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7801" y="3254165"/>
              <a:ext cx="396000" cy="367714"/>
            </a:xfrm>
            <a:prstGeom prst="rect">
              <a:avLst/>
            </a:prstGeom>
          </p:spPr>
        </p:pic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0B35466-E741-DBCE-64DC-338C37A40B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9654" y="2116111"/>
              <a:ext cx="360000" cy="364786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Abgerundetes Rechteck 54">
              <a:extLst>
                <a:ext uri="{FF2B5EF4-FFF2-40B4-BE49-F238E27FC236}">
                  <a16:creationId xmlns:a16="http://schemas.microsoft.com/office/drawing/2014/main" id="{C36767F1-045D-A9B2-0A80-017190C7A361}"/>
                </a:ext>
              </a:extLst>
            </p:cNvPr>
            <p:cNvSpPr/>
            <p:nvPr/>
          </p:nvSpPr>
          <p:spPr>
            <a:xfrm>
              <a:off x="7149211" y="1313374"/>
              <a:ext cx="2412818" cy="651782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5400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100" dirty="0"/>
                <a:t>Computing resource allocation</a:t>
              </a:r>
            </a:p>
            <a:p>
              <a:pPr algn="ctr">
                <a:lnSpc>
                  <a:spcPct val="113000"/>
                </a:lnSpc>
              </a:pPr>
              <a:r>
                <a:rPr lang="en-GB" sz="1100" dirty="0"/>
                <a:t>Sample information</a:t>
              </a:r>
            </a:p>
            <a:p>
              <a:pPr algn="ctr">
                <a:lnSpc>
                  <a:spcPct val="113000"/>
                </a:lnSpc>
              </a:pPr>
              <a:r>
                <a:rPr lang="en-GB" sz="1100" dirty="0"/>
                <a:t>Data size estimation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0171DAF-F0B5-AB92-1FC3-CB7E931CE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9654" y="1855877"/>
              <a:ext cx="360000" cy="364786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600" b="1" dirty="0">
                  <a:solidFill>
                    <a:schemeClr val="bg1"/>
                  </a:solidFill>
                </a:rPr>
                <a:t>2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3D19CD2-9AFB-B1DD-DB15-BBA4071273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49654" y="1536840"/>
              <a:ext cx="360000" cy="364786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600" b="1" dirty="0">
                  <a:solidFill>
                    <a:schemeClr val="bg1"/>
                  </a:solidFill>
                </a:rPr>
                <a:t>3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CDB74F89-E115-7CEA-E719-8045C65BD5AC}"/>
                </a:ext>
              </a:extLst>
            </p:cNvPr>
            <p:cNvSpPr txBox="1"/>
            <p:nvPr/>
          </p:nvSpPr>
          <p:spPr>
            <a:xfrm>
              <a:off x="3619880" y="5677060"/>
              <a:ext cx="1013451" cy="36771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GB" sz="1400" dirty="0"/>
                <a:t>6m after beamtime:</a:t>
              </a:r>
            </a:p>
            <a:p>
              <a:pPr>
                <a:lnSpc>
                  <a:spcPct val="112000"/>
                </a:lnSpc>
              </a:pPr>
              <a:r>
                <a:rPr lang="en-GB" sz="1400" dirty="0"/>
                <a:t>RED stage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CBCBD221-8B55-43FA-379D-09A15B27D3E7}"/>
                </a:ext>
              </a:extLst>
            </p:cNvPr>
            <p:cNvSpPr txBox="1"/>
            <p:nvPr/>
          </p:nvSpPr>
          <p:spPr>
            <a:xfrm>
              <a:off x="8020434" y="3249540"/>
              <a:ext cx="1013451" cy="36771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GB" sz="1400" dirty="0"/>
                <a:t>Start of beamtime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7AC798EE-B87E-D833-527D-AD4FD2E64054}"/>
                </a:ext>
              </a:extLst>
            </p:cNvPr>
            <p:cNvSpPr txBox="1"/>
            <p:nvPr/>
          </p:nvSpPr>
          <p:spPr>
            <a:xfrm>
              <a:off x="8007526" y="5665134"/>
              <a:ext cx="1013451" cy="36771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GB" sz="1400" dirty="0"/>
                <a:t>3y after beamtime:</a:t>
              </a:r>
            </a:p>
            <a:p>
              <a:pPr>
                <a:lnSpc>
                  <a:spcPct val="112000"/>
                </a:lnSpc>
              </a:pPr>
              <a:r>
                <a:rPr lang="en-GB" sz="1400" dirty="0"/>
                <a:t>End of embargo</a:t>
              </a:r>
            </a:p>
          </p:txBody>
        </p:sp>
        <p:sp>
          <p:nvSpPr>
            <p:cNvPr id="62" name="Abgerundetes Rechteck 61">
              <a:extLst>
                <a:ext uri="{FF2B5EF4-FFF2-40B4-BE49-F238E27FC236}">
                  <a16:creationId xmlns:a16="http://schemas.microsoft.com/office/drawing/2014/main" id="{2709515C-ED04-6F70-4A11-3FFC60C7CFF4}"/>
                </a:ext>
              </a:extLst>
            </p:cNvPr>
            <p:cNvSpPr/>
            <p:nvPr/>
          </p:nvSpPr>
          <p:spPr>
            <a:xfrm>
              <a:off x="1792406" y="4554537"/>
              <a:ext cx="1368000" cy="36478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5400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400" dirty="0"/>
                <a:t>…</a:t>
              </a:r>
            </a:p>
          </p:txBody>
        </p:sp>
        <p:sp>
          <p:nvSpPr>
            <p:cNvPr id="64" name="Abgerundetes Rechteck 63">
              <a:extLst>
                <a:ext uri="{FF2B5EF4-FFF2-40B4-BE49-F238E27FC236}">
                  <a16:creationId xmlns:a16="http://schemas.microsoft.com/office/drawing/2014/main" id="{C2B8539D-60BC-CE42-D98A-9AE87526C879}"/>
                </a:ext>
              </a:extLst>
            </p:cNvPr>
            <p:cNvSpPr/>
            <p:nvPr/>
          </p:nvSpPr>
          <p:spPr>
            <a:xfrm>
              <a:off x="1688510" y="3863249"/>
              <a:ext cx="2505106" cy="71503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5400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100" dirty="0"/>
                <a:t>Data quality assessment</a:t>
              </a:r>
            </a:p>
            <a:p>
              <a:pPr algn="ctr">
                <a:lnSpc>
                  <a:spcPct val="113000"/>
                </a:lnSpc>
              </a:pPr>
              <a:r>
                <a:rPr lang="en-GB" sz="1100" dirty="0"/>
                <a:t>Data portion selection</a:t>
              </a:r>
            </a:p>
            <a:p>
              <a:pPr algn="ctr">
                <a:lnSpc>
                  <a:spcPct val="113000"/>
                </a:lnSpc>
              </a:pPr>
              <a:r>
                <a:rPr lang="en-GB" sz="1100" dirty="0"/>
                <a:t>RED preparation: ratio known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51AFE03-E467-AB88-3CA6-59D697CC4E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8953" y="4208959"/>
              <a:ext cx="360000" cy="364786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600" b="1" dirty="0">
                  <a:solidFill>
                    <a:schemeClr val="bg1"/>
                  </a:solidFill>
                </a:rPr>
                <a:t>5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Abgerundetes Rechteck 69">
              <a:extLst>
                <a:ext uri="{FF2B5EF4-FFF2-40B4-BE49-F238E27FC236}">
                  <a16:creationId xmlns:a16="http://schemas.microsoft.com/office/drawing/2014/main" id="{43BE277B-092F-F729-B2C3-4B854F9BA2DF}"/>
                </a:ext>
              </a:extLst>
            </p:cNvPr>
            <p:cNvSpPr/>
            <p:nvPr/>
          </p:nvSpPr>
          <p:spPr>
            <a:xfrm>
              <a:off x="6798009" y="4559453"/>
              <a:ext cx="1368000" cy="36478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5400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400" dirty="0"/>
                <a:t>…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EC0ECFA-A809-129D-2376-70F5620184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9066" y="4564239"/>
              <a:ext cx="360000" cy="364786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Abgerundetes Rechteck 71">
              <a:extLst>
                <a:ext uri="{FF2B5EF4-FFF2-40B4-BE49-F238E27FC236}">
                  <a16:creationId xmlns:a16="http://schemas.microsoft.com/office/drawing/2014/main" id="{CC60A3B8-2337-CE98-3A3C-5400CE6E4C61}"/>
                </a:ext>
              </a:extLst>
            </p:cNvPr>
            <p:cNvSpPr/>
            <p:nvPr/>
          </p:nvSpPr>
          <p:spPr>
            <a:xfrm>
              <a:off x="6663633" y="3868165"/>
              <a:ext cx="2505106" cy="71503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5400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100" dirty="0"/>
                <a:t>Publication(s)</a:t>
              </a:r>
            </a:p>
            <a:p>
              <a:pPr algn="ctr">
                <a:lnSpc>
                  <a:spcPct val="113000"/>
                </a:lnSpc>
              </a:pPr>
              <a:r>
                <a:rPr lang="en-GB" sz="1100" dirty="0"/>
                <a:t>OPEN data collection assembly</a:t>
              </a:r>
            </a:p>
            <a:p>
              <a:pPr algn="ctr">
                <a:lnSpc>
                  <a:spcPct val="113000"/>
                </a:lnSpc>
              </a:pPr>
              <a:r>
                <a:rPr lang="en-GB" sz="1100" dirty="0"/>
                <a:t>DOI generation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FF5EC3C-D268-7689-78F5-DBE280CE9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79066" y="4198885"/>
              <a:ext cx="360000" cy="364786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r>
                <a:rPr lang="en-GB" sz="1600" b="1" dirty="0">
                  <a:solidFill>
                    <a:schemeClr val="bg1"/>
                  </a:solidFill>
                </a:rPr>
                <a:t>6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ADE95C1B-A087-180B-A2B4-3E2B1AFC3624}"/>
                </a:ext>
              </a:extLst>
            </p:cNvPr>
            <p:cNvSpPr txBox="1"/>
            <p:nvPr/>
          </p:nvSpPr>
          <p:spPr>
            <a:xfrm>
              <a:off x="6433058" y="4584221"/>
              <a:ext cx="639962" cy="44855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GB" sz="1400" dirty="0">
                  <a:solidFill>
                    <a:schemeClr val="bg1"/>
                  </a:solidFill>
                </a:rPr>
                <a:t>1-5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55D67B1-CD8C-68E3-BBC3-782C0E4D85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85077" y="4556180"/>
              <a:ext cx="360000" cy="364786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solidFill>
                <a:schemeClr val="tx1"/>
              </a:solidFill>
            </a:ln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E0488FA7-165B-23FF-A33F-C68FF845AE0A}"/>
                </a:ext>
              </a:extLst>
            </p:cNvPr>
            <p:cNvSpPr txBox="1"/>
            <p:nvPr/>
          </p:nvSpPr>
          <p:spPr>
            <a:xfrm>
              <a:off x="1439069" y="4576162"/>
              <a:ext cx="639962" cy="44855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GB" sz="1400" dirty="0">
                  <a:solidFill>
                    <a:schemeClr val="bg1"/>
                  </a:solidFill>
                </a:rPr>
                <a:t>1-4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26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0B93-28FD-4A3F-9DEA-21EB1A18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pl-PL" dirty="0"/>
              <a:t>Data Management Plan Goals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BDDE9B-9601-4080-9B31-B34F63949F71}"/>
              </a:ext>
            </a:extLst>
          </p:cNvPr>
          <p:cNvSpPr txBox="1">
            <a:spLocks/>
          </p:cNvSpPr>
          <p:nvPr/>
        </p:nvSpPr>
        <p:spPr>
          <a:xfrm>
            <a:off x="900000" y="1995912"/>
            <a:ext cx="468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Facilitating Communication</a:t>
            </a:r>
            <a:br>
              <a:rPr lang="en-US" sz="2000" dirty="0"/>
            </a:br>
            <a:r>
              <a:rPr lang="en-US" sz="1600" dirty="0"/>
              <a:t>Enhance collaboration between experiment teams and facility experts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02096C-AA21-43A0-9476-E69950B3B5DD}"/>
              </a:ext>
            </a:extLst>
          </p:cNvPr>
          <p:cNvSpPr txBox="1">
            <a:spLocks/>
          </p:cNvSpPr>
          <p:nvPr/>
        </p:nvSpPr>
        <p:spPr>
          <a:xfrm>
            <a:off x="6300000" y="1995912"/>
            <a:ext cx="468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Understanding Experiment Needs</a:t>
            </a:r>
            <a:br>
              <a:rPr lang="en-US" sz="2000" dirty="0"/>
            </a:br>
            <a:r>
              <a:rPr lang="en-US" sz="1600" dirty="0"/>
              <a:t>Capture and document unique requirements of individual experiments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234448-D0C9-429F-B32D-F946C8B3D06E}"/>
              </a:ext>
            </a:extLst>
          </p:cNvPr>
          <p:cNvSpPr txBox="1">
            <a:spLocks/>
          </p:cNvSpPr>
          <p:nvPr/>
        </p:nvSpPr>
        <p:spPr>
          <a:xfrm>
            <a:off x="900000" y="3598128"/>
            <a:ext cx="468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Exploring and Documenting Solutions</a:t>
            </a:r>
            <a:br>
              <a:rPr lang="en-US" sz="1600" dirty="0"/>
            </a:br>
            <a:r>
              <a:rPr lang="en-US" sz="1600" dirty="0"/>
              <a:t>Provide a structured platform for discussing and recording feasible solutions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36A250-BC4B-4ECD-8EC2-D861C7A81FE9}"/>
              </a:ext>
            </a:extLst>
          </p:cNvPr>
          <p:cNvSpPr txBox="1">
            <a:spLocks/>
          </p:cNvSpPr>
          <p:nvPr/>
        </p:nvSpPr>
        <p:spPr>
          <a:xfrm>
            <a:off x="6300000" y="3598128"/>
            <a:ext cx="468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dirty="0"/>
              <a:t>Managing </a:t>
            </a:r>
            <a:r>
              <a:rPr lang="en-US" sz="2000" b="1" dirty="0"/>
              <a:t>Resource Allocation</a:t>
            </a:r>
            <a:br>
              <a:rPr lang="en-US" sz="1600" dirty="0"/>
            </a:br>
            <a:r>
              <a:rPr lang="en-US" sz="1600" dirty="0"/>
              <a:t>Document and allocate resources needed for successful execution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212D0-F1FC-4A05-A408-5CF38617E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665" y="1275912"/>
            <a:ext cx="1041642" cy="563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621C5D-E59E-49AA-8D01-DEEF3D45E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915" y="1293736"/>
            <a:ext cx="681183" cy="7212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A8A55E-45FF-41B4-87AA-A42FF8C5F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4122" y="2840331"/>
            <a:ext cx="634728" cy="63472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78114A-0BCA-46F3-B59A-42611E4A257C}"/>
              </a:ext>
            </a:extLst>
          </p:cNvPr>
          <p:cNvSpPr txBox="1">
            <a:spLocks/>
          </p:cNvSpPr>
          <p:nvPr/>
        </p:nvSpPr>
        <p:spPr>
          <a:xfrm>
            <a:off x="924384" y="5255208"/>
            <a:ext cx="468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Defining Analysis Strategies</a:t>
            </a:r>
            <a:br>
              <a:rPr lang="en-US" sz="1600" dirty="0"/>
            </a:br>
            <a:r>
              <a:rPr lang="en-US" sz="1600" dirty="0"/>
              <a:t>Establish clear strategies for data analysis and management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FD8D548-4C6D-4790-8EB0-C55D55C8735C}"/>
              </a:ext>
            </a:extLst>
          </p:cNvPr>
          <p:cNvSpPr txBox="1">
            <a:spLocks/>
          </p:cNvSpPr>
          <p:nvPr/>
        </p:nvSpPr>
        <p:spPr>
          <a:xfrm>
            <a:off x="6324384" y="5255208"/>
            <a:ext cx="4680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Managing Data Lifecycle</a:t>
            </a:r>
            <a:br>
              <a:rPr lang="en-US" sz="1600" dirty="0"/>
            </a:br>
            <a:r>
              <a:rPr lang="en-US" sz="1600" dirty="0"/>
              <a:t>Ensure effective management of data from acquisition to publication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63B3F8-DEF2-43AF-BAAE-7CD846C03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6916" y="4596750"/>
            <a:ext cx="533427" cy="5969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73F55D-AB1C-451B-95A8-2415E5D24A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7096" y="3014862"/>
            <a:ext cx="708002" cy="5641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560F0D-659B-401B-92E0-376561AC3A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3841" y="4658277"/>
            <a:ext cx="580350" cy="59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3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ACB76B-65F5-4684-B1C2-BE8E12CE6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011" y="2468365"/>
            <a:ext cx="3890973" cy="3527236"/>
          </a:xfrm>
          <a:prstGeom prst="rect">
            <a:avLst/>
          </a:prstGeom>
        </p:spPr>
      </p:pic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5BCCC57B-39A1-4A4B-4D98-7BC706D29100}"/>
              </a:ext>
            </a:extLst>
          </p:cNvPr>
          <p:cNvSpPr/>
          <p:nvPr/>
        </p:nvSpPr>
        <p:spPr>
          <a:xfrm>
            <a:off x="800100" y="1943100"/>
            <a:ext cx="7021959" cy="3684200"/>
          </a:xfrm>
          <a:prstGeom prst="roundRect">
            <a:avLst>
              <a:gd name="adj" fmla="val 13046"/>
            </a:avLst>
          </a:prstGeom>
          <a:noFill/>
          <a:ln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3E9C7B-8AB5-0FC8-9170-9EFCEC8CFE75}"/>
              </a:ext>
            </a:extLst>
          </p:cNvPr>
          <p:cNvSpPr txBox="1">
            <a:spLocks/>
          </p:cNvSpPr>
          <p:nvPr/>
        </p:nvSpPr>
        <p:spPr>
          <a:xfrm>
            <a:off x="611189" y="705560"/>
            <a:ext cx="10956924" cy="4485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defTabSz="914400">
              <a:lnSpc>
                <a:spcPct val="100000"/>
              </a:lnSpc>
              <a:spcBef>
                <a:spcPct val="0"/>
              </a:spcBef>
              <a:buNone/>
              <a:defRPr sz="2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Processes and roles in the DMP concept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EF17AA5-B378-84EA-F150-BE901ECF1C14}"/>
              </a:ext>
            </a:extLst>
          </p:cNvPr>
          <p:cNvCxnSpPr>
            <a:cxnSpLocks/>
          </p:cNvCxnSpPr>
          <p:nvPr/>
        </p:nvCxnSpPr>
        <p:spPr>
          <a:xfrm>
            <a:off x="7073330" y="4675444"/>
            <a:ext cx="1610177" cy="0"/>
          </a:xfrm>
          <a:prstGeom prst="straightConnector1">
            <a:avLst/>
          </a:prstGeom>
          <a:ln w="130175">
            <a:solidFill>
              <a:srgbClr val="92D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5F6EC310-7A46-4C8D-CDB6-11F7AB2BE829}"/>
              </a:ext>
            </a:extLst>
          </p:cNvPr>
          <p:cNvSpPr txBox="1"/>
          <p:nvPr/>
        </p:nvSpPr>
        <p:spPr>
          <a:xfrm>
            <a:off x="2792305" y="5812754"/>
            <a:ext cx="2460787" cy="57668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GB" sz="2000">
                <a:solidFill>
                  <a:srgbClr val="92D050"/>
                </a:solidFill>
              </a:rPr>
              <a:t>Discussion process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A23C55A-E520-DBE5-32DD-AB1315A19B40}"/>
              </a:ext>
            </a:extLst>
          </p:cNvPr>
          <p:cNvSpPr txBox="1"/>
          <p:nvPr/>
        </p:nvSpPr>
        <p:spPr>
          <a:xfrm>
            <a:off x="8316332" y="5780096"/>
            <a:ext cx="2684478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GB" sz="2000">
                <a:solidFill>
                  <a:srgbClr val="92D050"/>
                </a:solidFill>
              </a:rPr>
              <a:t>Documentation process</a:t>
            </a:r>
          </a:p>
        </p:txBody>
      </p:sp>
      <p:sp>
        <p:nvSpPr>
          <p:cNvPr id="29" name="Ovale Legende 28">
            <a:extLst>
              <a:ext uri="{FF2B5EF4-FFF2-40B4-BE49-F238E27FC236}">
                <a16:creationId xmlns:a16="http://schemas.microsoft.com/office/drawing/2014/main" id="{D2FDB25B-00D9-762E-2B5E-B76CF373793B}"/>
              </a:ext>
            </a:extLst>
          </p:cNvPr>
          <p:cNvSpPr/>
          <p:nvPr/>
        </p:nvSpPr>
        <p:spPr>
          <a:xfrm flipH="1">
            <a:off x="630448" y="2996142"/>
            <a:ext cx="1687929" cy="948505"/>
          </a:xfrm>
          <a:prstGeom prst="wedgeEllipseCallout">
            <a:avLst>
              <a:gd name="adj1" fmla="val -29826"/>
              <a:gd name="adj2" fmla="val 65178"/>
            </a:avLst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/>
          </a:p>
        </p:txBody>
      </p:sp>
      <p:sp>
        <p:nvSpPr>
          <p:cNvPr id="32" name="Ovale Legende 31">
            <a:extLst>
              <a:ext uri="{FF2B5EF4-FFF2-40B4-BE49-F238E27FC236}">
                <a16:creationId xmlns:a16="http://schemas.microsoft.com/office/drawing/2014/main" id="{634FD2A8-4224-72D4-4852-0271103B3EDB}"/>
              </a:ext>
            </a:extLst>
          </p:cNvPr>
          <p:cNvSpPr/>
          <p:nvPr/>
        </p:nvSpPr>
        <p:spPr>
          <a:xfrm>
            <a:off x="6299498" y="2821745"/>
            <a:ext cx="1694712" cy="948505"/>
          </a:xfrm>
          <a:prstGeom prst="wedgeEllipseCallout">
            <a:avLst>
              <a:gd name="adj1" fmla="val -18047"/>
              <a:gd name="adj2" fmla="val 72272"/>
            </a:avLst>
          </a:prstGeom>
          <a:solidFill>
            <a:srgbClr val="D8FDC5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6B54216-667F-7EBE-5358-634E37CBDF29}"/>
              </a:ext>
            </a:extLst>
          </p:cNvPr>
          <p:cNvSpPr txBox="1"/>
          <p:nvPr/>
        </p:nvSpPr>
        <p:spPr>
          <a:xfrm>
            <a:off x="286755" y="3238546"/>
            <a:ext cx="23876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GB" sz="1400"/>
              <a:t>We offer software</a:t>
            </a:r>
          </a:p>
          <a:p>
            <a:pPr algn="ctr">
              <a:lnSpc>
                <a:spcPct val="112000"/>
              </a:lnSpc>
            </a:pPr>
            <a:r>
              <a:rPr lang="en-GB" sz="1400"/>
              <a:t>solution Y</a:t>
            </a:r>
          </a:p>
        </p:txBody>
      </p:sp>
      <p:sp>
        <p:nvSpPr>
          <p:cNvPr id="37" name="Ovale Legende 36">
            <a:extLst>
              <a:ext uri="{FF2B5EF4-FFF2-40B4-BE49-F238E27FC236}">
                <a16:creationId xmlns:a16="http://schemas.microsoft.com/office/drawing/2014/main" id="{D5EFEBCF-2C16-862E-87F9-C6FADDEF37F8}"/>
              </a:ext>
            </a:extLst>
          </p:cNvPr>
          <p:cNvSpPr/>
          <p:nvPr/>
        </p:nvSpPr>
        <p:spPr>
          <a:xfrm>
            <a:off x="4880229" y="4657436"/>
            <a:ext cx="1694712" cy="948505"/>
          </a:xfrm>
          <a:prstGeom prst="wedgeEllipseCallout">
            <a:avLst>
              <a:gd name="adj1" fmla="val -36571"/>
              <a:gd name="adj2" fmla="val -52650"/>
            </a:avLst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18AD10A-7887-079F-6A39-F658FB77BA4B}"/>
              </a:ext>
            </a:extLst>
          </p:cNvPr>
          <p:cNvSpPr txBox="1"/>
          <p:nvPr/>
        </p:nvSpPr>
        <p:spPr>
          <a:xfrm>
            <a:off x="4721369" y="4900771"/>
            <a:ext cx="2010679" cy="6408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GB" sz="1400" dirty="0"/>
              <a:t>Our instrument can</a:t>
            </a:r>
          </a:p>
          <a:p>
            <a:pPr algn="ctr">
              <a:lnSpc>
                <a:spcPct val="112000"/>
              </a:lnSpc>
            </a:pPr>
            <a:r>
              <a:rPr lang="en-GB" sz="1400" dirty="0"/>
              <a:t>provide Z</a:t>
            </a:r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A7DC0CC2-6069-D732-36B0-E5A7F162F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58" y="2786188"/>
            <a:ext cx="1605827" cy="2179336"/>
          </a:xfrm>
          <a:prstGeom prst="rect">
            <a:avLst/>
          </a:prstGeom>
        </p:spPr>
      </p:pic>
      <p:sp>
        <p:nvSpPr>
          <p:cNvPr id="41" name="Nach oben gebogener Pfeil 40">
            <a:extLst>
              <a:ext uri="{FF2B5EF4-FFF2-40B4-BE49-F238E27FC236}">
                <a16:creationId xmlns:a16="http://schemas.microsoft.com/office/drawing/2014/main" id="{F2DB5681-16CC-D416-7C00-1FCD5820B510}"/>
              </a:ext>
            </a:extLst>
          </p:cNvPr>
          <p:cNvSpPr/>
          <p:nvPr/>
        </p:nvSpPr>
        <p:spPr>
          <a:xfrm rot="10800000">
            <a:off x="2949830" y="1590483"/>
            <a:ext cx="6665112" cy="909069"/>
          </a:xfrm>
          <a:prstGeom prst="bentUpArrow">
            <a:avLst>
              <a:gd name="adj1" fmla="val 14295"/>
              <a:gd name="adj2" fmla="val 25477"/>
              <a:gd name="adj3" fmla="val 33588"/>
            </a:avLst>
          </a:prstGeom>
          <a:solidFill>
            <a:srgbClr val="92D050"/>
          </a:solidFill>
          <a:effectLst/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/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7CB9E518-D9E5-A743-7AE0-FFB32A5AB6AE}"/>
              </a:ext>
            </a:extLst>
          </p:cNvPr>
          <p:cNvCxnSpPr>
            <a:cxnSpLocks/>
          </p:cNvCxnSpPr>
          <p:nvPr/>
        </p:nvCxnSpPr>
        <p:spPr>
          <a:xfrm flipV="1">
            <a:off x="9607962" y="1591009"/>
            <a:ext cx="0" cy="745791"/>
          </a:xfrm>
          <a:prstGeom prst="straightConnector1">
            <a:avLst/>
          </a:prstGeom>
          <a:ln w="130175">
            <a:solidFill>
              <a:srgbClr val="92D05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DC39A9A0-BE94-5619-54E2-65FED95F86E4}"/>
              </a:ext>
            </a:extLst>
          </p:cNvPr>
          <p:cNvSpPr txBox="1"/>
          <p:nvPr/>
        </p:nvSpPr>
        <p:spPr>
          <a:xfrm>
            <a:off x="9084090" y="2484484"/>
            <a:ext cx="1177280" cy="32300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/>
              <a:t>DMP 1234</a:t>
            </a: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8BC36D6C-D5DE-2DE3-5F03-AFD237D22284}"/>
              </a:ext>
            </a:extLst>
          </p:cNvPr>
          <p:cNvCxnSpPr>
            <a:cxnSpLocks/>
          </p:cNvCxnSpPr>
          <p:nvPr/>
        </p:nvCxnSpPr>
        <p:spPr>
          <a:xfrm flipV="1">
            <a:off x="7144794" y="4006916"/>
            <a:ext cx="0" cy="731521"/>
          </a:xfrm>
          <a:prstGeom prst="straightConnector1">
            <a:avLst/>
          </a:prstGeom>
          <a:ln w="130175">
            <a:solidFill>
              <a:srgbClr val="92D050"/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e Legende 48">
            <a:extLst>
              <a:ext uri="{FF2B5EF4-FFF2-40B4-BE49-F238E27FC236}">
                <a16:creationId xmlns:a16="http://schemas.microsoft.com/office/drawing/2014/main" id="{3AE3A93E-4F87-D1CE-4536-809226B8362A}"/>
              </a:ext>
            </a:extLst>
          </p:cNvPr>
          <p:cNvSpPr/>
          <p:nvPr/>
        </p:nvSpPr>
        <p:spPr>
          <a:xfrm>
            <a:off x="6295378" y="2957419"/>
            <a:ext cx="1370161" cy="727306"/>
          </a:xfrm>
          <a:prstGeom prst="wedgeEllipseCallout">
            <a:avLst>
              <a:gd name="adj1" fmla="val -32821"/>
              <a:gd name="adj2" fmla="val 78031"/>
            </a:avLst>
          </a:prstGeom>
          <a:solidFill>
            <a:srgbClr val="D8FDC5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/>
          </a:p>
        </p:txBody>
      </p:sp>
      <p:sp>
        <p:nvSpPr>
          <p:cNvPr id="50" name="Ovale Legende 49">
            <a:extLst>
              <a:ext uri="{FF2B5EF4-FFF2-40B4-BE49-F238E27FC236}">
                <a16:creationId xmlns:a16="http://schemas.microsoft.com/office/drawing/2014/main" id="{75DD1922-7DB2-63DC-89AA-1ABF7FE56D6B}"/>
              </a:ext>
            </a:extLst>
          </p:cNvPr>
          <p:cNvSpPr/>
          <p:nvPr/>
        </p:nvSpPr>
        <p:spPr>
          <a:xfrm>
            <a:off x="6405777" y="2966348"/>
            <a:ext cx="1370161" cy="727306"/>
          </a:xfrm>
          <a:prstGeom prst="wedgeEllipseCallout">
            <a:avLst>
              <a:gd name="adj1" fmla="val -31293"/>
              <a:gd name="adj2" fmla="val 87629"/>
            </a:avLst>
          </a:prstGeom>
          <a:solidFill>
            <a:srgbClr val="D8FDC5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69578CA9-E71D-DEE5-1CEB-D5F0607CB947}"/>
              </a:ext>
            </a:extLst>
          </p:cNvPr>
          <p:cNvSpPr txBox="1"/>
          <p:nvPr/>
        </p:nvSpPr>
        <p:spPr>
          <a:xfrm>
            <a:off x="6430595" y="3061385"/>
            <a:ext cx="1428398" cy="58224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GB" sz="1400" dirty="0"/>
              <a:t>We agreed on</a:t>
            </a:r>
          </a:p>
          <a:p>
            <a:pPr algn="ctr">
              <a:lnSpc>
                <a:spcPct val="112000"/>
              </a:lnSpc>
            </a:pPr>
            <a:r>
              <a:rPr lang="en-GB" sz="1400" dirty="0"/>
              <a:t>XYZ</a:t>
            </a: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B6F1BB17-8D4C-3948-7139-9155B10F4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637">
            <a:off x="10198989" y="2721202"/>
            <a:ext cx="981856" cy="1149304"/>
          </a:xfrm>
          <a:prstGeom prst="rect">
            <a:avLst/>
          </a:prstGeom>
        </p:spPr>
      </p:pic>
      <p:sp>
        <p:nvSpPr>
          <p:cNvPr id="27" name="Ovale Legende 26">
            <a:extLst>
              <a:ext uri="{FF2B5EF4-FFF2-40B4-BE49-F238E27FC236}">
                <a16:creationId xmlns:a16="http://schemas.microsoft.com/office/drawing/2014/main" id="{48633D41-06BF-57C7-0A88-CBD2E69ACCF3}"/>
              </a:ext>
            </a:extLst>
          </p:cNvPr>
          <p:cNvSpPr/>
          <p:nvPr/>
        </p:nvSpPr>
        <p:spPr>
          <a:xfrm>
            <a:off x="4025730" y="1426544"/>
            <a:ext cx="1694712" cy="948505"/>
          </a:xfrm>
          <a:prstGeom prst="wedgeEllipseCallout">
            <a:avLst>
              <a:gd name="adj1" fmla="val -29826"/>
              <a:gd name="adj2" fmla="val 65178"/>
            </a:avLst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C153B18-028C-69DD-D7F7-08A0BAB2D4EB}"/>
              </a:ext>
            </a:extLst>
          </p:cNvPr>
          <p:cNvSpPr txBox="1"/>
          <p:nvPr/>
        </p:nvSpPr>
        <p:spPr>
          <a:xfrm>
            <a:off x="4090972" y="1632993"/>
            <a:ext cx="1438970" cy="55684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GB" sz="1400"/>
              <a:t>We have got</a:t>
            </a:r>
          </a:p>
          <a:p>
            <a:pPr algn="ctr">
              <a:lnSpc>
                <a:spcPct val="112000"/>
              </a:lnSpc>
            </a:pPr>
            <a:r>
              <a:rPr lang="en-GB" sz="1400"/>
              <a:t>requirement X</a:t>
            </a:r>
          </a:p>
        </p:txBody>
      </p:sp>
    </p:spTree>
    <p:extLst>
      <p:ext uri="{BB962C8B-B14F-4D97-AF65-F5344CB8AC3E}">
        <p14:creationId xmlns:p14="http://schemas.microsoft.com/office/powerpoint/2010/main" val="21675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ACDA57F-CA7F-B14D-8376-1ABFA0D3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705560"/>
            <a:ext cx="10956924" cy="448550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DMP characteristics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ED5271-4C1B-4EA7-48C0-141517658A9D}"/>
              </a:ext>
            </a:extLst>
          </p:cNvPr>
          <p:cNvSpPr txBox="1"/>
          <p:nvPr/>
        </p:nvSpPr>
        <p:spPr>
          <a:xfrm>
            <a:off x="611190" y="2040833"/>
            <a:ext cx="6755143" cy="34824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05427" indent="-605427" algn="just">
              <a:lnSpc>
                <a:spcPct val="11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en-US" sz="2000" dirty="0">
                <a:solidFill>
                  <a:srgbClr val="0D1546"/>
                </a:solidFill>
              </a:rPr>
              <a:t>DMP will be individual and specific for every proposal</a:t>
            </a:r>
          </a:p>
          <a:p>
            <a:pPr marL="605427" indent="-605427" algn="just">
              <a:lnSpc>
                <a:spcPct val="11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en-US" sz="2000" dirty="0"/>
              <a:t>DMP</a:t>
            </a:r>
            <a:r>
              <a:rPr lang="en-US" sz="2000" dirty="0">
                <a:solidFill>
                  <a:srgbClr val="0D1546"/>
                </a:solidFill>
              </a:rPr>
              <a:t> </a:t>
            </a:r>
            <a:r>
              <a:rPr lang="pl-PL" sz="2000" dirty="0">
                <a:solidFill>
                  <a:srgbClr val="0D1546"/>
                </a:solidFill>
              </a:rPr>
              <a:t>is a</a:t>
            </a:r>
            <a:r>
              <a:rPr lang="en-US" sz="2000" dirty="0">
                <a:solidFill>
                  <a:srgbClr val="0D1546"/>
                </a:solidFill>
              </a:rPr>
              <a:t> </a:t>
            </a:r>
            <a:r>
              <a:rPr lang="en-US" sz="2000" b="1" dirty="0">
                <a:solidFill>
                  <a:srgbClr val="0D1546"/>
                </a:solidFill>
              </a:rPr>
              <a:t>dynamic</a:t>
            </a:r>
            <a:r>
              <a:rPr lang="en-US" sz="2000" dirty="0">
                <a:solidFill>
                  <a:srgbClr val="0D1546"/>
                </a:solidFill>
              </a:rPr>
              <a:t> </a:t>
            </a:r>
            <a:r>
              <a:rPr lang="pl-PL" sz="2000" dirty="0">
                <a:solidFill>
                  <a:srgbClr val="0D1546"/>
                </a:solidFill>
              </a:rPr>
              <a:t>plan</a:t>
            </a:r>
            <a:r>
              <a:rPr lang="en-US" sz="2000" dirty="0">
                <a:solidFill>
                  <a:srgbClr val="0D1546"/>
                </a:solidFill>
              </a:rPr>
              <a:t> adapted at each stage</a:t>
            </a:r>
            <a:r>
              <a:rPr lang="pl-PL" sz="2000" dirty="0">
                <a:solidFill>
                  <a:srgbClr val="0D1546"/>
                </a:solidFill>
              </a:rPr>
              <a:t>,</a:t>
            </a:r>
            <a:r>
              <a:rPr lang="en-US" sz="2000" dirty="0">
                <a:solidFill>
                  <a:srgbClr val="0D1546"/>
                </a:solidFill>
              </a:rPr>
              <a:t> from proposal acceptance to the open access phase</a:t>
            </a:r>
          </a:p>
          <a:p>
            <a:pPr marL="605427" indent="-605427" algn="just">
              <a:lnSpc>
                <a:spcPct val="11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en-US" sz="2000" dirty="0">
                <a:solidFill>
                  <a:srgbClr val="0D1546"/>
                </a:solidFill>
              </a:rPr>
              <a:t>DMP </a:t>
            </a:r>
            <a:r>
              <a:rPr lang="pl-PL" sz="2000" dirty="0">
                <a:solidFill>
                  <a:srgbClr val="0D1546"/>
                </a:solidFill>
              </a:rPr>
              <a:t>will formalise</a:t>
            </a:r>
            <a:r>
              <a:rPr lang="en-US" sz="2000" dirty="0">
                <a:solidFill>
                  <a:srgbClr val="0D1546"/>
                </a:solidFill>
              </a:rPr>
              <a:t> the collaborative planning of all data usage requirements and boundary conditions between stakeholders</a:t>
            </a:r>
          </a:p>
          <a:p>
            <a:pPr marL="605427" indent="-605427" algn="just">
              <a:lnSpc>
                <a:spcPct val="110000"/>
              </a:lnSpc>
              <a:spcAft>
                <a:spcPts val="1200"/>
              </a:spcAft>
              <a:buBlip>
                <a:blip r:embed="rId2"/>
              </a:buBlip>
            </a:pPr>
            <a:r>
              <a:rPr lang="en-US" sz="2000" dirty="0">
                <a:solidFill>
                  <a:srgbClr val="0D1546"/>
                </a:solidFill>
              </a:rPr>
              <a:t>DMP process </a:t>
            </a:r>
            <a:r>
              <a:rPr lang="pl-PL" sz="2000" dirty="0">
                <a:solidFill>
                  <a:srgbClr val="0D1546"/>
                </a:solidFill>
              </a:rPr>
              <a:t>will </a:t>
            </a:r>
            <a:r>
              <a:rPr lang="en-US" sz="2000" dirty="0">
                <a:solidFill>
                  <a:srgbClr val="0D1546"/>
                </a:solidFill>
              </a:rPr>
              <a:t>leverage all available information to the fullest extent and </a:t>
            </a:r>
            <a:r>
              <a:rPr lang="pl-PL" sz="2000" dirty="0">
                <a:solidFill>
                  <a:srgbClr val="0D1546"/>
                </a:solidFill>
              </a:rPr>
              <a:t>will </a:t>
            </a:r>
            <a:r>
              <a:rPr lang="en-US" sz="2000" dirty="0">
                <a:solidFill>
                  <a:srgbClr val="0D1546"/>
                </a:solidFill>
              </a:rPr>
              <a:t>produce </a:t>
            </a:r>
            <a:r>
              <a:rPr lang="pl-PL" sz="2000" dirty="0">
                <a:solidFill>
                  <a:srgbClr val="0D1546"/>
                </a:solidFill>
              </a:rPr>
              <a:t>statements and </a:t>
            </a:r>
            <a:r>
              <a:rPr lang="en-US" sz="2000" dirty="0">
                <a:solidFill>
                  <a:srgbClr val="0D1546"/>
                </a:solidFill>
              </a:rPr>
              <a:t>agreements as outputs</a:t>
            </a:r>
          </a:p>
        </p:txBody>
      </p:sp>
      <p:sp>
        <p:nvSpPr>
          <p:cNvPr id="18" name="Textfeld 10">
            <a:extLst>
              <a:ext uri="{FF2B5EF4-FFF2-40B4-BE49-F238E27FC236}">
                <a16:creationId xmlns:a16="http://schemas.microsoft.com/office/drawing/2014/main" id="{1762F8E8-79EA-4BD7-A476-53EA62F5B2B1}"/>
              </a:ext>
            </a:extLst>
          </p:cNvPr>
          <p:cNvSpPr txBox="1"/>
          <p:nvPr/>
        </p:nvSpPr>
        <p:spPr>
          <a:xfrm>
            <a:off x="8321331" y="4988403"/>
            <a:ext cx="3246782" cy="580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>
                <a:solidFill>
                  <a:schemeClr val="bg2"/>
                </a:solidFill>
              </a:rPr>
              <a:t>Covered in  SDP Section 5</a:t>
            </a:r>
          </a:p>
        </p:txBody>
      </p:sp>
      <p:pic>
        <p:nvPicPr>
          <p:cNvPr id="19" name="Grafik 9">
            <a:extLst>
              <a:ext uri="{FF2B5EF4-FFF2-40B4-BE49-F238E27FC236}">
                <a16:creationId xmlns:a16="http://schemas.microsoft.com/office/drawing/2014/main" id="{6D394730-A5C4-42FD-808F-A25B9AF78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62" y="1190646"/>
            <a:ext cx="3439448" cy="3551541"/>
          </a:xfrm>
          <a:prstGeom prst="rect">
            <a:avLst/>
          </a:prstGeom>
        </p:spPr>
      </p:pic>
      <p:sp>
        <p:nvSpPr>
          <p:cNvPr id="20" name="Rechteck 11">
            <a:extLst>
              <a:ext uri="{FF2B5EF4-FFF2-40B4-BE49-F238E27FC236}">
                <a16:creationId xmlns:a16="http://schemas.microsoft.com/office/drawing/2014/main" id="{6FECF0BD-E637-42E9-BF42-AF0F4C65BE98}"/>
              </a:ext>
            </a:extLst>
          </p:cNvPr>
          <p:cNvSpPr/>
          <p:nvPr/>
        </p:nvSpPr>
        <p:spPr>
          <a:xfrm>
            <a:off x="8123583" y="1153714"/>
            <a:ext cx="3537679" cy="3641481"/>
          </a:xfrm>
          <a:prstGeom prst="rect">
            <a:avLst/>
          </a:prstGeom>
          <a:solidFill>
            <a:srgbClr val="EBF1F7">
              <a:alpha val="85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err="1"/>
          </a:p>
        </p:txBody>
      </p:sp>
      <p:pic>
        <p:nvPicPr>
          <p:cNvPr id="21" name="Grafik 12">
            <a:extLst>
              <a:ext uri="{FF2B5EF4-FFF2-40B4-BE49-F238E27FC236}">
                <a16:creationId xmlns:a16="http://schemas.microsoft.com/office/drawing/2014/main" id="{1D8F1F4C-B0B0-45AE-9F0A-6EBC5AC07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623" y="5379211"/>
            <a:ext cx="808167" cy="808167"/>
          </a:xfrm>
          <a:prstGeom prst="rect">
            <a:avLst/>
          </a:prstGeom>
        </p:spPr>
      </p:pic>
      <p:sp>
        <p:nvSpPr>
          <p:cNvPr id="22" name="Textfeld 16">
            <a:extLst>
              <a:ext uri="{FF2B5EF4-FFF2-40B4-BE49-F238E27FC236}">
                <a16:creationId xmlns:a16="http://schemas.microsoft.com/office/drawing/2014/main" id="{3E0704A5-149D-485E-8EE2-F169AAAFEBB7}"/>
              </a:ext>
            </a:extLst>
          </p:cNvPr>
          <p:cNvSpPr txBox="1"/>
          <p:nvPr/>
        </p:nvSpPr>
        <p:spPr>
          <a:xfrm>
            <a:off x="8260923" y="6235504"/>
            <a:ext cx="3679211" cy="3426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GB" sz="1400" dirty="0"/>
              <a:t>DOI: 10.22003/XFEL.EU-TR-2025-001</a:t>
            </a:r>
          </a:p>
        </p:txBody>
      </p:sp>
    </p:spTree>
    <p:extLst>
      <p:ext uri="{BB962C8B-B14F-4D97-AF65-F5344CB8AC3E}">
        <p14:creationId xmlns:p14="http://schemas.microsoft.com/office/powerpoint/2010/main" val="4993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98794-BCFE-4FB9-B0A5-29C7E759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Implementation of the Data Management Plan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F3A85D-3305-45C7-8301-41656F3A7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2024063"/>
            <a:ext cx="10816007" cy="3889375"/>
          </a:xfrm>
        </p:spPr>
        <p:txBody>
          <a:bodyPr/>
          <a:lstStyle/>
          <a:p>
            <a:r>
              <a:rPr lang="en-US" b="1" dirty="0"/>
              <a:t>Spring 2024: DMP Pilot Project</a:t>
            </a:r>
            <a:endParaRPr lang="en-US" dirty="0"/>
          </a:p>
          <a:p>
            <a:pPr lvl="1"/>
            <a:r>
              <a:rPr lang="en-US" dirty="0"/>
              <a:t>Conducted with seven proposals from 2024-I to gather </a:t>
            </a:r>
            <a:r>
              <a:rPr lang="pl-PL" dirty="0"/>
              <a:t>a range</a:t>
            </a:r>
            <a:r>
              <a:rPr lang="en-US" dirty="0"/>
              <a:t> </a:t>
            </a:r>
            <a:r>
              <a:rPr lang="pl-PL" dirty="0"/>
              <a:t>of </a:t>
            </a:r>
            <a:r>
              <a:rPr lang="en-US" dirty="0"/>
              <a:t>data management needs</a:t>
            </a:r>
          </a:p>
          <a:p>
            <a:pPr lvl="1"/>
            <a:r>
              <a:rPr lang="en-US" dirty="0"/>
              <a:t>Focused on </a:t>
            </a:r>
            <a:r>
              <a:rPr lang="pl-PL" dirty="0"/>
              <a:t>gathering data</a:t>
            </a:r>
            <a:r>
              <a:rPr lang="en-US" dirty="0"/>
              <a:t> requirements and </a:t>
            </a:r>
            <a:r>
              <a:rPr lang="pl-PL" dirty="0"/>
              <a:t>evaluating the</a:t>
            </a:r>
            <a:r>
              <a:rPr lang="en-US" dirty="0"/>
              <a:t> resources necessary for effective data handling during beamtime.</a:t>
            </a:r>
          </a:p>
          <a:p>
            <a:r>
              <a:rPr lang="en-US" b="1" dirty="0"/>
              <a:t>Summer/Autumn 2024: </a:t>
            </a:r>
            <a:r>
              <a:rPr lang="pl-PL" b="1" dirty="0"/>
              <a:t>Post-experiment data handling</a:t>
            </a:r>
            <a:endParaRPr lang="en-US" dirty="0"/>
          </a:p>
          <a:p>
            <a:pPr lvl="1"/>
            <a:r>
              <a:rPr lang="en-US" dirty="0"/>
              <a:t>Archiving of all proposals </a:t>
            </a:r>
            <a:r>
              <a:rPr lang="pl-PL" dirty="0"/>
              <a:t>that passed the embargo period (2017-2021)</a:t>
            </a:r>
            <a:endParaRPr lang="en-US" dirty="0"/>
          </a:p>
          <a:p>
            <a:pPr lvl="1"/>
            <a:r>
              <a:rPr lang="en-US" dirty="0"/>
              <a:t>Offer the option to store reduced data beyond the embargo period, contingent upon active user engagement</a:t>
            </a:r>
            <a:r>
              <a:rPr lang="pl-PL" dirty="0"/>
              <a:t> </a:t>
            </a:r>
            <a:endParaRPr lang="en-US" dirty="0"/>
          </a:p>
          <a:p>
            <a:r>
              <a:rPr lang="en-US" b="1" dirty="0"/>
              <a:t>Spring 2025: Next Steps for DMP</a:t>
            </a:r>
            <a:endParaRPr lang="en-US" dirty="0"/>
          </a:p>
          <a:p>
            <a:pPr lvl="1"/>
            <a:r>
              <a:rPr lang="en-US" dirty="0"/>
              <a:t>Expand </a:t>
            </a:r>
            <a:r>
              <a:rPr lang="pl-PL" dirty="0"/>
              <a:t>the </a:t>
            </a:r>
            <a:r>
              <a:rPr lang="en-US" dirty="0"/>
              <a:t>DMP process based on pilot feedback, aiming for wider implementation in the next proposal cycle.</a:t>
            </a:r>
          </a:p>
          <a:p>
            <a:pPr lvl="1"/>
            <a:r>
              <a:rPr lang="en-US" dirty="0"/>
              <a:t>Develop automated workflows to streamline DMP tasks and improve scalability for all beamtimes.</a:t>
            </a:r>
          </a:p>
          <a:p>
            <a:endParaRPr lang="pl-P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49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1411</Words>
  <Application>Microsoft Office PowerPoint</Application>
  <PresentationFormat>Widescreen</PresentationFormat>
  <Paragraphs>225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Systemschrift Normal</vt:lpstr>
      <vt:lpstr>Office</vt:lpstr>
      <vt:lpstr>PowerPoint Presentation</vt:lpstr>
      <vt:lpstr>Examples of Experiment Data Challenges</vt:lpstr>
      <vt:lpstr>Foundation of Data Management Plan: Scientific Data Policy</vt:lpstr>
      <vt:lpstr>DMPs in the Scientific Data Policy Framework</vt:lpstr>
      <vt:lpstr>Data lifecycle and DMP checkpoints</vt:lpstr>
      <vt:lpstr>Data Management Plan Goals</vt:lpstr>
      <vt:lpstr>PowerPoint Presentation</vt:lpstr>
      <vt:lpstr>DMP characteristics</vt:lpstr>
      <vt:lpstr>Implementation of the Data Management Plan</vt:lpstr>
      <vt:lpstr>Spring 2024: DMP pilot project</vt:lpstr>
      <vt:lpstr>Spring 2024: DMP pilot project</vt:lpstr>
      <vt:lpstr>Spring 2024: DMP pilot project</vt:lpstr>
      <vt:lpstr>Spring 2024: DMP pilot project</vt:lpstr>
      <vt:lpstr>Summer/Autumn 2024: Data Archiving notifications</vt:lpstr>
      <vt:lpstr>Spring 2025: Next Steps for DMP</vt:lpstr>
      <vt:lpstr>Getting ready for 2026</vt:lpstr>
      <vt:lpstr>DMP as a service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Hans Fangohr</dc:creator>
  <cp:lastModifiedBy>Wrona, Krzysztof</cp:lastModifiedBy>
  <cp:revision>456</cp:revision>
  <dcterms:created xsi:type="dcterms:W3CDTF">2019-11-14T15:28:25Z</dcterms:created>
  <dcterms:modified xsi:type="dcterms:W3CDTF">2025-01-20T14:54:11Z</dcterms:modified>
</cp:coreProperties>
</file>