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1.wmf" ContentType="image/x-wmf"/>
  <Override PartName="/ppt/media/image2.png" ContentType="image/png"/>
  <Override PartName="/ppt/media/image3.png" ContentType="image/png"/>
  <Override PartName="/ppt/media/image4.wmf" ContentType="image/x-wmf"/>
  <Override PartName="/ppt/media/image5.wmf" ContentType="image/x-wmf"/>
  <Override PartName="/ppt/media/image8.jpeg" ContentType="image/jpeg"/>
  <Override PartName="/ppt/media/image6.wmf" ContentType="image/x-wmf"/>
  <Override PartName="/ppt/media/image7.png" ContentType="image/png"/>
  <Override PartName="/ppt/media/image9.jpeg" ContentType="image/jpeg"/>
  <Override PartName="/ppt/media/image10.png" ContentType="image/png"/>
  <Override PartName="/ppt/media/image11.png" ContentType="image/png"/>
  <Override PartName="/ppt/media/image12.jpeg" ContentType="image/jpeg"/>
  <Override PartName="/ppt/media/image13.jpeg" ContentType="image/jpeg"/>
  <Override PartName="/ppt/media/image14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image" Target="../media/image5.wmf"/><Relationship Id="rId5" Type="http://schemas.openxmlformats.org/officeDocument/2006/relationships/image" Target="../media/image6.wmf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image" Target="../media/image5.wmf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feld 8" hidden="1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fld id="{CCE09EF5-7C98-40F1-9467-FD76A729782A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" name="Gerader Verbinder 10"/>
          <p:cNvCxnSpPr/>
          <p:nvPr/>
        </p:nvCxnSpPr>
        <p:spPr>
          <a:xfrm>
            <a:off x="62388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cxnSp>
        <p:nvCxnSpPr>
          <p:cNvPr id="2" name="Gerader Verbinder 12"/>
          <p:cNvCxnSpPr/>
          <p:nvPr/>
        </p:nvCxnSpPr>
        <p:spPr>
          <a:xfrm>
            <a:off x="627516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pic>
        <p:nvPicPr>
          <p:cNvPr id="3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Rechteck 6" hidden="1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Title of the presentation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Rechteck 7" hidden="1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Your name, position / group , date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" name="Picture 11" descr=""/>
          <p:cNvPicPr/>
          <p:nvPr/>
        </p:nvPicPr>
        <p:blipFill>
          <a:blip r:embed="rId3"/>
          <a:stretch/>
        </p:blipFill>
        <p:spPr>
          <a:xfrm>
            <a:off x="11108880" y="6337080"/>
            <a:ext cx="536040" cy="273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" name="Picture 4" descr=""/>
          <p:cNvPicPr/>
          <p:nvPr/>
        </p:nvPicPr>
        <p:blipFill>
          <a:blip r:embed="rId4"/>
          <a:stretch/>
        </p:blipFill>
        <p:spPr>
          <a:xfrm>
            <a:off x="10136160" y="2523960"/>
            <a:ext cx="1422000" cy="1422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12000" y="1120680"/>
            <a:ext cx="8039160" cy="105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9" name="Grafik 2" descr=""/>
          <p:cNvPicPr/>
          <p:nvPr/>
        </p:nvPicPr>
        <p:blipFill>
          <a:blip r:embed="rId5"/>
          <a:stretch/>
        </p:blipFill>
        <p:spPr>
          <a:xfrm>
            <a:off x="10144080" y="771480"/>
            <a:ext cx="1423800" cy="1422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92491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14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14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1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1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1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 Pictu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feld 8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fld id="{778AFA23-B2C5-45C5-B2EF-002C33CA07A3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81" name="Gerader Verbinder 10"/>
          <p:cNvCxnSpPr/>
          <p:nvPr/>
        </p:nvCxnSpPr>
        <p:spPr>
          <a:xfrm>
            <a:off x="62388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cxnSp>
        <p:nvCxnSpPr>
          <p:cNvPr id="82" name="Gerader Verbinder 12"/>
          <p:cNvCxnSpPr/>
          <p:nvPr/>
        </p:nvCxnSpPr>
        <p:spPr>
          <a:xfrm>
            <a:off x="627516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pic>
        <p:nvPicPr>
          <p:cNvPr id="83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Rechteck 6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Title of the presentation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Rechteck 7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Your name, position / group , date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11" descr=""/>
          <p:cNvPicPr/>
          <p:nvPr/>
        </p:nvPicPr>
        <p:blipFill>
          <a:blip r:embed="rId3"/>
          <a:stretch/>
        </p:blipFill>
        <p:spPr>
          <a:xfrm>
            <a:off x="11108880" y="6337080"/>
            <a:ext cx="536040" cy="27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body"/>
          </p:nvPr>
        </p:nvSpPr>
        <p:spPr>
          <a:xfrm>
            <a:off x="623880" y="828720"/>
            <a:ext cx="10944000" cy="508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icon to add picture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23880" y="5913360"/>
            <a:ext cx="10944000" cy="240840"/>
          </a:xfrm>
          <a:prstGeom prst="rect">
            <a:avLst/>
          </a:prstGeom>
          <a:noFill/>
          <a:ln w="0">
            <a:noFill/>
          </a:ln>
        </p:spPr>
        <p:txBody>
          <a:bodyPr lIns="0" rIns="0" tIns="36000" bIns="0" anchor="t">
            <a:noAutofit/>
          </a:bodyPr>
          <a:p>
            <a:pPr indent="0" defTabSz="914400"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de-DE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Caption</a:t>
            </a:r>
            <a:endParaRPr b="0" lang="en-US" sz="9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 Pictur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feld 8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fld id="{A369D1CC-BA3A-4126-913B-D58656D4351E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90" name="Gerader Verbinder 10"/>
          <p:cNvCxnSpPr/>
          <p:nvPr/>
        </p:nvCxnSpPr>
        <p:spPr>
          <a:xfrm>
            <a:off x="62388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cxnSp>
        <p:nvCxnSpPr>
          <p:cNvPr id="91" name="Gerader Verbinder 12"/>
          <p:cNvCxnSpPr/>
          <p:nvPr/>
        </p:nvCxnSpPr>
        <p:spPr>
          <a:xfrm>
            <a:off x="627516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pic>
        <p:nvPicPr>
          <p:cNvPr id="92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Rechteck 6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Title of the presentation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Rechteck 7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Your name, position / group , date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5" name="Picture 11" descr=""/>
          <p:cNvPicPr/>
          <p:nvPr/>
        </p:nvPicPr>
        <p:blipFill>
          <a:blip r:embed="rId3"/>
          <a:stretch/>
        </p:blipFill>
        <p:spPr>
          <a:xfrm>
            <a:off x="11108880" y="6337080"/>
            <a:ext cx="536040" cy="27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23880" y="1197000"/>
            <a:ext cx="5292360" cy="471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icon to add picture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275520" y="1197000"/>
            <a:ext cx="5292360" cy="471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icon to add picture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880" y="5913360"/>
            <a:ext cx="5292360" cy="240840"/>
          </a:xfrm>
          <a:prstGeom prst="rect">
            <a:avLst/>
          </a:prstGeom>
          <a:noFill/>
          <a:ln w="0">
            <a:noFill/>
          </a:ln>
        </p:spPr>
        <p:txBody>
          <a:bodyPr lIns="0" rIns="0" tIns="36000" bIns="0" anchor="t">
            <a:noAutofit/>
          </a:bodyPr>
          <a:p>
            <a:pPr indent="0" defTabSz="914400"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de-DE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Caption</a:t>
            </a:r>
            <a:endParaRPr b="0" lang="en-US" sz="9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75520" y="5913360"/>
            <a:ext cx="5292360" cy="240840"/>
          </a:xfrm>
          <a:prstGeom prst="rect">
            <a:avLst/>
          </a:prstGeom>
          <a:noFill/>
          <a:ln w="0">
            <a:noFill/>
          </a:ln>
        </p:spPr>
        <p:txBody>
          <a:bodyPr lIns="0" rIns="0" tIns="36000" bIns="0" anchor="t">
            <a:noAutofit/>
          </a:bodyPr>
          <a:p>
            <a:pPr indent="0" defTabSz="914400"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de-DE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Caption</a:t>
            </a:r>
            <a:endParaRPr b="0" lang="en-US" sz="9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2 Pictur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feld 8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fld id="{F31A9FDE-48F2-4B52-944D-5C46018670EF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01" name="Gerader Verbinder 10"/>
          <p:cNvCxnSpPr/>
          <p:nvPr/>
        </p:nvCxnSpPr>
        <p:spPr>
          <a:xfrm>
            <a:off x="62388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cxnSp>
        <p:nvCxnSpPr>
          <p:cNvPr id="102" name="Gerader Verbinder 12"/>
          <p:cNvCxnSpPr/>
          <p:nvPr/>
        </p:nvCxnSpPr>
        <p:spPr>
          <a:xfrm>
            <a:off x="627516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pic>
        <p:nvPicPr>
          <p:cNvPr id="103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Rechteck 6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Title of the presentation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Rechteck 7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Your name, position / group , date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6" name="Picture 11" descr=""/>
          <p:cNvPicPr/>
          <p:nvPr/>
        </p:nvPicPr>
        <p:blipFill>
          <a:blip r:embed="rId3"/>
          <a:stretch/>
        </p:blipFill>
        <p:spPr>
          <a:xfrm>
            <a:off x="11108880" y="6337080"/>
            <a:ext cx="536040" cy="27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292360" cy="30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icon to add picture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75520" y="2023920"/>
            <a:ext cx="5292360" cy="30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icon to add picture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880" y="5086440"/>
            <a:ext cx="5292360" cy="240840"/>
          </a:xfrm>
          <a:prstGeom prst="rect">
            <a:avLst/>
          </a:prstGeom>
          <a:noFill/>
          <a:ln w="0">
            <a:noFill/>
          </a:ln>
        </p:spPr>
        <p:txBody>
          <a:bodyPr lIns="0" rIns="0" tIns="36000" bIns="0" anchor="t">
            <a:noAutofit/>
          </a:bodyPr>
          <a:p>
            <a:pPr indent="0" defTabSz="914400"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de-DE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Caption</a:t>
            </a:r>
            <a:endParaRPr b="0" lang="en-US" sz="9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275520" y="5086440"/>
            <a:ext cx="5292360" cy="240840"/>
          </a:xfrm>
          <a:prstGeom prst="rect">
            <a:avLst/>
          </a:prstGeom>
          <a:noFill/>
          <a:ln w="0">
            <a:noFill/>
          </a:ln>
        </p:spPr>
        <p:txBody>
          <a:bodyPr lIns="0" rIns="0" tIns="36000" bIns="0" anchor="t">
            <a:noAutofit/>
          </a:bodyPr>
          <a:p>
            <a:pPr indent="0" defTabSz="914400"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de-DE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Caption</a:t>
            </a:r>
            <a:endParaRPr b="0" lang="en-US" sz="9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feld 8" hidden="1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fld id="{220F6267-1616-4D6A-8EFA-BF84116E3C26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cxnSp>
        <p:nvCxnSpPr>
          <p:cNvPr id="12" name="Gerader Verbinder 12"/>
          <p:cNvCxnSpPr/>
          <p:nvPr/>
        </p:nvCxnSpPr>
        <p:spPr>
          <a:xfrm>
            <a:off x="627516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pic>
        <p:nvPicPr>
          <p:cNvPr id="13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Rechteck 6" hidden="1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Title of the presentation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Rechteck 7" hidden="1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Your name, position / group , date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" name="Picture 11" descr=""/>
          <p:cNvPicPr/>
          <p:nvPr/>
        </p:nvPicPr>
        <p:blipFill>
          <a:blip r:embed="rId3"/>
          <a:stretch/>
        </p:blipFill>
        <p:spPr>
          <a:xfrm>
            <a:off x="11108880" y="6337080"/>
            <a:ext cx="536040" cy="273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" name="Picture 4" descr=""/>
          <p:cNvPicPr/>
          <p:nvPr/>
        </p:nvPicPr>
        <p:blipFill>
          <a:blip r:embed="rId4"/>
          <a:stretch/>
        </p:blipFill>
        <p:spPr>
          <a:xfrm>
            <a:off x="10136160" y="2523960"/>
            <a:ext cx="1422000" cy="1422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12000" y="1120680"/>
            <a:ext cx="8039160" cy="105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7" name="Grafik 2" descr=""/>
          <p:cNvPicPr/>
          <p:nvPr/>
        </p:nvPicPr>
        <p:blipFill>
          <a:blip r:embed="rId5"/>
          <a:stretch/>
        </p:blipFill>
        <p:spPr>
          <a:xfrm>
            <a:off x="10144080" y="771480"/>
            <a:ext cx="1423800" cy="1422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92491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14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14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1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1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1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feld 8" hidden="1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fld id="{0430C89D-FF19-4EF4-8D85-EBD618563FAA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9" name="Gerader Verbinder 10"/>
          <p:cNvCxnSpPr/>
          <p:nvPr/>
        </p:nvCxnSpPr>
        <p:spPr>
          <a:xfrm>
            <a:off x="62388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cxnSp>
        <p:nvCxnSpPr>
          <p:cNvPr id="20" name="Gerader Verbinder 12"/>
          <p:cNvCxnSpPr/>
          <p:nvPr/>
        </p:nvCxnSpPr>
        <p:spPr>
          <a:xfrm>
            <a:off x="627516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pic>
        <p:nvPicPr>
          <p:cNvPr id="21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Rechteck 6" hidden="1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Title of the presentation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Rechteck 7" hidden="1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Your name, position / group , date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" name="Picture 11" descr=""/>
          <p:cNvPicPr/>
          <p:nvPr/>
        </p:nvPicPr>
        <p:blipFill>
          <a:blip r:embed="rId3"/>
          <a:stretch/>
        </p:blipFill>
        <p:spPr>
          <a:xfrm>
            <a:off x="11108880" y="6337080"/>
            <a:ext cx="536040" cy="273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" name="Picture 4" descr=""/>
          <p:cNvPicPr/>
          <p:nvPr/>
        </p:nvPicPr>
        <p:blipFill>
          <a:blip r:embed="rId4"/>
          <a:stretch/>
        </p:blipFill>
        <p:spPr>
          <a:xfrm>
            <a:off x="10136160" y="2523960"/>
            <a:ext cx="1422000" cy="1422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12000" y="1120680"/>
            <a:ext cx="8039160" cy="105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25" name="Grafik 2" descr=""/>
          <p:cNvPicPr/>
          <p:nvPr/>
        </p:nvPicPr>
        <p:blipFill>
          <a:blip r:embed="rId5"/>
          <a:stretch/>
        </p:blipFill>
        <p:spPr>
          <a:xfrm>
            <a:off x="10144080" y="771480"/>
            <a:ext cx="1423800" cy="1422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92491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14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14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1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1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1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Picture,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8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fld id="{78CCA2B4-161B-4F48-86A4-65EDDDC4A45D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8" name="Gerader Verbinder 10"/>
          <p:cNvCxnSpPr/>
          <p:nvPr/>
        </p:nvCxnSpPr>
        <p:spPr>
          <a:xfrm>
            <a:off x="62388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cxnSp>
        <p:nvCxnSpPr>
          <p:cNvPr id="29" name="Gerader Verbinder 12"/>
          <p:cNvCxnSpPr/>
          <p:nvPr/>
        </p:nvCxnSpPr>
        <p:spPr>
          <a:xfrm>
            <a:off x="627516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pic>
        <p:nvPicPr>
          <p:cNvPr id="30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Rechteck 6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Title of the presentation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Rechteck 7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Your name, position / group , date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" name="Picture 11" descr=""/>
          <p:cNvPicPr/>
          <p:nvPr/>
        </p:nvPicPr>
        <p:blipFill>
          <a:blip r:embed="rId3"/>
          <a:stretch/>
        </p:blipFill>
        <p:spPr>
          <a:xfrm>
            <a:off x="11108880" y="6337080"/>
            <a:ext cx="536040" cy="27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8100720" cy="388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icon to add picture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880" y="5913360"/>
            <a:ext cx="8100720" cy="240840"/>
          </a:xfrm>
          <a:prstGeom prst="rect">
            <a:avLst/>
          </a:prstGeom>
          <a:noFill/>
          <a:ln w="0">
            <a:noFill/>
          </a:ln>
        </p:spPr>
        <p:txBody>
          <a:bodyPr lIns="0" rIns="0" tIns="36000" bIns="0" anchor="t">
            <a:noAutofit/>
          </a:bodyPr>
          <a:p>
            <a:pPr indent="0" defTabSz="914400"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de-DE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Caption</a:t>
            </a:r>
            <a:endParaRPr b="0" lang="en-US" sz="9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934480" y="2033640"/>
            <a:ext cx="2633400" cy="387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66760" indent="-266760" defTabSz="914400">
              <a:lnSpc>
                <a:spcPct val="114000"/>
              </a:lnSpc>
              <a:spcBef>
                <a:spcPts val="1800"/>
              </a:spcBef>
              <a:buSzPct val="100058"/>
              <a:buBlip>
                <a:blip r:embed="rId4"/>
              </a:buBlip>
            </a:pPr>
            <a:r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542880" indent="-276120" defTabSz="914400">
              <a:lnSpc>
                <a:spcPct val="114000"/>
              </a:lnSpc>
              <a:buSzPct val="100058"/>
              <a:buBlip>
                <a:blip r:embed="rId5"/>
              </a:buBlip>
            </a:pPr>
            <a:r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809640" indent="-266760" defTabSz="914400">
              <a:lnSpc>
                <a:spcPct val="114000"/>
              </a:lnSpc>
              <a:buClr>
                <a:srgbClr val="000000"/>
              </a:buClr>
              <a:buFont typeface="Arial"/>
              <a:buChar char="►"/>
            </a:pPr>
            <a:r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990720" indent="-181080" defTabSz="91440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1162080" indent="-171360" defTabSz="91440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8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fld id="{A53BABF8-0E54-409E-8651-2515C2D2EC69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9" name="Gerader Verbinder 10"/>
          <p:cNvCxnSpPr/>
          <p:nvPr/>
        </p:nvCxnSpPr>
        <p:spPr>
          <a:xfrm>
            <a:off x="62388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cxnSp>
        <p:nvCxnSpPr>
          <p:cNvPr id="40" name="Gerader Verbinder 12"/>
          <p:cNvCxnSpPr/>
          <p:nvPr/>
        </p:nvCxnSpPr>
        <p:spPr>
          <a:xfrm>
            <a:off x="627516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pic>
        <p:nvPicPr>
          <p:cNvPr id="41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" name="Rechteck 6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Title of the presentation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Rechteck 7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Your name, position / group , date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4" name="Picture 11" descr=""/>
          <p:cNvPicPr/>
          <p:nvPr/>
        </p:nvPicPr>
        <p:blipFill>
          <a:blip r:embed="rId3"/>
          <a:stretch/>
        </p:blipFill>
        <p:spPr>
          <a:xfrm>
            <a:off x="11108880" y="6337080"/>
            <a:ext cx="536040" cy="27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23880" y="1460880"/>
            <a:ext cx="10944000" cy="445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57120" indent="-357120" defTabSz="91440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4"/>
              </a:buBlip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hapter brea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feld 8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fld id="{6DD1A4F5-3448-4853-9679-BDEDDDD7B4A1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8" name="Gerader Verbinder 10"/>
          <p:cNvCxnSpPr/>
          <p:nvPr/>
        </p:nvCxnSpPr>
        <p:spPr>
          <a:xfrm>
            <a:off x="62388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cxnSp>
        <p:nvCxnSpPr>
          <p:cNvPr id="49" name="Gerader Verbinder 12"/>
          <p:cNvCxnSpPr/>
          <p:nvPr/>
        </p:nvCxnSpPr>
        <p:spPr>
          <a:xfrm>
            <a:off x="627516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pic>
        <p:nvPicPr>
          <p:cNvPr id="50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Rechteck 6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Title of the presentation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Rechteck 7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Your name, position / group , date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" name="Picture 11" descr=""/>
          <p:cNvPicPr/>
          <p:nvPr/>
        </p:nvPicPr>
        <p:blipFill>
          <a:blip r:embed="rId3"/>
          <a:stretch/>
        </p:blipFill>
        <p:spPr>
          <a:xfrm>
            <a:off x="11108880" y="6337080"/>
            <a:ext cx="536040" cy="27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6600" y="1552680"/>
            <a:ext cx="10961280" cy="381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6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63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23880" y="5448240"/>
            <a:ext cx="10944000" cy="57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feld 8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fld id="{A57692C3-939E-4B8F-A7BF-BA1E5F43A4FC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57" name="Gerader Verbinder 10"/>
          <p:cNvCxnSpPr/>
          <p:nvPr/>
        </p:nvCxnSpPr>
        <p:spPr>
          <a:xfrm>
            <a:off x="62388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cxnSp>
        <p:nvCxnSpPr>
          <p:cNvPr id="58" name="Gerader Verbinder 12"/>
          <p:cNvCxnSpPr/>
          <p:nvPr/>
        </p:nvCxnSpPr>
        <p:spPr>
          <a:xfrm>
            <a:off x="627516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pic>
        <p:nvPicPr>
          <p:cNvPr id="59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Rechteck 6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Title of the presentation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Rechteck 7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Your name, position / group , date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2" name="Picture 11" descr=""/>
          <p:cNvPicPr/>
          <p:nvPr/>
        </p:nvPicPr>
        <p:blipFill>
          <a:blip r:embed="rId3"/>
          <a:stretch/>
        </p:blipFill>
        <p:spPr>
          <a:xfrm>
            <a:off x="11108880" y="6337080"/>
            <a:ext cx="536040" cy="27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feld 8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fld id="{AA9400F2-3A44-452F-A89B-D7831CEAE73E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65" name="Gerader Verbinder 10"/>
          <p:cNvCxnSpPr/>
          <p:nvPr/>
        </p:nvCxnSpPr>
        <p:spPr>
          <a:xfrm>
            <a:off x="62388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cxnSp>
        <p:nvCxnSpPr>
          <p:cNvPr id="66" name="Gerader Verbinder 12"/>
          <p:cNvCxnSpPr/>
          <p:nvPr/>
        </p:nvCxnSpPr>
        <p:spPr>
          <a:xfrm>
            <a:off x="627516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pic>
        <p:nvPicPr>
          <p:cNvPr id="67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Rechteck 6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Title of the presentation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Rechteck 7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Your name, position / group , date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" name="Picture 11" descr=""/>
          <p:cNvPicPr/>
          <p:nvPr/>
        </p:nvPicPr>
        <p:blipFill>
          <a:blip r:embed="rId3"/>
          <a:stretch/>
        </p:blipFill>
        <p:spPr>
          <a:xfrm>
            <a:off x="11108880" y="6337080"/>
            <a:ext cx="536040" cy="2739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Big Pictu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feld 8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 defTabSz="457200">
              <a:lnSpc>
                <a:spcPct val="100000"/>
              </a:lnSpc>
            </a:pPr>
            <a:fld id="{7A89A4F5-87A5-4CFA-9E9B-0AB78D1B93AF}" type="slidenum"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72" name="Gerader Verbinder 10"/>
          <p:cNvCxnSpPr/>
          <p:nvPr/>
        </p:nvCxnSpPr>
        <p:spPr>
          <a:xfrm>
            <a:off x="62388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cxnSp>
        <p:nvCxnSpPr>
          <p:cNvPr id="73" name="Gerader Verbinder 12"/>
          <p:cNvCxnSpPr/>
          <p:nvPr/>
        </p:nvCxnSpPr>
        <p:spPr>
          <a:xfrm>
            <a:off x="6275160" y="339120"/>
            <a:ext cx="5293080" cy="360"/>
          </a:xfrm>
          <a:prstGeom prst="straightConnector1">
            <a:avLst/>
          </a:prstGeom>
          <a:ln>
            <a:solidFill>
              <a:srgbClr val="0d1546"/>
            </a:solidFill>
          </a:ln>
        </p:spPr>
      </p:cxnSp>
      <p:pic>
        <p:nvPicPr>
          <p:cNvPr id="74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Rechteck 6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Title of the presentation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Rechteck 7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en-US" sz="9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Your name, position / group , date</a:t>
            </a:r>
            <a:endParaRPr b="0" lang="de-D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7" name="Picture 11" descr=""/>
          <p:cNvPicPr/>
          <p:nvPr/>
        </p:nvPicPr>
        <p:blipFill>
          <a:blip r:embed="rId3"/>
          <a:stretch/>
        </p:blipFill>
        <p:spPr>
          <a:xfrm>
            <a:off x="11108880" y="6337080"/>
            <a:ext cx="536040" cy="27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icon to add picture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1.png"/><Relationship Id="rId3" Type="http://schemas.openxmlformats.org/officeDocument/2006/relationships/image" Target="../media/image11.png"/><Relationship Id="rId4" Type="http://schemas.openxmlformats.org/officeDocument/2006/relationships/image" Target="../media/image11.png"/><Relationship Id="rId5" Type="http://schemas.openxmlformats.org/officeDocument/2006/relationships/image" Target="../media/image5.wmf"/><Relationship Id="rId6" Type="http://schemas.openxmlformats.org/officeDocument/2006/relationships/image" Target="../media/image5.wmf"/><Relationship Id="rId7" Type="http://schemas.openxmlformats.org/officeDocument/2006/relationships/image" Target="../media/image5.wmf"/><Relationship Id="rId8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1.png"/><Relationship Id="rId3" Type="http://schemas.openxmlformats.org/officeDocument/2006/relationships/image" Target="../media/image11.png"/><Relationship Id="rId4" Type="http://schemas.openxmlformats.org/officeDocument/2006/relationships/image" Target="../media/image11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1.png"/><Relationship Id="rId3" Type="http://schemas.openxmlformats.org/officeDocument/2006/relationships/image" Target="../media/image11.pn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960840" y="389520"/>
            <a:ext cx="8039160" cy="105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 2</a:t>
            </a:r>
            <a:r>
              <a:rPr b="0" lang="en-US" sz="2800" strike="noStrike" u="none" baseline="33000">
                <a:solidFill>
                  <a:schemeClr val="dk1"/>
                </a:solidFill>
                <a:effectLst/>
                <a:uFillTx/>
                <a:latin typeface="Arial"/>
              </a:rPr>
              <a:t>nd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fan for the European XFEL</a:t>
            </a:r>
            <a:br>
              <a:rPr sz="2800"/>
            </a:b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V. Balandin (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†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)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W. Decking, N. Golubeva, S. Tomin, S. Walker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92491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60000" indent="0">
              <a:lnSpc>
                <a:spcPct val="114000"/>
              </a:lnSpc>
              <a:spcBef>
                <a:spcPts val="1417"/>
              </a:spcBef>
              <a:buNone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Feasibility study for an European XFEL upgrade in the 203?s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  <a:p>
            <a:pPr marL="360000">
              <a:lnSpc>
                <a:spcPct val="11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Linear accelerator upgrade (HDC)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  <a:p>
            <a:pPr marL="360000">
              <a:lnSpc>
                <a:spcPct val="11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Addition of FELs 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  <a:p>
            <a:pPr marL="720000">
              <a:lnSpc>
                <a:spcPct val="11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SASE 4/5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  <a:p>
            <a:pPr marL="720000">
              <a:lnSpc>
                <a:spcPct val="11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</a:t>
            </a:r>
            <a:r>
              <a:rPr b="0" lang="en-US" sz="1800" strike="noStrike" u="none" baseline="33000">
                <a:solidFill>
                  <a:schemeClr val="dk1"/>
                </a:solidFill>
                <a:effectLst/>
                <a:uFillTx/>
                <a:latin typeface="Arial"/>
              </a:rPr>
              <a:t>nd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Fan (increase number of FELs by order 5 )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  <a:p>
            <a:pPr marL="360000">
              <a:lnSpc>
                <a:spcPct val="11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New dedicated experiments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  <a:p>
            <a:pPr marL="360000" indent="0">
              <a:lnSpc>
                <a:spcPct val="114000"/>
              </a:lnSpc>
              <a:spcBef>
                <a:spcPts val="1417"/>
              </a:spcBef>
              <a:buNone/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  <a:p>
            <a:pPr marL="360000" indent="0">
              <a:lnSpc>
                <a:spcPct val="114000"/>
              </a:lnSpc>
              <a:spcBef>
                <a:spcPts val="1417"/>
              </a:spcBef>
              <a:buNone/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  <a:ea typeface="Microsoft YaHe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DE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Questions and Next Steps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2" name=""/>
          <p:cNvSpPr txBox="1"/>
          <p:nvPr/>
        </p:nvSpPr>
        <p:spPr>
          <a:xfrm>
            <a:off x="540000" y="1405800"/>
            <a:ext cx="10000800" cy="316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are the limitations coming from the 6 deg bend?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can be optimised?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Director:  What is the highest photon energy I can reasonably expect (or do I have to create an HXR or SXR science case)?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Next Steps: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interest (today)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what is already there (next 2 weeks, Sergey and Stuart)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 a team (over summer)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Make a plan (September)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Anwser the directors question by end of 2026 latest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623880" y="1460880"/>
            <a:ext cx="10944000" cy="445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467280" y="2066040"/>
            <a:ext cx="11592720" cy="3693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623880" y="1460880"/>
            <a:ext cx="10944000" cy="445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467280" y="2066040"/>
            <a:ext cx="11592720" cy="369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"/>
          <p:cNvSpPr/>
          <p:nvPr/>
        </p:nvSpPr>
        <p:spPr>
          <a:xfrm flipH="1" flipV="1">
            <a:off x="1620000" y="3780000"/>
            <a:ext cx="3216240" cy="241920"/>
          </a:xfrm>
          <a:prstGeom prst="line">
            <a:avLst/>
          </a:prstGeom>
          <a:ln w="36000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3240000" y="3509640"/>
            <a:ext cx="53964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Separation area (Top view): Design in 2011 (Nina Golubeva, Vladimir Balandin)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3" name="TextBox 1"/>
          <p:cNvSpPr/>
          <p:nvPr/>
        </p:nvSpPr>
        <p:spPr>
          <a:xfrm>
            <a:off x="2624760" y="5566680"/>
            <a:ext cx="5705280" cy="69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457200">
              <a:lnSpc>
                <a:spcPct val="112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beamline </a:t>
            </a:r>
            <a:r>
              <a:rPr b="0" lang="en-US" sz="1400" strike="noStrike" u="none">
                <a:solidFill>
                  <a:srgbClr val="00518e"/>
                </a:solidFill>
                <a:effectLst/>
                <a:uFillTx/>
                <a:latin typeface="Arial"/>
              </a:rPr>
              <a:t>TD20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for the future upgrade has been also considered 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         during the design  of the separation area.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24" name="Group 1"/>
          <p:cNvGrpSpPr/>
          <p:nvPr/>
        </p:nvGrpSpPr>
        <p:grpSpPr>
          <a:xfrm>
            <a:off x="1530720" y="1325880"/>
            <a:ext cx="8043120" cy="4319640"/>
            <a:chOff x="1530720" y="1325880"/>
            <a:chExt cx="8043120" cy="4319640"/>
          </a:xfrm>
        </p:grpSpPr>
        <p:pic>
          <p:nvPicPr>
            <p:cNvPr id="125" name="Picture 1" descr=""/>
            <p:cNvPicPr/>
            <p:nvPr/>
          </p:nvPicPr>
          <p:blipFill>
            <a:blip r:embed="rId1"/>
            <a:srcRect l="6671" t="61432" r="4934" b="2344"/>
            <a:stretch/>
          </p:blipFill>
          <p:spPr>
            <a:xfrm>
              <a:off x="1530720" y="1325880"/>
              <a:ext cx="7450200" cy="43196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6" name="TextBox 2"/>
            <p:cNvSpPr/>
            <p:nvPr/>
          </p:nvSpPr>
          <p:spPr>
            <a:xfrm>
              <a:off x="3696480" y="3014640"/>
              <a:ext cx="35964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 defTabSz="457200">
                <a:lnSpc>
                  <a:spcPct val="112000"/>
                </a:lnSpc>
              </a:pPr>
              <a:r>
                <a:rPr b="1" lang="en-US" sz="1200" strike="noStrike" u="none">
                  <a:solidFill>
                    <a:srgbClr val="774954"/>
                  </a:solidFill>
                  <a:effectLst/>
                  <a:uFillTx/>
                  <a:latin typeface="Arial"/>
                </a:rPr>
                <a:t>KL</a:t>
              </a:r>
              <a:endPara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" name="TextBox 17"/>
            <p:cNvSpPr/>
            <p:nvPr/>
          </p:nvSpPr>
          <p:spPr>
            <a:xfrm>
              <a:off x="4806000" y="2948760"/>
              <a:ext cx="35964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 defTabSz="457200">
                <a:lnSpc>
                  <a:spcPct val="112000"/>
                </a:lnSpc>
              </a:pPr>
              <a:r>
                <a:rPr b="1" lang="en-US" sz="1200" strike="noStrike" u="none">
                  <a:solidFill>
                    <a:srgbClr val="c00000"/>
                  </a:solidFill>
                  <a:effectLst/>
                  <a:uFillTx/>
                  <a:latin typeface="Arial"/>
                </a:rPr>
                <a:t>BZ</a:t>
              </a:r>
              <a:endPara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" name="TextBox 18"/>
            <p:cNvSpPr/>
            <p:nvPr/>
          </p:nvSpPr>
          <p:spPr>
            <a:xfrm>
              <a:off x="6991200" y="2170080"/>
              <a:ext cx="62208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 defTabSz="457200">
                <a:lnSpc>
                  <a:spcPct val="112000"/>
                </a:lnSpc>
              </a:pPr>
              <a:r>
                <a:rPr b="1" lang="en-US" sz="1200" strike="noStrike" u="none">
                  <a:solidFill>
                    <a:srgbClr val="774954"/>
                  </a:solidFill>
                  <a:effectLst/>
                  <a:uFillTx/>
                  <a:latin typeface="Arial"/>
                </a:rPr>
                <a:t>dogleg</a:t>
              </a:r>
              <a:endPara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" name="TextBox 19"/>
            <p:cNvSpPr/>
            <p:nvPr/>
          </p:nvSpPr>
          <p:spPr>
            <a:xfrm>
              <a:off x="8778240" y="1585440"/>
              <a:ext cx="795600" cy="30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 defTabSz="457200">
                <a:lnSpc>
                  <a:spcPct val="112000"/>
                </a:lnSpc>
              </a:pPr>
              <a:r>
                <a:rPr b="1" lang="en-US" sz="12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SASE2</a:t>
              </a:r>
              <a:endPara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" name="TextBox 20"/>
            <p:cNvSpPr/>
            <p:nvPr/>
          </p:nvSpPr>
          <p:spPr>
            <a:xfrm>
              <a:off x="8778240" y="3236760"/>
              <a:ext cx="636840" cy="30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 defTabSz="457200">
                <a:lnSpc>
                  <a:spcPct val="112000"/>
                </a:lnSpc>
              </a:pPr>
              <a:r>
                <a:rPr b="1" lang="en-US" sz="12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SASE1</a:t>
              </a:r>
              <a:endPara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31" name="TextBox 21"/>
          <p:cNvSpPr/>
          <p:nvPr/>
        </p:nvSpPr>
        <p:spPr>
          <a:xfrm>
            <a:off x="8984160" y="4565520"/>
            <a:ext cx="2866680" cy="8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457200">
              <a:lnSpc>
                <a:spcPct val="112000"/>
              </a:lnSpc>
            </a:pPr>
            <a:r>
              <a:rPr b="0" lang="en-US" sz="140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Red,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US" sz="1400" strike="noStrike" u="none">
                <a:solidFill>
                  <a:srgbClr val="cc00ff"/>
                </a:solidFill>
                <a:effectLst/>
                <a:uFillTx/>
                <a:latin typeface="Arial"/>
              </a:rPr>
              <a:t>magenta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and </a:t>
            </a:r>
            <a:r>
              <a:rPr b="0" lang="en-US" sz="14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blue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12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colors mark septa and dipoles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12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of beamlines to SA2, TLD, TD20  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2"/>
          <a:srcRect l="0" t="9186" r="0" b="10472"/>
          <a:stretch/>
        </p:blipFill>
        <p:spPr>
          <a:xfrm>
            <a:off x="900000" y="1219680"/>
            <a:ext cx="11160000" cy="504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Separation area (Top view): Design in 2011 (Nina Golubeva, Vladimir Balandin)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4" name="TextBox 3"/>
          <p:cNvSpPr/>
          <p:nvPr/>
        </p:nvSpPr>
        <p:spPr>
          <a:xfrm>
            <a:off x="2624760" y="5566680"/>
            <a:ext cx="5705280" cy="69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457200">
              <a:lnSpc>
                <a:spcPct val="112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beamline </a:t>
            </a:r>
            <a:r>
              <a:rPr b="0" lang="en-US" sz="1400" strike="noStrike" u="none">
                <a:solidFill>
                  <a:srgbClr val="00518e"/>
                </a:solidFill>
                <a:effectLst/>
                <a:uFillTx/>
                <a:latin typeface="Arial"/>
              </a:rPr>
              <a:t>TD20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for the future upgrade has been also considered 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         during the design  of the separation area.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5" name="Group 4"/>
          <p:cNvGrpSpPr/>
          <p:nvPr/>
        </p:nvGrpSpPr>
        <p:grpSpPr>
          <a:xfrm>
            <a:off x="1530720" y="1325880"/>
            <a:ext cx="8043120" cy="4319640"/>
            <a:chOff x="1530720" y="1325880"/>
            <a:chExt cx="8043120" cy="4319640"/>
          </a:xfrm>
        </p:grpSpPr>
        <p:pic>
          <p:nvPicPr>
            <p:cNvPr id="136" name="Picture 5" descr=""/>
            <p:cNvPicPr/>
            <p:nvPr/>
          </p:nvPicPr>
          <p:blipFill>
            <a:blip r:embed="rId1"/>
            <a:srcRect l="6671" t="61432" r="4934" b="2344"/>
            <a:stretch/>
          </p:blipFill>
          <p:spPr>
            <a:xfrm>
              <a:off x="1530720" y="1325880"/>
              <a:ext cx="7450200" cy="43196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7" name="TextBox 6"/>
            <p:cNvSpPr/>
            <p:nvPr/>
          </p:nvSpPr>
          <p:spPr>
            <a:xfrm>
              <a:off x="3696480" y="3014640"/>
              <a:ext cx="35964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 defTabSz="457200">
                <a:lnSpc>
                  <a:spcPct val="112000"/>
                </a:lnSpc>
              </a:pPr>
              <a:r>
                <a:rPr b="1" lang="en-US" sz="1200" strike="noStrike" u="none">
                  <a:solidFill>
                    <a:srgbClr val="774954"/>
                  </a:solidFill>
                  <a:effectLst/>
                  <a:uFillTx/>
                  <a:latin typeface="Arial"/>
                </a:rPr>
                <a:t>KL</a:t>
              </a:r>
              <a:endPara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TextBox 7"/>
            <p:cNvSpPr/>
            <p:nvPr/>
          </p:nvSpPr>
          <p:spPr>
            <a:xfrm>
              <a:off x="4806000" y="2948760"/>
              <a:ext cx="35964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 defTabSz="457200">
                <a:lnSpc>
                  <a:spcPct val="112000"/>
                </a:lnSpc>
              </a:pPr>
              <a:r>
                <a:rPr b="1" lang="en-US" sz="1200" strike="noStrike" u="none">
                  <a:solidFill>
                    <a:srgbClr val="c00000"/>
                  </a:solidFill>
                  <a:effectLst/>
                  <a:uFillTx/>
                  <a:latin typeface="Arial"/>
                </a:rPr>
                <a:t>BZ</a:t>
              </a:r>
              <a:endPara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TextBox 8"/>
            <p:cNvSpPr/>
            <p:nvPr/>
          </p:nvSpPr>
          <p:spPr>
            <a:xfrm>
              <a:off x="6991200" y="2170080"/>
              <a:ext cx="62208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 defTabSz="457200">
                <a:lnSpc>
                  <a:spcPct val="112000"/>
                </a:lnSpc>
              </a:pPr>
              <a:r>
                <a:rPr b="1" lang="en-US" sz="1200" strike="noStrike" u="none">
                  <a:solidFill>
                    <a:srgbClr val="774954"/>
                  </a:solidFill>
                  <a:effectLst/>
                  <a:uFillTx/>
                  <a:latin typeface="Arial"/>
                </a:rPr>
                <a:t>dogleg</a:t>
              </a:r>
              <a:endPara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TextBox 9"/>
            <p:cNvSpPr/>
            <p:nvPr/>
          </p:nvSpPr>
          <p:spPr>
            <a:xfrm>
              <a:off x="8778240" y="1585440"/>
              <a:ext cx="795600" cy="30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 defTabSz="457200">
                <a:lnSpc>
                  <a:spcPct val="112000"/>
                </a:lnSpc>
              </a:pPr>
              <a:r>
                <a:rPr b="1" lang="en-US" sz="12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SASE2</a:t>
              </a:r>
              <a:endPara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TextBox 10"/>
            <p:cNvSpPr/>
            <p:nvPr/>
          </p:nvSpPr>
          <p:spPr>
            <a:xfrm>
              <a:off x="8778240" y="3236760"/>
              <a:ext cx="636840" cy="30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 defTabSz="457200">
                <a:lnSpc>
                  <a:spcPct val="112000"/>
                </a:lnSpc>
              </a:pPr>
              <a:r>
                <a:rPr b="1" lang="en-US" sz="12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SASE1</a:t>
              </a:r>
              <a:endPara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2" name="TextBox 11"/>
          <p:cNvSpPr/>
          <p:nvPr/>
        </p:nvSpPr>
        <p:spPr>
          <a:xfrm>
            <a:off x="8984160" y="4565520"/>
            <a:ext cx="2866680" cy="8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457200">
              <a:lnSpc>
                <a:spcPct val="112000"/>
              </a:lnSpc>
            </a:pPr>
            <a:r>
              <a:rPr b="0" lang="en-US" sz="140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Red,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US" sz="1400" strike="noStrike" u="none">
                <a:solidFill>
                  <a:srgbClr val="cc00ff"/>
                </a:solidFill>
                <a:effectLst/>
                <a:uFillTx/>
                <a:latin typeface="Arial"/>
              </a:rPr>
              <a:t>magenta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and </a:t>
            </a:r>
            <a:r>
              <a:rPr b="0" lang="en-US" sz="14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blue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12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colors mark septa and dipoles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12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of beamlines to SA2, TLD, TD20  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Design of Extraction sections: Specifications, requirements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4" name="TextBox 3"/>
          <p:cNvSpPr/>
          <p:nvPr/>
        </p:nvSpPr>
        <p:spPr>
          <a:xfrm>
            <a:off x="611280" y="1259280"/>
            <a:ext cx="9356040" cy="310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marL="270000" indent="-270000" defTabSz="457200">
              <a:lnSpc>
                <a:spcPct val="112000"/>
              </a:lnSpc>
              <a:buSzPct val="100000"/>
              <a:buBlip>
                <a:blip r:embed="rId1"/>
              </a:buBlip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Kicker-Lambertson-septum layout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     •  different bending planes by kickers and septa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     •  horizontal and vertical dispersions Dx  and Dy  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000" indent="-270000" defTabSz="457200">
              <a:lnSpc>
                <a:spcPct val="112000"/>
              </a:lnSpc>
              <a:buSzPct val="100000"/>
              <a:buBlip>
                <a:blip r:embed="rId2"/>
              </a:buBlip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Extraction to TLD, Sa2, TD20  - from FODO lattice in the straight line TL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    •  constraints on possible location of kickers and septa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    •  Twiss functions at the entrance of deflection sections are fixed 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       (no matching section in the front)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000" indent="-270000" defTabSz="457200">
              <a:lnSpc>
                <a:spcPct val="112000"/>
              </a:lnSpc>
              <a:buSzPct val="100000"/>
              <a:buBlip>
                <a:blip r:embed="rId3"/>
              </a:buBlip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First-order achromatic beamline (R16, R26, R36, R46 = 0 in the transfer matrix)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000" indent="-270000" defTabSz="457200">
              <a:lnSpc>
                <a:spcPct val="112000"/>
              </a:lnSpc>
              <a:buSzPct val="100000"/>
              <a:buBlip>
                <a:blip r:embed="rId4"/>
              </a:buBlip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Necessary to avoid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collisions of magnets from different beamlines 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TextBox 4"/>
          <p:cNvSpPr/>
          <p:nvPr/>
        </p:nvSpPr>
        <p:spPr>
          <a:xfrm>
            <a:off x="611280" y="4787640"/>
            <a:ext cx="10122840" cy="122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457200">
              <a:lnSpc>
                <a:spcPct val="112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Not done for TD20:</a:t>
            </a:r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000" indent="-270000" defTabSz="457200">
              <a:lnSpc>
                <a:spcPct val="112000"/>
              </a:lnSpc>
              <a:buSzPct val="100051"/>
              <a:buBlip>
                <a:blip r:embed="rId5"/>
              </a:buBlip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Accept bunches with different energies: up to ±1.5% from nominal energy</a:t>
            </a:r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000" indent="-270000" defTabSz="457200">
              <a:lnSpc>
                <a:spcPct val="112000"/>
              </a:lnSpc>
              <a:buSzPct val="100051"/>
              <a:buBlip>
                <a:blip r:embed="rId6"/>
              </a:buBlip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First-order isochronous beamline (R56 = 0 in the transfer matrix)</a:t>
            </a:r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000" indent="-270000" defTabSz="457200">
              <a:lnSpc>
                <a:spcPct val="112000"/>
              </a:lnSpc>
              <a:buSzPct val="100051"/>
              <a:buBlip>
                <a:blip r:embed="rId7"/>
              </a:buBlip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Other effects: due to coherent synchrotron radiation, …</a:t>
            </a:r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endParaRPr b="0" lang="de-DE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Part 1: Trajectory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7" name="TextBox 3"/>
          <p:cNvSpPr/>
          <p:nvPr/>
        </p:nvSpPr>
        <p:spPr>
          <a:xfrm>
            <a:off x="3165840" y="1319040"/>
            <a:ext cx="5723640" cy="4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Part 1: Joint  line for  two beams (SA1 and T20). 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TextBox 4"/>
          <p:cNvSpPr/>
          <p:nvPr/>
        </p:nvSpPr>
        <p:spPr>
          <a:xfrm>
            <a:off x="6665760" y="2237400"/>
            <a:ext cx="4967640" cy="31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marL="270000" indent="-270000" defTabSz="457200">
              <a:lnSpc>
                <a:spcPct val="112000"/>
              </a:lnSpc>
              <a:buSzPct val="100000"/>
              <a:buBlip>
                <a:blip r:embed="rId1"/>
              </a:buBlip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Kick in vertical plane (2 KL kickers), 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≈0.81 mrad kick angle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000" indent="-270000" defTabSz="457200">
              <a:lnSpc>
                <a:spcPct val="112000"/>
              </a:lnSpc>
              <a:buSzPct val="100000"/>
              <a:buBlip>
                <a:blip r:embed="rId2"/>
              </a:buBlip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Additional kick from </a:t>
            </a:r>
            <a:r>
              <a:rPr b="0" lang="en-US" sz="2000" strike="noStrike" u="none">
                <a:solidFill>
                  <a:srgbClr val="008a3e"/>
                </a:solidFill>
                <a:effectLst/>
                <a:uFillTx/>
                <a:latin typeface="Arial"/>
              </a:rPr>
              <a:t>QF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quadrupole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000" indent="-270000" defTabSz="457200">
              <a:lnSpc>
                <a:spcPct val="112000"/>
              </a:lnSpc>
              <a:buSzPct val="100000"/>
              <a:buBlip>
                <a:blip r:embed="rId3"/>
              </a:buBlip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At the entrance of </a:t>
            </a:r>
            <a:r>
              <a:rPr b="0" lang="en-US" sz="20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first BZ (H)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septum: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</a:t>
            </a:r>
            <a:r>
              <a:rPr b="0" lang="en-US" sz="20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20 mm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vertical separation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000" indent="-270000" defTabSz="457200">
              <a:lnSpc>
                <a:spcPct val="112000"/>
              </a:lnSpc>
              <a:buSzPct val="100000"/>
              <a:buBlip>
                <a:blip r:embed="rId4"/>
              </a:buBlip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First BZ (H)</a:t>
            </a:r>
            <a:r>
              <a:rPr b="0" lang="en-US" sz="200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septum is tilted by ~11°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(slight bend also in Y-plane) 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000" indent="-270000" defTabSz="457200">
              <a:lnSpc>
                <a:spcPct val="112000"/>
              </a:lnSpc>
              <a:buSzPct val="100000"/>
              <a:buBlip>
                <a:blip r:embed="rId5"/>
              </a:buBlip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First septum </a:t>
            </a:r>
            <a:r>
              <a:rPr b="0" lang="en-US" sz="20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BZ (H)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and downstream  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</a:t>
            </a:r>
            <a:r>
              <a:rPr b="0" lang="en-US" sz="2000" strike="noStrike" u="none">
                <a:solidFill>
                  <a:srgbClr val="008a3e"/>
                </a:solidFill>
                <a:effectLst/>
                <a:uFillTx/>
                <a:latin typeface="Arial"/>
              </a:rPr>
              <a:t>QK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quadrupole remove the beam slope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TextBox 5"/>
          <p:cNvSpPr/>
          <p:nvPr/>
        </p:nvSpPr>
        <p:spPr>
          <a:xfrm>
            <a:off x="1487880" y="5899320"/>
            <a:ext cx="39596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457200">
              <a:lnSpc>
                <a:spcPct val="112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Beam to T20 is off-axis in this section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0" name="Group 6"/>
          <p:cNvGrpSpPr/>
          <p:nvPr/>
        </p:nvGrpSpPr>
        <p:grpSpPr>
          <a:xfrm>
            <a:off x="365760" y="1660680"/>
            <a:ext cx="6299640" cy="4319640"/>
            <a:chOff x="365760" y="1660680"/>
            <a:chExt cx="6299640" cy="4319640"/>
          </a:xfrm>
        </p:grpSpPr>
        <p:pic>
          <p:nvPicPr>
            <p:cNvPr id="151" name="Picture 7" descr=""/>
            <p:cNvPicPr/>
            <p:nvPr/>
          </p:nvPicPr>
          <p:blipFill>
            <a:blip r:embed="rId6"/>
            <a:stretch/>
          </p:blipFill>
          <p:spPr>
            <a:xfrm>
              <a:off x="365760" y="1660680"/>
              <a:ext cx="6299640" cy="4319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152" name="Group 8"/>
            <p:cNvGrpSpPr/>
            <p:nvPr/>
          </p:nvGrpSpPr>
          <p:grpSpPr>
            <a:xfrm>
              <a:off x="4322880" y="2483640"/>
              <a:ext cx="2305080" cy="1555560"/>
              <a:chOff x="4322880" y="2483640"/>
              <a:chExt cx="2305080" cy="1555560"/>
            </a:xfrm>
          </p:grpSpPr>
          <p:sp>
            <p:nvSpPr>
              <p:cNvPr id="153" name="TextBox 9"/>
              <p:cNvSpPr/>
              <p:nvPr/>
            </p:nvSpPr>
            <p:spPr>
              <a:xfrm>
                <a:off x="5372640" y="3726000"/>
                <a:ext cx="412200" cy="259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noAutofit/>
              </a:bodyPr>
              <a:p>
                <a:pPr defTabSz="457200">
                  <a:lnSpc>
                    <a:spcPct val="112000"/>
                  </a:lnSpc>
                </a:pPr>
                <a:r>
                  <a:rPr b="1" lang="en-US" sz="1200" strike="noStrike" u="none">
                    <a:solidFill>
                      <a:srgbClr val="008a3e"/>
                    </a:solidFill>
                    <a:effectLst/>
                    <a:uFillTx/>
                    <a:latin typeface="Arial"/>
                  </a:rPr>
                  <a:t>QK</a:t>
                </a:r>
                <a:r>
                  <a:rPr b="0" lang="en-US" sz="1400" strike="noStrike" u="none">
                    <a:solidFill>
                      <a:srgbClr val="7030a0"/>
                    </a:solidFill>
                    <a:effectLst/>
                    <a:uFillTx/>
                    <a:latin typeface="Arial"/>
                  </a:rPr>
                  <a:t> </a:t>
                </a:r>
                <a:endParaRPr b="0" lang="de-DE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cxnSp>
            <p:nvCxnSpPr>
              <p:cNvPr id="154" name="Straight Arrow Connector 10"/>
              <p:cNvCxnSpPr/>
              <p:nvPr/>
            </p:nvCxnSpPr>
            <p:spPr>
              <a:xfrm flipV="1">
                <a:off x="5616360" y="2483640"/>
                <a:ext cx="360" cy="909720"/>
              </a:xfrm>
              <a:prstGeom prst="straightConnector1">
                <a:avLst/>
              </a:prstGeom>
              <a:ln w="12700">
                <a:solidFill>
                  <a:srgbClr val="00518e"/>
                </a:solidFill>
                <a:tailEnd len="med" type="arrow" w="med"/>
              </a:ln>
            </p:spPr>
          </p:cxnSp>
          <p:sp>
            <p:nvSpPr>
              <p:cNvPr id="155" name="TextBox 11"/>
              <p:cNvSpPr/>
              <p:nvPr/>
            </p:nvSpPr>
            <p:spPr>
              <a:xfrm>
                <a:off x="5653440" y="2800800"/>
                <a:ext cx="974520" cy="254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noAutofit/>
              </a:bodyPr>
              <a:p>
                <a:pPr defTabSz="457200">
                  <a:lnSpc>
                    <a:spcPct val="112000"/>
                  </a:lnSpc>
                </a:pPr>
                <a:r>
                  <a:rPr b="1" lang="el-GR" sz="1200" strike="noStrike" u="none">
                    <a:solidFill>
                      <a:srgbClr val="0070c0"/>
                    </a:solidFill>
                    <a:effectLst/>
                    <a:uFillTx/>
                    <a:latin typeface="Arial"/>
                  </a:rPr>
                  <a:t>Δ</a:t>
                </a:r>
                <a:r>
                  <a:rPr b="1" lang="en-US" sz="1200" strike="noStrike" u="none">
                    <a:solidFill>
                      <a:srgbClr val="0070c0"/>
                    </a:solidFill>
                    <a:effectLst/>
                    <a:uFillTx/>
                    <a:latin typeface="Arial"/>
                  </a:rPr>
                  <a:t>y ≈ 24 mm</a:t>
                </a:r>
                <a:endParaRPr b="0" lang="de-DE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" name="TextBox 12"/>
              <p:cNvSpPr/>
              <p:nvPr/>
            </p:nvSpPr>
            <p:spPr>
              <a:xfrm>
                <a:off x="4697640" y="3726000"/>
                <a:ext cx="412200" cy="313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noAutofit/>
              </a:bodyPr>
              <a:p>
                <a:pPr defTabSz="457200">
                  <a:lnSpc>
                    <a:spcPct val="112000"/>
                  </a:lnSpc>
                </a:pPr>
                <a:r>
                  <a:rPr b="1" lang="en-US" sz="1200" strike="noStrike" u="none">
                    <a:solidFill>
                      <a:srgbClr val="008a3e"/>
                    </a:solidFill>
                    <a:effectLst/>
                    <a:uFillTx/>
                    <a:latin typeface="Arial"/>
                  </a:rPr>
                  <a:t>QF</a:t>
                </a:r>
                <a:r>
                  <a:rPr b="0" lang="en-US" sz="1400" strike="noStrike" u="none">
                    <a:solidFill>
                      <a:srgbClr val="7030a0"/>
                    </a:solidFill>
                    <a:effectLst/>
                    <a:uFillTx/>
                    <a:latin typeface="Arial"/>
                  </a:rPr>
                  <a:t> </a:t>
                </a:r>
                <a:endParaRPr b="0" lang="de-DE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" name="TextBox 13"/>
              <p:cNvSpPr/>
              <p:nvPr/>
            </p:nvSpPr>
            <p:spPr>
              <a:xfrm>
                <a:off x="5035320" y="3544200"/>
                <a:ext cx="412200" cy="313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noAutofit/>
              </a:bodyPr>
              <a:p>
                <a:pPr defTabSz="457200">
                  <a:lnSpc>
                    <a:spcPct val="112000"/>
                  </a:lnSpc>
                </a:pPr>
                <a:r>
                  <a:rPr b="1" lang="en-US" sz="1200" strike="noStrike" u="none">
                    <a:solidFill>
                      <a:srgbClr val="0070c0"/>
                    </a:solidFill>
                    <a:effectLst/>
                    <a:uFillTx/>
                    <a:latin typeface="Arial"/>
                  </a:rPr>
                  <a:t>BZ</a:t>
                </a:r>
                <a:endParaRPr b="0" lang="de-DE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" name="TextBox 14"/>
              <p:cNvSpPr/>
              <p:nvPr/>
            </p:nvSpPr>
            <p:spPr>
              <a:xfrm>
                <a:off x="4322880" y="3507840"/>
                <a:ext cx="412200" cy="313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noAutofit/>
              </a:bodyPr>
              <a:p>
                <a:pPr defTabSz="457200">
                  <a:lnSpc>
                    <a:spcPct val="112000"/>
                  </a:lnSpc>
                </a:pPr>
                <a:r>
                  <a:rPr b="1" lang="en-US" sz="1200" strike="noStrike" u="none">
                    <a:solidFill>
                      <a:srgbClr val="713371"/>
                    </a:solidFill>
                    <a:effectLst/>
                    <a:uFillTx/>
                    <a:latin typeface="Arial"/>
                  </a:rPr>
                  <a:t>KL</a:t>
                </a:r>
                <a:r>
                  <a:rPr b="0" lang="en-US" sz="1400" strike="noStrike" u="none">
                    <a:solidFill>
                      <a:srgbClr val="7030a0"/>
                    </a:solidFill>
                    <a:effectLst/>
                    <a:uFillTx/>
                    <a:latin typeface="Arial"/>
                  </a:rPr>
                  <a:t> </a:t>
                </a:r>
                <a:endParaRPr b="0" lang="de-DE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159" name="TextBox 15"/>
          <p:cNvSpPr/>
          <p:nvPr/>
        </p:nvSpPr>
        <p:spPr>
          <a:xfrm>
            <a:off x="5785200" y="6313680"/>
            <a:ext cx="334800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457200">
              <a:lnSpc>
                <a:spcPct val="112000"/>
              </a:lnSpc>
            </a:pP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No setup for TD1 line for this plot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Second part (Part 2): Magnet Lattice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1" name="TextBox 3"/>
          <p:cNvSpPr/>
          <p:nvPr/>
        </p:nvSpPr>
        <p:spPr>
          <a:xfrm>
            <a:off x="1270080" y="1383840"/>
            <a:ext cx="842616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Part 2:  Start at the entrance of second BZ septum  ̶   Deflection arc T20M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  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TextBox 4"/>
          <p:cNvSpPr/>
          <p:nvPr/>
        </p:nvSpPr>
        <p:spPr>
          <a:xfrm>
            <a:off x="7266600" y="2383200"/>
            <a:ext cx="4746600" cy="33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marL="270000" indent="-270000" defTabSz="457200">
              <a:lnSpc>
                <a:spcPct val="112000"/>
              </a:lnSpc>
              <a:buSzPct val="100000"/>
              <a:buBlip>
                <a:blip r:embed="rId1"/>
              </a:buBlip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X-plane: -6.742⁰ (total) deflection 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•  </a:t>
            </a:r>
            <a:r>
              <a:rPr b="0" lang="en-US" sz="2000" strike="noStrike" u="none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FillTx/>
                <a:latin typeface="Arial"/>
              </a:rPr>
              <a:t>4 BZ septa (1</a:t>
            </a:r>
            <a:r>
              <a:rPr b="0" lang="en-US" sz="2000" strike="noStrike" u="none" baseline="3000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FillTx/>
                <a:latin typeface="Arial"/>
              </a:rPr>
              <a:t>st</a:t>
            </a:r>
            <a:r>
              <a:rPr b="0" lang="en-US" sz="2000" strike="noStrike" u="none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FillTx/>
                <a:latin typeface="Arial"/>
              </a:rPr>
              <a:t> septum is tilted)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•  </a:t>
            </a:r>
            <a:r>
              <a:rPr b="0" lang="en-US" sz="2000" strike="noStrike" u="none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FillTx/>
                <a:latin typeface="Arial"/>
              </a:rPr>
              <a:t>12 dipoles BD (H)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000" indent="-270000" defTabSz="457200">
              <a:lnSpc>
                <a:spcPct val="112000"/>
              </a:lnSpc>
              <a:buSzPct val="100000"/>
              <a:buBlip>
                <a:blip r:embed="rId2"/>
              </a:buBlip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Y-plane: Dogleg in the end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•  closes the linear vertical dispersion</a:t>
            </a:r>
            <a:br>
              <a:rPr sz="2000"/>
            </a:b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•  bring the beam back to 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   the horizontal plane y = 0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•  no quads between dipoles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000" indent="-270000" defTabSz="457200">
              <a:lnSpc>
                <a:spcPct val="112000"/>
              </a:lnSpc>
              <a:buSzPct val="100000"/>
              <a:buBlip>
                <a:blip r:embed="rId3"/>
              </a:buBlip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Quadrupoles (10) 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2000"/>
              </a:lnSpc>
            </a:pP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3" name="Group 5"/>
          <p:cNvGrpSpPr/>
          <p:nvPr/>
        </p:nvGrpSpPr>
        <p:grpSpPr>
          <a:xfrm>
            <a:off x="306720" y="1994400"/>
            <a:ext cx="7131600" cy="4031640"/>
            <a:chOff x="306720" y="1994400"/>
            <a:chExt cx="7131600" cy="4031640"/>
          </a:xfrm>
        </p:grpSpPr>
        <p:grpSp>
          <p:nvGrpSpPr>
            <p:cNvPr id="164" name="Group 6"/>
            <p:cNvGrpSpPr/>
            <p:nvPr/>
          </p:nvGrpSpPr>
          <p:grpSpPr>
            <a:xfrm>
              <a:off x="306720" y="1994400"/>
              <a:ext cx="7131600" cy="4031640"/>
              <a:chOff x="306720" y="1994400"/>
              <a:chExt cx="7131600" cy="4031640"/>
            </a:xfrm>
          </p:grpSpPr>
          <p:grpSp>
            <p:nvGrpSpPr>
              <p:cNvPr id="165" name="Group 8"/>
              <p:cNvGrpSpPr/>
              <p:nvPr/>
            </p:nvGrpSpPr>
            <p:grpSpPr>
              <a:xfrm>
                <a:off x="306720" y="1994400"/>
                <a:ext cx="7131600" cy="4031640"/>
                <a:chOff x="306720" y="1994400"/>
                <a:chExt cx="7131600" cy="4031640"/>
              </a:xfrm>
            </p:grpSpPr>
            <p:grpSp>
              <p:nvGrpSpPr>
                <p:cNvPr id="166" name="Group 11"/>
                <p:cNvGrpSpPr/>
                <p:nvPr/>
              </p:nvGrpSpPr>
              <p:grpSpPr>
                <a:xfrm>
                  <a:off x="306720" y="1994400"/>
                  <a:ext cx="7131600" cy="4031640"/>
                  <a:chOff x="306720" y="1994400"/>
                  <a:chExt cx="7131600" cy="4031640"/>
                </a:xfrm>
              </p:grpSpPr>
              <p:pic>
                <p:nvPicPr>
                  <p:cNvPr id="167" name="Picture 14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06720" y="1994400"/>
                    <a:ext cx="7131600" cy="403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sp>
                <p:nvSpPr>
                  <p:cNvPr id="168" name="TextBox 15"/>
                  <p:cNvSpPr/>
                  <p:nvPr/>
                </p:nvSpPr>
                <p:spPr>
                  <a:xfrm>
                    <a:off x="5064120" y="5238720"/>
                    <a:ext cx="1494720" cy="34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5000" bIns="45000" anchor="t">
                    <a:noAutofit/>
                  </a:bodyPr>
                  <a:p>
                    <a:pPr algn="ctr" defTabSz="457200">
                      <a:lnSpc>
                        <a:spcPct val="112000"/>
                      </a:lnSpc>
                    </a:pPr>
                    <a:r>
                      <a:rPr b="0" lang="en-US" sz="1400" strike="noStrike" u="none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  <a:effectLst/>
                        <a:uFillTx/>
                        <a:latin typeface="Arial"/>
                      </a:rPr>
                      <a:t>Dogleg dipoles (V)</a:t>
                    </a:r>
                    <a:endParaRPr b="0" lang="de-DE" sz="1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69" name="TextBox 16"/>
                  <p:cNvSpPr/>
                  <p:nvPr/>
                </p:nvSpPr>
                <p:spPr>
                  <a:xfrm>
                    <a:off x="3168000" y="3701160"/>
                    <a:ext cx="1346760" cy="347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5000" bIns="45000" anchor="t">
                    <a:noAutofit/>
                  </a:bodyPr>
                  <a:p>
                    <a:pPr defTabSz="457200">
                      <a:lnSpc>
                        <a:spcPct val="112000"/>
                      </a:lnSpc>
                    </a:pPr>
                    <a:r>
                      <a:rPr b="0" lang="en-US" sz="1400" strike="noStrike" u="none">
                        <a:solidFill>
                          <a:srgbClr val="00518e"/>
                        </a:solidFill>
                        <a:effectLst/>
                        <a:uFillTx/>
                        <a:latin typeface="Arial"/>
                      </a:rPr>
                      <a:t>Dipoles BD (H)</a:t>
                    </a:r>
                    <a:endParaRPr b="0" lang="de-DE" sz="1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70" name="Oval 17"/>
                  <p:cNvSpPr/>
                  <p:nvPr/>
                </p:nvSpPr>
                <p:spPr>
                  <a:xfrm>
                    <a:off x="2296080" y="2690280"/>
                    <a:ext cx="1465920" cy="549360"/>
                  </a:xfrm>
                  <a:prstGeom prst="ellipse">
                    <a:avLst/>
                  </a:prstGeom>
                  <a:noFill/>
                  <a:ln w="0">
                    <a:solidFill>
                      <a:srgbClr val="0d1546">
                        <a:lumMod val="50000"/>
                        <a:lumOff val="50000"/>
                      </a:srgbClr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457200">
                      <a:lnSpc>
                        <a:spcPct val="113000"/>
                      </a:lnSpc>
                    </a:pPr>
                    <a:endParaRPr b="0" lang="de-DE" sz="1400" strike="noStrike" u="none">
                      <a:solidFill>
                        <a:schemeClr val="dk1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cxnSp>
                <p:nvCxnSpPr>
                  <p:cNvPr id="171" name="Straight Arrow Connector 18"/>
                  <p:cNvCxnSpPr/>
                  <p:nvPr/>
                </p:nvCxnSpPr>
                <p:spPr>
                  <a:xfrm flipV="1">
                    <a:off x="4514760" y="3438720"/>
                    <a:ext cx="465840" cy="404640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tailEnd len="med" type="triangle" w="med"/>
                  </a:ln>
                </p:spPr>
              </p:cxnSp>
              <p:cxnSp>
                <p:nvCxnSpPr>
                  <p:cNvPr id="172" name="Straight Arrow Connector 19"/>
                  <p:cNvCxnSpPr/>
                  <p:nvPr/>
                </p:nvCxnSpPr>
                <p:spPr>
                  <a:xfrm flipV="1">
                    <a:off x="4514760" y="3637080"/>
                    <a:ext cx="774360" cy="196200"/>
                  </a:xfrm>
                  <a:prstGeom prst="straightConnector1">
                    <a:avLst/>
                  </a:prstGeom>
                  <a:ln>
                    <a:solidFill>
                      <a:srgbClr val="00518e"/>
                    </a:solidFill>
                    <a:tailEnd len="med" type="triangle" w="med"/>
                  </a:ln>
                </p:spPr>
              </p:cxnSp>
              <p:cxnSp>
                <p:nvCxnSpPr>
                  <p:cNvPr id="173" name="Straight Arrow Connector 20"/>
                  <p:cNvCxnSpPr/>
                  <p:nvPr/>
                </p:nvCxnSpPr>
                <p:spPr>
                  <a:xfrm>
                    <a:off x="4514760" y="3843000"/>
                    <a:ext cx="1593720" cy="676080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tailEnd len="med" type="triangle" w="med"/>
                  </a:ln>
                </p:spPr>
              </p:cxnSp>
            </p:grpSp>
            <p:cxnSp>
              <p:nvCxnSpPr>
                <p:cNvPr id="174" name="Straight Arrow Connector 12"/>
                <p:cNvCxnSpPr/>
                <p:nvPr/>
              </p:nvCxnSpPr>
              <p:spPr>
                <a:xfrm>
                  <a:off x="6556680" y="5425200"/>
                  <a:ext cx="396720" cy="66960"/>
                </a:xfrm>
                <a:prstGeom prst="straightConnector1">
                  <a:avLst/>
                </a:prstGeom>
                <a:ln>
                  <a:solidFill>
                    <a:srgbClr val="0d1546">
                      <a:lumMod val="50000"/>
                      <a:lumOff val="50000"/>
                    </a:srgbClr>
                  </a:solidFill>
                  <a:tailEnd len="med" type="triangle" w="med"/>
                </a:ln>
              </p:spPr>
            </p:cxnSp>
            <p:cxnSp>
              <p:nvCxnSpPr>
                <p:cNvPr id="175" name="Straight Arrow Connector 13"/>
                <p:cNvCxnSpPr/>
                <p:nvPr/>
              </p:nvCxnSpPr>
              <p:spPr>
                <a:xfrm flipV="1">
                  <a:off x="6593400" y="5315040"/>
                  <a:ext cx="185040" cy="107280"/>
                </a:xfrm>
                <a:prstGeom prst="straightConnector1">
                  <a:avLst/>
                </a:prstGeom>
                <a:ln>
                  <a:solidFill>
                    <a:srgbClr val="0d1546">
                      <a:lumMod val="75000"/>
                      <a:lumOff val="25000"/>
                    </a:srgbClr>
                  </a:solidFill>
                  <a:tailEnd len="med" type="triangle" w="med"/>
                </a:ln>
              </p:spPr>
            </p:cxnSp>
          </p:grpSp>
          <p:sp>
            <p:nvSpPr>
              <p:cNvPr id="176" name="TextBox 9"/>
              <p:cNvSpPr/>
              <p:nvPr/>
            </p:nvSpPr>
            <p:spPr>
              <a:xfrm>
                <a:off x="2763000" y="2419560"/>
                <a:ext cx="809280" cy="290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noAutofit/>
              </a:bodyPr>
              <a:p>
                <a:pPr defTabSz="457200">
                  <a:lnSpc>
                    <a:spcPct val="112000"/>
                  </a:lnSpc>
                </a:pPr>
                <a:r>
                  <a:rPr b="0" lang="en-US" sz="1400" strike="noStrike" u="none">
                    <a:solidFill>
                      <a:schemeClr val="accent1">
                        <a:lumMod val="50000"/>
                        <a:lumOff val="50000"/>
                      </a:schemeClr>
                    </a:solidFill>
                    <a:effectLst/>
                    <a:uFillTx/>
                    <a:latin typeface="Arial"/>
                  </a:rPr>
                  <a:t>Part 1</a:t>
                </a:r>
                <a:endParaRPr b="0" lang="de-DE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" name="TextBox 10"/>
              <p:cNvSpPr/>
              <p:nvPr/>
            </p:nvSpPr>
            <p:spPr>
              <a:xfrm>
                <a:off x="3902400" y="2419560"/>
                <a:ext cx="681120" cy="266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noAutofit/>
              </a:bodyPr>
              <a:p>
                <a:pPr defTabSz="457200">
                  <a:lnSpc>
                    <a:spcPct val="112000"/>
                  </a:lnSpc>
                </a:pPr>
                <a:r>
                  <a:rPr b="0" lang="en-US" sz="1400" strike="noStrike" u="none">
                    <a:solidFill>
                      <a:schemeClr val="accent1">
                        <a:lumMod val="50000"/>
                        <a:lumOff val="50000"/>
                      </a:schemeClr>
                    </a:solidFill>
                    <a:effectLst/>
                    <a:uFillTx/>
                    <a:latin typeface="Arial"/>
                  </a:rPr>
                  <a:t>Part 2</a:t>
                </a:r>
                <a:endParaRPr b="0" lang="de-DE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cxnSp>
          <p:nvCxnSpPr>
            <p:cNvPr id="178" name="Straight Connector 7"/>
            <p:cNvCxnSpPr/>
            <p:nvPr/>
          </p:nvCxnSpPr>
          <p:spPr>
            <a:xfrm>
              <a:off x="3841200" y="2552760"/>
              <a:ext cx="360" cy="916920"/>
            </a:xfrm>
            <a:prstGeom prst="straightConnector1">
              <a:avLst/>
            </a:prstGeom>
            <a:ln w="19050">
              <a:solidFill>
                <a:srgbClr val="0d1546">
                  <a:lumMod val="50000"/>
                  <a:lumOff val="50000"/>
                </a:srgbClr>
              </a:solidFill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3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DE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Optics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80" name="Content Placeholder 4" descr=""/>
          <p:cNvPicPr/>
          <p:nvPr/>
        </p:nvPicPr>
        <p:blipFill>
          <a:blip r:embed="rId1"/>
          <a:stretch/>
        </p:blipFill>
        <p:spPr>
          <a:xfrm>
            <a:off x="1482120" y="1087920"/>
            <a:ext cx="8839440" cy="50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XFEL_PowerPoint_16x9_v3_RW">
  <a:themeElements>
    <a:clrScheme name="Benutzerdefiniert 59">
      <a:dk1>
        <a:srgbClr val="000000"/>
      </a:dk1>
      <a:lt1>
        <a:srgbClr val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163</TotalTime>
  <Application>LibreOffice/25.2.4.3$Windows_X86_64 LibreOffice_project/33e196637044ead23f5c3226cde09b47731f7e27</Application>
  <AppVersion>15.0000</AppVersion>
  <Words>635</Words>
  <Paragraphs>92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2025-07-08T08:30:27Z</dcterms:created>
  <dc:creator>Microsoft Office User</dc:creator>
  <dc:description/>
  <dc:language>de-DE</dc:language>
  <cp:lastModifiedBy/>
  <dcterms:modified xsi:type="dcterms:W3CDTF">2025-07-08T14:21:20Z</dcterms:modified>
  <cp:revision>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8</vt:i4>
  </property>
</Properties>
</file>