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1" r:id="rId2"/>
    <p:sldId id="303" r:id="rId3"/>
    <p:sldId id="304" r:id="rId4"/>
    <p:sldId id="305" r:id="rId5"/>
    <p:sldId id="307" r:id="rId6"/>
    <p:sldId id="308" r:id="rId7"/>
    <p:sldId id="309" r:id="rId8"/>
    <p:sldId id="306" r:id="rId9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 varScale="1">
        <p:scale>
          <a:sx n="59" d="100"/>
          <a:sy n="59" d="100"/>
        </p:scale>
        <p:origin x="836" y="5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08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42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85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23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20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73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F9C0D5-923F-431D-ABEE-D34FD19B2240}"/>
              </a:ext>
            </a:extLst>
          </p:cNvPr>
          <p:cNvSpPr txBox="1"/>
          <p:nvPr/>
        </p:nvSpPr>
        <p:spPr>
          <a:xfrm>
            <a:off x="1774371" y="3875314"/>
            <a:ext cx="5606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Proposals for data taking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5120" y="100355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B67B2-A666-4E46-B711-94C1091B9A61}"/>
              </a:ext>
            </a:extLst>
          </p:cNvPr>
          <p:cNvSpPr txBox="1"/>
          <p:nvPr/>
        </p:nvSpPr>
        <p:spPr>
          <a:xfrm>
            <a:off x="900114" y="1221945"/>
            <a:ext cx="295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ECAL configuration</a:t>
            </a:r>
            <a:endParaRPr lang="en-US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4FB9CD7-123F-4A97-B186-44554986F2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612CA-538D-4632-8837-728FCB33DF4B}"/>
              </a:ext>
            </a:extLst>
          </p:cNvPr>
          <p:cNvGrpSpPr/>
          <p:nvPr/>
        </p:nvGrpSpPr>
        <p:grpSpPr>
          <a:xfrm>
            <a:off x="900113" y="2155371"/>
            <a:ext cx="4499201" cy="903399"/>
            <a:chOff x="900113" y="2155371"/>
            <a:chExt cx="4499201" cy="9033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74F8F7A-8F85-4EC2-9DD2-979739DB0F12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1AE857-F978-4CD2-9BE7-ED0304590F07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7449D2-60FE-4D1C-B555-30BF27B7CAA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ACBC9A-3356-47C5-AE59-FA15F3BC684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93C5AAA-4D31-41C1-946E-FE2FC7E8E070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F9F7374-E7A0-47A3-9BC3-904A1FD01242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3C51FEB-832D-4927-8601-69D48780F24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531E6AF-CEF6-4089-BE63-87998074E3D5}"/>
              </a:ext>
            </a:extLst>
          </p:cNvPr>
          <p:cNvSpPr txBox="1"/>
          <p:nvPr/>
        </p:nvSpPr>
        <p:spPr>
          <a:xfrm>
            <a:off x="1687288" y="3528796"/>
            <a:ext cx="153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Instrumented </a:t>
            </a:r>
          </a:p>
          <a:p>
            <a:r>
              <a:rPr lang="en-US" dirty="0"/>
              <a:t>towers</a:t>
            </a:r>
            <a:endParaRPr lang="de-D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19B4697-5A9E-4F2A-AA76-21A2AC7B26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438398" y="3058770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3DFB9DA-1C99-4E1E-93C5-79DE789EC483}"/>
              </a:ext>
            </a:extLst>
          </p:cNvPr>
          <p:cNvSpPr txBox="1"/>
          <p:nvPr/>
        </p:nvSpPr>
        <p:spPr>
          <a:xfrm>
            <a:off x="4011386" y="3679316"/>
            <a:ext cx="36086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8000"/>
            </a:pPr>
            <a:r>
              <a:rPr lang="en-US" sz="1800" dirty="0"/>
              <a:t>At the beginning of each run:</a:t>
            </a:r>
          </a:p>
          <a:p>
            <a:pPr>
              <a:buSzPct val="158000"/>
            </a:pPr>
            <a:endParaRPr lang="en-US" sz="1800" dirty="0"/>
          </a:p>
          <a:p>
            <a:pPr marL="285750" indent="-285750">
              <a:buSzPct val="158000"/>
              <a:buFontTx/>
              <a:buChar char="-"/>
            </a:pPr>
            <a:r>
              <a:rPr lang="en-US" sz="1800" dirty="0"/>
              <a:t>Pedestals</a:t>
            </a:r>
          </a:p>
          <a:p>
            <a:pPr marL="285750" indent="-285750">
              <a:buSzPct val="158000"/>
              <a:buFontTx/>
              <a:buChar char="-"/>
            </a:pPr>
            <a:endParaRPr lang="en-US" sz="1800" dirty="0"/>
          </a:p>
          <a:p>
            <a:pPr marL="285750" indent="-285750">
              <a:buSzPct val="158000"/>
              <a:buFontTx/>
              <a:buChar char="-"/>
            </a:pPr>
            <a:r>
              <a:rPr lang="en-US" sz="1800" dirty="0"/>
              <a:t>A few 10k raw data</a:t>
            </a:r>
          </a:p>
          <a:p>
            <a:pPr marL="285750" indent="-285750">
              <a:buSzPct val="158000"/>
              <a:buFontTx/>
              <a:buChar char="-"/>
            </a:pPr>
            <a:endParaRPr lang="en-US" sz="1800" dirty="0"/>
          </a:p>
          <a:p>
            <a:pPr marL="285750" indent="-285750">
              <a:buSzPct val="158000"/>
              <a:buFontTx/>
              <a:buChar char="-"/>
            </a:pPr>
            <a:r>
              <a:rPr lang="en-US" sz="1800" dirty="0"/>
              <a:t>Telescope checks</a:t>
            </a:r>
          </a:p>
        </p:txBody>
      </p:sp>
    </p:spTree>
    <p:extLst>
      <p:ext uri="{BB962C8B-B14F-4D97-AF65-F5344CB8AC3E}">
        <p14:creationId xmlns:p14="http://schemas.microsoft.com/office/powerpoint/2010/main" val="332478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F57317-2CC1-49FF-A356-6BBAE3451D35}"/>
              </a:ext>
            </a:extLst>
          </p:cNvPr>
          <p:cNvGrpSpPr/>
          <p:nvPr/>
        </p:nvGrpSpPr>
        <p:grpSpPr>
          <a:xfrm>
            <a:off x="900113" y="1621971"/>
            <a:ext cx="4499201" cy="903399"/>
            <a:chOff x="900113" y="2155371"/>
            <a:chExt cx="4499201" cy="90339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4374A-9C72-47EE-B5EC-6958EBD3D9FD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9ABB3F-6709-4BAF-AFCF-1A47DA229356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D8577E8-C994-4294-A75A-C312A7734BF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358D582-AE23-4BE6-A8D6-B9DAE3E72C1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ECD4626-5952-4BB7-AB55-94BF941EDA8F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F2BC66-EB92-4E6A-8EEF-7BBFA2A626C0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CBB4873-21E5-400E-922A-42A78E2ECD9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Flowchart: Or 3">
            <a:extLst>
              <a:ext uri="{FF2B5EF4-FFF2-40B4-BE49-F238E27FC236}">
                <a16:creationId xmlns:a16="http://schemas.microsoft.com/office/drawing/2014/main" id="{D51EFD59-C6BA-42C8-8F24-E1FE4FE920BE}"/>
              </a:ext>
            </a:extLst>
          </p:cNvPr>
          <p:cNvSpPr/>
          <p:nvPr/>
        </p:nvSpPr>
        <p:spPr bwMode="auto">
          <a:xfrm>
            <a:off x="1762126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lowchart: Or 23">
            <a:extLst>
              <a:ext uri="{FF2B5EF4-FFF2-40B4-BE49-F238E27FC236}">
                <a16:creationId xmlns:a16="http://schemas.microsoft.com/office/drawing/2014/main" id="{E984FB8B-639B-411E-A420-742704787514}"/>
              </a:ext>
            </a:extLst>
          </p:cNvPr>
          <p:cNvSpPr/>
          <p:nvPr/>
        </p:nvSpPr>
        <p:spPr bwMode="auto">
          <a:xfrm>
            <a:off x="2231135" y="1859856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Flowchart: Or 24">
            <a:extLst>
              <a:ext uri="{FF2B5EF4-FFF2-40B4-BE49-F238E27FC236}">
                <a16:creationId xmlns:a16="http://schemas.microsoft.com/office/drawing/2014/main" id="{654D1F2D-6618-4D42-8FB2-28AEF025C150}"/>
              </a:ext>
            </a:extLst>
          </p:cNvPr>
          <p:cNvSpPr/>
          <p:nvPr/>
        </p:nvSpPr>
        <p:spPr bwMode="auto">
          <a:xfrm>
            <a:off x="2680608" y="1868572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8B5AEE6-CE6D-439A-8961-2D3869DF1D5C}"/>
              </a:ext>
            </a:extLst>
          </p:cNvPr>
          <p:cNvCxnSpPr>
            <a:cxnSpLocks/>
          </p:cNvCxnSpPr>
          <p:nvPr/>
        </p:nvCxnSpPr>
        <p:spPr bwMode="auto">
          <a:xfrm flipV="1">
            <a:off x="2013855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4E0498-45D5-4470-B41B-D9E83A4EE9BE}"/>
              </a:ext>
            </a:extLst>
          </p:cNvPr>
          <p:cNvCxnSpPr>
            <a:cxnSpLocks/>
          </p:cNvCxnSpPr>
          <p:nvPr/>
        </p:nvCxnSpPr>
        <p:spPr bwMode="auto">
          <a:xfrm flipV="1">
            <a:off x="2460167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23BA0E-AFFE-4AB7-99A3-67684F1017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06484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CDEF530-D140-42AE-A3CA-264D7903B23E}"/>
              </a:ext>
            </a:extLst>
          </p:cNvPr>
          <p:cNvSpPr txBox="1"/>
          <p:nvPr/>
        </p:nvSpPr>
        <p:spPr>
          <a:xfrm>
            <a:off x="1273629" y="3940629"/>
            <a:ext cx="5431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Only standard tungsten plates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3 runs at 3 impact points, beam perpendicular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66472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158DDB9-C91B-4A85-A714-B7A793E85122}"/>
              </a:ext>
            </a:extLst>
          </p:cNvPr>
          <p:cNvGrpSpPr/>
          <p:nvPr/>
        </p:nvGrpSpPr>
        <p:grpSpPr>
          <a:xfrm>
            <a:off x="900113" y="1621971"/>
            <a:ext cx="4499201" cy="903399"/>
            <a:chOff x="900113" y="2155371"/>
            <a:chExt cx="4499201" cy="9033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EBBE468-BF5C-461F-BBCF-BF9495153134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F938E7-DB4A-4A23-B436-00DD17C98EA0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2300DA6-5061-4290-B462-6C6278DF891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E4C2826-0398-4EAF-AE1F-3A7395E27EA2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5D60E1B-5BD1-4485-8DA8-6B818F161D0C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48C3ABF-52CF-4EA5-BA79-B65071C7FC67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EA9B4CE-4CE0-41EE-AEAD-DF1AA47B8C1F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" name="Flowchart: Or 13">
            <a:extLst>
              <a:ext uri="{FF2B5EF4-FFF2-40B4-BE49-F238E27FC236}">
                <a16:creationId xmlns:a16="http://schemas.microsoft.com/office/drawing/2014/main" id="{B2448D2D-62D1-4837-B784-9DD78FF9D8EB}"/>
              </a:ext>
            </a:extLst>
          </p:cNvPr>
          <p:cNvSpPr/>
          <p:nvPr/>
        </p:nvSpPr>
        <p:spPr bwMode="auto">
          <a:xfrm>
            <a:off x="1762126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Or 14">
            <a:extLst>
              <a:ext uri="{FF2B5EF4-FFF2-40B4-BE49-F238E27FC236}">
                <a16:creationId xmlns:a16="http://schemas.microsoft.com/office/drawing/2014/main" id="{9BAA95E2-C669-40E5-9896-10362E3E9F12}"/>
              </a:ext>
            </a:extLst>
          </p:cNvPr>
          <p:cNvSpPr/>
          <p:nvPr/>
        </p:nvSpPr>
        <p:spPr bwMode="auto">
          <a:xfrm>
            <a:off x="2241097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202C53-0C23-46FE-95C7-0329CD5393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8954" y="2664806"/>
            <a:ext cx="54427" cy="50037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365B58B-87DA-4863-9AC4-E6601A322151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1314" y="2678183"/>
            <a:ext cx="87084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0783781-801F-4E26-9767-CCD358ED3CC2}"/>
              </a:ext>
            </a:extLst>
          </p:cNvPr>
          <p:cNvSpPr txBox="1"/>
          <p:nvPr/>
        </p:nvSpPr>
        <p:spPr>
          <a:xfrm>
            <a:off x="1273629" y="3940629"/>
            <a:ext cx="5431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Only standard tungsten plates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2 runs at 2 impact points, beam inclined (angle to be defined)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1383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F57317-2CC1-49FF-A356-6BBAE3451D35}"/>
              </a:ext>
            </a:extLst>
          </p:cNvPr>
          <p:cNvGrpSpPr/>
          <p:nvPr/>
        </p:nvGrpSpPr>
        <p:grpSpPr>
          <a:xfrm>
            <a:off x="900113" y="1621971"/>
            <a:ext cx="4499201" cy="903399"/>
            <a:chOff x="900113" y="2155371"/>
            <a:chExt cx="4499201" cy="90339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4374A-9C72-47EE-B5EC-6958EBD3D9FD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9ABB3F-6709-4BAF-AFCF-1A47DA229356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D8577E8-C994-4294-A75A-C312A7734BF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358D582-AE23-4BE6-A8D6-B9DAE3E72C1F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ECD4626-5952-4BB7-AB55-94BF941EDA8F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F2BC66-EB92-4E6A-8EEF-7BBFA2A626C0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CBB4873-21E5-400E-922A-42A78E2ECD9B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Flowchart: Or 3">
            <a:extLst>
              <a:ext uri="{FF2B5EF4-FFF2-40B4-BE49-F238E27FC236}">
                <a16:creationId xmlns:a16="http://schemas.microsoft.com/office/drawing/2014/main" id="{D51EFD59-C6BA-42C8-8F24-E1FE4FE920BE}"/>
              </a:ext>
            </a:extLst>
          </p:cNvPr>
          <p:cNvSpPr/>
          <p:nvPr/>
        </p:nvSpPr>
        <p:spPr bwMode="auto">
          <a:xfrm>
            <a:off x="1762126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lowchart: Or 23">
            <a:extLst>
              <a:ext uri="{FF2B5EF4-FFF2-40B4-BE49-F238E27FC236}">
                <a16:creationId xmlns:a16="http://schemas.microsoft.com/office/drawing/2014/main" id="{E984FB8B-639B-411E-A420-742704787514}"/>
              </a:ext>
            </a:extLst>
          </p:cNvPr>
          <p:cNvSpPr/>
          <p:nvPr/>
        </p:nvSpPr>
        <p:spPr bwMode="auto">
          <a:xfrm>
            <a:off x="2231135" y="1859856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Flowchart: Or 24">
            <a:extLst>
              <a:ext uri="{FF2B5EF4-FFF2-40B4-BE49-F238E27FC236}">
                <a16:creationId xmlns:a16="http://schemas.microsoft.com/office/drawing/2014/main" id="{654D1F2D-6618-4D42-8FB2-28AEF025C150}"/>
              </a:ext>
            </a:extLst>
          </p:cNvPr>
          <p:cNvSpPr/>
          <p:nvPr/>
        </p:nvSpPr>
        <p:spPr bwMode="auto">
          <a:xfrm>
            <a:off x="2680608" y="1868572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8B5AEE6-CE6D-439A-8961-2D3869DF1D5C}"/>
              </a:ext>
            </a:extLst>
          </p:cNvPr>
          <p:cNvCxnSpPr>
            <a:cxnSpLocks/>
          </p:cNvCxnSpPr>
          <p:nvPr/>
        </p:nvCxnSpPr>
        <p:spPr bwMode="auto">
          <a:xfrm flipV="1">
            <a:off x="2013855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4E0498-45D5-4470-B41B-D9E83A4EE9BE}"/>
              </a:ext>
            </a:extLst>
          </p:cNvPr>
          <p:cNvCxnSpPr>
            <a:cxnSpLocks/>
          </p:cNvCxnSpPr>
          <p:nvPr/>
        </p:nvCxnSpPr>
        <p:spPr bwMode="auto">
          <a:xfrm flipV="1">
            <a:off x="2460167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23BA0E-AFFE-4AB7-99A3-67684F1017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06484" y="2863124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CDEF530-D140-42AE-A3CA-264D7903B23E}"/>
              </a:ext>
            </a:extLst>
          </p:cNvPr>
          <p:cNvSpPr txBox="1"/>
          <p:nvPr/>
        </p:nvSpPr>
        <p:spPr>
          <a:xfrm>
            <a:off x="1273629" y="3940629"/>
            <a:ext cx="5431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With 9 additional tungsten plates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3 runs at 3 impact points, beam perpendicular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87013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158DDB9-C91B-4A85-A714-B7A793E85122}"/>
              </a:ext>
            </a:extLst>
          </p:cNvPr>
          <p:cNvGrpSpPr/>
          <p:nvPr/>
        </p:nvGrpSpPr>
        <p:grpSpPr>
          <a:xfrm>
            <a:off x="900113" y="1621971"/>
            <a:ext cx="4499201" cy="903399"/>
            <a:chOff x="900113" y="2155371"/>
            <a:chExt cx="4499201" cy="9033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EBBE468-BF5C-461F-BBCF-BF9495153134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F938E7-DB4A-4A23-B436-00DD17C98EA0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2300DA6-5061-4290-B462-6C6278DF891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E4C2826-0398-4EAF-AE1F-3A7395E27EA2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5D60E1B-5BD1-4485-8DA8-6B818F161D0C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48C3ABF-52CF-4EA5-BA79-B65071C7FC67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EA9B4CE-4CE0-41EE-AEAD-DF1AA47B8C1F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" name="Flowchart: Or 13">
            <a:extLst>
              <a:ext uri="{FF2B5EF4-FFF2-40B4-BE49-F238E27FC236}">
                <a16:creationId xmlns:a16="http://schemas.microsoft.com/office/drawing/2014/main" id="{B2448D2D-62D1-4837-B784-9DD78FF9D8EB}"/>
              </a:ext>
            </a:extLst>
          </p:cNvPr>
          <p:cNvSpPr/>
          <p:nvPr/>
        </p:nvSpPr>
        <p:spPr bwMode="auto">
          <a:xfrm>
            <a:off x="1762126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Or 14">
            <a:extLst>
              <a:ext uri="{FF2B5EF4-FFF2-40B4-BE49-F238E27FC236}">
                <a16:creationId xmlns:a16="http://schemas.microsoft.com/office/drawing/2014/main" id="{9BAA95E2-C669-40E5-9896-10362E3E9F12}"/>
              </a:ext>
            </a:extLst>
          </p:cNvPr>
          <p:cNvSpPr/>
          <p:nvPr/>
        </p:nvSpPr>
        <p:spPr bwMode="auto">
          <a:xfrm>
            <a:off x="2241097" y="184900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202C53-0C23-46FE-95C7-0329CD5393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8954" y="2664806"/>
            <a:ext cx="54427" cy="50037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365B58B-87DA-4863-9AC4-E6601A322151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1314" y="2678183"/>
            <a:ext cx="87084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0783781-801F-4E26-9767-CCD358ED3CC2}"/>
              </a:ext>
            </a:extLst>
          </p:cNvPr>
          <p:cNvSpPr txBox="1"/>
          <p:nvPr/>
        </p:nvSpPr>
        <p:spPr>
          <a:xfrm>
            <a:off x="1273629" y="3940629"/>
            <a:ext cx="5431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With 9 additional tungsten plates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2 runs at 2 impact points, beam inclined (angle to be defined)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60711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89EB9-6B71-48DC-9FCC-38802AC6F761}"/>
              </a:ext>
            </a:extLst>
          </p:cNvPr>
          <p:cNvSpPr txBox="1"/>
          <p:nvPr/>
        </p:nvSpPr>
        <p:spPr>
          <a:xfrm>
            <a:off x="664029" y="1232539"/>
            <a:ext cx="75220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Additional studies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Leakage</a:t>
            </a:r>
            <a:endParaRPr lang="de-DE" sz="1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ABF278-D8F3-4EAA-99A5-A7D10EB7CB34}"/>
              </a:ext>
            </a:extLst>
          </p:cNvPr>
          <p:cNvGrpSpPr/>
          <p:nvPr/>
        </p:nvGrpSpPr>
        <p:grpSpPr>
          <a:xfrm>
            <a:off x="664029" y="2694097"/>
            <a:ext cx="4499201" cy="903399"/>
            <a:chOff x="900113" y="2155371"/>
            <a:chExt cx="4499201" cy="90339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9B41144-6BE8-43D4-A672-9A42599EC74D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5051D4C-F042-4E45-A5ED-79D509CFEEFE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25245-A0D2-4D30-8C6E-236F4A52EB7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5FFE102-92E1-4BDD-9682-6AA80EA634CC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4E9B296-AC45-425E-9F9E-C4C48F450B1A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3190EC2-680E-40D6-899A-5CBD26C79B05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6678D46-EACD-42C6-9BAE-79F5399F4BFE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Flowchart: Or 14">
            <a:extLst>
              <a:ext uri="{FF2B5EF4-FFF2-40B4-BE49-F238E27FC236}">
                <a16:creationId xmlns:a16="http://schemas.microsoft.com/office/drawing/2014/main" id="{54A8B996-959D-4FE2-A736-4A04931D088D}"/>
              </a:ext>
            </a:extLst>
          </p:cNvPr>
          <p:cNvSpPr/>
          <p:nvPr/>
        </p:nvSpPr>
        <p:spPr bwMode="auto">
          <a:xfrm>
            <a:off x="1635579" y="2715791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Or 15">
            <a:extLst>
              <a:ext uri="{FF2B5EF4-FFF2-40B4-BE49-F238E27FC236}">
                <a16:creationId xmlns:a16="http://schemas.microsoft.com/office/drawing/2014/main" id="{833F4BC0-8689-4091-A47F-9A3818880C76}"/>
              </a:ext>
            </a:extLst>
          </p:cNvPr>
          <p:cNvSpPr/>
          <p:nvPr/>
        </p:nvSpPr>
        <p:spPr bwMode="auto">
          <a:xfrm>
            <a:off x="2404941" y="3111619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91A808-8A08-49C3-8006-89928BFE6647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1455" y="3788410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8322FC-A428-44ED-91B1-52D2DF0D760F}"/>
              </a:ext>
            </a:extLst>
          </p:cNvPr>
          <p:cNvCxnSpPr>
            <a:cxnSpLocks/>
          </p:cNvCxnSpPr>
          <p:nvPr/>
        </p:nvCxnSpPr>
        <p:spPr bwMode="auto">
          <a:xfrm flipV="1">
            <a:off x="2645227" y="3788410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DFEE956-25A3-42B0-9DF1-0C717CC354D9}"/>
              </a:ext>
            </a:extLst>
          </p:cNvPr>
          <p:cNvSpPr txBox="1"/>
          <p:nvPr/>
        </p:nvSpPr>
        <p:spPr>
          <a:xfrm>
            <a:off x="2972480" y="4148133"/>
            <a:ext cx="5431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en-US" sz="1800" dirty="0"/>
              <a:t>With standard tungsten plates and with additional plates 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2 runs at 2 impact points, beam perpendicular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7746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031C5E3F-0944-45BB-B114-F4125BBDFBA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Test-beam 2025</a:t>
            </a:r>
            <a:endParaRPr lang="de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89EB9-6B71-48DC-9FCC-38802AC6F761}"/>
              </a:ext>
            </a:extLst>
          </p:cNvPr>
          <p:cNvSpPr txBox="1"/>
          <p:nvPr/>
        </p:nvSpPr>
        <p:spPr>
          <a:xfrm>
            <a:off x="664029" y="1232539"/>
            <a:ext cx="75220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Additional studies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Raw data</a:t>
            </a:r>
            <a:endParaRPr lang="de-DE" sz="1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ABF278-D8F3-4EAA-99A5-A7D10EB7CB34}"/>
              </a:ext>
            </a:extLst>
          </p:cNvPr>
          <p:cNvGrpSpPr/>
          <p:nvPr/>
        </p:nvGrpSpPr>
        <p:grpSpPr>
          <a:xfrm>
            <a:off x="664029" y="2694097"/>
            <a:ext cx="4499201" cy="903399"/>
            <a:chOff x="900113" y="2155371"/>
            <a:chExt cx="4499201" cy="90339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9B41144-6BE8-43D4-A672-9A42599EC74D}"/>
                </a:ext>
              </a:extLst>
            </p:cNvPr>
            <p:cNvSpPr/>
            <p:nvPr/>
          </p:nvSpPr>
          <p:spPr bwMode="auto">
            <a:xfrm>
              <a:off x="900113" y="2155371"/>
              <a:ext cx="4499201" cy="8925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5051D4C-F042-4E45-A5ED-79D509CFEEFE}"/>
                </a:ext>
              </a:extLst>
            </p:cNvPr>
            <p:cNvCxnSpPr/>
            <p:nvPr/>
          </p:nvCxnSpPr>
          <p:spPr bwMode="auto">
            <a:xfrm>
              <a:off x="1687286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625245-A0D2-4D30-8C6E-236F4A52EB7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08564" y="2155371"/>
              <a:ext cx="1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5FFE102-92E1-4BDD-9682-6AA80EA634CC}"/>
                </a:ext>
              </a:extLst>
            </p:cNvPr>
            <p:cNvCxnSpPr/>
            <p:nvPr/>
          </p:nvCxnSpPr>
          <p:spPr bwMode="auto">
            <a:xfrm>
              <a:off x="3967843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4E9B296-AC45-425E-9F9E-C4C48F450B1A}"/>
                </a:ext>
              </a:extLst>
            </p:cNvPr>
            <p:cNvCxnSpPr/>
            <p:nvPr/>
          </p:nvCxnSpPr>
          <p:spPr bwMode="auto">
            <a:xfrm>
              <a:off x="4680857" y="2155371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3190EC2-680E-40D6-899A-5CBD26C79B05}"/>
                </a:ext>
              </a:extLst>
            </p:cNvPr>
            <p:cNvSpPr/>
            <p:nvPr/>
          </p:nvSpPr>
          <p:spPr bwMode="auto">
            <a:xfrm>
              <a:off x="1675044" y="2177065"/>
              <a:ext cx="1545764" cy="88170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6678D46-EACD-42C6-9BAE-79F5399F4BFE}"/>
                </a:ext>
              </a:extLst>
            </p:cNvPr>
            <p:cNvCxnSpPr/>
            <p:nvPr/>
          </p:nvCxnSpPr>
          <p:spPr bwMode="auto">
            <a:xfrm>
              <a:off x="2438398" y="2166218"/>
              <a:ext cx="0" cy="892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Flowchart: Or 14">
            <a:extLst>
              <a:ext uri="{FF2B5EF4-FFF2-40B4-BE49-F238E27FC236}">
                <a16:creationId xmlns:a16="http://schemas.microsoft.com/office/drawing/2014/main" id="{54A8B996-959D-4FE2-A736-4A04931D088D}"/>
              </a:ext>
            </a:extLst>
          </p:cNvPr>
          <p:cNvSpPr/>
          <p:nvPr/>
        </p:nvSpPr>
        <p:spPr bwMode="auto">
          <a:xfrm>
            <a:off x="1635579" y="2921135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Or 15">
            <a:extLst>
              <a:ext uri="{FF2B5EF4-FFF2-40B4-BE49-F238E27FC236}">
                <a16:creationId xmlns:a16="http://schemas.microsoft.com/office/drawing/2014/main" id="{833F4BC0-8689-4091-A47F-9A3818880C76}"/>
              </a:ext>
            </a:extLst>
          </p:cNvPr>
          <p:cNvSpPr/>
          <p:nvPr/>
        </p:nvSpPr>
        <p:spPr bwMode="auto">
          <a:xfrm>
            <a:off x="2382614" y="2910078"/>
            <a:ext cx="413657" cy="438476"/>
          </a:xfrm>
          <a:prstGeom prst="flowChar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91A808-8A08-49C3-8006-89928BFE6647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1455" y="3788410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8322FC-A428-44ED-91B1-52D2DF0D760F}"/>
              </a:ext>
            </a:extLst>
          </p:cNvPr>
          <p:cNvCxnSpPr>
            <a:cxnSpLocks/>
          </p:cNvCxnSpPr>
          <p:nvPr/>
        </p:nvCxnSpPr>
        <p:spPr bwMode="auto">
          <a:xfrm flipV="1">
            <a:off x="2645227" y="3788410"/>
            <a:ext cx="0" cy="50044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DFEE956-25A3-42B0-9DF1-0C717CC354D9}"/>
              </a:ext>
            </a:extLst>
          </p:cNvPr>
          <p:cNvSpPr txBox="1"/>
          <p:nvPr/>
        </p:nvSpPr>
        <p:spPr>
          <a:xfrm>
            <a:off x="2972480" y="4148133"/>
            <a:ext cx="5431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en-US" sz="1800" dirty="0"/>
              <a:t>With standard tungsten plates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2 runs at 2 impact points, beam perpendicular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r>
              <a:rPr lang="en-US" sz="1800" dirty="0"/>
              <a:t>x × 10</a:t>
            </a:r>
            <a:r>
              <a:rPr lang="en-US" sz="1800" baseline="30000" dirty="0"/>
              <a:t>6</a:t>
            </a:r>
            <a:r>
              <a:rPr lang="en-US" sz="1800" dirty="0"/>
              <a:t> trigger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780425461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177</Words>
  <Application>Microsoft Office PowerPoint</Application>
  <PresentationFormat>On-screen Show (4:3)</PresentationFormat>
  <Paragraphs>146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Wingdings</vt:lpstr>
      <vt:lpstr>PPT-Vorlage_en</vt:lpstr>
      <vt:lpstr>Test-beam 2025</vt:lpstr>
      <vt:lpstr>Test-beam 2025</vt:lpstr>
      <vt:lpstr>Test-beam 2025</vt:lpstr>
      <vt:lpstr>Test-beam 2025</vt:lpstr>
      <vt:lpstr>Test-beam 2025</vt:lpstr>
      <vt:lpstr>Test-beam 2025</vt:lpstr>
      <vt:lpstr>Test-beam 2025</vt:lpstr>
      <vt:lpstr>Test-beam 2025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311</cp:revision>
  <dcterms:created xsi:type="dcterms:W3CDTF">2012-02-28T14:56:30Z</dcterms:created>
  <dcterms:modified xsi:type="dcterms:W3CDTF">2025-01-27T08:59:38Z</dcterms:modified>
</cp:coreProperties>
</file>