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6" r:id="rId2"/>
    <p:sldId id="265" r:id="rId3"/>
    <p:sldId id="257" r:id="rId4"/>
    <p:sldId id="271" r:id="rId5"/>
    <p:sldId id="268" r:id="rId6"/>
    <p:sldId id="267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01"/>
    <p:restoredTop sz="94663"/>
  </p:normalViewPr>
  <p:slideViewPr>
    <p:cSldViewPr snapToGrid="0">
      <p:cViewPr varScale="1">
        <p:scale>
          <a:sx n="142" d="100"/>
          <a:sy n="142" d="100"/>
        </p:scale>
        <p:origin x="200" y="1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AEB5E-7D0C-ED4C-9CEB-92B5F36A37F4}" type="datetimeFigureOut">
              <a:rPr lang="en-US"/>
              <a:t>1/15/25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2A7F7-B961-8442-ADA3-0D383AF7D058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3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32D16-F7AC-8276-F4D0-08B94269F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D231D-1EC4-486D-E256-DA891A9CE0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AE5DC5-9B38-34F2-CC8C-736D31ADD0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6520D-7EF5-6B32-EA76-0CC33016A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A7F7-B961-8442-ADA3-0D383AF7D058}" type="slidenum">
              <a:r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6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A7F7-B961-8442-ADA3-0D383AF7D058}" type="slidenum">
              <a:r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14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A7F7-B961-8442-ADA3-0D383AF7D058}" type="slidenum">
              <a:rPr lang="en-GB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201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97074-293E-9718-F6A9-0AB2A4D7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308C80-0FCB-8596-64DE-7801C1CE3C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11F6AF-5A53-7A22-2E1A-8780F8F2F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C4705-D39A-4E3E-7F26-EF8B32F8B0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A7F7-B961-8442-ADA3-0D383AF7D058}" type="slidenum">
              <a:rPr lang="en-GB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78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A7F7-B961-8442-ADA3-0D383AF7D058}" type="slidenum">
              <a:rPr lang="en-GB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1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A3DDD-A6D8-32F9-16E8-98470C4B2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1E494-D222-E01D-A029-062504306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D83D4-4637-7379-4E86-09AFE85E0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8C56D-2F13-22B9-C008-34E42E10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93485-49C3-94C1-4930-F2526091B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46002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280AD-5C84-00AA-3D31-41F60FA6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E60AD7-5C03-71DA-D296-151263620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6F2AD-FA73-048E-5898-0174199F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46B4-7347-50CD-63E9-54C2B5042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0D200-C64F-22C8-EC63-E46354459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409232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C4F8E2-078E-5EAE-99FB-0A95A1928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404DD-4B9B-72EE-ACD1-E7645DC88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68820-330B-D33E-2525-1E7CA4EEA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2A111-0D76-38F0-D74E-9E8071FEF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D0343-E9A2-EE28-3BA6-AE63749D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74252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11CA3-8089-5768-8A7F-B3CF8D84B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C8B5D-368D-F4B3-3EAD-1C92B5999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60BC6-67BF-E3CC-0300-90993877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B3107-B9CA-D2D3-32DE-4A771C10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D677E-5BE7-BFCA-0A48-FF4908165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70930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FD05D-6467-0027-FC2A-34910CCD6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B609E-EFD4-925C-B4A7-0E380E0BB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4E982-BFCD-7103-B68B-27D5DCB85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3A32B-3957-A70A-4AF4-527CA2F4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CF98E-2529-E835-7E04-8EDB93EC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84839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CD79D-FBC0-9C80-8254-B5F6EA4E7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AB38C-6194-C924-4F76-5CE7C2D22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C5DB6-B4DC-E8DA-8DA0-6323E8144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FCBF2D-930C-8AF1-1FF9-EE7C3334D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D3A0E-242B-A0A7-DACC-6A70DF822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C0C46-7B75-054F-3FB1-F75EE57A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575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7E060-239A-BF99-F1E9-B97896CA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CA2EAF-04AD-B9CF-BA14-745221E5C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F25D0-E45D-07CC-201B-0549EB54D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1EDF95-ED8A-55CA-C5D1-D9783EAE3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F0FFBC-D468-B7EB-6EA1-5B82F9351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873620-CF67-7C1A-F702-B9A6A76C5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B210F-80EC-2B4C-B256-3B1B6300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5BE702-73E3-34D9-17A2-C7527F125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97976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0C3B-BB11-8FDD-917A-819B6AF8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DFA768-64CF-AEE9-4A0A-818D184AB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985BB7-E77C-873E-27D5-1F1B3384B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9012E-11FA-A56F-F67F-E0E69BA97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45352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7DE5AF-68D3-890E-B0C8-B50E9FB7F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C733E4-6D43-53AD-87F3-4C39BDB47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2EDB02-65C2-6CF0-6B5E-96A6BCEB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53334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D479-FC71-46AF-50B0-35D31AF1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E8F30-C252-1555-D175-F7F18F1ED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DEFE0-4D11-7963-F920-232AD7751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973D7-E478-5FD6-AF64-604D2294E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CABB5-E66F-7B85-E5A0-7A552E10E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3103F-5AE0-AEA0-BF0E-20F2A8CF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11305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6B009-2565-1525-F6B1-FB101D22D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715444-F5DB-8ADC-297C-8B90F23FA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422D6-6010-D053-0874-DDC0DBDFA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841F9D-B68E-4994-036D-5E4D41EA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75D56-80EA-B74F-BEA7-1873BE79E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780798-7D93-6E4D-B260-CF2BB63CC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44410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FF6FE9-F11D-2EB3-D0D8-02CA11D73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53D04-65CE-867B-35BC-9571BDBE9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AC44E-5AD7-714E-E332-FD82F1319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5C060F-45E1-A14E-8A60-65EF2D60E945}" type="datetimeFigureOut">
              <a:rPr lang="en-US"/>
              <a:t>1/15/25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62083-9F7C-7D5F-098E-D403C9DA0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15D08-6F5E-AC36-F1D6-4D72024F7A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54EFEA-F141-0447-AC28-EB7A1E38711C}" type="slidenum">
              <a:r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17385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6F7EC-2669-1B49-DE45-CE30F9F0E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1709-F343-CD98-D16B-75084B89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711609" cy="1325563"/>
          </a:xfrm>
        </p:spPr>
        <p:txBody>
          <a:bodyPr/>
          <a:lstStyle/>
          <a:p>
            <a:r>
              <a:rPr lang="nb-NO" dirty="0"/>
              <a:t>Comments on HALHF vs CLIC </a:t>
            </a:r>
            <a:r>
              <a:rPr lang="nb-NO"/>
              <a:t>power</a:t>
            </a:r>
            <a:endParaRPr lang="en-NO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10695F-409F-C062-C914-03C7D919AD18}"/>
              </a:ext>
            </a:extLst>
          </p:cNvPr>
          <p:cNvSpPr txBox="1"/>
          <p:nvPr/>
        </p:nvSpPr>
        <p:spPr>
          <a:xfrm>
            <a:off x="1375242" y="6556296"/>
            <a:ext cx="1077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O" b="1"/>
              <a:t>Erik Adli, U. Oslo</a:t>
            </a:r>
            <a:r>
              <a:rPr lang="nb-NO" b="1" dirty="0"/>
              <a:t>, 2025-01-15</a:t>
            </a:r>
            <a:endParaRPr lang="en-NO" b="1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7D0162D-74C7-AB8E-848A-8C411D6F4925}"/>
              </a:ext>
            </a:extLst>
          </p:cNvPr>
          <p:cNvSpPr txBox="1"/>
          <p:nvPr/>
        </p:nvSpPr>
        <p:spPr>
          <a:xfrm>
            <a:off x="471255" y="1690688"/>
            <a:ext cx="59446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Advantages PWFA vs RF:</a:t>
            </a:r>
          </a:p>
          <a:p>
            <a:endParaRPr lang="en-US" b="1" dirty="0"/>
          </a:p>
          <a:p>
            <a:r>
              <a:rPr lang="en-US" b="1" dirty="0"/>
              <a:t>1) High gradient</a:t>
            </a:r>
          </a:p>
          <a:p>
            <a:endParaRPr lang="en-US" b="1" dirty="0"/>
          </a:p>
          <a:p>
            <a:r>
              <a:rPr lang="en-US" b="1" dirty="0"/>
              <a:t>2) High efficiency? (Improved  Luminosity/Power?)</a:t>
            </a:r>
          </a:p>
        </p:txBody>
      </p:sp>
    </p:spTree>
    <p:extLst>
      <p:ext uri="{BB962C8B-B14F-4D97-AF65-F5344CB8AC3E}">
        <p14:creationId xmlns:p14="http://schemas.microsoft.com/office/powerpoint/2010/main" val="69002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ABBFA-E04B-0D6D-48F0-FFE4CE809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62154-A179-4795-B3E8-E27E72409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711609" cy="1325563"/>
          </a:xfrm>
        </p:spPr>
        <p:txBody>
          <a:bodyPr/>
          <a:lstStyle/>
          <a:p>
            <a:r>
              <a:rPr lang="nb-NO" dirty="0"/>
              <a:t>Efficiency RF vs </a:t>
            </a:r>
            <a:r>
              <a:rPr lang="nb-NO"/>
              <a:t>PWFA</a:t>
            </a:r>
            <a:endParaRPr lang="en-NO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12121-7BD6-4B03-4C44-6C44796DCC64}"/>
              </a:ext>
            </a:extLst>
          </p:cNvPr>
          <p:cNvSpPr txBox="1"/>
          <p:nvPr/>
        </p:nvSpPr>
        <p:spPr>
          <a:xfrm>
            <a:off x="1375242" y="6556296"/>
            <a:ext cx="1077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O" b="1"/>
              <a:t>Erik Adli, U. Oslo</a:t>
            </a:r>
            <a:r>
              <a:rPr lang="nb-NO" b="1" dirty="0"/>
              <a:t>, 2025-01-15</a:t>
            </a:r>
            <a:endParaRPr lang="en-NO" b="1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1923F9B-9F22-B413-8E67-DA9670C191A0}"/>
              </a:ext>
            </a:extLst>
          </p:cNvPr>
          <p:cNvCxnSpPr/>
          <p:nvPr/>
        </p:nvCxnSpPr>
        <p:spPr>
          <a:xfrm flipH="1">
            <a:off x="411669" y="4440761"/>
            <a:ext cx="5661032" cy="0"/>
          </a:xfrm>
          <a:prstGeom prst="line">
            <a:avLst/>
          </a:prstGeom>
          <a:ln w="19050" cmpd="sng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27E3303-F59D-2988-FDF0-D43397F3E926}"/>
              </a:ext>
            </a:extLst>
          </p:cNvPr>
          <p:cNvSpPr txBox="1"/>
          <p:nvPr/>
        </p:nvSpPr>
        <p:spPr>
          <a:xfrm>
            <a:off x="1375242" y="3997369"/>
            <a:ext cx="700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100%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30C5146-8D9E-6C7B-01A3-434F15F21953}"/>
              </a:ext>
            </a:extLst>
          </p:cNvPr>
          <p:cNvSpPr/>
          <p:nvPr/>
        </p:nvSpPr>
        <p:spPr>
          <a:xfrm>
            <a:off x="1568121" y="4332529"/>
            <a:ext cx="192144" cy="205801"/>
          </a:xfrm>
          <a:prstGeom prst="ellipse">
            <a:avLst/>
          </a:prstGeom>
          <a:solidFill>
            <a:srgbClr val="C00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8B3E050-2AA6-6404-6020-469981B1E58F}"/>
              </a:ext>
            </a:extLst>
          </p:cNvPr>
          <p:cNvSpPr/>
          <p:nvPr/>
        </p:nvSpPr>
        <p:spPr>
          <a:xfrm>
            <a:off x="599555" y="4363113"/>
            <a:ext cx="116706" cy="12500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DC577AA-0BE2-D741-7BE7-223CAC64E4DE}"/>
              </a:ext>
            </a:extLst>
          </p:cNvPr>
          <p:cNvSpPr txBox="1"/>
          <p:nvPr/>
        </p:nvSpPr>
        <p:spPr>
          <a:xfrm>
            <a:off x="169457" y="3665394"/>
            <a:ext cx="2957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Before the plasma interaction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6EE8372-9680-E841-AEEA-C217E85066C1}"/>
              </a:ext>
            </a:extLst>
          </p:cNvPr>
          <p:cNvSpPr/>
          <p:nvPr/>
        </p:nvSpPr>
        <p:spPr>
          <a:xfrm>
            <a:off x="5423099" y="3791061"/>
            <a:ext cx="172137" cy="149529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71B601C-9C5A-0EF5-55AC-39894484E4D2}"/>
              </a:ext>
            </a:extLst>
          </p:cNvPr>
          <p:cNvSpPr txBox="1"/>
          <p:nvPr/>
        </p:nvSpPr>
        <p:spPr>
          <a:xfrm>
            <a:off x="5522550" y="3549713"/>
            <a:ext cx="550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DB</a:t>
            </a:r>
          </a:p>
          <a:p>
            <a:r>
              <a:rPr lang="en-US" sz="1200" dirty="0"/>
              <a:t>dump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BDFCF99-5594-18AF-CA2F-405AB0B37386}"/>
              </a:ext>
            </a:extLst>
          </p:cNvPr>
          <p:cNvCxnSpPr/>
          <p:nvPr/>
        </p:nvCxnSpPr>
        <p:spPr>
          <a:xfrm flipH="1">
            <a:off x="5138233" y="3907966"/>
            <a:ext cx="363612" cy="523995"/>
          </a:xfrm>
          <a:prstGeom prst="line">
            <a:avLst/>
          </a:prstGeom>
          <a:ln w="38100" cmpd="sng">
            <a:solidFill>
              <a:schemeClr val="accent2"/>
            </a:solidFill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9D4F032A-EAD4-04BD-1F3F-5447125D487A}"/>
              </a:ext>
            </a:extLst>
          </p:cNvPr>
          <p:cNvSpPr txBox="1"/>
          <p:nvPr/>
        </p:nvSpPr>
        <p:spPr>
          <a:xfrm>
            <a:off x="5372043" y="3985298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23%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0EC7D87-F972-2F50-94AF-910038C1C3EF}"/>
              </a:ext>
            </a:extLst>
          </p:cNvPr>
          <p:cNvSpPr/>
          <p:nvPr/>
        </p:nvSpPr>
        <p:spPr>
          <a:xfrm>
            <a:off x="2423516" y="4169964"/>
            <a:ext cx="1773057" cy="526961"/>
          </a:xfrm>
          <a:prstGeom prst="rect">
            <a:avLst/>
          </a:prstGeom>
          <a:solidFill>
            <a:schemeClr val="accent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PLASMA    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C0C1DEB-6642-7584-7E09-372D1B032A5A}"/>
              </a:ext>
            </a:extLst>
          </p:cNvPr>
          <p:cNvSpPr/>
          <p:nvPr/>
        </p:nvSpPr>
        <p:spPr>
          <a:xfrm>
            <a:off x="5230955" y="4073892"/>
            <a:ext cx="192144" cy="192144"/>
          </a:xfrm>
          <a:prstGeom prst="ellipse">
            <a:avLst/>
          </a:prstGeom>
          <a:solidFill>
            <a:srgbClr val="C00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35B69B7-5108-991B-42DE-3474DA2DD8DF}"/>
              </a:ext>
            </a:extLst>
          </p:cNvPr>
          <p:cNvSpPr/>
          <p:nvPr/>
        </p:nvSpPr>
        <p:spPr>
          <a:xfrm>
            <a:off x="4433857" y="4366701"/>
            <a:ext cx="116706" cy="116706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8A3076C-EE96-EE6A-1D5F-768541AAA53F}"/>
              </a:ext>
            </a:extLst>
          </p:cNvPr>
          <p:cNvSpPr txBox="1"/>
          <p:nvPr/>
        </p:nvSpPr>
        <p:spPr>
          <a:xfrm>
            <a:off x="3415158" y="3286986"/>
            <a:ext cx="2813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After the plasma interaction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D477367-AF72-D0F9-180E-4C3FB965C144}"/>
              </a:ext>
            </a:extLst>
          </p:cNvPr>
          <p:cNvSpPr txBox="1"/>
          <p:nvPr/>
        </p:nvSpPr>
        <p:spPr>
          <a:xfrm>
            <a:off x="4258731" y="4047860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50%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E56A528-8470-B5A3-0F2F-B1AF536A41AC}"/>
              </a:ext>
            </a:extLst>
          </p:cNvPr>
          <p:cNvSpPr txBox="1"/>
          <p:nvPr/>
        </p:nvSpPr>
        <p:spPr>
          <a:xfrm>
            <a:off x="3517323" y="4247295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27%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1E32AF6-AF0B-719B-C7A4-2CAEBAC22303}"/>
              </a:ext>
            </a:extLst>
          </p:cNvPr>
          <p:cNvSpPr txBox="1"/>
          <p:nvPr/>
        </p:nvSpPr>
        <p:spPr>
          <a:xfrm>
            <a:off x="1473500" y="4509990"/>
            <a:ext cx="392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DB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CB2B405-55FC-6F0D-296D-AC738FBB2178}"/>
              </a:ext>
            </a:extLst>
          </p:cNvPr>
          <p:cNvSpPr txBox="1"/>
          <p:nvPr/>
        </p:nvSpPr>
        <p:spPr>
          <a:xfrm>
            <a:off x="472018" y="4513715"/>
            <a:ext cx="4420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WB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A604456-05BF-7294-1868-9D6C4DAC6114}"/>
              </a:ext>
            </a:extLst>
          </p:cNvPr>
          <p:cNvSpPr/>
          <p:nvPr/>
        </p:nvSpPr>
        <p:spPr>
          <a:xfrm>
            <a:off x="205887" y="3286986"/>
            <a:ext cx="6103966" cy="14903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43414F-4164-B131-DFFB-AC830E75929E}"/>
              </a:ext>
            </a:extLst>
          </p:cNvPr>
          <p:cNvCxnSpPr/>
          <p:nvPr/>
        </p:nvCxnSpPr>
        <p:spPr>
          <a:xfrm flipH="1">
            <a:off x="3126613" y="3064564"/>
            <a:ext cx="587165" cy="72649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89649FF-3043-FB8B-B3A3-45B0FDFE8B49}"/>
              </a:ext>
            </a:extLst>
          </p:cNvPr>
          <p:cNvCxnSpPr>
            <a:stCxn id="57" idx="3"/>
          </p:cNvCxnSpPr>
          <p:nvPr/>
        </p:nvCxnSpPr>
        <p:spPr>
          <a:xfrm>
            <a:off x="3126613" y="3850060"/>
            <a:ext cx="407914" cy="65488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E1BB7CC-F84D-5532-B6E4-AEE2CF85B0C1}"/>
              </a:ext>
            </a:extLst>
          </p:cNvPr>
          <p:cNvCxnSpPr/>
          <p:nvPr/>
        </p:nvCxnSpPr>
        <p:spPr>
          <a:xfrm flipH="1">
            <a:off x="411669" y="2836151"/>
            <a:ext cx="5661032" cy="0"/>
          </a:xfrm>
          <a:prstGeom prst="line">
            <a:avLst/>
          </a:prstGeom>
          <a:ln w="19050" cmpd="sng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047BE88-B011-6640-9948-F43F118FE115}"/>
              </a:ext>
            </a:extLst>
          </p:cNvPr>
          <p:cNvCxnSpPr/>
          <p:nvPr/>
        </p:nvCxnSpPr>
        <p:spPr>
          <a:xfrm flipH="1">
            <a:off x="411669" y="2734427"/>
            <a:ext cx="5661032" cy="0"/>
          </a:xfrm>
          <a:prstGeom prst="line">
            <a:avLst/>
          </a:prstGeom>
          <a:ln w="19050" cmpd="sng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F8D64006-43AA-2B75-30C6-FA6F015DA1C3}"/>
              </a:ext>
            </a:extLst>
          </p:cNvPr>
          <p:cNvSpPr txBox="1"/>
          <p:nvPr/>
        </p:nvSpPr>
        <p:spPr>
          <a:xfrm>
            <a:off x="1375242" y="2291035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100%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6935175-1B08-6437-55D3-A5B2EC18F260}"/>
              </a:ext>
            </a:extLst>
          </p:cNvPr>
          <p:cNvSpPr/>
          <p:nvPr/>
        </p:nvSpPr>
        <p:spPr>
          <a:xfrm>
            <a:off x="1568121" y="2613838"/>
            <a:ext cx="192144" cy="205801"/>
          </a:xfrm>
          <a:prstGeom prst="ellipse">
            <a:avLst/>
          </a:prstGeom>
          <a:solidFill>
            <a:srgbClr val="C00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0F66EE2-BF56-B674-25AC-4D1563336983}"/>
              </a:ext>
            </a:extLst>
          </p:cNvPr>
          <p:cNvSpPr/>
          <p:nvPr/>
        </p:nvSpPr>
        <p:spPr>
          <a:xfrm>
            <a:off x="624269" y="2780348"/>
            <a:ext cx="116706" cy="12500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C330804-BA7C-1CBA-2110-82CBC144A289}"/>
              </a:ext>
            </a:extLst>
          </p:cNvPr>
          <p:cNvSpPr txBox="1"/>
          <p:nvPr/>
        </p:nvSpPr>
        <p:spPr>
          <a:xfrm>
            <a:off x="169457" y="1959060"/>
            <a:ext cx="292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Before the two-beam module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195386B-BAB1-7409-3159-DC65C9E2F127}"/>
              </a:ext>
            </a:extLst>
          </p:cNvPr>
          <p:cNvSpPr/>
          <p:nvPr/>
        </p:nvSpPr>
        <p:spPr>
          <a:xfrm>
            <a:off x="5423099" y="2084727"/>
            <a:ext cx="172137" cy="149529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B6F4D61-FC16-F973-DE00-FDD157293B4F}"/>
              </a:ext>
            </a:extLst>
          </p:cNvPr>
          <p:cNvSpPr txBox="1"/>
          <p:nvPr/>
        </p:nvSpPr>
        <p:spPr>
          <a:xfrm>
            <a:off x="5522550" y="1843379"/>
            <a:ext cx="550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DB</a:t>
            </a:r>
          </a:p>
          <a:p>
            <a:r>
              <a:rPr lang="en-US" sz="1200" dirty="0"/>
              <a:t>dump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A56B65C-7761-FB9D-8F2E-2B1B621097BA}"/>
              </a:ext>
            </a:extLst>
          </p:cNvPr>
          <p:cNvCxnSpPr/>
          <p:nvPr/>
        </p:nvCxnSpPr>
        <p:spPr>
          <a:xfrm flipH="1">
            <a:off x="5138233" y="2201632"/>
            <a:ext cx="363612" cy="523995"/>
          </a:xfrm>
          <a:prstGeom prst="line">
            <a:avLst/>
          </a:prstGeom>
          <a:ln w="38100" cmpd="sng">
            <a:solidFill>
              <a:schemeClr val="accent2"/>
            </a:solidFill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ACB69E69-63C9-D59F-6046-99AB95F312D4}"/>
              </a:ext>
            </a:extLst>
          </p:cNvPr>
          <p:cNvSpPr txBox="1"/>
          <p:nvPr/>
        </p:nvSpPr>
        <p:spPr>
          <a:xfrm>
            <a:off x="5372043" y="227896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19.1%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AB3A8BE-E7C4-8F68-1597-1B8746DC05AB}"/>
              </a:ext>
            </a:extLst>
          </p:cNvPr>
          <p:cNvSpPr/>
          <p:nvPr/>
        </p:nvSpPr>
        <p:spPr>
          <a:xfrm>
            <a:off x="2423516" y="2463630"/>
            <a:ext cx="1773057" cy="52696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ACC wall</a:t>
            </a:r>
          </a:p>
          <a:p>
            <a:r>
              <a:rPr lang="en-US" dirty="0">
                <a:solidFill>
                  <a:schemeClr val="tx1"/>
                </a:solidFill>
              </a:rPr>
              <a:t>and dump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F9354A4-ECA3-A408-1A64-D4695B5E56C9}"/>
              </a:ext>
            </a:extLst>
          </p:cNvPr>
          <p:cNvSpPr/>
          <p:nvPr/>
        </p:nvSpPr>
        <p:spPr>
          <a:xfrm>
            <a:off x="5230955" y="2367558"/>
            <a:ext cx="192144" cy="192144"/>
          </a:xfrm>
          <a:prstGeom prst="ellipse">
            <a:avLst/>
          </a:prstGeom>
          <a:solidFill>
            <a:srgbClr val="C00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BD0E99-2755-0FD5-1664-85671BFA1C41}"/>
              </a:ext>
            </a:extLst>
          </p:cNvPr>
          <p:cNvSpPr/>
          <p:nvPr/>
        </p:nvSpPr>
        <p:spPr>
          <a:xfrm>
            <a:off x="4433857" y="2771580"/>
            <a:ext cx="116706" cy="116706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338C1CA-253A-D1F0-ECC2-87BDF0812AD4}"/>
              </a:ext>
            </a:extLst>
          </p:cNvPr>
          <p:cNvSpPr txBox="1"/>
          <p:nvPr/>
        </p:nvSpPr>
        <p:spPr>
          <a:xfrm>
            <a:off x="3415158" y="1580652"/>
            <a:ext cx="2780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After the two-beam module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9885F0F-8890-7084-C38E-E95F8FAA12B8}"/>
              </a:ext>
            </a:extLst>
          </p:cNvPr>
          <p:cNvSpPr txBox="1"/>
          <p:nvPr/>
        </p:nvSpPr>
        <p:spPr>
          <a:xfrm>
            <a:off x="4258731" y="234152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28%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12F8CB4-ECD5-9CBD-72C6-A74DE5FAAFD0}"/>
              </a:ext>
            </a:extLst>
          </p:cNvPr>
          <p:cNvSpPr txBox="1"/>
          <p:nvPr/>
        </p:nvSpPr>
        <p:spPr>
          <a:xfrm>
            <a:off x="3517323" y="2540961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53%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57E849A-E578-9DA3-5997-C5B58968FFAB}"/>
              </a:ext>
            </a:extLst>
          </p:cNvPr>
          <p:cNvSpPr txBox="1"/>
          <p:nvPr/>
        </p:nvSpPr>
        <p:spPr>
          <a:xfrm>
            <a:off x="1473500" y="2803656"/>
            <a:ext cx="392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DB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D774283-5D9A-542A-2324-734AB95141D7}"/>
              </a:ext>
            </a:extLst>
          </p:cNvPr>
          <p:cNvSpPr txBox="1"/>
          <p:nvPr/>
        </p:nvSpPr>
        <p:spPr>
          <a:xfrm>
            <a:off x="484375" y="2807381"/>
            <a:ext cx="4420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WB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178AE7B-D13B-01B5-960E-B3FB9ECCB2B6}"/>
              </a:ext>
            </a:extLst>
          </p:cNvPr>
          <p:cNvSpPr/>
          <p:nvPr/>
        </p:nvSpPr>
        <p:spPr>
          <a:xfrm>
            <a:off x="205887" y="1580652"/>
            <a:ext cx="6103966" cy="14903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C2E4A33-C72D-AB92-F11A-1C51B8690F68}"/>
              </a:ext>
            </a:extLst>
          </p:cNvPr>
          <p:cNvCxnSpPr/>
          <p:nvPr/>
        </p:nvCxnSpPr>
        <p:spPr>
          <a:xfrm flipH="1">
            <a:off x="3126613" y="1358230"/>
            <a:ext cx="587165" cy="72649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CB142E8-2F9E-0423-50F8-95E15EE1CFB5}"/>
              </a:ext>
            </a:extLst>
          </p:cNvPr>
          <p:cNvCxnSpPr/>
          <p:nvPr/>
        </p:nvCxnSpPr>
        <p:spPr>
          <a:xfrm flipH="1">
            <a:off x="2924271" y="2820444"/>
            <a:ext cx="587165" cy="72649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09262F38-50BF-D216-3538-ADBD7397F165}"/>
              </a:ext>
            </a:extLst>
          </p:cNvPr>
          <p:cNvCxnSpPr>
            <a:stCxn id="86" idx="3"/>
          </p:cNvCxnSpPr>
          <p:nvPr/>
        </p:nvCxnSpPr>
        <p:spPr>
          <a:xfrm>
            <a:off x="3126613" y="2143726"/>
            <a:ext cx="407914" cy="65488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3A6E6776-2302-1EA3-9F52-52601D36E0C7}"/>
              </a:ext>
            </a:extLst>
          </p:cNvPr>
          <p:cNvSpPr txBox="1"/>
          <p:nvPr/>
        </p:nvSpPr>
        <p:spPr>
          <a:xfrm>
            <a:off x="153794" y="15205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CLIC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9E7A530-4E05-B9EE-2D3A-D35083A63CED}"/>
              </a:ext>
            </a:extLst>
          </p:cNvPr>
          <p:cNvSpPr txBox="1"/>
          <p:nvPr/>
        </p:nvSpPr>
        <p:spPr>
          <a:xfrm>
            <a:off x="143673" y="3244592"/>
            <a:ext cx="166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2013 PWFA-LC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C2B44E0-7E3F-C805-5BE9-495952259521}"/>
              </a:ext>
            </a:extLst>
          </p:cNvPr>
          <p:cNvSpPr txBox="1"/>
          <p:nvPr/>
        </p:nvSpPr>
        <p:spPr>
          <a:xfrm>
            <a:off x="333127" y="3028135"/>
            <a:ext cx="7457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CLIC CDR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F8C39E07-0383-BE7F-C155-2E53FB3BA37C}"/>
              </a:ext>
            </a:extLst>
          </p:cNvPr>
          <p:cNvCxnSpPr/>
          <p:nvPr/>
        </p:nvCxnSpPr>
        <p:spPr>
          <a:xfrm flipH="1">
            <a:off x="435944" y="6157821"/>
            <a:ext cx="5661032" cy="0"/>
          </a:xfrm>
          <a:prstGeom prst="line">
            <a:avLst/>
          </a:prstGeom>
          <a:ln w="19050" cmpd="sng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17C7DD96-E8B8-5475-C9EA-5DC1EEB5EE7A}"/>
              </a:ext>
            </a:extLst>
          </p:cNvPr>
          <p:cNvSpPr txBox="1"/>
          <p:nvPr/>
        </p:nvSpPr>
        <p:spPr>
          <a:xfrm>
            <a:off x="1399517" y="5714429"/>
            <a:ext cx="700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100%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B88C0624-BDED-5D8A-8DFC-09C7EAF1C416}"/>
              </a:ext>
            </a:extLst>
          </p:cNvPr>
          <p:cNvSpPr/>
          <p:nvPr/>
        </p:nvSpPr>
        <p:spPr>
          <a:xfrm>
            <a:off x="1592396" y="6049589"/>
            <a:ext cx="192144" cy="205801"/>
          </a:xfrm>
          <a:prstGeom prst="ellipse">
            <a:avLst/>
          </a:prstGeom>
          <a:solidFill>
            <a:srgbClr val="C00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85884F5A-56C9-C940-89B8-BBDC560BF8AE}"/>
              </a:ext>
            </a:extLst>
          </p:cNvPr>
          <p:cNvSpPr/>
          <p:nvPr/>
        </p:nvSpPr>
        <p:spPr>
          <a:xfrm>
            <a:off x="623830" y="6080173"/>
            <a:ext cx="116706" cy="12500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611CE3E-7D36-682A-D249-26C0B2C8570F}"/>
              </a:ext>
            </a:extLst>
          </p:cNvPr>
          <p:cNvSpPr txBox="1"/>
          <p:nvPr/>
        </p:nvSpPr>
        <p:spPr>
          <a:xfrm>
            <a:off x="193732" y="5382454"/>
            <a:ext cx="2957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Before the plasma interaction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085D24D-E09C-5DED-7713-35CF26690CFF}"/>
              </a:ext>
            </a:extLst>
          </p:cNvPr>
          <p:cNvSpPr/>
          <p:nvPr/>
        </p:nvSpPr>
        <p:spPr>
          <a:xfrm>
            <a:off x="5447374" y="5508121"/>
            <a:ext cx="172137" cy="149529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3E36F99-4DF7-0E6C-D1FC-A6D74F59A1CB}"/>
              </a:ext>
            </a:extLst>
          </p:cNvPr>
          <p:cNvSpPr txBox="1"/>
          <p:nvPr/>
        </p:nvSpPr>
        <p:spPr>
          <a:xfrm>
            <a:off x="5546825" y="5266773"/>
            <a:ext cx="550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DB</a:t>
            </a:r>
          </a:p>
          <a:p>
            <a:r>
              <a:rPr lang="en-US" sz="1200" dirty="0"/>
              <a:t>dump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C7DC071F-A0A9-7B32-3E61-229C197CFE0B}"/>
              </a:ext>
            </a:extLst>
          </p:cNvPr>
          <p:cNvCxnSpPr/>
          <p:nvPr/>
        </p:nvCxnSpPr>
        <p:spPr>
          <a:xfrm flipH="1">
            <a:off x="5162508" y="5625026"/>
            <a:ext cx="363612" cy="523995"/>
          </a:xfrm>
          <a:prstGeom prst="line">
            <a:avLst/>
          </a:prstGeom>
          <a:ln w="38100" cmpd="sng">
            <a:solidFill>
              <a:schemeClr val="accent2"/>
            </a:solidFill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008689C2-7105-8100-C5FD-233DA9359A79}"/>
              </a:ext>
            </a:extLst>
          </p:cNvPr>
          <p:cNvSpPr txBox="1"/>
          <p:nvPr/>
        </p:nvSpPr>
        <p:spPr>
          <a:xfrm>
            <a:off x="5396318" y="5702358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20%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81E0EFB-6117-3B5D-AD92-FBC1244350DF}"/>
              </a:ext>
            </a:extLst>
          </p:cNvPr>
          <p:cNvSpPr/>
          <p:nvPr/>
        </p:nvSpPr>
        <p:spPr>
          <a:xfrm>
            <a:off x="2447791" y="5887024"/>
            <a:ext cx="1773057" cy="526961"/>
          </a:xfrm>
          <a:prstGeom prst="rect">
            <a:avLst/>
          </a:prstGeom>
          <a:solidFill>
            <a:schemeClr val="accent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PLASMA    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46F989F1-CC9B-BAAD-312A-9BE35F6CE400}"/>
              </a:ext>
            </a:extLst>
          </p:cNvPr>
          <p:cNvSpPr/>
          <p:nvPr/>
        </p:nvSpPr>
        <p:spPr>
          <a:xfrm>
            <a:off x="5255230" y="5790952"/>
            <a:ext cx="192144" cy="192144"/>
          </a:xfrm>
          <a:prstGeom prst="ellipse">
            <a:avLst/>
          </a:prstGeom>
          <a:solidFill>
            <a:srgbClr val="C00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AFA360E5-C801-F217-9987-D1FAEA14A8ED}"/>
              </a:ext>
            </a:extLst>
          </p:cNvPr>
          <p:cNvSpPr/>
          <p:nvPr/>
        </p:nvSpPr>
        <p:spPr>
          <a:xfrm>
            <a:off x="4458132" y="6083761"/>
            <a:ext cx="116706" cy="116706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491DBFE-9E5E-58C4-45CA-22775D87771F}"/>
              </a:ext>
            </a:extLst>
          </p:cNvPr>
          <p:cNvSpPr txBox="1"/>
          <p:nvPr/>
        </p:nvSpPr>
        <p:spPr>
          <a:xfrm>
            <a:off x="3439433" y="5004046"/>
            <a:ext cx="2813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After the plasma interaction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5CF0441-1142-F8D4-4EBC-18F74E6B9C41}"/>
              </a:ext>
            </a:extLst>
          </p:cNvPr>
          <p:cNvSpPr txBox="1"/>
          <p:nvPr/>
        </p:nvSpPr>
        <p:spPr>
          <a:xfrm>
            <a:off x="4283006" y="5764920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40%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F32BCC1-3C00-D337-7855-DC94E460F8BD}"/>
              </a:ext>
            </a:extLst>
          </p:cNvPr>
          <p:cNvSpPr txBox="1"/>
          <p:nvPr/>
        </p:nvSpPr>
        <p:spPr>
          <a:xfrm>
            <a:off x="3541598" y="5964355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40%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51148A5-3586-E35E-3E0A-67A67BB2B18B}"/>
              </a:ext>
            </a:extLst>
          </p:cNvPr>
          <p:cNvSpPr txBox="1"/>
          <p:nvPr/>
        </p:nvSpPr>
        <p:spPr>
          <a:xfrm>
            <a:off x="1497775" y="6227050"/>
            <a:ext cx="392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DB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1223CCC-53E1-369A-DF81-E6AEC57F233A}"/>
              </a:ext>
            </a:extLst>
          </p:cNvPr>
          <p:cNvSpPr txBox="1"/>
          <p:nvPr/>
        </p:nvSpPr>
        <p:spPr>
          <a:xfrm>
            <a:off x="496293" y="6230775"/>
            <a:ext cx="4420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WB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CCC5659-66ED-09CB-C5C0-0106C3942937}"/>
              </a:ext>
            </a:extLst>
          </p:cNvPr>
          <p:cNvSpPr/>
          <p:nvPr/>
        </p:nvSpPr>
        <p:spPr>
          <a:xfrm>
            <a:off x="230162" y="5004046"/>
            <a:ext cx="6103966" cy="14903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C3F4E7F-91EE-0667-6163-ED155DA564A4}"/>
              </a:ext>
            </a:extLst>
          </p:cNvPr>
          <p:cNvCxnSpPr>
            <a:stCxn id="103" idx="3"/>
          </p:cNvCxnSpPr>
          <p:nvPr/>
        </p:nvCxnSpPr>
        <p:spPr>
          <a:xfrm>
            <a:off x="3150888" y="5567120"/>
            <a:ext cx="407914" cy="65488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0439898F-D66D-7B32-622F-9A3F4326553A}"/>
              </a:ext>
            </a:extLst>
          </p:cNvPr>
          <p:cNvSpPr txBox="1"/>
          <p:nvPr/>
        </p:nvSpPr>
        <p:spPr>
          <a:xfrm>
            <a:off x="167948" y="4961652"/>
            <a:ext cx="2284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HALHF 2.0 PWFA-LC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7B5B7C1-3D4C-F0DA-312F-1B5B47372D37}"/>
              </a:ext>
            </a:extLst>
          </p:cNvPr>
          <p:cNvSpPr txBox="1"/>
          <p:nvPr/>
        </p:nvSpPr>
        <p:spPr>
          <a:xfrm>
            <a:off x="6551715" y="3309196"/>
            <a:ext cx="5287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Assuming Gaussian bunches assumed, and transverse stability not considered.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E8285E0-E7A9-3785-C0D4-F29CEF2BA305}"/>
              </a:ext>
            </a:extLst>
          </p:cNvPr>
          <p:cNvSpPr txBox="1"/>
          <p:nvPr/>
        </p:nvSpPr>
        <p:spPr>
          <a:xfrm>
            <a:off x="6551714" y="5082107"/>
            <a:ext cx="5287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With self-correction, and careful parameter optimzation, including transverse stability</a:t>
            </a:r>
          </a:p>
          <a:p>
            <a:endParaRPr lang="en-US" b="1" dirty="0"/>
          </a:p>
          <a:p>
            <a:r>
              <a:rPr lang="en-US" b="1" i="1" dirty="0"/>
              <a:t>40% &gt; 28%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6B3DCF1-02D8-D5E2-BBD0-26C64C024770}"/>
              </a:ext>
            </a:extLst>
          </p:cNvPr>
          <p:cNvSpPr txBox="1"/>
          <p:nvPr/>
        </p:nvSpPr>
        <p:spPr>
          <a:xfrm>
            <a:off x="6551714" y="1580652"/>
            <a:ext cx="5287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Optimized for efficiency, assuming 100 MV/m, and limited by transverse stability.</a:t>
            </a:r>
          </a:p>
        </p:txBody>
      </p:sp>
    </p:spTree>
    <p:extLst>
      <p:ext uri="{BB962C8B-B14F-4D97-AF65-F5344CB8AC3E}">
        <p14:creationId xmlns:p14="http://schemas.microsoft.com/office/powerpoint/2010/main" val="99462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0F0D8-2642-FAA2-BBE5-1A5C18612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711609" cy="1325563"/>
          </a:xfrm>
        </p:spPr>
        <p:txBody>
          <a:bodyPr/>
          <a:lstStyle/>
          <a:p>
            <a:r>
              <a:rPr lang="nb-NO" dirty="0"/>
              <a:t>HALHF 380 vs CLIC 380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C1404-A77C-947B-C4B3-CCA2A6C32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	Average power consumption:</a:t>
            </a:r>
          </a:p>
          <a:p>
            <a:pPr marL="0" indent="0">
              <a:buNone/>
            </a:pPr>
            <a:r>
              <a:rPr lang="en-GB" dirty="0"/>
              <a:t>HALHF 250 2.0: 106 MW (not optimized)</a:t>
            </a:r>
          </a:p>
          <a:p>
            <a:pPr marL="0" indent="0">
              <a:buNone/>
            </a:pPr>
            <a:r>
              <a:rPr lang="en-GB" b="1" dirty="0"/>
              <a:t>HALHF 380 2.0: 154 MW (not optimized)</a:t>
            </a:r>
          </a:p>
          <a:p>
            <a:pPr marL="0" indent="0">
              <a:buNone/>
            </a:pPr>
            <a:r>
              <a:rPr lang="en-GB" b="1" dirty="0"/>
              <a:t>CLIC 380 (2022): 110 MW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	Luminosity per (total) power:</a:t>
            </a:r>
          </a:p>
          <a:p>
            <a:pPr marL="0" indent="0">
              <a:buNone/>
            </a:pPr>
            <a:r>
              <a:rPr lang="en-GB" dirty="0"/>
              <a:t>HALHF 250 2.0: 1.2x10</a:t>
            </a:r>
            <a:r>
              <a:rPr lang="en-GB" baseline="30000" dirty="0"/>
              <a:t>34</a:t>
            </a:r>
            <a:r>
              <a:rPr lang="en-GB" dirty="0"/>
              <a:t>/106 = 11 x 10</a:t>
            </a:r>
            <a:r>
              <a:rPr lang="en-GB" baseline="30000" dirty="0"/>
              <a:t>-3</a:t>
            </a:r>
            <a:r>
              <a:rPr lang="en-GB" dirty="0"/>
              <a:t> (approx)</a:t>
            </a:r>
          </a:p>
          <a:p>
            <a:pPr marL="0" indent="0">
              <a:buNone/>
            </a:pPr>
            <a:r>
              <a:rPr lang="en-GB" b="1" dirty="0"/>
              <a:t>HALHF 380 2.0: 1.7x10</a:t>
            </a:r>
            <a:r>
              <a:rPr lang="en-GB" b="1" baseline="30000" dirty="0"/>
              <a:t>34</a:t>
            </a:r>
            <a:r>
              <a:rPr lang="en-GB" b="1" dirty="0"/>
              <a:t>/154 = 11 x 10</a:t>
            </a:r>
            <a:r>
              <a:rPr lang="en-GB" b="1" baseline="30000" dirty="0"/>
              <a:t>-3</a:t>
            </a:r>
            <a:r>
              <a:rPr lang="en-GB" b="1" dirty="0"/>
              <a:t> (approx)</a:t>
            </a:r>
          </a:p>
          <a:p>
            <a:pPr marL="0" indent="0">
              <a:buNone/>
            </a:pPr>
            <a:r>
              <a:rPr lang="en-GB" b="1" dirty="0"/>
              <a:t>CLIC 380 (2022): 2.3x10</a:t>
            </a:r>
            <a:r>
              <a:rPr lang="en-GB" b="1" baseline="30000" dirty="0"/>
              <a:t>34</a:t>
            </a:r>
            <a:r>
              <a:rPr lang="en-GB" b="1" dirty="0"/>
              <a:t>/110 = 21 x 10</a:t>
            </a:r>
            <a:r>
              <a:rPr lang="en-GB" b="1" baseline="30000" dirty="0"/>
              <a:t>-3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61582E-0DC0-BCEC-4B87-F79A33ABA5E0}"/>
              </a:ext>
            </a:extLst>
          </p:cNvPr>
          <p:cNvSpPr txBox="1"/>
          <p:nvPr/>
        </p:nvSpPr>
        <p:spPr>
          <a:xfrm>
            <a:off x="1375242" y="6556296"/>
            <a:ext cx="1077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O" b="1"/>
              <a:t>Erik Adli, U. Oslo</a:t>
            </a:r>
            <a:r>
              <a:rPr lang="nb-NO" b="1" dirty="0"/>
              <a:t>, 2025-01-15</a:t>
            </a:r>
            <a:endParaRPr lang="en-NO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329FEA-1E4F-6B34-D92E-4CE70DFBB34F}"/>
              </a:ext>
            </a:extLst>
          </p:cNvPr>
          <p:cNvSpPr txBox="1"/>
          <p:nvPr/>
        </p:nvSpPr>
        <p:spPr>
          <a:xfrm>
            <a:off x="9083544" y="5169004"/>
            <a:ext cx="22066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HALHF: ca. 2x worse L/P than CLIC.</a:t>
            </a:r>
          </a:p>
        </p:txBody>
      </p:sp>
    </p:spTree>
    <p:extLst>
      <p:ext uri="{BB962C8B-B14F-4D97-AF65-F5344CB8AC3E}">
        <p14:creationId xmlns:p14="http://schemas.microsoft.com/office/powerpoint/2010/main" val="39040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5DF0F5-33F8-A863-A467-A5FED2B03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770772"/>
              </p:ext>
            </p:extLst>
          </p:nvPr>
        </p:nvGraphicFramePr>
        <p:xfrm>
          <a:off x="660138" y="128468"/>
          <a:ext cx="8173134" cy="6544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4646">
                  <a:extLst>
                    <a:ext uri="{9D8B030D-6E8A-4147-A177-3AD203B41FA5}">
                      <a16:colId xmlns:a16="http://schemas.microsoft.com/office/drawing/2014/main" val="1859194027"/>
                    </a:ext>
                  </a:extLst>
                </a:gridCol>
                <a:gridCol w="913267">
                  <a:extLst>
                    <a:ext uri="{9D8B030D-6E8A-4147-A177-3AD203B41FA5}">
                      <a16:colId xmlns:a16="http://schemas.microsoft.com/office/drawing/2014/main" val="2900896498"/>
                    </a:ext>
                  </a:extLst>
                </a:gridCol>
                <a:gridCol w="939972">
                  <a:extLst>
                    <a:ext uri="{9D8B030D-6E8A-4147-A177-3AD203B41FA5}">
                      <a16:colId xmlns:a16="http://schemas.microsoft.com/office/drawing/2014/main" val="1728744634"/>
                    </a:ext>
                  </a:extLst>
                </a:gridCol>
                <a:gridCol w="1110877">
                  <a:extLst>
                    <a:ext uri="{9D8B030D-6E8A-4147-A177-3AD203B41FA5}">
                      <a16:colId xmlns:a16="http://schemas.microsoft.com/office/drawing/2014/main" val="1972151135"/>
                    </a:ext>
                  </a:extLst>
                </a:gridCol>
                <a:gridCol w="443283">
                  <a:extLst>
                    <a:ext uri="{9D8B030D-6E8A-4147-A177-3AD203B41FA5}">
                      <a16:colId xmlns:a16="http://schemas.microsoft.com/office/drawing/2014/main" val="3969122340"/>
                    </a:ext>
                  </a:extLst>
                </a:gridCol>
                <a:gridCol w="528734">
                  <a:extLst>
                    <a:ext uri="{9D8B030D-6E8A-4147-A177-3AD203B41FA5}">
                      <a16:colId xmlns:a16="http://schemas.microsoft.com/office/drawing/2014/main" val="1831703279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387578290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89178686"/>
                    </a:ext>
                  </a:extLst>
                </a:gridCol>
                <a:gridCol w="519833">
                  <a:extLst>
                    <a:ext uri="{9D8B030D-6E8A-4147-A177-3AD203B41FA5}">
                      <a16:colId xmlns:a16="http://schemas.microsoft.com/office/drawing/2014/main" val="1117682438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905725947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3385473068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532379393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2364847570"/>
                    </a:ext>
                  </a:extLst>
                </a:gridCol>
                <a:gridCol w="464646">
                  <a:extLst>
                    <a:ext uri="{9D8B030D-6E8A-4147-A177-3AD203B41FA5}">
                      <a16:colId xmlns:a16="http://schemas.microsoft.com/office/drawing/2014/main" val="1412039307"/>
                    </a:ext>
                  </a:extLst>
                </a:gridCol>
              </a:tblGrid>
              <a:tr h="99160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SI_e</a:t>
                      </a:r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1.602e-19</a:t>
                      </a:r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 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49666930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SI_c</a:t>
                      </a:r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2.998e8</a:t>
                      </a:r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 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6173062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HALHF 2.0</a:t>
                      </a:r>
                      <a:endParaRPr lang="en-GB" sz="500" b="1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HALHF 380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CLIC 2022 (Snowmass=)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59146280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250 GeV</a:t>
                      </a:r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380 GeV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550 GeV</a:t>
                      </a:r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380 GeV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964987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avg rep rate</a:t>
                      </a:r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 dirty="0">
                          <a:effectLst/>
                        </a:rPr>
                        <a:t>1.60E+04</a:t>
                      </a:r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 dirty="0">
                          <a:effectLst/>
                        </a:rPr>
                        <a:t>1.60E+04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 dirty="0">
                          <a:effectLst/>
                        </a:rPr>
                        <a:t>1.60E+04</a:t>
                      </a:r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 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0976639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 dirty="0">
                          <a:effectLst/>
                        </a:rPr>
                        <a:t> </a:t>
                      </a:r>
                      <a:endParaRPr lang="en-GB" sz="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072911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 dirty="0">
                          <a:effectLst/>
                        </a:rPr>
                        <a:t>COM, sqrt(s)</a:t>
                      </a:r>
                      <a:endParaRPr lang="en-GB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 dirty="0" err="1">
                          <a:effectLst/>
                        </a:rPr>
                        <a:t>2.50E+02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3.80E+02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550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979956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boost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1.67E+00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1.67E+00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1.67E+00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7489260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energy e-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3.75E+02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5.70E+02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8.25E+02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7106798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energy e+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4.17E+01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6.34E+01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9.17E+01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08407776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CLIC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1544649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 PWFA e-</a:t>
                      </a:r>
                      <a:endParaRPr lang="en-GB" sz="5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one e- arm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9262654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DB wall plug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Man. calc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8872209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MB power e-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9.61E+06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1.46E+07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2.11E+07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2.65E+06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1.39E+07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2.79E+06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6645571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DB power e-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2.38E+07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3.62E+07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5.24E+07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9.57E+06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9066682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 DB to MB efficiency e-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4.04E-01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4.04E-01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4.04E-01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2.77E-01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CDR 3 TeV</a:t>
                      </a:r>
                      <a:endParaRPr lang="en-GB" sz="500" b="0" i="1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CDR: 0.2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 </a:t>
                      </a:r>
                      <a:endParaRPr lang="en-GB" sz="500" b="1" i="1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866625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DB linac W2B eff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55.0%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55.0%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55.0%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4.97E-01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CDR 3 TeV</a:t>
                      </a:r>
                      <a:endParaRPr lang="en-GB" sz="500" b="0" i="1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CDR: 0.55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 </a:t>
                      </a:r>
                      <a:endParaRPr lang="en-GB" sz="500" b="1" i="1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94590898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total power e-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4.33E+07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6.58E+07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9.52E+07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1.93E+07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(without injectors)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66000000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1.95E+07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(without CR, TR)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20302981"/>
                  </a:ext>
                </a:extLst>
              </a:tr>
              <a:tr h="297457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 Wall to MB efficiency e-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22.2%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22.2%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22.2%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1.38E-01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Improved from 2018, will be further improved in 2025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1.43E-01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0529883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344114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9137438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4867715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COOL COPPER</a:t>
                      </a:r>
                      <a:endParaRPr lang="en-GB" sz="5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993175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MB power e+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3.21E+06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4.87E+06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7.05E+06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8162035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W2B eff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11.0%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11.0%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11.0%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6479617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total power e+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2.91E+07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4.43E+07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6.41E+07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005109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1917786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3731953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18721950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TOTAL LINACS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7862273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MB power total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1.28E+07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1.95E+07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2.82E+07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5.30E+06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61200141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Linac power total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7.24E+07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1.10E+08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1.59E+08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3.85E+07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(wihtout DB combination/transport)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454846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Wall to MB total eff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1.77E-01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1.77E-01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1.77E-01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1.38E-01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39410911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  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18284315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Total power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1.06E+08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1.54E+08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2.18E+08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1.10E+08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41242708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61236214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DB power / total power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71.5%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35.0%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1892837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66166729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Luminosity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1.20E+34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1.70E+34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2.05E+34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2.30E+34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(with imperfections)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4.50E+00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without imperfections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25542062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Luminosity per linacs power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1.66E+26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1.54E+26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1.28E+26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5.97E+26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Ratio CLIC380/HALHF380: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3.86E+00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(with CLIC imperfections)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74455042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Luminosity per total power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1.13E+26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1.10E+26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9.38E+25</a:t>
                      </a:r>
                      <a:endParaRPr lang="en-GB" sz="500" b="1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b="1" u="none" strike="noStrike">
                          <a:effectLst/>
                        </a:rPr>
                        <a:t>2.09E+26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Ratio CLIC380/HALHF380: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1.89E+00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(with CLIC imperfections)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0839325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52552834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IP beam sizes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636 x 6.6 nm2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520 x 5.3 nm2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149 x 2.0 nm2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2.65E+00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650508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IP betas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3.3 x 0.1 mm2</a:t>
                      </a:r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3.3 x 0.1 mm2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8 x 0.1 mm2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500" u="none" strike="noStrike">
                          <a:effectLst/>
                        </a:rPr>
                        <a:t>2.13E+00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27452120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6390405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1502936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Conclusion: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95491451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  HALHF linacs are on average more power efficienct (20%+ ish), mainly due to 40% PWFA DB2MB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06463932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u="none" strike="noStrike">
                          <a:effectLst/>
                        </a:rPr>
                        <a:t>   but, 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0313964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 HALHF needs twice more beam power for the target luminosity.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65682568"/>
                  </a:ext>
                </a:extLst>
              </a:tr>
              <a:tr h="99160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 Therefore, the total power for the target luminosity is higher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0997750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      reason: the low positron energy  ("maximum" energy assymetry not good, since lum. driven by positrons, goes down?)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3514778"/>
                  </a:ext>
                </a:extLst>
              </a:tr>
              <a:tr h="198305"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The luminosity per power of CLIC is therefore 4-5 times higher than that of HALHF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A6A6A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1" u="none" strike="noStrike">
                          <a:effectLst/>
                        </a:rPr>
                        <a:t> 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5642624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66DC25F-31A3-2C06-FC84-10D93A4EF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270" y="1351028"/>
            <a:ext cx="2222500" cy="3441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E2236B-DF13-4551-9B3B-40D48C4E0A73}"/>
              </a:ext>
            </a:extLst>
          </p:cNvPr>
          <p:cNvSpPr txBox="1"/>
          <p:nvPr/>
        </p:nvSpPr>
        <p:spPr>
          <a:xfrm>
            <a:off x="1375242" y="6556296"/>
            <a:ext cx="1077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O" b="1"/>
              <a:t>Erik Adli, U. Oslo</a:t>
            </a:r>
            <a:r>
              <a:rPr lang="nb-NO" b="1"/>
              <a:t>, 2025-01-15</a:t>
            </a:r>
            <a:endParaRPr lang="en-NO" b="1"/>
          </a:p>
        </p:txBody>
      </p:sp>
    </p:spTree>
    <p:extLst>
      <p:ext uri="{BB962C8B-B14F-4D97-AF65-F5344CB8AC3E}">
        <p14:creationId xmlns:p14="http://schemas.microsoft.com/office/powerpoint/2010/main" val="210484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61477-ABF1-70D9-59CA-0EFE65793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74BB-74C5-0335-FA2F-0CA2BC652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711609" cy="1325563"/>
          </a:xfrm>
        </p:spPr>
        <p:txBody>
          <a:bodyPr/>
          <a:lstStyle/>
          <a:p>
            <a:r>
              <a:rPr lang="nb-NO" dirty="0"/>
              <a:t>Beam power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619F6-5C44-C2EB-0147-2528BC685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	Beam power (e- + e+) :</a:t>
            </a:r>
          </a:p>
          <a:p>
            <a:pPr marL="0" indent="0">
              <a:buNone/>
            </a:pPr>
            <a:r>
              <a:rPr lang="en-GB" b="1" dirty="0"/>
              <a:t>HALHF 380 2.0: 19.5 MW</a:t>
            </a:r>
          </a:p>
          <a:p>
            <a:pPr marL="0" indent="0">
              <a:buNone/>
            </a:pPr>
            <a:r>
              <a:rPr lang="en-GB" b="1" dirty="0"/>
              <a:t>CLIC 380: 5.3 MW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	Linac wall-plug power (e- + e+) :</a:t>
            </a:r>
          </a:p>
          <a:p>
            <a:pPr marL="0" indent="0">
              <a:buNone/>
            </a:pPr>
            <a:r>
              <a:rPr lang="en-GB" b="1" dirty="0"/>
              <a:t>HALHF 380 2.0: 110 MW</a:t>
            </a:r>
          </a:p>
          <a:p>
            <a:pPr marL="0" indent="0">
              <a:buNone/>
            </a:pPr>
            <a:r>
              <a:rPr lang="en-GB" b="1" dirty="0"/>
              <a:t>CLIC 380: 39 MW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	Total power (e- + e+) :</a:t>
            </a:r>
          </a:p>
          <a:p>
            <a:pPr marL="0" indent="0">
              <a:buNone/>
            </a:pPr>
            <a:r>
              <a:rPr lang="en-GB" b="1" dirty="0"/>
              <a:t>HALHF 380 2.0: 154 MW</a:t>
            </a:r>
          </a:p>
          <a:p>
            <a:pPr marL="0" indent="0">
              <a:buNone/>
            </a:pPr>
            <a:r>
              <a:rPr lang="en-GB" b="1" dirty="0"/>
              <a:t>CLIC 380: 110 MW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	Beam sizes:</a:t>
            </a:r>
          </a:p>
          <a:p>
            <a:pPr marL="0" indent="0">
              <a:buNone/>
            </a:pPr>
            <a:r>
              <a:rPr lang="en-GB" b="1" dirty="0"/>
              <a:t>HALHF 250 2.0:  520 x 5.3 nm</a:t>
            </a:r>
            <a:r>
              <a:rPr lang="en-GB" b="1" baseline="30000" dirty="0"/>
              <a:t>2</a:t>
            </a:r>
          </a:p>
          <a:p>
            <a:pPr marL="0" indent="0">
              <a:buNone/>
            </a:pPr>
            <a:r>
              <a:rPr lang="en-GB" b="1" dirty="0"/>
              <a:t>CLIC 380:  149 x 2.0 nm</a:t>
            </a:r>
            <a:r>
              <a:rPr lang="en-GB" b="1" baseline="30000" dirty="0"/>
              <a:t>2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D73B3C-8CC6-15A4-812D-76E96701322D}"/>
              </a:ext>
            </a:extLst>
          </p:cNvPr>
          <p:cNvSpPr txBox="1"/>
          <p:nvPr/>
        </p:nvSpPr>
        <p:spPr>
          <a:xfrm>
            <a:off x="1375242" y="6556296"/>
            <a:ext cx="1077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O" b="1"/>
              <a:t>Erik Adli, U. Oslo</a:t>
            </a:r>
            <a:r>
              <a:rPr lang="nb-NO" b="1" dirty="0"/>
              <a:t>, 2025-01-15</a:t>
            </a:r>
            <a:endParaRPr lang="en-NO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501D75-A244-3703-2D30-C9F9CD300C0D}"/>
              </a:ext>
            </a:extLst>
          </p:cNvPr>
          <p:cNvSpPr txBox="1"/>
          <p:nvPr/>
        </p:nvSpPr>
        <p:spPr>
          <a:xfrm>
            <a:off x="7171616" y="4944032"/>
            <a:ext cx="40354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Large beam size driven by low-energy postitron beam. ”Helps” electron beam emittance requirements, but it is not overall positive to have large e- and e+ beams at IP.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23A509-1F56-9748-76E7-2537D12D80D2}"/>
              </a:ext>
            </a:extLst>
          </p:cNvPr>
          <p:cNvSpPr txBox="1"/>
          <p:nvPr/>
        </p:nvSpPr>
        <p:spPr>
          <a:xfrm>
            <a:off x="7792552" y="1974968"/>
            <a:ext cx="22066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HALHF: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⌁</a:t>
            </a:r>
            <a:r>
              <a:rPr lang="en-US" i="1" dirty="0"/>
              <a:t>4x larger beam power,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⌁</a:t>
            </a:r>
            <a:r>
              <a:rPr lang="en-US" i="1" dirty="0"/>
              <a:t>3x more linac power,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⌁</a:t>
            </a:r>
            <a:r>
              <a:rPr lang="en-US" i="1" dirty="0"/>
              <a:t>2x more total power, needed to achieve similar luminosity.</a:t>
            </a:r>
          </a:p>
        </p:txBody>
      </p:sp>
    </p:spTree>
    <p:extLst>
      <p:ext uri="{BB962C8B-B14F-4D97-AF65-F5344CB8AC3E}">
        <p14:creationId xmlns:p14="http://schemas.microsoft.com/office/powerpoint/2010/main" val="2031607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7609-B6F0-B249-D9F5-7A4647F97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4D7FD-D5DA-67DA-6DF6-DAAC8F2A8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9C2B91-EBEE-6EB6-977A-70849E10BB2D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10515600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/>
              <a:t>HALHF luminosity per power is a factor 2 – 4 lower than CLIC.</a:t>
            </a:r>
          </a:p>
          <a:p>
            <a:pPr>
              <a:buFontTx/>
              <a:buChar char="-"/>
            </a:pPr>
            <a:r>
              <a:rPr lang="en-GB" sz="2000" b="1" dirty="0"/>
              <a:t>currently x2, realistically power should scale with beam power, so x4?</a:t>
            </a:r>
          </a:p>
          <a:p>
            <a:pPr>
              <a:buFontTx/>
              <a:buChar char="-"/>
            </a:pPr>
            <a:r>
              <a:rPr lang="en-GB" sz="2000" b="1" dirty="0"/>
              <a:t>despite assuming PWFA efficiency to be higher than that of RF</a:t>
            </a:r>
          </a:p>
          <a:p>
            <a:pPr>
              <a:buFontTx/>
              <a:buChar char="-"/>
            </a:pPr>
            <a:endParaRPr lang="en-GB" sz="2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/>
              <a:t>Originates from requirement for large positron beam, disadvantage of the </a:t>
            </a:r>
            <a:r>
              <a:rPr lang="en-GB" sz="2400" b="1" dirty="0" err="1"/>
              <a:t>asymmetric</a:t>
            </a:r>
            <a:r>
              <a:rPr lang="en-GB" sz="2400" b="1"/>
              <a:t> concept.</a:t>
            </a:r>
          </a:p>
          <a:p>
            <a:pPr>
              <a:buFontTx/>
              <a:buChar char="-"/>
            </a:pPr>
            <a:r>
              <a:rPr lang="en-GB" sz="2000" b="1"/>
              <a:t>possible that reaching sufficiently small beam emittances in PWFA will anyway be difficult</a:t>
            </a:r>
          </a:p>
          <a:p>
            <a:pPr>
              <a:buFontTx/>
              <a:buChar char="-"/>
            </a:pPr>
            <a:endParaRPr lang="en-GB" sz="2000" b="1"/>
          </a:p>
          <a:p>
            <a:pPr marL="0" indent="0">
              <a:buNone/>
            </a:pPr>
            <a:r>
              <a:rPr lang="en-GB" sz="2000" b="1"/>
              <a:t>Preliminary total costing shows that advantages of more compact machine still outweights the disadvantageous L/P.</a:t>
            </a:r>
          </a:p>
          <a:p>
            <a:pPr marL="0" indent="0">
              <a:buNone/>
            </a:pPr>
            <a:r>
              <a:rPr lang="en-GB" sz="2000" b="1"/>
              <a:t>- but we should work to reduce the HALHF L/P where possible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989D2E-875F-B88A-A078-A44BCBD90A4C}"/>
              </a:ext>
            </a:extLst>
          </p:cNvPr>
          <p:cNvSpPr txBox="1"/>
          <p:nvPr/>
        </p:nvSpPr>
        <p:spPr>
          <a:xfrm>
            <a:off x="1375242" y="6556296"/>
            <a:ext cx="1077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O" b="1"/>
              <a:t>Erik Adli, U. Oslo</a:t>
            </a:r>
            <a:r>
              <a:rPr lang="nb-NO" b="1"/>
              <a:t>, 2025-01-15</a:t>
            </a:r>
            <a:endParaRPr lang="en-NO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C1479-A60C-793E-97A0-5292458CC50E}"/>
              </a:ext>
            </a:extLst>
          </p:cNvPr>
          <p:cNvSpPr txBox="1"/>
          <p:nvPr/>
        </p:nvSpPr>
        <p:spPr>
          <a:xfrm>
            <a:off x="9819094" y="1979336"/>
            <a:ext cx="22066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HALHF: DB power is 71% of total power, CLIC, 35% of total.</a:t>
            </a:r>
          </a:p>
        </p:txBody>
      </p:sp>
    </p:spTree>
    <p:extLst>
      <p:ext uri="{BB962C8B-B14F-4D97-AF65-F5344CB8AC3E}">
        <p14:creationId xmlns:p14="http://schemas.microsoft.com/office/powerpoint/2010/main" val="210398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1125</Words>
  <Application>Microsoft Macintosh PowerPoint</Application>
  <PresentationFormat>Widescreen</PresentationFormat>
  <Paragraphs>301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Aptos Narrow</vt:lpstr>
      <vt:lpstr>Arial</vt:lpstr>
      <vt:lpstr>Times New Roman</vt:lpstr>
      <vt:lpstr>Office Theme</vt:lpstr>
      <vt:lpstr>Comments on HALHF vs CLIC power</vt:lpstr>
      <vt:lpstr>Efficiency RF vs PWFA</vt:lpstr>
      <vt:lpstr>HALHF 380 vs CLIC 380</vt:lpstr>
      <vt:lpstr>PowerPoint Presentation</vt:lpstr>
      <vt:lpstr>Beam power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Adli</dc:creator>
  <cp:lastModifiedBy>Erik Adli</cp:lastModifiedBy>
  <cp:revision>123</cp:revision>
  <dcterms:created xsi:type="dcterms:W3CDTF">2024-08-28T21:39:49Z</dcterms:created>
  <dcterms:modified xsi:type="dcterms:W3CDTF">2025-01-15T15:41:05Z</dcterms:modified>
</cp:coreProperties>
</file>