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notesSlides/notesSlide9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0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4.xml" ContentType="application/vnd.openxmlformats-officedocument.presentationml.tags+xml"/>
  <Override PartName="/ppt/notesSlides/notesSlide17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8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9" r:id="rId2"/>
    <p:sldMasterId id="2147483692" r:id="rId3"/>
    <p:sldMasterId id="2147483676" r:id="rId4"/>
    <p:sldMasterId id="2147483660" r:id="rId5"/>
    <p:sldMasterId id="2147483694" r:id="rId6"/>
    <p:sldMasterId id="2147483679" r:id="rId7"/>
  </p:sldMasterIdLst>
  <p:notesMasterIdLst>
    <p:notesMasterId r:id="rId37"/>
  </p:notesMasterIdLst>
  <p:handoutMasterIdLst>
    <p:handoutMasterId r:id="rId38"/>
  </p:handoutMasterIdLst>
  <p:sldIdLst>
    <p:sldId id="258" r:id="rId8"/>
    <p:sldId id="263" r:id="rId9"/>
    <p:sldId id="256" r:id="rId10"/>
    <p:sldId id="266" r:id="rId11"/>
    <p:sldId id="267" r:id="rId12"/>
    <p:sldId id="269" r:id="rId13"/>
    <p:sldId id="270" r:id="rId14"/>
    <p:sldId id="272" r:id="rId15"/>
    <p:sldId id="278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4" r:id="rId31"/>
    <p:sldId id="289" r:id="rId32"/>
    <p:sldId id="293" r:id="rId33"/>
    <p:sldId id="261" r:id="rId34"/>
    <p:sldId id="290" r:id="rId35"/>
    <p:sldId id="291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0" autoAdjust="0"/>
    <p:restoredTop sz="85692" autoAdjust="0"/>
  </p:normalViewPr>
  <p:slideViewPr>
    <p:cSldViewPr snapToGrid="0" showGuides="1">
      <p:cViewPr varScale="1">
        <p:scale>
          <a:sx n="67" d="100"/>
          <a:sy n="67" d="100"/>
        </p:scale>
        <p:origin x="538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1" d="100"/>
          <a:sy n="71" d="100"/>
        </p:scale>
        <p:origin x="2299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E7185-2344-45DE-BDB0-7C1EAA0E8727}" type="datetimeFigureOut">
              <a:rPr lang="de-DE" smtClean="0"/>
              <a:t>05.10.2025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AC467-C27E-4DC7-AEBD-0C4B7D6FCF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0211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210B1-1EAA-4876-A4F7-A35DABD549B7}" type="datetimeFigureOut">
              <a:rPr lang="de-DE" smtClean="0"/>
              <a:t>05.10.2025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6ECB0-4EB5-411D-9EB7-90E2340D28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10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ECB0-4EB5-411D-9EB7-90E2340D28B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644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6ECB0-4EB5-411D-9EB7-90E2340D28B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954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ECB0-4EB5-411D-9EB7-90E2340D28B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012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ECB0-4EB5-411D-9EB7-90E2340D28B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181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ECB0-4EB5-411D-9EB7-90E2340D28B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537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ECB0-4EB5-411D-9EB7-90E2340D28B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347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ECB0-4EB5-411D-9EB7-90E2340D28B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245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ECB0-4EB5-411D-9EB7-90E2340D28B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557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ECB0-4EB5-411D-9EB7-90E2340D28B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7768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ECB0-4EB5-411D-9EB7-90E2340D28B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897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ECB0-4EB5-411D-9EB7-90E2340D28B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7905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ECB0-4EB5-411D-9EB7-90E2340D28B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581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ECB0-4EB5-411D-9EB7-90E2340D28B3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419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ECB0-4EB5-411D-9EB7-90E2340D28B3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3508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ECB0-4EB5-411D-9EB7-90E2340D28B3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122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ECB0-4EB5-411D-9EB7-90E2340D28B3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75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6ECB0-4EB5-411D-9EB7-90E2340D28B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7257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6ECB0-4EB5-411D-9EB7-90E2340D28B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424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6ECB0-4EB5-411D-9EB7-90E2340D28B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316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ECB0-4EB5-411D-9EB7-90E2340D28B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78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ECB0-4EB5-411D-9EB7-90E2340D28B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270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ECB0-4EB5-411D-9EB7-90E2340D28B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724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ECB0-4EB5-411D-9EB7-90E2340D28B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49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blau |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75733" y="6491818"/>
            <a:ext cx="2640000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06th of October 2025</a:t>
            </a:r>
            <a:endParaRPr lang="de-DE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67238" y="1449387"/>
            <a:ext cx="7048500" cy="34289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42304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Folientitel zweizeilig | Text +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Thomas Flisgen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5733" y="2348725"/>
            <a:ext cx="7416800" cy="39600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2000" b="0"/>
            </a:lvl1pPr>
            <a:lvl2pPr>
              <a:defRPr sz="2000"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575733" y="1449388"/>
            <a:ext cx="7416800" cy="61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75732" y="368300"/>
            <a:ext cx="7680855" cy="61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7" name="Bildplatzhalter 14">
            <a:extLst>
              <a:ext uri="{FF2B5EF4-FFF2-40B4-BE49-F238E27FC236}">
                <a16:creationId xmlns:a16="http://schemas.microsoft.com/office/drawing/2014/main" id="{458B6AAC-E0F2-9444-B6EF-37BDDBF708E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257117" y="1449388"/>
            <a:ext cx="3934883" cy="431261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e-DE" dirty="0"/>
              <a:t>  Bild durch klicken auf Symbol hinzufügen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8257117" y="5869921"/>
            <a:ext cx="3934883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363583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olientitel zweizeilig |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Thomas Flisgen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14">
            <a:extLst>
              <a:ext uri="{FF2B5EF4-FFF2-40B4-BE49-F238E27FC236}">
                <a16:creationId xmlns:a16="http://schemas.microsoft.com/office/drawing/2014/main" id="{458B6AAC-E0F2-9444-B6EF-37BDDBF708E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75733" y="1449388"/>
            <a:ext cx="3360000" cy="180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e-DE" dirty="0"/>
              <a:t>  Bild durch klicken auf Symbol hinzufügen</a:t>
            </a:r>
          </a:p>
        </p:txBody>
      </p:sp>
      <p:sp>
        <p:nvSpPr>
          <p:cNvPr id="10" name="Bildplatzhalter 14">
            <a:extLst>
              <a:ext uri="{FF2B5EF4-FFF2-40B4-BE49-F238E27FC236}">
                <a16:creationId xmlns:a16="http://schemas.microsoft.com/office/drawing/2014/main" id="{458B6AAC-E0F2-9444-B6EF-37BDDBF708E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75733" y="3962006"/>
            <a:ext cx="3360000" cy="180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e-DE" dirty="0"/>
              <a:t>  Bild durch klicken auf Symbol hinzufügen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75733" y="5869921"/>
            <a:ext cx="336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575733" y="3357969"/>
            <a:ext cx="336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8" name="Bildplatzhalter 14">
            <a:extLst>
              <a:ext uri="{FF2B5EF4-FFF2-40B4-BE49-F238E27FC236}">
                <a16:creationId xmlns:a16="http://schemas.microsoft.com/office/drawing/2014/main" id="{458B6AAC-E0F2-9444-B6EF-37BDDBF708E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416425" y="1449388"/>
            <a:ext cx="3360000" cy="180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e-DE" dirty="0"/>
              <a:t>  Bild durch klicken auf Symbol hinzufügen</a:t>
            </a:r>
          </a:p>
        </p:txBody>
      </p:sp>
      <p:sp>
        <p:nvSpPr>
          <p:cNvPr id="19" name="Bildplatzhalter 14">
            <a:extLst>
              <a:ext uri="{FF2B5EF4-FFF2-40B4-BE49-F238E27FC236}">
                <a16:creationId xmlns:a16="http://schemas.microsoft.com/office/drawing/2014/main" id="{458B6AAC-E0F2-9444-B6EF-37BDDBF708E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416425" y="3962006"/>
            <a:ext cx="3360000" cy="180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e-DE" dirty="0"/>
              <a:t>  Bild durch klicken auf Symbol hinzufügen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4416425" y="5869921"/>
            <a:ext cx="336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4416425" y="3357969"/>
            <a:ext cx="336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22" name="Bildplatzhalter 14">
            <a:extLst>
              <a:ext uri="{FF2B5EF4-FFF2-40B4-BE49-F238E27FC236}">
                <a16:creationId xmlns:a16="http://schemas.microsoft.com/office/drawing/2014/main" id="{458B6AAC-E0F2-9444-B6EF-37BDDBF708E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257117" y="1449388"/>
            <a:ext cx="3360747" cy="180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e-DE" dirty="0"/>
              <a:t>  Bild durch klicken auf Symbol hinzufügen</a:t>
            </a:r>
          </a:p>
        </p:txBody>
      </p:sp>
      <p:sp>
        <p:nvSpPr>
          <p:cNvPr id="23" name="Bildplatzhalter 14">
            <a:extLst>
              <a:ext uri="{FF2B5EF4-FFF2-40B4-BE49-F238E27FC236}">
                <a16:creationId xmlns:a16="http://schemas.microsoft.com/office/drawing/2014/main" id="{458B6AAC-E0F2-9444-B6EF-37BDDBF708E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257117" y="3962006"/>
            <a:ext cx="3360747" cy="180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e-DE" dirty="0"/>
              <a:t>  Bild durch klicken auf Symbol hinzufügen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32" hasCustomPrompt="1"/>
          </p:nvPr>
        </p:nvSpPr>
        <p:spPr>
          <a:xfrm>
            <a:off x="8257117" y="5869921"/>
            <a:ext cx="3360747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8257117" y="3357969"/>
            <a:ext cx="3360747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575732" y="368300"/>
            <a:ext cx="7680855" cy="61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94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olientitel zweizeilig |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Thomas Flisgen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75732" y="368300"/>
            <a:ext cx="7680855" cy="61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55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olientitel einzeilig mit Untertitel |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Thomas Flisgen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5733" y="2348725"/>
            <a:ext cx="11040000" cy="39600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2000" b="0"/>
            </a:lvl1pPr>
            <a:lvl2pPr>
              <a:defRPr sz="2000"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575734" y="1449388"/>
            <a:ext cx="11040533" cy="61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75735" y="368300"/>
            <a:ext cx="7680853" cy="30469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z="22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575734" y="689013"/>
            <a:ext cx="7680854" cy="31908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21729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olientitel einzeilig mit Untertitel |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Thomas Flisgen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575733" y="1449388"/>
            <a:ext cx="5280000" cy="61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/>
          </p:nvPr>
        </p:nvSpPr>
        <p:spPr>
          <a:xfrm>
            <a:off x="6329396" y="1449388"/>
            <a:ext cx="5280000" cy="61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75733" y="2348725"/>
            <a:ext cx="5280000" cy="39600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2000" b="0"/>
            </a:lvl1pPr>
            <a:lvl2pPr>
              <a:defRPr sz="2000"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335403" y="2348725"/>
            <a:ext cx="5280000" cy="39600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2000" b="0"/>
            </a:lvl1pPr>
            <a:lvl2pPr>
              <a:defRPr sz="2000"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75735" y="368300"/>
            <a:ext cx="7680853" cy="30469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z="22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575734" y="689013"/>
            <a:ext cx="7680854" cy="31908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51633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9" userDrawn="1">
          <p15:clr>
            <a:srgbClr val="FBAE40"/>
          </p15:clr>
        </p15:guide>
        <p15:guide id="2" pos="3991" userDrawn="1">
          <p15:clr>
            <a:srgbClr val="FBAE40"/>
          </p15:clr>
        </p15:guide>
        <p15:guide id="3" orient="horz" pos="1298" userDrawn="1">
          <p15:clr>
            <a:srgbClr val="FBAE40"/>
          </p15:clr>
        </p15:guide>
        <p15:guide id="4" orient="horz" pos="14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olientitel einzeilig mit Untertitel | 4 Elem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Thomas Flisgen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5733" y="1449387"/>
            <a:ext cx="5280000" cy="22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1"/>
            </a:lvl1pPr>
            <a:lvl2pPr>
              <a:defRPr sz="2200"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81739" y="4040725"/>
            <a:ext cx="5280000" cy="22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1"/>
            </a:lvl1pPr>
            <a:lvl2pPr>
              <a:defRPr sz="2200"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6335403" y="1449387"/>
            <a:ext cx="5280000" cy="22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1"/>
            </a:lvl1pPr>
            <a:lvl2pPr>
              <a:defRPr sz="2200"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6341408" y="4040725"/>
            <a:ext cx="5280000" cy="22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1"/>
            </a:lvl1pPr>
            <a:lvl2pPr>
              <a:defRPr sz="2200"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575735" y="368300"/>
            <a:ext cx="7680853" cy="30469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z="22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575734" y="689013"/>
            <a:ext cx="7680854" cy="31908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71431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olientitel einzeilig mit Untertitel | Text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Thomas Flisgen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5733" y="2348725"/>
            <a:ext cx="7416800" cy="39600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2000" b="0"/>
            </a:lvl1pPr>
            <a:lvl2pPr>
              <a:defRPr sz="2000"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575733" y="1449388"/>
            <a:ext cx="7416800" cy="61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Bildplatzhalter 14">
            <a:extLst>
              <a:ext uri="{FF2B5EF4-FFF2-40B4-BE49-F238E27FC236}">
                <a16:creationId xmlns:a16="http://schemas.microsoft.com/office/drawing/2014/main" id="{458B6AAC-E0F2-9444-B6EF-37BDDBF708E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57117" y="1449388"/>
            <a:ext cx="3934883" cy="180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e-DE" dirty="0"/>
              <a:t>  Bild durch klicken auf Symbol hinzufügen</a:t>
            </a:r>
          </a:p>
        </p:txBody>
      </p:sp>
      <p:sp>
        <p:nvSpPr>
          <p:cNvPr id="10" name="Bildplatzhalter 14">
            <a:extLst>
              <a:ext uri="{FF2B5EF4-FFF2-40B4-BE49-F238E27FC236}">
                <a16:creationId xmlns:a16="http://schemas.microsoft.com/office/drawing/2014/main" id="{458B6AAC-E0F2-9444-B6EF-37BDDBF708E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57117" y="3962006"/>
            <a:ext cx="3934883" cy="180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e-DE" dirty="0"/>
              <a:t>  Bild durch klicken auf Symbol hinzufügen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257117" y="5869921"/>
            <a:ext cx="3934883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257117" y="3357969"/>
            <a:ext cx="3934883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75735" y="368300"/>
            <a:ext cx="7680853" cy="30469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z="22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575734" y="689013"/>
            <a:ext cx="7680854" cy="31908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5397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Folientitel einzeilig mit Untertitel | Text +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4">
            <a:extLst>
              <a:ext uri="{FF2B5EF4-FFF2-40B4-BE49-F238E27FC236}">
                <a16:creationId xmlns:a16="http://schemas.microsoft.com/office/drawing/2014/main" id="{458B6AAC-E0F2-9444-B6EF-37BDDBF708E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57117" y="1449388"/>
            <a:ext cx="3934883" cy="431261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e-DE" dirty="0"/>
              <a:t>  Bild durch klicken auf Symbol hinzufügen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Thomas Flisgen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5733" y="2348725"/>
            <a:ext cx="7416800" cy="39600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2000" b="0"/>
            </a:lvl1pPr>
            <a:lvl2pPr>
              <a:defRPr sz="2000"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575733" y="1449388"/>
            <a:ext cx="7416800" cy="61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257117" y="5869921"/>
            <a:ext cx="3934883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75735" y="368300"/>
            <a:ext cx="7680853" cy="30469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z="22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575734" y="689013"/>
            <a:ext cx="7680854" cy="31908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49876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olientitel einzeilig mit Untertitel  |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Thomas Flisgen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14">
            <a:extLst>
              <a:ext uri="{FF2B5EF4-FFF2-40B4-BE49-F238E27FC236}">
                <a16:creationId xmlns:a16="http://schemas.microsoft.com/office/drawing/2014/main" id="{458B6AAC-E0F2-9444-B6EF-37BDDBF708E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75733" y="1449388"/>
            <a:ext cx="3360000" cy="180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e-DE" dirty="0"/>
              <a:t>  Bild durch klicken auf Symbol hinzufügen</a:t>
            </a:r>
          </a:p>
        </p:txBody>
      </p:sp>
      <p:sp>
        <p:nvSpPr>
          <p:cNvPr id="10" name="Bildplatzhalter 14">
            <a:extLst>
              <a:ext uri="{FF2B5EF4-FFF2-40B4-BE49-F238E27FC236}">
                <a16:creationId xmlns:a16="http://schemas.microsoft.com/office/drawing/2014/main" id="{458B6AAC-E0F2-9444-B6EF-37BDDBF708E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75733" y="3962006"/>
            <a:ext cx="3360000" cy="180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e-DE" dirty="0"/>
              <a:t>  Bild durch klicken auf Symbol hinzufügen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75733" y="5869921"/>
            <a:ext cx="336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575733" y="3357969"/>
            <a:ext cx="336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8" name="Bildplatzhalter 14">
            <a:extLst>
              <a:ext uri="{FF2B5EF4-FFF2-40B4-BE49-F238E27FC236}">
                <a16:creationId xmlns:a16="http://schemas.microsoft.com/office/drawing/2014/main" id="{458B6AAC-E0F2-9444-B6EF-37BDDBF708E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416425" y="1449388"/>
            <a:ext cx="3360000" cy="180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e-DE" dirty="0"/>
              <a:t>  Bild durch klicken auf Symbol hinzufügen</a:t>
            </a:r>
          </a:p>
        </p:txBody>
      </p:sp>
      <p:sp>
        <p:nvSpPr>
          <p:cNvPr id="19" name="Bildplatzhalter 14">
            <a:extLst>
              <a:ext uri="{FF2B5EF4-FFF2-40B4-BE49-F238E27FC236}">
                <a16:creationId xmlns:a16="http://schemas.microsoft.com/office/drawing/2014/main" id="{458B6AAC-E0F2-9444-B6EF-37BDDBF708E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416425" y="3962006"/>
            <a:ext cx="3360000" cy="180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e-DE" dirty="0"/>
              <a:t>  Bild durch klicken auf Symbol hinzufügen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4416425" y="5869921"/>
            <a:ext cx="336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4416425" y="3357969"/>
            <a:ext cx="336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22" name="Bildplatzhalter 14">
            <a:extLst>
              <a:ext uri="{FF2B5EF4-FFF2-40B4-BE49-F238E27FC236}">
                <a16:creationId xmlns:a16="http://schemas.microsoft.com/office/drawing/2014/main" id="{458B6AAC-E0F2-9444-B6EF-37BDDBF708E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257117" y="1449388"/>
            <a:ext cx="3360747" cy="180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e-DE" dirty="0"/>
              <a:t>  Bild durch klicken auf Symbol hinzufügen</a:t>
            </a:r>
          </a:p>
        </p:txBody>
      </p:sp>
      <p:sp>
        <p:nvSpPr>
          <p:cNvPr id="23" name="Bildplatzhalter 14">
            <a:extLst>
              <a:ext uri="{FF2B5EF4-FFF2-40B4-BE49-F238E27FC236}">
                <a16:creationId xmlns:a16="http://schemas.microsoft.com/office/drawing/2014/main" id="{458B6AAC-E0F2-9444-B6EF-37BDDBF708E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257117" y="3962006"/>
            <a:ext cx="3360747" cy="180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e-DE" dirty="0"/>
              <a:t>  Bild durch klicken auf Symbol hinzufügen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32" hasCustomPrompt="1"/>
          </p:nvPr>
        </p:nvSpPr>
        <p:spPr>
          <a:xfrm>
            <a:off x="8257117" y="5869921"/>
            <a:ext cx="3360747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8257117" y="3357969"/>
            <a:ext cx="3360747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575734" y="689013"/>
            <a:ext cx="7165887" cy="31908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8" name="Title Placeholder 1"/>
          <p:cNvSpPr>
            <a:spLocks noGrp="1"/>
          </p:cNvSpPr>
          <p:nvPr>
            <p:ph type="title"/>
          </p:nvPr>
        </p:nvSpPr>
        <p:spPr>
          <a:xfrm>
            <a:off x="575735" y="368300"/>
            <a:ext cx="7680853" cy="30469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z="22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34"/>
          </p:nvPr>
        </p:nvSpPr>
        <p:spPr>
          <a:xfrm>
            <a:off x="575734" y="689013"/>
            <a:ext cx="7680854" cy="31908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86131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olientitel einzeilig mit Untertitel |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Thomas Flisgen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75735" y="368300"/>
            <a:ext cx="7680853" cy="30469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sz="22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575734" y="689013"/>
            <a:ext cx="7680854" cy="31908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</a:defRPr>
            </a:lvl2pPr>
            <a:lvl3pPr marL="914400" indent="0">
              <a:buNone/>
              <a:defRPr sz="2000">
                <a:solidFill>
                  <a:schemeClr val="bg2"/>
                </a:solidFill>
              </a:defRPr>
            </a:lvl3pPr>
            <a:lvl4pPr marL="1371600" indent="0">
              <a:buNone/>
              <a:defRPr sz="2000">
                <a:solidFill>
                  <a:schemeClr val="bg2"/>
                </a:solidFill>
              </a:defRPr>
            </a:lvl4pPr>
            <a:lvl5pPr marL="1828800" indent="0"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39394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|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75733" y="6491818"/>
            <a:ext cx="2640000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/>
              <a:t>06th of October 2025</a:t>
            </a:r>
            <a:endParaRPr lang="de-DE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67238" y="1449387"/>
            <a:ext cx="7048500" cy="34289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200" b="1">
                <a:solidFill>
                  <a:schemeClr val="bg2"/>
                </a:solidFill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64993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Folientitel zweizeilig |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Thomas Flisgen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75732" y="368300"/>
            <a:ext cx="7680855" cy="61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5733" y="2348725"/>
            <a:ext cx="11040000" cy="39600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2000" b="0"/>
            </a:lvl1pPr>
            <a:lvl2pPr>
              <a:defRPr sz="2000"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575734" y="1449388"/>
            <a:ext cx="11040533" cy="61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58367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1854201"/>
            <a:ext cx="11040533" cy="3767667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baseline="0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de-DE" dirty="0"/>
              <a:t>Brandenburg University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/>
              <a:t>Technology Cottbus - Senftenberg</a:t>
            </a:r>
            <a:endParaRPr lang="de-DE" dirty="0"/>
          </a:p>
          <a:p>
            <a:pPr lvl="0"/>
            <a:r>
              <a:rPr lang="de-DE" dirty="0"/>
              <a:t>Fakultät/Institut/Verwaltungsbereich</a:t>
            </a:r>
          </a:p>
          <a:p>
            <a:pPr lvl="0"/>
            <a:r>
              <a:rPr lang="de-DE" dirty="0"/>
              <a:t>Fachgebiet/Abteilung</a:t>
            </a:r>
          </a:p>
          <a:p>
            <a:pPr lvl="0"/>
            <a:r>
              <a:rPr lang="de-DE" dirty="0"/>
              <a:t>Vorname Name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Straße Hausnummer</a:t>
            </a:r>
          </a:p>
          <a:p>
            <a:pPr lvl="0"/>
            <a:r>
              <a:rPr lang="de-DE" dirty="0"/>
              <a:t>PLZ/Ort</a:t>
            </a:r>
          </a:p>
          <a:p>
            <a:pPr lvl="0"/>
            <a:r>
              <a:rPr lang="de-DE" dirty="0"/>
              <a:t> </a:t>
            </a:r>
          </a:p>
          <a:p>
            <a:pPr lvl="0"/>
            <a:r>
              <a:rPr lang="de-DE" dirty="0"/>
              <a:t>T	+49 (0)355 69 0000</a:t>
            </a:r>
          </a:p>
          <a:p>
            <a:pPr lvl="0"/>
            <a:r>
              <a:rPr lang="de-DE" dirty="0"/>
              <a:t>E	vorname.name@b-tu.de</a:t>
            </a:r>
          </a:p>
        </p:txBody>
      </p:sp>
    </p:spTree>
    <p:extLst>
      <p:ext uri="{BB962C8B-B14F-4D97-AF65-F5344CB8AC3E}">
        <p14:creationId xmlns:p14="http://schemas.microsoft.com/office/powerpoint/2010/main" val="13835626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|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75733" y="6491818"/>
            <a:ext cx="2640000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/>
              <a:t>06th of October 2025</a:t>
            </a:r>
            <a:endParaRPr lang="de-DE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089994" y="1449388"/>
            <a:ext cx="5525743" cy="194695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200" b="1">
                <a:solidFill>
                  <a:schemeClr val="bg2"/>
                </a:solidFill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6089994" y="3614090"/>
            <a:ext cx="5525743" cy="194695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200" b="0">
                <a:solidFill>
                  <a:schemeClr val="bg2"/>
                </a:solidFill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98594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75733" y="6491818"/>
            <a:ext cx="2640000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06th of October 2025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3813" y="1449388"/>
            <a:ext cx="5525743" cy="194695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03813" y="3614090"/>
            <a:ext cx="5525743" cy="194695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81294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75733" y="6491818"/>
            <a:ext cx="2640000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/>
              <a:t>06th of October 2025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3813" y="1449388"/>
            <a:ext cx="5525743" cy="194695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200" b="0">
                <a:solidFill>
                  <a:schemeClr val="bg2"/>
                </a:solidFill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03813" y="3614090"/>
            <a:ext cx="5525743" cy="194695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200" b="1">
                <a:solidFill>
                  <a:schemeClr val="bg2"/>
                </a:solidFill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43164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olientitel zweizeilig |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Thomas Flisgen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75732" y="368300"/>
            <a:ext cx="7680855" cy="61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5733" y="2348725"/>
            <a:ext cx="11040000" cy="39600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2000" b="0"/>
            </a:lvl1pPr>
            <a:lvl2pPr>
              <a:defRPr sz="2000"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575734" y="1449388"/>
            <a:ext cx="11040533" cy="61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510720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olientitel zweizeilig |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Thomas Flisgen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575733" y="1449388"/>
            <a:ext cx="5280000" cy="61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/>
          </p:nvPr>
        </p:nvSpPr>
        <p:spPr>
          <a:xfrm>
            <a:off x="6329396" y="1449388"/>
            <a:ext cx="5280000" cy="61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75733" y="2348725"/>
            <a:ext cx="5280000" cy="39600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2000" b="0"/>
            </a:lvl1pPr>
            <a:lvl2pPr>
              <a:defRPr sz="2000"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335403" y="2348725"/>
            <a:ext cx="5280000" cy="39600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2000" b="0"/>
            </a:lvl1pPr>
            <a:lvl2pPr>
              <a:defRPr sz="2000"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75732" y="368300"/>
            <a:ext cx="7680855" cy="61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11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9" userDrawn="1">
          <p15:clr>
            <a:srgbClr val="FBAE40"/>
          </p15:clr>
        </p15:guide>
        <p15:guide id="2" pos="3991" userDrawn="1">
          <p15:clr>
            <a:srgbClr val="FBAE40"/>
          </p15:clr>
        </p15:guide>
        <p15:guide id="3" orient="horz" pos="1298" userDrawn="1">
          <p15:clr>
            <a:srgbClr val="FBAE40"/>
          </p15:clr>
        </p15:guide>
        <p15:guide id="4" orient="horz" pos="14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olientitel zweizeilig | 4 Elem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Thomas Flisgen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5733" y="1449387"/>
            <a:ext cx="5280000" cy="22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1"/>
            </a:lvl1pPr>
            <a:lvl2pPr>
              <a:defRPr sz="2200"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81739" y="4040725"/>
            <a:ext cx="5280000" cy="22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1"/>
            </a:lvl1pPr>
            <a:lvl2pPr>
              <a:defRPr sz="2200"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6335403" y="1449387"/>
            <a:ext cx="5280000" cy="22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1"/>
            </a:lvl1pPr>
            <a:lvl2pPr>
              <a:defRPr sz="2200"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6341408" y="4040725"/>
            <a:ext cx="5280000" cy="22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1"/>
            </a:lvl1pPr>
            <a:lvl2pPr>
              <a:defRPr sz="2200"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75732" y="368300"/>
            <a:ext cx="7680855" cy="61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81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olientitel zweizeilig | Text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Thomas Flisgen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5733" y="2348725"/>
            <a:ext cx="7416800" cy="39600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2000" b="0"/>
            </a:lvl1pPr>
            <a:lvl2pPr>
              <a:defRPr sz="2000"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575733" y="1449388"/>
            <a:ext cx="7416800" cy="61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Bildplatzhalter 14">
            <a:extLst>
              <a:ext uri="{FF2B5EF4-FFF2-40B4-BE49-F238E27FC236}">
                <a16:creationId xmlns:a16="http://schemas.microsoft.com/office/drawing/2014/main" id="{458B6AAC-E0F2-9444-B6EF-37BDDBF708E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57117" y="1449388"/>
            <a:ext cx="3934883" cy="180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e-DE" dirty="0"/>
              <a:t>  Bild durch klicken auf Symbol hinzufügen</a:t>
            </a:r>
          </a:p>
        </p:txBody>
      </p:sp>
      <p:sp>
        <p:nvSpPr>
          <p:cNvPr id="10" name="Bildplatzhalter 14">
            <a:extLst>
              <a:ext uri="{FF2B5EF4-FFF2-40B4-BE49-F238E27FC236}">
                <a16:creationId xmlns:a16="http://schemas.microsoft.com/office/drawing/2014/main" id="{458B6AAC-E0F2-9444-B6EF-37BDDBF708E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57117" y="3962006"/>
            <a:ext cx="3934883" cy="180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e-DE" dirty="0"/>
              <a:t>  Bild durch klicken auf Symbol hinzufügen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257117" y="5869921"/>
            <a:ext cx="3934883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257117" y="3357969"/>
            <a:ext cx="3934883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75732" y="368300"/>
            <a:ext cx="7680855" cy="61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68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5733" y="6491818"/>
            <a:ext cx="2640000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06th of October 2025</a:t>
            </a:r>
            <a:endParaRPr lang="de-DE" dirty="0"/>
          </a:p>
        </p:txBody>
      </p:sp>
      <p:grpSp>
        <p:nvGrpSpPr>
          <p:cNvPr id="75" name="Gruppieren 74"/>
          <p:cNvGrpSpPr/>
          <p:nvPr userDrawn="1"/>
        </p:nvGrpSpPr>
        <p:grpSpPr>
          <a:xfrm flipH="1">
            <a:off x="-87790" y="3114675"/>
            <a:ext cx="4521636" cy="3848068"/>
            <a:chOff x="12041354" y="5196642"/>
            <a:chExt cx="8298137" cy="7062001"/>
          </a:xfrm>
        </p:grpSpPr>
        <p:sp>
          <p:nvSpPr>
            <p:cNvPr id="76" name="object 29"/>
            <p:cNvSpPr/>
            <p:nvPr userDrawn="1"/>
          </p:nvSpPr>
          <p:spPr>
            <a:xfrm>
              <a:off x="13270036" y="5196642"/>
              <a:ext cx="7069455" cy="7061834"/>
            </a:xfrm>
            <a:custGeom>
              <a:avLst/>
              <a:gdLst/>
              <a:ahLst/>
              <a:cxnLst/>
              <a:rect l="l" t="t" r="r" b="b"/>
              <a:pathLst>
                <a:path w="7069455" h="7061834">
                  <a:moveTo>
                    <a:pt x="6518248" y="580414"/>
                  </a:moveTo>
                  <a:lnTo>
                    <a:pt x="6476353" y="556588"/>
                  </a:lnTo>
                  <a:lnTo>
                    <a:pt x="6434305" y="533278"/>
                  </a:lnTo>
                  <a:lnTo>
                    <a:pt x="6392108" y="510481"/>
                  </a:lnTo>
                  <a:lnTo>
                    <a:pt x="6349765" y="488196"/>
                  </a:lnTo>
                  <a:lnTo>
                    <a:pt x="6307280" y="466424"/>
                  </a:lnTo>
                  <a:lnTo>
                    <a:pt x="6264657" y="445162"/>
                  </a:lnTo>
                  <a:lnTo>
                    <a:pt x="6221899" y="424410"/>
                  </a:lnTo>
                  <a:lnTo>
                    <a:pt x="6179010" y="404166"/>
                  </a:lnTo>
                  <a:lnTo>
                    <a:pt x="6135994" y="384431"/>
                  </a:lnTo>
                  <a:lnTo>
                    <a:pt x="6092855" y="365202"/>
                  </a:lnTo>
                  <a:lnTo>
                    <a:pt x="6049596" y="346479"/>
                  </a:lnTo>
                  <a:lnTo>
                    <a:pt x="6006220" y="328260"/>
                  </a:lnTo>
                  <a:lnTo>
                    <a:pt x="5962732" y="310546"/>
                  </a:lnTo>
                  <a:lnTo>
                    <a:pt x="5919136" y="293334"/>
                  </a:lnTo>
                  <a:lnTo>
                    <a:pt x="5875434" y="276624"/>
                  </a:lnTo>
                  <a:lnTo>
                    <a:pt x="5831631" y="260415"/>
                  </a:lnTo>
                  <a:lnTo>
                    <a:pt x="5787731" y="244706"/>
                  </a:lnTo>
                  <a:lnTo>
                    <a:pt x="5743736" y="229495"/>
                  </a:lnTo>
                  <a:lnTo>
                    <a:pt x="5699651" y="214783"/>
                  </a:lnTo>
                  <a:lnTo>
                    <a:pt x="5655480" y="200567"/>
                  </a:lnTo>
                  <a:lnTo>
                    <a:pt x="5611225" y="186847"/>
                  </a:lnTo>
                  <a:lnTo>
                    <a:pt x="5566892" y="173622"/>
                  </a:lnTo>
                  <a:lnTo>
                    <a:pt x="5522483" y="160891"/>
                  </a:lnTo>
                  <a:lnTo>
                    <a:pt x="5478002" y="148653"/>
                  </a:lnTo>
                  <a:lnTo>
                    <a:pt x="5433453" y="136907"/>
                  </a:lnTo>
                  <a:lnTo>
                    <a:pt x="5388840" y="125652"/>
                  </a:lnTo>
                  <a:lnTo>
                    <a:pt x="5344166" y="114886"/>
                  </a:lnTo>
                  <a:lnTo>
                    <a:pt x="5299435" y="104610"/>
                  </a:lnTo>
                  <a:lnTo>
                    <a:pt x="5254650" y="94821"/>
                  </a:lnTo>
                  <a:lnTo>
                    <a:pt x="5209816" y="85520"/>
                  </a:lnTo>
                  <a:lnTo>
                    <a:pt x="5164936" y="76704"/>
                  </a:lnTo>
                  <a:lnTo>
                    <a:pt x="5120014" y="68374"/>
                  </a:lnTo>
                  <a:lnTo>
                    <a:pt x="5075053" y="60527"/>
                  </a:lnTo>
                  <a:lnTo>
                    <a:pt x="5030057" y="53164"/>
                  </a:lnTo>
                  <a:lnTo>
                    <a:pt x="4985030" y="46282"/>
                  </a:lnTo>
                  <a:lnTo>
                    <a:pt x="4939976" y="39882"/>
                  </a:lnTo>
                  <a:lnTo>
                    <a:pt x="4894898" y="33962"/>
                  </a:lnTo>
                  <a:lnTo>
                    <a:pt x="4849800" y="28520"/>
                  </a:lnTo>
                  <a:lnTo>
                    <a:pt x="4804685" y="23557"/>
                  </a:lnTo>
                  <a:lnTo>
                    <a:pt x="4759558" y="19071"/>
                  </a:lnTo>
                  <a:lnTo>
                    <a:pt x="4714421" y="15061"/>
                  </a:lnTo>
                  <a:lnTo>
                    <a:pt x="4669280" y="11525"/>
                  </a:lnTo>
                  <a:lnTo>
                    <a:pt x="4624136" y="8465"/>
                  </a:lnTo>
                  <a:lnTo>
                    <a:pt x="4578995" y="5877"/>
                  </a:lnTo>
                  <a:lnTo>
                    <a:pt x="4533860" y="3761"/>
                  </a:lnTo>
                  <a:lnTo>
                    <a:pt x="4488734" y="2116"/>
                  </a:lnTo>
                  <a:lnTo>
                    <a:pt x="4443621" y="942"/>
                  </a:lnTo>
                  <a:lnTo>
                    <a:pt x="4398525" y="237"/>
                  </a:lnTo>
                  <a:lnTo>
                    <a:pt x="4353449" y="0"/>
                  </a:lnTo>
                  <a:lnTo>
                    <a:pt x="4308398" y="230"/>
                  </a:lnTo>
                  <a:lnTo>
                    <a:pt x="4263375" y="926"/>
                  </a:lnTo>
                  <a:lnTo>
                    <a:pt x="4218383" y="2087"/>
                  </a:lnTo>
                  <a:lnTo>
                    <a:pt x="4173427" y="3713"/>
                  </a:lnTo>
                  <a:lnTo>
                    <a:pt x="4128509" y="5802"/>
                  </a:lnTo>
                  <a:lnTo>
                    <a:pt x="4083635" y="8353"/>
                  </a:lnTo>
                  <a:lnTo>
                    <a:pt x="4038806" y="11365"/>
                  </a:lnTo>
                  <a:lnTo>
                    <a:pt x="3994028" y="14838"/>
                  </a:lnTo>
                  <a:lnTo>
                    <a:pt x="3949304" y="18769"/>
                  </a:lnTo>
                  <a:lnTo>
                    <a:pt x="3904637" y="23160"/>
                  </a:lnTo>
                  <a:lnTo>
                    <a:pt x="3860031" y="28007"/>
                  </a:lnTo>
                  <a:lnTo>
                    <a:pt x="3815490" y="33310"/>
                  </a:lnTo>
                  <a:lnTo>
                    <a:pt x="3771017" y="39069"/>
                  </a:lnTo>
                  <a:lnTo>
                    <a:pt x="3726617" y="45283"/>
                  </a:lnTo>
                  <a:lnTo>
                    <a:pt x="3682293" y="51949"/>
                  </a:lnTo>
                  <a:lnTo>
                    <a:pt x="3638049" y="59068"/>
                  </a:lnTo>
                  <a:lnTo>
                    <a:pt x="3593887" y="66638"/>
                  </a:lnTo>
                  <a:lnTo>
                    <a:pt x="3549813" y="74659"/>
                  </a:lnTo>
                  <a:lnTo>
                    <a:pt x="3505830" y="83129"/>
                  </a:lnTo>
                  <a:lnTo>
                    <a:pt x="3461941" y="92047"/>
                  </a:lnTo>
                  <a:lnTo>
                    <a:pt x="3418150" y="101413"/>
                  </a:lnTo>
                  <a:lnTo>
                    <a:pt x="3374460" y="111225"/>
                  </a:lnTo>
                  <a:lnTo>
                    <a:pt x="3330877" y="121482"/>
                  </a:lnTo>
                  <a:lnTo>
                    <a:pt x="3287402" y="132184"/>
                  </a:lnTo>
                  <a:lnTo>
                    <a:pt x="3244040" y="143330"/>
                  </a:lnTo>
                  <a:lnTo>
                    <a:pt x="3200795" y="154917"/>
                  </a:lnTo>
                  <a:lnTo>
                    <a:pt x="3157671" y="166947"/>
                  </a:lnTo>
                  <a:lnTo>
                    <a:pt x="3114670" y="179416"/>
                  </a:lnTo>
                  <a:lnTo>
                    <a:pt x="3071797" y="192325"/>
                  </a:lnTo>
                  <a:lnTo>
                    <a:pt x="3029055" y="205673"/>
                  </a:lnTo>
                  <a:lnTo>
                    <a:pt x="2986448" y="219458"/>
                  </a:lnTo>
                  <a:lnTo>
                    <a:pt x="2943980" y="233679"/>
                  </a:lnTo>
                  <a:lnTo>
                    <a:pt x="2901654" y="248336"/>
                  </a:lnTo>
                  <a:lnTo>
                    <a:pt x="2859475" y="263428"/>
                  </a:lnTo>
                  <a:lnTo>
                    <a:pt x="2817445" y="278953"/>
                  </a:lnTo>
                  <a:lnTo>
                    <a:pt x="2775569" y="294911"/>
                  </a:lnTo>
                  <a:lnTo>
                    <a:pt x="2733850" y="311300"/>
                  </a:lnTo>
                  <a:lnTo>
                    <a:pt x="2692291" y="328120"/>
                  </a:lnTo>
                  <a:lnTo>
                    <a:pt x="2650898" y="345369"/>
                  </a:lnTo>
                  <a:lnTo>
                    <a:pt x="2609673" y="363047"/>
                  </a:lnTo>
                  <a:lnTo>
                    <a:pt x="2568619" y="381152"/>
                  </a:lnTo>
                  <a:lnTo>
                    <a:pt x="2527742" y="399684"/>
                  </a:lnTo>
                  <a:lnTo>
                    <a:pt x="2487043" y="418642"/>
                  </a:lnTo>
                  <a:lnTo>
                    <a:pt x="2446528" y="438024"/>
                  </a:lnTo>
                  <a:lnTo>
                    <a:pt x="2406200" y="457830"/>
                  </a:lnTo>
                  <a:lnTo>
                    <a:pt x="2366062" y="478058"/>
                  </a:lnTo>
                  <a:lnTo>
                    <a:pt x="2326118" y="498709"/>
                  </a:lnTo>
                  <a:lnTo>
                    <a:pt x="2286372" y="519779"/>
                  </a:lnTo>
                  <a:lnTo>
                    <a:pt x="2246827" y="541270"/>
                  </a:lnTo>
                  <a:lnTo>
                    <a:pt x="2207488" y="563179"/>
                  </a:lnTo>
                  <a:lnTo>
                    <a:pt x="2168358" y="585506"/>
                  </a:lnTo>
                  <a:lnTo>
                    <a:pt x="2129440" y="608250"/>
                  </a:lnTo>
                  <a:lnTo>
                    <a:pt x="2090738" y="631409"/>
                  </a:lnTo>
                  <a:lnTo>
                    <a:pt x="2052257" y="654983"/>
                  </a:lnTo>
                  <a:lnTo>
                    <a:pt x="2013999" y="678971"/>
                  </a:lnTo>
                  <a:lnTo>
                    <a:pt x="1975969" y="703371"/>
                  </a:lnTo>
                  <a:lnTo>
                    <a:pt x="1938169" y="728183"/>
                  </a:lnTo>
                  <a:lnTo>
                    <a:pt x="1900605" y="753406"/>
                  </a:lnTo>
                  <a:lnTo>
                    <a:pt x="1863279" y="779039"/>
                  </a:lnTo>
                  <a:lnTo>
                    <a:pt x="1826195" y="805080"/>
                  </a:lnTo>
                  <a:lnTo>
                    <a:pt x="1789357" y="831530"/>
                  </a:lnTo>
                  <a:lnTo>
                    <a:pt x="1752768" y="858386"/>
                  </a:lnTo>
                  <a:lnTo>
                    <a:pt x="1716433" y="885648"/>
                  </a:lnTo>
                  <a:lnTo>
                    <a:pt x="1680354" y="913314"/>
                  </a:lnTo>
                  <a:lnTo>
                    <a:pt x="1644536" y="941385"/>
                  </a:lnTo>
                  <a:lnTo>
                    <a:pt x="1608983" y="969858"/>
                  </a:lnTo>
                  <a:lnTo>
                    <a:pt x="1573697" y="998734"/>
                  </a:lnTo>
                  <a:lnTo>
                    <a:pt x="1538684" y="1028010"/>
                  </a:lnTo>
                  <a:lnTo>
                    <a:pt x="1503945" y="1057686"/>
                  </a:lnTo>
                  <a:lnTo>
                    <a:pt x="1469486" y="1087761"/>
                  </a:lnTo>
                  <a:lnTo>
                    <a:pt x="1435309" y="1118233"/>
                  </a:lnTo>
                  <a:lnTo>
                    <a:pt x="1401419" y="1149103"/>
                  </a:lnTo>
                  <a:lnTo>
                    <a:pt x="1367820" y="1180369"/>
                  </a:lnTo>
                  <a:lnTo>
                    <a:pt x="1334514" y="1212029"/>
                  </a:lnTo>
                  <a:lnTo>
                    <a:pt x="1301505" y="1244084"/>
                  </a:lnTo>
                  <a:lnTo>
                    <a:pt x="1268798" y="1276531"/>
                  </a:lnTo>
                  <a:lnTo>
                    <a:pt x="1236396" y="1309371"/>
                  </a:lnTo>
                  <a:lnTo>
                    <a:pt x="1204302" y="1342601"/>
                  </a:lnTo>
                  <a:lnTo>
                    <a:pt x="1172521" y="1376221"/>
                  </a:lnTo>
                  <a:lnTo>
                    <a:pt x="1141056" y="1410230"/>
                  </a:lnTo>
                  <a:lnTo>
                    <a:pt x="1109910" y="1444628"/>
                  </a:lnTo>
                  <a:lnTo>
                    <a:pt x="1079088" y="1479412"/>
                  </a:lnTo>
                  <a:lnTo>
                    <a:pt x="1048593" y="1514582"/>
                  </a:lnTo>
                  <a:lnTo>
                    <a:pt x="1018429" y="1550138"/>
                  </a:lnTo>
                  <a:lnTo>
                    <a:pt x="988599" y="1586077"/>
                  </a:lnTo>
                  <a:lnTo>
                    <a:pt x="959107" y="1622399"/>
                  </a:lnTo>
                  <a:lnTo>
                    <a:pt x="929958" y="1659104"/>
                  </a:lnTo>
                  <a:lnTo>
                    <a:pt x="901154" y="1696190"/>
                  </a:lnTo>
                  <a:lnTo>
                    <a:pt x="872699" y="1733655"/>
                  </a:lnTo>
                  <a:lnTo>
                    <a:pt x="844597" y="1771500"/>
                  </a:lnTo>
                  <a:lnTo>
                    <a:pt x="816852" y="1809723"/>
                  </a:lnTo>
                  <a:lnTo>
                    <a:pt x="789467" y="1848323"/>
                  </a:lnTo>
                  <a:lnTo>
                    <a:pt x="762446" y="1887299"/>
                  </a:lnTo>
                  <a:lnTo>
                    <a:pt x="735793" y="1926650"/>
                  </a:lnTo>
                  <a:lnTo>
                    <a:pt x="709512" y="1966375"/>
                  </a:lnTo>
                  <a:lnTo>
                    <a:pt x="683605" y="2006474"/>
                  </a:lnTo>
                  <a:lnTo>
                    <a:pt x="658077" y="2046944"/>
                  </a:lnTo>
                  <a:lnTo>
                    <a:pt x="632932" y="2087786"/>
                  </a:lnTo>
                  <a:lnTo>
                    <a:pt x="608173" y="2128998"/>
                  </a:lnTo>
                  <a:lnTo>
                    <a:pt x="583804" y="2170579"/>
                  </a:lnTo>
                  <a:lnTo>
                    <a:pt x="559730" y="2212705"/>
                  </a:lnTo>
                  <a:lnTo>
                    <a:pt x="536178" y="2254985"/>
                  </a:lnTo>
                  <a:lnTo>
                    <a:pt x="513147" y="2297416"/>
                  </a:lnTo>
                  <a:lnTo>
                    <a:pt x="490637" y="2339994"/>
                  </a:lnTo>
                  <a:lnTo>
                    <a:pt x="468647" y="2382714"/>
                  </a:lnTo>
                  <a:lnTo>
                    <a:pt x="447174" y="2425574"/>
                  </a:lnTo>
                  <a:lnTo>
                    <a:pt x="426220" y="2468569"/>
                  </a:lnTo>
                  <a:lnTo>
                    <a:pt x="405781" y="2511696"/>
                  </a:lnTo>
                  <a:lnTo>
                    <a:pt x="385858" y="2554950"/>
                  </a:lnTo>
                  <a:lnTo>
                    <a:pt x="366450" y="2598329"/>
                  </a:lnTo>
                  <a:lnTo>
                    <a:pt x="347554" y="2641829"/>
                  </a:lnTo>
                  <a:lnTo>
                    <a:pt x="329172" y="2685445"/>
                  </a:lnTo>
                  <a:lnTo>
                    <a:pt x="311300" y="2729174"/>
                  </a:lnTo>
                  <a:lnTo>
                    <a:pt x="293939" y="2773012"/>
                  </a:lnTo>
                  <a:lnTo>
                    <a:pt x="277087" y="2816955"/>
                  </a:lnTo>
                  <a:lnTo>
                    <a:pt x="260744" y="2861000"/>
                  </a:lnTo>
                  <a:lnTo>
                    <a:pt x="244908" y="2905143"/>
                  </a:lnTo>
                  <a:lnTo>
                    <a:pt x="229578" y="2949380"/>
                  </a:lnTo>
                  <a:lnTo>
                    <a:pt x="214754" y="2993708"/>
                  </a:lnTo>
                  <a:lnTo>
                    <a:pt x="200434" y="3038122"/>
                  </a:lnTo>
                  <a:lnTo>
                    <a:pt x="186617" y="3082619"/>
                  </a:lnTo>
                  <a:lnTo>
                    <a:pt x="173302" y="3127194"/>
                  </a:lnTo>
                  <a:lnTo>
                    <a:pt x="160489" y="3171845"/>
                  </a:lnTo>
                  <a:lnTo>
                    <a:pt x="148176" y="3216568"/>
                  </a:lnTo>
                  <a:lnTo>
                    <a:pt x="136363" y="3261358"/>
                  </a:lnTo>
                  <a:lnTo>
                    <a:pt x="125047" y="3306213"/>
                  </a:lnTo>
                  <a:lnTo>
                    <a:pt x="114229" y="3351127"/>
                  </a:lnTo>
                  <a:lnTo>
                    <a:pt x="103908" y="3396099"/>
                  </a:lnTo>
                  <a:lnTo>
                    <a:pt x="94081" y="3441122"/>
                  </a:lnTo>
                  <a:lnTo>
                    <a:pt x="84749" y="3486195"/>
                  </a:lnTo>
                  <a:lnTo>
                    <a:pt x="75910" y="3531313"/>
                  </a:lnTo>
                  <a:lnTo>
                    <a:pt x="67563" y="3576473"/>
                  </a:lnTo>
                  <a:lnTo>
                    <a:pt x="59707" y="3621670"/>
                  </a:lnTo>
                  <a:lnTo>
                    <a:pt x="52342" y="3666901"/>
                  </a:lnTo>
                  <a:lnTo>
                    <a:pt x="45465" y="3712162"/>
                  </a:lnTo>
                  <a:lnTo>
                    <a:pt x="39077" y="3757450"/>
                  </a:lnTo>
                  <a:lnTo>
                    <a:pt x="33176" y="3802760"/>
                  </a:lnTo>
                  <a:lnTo>
                    <a:pt x="27762" y="3848089"/>
                  </a:lnTo>
                  <a:lnTo>
                    <a:pt x="22832" y="3893433"/>
                  </a:lnTo>
                  <a:lnTo>
                    <a:pt x="18387" y="3938789"/>
                  </a:lnTo>
                  <a:lnTo>
                    <a:pt x="14425" y="3984152"/>
                  </a:lnTo>
                  <a:lnTo>
                    <a:pt x="10945" y="4029519"/>
                  </a:lnTo>
                  <a:lnTo>
                    <a:pt x="7946" y="4074886"/>
                  </a:lnTo>
                  <a:lnTo>
                    <a:pt x="5427" y="4120250"/>
                  </a:lnTo>
                  <a:lnTo>
                    <a:pt x="3387" y="4165606"/>
                  </a:lnTo>
                  <a:lnTo>
                    <a:pt x="1826" y="4210950"/>
                  </a:lnTo>
                  <a:lnTo>
                    <a:pt x="741" y="4256280"/>
                  </a:lnTo>
                  <a:lnTo>
                    <a:pt x="133" y="4301591"/>
                  </a:lnTo>
                  <a:lnTo>
                    <a:pt x="0" y="4346880"/>
                  </a:lnTo>
                  <a:lnTo>
                    <a:pt x="340" y="4392142"/>
                  </a:lnTo>
                  <a:lnTo>
                    <a:pt x="1154" y="4437374"/>
                  </a:lnTo>
                  <a:lnTo>
                    <a:pt x="2440" y="4482573"/>
                  </a:lnTo>
                  <a:lnTo>
                    <a:pt x="4197" y="4527733"/>
                  </a:lnTo>
                  <a:lnTo>
                    <a:pt x="6424" y="4572853"/>
                  </a:lnTo>
                  <a:lnTo>
                    <a:pt x="9120" y="4617928"/>
                  </a:lnTo>
                  <a:lnTo>
                    <a:pt x="12285" y="4662953"/>
                  </a:lnTo>
                  <a:lnTo>
                    <a:pt x="15916" y="4707927"/>
                  </a:lnTo>
                  <a:lnTo>
                    <a:pt x="20013" y="4752843"/>
                  </a:lnTo>
                  <a:lnTo>
                    <a:pt x="24575" y="4797700"/>
                  </a:lnTo>
                  <a:lnTo>
                    <a:pt x="29601" y="4842493"/>
                  </a:lnTo>
                  <a:lnTo>
                    <a:pt x="35091" y="4887218"/>
                  </a:lnTo>
                  <a:lnTo>
                    <a:pt x="41042" y="4931872"/>
                  </a:lnTo>
                  <a:lnTo>
                    <a:pt x="47454" y="4976451"/>
                  </a:lnTo>
                  <a:lnTo>
                    <a:pt x="54326" y="5020950"/>
                  </a:lnTo>
                  <a:lnTo>
                    <a:pt x="61657" y="5065367"/>
                  </a:lnTo>
                  <a:lnTo>
                    <a:pt x="69447" y="5109698"/>
                  </a:lnTo>
                  <a:lnTo>
                    <a:pt x="77693" y="5153939"/>
                  </a:lnTo>
                  <a:lnTo>
                    <a:pt x="86395" y="5198085"/>
                  </a:lnTo>
                  <a:lnTo>
                    <a:pt x="95552" y="5242134"/>
                  </a:lnTo>
                  <a:lnTo>
                    <a:pt x="105162" y="5286081"/>
                  </a:lnTo>
                  <a:lnTo>
                    <a:pt x="115226" y="5329923"/>
                  </a:lnTo>
                  <a:lnTo>
                    <a:pt x="125742" y="5373656"/>
                  </a:lnTo>
                  <a:lnTo>
                    <a:pt x="136709" y="5417277"/>
                  </a:lnTo>
                  <a:lnTo>
                    <a:pt x="148125" y="5460780"/>
                  </a:lnTo>
                  <a:lnTo>
                    <a:pt x="159990" y="5504164"/>
                  </a:lnTo>
                  <a:lnTo>
                    <a:pt x="172304" y="5547423"/>
                  </a:lnTo>
                  <a:lnTo>
                    <a:pt x="185064" y="5590555"/>
                  </a:lnTo>
                  <a:lnTo>
                    <a:pt x="198270" y="5633555"/>
                  </a:lnTo>
                  <a:lnTo>
                    <a:pt x="211921" y="5676420"/>
                  </a:lnTo>
                  <a:lnTo>
                    <a:pt x="226015" y="5719146"/>
                  </a:lnTo>
                  <a:lnTo>
                    <a:pt x="240553" y="5761728"/>
                  </a:lnTo>
                  <a:lnTo>
                    <a:pt x="255532" y="5804165"/>
                  </a:lnTo>
                  <a:lnTo>
                    <a:pt x="270953" y="5846450"/>
                  </a:lnTo>
                  <a:lnTo>
                    <a:pt x="286813" y="5888582"/>
                  </a:lnTo>
                  <a:lnTo>
                    <a:pt x="303112" y="5930556"/>
                  </a:lnTo>
                  <a:lnTo>
                    <a:pt x="319848" y="5972368"/>
                  </a:lnTo>
                  <a:lnTo>
                    <a:pt x="337022" y="6014015"/>
                  </a:lnTo>
                  <a:lnTo>
                    <a:pt x="354631" y="6055492"/>
                  </a:lnTo>
                  <a:lnTo>
                    <a:pt x="372675" y="6096797"/>
                  </a:lnTo>
                  <a:lnTo>
                    <a:pt x="391153" y="6137925"/>
                  </a:lnTo>
                  <a:lnTo>
                    <a:pt x="410063" y="6178873"/>
                  </a:lnTo>
                  <a:lnTo>
                    <a:pt x="429406" y="6219636"/>
                  </a:lnTo>
                  <a:lnTo>
                    <a:pt x="449179" y="6260211"/>
                  </a:lnTo>
                  <a:lnTo>
                    <a:pt x="469382" y="6300595"/>
                  </a:lnTo>
                  <a:lnTo>
                    <a:pt x="490013" y="6340783"/>
                  </a:lnTo>
                  <a:lnTo>
                    <a:pt x="511072" y="6380772"/>
                  </a:lnTo>
                  <a:lnTo>
                    <a:pt x="532558" y="6420557"/>
                  </a:lnTo>
                  <a:lnTo>
                    <a:pt x="554470" y="6460136"/>
                  </a:lnTo>
                  <a:lnTo>
                    <a:pt x="576807" y="6499505"/>
                  </a:lnTo>
                  <a:lnTo>
                    <a:pt x="599567" y="6538659"/>
                  </a:lnTo>
                  <a:lnTo>
                    <a:pt x="622749" y="6577595"/>
                  </a:lnTo>
                  <a:lnTo>
                    <a:pt x="646354" y="6616309"/>
                  </a:lnTo>
                  <a:lnTo>
                    <a:pt x="670379" y="6654798"/>
                  </a:lnTo>
                  <a:lnTo>
                    <a:pt x="694824" y="6693057"/>
                  </a:lnTo>
                  <a:lnTo>
                    <a:pt x="719687" y="6731083"/>
                  </a:lnTo>
                  <a:lnTo>
                    <a:pt x="744968" y="6768873"/>
                  </a:lnTo>
                  <a:lnTo>
                    <a:pt x="770666" y="6806421"/>
                  </a:lnTo>
                  <a:lnTo>
                    <a:pt x="796780" y="6843725"/>
                  </a:lnTo>
                  <a:lnTo>
                    <a:pt x="823308" y="6880782"/>
                  </a:lnTo>
                  <a:lnTo>
                    <a:pt x="850249" y="6917586"/>
                  </a:lnTo>
                  <a:lnTo>
                    <a:pt x="877603" y="6954134"/>
                  </a:lnTo>
                  <a:lnTo>
                    <a:pt x="905369" y="6990423"/>
                  </a:lnTo>
                  <a:lnTo>
                    <a:pt x="933546" y="7026449"/>
                  </a:lnTo>
                  <a:lnTo>
                    <a:pt x="961499" y="7061417"/>
                  </a:lnTo>
                </a:path>
                <a:path w="7069455" h="7061834">
                  <a:moveTo>
                    <a:pt x="7068847" y="955891"/>
                  </a:moveTo>
                  <a:lnTo>
                    <a:pt x="7033545" y="927916"/>
                  </a:lnTo>
                  <a:lnTo>
                    <a:pt x="6996203" y="898982"/>
                  </a:lnTo>
                  <a:lnTo>
                    <a:pt x="6958475" y="870401"/>
                  </a:lnTo>
                  <a:lnTo>
                    <a:pt x="6920361" y="842177"/>
                  </a:lnTo>
                  <a:lnTo>
                    <a:pt x="6881863" y="814314"/>
                  </a:lnTo>
                  <a:lnTo>
                    <a:pt x="6842981" y="786816"/>
                  </a:lnTo>
                  <a:lnTo>
                    <a:pt x="6803717" y="759687"/>
                  </a:lnTo>
                  <a:lnTo>
                    <a:pt x="6764072" y="732929"/>
                  </a:lnTo>
                  <a:lnTo>
                    <a:pt x="6724046" y="706548"/>
                  </a:lnTo>
                  <a:lnTo>
                    <a:pt x="6683641" y="680547"/>
                  </a:lnTo>
                  <a:lnTo>
                    <a:pt x="6642858" y="654929"/>
                  </a:lnTo>
                  <a:lnTo>
                    <a:pt x="6601697" y="629698"/>
                  </a:lnTo>
                  <a:lnTo>
                    <a:pt x="6560160" y="604858"/>
                  </a:lnTo>
                  <a:lnTo>
                    <a:pt x="6518248" y="580414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30"/>
            <p:cNvSpPr/>
            <p:nvPr userDrawn="1"/>
          </p:nvSpPr>
          <p:spPr>
            <a:xfrm>
              <a:off x="12041354" y="6104858"/>
              <a:ext cx="8297545" cy="6153785"/>
            </a:xfrm>
            <a:custGeom>
              <a:avLst/>
              <a:gdLst/>
              <a:ahLst/>
              <a:cxnLst/>
              <a:rect l="l" t="t" r="r" b="b"/>
              <a:pathLst>
                <a:path w="8297544" h="6153784">
                  <a:moveTo>
                    <a:pt x="6684390" y="598109"/>
                  </a:moveTo>
                  <a:lnTo>
                    <a:pt x="6642246" y="574066"/>
                  </a:lnTo>
                  <a:lnTo>
                    <a:pt x="6599952" y="550532"/>
                  </a:lnTo>
                  <a:lnTo>
                    <a:pt x="6557511" y="527505"/>
                  </a:lnTo>
                  <a:lnTo>
                    <a:pt x="6514927" y="504984"/>
                  </a:lnTo>
                  <a:lnTo>
                    <a:pt x="6472202" y="482970"/>
                  </a:lnTo>
                  <a:lnTo>
                    <a:pt x="6429341" y="461459"/>
                  </a:lnTo>
                  <a:lnTo>
                    <a:pt x="6386348" y="440453"/>
                  </a:lnTo>
                  <a:lnTo>
                    <a:pt x="6343225" y="419948"/>
                  </a:lnTo>
                  <a:lnTo>
                    <a:pt x="6299976" y="399946"/>
                  </a:lnTo>
                  <a:lnTo>
                    <a:pt x="6256605" y="380444"/>
                  </a:lnTo>
                  <a:lnTo>
                    <a:pt x="6213116" y="361442"/>
                  </a:lnTo>
                  <a:lnTo>
                    <a:pt x="6169512" y="342939"/>
                  </a:lnTo>
                  <a:lnTo>
                    <a:pt x="6125796" y="324934"/>
                  </a:lnTo>
                  <a:lnTo>
                    <a:pt x="6081973" y="307426"/>
                  </a:lnTo>
                  <a:lnTo>
                    <a:pt x="6038045" y="290414"/>
                  </a:lnTo>
                  <a:lnTo>
                    <a:pt x="5994017" y="273896"/>
                  </a:lnTo>
                  <a:lnTo>
                    <a:pt x="5949892" y="257873"/>
                  </a:lnTo>
                  <a:lnTo>
                    <a:pt x="5905673" y="242343"/>
                  </a:lnTo>
                  <a:lnTo>
                    <a:pt x="5861364" y="227304"/>
                  </a:lnTo>
                  <a:lnTo>
                    <a:pt x="5816969" y="212757"/>
                  </a:lnTo>
                  <a:lnTo>
                    <a:pt x="5772490" y="198701"/>
                  </a:lnTo>
                  <a:lnTo>
                    <a:pt x="5727933" y="185133"/>
                  </a:lnTo>
                  <a:lnTo>
                    <a:pt x="5683300" y="172054"/>
                  </a:lnTo>
                  <a:lnTo>
                    <a:pt x="5638595" y="159462"/>
                  </a:lnTo>
                  <a:lnTo>
                    <a:pt x="5593821" y="147357"/>
                  </a:lnTo>
                  <a:lnTo>
                    <a:pt x="5548982" y="135737"/>
                  </a:lnTo>
                  <a:lnTo>
                    <a:pt x="5504082" y="124601"/>
                  </a:lnTo>
                  <a:lnTo>
                    <a:pt x="5459124" y="113949"/>
                  </a:lnTo>
                  <a:lnTo>
                    <a:pt x="5414111" y="103780"/>
                  </a:lnTo>
                  <a:lnTo>
                    <a:pt x="5369048" y="94092"/>
                  </a:lnTo>
                  <a:lnTo>
                    <a:pt x="5323938" y="84885"/>
                  </a:lnTo>
                  <a:lnTo>
                    <a:pt x="5278784" y="76157"/>
                  </a:lnTo>
                  <a:lnTo>
                    <a:pt x="5233590" y="67908"/>
                  </a:lnTo>
                  <a:lnTo>
                    <a:pt x="5188360" y="60137"/>
                  </a:lnTo>
                  <a:lnTo>
                    <a:pt x="5143097" y="52843"/>
                  </a:lnTo>
                  <a:lnTo>
                    <a:pt x="5097804" y="46025"/>
                  </a:lnTo>
                  <a:lnTo>
                    <a:pt x="5052486" y="39682"/>
                  </a:lnTo>
                  <a:lnTo>
                    <a:pt x="5007146" y="33812"/>
                  </a:lnTo>
                  <a:lnTo>
                    <a:pt x="4961787" y="28416"/>
                  </a:lnTo>
                  <a:lnTo>
                    <a:pt x="4916413" y="23491"/>
                  </a:lnTo>
                  <a:lnTo>
                    <a:pt x="4871027" y="19038"/>
                  </a:lnTo>
                  <a:lnTo>
                    <a:pt x="4825634" y="15055"/>
                  </a:lnTo>
                  <a:lnTo>
                    <a:pt x="4780236" y="11541"/>
                  </a:lnTo>
                  <a:lnTo>
                    <a:pt x="4734838" y="8495"/>
                  </a:lnTo>
                  <a:lnTo>
                    <a:pt x="4689442" y="5917"/>
                  </a:lnTo>
                  <a:lnTo>
                    <a:pt x="4644053" y="3804"/>
                  </a:lnTo>
                  <a:lnTo>
                    <a:pt x="4598673" y="2158"/>
                  </a:lnTo>
                  <a:lnTo>
                    <a:pt x="4553308" y="975"/>
                  </a:lnTo>
                  <a:lnTo>
                    <a:pt x="4507959" y="256"/>
                  </a:lnTo>
                  <a:lnTo>
                    <a:pt x="4462631" y="0"/>
                  </a:lnTo>
                  <a:lnTo>
                    <a:pt x="4417327" y="204"/>
                  </a:lnTo>
                  <a:lnTo>
                    <a:pt x="4372051" y="870"/>
                  </a:lnTo>
                  <a:lnTo>
                    <a:pt x="4326806" y="1995"/>
                  </a:lnTo>
                  <a:lnTo>
                    <a:pt x="4281596" y="3579"/>
                  </a:lnTo>
                  <a:lnTo>
                    <a:pt x="4236425" y="5621"/>
                  </a:lnTo>
                  <a:lnTo>
                    <a:pt x="4191296" y="8119"/>
                  </a:lnTo>
                  <a:lnTo>
                    <a:pt x="4146212" y="11073"/>
                  </a:lnTo>
                  <a:lnTo>
                    <a:pt x="4101178" y="14482"/>
                  </a:lnTo>
                  <a:lnTo>
                    <a:pt x="4056196" y="18345"/>
                  </a:lnTo>
                  <a:lnTo>
                    <a:pt x="4011271" y="22660"/>
                  </a:lnTo>
                  <a:lnTo>
                    <a:pt x="3966406" y="27428"/>
                  </a:lnTo>
                  <a:lnTo>
                    <a:pt x="3921604" y="32647"/>
                  </a:lnTo>
                  <a:lnTo>
                    <a:pt x="3876869" y="38315"/>
                  </a:lnTo>
                  <a:lnTo>
                    <a:pt x="3832205" y="44433"/>
                  </a:lnTo>
                  <a:lnTo>
                    <a:pt x="3787615" y="50999"/>
                  </a:lnTo>
                  <a:lnTo>
                    <a:pt x="3743103" y="58012"/>
                  </a:lnTo>
                  <a:lnTo>
                    <a:pt x="3698672" y="65472"/>
                  </a:lnTo>
                  <a:lnTo>
                    <a:pt x="3654326" y="73376"/>
                  </a:lnTo>
                  <a:lnTo>
                    <a:pt x="3610068" y="81725"/>
                  </a:lnTo>
                  <a:lnTo>
                    <a:pt x="3565902" y="90517"/>
                  </a:lnTo>
                  <a:lnTo>
                    <a:pt x="3521832" y="99752"/>
                  </a:lnTo>
                  <a:lnTo>
                    <a:pt x="3477862" y="109428"/>
                  </a:lnTo>
                  <a:lnTo>
                    <a:pt x="3433993" y="119545"/>
                  </a:lnTo>
                  <a:lnTo>
                    <a:pt x="3390232" y="130101"/>
                  </a:lnTo>
                  <a:lnTo>
                    <a:pt x="3346580" y="141096"/>
                  </a:lnTo>
                  <a:lnTo>
                    <a:pt x="3303041" y="152528"/>
                  </a:lnTo>
                  <a:lnTo>
                    <a:pt x="3259620" y="164397"/>
                  </a:lnTo>
                  <a:lnTo>
                    <a:pt x="3216319" y="176702"/>
                  </a:lnTo>
                  <a:lnTo>
                    <a:pt x="3173142" y="189441"/>
                  </a:lnTo>
                  <a:lnTo>
                    <a:pt x="3130093" y="202615"/>
                  </a:lnTo>
                  <a:lnTo>
                    <a:pt x="3087175" y="216221"/>
                  </a:lnTo>
                  <a:lnTo>
                    <a:pt x="3044392" y="230259"/>
                  </a:lnTo>
                  <a:lnTo>
                    <a:pt x="3001748" y="244728"/>
                  </a:lnTo>
                  <a:lnTo>
                    <a:pt x="2959245" y="259627"/>
                  </a:lnTo>
                  <a:lnTo>
                    <a:pt x="2916888" y="274954"/>
                  </a:lnTo>
                  <a:lnTo>
                    <a:pt x="2874680" y="290710"/>
                  </a:lnTo>
                  <a:lnTo>
                    <a:pt x="2832625" y="306894"/>
                  </a:lnTo>
                  <a:lnTo>
                    <a:pt x="2790726" y="323503"/>
                  </a:lnTo>
                  <a:lnTo>
                    <a:pt x="2748987" y="340537"/>
                  </a:lnTo>
                  <a:lnTo>
                    <a:pt x="2707412" y="357996"/>
                  </a:lnTo>
                  <a:lnTo>
                    <a:pt x="2666003" y="375878"/>
                  </a:lnTo>
                  <a:lnTo>
                    <a:pt x="2624765" y="394182"/>
                  </a:lnTo>
                  <a:lnTo>
                    <a:pt x="2583701" y="412908"/>
                  </a:lnTo>
                  <a:lnTo>
                    <a:pt x="2542814" y="432054"/>
                  </a:lnTo>
                  <a:lnTo>
                    <a:pt x="2502109" y="451619"/>
                  </a:lnTo>
                  <a:lnTo>
                    <a:pt x="2461589" y="471603"/>
                  </a:lnTo>
                  <a:lnTo>
                    <a:pt x="2421257" y="492004"/>
                  </a:lnTo>
                  <a:lnTo>
                    <a:pt x="2381117" y="512822"/>
                  </a:lnTo>
                  <a:lnTo>
                    <a:pt x="2341172" y="534056"/>
                  </a:lnTo>
                  <a:lnTo>
                    <a:pt x="2301427" y="555705"/>
                  </a:lnTo>
                  <a:lnTo>
                    <a:pt x="2261884" y="577767"/>
                  </a:lnTo>
                  <a:lnTo>
                    <a:pt x="2222548" y="600241"/>
                  </a:lnTo>
                  <a:lnTo>
                    <a:pt x="2183421" y="623128"/>
                  </a:lnTo>
                  <a:lnTo>
                    <a:pt x="2144508" y="646426"/>
                  </a:lnTo>
                  <a:lnTo>
                    <a:pt x="2105811" y="670133"/>
                  </a:lnTo>
                  <a:lnTo>
                    <a:pt x="2067335" y="694249"/>
                  </a:lnTo>
                  <a:lnTo>
                    <a:pt x="2029083" y="718774"/>
                  </a:lnTo>
                  <a:lnTo>
                    <a:pt x="1991059" y="743705"/>
                  </a:lnTo>
                  <a:lnTo>
                    <a:pt x="1953266" y="769042"/>
                  </a:lnTo>
                  <a:lnTo>
                    <a:pt x="1915708" y="794785"/>
                  </a:lnTo>
                  <a:lnTo>
                    <a:pt x="1878388" y="820931"/>
                  </a:lnTo>
                  <a:lnTo>
                    <a:pt x="1841310" y="847481"/>
                  </a:lnTo>
                  <a:lnTo>
                    <a:pt x="1804477" y="874433"/>
                  </a:lnTo>
                  <a:lnTo>
                    <a:pt x="1767894" y="901787"/>
                  </a:lnTo>
                  <a:lnTo>
                    <a:pt x="1731563" y="929540"/>
                  </a:lnTo>
                  <a:lnTo>
                    <a:pt x="1695488" y="957693"/>
                  </a:lnTo>
                  <a:lnTo>
                    <a:pt x="1659673" y="986245"/>
                  </a:lnTo>
                  <a:lnTo>
                    <a:pt x="1624121" y="1015194"/>
                  </a:lnTo>
                  <a:lnTo>
                    <a:pt x="1588837" y="1044539"/>
                  </a:lnTo>
                  <a:lnTo>
                    <a:pt x="1553822" y="1074280"/>
                  </a:lnTo>
                  <a:lnTo>
                    <a:pt x="1519082" y="1104416"/>
                  </a:lnTo>
                  <a:lnTo>
                    <a:pt x="1484619" y="1134945"/>
                  </a:lnTo>
                  <a:lnTo>
                    <a:pt x="1450438" y="1165867"/>
                  </a:lnTo>
                  <a:lnTo>
                    <a:pt x="1416541" y="1197180"/>
                  </a:lnTo>
                  <a:lnTo>
                    <a:pt x="1382932" y="1228885"/>
                  </a:lnTo>
                  <a:lnTo>
                    <a:pt x="1349616" y="1260979"/>
                  </a:lnTo>
                  <a:lnTo>
                    <a:pt x="1316595" y="1293462"/>
                  </a:lnTo>
                  <a:lnTo>
                    <a:pt x="1283872" y="1326333"/>
                  </a:lnTo>
                  <a:lnTo>
                    <a:pt x="1251453" y="1359591"/>
                  </a:lnTo>
                  <a:lnTo>
                    <a:pt x="1219339" y="1393234"/>
                  </a:lnTo>
                  <a:lnTo>
                    <a:pt x="1187536" y="1427263"/>
                  </a:lnTo>
                  <a:lnTo>
                    <a:pt x="1156045" y="1461676"/>
                  </a:lnTo>
                  <a:lnTo>
                    <a:pt x="1124871" y="1496472"/>
                  </a:lnTo>
                  <a:lnTo>
                    <a:pt x="1094018" y="1531651"/>
                  </a:lnTo>
                  <a:lnTo>
                    <a:pt x="1063489" y="1567210"/>
                  </a:lnTo>
                  <a:lnTo>
                    <a:pt x="1033287" y="1603150"/>
                  </a:lnTo>
                  <a:lnTo>
                    <a:pt x="1003417" y="1639469"/>
                  </a:lnTo>
                  <a:lnTo>
                    <a:pt x="973881" y="1676166"/>
                  </a:lnTo>
                  <a:lnTo>
                    <a:pt x="944683" y="1713240"/>
                  </a:lnTo>
                  <a:lnTo>
                    <a:pt x="915828" y="1750692"/>
                  </a:lnTo>
                  <a:lnTo>
                    <a:pt x="887317" y="1788518"/>
                  </a:lnTo>
                  <a:lnTo>
                    <a:pt x="859156" y="1826719"/>
                  </a:lnTo>
                  <a:lnTo>
                    <a:pt x="831347" y="1865294"/>
                  </a:lnTo>
                  <a:lnTo>
                    <a:pt x="803894" y="1904241"/>
                  </a:lnTo>
                  <a:lnTo>
                    <a:pt x="776801" y="1943560"/>
                  </a:lnTo>
                  <a:lnTo>
                    <a:pt x="750071" y="1983249"/>
                  </a:lnTo>
                  <a:lnTo>
                    <a:pt x="723708" y="2023309"/>
                  </a:lnTo>
                  <a:lnTo>
                    <a:pt x="697715" y="2063737"/>
                  </a:lnTo>
                  <a:lnTo>
                    <a:pt x="672097" y="2104532"/>
                  </a:lnTo>
                  <a:lnTo>
                    <a:pt x="646856" y="2145695"/>
                  </a:lnTo>
                  <a:lnTo>
                    <a:pt x="621995" y="2187224"/>
                  </a:lnTo>
                  <a:lnTo>
                    <a:pt x="597520" y="2229117"/>
                  </a:lnTo>
                  <a:lnTo>
                    <a:pt x="573492" y="2271270"/>
                  </a:lnTo>
                  <a:lnTo>
                    <a:pt x="549973" y="2313573"/>
                  </a:lnTo>
                  <a:lnTo>
                    <a:pt x="526961" y="2356023"/>
                  </a:lnTo>
                  <a:lnTo>
                    <a:pt x="504456" y="2398617"/>
                  </a:lnTo>
                  <a:lnTo>
                    <a:pt x="482455" y="2441351"/>
                  </a:lnTo>
                  <a:lnTo>
                    <a:pt x="460960" y="2484221"/>
                  </a:lnTo>
                  <a:lnTo>
                    <a:pt x="439967" y="2527224"/>
                  </a:lnTo>
                  <a:lnTo>
                    <a:pt x="419477" y="2570357"/>
                  </a:lnTo>
                  <a:lnTo>
                    <a:pt x="399489" y="2613616"/>
                  </a:lnTo>
                  <a:lnTo>
                    <a:pt x="380001" y="2656996"/>
                  </a:lnTo>
                  <a:lnTo>
                    <a:pt x="361013" y="2700496"/>
                  </a:lnTo>
                  <a:lnTo>
                    <a:pt x="342524" y="2744110"/>
                  </a:lnTo>
                  <a:lnTo>
                    <a:pt x="324532" y="2787836"/>
                  </a:lnTo>
                  <a:lnTo>
                    <a:pt x="307037" y="2831670"/>
                  </a:lnTo>
                  <a:lnTo>
                    <a:pt x="290038" y="2875608"/>
                  </a:lnTo>
                  <a:lnTo>
                    <a:pt x="273534" y="2919647"/>
                  </a:lnTo>
                  <a:lnTo>
                    <a:pt x="257524" y="2963783"/>
                  </a:lnTo>
                  <a:lnTo>
                    <a:pt x="242006" y="3008013"/>
                  </a:lnTo>
                  <a:lnTo>
                    <a:pt x="226981" y="3052333"/>
                  </a:lnTo>
                  <a:lnTo>
                    <a:pt x="212447" y="3096740"/>
                  </a:lnTo>
                  <a:lnTo>
                    <a:pt x="198402" y="3141229"/>
                  </a:lnTo>
                  <a:lnTo>
                    <a:pt x="184847" y="3185798"/>
                  </a:lnTo>
                  <a:lnTo>
                    <a:pt x="171780" y="3230443"/>
                  </a:lnTo>
                  <a:lnTo>
                    <a:pt x="159200" y="3275160"/>
                  </a:lnTo>
                  <a:lnTo>
                    <a:pt x="147107" y="3319945"/>
                  </a:lnTo>
                  <a:lnTo>
                    <a:pt x="135499" y="3364796"/>
                  </a:lnTo>
                  <a:lnTo>
                    <a:pt x="124375" y="3409708"/>
                  </a:lnTo>
                  <a:lnTo>
                    <a:pt x="113734" y="3454678"/>
                  </a:lnTo>
                  <a:lnTo>
                    <a:pt x="103576" y="3499702"/>
                  </a:lnTo>
                  <a:lnTo>
                    <a:pt x="93899" y="3544778"/>
                  </a:lnTo>
                  <a:lnTo>
                    <a:pt x="84703" y="3589900"/>
                  </a:lnTo>
                  <a:lnTo>
                    <a:pt x="75986" y="3635067"/>
                  </a:lnTo>
                  <a:lnTo>
                    <a:pt x="67748" y="3680273"/>
                  </a:lnTo>
                  <a:lnTo>
                    <a:pt x="59988" y="3725516"/>
                  </a:lnTo>
                  <a:lnTo>
                    <a:pt x="52704" y="3770792"/>
                  </a:lnTo>
                  <a:lnTo>
                    <a:pt x="45896" y="3816097"/>
                  </a:lnTo>
                  <a:lnTo>
                    <a:pt x="39563" y="3861428"/>
                  </a:lnTo>
                  <a:lnTo>
                    <a:pt x="33704" y="3906781"/>
                  </a:lnTo>
                  <a:lnTo>
                    <a:pt x="28317" y="3952153"/>
                  </a:lnTo>
                  <a:lnTo>
                    <a:pt x="23402" y="3997540"/>
                  </a:lnTo>
                  <a:lnTo>
                    <a:pt x="18959" y="4042939"/>
                  </a:lnTo>
                  <a:lnTo>
                    <a:pt x="14985" y="4088346"/>
                  </a:lnTo>
                  <a:lnTo>
                    <a:pt x="11480" y="4133757"/>
                  </a:lnTo>
                  <a:lnTo>
                    <a:pt x="8443" y="4179169"/>
                  </a:lnTo>
                  <a:lnTo>
                    <a:pt x="5874" y="4224578"/>
                  </a:lnTo>
                  <a:lnTo>
                    <a:pt x="3771" y="4269981"/>
                  </a:lnTo>
                  <a:lnTo>
                    <a:pt x="2132" y="4315374"/>
                  </a:lnTo>
                  <a:lnTo>
                    <a:pt x="958" y="4360753"/>
                  </a:lnTo>
                  <a:lnTo>
                    <a:pt x="248" y="4406116"/>
                  </a:lnTo>
                  <a:lnTo>
                    <a:pt x="0" y="4451458"/>
                  </a:lnTo>
                  <a:lnTo>
                    <a:pt x="213" y="4496776"/>
                  </a:lnTo>
                  <a:lnTo>
                    <a:pt x="886" y="4542066"/>
                  </a:lnTo>
                  <a:lnTo>
                    <a:pt x="2019" y="4587324"/>
                  </a:lnTo>
                  <a:lnTo>
                    <a:pt x="3610" y="4632548"/>
                  </a:lnTo>
                  <a:lnTo>
                    <a:pt x="5659" y="4677734"/>
                  </a:lnTo>
                  <a:lnTo>
                    <a:pt x="8165" y="4722877"/>
                  </a:lnTo>
                  <a:lnTo>
                    <a:pt x="11126" y="4767975"/>
                  </a:lnTo>
                  <a:lnTo>
                    <a:pt x="14542" y="4813024"/>
                  </a:lnTo>
                  <a:lnTo>
                    <a:pt x="18412" y="4858020"/>
                  </a:lnTo>
                  <a:lnTo>
                    <a:pt x="22734" y="4902960"/>
                  </a:lnTo>
                  <a:lnTo>
                    <a:pt x="27508" y="4947840"/>
                  </a:lnTo>
                  <a:lnTo>
                    <a:pt x="32733" y="4992656"/>
                  </a:lnTo>
                  <a:lnTo>
                    <a:pt x="38408" y="5037406"/>
                  </a:lnTo>
                  <a:lnTo>
                    <a:pt x="44532" y="5082085"/>
                  </a:lnTo>
                  <a:lnTo>
                    <a:pt x="51104" y="5126690"/>
                  </a:lnTo>
                  <a:lnTo>
                    <a:pt x="58123" y="5171217"/>
                  </a:lnTo>
                  <a:lnTo>
                    <a:pt x="65588" y="5215663"/>
                  </a:lnTo>
                  <a:lnTo>
                    <a:pt x="73498" y="5260024"/>
                  </a:lnTo>
                  <a:lnTo>
                    <a:pt x="81852" y="5304297"/>
                  </a:lnTo>
                  <a:lnTo>
                    <a:pt x="90650" y="5348477"/>
                  </a:lnTo>
                  <a:lnTo>
                    <a:pt x="99890" y="5392562"/>
                  </a:lnTo>
                  <a:lnTo>
                    <a:pt x="109571" y="5436548"/>
                  </a:lnTo>
                  <a:lnTo>
                    <a:pt x="119692" y="5480432"/>
                  </a:lnTo>
                  <a:lnTo>
                    <a:pt x="130253" y="5524209"/>
                  </a:lnTo>
                  <a:lnTo>
                    <a:pt x="141252" y="5567876"/>
                  </a:lnTo>
                  <a:lnTo>
                    <a:pt x="152688" y="5611430"/>
                  </a:lnTo>
                  <a:lnTo>
                    <a:pt x="164561" y="5654867"/>
                  </a:lnTo>
                  <a:lnTo>
                    <a:pt x="176870" y="5698183"/>
                  </a:lnTo>
                  <a:lnTo>
                    <a:pt x="189613" y="5741375"/>
                  </a:lnTo>
                  <a:lnTo>
                    <a:pt x="202790" y="5784440"/>
                  </a:lnTo>
                  <a:lnTo>
                    <a:pt x="216399" y="5827373"/>
                  </a:lnTo>
                  <a:lnTo>
                    <a:pt x="230441" y="5870171"/>
                  </a:lnTo>
                  <a:lnTo>
                    <a:pt x="244913" y="5912831"/>
                  </a:lnTo>
                  <a:lnTo>
                    <a:pt x="259814" y="5955350"/>
                  </a:lnTo>
                  <a:lnTo>
                    <a:pt x="275145" y="5997722"/>
                  </a:lnTo>
                  <a:lnTo>
                    <a:pt x="290904" y="6039946"/>
                  </a:lnTo>
                  <a:lnTo>
                    <a:pt x="307089" y="6082017"/>
                  </a:lnTo>
                  <a:lnTo>
                    <a:pt x="323701" y="6123931"/>
                  </a:lnTo>
                  <a:lnTo>
                    <a:pt x="335643" y="6153200"/>
                  </a:lnTo>
                </a:path>
                <a:path w="8297544" h="6153784">
                  <a:moveTo>
                    <a:pt x="8297531" y="2197393"/>
                  </a:moveTo>
                  <a:lnTo>
                    <a:pt x="8266865" y="2145860"/>
                  </a:lnTo>
                  <a:lnTo>
                    <a:pt x="8243158" y="2107147"/>
                  </a:lnTo>
                  <a:lnTo>
                    <a:pt x="8219042" y="2068655"/>
                  </a:lnTo>
                  <a:lnTo>
                    <a:pt x="8194519" y="2030387"/>
                  </a:lnTo>
                  <a:lnTo>
                    <a:pt x="8169588" y="1992347"/>
                  </a:lnTo>
                  <a:lnTo>
                    <a:pt x="8144252" y="1954537"/>
                  </a:lnTo>
                  <a:lnTo>
                    <a:pt x="8118511" y="1916963"/>
                  </a:lnTo>
                  <a:lnTo>
                    <a:pt x="8092366" y="1879627"/>
                  </a:lnTo>
                  <a:lnTo>
                    <a:pt x="8065818" y="1842533"/>
                  </a:lnTo>
                  <a:lnTo>
                    <a:pt x="8038867" y="1805684"/>
                  </a:lnTo>
                  <a:lnTo>
                    <a:pt x="8011516" y="1769084"/>
                  </a:lnTo>
                  <a:lnTo>
                    <a:pt x="7983765" y="1732737"/>
                  </a:lnTo>
                  <a:lnTo>
                    <a:pt x="7955614" y="1696646"/>
                  </a:lnTo>
                  <a:lnTo>
                    <a:pt x="7927065" y="1660815"/>
                  </a:lnTo>
                  <a:lnTo>
                    <a:pt x="7898119" y="1625247"/>
                  </a:lnTo>
                  <a:lnTo>
                    <a:pt x="7868776" y="1589946"/>
                  </a:lnTo>
                  <a:lnTo>
                    <a:pt x="7839038" y="1554916"/>
                  </a:lnTo>
                  <a:lnTo>
                    <a:pt x="7808906" y="1520159"/>
                  </a:lnTo>
                  <a:lnTo>
                    <a:pt x="7778380" y="1485681"/>
                  </a:lnTo>
                  <a:lnTo>
                    <a:pt x="7747462" y="1451483"/>
                  </a:lnTo>
                  <a:lnTo>
                    <a:pt x="7716152" y="1417570"/>
                  </a:lnTo>
                  <a:lnTo>
                    <a:pt x="7684451" y="1383946"/>
                  </a:lnTo>
                  <a:lnTo>
                    <a:pt x="7652361" y="1350613"/>
                  </a:lnTo>
                  <a:lnTo>
                    <a:pt x="7619882" y="1317576"/>
                  </a:lnTo>
                  <a:lnTo>
                    <a:pt x="7587016" y="1284837"/>
                  </a:lnTo>
                  <a:lnTo>
                    <a:pt x="7553763" y="1252402"/>
                  </a:lnTo>
                  <a:lnTo>
                    <a:pt x="7520124" y="1220272"/>
                  </a:lnTo>
                  <a:lnTo>
                    <a:pt x="7486100" y="1188453"/>
                  </a:lnTo>
                  <a:lnTo>
                    <a:pt x="7451692" y="1156946"/>
                  </a:lnTo>
                  <a:lnTo>
                    <a:pt x="7416901" y="1125757"/>
                  </a:lnTo>
                  <a:lnTo>
                    <a:pt x="7381728" y="1094887"/>
                  </a:lnTo>
                  <a:lnTo>
                    <a:pt x="7346174" y="1064342"/>
                  </a:lnTo>
                  <a:lnTo>
                    <a:pt x="7310241" y="1034125"/>
                  </a:lnTo>
                  <a:lnTo>
                    <a:pt x="7273928" y="1004238"/>
                  </a:lnTo>
                  <a:lnTo>
                    <a:pt x="7237236" y="974687"/>
                  </a:lnTo>
                  <a:lnTo>
                    <a:pt x="7200168" y="945473"/>
                  </a:lnTo>
                  <a:lnTo>
                    <a:pt x="7162724" y="916602"/>
                  </a:lnTo>
                  <a:lnTo>
                    <a:pt x="7124904" y="888076"/>
                  </a:lnTo>
                  <a:lnTo>
                    <a:pt x="7086709" y="859899"/>
                  </a:lnTo>
                  <a:lnTo>
                    <a:pt x="7048142" y="832074"/>
                  </a:lnTo>
                  <a:lnTo>
                    <a:pt x="7009202" y="804606"/>
                  </a:lnTo>
                  <a:lnTo>
                    <a:pt x="6969890" y="777497"/>
                  </a:lnTo>
                  <a:lnTo>
                    <a:pt x="6930209" y="750752"/>
                  </a:lnTo>
                  <a:lnTo>
                    <a:pt x="6890157" y="724374"/>
                  </a:lnTo>
                  <a:lnTo>
                    <a:pt x="6849737" y="698365"/>
                  </a:lnTo>
                  <a:lnTo>
                    <a:pt x="6808949" y="672731"/>
                  </a:lnTo>
                  <a:lnTo>
                    <a:pt x="6767795" y="647475"/>
                  </a:lnTo>
                  <a:lnTo>
                    <a:pt x="6726275" y="622599"/>
                  </a:lnTo>
                  <a:lnTo>
                    <a:pt x="6684390" y="598109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31"/>
            <p:cNvSpPr/>
            <p:nvPr userDrawn="1"/>
          </p:nvSpPr>
          <p:spPr>
            <a:xfrm>
              <a:off x="13709998" y="6396318"/>
              <a:ext cx="6629400" cy="5862320"/>
            </a:xfrm>
            <a:custGeom>
              <a:avLst/>
              <a:gdLst/>
              <a:ahLst/>
              <a:cxnLst/>
              <a:rect l="l" t="t" r="r" b="b"/>
              <a:pathLst>
                <a:path w="6629400" h="5862320">
                  <a:moveTo>
                    <a:pt x="6028090" y="546454"/>
                  </a:moveTo>
                  <a:lnTo>
                    <a:pt x="5986140" y="522363"/>
                  </a:lnTo>
                  <a:lnTo>
                    <a:pt x="5944026" y="498832"/>
                  </a:lnTo>
                  <a:lnTo>
                    <a:pt x="5901752" y="475859"/>
                  </a:lnTo>
                  <a:lnTo>
                    <a:pt x="5859324" y="453444"/>
                  </a:lnTo>
                  <a:lnTo>
                    <a:pt x="5816745" y="431585"/>
                  </a:lnTo>
                  <a:lnTo>
                    <a:pt x="5774019" y="410280"/>
                  </a:lnTo>
                  <a:lnTo>
                    <a:pt x="5731151" y="389530"/>
                  </a:lnTo>
                  <a:lnTo>
                    <a:pt x="5688146" y="369333"/>
                  </a:lnTo>
                  <a:lnTo>
                    <a:pt x="5645007" y="349687"/>
                  </a:lnTo>
                  <a:lnTo>
                    <a:pt x="5601738" y="330591"/>
                  </a:lnTo>
                  <a:lnTo>
                    <a:pt x="5558345" y="312045"/>
                  </a:lnTo>
                  <a:lnTo>
                    <a:pt x="5514831" y="294047"/>
                  </a:lnTo>
                  <a:lnTo>
                    <a:pt x="5471201" y="276595"/>
                  </a:lnTo>
                  <a:lnTo>
                    <a:pt x="5427459" y="259690"/>
                  </a:lnTo>
                  <a:lnTo>
                    <a:pt x="5383609" y="243329"/>
                  </a:lnTo>
                  <a:lnTo>
                    <a:pt x="5339656" y="227512"/>
                  </a:lnTo>
                  <a:lnTo>
                    <a:pt x="5295604" y="212237"/>
                  </a:lnTo>
                  <a:lnTo>
                    <a:pt x="5251457" y="197503"/>
                  </a:lnTo>
                  <a:lnTo>
                    <a:pt x="5207219" y="183309"/>
                  </a:lnTo>
                  <a:lnTo>
                    <a:pt x="5162896" y="169655"/>
                  </a:lnTo>
                  <a:lnTo>
                    <a:pt x="5118490" y="156537"/>
                  </a:lnTo>
                  <a:lnTo>
                    <a:pt x="5074007" y="143957"/>
                  </a:lnTo>
                  <a:lnTo>
                    <a:pt x="5029450" y="131912"/>
                  </a:lnTo>
                  <a:lnTo>
                    <a:pt x="4984825" y="120401"/>
                  </a:lnTo>
                  <a:lnTo>
                    <a:pt x="4940135" y="109423"/>
                  </a:lnTo>
                  <a:lnTo>
                    <a:pt x="4895384" y="98977"/>
                  </a:lnTo>
                  <a:lnTo>
                    <a:pt x="4850578" y="89062"/>
                  </a:lnTo>
                  <a:lnTo>
                    <a:pt x="4805720" y="79677"/>
                  </a:lnTo>
                  <a:lnTo>
                    <a:pt x="4760814" y="70820"/>
                  </a:lnTo>
                  <a:lnTo>
                    <a:pt x="4715865" y="62491"/>
                  </a:lnTo>
                  <a:lnTo>
                    <a:pt x="4670877" y="54688"/>
                  </a:lnTo>
                  <a:lnTo>
                    <a:pt x="4625855" y="47410"/>
                  </a:lnTo>
                  <a:lnTo>
                    <a:pt x="4580802" y="40655"/>
                  </a:lnTo>
                  <a:lnTo>
                    <a:pt x="4535724" y="34424"/>
                  </a:lnTo>
                  <a:lnTo>
                    <a:pt x="4490624" y="28714"/>
                  </a:lnTo>
                  <a:lnTo>
                    <a:pt x="4445506" y="23524"/>
                  </a:lnTo>
                  <a:lnTo>
                    <a:pt x="4400376" y="18854"/>
                  </a:lnTo>
                  <a:lnTo>
                    <a:pt x="4355237" y="14702"/>
                  </a:lnTo>
                  <a:lnTo>
                    <a:pt x="4310093" y="11067"/>
                  </a:lnTo>
                  <a:lnTo>
                    <a:pt x="4264949" y="7948"/>
                  </a:lnTo>
                  <a:lnTo>
                    <a:pt x="4219809" y="5343"/>
                  </a:lnTo>
                  <a:lnTo>
                    <a:pt x="4174678" y="3252"/>
                  </a:lnTo>
                  <a:lnTo>
                    <a:pt x="4129560" y="1673"/>
                  </a:lnTo>
                  <a:lnTo>
                    <a:pt x="4084459" y="606"/>
                  </a:lnTo>
                  <a:lnTo>
                    <a:pt x="4039379" y="48"/>
                  </a:lnTo>
                  <a:lnTo>
                    <a:pt x="3994324" y="0"/>
                  </a:lnTo>
                  <a:lnTo>
                    <a:pt x="3949300" y="459"/>
                  </a:lnTo>
                  <a:lnTo>
                    <a:pt x="3904310" y="1424"/>
                  </a:lnTo>
                  <a:lnTo>
                    <a:pt x="3859359" y="2896"/>
                  </a:lnTo>
                  <a:lnTo>
                    <a:pt x="3814450" y="4871"/>
                  </a:lnTo>
                  <a:lnTo>
                    <a:pt x="3769589" y="7350"/>
                  </a:lnTo>
                  <a:lnTo>
                    <a:pt x="3724779" y="10331"/>
                  </a:lnTo>
                  <a:lnTo>
                    <a:pt x="3680026" y="13812"/>
                  </a:lnTo>
                  <a:lnTo>
                    <a:pt x="3635332" y="17793"/>
                  </a:lnTo>
                  <a:lnTo>
                    <a:pt x="3590702" y="22273"/>
                  </a:lnTo>
                  <a:lnTo>
                    <a:pt x="3546142" y="27250"/>
                  </a:lnTo>
                  <a:lnTo>
                    <a:pt x="3501654" y="32723"/>
                  </a:lnTo>
                  <a:lnTo>
                    <a:pt x="3457243" y="38692"/>
                  </a:lnTo>
                  <a:lnTo>
                    <a:pt x="3412915" y="45154"/>
                  </a:lnTo>
                  <a:lnTo>
                    <a:pt x="3368672" y="52109"/>
                  </a:lnTo>
                  <a:lnTo>
                    <a:pt x="3324519" y="59556"/>
                  </a:lnTo>
                  <a:lnTo>
                    <a:pt x="3280461" y="67493"/>
                  </a:lnTo>
                  <a:lnTo>
                    <a:pt x="3236502" y="75920"/>
                  </a:lnTo>
                  <a:lnTo>
                    <a:pt x="3192646" y="84834"/>
                  </a:lnTo>
                  <a:lnTo>
                    <a:pt x="3148897" y="94236"/>
                  </a:lnTo>
                  <a:lnTo>
                    <a:pt x="3105260" y="104123"/>
                  </a:lnTo>
                  <a:lnTo>
                    <a:pt x="3061739" y="114496"/>
                  </a:lnTo>
                  <a:lnTo>
                    <a:pt x="3018339" y="125351"/>
                  </a:lnTo>
                  <a:lnTo>
                    <a:pt x="2975063" y="136689"/>
                  </a:lnTo>
                  <a:lnTo>
                    <a:pt x="2931916" y="148509"/>
                  </a:lnTo>
                  <a:lnTo>
                    <a:pt x="2888902" y="160808"/>
                  </a:lnTo>
                  <a:lnTo>
                    <a:pt x="2846026" y="173586"/>
                  </a:lnTo>
                  <a:lnTo>
                    <a:pt x="2803292" y="186843"/>
                  </a:lnTo>
                  <a:lnTo>
                    <a:pt x="2760704" y="200575"/>
                  </a:lnTo>
                  <a:lnTo>
                    <a:pt x="2718266" y="214784"/>
                  </a:lnTo>
                  <a:lnTo>
                    <a:pt x="2675983" y="229466"/>
                  </a:lnTo>
                  <a:lnTo>
                    <a:pt x="2633859" y="244622"/>
                  </a:lnTo>
                  <a:lnTo>
                    <a:pt x="2591899" y="260250"/>
                  </a:lnTo>
                  <a:lnTo>
                    <a:pt x="2550106" y="276348"/>
                  </a:lnTo>
                  <a:lnTo>
                    <a:pt x="2508485" y="292917"/>
                  </a:lnTo>
                  <a:lnTo>
                    <a:pt x="2467041" y="309953"/>
                  </a:lnTo>
                  <a:lnTo>
                    <a:pt x="2425777" y="327458"/>
                  </a:lnTo>
                  <a:lnTo>
                    <a:pt x="2384698" y="345428"/>
                  </a:lnTo>
                  <a:lnTo>
                    <a:pt x="2343808" y="363864"/>
                  </a:lnTo>
                  <a:lnTo>
                    <a:pt x="2303112" y="382763"/>
                  </a:lnTo>
                  <a:lnTo>
                    <a:pt x="2262613" y="402126"/>
                  </a:lnTo>
                  <a:lnTo>
                    <a:pt x="2222317" y="421950"/>
                  </a:lnTo>
                  <a:lnTo>
                    <a:pt x="2182227" y="442234"/>
                  </a:lnTo>
                  <a:lnTo>
                    <a:pt x="2142347" y="462978"/>
                  </a:lnTo>
                  <a:lnTo>
                    <a:pt x="2102683" y="484180"/>
                  </a:lnTo>
                  <a:lnTo>
                    <a:pt x="2063238" y="505839"/>
                  </a:lnTo>
                  <a:lnTo>
                    <a:pt x="2024016" y="527954"/>
                  </a:lnTo>
                  <a:lnTo>
                    <a:pt x="1985023" y="550523"/>
                  </a:lnTo>
                  <a:lnTo>
                    <a:pt x="1946261" y="573547"/>
                  </a:lnTo>
                  <a:lnTo>
                    <a:pt x="1907737" y="597022"/>
                  </a:lnTo>
                  <a:lnTo>
                    <a:pt x="1869453" y="620949"/>
                  </a:lnTo>
                  <a:lnTo>
                    <a:pt x="1831414" y="645326"/>
                  </a:lnTo>
                  <a:lnTo>
                    <a:pt x="1793624" y="670152"/>
                  </a:lnTo>
                  <a:lnTo>
                    <a:pt x="1756089" y="695426"/>
                  </a:lnTo>
                  <a:lnTo>
                    <a:pt x="1718811" y="721146"/>
                  </a:lnTo>
                  <a:lnTo>
                    <a:pt x="1681795" y="747312"/>
                  </a:lnTo>
                  <a:lnTo>
                    <a:pt x="1645047" y="773922"/>
                  </a:lnTo>
                  <a:lnTo>
                    <a:pt x="1608569" y="800975"/>
                  </a:lnTo>
                  <a:lnTo>
                    <a:pt x="1572366" y="828471"/>
                  </a:lnTo>
                  <a:lnTo>
                    <a:pt x="1536443" y="856407"/>
                  </a:lnTo>
                  <a:lnTo>
                    <a:pt x="1500804" y="884783"/>
                  </a:lnTo>
                  <a:lnTo>
                    <a:pt x="1465453" y="913598"/>
                  </a:lnTo>
                  <a:lnTo>
                    <a:pt x="1430395" y="942850"/>
                  </a:lnTo>
                  <a:lnTo>
                    <a:pt x="1395633" y="972538"/>
                  </a:lnTo>
                  <a:lnTo>
                    <a:pt x="1361172" y="1002662"/>
                  </a:lnTo>
                  <a:lnTo>
                    <a:pt x="1327017" y="1033219"/>
                  </a:lnTo>
                  <a:lnTo>
                    <a:pt x="1293171" y="1064209"/>
                  </a:lnTo>
                  <a:lnTo>
                    <a:pt x="1259639" y="1095631"/>
                  </a:lnTo>
                  <a:lnTo>
                    <a:pt x="1226426" y="1127484"/>
                  </a:lnTo>
                  <a:lnTo>
                    <a:pt x="1193535" y="1159765"/>
                  </a:lnTo>
                  <a:lnTo>
                    <a:pt x="1160971" y="1192475"/>
                  </a:lnTo>
                  <a:lnTo>
                    <a:pt x="1128738" y="1225612"/>
                  </a:lnTo>
                  <a:lnTo>
                    <a:pt x="1096841" y="1259175"/>
                  </a:lnTo>
                  <a:lnTo>
                    <a:pt x="1065283" y="1293163"/>
                  </a:lnTo>
                  <a:lnTo>
                    <a:pt x="1034069" y="1327574"/>
                  </a:lnTo>
                  <a:lnTo>
                    <a:pt x="1003204" y="1362408"/>
                  </a:lnTo>
                  <a:lnTo>
                    <a:pt x="972692" y="1397663"/>
                  </a:lnTo>
                  <a:lnTo>
                    <a:pt x="942536" y="1433338"/>
                  </a:lnTo>
                  <a:lnTo>
                    <a:pt x="912742" y="1469432"/>
                  </a:lnTo>
                  <a:lnTo>
                    <a:pt x="883314" y="1505944"/>
                  </a:lnTo>
                  <a:lnTo>
                    <a:pt x="854255" y="1542872"/>
                  </a:lnTo>
                  <a:lnTo>
                    <a:pt x="825570" y="1580217"/>
                  </a:lnTo>
                  <a:lnTo>
                    <a:pt x="797265" y="1617975"/>
                  </a:lnTo>
                  <a:lnTo>
                    <a:pt x="769341" y="1656147"/>
                  </a:lnTo>
                  <a:lnTo>
                    <a:pt x="741805" y="1694730"/>
                  </a:lnTo>
                  <a:lnTo>
                    <a:pt x="714661" y="1733725"/>
                  </a:lnTo>
                  <a:lnTo>
                    <a:pt x="687912" y="1773130"/>
                  </a:lnTo>
                  <a:lnTo>
                    <a:pt x="661563" y="1812943"/>
                  </a:lnTo>
                  <a:lnTo>
                    <a:pt x="635618" y="1853163"/>
                  </a:lnTo>
                  <a:lnTo>
                    <a:pt x="610082" y="1893790"/>
                  </a:lnTo>
                  <a:lnTo>
                    <a:pt x="584959" y="1934822"/>
                  </a:lnTo>
                  <a:lnTo>
                    <a:pt x="560253" y="1976258"/>
                  </a:lnTo>
                  <a:lnTo>
                    <a:pt x="535969" y="2018096"/>
                  </a:lnTo>
                  <a:lnTo>
                    <a:pt x="512176" y="2060222"/>
                  </a:lnTo>
                  <a:lnTo>
                    <a:pt x="488939" y="2102513"/>
                  </a:lnTo>
                  <a:lnTo>
                    <a:pt x="466258" y="2144968"/>
                  </a:lnTo>
                  <a:lnTo>
                    <a:pt x="444131" y="2187580"/>
                  </a:lnTo>
                  <a:lnTo>
                    <a:pt x="422558" y="2230345"/>
                  </a:lnTo>
                  <a:lnTo>
                    <a:pt x="401537" y="2273260"/>
                  </a:lnTo>
                  <a:lnTo>
                    <a:pt x="381066" y="2316320"/>
                  </a:lnTo>
                  <a:lnTo>
                    <a:pt x="361146" y="2359521"/>
                  </a:lnTo>
                  <a:lnTo>
                    <a:pt x="341774" y="2402858"/>
                  </a:lnTo>
                  <a:lnTo>
                    <a:pt x="322950" y="2446327"/>
                  </a:lnTo>
                  <a:lnTo>
                    <a:pt x="304672" y="2489923"/>
                  </a:lnTo>
                  <a:lnTo>
                    <a:pt x="286939" y="2533643"/>
                  </a:lnTo>
                  <a:lnTo>
                    <a:pt x="269750" y="2577482"/>
                  </a:lnTo>
                  <a:lnTo>
                    <a:pt x="253105" y="2621435"/>
                  </a:lnTo>
                  <a:lnTo>
                    <a:pt x="237000" y="2665499"/>
                  </a:lnTo>
                  <a:lnTo>
                    <a:pt x="221437" y="2709669"/>
                  </a:lnTo>
                  <a:lnTo>
                    <a:pt x="206412" y="2753940"/>
                  </a:lnTo>
                  <a:lnTo>
                    <a:pt x="191926" y="2798309"/>
                  </a:lnTo>
                  <a:lnTo>
                    <a:pt x="177977" y="2842770"/>
                  </a:lnTo>
                  <a:lnTo>
                    <a:pt x="164564" y="2887320"/>
                  </a:lnTo>
                  <a:lnTo>
                    <a:pt x="151686" y="2931955"/>
                  </a:lnTo>
                  <a:lnTo>
                    <a:pt x="139341" y="2976669"/>
                  </a:lnTo>
                  <a:lnTo>
                    <a:pt x="127528" y="3021459"/>
                  </a:lnTo>
                  <a:lnTo>
                    <a:pt x="116247" y="3066320"/>
                  </a:lnTo>
                  <a:lnTo>
                    <a:pt x="105496" y="3111249"/>
                  </a:lnTo>
                  <a:lnTo>
                    <a:pt x="95273" y="3156240"/>
                  </a:lnTo>
                  <a:lnTo>
                    <a:pt x="85579" y="3201289"/>
                  </a:lnTo>
                  <a:lnTo>
                    <a:pt x="76411" y="3246392"/>
                  </a:lnTo>
                  <a:lnTo>
                    <a:pt x="67768" y="3291545"/>
                  </a:lnTo>
                  <a:lnTo>
                    <a:pt x="59650" y="3336743"/>
                  </a:lnTo>
                  <a:lnTo>
                    <a:pt x="52055" y="3381982"/>
                  </a:lnTo>
                  <a:lnTo>
                    <a:pt x="44982" y="3427258"/>
                  </a:lnTo>
                  <a:lnTo>
                    <a:pt x="38429" y="3472566"/>
                  </a:lnTo>
                  <a:lnTo>
                    <a:pt x="32397" y="3517902"/>
                  </a:lnTo>
                  <a:lnTo>
                    <a:pt x="26882" y="3563261"/>
                  </a:lnTo>
                  <a:lnTo>
                    <a:pt x="21885" y="3608640"/>
                  </a:lnTo>
                  <a:lnTo>
                    <a:pt x="17405" y="3654034"/>
                  </a:lnTo>
                  <a:lnTo>
                    <a:pt x="13439" y="3699438"/>
                  </a:lnTo>
                  <a:lnTo>
                    <a:pt x="9987" y="3744849"/>
                  </a:lnTo>
                  <a:lnTo>
                    <a:pt x="7047" y="3790262"/>
                  </a:lnTo>
                  <a:lnTo>
                    <a:pt x="4619" y="3835672"/>
                  </a:lnTo>
                  <a:lnTo>
                    <a:pt x="2702" y="3881076"/>
                  </a:lnTo>
                  <a:lnTo>
                    <a:pt x="1293" y="3926468"/>
                  </a:lnTo>
                  <a:lnTo>
                    <a:pt x="393" y="3971846"/>
                  </a:lnTo>
                  <a:lnTo>
                    <a:pt x="0" y="4017203"/>
                  </a:lnTo>
                  <a:lnTo>
                    <a:pt x="112" y="4062537"/>
                  </a:lnTo>
                  <a:lnTo>
                    <a:pt x="728" y="4107842"/>
                  </a:lnTo>
                  <a:lnTo>
                    <a:pt x="1848" y="4153114"/>
                  </a:lnTo>
                  <a:lnTo>
                    <a:pt x="3471" y="4198349"/>
                  </a:lnTo>
                  <a:lnTo>
                    <a:pt x="5594" y="4243543"/>
                  </a:lnTo>
                  <a:lnTo>
                    <a:pt x="8217" y="4288692"/>
                  </a:lnTo>
                  <a:lnTo>
                    <a:pt x="11339" y="4333790"/>
                  </a:lnTo>
                  <a:lnTo>
                    <a:pt x="14959" y="4378834"/>
                  </a:lnTo>
                  <a:lnTo>
                    <a:pt x="19075" y="4423819"/>
                  </a:lnTo>
                  <a:lnTo>
                    <a:pt x="23686" y="4468741"/>
                  </a:lnTo>
                  <a:lnTo>
                    <a:pt x="28791" y="4513596"/>
                  </a:lnTo>
                  <a:lnTo>
                    <a:pt x="34389" y="4558379"/>
                  </a:lnTo>
                  <a:lnTo>
                    <a:pt x="40479" y="4603086"/>
                  </a:lnTo>
                  <a:lnTo>
                    <a:pt x="47060" y="4647712"/>
                  </a:lnTo>
                  <a:lnTo>
                    <a:pt x="54130" y="4692254"/>
                  </a:lnTo>
                  <a:lnTo>
                    <a:pt x="61688" y="4736707"/>
                  </a:lnTo>
                  <a:lnTo>
                    <a:pt x="69733" y="4781066"/>
                  </a:lnTo>
                  <a:lnTo>
                    <a:pt x="78264" y="4825328"/>
                  </a:lnTo>
                  <a:lnTo>
                    <a:pt x="87281" y="4869488"/>
                  </a:lnTo>
                  <a:lnTo>
                    <a:pt x="96780" y="4913541"/>
                  </a:lnTo>
                  <a:lnTo>
                    <a:pt x="106762" y="4957484"/>
                  </a:lnTo>
                  <a:lnTo>
                    <a:pt x="117226" y="5001311"/>
                  </a:lnTo>
                  <a:lnTo>
                    <a:pt x="128170" y="5045020"/>
                  </a:lnTo>
                  <a:lnTo>
                    <a:pt x="139592" y="5088604"/>
                  </a:lnTo>
                  <a:lnTo>
                    <a:pt x="151493" y="5132061"/>
                  </a:lnTo>
                  <a:lnTo>
                    <a:pt x="163870" y="5175385"/>
                  </a:lnTo>
                  <a:lnTo>
                    <a:pt x="176722" y="5218572"/>
                  </a:lnTo>
                  <a:lnTo>
                    <a:pt x="190049" y="5261618"/>
                  </a:lnTo>
                  <a:lnTo>
                    <a:pt x="203849" y="5304519"/>
                  </a:lnTo>
                  <a:lnTo>
                    <a:pt x="218122" y="5347271"/>
                  </a:lnTo>
                  <a:lnTo>
                    <a:pt x="232865" y="5389868"/>
                  </a:lnTo>
                  <a:lnTo>
                    <a:pt x="248077" y="5432307"/>
                  </a:lnTo>
                  <a:lnTo>
                    <a:pt x="263758" y="5474583"/>
                  </a:lnTo>
                  <a:lnTo>
                    <a:pt x="279907" y="5516692"/>
                  </a:lnTo>
                  <a:lnTo>
                    <a:pt x="296522" y="5558630"/>
                  </a:lnTo>
                  <a:lnTo>
                    <a:pt x="313602" y="5600392"/>
                  </a:lnTo>
                  <a:lnTo>
                    <a:pt x="331146" y="5641974"/>
                  </a:lnTo>
                  <a:lnTo>
                    <a:pt x="349152" y="5683371"/>
                  </a:lnTo>
                  <a:lnTo>
                    <a:pt x="367620" y="5724580"/>
                  </a:lnTo>
                  <a:lnTo>
                    <a:pt x="386549" y="5765596"/>
                  </a:lnTo>
                  <a:lnTo>
                    <a:pt x="405936" y="5806414"/>
                  </a:lnTo>
                  <a:lnTo>
                    <a:pt x="425782" y="5847031"/>
                  </a:lnTo>
                  <a:lnTo>
                    <a:pt x="433172" y="5861740"/>
                  </a:lnTo>
                </a:path>
                <a:path w="6629400" h="5862320">
                  <a:moveTo>
                    <a:pt x="6628885" y="973206"/>
                  </a:moveTo>
                  <a:lnTo>
                    <a:pt x="6574728" y="927523"/>
                  </a:lnTo>
                  <a:lnTo>
                    <a:pt x="6538336" y="897782"/>
                  </a:lnTo>
                  <a:lnTo>
                    <a:pt x="6501530" y="868411"/>
                  </a:lnTo>
                  <a:lnTo>
                    <a:pt x="6464313" y="839415"/>
                  </a:lnTo>
                  <a:lnTo>
                    <a:pt x="6426686" y="810799"/>
                  </a:lnTo>
                  <a:lnTo>
                    <a:pt x="6388649" y="782566"/>
                  </a:lnTo>
                  <a:lnTo>
                    <a:pt x="6350204" y="754722"/>
                  </a:lnTo>
                  <a:lnTo>
                    <a:pt x="6311352" y="727269"/>
                  </a:lnTo>
                  <a:lnTo>
                    <a:pt x="6272094" y="700214"/>
                  </a:lnTo>
                  <a:lnTo>
                    <a:pt x="6232432" y="673559"/>
                  </a:lnTo>
                  <a:lnTo>
                    <a:pt x="6192366" y="647310"/>
                  </a:lnTo>
                  <a:lnTo>
                    <a:pt x="6151898" y="621471"/>
                  </a:lnTo>
                  <a:lnTo>
                    <a:pt x="6111028" y="596045"/>
                  </a:lnTo>
                  <a:lnTo>
                    <a:pt x="6069759" y="571038"/>
                  </a:lnTo>
                  <a:lnTo>
                    <a:pt x="6028090" y="546454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6"/>
          <a:stretch/>
        </p:blipFill>
        <p:spPr>
          <a:xfrm>
            <a:off x="9117346" y="372627"/>
            <a:ext cx="2520000" cy="4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1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i="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3974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63" userDrawn="1">
          <p15:clr>
            <a:srgbClr val="F26B43"/>
          </p15:clr>
        </p15:guide>
        <p15:guide id="5" pos="7317" userDrawn="1">
          <p15:clr>
            <a:srgbClr val="F26B43"/>
          </p15:clr>
        </p15:guide>
        <p15:guide id="6" orient="horz" pos="913" userDrawn="1">
          <p15:clr>
            <a:srgbClr val="F26B43"/>
          </p15:clr>
        </p15:guide>
        <p15:guide id="7" pos="5745" userDrawn="1">
          <p15:clr>
            <a:srgbClr val="F26B43"/>
          </p15:clr>
        </p15:guide>
        <p15:guide id="8" orient="horz" pos="4088" userDrawn="1">
          <p15:clr>
            <a:srgbClr val="F26B43"/>
          </p15:clr>
        </p15:guide>
        <p15:guide id="9" pos="65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5733" y="6491818"/>
            <a:ext cx="2640000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/>
              <a:t>06th of October 2025</a:t>
            </a:r>
            <a:endParaRPr lang="de-DE" dirty="0"/>
          </a:p>
        </p:txBody>
      </p:sp>
      <p:grpSp>
        <p:nvGrpSpPr>
          <p:cNvPr id="8" name="Gruppieren 7"/>
          <p:cNvGrpSpPr/>
          <p:nvPr userDrawn="1"/>
        </p:nvGrpSpPr>
        <p:grpSpPr>
          <a:xfrm flipH="1">
            <a:off x="-87790" y="3114675"/>
            <a:ext cx="4521636" cy="3848068"/>
            <a:chOff x="12041354" y="5196642"/>
            <a:chExt cx="8298137" cy="7062001"/>
          </a:xfrm>
        </p:grpSpPr>
        <p:sp>
          <p:nvSpPr>
            <p:cNvPr id="14" name="object 29"/>
            <p:cNvSpPr/>
            <p:nvPr userDrawn="1"/>
          </p:nvSpPr>
          <p:spPr>
            <a:xfrm>
              <a:off x="13270036" y="5196642"/>
              <a:ext cx="7069455" cy="7061834"/>
            </a:xfrm>
            <a:custGeom>
              <a:avLst/>
              <a:gdLst/>
              <a:ahLst/>
              <a:cxnLst/>
              <a:rect l="l" t="t" r="r" b="b"/>
              <a:pathLst>
                <a:path w="7069455" h="7061834">
                  <a:moveTo>
                    <a:pt x="6518248" y="580414"/>
                  </a:moveTo>
                  <a:lnTo>
                    <a:pt x="6476353" y="556588"/>
                  </a:lnTo>
                  <a:lnTo>
                    <a:pt x="6434305" y="533278"/>
                  </a:lnTo>
                  <a:lnTo>
                    <a:pt x="6392108" y="510481"/>
                  </a:lnTo>
                  <a:lnTo>
                    <a:pt x="6349765" y="488196"/>
                  </a:lnTo>
                  <a:lnTo>
                    <a:pt x="6307280" y="466424"/>
                  </a:lnTo>
                  <a:lnTo>
                    <a:pt x="6264657" y="445162"/>
                  </a:lnTo>
                  <a:lnTo>
                    <a:pt x="6221899" y="424410"/>
                  </a:lnTo>
                  <a:lnTo>
                    <a:pt x="6179010" y="404166"/>
                  </a:lnTo>
                  <a:lnTo>
                    <a:pt x="6135994" y="384431"/>
                  </a:lnTo>
                  <a:lnTo>
                    <a:pt x="6092855" y="365202"/>
                  </a:lnTo>
                  <a:lnTo>
                    <a:pt x="6049596" y="346479"/>
                  </a:lnTo>
                  <a:lnTo>
                    <a:pt x="6006220" y="328260"/>
                  </a:lnTo>
                  <a:lnTo>
                    <a:pt x="5962732" y="310546"/>
                  </a:lnTo>
                  <a:lnTo>
                    <a:pt x="5919136" y="293334"/>
                  </a:lnTo>
                  <a:lnTo>
                    <a:pt x="5875434" y="276624"/>
                  </a:lnTo>
                  <a:lnTo>
                    <a:pt x="5831631" y="260415"/>
                  </a:lnTo>
                  <a:lnTo>
                    <a:pt x="5787731" y="244706"/>
                  </a:lnTo>
                  <a:lnTo>
                    <a:pt x="5743736" y="229495"/>
                  </a:lnTo>
                  <a:lnTo>
                    <a:pt x="5699651" y="214783"/>
                  </a:lnTo>
                  <a:lnTo>
                    <a:pt x="5655480" y="200567"/>
                  </a:lnTo>
                  <a:lnTo>
                    <a:pt x="5611225" y="186847"/>
                  </a:lnTo>
                  <a:lnTo>
                    <a:pt x="5566892" y="173622"/>
                  </a:lnTo>
                  <a:lnTo>
                    <a:pt x="5522483" y="160891"/>
                  </a:lnTo>
                  <a:lnTo>
                    <a:pt x="5478002" y="148653"/>
                  </a:lnTo>
                  <a:lnTo>
                    <a:pt x="5433453" y="136907"/>
                  </a:lnTo>
                  <a:lnTo>
                    <a:pt x="5388840" y="125652"/>
                  </a:lnTo>
                  <a:lnTo>
                    <a:pt x="5344166" y="114886"/>
                  </a:lnTo>
                  <a:lnTo>
                    <a:pt x="5299435" y="104610"/>
                  </a:lnTo>
                  <a:lnTo>
                    <a:pt x="5254650" y="94821"/>
                  </a:lnTo>
                  <a:lnTo>
                    <a:pt x="5209816" y="85520"/>
                  </a:lnTo>
                  <a:lnTo>
                    <a:pt x="5164936" y="76704"/>
                  </a:lnTo>
                  <a:lnTo>
                    <a:pt x="5120014" y="68374"/>
                  </a:lnTo>
                  <a:lnTo>
                    <a:pt x="5075053" y="60527"/>
                  </a:lnTo>
                  <a:lnTo>
                    <a:pt x="5030057" y="53164"/>
                  </a:lnTo>
                  <a:lnTo>
                    <a:pt x="4985030" y="46282"/>
                  </a:lnTo>
                  <a:lnTo>
                    <a:pt x="4939976" y="39882"/>
                  </a:lnTo>
                  <a:lnTo>
                    <a:pt x="4894898" y="33962"/>
                  </a:lnTo>
                  <a:lnTo>
                    <a:pt x="4849800" y="28520"/>
                  </a:lnTo>
                  <a:lnTo>
                    <a:pt x="4804685" y="23557"/>
                  </a:lnTo>
                  <a:lnTo>
                    <a:pt x="4759558" y="19071"/>
                  </a:lnTo>
                  <a:lnTo>
                    <a:pt x="4714421" y="15061"/>
                  </a:lnTo>
                  <a:lnTo>
                    <a:pt x="4669280" y="11525"/>
                  </a:lnTo>
                  <a:lnTo>
                    <a:pt x="4624136" y="8465"/>
                  </a:lnTo>
                  <a:lnTo>
                    <a:pt x="4578995" y="5877"/>
                  </a:lnTo>
                  <a:lnTo>
                    <a:pt x="4533860" y="3761"/>
                  </a:lnTo>
                  <a:lnTo>
                    <a:pt x="4488734" y="2116"/>
                  </a:lnTo>
                  <a:lnTo>
                    <a:pt x="4443621" y="942"/>
                  </a:lnTo>
                  <a:lnTo>
                    <a:pt x="4398525" y="237"/>
                  </a:lnTo>
                  <a:lnTo>
                    <a:pt x="4353449" y="0"/>
                  </a:lnTo>
                  <a:lnTo>
                    <a:pt x="4308398" y="230"/>
                  </a:lnTo>
                  <a:lnTo>
                    <a:pt x="4263375" y="926"/>
                  </a:lnTo>
                  <a:lnTo>
                    <a:pt x="4218383" y="2087"/>
                  </a:lnTo>
                  <a:lnTo>
                    <a:pt x="4173427" y="3713"/>
                  </a:lnTo>
                  <a:lnTo>
                    <a:pt x="4128509" y="5802"/>
                  </a:lnTo>
                  <a:lnTo>
                    <a:pt x="4083635" y="8353"/>
                  </a:lnTo>
                  <a:lnTo>
                    <a:pt x="4038806" y="11365"/>
                  </a:lnTo>
                  <a:lnTo>
                    <a:pt x="3994028" y="14838"/>
                  </a:lnTo>
                  <a:lnTo>
                    <a:pt x="3949304" y="18769"/>
                  </a:lnTo>
                  <a:lnTo>
                    <a:pt x="3904637" y="23160"/>
                  </a:lnTo>
                  <a:lnTo>
                    <a:pt x="3860031" y="28007"/>
                  </a:lnTo>
                  <a:lnTo>
                    <a:pt x="3815490" y="33310"/>
                  </a:lnTo>
                  <a:lnTo>
                    <a:pt x="3771017" y="39069"/>
                  </a:lnTo>
                  <a:lnTo>
                    <a:pt x="3726617" y="45283"/>
                  </a:lnTo>
                  <a:lnTo>
                    <a:pt x="3682293" y="51949"/>
                  </a:lnTo>
                  <a:lnTo>
                    <a:pt x="3638049" y="59068"/>
                  </a:lnTo>
                  <a:lnTo>
                    <a:pt x="3593887" y="66638"/>
                  </a:lnTo>
                  <a:lnTo>
                    <a:pt x="3549813" y="74659"/>
                  </a:lnTo>
                  <a:lnTo>
                    <a:pt x="3505830" y="83129"/>
                  </a:lnTo>
                  <a:lnTo>
                    <a:pt x="3461941" y="92047"/>
                  </a:lnTo>
                  <a:lnTo>
                    <a:pt x="3418150" y="101413"/>
                  </a:lnTo>
                  <a:lnTo>
                    <a:pt x="3374460" y="111225"/>
                  </a:lnTo>
                  <a:lnTo>
                    <a:pt x="3330877" y="121482"/>
                  </a:lnTo>
                  <a:lnTo>
                    <a:pt x="3287402" y="132184"/>
                  </a:lnTo>
                  <a:lnTo>
                    <a:pt x="3244040" y="143330"/>
                  </a:lnTo>
                  <a:lnTo>
                    <a:pt x="3200795" y="154917"/>
                  </a:lnTo>
                  <a:lnTo>
                    <a:pt x="3157671" y="166947"/>
                  </a:lnTo>
                  <a:lnTo>
                    <a:pt x="3114670" y="179416"/>
                  </a:lnTo>
                  <a:lnTo>
                    <a:pt x="3071797" y="192325"/>
                  </a:lnTo>
                  <a:lnTo>
                    <a:pt x="3029055" y="205673"/>
                  </a:lnTo>
                  <a:lnTo>
                    <a:pt x="2986448" y="219458"/>
                  </a:lnTo>
                  <a:lnTo>
                    <a:pt x="2943980" y="233679"/>
                  </a:lnTo>
                  <a:lnTo>
                    <a:pt x="2901654" y="248336"/>
                  </a:lnTo>
                  <a:lnTo>
                    <a:pt x="2859475" y="263428"/>
                  </a:lnTo>
                  <a:lnTo>
                    <a:pt x="2817445" y="278953"/>
                  </a:lnTo>
                  <a:lnTo>
                    <a:pt x="2775569" y="294911"/>
                  </a:lnTo>
                  <a:lnTo>
                    <a:pt x="2733850" y="311300"/>
                  </a:lnTo>
                  <a:lnTo>
                    <a:pt x="2692291" y="328120"/>
                  </a:lnTo>
                  <a:lnTo>
                    <a:pt x="2650898" y="345369"/>
                  </a:lnTo>
                  <a:lnTo>
                    <a:pt x="2609673" y="363047"/>
                  </a:lnTo>
                  <a:lnTo>
                    <a:pt x="2568619" y="381152"/>
                  </a:lnTo>
                  <a:lnTo>
                    <a:pt x="2527742" y="399684"/>
                  </a:lnTo>
                  <a:lnTo>
                    <a:pt x="2487043" y="418642"/>
                  </a:lnTo>
                  <a:lnTo>
                    <a:pt x="2446528" y="438024"/>
                  </a:lnTo>
                  <a:lnTo>
                    <a:pt x="2406200" y="457830"/>
                  </a:lnTo>
                  <a:lnTo>
                    <a:pt x="2366062" y="478058"/>
                  </a:lnTo>
                  <a:lnTo>
                    <a:pt x="2326118" y="498709"/>
                  </a:lnTo>
                  <a:lnTo>
                    <a:pt x="2286372" y="519779"/>
                  </a:lnTo>
                  <a:lnTo>
                    <a:pt x="2246827" y="541270"/>
                  </a:lnTo>
                  <a:lnTo>
                    <a:pt x="2207488" y="563179"/>
                  </a:lnTo>
                  <a:lnTo>
                    <a:pt x="2168358" y="585506"/>
                  </a:lnTo>
                  <a:lnTo>
                    <a:pt x="2129440" y="608250"/>
                  </a:lnTo>
                  <a:lnTo>
                    <a:pt x="2090738" y="631409"/>
                  </a:lnTo>
                  <a:lnTo>
                    <a:pt x="2052257" y="654983"/>
                  </a:lnTo>
                  <a:lnTo>
                    <a:pt x="2013999" y="678971"/>
                  </a:lnTo>
                  <a:lnTo>
                    <a:pt x="1975969" y="703371"/>
                  </a:lnTo>
                  <a:lnTo>
                    <a:pt x="1938169" y="728183"/>
                  </a:lnTo>
                  <a:lnTo>
                    <a:pt x="1900605" y="753406"/>
                  </a:lnTo>
                  <a:lnTo>
                    <a:pt x="1863279" y="779039"/>
                  </a:lnTo>
                  <a:lnTo>
                    <a:pt x="1826195" y="805080"/>
                  </a:lnTo>
                  <a:lnTo>
                    <a:pt x="1789357" y="831530"/>
                  </a:lnTo>
                  <a:lnTo>
                    <a:pt x="1752768" y="858386"/>
                  </a:lnTo>
                  <a:lnTo>
                    <a:pt x="1716433" y="885648"/>
                  </a:lnTo>
                  <a:lnTo>
                    <a:pt x="1680354" y="913314"/>
                  </a:lnTo>
                  <a:lnTo>
                    <a:pt x="1644536" y="941385"/>
                  </a:lnTo>
                  <a:lnTo>
                    <a:pt x="1608983" y="969858"/>
                  </a:lnTo>
                  <a:lnTo>
                    <a:pt x="1573697" y="998734"/>
                  </a:lnTo>
                  <a:lnTo>
                    <a:pt x="1538684" y="1028010"/>
                  </a:lnTo>
                  <a:lnTo>
                    <a:pt x="1503945" y="1057686"/>
                  </a:lnTo>
                  <a:lnTo>
                    <a:pt x="1469486" y="1087761"/>
                  </a:lnTo>
                  <a:lnTo>
                    <a:pt x="1435309" y="1118233"/>
                  </a:lnTo>
                  <a:lnTo>
                    <a:pt x="1401419" y="1149103"/>
                  </a:lnTo>
                  <a:lnTo>
                    <a:pt x="1367820" y="1180369"/>
                  </a:lnTo>
                  <a:lnTo>
                    <a:pt x="1334514" y="1212029"/>
                  </a:lnTo>
                  <a:lnTo>
                    <a:pt x="1301505" y="1244084"/>
                  </a:lnTo>
                  <a:lnTo>
                    <a:pt x="1268798" y="1276531"/>
                  </a:lnTo>
                  <a:lnTo>
                    <a:pt x="1236396" y="1309371"/>
                  </a:lnTo>
                  <a:lnTo>
                    <a:pt x="1204302" y="1342601"/>
                  </a:lnTo>
                  <a:lnTo>
                    <a:pt x="1172521" y="1376221"/>
                  </a:lnTo>
                  <a:lnTo>
                    <a:pt x="1141056" y="1410230"/>
                  </a:lnTo>
                  <a:lnTo>
                    <a:pt x="1109910" y="1444628"/>
                  </a:lnTo>
                  <a:lnTo>
                    <a:pt x="1079088" y="1479412"/>
                  </a:lnTo>
                  <a:lnTo>
                    <a:pt x="1048593" y="1514582"/>
                  </a:lnTo>
                  <a:lnTo>
                    <a:pt x="1018429" y="1550138"/>
                  </a:lnTo>
                  <a:lnTo>
                    <a:pt x="988599" y="1586077"/>
                  </a:lnTo>
                  <a:lnTo>
                    <a:pt x="959107" y="1622399"/>
                  </a:lnTo>
                  <a:lnTo>
                    <a:pt x="929958" y="1659104"/>
                  </a:lnTo>
                  <a:lnTo>
                    <a:pt x="901154" y="1696190"/>
                  </a:lnTo>
                  <a:lnTo>
                    <a:pt x="872699" y="1733655"/>
                  </a:lnTo>
                  <a:lnTo>
                    <a:pt x="844597" y="1771500"/>
                  </a:lnTo>
                  <a:lnTo>
                    <a:pt x="816852" y="1809723"/>
                  </a:lnTo>
                  <a:lnTo>
                    <a:pt x="789467" y="1848323"/>
                  </a:lnTo>
                  <a:lnTo>
                    <a:pt x="762446" y="1887299"/>
                  </a:lnTo>
                  <a:lnTo>
                    <a:pt x="735793" y="1926650"/>
                  </a:lnTo>
                  <a:lnTo>
                    <a:pt x="709512" y="1966375"/>
                  </a:lnTo>
                  <a:lnTo>
                    <a:pt x="683605" y="2006474"/>
                  </a:lnTo>
                  <a:lnTo>
                    <a:pt x="658077" y="2046944"/>
                  </a:lnTo>
                  <a:lnTo>
                    <a:pt x="632932" y="2087786"/>
                  </a:lnTo>
                  <a:lnTo>
                    <a:pt x="608173" y="2128998"/>
                  </a:lnTo>
                  <a:lnTo>
                    <a:pt x="583804" y="2170579"/>
                  </a:lnTo>
                  <a:lnTo>
                    <a:pt x="559730" y="2212705"/>
                  </a:lnTo>
                  <a:lnTo>
                    <a:pt x="536178" y="2254985"/>
                  </a:lnTo>
                  <a:lnTo>
                    <a:pt x="513147" y="2297416"/>
                  </a:lnTo>
                  <a:lnTo>
                    <a:pt x="490637" y="2339994"/>
                  </a:lnTo>
                  <a:lnTo>
                    <a:pt x="468647" y="2382714"/>
                  </a:lnTo>
                  <a:lnTo>
                    <a:pt x="447174" y="2425574"/>
                  </a:lnTo>
                  <a:lnTo>
                    <a:pt x="426220" y="2468569"/>
                  </a:lnTo>
                  <a:lnTo>
                    <a:pt x="405781" y="2511696"/>
                  </a:lnTo>
                  <a:lnTo>
                    <a:pt x="385858" y="2554950"/>
                  </a:lnTo>
                  <a:lnTo>
                    <a:pt x="366450" y="2598329"/>
                  </a:lnTo>
                  <a:lnTo>
                    <a:pt x="347554" y="2641829"/>
                  </a:lnTo>
                  <a:lnTo>
                    <a:pt x="329172" y="2685445"/>
                  </a:lnTo>
                  <a:lnTo>
                    <a:pt x="311300" y="2729174"/>
                  </a:lnTo>
                  <a:lnTo>
                    <a:pt x="293939" y="2773012"/>
                  </a:lnTo>
                  <a:lnTo>
                    <a:pt x="277087" y="2816955"/>
                  </a:lnTo>
                  <a:lnTo>
                    <a:pt x="260744" y="2861000"/>
                  </a:lnTo>
                  <a:lnTo>
                    <a:pt x="244908" y="2905143"/>
                  </a:lnTo>
                  <a:lnTo>
                    <a:pt x="229578" y="2949380"/>
                  </a:lnTo>
                  <a:lnTo>
                    <a:pt x="214754" y="2993708"/>
                  </a:lnTo>
                  <a:lnTo>
                    <a:pt x="200434" y="3038122"/>
                  </a:lnTo>
                  <a:lnTo>
                    <a:pt x="186617" y="3082619"/>
                  </a:lnTo>
                  <a:lnTo>
                    <a:pt x="173302" y="3127194"/>
                  </a:lnTo>
                  <a:lnTo>
                    <a:pt x="160489" y="3171845"/>
                  </a:lnTo>
                  <a:lnTo>
                    <a:pt x="148176" y="3216568"/>
                  </a:lnTo>
                  <a:lnTo>
                    <a:pt x="136363" y="3261358"/>
                  </a:lnTo>
                  <a:lnTo>
                    <a:pt x="125047" y="3306213"/>
                  </a:lnTo>
                  <a:lnTo>
                    <a:pt x="114229" y="3351127"/>
                  </a:lnTo>
                  <a:lnTo>
                    <a:pt x="103908" y="3396099"/>
                  </a:lnTo>
                  <a:lnTo>
                    <a:pt x="94081" y="3441122"/>
                  </a:lnTo>
                  <a:lnTo>
                    <a:pt x="84749" y="3486195"/>
                  </a:lnTo>
                  <a:lnTo>
                    <a:pt x="75910" y="3531313"/>
                  </a:lnTo>
                  <a:lnTo>
                    <a:pt x="67563" y="3576473"/>
                  </a:lnTo>
                  <a:lnTo>
                    <a:pt x="59707" y="3621670"/>
                  </a:lnTo>
                  <a:lnTo>
                    <a:pt x="52342" y="3666901"/>
                  </a:lnTo>
                  <a:lnTo>
                    <a:pt x="45465" y="3712162"/>
                  </a:lnTo>
                  <a:lnTo>
                    <a:pt x="39077" y="3757450"/>
                  </a:lnTo>
                  <a:lnTo>
                    <a:pt x="33176" y="3802760"/>
                  </a:lnTo>
                  <a:lnTo>
                    <a:pt x="27762" y="3848089"/>
                  </a:lnTo>
                  <a:lnTo>
                    <a:pt x="22832" y="3893433"/>
                  </a:lnTo>
                  <a:lnTo>
                    <a:pt x="18387" y="3938789"/>
                  </a:lnTo>
                  <a:lnTo>
                    <a:pt x="14425" y="3984152"/>
                  </a:lnTo>
                  <a:lnTo>
                    <a:pt x="10945" y="4029519"/>
                  </a:lnTo>
                  <a:lnTo>
                    <a:pt x="7946" y="4074886"/>
                  </a:lnTo>
                  <a:lnTo>
                    <a:pt x="5427" y="4120250"/>
                  </a:lnTo>
                  <a:lnTo>
                    <a:pt x="3387" y="4165606"/>
                  </a:lnTo>
                  <a:lnTo>
                    <a:pt x="1826" y="4210950"/>
                  </a:lnTo>
                  <a:lnTo>
                    <a:pt x="741" y="4256280"/>
                  </a:lnTo>
                  <a:lnTo>
                    <a:pt x="133" y="4301591"/>
                  </a:lnTo>
                  <a:lnTo>
                    <a:pt x="0" y="4346880"/>
                  </a:lnTo>
                  <a:lnTo>
                    <a:pt x="340" y="4392142"/>
                  </a:lnTo>
                  <a:lnTo>
                    <a:pt x="1154" y="4437374"/>
                  </a:lnTo>
                  <a:lnTo>
                    <a:pt x="2440" y="4482573"/>
                  </a:lnTo>
                  <a:lnTo>
                    <a:pt x="4197" y="4527733"/>
                  </a:lnTo>
                  <a:lnTo>
                    <a:pt x="6424" y="4572853"/>
                  </a:lnTo>
                  <a:lnTo>
                    <a:pt x="9120" y="4617928"/>
                  </a:lnTo>
                  <a:lnTo>
                    <a:pt x="12285" y="4662953"/>
                  </a:lnTo>
                  <a:lnTo>
                    <a:pt x="15916" y="4707927"/>
                  </a:lnTo>
                  <a:lnTo>
                    <a:pt x="20013" y="4752843"/>
                  </a:lnTo>
                  <a:lnTo>
                    <a:pt x="24575" y="4797700"/>
                  </a:lnTo>
                  <a:lnTo>
                    <a:pt x="29601" y="4842493"/>
                  </a:lnTo>
                  <a:lnTo>
                    <a:pt x="35091" y="4887218"/>
                  </a:lnTo>
                  <a:lnTo>
                    <a:pt x="41042" y="4931872"/>
                  </a:lnTo>
                  <a:lnTo>
                    <a:pt x="47454" y="4976451"/>
                  </a:lnTo>
                  <a:lnTo>
                    <a:pt x="54326" y="5020950"/>
                  </a:lnTo>
                  <a:lnTo>
                    <a:pt x="61657" y="5065367"/>
                  </a:lnTo>
                  <a:lnTo>
                    <a:pt x="69447" y="5109698"/>
                  </a:lnTo>
                  <a:lnTo>
                    <a:pt x="77693" y="5153939"/>
                  </a:lnTo>
                  <a:lnTo>
                    <a:pt x="86395" y="5198085"/>
                  </a:lnTo>
                  <a:lnTo>
                    <a:pt x="95552" y="5242134"/>
                  </a:lnTo>
                  <a:lnTo>
                    <a:pt x="105162" y="5286081"/>
                  </a:lnTo>
                  <a:lnTo>
                    <a:pt x="115226" y="5329923"/>
                  </a:lnTo>
                  <a:lnTo>
                    <a:pt x="125742" y="5373656"/>
                  </a:lnTo>
                  <a:lnTo>
                    <a:pt x="136709" y="5417277"/>
                  </a:lnTo>
                  <a:lnTo>
                    <a:pt x="148125" y="5460780"/>
                  </a:lnTo>
                  <a:lnTo>
                    <a:pt x="159990" y="5504164"/>
                  </a:lnTo>
                  <a:lnTo>
                    <a:pt x="172304" y="5547423"/>
                  </a:lnTo>
                  <a:lnTo>
                    <a:pt x="185064" y="5590555"/>
                  </a:lnTo>
                  <a:lnTo>
                    <a:pt x="198270" y="5633555"/>
                  </a:lnTo>
                  <a:lnTo>
                    <a:pt x="211921" y="5676420"/>
                  </a:lnTo>
                  <a:lnTo>
                    <a:pt x="226015" y="5719146"/>
                  </a:lnTo>
                  <a:lnTo>
                    <a:pt x="240553" y="5761728"/>
                  </a:lnTo>
                  <a:lnTo>
                    <a:pt x="255532" y="5804165"/>
                  </a:lnTo>
                  <a:lnTo>
                    <a:pt x="270953" y="5846450"/>
                  </a:lnTo>
                  <a:lnTo>
                    <a:pt x="286813" y="5888582"/>
                  </a:lnTo>
                  <a:lnTo>
                    <a:pt x="303112" y="5930556"/>
                  </a:lnTo>
                  <a:lnTo>
                    <a:pt x="319848" y="5972368"/>
                  </a:lnTo>
                  <a:lnTo>
                    <a:pt x="337022" y="6014015"/>
                  </a:lnTo>
                  <a:lnTo>
                    <a:pt x="354631" y="6055492"/>
                  </a:lnTo>
                  <a:lnTo>
                    <a:pt x="372675" y="6096797"/>
                  </a:lnTo>
                  <a:lnTo>
                    <a:pt x="391153" y="6137925"/>
                  </a:lnTo>
                  <a:lnTo>
                    <a:pt x="410063" y="6178873"/>
                  </a:lnTo>
                  <a:lnTo>
                    <a:pt x="429406" y="6219636"/>
                  </a:lnTo>
                  <a:lnTo>
                    <a:pt x="449179" y="6260211"/>
                  </a:lnTo>
                  <a:lnTo>
                    <a:pt x="469382" y="6300595"/>
                  </a:lnTo>
                  <a:lnTo>
                    <a:pt x="490013" y="6340783"/>
                  </a:lnTo>
                  <a:lnTo>
                    <a:pt x="511072" y="6380772"/>
                  </a:lnTo>
                  <a:lnTo>
                    <a:pt x="532558" y="6420557"/>
                  </a:lnTo>
                  <a:lnTo>
                    <a:pt x="554470" y="6460136"/>
                  </a:lnTo>
                  <a:lnTo>
                    <a:pt x="576807" y="6499505"/>
                  </a:lnTo>
                  <a:lnTo>
                    <a:pt x="599567" y="6538659"/>
                  </a:lnTo>
                  <a:lnTo>
                    <a:pt x="622749" y="6577595"/>
                  </a:lnTo>
                  <a:lnTo>
                    <a:pt x="646354" y="6616309"/>
                  </a:lnTo>
                  <a:lnTo>
                    <a:pt x="670379" y="6654798"/>
                  </a:lnTo>
                  <a:lnTo>
                    <a:pt x="694824" y="6693057"/>
                  </a:lnTo>
                  <a:lnTo>
                    <a:pt x="719687" y="6731083"/>
                  </a:lnTo>
                  <a:lnTo>
                    <a:pt x="744968" y="6768873"/>
                  </a:lnTo>
                  <a:lnTo>
                    <a:pt x="770666" y="6806421"/>
                  </a:lnTo>
                  <a:lnTo>
                    <a:pt x="796780" y="6843725"/>
                  </a:lnTo>
                  <a:lnTo>
                    <a:pt x="823308" y="6880782"/>
                  </a:lnTo>
                  <a:lnTo>
                    <a:pt x="850249" y="6917586"/>
                  </a:lnTo>
                  <a:lnTo>
                    <a:pt x="877603" y="6954134"/>
                  </a:lnTo>
                  <a:lnTo>
                    <a:pt x="905369" y="6990423"/>
                  </a:lnTo>
                  <a:lnTo>
                    <a:pt x="933546" y="7026449"/>
                  </a:lnTo>
                  <a:lnTo>
                    <a:pt x="961499" y="7061417"/>
                  </a:lnTo>
                </a:path>
                <a:path w="7069455" h="7061834">
                  <a:moveTo>
                    <a:pt x="7068847" y="955891"/>
                  </a:moveTo>
                  <a:lnTo>
                    <a:pt x="7033545" y="927916"/>
                  </a:lnTo>
                  <a:lnTo>
                    <a:pt x="6996203" y="898982"/>
                  </a:lnTo>
                  <a:lnTo>
                    <a:pt x="6958475" y="870401"/>
                  </a:lnTo>
                  <a:lnTo>
                    <a:pt x="6920361" y="842177"/>
                  </a:lnTo>
                  <a:lnTo>
                    <a:pt x="6881863" y="814314"/>
                  </a:lnTo>
                  <a:lnTo>
                    <a:pt x="6842981" y="786816"/>
                  </a:lnTo>
                  <a:lnTo>
                    <a:pt x="6803717" y="759687"/>
                  </a:lnTo>
                  <a:lnTo>
                    <a:pt x="6764072" y="732929"/>
                  </a:lnTo>
                  <a:lnTo>
                    <a:pt x="6724046" y="706548"/>
                  </a:lnTo>
                  <a:lnTo>
                    <a:pt x="6683641" y="680547"/>
                  </a:lnTo>
                  <a:lnTo>
                    <a:pt x="6642858" y="654929"/>
                  </a:lnTo>
                  <a:lnTo>
                    <a:pt x="6601697" y="629698"/>
                  </a:lnTo>
                  <a:lnTo>
                    <a:pt x="6560160" y="604858"/>
                  </a:lnTo>
                  <a:lnTo>
                    <a:pt x="6518248" y="580414"/>
                  </a:lnTo>
                </a:path>
              </a:pathLst>
            </a:custGeom>
            <a:ln w="38100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30"/>
            <p:cNvSpPr/>
            <p:nvPr userDrawn="1"/>
          </p:nvSpPr>
          <p:spPr>
            <a:xfrm>
              <a:off x="12041354" y="6104858"/>
              <a:ext cx="8297545" cy="6153785"/>
            </a:xfrm>
            <a:custGeom>
              <a:avLst/>
              <a:gdLst/>
              <a:ahLst/>
              <a:cxnLst/>
              <a:rect l="l" t="t" r="r" b="b"/>
              <a:pathLst>
                <a:path w="8297544" h="6153784">
                  <a:moveTo>
                    <a:pt x="6684390" y="598109"/>
                  </a:moveTo>
                  <a:lnTo>
                    <a:pt x="6642246" y="574066"/>
                  </a:lnTo>
                  <a:lnTo>
                    <a:pt x="6599952" y="550532"/>
                  </a:lnTo>
                  <a:lnTo>
                    <a:pt x="6557511" y="527505"/>
                  </a:lnTo>
                  <a:lnTo>
                    <a:pt x="6514927" y="504984"/>
                  </a:lnTo>
                  <a:lnTo>
                    <a:pt x="6472202" y="482970"/>
                  </a:lnTo>
                  <a:lnTo>
                    <a:pt x="6429341" y="461459"/>
                  </a:lnTo>
                  <a:lnTo>
                    <a:pt x="6386348" y="440453"/>
                  </a:lnTo>
                  <a:lnTo>
                    <a:pt x="6343225" y="419948"/>
                  </a:lnTo>
                  <a:lnTo>
                    <a:pt x="6299976" y="399946"/>
                  </a:lnTo>
                  <a:lnTo>
                    <a:pt x="6256605" y="380444"/>
                  </a:lnTo>
                  <a:lnTo>
                    <a:pt x="6213116" y="361442"/>
                  </a:lnTo>
                  <a:lnTo>
                    <a:pt x="6169512" y="342939"/>
                  </a:lnTo>
                  <a:lnTo>
                    <a:pt x="6125796" y="324934"/>
                  </a:lnTo>
                  <a:lnTo>
                    <a:pt x="6081973" y="307426"/>
                  </a:lnTo>
                  <a:lnTo>
                    <a:pt x="6038045" y="290414"/>
                  </a:lnTo>
                  <a:lnTo>
                    <a:pt x="5994017" y="273896"/>
                  </a:lnTo>
                  <a:lnTo>
                    <a:pt x="5949892" y="257873"/>
                  </a:lnTo>
                  <a:lnTo>
                    <a:pt x="5905673" y="242343"/>
                  </a:lnTo>
                  <a:lnTo>
                    <a:pt x="5861364" y="227304"/>
                  </a:lnTo>
                  <a:lnTo>
                    <a:pt x="5816969" y="212757"/>
                  </a:lnTo>
                  <a:lnTo>
                    <a:pt x="5772490" y="198701"/>
                  </a:lnTo>
                  <a:lnTo>
                    <a:pt x="5727933" y="185133"/>
                  </a:lnTo>
                  <a:lnTo>
                    <a:pt x="5683300" y="172054"/>
                  </a:lnTo>
                  <a:lnTo>
                    <a:pt x="5638595" y="159462"/>
                  </a:lnTo>
                  <a:lnTo>
                    <a:pt x="5593821" y="147357"/>
                  </a:lnTo>
                  <a:lnTo>
                    <a:pt x="5548982" y="135737"/>
                  </a:lnTo>
                  <a:lnTo>
                    <a:pt x="5504082" y="124601"/>
                  </a:lnTo>
                  <a:lnTo>
                    <a:pt x="5459124" y="113949"/>
                  </a:lnTo>
                  <a:lnTo>
                    <a:pt x="5414111" y="103780"/>
                  </a:lnTo>
                  <a:lnTo>
                    <a:pt x="5369048" y="94092"/>
                  </a:lnTo>
                  <a:lnTo>
                    <a:pt x="5323938" y="84885"/>
                  </a:lnTo>
                  <a:lnTo>
                    <a:pt x="5278784" y="76157"/>
                  </a:lnTo>
                  <a:lnTo>
                    <a:pt x="5233590" y="67908"/>
                  </a:lnTo>
                  <a:lnTo>
                    <a:pt x="5188360" y="60137"/>
                  </a:lnTo>
                  <a:lnTo>
                    <a:pt x="5143097" y="52843"/>
                  </a:lnTo>
                  <a:lnTo>
                    <a:pt x="5097804" y="46025"/>
                  </a:lnTo>
                  <a:lnTo>
                    <a:pt x="5052486" y="39682"/>
                  </a:lnTo>
                  <a:lnTo>
                    <a:pt x="5007146" y="33812"/>
                  </a:lnTo>
                  <a:lnTo>
                    <a:pt x="4961787" y="28416"/>
                  </a:lnTo>
                  <a:lnTo>
                    <a:pt x="4916413" y="23491"/>
                  </a:lnTo>
                  <a:lnTo>
                    <a:pt x="4871027" y="19038"/>
                  </a:lnTo>
                  <a:lnTo>
                    <a:pt x="4825634" y="15055"/>
                  </a:lnTo>
                  <a:lnTo>
                    <a:pt x="4780236" y="11541"/>
                  </a:lnTo>
                  <a:lnTo>
                    <a:pt x="4734838" y="8495"/>
                  </a:lnTo>
                  <a:lnTo>
                    <a:pt x="4689442" y="5917"/>
                  </a:lnTo>
                  <a:lnTo>
                    <a:pt x="4644053" y="3804"/>
                  </a:lnTo>
                  <a:lnTo>
                    <a:pt x="4598673" y="2158"/>
                  </a:lnTo>
                  <a:lnTo>
                    <a:pt x="4553308" y="975"/>
                  </a:lnTo>
                  <a:lnTo>
                    <a:pt x="4507959" y="256"/>
                  </a:lnTo>
                  <a:lnTo>
                    <a:pt x="4462631" y="0"/>
                  </a:lnTo>
                  <a:lnTo>
                    <a:pt x="4417327" y="204"/>
                  </a:lnTo>
                  <a:lnTo>
                    <a:pt x="4372051" y="870"/>
                  </a:lnTo>
                  <a:lnTo>
                    <a:pt x="4326806" y="1995"/>
                  </a:lnTo>
                  <a:lnTo>
                    <a:pt x="4281596" y="3579"/>
                  </a:lnTo>
                  <a:lnTo>
                    <a:pt x="4236425" y="5621"/>
                  </a:lnTo>
                  <a:lnTo>
                    <a:pt x="4191296" y="8119"/>
                  </a:lnTo>
                  <a:lnTo>
                    <a:pt x="4146212" y="11073"/>
                  </a:lnTo>
                  <a:lnTo>
                    <a:pt x="4101178" y="14482"/>
                  </a:lnTo>
                  <a:lnTo>
                    <a:pt x="4056196" y="18345"/>
                  </a:lnTo>
                  <a:lnTo>
                    <a:pt x="4011271" y="22660"/>
                  </a:lnTo>
                  <a:lnTo>
                    <a:pt x="3966406" y="27428"/>
                  </a:lnTo>
                  <a:lnTo>
                    <a:pt x="3921604" y="32647"/>
                  </a:lnTo>
                  <a:lnTo>
                    <a:pt x="3876869" y="38315"/>
                  </a:lnTo>
                  <a:lnTo>
                    <a:pt x="3832205" y="44433"/>
                  </a:lnTo>
                  <a:lnTo>
                    <a:pt x="3787615" y="50999"/>
                  </a:lnTo>
                  <a:lnTo>
                    <a:pt x="3743103" y="58012"/>
                  </a:lnTo>
                  <a:lnTo>
                    <a:pt x="3698672" y="65472"/>
                  </a:lnTo>
                  <a:lnTo>
                    <a:pt x="3654326" y="73376"/>
                  </a:lnTo>
                  <a:lnTo>
                    <a:pt x="3610068" y="81725"/>
                  </a:lnTo>
                  <a:lnTo>
                    <a:pt x="3565902" y="90517"/>
                  </a:lnTo>
                  <a:lnTo>
                    <a:pt x="3521832" y="99752"/>
                  </a:lnTo>
                  <a:lnTo>
                    <a:pt x="3477862" y="109428"/>
                  </a:lnTo>
                  <a:lnTo>
                    <a:pt x="3433993" y="119545"/>
                  </a:lnTo>
                  <a:lnTo>
                    <a:pt x="3390232" y="130101"/>
                  </a:lnTo>
                  <a:lnTo>
                    <a:pt x="3346580" y="141096"/>
                  </a:lnTo>
                  <a:lnTo>
                    <a:pt x="3303041" y="152528"/>
                  </a:lnTo>
                  <a:lnTo>
                    <a:pt x="3259620" y="164397"/>
                  </a:lnTo>
                  <a:lnTo>
                    <a:pt x="3216319" y="176702"/>
                  </a:lnTo>
                  <a:lnTo>
                    <a:pt x="3173142" y="189441"/>
                  </a:lnTo>
                  <a:lnTo>
                    <a:pt x="3130093" y="202615"/>
                  </a:lnTo>
                  <a:lnTo>
                    <a:pt x="3087175" y="216221"/>
                  </a:lnTo>
                  <a:lnTo>
                    <a:pt x="3044392" y="230259"/>
                  </a:lnTo>
                  <a:lnTo>
                    <a:pt x="3001748" y="244728"/>
                  </a:lnTo>
                  <a:lnTo>
                    <a:pt x="2959245" y="259627"/>
                  </a:lnTo>
                  <a:lnTo>
                    <a:pt x="2916888" y="274954"/>
                  </a:lnTo>
                  <a:lnTo>
                    <a:pt x="2874680" y="290710"/>
                  </a:lnTo>
                  <a:lnTo>
                    <a:pt x="2832625" y="306894"/>
                  </a:lnTo>
                  <a:lnTo>
                    <a:pt x="2790726" y="323503"/>
                  </a:lnTo>
                  <a:lnTo>
                    <a:pt x="2748987" y="340537"/>
                  </a:lnTo>
                  <a:lnTo>
                    <a:pt x="2707412" y="357996"/>
                  </a:lnTo>
                  <a:lnTo>
                    <a:pt x="2666003" y="375878"/>
                  </a:lnTo>
                  <a:lnTo>
                    <a:pt x="2624765" y="394182"/>
                  </a:lnTo>
                  <a:lnTo>
                    <a:pt x="2583701" y="412908"/>
                  </a:lnTo>
                  <a:lnTo>
                    <a:pt x="2542814" y="432054"/>
                  </a:lnTo>
                  <a:lnTo>
                    <a:pt x="2502109" y="451619"/>
                  </a:lnTo>
                  <a:lnTo>
                    <a:pt x="2461589" y="471603"/>
                  </a:lnTo>
                  <a:lnTo>
                    <a:pt x="2421257" y="492004"/>
                  </a:lnTo>
                  <a:lnTo>
                    <a:pt x="2381117" y="512822"/>
                  </a:lnTo>
                  <a:lnTo>
                    <a:pt x="2341172" y="534056"/>
                  </a:lnTo>
                  <a:lnTo>
                    <a:pt x="2301427" y="555705"/>
                  </a:lnTo>
                  <a:lnTo>
                    <a:pt x="2261884" y="577767"/>
                  </a:lnTo>
                  <a:lnTo>
                    <a:pt x="2222548" y="600241"/>
                  </a:lnTo>
                  <a:lnTo>
                    <a:pt x="2183421" y="623128"/>
                  </a:lnTo>
                  <a:lnTo>
                    <a:pt x="2144508" y="646426"/>
                  </a:lnTo>
                  <a:lnTo>
                    <a:pt x="2105811" y="670133"/>
                  </a:lnTo>
                  <a:lnTo>
                    <a:pt x="2067335" y="694249"/>
                  </a:lnTo>
                  <a:lnTo>
                    <a:pt x="2029083" y="718774"/>
                  </a:lnTo>
                  <a:lnTo>
                    <a:pt x="1991059" y="743705"/>
                  </a:lnTo>
                  <a:lnTo>
                    <a:pt x="1953266" y="769042"/>
                  </a:lnTo>
                  <a:lnTo>
                    <a:pt x="1915708" y="794785"/>
                  </a:lnTo>
                  <a:lnTo>
                    <a:pt x="1878388" y="820931"/>
                  </a:lnTo>
                  <a:lnTo>
                    <a:pt x="1841310" y="847481"/>
                  </a:lnTo>
                  <a:lnTo>
                    <a:pt x="1804477" y="874433"/>
                  </a:lnTo>
                  <a:lnTo>
                    <a:pt x="1767894" y="901787"/>
                  </a:lnTo>
                  <a:lnTo>
                    <a:pt x="1731563" y="929540"/>
                  </a:lnTo>
                  <a:lnTo>
                    <a:pt x="1695488" y="957693"/>
                  </a:lnTo>
                  <a:lnTo>
                    <a:pt x="1659673" y="986245"/>
                  </a:lnTo>
                  <a:lnTo>
                    <a:pt x="1624121" y="1015194"/>
                  </a:lnTo>
                  <a:lnTo>
                    <a:pt x="1588837" y="1044539"/>
                  </a:lnTo>
                  <a:lnTo>
                    <a:pt x="1553822" y="1074280"/>
                  </a:lnTo>
                  <a:lnTo>
                    <a:pt x="1519082" y="1104416"/>
                  </a:lnTo>
                  <a:lnTo>
                    <a:pt x="1484619" y="1134945"/>
                  </a:lnTo>
                  <a:lnTo>
                    <a:pt x="1450438" y="1165867"/>
                  </a:lnTo>
                  <a:lnTo>
                    <a:pt x="1416541" y="1197180"/>
                  </a:lnTo>
                  <a:lnTo>
                    <a:pt x="1382932" y="1228885"/>
                  </a:lnTo>
                  <a:lnTo>
                    <a:pt x="1349616" y="1260979"/>
                  </a:lnTo>
                  <a:lnTo>
                    <a:pt x="1316595" y="1293462"/>
                  </a:lnTo>
                  <a:lnTo>
                    <a:pt x="1283872" y="1326333"/>
                  </a:lnTo>
                  <a:lnTo>
                    <a:pt x="1251453" y="1359591"/>
                  </a:lnTo>
                  <a:lnTo>
                    <a:pt x="1219339" y="1393234"/>
                  </a:lnTo>
                  <a:lnTo>
                    <a:pt x="1187536" y="1427263"/>
                  </a:lnTo>
                  <a:lnTo>
                    <a:pt x="1156045" y="1461676"/>
                  </a:lnTo>
                  <a:lnTo>
                    <a:pt x="1124871" y="1496472"/>
                  </a:lnTo>
                  <a:lnTo>
                    <a:pt x="1094018" y="1531651"/>
                  </a:lnTo>
                  <a:lnTo>
                    <a:pt x="1063489" y="1567210"/>
                  </a:lnTo>
                  <a:lnTo>
                    <a:pt x="1033287" y="1603150"/>
                  </a:lnTo>
                  <a:lnTo>
                    <a:pt x="1003417" y="1639469"/>
                  </a:lnTo>
                  <a:lnTo>
                    <a:pt x="973881" y="1676166"/>
                  </a:lnTo>
                  <a:lnTo>
                    <a:pt x="944683" y="1713240"/>
                  </a:lnTo>
                  <a:lnTo>
                    <a:pt x="915828" y="1750692"/>
                  </a:lnTo>
                  <a:lnTo>
                    <a:pt x="887317" y="1788518"/>
                  </a:lnTo>
                  <a:lnTo>
                    <a:pt x="859156" y="1826719"/>
                  </a:lnTo>
                  <a:lnTo>
                    <a:pt x="831347" y="1865294"/>
                  </a:lnTo>
                  <a:lnTo>
                    <a:pt x="803894" y="1904241"/>
                  </a:lnTo>
                  <a:lnTo>
                    <a:pt x="776801" y="1943560"/>
                  </a:lnTo>
                  <a:lnTo>
                    <a:pt x="750071" y="1983249"/>
                  </a:lnTo>
                  <a:lnTo>
                    <a:pt x="723708" y="2023309"/>
                  </a:lnTo>
                  <a:lnTo>
                    <a:pt x="697715" y="2063737"/>
                  </a:lnTo>
                  <a:lnTo>
                    <a:pt x="672097" y="2104532"/>
                  </a:lnTo>
                  <a:lnTo>
                    <a:pt x="646856" y="2145695"/>
                  </a:lnTo>
                  <a:lnTo>
                    <a:pt x="621995" y="2187224"/>
                  </a:lnTo>
                  <a:lnTo>
                    <a:pt x="597520" y="2229117"/>
                  </a:lnTo>
                  <a:lnTo>
                    <a:pt x="573492" y="2271270"/>
                  </a:lnTo>
                  <a:lnTo>
                    <a:pt x="549973" y="2313573"/>
                  </a:lnTo>
                  <a:lnTo>
                    <a:pt x="526961" y="2356023"/>
                  </a:lnTo>
                  <a:lnTo>
                    <a:pt x="504456" y="2398617"/>
                  </a:lnTo>
                  <a:lnTo>
                    <a:pt x="482455" y="2441351"/>
                  </a:lnTo>
                  <a:lnTo>
                    <a:pt x="460960" y="2484221"/>
                  </a:lnTo>
                  <a:lnTo>
                    <a:pt x="439967" y="2527224"/>
                  </a:lnTo>
                  <a:lnTo>
                    <a:pt x="419477" y="2570357"/>
                  </a:lnTo>
                  <a:lnTo>
                    <a:pt x="399489" y="2613616"/>
                  </a:lnTo>
                  <a:lnTo>
                    <a:pt x="380001" y="2656996"/>
                  </a:lnTo>
                  <a:lnTo>
                    <a:pt x="361013" y="2700496"/>
                  </a:lnTo>
                  <a:lnTo>
                    <a:pt x="342524" y="2744110"/>
                  </a:lnTo>
                  <a:lnTo>
                    <a:pt x="324532" y="2787836"/>
                  </a:lnTo>
                  <a:lnTo>
                    <a:pt x="307037" y="2831670"/>
                  </a:lnTo>
                  <a:lnTo>
                    <a:pt x="290038" y="2875608"/>
                  </a:lnTo>
                  <a:lnTo>
                    <a:pt x="273534" y="2919647"/>
                  </a:lnTo>
                  <a:lnTo>
                    <a:pt x="257524" y="2963783"/>
                  </a:lnTo>
                  <a:lnTo>
                    <a:pt x="242006" y="3008013"/>
                  </a:lnTo>
                  <a:lnTo>
                    <a:pt x="226981" y="3052333"/>
                  </a:lnTo>
                  <a:lnTo>
                    <a:pt x="212447" y="3096740"/>
                  </a:lnTo>
                  <a:lnTo>
                    <a:pt x="198402" y="3141229"/>
                  </a:lnTo>
                  <a:lnTo>
                    <a:pt x="184847" y="3185798"/>
                  </a:lnTo>
                  <a:lnTo>
                    <a:pt x="171780" y="3230443"/>
                  </a:lnTo>
                  <a:lnTo>
                    <a:pt x="159200" y="3275160"/>
                  </a:lnTo>
                  <a:lnTo>
                    <a:pt x="147107" y="3319945"/>
                  </a:lnTo>
                  <a:lnTo>
                    <a:pt x="135499" y="3364796"/>
                  </a:lnTo>
                  <a:lnTo>
                    <a:pt x="124375" y="3409708"/>
                  </a:lnTo>
                  <a:lnTo>
                    <a:pt x="113734" y="3454678"/>
                  </a:lnTo>
                  <a:lnTo>
                    <a:pt x="103576" y="3499702"/>
                  </a:lnTo>
                  <a:lnTo>
                    <a:pt x="93899" y="3544778"/>
                  </a:lnTo>
                  <a:lnTo>
                    <a:pt x="84703" y="3589900"/>
                  </a:lnTo>
                  <a:lnTo>
                    <a:pt x="75986" y="3635067"/>
                  </a:lnTo>
                  <a:lnTo>
                    <a:pt x="67748" y="3680273"/>
                  </a:lnTo>
                  <a:lnTo>
                    <a:pt x="59988" y="3725516"/>
                  </a:lnTo>
                  <a:lnTo>
                    <a:pt x="52704" y="3770792"/>
                  </a:lnTo>
                  <a:lnTo>
                    <a:pt x="45896" y="3816097"/>
                  </a:lnTo>
                  <a:lnTo>
                    <a:pt x="39563" y="3861428"/>
                  </a:lnTo>
                  <a:lnTo>
                    <a:pt x="33704" y="3906781"/>
                  </a:lnTo>
                  <a:lnTo>
                    <a:pt x="28317" y="3952153"/>
                  </a:lnTo>
                  <a:lnTo>
                    <a:pt x="23402" y="3997540"/>
                  </a:lnTo>
                  <a:lnTo>
                    <a:pt x="18959" y="4042939"/>
                  </a:lnTo>
                  <a:lnTo>
                    <a:pt x="14985" y="4088346"/>
                  </a:lnTo>
                  <a:lnTo>
                    <a:pt x="11480" y="4133757"/>
                  </a:lnTo>
                  <a:lnTo>
                    <a:pt x="8443" y="4179169"/>
                  </a:lnTo>
                  <a:lnTo>
                    <a:pt x="5874" y="4224578"/>
                  </a:lnTo>
                  <a:lnTo>
                    <a:pt x="3771" y="4269981"/>
                  </a:lnTo>
                  <a:lnTo>
                    <a:pt x="2132" y="4315374"/>
                  </a:lnTo>
                  <a:lnTo>
                    <a:pt x="958" y="4360753"/>
                  </a:lnTo>
                  <a:lnTo>
                    <a:pt x="248" y="4406116"/>
                  </a:lnTo>
                  <a:lnTo>
                    <a:pt x="0" y="4451458"/>
                  </a:lnTo>
                  <a:lnTo>
                    <a:pt x="213" y="4496776"/>
                  </a:lnTo>
                  <a:lnTo>
                    <a:pt x="886" y="4542066"/>
                  </a:lnTo>
                  <a:lnTo>
                    <a:pt x="2019" y="4587324"/>
                  </a:lnTo>
                  <a:lnTo>
                    <a:pt x="3610" y="4632548"/>
                  </a:lnTo>
                  <a:lnTo>
                    <a:pt x="5659" y="4677734"/>
                  </a:lnTo>
                  <a:lnTo>
                    <a:pt x="8165" y="4722877"/>
                  </a:lnTo>
                  <a:lnTo>
                    <a:pt x="11126" y="4767975"/>
                  </a:lnTo>
                  <a:lnTo>
                    <a:pt x="14542" y="4813024"/>
                  </a:lnTo>
                  <a:lnTo>
                    <a:pt x="18412" y="4858020"/>
                  </a:lnTo>
                  <a:lnTo>
                    <a:pt x="22734" y="4902960"/>
                  </a:lnTo>
                  <a:lnTo>
                    <a:pt x="27508" y="4947840"/>
                  </a:lnTo>
                  <a:lnTo>
                    <a:pt x="32733" y="4992656"/>
                  </a:lnTo>
                  <a:lnTo>
                    <a:pt x="38408" y="5037406"/>
                  </a:lnTo>
                  <a:lnTo>
                    <a:pt x="44532" y="5082085"/>
                  </a:lnTo>
                  <a:lnTo>
                    <a:pt x="51104" y="5126690"/>
                  </a:lnTo>
                  <a:lnTo>
                    <a:pt x="58123" y="5171217"/>
                  </a:lnTo>
                  <a:lnTo>
                    <a:pt x="65588" y="5215663"/>
                  </a:lnTo>
                  <a:lnTo>
                    <a:pt x="73498" y="5260024"/>
                  </a:lnTo>
                  <a:lnTo>
                    <a:pt x="81852" y="5304297"/>
                  </a:lnTo>
                  <a:lnTo>
                    <a:pt x="90650" y="5348477"/>
                  </a:lnTo>
                  <a:lnTo>
                    <a:pt x="99890" y="5392562"/>
                  </a:lnTo>
                  <a:lnTo>
                    <a:pt x="109571" y="5436548"/>
                  </a:lnTo>
                  <a:lnTo>
                    <a:pt x="119692" y="5480432"/>
                  </a:lnTo>
                  <a:lnTo>
                    <a:pt x="130253" y="5524209"/>
                  </a:lnTo>
                  <a:lnTo>
                    <a:pt x="141252" y="5567876"/>
                  </a:lnTo>
                  <a:lnTo>
                    <a:pt x="152688" y="5611430"/>
                  </a:lnTo>
                  <a:lnTo>
                    <a:pt x="164561" y="5654867"/>
                  </a:lnTo>
                  <a:lnTo>
                    <a:pt x="176870" y="5698183"/>
                  </a:lnTo>
                  <a:lnTo>
                    <a:pt x="189613" y="5741375"/>
                  </a:lnTo>
                  <a:lnTo>
                    <a:pt x="202790" y="5784440"/>
                  </a:lnTo>
                  <a:lnTo>
                    <a:pt x="216399" y="5827373"/>
                  </a:lnTo>
                  <a:lnTo>
                    <a:pt x="230441" y="5870171"/>
                  </a:lnTo>
                  <a:lnTo>
                    <a:pt x="244913" y="5912831"/>
                  </a:lnTo>
                  <a:lnTo>
                    <a:pt x="259814" y="5955350"/>
                  </a:lnTo>
                  <a:lnTo>
                    <a:pt x="275145" y="5997722"/>
                  </a:lnTo>
                  <a:lnTo>
                    <a:pt x="290904" y="6039946"/>
                  </a:lnTo>
                  <a:lnTo>
                    <a:pt x="307089" y="6082017"/>
                  </a:lnTo>
                  <a:lnTo>
                    <a:pt x="323701" y="6123931"/>
                  </a:lnTo>
                  <a:lnTo>
                    <a:pt x="335643" y="6153200"/>
                  </a:lnTo>
                </a:path>
                <a:path w="8297544" h="6153784">
                  <a:moveTo>
                    <a:pt x="8297531" y="2197393"/>
                  </a:moveTo>
                  <a:lnTo>
                    <a:pt x="8266865" y="2145860"/>
                  </a:lnTo>
                  <a:lnTo>
                    <a:pt x="8243158" y="2107147"/>
                  </a:lnTo>
                  <a:lnTo>
                    <a:pt x="8219042" y="2068655"/>
                  </a:lnTo>
                  <a:lnTo>
                    <a:pt x="8194519" y="2030387"/>
                  </a:lnTo>
                  <a:lnTo>
                    <a:pt x="8169588" y="1992347"/>
                  </a:lnTo>
                  <a:lnTo>
                    <a:pt x="8144252" y="1954537"/>
                  </a:lnTo>
                  <a:lnTo>
                    <a:pt x="8118511" y="1916963"/>
                  </a:lnTo>
                  <a:lnTo>
                    <a:pt x="8092366" y="1879627"/>
                  </a:lnTo>
                  <a:lnTo>
                    <a:pt x="8065818" y="1842533"/>
                  </a:lnTo>
                  <a:lnTo>
                    <a:pt x="8038867" y="1805684"/>
                  </a:lnTo>
                  <a:lnTo>
                    <a:pt x="8011516" y="1769084"/>
                  </a:lnTo>
                  <a:lnTo>
                    <a:pt x="7983765" y="1732737"/>
                  </a:lnTo>
                  <a:lnTo>
                    <a:pt x="7955614" y="1696646"/>
                  </a:lnTo>
                  <a:lnTo>
                    <a:pt x="7927065" y="1660815"/>
                  </a:lnTo>
                  <a:lnTo>
                    <a:pt x="7898119" y="1625247"/>
                  </a:lnTo>
                  <a:lnTo>
                    <a:pt x="7868776" y="1589946"/>
                  </a:lnTo>
                  <a:lnTo>
                    <a:pt x="7839038" y="1554916"/>
                  </a:lnTo>
                  <a:lnTo>
                    <a:pt x="7808906" y="1520159"/>
                  </a:lnTo>
                  <a:lnTo>
                    <a:pt x="7778380" y="1485681"/>
                  </a:lnTo>
                  <a:lnTo>
                    <a:pt x="7747462" y="1451483"/>
                  </a:lnTo>
                  <a:lnTo>
                    <a:pt x="7716152" y="1417570"/>
                  </a:lnTo>
                  <a:lnTo>
                    <a:pt x="7684451" y="1383946"/>
                  </a:lnTo>
                  <a:lnTo>
                    <a:pt x="7652361" y="1350613"/>
                  </a:lnTo>
                  <a:lnTo>
                    <a:pt x="7619882" y="1317576"/>
                  </a:lnTo>
                  <a:lnTo>
                    <a:pt x="7587016" y="1284837"/>
                  </a:lnTo>
                  <a:lnTo>
                    <a:pt x="7553763" y="1252402"/>
                  </a:lnTo>
                  <a:lnTo>
                    <a:pt x="7520124" y="1220272"/>
                  </a:lnTo>
                  <a:lnTo>
                    <a:pt x="7486100" y="1188453"/>
                  </a:lnTo>
                  <a:lnTo>
                    <a:pt x="7451692" y="1156946"/>
                  </a:lnTo>
                  <a:lnTo>
                    <a:pt x="7416901" y="1125757"/>
                  </a:lnTo>
                  <a:lnTo>
                    <a:pt x="7381728" y="1094887"/>
                  </a:lnTo>
                  <a:lnTo>
                    <a:pt x="7346174" y="1064342"/>
                  </a:lnTo>
                  <a:lnTo>
                    <a:pt x="7310241" y="1034125"/>
                  </a:lnTo>
                  <a:lnTo>
                    <a:pt x="7273928" y="1004238"/>
                  </a:lnTo>
                  <a:lnTo>
                    <a:pt x="7237236" y="974687"/>
                  </a:lnTo>
                  <a:lnTo>
                    <a:pt x="7200168" y="945473"/>
                  </a:lnTo>
                  <a:lnTo>
                    <a:pt x="7162724" y="916602"/>
                  </a:lnTo>
                  <a:lnTo>
                    <a:pt x="7124904" y="888076"/>
                  </a:lnTo>
                  <a:lnTo>
                    <a:pt x="7086709" y="859899"/>
                  </a:lnTo>
                  <a:lnTo>
                    <a:pt x="7048142" y="832074"/>
                  </a:lnTo>
                  <a:lnTo>
                    <a:pt x="7009202" y="804606"/>
                  </a:lnTo>
                  <a:lnTo>
                    <a:pt x="6969890" y="777497"/>
                  </a:lnTo>
                  <a:lnTo>
                    <a:pt x="6930209" y="750752"/>
                  </a:lnTo>
                  <a:lnTo>
                    <a:pt x="6890157" y="724374"/>
                  </a:lnTo>
                  <a:lnTo>
                    <a:pt x="6849737" y="698365"/>
                  </a:lnTo>
                  <a:lnTo>
                    <a:pt x="6808949" y="672731"/>
                  </a:lnTo>
                  <a:lnTo>
                    <a:pt x="6767795" y="647475"/>
                  </a:lnTo>
                  <a:lnTo>
                    <a:pt x="6726275" y="622599"/>
                  </a:lnTo>
                  <a:lnTo>
                    <a:pt x="6684390" y="598109"/>
                  </a:lnTo>
                </a:path>
              </a:pathLst>
            </a:custGeom>
            <a:ln w="38100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31"/>
            <p:cNvSpPr/>
            <p:nvPr userDrawn="1"/>
          </p:nvSpPr>
          <p:spPr>
            <a:xfrm>
              <a:off x="13709998" y="6396318"/>
              <a:ext cx="6629400" cy="5862320"/>
            </a:xfrm>
            <a:custGeom>
              <a:avLst/>
              <a:gdLst/>
              <a:ahLst/>
              <a:cxnLst/>
              <a:rect l="l" t="t" r="r" b="b"/>
              <a:pathLst>
                <a:path w="6629400" h="5862320">
                  <a:moveTo>
                    <a:pt x="6028090" y="546454"/>
                  </a:moveTo>
                  <a:lnTo>
                    <a:pt x="5986140" y="522363"/>
                  </a:lnTo>
                  <a:lnTo>
                    <a:pt x="5944026" y="498832"/>
                  </a:lnTo>
                  <a:lnTo>
                    <a:pt x="5901752" y="475859"/>
                  </a:lnTo>
                  <a:lnTo>
                    <a:pt x="5859324" y="453444"/>
                  </a:lnTo>
                  <a:lnTo>
                    <a:pt x="5816745" y="431585"/>
                  </a:lnTo>
                  <a:lnTo>
                    <a:pt x="5774019" y="410280"/>
                  </a:lnTo>
                  <a:lnTo>
                    <a:pt x="5731151" y="389530"/>
                  </a:lnTo>
                  <a:lnTo>
                    <a:pt x="5688146" y="369333"/>
                  </a:lnTo>
                  <a:lnTo>
                    <a:pt x="5645007" y="349687"/>
                  </a:lnTo>
                  <a:lnTo>
                    <a:pt x="5601738" y="330591"/>
                  </a:lnTo>
                  <a:lnTo>
                    <a:pt x="5558345" y="312045"/>
                  </a:lnTo>
                  <a:lnTo>
                    <a:pt x="5514831" y="294047"/>
                  </a:lnTo>
                  <a:lnTo>
                    <a:pt x="5471201" y="276595"/>
                  </a:lnTo>
                  <a:lnTo>
                    <a:pt x="5427459" y="259690"/>
                  </a:lnTo>
                  <a:lnTo>
                    <a:pt x="5383609" y="243329"/>
                  </a:lnTo>
                  <a:lnTo>
                    <a:pt x="5339656" y="227512"/>
                  </a:lnTo>
                  <a:lnTo>
                    <a:pt x="5295604" y="212237"/>
                  </a:lnTo>
                  <a:lnTo>
                    <a:pt x="5251457" y="197503"/>
                  </a:lnTo>
                  <a:lnTo>
                    <a:pt x="5207219" y="183309"/>
                  </a:lnTo>
                  <a:lnTo>
                    <a:pt x="5162896" y="169655"/>
                  </a:lnTo>
                  <a:lnTo>
                    <a:pt x="5118490" y="156537"/>
                  </a:lnTo>
                  <a:lnTo>
                    <a:pt x="5074007" y="143957"/>
                  </a:lnTo>
                  <a:lnTo>
                    <a:pt x="5029450" y="131912"/>
                  </a:lnTo>
                  <a:lnTo>
                    <a:pt x="4984825" y="120401"/>
                  </a:lnTo>
                  <a:lnTo>
                    <a:pt x="4940135" y="109423"/>
                  </a:lnTo>
                  <a:lnTo>
                    <a:pt x="4895384" y="98977"/>
                  </a:lnTo>
                  <a:lnTo>
                    <a:pt x="4850578" y="89062"/>
                  </a:lnTo>
                  <a:lnTo>
                    <a:pt x="4805720" y="79677"/>
                  </a:lnTo>
                  <a:lnTo>
                    <a:pt x="4760814" y="70820"/>
                  </a:lnTo>
                  <a:lnTo>
                    <a:pt x="4715865" y="62491"/>
                  </a:lnTo>
                  <a:lnTo>
                    <a:pt x="4670877" y="54688"/>
                  </a:lnTo>
                  <a:lnTo>
                    <a:pt x="4625855" y="47410"/>
                  </a:lnTo>
                  <a:lnTo>
                    <a:pt x="4580802" y="40655"/>
                  </a:lnTo>
                  <a:lnTo>
                    <a:pt x="4535724" y="34424"/>
                  </a:lnTo>
                  <a:lnTo>
                    <a:pt x="4490624" y="28714"/>
                  </a:lnTo>
                  <a:lnTo>
                    <a:pt x="4445506" y="23524"/>
                  </a:lnTo>
                  <a:lnTo>
                    <a:pt x="4400376" y="18854"/>
                  </a:lnTo>
                  <a:lnTo>
                    <a:pt x="4355237" y="14702"/>
                  </a:lnTo>
                  <a:lnTo>
                    <a:pt x="4310093" y="11067"/>
                  </a:lnTo>
                  <a:lnTo>
                    <a:pt x="4264949" y="7948"/>
                  </a:lnTo>
                  <a:lnTo>
                    <a:pt x="4219809" y="5343"/>
                  </a:lnTo>
                  <a:lnTo>
                    <a:pt x="4174678" y="3252"/>
                  </a:lnTo>
                  <a:lnTo>
                    <a:pt x="4129560" y="1673"/>
                  </a:lnTo>
                  <a:lnTo>
                    <a:pt x="4084459" y="606"/>
                  </a:lnTo>
                  <a:lnTo>
                    <a:pt x="4039379" y="48"/>
                  </a:lnTo>
                  <a:lnTo>
                    <a:pt x="3994324" y="0"/>
                  </a:lnTo>
                  <a:lnTo>
                    <a:pt x="3949300" y="459"/>
                  </a:lnTo>
                  <a:lnTo>
                    <a:pt x="3904310" y="1424"/>
                  </a:lnTo>
                  <a:lnTo>
                    <a:pt x="3859359" y="2896"/>
                  </a:lnTo>
                  <a:lnTo>
                    <a:pt x="3814450" y="4871"/>
                  </a:lnTo>
                  <a:lnTo>
                    <a:pt x="3769589" y="7350"/>
                  </a:lnTo>
                  <a:lnTo>
                    <a:pt x="3724779" y="10331"/>
                  </a:lnTo>
                  <a:lnTo>
                    <a:pt x="3680026" y="13812"/>
                  </a:lnTo>
                  <a:lnTo>
                    <a:pt x="3635332" y="17793"/>
                  </a:lnTo>
                  <a:lnTo>
                    <a:pt x="3590702" y="22273"/>
                  </a:lnTo>
                  <a:lnTo>
                    <a:pt x="3546142" y="27250"/>
                  </a:lnTo>
                  <a:lnTo>
                    <a:pt x="3501654" y="32723"/>
                  </a:lnTo>
                  <a:lnTo>
                    <a:pt x="3457243" y="38692"/>
                  </a:lnTo>
                  <a:lnTo>
                    <a:pt x="3412915" y="45154"/>
                  </a:lnTo>
                  <a:lnTo>
                    <a:pt x="3368672" y="52109"/>
                  </a:lnTo>
                  <a:lnTo>
                    <a:pt x="3324519" y="59556"/>
                  </a:lnTo>
                  <a:lnTo>
                    <a:pt x="3280461" y="67493"/>
                  </a:lnTo>
                  <a:lnTo>
                    <a:pt x="3236502" y="75920"/>
                  </a:lnTo>
                  <a:lnTo>
                    <a:pt x="3192646" y="84834"/>
                  </a:lnTo>
                  <a:lnTo>
                    <a:pt x="3148897" y="94236"/>
                  </a:lnTo>
                  <a:lnTo>
                    <a:pt x="3105260" y="104123"/>
                  </a:lnTo>
                  <a:lnTo>
                    <a:pt x="3061739" y="114496"/>
                  </a:lnTo>
                  <a:lnTo>
                    <a:pt x="3018339" y="125351"/>
                  </a:lnTo>
                  <a:lnTo>
                    <a:pt x="2975063" y="136689"/>
                  </a:lnTo>
                  <a:lnTo>
                    <a:pt x="2931916" y="148509"/>
                  </a:lnTo>
                  <a:lnTo>
                    <a:pt x="2888902" y="160808"/>
                  </a:lnTo>
                  <a:lnTo>
                    <a:pt x="2846026" y="173586"/>
                  </a:lnTo>
                  <a:lnTo>
                    <a:pt x="2803292" y="186843"/>
                  </a:lnTo>
                  <a:lnTo>
                    <a:pt x="2760704" y="200575"/>
                  </a:lnTo>
                  <a:lnTo>
                    <a:pt x="2718266" y="214784"/>
                  </a:lnTo>
                  <a:lnTo>
                    <a:pt x="2675983" y="229466"/>
                  </a:lnTo>
                  <a:lnTo>
                    <a:pt x="2633859" y="244622"/>
                  </a:lnTo>
                  <a:lnTo>
                    <a:pt x="2591899" y="260250"/>
                  </a:lnTo>
                  <a:lnTo>
                    <a:pt x="2550106" y="276348"/>
                  </a:lnTo>
                  <a:lnTo>
                    <a:pt x="2508485" y="292917"/>
                  </a:lnTo>
                  <a:lnTo>
                    <a:pt x="2467041" y="309953"/>
                  </a:lnTo>
                  <a:lnTo>
                    <a:pt x="2425777" y="327458"/>
                  </a:lnTo>
                  <a:lnTo>
                    <a:pt x="2384698" y="345428"/>
                  </a:lnTo>
                  <a:lnTo>
                    <a:pt x="2343808" y="363864"/>
                  </a:lnTo>
                  <a:lnTo>
                    <a:pt x="2303112" y="382763"/>
                  </a:lnTo>
                  <a:lnTo>
                    <a:pt x="2262613" y="402126"/>
                  </a:lnTo>
                  <a:lnTo>
                    <a:pt x="2222317" y="421950"/>
                  </a:lnTo>
                  <a:lnTo>
                    <a:pt x="2182227" y="442234"/>
                  </a:lnTo>
                  <a:lnTo>
                    <a:pt x="2142347" y="462978"/>
                  </a:lnTo>
                  <a:lnTo>
                    <a:pt x="2102683" y="484180"/>
                  </a:lnTo>
                  <a:lnTo>
                    <a:pt x="2063238" y="505839"/>
                  </a:lnTo>
                  <a:lnTo>
                    <a:pt x="2024016" y="527954"/>
                  </a:lnTo>
                  <a:lnTo>
                    <a:pt x="1985023" y="550523"/>
                  </a:lnTo>
                  <a:lnTo>
                    <a:pt x="1946261" y="573547"/>
                  </a:lnTo>
                  <a:lnTo>
                    <a:pt x="1907737" y="597022"/>
                  </a:lnTo>
                  <a:lnTo>
                    <a:pt x="1869453" y="620949"/>
                  </a:lnTo>
                  <a:lnTo>
                    <a:pt x="1831414" y="645326"/>
                  </a:lnTo>
                  <a:lnTo>
                    <a:pt x="1793624" y="670152"/>
                  </a:lnTo>
                  <a:lnTo>
                    <a:pt x="1756089" y="695426"/>
                  </a:lnTo>
                  <a:lnTo>
                    <a:pt x="1718811" y="721146"/>
                  </a:lnTo>
                  <a:lnTo>
                    <a:pt x="1681795" y="747312"/>
                  </a:lnTo>
                  <a:lnTo>
                    <a:pt x="1645047" y="773922"/>
                  </a:lnTo>
                  <a:lnTo>
                    <a:pt x="1608569" y="800975"/>
                  </a:lnTo>
                  <a:lnTo>
                    <a:pt x="1572366" y="828471"/>
                  </a:lnTo>
                  <a:lnTo>
                    <a:pt x="1536443" y="856407"/>
                  </a:lnTo>
                  <a:lnTo>
                    <a:pt x="1500804" y="884783"/>
                  </a:lnTo>
                  <a:lnTo>
                    <a:pt x="1465453" y="913598"/>
                  </a:lnTo>
                  <a:lnTo>
                    <a:pt x="1430395" y="942850"/>
                  </a:lnTo>
                  <a:lnTo>
                    <a:pt x="1395633" y="972538"/>
                  </a:lnTo>
                  <a:lnTo>
                    <a:pt x="1361172" y="1002662"/>
                  </a:lnTo>
                  <a:lnTo>
                    <a:pt x="1327017" y="1033219"/>
                  </a:lnTo>
                  <a:lnTo>
                    <a:pt x="1293171" y="1064209"/>
                  </a:lnTo>
                  <a:lnTo>
                    <a:pt x="1259639" y="1095631"/>
                  </a:lnTo>
                  <a:lnTo>
                    <a:pt x="1226426" y="1127484"/>
                  </a:lnTo>
                  <a:lnTo>
                    <a:pt x="1193535" y="1159765"/>
                  </a:lnTo>
                  <a:lnTo>
                    <a:pt x="1160971" y="1192475"/>
                  </a:lnTo>
                  <a:lnTo>
                    <a:pt x="1128738" y="1225612"/>
                  </a:lnTo>
                  <a:lnTo>
                    <a:pt x="1096841" y="1259175"/>
                  </a:lnTo>
                  <a:lnTo>
                    <a:pt x="1065283" y="1293163"/>
                  </a:lnTo>
                  <a:lnTo>
                    <a:pt x="1034069" y="1327574"/>
                  </a:lnTo>
                  <a:lnTo>
                    <a:pt x="1003204" y="1362408"/>
                  </a:lnTo>
                  <a:lnTo>
                    <a:pt x="972692" y="1397663"/>
                  </a:lnTo>
                  <a:lnTo>
                    <a:pt x="942536" y="1433338"/>
                  </a:lnTo>
                  <a:lnTo>
                    <a:pt x="912742" y="1469432"/>
                  </a:lnTo>
                  <a:lnTo>
                    <a:pt x="883314" y="1505944"/>
                  </a:lnTo>
                  <a:lnTo>
                    <a:pt x="854255" y="1542872"/>
                  </a:lnTo>
                  <a:lnTo>
                    <a:pt x="825570" y="1580217"/>
                  </a:lnTo>
                  <a:lnTo>
                    <a:pt x="797265" y="1617975"/>
                  </a:lnTo>
                  <a:lnTo>
                    <a:pt x="769341" y="1656147"/>
                  </a:lnTo>
                  <a:lnTo>
                    <a:pt x="741805" y="1694730"/>
                  </a:lnTo>
                  <a:lnTo>
                    <a:pt x="714661" y="1733725"/>
                  </a:lnTo>
                  <a:lnTo>
                    <a:pt x="687912" y="1773130"/>
                  </a:lnTo>
                  <a:lnTo>
                    <a:pt x="661563" y="1812943"/>
                  </a:lnTo>
                  <a:lnTo>
                    <a:pt x="635618" y="1853163"/>
                  </a:lnTo>
                  <a:lnTo>
                    <a:pt x="610082" y="1893790"/>
                  </a:lnTo>
                  <a:lnTo>
                    <a:pt x="584959" y="1934822"/>
                  </a:lnTo>
                  <a:lnTo>
                    <a:pt x="560253" y="1976258"/>
                  </a:lnTo>
                  <a:lnTo>
                    <a:pt x="535969" y="2018096"/>
                  </a:lnTo>
                  <a:lnTo>
                    <a:pt x="512176" y="2060222"/>
                  </a:lnTo>
                  <a:lnTo>
                    <a:pt x="488939" y="2102513"/>
                  </a:lnTo>
                  <a:lnTo>
                    <a:pt x="466258" y="2144968"/>
                  </a:lnTo>
                  <a:lnTo>
                    <a:pt x="444131" y="2187580"/>
                  </a:lnTo>
                  <a:lnTo>
                    <a:pt x="422558" y="2230345"/>
                  </a:lnTo>
                  <a:lnTo>
                    <a:pt x="401537" y="2273260"/>
                  </a:lnTo>
                  <a:lnTo>
                    <a:pt x="381066" y="2316320"/>
                  </a:lnTo>
                  <a:lnTo>
                    <a:pt x="361146" y="2359521"/>
                  </a:lnTo>
                  <a:lnTo>
                    <a:pt x="341774" y="2402858"/>
                  </a:lnTo>
                  <a:lnTo>
                    <a:pt x="322950" y="2446327"/>
                  </a:lnTo>
                  <a:lnTo>
                    <a:pt x="304672" y="2489923"/>
                  </a:lnTo>
                  <a:lnTo>
                    <a:pt x="286939" y="2533643"/>
                  </a:lnTo>
                  <a:lnTo>
                    <a:pt x="269750" y="2577482"/>
                  </a:lnTo>
                  <a:lnTo>
                    <a:pt x="253105" y="2621435"/>
                  </a:lnTo>
                  <a:lnTo>
                    <a:pt x="237000" y="2665499"/>
                  </a:lnTo>
                  <a:lnTo>
                    <a:pt x="221437" y="2709669"/>
                  </a:lnTo>
                  <a:lnTo>
                    <a:pt x="206412" y="2753940"/>
                  </a:lnTo>
                  <a:lnTo>
                    <a:pt x="191926" y="2798309"/>
                  </a:lnTo>
                  <a:lnTo>
                    <a:pt x="177977" y="2842770"/>
                  </a:lnTo>
                  <a:lnTo>
                    <a:pt x="164564" y="2887320"/>
                  </a:lnTo>
                  <a:lnTo>
                    <a:pt x="151686" y="2931955"/>
                  </a:lnTo>
                  <a:lnTo>
                    <a:pt x="139341" y="2976669"/>
                  </a:lnTo>
                  <a:lnTo>
                    <a:pt x="127528" y="3021459"/>
                  </a:lnTo>
                  <a:lnTo>
                    <a:pt x="116247" y="3066320"/>
                  </a:lnTo>
                  <a:lnTo>
                    <a:pt x="105496" y="3111249"/>
                  </a:lnTo>
                  <a:lnTo>
                    <a:pt x="95273" y="3156240"/>
                  </a:lnTo>
                  <a:lnTo>
                    <a:pt x="85579" y="3201289"/>
                  </a:lnTo>
                  <a:lnTo>
                    <a:pt x="76411" y="3246392"/>
                  </a:lnTo>
                  <a:lnTo>
                    <a:pt x="67768" y="3291545"/>
                  </a:lnTo>
                  <a:lnTo>
                    <a:pt x="59650" y="3336743"/>
                  </a:lnTo>
                  <a:lnTo>
                    <a:pt x="52055" y="3381982"/>
                  </a:lnTo>
                  <a:lnTo>
                    <a:pt x="44982" y="3427258"/>
                  </a:lnTo>
                  <a:lnTo>
                    <a:pt x="38429" y="3472566"/>
                  </a:lnTo>
                  <a:lnTo>
                    <a:pt x="32397" y="3517902"/>
                  </a:lnTo>
                  <a:lnTo>
                    <a:pt x="26882" y="3563261"/>
                  </a:lnTo>
                  <a:lnTo>
                    <a:pt x="21885" y="3608640"/>
                  </a:lnTo>
                  <a:lnTo>
                    <a:pt x="17405" y="3654034"/>
                  </a:lnTo>
                  <a:lnTo>
                    <a:pt x="13439" y="3699438"/>
                  </a:lnTo>
                  <a:lnTo>
                    <a:pt x="9987" y="3744849"/>
                  </a:lnTo>
                  <a:lnTo>
                    <a:pt x="7047" y="3790262"/>
                  </a:lnTo>
                  <a:lnTo>
                    <a:pt x="4619" y="3835672"/>
                  </a:lnTo>
                  <a:lnTo>
                    <a:pt x="2702" y="3881076"/>
                  </a:lnTo>
                  <a:lnTo>
                    <a:pt x="1293" y="3926468"/>
                  </a:lnTo>
                  <a:lnTo>
                    <a:pt x="393" y="3971846"/>
                  </a:lnTo>
                  <a:lnTo>
                    <a:pt x="0" y="4017203"/>
                  </a:lnTo>
                  <a:lnTo>
                    <a:pt x="112" y="4062537"/>
                  </a:lnTo>
                  <a:lnTo>
                    <a:pt x="728" y="4107842"/>
                  </a:lnTo>
                  <a:lnTo>
                    <a:pt x="1848" y="4153114"/>
                  </a:lnTo>
                  <a:lnTo>
                    <a:pt x="3471" y="4198349"/>
                  </a:lnTo>
                  <a:lnTo>
                    <a:pt x="5594" y="4243543"/>
                  </a:lnTo>
                  <a:lnTo>
                    <a:pt x="8217" y="4288692"/>
                  </a:lnTo>
                  <a:lnTo>
                    <a:pt x="11339" y="4333790"/>
                  </a:lnTo>
                  <a:lnTo>
                    <a:pt x="14959" y="4378834"/>
                  </a:lnTo>
                  <a:lnTo>
                    <a:pt x="19075" y="4423819"/>
                  </a:lnTo>
                  <a:lnTo>
                    <a:pt x="23686" y="4468741"/>
                  </a:lnTo>
                  <a:lnTo>
                    <a:pt x="28791" y="4513596"/>
                  </a:lnTo>
                  <a:lnTo>
                    <a:pt x="34389" y="4558379"/>
                  </a:lnTo>
                  <a:lnTo>
                    <a:pt x="40479" y="4603086"/>
                  </a:lnTo>
                  <a:lnTo>
                    <a:pt x="47060" y="4647712"/>
                  </a:lnTo>
                  <a:lnTo>
                    <a:pt x="54130" y="4692254"/>
                  </a:lnTo>
                  <a:lnTo>
                    <a:pt x="61688" y="4736707"/>
                  </a:lnTo>
                  <a:lnTo>
                    <a:pt x="69733" y="4781066"/>
                  </a:lnTo>
                  <a:lnTo>
                    <a:pt x="78264" y="4825328"/>
                  </a:lnTo>
                  <a:lnTo>
                    <a:pt x="87281" y="4869488"/>
                  </a:lnTo>
                  <a:lnTo>
                    <a:pt x="96780" y="4913541"/>
                  </a:lnTo>
                  <a:lnTo>
                    <a:pt x="106762" y="4957484"/>
                  </a:lnTo>
                  <a:lnTo>
                    <a:pt x="117226" y="5001311"/>
                  </a:lnTo>
                  <a:lnTo>
                    <a:pt x="128170" y="5045020"/>
                  </a:lnTo>
                  <a:lnTo>
                    <a:pt x="139592" y="5088604"/>
                  </a:lnTo>
                  <a:lnTo>
                    <a:pt x="151493" y="5132061"/>
                  </a:lnTo>
                  <a:lnTo>
                    <a:pt x="163870" y="5175385"/>
                  </a:lnTo>
                  <a:lnTo>
                    <a:pt x="176722" y="5218572"/>
                  </a:lnTo>
                  <a:lnTo>
                    <a:pt x="190049" y="5261618"/>
                  </a:lnTo>
                  <a:lnTo>
                    <a:pt x="203849" y="5304519"/>
                  </a:lnTo>
                  <a:lnTo>
                    <a:pt x="218122" y="5347271"/>
                  </a:lnTo>
                  <a:lnTo>
                    <a:pt x="232865" y="5389868"/>
                  </a:lnTo>
                  <a:lnTo>
                    <a:pt x="248077" y="5432307"/>
                  </a:lnTo>
                  <a:lnTo>
                    <a:pt x="263758" y="5474583"/>
                  </a:lnTo>
                  <a:lnTo>
                    <a:pt x="279907" y="5516692"/>
                  </a:lnTo>
                  <a:lnTo>
                    <a:pt x="296522" y="5558630"/>
                  </a:lnTo>
                  <a:lnTo>
                    <a:pt x="313602" y="5600392"/>
                  </a:lnTo>
                  <a:lnTo>
                    <a:pt x="331146" y="5641974"/>
                  </a:lnTo>
                  <a:lnTo>
                    <a:pt x="349152" y="5683371"/>
                  </a:lnTo>
                  <a:lnTo>
                    <a:pt x="367620" y="5724580"/>
                  </a:lnTo>
                  <a:lnTo>
                    <a:pt x="386549" y="5765596"/>
                  </a:lnTo>
                  <a:lnTo>
                    <a:pt x="405936" y="5806414"/>
                  </a:lnTo>
                  <a:lnTo>
                    <a:pt x="425782" y="5847031"/>
                  </a:lnTo>
                  <a:lnTo>
                    <a:pt x="433172" y="5861740"/>
                  </a:lnTo>
                </a:path>
                <a:path w="6629400" h="5862320">
                  <a:moveTo>
                    <a:pt x="6628885" y="973206"/>
                  </a:moveTo>
                  <a:lnTo>
                    <a:pt x="6574728" y="927523"/>
                  </a:lnTo>
                  <a:lnTo>
                    <a:pt x="6538336" y="897782"/>
                  </a:lnTo>
                  <a:lnTo>
                    <a:pt x="6501530" y="868411"/>
                  </a:lnTo>
                  <a:lnTo>
                    <a:pt x="6464313" y="839415"/>
                  </a:lnTo>
                  <a:lnTo>
                    <a:pt x="6426686" y="810799"/>
                  </a:lnTo>
                  <a:lnTo>
                    <a:pt x="6388649" y="782566"/>
                  </a:lnTo>
                  <a:lnTo>
                    <a:pt x="6350204" y="754722"/>
                  </a:lnTo>
                  <a:lnTo>
                    <a:pt x="6311352" y="727269"/>
                  </a:lnTo>
                  <a:lnTo>
                    <a:pt x="6272094" y="700214"/>
                  </a:lnTo>
                  <a:lnTo>
                    <a:pt x="6232432" y="673559"/>
                  </a:lnTo>
                  <a:lnTo>
                    <a:pt x="6192366" y="647310"/>
                  </a:lnTo>
                  <a:lnTo>
                    <a:pt x="6151898" y="621471"/>
                  </a:lnTo>
                  <a:lnTo>
                    <a:pt x="6111028" y="596045"/>
                  </a:lnTo>
                  <a:lnTo>
                    <a:pt x="6069759" y="571038"/>
                  </a:lnTo>
                  <a:lnTo>
                    <a:pt x="6028090" y="546454"/>
                  </a:lnTo>
                </a:path>
              </a:pathLst>
            </a:custGeom>
            <a:ln w="38100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8"/>
          <a:stretch/>
        </p:blipFill>
        <p:spPr>
          <a:xfrm>
            <a:off x="9096210" y="372534"/>
            <a:ext cx="2519528" cy="42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6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i="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3974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63" userDrawn="1">
          <p15:clr>
            <a:srgbClr val="F26B43"/>
          </p15:clr>
        </p15:guide>
        <p15:guide id="5" pos="7317" userDrawn="1">
          <p15:clr>
            <a:srgbClr val="F26B43"/>
          </p15:clr>
        </p15:guide>
        <p15:guide id="6" orient="horz" pos="913" userDrawn="1">
          <p15:clr>
            <a:srgbClr val="F26B43"/>
          </p15:clr>
        </p15:guide>
        <p15:guide id="7" pos="5201" userDrawn="1">
          <p15:clr>
            <a:srgbClr val="F26B43"/>
          </p15:clr>
        </p15:guide>
        <p15:guide id="8" orient="horz" pos="4088" userDrawn="1">
          <p15:clr>
            <a:srgbClr val="F26B43"/>
          </p15:clr>
        </p15:guide>
        <p15:guide id="9" pos="622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5733" y="6491818"/>
            <a:ext cx="2640000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06th of October 2025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7731263" y="3114675"/>
            <a:ext cx="4521636" cy="3848068"/>
            <a:chOff x="12041354" y="5196642"/>
            <a:chExt cx="8298137" cy="7062001"/>
          </a:xfrm>
        </p:grpSpPr>
        <p:sp>
          <p:nvSpPr>
            <p:cNvPr id="15" name="object 29"/>
            <p:cNvSpPr/>
            <p:nvPr userDrawn="1"/>
          </p:nvSpPr>
          <p:spPr>
            <a:xfrm>
              <a:off x="13270036" y="5196642"/>
              <a:ext cx="7069455" cy="7061834"/>
            </a:xfrm>
            <a:custGeom>
              <a:avLst/>
              <a:gdLst/>
              <a:ahLst/>
              <a:cxnLst/>
              <a:rect l="l" t="t" r="r" b="b"/>
              <a:pathLst>
                <a:path w="7069455" h="7061834">
                  <a:moveTo>
                    <a:pt x="6518248" y="580414"/>
                  </a:moveTo>
                  <a:lnTo>
                    <a:pt x="6476353" y="556588"/>
                  </a:lnTo>
                  <a:lnTo>
                    <a:pt x="6434305" y="533278"/>
                  </a:lnTo>
                  <a:lnTo>
                    <a:pt x="6392108" y="510481"/>
                  </a:lnTo>
                  <a:lnTo>
                    <a:pt x="6349765" y="488196"/>
                  </a:lnTo>
                  <a:lnTo>
                    <a:pt x="6307280" y="466424"/>
                  </a:lnTo>
                  <a:lnTo>
                    <a:pt x="6264657" y="445162"/>
                  </a:lnTo>
                  <a:lnTo>
                    <a:pt x="6221899" y="424410"/>
                  </a:lnTo>
                  <a:lnTo>
                    <a:pt x="6179010" y="404166"/>
                  </a:lnTo>
                  <a:lnTo>
                    <a:pt x="6135994" y="384431"/>
                  </a:lnTo>
                  <a:lnTo>
                    <a:pt x="6092855" y="365202"/>
                  </a:lnTo>
                  <a:lnTo>
                    <a:pt x="6049596" y="346479"/>
                  </a:lnTo>
                  <a:lnTo>
                    <a:pt x="6006220" y="328260"/>
                  </a:lnTo>
                  <a:lnTo>
                    <a:pt x="5962732" y="310546"/>
                  </a:lnTo>
                  <a:lnTo>
                    <a:pt x="5919136" y="293334"/>
                  </a:lnTo>
                  <a:lnTo>
                    <a:pt x="5875434" y="276624"/>
                  </a:lnTo>
                  <a:lnTo>
                    <a:pt x="5831631" y="260415"/>
                  </a:lnTo>
                  <a:lnTo>
                    <a:pt x="5787731" y="244706"/>
                  </a:lnTo>
                  <a:lnTo>
                    <a:pt x="5743736" y="229495"/>
                  </a:lnTo>
                  <a:lnTo>
                    <a:pt x="5699651" y="214783"/>
                  </a:lnTo>
                  <a:lnTo>
                    <a:pt x="5655480" y="200567"/>
                  </a:lnTo>
                  <a:lnTo>
                    <a:pt x="5611225" y="186847"/>
                  </a:lnTo>
                  <a:lnTo>
                    <a:pt x="5566892" y="173622"/>
                  </a:lnTo>
                  <a:lnTo>
                    <a:pt x="5522483" y="160891"/>
                  </a:lnTo>
                  <a:lnTo>
                    <a:pt x="5478002" y="148653"/>
                  </a:lnTo>
                  <a:lnTo>
                    <a:pt x="5433453" y="136907"/>
                  </a:lnTo>
                  <a:lnTo>
                    <a:pt x="5388840" y="125652"/>
                  </a:lnTo>
                  <a:lnTo>
                    <a:pt x="5344166" y="114886"/>
                  </a:lnTo>
                  <a:lnTo>
                    <a:pt x="5299435" y="104610"/>
                  </a:lnTo>
                  <a:lnTo>
                    <a:pt x="5254650" y="94821"/>
                  </a:lnTo>
                  <a:lnTo>
                    <a:pt x="5209816" y="85520"/>
                  </a:lnTo>
                  <a:lnTo>
                    <a:pt x="5164936" y="76704"/>
                  </a:lnTo>
                  <a:lnTo>
                    <a:pt x="5120014" y="68374"/>
                  </a:lnTo>
                  <a:lnTo>
                    <a:pt x="5075053" y="60527"/>
                  </a:lnTo>
                  <a:lnTo>
                    <a:pt x="5030057" y="53164"/>
                  </a:lnTo>
                  <a:lnTo>
                    <a:pt x="4985030" y="46282"/>
                  </a:lnTo>
                  <a:lnTo>
                    <a:pt x="4939976" y="39882"/>
                  </a:lnTo>
                  <a:lnTo>
                    <a:pt x="4894898" y="33962"/>
                  </a:lnTo>
                  <a:lnTo>
                    <a:pt x="4849800" y="28520"/>
                  </a:lnTo>
                  <a:lnTo>
                    <a:pt x="4804685" y="23557"/>
                  </a:lnTo>
                  <a:lnTo>
                    <a:pt x="4759558" y="19071"/>
                  </a:lnTo>
                  <a:lnTo>
                    <a:pt x="4714421" y="15061"/>
                  </a:lnTo>
                  <a:lnTo>
                    <a:pt x="4669280" y="11525"/>
                  </a:lnTo>
                  <a:lnTo>
                    <a:pt x="4624136" y="8465"/>
                  </a:lnTo>
                  <a:lnTo>
                    <a:pt x="4578995" y="5877"/>
                  </a:lnTo>
                  <a:lnTo>
                    <a:pt x="4533860" y="3761"/>
                  </a:lnTo>
                  <a:lnTo>
                    <a:pt x="4488734" y="2116"/>
                  </a:lnTo>
                  <a:lnTo>
                    <a:pt x="4443621" y="942"/>
                  </a:lnTo>
                  <a:lnTo>
                    <a:pt x="4398525" y="237"/>
                  </a:lnTo>
                  <a:lnTo>
                    <a:pt x="4353449" y="0"/>
                  </a:lnTo>
                  <a:lnTo>
                    <a:pt x="4308398" y="230"/>
                  </a:lnTo>
                  <a:lnTo>
                    <a:pt x="4263375" y="926"/>
                  </a:lnTo>
                  <a:lnTo>
                    <a:pt x="4218383" y="2087"/>
                  </a:lnTo>
                  <a:lnTo>
                    <a:pt x="4173427" y="3713"/>
                  </a:lnTo>
                  <a:lnTo>
                    <a:pt x="4128509" y="5802"/>
                  </a:lnTo>
                  <a:lnTo>
                    <a:pt x="4083635" y="8353"/>
                  </a:lnTo>
                  <a:lnTo>
                    <a:pt x="4038806" y="11365"/>
                  </a:lnTo>
                  <a:lnTo>
                    <a:pt x="3994028" y="14838"/>
                  </a:lnTo>
                  <a:lnTo>
                    <a:pt x="3949304" y="18769"/>
                  </a:lnTo>
                  <a:lnTo>
                    <a:pt x="3904637" y="23160"/>
                  </a:lnTo>
                  <a:lnTo>
                    <a:pt x="3860031" y="28007"/>
                  </a:lnTo>
                  <a:lnTo>
                    <a:pt x="3815490" y="33310"/>
                  </a:lnTo>
                  <a:lnTo>
                    <a:pt x="3771017" y="39069"/>
                  </a:lnTo>
                  <a:lnTo>
                    <a:pt x="3726617" y="45283"/>
                  </a:lnTo>
                  <a:lnTo>
                    <a:pt x="3682293" y="51949"/>
                  </a:lnTo>
                  <a:lnTo>
                    <a:pt x="3638049" y="59068"/>
                  </a:lnTo>
                  <a:lnTo>
                    <a:pt x="3593887" y="66638"/>
                  </a:lnTo>
                  <a:lnTo>
                    <a:pt x="3549813" y="74659"/>
                  </a:lnTo>
                  <a:lnTo>
                    <a:pt x="3505830" y="83129"/>
                  </a:lnTo>
                  <a:lnTo>
                    <a:pt x="3461941" y="92047"/>
                  </a:lnTo>
                  <a:lnTo>
                    <a:pt x="3418150" y="101413"/>
                  </a:lnTo>
                  <a:lnTo>
                    <a:pt x="3374460" y="111225"/>
                  </a:lnTo>
                  <a:lnTo>
                    <a:pt x="3330877" y="121482"/>
                  </a:lnTo>
                  <a:lnTo>
                    <a:pt x="3287402" y="132184"/>
                  </a:lnTo>
                  <a:lnTo>
                    <a:pt x="3244040" y="143330"/>
                  </a:lnTo>
                  <a:lnTo>
                    <a:pt x="3200795" y="154917"/>
                  </a:lnTo>
                  <a:lnTo>
                    <a:pt x="3157671" y="166947"/>
                  </a:lnTo>
                  <a:lnTo>
                    <a:pt x="3114670" y="179416"/>
                  </a:lnTo>
                  <a:lnTo>
                    <a:pt x="3071797" y="192325"/>
                  </a:lnTo>
                  <a:lnTo>
                    <a:pt x="3029055" y="205673"/>
                  </a:lnTo>
                  <a:lnTo>
                    <a:pt x="2986448" y="219458"/>
                  </a:lnTo>
                  <a:lnTo>
                    <a:pt x="2943980" y="233679"/>
                  </a:lnTo>
                  <a:lnTo>
                    <a:pt x="2901654" y="248336"/>
                  </a:lnTo>
                  <a:lnTo>
                    <a:pt x="2859475" y="263428"/>
                  </a:lnTo>
                  <a:lnTo>
                    <a:pt x="2817445" y="278953"/>
                  </a:lnTo>
                  <a:lnTo>
                    <a:pt x="2775569" y="294911"/>
                  </a:lnTo>
                  <a:lnTo>
                    <a:pt x="2733850" y="311300"/>
                  </a:lnTo>
                  <a:lnTo>
                    <a:pt x="2692291" y="328120"/>
                  </a:lnTo>
                  <a:lnTo>
                    <a:pt x="2650898" y="345369"/>
                  </a:lnTo>
                  <a:lnTo>
                    <a:pt x="2609673" y="363047"/>
                  </a:lnTo>
                  <a:lnTo>
                    <a:pt x="2568619" y="381152"/>
                  </a:lnTo>
                  <a:lnTo>
                    <a:pt x="2527742" y="399684"/>
                  </a:lnTo>
                  <a:lnTo>
                    <a:pt x="2487043" y="418642"/>
                  </a:lnTo>
                  <a:lnTo>
                    <a:pt x="2446528" y="438024"/>
                  </a:lnTo>
                  <a:lnTo>
                    <a:pt x="2406200" y="457830"/>
                  </a:lnTo>
                  <a:lnTo>
                    <a:pt x="2366062" y="478058"/>
                  </a:lnTo>
                  <a:lnTo>
                    <a:pt x="2326118" y="498709"/>
                  </a:lnTo>
                  <a:lnTo>
                    <a:pt x="2286372" y="519779"/>
                  </a:lnTo>
                  <a:lnTo>
                    <a:pt x="2246827" y="541270"/>
                  </a:lnTo>
                  <a:lnTo>
                    <a:pt x="2207488" y="563179"/>
                  </a:lnTo>
                  <a:lnTo>
                    <a:pt x="2168358" y="585506"/>
                  </a:lnTo>
                  <a:lnTo>
                    <a:pt x="2129440" y="608250"/>
                  </a:lnTo>
                  <a:lnTo>
                    <a:pt x="2090738" y="631409"/>
                  </a:lnTo>
                  <a:lnTo>
                    <a:pt x="2052257" y="654983"/>
                  </a:lnTo>
                  <a:lnTo>
                    <a:pt x="2013999" y="678971"/>
                  </a:lnTo>
                  <a:lnTo>
                    <a:pt x="1975969" y="703371"/>
                  </a:lnTo>
                  <a:lnTo>
                    <a:pt x="1938169" y="728183"/>
                  </a:lnTo>
                  <a:lnTo>
                    <a:pt x="1900605" y="753406"/>
                  </a:lnTo>
                  <a:lnTo>
                    <a:pt x="1863279" y="779039"/>
                  </a:lnTo>
                  <a:lnTo>
                    <a:pt x="1826195" y="805080"/>
                  </a:lnTo>
                  <a:lnTo>
                    <a:pt x="1789357" y="831530"/>
                  </a:lnTo>
                  <a:lnTo>
                    <a:pt x="1752768" y="858386"/>
                  </a:lnTo>
                  <a:lnTo>
                    <a:pt x="1716433" y="885648"/>
                  </a:lnTo>
                  <a:lnTo>
                    <a:pt x="1680354" y="913314"/>
                  </a:lnTo>
                  <a:lnTo>
                    <a:pt x="1644536" y="941385"/>
                  </a:lnTo>
                  <a:lnTo>
                    <a:pt x="1608983" y="969858"/>
                  </a:lnTo>
                  <a:lnTo>
                    <a:pt x="1573697" y="998734"/>
                  </a:lnTo>
                  <a:lnTo>
                    <a:pt x="1538684" y="1028010"/>
                  </a:lnTo>
                  <a:lnTo>
                    <a:pt x="1503945" y="1057686"/>
                  </a:lnTo>
                  <a:lnTo>
                    <a:pt x="1469486" y="1087761"/>
                  </a:lnTo>
                  <a:lnTo>
                    <a:pt x="1435309" y="1118233"/>
                  </a:lnTo>
                  <a:lnTo>
                    <a:pt x="1401419" y="1149103"/>
                  </a:lnTo>
                  <a:lnTo>
                    <a:pt x="1367820" y="1180369"/>
                  </a:lnTo>
                  <a:lnTo>
                    <a:pt x="1334514" y="1212029"/>
                  </a:lnTo>
                  <a:lnTo>
                    <a:pt x="1301505" y="1244084"/>
                  </a:lnTo>
                  <a:lnTo>
                    <a:pt x="1268798" y="1276531"/>
                  </a:lnTo>
                  <a:lnTo>
                    <a:pt x="1236396" y="1309371"/>
                  </a:lnTo>
                  <a:lnTo>
                    <a:pt x="1204302" y="1342601"/>
                  </a:lnTo>
                  <a:lnTo>
                    <a:pt x="1172521" y="1376221"/>
                  </a:lnTo>
                  <a:lnTo>
                    <a:pt x="1141056" y="1410230"/>
                  </a:lnTo>
                  <a:lnTo>
                    <a:pt x="1109910" y="1444628"/>
                  </a:lnTo>
                  <a:lnTo>
                    <a:pt x="1079088" y="1479412"/>
                  </a:lnTo>
                  <a:lnTo>
                    <a:pt x="1048593" y="1514582"/>
                  </a:lnTo>
                  <a:lnTo>
                    <a:pt x="1018429" y="1550138"/>
                  </a:lnTo>
                  <a:lnTo>
                    <a:pt x="988599" y="1586077"/>
                  </a:lnTo>
                  <a:lnTo>
                    <a:pt x="959107" y="1622399"/>
                  </a:lnTo>
                  <a:lnTo>
                    <a:pt x="929958" y="1659104"/>
                  </a:lnTo>
                  <a:lnTo>
                    <a:pt x="901154" y="1696190"/>
                  </a:lnTo>
                  <a:lnTo>
                    <a:pt x="872699" y="1733655"/>
                  </a:lnTo>
                  <a:lnTo>
                    <a:pt x="844597" y="1771500"/>
                  </a:lnTo>
                  <a:lnTo>
                    <a:pt x="816852" y="1809723"/>
                  </a:lnTo>
                  <a:lnTo>
                    <a:pt x="789467" y="1848323"/>
                  </a:lnTo>
                  <a:lnTo>
                    <a:pt x="762446" y="1887299"/>
                  </a:lnTo>
                  <a:lnTo>
                    <a:pt x="735793" y="1926650"/>
                  </a:lnTo>
                  <a:lnTo>
                    <a:pt x="709512" y="1966375"/>
                  </a:lnTo>
                  <a:lnTo>
                    <a:pt x="683605" y="2006474"/>
                  </a:lnTo>
                  <a:lnTo>
                    <a:pt x="658077" y="2046944"/>
                  </a:lnTo>
                  <a:lnTo>
                    <a:pt x="632932" y="2087786"/>
                  </a:lnTo>
                  <a:lnTo>
                    <a:pt x="608173" y="2128998"/>
                  </a:lnTo>
                  <a:lnTo>
                    <a:pt x="583804" y="2170579"/>
                  </a:lnTo>
                  <a:lnTo>
                    <a:pt x="559730" y="2212705"/>
                  </a:lnTo>
                  <a:lnTo>
                    <a:pt x="536178" y="2254985"/>
                  </a:lnTo>
                  <a:lnTo>
                    <a:pt x="513147" y="2297416"/>
                  </a:lnTo>
                  <a:lnTo>
                    <a:pt x="490637" y="2339994"/>
                  </a:lnTo>
                  <a:lnTo>
                    <a:pt x="468647" y="2382714"/>
                  </a:lnTo>
                  <a:lnTo>
                    <a:pt x="447174" y="2425574"/>
                  </a:lnTo>
                  <a:lnTo>
                    <a:pt x="426220" y="2468569"/>
                  </a:lnTo>
                  <a:lnTo>
                    <a:pt x="405781" y="2511696"/>
                  </a:lnTo>
                  <a:lnTo>
                    <a:pt x="385858" y="2554950"/>
                  </a:lnTo>
                  <a:lnTo>
                    <a:pt x="366450" y="2598329"/>
                  </a:lnTo>
                  <a:lnTo>
                    <a:pt x="347554" y="2641829"/>
                  </a:lnTo>
                  <a:lnTo>
                    <a:pt x="329172" y="2685445"/>
                  </a:lnTo>
                  <a:lnTo>
                    <a:pt x="311300" y="2729174"/>
                  </a:lnTo>
                  <a:lnTo>
                    <a:pt x="293939" y="2773012"/>
                  </a:lnTo>
                  <a:lnTo>
                    <a:pt x="277087" y="2816955"/>
                  </a:lnTo>
                  <a:lnTo>
                    <a:pt x="260744" y="2861000"/>
                  </a:lnTo>
                  <a:lnTo>
                    <a:pt x="244908" y="2905143"/>
                  </a:lnTo>
                  <a:lnTo>
                    <a:pt x="229578" y="2949380"/>
                  </a:lnTo>
                  <a:lnTo>
                    <a:pt x="214754" y="2993708"/>
                  </a:lnTo>
                  <a:lnTo>
                    <a:pt x="200434" y="3038122"/>
                  </a:lnTo>
                  <a:lnTo>
                    <a:pt x="186617" y="3082619"/>
                  </a:lnTo>
                  <a:lnTo>
                    <a:pt x="173302" y="3127194"/>
                  </a:lnTo>
                  <a:lnTo>
                    <a:pt x="160489" y="3171845"/>
                  </a:lnTo>
                  <a:lnTo>
                    <a:pt x="148176" y="3216568"/>
                  </a:lnTo>
                  <a:lnTo>
                    <a:pt x="136363" y="3261358"/>
                  </a:lnTo>
                  <a:lnTo>
                    <a:pt x="125047" y="3306213"/>
                  </a:lnTo>
                  <a:lnTo>
                    <a:pt x="114229" y="3351127"/>
                  </a:lnTo>
                  <a:lnTo>
                    <a:pt x="103908" y="3396099"/>
                  </a:lnTo>
                  <a:lnTo>
                    <a:pt x="94081" y="3441122"/>
                  </a:lnTo>
                  <a:lnTo>
                    <a:pt x="84749" y="3486195"/>
                  </a:lnTo>
                  <a:lnTo>
                    <a:pt x="75910" y="3531313"/>
                  </a:lnTo>
                  <a:lnTo>
                    <a:pt x="67563" y="3576473"/>
                  </a:lnTo>
                  <a:lnTo>
                    <a:pt x="59707" y="3621670"/>
                  </a:lnTo>
                  <a:lnTo>
                    <a:pt x="52342" y="3666901"/>
                  </a:lnTo>
                  <a:lnTo>
                    <a:pt x="45465" y="3712162"/>
                  </a:lnTo>
                  <a:lnTo>
                    <a:pt x="39077" y="3757450"/>
                  </a:lnTo>
                  <a:lnTo>
                    <a:pt x="33176" y="3802760"/>
                  </a:lnTo>
                  <a:lnTo>
                    <a:pt x="27762" y="3848089"/>
                  </a:lnTo>
                  <a:lnTo>
                    <a:pt x="22832" y="3893433"/>
                  </a:lnTo>
                  <a:lnTo>
                    <a:pt x="18387" y="3938789"/>
                  </a:lnTo>
                  <a:lnTo>
                    <a:pt x="14425" y="3984152"/>
                  </a:lnTo>
                  <a:lnTo>
                    <a:pt x="10945" y="4029519"/>
                  </a:lnTo>
                  <a:lnTo>
                    <a:pt x="7946" y="4074886"/>
                  </a:lnTo>
                  <a:lnTo>
                    <a:pt x="5427" y="4120250"/>
                  </a:lnTo>
                  <a:lnTo>
                    <a:pt x="3387" y="4165606"/>
                  </a:lnTo>
                  <a:lnTo>
                    <a:pt x="1826" y="4210950"/>
                  </a:lnTo>
                  <a:lnTo>
                    <a:pt x="741" y="4256280"/>
                  </a:lnTo>
                  <a:lnTo>
                    <a:pt x="133" y="4301591"/>
                  </a:lnTo>
                  <a:lnTo>
                    <a:pt x="0" y="4346880"/>
                  </a:lnTo>
                  <a:lnTo>
                    <a:pt x="340" y="4392142"/>
                  </a:lnTo>
                  <a:lnTo>
                    <a:pt x="1154" y="4437374"/>
                  </a:lnTo>
                  <a:lnTo>
                    <a:pt x="2440" y="4482573"/>
                  </a:lnTo>
                  <a:lnTo>
                    <a:pt x="4197" y="4527733"/>
                  </a:lnTo>
                  <a:lnTo>
                    <a:pt x="6424" y="4572853"/>
                  </a:lnTo>
                  <a:lnTo>
                    <a:pt x="9120" y="4617928"/>
                  </a:lnTo>
                  <a:lnTo>
                    <a:pt x="12285" y="4662953"/>
                  </a:lnTo>
                  <a:lnTo>
                    <a:pt x="15916" y="4707927"/>
                  </a:lnTo>
                  <a:lnTo>
                    <a:pt x="20013" y="4752843"/>
                  </a:lnTo>
                  <a:lnTo>
                    <a:pt x="24575" y="4797700"/>
                  </a:lnTo>
                  <a:lnTo>
                    <a:pt x="29601" y="4842493"/>
                  </a:lnTo>
                  <a:lnTo>
                    <a:pt x="35091" y="4887218"/>
                  </a:lnTo>
                  <a:lnTo>
                    <a:pt x="41042" y="4931872"/>
                  </a:lnTo>
                  <a:lnTo>
                    <a:pt x="47454" y="4976451"/>
                  </a:lnTo>
                  <a:lnTo>
                    <a:pt x="54326" y="5020950"/>
                  </a:lnTo>
                  <a:lnTo>
                    <a:pt x="61657" y="5065367"/>
                  </a:lnTo>
                  <a:lnTo>
                    <a:pt x="69447" y="5109698"/>
                  </a:lnTo>
                  <a:lnTo>
                    <a:pt x="77693" y="5153939"/>
                  </a:lnTo>
                  <a:lnTo>
                    <a:pt x="86395" y="5198085"/>
                  </a:lnTo>
                  <a:lnTo>
                    <a:pt x="95552" y="5242134"/>
                  </a:lnTo>
                  <a:lnTo>
                    <a:pt x="105162" y="5286081"/>
                  </a:lnTo>
                  <a:lnTo>
                    <a:pt x="115226" y="5329923"/>
                  </a:lnTo>
                  <a:lnTo>
                    <a:pt x="125742" y="5373656"/>
                  </a:lnTo>
                  <a:lnTo>
                    <a:pt x="136709" y="5417277"/>
                  </a:lnTo>
                  <a:lnTo>
                    <a:pt x="148125" y="5460780"/>
                  </a:lnTo>
                  <a:lnTo>
                    <a:pt x="159990" y="5504164"/>
                  </a:lnTo>
                  <a:lnTo>
                    <a:pt x="172304" y="5547423"/>
                  </a:lnTo>
                  <a:lnTo>
                    <a:pt x="185064" y="5590555"/>
                  </a:lnTo>
                  <a:lnTo>
                    <a:pt x="198270" y="5633555"/>
                  </a:lnTo>
                  <a:lnTo>
                    <a:pt x="211921" y="5676420"/>
                  </a:lnTo>
                  <a:lnTo>
                    <a:pt x="226015" y="5719146"/>
                  </a:lnTo>
                  <a:lnTo>
                    <a:pt x="240553" y="5761728"/>
                  </a:lnTo>
                  <a:lnTo>
                    <a:pt x="255532" y="5804165"/>
                  </a:lnTo>
                  <a:lnTo>
                    <a:pt x="270953" y="5846450"/>
                  </a:lnTo>
                  <a:lnTo>
                    <a:pt x="286813" y="5888582"/>
                  </a:lnTo>
                  <a:lnTo>
                    <a:pt x="303112" y="5930556"/>
                  </a:lnTo>
                  <a:lnTo>
                    <a:pt x="319848" y="5972368"/>
                  </a:lnTo>
                  <a:lnTo>
                    <a:pt x="337022" y="6014015"/>
                  </a:lnTo>
                  <a:lnTo>
                    <a:pt x="354631" y="6055492"/>
                  </a:lnTo>
                  <a:lnTo>
                    <a:pt x="372675" y="6096797"/>
                  </a:lnTo>
                  <a:lnTo>
                    <a:pt x="391153" y="6137925"/>
                  </a:lnTo>
                  <a:lnTo>
                    <a:pt x="410063" y="6178873"/>
                  </a:lnTo>
                  <a:lnTo>
                    <a:pt x="429406" y="6219636"/>
                  </a:lnTo>
                  <a:lnTo>
                    <a:pt x="449179" y="6260211"/>
                  </a:lnTo>
                  <a:lnTo>
                    <a:pt x="469382" y="6300595"/>
                  </a:lnTo>
                  <a:lnTo>
                    <a:pt x="490013" y="6340783"/>
                  </a:lnTo>
                  <a:lnTo>
                    <a:pt x="511072" y="6380772"/>
                  </a:lnTo>
                  <a:lnTo>
                    <a:pt x="532558" y="6420557"/>
                  </a:lnTo>
                  <a:lnTo>
                    <a:pt x="554470" y="6460136"/>
                  </a:lnTo>
                  <a:lnTo>
                    <a:pt x="576807" y="6499505"/>
                  </a:lnTo>
                  <a:lnTo>
                    <a:pt x="599567" y="6538659"/>
                  </a:lnTo>
                  <a:lnTo>
                    <a:pt x="622749" y="6577595"/>
                  </a:lnTo>
                  <a:lnTo>
                    <a:pt x="646354" y="6616309"/>
                  </a:lnTo>
                  <a:lnTo>
                    <a:pt x="670379" y="6654798"/>
                  </a:lnTo>
                  <a:lnTo>
                    <a:pt x="694824" y="6693057"/>
                  </a:lnTo>
                  <a:lnTo>
                    <a:pt x="719687" y="6731083"/>
                  </a:lnTo>
                  <a:lnTo>
                    <a:pt x="744968" y="6768873"/>
                  </a:lnTo>
                  <a:lnTo>
                    <a:pt x="770666" y="6806421"/>
                  </a:lnTo>
                  <a:lnTo>
                    <a:pt x="796780" y="6843725"/>
                  </a:lnTo>
                  <a:lnTo>
                    <a:pt x="823308" y="6880782"/>
                  </a:lnTo>
                  <a:lnTo>
                    <a:pt x="850249" y="6917586"/>
                  </a:lnTo>
                  <a:lnTo>
                    <a:pt x="877603" y="6954134"/>
                  </a:lnTo>
                  <a:lnTo>
                    <a:pt x="905369" y="6990423"/>
                  </a:lnTo>
                  <a:lnTo>
                    <a:pt x="933546" y="7026449"/>
                  </a:lnTo>
                  <a:lnTo>
                    <a:pt x="961499" y="7061417"/>
                  </a:lnTo>
                </a:path>
                <a:path w="7069455" h="7061834">
                  <a:moveTo>
                    <a:pt x="7068847" y="955891"/>
                  </a:moveTo>
                  <a:lnTo>
                    <a:pt x="7033545" y="927916"/>
                  </a:lnTo>
                  <a:lnTo>
                    <a:pt x="6996203" y="898982"/>
                  </a:lnTo>
                  <a:lnTo>
                    <a:pt x="6958475" y="870401"/>
                  </a:lnTo>
                  <a:lnTo>
                    <a:pt x="6920361" y="842177"/>
                  </a:lnTo>
                  <a:lnTo>
                    <a:pt x="6881863" y="814314"/>
                  </a:lnTo>
                  <a:lnTo>
                    <a:pt x="6842981" y="786816"/>
                  </a:lnTo>
                  <a:lnTo>
                    <a:pt x="6803717" y="759687"/>
                  </a:lnTo>
                  <a:lnTo>
                    <a:pt x="6764072" y="732929"/>
                  </a:lnTo>
                  <a:lnTo>
                    <a:pt x="6724046" y="706548"/>
                  </a:lnTo>
                  <a:lnTo>
                    <a:pt x="6683641" y="680547"/>
                  </a:lnTo>
                  <a:lnTo>
                    <a:pt x="6642858" y="654929"/>
                  </a:lnTo>
                  <a:lnTo>
                    <a:pt x="6601697" y="629698"/>
                  </a:lnTo>
                  <a:lnTo>
                    <a:pt x="6560160" y="604858"/>
                  </a:lnTo>
                  <a:lnTo>
                    <a:pt x="6518248" y="580414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30"/>
            <p:cNvSpPr/>
            <p:nvPr userDrawn="1"/>
          </p:nvSpPr>
          <p:spPr>
            <a:xfrm>
              <a:off x="12041354" y="6104858"/>
              <a:ext cx="8297545" cy="6153785"/>
            </a:xfrm>
            <a:custGeom>
              <a:avLst/>
              <a:gdLst/>
              <a:ahLst/>
              <a:cxnLst/>
              <a:rect l="l" t="t" r="r" b="b"/>
              <a:pathLst>
                <a:path w="8297544" h="6153784">
                  <a:moveTo>
                    <a:pt x="6684390" y="598109"/>
                  </a:moveTo>
                  <a:lnTo>
                    <a:pt x="6642246" y="574066"/>
                  </a:lnTo>
                  <a:lnTo>
                    <a:pt x="6599952" y="550532"/>
                  </a:lnTo>
                  <a:lnTo>
                    <a:pt x="6557511" y="527505"/>
                  </a:lnTo>
                  <a:lnTo>
                    <a:pt x="6514927" y="504984"/>
                  </a:lnTo>
                  <a:lnTo>
                    <a:pt x="6472202" y="482970"/>
                  </a:lnTo>
                  <a:lnTo>
                    <a:pt x="6429341" y="461459"/>
                  </a:lnTo>
                  <a:lnTo>
                    <a:pt x="6386348" y="440453"/>
                  </a:lnTo>
                  <a:lnTo>
                    <a:pt x="6343225" y="419948"/>
                  </a:lnTo>
                  <a:lnTo>
                    <a:pt x="6299976" y="399946"/>
                  </a:lnTo>
                  <a:lnTo>
                    <a:pt x="6256605" y="380444"/>
                  </a:lnTo>
                  <a:lnTo>
                    <a:pt x="6213116" y="361442"/>
                  </a:lnTo>
                  <a:lnTo>
                    <a:pt x="6169512" y="342939"/>
                  </a:lnTo>
                  <a:lnTo>
                    <a:pt x="6125796" y="324934"/>
                  </a:lnTo>
                  <a:lnTo>
                    <a:pt x="6081973" y="307426"/>
                  </a:lnTo>
                  <a:lnTo>
                    <a:pt x="6038045" y="290414"/>
                  </a:lnTo>
                  <a:lnTo>
                    <a:pt x="5994017" y="273896"/>
                  </a:lnTo>
                  <a:lnTo>
                    <a:pt x="5949892" y="257873"/>
                  </a:lnTo>
                  <a:lnTo>
                    <a:pt x="5905673" y="242343"/>
                  </a:lnTo>
                  <a:lnTo>
                    <a:pt x="5861364" y="227304"/>
                  </a:lnTo>
                  <a:lnTo>
                    <a:pt x="5816969" y="212757"/>
                  </a:lnTo>
                  <a:lnTo>
                    <a:pt x="5772490" y="198701"/>
                  </a:lnTo>
                  <a:lnTo>
                    <a:pt x="5727933" y="185133"/>
                  </a:lnTo>
                  <a:lnTo>
                    <a:pt x="5683300" y="172054"/>
                  </a:lnTo>
                  <a:lnTo>
                    <a:pt x="5638595" y="159462"/>
                  </a:lnTo>
                  <a:lnTo>
                    <a:pt x="5593821" y="147357"/>
                  </a:lnTo>
                  <a:lnTo>
                    <a:pt x="5548982" y="135737"/>
                  </a:lnTo>
                  <a:lnTo>
                    <a:pt x="5504082" y="124601"/>
                  </a:lnTo>
                  <a:lnTo>
                    <a:pt x="5459124" y="113949"/>
                  </a:lnTo>
                  <a:lnTo>
                    <a:pt x="5414111" y="103780"/>
                  </a:lnTo>
                  <a:lnTo>
                    <a:pt x="5369048" y="94092"/>
                  </a:lnTo>
                  <a:lnTo>
                    <a:pt x="5323938" y="84885"/>
                  </a:lnTo>
                  <a:lnTo>
                    <a:pt x="5278784" y="76157"/>
                  </a:lnTo>
                  <a:lnTo>
                    <a:pt x="5233590" y="67908"/>
                  </a:lnTo>
                  <a:lnTo>
                    <a:pt x="5188360" y="60137"/>
                  </a:lnTo>
                  <a:lnTo>
                    <a:pt x="5143097" y="52843"/>
                  </a:lnTo>
                  <a:lnTo>
                    <a:pt x="5097804" y="46025"/>
                  </a:lnTo>
                  <a:lnTo>
                    <a:pt x="5052486" y="39682"/>
                  </a:lnTo>
                  <a:lnTo>
                    <a:pt x="5007146" y="33812"/>
                  </a:lnTo>
                  <a:lnTo>
                    <a:pt x="4961787" y="28416"/>
                  </a:lnTo>
                  <a:lnTo>
                    <a:pt x="4916413" y="23491"/>
                  </a:lnTo>
                  <a:lnTo>
                    <a:pt x="4871027" y="19038"/>
                  </a:lnTo>
                  <a:lnTo>
                    <a:pt x="4825634" y="15055"/>
                  </a:lnTo>
                  <a:lnTo>
                    <a:pt x="4780236" y="11541"/>
                  </a:lnTo>
                  <a:lnTo>
                    <a:pt x="4734838" y="8495"/>
                  </a:lnTo>
                  <a:lnTo>
                    <a:pt x="4689442" y="5917"/>
                  </a:lnTo>
                  <a:lnTo>
                    <a:pt x="4644053" y="3804"/>
                  </a:lnTo>
                  <a:lnTo>
                    <a:pt x="4598673" y="2158"/>
                  </a:lnTo>
                  <a:lnTo>
                    <a:pt x="4553308" y="975"/>
                  </a:lnTo>
                  <a:lnTo>
                    <a:pt x="4507959" y="256"/>
                  </a:lnTo>
                  <a:lnTo>
                    <a:pt x="4462631" y="0"/>
                  </a:lnTo>
                  <a:lnTo>
                    <a:pt x="4417327" y="204"/>
                  </a:lnTo>
                  <a:lnTo>
                    <a:pt x="4372051" y="870"/>
                  </a:lnTo>
                  <a:lnTo>
                    <a:pt x="4326806" y="1995"/>
                  </a:lnTo>
                  <a:lnTo>
                    <a:pt x="4281596" y="3579"/>
                  </a:lnTo>
                  <a:lnTo>
                    <a:pt x="4236425" y="5621"/>
                  </a:lnTo>
                  <a:lnTo>
                    <a:pt x="4191296" y="8119"/>
                  </a:lnTo>
                  <a:lnTo>
                    <a:pt x="4146212" y="11073"/>
                  </a:lnTo>
                  <a:lnTo>
                    <a:pt x="4101178" y="14482"/>
                  </a:lnTo>
                  <a:lnTo>
                    <a:pt x="4056196" y="18345"/>
                  </a:lnTo>
                  <a:lnTo>
                    <a:pt x="4011271" y="22660"/>
                  </a:lnTo>
                  <a:lnTo>
                    <a:pt x="3966406" y="27428"/>
                  </a:lnTo>
                  <a:lnTo>
                    <a:pt x="3921604" y="32647"/>
                  </a:lnTo>
                  <a:lnTo>
                    <a:pt x="3876869" y="38315"/>
                  </a:lnTo>
                  <a:lnTo>
                    <a:pt x="3832205" y="44433"/>
                  </a:lnTo>
                  <a:lnTo>
                    <a:pt x="3787615" y="50999"/>
                  </a:lnTo>
                  <a:lnTo>
                    <a:pt x="3743103" y="58012"/>
                  </a:lnTo>
                  <a:lnTo>
                    <a:pt x="3698672" y="65472"/>
                  </a:lnTo>
                  <a:lnTo>
                    <a:pt x="3654326" y="73376"/>
                  </a:lnTo>
                  <a:lnTo>
                    <a:pt x="3610068" y="81725"/>
                  </a:lnTo>
                  <a:lnTo>
                    <a:pt x="3565902" y="90517"/>
                  </a:lnTo>
                  <a:lnTo>
                    <a:pt x="3521832" y="99752"/>
                  </a:lnTo>
                  <a:lnTo>
                    <a:pt x="3477862" y="109428"/>
                  </a:lnTo>
                  <a:lnTo>
                    <a:pt x="3433993" y="119545"/>
                  </a:lnTo>
                  <a:lnTo>
                    <a:pt x="3390232" y="130101"/>
                  </a:lnTo>
                  <a:lnTo>
                    <a:pt x="3346580" y="141096"/>
                  </a:lnTo>
                  <a:lnTo>
                    <a:pt x="3303041" y="152528"/>
                  </a:lnTo>
                  <a:lnTo>
                    <a:pt x="3259620" y="164397"/>
                  </a:lnTo>
                  <a:lnTo>
                    <a:pt x="3216319" y="176702"/>
                  </a:lnTo>
                  <a:lnTo>
                    <a:pt x="3173142" y="189441"/>
                  </a:lnTo>
                  <a:lnTo>
                    <a:pt x="3130093" y="202615"/>
                  </a:lnTo>
                  <a:lnTo>
                    <a:pt x="3087175" y="216221"/>
                  </a:lnTo>
                  <a:lnTo>
                    <a:pt x="3044392" y="230259"/>
                  </a:lnTo>
                  <a:lnTo>
                    <a:pt x="3001748" y="244728"/>
                  </a:lnTo>
                  <a:lnTo>
                    <a:pt x="2959245" y="259627"/>
                  </a:lnTo>
                  <a:lnTo>
                    <a:pt x="2916888" y="274954"/>
                  </a:lnTo>
                  <a:lnTo>
                    <a:pt x="2874680" y="290710"/>
                  </a:lnTo>
                  <a:lnTo>
                    <a:pt x="2832625" y="306894"/>
                  </a:lnTo>
                  <a:lnTo>
                    <a:pt x="2790726" y="323503"/>
                  </a:lnTo>
                  <a:lnTo>
                    <a:pt x="2748987" y="340537"/>
                  </a:lnTo>
                  <a:lnTo>
                    <a:pt x="2707412" y="357996"/>
                  </a:lnTo>
                  <a:lnTo>
                    <a:pt x="2666003" y="375878"/>
                  </a:lnTo>
                  <a:lnTo>
                    <a:pt x="2624765" y="394182"/>
                  </a:lnTo>
                  <a:lnTo>
                    <a:pt x="2583701" y="412908"/>
                  </a:lnTo>
                  <a:lnTo>
                    <a:pt x="2542814" y="432054"/>
                  </a:lnTo>
                  <a:lnTo>
                    <a:pt x="2502109" y="451619"/>
                  </a:lnTo>
                  <a:lnTo>
                    <a:pt x="2461589" y="471603"/>
                  </a:lnTo>
                  <a:lnTo>
                    <a:pt x="2421257" y="492004"/>
                  </a:lnTo>
                  <a:lnTo>
                    <a:pt x="2381117" y="512822"/>
                  </a:lnTo>
                  <a:lnTo>
                    <a:pt x="2341172" y="534056"/>
                  </a:lnTo>
                  <a:lnTo>
                    <a:pt x="2301427" y="555705"/>
                  </a:lnTo>
                  <a:lnTo>
                    <a:pt x="2261884" y="577767"/>
                  </a:lnTo>
                  <a:lnTo>
                    <a:pt x="2222548" y="600241"/>
                  </a:lnTo>
                  <a:lnTo>
                    <a:pt x="2183421" y="623128"/>
                  </a:lnTo>
                  <a:lnTo>
                    <a:pt x="2144508" y="646426"/>
                  </a:lnTo>
                  <a:lnTo>
                    <a:pt x="2105811" y="670133"/>
                  </a:lnTo>
                  <a:lnTo>
                    <a:pt x="2067335" y="694249"/>
                  </a:lnTo>
                  <a:lnTo>
                    <a:pt x="2029083" y="718774"/>
                  </a:lnTo>
                  <a:lnTo>
                    <a:pt x="1991059" y="743705"/>
                  </a:lnTo>
                  <a:lnTo>
                    <a:pt x="1953266" y="769042"/>
                  </a:lnTo>
                  <a:lnTo>
                    <a:pt x="1915708" y="794785"/>
                  </a:lnTo>
                  <a:lnTo>
                    <a:pt x="1878388" y="820931"/>
                  </a:lnTo>
                  <a:lnTo>
                    <a:pt x="1841310" y="847481"/>
                  </a:lnTo>
                  <a:lnTo>
                    <a:pt x="1804477" y="874433"/>
                  </a:lnTo>
                  <a:lnTo>
                    <a:pt x="1767894" y="901787"/>
                  </a:lnTo>
                  <a:lnTo>
                    <a:pt x="1731563" y="929540"/>
                  </a:lnTo>
                  <a:lnTo>
                    <a:pt x="1695488" y="957693"/>
                  </a:lnTo>
                  <a:lnTo>
                    <a:pt x="1659673" y="986245"/>
                  </a:lnTo>
                  <a:lnTo>
                    <a:pt x="1624121" y="1015194"/>
                  </a:lnTo>
                  <a:lnTo>
                    <a:pt x="1588837" y="1044539"/>
                  </a:lnTo>
                  <a:lnTo>
                    <a:pt x="1553822" y="1074280"/>
                  </a:lnTo>
                  <a:lnTo>
                    <a:pt x="1519082" y="1104416"/>
                  </a:lnTo>
                  <a:lnTo>
                    <a:pt x="1484619" y="1134945"/>
                  </a:lnTo>
                  <a:lnTo>
                    <a:pt x="1450438" y="1165867"/>
                  </a:lnTo>
                  <a:lnTo>
                    <a:pt x="1416541" y="1197180"/>
                  </a:lnTo>
                  <a:lnTo>
                    <a:pt x="1382932" y="1228885"/>
                  </a:lnTo>
                  <a:lnTo>
                    <a:pt x="1349616" y="1260979"/>
                  </a:lnTo>
                  <a:lnTo>
                    <a:pt x="1316595" y="1293462"/>
                  </a:lnTo>
                  <a:lnTo>
                    <a:pt x="1283872" y="1326333"/>
                  </a:lnTo>
                  <a:lnTo>
                    <a:pt x="1251453" y="1359591"/>
                  </a:lnTo>
                  <a:lnTo>
                    <a:pt x="1219339" y="1393234"/>
                  </a:lnTo>
                  <a:lnTo>
                    <a:pt x="1187536" y="1427263"/>
                  </a:lnTo>
                  <a:lnTo>
                    <a:pt x="1156045" y="1461676"/>
                  </a:lnTo>
                  <a:lnTo>
                    <a:pt x="1124871" y="1496472"/>
                  </a:lnTo>
                  <a:lnTo>
                    <a:pt x="1094018" y="1531651"/>
                  </a:lnTo>
                  <a:lnTo>
                    <a:pt x="1063489" y="1567210"/>
                  </a:lnTo>
                  <a:lnTo>
                    <a:pt x="1033287" y="1603150"/>
                  </a:lnTo>
                  <a:lnTo>
                    <a:pt x="1003417" y="1639469"/>
                  </a:lnTo>
                  <a:lnTo>
                    <a:pt x="973881" y="1676166"/>
                  </a:lnTo>
                  <a:lnTo>
                    <a:pt x="944683" y="1713240"/>
                  </a:lnTo>
                  <a:lnTo>
                    <a:pt x="915828" y="1750692"/>
                  </a:lnTo>
                  <a:lnTo>
                    <a:pt x="887317" y="1788518"/>
                  </a:lnTo>
                  <a:lnTo>
                    <a:pt x="859156" y="1826719"/>
                  </a:lnTo>
                  <a:lnTo>
                    <a:pt x="831347" y="1865294"/>
                  </a:lnTo>
                  <a:lnTo>
                    <a:pt x="803894" y="1904241"/>
                  </a:lnTo>
                  <a:lnTo>
                    <a:pt x="776801" y="1943560"/>
                  </a:lnTo>
                  <a:lnTo>
                    <a:pt x="750071" y="1983249"/>
                  </a:lnTo>
                  <a:lnTo>
                    <a:pt x="723708" y="2023309"/>
                  </a:lnTo>
                  <a:lnTo>
                    <a:pt x="697715" y="2063737"/>
                  </a:lnTo>
                  <a:lnTo>
                    <a:pt x="672097" y="2104532"/>
                  </a:lnTo>
                  <a:lnTo>
                    <a:pt x="646856" y="2145695"/>
                  </a:lnTo>
                  <a:lnTo>
                    <a:pt x="621995" y="2187224"/>
                  </a:lnTo>
                  <a:lnTo>
                    <a:pt x="597520" y="2229117"/>
                  </a:lnTo>
                  <a:lnTo>
                    <a:pt x="573492" y="2271270"/>
                  </a:lnTo>
                  <a:lnTo>
                    <a:pt x="549973" y="2313573"/>
                  </a:lnTo>
                  <a:lnTo>
                    <a:pt x="526961" y="2356023"/>
                  </a:lnTo>
                  <a:lnTo>
                    <a:pt x="504456" y="2398617"/>
                  </a:lnTo>
                  <a:lnTo>
                    <a:pt x="482455" y="2441351"/>
                  </a:lnTo>
                  <a:lnTo>
                    <a:pt x="460960" y="2484221"/>
                  </a:lnTo>
                  <a:lnTo>
                    <a:pt x="439967" y="2527224"/>
                  </a:lnTo>
                  <a:lnTo>
                    <a:pt x="419477" y="2570357"/>
                  </a:lnTo>
                  <a:lnTo>
                    <a:pt x="399489" y="2613616"/>
                  </a:lnTo>
                  <a:lnTo>
                    <a:pt x="380001" y="2656996"/>
                  </a:lnTo>
                  <a:lnTo>
                    <a:pt x="361013" y="2700496"/>
                  </a:lnTo>
                  <a:lnTo>
                    <a:pt x="342524" y="2744110"/>
                  </a:lnTo>
                  <a:lnTo>
                    <a:pt x="324532" y="2787836"/>
                  </a:lnTo>
                  <a:lnTo>
                    <a:pt x="307037" y="2831670"/>
                  </a:lnTo>
                  <a:lnTo>
                    <a:pt x="290038" y="2875608"/>
                  </a:lnTo>
                  <a:lnTo>
                    <a:pt x="273534" y="2919647"/>
                  </a:lnTo>
                  <a:lnTo>
                    <a:pt x="257524" y="2963783"/>
                  </a:lnTo>
                  <a:lnTo>
                    <a:pt x="242006" y="3008013"/>
                  </a:lnTo>
                  <a:lnTo>
                    <a:pt x="226981" y="3052333"/>
                  </a:lnTo>
                  <a:lnTo>
                    <a:pt x="212447" y="3096740"/>
                  </a:lnTo>
                  <a:lnTo>
                    <a:pt x="198402" y="3141229"/>
                  </a:lnTo>
                  <a:lnTo>
                    <a:pt x="184847" y="3185798"/>
                  </a:lnTo>
                  <a:lnTo>
                    <a:pt x="171780" y="3230443"/>
                  </a:lnTo>
                  <a:lnTo>
                    <a:pt x="159200" y="3275160"/>
                  </a:lnTo>
                  <a:lnTo>
                    <a:pt x="147107" y="3319945"/>
                  </a:lnTo>
                  <a:lnTo>
                    <a:pt x="135499" y="3364796"/>
                  </a:lnTo>
                  <a:lnTo>
                    <a:pt x="124375" y="3409708"/>
                  </a:lnTo>
                  <a:lnTo>
                    <a:pt x="113734" y="3454678"/>
                  </a:lnTo>
                  <a:lnTo>
                    <a:pt x="103576" y="3499702"/>
                  </a:lnTo>
                  <a:lnTo>
                    <a:pt x="93899" y="3544778"/>
                  </a:lnTo>
                  <a:lnTo>
                    <a:pt x="84703" y="3589900"/>
                  </a:lnTo>
                  <a:lnTo>
                    <a:pt x="75986" y="3635067"/>
                  </a:lnTo>
                  <a:lnTo>
                    <a:pt x="67748" y="3680273"/>
                  </a:lnTo>
                  <a:lnTo>
                    <a:pt x="59988" y="3725516"/>
                  </a:lnTo>
                  <a:lnTo>
                    <a:pt x="52704" y="3770792"/>
                  </a:lnTo>
                  <a:lnTo>
                    <a:pt x="45896" y="3816097"/>
                  </a:lnTo>
                  <a:lnTo>
                    <a:pt x="39563" y="3861428"/>
                  </a:lnTo>
                  <a:lnTo>
                    <a:pt x="33704" y="3906781"/>
                  </a:lnTo>
                  <a:lnTo>
                    <a:pt x="28317" y="3952153"/>
                  </a:lnTo>
                  <a:lnTo>
                    <a:pt x="23402" y="3997540"/>
                  </a:lnTo>
                  <a:lnTo>
                    <a:pt x="18959" y="4042939"/>
                  </a:lnTo>
                  <a:lnTo>
                    <a:pt x="14985" y="4088346"/>
                  </a:lnTo>
                  <a:lnTo>
                    <a:pt x="11480" y="4133757"/>
                  </a:lnTo>
                  <a:lnTo>
                    <a:pt x="8443" y="4179169"/>
                  </a:lnTo>
                  <a:lnTo>
                    <a:pt x="5874" y="4224578"/>
                  </a:lnTo>
                  <a:lnTo>
                    <a:pt x="3771" y="4269981"/>
                  </a:lnTo>
                  <a:lnTo>
                    <a:pt x="2132" y="4315374"/>
                  </a:lnTo>
                  <a:lnTo>
                    <a:pt x="958" y="4360753"/>
                  </a:lnTo>
                  <a:lnTo>
                    <a:pt x="248" y="4406116"/>
                  </a:lnTo>
                  <a:lnTo>
                    <a:pt x="0" y="4451458"/>
                  </a:lnTo>
                  <a:lnTo>
                    <a:pt x="213" y="4496776"/>
                  </a:lnTo>
                  <a:lnTo>
                    <a:pt x="886" y="4542066"/>
                  </a:lnTo>
                  <a:lnTo>
                    <a:pt x="2019" y="4587324"/>
                  </a:lnTo>
                  <a:lnTo>
                    <a:pt x="3610" y="4632548"/>
                  </a:lnTo>
                  <a:lnTo>
                    <a:pt x="5659" y="4677734"/>
                  </a:lnTo>
                  <a:lnTo>
                    <a:pt x="8165" y="4722877"/>
                  </a:lnTo>
                  <a:lnTo>
                    <a:pt x="11126" y="4767975"/>
                  </a:lnTo>
                  <a:lnTo>
                    <a:pt x="14542" y="4813024"/>
                  </a:lnTo>
                  <a:lnTo>
                    <a:pt x="18412" y="4858020"/>
                  </a:lnTo>
                  <a:lnTo>
                    <a:pt x="22734" y="4902960"/>
                  </a:lnTo>
                  <a:lnTo>
                    <a:pt x="27508" y="4947840"/>
                  </a:lnTo>
                  <a:lnTo>
                    <a:pt x="32733" y="4992656"/>
                  </a:lnTo>
                  <a:lnTo>
                    <a:pt x="38408" y="5037406"/>
                  </a:lnTo>
                  <a:lnTo>
                    <a:pt x="44532" y="5082085"/>
                  </a:lnTo>
                  <a:lnTo>
                    <a:pt x="51104" y="5126690"/>
                  </a:lnTo>
                  <a:lnTo>
                    <a:pt x="58123" y="5171217"/>
                  </a:lnTo>
                  <a:lnTo>
                    <a:pt x="65588" y="5215663"/>
                  </a:lnTo>
                  <a:lnTo>
                    <a:pt x="73498" y="5260024"/>
                  </a:lnTo>
                  <a:lnTo>
                    <a:pt x="81852" y="5304297"/>
                  </a:lnTo>
                  <a:lnTo>
                    <a:pt x="90650" y="5348477"/>
                  </a:lnTo>
                  <a:lnTo>
                    <a:pt x="99890" y="5392562"/>
                  </a:lnTo>
                  <a:lnTo>
                    <a:pt x="109571" y="5436548"/>
                  </a:lnTo>
                  <a:lnTo>
                    <a:pt x="119692" y="5480432"/>
                  </a:lnTo>
                  <a:lnTo>
                    <a:pt x="130253" y="5524209"/>
                  </a:lnTo>
                  <a:lnTo>
                    <a:pt x="141252" y="5567876"/>
                  </a:lnTo>
                  <a:lnTo>
                    <a:pt x="152688" y="5611430"/>
                  </a:lnTo>
                  <a:lnTo>
                    <a:pt x="164561" y="5654867"/>
                  </a:lnTo>
                  <a:lnTo>
                    <a:pt x="176870" y="5698183"/>
                  </a:lnTo>
                  <a:lnTo>
                    <a:pt x="189613" y="5741375"/>
                  </a:lnTo>
                  <a:lnTo>
                    <a:pt x="202790" y="5784440"/>
                  </a:lnTo>
                  <a:lnTo>
                    <a:pt x="216399" y="5827373"/>
                  </a:lnTo>
                  <a:lnTo>
                    <a:pt x="230441" y="5870171"/>
                  </a:lnTo>
                  <a:lnTo>
                    <a:pt x="244913" y="5912831"/>
                  </a:lnTo>
                  <a:lnTo>
                    <a:pt x="259814" y="5955350"/>
                  </a:lnTo>
                  <a:lnTo>
                    <a:pt x="275145" y="5997722"/>
                  </a:lnTo>
                  <a:lnTo>
                    <a:pt x="290904" y="6039946"/>
                  </a:lnTo>
                  <a:lnTo>
                    <a:pt x="307089" y="6082017"/>
                  </a:lnTo>
                  <a:lnTo>
                    <a:pt x="323701" y="6123931"/>
                  </a:lnTo>
                  <a:lnTo>
                    <a:pt x="335643" y="6153200"/>
                  </a:lnTo>
                </a:path>
                <a:path w="8297544" h="6153784">
                  <a:moveTo>
                    <a:pt x="8297531" y="2197393"/>
                  </a:moveTo>
                  <a:lnTo>
                    <a:pt x="8266865" y="2145860"/>
                  </a:lnTo>
                  <a:lnTo>
                    <a:pt x="8243158" y="2107147"/>
                  </a:lnTo>
                  <a:lnTo>
                    <a:pt x="8219042" y="2068655"/>
                  </a:lnTo>
                  <a:lnTo>
                    <a:pt x="8194519" y="2030387"/>
                  </a:lnTo>
                  <a:lnTo>
                    <a:pt x="8169588" y="1992347"/>
                  </a:lnTo>
                  <a:lnTo>
                    <a:pt x="8144252" y="1954537"/>
                  </a:lnTo>
                  <a:lnTo>
                    <a:pt x="8118511" y="1916963"/>
                  </a:lnTo>
                  <a:lnTo>
                    <a:pt x="8092366" y="1879627"/>
                  </a:lnTo>
                  <a:lnTo>
                    <a:pt x="8065818" y="1842533"/>
                  </a:lnTo>
                  <a:lnTo>
                    <a:pt x="8038867" y="1805684"/>
                  </a:lnTo>
                  <a:lnTo>
                    <a:pt x="8011516" y="1769084"/>
                  </a:lnTo>
                  <a:lnTo>
                    <a:pt x="7983765" y="1732737"/>
                  </a:lnTo>
                  <a:lnTo>
                    <a:pt x="7955614" y="1696646"/>
                  </a:lnTo>
                  <a:lnTo>
                    <a:pt x="7927065" y="1660815"/>
                  </a:lnTo>
                  <a:lnTo>
                    <a:pt x="7898119" y="1625247"/>
                  </a:lnTo>
                  <a:lnTo>
                    <a:pt x="7868776" y="1589946"/>
                  </a:lnTo>
                  <a:lnTo>
                    <a:pt x="7839038" y="1554916"/>
                  </a:lnTo>
                  <a:lnTo>
                    <a:pt x="7808906" y="1520159"/>
                  </a:lnTo>
                  <a:lnTo>
                    <a:pt x="7778380" y="1485681"/>
                  </a:lnTo>
                  <a:lnTo>
                    <a:pt x="7747462" y="1451483"/>
                  </a:lnTo>
                  <a:lnTo>
                    <a:pt x="7716152" y="1417570"/>
                  </a:lnTo>
                  <a:lnTo>
                    <a:pt x="7684451" y="1383946"/>
                  </a:lnTo>
                  <a:lnTo>
                    <a:pt x="7652361" y="1350613"/>
                  </a:lnTo>
                  <a:lnTo>
                    <a:pt x="7619882" y="1317576"/>
                  </a:lnTo>
                  <a:lnTo>
                    <a:pt x="7587016" y="1284837"/>
                  </a:lnTo>
                  <a:lnTo>
                    <a:pt x="7553763" y="1252402"/>
                  </a:lnTo>
                  <a:lnTo>
                    <a:pt x="7520124" y="1220272"/>
                  </a:lnTo>
                  <a:lnTo>
                    <a:pt x="7486100" y="1188453"/>
                  </a:lnTo>
                  <a:lnTo>
                    <a:pt x="7451692" y="1156946"/>
                  </a:lnTo>
                  <a:lnTo>
                    <a:pt x="7416901" y="1125757"/>
                  </a:lnTo>
                  <a:lnTo>
                    <a:pt x="7381728" y="1094887"/>
                  </a:lnTo>
                  <a:lnTo>
                    <a:pt x="7346174" y="1064342"/>
                  </a:lnTo>
                  <a:lnTo>
                    <a:pt x="7310241" y="1034125"/>
                  </a:lnTo>
                  <a:lnTo>
                    <a:pt x="7273928" y="1004238"/>
                  </a:lnTo>
                  <a:lnTo>
                    <a:pt x="7237236" y="974687"/>
                  </a:lnTo>
                  <a:lnTo>
                    <a:pt x="7200168" y="945473"/>
                  </a:lnTo>
                  <a:lnTo>
                    <a:pt x="7162724" y="916602"/>
                  </a:lnTo>
                  <a:lnTo>
                    <a:pt x="7124904" y="888076"/>
                  </a:lnTo>
                  <a:lnTo>
                    <a:pt x="7086709" y="859899"/>
                  </a:lnTo>
                  <a:lnTo>
                    <a:pt x="7048142" y="832074"/>
                  </a:lnTo>
                  <a:lnTo>
                    <a:pt x="7009202" y="804606"/>
                  </a:lnTo>
                  <a:lnTo>
                    <a:pt x="6969890" y="777497"/>
                  </a:lnTo>
                  <a:lnTo>
                    <a:pt x="6930209" y="750752"/>
                  </a:lnTo>
                  <a:lnTo>
                    <a:pt x="6890157" y="724374"/>
                  </a:lnTo>
                  <a:lnTo>
                    <a:pt x="6849737" y="698365"/>
                  </a:lnTo>
                  <a:lnTo>
                    <a:pt x="6808949" y="672731"/>
                  </a:lnTo>
                  <a:lnTo>
                    <a:pt x="6767795" y="647475"/>
                  </a:lnTo>
                  <a:lnTo>
                    <a:pt x="6726275" y="622599"/>
                  </a:lnTo>
                  <a:lnTo>
                    <a:pt x="6684390" y="598109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31"/>
            <p:cNvSpPr/>
            <p:nvPr userDrawn="1"/>
          </p:nvSpPr>
          <p:spPr>
            <a:xfrm>
              <a:off x="13709998" y="6396318"/>
              <a:ext cx="6629400" cy="5862320"/>
            </a:xfrm>
            <a:custGeom>
              <a:avLst/>
              <a:gdLst/>
              <a:ahLst/>
              <a:cxnLst/>
              <a:rect l="l" t="t" r="r" b="b"/>
              <a:pathLst>
                <a:path w="6629400" h="5862320">
                  <a:moveTo>
                    <a:pt x="6028090" y="546454"/>
                  </a:moveTo>
                  <a:lnTo>
                    <a:pt x="5986140" y="522363"/>
                  </a:lnTo>
                  <a:lnTo>
                    <a:pt x="5944026" y="498832"/>
                  </a:lnTo>
                  <a:lnTo>
                    <a:pt x="5901752" y="475859"/>
                  </a:lnTo>
                  <a:lnTo>
                    <a:pt x="5859324" y="453444"/>
                  </a:lnTo>
                  <a:lnTo>
                    <a:pt x="5816745" y="431585"/>
                  </a:lnTo>
                  <a:lnTo>
                    <a:pt x="5774019" y="410280"/>
                  </a:lnTo>
                  <a:lnTo>
                    <a:pt x="5731151" y="389530"/>
                  </a:lnTo>
                  <a:lnTo>
                    <a:pt x="5688146" y="369333"/>
                  </a:lnTo>
                  <a:lnTo>
                    <a:pt x="5645007" y="349687"/>
                  </a:lnTo>
                  <a:lnTo>
                    <a:pt x="5601738" y="330591"/>
                  </a:lnTo>
                  <a:lnTo>
                    <a:pt x="5558345" y="312045"/>
                  </a:lnTo>
                  <a:lnTo>
                    <a:pt x="5514831" y="294047"/>
                  </a:lnTo>
                  <a:lnTo>
                    <a:pt x="5471201" y="276595"/>
                  </a:lnTo>
                  <a:lnTo>
                    <a:pt x="5427459" y="259690"/>
                  </a:lnTo>
                  <a:lnTo>
                    <a:pt x="5383609" y="243329"/>
                  </a:lnTo>
                  <a:lnTo>
                    <a:pt x="5339656" y="227512"/>
                  </a:lnTo>
                  <a:lnTo>
                    <a:pt x="5295604" y="212237"/>
                  </a:lnTo>
                  <a:lnTo>
                    <a:pt x="5251457" y="197503"/>
                  </a:lnTo>
                  <a:lnTo>
                    <a:pt x="5207219" y="183309"/>
                  </a:lnTo>
                  <a:lnTo>
                    <a:pt x="5162896" y="169655"/>
                  </a:lnTo>
                  <a:lnTo>
                    <a:pt x="5118490" y="156537"/>
                  </a:lnTo>
                  <a:lnTo>
                    <a:pt x="5074007" y="143957"/>
                  </a:lnTo>
                  <a:lnTo>
                    <a:pt x="5029450" y="131912"/>
                  </a:lnTo>
                  <a:lnTo>
                    <a:pt x="4984825" y="120401"/>
                  </a:lnTo>
                  <a:lnTo>
                    <a:pt x="4940135" y="109423"/>
                  </a:lnTo>
                  <a:lnTo>
                    <a:pt x="4895384" y="98977"/>
                  </a:lnTo>
                  <a:lnTo>
                    <a:pt x="4850578" y="89062"/>
                  </a:lnTo>
                  <a:lnTo>
                    <a:pt x="4805720" y="79677"/>
                  </a:lnTo>
                  <a:lnTo>
                    <a:pt x="4760814" y="70820"/>
                  </a:lnTo>
                  <a:lnTo>
                    <a:pt x="4715865" y="62491"/>
                  </a:lnTo>
                  <a:lnTo>
                    <a:pt x="4670877" y="54688"/>
                  </a:lnTo>
                  <a:lnTo>
                    <a:pt x="4625855" y="47410"/>
                  </a:lnTo>
                  <a:lnTo>
                    <a:pt x="4580802" y="40655"/>
                  </a:lnTo>
                  <a:lnTo>
                    <a:pt x="4535724" y="34424"/>
                  </a:lnTo>
                  <a:lnTo>
                    <a:pt x="4490624" y="28714"/>
                  </a:lnTo>
                  <a:lnTo>
                    <a:pt x="4445506" y="23524"/>
                  </a:lnTo>
                  <a:lnTo>
                    <a:pt x="4400376" y="18854"/>
                  </a:lnTo>
                  <a:lnTo>
                    <a:pt x="4355237" y="14702"/>
                  </a:lnTo>
                  <a:lnTo>
                    <a:pt x="4310093" y="11067"/>
                  </a:lnTo>
                  <a:lnTo>
                    <a:pt x="4264949" y="7948"/>
                  </a:lnTo>
                  <a:lnTo>
                    <a:pt x="4219809" y="5343"/>
                  </a:lnTo>
                  <a:lnTo>
                    <a:pt x="4174678" y="3252"/>
                  </a:lnTo>
                  <a:lnTo>
                    <a:pt x="4129560" y="1673"/>
                  </a:lnTo>
                  <a:lnTo>
                    <a:pt x="4084459" y="606"/>
                  </a:lnTo>
                  <a:lnTo>
                    <a:pt x="4039379" y="48"/>
                  </a:lnTo>
                  <a:lnTo>
                    <a:pt x="3994324" y="0"/>
                  </a:lnTo>
                  <a:lnTo>
                    <a:pt x="3949300" y="459"/>
                  </a:lnTo>
                  <a:lnTo>
                    <a:pt x="3904310" y="1424"/>
                  </a:lnTo>
                  <a:lnTo>
                    <a:pt x="3859359" y="2896"/>
                  </a:lnTo>
                  <a:lnTo>
                    <a:pt x="3814450" y="4871"/>
                  </a:lnTo>
                  <a:lnTo>
                    <a:pt x="3769589" y="7350"/>
                  </a:lnTo>
                  <a:lnTo>
                    <a:pt x="3724779" y="10331"/>
                  </a:lnTo>
                  <a:lnTo>
                    <a:pt x="3680026" y="13812"/>
                  </a:lnTo>
                  <a:lnTo>
                    <a:pt x="3635332" y="17793"/>
                  </a:lnTo>
                  <a:lnTo>
                    <a:pt x="3590702" y="22273"/>
                  </a:lnTo>
                  <a:lnTo>
                    <a:pt x="3546142" y="27250"/>
                  </a:lnTo>
                  <a:lnTo>
                    <a:pt x="3501654" y="32723"/>
                  </a:lnTo>
                  <a:lnTo>
                    <a:pt x="3457243" y="38692"/>
                  </a:lnTo>
                  <a:lnTo>
                    <a:pt x="3412915" y="45154"/>
                  </a:lnTo>
                  <a:lnTo>
                    <a:pt x="3368672" y="52109"/>
                  </a:lnTo>
                  <a:lnTo>
                    <a:pt x="3324519" y="59556"/>
                  </a:lnTo>
                  <a:lnTo>
                    <a:pt x="3280461" y="67493"/>
                  </a:lnTo>
                  <a:lnTo>
                    <a:pt x="3236502" y="75920"/>
                  </a:lnTo>
                  <a:lnTo>
                    <a:pt x="3192646" y="84834"/>
                  </a:lnTo>
                  <a:lnTo>
                    <a:pt x="3148897" y="94236"/>
                  </a:lnTo>
                  <a:lnTo>
                    <a:pt x="3105260" y="104123"/>
                  </a:lnTo>
                  <a:lnTo>
                    <a:pt x="3061739" y="114496"/>
                  </a:lnTo>
                  <a:lnTo>
                    <a:pt x="3018339" y="125351"/>
                  </a:lnTo>
                  <a:lnTo>
                    <a:pt x="2975063" y="136689"/>
                  </a:lnTo>
                  <a:lnTo>
                    <a:pt x="2931916" y="148509"/>
                  </a:lnTo>
                  <a:lnTo>
                    <a:pt x="2888902" y="160808"/>
                  </a:lnTo>
                  <a:lnTo>
                    <a:pt x="2846026" y="173586"/>
                  </a:lnTo>
                  <a:lnTo>
                    <a:pt x="2803292" y="186843"/>
                  </a:lnTo>
                  <a:lnTo>
                    <a:pt x="2760704" y="200575"/>
                  </a:lnTo>
                  <a:lnTo>
                    <a:pt x="2718266" y="214784"/>
                  </a:lnTo>
                  <a:lnTo>
                    <a:pt x="2675983" y="229466"/>
                  </a:lnTo>
                  <a:lnTo>
                    <a:pt x="2633859" y="244622"/>
                  </a:lnTo>
                  <a:lnTo>
                    <a:pt x="2591899" y="260250"/>
                  </a:lnTo>
                  <a:lnTo>
                    <a:pt x="2550106" y="276348"/>
                  </a:lnTo>
                  <a:lnTo>
                    <a:pt x="2508485" y="292917"/>
                  </a:lnTo>
                  <a:lnTo>
                    <a:pt x="2467041" y="309953"/>
                  </a:lnTo>
                  <a:lnTo>
                    <a:pt x="2425777" y="327458"/>
                  </a:lnTo>
                  <a:lnTo>
                    <a:pt x="2384698" y="345428"/>
                  </a:lnTo>
                  <a:lnTo>
                    <a:pt x="2343808" y="363864"/>
                  </a:lnTo>
                  <a:lnTo>
                    <a:pt x="2303112" y="382763"/>
                  </a:lnTo>
                  <a:lnTo>
                    <a:pt x="2262613" y="402126"/>
                  </a:lnTo>
                  <a:lnTo>
                    <a:pt x="2222317" y="421950"/>
                  </a:lnTo>
                  <a:lnTo>
                    <a:pt x="2182227" y="442234"/>
                  </a:lnTo>
                  <a:lnTo>
                    <a:pt x="2142347" y="462978"/>
                  </a:lnTo>
                  <a:lnTo>
                    <a:pt x="2102683" y="484180"/>
                  </a:lnTo>
                  <a:lnTo>
                    <a:pt x="2063238" y="505839"/>
                  </a:lnTo>
                  <a:lnTo>
                    <a:pt x="2024016" y="527954"/>
                  </a:lnTo>
                  <a:lnTo>
                    <a:pt x="1985023" y="550523"/>
                  </a:lnTo>
                  <a:lnTo>
                    <a:pt x="1946261" y="573547"/>
                  </a:lnTo>
                  <a:lnTo>
                    <a:pt x="1907737" y="597022"/>
                  </a:lnTo>
                  <a:lnTo>
                    <a:pt x="1869453" y="620949"/>
                  </a:lnTo>
                  <a:lnTo>
                    <a:pt x="1831414" y="645326"/>
                  </a:lnTo>
                  <a:lnTo>
                    <a:pt x="1793624" y="670152"/>
                  </a:lnTo>
                  <a:lnTo>
                    <a:pt x="1756089" y="695426"/>
                  </a:lnTo>
                  <a:lnTo>
                    <a:pt x="1718811" y="721146"/>
                  </a:lnTo>
                  <a:lnTo>
                    <a:pt x="1681795" y="747312"/>
                  </a:lnTo>
                  <a:lnTo>
                    <a:pt x="1645047" y="773922"/>
                  </a:lnTo>
                  <a:lnTo>
                    <a:pt x="1608569" y="800975"/>
                  </a:lnTo>
                  <a:lnTo>
                    <a:pt x="1572366" y="828471"/>
                  </a:lnTo>
                  <a:lnTo>
                    <a:pt x="1536443" y="856407"/>
                  </a:lnTo>
                  <a:lnTo>
                    <a:pt x="1500804" y="884783"/>
                  </a:lnTo>
                  <a:lnTo>
                    <a:pt x="1465453" y="913598"/>
                  </a:lnTo>
                  <a:lnTo>
                    <a:pt x="1430395" y="942850"/>
                  </a:lnTo>
                  <a:lnTo>
                    <a:pt x="1395633" y="972538"/>
                  </a:lnTo>
                  <a:lnTo>
                    <a:pt x="1361172" y="1002662"/>
                  </a:lnTo>
                  <a:lnTo>
                    <a:pt x="1327017" y="1033219"/>
                  </a:lnTo>
                  <a:lnTo>
                    <a:pt x="1293171" y="1064209"/>
                  </a:lnTo>
                  <a:lnTo>
                    <a:pt x="1259639" y="1095631"/>
                  </a:lnTo>
                  <a:lnTo>
                    <a:pt x="1226426" y="1127484"/>
                  </a:lnTo>
                  <a:lnTo>
                    <a:pt x="1193535" y="1159765"/>
                  </a:lnTo>
                  <a:lnTo>
                    <a:pt x="1160971" y="1192475"/>
                  </a:lnTo>
                  <a:lnTo>
                    <a:pt x="1128738" y="1225612"/>
                  </a:lnTo>
                  <a:lnTo>
                    <a:pt x="1096841" y="1259175"/>
                  </a:lnTo>
                  <a:lnTo>
                    <a:pt x="1065283" y="1293163"/>
                  </a:lnTo>
                  <a:lnTo>
                    <a:pt x="1034069" y="1327574"/>
                  </a:lnTo>
                  <a:lnTo>
                    <a:pt x="1003204" y="1362408"/>
                  </a:lnTo>
                  <a:lnTo>
                    <a:pt x="972692" y="1397663"/>
                  </a:lnTo>
                  <a:lnTo>
                    <a:pt x="942536" y="1433338"/>
                  </a:lnTo>
                  <a:lnTo>
                    <a:pt x="912742" y="1469432"/>
                  </a:lnTo>
                  <a:lnTo>
                    <a:pt x="883314" y="1505944"/>
                  </a:lnTo>
                  <a:lnTo>
                    <a:pt x="854255" y="1542872"/>
                  </a:lnTo>
                  <a:lnTo>
                    <a:pt x="825570" y="1580217"/>
                  </a:lnTo>
                  <a:lnTo>
                    <a:pt x="797265" y="1617975"/>
                  </a:lnTo>
                  <a:lnTo>
                    <a:pt x="769341" y="1656147"/>
                  </a:lnTo>
                  <a:lnTo>
                    <a:pt x="741805" y="1694730"/>
                  </a:lnTo>
                  <a:lnTo>
                    <a:pt x="714661" y="1733725"/>
                  </a:lnTo>
                  <a:lnTo>
                    <a:pt x="687912" y="1773130"/>
                  </a:lnTo>
                  <a:lnTo>
                    <a:pt x="661563" y="1812943"/>
                  </a:lnTo>
                  <a:lnTo>
                    <a:pt x="635618" y="1853163"/>
                  </a:lnTo>
                  <a:lnTo>
                    <a:pt x="610082" y="1893790"/>
                  </a:lnTo>
                  <a:lnTo>
                    <a:pt x="584959" y="1934822"/>
                  </a:lnTo>
                  <a:lnTo>
                    <a:pt x="560253" y="1976258"/>
                  </a:lnTo>
                  <a:lnTo>
                    <a:pt x="535969" y="2018096"/>
                  </a:lnTo>
                  <a:lnTo>
                    <a:pt x="512176" y="2060222"/>
                  </a:lnTo>
                  <a:lnTo>
                    <a:pt x="488939" y="2102513"/>
                  </a:lnTo>
                  <a:lnTo>
                    <a:pt x="466258" y="2144968"/>
                  </a:lnTo>
                  <a:lnTo>
                    <a:pt x="444131" y="2187580"/>
                  </a:lnTo>
                  <a:lnTo>
                    <a:pt x="422558" y="2230345"/>
                  </a:lnTo>
                  <a:lnTo>
                    <a:pt x="401537" y="2273260"/>
                  </a:lnTo>
                  <a:lnTo>
                    <a:pt x="381066" y="2316320"/>
                  </a:lnTo>
                  <a:lnTo>
                    <a:pt x="361146" y="2359521"/>
                  </a:lnTo>
                  <a:lnTo>
                    <a:pt x="341774" y="2402858"/>
                  </a:lnTo>
                  <a:lnTo>
                    <a:pt x="322950" y="2446327"/>
                  </a:lnTo>
                  <a:lnTo>
                    <a:pt x="304672" y="2489923"/>
                  </a:lnTo>
                  <a:lnTo>
                    <a:pt x="286939" y="2533643"/>
                  </a:lnTo>
                  <a:lnTo>
                    <a:pt x="269750" y="2577482"/>
                  </a:lnTo>
                  <a:lnTo>
                    <a:pt x="253105" y="2621435"/>
                  </a:lnTo>
                  <a:lnTo>
                    <a:pt x="237000" y="2665499"/>
                  </a:lnTo>
                  <a:lnTo>
                    <a:pt x="221437" y="2709669"/>
                  </a:lnTo>
                  <a:lnTo>
                    <a:pt x="206412" y="2753940"/>
                  </a:lnTo>
                  <a:lnTo>
                    <a:pt x="191926" y="2798309"/>
                  </a:lnTo>
                  <a:lnTo>
                    <a:pt x="177977" y="2842770"/>
                  </a:lnTo>
                  <a:lnTo>
                    <a:pt x="164564" y="2887320"/>
                  </a:lnTo>
                  <a:lnTo>
                    <a:pt x="151686" y="2931955"/>
                  </a:lnTo>
                  <a:lnTo>
                    <a:pt x="139341" y="2976669"/>
                  </a:lnTo>
                  <a:lnTo>
                    <a:pt x="127528" y="3021459"/>
                  </a:lnTo>
                  <a:lnTo>
                    <a:pt x="116247" y="3066320"/>
                  </a:lnTo>
                  <a:lnTo>
                    <a:pt x="105496" y="3111249"/>
                  </a:lnTo>
                  <a:lnTo>
                    <a:pt x="95273" y="3156240"/>
                  </a:lnTo>
                  <a:lnTo>
                    <a:pt x="85579" y="3201289"/>
                  </a:lnTo>
                  <a:lnTo>
                    <a:pt x="76411" y="3246392"/>
                  </a:lnTo>
                  <a:lnTo>
                    <a:pt x="67768" y="3291545"/>
                  </a:lnTo>
                  <a:lnTo>
                    <a:pt x="59650" y="3336743"/>
                  </a:lnTo>
                  <a:lnTo>
                    <a:pt x="52055" y="3381982"/>
                  </a:lnTo>
                  <a:lnTo>
                    <a:pt x="44982" y="3427258"/>
                  </a:lnTo>
                  <a:lnTo>
                    <a:pt x="38429" y="3472566"/>
                  </a:lnTo>
                  <a:lnTo>
                    <a:pt x="32397" y="3517902"/>
                  </a:lnTo>
                  <a:lnTo>
                    <a:pt x="26882" y="3563261"/>
                  </a:lnTo>
                  <a:lnTo>
                    <a:pt x="21885" y="3608640"/>
                  </a:lnTo>
                  <a:lnTo>
                    <a:pt x="17405" y="3654034"/>
                  </a:lnTo>
                  <a:lnTo>
                    <a:pt x="13439" y="3699438"/>
                  </a:lnTo>
                  <a:lnTo>
                    <a:pt x="9987" y="3744849"/>
                  </a:lnTo>
                  <a:lnTo>
                    <a:pt x="7047" y="3790262"/>
                  </a:lnTo>
                  <a:lnTo>
                    <a:pt x="4619" y="3835672"/>
                  </a:lnTo>
                  <a:lnTo>
                    <a:pt x="2702" y="3881076"/>
                  </a:lnTo>
                  <a:lnTo>
                    <a:pt x="1293" y="3926468"/>
                  </a:lnTo>
                  <a:lnTo>
                    <a:pt x="393" y="3971846"/>
                  </a:lnTo>
                  <a:lnTo>
                    <a:pt x="0" y="4017203"/>
                  </a:lnTo>
                  <a:lnTo>
                    <a:pt x="112" y="4062537"/>
                  </a:lnTo>
                  <a:lnTo>
                    <a:pt x="728" y="4107842"/>
                  </a:lnTo>
                  <a:lnTo>
                    <a:pt x="1848" y="4153114"/>
                  </a:lnTo>
                  <a:lnTo>
                    <a:pt x="3471" y="4198349"/>
                  </a:lnTo>
                  <a:lnTo>
                    <a:pt x="5594" y="4243543"/>
                  </a:lnTo>
                  <a:lnTo>
                    <a:pt x="8217" y="4288692"/>
                  </a:lnTo>
                  <a:lnTo>
                    <a:pt x="11339" y="4333790"/>
                  </a:lnTo>
                  <a:lnTo>
                    <a:pt x="14959" y="4378834"/>
                  </a:lnTo>
                  <a:lnTo>
                    <a:pt x="19075" y="4423819"/>
                  </a:lnTo>
                  <a:lnTo>
                    <a:pt x="23686" y="4468741"/>
                  </a:lnTo>
                  <a:lnTo>
                    <a:pt x="28791" y="4513596"/>
                  </a:lnTo>
                  <a:lnTo>
                    <a:pt x="34389" y="4558379"/>
                  </a:lnTo>
                  <a:lnTo>
                    <a:pt x="40479" y="4603086"/>
                  </a:lnTo>
                  <a:lnTo>
                    <a:pt x="47060" y="4647712"/>
                  </a:lnTo>
                  <a:lnTo>
                    <a:pt x="54130" y="4692254"/>
                  </a:lnTo>
                  <a:lnTo>
                    <a:pt x="61688" y="4736707"/>
                  </a:lnTo>
                  <a:lnTo>
                    <a:pt x="69733" y="4781066"/>
                  </a:lnTo>
                  <a:lnTo>
                    <a:pt x="78264" y="4825328"/>
                  </a:lnTo>
                  <a:lnTo>
                    <a:pt x="87281" y="4869488"/>
                  </a:lnTo>
                  <a:lnTo>
                    <a:pt x="96780" y="4913541"/>
                  </a:lnTo>
                  <a:lnTo>
                    <a:pt x="106762" y="4957484"/>
                  </a:lnTo>
                  <a:lnTo>
                    <a:pt x="117226" y="5001311"/>
                  </a:lnTo>
                  <a:lnTo>
                    <a:pt x="128170" y="5045020"/>
                  </a:lnTo>
                  <a:lnTo>
                    <a:pt x="139592" y="5088604"/>
                  </a:lnTo>
                  <a:lnTo>
                    <a:pt x="151493" y="5132061"/>
                  </a:lnTo>
                  <a:lnTo>
                    <a:pt x="163870" y="5175385"/>
                  </a:lnTo>
                  <a:lnTo>
                    <a:pt x="176722" y="5218572"/>
                  </a:lnTo>
                  <a:lnTo>
                    <a:pt x="190049" y="5261618"/>
                  </a:lnTo>
                  <a:lnTo>
                    <a:pt x="203849" y="5304519"/>
                  </a:lnTo>
                  <a:lnTo>
                    <a:pt x="218122" y="5347271"/>
                  </a:lnTo>
                  <a:lnTo>
                    <a:pt x="232865" y="5389868"/>
                  </a:lnTo>
                  <a:lnTo>
                    <a:pt x="248077" y="5432307"/>
                  </a:lnTo>
                  <a:lnTo>
                    <a:pt x="263758" y="5474583"/>
                  </a:lnTo>
                  <a:lnTo>
                    <a:pt x="279907" y="5516692"/>
                  </a:lnTo>
                  <a:lnTo>
                    <a:pt x="296522" y="5558630"/>
                  </a:lnTo>
                  <a:lnTo>
                    <a:pt x="313602" y="5600392"/>
                  </a:lnTo>
                  <a:lnTo>
                    <a:pt x="331146" y="5641974"/>
                  </a:lnTo>
                  <a:lnTo>
                    <a:pt x="349152" y="5683371"/>
                  </a:lnTo>
                  <a:lnTo>
                    <a:pt x="367620" y="5724580"/>
                  </a:lnTo>
                  <a:lnTo>
                    <a:pt x="386549" y="5765596"/>
                  </a:lnTo>
                  <a:lnTo>
                    <a:pt x="405936" y="5806414"/>
                  </a:lnTo>
                  <a:lnTo>
                    <a:pt x="425782" y="5847031"/>
                  </a:lnTo>
                  <a:lnTo>
                    <a:pt x="433172" y="5861740"/>
                  </a:lnTo>
                </a:path>
                <a:path w="6629400" h="5862320">
                  <a:moveTo>
                    <a:pt x="6628885" y="973206"/>
                  </a:moveTo>
                  <a:lnTo>
                    <a:pt x="6574728" y="927523"/>
                  </a:lnTo>
                  <a:lnTo>
                    <a:pt x="6538336" y="897782"/>
                  </a:lnTo>
                  <a:lnTo>
                    <a:pt x="6501530" y="868411"/>
                  </a:lnTo>
                  <a:lnTo>
                    <a:pt x="6464313" y="839415"/>
                  </a:lnTo>
                  <a:lnTo>
                    <a:pt x="6426686" y="810799"/>
                  </a:lnTo>
                  <a:lnTo>
                    <a:pt x="6388649" y="782566"/>
                  </a:lnTo>
                  <a:lnTo>
                    <a:pt x="6350204" y="754722"/>
                  </a:lnTo>
                  <a:lnTo>
                    <a:pt x="6311352" y="727269"/>
                  </a:lnTo>
                  <a:lnTo>
                    <a:pt x="6272094" y="700214"/>
                  </a:lnTo>
                  <a:lnTo>
                    <a:pt x="6232432" y="673559"/>
                  </a:lnTo>
                  <a:lnTo>
                    <a:pt x="6192366" y="647310"/>
                  </a:lnTo>
                  <a:lnTo>
                    <a:pt x="6151898" y="621471"/>
                  </a:lnTo>
                  <a:lnTo>
                    <a:pt x="6111028" y="596045"/>
                  </a:lnTo>
                  <a:lnTo>
                    <a:pt x="6069759" y="571038"/>
                  </a:lnTo>
                  <a:lnTo>
                    <a:pt x="6028090" y="546454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6"/>
          <a:stretch/>
        </p:blipFill>
        <p:spPr>
          <a:xfrm>
            <a:off x="9117346" y="372627"/>
            <a:ext cx="2520000" cy="4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0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i="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3974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63" userDrawn="1">
          <p15:clr>
            <a:srgbClr val="F26B43"/>
          </p15:clr>
        </p15:guide>
        <p15:guide id="5" pos="7317" userDrawn="1">
          <p15:clr>
            <a:srgbClr val="F26B43"/>
          </p15:clr>
        </p15:guide>
        <p15:guide id="6" orient="horz" pos="913" userDrawn="1">
          <p15:clr>
            <a:srgbClr val="F26B43"/>
          </p15:clr>
        </p15:guide>
        <p15:guide id="7" pos="5201" userDrawn="1">
          <p15:clr>
            <a:srgbClr val="F26B43"/>
          </p15:clr>
        </p15:guide>
        <p15:guide id="8" orient="horz" pos="4088" userDrawn="1">
          <p15:clr>
            <a:srgbClr val="F26B43"/>
          </p15:clr>
        </p15:guide>
        <p15:guide id="9" pos="622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5733" y="6491818"/>
            <a:ext cx="2640000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/>
              <a:t>06th of October 2025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7731263" y="3114675"/>
            <a:ext cx="4521636" cy="3848068"/>
            <a:chOff x="12041354" y="5196642"/>
            <a:chExt cx="8298137" cy="7062001"/>
          </a:xfrm>
        </p:grpSpPr>
        <p:sp>
          <p:nvSpPr>
            <p:cNvPr id="15" name="object 29"/>
            <p:cNvSpPr/>
            <p:nvPr userDrawn="1"/>
          </p:nvSpPr>
          <p:spPr>
            <a:xfrm>
              <a:off x="13270036" y="5196642"/>
              <a:ext cx="7069455" cy="7061834"/>
            </a:xfrm>
            <a:custGeom>
              <a:avLst/>
              <a:gdLst/>
              <a:ahLst/>
              <a:cxnLst/>
              <a:rect l="l" t="t" r="r" b="b"/>
              <a:pathLst>
                <a:path w="7069455" h="7061834">
                  <a:moveTo>
                    <a:pt x="6518248" y="580414"/>
                  </a:moveTo>
                  <a:lnTo>
                    <a:pt x="6476353" y="556588"/>
                  </a:lnTo>
                  <a:lnTo>
                    <a:pt x="6434305" y="533278"/>
                  </a:lnTo>
                  <a:lnTo>
                    <a:pt x="6392108" y="510481"/>
                  </a:lnTo>
                  <a:lnTo>
                    <a:pt x="6349765" y="488196"/>
                  </a:lnTo>
                  <a:lnTo>
                    <a:pt x="6307280" y="466424"/>
                  </a:lnTo>
                  <a:lnTo>
                    <a:pt x="6264657" y="445162"/>
                  </a:lnTo>
                  <a:lnTo>
                    <a:pt x="6221899" y="424410"/>
                  </a:lnTo>
                  <a:lnTo>
                    <a:pt x="6179010" y="404166"/>
                  </a:lnTo>
                  <a:lnTo>
                    <a:pt x="6135994" y="384431"/>
                  </a:lnTo>
                  <a:lnTo>
                    <a:pt x="6092855" y="365202"/>
                  </a:lnTo>
                  <a:lnTo>
                    <a:pt x="6049596" y="346479"/>
                  </a:lnTo>
                  <a:lnTo>
                    <a:pt x="6006220" y="328260"/>
                  </a:lnTo>
                  <a:lnTo>
                    <a:pt x="5962732" y="310546"/>
                  </a:lnTo>
                  <a:lnTo>
                    <a:pt x="5919136" y="293334"/>
                  </a:lnTo>
                  <a:lnTo>
                    <a:pt x="5875434" y="276624"/>
                  </a:lnTo>
                  <a:lnTo>
                    <a:pt x="5831631" y="260415"/>
                  </a:lnTo>
                  <a:lnTo>
                    <a:pt x="5787731" y="244706"/>
                  </a:lnTo>
                  <a:lnTo>
                    <a:pt x="5743736" y="229495"/>
                  </a:lnTo>
                  <a:lnTo>
                    <a:pt x="5699651" y="214783"/>
                  </a:lnTo>
                  <a:lnTo>
                    <a:pt x="5655480" y="200567"/>
                  </a:lnTo>
                  <a:lnTo>
                    <a:pt x="5611225" y="186847"/>
                  </a:lnTo>
                  <a:lnTo>
                    <a:pt x="5566892" y="173622"/>
                  </a:lnTo>
                  <a:lnTo>
                    <a:pt x="5522483" y="160891"/>
                  </a:lnTo>
                  <a:lnTo>
                    <a:pt x="5478002" y="148653"/>
                  </a:lnTo>
                  <a:lnTo>
                    <a:pt x="5433453" y="136907"/>
                  </a:lnTo>
                  <a:lnTo>
                    <a:pt x="5388840" y="125652"/>
                  </a:lnTo>
                  <a:lnTo>
                    <a:pt x="5344166" y="114886"/>
                  </a:lnTo>
                  <a:lnTo>
                    <a:pt x="5299435" y="104610"/>
                  </a:lnTo>
                  <a:lnTo>
                    <a:pt x="5254650" y="94821"/>
                  </a:lnTo>
                  <a:lnTo>
                    <a:pt x="5209816" y="85520"/>
                  </a:lnTo>
                  <a:lnTo>
                    <a:pt x="5164936" y="76704"/>
                  </a:lnTo>
                  <a:lnTo>
                    <a:pt x="5120014" y="68374"/>
                  </a:lnTo>
                  <a:lnTo>
                    <a:pt x="5075053" y="60527"/>
                  </a:lnTo>
                  <a:lnTo>
                    <a:pt x="5030057" y="53164"/>
                  </a:lnTo>
                  <a:lnTo>
                    <a:pt x="4985030" y="46282"/>
                  </a:lnTo>
                  <a:lnTo>
                    <a:pt x="4939976" y="39882"/>
                  </a:lnTo>
                  <a:lnTo>
                    <a:pt x="4894898" y="33962"/>
                  </a:lnTo>
                  <a:lnTo>
                    <a:pt x="4849800" y="28520"/>
                  </a:lnTo>
                  <a:lnTo>
                    <a:pt x="4804685" y="23557"/>
                  </a:lnTo>
                  <a:lnTo>
                    <a:pt x="4759558" y="19071"/>
                  </a:lnTo>
                  <a:lnTo>
                    <a:pt x="4714421" y="15061"/>
                  </a:lnTo>
                  <a:lnTo>
                    <a:pt x="4669280" y="11525"/>
                  </a:lnTo>
                  <a:lnTo>
                    <a:pt x="4624136" y="8465"/>
                  </a:lnTo>
                  <a:lnTo>
                    <a:pt x="4578995" y="5877"/>
                  </a:lnTo>
                  <a:lnTo>
                    <a:pt x="4533860" y="3761"/>
                  </a:lnTo>
                  <a:lnTo>
                    <a:pt x="4488734" y="2116"/>
                  </a:lnTo>
                  <a:lnTo>
                    <a:pt x="4443621" y="942"/>
                  </a:lnTo>
                  <a:lnTo>
                    <a:pt x="4398525" y="237"/>
                  </a:lnTo>
                  <a:lnTo>
                    <a:pt x="4353449" y="0"/>
                  </a:lnTo>
                  <a:lnTo>
                    <a:pt x="4308398" y="230"/>
                  </a:lnTo>
                  <a:lnTo>
                    <a:pt x="4263375" y="926"/>
                  </a:lnTo>
                  <a:lnTo>
                    <a:pt x="4218383" y="2087"/>
                  </a:lnTo>
                  <a:lnTo>
                    <a:pt x="4173427" y="3713"/>
                  </a:lnTo>
                  <a:lnTo>
                    <a:pt x="4128509" y="5802"/>
                  </a:lnTo>
                  <a:lnTo>
                    <a:pt x="4083635" y="8353"/>
                  </a:lnTo>
                  <a:lnTo>
                    <a:pt x="4038806" y="11365"/>
                  </a:lnTo>
                  <a:lnTo>
                    <a:pt x="3994028" y="14838"/>
                  </a:lnTo>
                  <a:lnTo>
                    <a:pt x="3949304" y="18769"/>
                  </a:lnTo>
                  <a:lnTo>
                    <a:pt x="3904637" y="23160"/>
                  </a:lnTo>
                  <a:lnTo>
                    <a:pt x="3860031" y="28007"/>
                  </a:lnTo>
                  <a:lnTo>
                    <a:pt x="3815490" y="33310"/>
                  </a:lnTo>
                  <a:lnTo>
                    <a:pt x="3771017" y="39069"/>
                  </a:lnTo>
                  <a:lnTo>
                    <a:pt x="3726617" y="45283"/>
                  </a:lnTo>
                  <a:lnTo>
                    <a:pt x="3682293" y="51949"/>
                  </a:lnTo>
                  <a:lnTo>
                    <a:pt x="3638049" y="59068"/>
                  </a:lnTo>
                  <a:lnTo>
                    <a:pt x="3593887" y="66638"/>
                  </a:lnTo>
                  <a:lnTo>
                    <a:pt x="3549813" y="74659"/>
                  </a:lnTo>
                  <a:lnTo>
                    <a:pt x="3505830" y="83129"/>
                  </a:lnTo>
                  <a:lnTo>
                    <a:pt x="3461941" y="92047"/>
                  </a:lnTo>
                  <a:lnTo>
                    <a:pt x="3418150" y="101413"/>
                  </a:lnTo>
                  <a:lnTo>
                    <a:pt x="3374460" y="111225"/>
                  </a:lnTo>
                  <a:lnTo>
                    <a:pt x="3330877" y="121482"/>
                  </a:lnTo>
                  <a:lnTo>
                    <a:pt x="3287402" y="132184"/>
                  </a:lnTo>
                  <a:lnTo>
                    <a:pt x="3244040" y="143330"/>
                  </a:lnTo>
                  <a:lnTo>
                    <a:pt x="3200795" y="154917"/>
                  </a:lnTo>
                  <a:lnTo>
                    <a:pt x="3157671" y="166947"/>
                  </a:lnTo>
                  <a:lnTo>
                    <a:pt x="3114670" y="179416"/>
                  </a:lnTo>
                  <a:lnTo>
                    <a:pt x="3071797" y="192325"/>
                  </a:lnTo>
                  <a:lnTo>
                    <a:pt x="3029055" y="205673"/>
                  </a:lnTo>
                  <a:lnTo>
                    <a:pt x="2986448" y="219458"/>
                  </a:lnTo>
                  <a:lnTo>
                    <a:pt x="2943980" y="233679"/>
                  </a:lnTo>
                  <a:lnTo>
                    <a:pt x="2901654" y="248336"/>
                  </a:lnTo>
                  <a:lnTo>
                    <a:pt x="2859475" y="263428"/>
                  </a:lnTo>
                  <a:lnTo>
                    <a:pt x="2817445" y="278953"/>
                  </a:lnTo>
                  <a:lnTo>
                    <a:pt x="2775569" y="294911"/>
                  </a:lnTo>
                  <a:lnTo>
                    <a:pt x="2733850" y="311300"/>
                  </a:lnTo>
                  <a:lnTo>
                    <a:pt x="2692291" y="328120"/>
                  </a:lnTo>
                  <a:lnTo>
                    <a:pt x="2650898" y="345369"/>
                  </a:lnTo>
                  <a:lnTo>
                    <a:pt x="2609673" y="363047"/>
                  </a:lnTo>
                  <a:lnTo>
                    <a:pt x="2568619" y="381152"/>
                  </a:lnTo>
                  <a:lnTo>
                    <a:pt x="2527742" y="399684"/>
                  </a:lnTo>
                  <a:lnTo>
                    <a:pt x="2487043" y="418642"/>
                  </a:lnTo>
                  <a:lnTo>
                    <a:pt x="2446528" y="438024"/>
                  </a:lnTo>
                  <a:lnTo>
                    <a:pt x="2406200" y="457830"/>
                  </a:lnTo>
                  <a:lnTo>
                    <a:pt x="2366062" y="478058"/>
                  </a:lnTo>
                  <a:lnTo>
                    <a:pt x="2326118" y="498709"/>
                  </a:lnTo>
                  <a:lnTo>
                    <a:pt x="2286372" y="519779"/>
                  </a:lnTo>
                  <a:lnTo>
                    <a:pt x="2246827" y="541270"/>
                  </a:lnTo>
                  <a:lnTo>
                    <a:pt x="2207488" y="563179"/>
                  </a:lnTo>
                  <a:lnTo>
                    <a:pt x="2168358" y="585506"/>
                  </a:lnTo>
                  <a:lnTo>
                    <a:pt x="2129440" y="608250"/>
                  </a:lnTo>
                  <a:lnTo>
                    <a:pt x="2090738" y="631409"/>
                  </a:lnTo>
                  <a:lnTo>
                    <a:pt x="2052257" y="654983"/>
                  </a:lnTo>
                  <a:lnTo>
                    <a:pt x="2013999" y="678971"/>
                  </a:lnTo>
                  <a:lnTo>
                    <a:pt x="1975969" y="703371"/>
                  </a:lnTo>
                  <a:lnTo>
                    <a:pt x="1938169" y="728183"/>
                  </a:lnTo>
                  <a:lnTo>
                    <a:pt x="1900605" y="753406"/>
                  </a:lnTo>
                  <a:lnTo>
                    <a:pt x="1863279" y="779039"/>
                  </a:lnTo>
                  <a:lnTo>
                    <a:pt x="1826195" y="805080"/>
                  </a:lnTo>
                  <a:lnTo>
                    <a:pt x="1789357" y="831530"/>
                  </a:lnTo>
                  <a:lnTo>
                    <a:pt x="1752768" y="858386"/>
                  </a:lnTo>
                  <a:lnTo>
                    <a:pt x="1716433" y="885648"/>
                  </a:lnTo>
                  <a:lnTo>
                    <a:pt x="1680354" y="913314"/>
                  </a:lnTo>
                  <a:lnTo>
                    <a:pt x="1644536" y="941385"/>
                  </a:lnTo>
                  <a:lnTo>
                    <a:pt x="1608983" y="969858"/>
                  </a:lnTo>
                  <a:lnTo>
                    <a:pt x="1573697" y="998734"/>
                  </a:lnTo>
                  <a:lnTo>
                    <a:pt x="1538684" y="1028010"/>
                  </a:lnTo>
                  <a:lnTo>
                    <a:pt x="1503945" y="1057686"/>
                  </a:lnTo>
                  <a:lnTo>
                    <a:pt x="1469486" y="1087761"/>
                  </a:lnTo>
                  <a:lnTo>
                    <a:pt x="1435309" y="1118233"/>
                  </a:lnTo>
                  <a:lnTo>
                    <a:pt x="1401419" y="1149103"/>
                  </a:lnTo>
                  <a:lnTo>
                    <a:pt x="1367820" y="1180369"/>
                  </a:lnTo>
                  <a:lnTo>
                    <a:pt x="1334514" y="1212029"/>
                  </a:lnTo>
                  <a:lnTo>
                    <a:pt x="1301505" y="1244084"/>
                  </a:lnTo>
                  <a:lnTo>
                    <a:pt x="1268798" y="1276531"/>
                  </a:lnTo>
                  <a:lnTo>
                    <a:pt x="1236396" y="1309371"/>
                  </a:lnTo>
                  <a:lnTo>
                    <a:pt x="1204302" y="1342601"/>
                  </a:lnTo>
                  <a:lnTo>
                    <a:pt x="1172521" y="1376221"/>
                  </a:lnTo>
                  <a:lnTo>
                    <a:pt x="1141056" y="1410230"/>
                  </a:lnTo>
                  <a:lnTo>
                    <a:pt x="1109910" y="1444628"/>
                  </a:lnTo>
                  <a:lnTo>
                    <a:pt x="1079088" y="1479412"/>
                  </a:lnTo>
                  <a:lnTo>
                    <a:pt x="1048593" y="1514582"/>
                  </a:lnTo>
                  <a:lnTo>
                    <a:pt x="1018429" y="1550138"/>
                  </a:lnTo>
                  <a:lnTo>
                    <a:pt x="988599" y="1586077"/>
                  </a:lnTo>
                  <a:lnTo>
                    <a:pt x="959107" y="1622399"/>
                  </a:lnTo>
                  <a:lnTo>
                    <a:pt x="929958" y="1659104"/>
                  </a:lnTo>
                  <a:lnTo>
                    <a:pt x="901154" y="1696190"/>
                  </a:lnTo>
                  <a:lnTo>
                    <a:pt x="872699" y="1733655"/>
                  </a:lnTo>
                  <a:lnTo>
                    <a:pt x="844597" y="1771500"/>
                  </a:lnTo>
                  <a:lnTo>
                    <a:pt x="816852" y="1809723"/>
                  </a:lnTo>
                  <a:lnTo>
                    <a:pt x="789467" y="1848323"/>
                  </a:lnTo>
                  <a:lnTo>
                    <a:pt x="762446" y="1887299"/>
                  </a:lnTo>
                  <a:lnTo>
                    <a:pt x="735793" y="1926650"/>
                  </a:lnTo>
                  <a:lnTo>
                    <a:pt x="709512" y="1966375"/>
                  </a:lnTo>
                  <a:lnTo>
                    <a:pt x="683605" y="2006474"/>
                  </a:lnTo>
                  <a:lnTo>
                    <a:pt x="658077" y="2046944"/>
                  </a:lnTo>
                  <a:lnTo>
                    <a:pt x="632932" y="2087786"/>
                  </a:lnTo>
                  <a:lnTo>
                    <a:pt x="608173" y="2128998"/>
                  </a:lnTo>
                  <a:lnTo>
                    <a:pt x="583804" y="2170579"/>
                  </a:lnTo>
                  <a:lnTo>
                    <a:pt x="559730" y="2212705"/>
                  </a:lnTo>
                  <a:lnTo>
                    <a:pt x="536178" y="2254985"/>
                  </a:lnTo>
                  <a:lnTo>
                    <a:pt x="513147" y="2297416"/>
                  </a:lnTo>
                  <a:lnTo>
                    <a:pt x="490637" y="2339994"/>
                  </a:lnTo>
                  <a:lnTo>
                    <a:pt x="468647" y="2382714"/>
                  </a:lnTo>
                  <a:lnTo>
                    <a:pt x="447174" y="2425574"/>
                  </a:lnTo>
                  <a:lnTo>
                    <a:pt x="426220" y="2468569"/>
                  </a:lnTo>
                  <a:lnTo>
                    <a:pt x="405781" y="2511696"/>
                  </a:lnTo>
                  <a:lnTo>
                    <a:pt x="385858" y="2554950"/>
                  </a:lnTo>
                  <a:lnTo>
                    <a:pt x="366450" y="2598329"/>
                  </a:lnTo>
                  <a:lnTo>
                    <a:pt x="347554" y="2641829"/>
                  </a:lnTo>
                  <a:lnTo>
                    <a:pt x="329172" y="2685445"/>
                  </a:lnTo>
                  <a:lnTo>
                    <a:pt x="311300" y="2729174"/>
                  </a:lnTo>
                  <a:lnTo>
                    <a:pt x="293939" y="2773012"/>
                  </a:lnTo>
                  <a:lnTo>
                    <a:pt x="277087" y="2816955"/>
                  </a:lnTo>
                  <a:lnTo>
                    <a:pt x="260744" y="2861000"/>
                  </a:lnTo>
                  <a:lnTo>
                    <a:pt x="244908" y="2905143"/>
                  </a:lnTo>
                  <a:lnTo>
                    <a:pt x="229578" y="2949380"/>
                  </a:lnTo>
                  <a:lnTo>
                    <a:pt x="214754" y="2993708"/>
                  </a:lnTo>
                  <a:lnTo>
                    <a:pt x="200434" y="3038122"/>
                  </a:lnTo>
                  <a:lnTo>
                    <a:pt x="186617" y="3082619"/>
                  </a:lnTo>
                  <a:lnTo>
                    <a:pt x="173302" y="3127194"/>
                  </a:lnTo>
                  <a:lnTo>
                    <a:pt x="160489" y="3171845"/>
                  </a:lnTo>
                  <a:lnTo>
                    <a:pt x="148176" y="3216568"/>
                  </a:lnTo>
                  <a:lnTo>
                    <a:pt x="136363" y="3261358"/>
                  </a:lnTo>
                  <a:lnTo>
                    <a:pt x="125047" y="3306213"/>
                  </a:lnTo>
                  <a:lnTo>
                    <a:pt x="114229" y="3351127"/>
                  </a:lnTo>
                  <a:lnTo>
                    <a:pt x="103908" y="3396099"/>
                  </a:lnTo>
                  <a:lnTo>
                    <a:pt x="94081" y="3441122"/>
                  </a:lnTo>
                  <a:lnTo>
                    <a:pt x="84749" y="3486195"/>
                  </a:lnTo>
                  <a:lnTo>
                    <a:pt x="75910" y="3531313"/>
                  </a:lnTo>
                  <a:lnTo>
                    <a:pt x="67563" y="3576473"/>
                  </a:lnTo>
                  <a:lnTo>
                    <a:pt x="59707" y="3621670"/>
                  </a:lnTo>
                  <a:lnTo>
                    <a:pt x="52342" y="3666901"/>
                  </a:lnTo>
                  <a:lnTo>
                    <a:pt x="45465" y="3712162"/>
                  </a:lnTo>
                  <a:lnTo>
                    <a:pt x="39077" y="3757450"/>
                  </a:lnTo>
                  <a:lnTo>
                    <a:pt x="33176" y="3802760"/>
                  </a:lnTo>
                  <a:lnTo>
                    <a:pt x="27762" y="3848089"/>
                  </a:lnTo>
                  <a:lnTo>
                    <a:pt x="22832" y="3893433"/>
                  </a:lnTo>
                  <a:lnTo>
                    <a:pt x="18387" y="3938789"/>
                  </a:lnTo>
                  <a:lnTo>
                    <a:pt x="14425" y="3984152"/>
                  </a:lnTo>
                  <a:lnTo>
                    <a:pt x="10945" y="4029519"/>
                  </a:lnTo>
                  <a:lnTo>
                    <a:pt x="7946" y="4074886"/>
                  </a:lnTo>
                  <a:lnTo>
                    <a:pt x="5427" y="4120250"/>
                  </a:lnTo>
                  <a:lnTo>
                    <a:pt x="3387" y="4165606"/>
                  </a:lnTo>
                  <a:lnTo>
                    <a:pt x="1826" y="4210950"/>
                  </a:lnTo>
                  <a:lnTo>
                    <a:pt x="741" y="4256280"/>
                  </a:lnTo>
                  <a:lnTo>
                    <a:pt x="133" y="4301591"/>
                  </a:lnTo>
                  <a:lnTo>
                    <a:pt x="0" y="4346880"/>
                  </a:lnTo>
                  <a:lnTo>
                    <a:pt x="340" y="4392142"/>
                  </a:lnTo>
                  <a:lnTo>
                    <a:pt x="1154" y="4437374"/>
                  </a:lnTo>
                  <a:lnTo>
                    <a:pt x="2440" y="4482573"/>
                  </a:lnTo>
                  <a:lnTo>
                    <a:pt x="4197" y="4527733"/>
                  </a:lnTo>
                  <a:lnTo>
                    <a:pt x="6424" y="4572853"/>
                  </a:lnTo>
                  <a:lnTo>
                    <a:pt x="9120" y="4617928"/>
                  </a:lnTo>
                  <a:lnTo>
                    <a:pt x="12285" y="4662953"/>
                  </a:lnTo>
                  <a:lnTo>
                    <a:pt x="15916" y="4707927"/>
                  </a:lnTo>
                  <a:lnTo>
                    <a:pt x="20013" y="4752843"/>
                  </a:lnTo>
                  <a:lnTo>
                    <a:pt x="24575" y="4797700"/>
                  </a:lnTo>
                  <a:lnTo>
                    <a:pt x="29601" y="4842493"/>
                  </a:lnTo>
                  <a:lnTo>
                    <a:pt x="35091" y="4887218"/>
                  </a:lnTo>
                  <a:lnTo>
                    <a:pt x="41042" y="4931872"/>
                  </a:lnTo>
                  <a:lnTo>
                    <a:pt x="47454" y="4976451"/>
                  </a:lnTo>
                  <a:lnTo>
                    <a:pt x="54326" y="5020950"/>
                  </a:lnTo>
                  <a:lnTo>
                    <a:pt x="61657" y="5065367"/>
                  </a:lnTo>
                  <a:lnTo>
                    <a:pt x="69447" y="5109698"/>
                  </a:lnTo>
                  <a:lnTo>
                    <a:pt x="77693" y="5153939"/>
                  </a:lnTo>
                  <a:lnTo>
                    <a:pt x="86395" y="5198085"/>
                  </a:lnTo>
                  <a:lnTo>
                    <a:pt x="95552" y="5242134"/>
                  </a:lnTo>
                  <a:lnTo>
                    <a:pt x="105162" y="5286081"/>
                  </a:lnTo>
                  <a:lnTo>
                    <a:pt x="115226" y="5329923"/>
                  </a:lnTo>
                  <a:lnTo>
                    <a:pt x="125742" y="5373656"/>
                  </a:lnTo>
                  <a:lnTo>
                    <a:pt x="136709" y="5417277"/>
                  </a:lnTo>
                  <a:lnTo>
                    <a:pt x="148125" y="5460780"/>
                  </a:lnTo>
                  <a:lnTo>
                    <a:pt x="159990" y="5504164"/>
                  </a:lnTo>
                  <a:lnTo>
                    <a:pt x="172304" y="5547423"/>
                  </a:lnTo>
                  <a:lnTo>
                    <a:pt x="185064" y="5590555"/>
                  </a:lnTo>
                  <a:lnTo>
                    <a:pt x="198270" y="5633555"/>
                  </a:lnTo>
                  <a:lnTo>
                    <a:pt x="211921" y="5676420"/>
                  </a:lnTo>
                  <a:lnTo>
                    <a:pt x="226015" y="5719146"/>
                  </a:lnTo>
                  <a:lnTo>
                    <a:pt x="240553" y="5761728"/>
                  </a:lnTo>
                  <a:lnTo>
                    <a:pt x="255532" y="5804165"/>
                  </a:lnTo>
                  <a:lnTo>
                    <a:pt x="270953" y="5846450"/>
                  </a:lnTo>
                  <a:lnTo>
                    <a:pt x="286813" y="5888582"/>
                  </a:lnTo>
                  <a:lnTo>
                    <a:pt x="303112" y="5930556"/>
                  </a:lnTo>
                  <a:lnTo>
                    <a:pt x="319848" y="5972368"/>
                  </a:lnTo>
                  <a:lnTo>
                    <a:pt x="337022" y="6014015"/>
                  </a:lnTo>
                  <a:lnTo>
                    <a:pt x="354631" y="6055492"/>
                  </a:lnTo>
                  <a:lnTo>
                    <a:pt x="372675" y="6096797"/>
                  </a:lnTo>
                  <a:lnTo>
                    <a:pt x="391153" y="6137925"/>
                  </a:lnTo>
                  <a:lnTo>
                    <a:pt x="410063" y="6178873"/>
                  </a:lnTo>
                  <a:lnTo>
                    <a:pt x="429406" y="6219636"/>
                  </a:lnTo>
                  <a:lnTo>
                    <a:pt x="449179" y="6260211"/>
                  </a:lnTo>
                  <a:lnTo>
                    <a:pt x="469382" y="6300595"/>
                  </a:lnTo>
                  <a:lnTo>
                    <a:pt x="490013" y="6340783"/>
                  </a:lnTo>
                  <a:lnTo>
                    <a:pt x="511072" y="6380772"/>
                  </a:lnTo>
                  <a:lnTo>
                    <a:pt x="532558" y="6420557"/>
                  </a:lnTo>
                  <a:lnTo>
                    <a:pt x="554470" y="6460136"/>
                  </a:lnTo>
                  <a:lnTo>
                    <a:pt x="576807" y="6499505"/>
                  </a:lnTo>
                  <a:lnTo>
                    <a:pt x="599567" y="6538659"/>
                  </a:lnTo>
                  <a:lnTo>
                    <a:pt x="622749" y="6577595"/>
                  </a:lnTo>
                  <a:lnTo>
                    <a:pt x="646354" y="6616309"/>
                  </a:lnTo>
                  <a:lnTo>
                    <a:pt x="670379" y="6654798"/>
                  </a:lnTo>
                  <a:lnTo>
                    <a:pt x="694824" y="6693057"/>
                  </a:lnTo>
                  <a:lnTo>
                    <a:pt x="719687" y="6731083"/>
                  </a:lnTo>
                  <a:lnTo>
                    <a:pt x="744968" y="6768873"/>
                  </a:lnTo>
                  <a:lnTo>
                    <a:pt x="770666" y="6806421"/>
                  </a:lnTo>
                  <a:lnTo>
                    <a:pt x="796780" y="6843725"/>
                  </a:lnTo>
                  <a:lnTo>
                    <a:pt x="823308" y="6880782"/>
                  </a:lnTo>
                  <a:lnTo>
                    <a:pt x="850249" y="6917586"/>
                  </a:lnTo>
                  <a:lnTo>
                    <a:pt x="877603" y="6954134"/>
                  </a:lnTo>
                  <a:lnTo>
                    <a:pt x="905369" y="6990423"/>
                  </a:lnTo>
                  <a:lnTo>
                    <a:pt x="933546" y="7026449"/>
                  </a:lnTo>
                  <a:lnTo>
                    <a:pt x="961499" y="7061417"/>
                  </a:lnTo>
                </a:path>
                <a:path w="7069455" h="7061834">
                  <a:moveTo>
                    <a:pt x="7068847" y="955891"/>
                  </a:moveTo>
                  <a:lnTo>
                    <a:pt x="7033545" y="927916"/>
                  </a:lnTo>
                  <a:lnTo>
                    <a:pt x="6996203" y="898982"/>
                  </a:lnTo>
                  <a:lnTo>
                    <a:pt x="6958475" y="870401"/>
                  </a:lnTo>
                  <a:lnTo>
                    <a:pt x="6920361" y="842177"/>
                  </a:lnTo>
                  <a:lnTo>
                    <a:pt x="6881863" y="814314"/>
                  </a:lnTo>
                  <a:lnTo>
                    <a:pt x="6842981" y="786816"/>
                  </a:lnTo>
                  <a:lnTo>
                    <a:pt x="6803717" y="759687"/>
                  </a:lnTo>
                  <a:lnTo>
                    <a:pt x="6764072" y="732929"/>
                  </a:lnTo>
                  <a:lnTo>
                    <a:pt x="6724046" y="706548"/>
                  </a:lnTo>
                  <a:lnTo>
                    <a:pt x="6683641" y="680547"/>
                  </a:lnTo>
                  <a:lnTo>
                    <a:pt x="6642858" y="654929"/>
                  </a:lnTo>
                  <a:lnTo>
                    <a:pt x="6601697" y="629698"/>
                  </a:lnTo>
                  <a:lnTo>
                    <a:pt x="6560160" y="604858"/>
                  </a:lnTo>
                  <a:lnTo>
                    <a:pt x="6518248" y="580414"/>
                  </a:lnTo>
                </a:path>
              </a:pathLst>
            </a:custGeom>
            <a:ln w="38100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30"/>
            <p:cNvSpPr/>
            <p:nvPr userDrawn="1"/>
          </p:nvSpPr>
          <p:spPr>
            <a:xfrm>
              <a:off x="12041354" y="6104858"/>
              <a:ext cx="8297545" cy="6153785"/>
            </a:xfrm>
            <a:custGeom>
              <a:avLst/>
              <a:gdLst/>
              <a:ahLst/>
              <a:cxnLst/>
              <a:rect l="l" t="t" r="r" b="b"/>
              <a:pathLst>
                <a:path w="8297544" h="6153784">
                  <a:moveTo>
                    <a:pt x="6684390" y="598109"/>
                  </a:moveTo>
                  <a:lnTo>
                    <a:pt x="6642246" y="574066"/>
                  </a:lnTo>
                  <a:lnTo>
                    <a:pt x="6599952" y="550532"/>
                  </a:lnTo>
                  <a:lnTo>
                    <a:pt x="6557511" y="527505"/>
                  </a:lnTo>
                  <a:lnTo>
                    <a:pt x="6514927" y="504984"/>
                  </a:lnTo>
                  <a:lnTo>
                    <a:pt x="6472202" y="482970"/>
                  </a:lnTo>
                  <a:lnTo>
                    <a:pt x="6429341" y="461459"/>
                  </a:lnTo>
                  <a:lnTo>
                    <a:pt x="6386348" y="440453"/>
                  </a:lnTo>
                  <a:lnTo>
                    <a:pt x="6343225" y="419948"/>
                  </a:lnTo>
                  <a:lnTo>
                    <a:pt x="6299976" y="399946"/>
                  </a:lnTo>
                  <a:lnTo>
                    <a:pt x="6256605" y="380444"/>
                  </a:lnTo>
                  <a:lnTo>
                    <a:pt x="6213116" y="361442"/>
                  </a:lnTo>
                  <a:lnTo>
                    <a:pt x="6169512" y="342939"/>
                  </a:lnTo>
                  <a:lnTo>
                    <a:pt x="6125796" y="324934"/>
                  </a:lnTo>
                  <a:lnTo>
                    <a:pt x="6081973" y="307426"/>
                  </a:lnTo>
                  <a:lnTo>
                    <a:pt x="6038045" y="290414"/>
                  </a:lnTo>
                  <a:lnTo>
                    <a:pt x="5994017" y="273896"/>
                  </a:lnTo>
                  <a:lnTo>
                    <a:pt x="5949892" y="257873"/>
                  </a:lnTo>
                  <a:lnTo>
                    <a:pt x="5905673" y="242343"/>
                  </a:lnTo>
                  <a:lnTo>
                    <a:pt x="5861364" y="227304"/>
                  </a:lnTo>
                  <a:lnTo>
                    <a:pt x="5816969" y="212757"/>
                  </a:lnTo>
                  <a:lnTo>
                    <a:pt x="5772490" y="198701"/>
                  </a:lnTo>
                  <a:lnTo>
                    <a:pt x="5727933" y="185133"/>
                  </a:lnTo>
                  <a:lnTo>
                    <a:pt x="5683300" y="172054"/>
                  </a:lnTo>
                  <a:lnTo>
                    <a:pt x="5638595" y="159462"/>
                  </a:lnTo>
                  <a:lnTo>
                    <a:pt x="5593821" y="147357"/>
                  </a:lnTo>
                  <a:lnTo>
                    <a:pt x="5548982" y="135737"/>
                  </a:lnTo>
                  <a:lnTo>
                    <a:pt x="5504082" y="124601"/>
                  </a:lnTo>
                  <a:lnTo>
                    <a:pt x="5459124" y="113949"/>
                  </a:lnTo>
                  <a:lnTo>
                    <a:pt x="5414111" y="103780"/>
                  </a:lnTo>
                  <a:lnTo>
                    <a:pt x="5369048" y="94092"/>
                  </a:lnTo>
                  <a:lnTo>
                    <a:pt x="5323938" y="84885"/>
                  </a:lnTo>
                  <a:lnTo>
                    <a:pt x="5278784" y="76157"/>
                  </a:lnTo>
                  <a:lnTo>
                    <a:pt x="5233590" y="67908"/>
                  </a:lnTo>
                  <a:lnTo>
                    <a:pt x="5188360" y="60137"/>
                  </a:lnTo>
                  <a:lnTo>
                    <a:pt x="5143097" y="52843"/>
                  </a:lnTo>
                  <a:lnTo>
                    <a:pt x="5097804" y="46025"/>
                  </a:lnTo>
                  <a:lnTo>
                    <a:pt x="5052486" y="39682"/>
                  </a:lnTo>
                  <a:lnTo>
                    <a:pt x="5007146" y="33812"/>
                  </a:lnTo>
                  <a:lnTo>
                    <a:pt x="4961787" y="28416"/>
                  </a:lnTo>
                  <a:lnTo>
                    <a:pt x="4916413" y="23491"/>
                  </a:lnTo>
                  <a:lnTo>
                    <a:pt x="4871027" y="19038"/>
                  </a:lnTo>
                  <a:lnTo>
                    <a:pt x="4825634" y="15055"/>
                  </a:lnTo>
                  <a:lnTo>
                    <a:pt x="4780236" y="11541"/>
                  </a:lnTo>
                  <a:lnTo>
                    <a:pt x="4734838" y="8495"/>
                  </a:lnTo>
                  <a:lnTo>
                    <a:pt x="4689442" y="5917"/>
                  </a:lnTo>
                  <a:lnTo>
                    <a:pt x="4644053" y="3804"/>
                  </a:lnTo>
                  <a:lnTo>
                    <a:pt x="4598673" y="2158"/>
                  </a:lnTo>
                  <a:lnTo>
                    <a:pt x="4553308" y="975"/>
                  </a:lnTo>
                  <a:lnTo>
                    <a:pt x="4507959" y="256"/>
                  </a:lnTo>
                  <a:lnTo>
                    <a:pt x="4462631" y="0"/>
                  </a:lnTo>
                  <a:lnTo>
                    <a:pt x="4417327" y="204"/>
                  </a:lnTo>
                  <a:lnTo>
                    <a:pt x="4372051" y="870"/>
                  </a:lnTo>
                  <a:lnTo>
                    <a:pt x="4326806" y="1995"/>
                  </a:lnTo>
                  <a:lnTo>
                    <a:pt x="4281596" y="3579"/>
                  </a:lnTo>
                  <a:lnTo>
                    <a:pt x="4236425" y="5621"/>
                  </a:lnTo>
                  <a:lnTo>
                    <a:pt x="4191296" y="8119"/>
                  </a:lnTo>
                  <a:lnTo>
                    <a:pt x="4146212" y="11073"/>
                  </a:lnTo>
                  <a:lnTo>
                    <a:pt x="4101178" y="14482"/>
                  </a:lnTo>
                  <a:lnTo>
                    <a:pt x="4056196" y="18345"/>
                  </a:lnTo>
                  <a:lnTo>
                    <a:pt x="4011271" y="22660"/>
                  </a:lnTo>
                  <a:lnTo>
                    <a:pt x="3966406" y="27428"/>
                  </a:lnTo>
                  <a:lnTo>
                    <a:pt x="3921604" y="32647"/>
                  </a:lnTo>
                  <a:lnTo>
                    <a:pt x="3876869" y="38315"/>
                  </a:lnTo>
                  <a:lnTo>
                    <a:pt x="3832205" y="44433"/>
                  </a:lnTo>
                  <a:lnTo>
                    <a:pt x="3787615" y="50999"/>
                  </a:lnTo>
                  <a:lnTo>
                    <a:pt x="3743103" y="58012"/>
                  </a:lnTo>
                  <a:lnTo>
                    <a:pt x="3698672" y="65472"/>
                  </a:lnTo>
                  <a:lnTo>
                    <a:pt x="3654326" y="73376"/>
                  </a:lnTo>
                  <a:lnTo>
                    <a:pt x="3610068" y="81725"/>
                  </a:lnTo>
                  <a:lnTo>
                    <a:pt x="3565902" y="90517"/>
                  </a:lnTo>
                  <a:lnTo>
                    <a:pt x="3521832" y="99752"/>
                  </a:lnTo>
                  <a:lnTo>
                    <a:pt x="3477862" y="109428"/>
                  </a:lnTo>
                  <a:lnTo>
                    <a:pt x="3433993" y="119545"/>
                  </a:lnTo>
                  <a:lnTo>
                    <a:pt x="3390232" y="130101"/>
                  </a:lnTo>
                  <a:lnTo>
                    <a:pt x="3346580" y="141096"/>
                  </a:lnTo>
                  <a:lnTo>
                    <a:pt x="3303041" y="152528"/>
                  </a:lnTo>
                  <a:lnTo>
                    <a:pt x="3259620" y="164397"/>
                  </a:lnTo>
                  <a:lnTo>
                    <a:pt x="3216319" y="176702"/>
                  </a:lnTo>
                  <a:lnTo>
                    <a:pt x="3173142" y="189441"/>
                  </a:lnTo>
                  <a:lnTo>
                    <a:pt x="3130093" y="202615"/>
                  </a:lnTo>
                  <a:lnTo>
                    <a:pt x="3087175" y="216221"/>
                  </a:lnTo>
                  <a:lnTo>
                    <a:pt x="3044392" y="230259"/>
                  </a:lnTo>
                  <a:lnTo>
                    <a:pt x="3001748" y="244728"/>
                  </a:lnTo>
                  <a:lnTo>
                    <a:pt x="2959245" y="259627"/>
                  </a:lnTo>
                  <a:lnTo>
                    <a:pt x="2916888" y="274954"/>
                  </a:lnTo>
                  <a:lnTo>
                    <a:pt x="2874680" y="290710"/>
                  </a:lnTo>
                  <a:lnTo>
                    <a:pt x="2832625" y="306894"/>
                  </a:lnTo>
                  <a:lnTo>
                    <a:pt x="2790726" y="323503"/>
                  </a:lnTo>
                  <a:lnTo>
                    <a:pt x="2748987" y="340537"/>
                  </a:lnTo>
                  <a:lnTo>
                    <a:pt x="2707412" y="357996"/>
                  </a:lnTo>
                  <a:lnTo>
                    <a:pt x="2666003" y="375878"/>
                  </a:lnTo>
                  <a:lnTo>
                    <a:pt x="2624765" y="394182"/>
                  </a:lnTo>
                  <a:lnTo>
                    <a:pt x="2583701" y="412908"/>
                  </a:lnTo>
                  <a:lnTo>
                    <a:pt x="2542814" y="432054"/>
                  </a:lnTo>
                  <a:lnTo>
                    <a:pt x="2502109" y="451619"/>
                  </a:lnTo>
                  <a:lnTo>
                    <a:pt x="2461589" y="471603"/>
                  </a:lnTo>
                  <a:lnTo>
                    <a:pt x="2421257" y="492004"/>
                  </a:lnTo>
                  <a:lnTo>
                    <a:pt x="2381117" y="512822"/>
                  </a:lnTo>
                  <a:lnTo>
                    <a:pt x="2341172" y="534056"/>
                  </a:lnTo>
                  <a:lnTo>
                    <a:pt x="2301427" y="555705"/>
                  </a:lnTo>
                  <a:lnTo>
                    <a:pt x="2261884" y="577767"/>
                  </a:lnTo>
                  <a:lnTo>
                    <a:pt x="2222548" y="600241"/>
                  </a:lnTo>
                  <a:lnTo>
                    <a:pt x="2183421" y="623128"/>
                  </a:lnTo>
                  <a:lnTo>
                    <a:pt x="2144508" y="646426"/>
                  </a:lnTo>
                  <a:lnTo>
                    <a:pt x="2105811" y="670133"/>
                  </a:lnTo>
                  <a:lnTo>
                    <a:pt x="2067335" y="694249"/>
                  </a:lnTo>
                  <a:lnTo>
                    <a:pt x="2029083" y="718774"/>
                  </a:lnTo>
                  <a:lnTo>
                    <a:pt x="1991059" y="743705"/>
                  </a:lnTo>
                  <a:lnTo>
                    <a:pt x="1953266" y="769042"/>
                  </a:lnTo>
                  <a:lnTo>
                    <a:pt x="1915708" y="794785"/>
                  </a:lnTo>
                  <a:lnTo>
                    <a:pt x="1878388" y="820931"/>
                  </a:lnTo>
                  <a:lnTo>
                    <a:pt x="1841310" y="847481"/>
                  </a:lnTo>
                  <a:lnTo>
                    <a:pt x="1804477" y="874433"/>
                  </a:lnTo>
                  <a:lnTo>
                    <a:pt x="1767894" y="901787"/>
                  </a:lnTo>
                  <a:lnTo>
                    <a:pt x="1731563" y="929540"/>
                  </a:lnTo>
                  <a:lnTo>
                    <a:pt x="1695488" y="957693"/>
                  </a:lnTo>
                  <a:lnTo>
                    <a:pt x="1659673" y="986245"/>
                  </a:lnTo>
                  <a:lnTo>
                    <a:pt x="1624121" y="1015194"/>
                  </a:lnTo>
                  <a:lnTo>
                    <a:pt x="1588837" y="1044539"/>
                  </a:lnTo>
                  <a:lnTo>
                    <a:pt x="1553822" y="1074280"/>
                  </a:lnTo>
                  <a:lnTo>
                    <a:pt x="1519082" y="1104416"/>
                  </a:lnTo>
                  <a:lnTo>
                    <a:pt x="1484619" y="1134945"/>
                  </a:lnTo>
                  <a:lnTo>
                    <a:pt x="1450438" y="1165867"/>
                  </a:lnTo>
                  <a:lnTo>
                    <a:pt x="1416541" y="1197180"/>
                  </a:lnTo>
                  <a:lnTo>
                    <a:pt x="1382932" y="1228885"/>
                  </a:lnTo>
                  <a:lnTo>
                    <a:pt x="1349616" y="1260979"/>
                  </a:lnTo>
                  <a:lnTo>
                    <a:pt x="1316595" y="1293462"/>
                  </a:lnTo>
                  <a:lnTo>
                    <a:pt x="1283872" y="1326333"/>
                  </a:lnTo>
                  <a:lnTo>
                    <a:pt x="1251453" y="1359591"/>
                  </a:lnTo>
                  <a:lnTo>
                    <a:pt x="1219339" y="1393234"/>
                  </a:lnTo>
                  <a:lnTo>
                    <a:pt x="1187536" y="1427263"/>
                  </a:lnTo>
                  <a:lnTo>
                    <a:pt x="1156045" y="1461676"/>
                  </a:lnTo>
                  <a:lnTo>
                    <a:pt x="1124871" y="1496472"/>
                  </a:lnTo>
                  <a:lnTo>
                    <a:pt x="1094018" y="1531651"/>
                  </a:lnTo>
                  <a:lnTo>
                    <a:pt x="1063489" y="1567210"/>
                  </a:lnTo>
                  <a:lnTo>
                    <a:pt x="1033287" y="1603150"/>
                  </a:lnTo>
                  <a:lnTo>
                    <a:pt x="1003417" y="1639469"/>
                  </a:lnTo>
                  <a:lnTo>
                    <a:pt x="973881" y="1676166"/>
                  </a:lnTo>
                  <a:lnTo>
                    <a:pt x="944683" y="1713240"/>
                  </a:lnTo>
                  <a:lnTo>
                    <a:pt x="915828" y="1750692"/>
                  </a:lnTo>
                  <a:lnTo>
                    <a:pt x="887317" y="1788518"/>
                  </a:lnTo>
                  <a:lnTo>
                    <a:pt x="859156" y="1826719"/>
                  </a:lnTo>
                  <a:lnTo>
                    <a:pt x="831347" y="1865294"/>
                  </a:lnTo>
                  <a:lnTo>
                    <a:pt x="803894" y="1904241"/>
                  </a:lnTo>
                  <a:lnTo>
                    <a:pt x="776801" y="1943560"/>
                  </a:lnTo>
                  <a:lnTo>
                    <a:pt x="750071" y="1983249"/>
                  </a:lnTo>
                  <a:lnTo>
                    <a:pt x="723708" y="2023309"/>
                  </a:lnTo>
                  <a:lnTo>
                    <a:pt x="697715" y="2063737"/>
                  </a:lnTo>
                  <a:lnTo>
                    <a:pt x="672097" y="2104532"/>
                  </a:lnTo>
                  <a:lnTo>
                    <a:pt x="646856" y="2145695"/>
                  </a:lnTo>
                  <a:lnTo>
                    <a:pt x="621995" y="2187224"/>
                  </a:lnTo>
                  <a:lnTo>
                    <a:pt x="597520" y="2229117"/>
                  </a:lnTo>
                  <a:lnTo>
                    <a:pt x="573492" y="2271270"/>
                  </a:lnTo>
                  <a:lnTo>
                    <a:pt x="549973" y="2313573"/>
                  </a:lnTo>
                  <a:lnTo>
                    <a:pt x="526961" y="2356023"/>
                  </a:lnTo>
                  <a:lnTo>
                    <a:pt x="504456" y="2398617"/>
                  </a:lnTo>
                  <a:lnTo>
                    <a:pt x="482455" y="2441351"/>
                  </a:lnTo>
                  <a:lnTo>
                    <a:pt x="460960" y="2484221"/>
                  </a:lnTo>
                  <a:lnTo>
                    <a:pt x="439967" y="2527224"/>
                  </a:lnTo>
                  <a:lnTo>
                    <a:pt x="419477" y="2570357"/>
                  </a:lnTo>
                  <a:lnTo>
                    <a:pt x="399489" y="2613616"/>
                  </a:lnTo>
                  <a:lnTo>
                    <a:pt x="380001" y="2656996"/>
                  </a:lnTo>
                  <a:lnTo>
                    <a:pt x="361013" y="2700496"/>
                  </a:lnTo>
                  <a:lnTo>
                    <a:pt x="342524" y="2744110"/>
                  </a:lnTo>
                  <a:lnTo>
                    <a:pt x="324532" y="2787836"/>
                  </a:lnTo>
                  <a:lnTo>
                    <a:pt x="307037" y="2831670"/>
                  </a:lnTo>
                  <a:lnTo>
                    <a:pt x="290038" y="2875608"/>
                  </a:lnTo>
                  <a:lnTo>
                    <a:pt x="273534" y="2919647"/>
                  </a:lnTo>
                  <a:lnTo>
                    <a:pt x="257524" y="2963783"/>
                  </a:lnTo>
                  <a:lnTo>
                    <a:pt x="242006" y="3008013"/>
                  </a:lnTo>
                  <a:lnTo>
                    <a:pt x="226981" y="3052333"/>
                  </a:lnTo>
                  <a:lnTo>
                    <a:pt x="212447" y="3096740"/>
                  </a:lnTo>
                  <a:lnTo>
                    <a:pt x="198402" y="3141229"/>
                  </a:lnTo>
                  <a:lnTo>
                    <a:pt x="184847" y="3185798"/>
                  </a:lnTo>
                  <a:lnTo>
                    <a:pt x="171780" y="3230443"/>
                  </a:lnTo>
                  <a:lnTo>
                    <a:pt x="159200" y="3275160"/>
                  </a:lnTo>
                  <a:lnTo>
                    <a:pt x="147107" y="3319945"/>
                  </a:lnTo>
                  <a:lnTo>
                    <a:pt x="135499" y="3364796"/>
                  </a:lnTo>
                  <a:lnTo>
                    <a:pt x="124375" y="3409708"/>
                  </a:lnTo>
                  <a:lnTo>
                    <a:pt x="113734" y="3454678"/>
                  </a:lnTo>
                  <a:lnTo>
                    <a:pt x="103576" y="3499702"/>
                  </a:lnTo>
                  <a:lnTo>
                    <a:pt x="93899" y="3544778"/>
                  </a:lnTo>
                  <a:lnTo>
                    <a:pt x="84703" y="3589900"/>
                  </a:lnTo>
                  <a:lnTo>
                    <a:pt x="75986" y="3635067"/>
                  </a:lnTo>
                  <a:lnTo>
                    <a:pt x="67748" y="3680273"/>
                  </a:lnTo>
                  <a:lnTo>
                    <a:pt x="59988" y="3725516"/>
                  </a:lnTo>
                  <a:lnTo>
                    <a:pt x="52704" y="3770792"/>
                  </a:lnTo>
                  <a:lnTo>
                    <a:pt x="45896" y="3816097"/>
                  </a:lnTo>
                  <a:lnTo>
                    <a:pt x="39563" y="3861428"/>
                  </a:lnTo>
                  <a:lnTo>
                    <a:pt x="33704" y="3906781"/>
                  </a:lnTo>
                  <a:lnTo>
                    <a:pt x="28317" y="3952153"/>
                  </a:lnTo>
                  <a:lnTo>
                    <a:pt x="23402" y="3997540"/>
                  </a:lnTo>
                  <a:lnTo>
                    <a:pt x="18959" y="4042939"/>
                  </a:lnTo>
                  <a:lnTo>
                    <a:pt x="14985" y="4088346"/>
                  </a:lnTo>
                  <a:lnTo>
                    <a:pt x="11480" y="4133757"/>
                  </a:lnTo>
                  <a:lnTo>
                    <a:pt x="8443" y="4179169"/>
                  </a:lnTo>
                  <a:lnTo>
                    <a:pt x="5874" y="4224578"/>
                  </a:lnTo>
                  <a:lnTo>
                    <a:pt x="3771" y="4269981"/>
                  </a:lnTo>
                  <a:lnTo>
                    <a:pt x="2132" y="4315374"/>
                  </a:lnTo>
                  <a:lnTo>
                    <a:pt x="958" y="4360753"/>
                  </a:lnTo>
                  <a:lnTo>
                    <a:pt x="248" y="4406116"/>
                  </a:lnTo>
                  <a:lnTo>
                    <a:pt x="0" y="4451458"/>
                  </a:lnTo>
                  <a:lnTo>
                    <a:pt x="213" y="4496776"/>
                  </a:lnTo>
                  <a:lnTo>
                    <a:pt x="886" y="4542066"/>
                  </a:lnTo>
                  <a:lnTo>
                    <a:pt x="2019" y="4587324"/>
                  </a:lnTo>
                  <a:lnTo>
                    <a:pt x="3610" y="4632548"/>
                  </a:lnTo>
                  <a:lnTo>
                    <a:pt x="5659" y="4677734"/>
                  </a:lnTo>
                  <a:lnTo>
                    <a:pt x="8165" y="4722877"/>
                  </a:lnTo>
                  <a:lnTo>
                    <a:pt x="11126" y="4767975"/>
                  </a:lnTo>
                  <a:lnTo>
                    <a:pt x="14542" y="4813024"/>
                  </a:lnTo>
                  <a:lnTo>
                    <a:pt x="18412" y="4858020"/>
                  </a:lnTo>
                  <a:lnTo>
                    <a:pt x="22734" y="4902960"/>
                  </a:lnTo>
                  <a:lnTo>
                    <a:pt x="27508" y="4947840"/>
                  </a:lnTo>
                  <a:lnTo>
                    <a:pt x="32733" y="4992656"/>
                  </a:lnTo>
                  <a:lnTo>
                    <a:pt x="38408" y="5037406"/>
                  </a:lnTo>
                  <a:lnTo>
                    <a:pt x="44532" y="5082085"/>
                  </a:lnTo>
                  <a:lnTo>
                    <a:pt x="51104" y="5126690"/>
                  </a:lnTo>
                  <a:lnTo>
                    <a:pt x="58123" y="5171217"/>
                  </a:lnTo>
                  <a:lnTo>
                    <a:pt x="65588" y="5215663"/>
                  </a:lnTo>
                  <a:lnTo>
                    <a:pt x="73498" y="5260024"/>
                  </a:lnTo>
                  <a:lnTo>
                    <a:pt x="81852" y="5304297"/>
                  </a:lnTo>
                  <a:lnTo>
                    <a:pt x="90650" y="5348477"/>
                  </a:lnTo>
                  <a:lnTo>
                    <a:pt x="99890" y="5392562"/>
                  </a:lnTo>
                  <a:lnTo>
                    <a:pt x="109571" y="5436548"/>
                  </a:lnTo>
                  <a:lnTo>
                    <a:pt x="119692" y="5480432"/>
                  </a:lnTo>
                  <a:lnTo>
                    <a:pt x="130253" y="5524209"/>
                  </a:lnTo>
                  <a:lnTo>
                    <a:pt x="141252" y="5567876"/>
                  </a:lnTo>
                  <a:lnTo>
                    <a:pt x="152688" y="5611430"/>
                  </a:lnTo>
                  <a:lnTo>
                    <a:pt x="164561" y="5654867"/>
                  </a:lnTo>
                  <a:lnTo>
                    <a:pt x="176870" y="5698183"/>
                  </a:lnTo>
                  <a:lnTo>
                    <a:pt x="189613" y="5741375"/>
                  </a:lnTo>
                  <a:lnTo>
                    <a:pt x="202790" y="5784440"/>
                  </a:lnTo>
                  <a:lnTo>
                    <a:pt x="216399" y="5827373"/>
                  </a:lnTo>
                  <a:lnTo>
                    <a:pt x="230441" y="5870171"/>
                  </a:lnTo>
                  <a:lnTo>
                    <a:pt x="244913" y="5912831"/>
                  </a:lnTo>
                  <a:lnTo>
                    <a:pt x="259814" y="5955350"/>
                  </a:lnTo>
                  <a:lnTo>
                    <a:pt x="275145" y="5997722"/>
                  </a:lnTo>
                  <a:lnTo>
                    <a:pt x="290904" y="6039946"/>
                  </a:lnTo>
                  <a:lnTo>
                    <a:pt x="307089" y="6082017"/>
                  </a:lnTo>
                  <a:lnTo>
                    <a:pt x="323701" y="6123931"/>
                  </a:lnTo>
                  <a:lnTo>
                    <a:pt x="335643" y="6153200"/>
                  </a:lnTo>
                </a:path>
                <a:path w="8297544" h="6153784">
                  <a:moveTo>
                    <a:pt x="8297531" y="2197393"/>
                  </a:moveTo>
                  <a:lnTo>
                    <a:pt x="8266865" y="2145860"/>
                  </a:lnTo>
                  <a:lnTo>
                    <a:pt x="8243158" y="2107147"/>
                  </a:lnTo>
                  <a:lnTo>
                    <a:pt x="8219042" y="2068655"/>
                  </a:lnTo>
                  <a:lnTo>
                    <a:pt x="8194519" y="2030387"/>
                  </a:lnTo>
                  <a:lnTo>
                    <a:pt x="8169588" y="1992347"/>
                  </a:lnTo>
                  <a:lnTo>
                    <a:pt x="8144252" y="1954537"/>
                  </a:lnTo>
                  <a:lnTo>
                    <a:pt x="8118511" y="1916963"/>
                  </a:lnTo>
                  <a:lnTo>
                    <a:pt x="8092366" y="1879627"/>
                  </a:lnTo>
                  <a:lnTo>
                    <a:pt x="8065818" y="1842533"/>
                  </a:lnTo>
                  <a:lnTo>
                    <a:pt x="8038867" y="1805684"/>
                  </a:lnTo>
                  <a:lnTo>
                    <a:pt x="8011516" y="1769084"/>
                  </a:lnTo>
                  <a:lnTo>
                    <a:pt x="7983765" y="1732737"/>
                  </a:lnTo>
                  <a:lnTo>
                    <a:pt x="7955614" y="1696646"/>
                  </a:lnTo>
                  <a:lnTo>
                    <a:pt x="7927065" y="1660815"/>
                  </a:lnTo>
                  <a:lnTo>
                    <a:pt x="7898119" y="1625247"/>
                  </a:lnTo>
                  <a:lnTo>
                    <a:pt x="7868776" y="1589946"/>
                  </a:lnTo>
                  <a:lnTo>
                    <a:pt x="7839038" y="1554916"/>
                  </a:lnTo>
                  <a:lnTo>
                    <a:pt x="7808906" y="1520159"/>
                  </a:lnTo>
                  <a:lnTo>
                    <a:pt x="7778380" y="1485681"/>
                  </a:lnTo>
                  <a:lnTo>
                    <a:pt x="7747462" y="1451483"/>
                  </a:lnTo>
                  <a:lnTo>
                    <a:pt x="7716152" y="1417570"/>
                  </a:lnTo>
                  <a:lnTo>
                    <a:pt x="7684451" y="1383946"/>
                  </a:lnTo>
                  <a:lnTo>
                    <a:pt x="7652361" y="1350613"/>
                  </a:lnTo>
                  <a:lnTo>
                    <a:pt x="7619882" y="1317576"/>
                  </a:lnTo>
                  <a:lnTo>
                    <a:pt x="7587016" y="1284837"/>
                  </a:lnTo>
                  <a:lnTo>
                    <a:pt x="7553763" y="1252402"/>
                  </a:lnTo>
                  <a:lnTo>
                    <a:pt x="7520124" y="1220272"/>
                  </a:lnTo>
                  <a:lnTo>
                    <a:pt x="7486100" y="1188453"/>
                  </a:lnTo>
                  <a:lnTo>
                    <a:pt x="7451692" y="1156946"/>
                  </a:lnTo>
                  <a:lnTo>
                    <a:pt x="7416901" y="1125757"/>
                  </a:lnTo>
                  <a:lnTo>
                    <a:pt x="7381728" y="1094887"/>
                  </a:lnTo>
                  <a:lnTo>
                    <a:pt x="7346174" y="1064342"/>
                  </a:lnTo>
                  <a:lnTo>
                    <a:pt x="7310241" y="1034125"/>
                  </a:lnTo>
                  <a:lnTo>
                    <a:pt x="7273928" y="1004238"/>
                  </a:lnTo>
                  <a:lnTo>
                    <a:pt x="7237236" y="974687"/>
                  </a:lnTo>
                  <a:lnTo>
                    <a:pt x="7200168" y="945473"/>
                  </a:lnTo>
                  <a:lnTo>
                    <a:pt x="7162724" y="916602"/>
                  </a:lnTo>
                  <a:lnTo>
                    <a:pt x="7124904" y="888076"/>
                  </a:lnTo>
                  <a:lnTo>
                    <a:pt x="7086709" y="859899"/>
                  </a:lnTo>
                  <a:lnTo>
                    <a:pt x="7048142" y="832074"/>
                  </a:lnTo>
                  <a:lnTo>
                    <a:pt x="7009202" y="804606"/>
                  </a:lnTo>
                  <a:lnTo>
                    <a:pt x="6969890" y="777497"/>
                  </a:lnTo>
                  <a:lnTo>
                    <a:pt x="6930209" y="750752"/>
                  </a:lnTo>
                  <a:lnTo>
                    <a:pt x="6890157" y="724374"/>
                  </a:lnTo>
                  <a:lnTo>
                    <a:pt x="6849737" y="698365"/>
                  </a:lnTo>
                  <a:lnTo>
                    <a:pt x="6808949" y="672731"/>
                  </a:lnTo>
                  <a:lnTo>
                    <a:pt x="6767795" y="647475"/>
                  </a:lnTo>
                  <a:lnTo>
                    <a:pt x="6726275" y="622599"/>
                  </a:lnTo>
                  <a:lnTo>
                    <a:pt x="6684390" y="598109"/>
                  </a:lnTo>
                </a:path>
              </a:pathLst>
            </a:custGeom>
            <a:ln w="38100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31"/>
            <p:cNvSpPr/>
            <p:nvPr userDrawn="1"/>
          </p:nvSpPr>
          <p:spPr>
            <a:xfrm>
              <a:off x="13709998" y="6396318"/>
              <a:ext cx="6629400" cy="5862320"/>
            </a:xfrm>
            <a:custGeom>
              <a:avLst/>
              <a:gdLst/>
              <a:ahLst/>
              <a:cxnLst/>
              <a:rect l="l" t="t" r="r" b="b"/>
              <a:pathLst>
                <a:path w="6629400" h="5862320">
                  <a:moveTo>
                    <a:pt x="6028090" y="546454"/>
                  </a:moveTo>
                  <a:lnTo>
                    <a:pt x="5986140" y="522363"/>
                  </a:lnTo>
                  <a:lnTo>
                    <a:pt x="5944026" y="498832"/>
                  </a:lnTo>
                  <a:lnTo>
                    <a:pt x="5901752" y="475859"/>
                  </a:lnTo>
                  <a:lnTo>
                    <a:pt x="5859324" y="453444"/>
                  </a:lnTo>
                  <a:lnTo>
                    <a:pt x="5816745" y="431585"/>
                  </a:lnTo>
                  <a:lnTo>
                    <a:pt x="5774019" y="410280"/>
                  </a:lnTo>
                  <a:lnTo>
                    <a:pt x="5731151" y="389530"/>
                  </a:lnTo>
                  <a:lnTo>
                    <a:pt x="5688146" y="369333"/>
                  </a:lnTo>
                  <a:lnTo>
                    <a:pt x="5645007" y="349687"/>
                  </a:lnTo>
                  <a:lnTo>
                    <a:pt x="5601738" y="330591"/>
                  </a:lnTo>
                  <a:lnTo>
                    <a:pt x="5558345" y="312045"/>
                  </a:lnTo>
                  <a:lnTo>
                    <a:pt x="5514831" y="294047"/>
                  </a:lnTo>
                  <a:lnTo>
                    <a:pt x="5471201" y="276595"/>
                  </a:lnTo>
                  <a:lnTo>
                    <a:pt x="5427459" y="259690"/>
                  </a:lnTo>
                  <a:lnTo>
                    <a:pt x="5383609" y="243329"/>
                  </a:lnTo>
                  <a:lnTo>
                    <a:pt x="5339656" y="227512"/>
                  </a:lnTo>
                  <a:lnTo>
                    <a:pt x="5295604" y="212237"/>
                  </a:lnTo>
                  <a:lnTo>
                    <a:pt x="5251457" y="197503"/>
                  </a:lnTo>
                  <a:lnTo>
                    <a:pt x="5207219" y="183309"/>
                  </a:lnTo>
                  <a:lnTo>
                    <a:pt x="5162896" y="169655"/>
                  </a:lnTo>
                  <a:lnTo>
                    <a:pt x="5118490" y="156537"/>
                  </a:lnTo>
                  <a:lnTo>
                    <a:pt x="5074007" y="143957"/>
                  </a:lnTo>
                  <a:lnTo>
                    <a:pt x="5029450" y="131912"/>
                  </a:lnTo>
                  <a:lnTo>
                    <a:pt x="4984825" y="120401"/>
                  </a:lnTo>
                  <a:lnTo>
                    <a:pt x="4940135" y="109423"/>
                  </a:lnTo>
                  <a:lnTo>
                    <a:pt x="4895384" y="98977"/>
                  </a:lnTo>
                  <a:lnTo>
                    <a:pt x="4850578" y="89062"/>
                  </a:lnTo>
                  <a:lnTo>
                    <a:pt x="4805720" y="79677"/>
                  </a:lnTo>
                  <a:lnTo>
                    <a:pt x="4760814" y="70820"/>
                  </a:lnTo>
                  <a:lnTo>
                    <a:pt x="4715865" y="62491"/>
                  </a:lnTo>
                  <a:lnTo>
                    <a:pt x="4670877" y="54688"/>
                  </a:lnTo>
                  <a:lnTo>
                    <a:pt x="4625855" y="47410"/>
                  </a:lnTo>
                  <a:lnTo>
                    <a:pt x="4580802" y="40655"/>
                  </a:lnTo>
                  <a:lnTo>
                    <a:pt x="4535724" y="34424"/>
                  </a:lnTo>
                  <a:lnTo>
                    <a:pt x="4490624" y="28714"/>
                  </a:lnTo>
                  <a:lnTo>
                    <a:pt x="4445506" y="23524"/>
                  </a:lnTo>
                  <a:lnTo>
                    <a:pt x="4400376" y="18854"/>
                  </a:lnTo>
                  <a:lnTo>
                    <a:pt x="4355237" y="14702"/>
                  </a:lnTo>
                  <a:lnTo>
                    <a:pt x="4310093" y="11067"/>
                  </a:lnTo>
                  <a:lnTo>
                    <a:pt x="4264949" y="7948"/>
                  </a:lnTo>
                  <a:lnTo>
                    <a:pt x="4219809" y="5343"/>
                  </a:lnTo>
                  <a:lnTo>
                    <a:pt x="4174678" y="3252"/>
                  </a:lnTo>
                  <a:lnTo>
                    <a:pt x="4129560" y="1673"/>
                  </a:lnTo>
                  <a:lnTo>
                    <a:pt x="4084459" y="606"/>
                  </a:lnTo>
                  <a:lnTo>
                    <a:pt x="4039379" y="48"/>
                  </a:lnTo>
                  <a:lnTo>
                    <a:pt x="3994324" y="0"/>
                  </a:lnTo>
                  <a:lnTo>
                    <a:pt x="3949300" y="459"/>
                  </a:lnTo>
                  <a:lnTo>
                    <a:pt x="3904310" y="1424"/>
                  </a:lnTo>
                  <a:lnTo>
                    <a:pt x="3859359" y="2896"/>
                  </a:lnTo>
                  <a:lnTo>
                    <a:pt x="3814450" y="4871"/>
                  </a:lnTo>
                  <a:lnTo>
                    <a:pt x="3769589" y="7350"/>
                  </a:lnTo>
                  <a:lnTo>
                    <a:pt x="3724779" y="10331"/>
                  </a:lnTo>
                  <a:lnTo>
                    <a:pt x="3680026" y="13812"/>
                  </a:lnTo>
                  <a:lnTo>
                    <a:pt x="3635332" y="17793"/>
                  </a:lnTo>
                  <a:lnTo>
                    <a:pt x="3590702" y="22273"/>
                  </a:lnTo>
                  <a:lnTo>
                    <a:pt x="3546142" y="27250"/>
                  </a:lnTo>
                  <a:lnTo>
                    <a:pt x="3501654" y="32723"/>
                  </a:lnTo>
                  <a:lnTo>
                    <a:pt x="3457243" y="38692"/>
                  </a:lnTo>
                  <a:lnTo>
                    <a:pt x="3412915" y="45154"/>
                  </a:lnTo>
                  <a:lnTo>
                    <a:pt x="3368672" y="52109"/>
                  </a:lnTo>
                  <a:lnTo>
                    <a:pt x="3324519" y="59556"/>
                  </a:lnTo>
                  <a:lnTo>
                    <a:pt x="3280461" y="67493"/>
                  </a:lnTo>
                  <a:lnTo>
                    <a:pt x="3236502" y="75920"/>
                  </a:lnTo>
                  <a:lnTo>
                    <a:pt x="3192646" y="84834"/>
                  </a:lnTo>
                  <a:lnTo>
                    <a:pt x="3148897" y="94236"/>
                  </a:lnTo>
                  <a:lnTo>
                    <a:pt x="3105260" y="104123"/>
                  </a:lnTo>
                  <a:lnTo>
                    <a:pt x="3061739" y="114496"/>
                  </a:lnTo>
                  <a:lnTo>
                    <a:pt x="3018339" y="125351"/>
                  </a:lnTo>
                  <a:lnTo>
                    <a:pt x="2975063" y="136689"/>
                  </a:lnTo>
                  <a:lnTo>
                    <a:pt x="2931916" y="148509"/>
                  </a:lnTo>
                  <a:lnTo>
                    <a:pt x="2888902" y="160808"/>
                  </a:lnTo>
                  <a:lnTo>
                    <a:pt x="2846026" y="173586"/>
                  </a:lnTo>
                  <a:lnTo>
                    <a:pt x="2803292" y="186843"/>
                  </a:lnTo>
                  <a:lnTo>
                    <a:pt x="2760704" y="200575"/>
                  </a:lnTo>
                  <a:lnTo>
                    <a:pt x="2718266" y="214784"/>
                  </a:lnTo>
                  <a:lnTo>
                    <a:pt x="2675983" y="229466"/>
                  </a:lnTo>
                  <a:lnTo>
                    <a:pt x="2633859" y="244622"/>
                  </a:lnTo>
                  <a:lnTo>
                    <a:pt x="2591899" y="260250"/>
                  </a:lnTo>
                  <a:lnTo>
                    <a:pt x="2550106" y="276348"/>
                  </a:lnTo>
                  <a:lnTo>
                    <a:pt x="2508485" y="292917"/>
                  </a:lnTo>
                  <a:lnTo>
                    <a:pt x="2467041" y="309953"/>
                  </a:lnTo>
                  <a:lnTo>
                    <a:pt x="2425777" y="327458"/>
                  </a:lnTo>
                  <a:lnTo>
                    <a:pt x="2384698" y="345428"/>
                  </a:lnTo>
                  <a:lnTo>
                    <a:pt x="2343808" y="363864"/>
                  </a:lnTo>
                  <a:lnTo>
                    <a:pt x="2303112" y="382763"/>
                  </a:lnTo>
                  <a:lnTo>
                    <a:pt x="2262613" y="402126"/>
                  </a:lnTo>
                  <a:lnTo>
                    <a:pt x="2222317" y="421950"/>
                  </a:lnTo>
                  <a:lnTo>
                    <a:pt x="2182227" y="442234"/>
                  </a:lnTo>
                  <a:lnTo>
                    <a:pt x="2142347" y="462978"/>
                  </a:lnTo>
                  <a:lnTo>
                    <a:pt x="2102683" y="484180"/>
                  </a:lnTo>
                  <a:lnTo>
                    <a:pt x="2063238" y="505839"/>
                  </a:lnTo>
                  <a:lnTo>
                    <a:pt x="2024016" y="527954"/>
                  </a:lnTo>
                  <a:lnTo>
                    <a:pt x="1985023" y="550523"/>
                  </a:lnTo>
                  <a:lnTo>
                    <a:pt x="1946261" y="573547"/>
                  </a:lnTo>
                  <a:lnTo>
                    <a:pt x="1907737" y="597022"/>
                  </a:lnTo>
                  <a:lnTo>
                    <a:pt x="1869453" y="620949"/>
                  </a:lnTo>
                  <a:lnTo>
                    <a:pt x="1831414" y="645326"/>
                  </a:lnTo>
                  <a:lnTo>
                    <a:pt x="1793624" y="670152"/>
                  </a:lnTo>
                  <a:lnTo>
                    <a:pt x="1756089" y="695426"/>
                  </a:lnTo>
                  <a:lnTo>
                    <a:pt x="1718811" y="721146"/>
                  </a:lnTo>
                  <a:lnTo>
                    <a:pt x="1681795" y="747312"/>
                  </a:lnTo>
                  <a:lnTo>
                    <a:pt x="1645047" y="773922"/>
                  </a:lnTo>
                  <a:lnTo>
                    <a:pt x="1608569" y="800975"/>
                  </a:lnTo>
                  <a:lnTo>
                    <a:pt x="1572366" y="828471"/>
                  </a:lnTo>
                  <a:lnTo>
                    <a:pt x="1536443" y="856407"/>
                  </a:lnTo>
                  <a:lnTo>
                    <a:pt x="1500804" y="884783"/>
                  </a:lnTo>
                  <a:lnTo>
                    <a:pt x="1465453" y="913598"/>
                  </a:lnTo>
                  <a:lnTo>
                    <a:pt x="1430395" y="942850"/>
                  </a:lnTo>
                  <a:lnTo>
                    <a:pt x="1395633" y="972538"/>
                  </a:lnTo>
                  <a:lnTo>
                    <a:pt x="1361172" y="1002662"/>
                  </a:lnTo>
                  <a:lnTo>
                    <a:pt x="1327017" y="1033219"/>
                  </a:lnTo>
                  <a:lnTo>
                    <a:pt x="1293171" y="1064209"/>
                  </a:lnTo>
                  <a:lnTo>
                    <a:pt x="1259639" y="1095631"/>
                  </a:lnTo>
                  <a:lnTo>
                    <a:pt x="1226426" y="1127484"/>
                  </a:lnTo>
                  <a:lnTo>
                    <a:pt x="1193535" y="1159765"/>
                  </a:lnTo>
                  <a:lnTo>
                    <a:pt x="1160971" y="1192475"/>
                  </a:lnTo>
                  <a:lnTo>
                    <a:pt x="1128738" y="1225612"/>
                  </a:lnTo>
                  <a:lnTo>
                    <a:pt x="1096841" y="1259175"/>
                  </a:lnTo>
                  <a:lnTo>
                    <a:pt x="1065283" y="1293163"/>
                  </a:lnTo>
                  <a:lnTo>
                    <a:pt x="1034069" y="1327574"/>
                  </a:lnTo>
                  <a:lnTo>
                    <a:pt x="1003204" y="1362408"/>
                  </a:lnTo>
                  <a:lnTo>
                    <a:pt x="972692" y="1397663"/>
                  </a:lnTo>
                  <a:lnTo>
                    <a:pt x="942536" y="1433338"/>
                  </a:lnTo>
                  <a:lnTo>
                    <a:pt x="912742" y="1469432"/>
                  </a:lnTo>
                  <a:lnTo>
                    <a:pt x="883314" y="1505944"/>
                  </a:lnTo>
                  <a:lnTo>
                    <a:pt x="854255" y="1542872"/>
                  </a:lnTo>
                  <a:lnTo>
                    <a:pt x="825570" y="1580217"/>
                  </a:lnTo>
                  <a:lnTo>
                    <a:pt x="797265" y="1617975"/>
                  </a:lnTo>
                  <a:lnTo>
                    <a:pt x="769341" y="1656147"/>
                  </a:lnTo>
                  <a:lnTo>
                    <a:pt x="741805" y="1694730"/>
                  </a:lnTo>
                  <a:lnTo>
                    <a:pt x="714661" y="1733725"/>
                  </a:lnTo>
                  <a:lnTo>
                    <a:pt x="687912" y="1773130"/>
                  </a:lnTo>
                  <a:lnTo>
                    <a:pt x="661563" y="1812943"/>
                  </a:lnTo>
                  <a:lnTo>
                    <a:pt x="635618" y="1853163"/>
                  </a:lnTo>
                  <a:lnTo>
                    <a:pt x="610082" y="1893790"/>
                  </a:lnTo>
                  <a:lnTo>
                    <a:pt x="584959" y="1934822"/>
                  </a:lnTo>
                  <a:lnTo>
                    <a:pt x="560253" y="1976258"/>
                  </a:lnTo>
                  <a:lnTo>
                    <a:pt x="535969" y="2018096"/>
                  </a:lnTo>
                  <a:lnTo>
                    <a:pt x="512176" y="2060222"/>
                  </a:lnTo>
                  <a:lnTo>
                    <a:pt x="488939" y="2102513"/>
                  </a:lnTo>
                  <a:lnTo>
                    <a:pt x="466258" y="2144968"/>
                  </a:lnTo>
                  <a:lnTo>
                    <a:pt x="444131" y="2187580"/>
                  </a:lnTo>
                  <a:lnTo>
                    <a:pt x="422558" y="2230345"/>
                  </a:lnTo>
                  <a:lnTo>
                    <a:pt x="401537" y="2273260"/>
                  </a:lnTo>
                  <a:lnTo>
                    <a:pt x="381066" y="2316320"/>
                  </a:lnTo>
                  <a:lnTo>
                    <a:pt x="361146" y="2359521"/>
                  </a:lnTo>
                  <a:lnTo>
                    <a:pt x="341774" y="2402858"/>
                  </a:lnTo>
                  <a:lnTo>
                    <a:pt x="322950" y="2446327"/>
                  </a:lnTo>
                  <a:lnTo>
                    <a:pt x="304672" y="2489923"/>
                  </a:lnTo>
                  <a:lnTo>
                    <a:pt x="286939" y="2533643"/>
                  </a:lnTo>
                  <a:lnTo>
                    <a:pt x="269750" y="2577482"/>
                  </a:lnTo>
                  <a:lnTo>
                    <a:pt x="253105" y="2621435"/>
                  </a:lnTo>
                  <a:lnTo>
                    <a:pt x="237000" y="2665499"/>
                  </a:lnTo>
                  <a:lnTo>
                    <a:pt x="221437" y="2709669"/>
                  </a:lnTo>
                  <a:lnTo>
                    <a:pt x="206412" y="2753940"/>
                  </a:lnTo>
                  <a:lnTo>
                    <a:pt x="191926" y="2798309"/>
                  </a:lnTo>
                  <a:lnTo>
                    <a:pt x="177977" y="2842770"/>
                  </a:lnTo>
                  <a:lnTo>
                    <a:pt x="164564" y="2887320"/>
                  </a:lnTo>
                  <a:lnTo>
                    <a:pt x="151686" y="2931955"/>
                  </a:lnTo>
                  <a:lnTo>
                    <a:pt x="139341" y="2976669"/>
                  </a:lnTo>
                  <a:lnTo>
                    <a:pt x="127528" y="3021459"/>
                  </a:lnTo>
                  <a:lnTo>
                    <a:pt x="116247" y="3066320"/>
                  </a:lnTo>
                  <a:lnTo>
                    <a:pt x="105496" y="3111249"/>
                  </a:lnTo>
                  <a:lnTo>
                    <a:pt x="95273" y="3156240"/>
                  </a:lnTo>
                  <a:lnTo>
                    <a:pt x="85579" y="3201289"/>
                  </a:lnTo>
                  <a:lnTo>
                    <a:pt x="76411" y="3246392"/>
                  </a:lnTo>
                  <a:lnTo>
                    <a:pt x="67768" y="3291545"/>
                  </a:lnTo>
                  <a:lnTo>
                    <a:pt x="59650" y="3336743"/>
                  </a:lnTo>
                  <a:lnTo>
                    <a:pt x="52055" y="3381982"/>
                  </a:lnTo>
                  <a:lnTo>
                    <a:pt x="44982" y="3427258"/>
                  </a:lnTo>
                  <a:lnTo>
                    <a:pt x="38429" y="3472566"/>
                  </a:lnTo>
                  <a:lnTo>
                    <a:pt x="32397" y="3517902"/>
                  </a:lnTo>
                  <a:lnTo>
                    <a:pt x="26882" y="3563261"/>
                  </a:lnTo>
                  <a:lnTo>
                    <a:pt x="21885" y="3608640"/>
                  </a:lnTo>
                  <a:lnTo>
                    <a:pt x="17405" y="3654034"/>
                  </a:lnTo>
                  <a:lnTo>
                    <a:pt x="13439" y="3699438"/>
                  </a:lnTo>
                  <a:lnTo>
                    <a:pt x="9987" y="3744849"/>
                  </a:lnTo>
                  <a:lnTo>
                    <a:pt x="7047" y="3790262"/>
                  </a:lnTo>
                  <a:lnTo>
                    <a:pt x="4619" y="3835672"/>
                  </a:lnTo>
                  <a:lnTo>
                    <a:pt x="2702" y="3881076"/>
                  </a:lnTo>
                  <a:lnTo>
                    <a:pt x="1293" y="3926468"/>
                  </a:lnTo>
                  <a:lnTo>
                    <a:pt x="393" y="3971846"/>
                  </a:lnTo>
                  <a:lnTo>
                    <a:pt x="0" y="4017203"/>
                  </a:lnTo>
                  <a:lnTo>
                    <a:pt x="112" y="4062537"/>
                  </a:lnTo>
                  <a:lnTo>
                    <a:pt x="728" y="4107842"/>
                  </a:lnTo>
                  <a:lnTo>
                    <a:pt x="1848" y="4153114"/>
                  </a:lnTo>
                  <a:lnTo>
                    <a:pt x="3471" y="4198349"/>
                  </a:lnTo>
                  <a:lnTo>
                    <a:pt x="5594" y="4243543"/>
                  </a:lnTo>
                  <a:lnTo>
                    <a:pt x="8217" y="4288692"/>
                  </a:lnTo>
                  <a:lnTo>
                    <a:pt x="11339" y="4333790"/>
                  </a:lnTo>
                  <a:lnTo>
                    <a:pt x="14959" y="4378834"/>
                  </a:lnTo>
                  <a:lnTo>
                    <a:pt x="19075" y="4423819"/>
                  </a:lnTo>
                  <a:lnTo>
                    <a:pt x="23686" y="4468741"/>
                  </a:lnTo>
                  <a:lnTo>
                    <a:pt x="28791" y="4513596"/>
                  </a:lnTo>
                  <a:lnTo>
                    <a:pt x="34389" y="4558379"/>
                  </a:lnTo>
                  <a:lnTo>
                    <a:pt x="40479" y="4603086"/>
                  </a:lnTo>
                  <a:lnTo>
                    <a:pt x="47060" y="4647712"/>
                  </a:lnTo>
                  <a:lnTo>
                    <a:pt x="54130" y="4692254"/>
                  </a:lnTo>
                  <a:lnTo>
                    <a:pt x="61688" y="4736707"/>
                  </a:lnTo>
                  <a:lnTo>
                    <a:pt x="69733" y="4781066"/>
                  </a:lnTo>
                  <a:lnTo>
                    <a:pt x="78264" y="4825328"/>
                  </a:lnTo>
                  <a:lnTo>
                    <a:pt x="87281" y="4869488"/>
                  </a:lnTo>
                  <a:lnTo>
                    <a:pt x="96780" y="4913541"/>
                  </a:lnTo>
                  <a:lnTo>
                    <a:pt x="106762" y="4957484"/>
                  </a:lnTo>
                  <a:lnTo>
                    <a:pt x="117226" y="5001311"/>
                  </a:lnTo>
                  <a:lnTo>
                    <a:pt x="128170" y="5045020"/>
                  </a:lnTo>
                  <a:lnTo>
                    <a:pt x="139592" y="5088604"/>
                  </a:lnTo>
                  <a:lnTo>
                    <a:pt x="151493" y="5132061"/>
                  </a:lnTo>
                  <a:lnTo>
                    <a:pt x="163870" y="5175385"/>
                  </a:lnTo>
                  <a:lnTo>
                    <a:pt x="176722" y="5218572"/>
                  </a:lnTo>
                  <a:lnTo>
                    <a:pt x="190049" y="5261618"/>
                  </a:lnTo>
                  <a:lnTo>
                    <a:pt x="203849" y="5304519"/>
                  </a:lnTo>
                  <a:lnTo>
                    <a:pt x="218122" y="5347271"/>
                  </a:lnTo>
                  <a:lnTo>
                    <a:pt x="232865" y="5389868"/>
                  </a:lnTo>
                  <a:lnTo>
                    <a:pt x="248077" y="5432307"/>
                  </a:lnTo>
                  <a:lnTo>
                    <a:pt x="263758" y="5474583"/>
                  </a:lnTo>
                  <a:lnTo>
                    <a:pt x="279907" y="5516692"/>
                  </a:lnTo>
                  <a:lnTo>
                    <a:pt x="296522" y="5558630"/>
                  </a:lnTo>
                  <a:lnTo>
                    <a:pt x="313602" y="5600392"/>
                  </a:lnTo>
                  <a:lnTo>
                    <a:pt x="331146" y="5641974"/>
                  </a:lnTo>
                  <a:lnTo>
                    <a:pt x="349152" y="5683371"/>
                  </a:lnTo>
                  <a:lnTo>
                    <a:pt x="367620" y="5724580"/>
                  </a:lnTo>
                  <a:lnTo>
                    <a:pt x="386549" y="5765596"/>
                  </a:lnTo>
                  <a:lnTo>
                    <a:pt x="405936" y="5806414"/>
                  </a:lnTo>
                  <a:lnTo>
                    <a:pt x="425782" y="5847031"/>
                  </a:lnTo>
                  <a:lnTo>
                    <a:pt x="433172" y="5861740"/>
                  </a:lnTo>
                </a:path>
                <a:path w="6629400" h="5862320">
                  <a:moveTo>
                    <a:pt x="6628885" y="973206"/>
                  </a:moveTo>
                  <a:lnTo>
                    <a:pt x="6574728" y="927523"/>
                  </a:lnTo>
                  <a:lnTo>
                    <a:pt x="6538336" y="897782"/>
                  </a:lnTo>
                  <a:lnTo>
                    <a:pt x="6501530" y="868411"/>
                  </a:lnTo>
                  <a:lnTo>
                    <a:pt x="6464313" y="839415"/>
                  </a:lnTo>
                  <a:lnTo>
                    <a:pt x="6426686" y="810799"/>
                  </a:lnTo>
                  <a:lnTo>
                    <a:pt x="6388649" y="782566"/>
                  </a:lnTo>
                  <a:lnTo>
                    <a:pt x="6350204" y="754722"/>
                  </a:lnTo>
                  <a:lnTo>
                    <a:pt x="6311352" y="727269"/>
                  </a:lnTo>
                  <a:lnTo>
                    <a:pt x="6272094" y="700214"/>
                  </a:lnTo>
                  <a:lnTo>
                    <a:pt x="6232432" y="673559"/>
                  </a:lnTo>
                  <a:lnTo>
                    <a:pt x="6192366" y="647310"/>
                  </a:lnTo>
                  <a:lnTo>
                    <a:pt x="6151898" y="621471"/>
                  </a:lnTo>
                  <a:lnTo>
                    <a:pt x="6111028" y="596045"/>
                  </a:lnTo>
                  <a:lnTo>
                    <a:pt x="6069759" y="571038"/>
                  </a:lnTo>
                  <a:lnTo>
                    <a:pt x="6028090" y="546454"/>
                  </a:lnTo>
                </a:path>
              </a:pathLst>
            </a:custGeom>
            <a:ln w="38100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8"/>
          <a:stretch/>
        </p:blipFill>
        <p:spPr>
          <a:xfrm>
            <a:off x="9096210" y="372534"/>
            <a:ext cx="2519528" cy="42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7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i="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3974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63" userDrawn="1">
          <p15:clr>
            <a:srgbClr val="F26B43"/>
          </p15:clr>
        </p15:guide>
        <p15:guide id="5" pos="7317" userDrawn="1">
          <p15:clr>
            <a:srgbClr val="F26B43"/>
          </p15:clr>
        </p15:guide>
        <p15:guide id="6" orient="horz" pos="913" userDrawn="1">
          <p15:clr>
            <a:srgbClr val="F26B43"/>
          </p15:clr>
        </p15:guide>
        <p15:guide id="7" pos="5201" userDrawn="1">
          <p15:clr>
            <a:srgbClr val="F26B43"/>
          </p15:clr>
        </p15:guide>
        <p15:guide id="8" orient="horz" pos="4088" userDrawn="1">
          <p15:clr>
            <a:srgbClr val="F26B43"/>
          </p15:clr>
        </p15:guide>
        <p15:guide id="9" pos="622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733" y="6491818"/>
            <a:ext cx="264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06th of October 2025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1211" y="6493406"/>
            <a:ext cx="5712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Thomas Flisgen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8688" y="6491817"/>
            <a:ext cx="757579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EDD9-2578-4372-8132-10947A41866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8"/>
          <a:stretch/>
        </p:blipFill>
        <p:spPr>
          <a:xfrm>
            <a:off x="9096210" y="372534"/>
            <a:ext cx="2519528" cy="42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6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70" r:id="rId4"/>
    <p:sldLayoutId id="2147483715" r:id="rId5"/>
    <p:sldLayoutId id="2147483672" r:id="rId6"/>
    <p:sldLayoutId id="2147483671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i="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3974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63" userDrawn="1">
          <p15:clr>
            <a:srgbClr val="F26B43"/>
          </p15:clr>
        </p15:guide>
        <p15:guide id="5" pos="7317" userDrawn="1">
          <p15:clr>
            <a:srgbClr val="F26B43"/>
          </p15:clr>
        </p15:guide>
        <p15:guide id="6" orient="horz" pos="913" userDrawn="1">
          <p15:clr>
            <a:srgbClr val="F26B43"/>
          </p15:clr>
        </p15:guide>
        <p15:guide id="7" pos="5201" userDrawn="1">
          <p15:clr>
            <a:srgbClr val="F26B43"/>
          </p15:clr>
        </p15:guide>
        <p15:guide id="8" orient="horz" pos="4088" userDrawn="1">
          <p15:clr>
            <a:srgbClr val="F26B43"/>
          </p15:clr>
        </p15:guide>
        <p15:guide id="9" pos="6229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733" y="6491818"/>
            <a:ext cx="264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06th of October 2025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1211" y="6493406"/>
            <a:ext cx="5712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Thomas Flisgen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8688" y="6491817"/>
            <a:ext cx="757579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EDD9-2578-4372-8132-10947A41866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8"/>
          <a:stretch/>
        </p:blipFill>
        <p:spPr>
          <a:xfrm>
            <a:off x="9096210" y="372534"/>
            <a:ext cx="2519528" cy="42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2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714" r:id="rId5"/>
    <p:sldLayoutId id="2147483699" r:id="rId6"/>
    <p:sldLayoutId id="2147483700" r:id="rId7"/>
    <p:sldLayoutId id="214748371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i="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3974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63" userDrawn="1">
          <p15:clr>
            <a:srgbClr val="F26B43"/>
          </p15:clr>
        </p15:guide>
        <p15:guide id="5" pos="7317" userDrawn="1">
          <p15:clr>
            <a:srgbClr val="F26B43"/>
          </p15:clr>
        </p15:guide>
        <p15:guide id="6" orient="horz" pos="913" userDrawn="1">
          <p15:clr>
            <a:srgbClr val="F26B43"/>
          </p15:clr>
        </p15:guide>
        <p15:guide id="7" pos="5201" userDrawn="1">
          <p15:clr>
            <a:srgbClr val="F26B43"/>
          </p15:clr>
        </p15:guide>
        <p15:guide id="8" orient="horz" pos="4088" userDrawn="1">
          <p15:clr>
            <a:srgbClr val="F26B43"/>
          </p15:clr>
        </p15:guide>
        <p15:guide id="9" pos="6229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90" y="5690695"/>
            <a:ext cx="885600" cy="885600"/>
          </a:xfrm>
          <a:prstGeom prst="rect">
            <a:avLst/>
          </a:prstGeom>
        </p:spPr>
      </p:pic>
      <p:sp>
        <p:nvSpPr>
          <p:cNvPr id="10" name="Titel 5"/>
          <p:cNvSpPr txBox="1">
            <a:spLocks/>
          </p:cNvSpPr>
          <p:nvPr userDrawn="1"/>
        </p:nvSpPr>
        <p:spPr>
          <a:xfrm>
            <a:off x="452074" y="6205616"/>
            <a:ext cx="5060977" cy="395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200" cap="none" dirty="0">
                <a:solidFill>
                  <a:schemeClr val="tx1"/>
                </a:solidFill>
              </a:rPr>
              <a:t>www.b-tu.de/en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8"/>
          <a:stretch/>
        </p:blipFill>
        <p:spPr>
          <a:xfrm>
            <a:off x="9096210" y="372534"/>
            <a:ext cx="2519528" cy="42371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9015C4-F819-4E44-A286-96BD0D4374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263" y="368300"/>
            <a:ext cx="1925819" cy="39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3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i="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3974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63" userDrawn="1">
          <p15:clr>
            <a:srgbClr val="F26B43"/>
          </p15:clr>
        </p15:guide>
        <p15:guide id="5" pos="7317" userDrawn="1">
          <p15:clr>
            <a:srgbClr val="F26B43"/>
          </p15:clr>
        </p15:guide>
        <p15:guide id="6" orient="horz" pos="913" userDrawn="1">
          <p15:clr>
            <a:srgbClr val="F26B43"/>
          </p15:clr>
        </p15:guide>
        <p15:guide id="7" pos="5201" userDrawn="1">
          <p15:clr>
            <a:srgbClr val="F26B43"/>
          </p15:clr>
        </p15:guide>
        <p15:guide id="8" orient="horz" pos="4088" userDrawn="1">
          <p15:clr>
            <a:srgbClr val="F26B43"/>
          </p15:clr>
        </p15:guide>
        <p15:guide id="9" pos="62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8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62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64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tags" Target="../tags/tag55.xml"/><Relationship Id="rId16" Type="http://schemas.openxmlformats.org/officeDocument/2006/relationships/image" Target="../media/image71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66.png"/><Relationship Id="rId5" Type="http://schemas.openxmlformats.org/officeDocument/2006/relationships/tags" Target="../tags/tag58.xml"/><Relationship Id="rId15" Type="http://schemas.openxmlformats.org/officeDocument/2006/relationships/image" Target="../media/image70.png"/><Relationship Id="rId10" Type="http://schemas.openxmlformats.org/officeDocument/2006/relationships/notesSlide" Target="../notesSlides/notesSlide10.xml"/><Relationship Id="rId4" Type="http://schemas.openxmlformats.org/officeDocument/2006/relationships/tags" Target="../tags/tag57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48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47.png"/><Relationship Id="rId11" Type="http://schemas.openxmlformats.org/officeDocument/2006/relationships/image" Target="../media/image74.png"/><Relationship Id="rId5" Type="http://schemas.openxmlformats.org/officeDocument/2006/relationships/image" Target="../media/image46.png"/><Relationship Id="rId10" Type="http://schemas.openxmlformats.org/officeDocument/2006/relationships/image" Target="../media/image65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image" Target="../media/image99.png"/><Relationship Id="rId39" Type="http://schemas.openxmlformats.org/officeDocument/2006/relationships/image" Target="../media/image112.png"/><Relationship Id="rId21" Type="http://schemas.openxmlformats.org/officeDocument/2006/relationships/notesSlide" Target="../notesSlides/notesSlide18.xml"/><Relationship Id="rId34" Type="http://schemas.openxmlformats.org/officeDocument/2006/relationships/image" Target="../media/image107.png"/><Relationship Id="rId42" Type="http://schemas.openxmlformats.org/officeDocument/2006/relationships/image" Target="../media/image115.png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02.png"/><Relationship Id="rId41" Type="http://schemas.openxmlformats.org/officeDocument/2006/relationships/image" Target="../media/image114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image" Target="../media/image97.png"/><Relationship Id="rId32" Type="http://schemas.openxmlformats.org/officeDocument/2006/relationships/image" Target="../media/image105.png"/><Relationship Id="rId37" Type="http://schemas.openxmlformats.org/officeDocument/2006/relationships/image" Target="../media/image110.png"/><Relationship Id="rId40" Type="http://schemas.openxmlformats.org/officeDocument/2006/relationships/image" Target="../media/image113.png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36" Type="http://schemas.openxmlformats.org/officeDocument/2006/relationships/image" Target="../media/image109.png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31" Type="http://schemas.openxmlformats.org/officeDocument/2006/relationships/image" Target="../media/image104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3.png"/><Relationship Id="rId35" Type="http://schemas.openxmlformats.org/officeDocument/2006/relationships/image" Target="../media/image108.png"/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image" Target="../media/image98.png"/><Relationship Id="rId33" Type="http://schemas.openxmlformats.org/officeDocument/2006/relationships/image" Target="../media/image106.png"/><Relationship Id="rId38" Type="http://schemas.openxmlformats.org/officeDocument/2006/relationships/image" Target="../media/image1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48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47.png"/><Relationship Id="rId11" Type="http://schemas.openxmlformats.org/officeDocument/2006/relationships/image" Target="../media/image116.png"/><Relationship Id="rId5" Type="http://schemas.openxmlformats.org/officeDocument/2006/relationships/image" Target="../media/image46.png"/><Relationship Id="rId10" Type="http://schemas.openxmlformats.org/officeDocument/2006/relationships/image" Target="../media/image94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tags" Target="../tags/tag5.xml"/><Relationship Id="rId21" Type="http://schemas.openxmlformats.org/officeDocument/2006/relationships/image" Target="../media/image23.png"/><Relationship Id="rId7" Type="http://schemas.openxmlformats.org/officeDocument/2006/relationships/tags" Target="../tags/tag9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tags" Target="../tags/tag4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7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21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image" Target="../media/image25.png"/><Relationship Id="rId26" Type="http://schemas.openxmlformats.org/officeDocument/2006/relationships/image" Target="../media/image29.png"/><Relationship Id="rId3" Type="http://schemas.openxmlformats.org/officeDocument/2006/relationships/tags" Target="../tags/tag14.xml"/><Relationship Id="rId21" Type="http://schemas.openxmlformats.org/officeDocument/2006/relationships/image" Target="../media/image14.png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image" Target="../media/image24.png"/><Relationship Id="rId25" Type="http://schemas.openxmlformats.org/officeDocument/2006/relationships/image" Target="../media/image28.png"/><Relationship Id="rId2" Type="http://schemas.openxmlformats.org/officeDocument/2006/relationships/tags" Target="../tags/tag13.xml"/><Relationship Id="rId16" Type="http://schemas.openxmlformats.org/officeDocument/2006/relationships/image" Target="../media/image13.png"/><Relationship Id="rId20" Type="http://schemas.openxmlformats.org/officeDocument/2006/relationships/image" Target="../media/image27.png"/><Relationship Id="rId29" Type="http://schemas.openxmlformats.org/officeDocument/2006/relationships/image" Target="../media/image18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image" Target="../media/image17.png"/><Relationship Id="rId5" Type="http://schemas.openxmlformats.org/officeDocument/2006/relationships/tags" Target="../tags/tag16.xml"/><Relationship Id="rId15" Type="http://schemas.openxmlformats.org/officeDocument/2006/relationships/notesSlide" Target="../notesSlides/notesSlide4.xml"/><Relationship Id="rId23" Type="http://schemas.openxmlformats.org/officeDocument/2006/relationships/image" Target="../media/image16.png"/><Relationship Id="rId28" Type="http://schemas.openxmlformats.org/officeDocument/2006/relationships/image" Target="../media/image31.png"/><Relationship Id="rId10" Type="http://schemas.openxmlformats.org/officeDocument/2006/relationships/tags" Target="../tags/tag21.xml"/><Relationship Id="rId19" Type="http://schemas.openxmlformats.org/officeDocument/2006/relationships/image" Target="../media/image26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15.png"/><Relationship Id="rId27" Type="http://schemas.openxmlformats.org/officeDocument/2006/relationships/image" Target="../media/image30.png"/><Relationship Id="rId30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notesSlide" Target="../notesSlides/notesSlide5.xml"/><Relationship Id="rId21" Type="http://schemas.openxmlformats.org/officeDocument/2006/relationships/tags" Target="../tags/tag45.xml"/><Relationship Id="rId34" Type="http://schemas.openxmlformats.org/officeDocument/2006/relationships/image" Target="../media/image39.png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slideLayout" Target="../slideLayouts/slideLayout6.xml"/><Relationship Id="rId33" Type="http://schemas.openxmlformats.org/officeDocument/2006/relationships/image" Target="../media/image38.png"/><Relationship Id="rId38" Type="http://schemas.openxmlformats.org/officeDocument/2006/relationships/image" Target="../media/image42.png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tags" Target="../tags/tag44.xml"/><Relationship Id="rId29" Type="http://schemas.openxmlformats.org/officeDocument/2006/relationships/image" Target="../media/image34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image" Target="../media/image37.png"/><Relationship Id="rId37" Type="http://schemas.openxmlformats.org/officeDocument/2006/relationships/image" Target="../media/image18.png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image" Target="../media/image36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8" Type="http://schemas.openxmlformats.org/officeDocument/2006/relationships/tags" Target="../tags/tag32.xml"/><Relationship Id="rId3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dirty="0"/>
              <a:t>Concatenation Methods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Thomas Flisgen</a:t>
            </a:r>
          </a:p>
          <a:p>
            <a:r>
              <a:rPr lang="en-US" dirty="0"/>
              <a:t>Workshop on Higher Order Modes in Superconducting Cavities (HOMSC25)</a:t>
            </a:r>
          </a:p>
          <a:p>
            <a:r>
              <a:rPr lang="en-US" dirty="0"/>
              <a:t>06 - 08 October 2025</a:t>
            </a:r>
          </a:p>
          <a:p>
            <a:r>
              <a:rPr lang="en-US" dirty="0"/>
              <a:t>DESY, Hamburg,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634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en-GB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Thomas Flisgen</a:t>
            </a:r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en-GB" smtClean="0"/>
              <a:t>10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5732" y="368300"/>
            <a:ext cx="7680855" cy="612000"/>
          </a:xfrm>
        </p:spPr>
        <p:txBody>
          <a:bodyPr/>
          <a:lstStyle/>
          <a:p>
            <a:r>
              <a:rPr lang="en-GB" dirty="0"/>
              <a:t>Workflow CSC [1]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AC5F7829-5C1C-31D1-3D9D-DEAAA3EC251B}"/>
              </a:ext>
            </a:extLst>
          </p:cNvPr>
          <p:cNvSpPr txBox="1"/>
          <p:nvPr/>
        </p:nvSpPr>
        <p:spPr>
          <a:xfrm>
            <a:off x="203200" y="6092291"/>
            <a:ext cx="11988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[1] H.-W. Glock, K. </a:t>
            </a:r>
            <a:r>
              <a:rPr lang="en-US" sz="1200" dirty="0" err="1"/>
              <a:t>Rothemund</a:t>
            </a:r>
            <a:r>
              <a:rPr lang="en-US" sz="1200" dirty="0"/>
              <a:t>, and U. van Rienen, "CSC - A procedure for coupled S-parameter calculations," in IEEE Trans. on Mag., vol. 38, no. 2, pp. 1173-1176, 2002</a:t>
            </a:r>
            <a:endParaRPr lang="de-DE" sz="1200" dirty="0"/>
          </a:p>
        </p:txBody>
      </p:sp>
      <p:pic>
        <p:nvPicPr>
          <p:cNvPr id="33" name="Picture 11" descr="cavity">
            <a:extLst>
              <a:ext uri="{FF2B5EF4-FFF2-40B4-BE49-F238E27FC236}">
                <a16:creationId xmlns:a16="http://schemas.microsoft.com/office/drawing/2014/main" id="{78E49B82-2496-D62D-A772-0D2CB5D8F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28036" r="4572" b="29390"/>
          <a:stretch>
            <a:fillRect/>
          </a:stretch>
        </p:blipFill>
        <p:spPr bwMode="auto">
          <a:xfrm>
            <a:off x="681719" y="3402886"/>
            <a:ext cx="14527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hom1leg">
            <a:extLst>
              <a:ext uri="{FF2B5EF4-FFF2-40B4-BE49-F238E27FC236}">
                <a16:creationId xmlns:a16="http://schemas.microsoft.com/office/drawing/2014/main" id="{6F2DC7C4-5406-AC03-7813-F6F60849D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5" t="4514" r="33821" b="4681"/>
          <a:stretch>
            <a:fillRect/>
          </a:stretch>
        </p:blipFill>
        <p:spPr bwMode="auto">
          <a:xfrm>
            <a:off x="863603" y="3911432"/>
            <a:ext cx="244474" cy="27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5" descr="hom1legic">
            <a:extLst>
              <a:ext uri="{FF2B5EF4-FFF2-40B4-BE49-F238E27FC236}">
                <a16:creationId xmlns:a16="http://schemas.microsoft.com/office/drawing/2014/main" id="{29D99AF8-0437-1E41-1981-81A6250FB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8" r="40437"/>
          <a:stretch>
            <a:fillRect/>
          </a:stretch>
        </p:blipFill>
        <p:spPr bwMode="auto">
          <a:xfrm>
            <a:off x="1268857" y="3890060"/>
            <a:ext cx="244475" cy="5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bellow">
            <a:extLst>
              <a:ext uri="{FF2B5EF4-FFF2-40B4-BE49-F238E27FC236}">
                <a16:creationId xmlns:a16="http://schemas.microsoft.com/office/drawing/2014/main" id="{A3B67864-A4C6-9139-B2D7-7DFE53CB7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5246" r="13257" b="4118"/>
          <a:stretch>
            <a:fillRect/>
          </a:stretch>
        </p:blipFill>
        <p:spPr bwMode="auto">
          <a:xfrm>
            <a:off x="1718564" y="3993755"/>
            <a:ext cx="395553" cy="19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Grafik 23" descr="cav4couplers.png">
            <a:extLst>
              <a:ext uri="{FF2B5EF4-FFF2-40B4-BE49-F238E27FC236}">
                <a16:creationId xmlns:a16="http://schemas.microsoft.com/office/drawing/2014/main" id="{B860209D-34A3-3A0D-B769-7E3B680989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75" y="1219778"/>
            <a:ext cx="90074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Abgerundetes Rechteck 2 1">
            <a:extLst>
              <a:ext uri="{FF2B5EF4-FFF2-40B4-BE49-F238E27FC236}">
                <a16:creationId xmlns:a16="http://schemas.microsoft.com/office/drawing/2014/main" id="{EEC526E0-48EA-5CF8-6490-AAB9A2DFF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013" y="1076903"/>
            <a:ext cx="9464675" cy="647700"/>
          </a:xfrm>
          <a:prstGeom prst="roundRect">
            <a:avLst>
              <a:gd name="adj" fmla="val 26829"/>
            </a:avLst>
          </a:prstGeom>
          <a:solidFill>
            <a:srgbClr val="004A99">
              <a:alpha val="10196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solidFill>
                <a:srgbClr val="FFFFFF"/>
              </a:solidFill>
            </a:endParaRPr>
          </a:p>
        </p:txBody>
      </p:sp>
      <p:cxnSp>
        <p:nvCxnSpPr>
          <p:cNvPr id="83" name="Verbinder: gewinkelt 82">
            <a:extLst>
              <a:ext uri="{FF2B5EF4-FFF2-40B4-BE49-F238E27FC236}">
                <a16:creationId xmlns:a16="http://schemas.microsoft.com/office/drawing/2014/main" id="{F27BA3B8-9B8B-5FA4-2336-EB597527C43F}"/>
              </a:ext>
            </a:extLst>
          </p:cNvPr>
          <p:cNvCxnSpPr>
            <a:stCxn id="56" idx="2"/>
            <a:endCxn id="57" idx="0"/>
          </p:cNvCxnSpPr>
          <p:nvPr/>
        </p:nvCxnSpPr>
        <p:spPr>
          <a:xfrm rot="5400000">
            <a:off x="3035936" y="74742"/>
            <a:ext cx="1440555" cy="4740276"/>
          </a:xfrm>
          <a:prstGeom prst="bentConnector3">
            <a:avLst/>
          </a:prstGeom>
          <a:ln w="50800">
            <a:solidFill>
              <a:srgbClr val="505050"/>
            </a:solidFill>
            <a:headEnd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F4B1889-FCF3-0ACC-DB8C-7431D01C558D}"/>
              </a:ext>
            </a:extLst>
          </p:cNvPr>
          <p:cNvGrpSpPr/>
          <p:nvPr/>
        </p:nvGrpSpPr>
        <p:grpSpPr>
          <a:xfrm>
            <a:off x="7257086" y="4120675"/>
            <a:ext cx="4236414" cy="1620620"/>
            <a:chOff x="7257086" y="4120675"/>
            <a:chExt cx="4236414" cy="1620620"/>
          </a:xfrm>
        </p:grpSpPr>
        <p:sp>
          <p:nvSpPr>
            <p:cNvPr id="98" name="Abgerundetes Rechteck 2 2 1 1">
              <a:extLst>
                <a:ext uri="{FF2B5EF4-FFF2-40B4-BE49-F238E27FC236}">
                  <a16:creationId xmlns:a16="http://schemas.microsoft.com/office/drawing/2014/main" id="{73CEF576-5EA1-B5E9-F0EA-B54C943F3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7086" y="4603810"/>
              <a:ext cx="4236414" cy="1137485"/>
            </a:xfrm>
            <a:prstGeom prst="roundRect">
              <a:avLst>
                <a:gd name="adj" fmla="val 17108"/>
              </a:avLst>
            </a:prstGeom>
            <a:solidFill>
              <a:srgbClr val="004A99">
                <a:alpha val="10196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3337D7A4-E7DA-67AD-E821-780769C455F6}"/>
                </a:ext>
              </a:extLst>
            </p:cNvPr>
            <p:cNvSpPr txBox="1"/>
            <p:nvPr/>
          </p:nvSpPr>
          <p:spPr bwMode="auto">
            <a:xfrm>
              <a:off x="7350649" y="4634624"/>
              <a:ext cx="404125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800" dirty="0">
                  <a:solidFill>
                    <a:schemeClr val="tx1"/>
                  </a:solidFill>
                  <a:latin typeface="+mn-lt"/>
                  <a:cs typeface="DejaVu Sans"/>
                </a:rPr>
                <a:t>Scattering matrix of full structure and fields on discrete frequencies</a:t>
              </a:r>
            </a:p>
          </p:txBody>
        </p:sp>
        <p:pic>
          <p:nvPicPr>
            <p:cNvPr id="109" name="Grafik 108" descr="\documentclass{article}&#10;\usepackage{amsmath,sansmath}&#10;\pagestyle{empty}&#10;\newcommand{\dwt}{\frac{\mathrm{d}}{\mathrm{d}t}}&#10;\begin{document}&#10;&#10;{\sansmath$\underline{\mathbf{S}}(j\omega_n)\,\underline{\mathbf{a}}(j\omega_n)=\underline{\mathbf{b}}(j\omega_n)$}&#10;&#10;&#10;\end{document}" title="IguanaTex Picture Display">
              <a:extLst>
                <a:ext uri="{FF2B5EF4-FFF2-40B4-BE49-F238E27FC236}">
                  <a16:creationId xmlns:a16="http://schemas.microsoft.com/office/drawing/2014/main" id="{51C2F867-F131-33EF-0C0A-942064A067FD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9139" y="5348000"/>
              <a:ext cx="2220938" cy="23183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9" name="Gerade Verbindung mit Pfeil 48 3">
              <a:extLst>
                <a:ext uri="{FF2B5EF4-FFF2-40B4-BE49-F238E27FC236}">
                  <a16:creationId xmlns:a16="http://schemas.microsoft.com/office/drawing/2014/main" id="{A63CCC4C-4F7E-A863-641A-46A48467B410}"/>
                </a:ext>
              </a:extLst>
            </p:cNvPr>
            <p:cNvCxnSpPr>
              <a:cxnSpLocks noChangeShapeType="1"/>
              <a:stCxn id="88" idx="2"/>
              <a:endCxn id="98" idx="0"/>
            </p:cNvCxnSpPr>
            <p:nvPr/>
          </p:nvCxnSpPr>
          <p:spPr bwMode="auto">
            <a:xfrm flipH="1">
              <a:off x="9375293" y="4120675"/>
              <a:ext cx="1368" cy="483135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E42475F-A8DC-3815-EFA9-DF67431B4AA1}"/>
              </a:ext>
            </a:extLst>
          </p:cNvPr>
          <p:cNvGrpSpPr/>
          <p:nvPr/>
        </p:nvGrpSpPr>
        <p:grpSpPr>
          <a:xfrm>
            <a:off x="6375400" y="2390662"/>
            <a:ext cx="4657285" cy="1730013"/>
            <a:chOff x="6375400" y="2390662"/>
            <a:chExt cx="4657285" cy="1730013"/>
          </a:xfrm>
        </p:grpSpPr>
        <p:sp>
          <p:nvSpPr>
            <p:cNvPr id="88" name="Abgerundetes Rechteck 2 2 1 2">
              <a:extLst>
                <a:ext uri="{FF2B5EF4-FFF2-40B4-BE49-F238E27FC236}">
                  <a16:creationId xmlns:a16="http://schemas.microsoft.com/office/drawing/2014/main" id="{4ED8D64D-DE88-BC13-E893-1D1891B26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0637" y="3515876"/>
              <a:ext cx="3312048" cy="604799"/>
            </a:xfrm>
            <a:prstGeom prst="roundRect">
              <a:avLst>
                <a:gd name="adj" fmla="val 17108"/>
              </a:avLst>
            </a:prstGeom>
            <a:solidFill>
              <a:srgbClr val="004A99">
                <a:alpha val="10196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28" name="Text Box 76">
              <a:extLst>
                <a:ext uri="{FF2B5EF4-FFF2-40B4-BE49-F238E27FC236}">
                  <a16:creationId xmlns:a16="http://schemas.microsoft.com/office/drawing/2014/main" id="{7324E642-4028-3646-9977-08FF070A0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8674" y="3633609"/>
              <a:ext cx="185597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altLang="de-DE" sz="1800" dirty="0">
                  <a:solidFill>
                    <a:schemeClr val="tx1"/>
                  </a:solidFill>
                  <a:latin typeface="+mn-lt"/>
                  <a:cs typeface="DejaVu Sans"/>
                </a:rPr>
                <a:t>Concatenation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3C84888F-EC4B-796C-F2A5-535BBF94CBD5}"/>
                </a:ext>
              </a:extLst>
            </p:cNvPr>
            <p:cNvSpPr txBox="1"/>
            <p:nvPr/>
          </p:nvSpPr>
          <p:spPr bwMode="auto">
            <a:xfrm>
              <a:off x="8213490" y="2486958"/>
              <a:ext cx="232634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800" dirty="0">
                  <a:solidFill>
                    <a:schemeClr val="tx1"/>
                  </a:solidFill>
                  <a:latin typeface="+mn-lt"/>
                  <a:cs typeface="DejaVu Sans"/>
                </a:rPr>
                <a:t>Topology Information</a:t>
              </a:r>
            </a:p>
          </p:txBody>
        </p:sp>
        <p:sp>
          <p:nvSpPr>
            <p:cNvPr id="87" name="Abgerundetes Rechteck 2 2 1 4">
              <a:extLst>
                <a:ext uri="{FF2B5EF4-FFF2-40B4-BE49-F238E27FC236}">
                  <a16:creationId xmlns:a16="http://schemas.microsoft.com/office/drawing/2014/main" id="{8196FAD1-96E4-99AB-A2F8-6979DE6A6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0637" y="2390662"/>
              <a:ext cx="3312048" cy="604799"/>
            </a:xfrm>
            <a:prstGeom prst="roundRect">
              <a:avLst>
                <a:gd name="adj" fmla="val 17108"/>
              </a:avLst>
            </a:prstGeom>
            <a:solidFill>
              <a:srgbClr val="004A99">
                <a:alpha val="10196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  <p:cxnSp>
          <p:nvCxnSpPr>
            <p:cNvPr id="89" name="Gerade Verbindung mit Pfeil 48 2">
              <a:extLst>
                <a:ext uri="{FF2B5EF4-FFF2-40B4-BE49-F238E27FC236}">
                  <a16:creationId xmlns:a16="http://schemas.microsoft.com/office/drawing/2014/main" id="{572C2B16-2E39-6B9D-9DAD-E1883796BDBE}"/>
                </a:ext>
              </a:extLst>
            </p:cNvPr>
            <p:cNvCxnSpPr>
              <a:cxnSpLocks noChangeShapeType="1"/>
              <a:stCxn id="74" idx="3"/>
              <a:endCxn id="88" idx="1"/>
            </p:cNvCxnSpPr>
            <p:nvPr/>
          </p:nvCxnSpPr>
          <p:spPr bwMode="auto">
            <a:xfrm>
              <a:off x="6375400" y="3818276"/>
              <a:ext cx="1345237" cy="0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Gerade Verbindung mit Pfeil 48 4">
              <a:extLst>
                <a:ext uri="{FF2B5EF4-FFF2-40B4-BE49-F238E27FC236}">
                  <a16:creationId xmlns:a16="http://schemas.microsoft.com/office/drawing/2014/main" id="{7D12AFB2-A4F8-994E-E20F-79E801933E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375507" y="3003628"/>
              <a:ext cx="1153" cy="513949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2C1BB73-0CE4-1892-3596-F26021F42A66}"/>
              </a:ext>
            </a:extLst>
          </p:cNvPr>
          <p:cNvGrpSpPr/>
          <p:nvPr/>
        </p:nvGrpSpPr>
        <p:grpSpPr>
          <a:xfrm>
            <a:off x="2359212" y="3165158"/>
            <a:ext cx="4016188" cy="1306235"/>
            <a:chOff x="2359212" y="3165158"/>
            <a:chExt cx="4016188" cy="1306235"/>
          </a:xfrm>
        </p:grpSpPr>
        <p:pic>
          <p:nvPicPr>
            <p:cNvPr id="73" name="Grafik 72" descr="\documentclass{article}&#10;\usepackage{amsmath,sansmath}&#10;\pagestyle{empty}&#10;\newcommand{\dwt}{\frac{\mathrm{d}}{\mathrm{d}t}}&#10;\begin{document}&#10;&#10;{\sansmath$\underline{\mathbf{S}}_r(j\omega_n)\,\underline{\mathbf{a}}_r(j\omega_n)=\underline{\mathbf{b}}_r(j\omega_n)$}&#10;&#10;&#10;\end{document}" title="IguanaTex Picture Display">
              <a:extLst>
                <a:ext uri="{FF2B5EF4-FFF2-40B4-BE49-F238E27FC236}">
                  <a16:creationId xmlns:a16="http://schemas.microsoft.com/office/drawing/2014/main" id="{9D4F7F30-1777-A9EE-66FF-7D06FA9CD04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350" y="4024553"/>
              <a:ext cx="2481578" cy="2332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4E22387C-1B91-A2FB-25CE-FFF54EE0293B}"/>
                </a:ext>
              </a:extLst>
            </p:cNvPr>
            <p:cNvSpPr txBox="1"/>
            <p:nvPr/>
          </p:nvSpPr>
          <p:spPr bwMode="auto">
            <a:xfrm>
              <a:off x="3257644" y="3275717"/>
              <a:ext cx="2960243" cy="6463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800" dirty="0">
                  <a:solidFill>
                    <a:schemeClr val="tx1"/>
                  </a:solidFill>
                  <a:latin typeface="+mn-lt"/>
                  <a:cs typeface="DejaVu Sans"/>
                </a:rPr>
                <a:t>Computation of</a:t>
              </a:r>
              <a:r>
                <a:rPr lang="en-GB" dirty="0">
                  <a:solidFill>
                    <a:schemeClr val="tx1"/>
                  </a:solidFill>
                  <a:cs typeface="DejaVu Sans"/>
                </a:rPr>
                <a:t> S-Matrices on discrete frequencies</a:t>
              </a:r>
              <a:endParaRPr lang="en-GB" sz="1800" dirty="0">
                <a:solidFill>
                  <a:schemeClr val="tx1"/>
                </a:solidFill>
                <a:latin typeface="+mn-lt"/>
                <a:cs typeface="DejaVu Sans"/>
              </a:endParaRPr>
            </a:p>
          </p:txBody>
        </p:sp>
        <p:cxnSp>
          <p:nvCxnSpPr>
            <p:cNvPr id="79" name="Gerade Verbindung mit Pfeil 48 1">
              <a:extLst>
                <a:ext uri="{FF2B5EF4-FFF2-40B4-BE49-F238E27FC236}">
                  <a16:creationId xmlns:a16="http://schemas.microsoft.com/office/drawing/2014/main" id="{9BF3448C-A882-0AD3-DFAA-7354BD8ABD37}"/>
                </a:ext>
              </a:extLst>
            </p:cNvPr>
            <p:cNvCxnSpPr>
              <a:cxnSpLocks noChangeShapeType="1"/>
              <a:stCxn id="57" idx="3"/>
              <a:endCxn id="74" idx="1"/>
            </p:cNvCxnSpPr>
            <p:nvPr/>
          </p:nvCxnSpPr>
          <p:spPr bwMode="auto">
            <a:xfrm flipV="1">
              <a:off x="2359212" y="3818276"/>
              <a:ext cx="704140" cy="139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" name="Abgerundetes Rechteck 2 2 1 3">
              <a:extLst>
                <a:ext uri="{FF2B5EF4-FFF2-40B4-BE49-F238E27FC236}">
                  <a16:creationId xmlns:a16="http://schemas.microsoft.com/office/drawing/2014/main" id="{E16E15E3-02D5-B9E2-E116-A17B4A3CE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352" y="3165158"/>
              <a:ext cx="3312048" cy="1306235"/>
            </a:xfrm>
            <a:prstGeom prst="roundRect">
              <a:avLst>
                <a:gd name="adj" fmla="val 17108"/>
              </a:avLst>
            </a:prstGeom>
            <a:solidFill>
              <a:srgbClr val="004A99">
                <a:alpha val="10196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</p:grpSp>
      <p:sp>
        <p:nvSpPr>
          <p:cNvPr id="57" name="Abgerundetes Rechteck 2 2 2">
            <a:extLst>
              <a:ext uri="{FF2B5EF4-FFF2-40B4-BE49-F238E27FC236}">
                <a16:creationId xmlns:a16="http://schemas.microsoft.com/office/drawing/2014/main" id="{DB499E00-FD57-3E63-7B05-154ECB7D9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37" y="3165158"/>
            <a:ext cx="1946275" cy="1306513"/>
          </a:xfrm>
          <a:prstGeom prst="roundRect">
            <a:avLst>
              <a:gd name="adj" fmla="val 17108"/>
            </a:avLst>
          </a:prstGeom>
          <a:solidFill>
            <a:srgbClr val="004A99">
              <a:alpha val="10196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3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E0B42CB-7C5D-5D21-391A-11196ACB1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FBCD928-C317-6E72-E76A-2F3D153C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Thomas Flisgen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35A357-0C41-7058-C37F-5A122A02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de-DE" smtClean="0"/>
              <a:t>11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D65812C-E5AF-D057-97AD-C405225B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368300"/>
            <a:ext cx="6400832" cy="612000"/>
          </a:xfrm>
        </p:spPr>
        <p:txBody>
          <a:bodyPr/>
          <a:lstStyle/>
          <a:p>
            <a:r>
              <a:rPr lang="en-GB" dirty="0"/>
              <a:t>COMPARISON S-PARAMETERS computed with CSC VS. MEASUREMENTS</a:t>
            </a:r>
            <a:endParaRPr lang="de-DE" dirty="0"/>
          </a:p>
        </p:txBody>
      </p:sp>
      <p:pic>
        <p:nvPicPr>
          <p:cNvPr id="195" name="Picture 70">
            <a:extLst>
              <a:ext uri="{FF2B5EF4-FFF2-40B4-BE49-F238E27FC236}">
                <a16:creationId xmlns:a16="http://schemas.microsoft.com/office/drawing/2014/main" id="{96861D20-5BF9-FC11-2DDD-C4D91E9B0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977" y="3072170"/>
            <a:ext cx="8555037" cy="27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Rectangle 34">
            <a:extLst>
              <a:ext uri="{FF2B5EF4-FFF2-40B4-BE49-F238E27FC236}">
                <a16:creationId xmlns:a16="http://schemas.microsoft.com/office/drawing/2014/main" id="{E1EBA342-D3E5-2BC4-56D7-5AB4A458E758}"/>
              </a:ext>
            </a:extLst>
          </p:cNvPr>
          <p:cNvSpPr>
            <a:spLocks/>
          </p:cNvSpPr>
          <p:nvPr/>
        </p:nvSpPr>
        <p:spPr bwMode="auto">
          <a:xfrm>
            <a:off x="5016002" y="5710595"/>
            <a:ext cx="14253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de-DE" sz="1500" dirty="0">
                <a:solidFill>
                  <a:srgbClr val="000000"/>
                </a:solidFill>
                <a:latin typeface="+mn-lt"/>
                <a:sym typeface="Times New Roman" panose="02020603050405020304" pitchFamily="18" charset="0"/>
              </a:rPr>
              <a:t>frequency / Hz</a:t>
            </a:r>
          </a:p>
        </p:txBody>
      </p:sp>
      <p:pic>
        <p:nvPicPr>
          <p:cNvPr id="197" name="Picture 63">
            <a:extLst>
              <a:ext uri="{FF2B5EF4-FFF2-40B4-BE49-F238E27FC236}">
                <a16:creationId xmlns:a16="http://schemas.microsoft.com/office/drawing/2014/main" id="{ADACE28F-F464-18C1-4813-B42C48666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911" b="72400"/>
          <a:stretch>
            <a:fillRect/>
          </a:stretch>
        </p:blipFill>
        <p:spPr bwMode="auto">
          <a:xfrm>
            <a:off x="9464177" y="1514833"/>
            <a:ext cx="1746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62">
            <a:extLst>
              <a:ext uri="{FF2B5EF4-FFF2-40B4-BE49-F238E27FC236}">
                <a16:creationId xmlns:a16="http://schemas.microsoft.com/office/drawing/2014/main" id="{31141E3C-FAE2-7145-FBBF-7EAA486FF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911" b="72400"/>
          <a:stretch>
            <a:fillRect/>
          </a:stretch>
        </p:blipFill>
        <p:spPr bwMode="auto">
          <a:xfrm>
            <a:off x="8006852" y="1513245"/>
            <a:ext cx="1746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61">
            <a:extLst>
              <a:ext uri="{FF2B5EF4-FFF2-40B4-BE49-F238E27FC236}">
                <a16:creationId xmlns:a16="http://schemas.microsoft.com/office/drawing/2014/main" id="{BAAF8E1E-4F94-2FF6-EE58-7902F271E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911" b="72400"/>
          <a:stretch>
            <a:fillRect/>
          </a:stretch>
        </p:blipFill>
        <p:spPr bwMode="auto">
          <a:xfrm>
            <a:off x="7395664" y="1514833"/>
            <a:ext cx="1746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6">
            <a:extLst>
              <a:ext uri="{FF2B5EF4-FFF2-40B4-BE49-F238E27FC236}">
                <a16:creationId xmlns:a16="http://schemas.microsoft.com/office/drawing/2014/main" id="{7B2CA5EF-28D6-503F-9A13-2769ED1AE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911" b="72400"/>
          <a:stretch>
            <a:fillRect/>
          </a:stretch>
        </p:blipFill>
        <p:spPr bwMode="auto">
          <a:xfrm>
            <a:off x="3884114" y="1519595"/>
            <a:ext cx="1746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9">
            <a:extLst>
              <a:ext uri="{FF2B5EF4-FFF2-40B4-BE49-F238E27FC236}">
                <a16:creationId xmlns:a16="http://schemas.microsoft.com/office/drawing/2014/main" id="{FC5FBCB4-711A-909F-7E13-C52688BDA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0" t="5980" r="44572" b="5415"/>
          <a:stretch>
            <a:fillRect/>
          </a:stretch>
        </p:blipFill>
        <p:spPr bwMode="auto">
          <a:xfrm>
            <a:off x="1669552" y="1772008"/>
            <a:ext cx="76200" cy="25241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10">
            <a:extLst>
              <a:ext uri="{FF2B5EF4-FFF2-40B4-BE49-F238E27FC236}">
                <a16:creationId xmlns:a16="http://schemas.microsoft.com/office/drawing/2014/main" id="{EFAFFF86-E5B2-8E06-D9A6-F594D4AED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5" t="4514" r="33821" b="4681"/>
          <a:stretch>
            <a:fillRect/>
          </a:stretch>
        </p:blipFill>
        <p:spPr bwMode="auto">
          <a:xfrm>
            <a:off x="1790202" y="1745020"/>
            <a:ext cx="190500" cy="2159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11">
            <a:extLst>
              <a:ext uri="{FF2B5EF4-FFF2-40B4-BE49-F238E27FC236}">
                <a16:creationId xmlns:a16="http://schemas.microsoft.com/office/drawing/2014/main" id="{AD37D699-BD36-7CDB-7C1E-B45408494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28036" r="4572" b="29390"/>
          <a:stretch>
            <a:fillRect/>
          </a:stretch>
        </p:blipFill>
        <p:spPr bwMode="auto">
          <a:xfrm>
            <a:off x="2031502" y="1781533"/>
            <a:ext cx="1190625" cy="2270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12">
            <a:extLst>
              <a:ext uri="{FF2B5EF4-FFF2-40B4-BE49-F238E27FC236}">
                <a16:creationId xmlns:a16="http://schemas.microsoft.com/office/drawing/2014/main" id="{C59E2F1E-D600-2FD1-033F-7EBA39553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28036" r="4572" b="29390"/>
          <a:stretch>
            <a:fillRect/>
          </a:stretch>
        </p:blipFill>
        <p:spPr bwMode="auto">
          <a:xfrm>
            <a:off x="4079377" y="1781533"/>
            <a:ext cx="1190625" cy="2270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13">
            <a:extLst>
              <a:ext uri="{FF2B5EF4-FFF2-40B4-BE49-F238E27FC236}">
                <a16:creationId xmlns:a16="http://schemas.microsoft.com/office/drawing/2014/main" id="{93A13ABE-C926-D242-AD34-466B83F98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8" r="40437"/>
          <a:stretch>
            <a:fillRect/>
          </a:stretch>
        </p:blipFill>
        <p:spPr bwMode="auto">
          <a:xfrm>
            <a:off x="3255464" y="1738670"/>
            <a:ext cx="176213" cy="385763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14">
            <a:extLst>
              <a:ext uri="{FF2B5EF4-FFF2-40B4-BE49-F238E27FC236}">
                <a16:creationId xmlns:a16="http://schemas.microsoft.com/office/drawing/2014/main" id="{CC5FBF69-9530-D070-ADC6-8E0DB888A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5246" r="13257" b="4118"/>
          <a:stretch>
            <a:fillRect/>
          </a:stretch>
        </p:blipFill>
        <p:spPr bwMode="auto">
          <a:xfrm>
            <a:off x="3477714" y="1818045"/>
            <a:ext cx="325438" cy="160338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15">
            <a:extLst>
              <a:ext uri="{FF2B5EF4-FFF2-40B4-BE49-F238E27FC236}">
                <a16:creationId xmlns:a16="http://schemas.microsoft.com/office/drawing/2014/main" id="{2A0D9B3B-F806-31C1-9EC6-3012569E7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5" r="40575"/>
          <a:stretch>
            <a:fillRect/>
          </a:stretch>
        </p:blipFill>
        <p:spPr bwMode="auto">
          <a:xfrm>
            <a:off x="3861889" y="1737083"/>
            <a:ext cx="196850" cy="4254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16">
            <a:extLst>
              <a:ext uri="{FF2B5EF4-FFF2-40B4-BE49-F238E27FC236}">
                <a16:creationId xmlns:a16="http://schemas.microsoft.com/office/drawing/2014/main" id="{506545C3-D2BB-96C3-DBFC-90BB7F90B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5" t="3271" r="32901" b="4794"/>
          <a:stretch>
            <a:fillRect/>
          </a:stretch>
        </p:blipFill>
        <p:spPr bwMode="auto">
          <a:xfrm>
            <a:off x="5320802" y="1756133"/>
            <a:ext cx="187325" cy="204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17">
            <a:extLst>
              <a:ext uri="{FF2B5EF4-FFF2-40B4-BE49-F238E27FC236}">
                <a16:creationId xmlns:a16="http://schemas.microsoft.com/office/drawing/2014/main" id="{7B308755-B22A-B87E-DE54-305976E2A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5246" r="13257" b="4118"/>
          <a:stretch>
            <a:fillRect/>
          </a:stretch>
        </p:blipFill>
        <p:spPr bwMode="auto">
          <a:xfrm>
            <a:off x="5560514" y="1818045"/>
            <a:ext cx="325438" cy="160338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18">
            <a:extLst>
              <a:ext uri="{FF2B5EF4-FFF2-40B4-BE49-F238E27FC236}">
                <a16:creationId xmlns:a16="http://schemas.microsoft.com/office/drawing/2014/main" id="{B68FA741-4E6D-76B9-42FA-BD1923876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5" t="4514" r="33821" b="4681"/>
          <a:stretch>
            <a:fillRect/>
          </a:stretch>
        </p:blipFill>
        <p:spPr bwMode="auto">
          <a:xfrm>
            <a:off x="5928814" y="1751370"/>
            <a:ext cx="190500" cy="2159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19">
            <a:extLst>
              <a:ext uri="{FF2B5EF4-FFF2-40B4-BE49-F238E27FC236}">
                <a16:creationId xmlns:a16="http://schemas.microsoft.com/office/drawing/2014/main" id="{6D8D477D-EC72-2745-5166-711DD88DE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28036" r="4572" b="29390"/>
          <a:stretch>
            <a:fillRect/>
          </a:stretch>
        </p:blipFill>
        <p:spPr bwMode="auto">
          <a:xfrm>
            <a:off x="6166939" y="1787883"/>
            <a:ext cx="1190625" cy="2270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20">
            <a:extLst>
              <a:ext uri="{FF2B5EF4-FFF2-40B4-BE49-F238E27FC236}">
                <a16:creationId xmlns:a16="http://schemas.microsoft.com/office/drawing/2014/main" id="{2944D485-368D-FA71-CF8E-9009C6BB1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8" r="40437"/>
          <a:stretch>
            <a:fillRect/>
          </a:stretch>
        </p:blipFill>
        <p:spPr bwMode="auto">
          <a:xfrm>
            <a:off x="7384552" y="1745020"/>
            <a:ext cx="176212" cy="385763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21">
            <a:extLst>
              <a:ext uri="{FF2B5EF4-FFF2-40B4-BE49-F238E27FC236}">
                <a16:creationId xmlns:a16="http://schemas.microsoft.com/office/drawing/2014/main" id="{4ACE2360-E33D-220E-06A3-FCEDB9F56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28036" r="4572" b="29390"/>
          <a:stretch>
            <a:fillRect/>
          </a:stretch>
        </p:blipFill>
        <p:spPr bwMode="auto">
          <a:xfrm>
            <a:off x="8213227" y="1781533"/>
            <a:ext cx="1190625" cy="2270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22">
            <a:extLst>
              <a:ext uri="{FF2B5EF4-FFF2-40B4-BE49-F238E27FC236}">
                <a16:creationId xmlns:a16="http://schemas.microsoft.com/office/drawing/2014/main" id="{5848178F-EC85-C972-A4B2-A8D03AE80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5246" r="13257" b="4118"/>
          <a:stretch>
            <a:fillRect/>
          </a:stretch>
        </p:blipFill>
        <p:spPr bwMode="auto">
          <a:xfrm>
            <a:off x="7608389" y="1818045"/>
            <a:ext cx="325438" cy="160338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23">
            <a:extLst>
              <a:ext uri="{FF2B5EF4-FFF2-40B4-BE49-F238E27FC236}">
                <a16:creationId xmlns:a16="http://schemas.microsoft.com/office/drawing/2014/main" id="{EC7C161E-88C3-6858-DFB3-FB83981FD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5" r="40575"/>
          <a:stretch>
            <a:fillRect/>
          </a:stretch>
        </p:blipFill>
        <p:spPr bwMode="auto">
          <a:xfrm>
            <a:off x="7981452" y="1741845"/>
            <a:ext cx="196850" cy="4254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24">
            <a:extLst>
              <a:ext uri="{FF2B5EF4-FFF2-40B4-BE49-F238E27FC236}">
                <a16:creationId xmlns:a16="http://schemas.microsoft.com/office/drawing/2014/main" id="{9EA7A6A2-7C0F-E067-D93B-D6E131694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5" t="3271" r="32901" b="4794"/>
          <a:stretch>
            <a:fillRect/>
          </a:stretch>
        </p:blipFill>
        <p:spPr bwMode="auto">
          <a:xfrm>
            <a:off x="9448302" y="1756133"/>
            <a:ext cx="187325" cy="204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5">
            <a:extLst>
              <a:ext uri="{FF2B5EF4-FFF2-40B4-BE49-F238E27FC236}">
                <a16:creationId xmlns:a16="http://schemas.microsoft.com/office/drawing/2014/main" id="{05169F70-5DB5-8906-B7A9-0E80FC34D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2" t="5980" r="44620" b="5415"/>
          <a:stretch>
            <a:fillRect/>
          </a:stretch>
        </p:blipFill>
        <p:spPr bwMode="auto">
          <a:xfrm>
            <a:off x="9691189" y="1772008"/>
            <a:ext cx="74613" cy="249237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" name="Line 26">
            <a:extLst>
              <a:ext uri="{FF2B5EF4-FFF2-40B4-BE49-F238E27FC236}">
                <a16:creationId xmlns:a16="http://schemas.microsoft.com/office/drawing/2014/main" id="{DEA11C4A-722B-51D5-64A8-EEF3A82D3F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3902" y="1535470"/>
            <a:ext cx="0" cy="75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19" name="Line 27">
            <a:extLst>
              <a:ext uri="{FF2B5EF4-FFF2-40B4-BE49-F238E27FC236}">
                <a16:creationId xmlns:a16="http://schemas.microsoft.com/office/drawing/2014/main" id="{94833F0F-9FB1-885F-6F77-50BCAD0753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3789" y="1538645"/>
            <a:ext cx="0" cy="75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0" name="Line 28">
            <a:extLst>
              <a:ext uri="{FF2B5EF4-FFF2-40B4-BE49-F238E27FC236}">
                <a16:creationId xmlns:a16="http://schemas.microsoft.com/office/drawing/2014/main" id="{26AF3C30-A0F5-A143-890B-619F69A1EF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5114" y="1552933"/>
            <a:ext cx="0" cy="75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1" name="Line 29">
            <a:extLst>
              <a:ext uri="{FF2B5EF4-FFF2-40B4-BE49-F238E27FC236}">
                <a16:creationId xmlns:a16="http://schemas.microsoft.com/office/drawing/2014/main" id="{BAD919AC-3BC4-F04A-60DF-0EEE4BBA3C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8177" y="1556108"/>
            <a:ext cx="0" cy="75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2" name="Line 30">
            <a:extLst>
              <a:ext uri="{FF2B5EF4-FFF2-40B4-BE49-F238E27FC236}">
                <a16:creationId xmlns:a16="http://schemas.microsoft.com/office/drawing/2014/main" id="{3689D007-0C69-136F-BBDC-7199722A5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6164" y="1552933"/>
            <a:ext cx="0" cy="75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3" name="Line 31">
            <a:extLst>
              <a:ext uri="{FF2B5EF4-FFF2-40B4-BE49-F238E27FC236}">
                <a16:creationId xmlns:a16="http://schemas.microsoft.com/office/drawing/2014/main" id="{10B986B0-F056-B919-9E49-E799DC3D8F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9227" y="1556108"/>
            <a:ext cx="0" cy="75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4" name="Line 32">
            <a:extLst>
              <a:ext uri="{FF2B5EF4-FFF2-40B4-BE49-F238E27FC236}">
                <a16:creationId xmlns:a16="http://schemas.microsoft.com/office/drawing/2014/main" id="{6C765E30-FEE0-588B-01D4-F643D026F8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3814" y="1554520"/>
            <a:ext cx="0" cy="75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5" name="Line 33">
            <a:extLst>
              <a:ext uri="{FF2B5EF4-FFF2-40B4-BE49-F238E27FC236}">
                <a16:creationId xmlns:a16="http://schemas.microsoft.com/office/drawing/2014/main" id="{753F0635-98F2-1EE0-98AE-05D28EEFD014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9252" y="1554520"/>
            <a:ext cx="0" cy="75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6" name="Line 34">
            <a:extLst>
              <a:ext uri="{FF2B5EF4-FFF2-40B4-BE49-F238E27FC236}">
                <a16:creationId xmlns:a16="http://schemas.microsoft.com/office/drawing/2014/main" id="{F2D6A308-159C-654C-D430-A4926A8FD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9662614" y="1554520"/>
            <a:ext cx="0" cy="75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7" name="Line 35">
            <a:extLst>
              <a:ext uri="{FF2B5EF4-FFF2-40B4-BE49-F238E27FC236}">
                <a16:creationId xmlns:a16="http://schemas.microsoft.com/office/drawing/2014/main" id="{F294376C-1A30-438B-86B5-D150E910D7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6389" y="1541820"/>
            <a:ext cx="0" cy="75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8" name="Line 36">
            <a:extLst>
              <a:ext uri="{FF2B5EF4-FFF2-40B4-BE49-F238E27FC236}">
                <a16:creationId xmlns:a16="http://schemas.microsoft.com/office/drawing/2014/main" id="{324BC497-ABFD-4E88-A44B-EB49ED25D3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6102" y="1546583"/>
            <a:ext cx="0" cy="75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9" name="Line 37">
            <a:extLst>
              <a:ext uri="{FF2B5EF4-FFF2-40B4-BE49-F238E27FC236}">
                <a16:creationId xmlns:a16="http://schemas.microsoft.com/office/drawing/2014/main" id="{D26CDF49-94BD-1E0B-DA7D-A27C037720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127" y="1556108"/>
            <a:ext cx="0" cy="75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230" name="Picture 59">
            <a:extLst>
              <a:ext uri="{FF2B5EF4-FFF2-40B4-BE49-F238E27FC236}">
                <a16:creationId xmlns:a16="http://schemas.microsoft.com/office/drawing/2014/main" id="{96DDDEF3-336C-0447-3479-9A8819AA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911" b="72400"/>
          <a:stretch>
            <a:fillRect/>
          </a:stretch>
        </p:blipFill>
        <p:spPr bwMode="auto">
          <a:xfrm>
            <a:off x="5343027" y="1519595"/>
            <a:ext cx="1746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" name="Picture 60">
            <a:extLst>
              <a:ext uri="{FF2B5EF4-FFF2-40B4-BE49-F238E27FC236}">
                <a16:creationId xmlns:a16="http://schemas.microsoft.com/office/drawing/2014/main" id="{8F248250-FB36-6BDE-C9AD-4BDF23455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911" b="72400"/>
          <a:stretch>
            <a:fillRect/>
          </a:stretch>
        </p:blipFill>
        <p:spPr bwMode="auto">
          <a:xfrm>
            <a:off x="5946277" y="1513245"/>
            <a:ext cx="1746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Picture 64">
            <a:extLst>
              <a:ext uri="{FF2B5EF4-FFF2-40B4-BE49-F238E27FC236}">
                <a16:creationId xmlns:a16="http://schemas.microsoft.com/office/drawing/2014/main" id="{CE98AF79-BA1F-183A-3C91-707733EAD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911" b="72400"/>
          <a:stretch>
            <a:fillRect/>
          </a:stretch>
        </p:blipFill>
        <p:spPr bwMode="auto">
          <a:xfrm>
            <a:off x="3263402" y="1519595"/>
            <a:ext cx="1746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Picture 65">
            <a:extLst>
              <a:ext uri="{FF2B5EF4-FFF2-40B4-BE49-F238E27FC236}">
                <a16:creationId xmlns:a16="http://schemas.microsoft.com/office/drawing/2014/main" id="{92C8C023-0900-25EB-D076-B5F271678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911" b="72400"/>
          <a:stretch>
            <a:fillRect/>
          </a:stretch>
        </p:blipFill>
        <p:spPr bwMode="auto">
          <a:xfrm>
            <a:off x="1810839" y="1513245"/>
            <a:ext cx="1746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4" name="AutoShape 68">
            <a:extLst>
              <a:ext uri="{FF2B5EF4-FFF2-40B4-BE49-F238E27FC236}">
                <a16:creationId xmlns:a16="http://schemas.microsoft.com/office/drawing/2014/main" id="{D74299AC-929E-E596-4AAB-5B10B20C75B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V="1">
            <a:off x="6744789" y="814745"/>
            <a:ext cx="1588" cy="1449388"/>
          </a:xfrm>
          <a:prstGeom prst="bentConnector3">
            <a:avLst>
              <a:gd name="adj1" fmla="val -4000000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" name="Rectangle 71">
            <a:extLst>
              <a:ext uri="{FF2B5EF4-FFF2-40B4-BE49-F238E27FC236}">
                <a16:creationId xmlns:a16="http://schemas.microsoft.com/office/drawing/2014/main" id="{5100DF96-0DBB-3D95-384C-9A55EA02C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314" y="2179995"/>
            <a:ext cx="851535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37" name="Text Box 38">
            <a:extLst>
              <a:ext uri="{FF2B5EF4-FFF2-40B4-BE49-F238E27FC236}">
                <a16:creationId xmlns:a16="http://schemas.microsoft.com/office/drawing/2014/main" id="{12A30C6F-2D12-A390-4106-4C7B9FA31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277" y="2013308"/>
            <a:ext cx="438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500">
                <a:solidFill>
                  <a:srgbClr val="000000"/>
                </a:solidFill>
                <a:latin typeface="Verdana" panose="020B0604030504040204" pitchFamily="34" charset="0"/>
              </a:rPr>
              <a:t>C1</a:t>
            </a:r>
          </a:p>
        </p:txBody>
      </p:sp>
      <p:sp>
        <p:nvSpPr>
          <p:cNvPr id="238" name="Text Box 39">
            <a:extLst>
              <a:ext uri="{FF2B5EF4-FFF2-40B4-BE49-F238E27FC236}">
                <a16:creationId xmlns:a16="http://schemas.microsoft.com/office/drawing/2014/main" id="{42A3C8FD-DF79-DE56-20CC-55BC8BE6A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489" y="2032358"/>
            <a:ext cx="438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500">
                <a:solidFill>
                  <a:srgbClr val="000000"/>
                </a:solidFill>
                <a:latin typeface="Verdana" panose="020B0604030504040204" pitchFamily="34" charset="0"/>
              </a:rPr>
              <a:t>C2</a:t>
            </a:r>
          </a:p>
        </p:txBody>
      </p:sp>
      <p:sp>
        <p:nvSpPr>
          <p:cNvPr id="239" name="Text Box 40">
            <a:extLst>
              <a:ext uri="{FF2B5EF4-FFF2-40B4-BE49-F238E27FC236}">
                <a16:creationId xmlns:a16="http://schemas.microsoft.com/office/drawing/2014/main" id="{E1990E27-24C0-9B91-8B0B-AE8E838BF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5564" y="2016483"/>
            <a:ext cx="438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500">
                <a:solidFill>
                  <a:srgbClr val="000000"/>
                </a:solidFill>
                <a:latin typeface="Verdana" panose="020B0604030504040204" pitchFamily="34" charset="0"/>
              </a:rPr>
              <a:t>C3</a:t>
            </a:r>
          </a:p>
        </p:txBody>
      </p:sp>
      <p:sp>
        <p:nvSpPr>
          <p:cNvPr id="240" name="Text Box 41">
            <a:extLst>
              <a:ext uri="{FF2B5EF4-FFF2-40B4-BE49-F238E27FC236}">
                <a16:creationId xmlns:a16="http://schemas.microsoft.com/office/drawing/2014/main" id="{45CAD638-929E-9320-DE78-21A00FFA3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1689" y="2013308"/>
            <a:ext cx="438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500">
                <a:solidFill>
                  <a:srgbClr val="000000"/>
                </a:solidFill>
                <a:latin typeface="Verdana" panose="020B0604030504040204" pitchFamily="34" charset="0"/>
              </a:rPr>
              <a:t>C4</a:t>
            </a:r>
          </a:p>
        </p:txBody>
      </p:sp>
      <p:sp>
        <p:nvSpPr>
          <p:cNvPr id="241" name="Rectangle 77">
            <a:extLst>
              <a:ext uri="{FF2B5EF4-FFF2-40B4-BE49-F238E27FC236}">
                <a16:creationId xmlns:a16="http://schemas.microsoft.com/office/drawing/2014/main" id="{A629FD20-14F3-7CEE-ECE2-EC49B398E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8514" y="2484795"/>
            <a:ext cx="2163172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A99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Measurement</a:t>
            </a:r>
          </a:p>
        </p:txBody>
      </p:sp>
      <p:sp>
        <p:nvSpPr>
          <p:cNvPr id="242" name="Text Box 79">
            <a:extLst>
              <a:ext uri="{FF2B5EF4-FFF2-40B4-BE49-F238E27FC236}">
                <a16:creationId xmlns:a16="http://schemas.microsoft.com/office/drawing/2014/main" id="{A5BBB3DC-DF29-F633-CC31-CD076089D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3902" y="4151670"/>
            <a:ext cx="891591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2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noise floor</a:t>
            </a:r>
          </a:p>
        </p:txBody>
      </p:sp>
      <p:sp>
        <p:nvSpPr>
          <p:cNvPr id="243" name="Text Box 80">
            <a:extLst>
              <a:ext uri="{FF2B5EF4-FFF2-40B4-BE49-F238E27FC236}">
                <a16:creationId xmlns:a16="http://schemas.microsoft.com/office/drawing/2014/main" id="{093AB076-9976-E4AE-6EBB-32F2B8A40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352" y="2564170"/>
            <a:ext cx="18662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400" dirty="0">
                <a:solidFill>
                  <a:srgbClr val="000000"/>
                </a:solidFill>
              </a:rPr>
              <a:t>first two dipole bands</a:t>
            </a:r>
          </a:p>
        </p:txBody>
      </p:sp>
      <p:sp>
        <p:nvSpPr>
          <p:cNvPr id="244" name="Rectangle 81">
            <a:extLst>
              <a:ext uri="{FF2B5EF4-FFF2-40B4-BE49-F238E27FC236}">
                <a16:creationId xmlns:a16="http://schemas.microsoft.com/office/drawing/2014/main" id="{8CB4B4E2-0E4E-CE70-A868-71C36FF69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5902" y="2460983"/>
            <a:ext cx="152241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A99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45" name="AutoShape 82">
            <a:extLst>
              <a:ext uri="{FF2B5EF4-FFF2-40B4-BE49-F238E27FC236}">
                <a16:creationId xmlns:a16="http://schemas.microsoft.com/office/drawing/2014/main" id="{2D74BA3F-EC6C-1518-2C64-C7609DCAF63C}"/>
              </a:ext>
            </a:extLst>
          </p:cNvPr>
          <p:cNvSpPr>
            <a:spLocks/>
          </p:cNvSpPr>
          <p:nvPr/>
        </p:nvSpPr>
        <p:spPr bwMode="auto">
          <a:xfrm rot="5400000">
            <a:off x="4414339" y="1960920"/>
            <a:ext cx="273050" cy="2146300"/>
          </a:xfrm>
          <a:prstGeom prst="leftBrace">
            <a:avLst>
              <a:gd name="adj1" fmla="val 6550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46" name="Text Box 83">
            <a:extLst>
              <a:ext uri="{FF2B5EF4-FFF2-40B4-BE49-F238E27FC236}">
                <a16:creationId xmlns:a16="http://schemas.microsoft.com/office/drawing/2014/main" id="{DF7BA50E-35C9-8E3F-B886-191D5FF08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022" y="2559408"/>
            <a:ext cx="16161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400" dirty="0">
                <a:solidFill>
                  <a:srgbClr val="000000"/>
                </a:solidFill>
              </a:rPr>
              <a:t>fundamental band</a:t>
            </a:r>
          </a:p>
        </p:txBody>
      </p:sp>
      <p:sp>
        <p:nvSpPr>
          <p:cNvPr id="247" name="AutoShape 84">
            <a:extLst>
              <a:ext uri="{FF2B5EF4-FFF2-40B4-BE49-F238E27FC236}">
                <a16:creationId xmlns:a16="http://schemas.microsoft.com/office/drawing/2014/main" id="{7456373A-3D87-0269-29AD-8BF71B6F4A59}"/>
              </a:ext>
            </a:extLst>
          </p:cNvPr>
          <p:cNvSpPr>
            <a:spLocks/>
          </p:cNvSpPr>
          <p:nvPr/>
        </p:nvSpPr>
        <p:spPr bwMode="auto">
          <a:xfrm rot="5400000">
            <a:off x="2650627" y="2762608"/>
            <a:ext cx="254000" cy="565150"/>
          </a:xfrm>
          <a:prstGeom prst="leftBrace">
            <a:avLst>
              <a:gd name="adj1" fmla="val 18542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48" name="Line 85">
            <a:extLst>
              <a:ext uri="{FF2B5EF4-FFF2-40B4-BE49-F238E27FC236}">
                <a16:creationId xmlns:a16="http://schemas.microsoft.com/office/drawing/2014/main" id="{B89CEB24-F043-D615-D2E0-C7841B02DF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33639" y="4392970"/>
            <a:ext cx="38100" cy="247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49" name="Rectangle 86">
            <a:extLst>
              <a:ext uri="{FF2B5EF4-FFF2-40B4-BE49-F238E27FC236}">
                <a16:creationId xmlns:a16="http://schemas.microsoft.com/office/drawing/2014/main" id="{93EF3405-6200-8398-7718-7DFD1F9E9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8515" y="2757845"/>
            <a:ext cx="15224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Simulation</a:t>
            </a:r>
          </a:p>
        </p:txBody>
      </p:sp>
      <p:sp>
        <p:nvSpPr>
          <p:cNvPr id="250" name="Text Box 89">
            <a:extLst>
              <a:ext uri="{FF2B5EF4-FFF2-40B4-BE49-F238E27FC236}">
                <a16:creationId xmlns:a16="http://schemas.microsoft.com/office/drawing/2014/main" id="{FBC56220-BE6B-76F0-B3D8-A72A1E128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127" y="2586395"/>
            <a:ext cx="16658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400" dirty="0">
                <a:solidFill>
                  <a:srgbClr val="000000"/>
                </a:solidFill>
              </a:rPr>
              <a:t>quadrupole modes</a:t>
            </a:r>
          </a:p>
        </p:txBody>
      </p:sp>
      <p:sp>
        <p:nvSpPr>
          <p:cNvPr id="251" name="AutoShape 91">
            <a:extLst>
              <a:ext uri="{FF2B5EF4-FFF2-40B4-BE49-F238E27FC236}">
                <a16:creationId xmlns:a16="http://schemas.microsoft.com/office/drawing/2014/main" id="{58BEFEBA-D82F-24CE-846E-2166E93540C8}"/>
              </a:ext>
            </a:extLst>
          </p:cNvPr>
          <p:cNvSpPr>
            <a:spLocks/>
          </p:cNvSpPr>
          <p:nvPr/>
        </p:nvSpPr>
        <p:spPr bwMode="auto">
          <a:xfrm rot="5400000">
            <a:off x="7490914" y="2789595"/>
            <a:ext cx="254000" cy="565150"/>
          </a:xfrm>
          <a:prstGeom prst="leftBrace">
            <a:avLst>
              <a:gd name="adj1" fmla="val 18542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252" name="Picture 92">
            <a:extLst>
              <a:ext uri="{FF2B5EF4-FFF2-40B4-BE49-F238E27FC236}">
                <a16:creationId xmlns:a16="http://schemas.microsoft.com/office/drawing/2014/main" id="{865D8A6D-76D8-4D62-4719-9D4C19901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 t="13490" r="7875" b="11073"/>
          <a:stretch>
            <a:fillRect/>
          </a:stretch>
        </p:blipFill>
        <p:spPr bwMode="auto">
          <a:xfrm>
            <a:off x="6468564" y="1308458"/>
            <a:ext cx="5572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" name="Picture 93">
            <a:extLst>
              <a:ext uri="{FF2B5EF4-FFF2-40B4-BE49-F238E27FC236}">
                <a16:creationId xmlns:a16="http://schemas.microsoft.com/office/drawing/2014/main" id="{49AC73D5-6D8F-03EB-084B-F89580064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5" t="37485" r="62640" b="29993"/>
          <a:stretch>
            <a:fillRect/>
          </a:stretch>
        </p:blipFill>
        <p:spPr bwMode="auto">
          <a:xfrm>
            <a:off x="1417139" y="3681770"/>
            <a:ext cx="247650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5" name="Abgerundetes Rechteck 2 1">
            <a:extLst>
              <a:ext uri="{FF2B5EF4-FFF2-40B4-BE49-F238E27FC236}">
                <a16:creationId xmlns:a16="http://schemas.microsoft.com/office/drawing/2014/main" id="{3EA6EDCA-7C16-C327-2E0D-DA2511ACB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014" y="1176695"/>
            <a:ext cx="8736913" cy="1201737"/>
          </a:xfrm>
          <a:prstGeom prst="roundRect">
            <a:avLst>
              <a:gd name="adj" fmla="val 26829"/>
            </a:avLst>
          </a:prstGeom>
          <a:solidFill>
            <a:srgbClr val="004A99">
              <a:alpha val="10196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256" name="Textfeld 255">
            <a:extLst>
              <a:ext uri="{FF2B5EF4-FFF2-40B4-BE49-F238E27FC236}">
                <a16:creationId xmlns:a16="http://schemas.microsoft.com/office/drawing/2014/main" id="{059087B4-9F8A-89FF-4819-7DE7A6BC7D03}"/>
              </a:ext>
            </a:extLst>
          </p:cNvPr>
          <p:cNvSpPr txBox="1"/>
          <p:nvPr/>
        </p:nvSpPr>
        <p:spPr>
          <a:xfrm>
            <a:off x="190137" y="6014276"/>
            <a:ext cx="11988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T. Flisgen, H.-W. Glock, P. Zhang, I. R. R. </a:t>
            </a:r>
            <a:r>
              <a:rPr lang="en-US" sz="1200" dirty="0" err="1"/>
              <a:t>Shinton</a:t>
            </a:r>
            <a:r>
              <a:rPr lang="en-US" sz="1200" dirty="0"/>
              <a:t>, N. Baboi, R. M. Jones, and U. van Rienen, “Scattering parameters of the 3.9 GHz accelerating module in a free-electron laser </a:t>
            </a:r>
            <a:r>
              <a:rPr lang="en-US" sz="1200" dirty="0" err="1"/>
              <a:t>linac</a:t>
            </a:r>
            <a:r>
              <a:rPr lang="en-US" sz="1200" dirty="0"/>
              <a:t>: A rigorous comparison between simulations and measurements”, Phys. Rev. ST Accel. Beams 17, 022003, 2014</a:t>
            </a:r>
            <a:endParaRPr lang="de-DE" sz="1200" dirty="0"/>
          </a:p>
        </p:txBody>
      </p:sp>
      <p:sp>
        <p:nvSpPr>
          <p:cNvPr id="259" name="Rectangle 34">
            <a:extLst>
              <a:ext uri="{FF2B5EF4-FFF2-40B4-BE49-F238E27FC236}">
                <a16:creationId xmlns:a16="http://schemas.microsoft.com/office/drawing/2014/main" id="{285AF8FB-A917-3E06-C3D2-6543CE3B9734}"/>
              </a:ext>
            </a:extLst>
          </p:cNvPr>
          <p:cNvSpPr>
            <a:spLocks/>
          </p:cNvSpPr>
          <p:nvPr/>
        </p:nvSpPr>
        <p:spPr bwMode="auto">
          <a:xfrm rot="16200000">
            <a:off x="783466" y="4050975"/>
            <a:ext cx="1463862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de-DE" sz="1500" dirty="0">
                <a:solidFill>
                  <a:srgbClr val="000000"/>
                </a:solidFill>
                <a:latin typeface="+mn-lt"/>
                <a:sym typeface="Times New Roman" panose="02020603050405020304" pitchFamily="18" charset="0"/>
              </a:rPr>
              <a:t>|s</a:t>
            </a:r>
            <a:r>
              <a:rPr lang="en-GB" altLang="de-DE" sz="1500" baseline="-25000" dirty="0">
                <a:solidFill>
                  <a:srgbClr val="000000"/>
                </a:solidFill>
                <a:latin typeface="+mn-lt"/>
                <a:sym typeface="Times New Roman" panose="02020603050405020304" pitchFamily="18" charset="0"/>
              </a:rPr>
              <a:t>C3H1,C3H2</a:t>
            </a:r>
            <a:r>
              <a:rPr lang="en-GB" altLang="de-DE" sz="1500" dirty="0">
                <a:solidFill>
                  <a:srgbClr val="000000"/>
                </a:solidFill>
                <a:latin typeface="+mn-lt"/>
                <a:sym typeface="Times New Roman" panose="02020603050405020304" pitchFamily="18" charset="0"/>
              </a:rPr>
              <a:t>| / dB</a:t>
            </a:r>
          </a:p>
        </p:txBody>
      </p:sp>
    </p:spTree>
    <p:extLst>
      <p:ext uri="{BB962C8B-B14F-4D97-AF65-F5344CB8AC3E}">
        <p14:creationId xmlns:p14="http://schemas.microsoft.com/office/powerpoint/2010/main" val="293106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AutoShape 42">
            <a:extLst>
              <a:ext uri="{FF2B5EF4-FFF2-40B4-BE49-F238E27FC236}">
                <a16:creationId xmlns:a16="http://schemas.microsoft.com/office/drawing/2014/main" id="{CA68DCDA-C51A-1D7E-AC2E-2074CD491C2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V="1">
            <a:off x="5722642" y="-2290838"/>
            <a:ext cx="1588" cy="7653337"/>
          </a:xfrm>
          <a:prstGeom prst="bentConnector3">
            <a:avLst>
              <a:gd name="adj1" fmla="val -910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64">
            <a:extLst>
              <a:ext uri="{FF2B5EF4-FFF2-40B4-BE49-F238E27FC236}">
                <a16:creationId xmlns:a16="http://schemas.microsoft.com/office/drawing/2014/main" id="{BA0CE0A3-A7C5-B6E9-7970-EF16C364B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39" y="3037713"/>
            <a:ext cx="8582025" cy="28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E0B42CB-7C5D-5D21-391A-11196ACB1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FBCD928-C317-6E72-E76A-2F3D153C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Thomas Flisgen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35A357-0C41-7058-C37F-5A122A02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de-DE" smtClean="0"/>
              <a:t>12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D65812C-E5AF-D057-97AD-C405225B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368300"/>
            <a:ext cx="6400832" cy="612000"/>
          </a:xfrm>
        </p:spPr>
        <p:txBody>
          <a:bodyPr/>
          <a:lstStyle/>
          <a:p>
            <a:r>
              <a:rPr lang="en-GB" dirty="0"/>
              <a:t>COMPARISON S-PARAMETERS computed with CSC VS. MEASUREMENTS</a:t>
            </a:r>
            <a:endParaRPr lang="de-DE" dirty="0"/>
          </a:p>
        </p:txBody>
      </p:sp>
      <p:sp>
        <p:nvSpPr>
          <p:cNvPr id="196" name="Rectangle 34">
            <a:extLst>
              <a:ext uri="{FF2B5EF4-FFF2-40B4-BE49-F238E27FC236}">
                <a16:creationId xmlns:a16="http://schemas.microsoft.com/office/drawing/2014/main" id="{E1EBA342-D3E5-2BC4-56D7-5AB4A458E758}"/>
              </a:ext>
            </a:extLst>
          </p:cNvPr>
          <p:cNvSpPr>
            <a:spLocks/>
          </p:cNvSpPr>
          <p:nvPr/>
        </p:nvSpPr>
        <p:spPr bwMode="auto">
          <a:xfrm>
            <a:off x="5016002" y="5710595"/>
            <a:ext cx="14253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de-DE" sz="1500" dirty="0">
                <a:solidFill>
                  <a:srgbClr val="000000"/>
                </a:solidFill>
                <a:latin typeface="+mn-lt"/>
                <a:sym typeface="Times New Roman" panose="02020603050405020304" pitchFamily="18" charset="0"/>
              </a:rPr>
              <a:t>frequency / Hz</a:t>
            </a:r>
          </a:p>
        </p:txBody>
      </p:sp>
      <p:pic>
        <p:nvPicPr>
          <p:cNvPr id="197" name="Picture 63">
            <a:extLst>
              <a:ext uri="{FF2B5EF4-FFF2-40B4-BE49-F238E27FC236}">
                <a16:creationId xmlns:a16="http://schemas.microsoft.com/office/drawing/2014/main" id="{ADACE28F-F464-18C1-4813-B42C48666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911" b="72400"/>
          <a:stretch>
            <a:fillRect/>
          </a:stretch>
        </p:blipFill>
        <p:spPr bwMode="auto">
          <a:xfrm>
            <a:off x="9464177" y="1514833"/>
            <a:ext cx="1746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62">
            <a:extLst>
              <a:ext uri="{FF2B5EF4-FFF2-40B4-BE49-F238E27FC236}">
                <a16:creationId xmlns:a16="http://schemas.microsoft.com/office/drawing/2014/main" id="{31141E3C-FAE2-7145-FBBF-7EAA486FF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911" b="72400"/>
          <a:stretch>
            <a:fillRect/>
          </a:stretch>
        </p:blipFill>
        <p:spPr bwMode="auto">
          <a:xfrm>
            <a:off x="8006852" y="1513245"/>
            <a:ext cx="1746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61">
            <a:extLst>
              <a:ext uri="{FF2B5EF4-FFF2-40B4-BE49-F238E27FC236}">
                <a16:creationId xmlns:a16="http://schemas.microsoft.com/office/drawing/2014/main" id="{BAAF8E1E-4F94-2FF6-EE58-7902F271E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911" b="72400"/>
          <a:stretch>
            <a:fillRect/>
          </a:stretch>
        </p:blipFill>
        <p:spPr bwMode="auto">
          <a:xfrm>
            <a:off x="7395664" y="1514833"/>
            <a:ext cx="1746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6">
            <a:extLst>
              <a:ext uri="{FF2B5EF4-FFF2-40B4-BE49-F238E27FC236}">
                <a16:creationId xmlns:a16="http://schemas.microsoft.com/office/drawing/2014/main" id="{7B2CA5EF-28D6-503F-9A13-2769ED1AE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911" b="72400"/>
          <a:stretch>
            <a:fillRect/>
          </a:stretch>
        </p:blipFill>
        <p:spPr bwMode="auto">
          <a:xfrm>
            <a:off x="3884114" y="1519595"/>
            <a:ext cx="1746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9">
            <a:extLst>
              <a:ext uri="{FF2B5EF4-FFF2-40B4-BE49-F238E27FC236}">
                <a16:creationId xmlns:a16="http://schemas.microsoft.com/office/drawing/2014/main" id="{FC5FBCB4-711A-909F-7E13-C52688BDA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0" t="5980" r="44572" b="5415"/>
          <a:stretch>
            <a:fillRect/>
          </a:stretch>
        </p:blipFill>
        <p:spPr bwMode="auto">
          <a:xfrm>
            <a:off x="1669552" y="1772008"/>
            <a:ext cx="76200" cy="25241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10">
            <a:extLst>
              <a:ext uri="{FF2B5EF4-FFF2-40B4-BE49-F238E27FC236}">
                <a16:creationId xmlns:a16="http://schemas.microsoft.com/office/drawing/2014/main" id="{EFAFFF86-E5B2-8E06-D9A6-F594D4AED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5" t="4514" r="33821" b="4681"/>
          <a:stretch>
            <a:fillRect/>
          </a:stretch>
        </p:blipFill>
        <p:spPr bwMode="auto">
          <a:xfrm>
            <a:off x="1790202" y="1745020"/>
            <a:ext cx="190500" cy="2159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11">
            <a:extLst>
              <a:ext uri="{FF2B5EF4-FFF2-40B4-BE49-F238E27FC236}">
                <a16:creationId xmlns:a16="http://schemas.microsoft.com/office/drawing/2014/main" id="{AD37D699-BD36-7CDB-7C1E-B45408494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28036" r="4572" b="29390"/>
          <a:stretch>
            <a:fillRect/>
          </a:stretch>
        </p:blipFill>
        <p:spPr bwMode="auto">
          <a:xfrm>
            <a:off x="2031502" y="1781533"/>
            <a:ext cx="1190625" cy="2270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12">
            <a:extLst>
              <a:ext uri="{FF2B5EF4-FFF2-40B4-BE49-F238E27FC236}">
                <a16:creationId xmlns:a16="http://schemas.microsoft.com/office/drawing/2014/main" id="{C59E2F1E-D600-2FD1-033F-7EBA39553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28036" r="4572" b="29390"/>
          <a:stretch>
            <a:fillRect/>
          </a:stretch>
        </p:blipFill>
        <p:spPr bwMode="auto">
          <a:xfrm>
            <a:off x="4079377" y="1781533"/>
            <a:ext cx="1190625" cy="2270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13">
            <a:extLst>
              <a:ext uri="{FF2B5EF4-FFF2-40B4-BE49-F238E27FC236}">
                <a16:creationId xmlns:a16="http://schemas.microsoft.com/office/drawing/2014/main" id="{93A13ABE-C926-D242-AD34-466B83F98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8" r="40437"/>
          <a:stretch>
            <a:fillRect/>
          </a:stretch>
        </p:blipFill>
        <p:spPr bwMode="auto">
          <a:xfrm>
            <a:off x="3255464" y="1738670"/>
            <a:ext cx="176213" cy="385763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14">
            <a:extLst>
              <a:ext uri="{FF2B5EF4-FFF2-40B4-BE49-F238E27FC236}">
                <a16:creationId xmlns:a16="http://schemas.microsoft.com/office/drawing/2014/main" id="{CC5FBF69-9530-D070-ADC6-8E0DB888A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5246" r="13257" b="4118"/>
          <a:stretch>
            <a:fillRect/>
          </a:stretch>
        </p:blipFill>
        <p:spPr bwMode="auto">
          <a:xfrm>
            <a:off x="3477714" y="1818045"/>
            <a:ext cx="325438" cy="160338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15">
            <a:extLst>
              <a:ext uri="{FF2B5EF4-FFF2-40B4-BE49-F238E27FC236}">
                <a16:creationId xmlns:a16="http://schemas.microsoft.com/office/drawing/2014/main" id="{2A0D9B3B-F806-31C1-9EC6-3012569E7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5" r="40575"/>
          <a:stretch>
            <a:fillRect/>
          </a:stretch>
        </p:blipFill>
        <p:spPr bwMode="auto">
          <a:xfrm>
            <a:off x="3861889" y="1737083"/>
            <a:ext cx="196850" cy="4254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16">
            <a:extLst>
              <a:ext uri="{FF2B5EF4-FFF2-40B4-BE49-F238E27FC236}">
                <a16:creationId xmlns:a16="http://schemas.microsoft.com/office/drawing/2014/main" id="{506545C3-D2BB-96C3-DBFC-90BB7F90B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5" t="3271" r="32901" b="4794"/>
          <a:stretch>
            <a:fillRect/>
          </a:stretch>
        </p:blipFill>
        <p:spPr bwMode="auto">
          <a:xfrm>
            <a:off x="5320802" y="1756133"/>
            <a:ext cx="187325" cy="204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17">
            <a:extLst>
              <a:ext uri="{FF2B5EF4-FFF2-40B4-BE49-F238E27FC236}">
                <a16:creationId xmlns:a16="http://schemas.microsoft.com/office/drawing/2014/main" id="{7B308755-B22A-B87E-DE54-305976E2A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5246" r="13257" b="4118"/>
          <a:stretch>
            <a:fillRect/>
          </a:stretch>
        </p:blipFill>
        <p:spPr bwMode="auto">
          <a:xfrm>
            <a:off x="5560514" y="1818045"/>
            <a:ext cx="325438" cy="160338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18">
            <a:extLst>
              <a:ext uri="{FF2B5EF4-FFF2-40B4-BE49-F238E27FC236}">
                <a16:creationId xmlns:a16="http://schemas.microsoft.com/office/drawing/2014/main" id="{B68FA741-4E6D-76B9-42FA-BD1923876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5" t="4514" r="33821" b="4681"/>
          <a:stretch>
            <a:fillRect/>
          </a:stretch>
        </p:blipFill>
        <p:spPr bwMode="auto">
          <a:xfrm>
            <a:off x="5928814" y="1751370"/>
            <a:ext cx="190500" cy="2159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19">
            <a:extLst>
              <a:ext uri="{FF2B5EF4-FFF2-40B4-BE49-F238E27FC236}">
                <a16:creationId xmlns:a16="http://schemas.microsoft.com/office/drawing/2014/main" id="{6D8D477D-EC72-2745-5166-711DD88DE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28036" r="4572" b="29390"/>
          <a:stretch>
            <a:fillRect/>
          </a:stretch>
        </p:blipFill>
        <p:spPr bwMode="auto">
          <a:xfrm>
            <a:off x="6166939" y="1787883"/>
            <a:ext cx="1190625" cy="2270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20">
            <a:extLst>
              <a:ext uri="{FF2B5EF4-FFF2-40B4-BE49-F238E27FC236}">
                <a16:creationId xmlns:a16="http://schemas.microsoft.com/office/drawing/2014/main" id="{2944D485-368D-FA71-CF8E-9009C6BB1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8" r="40437"/>
          <a:stretch>
            <a:fillRect/>
          </a:stretch>
        </p:blipFill>
        <p:spPr bwMode="auto">
          <a:xfrm>
            <a:off x="7384552" y="1745020"/>
            <a:ext cx="176212" cy="385763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21">
            <a:extLst>
              <a:ext uri="{FF2B5EF4-FFF2-40B4-BE49-F238E27FC236}">
                <a16:creationId xmlns:a16="http://schemas.microsoft.com/office/drawing/2014/main" id="{4ACE2360-E33D-220E-06A3-FCEDB9F56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28036" r="4572" b="29390"/>
          <a:stretch>
            <a:fillRect/>
          </a:stretch>
        </p:blipFill>
        <p:spPr bwMode="auto">
          <a:xfrm>
            <a:off x="8213227" y="1781533"/>
            <a:ext cx="1190625" cy="2270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22">
            <a:extLst>
              <a:ext uri="{FF2B5EF4-FFF2-40B4-BE49-F238E27FC236}">
                <a16:creationId xmlns:a16="http://schemas.microsoft.com/office/drawing/2014/main" id="{5848178F-EC85-C972-A4B2-A8D03AE80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5246" r="13257" b="4118"/>
          <a:stretch>
            <a:fillRect/>
          </a:stretch>
        </p:blipFill>
        <p:spPr bwMode="auto">
          <a:xfrm>
            <a:off x="7608389" y="1818045"/>
            <a:ext cx="325438" cy="160338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23">
            <a:extLst>
              <a:ext uri="{FF2B5EF4-FFF2-40B4-BE49-F238E27FC236}">
                <a16:creationId xmlns:a16="http://schemas.microsoft.com/office/drawing/2014/main" id="{EC7C161E-88C3-6858-DFB3-FB83981FD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5" r="40575"/>
          <a:stretch>
            <a:fillRect/>
          </a:stretch>
        </p:blipFill>
        <p:spPr bwMode="auto">
          <a:xfrm>
            <a:off x="7981452" y="1741845"/>
            <a:ext cx="196850" cy="4254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24">
            <a:extLst>
              <a:ext uri="{FF2B5EF4-FFF2-40B4-BE49-F238E27FC236}">
                <a16:creationId xmlns:a16="http://schemas.microsoft.com/office/drawing/2014/main" id="{9EA7A6A2-7C0F-E067-D93B-D6E131694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5" t="3271" r="32901" b="4794"/>
          <a:stretch>
            <a:fillRect/>
          </a:stretch>
        </p:blipFill>
        <p:spPr bwMode="auto">
          <a:xfrm>
            <a:off x="9448302" y="1756133"/>
            <a:ext cx="187325" cy="204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5">
            <a:extLst>
              <a:ext uri="{FF2B5EF4-FFF2-40B4-BE49-F238E27FC236}">
                <a16:creationId xmlns:a16="http://schemas.microsoft.com/office/drawing/2014/main" id="{05169F70-5DB5-8906-B7A9-0E80FC34D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2" t="5980" r="44620" b="5415"/>
          <a:stretch>
            <a:fillRect/>
          </a:stretch>
        </p:blipFill>
        <p:spPr bwMode="auto">
          <a:xfrm>
            <a:off x="9691189" y="1772008"/>
            <a:ext cx="74613" cy="249237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" name="Line 26">
            <a:extLst>
              <a:ext uri="{FF2B5EF4-FFF2-40B4-BE49-F238E27FC236}">
                <a16:creationId xmlns:a16="http://schemas.microsoft.com/office/drawing/2014/main" id="{DEA11C4A-722B-51D5-64A8-EEF3A82D3F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3902" y="1535470"/>
            <a:ext cx="0" cy="75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19" name="Line 27">
            <a:extLst>
              <a:ext uri="{FF2B5EF4-FFF2-40B4-BE49-F238E27FC236}">
                <a16:creationId xmlns:a16="http://schemas.microsoft.com/office/drawing/2014/main" id="{94833F0F-9FB1-885F-6F77-50BCAD0753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3789" y="1538645"/>
            <a:ext cx="0" cy="75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0" name="Line 28">
            <a:extLst>
              <a:ext uri="{FF2B5EF4-FFF2-40B4-BE49-F238E27FC236}">
                <a16:creationId xmlns:a16="http://schemas.microsoft.com/office/drawing/2014/main" id="{26AF3C30-A0F5-A143-890B-619F69A1EF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5114" y="1552933"/>
            <a:ext cx="0" cy="75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1" name="Line 29">
            <a:extLst>
              <a:ext uri="{FF2B5EF4-FFF2-40B4-BE49-F238E27FC236}">
                <a16:creationId xmlns:a16="http://schemas.microsoft.com/office/drawing/2014/main" id="{BAD919AC-3BC4-F04A-60DF-0EEE4BBA3C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8177" y="1556108"/>
            <a:ext cx="0" cy="75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2" name="Line 30">
            <a:extLst>
              <a:ext uri="{FF2B5EF4-FFF2-40B4-BE49-F238E27FC236}">
                <a16:creationId xmlns:a16="http://schemas.microsoft.com/office/drawing/2014/main" id="{3689D007-0C69-136F-BBDC-7199722A5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6164" y="1552933"/>
            <a:ext cx="0" cy="75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3" name="Line 31">
            <a:extLst>
              <a:ext uri="{FF2B5EF4-FFF2-40B4-BE49-F238E27FC236}">
                <a16:creationId xmlns:a16="http://schemas.microsoft.com/office/drawing/2014/main" id="{10B986B0-F056-B919-9E49-E799DC3D8F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9227" y="1556108"/>
            <a:ext cx="0" cy="75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4" name="Line 32">
            <a:extLst>
              <a:ext uri="{FF2B5EF4-FFF2-40B4-BE49-F238E27FC236}">
                <a16:creationId xmlns:a16="http://schemas.microsoft.com/office/drawing/2014/main" id="{6C765E30-FEE0-588B-01D4-F643D026F8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3814" y="1554520"/>
            <a:ext cx="0" cy="75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5" name="Line 33">
            <a:extLst>
              <a:ext uri="{FF2B5EF4-FFF2-40B4-BE49-F238E27FC236}">
                <a16:creationId xmlns:a16="http://schemas.microsoft.com/office/drawing/2014/main" id="{753F0635-98F2-1EE0-98AE-05D28EEFD014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9252" y="1554520"/>
            <a:ext cx="0" cy="75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6" name="Line 34">
            <a:extLst>
              <a:ext uri="{FF2B5EF4-FFF2-40B4-BE49-F238E27FC236}">
                <a16:creationId xmlns:a16="http://schemas.microsoft.com/office/drawing/2014/main" id="{F2D6A308-159C-654C-D430-A4926A8FD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9662614" y="1554520"/>
            <a:ext cx="0" cy="75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7" name="Line 35">
            <a:extLst>
              <a:ext uri="{FF2B5EF4-FFF2-40B4-BE49-F238E27FC236}">
                <a16:creationId xmlns:a16="http://schemas.microsoft.com/office/drawing/2014/main" id="{F294376C-1A30-438B-86B5-D150E910D7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6389" y="1541820"/>
            <a:ext cx="0" cy="75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8" name="Line 36">
            <a:extLst>
              <a:ext uri="{FF2B5EF4-FFF2-40B4-BE49-F238E27FC236}">
                <a16:creationId xmlns:a16="http://schemas.microsoft.com/office/drawing/2014/main" id="{324BC497-ABFD-4E88-A44B-EB49ED25D3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6102" y="1546583"/>
            <a:ext cx="0" cy="75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9" name="Line 37">
            <a:extLst>
              <a:ext uri="{FF2B5EF4-FFF2-40B4-BE49-F238E27FC236}">
                <a16:creationId xmlns:a16="http://schemas.microsoft.com/office/drawing/2014/main" id="{D26CDF49-94BD-1E0B-DA7D-A27C037720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127" y="1556108"/>
            <a:ext cx="0" cy="75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230" name="Picture 59">
            <a:extLst>
              <a:ext uri="{FF2B5EF4-FFF2-40B4-BE49-F238E27FC236}">
                <a16:creationId xmlns:a16="http://schemas.microsoft.com/office/drawing/2014/main" id="{96DDDEF3-336C-0447-3479-9A8819AA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911" b="72400"/>
          <a:stretch>
            <a:fillRect/>
          </a:stretch>
        </p:blipFill>
        <p:spPr bwMode="auto">
          <a:xfrm>
            <a:off x="5343027" y="1519595"/>
            <a:ext cx="1746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" name="Picture 60">
            <a:extLst>
              <a:ext uri="{FF2B5EF4-FFF2-40B4-BE49-F238E27FC236}">
                <a16:creationId xmlns:a16="http://schemas.microsoft.com/office/drawing/2014/main" id="{8F248250-FB36-6BDE-C9AD-4BDF23455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911" b="72400"/>
          <a:stretch>
            <a:fillRect/>
          </a:stretch>
        </p:blipFill>
        <p:spPr bwMode="auto">
          <a:xfrm>
            <a:off x="5946277" y="1513245"/>
            <a:ext cx="1746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Picture 64">
            <a:extLst>
              <a:ext uri="{FF2B5EF4-FFF2-40B4-BE49-F238E27FC236}">
                <a16:creationId xmlns:a16="http://schemas.microsoft.com/office/drawing/2014/main" id="{CE98AF79-BA1F-183A-3C91-707733EAD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911" b="72400"/>
          <a:stretch>
            <a:fillRect/>
          </a:stretch>
        </p:blipFill>
        <p:spPr bwMode="auto">
          <a:xfrm>
            <a:off x="3263402" y="1519595"/>
            <a:ext cx="1746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Picture 65">
            <a:extLst>
              <a:ext uri="{FF2B5EF4-FFF2-40B4-BE49-F238E27FC236}">
                <a16:creationId xmlns:a16="http://schemas.microsoft.com/office/drawing/2014/main" id="{92C8C023-0900-25EB-D076-B5F271678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911" b="72400"/>
          <a:stretch>
            <a:fillRect/>
          </a:stretch>
        </p:blipFill>
        <p:spPr bwMode="auto">
          <a:xfrm>
            <a:off x="1810839" y="1513245"/>
            <a:ext cx="1746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" name="Rectangle 71">
            <a:extLst>
              <a:ext uri="{FF2B5EF4-FFF2-40B4-BE49-F238E27FC236}">
                <a16:creationId xmlns:a16="http://schemas.microsoft.com/office/drawing/2014/main" id="{5100DF96-0DBB-3D95-384C-9A55EA02C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314" y="2179995"/>
            <a:ext cx="851535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37" name="Text Box 38">
            <a:extLst>
              <a:ext uri="{FF2B5EF4-FFF2-40B4-BE49-F238E27FC236}">
                <a16:creationId xmlns:a16="http://schemas.microsoft.com/office/drawing/2014/main" id="{12A30C6F-2D12-A390-4106-4C7B9FA31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277" y="2013308"/>
            <a:ext cx="438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500">
                <a:solidFill>
                  <a:srgbClr val="000000"/>
                </a:solidFill>
                <a:latin typeface="Verdana" panose="020B0604030504040204" pitchFamily="34" charset="0"/>
              </a:rPr>
              <a:t>C1</a:t>
            </a:r>
          </a:p>
        </p:txBody>
      </p:sp>
      <p:sp>
        <p:nvSpPr>
          <p:cNvPr id="238" name="Text Box 39">
            <a:extLst>
              <a:ext uri="{FF2B5EF4-FFF2-40B4-BE49-F238E27FC236}">
                <a16:creationId xmlns:a16="http://schemas.microsoft.com/office/drawing/2014/main" id="{42A3C8FD-DF79-DE56-20CC-55BC8BE6A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489" y="2032358"/>
            <a:ext cx="438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500">
                <a:solidFill>
                  <a:srgbClr val="000000"/>
                </a:solidFill>
                <a:latin typeface="Verdana" panose="020B0604030504040204" pitchFamily="34" charset="0"/>
              </a:rPr>
              <a:t>C2</a:t>
            </a:r>
          </a:p>
        </p:txBody>
      </p:sp>
      <p:sp>
        <p:nvSpPr>
          <p:cNvPr id="239" name="Text Box 40">
            <a:extLst>
              <a:ext uri="{FF2B5EF4-FFF2-40B4-BE49-F238E27FC236}">
                <a16:creationId xmlns:a16="http://schemas.microsoft.com/office/drawing/2014/main" id="{E1990E27-24C0-9B91-8B0B-AE8E838BF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5564" y="2016483"/>
            <a:ext cx="438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500">
                <a:solidFill>
                  <a:srgbClr val="000000"/>
                </a:solidFill>
                <a:latin typeface="Verdana" panose="020B0604030504040204" pitchFamily="34" charset="0"/>
              </a:rPr>
              <a:t>C3</a:t>
            </a:r>
          </a:p>
        </p:txBody>
      </p:sp>
      <p:sp>
        <p:nvSpPr>
          <p:cNvPr id="240" name="Text Box 41">
            <a:extLst>
              <a:ext uri="{FF2B5EF4-FFF2-40B4-BE49-F238E27FC236}">
                <a16:creationId xmlns:a16="http://schemas.microsoft.com/office/drawing/2014/main" id="{45CAD638-929E-9320-DE78-21A00FFA3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1689" y="2013308"/>
            <a:ext cx="438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500">
                <a:solidFill>
                  <a:srgbClr val="000000"/>
                </a:solidFill>
                <a:latin typeface="Verdana" panose="020B0604030504040204" pitchFamily="34" charset="0"/>
              </a:rPr>
              <a:t>C4</a:t>
            </a:r>
          </a:p>
        </p:txBody>
      </p:sp>
      <p:sp>
        <p:nvSpPr>
          <p:cNvPr id="241" name="Rectangle 77">
            <a:extLst>
              <a:ext uri="{FF2B5EF4-FFF2-40B4-BE49-F238E27FC236}">
                <a16:creationId xmlns:a16="http://schemas.microsoft.com/office/drawing/2014/main" id="{A629FD20-14F3-7CEE-ECE2-EC49B398E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8514" y="2484795"/>
            <a:ext cx="2163172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A99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Measurement</a:t>
            </a:r>
          </a:p>
        </p:txBody>
      </p:sp>
      <p:sp>
        <p:nvSpPr>
          <p:cNvPr id="242" name="Text Box 79">
            <a:extLst>
              <a:ext uri="{FF2B5EF4-FFF2-40B4-BE49-F238E27FC236}">
                <a16:creationId xmlns:a16="http://schemas.microsoft.com/office/drawing/2014/main" id="{A5BBB3DC-DF29-F633-CC31-CD076089D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3902" y="4151670"/>
            <a:ext cx="891591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2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noise floor</a:t>
            </a:r>
          </a:p>
        </p:txBody>
      </p:sp>
      <p:sp>
        <p:nvSpPr>
          <p:cNvPr id="243" name="Text Box 80">
            <a:extLst>
              <a:ext uri="{FF2B5EF4-FFF2-40B4-BE49-F238E27FC236}">
                <a16:creationId xmlns:a16="http://schemas.microsoft.com/office/drawing/2014/main" id="{093AB076-9976-E4AE-6EBB-32F2B8A40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352" y="2564170"/>
            <a:ext cx="18662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400" dirty="0">
                <a:solidFill>
                  <a:srgbClr val="000000"/>
                </a:solidFill>
              </a:rPr>
              <a:t>first two dipole bands</a:t>
            </a:r>
          </a:p>
        </p:txBody>
      </p:sp>
      <p:sp>
        <p:nvSpPr>
          <p:cNvPr id="244" name="Rectangle 81">
            <a:extLst>
              <a:ext uri="{FF2B5EF4-FFF2-40B4-BE49-F238E27FC236}">
                <a16:creationId xmlns:a16="http://schemas.microsoft.com/office/drawing/2014/main" id="{8CB4B4E2-0E4E-CE70-A868-71C36FF69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5902" y="2460983"/>
            <a:ext cx="152241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A99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45" name="AutoShape 82">
            <a:extLst>
              <a:ext uri="{FF2B5EF4-FFF2-40B4-BE49-F238E27FC236}">
                <a16:creationId xmlns:a16="http://schemas.microsoft.com/office/drawing/2014/main" id="{2D74BA3F-EC6C-1518-2C64-C7609DCAF63C}"/>
              </a:ext>
            </a:extLst>
          </p:cNvPr>
          <p:cNvSpPr>
            <a:spLocks/>
          </p:cNvSpPr>
          <p:nvPr/>
        </p:nvSpPr>
        <p:spPr bwMode="auto">
          <a:xfrm rot="5400000">
            <a:off x="4414339" y="1960920"/>
            <a:ext cx="273050" cy="2146300"/>
          </a:xfrm>
          <a:prstGeom prst="leftBrace">
            <a:avLst>
              <a:gd name="adj1" fmla="val 6550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48" name="Line 85">
            <a:extLst>
              <a:ext uri="{FF2B5EF4-FFF2-40B4-BE49-F238E27FC236}">
                <a16:creationId xmlns:a16="http://schemas.microsoft.com/office/drawing/2014/main" id="{B89CEB24-F043-D615-D2E0-C7841B02DF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33639" y="4392970"/>
            <a:ext cx="38100" cy="247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49" name="Rectangle 86">
            <a:extLst>
              <a:ext uri="{FF2B5EF4-FFF2-40B4-BE49-F238E27FC236}">
                <a16:creationId xmlns:a16="http://schemas.microsoft.com/office/drawing/2014/main" id="{93EF3405-6200-8398-7718-7DFD1F9E9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8515" y="2757845"/>
            <a:ext cx="15224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Simulation</a:t>
            </a:r>
          </a:p>
        </p:txBody>
      </p:sp>
      <p:sp>
        <p:nvSpPr>
          <p:cNvPr id="250" name="Text Box 89">
            <a:extLst>
              <a:ext uri="{FF2B5EF4-FFF2-40B4-BE49-F238E27FC236}">
                <a16:creationId xmlns:a16="http://schemas.microsoft.com/office/drawing/2014/main" id="{FBC56220-BE6B-76F0-B3D8-A72A1E128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127" y="2586395"/>
            <a:ext cx="16658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400" dirty="0">
                <a:solidFill>
                  <a:srgbClr val="000000"/>
                </a:solidFill>
              </a:rPr>
              <a:t>quadrupole modes</a:t>
            </a:r>
          </a:p>
        </p:txBody>
      </p:sp>
      <p:sp>
        <p:nvSpPr>
          <p:cNvPr id="251" name="AutoShape 91">
            <a:extLst>
              <a:ext uri="{FF2B5EF4-FFF2-40B4-BE49-F238E27FC236}">
                <a16:creationId xmlns:a16="http://schemas.microsoft.com/office/drawing/2014/main" id="{58BEFEBA-D82F-24CE-846E-2166E93540C8}"/>
              </a:ext>
            </a:extLst>
          </p:cNvPr>
          <p:cNvSpPr>
            <a:spLocks/>
          </p:cNvSpPr>
          <p:nvPr/>
        </p:nvSpPr>
        <p:spPr bwMode="auto">
          <a:xfrm rot="5400000">
            <a:off x="7490914" y="2789595"/>
            <a:ext cx="254000" cy="565150"/>
          </a:xfrm>
          <a:prstGeom prst="leftBrace">
            <a:avLst>
              <a:gd name="adj1" fmla="val 18542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253" name="Picture 93">
            <a:extLst>
              <a:ext uri="{FF2B5EF4-FFF2-40B4-BE49-F238E27FC236}">
                <a16:creationId xmlns:a16="http://schemas.microsoft.com/office/drawing/2014/main" id="{49AC73D5-6D8F-03EB-084B-F89580064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5" t="37485" r="62640" b="29993"/>
          <a:stretch>
            <a:fillRect/>
          </a:stretch>
        </p:blipFill>
        <p:spPr bwMode="auto">
          <a:xfrm>
            <a:off x="1417139" y="3681770"/>
            <a:ext cx="247650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" name="Textfeld 255">
            <a:extLst>
              <a:ext uri="{FF2B5EF4-FFF2-40B4-BE49-F238E27FC236}">
                <a16:creationId xmlns:a16="http://schemas.microsoft.com/office/drawing/2014/main" id="{059087B4-9F8A-89FF-4819-7DE7A6BC7D03}"/>
              </a:ext>
            </a:extLst>
          </p:cNvPr>
          <p:cNvSpPr txBox="1"/>
          <p:nvPr/>
        </p:nvSpPr>
        <p:spPr>
          <a:xfrm>
            <a:off x="190137" y="6014276"/>
            <a:ext cx="11988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T. Flisgen, H.-W. Glock, P. Zhang, I. R. R. </a:t>
            </a:r>
            <a:r>
              <a:rPr lang="en-US" sz="1200" dirty="0" err="1"/>
              <a:t>Shinton</a:t>
            </a:r>
            <a:r>
              <a:rPr lang="en-US" sz="1200" dirty="0"/>
              <a:t>, N. Baboi, R. M. Jones, and U. van Rienen, “Scattering parameters of the 3.9 GHz accelerating module in a free-electron laser </a:t>
            </a:r>
            <a:r>
              <a:rPr lang="en-US" sz="1200" dirty="0" err="1"/>
              <a:t>linac</a:t>
            </a:r>
            <a:r>
              <a:rPr lang="en-US" sz="1200" dirty="0"/>
              <a:t>: A rigorous comparison between simulations and measurements”, Phys. Rev. ST Accel. Beams 17, 022003, 2014</a:t>
            </a:r>
            <a:endParaRPr lang="de-DE" sz="1200" dirty="0"/>
          </a:p>
        </p:txBody>
      </p:sp>
      <p:pic>
        <p:nvPicPr>
          <p:cNvPr id="8" name="Picture 63">
            <a:extLst>
              <a:ext uri="{FF2B5EF4-FFF2-40B4-BE49-F238E27FC236}">
                <a16:creationId xmlns:a16="http://schemas.microsoft.com/office/drawing/2014/main" id="{B66B9428-5FFA-8FF0-2D4A-EA28AAF08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" t="13467" r="7895" b="11111"/>
          <a:stretch>
            <a:fillRect/>
          </a:stretch>
        </p:blipFill>
        <p:spPr bwMode="auto">
          <a:xfrm>
            <a:off x="4365329" y="1215950"/>
            <a:ext cx="565150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5" name="Abgerundetes Rechteck 2 1">
            <a:extLst>
              <a:ext uri="{FF2B5EF4-FFF2-40B4-BE49-F238E27FC236}">
                <a16:creationId xmlns:a16="http://schemas.microsoft.com/office/drawing/2014/main" id="{3EA6EDCA-7C16-C327-2E0D-DA2511ACB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014" y="1100951"/>
            <a:ext cx="8736913" cy="1277482"/>
          </a:xfrm>
          <a:prstGeom prst="roundRect">
            <a:avLst>
              <a:gd name="adj" fmla="val 26829"/>
            </a:avLst>
          </a:prstGeom>
          <a:solidFill>
            <a:srgbClr val="004A99">
              <a:alpha val="10196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9" name="Rectangle 34">
            <a:extLst>
              <a:ext uri="{FF2B5EF4-FFF2-40B4-BE49-F238E27FC236}">
                <a16:creationId xmlns:a16="http://schemas.microsoft.com/office/drawing/2014/main" id="{12B25E13-D64F-E95A-A8EE-10B07A2DA4D2}"/>
              </a:ext>
            </a:extLst>
          </p:cNvPr>
          <p:cNvSpPr>
            <a:spLocks/>
          </p:cNvSpPr>
          <p:nvPr/>
        </p:nvSpPr>
        <p:spPr bwMode="auto">
          <a:xfrm rot="16200000">
            <a:off x="771276" y="4122521"/>
            <a:ext cx="1463862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de-DE" sz="1500" dirty="0">
                <a:solidFill>
                  <a:srgbClr val="000000"/>
                </a:solidFill>
                <a:latin typeface="+mn-lt"/>
                <a:sym typeface="Times New Roman" panose="02020603050405020304" pitchFamily="18" charset="0"/>
              </a:rPr>
              <a:t>|s</a:t>
            </a:r>
            <a:r>
              <a:rPr lang="en-GB" altLang="de-DE" sz="1500" baseline="-25000" dirty="0">
                <a:solidFill>
                  <a:srgbClr val="000000"/>
                </a:solidFill>
                <a:latin typeface="+mn-lt"/>
                <a:sym typeface="Times New Roman" panose="02020603050405020304" pitchFamily="18" charset="0"/>
              </a:rPr>
              <a:t>C1H1,C4H2</a:t>
            </a:r>
            <a:r>
              <a:rPr lang="en-GB" altLang="de-DE" sz="1500" dirty="0">
                <a:solidFill>
                  <a:srgbClr val="000000"/>
                </a:solidFill>
                <a:latin typeface="+mn-lt"/>
                <a:sym typeface="Times New Roman" panose="02020603050405020304" pitchFamily="18" charset="0"/>
              </a:rPr>
              <a:t>| / dB</a:t>
            </a:r>
          </a:p>
        </p:txBody>
      </p:sp>
    </p:spTree>
    <p:extLst>
      <p:ext uri="{BB962C8B-B14F-4D97-AF65-F5344CB8AC3E}">
        <p14:creationId xmlns:p14="http://schemas.microsoft.com/office/powerpoint/2010/main" val="1983156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en-GB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Thomas Flisgen</a:t>
            </a:r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en-GB" smtClean="0"/>
              <a:t>13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5732" y="368300"/>
            <a:ext cx="7680855" cy="612000"/>
          </a:xfrm>
        </p:spPr>
        <p:txBody>
          <a:bodyPr/>
          <a:lstStyle/>
          <a:p>
            <a:r>
              <a:rPr lang="en-GB" dirty="0"/>
              <a:t>Overview concatenation methods Developed and USED at UROS / HZB / BTU</a:t>
            </a:r>
          </a:p>
        </p:txBody>
      </p:sp>
      <p:pic>
        <p:nvPicPr>
          <p:cNvPr id="36" name="Grafik 35" descr="Ein Bild, das Kreis, Schwarz enthält.&#10;&#10;KI-generierte Inhalte können fehlerhaft sein.">
            <a:extLst>
              <a:ext uri="{FF2B5EF4-FFF2-40B4-BE49-F238E27FC236}">
                <a16:creationId xmlns:a16="http://schemas.microsoft.com/office/drawing/2014/main" id="{35515E7F-B334-2B74-10A8-C5EBD3D60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80" y="1997075"/>
            <a:ext cx="2905760" cy="629582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C6EA00A7-316A-BFBA-9871-120FC5040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93200" y="1218247"/>
            <a:ext cx="2743006" cy="427673"/>
          </a:xfrm>
          <a:prstGeom prst="rect">
            <a:avLst/>
          </a:prstGeom>
        </p:spPr>
      </p:pic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4DEF7898-9C90-A3C6-A645-D28F1CAA9C18}"/>
              </a:ext>
            </a:extLst>
          </p:cNvPr>
          <p:cNvSpPr/>
          <p:nvPr/>
        </p:nvSpPr>
        <p:spPr>
          <a:xfrm>
            <a:off x="4133166" y="1403874"/>
            <a:ext cx="3706462" cy="10814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CSC</a:t>
            </a:r>
            <a:r>
              <a:rPr lang="en-US" b="1" dirty="0"/>
              <a:t> – A procedure for coupled S-parameter calculations [1]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AC5F7829-5C1C-31D1-3D9D-DEAAA3EC251B}"/>
              </a:ext>
            </a:extLst>
          </p:cNvPr>
          <p:cNvSpPr txBox="1"/>
          <p:nvPr/>
        </p:nvSpPr>
        <p:spPr>
          <a:xfrm>
            <a:off x="203200" y="5685891"/>
            <a:ext cx="11988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[1] H. -W. Glock et al., "CSC - A procedure for coupled S-parameter calculations," in IEEE Transactions on Magnetics, vol. 38, no. 2, pp. 1173-1176, 2002</a:t>
            </a:r>
            <a:endParaRPr lang="de-DE" sz="1200" dirty="0"/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25F77612-85A5-ADD0-6E5E-4993DD9B8A3E}"/>
              </a:ext>
            </a:extLst>
          </p:cNvPr>
          <p:cNvSpPr/>
          <p:nvPr/>
        </p:nvSpPr>
        <p:spPr>
          <a:xfrm>
            <a:off x="4133166" y="2818162"/>
            <a:ext cx="3706462" cy="9682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SCC</a:t>
            </a:r>
            <a:r>
              <a:rPr lang="en-US" b="1" dirty="0"/>
              <a:t> – State-Space Concatenations [2]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C73D8AEE-A916-E74C-2071-8DEDCD39EF8F}"/>
              </a:ext>
            </a:extLst>
          </p:cNvPr>
          <p:cNvSpPr txBox="1"/>
          <p:nvPr/>
        </p:nvSpPr>
        <p:spPr>
          <a:xfrm>
            <a:off x="203200" y="5913855"/>
            <a:ext cx="11988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[2] T. Flisgen et al., "Eigenmode compendium of the third harmonic module of the European X-ray Free Electron Laser," in Phys. Rev. Accel. Beams 20, 042002, 2017</a:t>
            </a: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7DE23E74-3D83-99F0-5995-2B8F57FD7FA8}"/>
              </a:ext>
            </a:extLst>
          </p:cNvPr>
          <p:cNvSpPr/>
          <p:nvPr/>
        </p:nvSpPr>
        <p:spPr>
          <a:xfrm>
            <a:off x="4133166" y="4119239"/>
            <a:ext cx="3706462" cy="10814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CSC</a:t>
            </a:r>
            <a:r>
              <a:rPr lang="en-US" b="1" baseline="30000" dirty="0">
                <a:solidFill>
                  <a:srgbClr val="00B0F0"/>
                </a:solidFill>
              </a:rPr>
              <a:t>BEAM</a:t>
            </a:r>
            <a:r>
              <a:rPr lang="en-US" b="1" dirty="0"/>
              <a:t> – Generalization of CSC to compute beam coupling impedances [3]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3052347E-E01D-478C-38F6-865777BDA250}"/>
              </a:ext>
            </a:extLst>
          </p:cNvPr>
          <p:cNvSpPr txBox="1"/>
          <p:nvPr/>
        </p:nvSpPr>
        <p:spPr>
          <a:xfrm>
            <a:off x="203200" y="6141819"/>
            <a:ext cx="11988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[3] T. Flisgen et al., "Generalization of coupled 𝑆-parameter calculation to compute beam impedances in particle accelerators," in Phys. Rev. Accel. Beams 23, 034601, 2020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C3586A00-4CA2-12DB-DF01-2DA636E90987}"/>
              </a:ext>
            </a:extLst>
          </p:cNvPr>
          <p:cNvSpPr/>
          <p:nvPr/>
        </p:nvSpPr>
        <p:spPr>
          <a:xfrm>
            <a:off x="4073908" y="2770608"/>
            <a:ext cx="3824978" cy="108147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178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Abgerundetes Rechteck 2 2 1 3">
            <a:extLst>
              <a:ext uri="{FF2B5EF4-FFF2-40B4-BE49-F238E27FC236}">
                <a16:creationId xmlns:a16="http://schemas.microsoft.com/office/drawing/2014/main" id="{E16E15E3-02D5-B9E2-E116-A17B4A3CE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545" y="3165158"/>
            <a:ext cx="3987740" cy="1306235"/>
          </a:xfrm>
          <a:prstGeom prst="roundRect">
            <a:avLst>
              <a:gd name="adj" fmla="val 17108"/>
            </a:avLst>
          </a:prstGeom>
          <a:solidFill>
            <a:srgbClr val="004A99">
              <a:alpha val="10196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en-GB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Thomas Flisgen</a:t>
            </a:r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en-GB" smtClean="0"/>
              <a:t>14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5732" y="368300"/>
            <a:ext cx="7680855" cy="612000"/>
          </a:xfrm>
        </p:spPr>
        <p:txBody>
          <a:bodyPr/>
          <a:lstStyle/>
          <a:p>
            <a:r>
              <a:rPr lang="en-GB" dirty="0"/>
              <a:t>Workflow SCC [2]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AC5F7829-5C1C-31D1-3D9D-DEAAA3EC251B}"/>
              </a:ext>
            </a:extLst>
          </p:cNvPr>
          <p:cNvSpPr txBox="1"/>
          <p:nvPr/>
        </p:nvSpPr>
        <p:spPr>
          <a:xfrm>
            <a:off x="1509486" y="5987787"/>
            <a:ext cx="8901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[2] T. Flisgen, J. Heller, T. </a:t>
            </a:r>
            <a:r>
              <a:rPr lang="en-US" sz="1200" dirty="0" err="1"/>
              <a:t>Galek</a:t>
            </a:r>
            <a:r>
              <a:rPr lang="en-US" sz="1200" dirty="0"/>
              <a:t>, L. Shi, N. Joshi, N. Baboi, R. M. Jones, and U. van Rienen, "Eigenmode compendium of the third harmonic module of the European X-ray Free Electron Laser," in Phys. Rev. Accel. Beams 20, 042002, 2017</a:t>
            </a:r>
          </a:p>
          <a:p>
            <a:endParaRPr lang="de-DE" sz="1200" dirty="0"/>
          </a:p>
        </p:txBody>
      </p:sp>
      <p:pic>
        <p:nvPicPr>
          <p:cNvPr id="33" name="Picture 11 1" descr="cavity">
            <a:extLst>
              <a:ext uri="{FF2B5EF4-FFF2-40B4-BE49-F238E27FC236}">
                <a16:creationId xmlns:a16="http://schemas.microsoft.com/office/drawing/2014/main" id="{78E49B82-2496-D62D-A772-0D2CB5D8F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28036" r="4572" b="29390"/>
          <a:stretch>
            <a:fillRect/>
          </a:stretch>
        </p:blipFill>
        <p:spPr bwMode="auto">
          <a:xfrm>
            <a:off x="681719" y="3402886"/>
            <a:ext cx="14527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hom1leg">
            <a:extLst>
              <a:ext uri="{FF2B5EF4-FFF2-40B4-BE49-F238E27FC236}">
                <a16:creationId xmlns:a16="http://schemas.microsoft.com/office/drawing/2014/main" id="{6F2DC7C4-5406-AC03-7813-F6F60849D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5" t="4514" r="33821" b="4681"/>
          <a:stretch>
            <a:fillRect/>
          </a:stretch>
        </p:blipFill>
        <p:spPr bwMode="auto">
          <a:xfrm>
            <a:off x="863603" y="3911432"/>
            <a:ext cx="244474" cy="27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5" descr="hom1legic">
            <a:extLst>
              <a:ext uri="{FF2B5EF4-FFF2-40B4-BE49-F238E27FC236}">
                <a16:creationId xmlns:a16="http://schemas.microsoft.com/office/drawing/2014/main" id="{29D99AF8-0437-1E41-1981-81A6250FB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8" r="40437"/>
          <a:stretch>
            <a:fillRect/>
          </a:stretch>
        </p:blipFill>
        <p:spPr bwMode="auto">
          <a:xfrm>
            <a:off x="1268857" y="3890060"/>
            <a:ext cx="244475" cy="5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bellow">
            <a:extLst>
              <a:ext uri="{FF2B5EF4-FFF2-40B4-BE49-F238E27FC236}">
                <a16:creationId xmlns:a16="http://schemas.microsoft.com/office/drawing/2014/main" id="{A3B67864-A4C6-9139-B2D7-7DFE53CB7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5246" r="13257" b="4118"/>
          <a:stretch>
            <a:fillRect/>
          </a:stretch>
        </p:blipFill>
        <p:spPr bwMode="auto">
          <a:xfrm>
            <a:off x="1718564" y="3993755"/>
            <a:ext cx="395553" cy="19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Grafik 23" descr="cav4couplers.png">
            <a:extLst>
              <a:ext uri="{FF2B5EF4-FFF2-40B4-BE49-F238E27FC236}">
                <a16:creationId xmlns:a16="http://schemas.microsoft.com/office/drawing/2014/main" id="{B860209D-34A3-3A0D-B769-7E3B68098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75" y="1219778"/>
            <a:ext cx="90074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Abgerundetes Rechteck 2 1">
            <a:extLst>
              <a:ext uri="{FF2B5EF4-FFF2-40B4-BE49-F238E27FC236}">
                <a16:creationId xmlns:a16="http://schemas.microsoft.com/office/drawing/2014/main" id="{EEC526E0-48EA-5CF8-6490-AAB9A2DFF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013" y="1076903"/>
            <a:ext cx="9464675" cy="647700"/>
          </a:xfrm>
          <a:prstGeom prst="roundRect">
            <a:avLst>
              <a:gd name="adj" fmla="val 26829"/>
            </a:avLst>
          </a:prstGeom>
          <a:solidFill>
            <a:srgbClr val="004A99">
              <a:alpha val="10196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4E22387C-1B91-A2FB-25CE-FFF54EE0293B}"/>
              </a:ext>
            </a:extLst>
          </p:cNvPr>
          <p:cNvSpPr txBox="1"/>
          <p:nvPr/>
        </p:nvSpPr>
        <p:spPr bwMode="auto">
          <a:xfrm>
            <a:off x="3310565" y="3166260"/>
            <a:ext cx="296024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cs typeface="DejaVu Sans"/>
              </a:rPr>
              <a:t>Model-Order Reduction</a:t>
            </a:r>
          </a:p>
        </p:txBody>
      </p:sp>
      <p:cxnSp>
        <p:nvCxnSpPr>
          <p:cNvPr id="79" name="Gerade Verbindung mit Pfeil 48 1">
            <a:extLst>
              <a:ext uri="{FF2B5EF4-FFF2-40B4-BE49-F238E27FC236}">
                <a16:creationId xmlns:a16="http://schemas.microsoft.com/office/drawing/2014/main" id="{9BF3448C-A882-0AD3-DFAA-7354BD8ABD37}"/>
              </a:ext>
            </a:extLst>
          </p:cNvPr>
          <p:cNvCxnSpPr>
            <a:cxnSpLocks noChangeShapeType="1"/>
            <a:stCxn id="57" idx="3"/>
            <a:endCxn id="74" idx="1"/>
          </p:cNvCxnSpPr>
          <p:nvPr/>
        </p:nvCxnSpPr>
        <p:spPr bwMode="auto">
          <a:xfrm flipV="1">
            <a:off x="2359212" y="3818276"/>
            <a:ext cx="503333" cy="139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Verbinder: gewinkelt 82">
            <a:extLst>
              <a:ext uri="{FF2B5EF4-FFF2-40B4-BE49-F238E27FC236}">
                <a16:creationId xmlns:a16="http://schemas.microsoft.com/office/drawing/2014/main" id="{F27BA3B8-9B8B-5FA4-2336-EB597527C43F}"/>
              </a:ext>
            </a:extLst>
          </p:cNvPr>
          <p:cNvCxnSpPr>
            <a:stCxn id="56" idx="2"/>
            <a:endCxn id="57" idx="0"/>
          </p:cNvCxnSpPr>
          <p:nvPr/>
        </p:nvCxnSpPr>
        <p:spPr>
          <a:xfrm rot="5400000">
            <a:off x="3035936" y="74742"/>
            <a:ext cx="1440555" cy="4740276"/>
          </a:xfrm>
          <a:prstGeom prst="bentConnector3">
            <a:avLst/>
          </a:prstGeom>
          <a:ln w="50800">
            <a:solidFill>
              <a:srgbClr val="505050"/>
            </a:solidFill>
            <a:headEnd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fik 44" descr="\documentclass{article}&#10;\usepackage{amsmath,sansmath}&#10;\pagestyle{empty}&#10;\newcommand{\dwt}{\frac{\mathrm{d}}{\mathrm{d}t}}&#10;\begin{document}&#10;&#10;{\sansmath&#10;\begin{align*}&#10;\dwt\mathbf{x}_{\mathrm{rd},r}(t) &amp;= \mathbf{A}_{\mathrm{rd},r}\mathbf{x}_{\mathrm{rd},r}(t)+\mathbf{B}_{\mathrm{rd},r}\,\mathbf{i}_r(t)\\&#10;\mathbf{v}_{r}(t) &amp;=  \mathbf{B}^\mathrm{T}_{\mathrm{rd},r}\mathbf{x}_{\mathrm{rd},r}(t)&#10;\end{align*}&#10;}&#10;&#10;&#10;\end{document}" title="IguanaTex Picture Display">
            <a:extLst>
              <a:ext uri="{FF2B5EF4-FFF2-40B4-BE49-F238E27FC236}">
                <a16:creationId xmlns:a16="http://schemas.microsoft.com/office/drawing/2014/main" id="{EE49F8BE-EDCB-68D2-7ED8-35C7B86BF8A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61" y="3502196"/>
            <a:ext cx="3500808" cy="84639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Abgerundetes Rechteck 2 2 2">
            <a:extLst>
              <a:ext uri="{FF2B5EF4-FFF2-40B4-BE49-F238E27FC236}">
                <a16:creationId xmlns:a16="http://schemas.microsoft.com/office/drawing/2014/main" id="{DB499E00-FD57-3E63-7B05-154ECB7D9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37" y="3165158"/>
            <a:ext cx="1946275" cy="1306513"/>
          </a:xfrm>
          <a:prstGeom prst="roundRect">
            <a:avLst>
              <a:gd name="adj" fmla="val 17108"/>
            </a:avLst>
          </a:prstGeom>
          <a:solidFill>
            <a:srgbClr val="004A99">
              <a:alpha val="10196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51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3820C3BC-C9A8-CCFC-AE19-03AF2B613982}"/>
              </a:ext>
            </a:extLst>
          </p:cNvPr>
          <p:cNvGrpSpPr/>
          <p:nvPr/>
        </p:nvGrpSpPr>
        <p:grpSpPr>
          <a:xfrm>
            <a:off x="1761173" y="1201782"/>
            <a:ext cx="5011737" cy="2169615"/>
            <a:chOff x="1761173" y="1201782"/>
            <a:chExt cx="5011737" cy="2169615"/>
          </a:xfrm>
        </p:grpSpPr>
        <p:sp>
          <p:nvSpPr>
            <p:cNvPr id="9" name="Abgerundetes Rechteck 40">
              <a:extLst>
                <a:ext uri="{FF2B5EF4-FFF2-40B4-BE49-F238E27FC236}">
                  <a16:creationId xmlns:a16="http://schemas.microsoft.com/office/drawing/2014/main" id="{37A954F6-602B-11C4-B814-3688D4EFF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1173" y="1201782"/>
              <a:ext cx="5011737" cy="2169615"/>
            </a:xfrm>
            <a:prstGeom prst="roundRect">
              <a:avLst>
                <a:gd name="adj" fmla="val 8171"/>
              </a:avLst>
            </a:prstGeom>
            <a:solidFill>
              <a:srgbClr val="004A99">
                <a:alpha val="10196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ts val="2800"/>
                </a:lnSpc>
                <a:spcBef>
                  <a:spcPct val="20000"/>
                </a:spcBef>
                <a:buFont typeface="Arial" panose="020B0604020202020204" pitchFamily="34" charset="0"/>
                <a:defRPr sz="2100" b="1">
                  <a:solidFill>
                    <a:srgbClr val="00589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169988" algn="l"/>
                </a:tabLs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de-DE" altLang="de-DE" sz="1800" b="0">
                <a:solidFill>
                  <a:srgbClr val="FFFFFF"/>
                </a:solidFill>
              </a:endParaRPr>
            </a:p>
          </p:txBody>
        </p:sp>
        <p:pic>
          <p:nvPicPr>
            <p:cNvPr id="90" name="Grafik 89" descr="\documentclass{article}&#10;\usepackage{amsmath,sansmath}&#10;\usepackage{color}&#10;\pagestyle{empty}&#10;\newcommand{\dwt}{\frac{\mathrm{d}}{\mathrm{d}t}}&#10;\newcommand{\ddwt}{\frac{\mathrm{d}^2}{\mathrm{d}t^2}}&#10;&#10;\begin{document}&#10;{\sansmath&#10;\begin{align*}&#10;\dwt&#10;\underbrace{\begin{bmatrix}&#10;\mathbf{e}(t)\\&#10;\mathbf{h}(t)&#10;\end{bmatrix}}_{\color{blue}{\mathbf{x}_r(t)}} &amp;= \mathbf{A}_r \underbrace{\begin{bmatrix}&#10;\mathbf{e}(t)\\&#10;\mathbf{h}(t)&#10;\end{bmatrix}}_{\color{blue}{\mathbf{x}_r(t)}}\color{black}{+\mathbf{B}_r\mathbf{i}_r(t)}\\&#10;\mathbf{v}_r(t) &amp;= \mathbf{B}^\mathrm{T}_r \underbrace{\begin{bmatrix}&#10;\mathbf{e}(t)\\&#10;\mathbf{h}(t)&#10;\end{bmatrix}}_{\color{blue}{\mathbf{x}_r(t)}}&#10;\end{align*}}&#10;&#10;\end{document}" title="IguanaTex Picture Display">
              <a:extLst>
                <a:ext uri="{FF2B5EF4-FFF2-40B4-BE49-F238E27FC236}">
                  <a16:creationId xmlns:a16="http://schemas.microsoft.com/office/drawing/2014/main" id="{74E62F4C-81C5-3D90-7D0A-8D9C8FADCFA8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270" y="1367517"/>
              <a:ext cx="3041258" cy="1934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B8080E-9CE0-F4B0-D0BD-5DBE46337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A34829-B2F9-6E22-E185-90D78D66B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Thomas Flisgen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C2CB96-4C97-66C0-1BA1-C8D482A8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de-DE" smtClean="0"/>
              <a:t>15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4264F4F-53BD-363E-51EE-47D54269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Workflow SCC [2]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AF2A4ED-4F1A-7BBF-37B9-56EA3EA3D80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75734" y="733603"/>
            <a:ext cx="11040533" cy="612000"/>
          </a:xfrm>
        </p:spPr>
        <p:txBody>
          <a:bodyPr/>
          <a:lstStyle/>
          <a:p>
            <a:pPr defTabSz="914400">
              <a:defRPr/>
            </a:pP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Model-Order Reduction</a:t>
            </a:r>
            <a:endParaRPr lang="en-GB" kern="0" dirty="0"/>
          </a:p>
        </p:txBody>
      </p:sp>
      <p:pic>
        <p:nvPicPr>
          <p:cNvPr id="117" name="Grafik 116" descr="\documentclass{article}&#10;\usepackage{amsmath,amssymb,sansmath}&#10;\usepackage{color}&#10;\pagestyle{empty}&#10;\newcommand{\dwt}{\frac{\mathrm{d}}{\mathrm{d}t}}&#10;\newcommand{\ddwt}{\frac{\mathrm{d}^2}{\mathrm{d}t^2}}&#10;&#10;\begin{document}&#10;&#10;{\sansmath$\color{blue}{\mathbf{x}_r(t)}\color{black}{\,\in\mathbb{R}^{N_\mathrm{s}}}, N_\mathrm{s}\approx 10^5$}&#10;&#10;\end{document}" title="IguanaTex Picture Display">
            <a:extLst>
              <a:ext uri="{FF2B5EF4-FFF2-40B4-BE49-F238E27FC236}">
                <a16:creationId xmlns:a16="http://schemas.microsoft.com/office/drawing/2014/main" id="{3C30C090-B5A3-CF48-B2D6-41CBD9F1990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08" y="5445317"/>
            <a:ext cx="2031623" cy="25515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hteck 62">
            <a:extLst>
              <a:ext uri="{FF2B5EF4-FFF2-40B4-BE49-F238E27FC236}">
                <a16:creationId xmlns:a16="http://schemas.microsoft.com/office/drawing/2014/main" id="{BEB198A1-1947-0237-5D1C-F245B61B3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413" y="5418691"/>
            <a:ext cx="3578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defRPr sz="21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3333CC"/>
              </a:buClr>
              <a:buFontTx/>
              <a:buNone/>
            </a:pPr>
            <a:r>
              <a:rPr lang="en-US" altLang="de-DE" sz="1400" b="0" dirty="0">
                <a:solidFill>
                  <a:srgbClr val="000000"/>
                </a:solidFill>
                <a:latin typeface="+mn-lt"/>
              </a:rPr>
              <a:t>state vector: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2D9B16F-1069-50A9-A94B-DB4898988863}"/>
              </a:ext>
            </a:extLst>
          </p:cNvPr>
          <p:cNvGrpSpPr/>
          <p:nvPr/>
        </p:nvGrpSpPr>
        <p:grpSpPr>
          <a:xfrm>
            <a:off x="3823063" y="1201783"/>
            <a:ext cx="6370910" cy="5188724"/>
            <a:chOff x="3823063" y="1201783"/>
            <a:chExt cx="6370910" cy="5188724"/>
          </a:xfrm>
        </p:grpSpPr>
        <p:pic>
          <p:nvPicPr>
            <p:cNvPr id="121" name="Grafik 120" descr="\documentclass{article}&#10;\usepackage{amsmath,amssymb,sansmath}&#10;\usepackage{color}&#10;\pagestyle{empty}&#10;\newcommand{\dwt}{\frac{\mathrm{d}}{\mathrm{d}t}}&#10;\newcommand{\ddwt}{\frac{\mathrm{d}^2}{\mathrm{d}t^2}}&#10;&#10;\begin{document}&#10;&#10;{\sansmath$\color{magenta}{\mathbf{x}_{\mathrm{rd},r}(t)}\color{black}{\,\in\mathbb{R}^{N_\mathrm{srd}}},N_\mathrm{srd}&lt;10^2$}&#10;&#10;\end{document}" title="IguanaTex Picture Display">
              <a:extLst>
                <a:ext uri="{FF2B5EF4-FFF2-40B4-BE49-F238E27FC236}">
                  <a16:creationId xmlns:a16="http://schemas.microsoft.com/office/drawing/2014/main" id="{7512BB6C-A16C-E7B0-EC6E-C3C26E6FE8EF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076" y="6103310"/>
              <a:ext cx="2471968" cy="2551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rafik 118" descr="\documentclass{article}&#10;\usepackage{amsmath,amssymb,sansmath}&#10;\usepackage{color}&#10;\definecolor{orange}{RGB}{255,102,0}&#10;\pagestyle{empty}&#10;\newcommand{\dwt}{\frac{\mathrm{d}}{\mathrm{d}t}}&#10;\newcommand{\ddwt}{\frac{\mathrm{d}^2}{\mathrm{d}t^2}}&#10;&#10;\begin{document}&#10;&#10;{\sansmath$\color{orange}{\mathbf{W}_r}\color{black}{\,\in\mathbb{R}^{N_\mathrm{s}\times N_\mathrm{srd}}}, \color{orange}{\mathbf{W}^\mathrm{T}_r\mathbf{W}_r}\color{black}{\,=\mathbf{I}}$}&#10;&#10;\end{document}" title="IguanaTex Picture Display">
              <a:extLst>
                <a:ext uri="{FF2B5EF4-FFF2-40B4-BE49-F238E27FC236}">
                  <a16:creationId xmlns:a16="http://schemas.microsoft.com/office/drawing/2014/main" id="{E5BE5C65-9151-7A05-9665-63C82B84BF4C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686" y="5801717"/>
              <a:ext cx="2478827" cy="2537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Rechteck 63">
              <a:extLst>
                <a:ext uri="{FF2B5EF4-FFF2-40B4-BE49-F238E27FC236}">
                  <a16:creationId xmlns:a16="http://schemas.microsoft.com/office/drawing/2014/main" id="{F83C3047-8D9A-04F7-428A-31AED4A72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063" y="5757265"/>
              <a:ext cx="3578225" cy="307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ts val="2800"/>
                </a:lnSpc>
                <a:spcBef>
                  <a:spcPct val="20000"/>
                </a:spcBef>
                <a:buFont typeface="Arial" panose="020B0604020202020204" pitchFamily="34" charset="0"/>
                <a:defRPr sz="2100" b="1">
                  <a:solidFill>
                    <a:srgbClr val="00589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169988" algn="l"/>
                </a:tabLs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3333CC"/>
                </a:buClr>
                <a:buFontTx/>
                <a:buNone/>
              </a:pPr>
              <a:r>
                <a:rPr lang="en-US" altLang="de-DE" sz="1400" b="0" dirty="0">
                  <a:solidFill>
                    <a:srgbClr val="000000"/>
                  </a:solidFill>
                  <a:latin typeface="+mn-lt"/>
                </a:rPr>
                <a:t>orthogonal projection matrix:</a:t>
              </a:r>
            </a:p>
          </p:txBody>
        </p:sp>
        <p:sp>
          <p:nvSpPr>
            <p:cNvPr id="27" name="Rechteck 64">
              <a:extLst>
                <a:ext uri="{FF2B5EF4-FFF2-40B4-BE49-F238E27FC236}">
                  <a16:creationId xmlns:a16="http://schemas.microsoft.com/office/drawing/2014/main" id="{2E00B00B-F855-6B39-8AEC-DB31E9362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890" y="6082716"/>
              <a:ext cx="3578225" cy="307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ts val="2800"/>
                </a:lnSpc>
                <a:spcBef>
                  <a:spcPct val="20000"/>
                </a:spcBef>
                <a:buFont typeface="Arial" panose="020B0604020202020204" pitchFamily="34" charset="0"/>
                <a:defRPr sz="2100" b="1">
                  <a:solidFill>
                    <a:srgbClr val="00589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169988" algn="l"/>
                </a:tabLs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3333CC"/>
                </a:buClr>
                <a:buFontTx/>
                <a:buNone/>
              </a:pPr>
              <a:r>
                <a:rPr lang="en-US" altLang="de-DE" sz="1400" b="0" dirty="0">
                  <a:solidFill>
                    <a:srgbClr val="000000"/>
                  </a:solidFill>
                  <a:latin typeface="+mn-lt"/>
                </a:rPr>
                <a:t>reduced state vector:</a:t>
              </a:r>
            </a:p>
          </p:txBody>
        </p:sp>
        <p:sp>
          <p:nvSpPr>
            <p:cNvPr id="6" name="Abgerundetes Rechteck 14">
              <a:extLst>
                <a:ext uri="{FF2B5EF4-FFF2-40B4-BE49-F238E27FC236}">
                  <a16:creationId xmlns:a16="http://schemas.microsoft.com/office/drawing/2014/main" id="{550FA01C-4FCA-C604-E004-B11F858BF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0160" y="1201783"/>
              <a:ext cx="2563813" cy="4001366"/>
            </a:xfrm>
            <a:prstGeom prst="roundRect">
              <a:avLst>
                <a:gd name="adj" fmla="val 8171"/>
              </a:avLst>
            </a:prstGeom>
            <a:solidFill>
              <a:srgbClr val="004A99">
                <a:alpha val="10196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ts val="2800"/>
                </a:lnSpc>
                <a:spcBef>
                  <a:spcPct val="20000"/>
                </a:spcBef>
                <a:buFont typeface="Arial" panose="020B0604020202020204" pitchFamily="34" charset="0"/>
                <a:defRPr sz="2100" b="1">
                  <a:solidFill>
                    <a:srgbClr val="00589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169988" algn="l"/>
                </a:tabLs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de-DE" altLang="de-DE" sz="1800" b="0">
                <a:solidFill>
                  <a:srgbClr val="FFFFFF"/>
                </a:solidFill>
              </a:endParaRPr>
            </a:p>
          </p:txBody>
        </p:sp>
        <p:sp>
          <p:nvSpPr>
            <p:cNvPr id="12" name="Rechteck 1">
              <a:extLst>
                <a:ext uri="{FF2B5EF4-FFF2-40B4-BE49-F238E27FC236}">
                  <a16:creationId xmlns:a16="http://schemas.microsoft.com/office/drawing/2014/main" id="{B1E5CAEF-C0E4-0819-F517-E49697551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8460" y="1664335"/>
              <a:ext cx="107950" cy="272415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ts val="2800"/>
                </a:lnSpc>
                <a:spcBef>
                  <a:spcPct val="20000"/>
                </a:spcBef>
                <a:buFont typeface="Arial" panose="020B0604020202020204" pitchFamily="34" charset="0"/>
                <a:defRPr sz="2100" b="1">
                  <a:solidFill>
                    <a:srgbClr val="00589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169988" algn="l"/>
                </a:tabLs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de-DE" altLang="de-DE" sz="1800" b="0">
                <a:solidFill>
                  <a:srgbClr val="FFFFFF"/>
                </a:solidFill>
              </a:endParaRPr>
            </a:p>
          </p:txBody>
        </p:sp>
        <p:pic>
          <p:nvPicPr>
            <p:cNvPr id="111" name="Grafik 110" descr="\documentclass{article}&#10;\usepackage{amsmath,amssymb,sansmath}&#10;\usepackage{color}&#10;\pagestyle{empty}&#10;\newcommand{\dwt}{\frac{\mathrm{d}}{\mathrm{d}t}}&#10;\newcommand{\ddwt}{\frac{\mathrm{d}^2}{\mathrm{d}t^2}}&#10;&#10;\begin{document}&#10;&#10;{\sansmath$\color{blue}{\mathbf{x}_r(t)}$}&#10;&#10;\end{document}" title="IguanaTex Picture Display">
              <a:extLst>
                <a:ext uri="{FF2B5EF4-FFF2-40B4-BE49-F238E27FC236}">
                  <a16:creationId xmlns:a16="http://schemas.microsoft.com/office/drawing/2014/main" id="{8C3B2610-4E80-6662-9599-8E37A21529D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8599" y="4696878"/>
              <a:ext cx="434019" cy="2189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feld 59">
              <a:extLst>
                <a:ext uri="{FF2B5EF4-FFF2-40B4-BE49-F238E27FC236}">
                  <a16:creationId xmlns:a16="http://schemas.microsoft.com/office/drawing/2014/main" id="{FBA333A9-A90C-535D-F954-BEBD6776B5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1729" y="4610089"/>
              <a:ext cx="266700" cy="46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800"/>
                </a:lnSpc>
                <a:spcBef>
                  <a:spcPct val="20000"/>
                </a:spcBef>
                <a:buFont typeface="Arial" panose="020B0604020202020204" pitchFamily="34" charset="0"/>
                <a:defRPr sz="2100" b="1">
                  <a:solidFill>
                    <a:srgbClr val="00589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169988" algn="l"/>
                </a:tabLs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e-DE" altLang="de-DE" sz="1800" b="0">
                  <a:solidFill>
                    <a:srgbClr val="000000"/>
                  </a:solidFill>
                  <a:latin typeface="Arial Narrow" panose="020B0606020202030204" pitchFamily="34" charset="0"/>
                </a:rPr>
                <a:t>·</a:t>
              </a:r>
            </a:p>
          </p:txBody>
        </p:sp>
        <p:pic>
          <p:nvPicPr>
            <p:cNvPr id="115" name="Grafik 114" descr="\documentclass{article}&#10;\usepackage{amsmath,sansmath}&#10;\usepackage{color}&#10;\pagestyle{empty}&#10;\newcommand{\dwt}{\frac{\mathrm{d}}{\mathrm{d}t}}&#10;\newcommand{\ddwt}{\frac{\mathrm{d}^2}{\mathrm{d}t^2}}&#10;&#10;\begin{document}&#10;&#10;{\sansmath$\color{magenta}{\mathbf{x}_{\mathrm{rd},r}(t)}$}&#10;&#10;\end{document}" title="IguanaTex Picture Display">
              <a:extLst>
                <a:ext uri="{FF2B5EF4-FFF2-40B4-BE49-F238E27FC236}">
                  <a16:creationId xmlns:a16="http://schemas.microsoft.com/office/drawing/2014/main" id="{AD38655B-619D-631A-B285-A7CCDD464369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7673" y="4673256"/>
              <a:ext cx="616696" cy="2189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Rechteck 46">
              <a:extLst>
                <a:ext uri="{FF2B5EF4-FFF2-40B4-BE49-F238E27FC236}">
                  <a16:creationId xmlns:a16="http://schemas.microsoft.com/office/drawing/2014/main" id="{783252A4-C5F3-F7DB-D809-BE53EECD7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2676" y="1664335"/>
              <a:ext cx="504825" cy="2724271"/>
            </a:xfrm>
            <a:prstGeom prst="rect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ts val="2800"/>
                </a:lnSpc>
                <a:spcBef>
                  <a:spcPct val="20000"/>
                </a:spcBef>
                <a:buFont typeface="Arial" panose="020B0604020202020204" pitchFamily="34" charset="0"/>
                <a:defRPr sz="2100" b="1">
                  <a:solidFill>
                    <a:srgbClr val="00589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169988" algn="l"/>
                </a:tabLs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de-DE" altLang="de-DE" sz="1800" b="0">
                <a:solidFill>
                  <a:srgbClr val="004A99"/>
                </a:solidFill>
              </a:endParaRPr>
            </a:p>
          </p:txBody>
        </p:sp>
        <p:sp>
          <p:nvSpPr>
            <p:cNvPr id="21" name="Rechteck 47">
              <a:extLst>
                <a:ext uri="{FF2B5EF4-FFF2-40B4-BE49-F238E27FC236}">
                  <a16:creationId xmlns:a16="http://schemas.microsoft.com/office/drawing/2014/main" id="{B9506DBF-0505-4A7F-9502-948199EEA3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396244" y="1857227"/>
              <a:ext cx="503259" cy="117475"/>
            </a:xfrm>
            <a:prstGeom prst="rect">
              <a:avLst/>
            </a:prstGeom>
            <a:solidFill>
              <a:srgbClr val="FE02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ts val="2800"/>
                </a:lnSpc>
                <a:spcBef>
                  <a:spcPct val="20000"/>
                </a:spcBef>
                <a:buFont typeface="Arial" panose="020B0604020202020204" pitchFamily="34" charset="0"/>
                <a:defRPr sz="2100" b="1">
                  <a:solidFill>
                    <a:srgbClr val="00589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169988" algn="l"/>
                </a:tabLs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de-DE" altLang="de-DE" sz="1800" b="0">
                <a:solidFill>
                  <a:srgbClr val="FFFFFF"/>
                </a:solidFill>
              </a:endParaRPr>
            </a:p>
          </p:txBody>
        </p:sp>
        <p:pic>
          <p:nvPicPr>
            <p:cNvPr id="113" name="Grafik 112" descr="\documentclass{article}&#10;\usepackage{amsmath,amssymb,sansmath}&#10;\usepackage{color}&#10;\definecolor{orange}{RGB}{255,102,0}&#10;\pagestyle{empty}&#10;\newcommand{\dwt}{\frac{\mathrm{d}}{\mathrm{d}t}}&#10;\newcommand{\ddwt}{\frac{\mathrm{d}^2}{\mathrm{d}t^2}}&#10;&#10;\begin{document}&#10;&#10;{\sansmath$\color{orange}{\mathbf{W}_r}$}&#10;&#10;\end{document}" title="IguanaTex Picture Display">
              <a:extLst>
                <a:ext uri="{FF2B5EF4-FFF2-40B4-BE49-F238E27FC236}">
                  <a16:creationId xmlns:a16="http://schemas.microsoft.com/office/drawing/2014/main" id="{4F13E8F2-6231-9340-7ABB-3FDD34403818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4261" y="4714532"/>
              <a:ext cx="291506" cy="1852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Textfeld 56">
              <a:extLst>
                <a:ext uri="{FF2B5EF4-FFF2-40B4-BE49-F238E27FC236}">
                  <a16:creationId xmlns:a16="http://schemas.microsoft.com/office/drawing/2014/main" id="{20A25A1E-53C0-5B55-FEC1-325C9D41B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4198" y="2716307"/>
              <a:ext cx="331788" cy="46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800"/>
                </a:lnSpc>
                <a:spcBef>
                  <a:spcPct val="20000"/>
                </a:spcBef>
                <a:buFont typeface="Arial" panose="020B0604020202020204" pitchFamily="34" charset="0"/>
                <a:defRPr sz="2100" b="1">
                  <a:solidFill>
                    <a:srgbClr val="00589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169988" algn="l"/>
                </a:tabLs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e-DE" altLang="de-DE" sz="1800" b="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=</a:t>
              </a:r>
            </a:p>
          </p:txBody>
        </p:sp>
        <p:sp>
          <p:nvSpPr>
            <p:cNvPr id="24" name="Textfeld 57">
              <a:extLst>
                <a:ext uri="{FF2B5EF4-FFF2-40B4-BE49-F238E27FC236}">
                  <a16:creationId xmlns:a16="http://schemas.microsoft.com/office/drawing/2014/main" id="{47D73E02-8C44-94EE-C421-B72475E6DC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09723" y="1739813"/>
              <a:ext cx="268288" cy="46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800"/>
                </a:lnSpc>
                <a:spcBef>
                  <a:spcPct val="20000"/>
                </a:spcBef>
                <a:buFont typeface="Arial" panose="020B0604020202020204" pitchFamily="34" charset="0"/>
                <a:defRPr sz="2100" b="1">
                  <a:solidFill>
                    <a:srgbClr val="00589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169988" algn="l"/>
                </a:tabLs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e-DE" altLang="de-DE" sz="1800" b="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·</a:t>
              </a:r>
            </a:p>
          </p:txBody>
        </p:sp>
        <p:sp>
          <p:nvSpPr>
            <p:cNvPr id="25" name="Textfeld 58">
              <a:extLst>
                <a:ext uri="{FF2B5EF4-FFF2-40B4-BE49-F238E27FC236}">
                  <a16:creationId xmlns:a16="http://schemas.microsoft.com/office/drawing/2014/main" id="{61BED981-2522-A736-0EBF-DF8B793C2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21862" y="4610089"/>
              <a:ext cx="331787" cy="46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800"/>
                </a:lnSpc>
                <a:spcBef>
                  <a:spcPct val="20000"/>
                </a:spcBef>
                <a:buFont typeface="Arial" panose="020B0604020202020204" pitchFamily="34" charset="0"/>
                <a:defRPr sz="2100" b="1">
                  <a:solidFill>
                    <a:srgbClr val="00589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169988" algn="l"/>
                </a:tabLs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e-DE" altLang="de-DE" sz="1800" b="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=</a:t>
              </a:r>
            </a:p>
          </p:txBody>
        </p:sp>
        <p:cxnSp>
          <p:nvCxnSpPr>
            <p:cNvPr id="28" name="Gerade Verbindung mit Pfeil 48 1">
              <a:extLst>
                <a:ext uri="{FF2B5EF4-FFF2-40B4-BE49-F238E27FC236}">
                  <a16:creationId xmlns:a16="http://schemas.microsoft.com/office/drawing/2014/main" id="{7737EA6F-196D-FAD2-02D1-DE307D740BB6}"/>
                </a:ext>
              </a:extLst>
            </p:cNvPr>
            <p:cNvCxnSpPr>
              <a:cxnSpLocks noChangeShapeType="1"/>
              <a:stCxn id="9" idx="3"/>
            </p:cNvCxnSpPr>
            <p:nvPr/>
          </p:nvCxnSpPr>
          <p:spPr bwMode="auto">
            <a:xfrm>
              <a:off x="6772910" y="2286590"/>
              <a:ext cx="870552" cy="0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86C4B009-250D-464A-8B04-3A4C85662B5F}"/>
              </a:ext>
            </a:extLst>
          </p:cNvPr>
          <p:cNvGrpSpPr/>
          <p:nvPr/>
        </p:nvGrpSpPr>
        <p:grpSpPr>
          <a:xfrm>
            <a:off x="1748473" y="3554327"/>
            <a:ext cx="5881687" cy="1727200"/>
            <a:chOff x="1748473" y="3475949"/>
            <a:chExt cx="5881687" cy="1727200"/>
          </a:xfrm>
        </p:grpSpPr>
        <p:sp>
          <p:nvSpPr>
            <p:cNvPr id="30" name="Abgerundetes Rechteck 41">
              <a:extLst>
                <a:ext uri="{FF2B5EF4-FFF2-40B4-BE49-F238E27FC236}">
                  <a16:creationId xmlns:a16="http://schemas.microsoft.com/office/drawing/2014/main" id="{1DD60EA7-C6AF-73E0-BAF7-E66E095EB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473" y="3475949"/>
              <a:ext cx="5011135" cy="1727200"/>
            </a:xfrm>
            <a:prstGeom prst="roundRect">
              <a:avLst>
                <a:gd name="adj" fmla="val 8171"/>
              </a:avLst>
            </a:prstGeom>
            <a:solidFill>
              <a:srgbClr val="004A99">
                <a:alpha val="10196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ts val="2800"/>
                </a:lnSpc>
                <a:spcBef>
                  <a:spcPct val="20000"/>
                </a:spcBef>
                <a:buFont typeface="Arial" panose="020B0604020202020204" pitchFamily="34" charset="0"/>
                <a:defRPr sz="2100" b="1">
                  <a:solidFill>
                    <a:srgbClr val="00589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169988" algn="l"/>
                </a:tabLs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de-DE" altLang="de-DE" sz="1800" b="0">
                <a:solidFill>
                  <a:srgbClr val="FFFFFF"/>
                </a:solidFill>
              </a:endParaRPr>
            </a:p>
          </p:txBody>
        </p:sp>
        <p:pic>
          <p:nvPicPr>
            <p:cNvPr id="45" name="Grafik 44" descr="\documentclass{article}&#10;\usepackage{amsmath,color,sansmath}&#10;\pagestyle{empty}&#10;\definecolor{orange}{RGB}{255,102,0}&#10;\newcommand{\dwt}{\frac{\mathrm{d}}{\mathrm{d}t}}&#10;\newcommand{\ddwt}{\frac{\mathrm{d}^2}{\mathrm{d}t^2}}&#10;&#10;\begin{document}&#10;{\sansmath&#10;\begin{align*}&#10;\dwt \color{magenta}{\mathbf{x}_{\mathrm{rd},r}(t)} &amp;= \underbrace{\color{orange}{\mathbf{W}^{\mathrm{T}}_r} \color{black}{\mathbf{A}_r}\color{orange}{\mathbf{W}_r}}_{\mathbf{A}_{\mathrm{rd},r}} \color{magenta}{\mathbf{x}_{\mathrm{rd},r}(t)}\color{black}{+\underbrace{\color{orange}{\mathbf{W}^{\mathrm{T}}_r}\color{black}{\mathbf{B}_r}}_{\mathbf{B}_{\mathrm{rd},r}}\mathbf{i}_r(t)}\\&#10;\mathbf{v}_r(t) &amp;= \underbrace{\mathbf{B}^\mathrm{T}_r\color{orange}{\mathbf{W}_r}}_{\mathbf{B}^\mathrm{T}_{\mathrm{rd},r}} \color{magenta}{\mathbf{x}_{\mathrm{rd},r}(t)}&#10;\end{align*}}&#10;&#10;\end{document}" title="IguanaTex Picture Display">
              <a:extLst>
                <a:ext uri="{FF2B5EF4-FFF2-40B4-BE49-F238E27FC236}">
                  <a16:creationId xmlns:a16="http://schemas.microsoft.com/office/drawing/2014/main" id="{12977393-9562-9A06-7922-7E5D50A0A1C0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927" y="3593745"/>
              <a:ext cx="4148297" cy="150485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2" name="Gerade Verbindung mit Pfeil 48 2">
              <a:extLst>
                <a:ext uri="{FF2B5EF4-FFF2-40B4-BE49-F238E27FC236}">
                  <a16:creationId xmlns:a16="http://schemas.microsoft.com/office/drawing/2014/main" id="{074DD3D7-6210-64F9-E6EA-30B4099AA3A2}"/>
                </a:ext>
              </a:extLst>
            </p:cNvPr>
            <p:cNvCxnSpPr>
              <a:cxnSpLocks noChangeShapeType="1"/>
              <a:endCxn id="30" idx="3"/>
            </p:cNvCxnSpPr>
            <p:nvPr/>
          </p:nvCxnSpPr>
          <p:spPr bwMode="auto">
            <a:xfrm flipH="1" flipV="1">
              <a:off x="6759608" y="4339549"/>
              <a:ext cx="870552" cy="0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4896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Abgerundetes Rechteck 2 2 1 3">
            <a:extLst>
              <a:ext uri="{FF2B5EF4-FFF2-40B4-BE49-F238E27FC236}">
                <a16:creationId xmlns:a16="http://schemas.microsoft.com/office/drawing/2014/main" id="{E16E15E3-02D5-B9E2-E116-A17B4A3CE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545" y="3165158"/>
            <a:ext cx="3987740" cy="1306235"/>
          </a:xfrm>
          <a:prstGeom prst="roundRect">
            <a:avLst>
              <a:gd name="adj" fmla="val 17108"/>
            </a:avLst>
          </a:prstGeom>
          <a:solidFill>
            <a:srgbClr val="004A99">
              <a:alpha val="10196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57" name="Abgerundetes Rechteck 2 2 2">
            <a:extLst>
              <a:ext uri="{FF2B5EF4-FFF2-40B4-BE49-F238E27FC236}">
                <a16:creationId xmlns:a16="http://schemas.microsoft.com/office/drawing/2014/main" id="{DB499E00-FD57-3E63-7B05-154ECB7D9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37" y="3165158"/>
            <a:ext cx="1946275" cy="1306513"/>
          </a:xfrm>
          <a:prstGeom prst="roundRect">
            <a:avLst>
              <a:gd name="adj" fmla="val 17108"/>
            </a:avLst>
          </a:prstGeom>
          <a:solidFill>
            <a:srgbClr val="004A99">
              <a:alpha val="10196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en-GB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Thomas Flisgen</a:t>
            </a:r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en-GB" smtClean="0"/>
              <a:t>16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5732" y="368300"/>
            <a:ext cx="7680855" cy="612000"/>
          </a:xfrm>
        </p:spPr>
        <p:txBody>
          <a:bodyPr/>
          <a:lstStyle/>
          <a:p>
            <a:r>
              <a:rPr lang="en-GB" dirty="0"/>
              <a:t>Workflow SCC [2]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AC5F7829-5C1C-31D1-3D9D-DEAAA3EC251B}"/>
              </a:ext>
            </a:extLst>
          </p:cNvPr>
          <p:cNvSpPr txBox="1"/>
          <p:nvPr/>
        </p:nvSpPr>
        <p:spPr>
          <a:xfrm>
            <a:off x="1509486" y="6029352"/>
            <a:ext cx="8901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[2] T. Flisgen, J. Heller, T. </a:t>
            </a:r>
            <a:r>
              <a:rPr lang="en-US" sz="1200" dirty="0" err="1"/>
              <a:t>Galek</a:t>
            </a:r>
            <a:r>
              <a:rPr lang="en-US" sz="1200" dirty="0"/>
              <a:t>, L. Shi, N. Joshi, N. Baboi, R. M. Jones, and U. van Rienen, "Eigenmode compendium of the third harmonic module of the European X-ray Free Electron Laser," in Phys. Rev. Accel. Beams 20, 042002, 2017</a:t>
            </a:r>
          </a:p>
          <a:p>
            <a:endParaRPr lang="de-DE" sz="1200" dirty="0"/>
          </a:p>
        </p:txBody>
      </p:sp>
      <p:pic>
        <p:nvPicPr>
          <p:cNvPr id="33" name="Picture 11 1" descr="cavity">
            <a:extLst>
              <a:ext uri="{FF2B5EF4-FFF2-40B4-BE49-F238E27FC236}">
                <a16:creationId xmlns:a16="http://schemas.microsoft.com/office/drawing/2014/main" id="{78E49B82-2496-D62D-A772-0D2CB5D8F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28036" r="4572" b="29390"/>
          <a:stretch>
            <a:fillRect/>
          </a:stretch>
        </p:blipFill>
        <p:spPr bwMode="auto">
          <a:xfrm>
            <a:off x="681719" y="3402886"/>
            <a:ext cx="14527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hom1leg">
            <a:extLst>
              <a:ext uri="{FF2B5EF4-FFF2-40B4-BE49-F238E27FC236}">
                <a16:creationId xmlns:a16="http://schemas.microsoft.com/office/drawing/2014/main" id="{6F2DC7C4-5406-AC03-7813-F6F60849D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5" t="4514" r="33821" b="4681"/>
          <a:stretch>
            <a:fillRect/>
          </a:stretch>
        </p:blipFill>
        <p:spPr bwMode="auto">
          <a:xfrm>
            <a:off x="863603" y="3911432"/>
            <a:ext cx="244474" cy="27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5" descr="hom1legic">
            <a:extLst>
              <a:ext uri="{FF2B5EF4-FFF2-40B4-BE49-F238E27FC236}">
                <a16:creationId xmlns:a16="http://schemas.microsoft.com/office/drawing/2014/main" id="{29D99AF8-0437-1E41-1981-81A6250FB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8" r="40437"/>
          <a:stretch>
            <a:fillRect/>
          </a:stretch>
        </p:blipFill>
        <p:spPr bwMode="auto">
          <a:xfrm>
            <a:off x="1268857" y="3890060"/>
            <a:ext cx="244475" cy="5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bellow">
            <a:extLst>
              <a:ext uri="{FF2B5EF4-FFF2-40B4-BE49-F238E27FC236}">
                <a16:creationId xmlns:a16="http://schemas.microsoft.com/office/drawing/2014/main" id="{A3B67864-A4C6-9139-B2D7-7DFE53CB7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5246" r="13257" b="4118"/>
          <a:stretch>
            <a:fillRect/>
          </a:stretch>
        </p:blipFill>
        <p:spPr bwMode="auto">
          <a:xfrm>
            <a:off x="1718564" y="3993755"/>
            <a:ext cx="395553" cy="19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Grafik 23" descr="cav4couplers.png">
            <a:extLst>
              <a:ext uri="{FF2B5EF4-FFF2-40B4-BE49-F238E27FC236}">
                <a16:creationId xmlns:a16="http://schemas.microsoft.com/office/drawing/2014/main" id="{B860209D-34A3-3A0D-B769-7E3B680989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75" y="1219778"/>
            <a:ext cx="90074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Abgerundetes Rechteck 2 1">
            <a:extLst>
              <a:ext uri="{FF2B5EF4-FFF2-40B4-BE49-F238E27FC236}">
                <a16:creationId xmlns:a16="http://schemas.microsoft.com/office/drawing/2014/main" id="{EEC526E0-48EA-5CF8-6490-AAB9A2DFF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013" y="1076903"/>
            <a:ext cx="9464675" cy="647700"/>
          </a:xfrm>
          <a:prstGeom prst="roundRect">
            <a:avLst>
              <a:gd name="adj" fmla="val 26829"/>
            </a:avLst>
          </a:prstGeom>
          <a:solidFill>
            <a:srgbClr val="004A99">
              <a:alpha val="10196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4E22387C-1B91-A2FB-25CE-FFF54EE0293B}"/>
              </a:ext>
            </a:extLst>
          </p:cNvPr>
          <p:cNvSpPr txBox="1"/>
          <p:nvPr/>
        </p:nvSpPr>
        <p:spPr bwMode="auto">
          <a:xfrm>
            <a:off x="3310565" y="3166260"/>
            <a:ext cx="296024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cs typeface="DejaVu Sans"/>
              </a:rPr>
              <a:t>Model-Order Reduction</a:t>
            </a:r>
          </a:p>
        </p:txBody>
      </p:sp>
      <p:cxnSp>
        <p:nvCxnSpPr>
          <p:cNvPr id="79" name="Gerade Verbindung mit Pfeil 48 1">
            <a:extLst>
              <a:ext uri="{FF2B5EF4-FFF2-40B4-BE49-F238E27FC236}">
                <a16:creationId xmlns:a16="http://schemas.microsoft.com/office/drawing/2014/main" id="{9BF3448C-A882-0AD3-DFAA-7354BD8ABD37}"/>
              </a:ext>
            </a:extLst>
          </p:cNvPr>
          <p:cNvCxnSpPr>
            <a:cxnSpLocks noChangeShapeType="1"/>
            <a:stCxn id="57" idx="3"/>
            <a:endCxn id="74" idx="1"/>
          </p:cNvCxnSpPr>
          <p:nvPr/>
        </p:nvCxnSpPr>
        <p:spPr bwMode="auto">
          <a:xfrm flipV="1">
            <a:off x="2359212" y="3818276"/>
            <a:ext cx="503333" cy="139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Verbinder: gewinkelt 82">
            <a:extLst>
              <a:ext uri="{FF2B5EF4-FFF2-40B4-BE49-F238E27FC236}">
                <a16:creationId xmlns:a16="http://schemas.microsoft.com/office/drawing/2014/main" id="{F27BA3B8-9B8B-5FA4-2336-EB597527C43F}"/>
              </a:ext>
            </a:extLst>
          </p:cNvPr>
          <p:cNvCxnSpPr>
            <a:stCxn id="56" idx="2"/>
            <a:endCxn id="57" idx="0"/>
          </p:cNvCxnSpPr>
          <p:nvPr/>
        </p:nvCxnSpPr>
        <p:spPr>
          <a:xfrm rot="5400000">
            <a:off x="3035936" y="74742"/>
            <a:ext cx="1440555" cy="4740276"/>
          </a:xfrm>
          <a:prstGeom prst="bentConnector3">
            <a:avLst/>
          </a:prstGeom>
          <a:ln w="50800">
            <a:solidFill>
              <a:srgbClr val="505050"/>
            </a:solidFill>
            <a:headEnd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FB23BC7-2278-DB75-A30D-25CE97492AA1}"/>
              </a:ext>
            </a:extLst>
          </p:cNvPr>
          <p:cNvGrpSpPr/>
          <p:nvPr/>
        </p:nvGrpSpPr>
        <p:grpSpPr>
          <a:xfrm>
            <a:off x="6850285" y="2390662"/>
            <a:ext cx="4182400" cy="1730013"/>
            <a:chOff x="6850285" y="2390662"/>
            <a:chExt cx="4182400" cy="1730013"/>
          </a:xfrm>
        </p:grpSpPr>
        <p:sp>
          <p:nvSpPr>
            <p:cNvPr id="88" name="Abgerundetes Rechteck 2 2 1 2">
              <a:extLst>
                <a:ext uri="{FF2B5EF4-FFF2-40B4-BE49-F238E27FC236}">
                  <a16:creationId xmlns:a16="http://schemas.microsoft.com/office/drawing/2014/main" id="{4ED8D64D-DE88-BC13-E893-1D1891B26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0637" y="3515876"/>
              <a:ext cx="3312048" cy="604799"/>
            </a:xfrm>
            <a:prstGeom prst="roundRect">
              <a:avLst>
                <a:gd name="adj" fmla="val 17108"/>
              </a:avLst>
            </a:prstGeom>
            <a:solidFill>
              <a:srgbClr val="004A99">
                <a:alpha val="10196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28" name="Text Box 76">
              <a:extLst>
                <a:ext uri="{FF2B5EF4-FFF2-40B4-BE49-F238E27FC236}">
                  <a16:creationId xmlns:a16="http://schemas.microsoft.com/office/drawing/2014/main" id="{7324E642-4028-3646-9977-08FF070A0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8674" y="3633609"/>
              <a:ext cx="185597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altLang="de-DE" sz="1800" dirty="0">
                  <a:solidFill>
                    <a:schemeClr val="tx1"/>
                  </a:solidFill>
                  <a:latin typeface="+mn-lt"/>
                  <a:cs typeface="DejaVu Sans"/>
                </a:rPr>
                <a:t>Concatenation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3C84888F-EC4B-796C-F2A5-535BBF94CBD5}"/>
                </a:ext>
              </a:extLst>
            </p:cNvPr>
            <p:cNvSpPr txBox="1"/>
            <p:nvPr/>
          </p:nvSpPr>
          <p:spPr bwMode="auto">
            <a:xfrm>
              <a:off x="8213490" y="2486958"/>
              <a:ext cx="232634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800" dirty="0">
                  <a:solidFill>
                    <a:schemeClr val="tx1"/>
                  </a:solidFill>
                  <a:latin typeface="+mn-lt"/>
                  <a:cs typeface="DejaVu Sans"/>
                </a:rPr>
                <a:t>Topology Information</a:t>
              </a:r>
            </a:p>
          </p:txBody>
        </p:sp>
        <p:sp>
          <p:nvSpPr>
            <p:cNvPr id="87" name="Abgerundetes Rechteck 2 2 1 4">
              <a:extLst>
                <a:ext uri="{FF2B5EF4-FFF2-40B4-BE49-F238E27FC236}">
                  <a16:creationId xmlns:a16="http://schemas.microsoft.com/office/drawing/2014/main" id="{8196FAD1-96E4-99AB-A2F8-6979DE6A6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0637" y="2390662"/>
              <a:ext cx="3312048" cy="604799"/>
            </a:xfrm>
            <a:prstGeom prst="roundRect">
              <a:avLst>
                <a:gd name="adj" fmla="val 17108"/>
              </a:avLst>
            </a:prstGeom>
            <a:solidFill>
              <a:srgbClr val="004A99">
                <a:alpha val="10196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  <p:cxnSp>
          <p:nvCxnSpPr>
            <p:cNvPr id="89" name="Gerade Verbindung mit Pfeil 48 2">
              <a:extLst>
                <a:ext uri="{FF2B5EF4-FFF2-40B4-BE49-F238E27FC236}">
                  <a16:creationId xmlns:a16="http://schemas.microsoft.com/office/drawing/2014/main" id="{572C2B16-2E39-6B9D-9DAD-E1883796BDBE}"/>
                </a:ext>
              </a:extLst>
            </p:cNvPr>
            <p:cNvCxnSpPr>
              <a:cxnSpLocks noChangeShapeType="1"/>
              <a:stCxn id="74" idx="3"/>
              <a:endCxn id="88" idx="1"/>
            </p:cNvCxnSpPr>
            <p:nvPr/>
          </p:nvCxnSpPr>
          <p:spPr bwMode="auto">
            <a:xfrm>
              <a:off x="6850285" y="3818276"/>
              <a:ext cx="870352" cy="0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Gerade Verbindung mit Pfeil 48 4">
              <a:extLst>
                <a:ext uri="{FF2B5EF4-FFF2-40B4-BE49-F238E27FC236}">
                  <a16:creationId xmlns:a16="http://schemas.microsoft.com/office/drawing/2014/main" id="{7D12AFB2-A4F8-994E-E20F-79E801933E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375507" y="3003628"/>
              <a:ext cx="1153" cy="513949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5" name="Grafik 44" descr="\documentclass{article}&#10;\usepackage{amsmath,sansmath}&#10;\pagestyle{empty}&#10;\newcommand{\dwt}{\frac{\mathrm{d}}{\mathrm{d}t}}&#10;\begin{document}&#10;&#10;{\sansmath&#10;\begin{align*}&#10;\dwt\mathbf{x}_{\mathrm{rd},r}(t) &amp;= \mathbf{A}_{\mathrm{rd},r}\mathbf{x}_{\mathrm{rd},r}(t)+\mathbf{B}_{\mathrm{rd},r}\,\mathbf{i}_r(t)\\&#10;\mathbf{v}_{r}(t) &amp;=  \mathbf{B}^\mathrm{T}_{\mathrm{rd},r}\mathbf{x}_{\mathrm{rd},r}(t)&#10;\end{align*}&#10;}&#10;&#10;&#10;\end{document}" title="IguanaTex Picture Display">
            <a:extLst>
              <a:ext uri="{FF2B5EF4-FFF2-40B4-BE49-F238E27FC236}">
                <a16:creationId xmlns:a16="http://schemas.microsoft.com/office/drawing/2014/main" id="{EE49F8BE-EDCB-68D2-7ED8-35C7B86BF8A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61" y="3502196"/>
            <a:ext cx="3500808" cy="846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FD74BC0-C5FE-33C3-6E45-5E3A0D89A9D1}"/>
              </a:ext>
            </a:extLst>
          </p:cNvPr>
          <p:cNvGrpSpPr/>
          <p:nvPr/>
        </p:nvGrpSpPr>
        <p:grpSpPr>
          <a:xfrm>
            <a:off x="7257086" y="4120675"/>
            <a:ext cx="4236414" cy="1791273"/>
            <a:chOff x="7257086" y="4120675"/>
            <a:chExt cx="4236414" cy="1791273"/>
          </a:xfrm>
        </p:grpSpPr>
        <p:cxnSp>
          <p:nvCxnSpPr>
            <p:cNvPr id="99" name="Gerade Verbindung mit Pfeil 48 3">
              <a:extLst>
                <a:ext uri="{FF2B5EF4-FFF2-40B4-BE49-F238E27FC236}">
                  <a16:creationId xmlns:a16="http://schemas.microsoft.com/office/drawing/2014/main" id="{A63CCC4C-4F7E-A863-641A-46A48467B410}"/>
                </a:ext>
              </a:extLst>
            </p:cNvPr>
            <p:cNvCxnSpPr>
              <a:cxnSpLocks noChangeShapeType="1"/>
              <a:stCxn id="88" idx="2"/>
              <a:endCxn id="98" idx="0"/>
            </p:cNvCxnSpPr>
            <p:nvPr/>
          </p:nvCxnSpPr>
          <p:spPr bwMode="auto">
            <a:xfrm flipH="1">
              <a:off x="9375293" y="4120675"/>
              <a:ext cx="1368" cy="362647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Abgerundetes Rechteck 2 2 1 1">
              <a:extLst>
                <a:ext uri="{FF2B5EF4-FFF2-40B4-BE49-F238E27FC236}">
                  <a16:creationId xmlns:a16="http://schemas.microsoft.com/office/drawing/2014/main" id="{73CEF576-5EA1-B5E9-F0EA-B54C943F3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7086" y="4483322"/>
              <a:ext cx="4236414" cy="1428626"/>
            </a:xfrm>
            <a:prstGeom prst="roundRect">
              <a:avLst>
                <a:gd name="adj" fmla="val 17108"/>
              </a:avLst>
            </a:prstGeom>
            <a:solidFill>
              <a:srgbClr val="004A99">
                <a:alpha val="10196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3337D7A4-E7DA-67AD-E821-780769C455F6}"/>
                </a:ext>
              </a:extLst>
            </p:cNvPr>
            <p:cNvSpPr txBox="1"/>
            <p:nvPr/>
          </p:nvSpPr>
          <p:spPr bwMode="auto">
            <a:xfrm>
              <a:off x="7350649" y="4582372"/>
              <a:ext cx="40412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800" dirty="0">
                  <a:solidFill>
                    <a:schemeClr val="tx1"/>
                  </a:solidFill>
                  <a:latin typeface="+mn-lt"/>
                  <a:cs typeface="DejaVu Sans"/>
                </a:rPr>
                <a:t>Reduced-Order Model of full structure</a:t>
              </a:r>
            </a:p>
          </p:txBody>
        </p:sp>
        <p:pic>
          <p:nvPicPr>
            <p:cNvPr id="50" name="Grafik 49" descr="\documentclass{article}&#10;\usepackage{amsmath,sansmath}&#10;\pagestyle{empty}&#10;\newcommand{\dwt}{\frac{\mathrm{d}}{\mathrm{d}t}}&#10;\begin{document}&#10;&#10;{\sansmath&#10;\begin{align*}&#10;\dwt\mathbf{x}_{\mathrm{rdc}}(t) &amp;= \mathbf{A}_{\mathrm{rdc}}\mathbf{x}_{\mathrm{rdc}}(t)+\mathbf{B}_{\mathrm{rdc}}\,\mathbf{i}_\mathrm{ext}(t)\\&#10;\mathbf{v}_\mathrm{ext}(t) &amp;=  \mathbf{B}^\mathrm{T}_{\mathrm{rdc}}\mathbf{x}_{\mathrm{rdc}}(t)&#10;\end{align*}&#10;}&#10;&#10;&#10;\end{document}" title="IguanaTex Picture Display">
              <a:extLst>
                <a:ext uri="{FF2B5EF4-FFF2-40B4-BE49-F238E27FC236}">
                  <a16:creationId xmlns:a16="http://schemas.microsoft.com/office/drawing/2014/main" id="{F5776509-C45C-6C75-2E53-64E1169A4387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111" y="4919603"/>
              <a:ext cx="3451424" cy="8271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C8D26C4-82CB-5BE1-37F6-26D14EAB8FA3}"/>
              </a:ext>
            </a:extLst>
          </p:cNvPr>
          <p:cNvGrpSpPr/>
          <p:nvPr/>
        </p:nvGrpSpPr>
        <p:grpSpPr>
          <a:xfrm>
            <a:off x="468811" y="4848046"/>
            <a:ext cx="6788275" cy="960610"/>
            <a:chOff x="468811" y="4848046"/>
            <a:chExt cx="6788275" cy="960610"/>
          </a:xfrm>
        </p:grpSpPr>
        <p:grpSp>
          <p:nvGrpSpPr>
            <p:cNvPr id="32" name="Gruppieren 76">
              <a:extLst>
                <a:ext uri="{FF2B5EF4-FFF2-40B4-BE49-F238E27FC236}">
                  <a16:creationId xmlns:a16="http://schemas.microsoft.com/office/drawing/2014/main" id="{CB5A9BD8-DE40-C8D5-304C-1FAF97E7E0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9223" y="5192706"/>
              <a:ext cx="1597025" cy="615950"/>
              <a:chOff x="7259860" y="6359425"/>
              <a:chExt cx="1596876" cy="615553"/>
            </a:xfrm>
          </p:grpSpPr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C91BF7ED-1016-D2E9-9671-5EA0D6C6AFCB}"/>
                  </a:ext>
                </a:extLst>
              </p:cNvPr>
              <p:cNvSpPr txBox="1"/>
              <p:nvPr/>
            </p:nvSpPr>
            <p:spPr bwMode="auto">
              <a:xfrm>
                <a:off x="7259860" y="6359425"/>
                <a:ext cx="1596876" cy="61555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700" dirty="0">
                    <a:solidFill>
                      <a:schemeClr val="tx1"/>
                    </a:solidFill>
                    <a:cs typeface="DejaVu Sans"/>
                  </a:rPr>
                  <a:t>Scattering Parameters</a:t>
                </a:r>
              </a:p>
            </p:txBody>
          </p:sp>
          <p:sp>
            <p:nvSpPr>
              <p:cNvPr id="38" name="Rechteck 61 1">
                <a:extLst>
                  <a:ext uri="{FF2B5EF4-FFF2-40B4-BE49-F238E27FC236}">
                    <a16:creationId xmlns:a16="http://schemas.microsoft.com/office/drawing/2014/main" id="{A088C391-C368-C408-620D-724DE06D1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2560" y="6372125"/>
                <a:ext cx="1512168" cy="576064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de-DE" altLang="de-DE"/>
              </a:p>
            </p:txBody>
          </p:sp>
        </p:grpSp>
        <p:grpSp>
          <p:nvGrpSpPr>
            <p:cNvPr id="39" name="Gruppieren 68">
              <a:extLst>
                <a:ext uri="{FF2B5EF4-FFF2-40B4-BE49-F238E27FC236}">
                  <a16:creationId xmlns:a16="http://schemas.microsoft.com/office/drawing/2014/main" id="{C0D7D19C-3DD8-5F80-8750-676C1B4EB2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9313" y="5213344"/>
              <a:ext cx="1512887" cy="576262"/>
              <a:chOff x="3913584" y="5605437"/>
              <a:chExt cx="1512168" cy="576064"/>
            </a:xfrm>
          </p:grpSpPr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F825F82C-66AA-2B44-68F8-B5F7EDC6B84D}"/>
                  </a:ext>
                </a:extLst>
              </p:cNvPr>
              <p:cNvSpPr txBox="1"/>
              <p:nvPr/>
            </p:nvSpPr>
            <p:spPr bwMode="auto">
              <a:xfrm>
                <a:off x="3913584" y="5724458"/>
                <a:ext cx="1512168" cy="35389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700" dirty="0">
                    <a:solidFill>
                      <a:schemeClr val="tx1"/>
                    </a:solidFill>
                    <a:latin typeface="+mj-lt"/>
                    <a:cs typeface="DejaVu Sans"/>
                  </a:rPr>
                  <a:t>Eigenmodes</a:t>
                </a:r>
              </a:p>
            </p:txBody>
          </p:sp>
          <p:sp>
            <p:nvSpPr>
              <p:cNvPr id="42" name="Rechteck 61 2">
                <a:extLst>
                  <a:ext uri="{FF2B5EF4-FFF2-40B4-BE49-F238E27FC236}">
                    <a16:creationId xmlns:a16="http://schemas.microsoft.com/office/drawing/2014/main" id="{02EA5EB5-2BD8-9664-8841-44F9F1EBF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4792" y="5605437"/>
                <a:ext cx="1465560" cy="576064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de-DE" altLang="de-DE"/>
              </a:p>
            </p:txBody>
          </p:sp>
        </p:grpSp>
        <p:sp>
          <p:nvSpPr>
            <p:cNvPr id="46" name="Rechteck 61 3">
              <a:extLst>
                <a:ext uri="{FF2B5EF4-FFF2-40B4-BE49-F238E27FC236}">
                  <a16:creationId xmlns:a16="http://schemas.microsoft.com/office/drawing/2014/main" id="{CF1E997F-F27B-E880-B408-A944968A2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163" y="5213344"/>
              <a:ext cx="1903185" cy="575385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de-DE"/>
            </a:p>
          </p:txBody>
        </p:sp>
        <p:cxnSp>
          <p:nvCxnSpPr>
            <p:cNvPr id="52" name="Verbinder: gewinkelt 51">
              <a:extLst>
                <a:ext uri="{FF2B5EF4-FFF2-40B4-BE49-F238E27FC236}">
                  <a16:creationId xmlns:a16="http://schemas.microsoft.com/office/drawing/2014/main" id="{9EB6D190-D8CA-0CF5-40CA-6D6E98488A29}"/>
                </a:ext>
              </a:extLst>
            </p:cNvPr>
            <p:cNvCxnSpPr>
              <a:cxnSpLocks/>
              <a:endCxn id="46" idx="0"/>
            </p:cNvCxnSpPr>
            <p:nvPr/>
          </p:nvCxnSpPr>
          <p:spPr>
            <a:xfrm rot="10800000" flipV="1">
              <a:off x="1485756" y="4848046"/>
              <a:ext cx="5771330" cy="365297"/>
            </a:xfrm>
            <a:prstGeom prst="bentConnector2">
              <a:avLst/>
            </a:prstGeom>
            <a:ln w="50800">
              <a:solidFill>
                <a:srgbClr val="505050"/>
              </a:solidFill>
              <a:headEnd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mit Pfeil 48 4">
              <a:extLst>
                <a:ext uri="{FF2B5EF4-FFF2-40B4-BE49-F238E27FC236}">
                  <a16:creationId xmlns:a16="http://schemas.microsoft.com/office/drawing/2014/main" id="{4DEBCC20-F35F-2D1C-C613-47EC76DD4FE7}"/>
                </a:ext>
              </a:extLst>
            </p:cNvPr>
            <p:cNvCxnSpPr>
              <a:cxnSpLocks noChangeShapeType="1"/>
              <a:endCxn id="42" idx="0"/>
            </p:cNvCxnSpPr>
            <p:nvPr/>
          </p:nvCxnSpPr>
          <p:spPr bwMode="auto">
            <a:xfrm>
              <a:off x="3433660" y="4862058"/>
              <a:ext cx="0" cy="351286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Gerade Verbindung mit Pfeil 48 4">
              <a:extLst>
                <a:ext uri="{FF2B5EF4-FFF2-40B4-BE49-F238E27FC236}">
                  <a16:creationId xmlns:a16="http://schemas.microsoft.com/office/drawing/2014/main" id="{0307AA64-D6B0-9E2E-17E6-9EB99621BE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77646" y="4862058"/>
              <a:ext cx="0" cy="351286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B0BDD7E9-2D70-AFB3-B58F-52BF9B67684E}"/>
                </a:ext>
              </a:extLst>
            </p:cNvPr>
            <p:cNvSpPr txBox="1"/>
            <p:nvPr/>
          </p:nvSpPr>
          <p:spPr>
            <a:xfrm>
              <a:off x="6253806" y="528310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…</a:t>
              </a: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05F982EA-B3E3-3EF0-62DF-B72A8D532398}"/>
                </a:ext>
              </a:extLst>
            </p:cNvPr>
            <p:cNvSpPr txBox="1"/>
            <p:nvPr/>
          </p:nvSpPr>
          <p:spPr bwMode="auto">
            <a:xfrm>
              <a:off x="468811" y="5349791"/>
              <a:ext cx="2081349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700" dirty="0">
                  <a:latin typeface="+mj-lt"/>
                  <a:cs typeface="DejaVu Sans"/>
                </a:rPr>
                <a:t>Field Distributions</a:t>
              </a:r>
              <a:endParaRPr lang="en-GB" sz="1700" dirty="0">
                <a:solidFill>
                  <a:schemeClr val="tx1"/>
                </a:solidFill>
                <a:latin typeface="+mj-lt"/>
                <a:cs typeface="DejaVu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018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en-GB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Thomas Flisgen</a:t>
            </a:r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en-GB" smtClean="0"/>
              <a:t>17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5732" y="368300"/>
            <a:ext cx="7680855" cy="612000"/>
          </a:xfrm>
        </p:spPr>
        <p:txBody>
          <a:bodyPr/>
          <a:lstStyle/>
          <a:p>
            <a:r>
              <a:rPr lang="en-US" dirty="0"/>
              <a:t>Chain of Eight Superconducting 3rd Harmonic Cavities in XFEL</a:t>
            </a:r>
            <a:endParaRPr lang="en-GB" dirty="0"/>
          </a:p>
        </p:txBody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074F8ED2-49CA-DAAB-0060-6CC8A9606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3" y="1192111"/>
            <a:ext cx="94646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CD71310C-4BF4-5118-712F-EED5B5705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47080"/>
              </p:ext>
            </p:extLst>
          </p:nvPr>
        </p:nvGraphicFramePr>
        <p:xfrm>
          <a:off x="350196" y="3121520"/>
          <a:ext cx="11266063" cy="155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7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3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048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30">
                <a:tc>
                  <a:txBody>
                    <a:bodyPr/>
                    <a:lstStyle/>
                    <a:p>
                      <a:pPr algn="ctr"/>
                      <a:endParaRPr lang="en-GB" sz="1600" noProof="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HOM Coupler</a:t>
                      </a:r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Cavity</a:t>
                      </a:r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HOM Coupler with Power</a:t>
                      </a:r>
                      <a:r>
                        <a:rPr lang="en-GB" sz="1600" baseline="0" noProof="0" dirty="0"/>
                        <a:t> Coupler</a:t>
                      </a:r>
                      <a:endParaRPr lang="en-GB" sz="1600" noProof="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Bellow</a:t>
                      </a:r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HOM</a:t>
                      </a:r>
                      <a:r>
                        <a:rPr lang="en-GB" sz="1600" baseline="0" noProof="0" dirty="0"/>
                        <a:t> Coupler (rotated)</a:t>
                      </a:r>
                      <a:endParaRPr lang="en-GB" sz="1600" noProof="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HOM Coupler with Power</a:t>
                      </a:r>
                      <a:r>
                        <a:rPr lang="en-GB" sz="1600" baseline="0" noProof="0" dirty="0"/>
                        <a:t> Coupler (rotated)</a:t>
                      </a:r>
                      <a:endParaRPr lang="en-GB" sz="1600" noProof="0" dirty="0"/>
                    </a:p>
                  </a:txBody>
                  <a:tcPr marL="91448" marR="91448" marT="45695" marB="456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24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err="1"/>
                        <a:t>N</a:t>
                      </a:r>
                      <a:r>
                        <a:rPr lang="en-GB" sz="1600" baseline="-25000" noProof="0" dirty="0" err="1"/>
                        <a:t>dof</a:t>
                      </a:r>
                      <a:endParaRPr lang="en-GB" sz="1600" baseline="-25000" noProof="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411,015</a:t>
                      </a:r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1,119,963</a:t>
                      </a:r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585,915</a:t>
                      </a:r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427,119</a:t>
                      </a:r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411,015</a:t>
                      </a:r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585,915</a:t>
                      </a:r>
                    </a:p>
                  </a:txBody>
                  <a:tcPr marL="91448" marR="91448" marT="45695" marB="456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1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err="1"/>
                        <a:t>N</a:t>
                      </a:r>
                      <a:r>
                        <a:rPr lang="en-GB" sz="1600" baseline="-25000" noProof="0" dirty="0" err="1"/>
                        <a:t>dof,red</a:t>
                      </a:r>
                      <a:endParaRPr lang="en-GB" sz="1600" baseline="-25000" noProof="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138</a:t>
                      </a:r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258</a:t>
                      </a:r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164</a:t>
                      </a:r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145</a:t>
                      </a:r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138</a:t>
                      </a:r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164</a:t>
                      </a:r>
                    </a:p>
                  </a:txBody>
                  <a:tcPr marL="91448" marR="91448" marT="45695" marB="456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7257589-002A-E070-7014-906E526BE6A6}"/>
              </a:ext>
            </a:extLst>
          </p:cNvPr>
          <p:cNvGrpSpPr>
            <a:grpSpLocks/>
          </p:cNvGrpSpPr>
          <p:nvPr/>
        </p:nvGrpSpPr>
        <p:grpSpPr bwMode="auto">
          <a:xfrm>
            <a:off x="136153" y="1195286"/>
            <a:ext cx="8134350" cy="1581150"/>
            <a:chOff x="77788" y="2343150"/>
            <a:chExt cx="8134350" cy="1581150"/>
          </a:xfrm>
        </p:grpSpPr>
        <p:cxnSp>
          <p:nvCxnSpPr>
            <p:cNvPr id="6" name="Gerade Verbindung 11">
              <a:extLst>
                <a:ext uri="{FF2B5EF4-FFF2-40B4-BE49-F238E27FC236}">
                  <a16:creationId xmlns:a16="http://schemas.microsoft.com/office/drawing/2014/main" id="{CEE90BDA-AC20-80C8-53A3-747E937D6E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0963" y="2619375"/>
              <a:ext cx="1358900" cy="13049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Gerade Verbindung 32">
              <a:extLst>
                <a:ext uri="{FF2B5EF4-FFF2-40B4-BE49-F238E27FC236}">
                  <a16:creationId xmlns:a16="http://schemas.microsoft.com/office/drawing/2014/main" id="{B4B72E4F-641F-E51D-C1C4-9DAFA7BE82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7788" y="2344738"/>
              <a:ext cx="1362075" cy="5715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Gerade Verbindung 38">
              <a:extLst>
                <a:ext uri="{FF2B5EF4-FFF2-40B4-BE49-F238E27FC236}">
                  <a16:creationId xmlns:a16="http://schemas.microsoft.com/office/drawing/2014/main" id="{3E90583D-DD60-09CB-0739-AE6F057BE5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35200" y="2343150"/>
              <a:ext cx="5976938" cy="5603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Gerade Verbindung 40">
              <a:extLst>
                <a:ext uri="{FF2B5EF4-FFF2-40B4-BE49-F238E27FC236}">
                  <a16:creationId xmlns:a16="http://schemas.microsoft.com/office/drawing/2014/main" id="{DE6EC845-1732-19D4-5CD1-9A8738E1FC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35200" y="2619375"/>
              <a:ext cx="5973763" cy="13049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4B41A457-DCF2-0C95-2F69-192CE7BA5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863" y="2916238"/>
              <a:ext cx="6769100" cy="1008062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de-DE"/>
            </a:p>
          </p:txBody>
        </p:sp>
        <p:pic>
          <p:nvPicPr>
            <p:cNvPr id="11" name="Grafik 4">
              <a:extLst>
                <a:ext uri="{FF2B5EF4-FFF2-40B4-BE49-F238E27FC236}">
                  <a16:creationId xmlns:a16="http://schemas.microsoft.com/office/drawing/2014/main" id="{5AC9DC01-F1F7-7668-CA52-673A20662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400" y="2987675"/>
              <a:ext cx="6508750" cy="86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Gerade Verbindung 21">
              <a:extLst>
                <a:ext uri="{FF2B5EF4-FFF2-40B4-BE49-F238E27FC236}">
                  <a16:creationId xmlns:a16="http://schemas.microsoft.com/office/drawing/2014/main" id="{A5F607CB-A521-8E20-3781-CEAD985923E4}"/>
                </a:ext>
              </a:extLst>
            </p:cNvPr>
            <p:cNvCxnSpPr/>
            <p:nvPr/>
          </p:nvCxnSpPr>
          <p:spPr bwMode="auto">
            <a:xfrm>
              <a:off x="1966913" y="2928938"/>
              <a:ext cx="0" cy="995362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Gerade Verbindung 47">
              <a:extLst>
                <a:ext uri="{FF2B5EF4-FFF2-40B4-BE49-F238E27FC236}">
                  <a16:creationId xmlns:a16="http://schemas.microsoft.com/office/drawing/2014/main" id="{7CE22D52-E85D-D3E0-85A2-C8B51548FC40}"/>
                </a:ext>
              </a:extLst>
            </p:cNvPr>
            <p:cNvCxnSpPr/>
            <p:nvPr/>
          </p:nvCxnSpPr>
          <p:spPr bwMode="auto">
            <a:xfrm>
              <a:off x="4081463" y="2916238"/>
              <a:ext cx="0" cy="995362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Gerade Verbindung 48">
              <a:extLst>
                <a:ext uri="{FF2B5EF4-FFF2-40B4-BE49-F238E27FC236}">
                  <a16:creationId xmlns:a16="http://schemas.microsoft.com/office/drawing/2014/main" id="{26D6FD51-D698-582E-92F7-3DB2D5CDEC92}"/>
                </a:ext>
              </a:extLst>
            </p:cNvPr>
            <p:cNvCxnSpPr/>
            <p:nvPr/>
          </p:nvCxnSpPr>
          <p:spPr bwMode="auto">
            <a:xfrm>
              <a:off x="4510088" y="2916238"/>
              <a:ext cx="0" cy="995362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Gerade Verbindung 49">
              <a:extLst>
                <a:ext uri="{FF2B5EF4-FFF2-40B4-BE49-F238E27FC236}">
                  <a16:creationId xmlns:a16="http://schemas.microsoft.com/office/drawing/2014/main" id="{4A25D3F0-49CC-D263-AE29-CC2664DE5479}"/>
                </a:ext>
              </a:extLst>
            </p:cNvPr>
            <p:cNvCxnSpPr/>
            <p:nvPr/>
          </p:nvCxnSpPr>
          <p:spPr bwMode="auto">
            <a:xfrm>
              <a:off x="5097463" y="2928938"/>
              <a:ext cx="0" cy="995362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Gerade Verbindung 50">
              <a:extLst>
                <a:ext uri="{FF2B5EF4-FFF2-40B4-BE49-F238E27FC236}">
                  <a16:creationId xmlns:a16="http://schemas.microsoft.com/office/drawing/2014/main" id="{E9FD3317-4865-1A12-FD80-FFEDFAFA3F19}"/>
                </a:ext>
              </a:extLst>
            </p:cNvPr>
            <p:cNvCxnSpPr/>
            <p:nvPr/>
          </p:nvCxnSpPr>
          <p:spPr bwMode="auto">
            <a:xfrm>
              <a:off x="5529263" y="2922588"/>
              <a:ext cx="0" cy="995362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Gerade Verbindung 51">
              <a:extLst>
                <a:ext uri="{FF2B5EF4-FFF2-40B4-BE49-F238E27FC236}">
                  <a16:creationId xmlns:a16="http://schemas.microsoft.com/office/drawing/2014/main" id="{83867E62-849B-F0DB-7D22-BF26C553920D}"/>
                </a:ext>
              </a:extLst>
            </p:cNvPr>
            <p:cNvCxnSpPr/>
            <p:nvPr/>
          </p:nvCxnSpPr>
          <p:spPr bwMode="auto">
            <a:xfrm>
              <a:off x="7624763" y="2922588"/>
              <a:ext cx="0" cy="995362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Rectangle 22">
            <a:extLst>
              <a:ext uri="{FF2B5EF4-FFF2-40B4-BE49-F238E27FC236}">
                <a16:creationId xmlns:a16="http://schemas.microsoft.com/office/drawing/2014/main" id="{AC074461-2EBC-14E8-962F-8B6E7FA89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230" y="6159322"/>
            <a:ext cx="9505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cs typeface="DejaVu Sans"/>
                <a:sym typeface="Arial Narrow" pitchFamily="34" charset="0"/>
              </a:rPr>
              <a:t>Figures of cavities E. Vogel et al.: "Status of the 3rd harmonic systems for FLASH and XFEL in summer 2008", Proc. LINAC 2008</a:t>
            </a: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5AF61076-ED00-F1DC-BACB-806E4EC76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27" y="4747852"/>
            <a:ext cx="82804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 Narrow" panose="020B0606020202030204" pitchFamily="34" charset="0"/>
                <a:cs typeface="DejaVu Sans" panose="020B0604020202020204" charset="0"/>
              </a:defRPr>
            </a:lvl1pPr>
            <a:lvl2pPr eaLnBrk="0" hangingPunct="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 Narrow" panose="020B0606020202030204" pitchFamily="34" charset="0"/>
                <a:cs typeface="DejaVu Sans" panose="020B0604020202020204" charset="0"/>
              </a:defRPr>
            </a:lvl2pPr>
            <a:lvl3pPr eaLnBrk="0" hangingPunct="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 Narrow" panose="020B0606020202030204" pitchFamily="34" charset="0"/>
                <a:cs typeface="DejaVu Sans" panose="020B0604020202020204" charset="0"/>
              </a:defRPr>
            </a:lvl3pPr>
            <a:lvl4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4pPr>
            <a:lvl5pPr eaLnBrk="0" hangingPunct="0">
              <a:spcBef>
                <a:spcPts val="2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5pPr>
            <a:lvl6pPr marL="2514600" indent="-228600" defTabSz="4492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6pPr>
            <a:lvl7pPr marL="2971800" indent="-228600" defTabSz="4492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7pPr>
            <a:lvl8pPr marL="3429000" indent="-228600" defTabSz="4492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8pPr>
            <a:lvl9pPr marL="3886200" indent="-228600" defTabSz="4492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GB" altLang="de-DE" sz="1800" dirty="0">
                <a:latin typeface="+mn-lt"/>
              </a:rPr>
              <a:t>Full model of eight cavity chain is estimated to have </a:t>
            </a:r>
            <a:r>
              <a:rPr lang="en-GB" altLang="de-DE" sz="1800" dirty="0" err="1">
                <a:latin typeface="+mn-lt"/>
              </a:rPr>
              <a:t>N</a:t>
            </a:r>
            <a:r>
              <a:rPr lang="en-GB" altLang="de-DE" sz="1800" baseline="-25000" dirty="0" err="1">
                <a:latin typeface="+mn-lt"/>
              </a:rPr>
              <a:t>dof</a:t>
            </a:r>
            <a:r>
              <a:rPr lang="en-GB" altLang="de-DE" sz="1800" dirty="0">
                <a:latin typeface="+mn-lt"/>
              </a:rPr>
              <a:t> =  20,239,977 degrees of freedom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GB" altLang="de-DE" sz="1800" dirty="0">
                <a:latin typeface="+mn-lt"/>
              </a:rPr>
              <a:t>Reduced-order models of segments concatenated to reduced-order model of full chain with </a:t>
            </a:r>
            <a:r>
              <a:rPr lang="en-GB" altLang="de-DE" sz="1800" dirty="0" err="1">
                <a:latin typeface="+mn-lt"/>
              </a:rPr>
              <a:t>N</a:t>
            </a:r>
            <a:r>
              <a:rPr lang="en-GB" altLang="de-DE" sz="1800" baseline="-25000" dirty="0" err="1">
                <a:latin typeface="+mn-lt"/>
              </a:rPr>
              <a:t>dof,red</a:t>
            </a:r>
            <a:r>
              <a:rPr lang="en-GB" altLang="de-DE" sz="1800" dirty="0">
                <a:latin typeface="+mn-lt"/>
              </a:rPr>
              <a:t> = 2,931 degrees of freedom</a:t>
            </a:r>
          </a:p>
        </p:txBody>
      </p:sp>
    </p:spTree>
    <p:extLst>
      <p:ext uri="{BB962C8B-B14F-4D97-AF65-F5344CB8AC3E}">
        <p14:creationId xmlns:p14="http://schemas.microsoft.com/office/powerpoint/2010/main" val="352415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en-GB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Thomas Flisgen</a:t>
            </a:r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en-GB" smtClean="0"/>
              <a:t>18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5732" y="368299"/>
            <a:ext cx="5926195" cy="635793"/>
          </a:xfrm>
        </p:spPr>
        <p:txBody>
          <a:bodyPr/>
          <a:lstStyle/>
          <a:p>
            <a:r>
              <a:rPr lang="en-US" dirty="0"/>
              <a:t>Computation of Eigenmodes based on Reduced-Order Model</a:t>
            </a:r>
          </a:p>
        </p:txBody>
      </p:sp>
      <p:pic>
        <p:nvPicPr>
          <p:cNvPr id="20" name="Grafik 1">
            <a:extLst>
              <a:ext uri="{FF2B5EF4-FFF2-40B4-BE49-F238E27FC236}">
                <a16:creationId xmlns:a16="http://schemas.microsoft.com/office/drawing/2014/main" id="{1ABA068F-E45B-C993-1111-CD105A7C6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0" y="1148556"/>
            <a:ext cx="2332037" cy="3016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fik 2">
            <a:extLst>
              <a:ext uri="{FF2B5EF4-FFF2-40B4-BE49-F238E27FC236}">
                <a16:creationId xmlns:a16="http://schemas.microsoft.com/office/drawing/2014/main" id="{8C83A4FE-DCCE-E3F3-EB49-A30108FF9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984" y="1273012"/>
            <a:ext cx="2332037" cy="3016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3">
            <a:extLst>
              <a:ext uri="{FF2B5EF4-FFF2-40B4-BE49-F238E27FC236}">
                <a16:creationId xmlns:a16="http://schemas.microsoft.com/office/drawing/2014/main" id="{175E8CC5-2121-9E38-289C-4F7C930E9F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28" y="1397468"/>
            <a:ext cx="2330450" cy="3016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fik 4">
            <a:extLst>
              <a:ext uri="{FF2B5EF4-FFF2-40B4-BE49-F238E27FC236}">
                <a16:creationId xmlns:a16="http://schemas.microsoft.com/office/drawing/2014/main" id="{6DC39564-8319-6741-8E25-AE53122AF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85" y="1521924"/>
            <a:ext cx="2332038" cy="3017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fik 6">
            <a:extLst>
              <a:ext uri="{FF2B5EF4-FFF2-40B4-BE49-F238E27FC236}">
                <a16:creationId xmlns:a16="http://schemas.microsoft.com/office/drawing/2014/main" id="{FE9B9B66-7B73-0A5F-E85F-70D0A4348E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430" y="1647968"/>
            <a:ext cx="2332038" cy="3017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fik 7">
            <a:extLst>
              <a:ext uri="{FF2B5EF4-FFF2-40B4-BE49-F238E27FC236}">
                <a16:creationId xmlns:a16="http://schemas.microsoft.com/office/drawing/2014/main" id="{424128B2-8624-E5C0-9985-6F5BB50A04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775" y="1774010"/>
            <a:ext cx="2332038" cy="3017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Grafik 63" descr="mycomp.jpg">
            <a:extLst>
              <a:ext uri="{FF2B5EF4-FFF2-40B4-BE49-F238E27FC236}">
                <a16:creationId xmlns:a16="http://schemas.microsoft.com/office/drawing/2014/main" id="{04D7AEF3-3C86-890A-DC5E-E2227715C7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7" b="17073"/>
          <a:stretch>
            <a:fillRect/>
          </a:stretch>
        </p:blipFill>
        <p:spPr bwMode="auto">
          <a:xfrm>
            <a:off x="9300280" y="4990072"/>
            <a:ext cx="1185862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6">
            <a:extLst>
              <a:ext uri="{FF2B5EF4-FFF2-40B4-BE49-F238E27FC236}">
                <a16:creationId xmlns:a16="http://schemas.microsoft.com/office/drawing/2014/main" id="{51715482-86F9-561C-8AE5-FCE64C38E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944" y="4729274"/>
            <a:ext cx="7932336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 Narrow" panose="020B0606020202030204" pitchFamily="34" charset="0"/>
                <a:cs typeface="DejaVu Sans" panose="020B0604020202020204" charset="0"/>
              </a:defRPr>
            </a:lvl1pPr>
            <a:lvl2pPr eaLnBrk="0" hangingPunct="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 Narrow" panose="020B0606020202030204" pitchFamily="34" charset="0"/>
                <a:cs typeface="DejaVu Sans" panose="020B0604020202020204" charset="0"/>
              </a:defRPr>
            </a:lvl2pPr>
            <a:lvl3pPr eaLnBrk="0" hangingPunct="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 Narrow" panose="020B0606020202030204" pitchFamily="34" charset="0"/>
                <a:cs typeface="DejaVu Sans" panose="020B0604020202020204" charset="0"/>
              </a:defRPr>
            </a:lvl3pPr>
            <a:lvl4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4pPr>
            <a:lvl5pPr eaLnBrk="0" hangingPunct="0">
              <a:spcBef>
                <a:spcPts val="2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5pPr>
            <a:lvl6pPr marL="2514600" indent="-228600" defTabSz="4492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6pPr>
            <a:lvl7pPr marL="2971800" indent="-228600" defTabSz="4492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7pPr>
            <a:lvl8pPr marL="3429000" indent="-228600" defTabSz="4492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8pPr>
            <a:lvl9pPr marL="3886200" indent="-228600" defTabSz="4492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GB" altLang="de-DE" sz="1800" dirty="0"/>
              <a:t>Computed 1,479 eigenmodes in the interval 1 GHz to 8 GHz of the chain by means of a standard workstation computer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GB" altLang="de-DE" sz="1800" dirty="0"/>
              <a:t>Assembled a modal compendium for the chain with resonant frequency, external quality factor, R/Q, and electric field distribution of each mode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GB" altLang="de-DE" sz="1800" dirty="0"/>
              <a:t>In total, the compendium consists of 137 pages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3333CC"/>
              </a:buClr>
              <a:buFont typeface="Arial" panose="020B0604020202020204" pitchFamily="34" charset="0"/>
              <a:buChar char="•"/>
            </a:pPr>
            <a:endParaRPr lang="en-GB" altLang="de-DE" sz="1800" dirty="0"/>
          </a:p>
        </p:txBody>
      </p:sp>
    </p:spTree>
    <p:extLst>
      <p:ext uri="{BB962C8B-B14F-4D97-AF65-F5344CB8AC3E}">
        <p14:creationId xmlns:p14="http://schemas.microsoft.com/office/powerpoint/2010/main" val="1473206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en-GB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Thomas Flisgen</a:t>
            </a:r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en-GB" smtClean="0"/>
              <a:t>19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5732" y="368299"/>
            <a:ext cx="5926195" cy="635793"/>
          </a:xfrm>
        </p:spPr>
        <p:txBody>
          <a:bodyPr/>
          <a:lstStyle/>
          <a:p>
            <a:r>
              <a:rPr lang="en-US" dirty="0"/>
              <a:t>External Quality Factors in Chain of Eight 3rd Harmonic Cavities</a:t>
            </a:r>
          </a:p>
        </p:txBody>
      </p:sp>
      <p:pic>
        <p:nvPicPr>
          <p:cNvPr id="19" name="Grafik 1">
            <a:extLst>
              <a:ext uri="{FF2B5EF4-FFF2-40B4-BE49-F238E27FC236}">
                <a16:creationId xmlns:a16="http://schemas.microsoft.com/office/drawing/2014/main" id="{BC055289-B7AA-9390-45A3-ED237657B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5850" r="8548" b="3003"/>
          <a:stretch>
            <a:fillRect/>
          </a:stretch>
        </p:blipFill>
        <p:spPr bwMode="auto">
          <a:xfrm>
            <a:off x="1720850" y="1727201"/>
            <a:ext cx="875030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Grafik 6">
            <a:extLst>
              <a:ext uri="{FF2B5EF4-FFF2-40B4-BE49-F238E27FC236}">
                <a16:creationId xmlns:a16="http://schemas.microsoft.com/office/drawing/2014/main" id="{475BAC05-14CC-EA8D-ED63-2F6FB55C85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85"/>
          <a:stretch>
            <a:fillRect/>
          </a:stretch>
        </p:blipFill>
        <p:spPr bwMode="auto">
          <a:xfrm>
            <a:off x="1363663" y="1447801"/>
            <a:ext cx="1012825" cy="293687"/>
          </a:xfrm>
          <a:prstGeom prst="rect">
            <a:avLst/>
          </a:prstGeom>
          <a:solidFill>
            <a:srgbClr val="FFFFFF"/>
          </a:solidFill>
          <a:ln w="12700">
            <a:solidFill>
              <a:srgbClr val="3333CC"/>
            </a:solidFill>
            <a:miter lim="800000"/>
            <a:headEnd/>
            <a:tailEnd/>
          </a:ln>
        </p:spPr>
      </p:pic>
      <p:pic>
        <p:nvPicPr>
          <p:cNvPr id="32" name="Grafik 2">
            <a:extLst>
              <a:ext uri="{FF2B5EF4-FFF2-40B4-BE49-F238E27FC236}">
                <a16:creationId xmlns:a16="http://schemas.microsoft.com/office/drawing/2014/main" id="{D8390940-0067-ECC1-3D3A-4BEBCDD08F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"/>
          <a:stretch>
            <a:fillRect/>
          </a:stretch>
        </p:blipFill>
        <p:spPr bwMode="auto">
          <a:xfrm>
            <a:off x="1363663" y="1093788"/>
            <a:ext cx="9528175" cy="29686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hteck 3">
            <a:extLst>
              <a:ext uri="{FF2B5EF4-FFF2-40B4-BE49-F238E27FC236}">
                <a16:creationId xmlns:a16="http://schemas.microsoft.com/office/drawing/2014/main" id="{3AE9B15B-C673-A4C8-C38D-7C798D0EE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713" y="1817688"/>
            <a:ext cx="230187" cy="142875"/>
          </a:xfrm>
          <a:prstGeom prst="rect">
            <a:avLst/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400">
              <a:solidFill>
                <a:srgbClr val="FFFFFF"/>
              </a:solidFill>
              <a:latin typeface="Times New Roman" panose="02020603050405020304" pitchFamily="18" charset="0"/>
              <a:cs typeface="DejaVu Sans" panose="020B0604020202020204" charset="0"/>
            </a:endParaRPr>
          </a:p>
        </p:txBody>
      </p:sp>
      <p:sp>
        <p:nvSpPr>
          <p:cNvPr id="34" name="Rechteck 9">
            <a:extLst>
              <a:ext uri="{FF2B5EF4-FFF2-40B4-BE49-F238E27FC236}">
                <a16:creationId xmlns:a16="http://schemas.microsoft.com/office/drawing/2014/main" id="{90FA042C-0781-2370-5DB9-3C1E86319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1958976"/>
            <a:ext cx="925512" cy="144462"/>
          </a:xfrm>
          <a:prstGeom prst="rect">
            <a:avLst/>
          </a:prstGeom>
          <a:solidFill>
            <a:srgbClr val="92D05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400">
              <a:solidFill>
                <a:srgbClr val="FFFFFF"/>
              </a:solidFill>
              <a:latin typeface="Times New Roman" panose="02020603050405020304" pitchFamily="18" charset="0"/>
              <a:cs typeface="DejaVu Sans" panose="020B0604020202020204" charset="0"/>
            </a:endParaRPr>
          </a:p>
        </p:txBody>
      </p:sp>
      <p:sp>
        <p:nvSpPr>
          <p:cNvPr id="35" name="Rechteck 10">
            <a:extLst>
              <a:ext uri="{FF2B5EF4-FFF2-40B4-BE49-F238E27FC236}">
                <a16:creationId xmlns:a16="http://schemas.microsoft.com/office/drawing/2014/main" id="{5BFB8E84-4FFF-3D7F-4395-4EF287F4E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0013" y="1958976"/>
            <a:ext cx="206375" cy="144462"/>
          </a:xfrm>
          <a:prstGeom prst="rect">
            <a:avLst/>
          </a:prstGeom>
          <a:solidFill>
            <a:srgbClr val="92D05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400">
              <a:solidFill>
                <a:srgbClr val="FFFFFF"/>
              </a:solidFill>
              <a:latin typeface="Times New Roman" panose="02020603050405020304" pitchFamily="18" charset="0"/>
              <a:cs typeface="DejaVu Sans" panose="020B0604020202020204" charset="0"/>
            </a:endParaRPr>
          </a:p>
        </p:txBody>
      </p:sp>
      <p:sp>
        <p:nvSpPr>
          <p:cNvPr id="36" name="Rechteck 11">
            <a:extLst>
              <a:ext uri="{FF2B5EF4-FFF2-40B4-BE49-F238E27FC236}">
                <a16:creationId xmlns:a16="http://schemas.microsoft.com/office/drawing/2014/main" id="{514D7040-9E4D-CDA7-E62D-FB9D4568A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6475" y="1958976"/>
            <a:ext cx="1187450" cy="144462"/>
          </a:xfrm>
          <a:prstGeom prst="rect">
            <a:avLst/>
          </a:prstGeom>
          <a:solidFill>
            <a:srgbClr val="92D05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400">
              <a:solidFill>
                <a:srgbClr val="FFFFFF"/>
              </a:solidFill>
              <a:latin typeface="Times New Roman" panose="02020603050405020304" pitchFamily="18" charset="0"/>
              <a:cs typeface="DejaVu Sans" panose="020B0604020202020204" charset="0"/>
            </a:endParaRPr>
          </a:p>
        </p:txBody>
      </p:sp>
      <p:sp>
        <p:nvSpPr>
          <p:cNvPr id="37" name="Rechteck 13">
            <a:extLst>
              <a:ext uri="{FF2B5EF4-FFF2-40B4-BE49-F238E27FC236}">
                <a16:creationId xmlns:a16="http://schemas.microsoft.com/office/drawing/2014/main" id="{1B0C7868-F31E-DE85-B9F6-9B1D92DC0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8413" y="1816101"/>
            <a:ext cx="1484312" cy="144462"/>
          </a:xfrm>
          <a:prstGeom prst="rect">
            <a:avLst/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400">
              <a:solidFill>
                <a:srgbClr val="FFFFFF"/>
              </a:solidFill>
              <a:latin typeface="Times New Roman" panose="02020603050405020304" pitchFamily="18" charset="0"/>
              <a:cs typeface="DejaVu Sans" panose="020B0604020202020204" charset="0"/>
            </a:endParaRPr>
          </a:p>
        </p:txBody>
      </p:sp>
      <p:sp>
        <p:nvSpPr>
          <p:cNvPr id="38" name="Rechteck 14">
            <a:extLst>
              <a:ext uri="{FF2B5EF4-FFF2-40B4-BE49-F238E27FC236}">
                <a16:creationId xmlns:a16="http://schemas.microsoft.com/office/drawing/2014/main" id="{71D240D1-1D50-B384-A189-81BCAB835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538" y="2105026"/>
            <a:ext cx="215900" cy="142875"/>
          </a:xfrm>
          <a:prstGeom prst="rect">
            <a:avLst/>
          </a:prstGeom>
          <a:solidFill>
            <a:srgbClr val="7030A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400">
              <a:solidFill>
                <a:srgbClr val="FFFFFF"/>
              </a:solidFill>
              <a:latin typeface="Times New Roman" panose="02020603050405020304" pitchFamily="18" charset="0"/>
              <a:cs typeface="DejaVu Sans" panose="020B0604020202020204" charset="0"/>
            </a:endParaRPr>
          </a:p>
        </p:txBody>
      </p:sp>
      <p:sp>
        <p:nvSpPr>
          <p:cNvPr id="39" name="Rechteck 15">
            <a:extLst>
              <a:ext uri="{FF2B5EF4-FFF2-40B4-BE49-F238E27FC236}">
                <a16:creationId xmlns:a16="http://schemas.microsoft.com/office/drawing/2014/main" id="{F1A91BC5-E7A4-6DD8-610B-A9C924B54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8413" y="2103438"/>
            <a:ext cx="169862" cy="142875"/>
          </a:xfrm>
          <a:prstGeom prst="rect">
            <a:avLst/>
          </a:prstGeom>
          <a:solidFill>
            <a:srgbClr val="7030A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400">
              <a:solidFill>
                <a:srgbClr val="FFFFFF"/>
              </a:solidFill>
              <a:latin typeface="Times New Roman" panose="02020603050405020304" pitchFamily="18" charset="0"/>
              <a:cs typeface="DejaVu Sans" panose="020B0604020202020204" charset="0"/>
            </a:endParaRP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CA771AC6-538D-4344-3A8D-151E75210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5138" y="1470026"/>
            <a:ext cx="1181100" cy="276225"/>
          </a:xfrm>
          <a:prstGeom prst="rect">
            <a:avLst/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 Narrow" panose="020B0606020202030204" pitchFamily="34" charset="0"/>
                <a:cs typeface="DejaVu Sans" panose="020B0604020202020204" charset="0"/>
              </a:defRPr>
            </a:lvl1pPr>
            <a:lvl2pPr eaLnBrk="0" hangingPunct="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 Narrow" panose="020B0606020202030204" pitchFamily="34" charset="0"/>
                <a:cs typeface="DejaVu Sans" panose="020B0604020202020204" charset="0"/>
              </a:defRPr>
            </a:lvl2pPr>
            <a:lvl3pPr eaLnBrk="0" hangingPunct="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 Narrow" panose="020B0606020202030204" pitchFamily="34" charset="0"/>
                <a:cs typeface="DejaVu Sans" panose="020B0604020202020204" charset="0"/>
              </a:defRPr>
            </a:lvl3pPr>
            <a:lvl4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4pPr>
            <a:lvl5pPr eaLnBrk="0" hangingPunct="0">
              <a:spcBef>
                <a:spcPts val="2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5pPr>
            <a:lvl6pPr marL="2514600" indent="-228600" defTabSz="4492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6pPr>
            <a:lvl7pPr marL="2971800" indent="-228600" defTabSz="4492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7pPr>
            <a:lvl8pPr marL="3429000" indent="-228600" defTabSz="4492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8pPr>
            <a:lvl9pPr marL="3886200" indent="-228600" defTabSz="4492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9pPr>
          </a:lstStyle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3333CC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altLang="de-DE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DejaVu Sans" panose="020B0604020202020204" charset="0"/>
              </a:rPr>
              <a:t>monopole bands</a:t>
            </a:r>
          </a:p>
        </p:txBody>
      </p:sp>
      <p:sp>
        <p:nvSpPr>
          <p:cNvPr id="41" name="Rectangle 22">
            <a:extLst>
              <a:ext uri="{FF2B5EF4-FFF2-40B4-BE49-F238E27FC236}">
                <a16:creationId xmlns:a16="http://schemas.microsoft.com/office/drawing/2014/main" id="{8D744E73-6A33-DF11-29A5-56AE14A58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1038" y="6285727"/>
            <a:ext cx="33930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cs typeface="DejaVu Sans"/>
                <a:sym typeface="Arial Narrow" pitchFamily="34" charset="0"/>
              </a:rPr>
              <a:t>Figures of cavities courtesy of E. Vogel / DESY</a:t>
            </a:r>
            <a:endParaRPr lang="de-DE" sz="1200" dirty="0">
              <a:solidFill>
                <a:srgbClr val="000000"/>
              </a:solidFill>
              <a:cs typeface="DejaVu Sans"/>
              <a:sym typeface="Arial Narrow" pitchFamily="34" charset="0"/>
            </a:endParaRP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id="{59A5040C-9FD6-6B6F-19F8-4CBD716D6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2763" y="1470026"/>
            <a:ext cx="908050" cy="2762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 Narrow" panose="020B0606020202030204" pitchFamily="34" charset="0"/>
                <a:cs typeface="DejaVu Sans" panose="020B0604020202020204" charset="0"/>
              </a:defRPr>
            </a:lvl1pPr>
            <a:lvl2pPr eaLnBrk="0" hangingPunct="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 Narrow" panose="020B0606020202030204" pitchFamily="34" charset="0"/>
                <a:cs typeface="DejaVu Sans" panose="020B0604020202020204" charset="0"/>
              </a:defRPr>
            </a:lvl2pPr>
            <a:lvl3pPr eaLnBrk="0" hangingPunct="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 Narrow" panose="020B0606020202030204" pitchFamily="34" charset="0"/>
                <a:cs typeface="DejaVu Sans" panose="020B0604020202020204" charset="0"/>
              </a:defRPr>
            </a:lvl3pPr>
            <a:lvl4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4pPr>
            <a:lvl5pPr eaLnBrk="0" hangingPunct="0">
              <a:spcBef>
                <a:spcPts val="2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5pPr>
            <a:lvl6pPr marL="2514600" indent="-228600" defTabSz="4492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6pPr>
            <a:lvl7pPr marL="2971800" indent="-228600" defTabSz="4492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7pPr>
            <a:lvl8pPr marL="3429000" indent="-228600" defTabSz="4492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8pPr>
            <a:lvl9pPr marL="3886200" indent="-228600" defTabSz="4492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9pPr>
          </a:lstStyle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3333CC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altLang="de-DE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DejaVu Sans" panose="020B0604020202020204" charset="0"/>
              </a:rPr>
              <a:t>dipole bands</a:t>
            </a:r>
          </a:p>
        </p:txBody>
      </p:sp>
      <p:sp>
        <p:nvSpPr>
          <p:cNvPr id="43" name="Text Box 6">
            <a:extLst>
              <a:ext uri="{FF2B5EF4-FFF2-40B4-BE49-F238E27FC236}">
                <a16:creationId xmlns:a16="http://schemas.microsoft.com/office/drawing/2014/main" id="{AC0395EF-B6AA-7572-4F07-A575884CB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0" y="1470026"/>
            <a:ext cx="1196975" cy="276225"/>
          </a:xfrm>
          <a:prstGeom prst="rect">
            <a:avLst/>
          </a:prstGeom>
          <a:solidFill>
            <a:srgbClr val="7030A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 Narrow" panose="020B0606020202030204" pitchFamily="34" charset="0"/>
                <a:cs typeface="DejaVu Sans" panose="020B0604020202020204" charset="0"/>
              </a:defRPr>
            </a:lvl1pPr>
            <a:lvl2pPr eaLnBrk="0" hangingPunct="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 Narrow" panose="020B0606020202030204" pitchFamily="34" charset="0"/>
                <a:cs typeface="DejaVu Sans" panose="020B0604020202020204" charset="0"/>
              </a:defRPr>
            </a:lvl2pPr>
            <a:lvl3pPr eaLnBrk="0" hangingPunct="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 Narrow" panose="020B0606020202030204" pitchFamily="34" charset="0"/>
                <a:cs typeface="DejaVu Sans" panose="020B0604020202020204" charset="0"/>
              </a:defRPr>
            </a:lvl3pPr>
            <a:lvl4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4pPr>
            <a:lvl5pPr eaLnBrk="0" hangingPunct="0">
              <a:spcBef>
                <a:spcPts val="2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5pPr>
            <a:lvl6pPr marL="2514600" indent="-228600" defTabSz="4492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6pPr>
            <a:lvl7pPr marL="2971800" indent="-228600" defTabSz="4492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7pPr>
            <a:lvl8pPr marL="3429000" indent="-228600" defTabSz="4492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8pPr>
            <a:lvl9pPr marL="3886200" indent="-228600" defTabSz="4492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DejaVu Sans" panose="020B0604020202020204" charset="0"/>
              </a:defRPr>
            </a:lvl9pPr>
          </a:lstStyle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3333CC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de-DE" altLang="de-DE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DejaVu Sans" panose="020B0604020202020204" charset="0"/>
              </a:rPr>
              <a:t>quadrupole bands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B9E5C692-8E7E-18F7-EF9A-B72C65E38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413" y="3843338"/>
            <a:ext cx="346075" cy="323850"/>
          </a:xfrm>
          <a:prstGeom prst="ellipse">
            <a:avLst/>
          </a:prstGeom>
          <a:solidFill>
            <a:srgbClr val="00B0F0">
              <a:alpha val="50195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DejaVu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0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en-GB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Thomas Flisgen</a:t>
            </a:r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5732" y="368300"/>
            <a:ext cx="7680855" cy="612000"/>
          </a:xfrm>
        </p:spPr>
        <p:txBody>
          <a:bodyPr/>
          <a:lstStyle/>
          <a:p>
            <a:r>
              <a:rPr lang="en-GB" dirty="0"/>
              <a:t>Motivation for concatenation methods:</a:t>
            </a:r>
            <a:br>
              <a:rPr lang="en-GB" dirty="0"/>
            </a:br>
            <a:r>
              <a:rPr lang="en-GB" dirty="0"/>
              <a:t>Computation of RF Properties of electrically LARGE structure with tiny features</a:t>
            </a:r>
            <a:endParaRPr lang="en-GB" baseline="30000" dirty="0"/>
          </a:p>
        </p:txBody>
      </p:sp>
      <p:pic>
        <p:nvPicPr>
          <p:cNvPr id="2" name="Picture 20">
            <a:extLst>
              <a:ext uri="{FF2B5EF4-FFF2-40B4-BE49-F238E27FC236}">
                <a16:creationId xmlns:a16="http://schemas.microsoft.com/office/drawing/2014/main" id="{9BCA0B4A-FF5D-EABB-5D9A-3FEF94A96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"/>
          <a:stretch>
            <a:fillRect/>
          </a:stretch>
        </p:blipFill>
        <p:spPr bwMode="auto">
          <a:xfrm>
            <a:off x="1476207" y="1295275"/>
            <a:ext cx="95646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2">
            <a:extLst>
              <a:ext uri="{FF2B5EF4-FFF2-40B4-BE49-F238E27FC236}">
                <a16:creationId xmlns:a16="http://schemas.microsoft.com/office/drawing/2014/main" id="{ABD191FF-EF4B-261D-F5FE-73D34AB88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594" y="6146771"/>
            <a:ext cx="97932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tx1"/>
                </a:solidFill>
                <a:latin typeface="+mn-lt"/>
                <a:sym typeface="Arial Narrow" pitchFamily="34" charset="0"/>
              </a:rPr>
              <a:t>*E. </a:t>
            </a:r>
            <a:r>
              <a:rPr lang="en-GB" sz="1200" dirty="0">
                <a:solidFill>
                  <a:schemeClr val="tx1"/>
                </a:solidFill>
                <a:latin typeface="+mn-lt"/>
                <a:sym typeface="Arial Narrow" pitchFamily="34" charset="0"/>
              </a:rPr>
              <a:t>Vogel et al.: "Status of the 3rd harmonic systems for FLASH and XFEL in summer 2008", Proc. LINAC 2008</a:t>
            </a:r>
          </a:p>
        </p:txBody>
      </p:sp>
      <p:sp>
        <p:nvSpPr>
          <p:cNvPr id="21" name="Text Box 21">
            <a:extLst>
              <a:ext uri="{FF2B5EF4-FFF2-40B4-BE49-F238E27FC236}">
                <a16:creationId xmlns:a16="http://schemas.microsoft.com/office/drawing/2014/main" id="{A9447C8A-A128-4644-7292-6553EC7D4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2159" y="1134994"/>
            <a:ext cx="3508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 Narrow" pitchFamily="34" charset="0"/>
                <a:ea typeface="DejaVu Sans"/>
                <a:cs typeface="DejaVu Sans"/>
              </a:defRPr>
            </a:lvl1pPr>
            <a:lvl2pPr eaLnBrk="0" hangingPunct="0"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 Narrow" pitchFamily="34" charset="0"/>
                <a:ea typeface="DejaVu Sans"/>
                <a:cs typeface="DejaVu Sans"/>
              </a:defRPr>
            </a:lvl2pPr>
            <a:lvl3pPr eaLnBrk="0" hangingPunct="0"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 Narrow" pitchFamily="34" charset="0"/>
                <a:ea typeface="DejaVu Sans"/>
                <a:cs typeface="DejaVu Sans"/>
              </a:defRPr>
            </a:lvl3pPr>
            <a:lvl4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defRPr>
            </a:lvl4pPr>
            <a:lvl5pPr eaLnBrk="0" hangingPunct="0">
              <a:spcBef>
                <a:spcPts val="2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defTabSz="4492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defTabSz="4492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defTabSz="4492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defTabSz="4492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de-DE" sz="1700" dirty="0"/>
          </a:p>
        </p:txBody>
      </p:sp>
      <p:sp>
        <p:nvSpPr>
          <p:cNvPr id="22" name="Rectangle 43 3">
            <a:extLst>
              <a:ext uri="{FF2B5EF4-FFF2-40B4-BE49-F238E27FC236}">
                <a16:creationId xmlns:a16="http://schemas.microsoft.com/office/drawing/2014/main" id="{06856F54-79F3-46A3-1B2B-515C4EA1E9F9}"/>
              </a:ext>
            </a:extLst>
          </p:cNvPr>
          <p:cNvSpPr>
            <a:spLocks/>
          </p:cNvSpPr>
          <p:nvPr/>
        </p:nvSpPr>
        <p:spPr bwMode="auto">
          <a:xfrm>
            <a:off x="10942159" y="1210143"/>
            <a:ext cx="246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altLang="de-DE" sz="1800" dirty="0">
                <a:solidFill>
                  <a:schemeClr val="tx1"/>
                </a:solidFill>
                <a:latin typeface="+mn-lt"/>
                <a:sym typeface="Times New Roman" pitchFamily="18" charset="0"/>
              </a:rPr>
              <a:t>*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F678B02-7214-4D5A-FCD8-C95F4C270A74}"/>
              </a:ext>
            </a:extLst>
          </p:cNvPr>
          <p:cNvGrpSpPr/>
          <p:nvPr/>
        </p:nvGrpSpPr>
        <p:grpSpPr>
          <a:xfrm>
            <a:off x="6284744" y="2015355"/>
            <a:ext cx="4573945" cy="3191845"/>
            <a:chOff x="6284744" y="2015355"/>
            <a:chExt cx="4573945" cy="3191845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8A97C66-9833-874E-1CEA-C47EC0D0E6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4250" y="2311648"/>
              <a:ext cx="4200848" cy="2895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43 1">
              <a:extLst>
                <a:ext uri="{FF2B5EF4-FFF2-40B4-BE49-F238E27FC236}">
                  <a16:creationId xmlns:a16="http://schemas.microsoft.com/office/drawing/2014/main" id="{6CDA207E-4D43-7601-6B40-5A954CBDC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745" y="2028054"/>
              <a:ext cx="45739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altLang="de-DE" sz="1800" dirty="0">
                  <a:solidFill>
                    <a:schemeClr val="tx1"/>
                  </a:solidFill>
                  <a:latin typeface="+mn-lt"/>
                  <a:sym typeface="Times New Roman" pitchFamily="18" charset="0"/>
                </a:rPr>
                <a:t>E-Field of third </a:t>
              </a:r>
              <a:r>
                <a:rPr lang="en-GB" altLang="de-DE" dirty="0">
                  <a:sym typeface="Times New Roman" pitchFamily="18" charset="0"/>
                </a:rPr>
                <a:t>d</a:t>
              </a:r>
              <a:r>
                <a:rPr lang="en-GB" altLang="de-DE" sz="1800" dirty="0">
                  <a:solidFill>
                    <a:schemeClr val="tx1"/>
                  </a:solidFill>
                  <a:latin typeface="+mn-lt"/>
                  <a:sym typeface="Times New Roman" pitchFamily="18" charset="0"/>
                </a:rPr>
                <a:t>ipole mode in Resonator</a:t>
              </a:r>
            </a:p>
          </p:txBody>
        </p:sp>
        <p:pic>
          <p:nvPicPr>
            <p:cNvPr id="33" name="Grafik 32" descr="\documentclass{article}&#10;\usepackage{amsmath,sansmath}&#10;\pagestyle{empty}&#10;\newcommand{\dwt}{\frac{\mathrm{d}}{\mathrm{d}t}}&#10;\newcommand{\ddwt}{\frac{\mathrm{d}^2}{\mathrm{d}t^2}}&#10;&#10;\begin{document}&#10;&#10;{\sansmath$\tilde{f}=4,434632$ GHz}&#10;\end{document}" title="IguanaTex Picture Display">
              <a:extLst>
                <a:ext uri="{FF2B5EF4-FFF2-40B4-BE49-F238E27FC236}">
                  <a16:creationId xmlns:a16="http://schemas.microsoft.com/office/drawing/2014/main" id="{FA7E49C8-B758-B71F-04E8-C3427A812A1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5017" y="2422067"/>
              <a:ext cx="1821739" cy="244179"/>
            </a:xfrm>
            <a:prstGeom prst="rect">
              <a:avLst/>
            </a:prstGeom>
          </p:spPr>
        </p:pic>
        <p:sp>
          <p:nvSpPr>
            <p:cNvPr id="11" name="Abgerundetes Rechteck 17 1">
              <a:extLst>
                <a:ext uri="{FF2B5EF4-FFF2-40B4-BE49-F238E27FC236}">
                  <a16:creationId xmlns:a16="http://schemas.microsoft.com/office/drawing/2014/main" id="{3D6EF4AD-0474-C57D-B199-22131930F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2094" y="2384462"/>
              <a:ext cx="2088232" cy="321326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27843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DE" altLang="de-DE" dirty="0"/>
            </a:p>
          </p:txBody>
        </p:sp>
        <p:sp>
          <p:nvSpPr>
            <p:cNvPr id="12" name="Abgerundetes Rechteck 24 1">
              <a:extLst>
                <a:ext uri="{FF2B5EF4-FFF2-40B4-BE49-F238E27FC236}">
                  <a16:creationId xmlns:a16="http://schemas.microsoft.com/office/drawing/2014/main" id="{96FBC9F4-4718-D3AF-B377-89D7AA1FF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4744" y="2015355"/>
              <a:ext cx="4573944" cy="3191500"/>
            </a:xfrm>
            <a:prstGeom prst="roundRect">
              <a:avLst>
                <a:gd name="adj" fmla="val 12241"/>
              </a:avLst>
            </a:prstGeom>
            <a:solidFill>
              <a:srgbClr val="004A99">
                <a:alpha val="10196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DE" altLang="de-DE"/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8CDC3FE-09A3-BD28-0A5C-3817E4466977}"/>
              </a:ext>
            </a:extLst>
          </p:cNvPr>
          <p:cNvGrpSpPr/>
          <p:nvPr/>
        </p:nvGrpSpPr>
        <p:grpSpPr>
          <a:xfrm>
            <a:off x="1249835" y="5350871"/>
            <a:ext cx="9692330" cy="726263"/>
            <a:chOff x="1249835" y="5350871"/>
            <a:chExt cx="9692330" cy="726263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6D175DA1-9E39-FA6B-EC24-03AF786BDF64}"/>
                </a:ext>
              </a:extLst>
            </p:cNvPr>
            <p:cNvGrpSpPr/>
            <p:nvPr/>
          </p:nvGrpSpPr>
          <p:grpSpPr>
            <a:xfrm>
              <a:off x="1511131" y="5380557"/>
              <a:ext cx="9431034" cy="650875"/>
              <a:chOff x="71438" y="6064250"/>
              <a:chExt cx="8939212" cy="650875"/>
            </a:xfrm>
          </p:grpSpPr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A7DE355B-FF50-D4E7-86C3-F1CB974192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938" y="6064250"/>
                <a:ext cx="8494712" cy="650875"/>
              </a:xfrm>
              <a:prstGeom prst="rect">
                <a:avLst/>
              </a:prstGeom>
              <a:noFill/>
              <a:ln w="19050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5000" rIns="90000" bIns="45000"/>
              <a:lstStyle>
                <a:lvl1pPr marL="285750" indent="-285750" eaLnBrk="0" hangingPunct="0">
                  <a:spcBef>
                    <a:spcPts val="45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 Narrow" pitchFamily="34" charset="0"/>
                    <a:ea typeface="DejaVu Sans"/>
                    <a:cs typeface="DejaVu Sans"/>
                  </a:defRPr>
                </a:lvl1pPr>
                <a:lvl2pPr eaLnBrk="0" hangingPunct="0">
                  <a:spcBef>
                    <a:spcPts val="45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 Narrow" pitchFamily="34" charset="0"/>
                    <a:ea typeface="DejaVu Sans"/>
                    <a:cs typeface="DejaVu Sans"/>
                  </a:defRPr>
                </a:lvl2pPr>
                <a:lvl3pPr eaLnBrk="0" hangingPunct="0">
                  <a:spcBef>
                    <a:spcPts val="45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 Narrow" pitchFamily="34" charset="0"/>
                    <a:ea typeface="DejaVu Sans"/>
                    <a:cs typeface="DejaVu Sans"/>
                  </a:defRPr>
                </a:lvl3pPr>
                <a:lvl4pPr eaLnBrk="0" hangingPunct="0">
                  <a:spcBef>
                    <a:spcPts val="3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200">
                    <a:solidFill>
                      <a:srgbClr val="000000"/>
                    </a:solidFill>
                    <a:latin typeface="Arial" pitchFamily="34" charset="0"/>
                    <a:ea typeface="DejaVu Sans"/>
                    <a:cs typeface="DejaVu Sans"/>
                  </a:defRPr>
                </a:lvl4pPr>
                <a:lvl5pPr eaLnBrk="0" hangingPunct="0">
                  <a:spcBef>
                    <a:spcPts val="25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000">
                    <a:solidFill>
                      <a:srgbClr val="000000"/>
                    </a:solidFill>
                    <a:latin typeface="Arial" pitchFamily="34" charset="0"/>
                    <a:ea typeface="DejaVu Sans"/>
                    <a:cs typeface="DejaVu Sans"/>
                  </a:defRPr>
                </a:lvl5pPr>
                <a:lvl6pPr marL="2514600" indent="-228600" defTabSz="449263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000">
                    <a:solidFill>
                      <a:srgbClr val="000000"/>
                    </a:solidFill>
                    <a:latin typeface="Arial" pitchFamily="34" charset="0"/>
                    <a:ea typeface="DejaVu Sans"/>
                    <a:cs typeface="DejaVu Sans"/>
                  </a:defRPr>
                </a:lvl6pPr>
                <a:lvl7pPr marL="2971800" indent="-228600" defTabSz="449263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000">
                    <a:solidFill>
                      <a:srgbClr val="000000"/>
                    </a:solidFill>
                    <a:latin typeface="Arial" pitchFamily="34" charset="0"/>
                    <a:ea typeface="DejaVu Sans"/>
                    <a:cs typeface="DejaVu Sans"/>
                  </a:defRPr>
                </a:lvl7pPr>
                <a:lvl8pPr marL="3429000" indent="-228600" defTabSz="449263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000">
                    <a:solidFill>
                      <a:srgbClr val="000000"/>
                    </a:solidFill>
                    <a:latin typeface="Arial" pitchFamily="34" charset="0"/>
                    <a:ea typeface="DejaVu Sans"/>
                    <a:cs typeface="DejaVu Sans"/>
                  </a:defRPr>
                </a:lvl8pPr>
                <a:lvl9pPr marL="3886200" indent="-228600" defTabSz="449263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000">
                    <a:solidFill>
                      <a:srgbClr val="000000"/>
                    </a:solidFill>
                    <a:latin typeface="Arial" pitchFamily="34" charset="0"/>
                    <a:ea typeface="DejaVu Sans"/>
                    <a:cs typeface="DejaVu Sans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Clr>
                    <a:srgbClr val="004A99"/>
                  </a:buClr>
                  <a:buSzTx/>
                  <a:buFont typeface="Arial" pitchFamily="34" charset="0"/>
                  <a:buChar char="•"/>
                </a:pPr>
                <a:r>
                  <a:rPr lang="en-US" dirty="0"/>
                  <a:t>Higher modes are not necessarily localized in the individual resonators of the chain</a:t>
                </a:r>
              </a:p>
              <a:p>
                <a:pPr algn="just" eaLnBrk="1" hangingPunct="1">
                  <a:spcBef>
                    <a:spcPct val="0"/>
                  </a:spcBef>
                  <a:buClr>
                    <a:srgbClr val="004A99"/>
                  </a:buClr>
                  <a:buSzTx/>
                  <a:buFont typeface="Arial" pitchFamily="34" charset="0"/>
                  <a:buChar char="•"/>
                </a:pPr>
                <a:r>
                  <a:rPr lang="en-US" dirty="0"/>
                  <a:t>Consideration of the entire chain is necessary for a meaningful determination of its RF properties</a:t>
                </a:r>
              </a:p>
              <a:p>
                <a:pPr algn="just" eaLnBrk="1" hangingPunct="1">
                  <a:spcBef>
                    <a:spcPct val="0"/>
                  </a:spcBef>
                  <a:buClr>
                    <a:srgbClr val="004A99"/>
                  </a:buClr>
                  <a:buSzTx/>
                  <a:buFont typeface="Arial" pitchFamily="34" charset="0"/>
                  <a:buChar char="•"/>
                </a:pPr>
                <a:endParaRPr lang="en-GB" altLang="de-DE" sz="1800" dirty="0"/>
              </a:p>
              <a:p>
                <a:pPr algn="just" eaLnBrk="1" hangingPunct="1">
                  <a:spcBef>
                    <a:spcPct val="0"/>
                  </a:spcBef>
                  <a:buClr>
                    <a:srgbClr val="004A99"/>
                  </a:buClr>
                  <a:buSzTx/>
                  <a:buFont typeface="Arial" pitchFamily="34" charset="0"/>
                  <a:buChar char="•"/>
                </a:pPr>
                <a:endParaRPr lang="en-GB" altLang="de-DE" sz="1800" dirty="0"/>
              </a:p>
            </p:txBody>
          </p:sp>
          <p:sp>
            <p:nvSpPr>
              <p:cNvPr id="7" name="AutoShape 25">
                <a:extLst>
                  <a:ext uri="{FF2B5EF4-FFF2-40B4-BE49-F238E27FC236}">
                    <a16:creationId xmlns:a16="http://schemas.microsoft.com/office/drawing/2014/main" id="{A6E61B2D-C1E7-D22B-A9D5-2460435819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38" y="6223000"/>
                <a:ext cx="431800" cy="336550"/>
              </a:xfrm>
              <a:prstGeom prst="rightArrow">
                <a:avLst>
                  <a:gd name="adj1" fmla="val 27778"/>
                  <a:gd name="adj2" fmla="val 67370"/>
                </a:avLst>
              </a:prstGeom>
              <a:solidFill>
                <a:srgbClr val="004A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altLang="de-DE">
                  <a:solidFill>
                    <a:srgbClr val="FF3300"/>
                  </a:solidFill>
                </a:endParaRPr>
              </a:p>
            </p:txBody>
          </p:sp>
        </p:grpSp>
        <p:sp>
          <p:nvSpPr>
            <p:cNvPr id="35" name="Abgerundetes Rechteck 24 2">
              <a:extLst>
                <a:ext uri="{FF2B5EF4-FFF2-40B4-BE49-F238E27FC236}">
                  <a16:creationId xmlns:a16="http://schemas.microsoft.com/office/drawing/2014/main" id="{1809AE4E-C7F6-2362-6598-0A888A79E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835" y="5350871"/>
              <a:ext cx="9622252" cy="726263"/>
            </a:xfrm>
            <a:prstGeom prst="roundRect">
              <a:avLst>
                <a:gd name="adj" fmla="val 35470"/>
              </a:avLst>
            </a:prstGeom>
            <a:solidFill>
              <a:srgbClr val="004A99">
                <a:alpha val="10196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DE" altLang="de-DE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5E4C386-BA55-C67A-549B-5F307F35A60A}"/>
              </a:ext>
            </a:extLst>
          </p:cNvPr>
          <p:cNvGrpSpPr/>
          <p:nvPr/>
        </p:nvGrpSpPr>
        <p:grpSpPr>
          <a:xfrm>
            <a:off x="1298407" y="2015700"/>
            <a:ext cx="5469632" cy="3191500"/>
            <a:chOff x="1298407" y="2015700"/>
            <a:chExt cx="5469632" cy="3191500"/>
          </a:xfrm>
        </p:grpSpPr>
        <p:sp>
          <p:nvSpPr>
            <p:cNvPr id="14" name="Abgerundetes Rechteck 17 2">
              <a:extLst>
                <a:ext uri="{FF2B5EF4-FFF2-40B4-BE49-F238E27FC236}">
                  <a16:creationId xmlns:a16="http://schemas.microsoft.com/office/drawing/2014/main" id="{74E96E19-279A-CE32-8A25-20894D1E1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758" y="2409862"/>
              <a:ext cx="2664296" cy="321326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27843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DE" altLang="de-DE"/>
            </a:p>
          </p:txBody>
        </p:sp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E7281E1D-ED5D-ADA9-0EFE-99A65B3313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602353" y="2840345"/>
              <a:ext cx="2013506" cy="199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43 2">
              <a:extLst>
                <a:ext uri="{FF2B5EF4-FFF2-40B4-BE49-F238E27FC236}">
                  <a16:creationId xmlns:a16="http://schemas.microsoft.com/office/drawing/2014/main" id="{320A2C95-6295-BC47-4976-88A3F18FD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794" y="2040755"/>
              <a:ext cx="42386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altLang="de-DE" dirty="0">
                  <a:sym typeface="Times New Roman" pitchFamily="18" charset="0"/>
                </a:rPr>
                <a:t>Fundamental waveguide mode</a:t>
              </a:r>
              <a:endParaRPr lang="en-GB" altLang="de-DE" sz="1800" dirty="0">
                <a:solidFill>
                  <a:schemeClr val="tx1"/>
                </a:solidFill>
                <a:latin typeface="+mn-lt"/>
                <a:sym typeface="Times New Roman" pitchFamily="18" charset="0"/>
              </a:endParaRPr>
            </a:p>
          </p:txBody>
        </p:sp>
        <p:pic>
          <p:nvPicPr>
            <p:cNvPr id="29" name="Grafik 28" descr="\documentclass{article}&#10;\usepackage{amsmath,sansmath}&#10;\pagestyle{empty}&#10;\newcommand{\dwt}{\frac{\mathrm{d}}{\mathrm{d}t}}&#10;\newcommand{\ddwt}{\frac{\mathrm{d}^2}{\mathrm{d}t^2}}&#10;&#10;\begin{document}&#10;&#10;{\sansmath$f_{\mathrm{co},\mathrm{TE}_{11}}=4,39246$ GHz}&#10;\end{document}" title="IguanaTex Picture Display">
              <a:extLst>
                <a:ext uri="{FF2B5EF4-FFF2-40B4-BE49-F238E27FC236}">
                  <a16:creationId xmlns:a16="http://schemas.microsoft.com/office/drawing/2014/main" id="{D8D9249E-3F28-5852-A263-D265229C7AA2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534" y="2480038"/>
              <a:ext cx="2227789" cy="222230"/>
            </a:xfrm>
            <a:prstGeom prst="rect">
              <a:avLst/>
            </a:prstGeom>
          </p:spPr>
        </p:pic>
        <p:sp>
          <p:nvSpPr>
            <p:cNvPr id="20" name="Abgerundetes Rechteck 24 2">
              <a:extLst>
                <a:ext uri="{FF2B5EF4-FFF2-40B4-BE49-F238E27FC236}">
                  <a16:creationId xmlns:a16="http://schemas.microsoft.com/office/drawing/2014/main" id="{47BEA8BF-2356-177E-201A-67AFB0320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407" y="2015700"/>
              <a:ext cx="4600822" cy="3191500"/>
            </a:xfrm>
            <a:prstGeom prst="roundRect">
              <a:avLst>
                <a:gd name="adj" fmla="val 12241"/>
              </a:avLst>
            </a:prstGeom>
            <a:solidFill>
              <a:srgbClr val="004A99">
                <a:alpha val="10196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DE" altLang="de-DE"/>
            </a:p>
          </p:txBody>
        </p:sp>
        <p:cxnSp>
          <p:nvCxnSpPr>
            <p:cNvPr id="18" name="Gerade Verbindung 57 1">
              <a:extLst>
                <a:ext uri="{FF2B5EF4-FFF2-40B4-BE49-F238E27FC236}">
                  <a16:creationId xmlns:a16="http://schemas.microsoft.com/office/drawing/2014/main" id="{AB929C5B-B473-1F6E-DBC2-66D6AAD36CB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09105" y="4770903"/>
              <a:ext cx="3158933" cy="364289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Gerade Verbindung 57 2">
              <a:extLst>
                <a:ext uri="{FF2B5EF4-FFF2-40B4-BE49-F238E27FC236}">
                  <a16:creationId xmlns:a16="http://schemas.microsoft.com/office/drawing/2014/main" id="{F66E1F4D-9B6F-558C-25B9-2736EFC079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924300" y="2843304"/>
              <a:ext cx="2843739" cy="1715824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2858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en-GB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Thomas Flisgen</a:t>
            </a:r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en-GB" smtClean="0"/>
              <a:t>20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5732" y="368299"/>
            <a:ext cx="5007945" cy="546101"/>
          </a:xfrm>
        </p:spPr>
        <p:txBody>
          <a:bodyPr/>
          <a:lstStyle/>
          <a:p>
            <a:r>
              <a:rPr lang="en-US" dirty="0"/>
              <a:t>Pure Bellow Modes (Inter-Cavity Modes) at 5.1524 GHz</a:t>
            </a:r>
          </a:p>
        </p:txBody>
      </p:sp>
      <p:pic>
        <p:nvPicPr>
          <p:cNvPr id="11" name="Grafik 1">
            <a:extLst>
              <a:ext uri="{FF2B5EF4-FFF2-40B4-BE49-F238E27FC236}">
                <a16:creationId xmlns:a16="http://schemas.microsoft.com/office/drawing/2014/main" id="{5F52F82B-FADA-011F-2CDF-9F2D5B3A4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6185" y="1324126"/>
            <a:ext cx="11879294" cy="25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2">
            <a:extLst>
              <a:ext uri="{FF2B5EF4-FFF2-40B4-BE49-F238E27FC236}">
                <a16:creationId xmlns:a16="http://schemas.microsoft.com/office/drawing/2014/main" id="{E919C2C9-4984-7050-10AF-EFA7648FF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6185" y="2028976"/>
            <a:ext cx="11879294" cy="25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3">
            <a:extLst>
              <a:ext uri="{FF2B5EF4-FFF2-40B4-BE49-F238E27FC236}">
                <a16:creationId xmlns:a16="http://schemas.microsoft.com/office/drawing/2014/main" id="{4B76D583-6985-CB3B-FE00-4A503EF3EE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6185" y="2735415"/>
            <a:ext cx="11879294" cy="25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4">
            <a:extLst>
              <a:ext uri="{FF2B5EF4-FFF2-40B4-BE49-F238E27FC236}">
                <a16:creationId xmlns:a16="http://schemas.microsoft.com/office/drawing/2014/main" id="{E41A849D-181D-270A-5F26-5CF8A6AB5D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6185" y="3440265"/>
            <a:ext cx="11879294" cy="25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6">
            <a:extLst>
              <a:ext uri="{FF2B5EF4-FFF2-40B4-BE49-F238E27FC236}">
                <a16:creationId xmlns:a16="http://schemas.microsoft.com/office/drawing/2014/main" id="{96E1F860-D2D9-923C-BF5A-BFC92F7F4D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6185" y="4146701"/>
            <a:ext cx="11879294" cy="25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7">
            <a:extLst>
              <a:ext uri="{FF2B5EF4-FFF2-40B4-BE49-F238E27FC236}">
                <a16:creationId xmlns:a16="http://schemas.microsoft.com/office/drawing/2014/main" id="{D5D99998-970D-E310-147F-D0D207B177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6185" y="4851551"/>
            <a:ext cx="11879294" cy="25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fik 8">
            <a:extLst>
              <a:ext uri="{FF2B5EF4-FFF2-40B4-BE49-F238E27FC236}">
                <a16:creationId xmlns:a16="http://schemas.microsoft.com/office/drawing/2014/main" id="{7F9B71A5-0386-D2A2-AD99-142C57E286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6185" y="5557990"/>
            <a:ext cx="11879294" cy="25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2">
            <a:extLst>
              <a:ext uri="{FF2B5EF4-FFF2-40B4-BE49-F238E27FC236}">
                <a16:creationId xmlns:a16="http://schemas.microsoft.com/office/drawing/2014/main" id="{06726BAC-CFD9-B31D-D961-992F3DAC0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701" y="6011863"/>
            <a:ext cx="97202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200">
                <a:solidFill>
                  <a:schemeClr val="tx1"/>
                </a:solidFill>
                <a:latin typeface="+mn-lt"/>
                <a:cs typeface="DejaVu Sans"/>
                <a:sym typeface="Arial Narrow" pitchFamily="34" charset="0"/>
              </a:rPr>
              <a:t>The plots show the absolute value of the electric field.</a:t>
            </a:r>
            <a:endParaRPr lang="de-DE" sz="1200" dirty="0">
              <a:solidFill>
                <a:schemeClr val="tx1"/>
              </a:solidFill>
              <a:latin typeface="+mn-lt"/>
              <a:cs typeface="DejaVu Sans"/>
              <a:sym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455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en-GB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Thomas Flisgen</a:t>
            </a:r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en-GB" smtClean="0"/>
              <a:t>21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5732" y="368300"/>
            <a:ext cx="7680855" cy="612000"/>
          </a:xfrm>
        </p:spPr>
        <p:txBody>
          <a:bodyPr/>
          <a:lstStyle/>
          <a:p>
            <a:r>
              <a:rPr lang="en-GB" dirty="0"/>
              <a:t>Overview concatenation methods Developed and USED at UROS / HZB / BTU</a:t>
            </a:r>
          </a:p>
        </p:txBody>
      </p:sp>
      <p:pic>
        <p:nvPicPr>
          <p:cNvPr id="36" name="Grafik 35" descr="Ein Bild, das Kreis, Schwarz enthält.&#10;&#10;KI-generierte Inhalte können fehlerhaft sein.">
            <a:extLst>
              <a:ext uri="{FF2B5EF4-FFF2-40B4-BE49-F238E27FC236}">
                <a16:creationId xmlns:a16="http://schemas.microsoft.com/office/drawing/2014/main" id="{35515E7F-B334-2B74-10A8-C5EBD3D60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80" y="1997075"/>
            <a:ext cx="2905760" cy="629582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C6EA00A7-316A-BFBA-9871-120FC5040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93200" y="1218247"/>
            <a:ext cx="2743006" cy="427673"/>
          </a:xfrm>
          <a:prstGeom prst="rect">
            <a:avLst/>
          </a:prstGeom>
        </p:spPr>
      </p:pic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4DEF7898-9C90-A3C6-A645-D28F1CAA9C18}"/>
              </a:ext>
            </a:extLst>
          </p:cNvPr>
          <p:cNvSpPr/>
          <p:nvPr/>
        </p:nvSpPr>
        <p:spPr>
          <a:xfrm>
            <a:off x="4133166" y="1403874"/>
            <a:ext cx="3706462" cy="10814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CSC</a:t>
            </a:r>
            <a:r>
              <a:rPr lang="en-US" b="1" dirty="0"/>
              <a:t> – A procedure for coupled S-parameter calculations [1]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AC5F7829-5C1C-31D1-3D9D-DEAAA3EC251B}"/>
              </a:ext>
            </a:extLst>
          </p:cNvPr>
          <p:cNvSpPr txBox="1"/>
          <p:nvPr/>
        </p:nvSpPr>
        <p:spPr>
          <a:xfrm>
            <a:off x="203200" y="5685891"/>
            <a:ext cx="11988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[1] H. -W. Glock et al., "CSC - A procedure for coupled S-parameter calculations," in IEEE Transactions on Magnetics, vol. 38, no. 2, pp. 1173-1176, 2002</a:t>
            </a:r>
            <a:endParaRPr lang="de-DE" sz="1200" dirty="0"/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25F77612-85A5-ADD0-6E5E-4993DD9B8A3E}"/>
              </a:ext>
            </a:extLst>
          </p:cNvPr>
          <p:cNvSpPr/>
          <p:nvPr/>
        </p:nvSpPr>
        <p:spPr>
          <a:xfrm>
            <a:off x="4133166" y="2818162"/>
            <a:ext cx="3706462" cy="9682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SCC</a:t>
            </a:r>
            <a:r>
              <a:rPr lang="en-US" b="1" dirty="0"/>
              <a:t> – State-Space Concatenations [2]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C73D8AEE-A916-E74C-2071-8DEDCD39EF8F}"/>
              </a:ext>
            </a:extLst>
          </p:cNvPr>
          <p:cNvSpPr txBox="1"/>
          <p:nvPr/>
        </p:nvSpPr>
        <p:spPr>
          <a:xfrm>
            <a:off x="203200" y="5913855"/>
            <a:ext cx="11988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[2] T. Flisgen et al., "Eigenmode compendium of the third harmonic module of the European X-ray Free Electron Laser," in Phys. Rev. Accel. Beams 20, 042002, 2017</a:t>
            </a: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7DE23E74-3D83-99F0-5995-2B8F57FD7FA8}"/>
              </a:ext>
            </a:extLst>
          </p:cNvPr>
          <p:cNvSpPr/>
          <p:nvPr/>
        </p:nvSpPr>
        <p:spPr>
          <a:xfrm>
            <a:off x="4133166" y="4119239"/>
            <a:ext cx="3706462" cy="10814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CSC</a:t>
            </a:r>
            <a:r>
              <a:rPr lang="en-US" b="1" baseline="30000" dirty="0">
                <a:solidFill>
                  <a:srgbClr val="00B0F0"/>
                </a:solidFill>
              </a:rPr>
              <a:t>BEAM</a:t>
            </a:r>
            <a:r>
              <a:rPr lang="en-US" b="1" dirty="0"/>
              <a:t> – Generalization of CSC to compute beam coupling impedances [3]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3052347E-E01D-478C-38F6-865777BDA250}"/>
              </a:ext>
            </a:extLst>
          </p:cNvPr>
          <p:cNvSpPr txBox="1"/>
          <p:nvPr/>
        </p:nvSpPr>
        <p:spPr>
          <a:xfrm>
            <a:off x="203200" y="6141819"/>
            <a:ext cx="11988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[3] T. Flisgen et al., "Generalization of coupled 𝑆-parameter calculation to compute beam impedances in particle accelerators," in Phys. Rev. Accel. Beams 23, 034601, 2020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C3586A00-4CA2-12DB-DF01-2DA636E90987}"/>
              </a:ext>
            </a:extLst>
          </p:cNvPr>
          <p:cNvSpPr/>
          <p:nvPr/>
        </p:nvSpPr>
        <p:spPr>
          <a:xfrm>
            <a:off x="4073908" y="4039534"/>
            <a:ext cx="3824978" cy="12357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694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en-GB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Thomas Flisgen</a:t>
            </a:r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en-GB" smtClean="0"/>
              <a:t>22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5732" y="368300"/>
            <a:ext cx="7680855" cy="612000"/>
          </a:xfrm>
        </p:spPr>
        <p:txBody>
          <a:bodyPr/>
          <a:lstStyle/>
          <a:p>
            <a:r>
              <a:rPr lang="en-GB" dirty="0"/>
              <a:t>Workflow CSC</a:t>
            </a:r>
            <a:r>
              <a:rPr lang="en-GB" baseline="30000" dirty="0"/>
              <a:t>BEAM</a:t>
            </a:r>
            <a:r>
              <a:rPr lang="en-GB" dirty="0"/>
              <a:t> [3]</a:t>
            </a:r>
          </a:p>
        </p:txBody>
      </p:sp>
      <p:pic>
        <p:nvPicPr>
          <p:cNvPr id="33" name="Picture 11 1" descr="cavity">
            <a:extLst>
              <a:ext uri="{FF2B5EF4-FFF2-40B4-BE49-F238E27FC236}">
                <a16:creationId xmlns:a16="http://schemas.microsoft.com/office/drawing/2014/main" id="{78E49B82-2496-D62D-A772-0D2CB5D8F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28036" r="4572" b="29390"/>
          <a:stretch>
            <a:fillRect/>
          </a:stretch>
        </p:blipFill>
        <p:spPr bwMode="auto">
          <a:xfrm>
            <a:off x="681719" y="3097276"/>
            <a:ext cx="14527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hom1leg">
            <a:extLst>
              <a:ext uri="{FF2B5EF4-FFF2-40B4-BE49-F238E27FC236}">
                <a16:creationId xmlns:a16="http://schemas.microsoft.com/office/drawing/2014/main" id="{6F2DC7C4-5406-AC03-7813-F6F60849D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5" t="4514" r="33821" b="4681"/>
          <a:stretch>
            <a:fillRect/>
          </a:stretch>
        </p:blipFill>
        <p:spPr bwMode="auto">
          <a:xfrm>
            <a:off x="863603" y="3605822"/>
            <a:ext cx="244474" cy="27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5 1" descr="hom1legic">
            <a:extLst>
              <a:ext uri="{FF2B5EF4-FFF2-40B4-BE49-F238E27FC236}">
                <a16:creationId xmlns:a16="http://schemas.microsoft.com/office/drawing/2014/main" id="{29D99AF8-0437-1E41-1981-81A6250FB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8" r="40437"/>
          <a:stretch>
            <a:fillRect/>
          </a:stretch>
        </p:blipFill>
        <p:spPr bwMode="auto">
          <a:xfrm>
            <a:off x="1268857" y="3584450"/>
            <a:ext cx="244475" cy="5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bellow">
            <a:extLst>
              <a:ext uri="{FF2B5EF4-FFF2-40B4-BE49-F238E27FC236}">
                <a16:creationId xmlns:a16="http://schemas.microsoft.com/office/drawing/2014/main" id="{A3B67864-A4C6-9139-B2D7-7DFE53CB7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5246" r="13257" b="4118"/>
          <a:stretch>
            <a:fillRect/>
          </a:stretch>
        </p:blipFill>
        <p:spPr bwMode="auto">
          <a:xfrm>
            <a:off x="1718564" y="3688145"/>
            <a:ext cx="395553" cy="19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Grafik 23" descr="cav4couplers.png">
            <a:extLst>
              <a:ext uri="{FF2B5EF4-FFF2-40B4-BE49-F238E27FC236}">
                <a16:creationId xmlns:a16="http://schemas.microsoft.com/office/drawing/2014/main" id="{B860209D-34A3-3A0D-B769-7E3B68098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75" y="1180868"/>
            <a:ext cx="90074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Abgerundetes Rechteck 2 1">
            <a:extLst>
              <a:ext uri="{FF2B5EF4-FFF2-40B4-BE49-F238E27FC236}">
                <a16:creationId xmlns:a16="http://schemas.microsoft.com/office/drawing/2014/main" id="{EEC526E0-48EA-5CF8-6490-AAB9A2DFF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013" y="1037993"/>
            <a:ext cx="9464675" cy="647700"/>
          </a:xfrm>
          <a:prstGeom prst="roundRect">
            <a:avLst>
              <a:gd name="adj" fmla="val 26829"/>
            </a:avLst>
          </a:prstGeom>
          <a:solidFill>
            <a:srgbClr val="004A99">
              <a:alpha val="10196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solidFill>
                <a:srgbClr val="FFFFFF"/>
              </a:solidFill>
            </a:endParaRPr>
          </a:p>
        </p:txBody>
      </p:sp>
      <p:pic>
        <p:nvPicPr>
          <p:cNvPr id="40" name="Grafik 39" descr="\documentclass{article}&#10;\usepackage{amsmath,sansmath}&#10;\pagestyle{empty}&#10;\newcommand{\dwt}{\frac{\mathrm{d}}{\mathrm{d}t}}&#10;\begin{document}&#10;&#10;{\sansmath$\underline{\mathbf{\tilde{S}}}_r(j\omega_n)\,&#10;\begin{bmatrix}&#10;\underline{\mathbf{a}}_r(j\omega_n)\\&#10;\underline{{i}}_{\mathrm{b},r}(j\omega_n)&#10;\end{bmatrix}&#10;=&#10;\begin{bmatrix}&#10;\underline{\mathbf{b}}_r(j\omega_n)\\&#10;\underline{{v}}_{\mathrm{b},r}(j\omega_n)&#10;\end{bmatrix}&#10;$}&#10;&#10;&#10;\end{document}" title="IguanaTex Picture Display">
            <a:extLst>
              <a:ext uri="{FF2B5EF4-FFF2-40B4-BE49-F238E27FC236}">
                <a16:creationId xmlns:a16="http://schemas.microsoft.com/office/drawing/2014/main" id="{D6FF533F-1CF7-7AB2-47B7-63E3B52DFDA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33" y="3705724"/>
            <a:ext cx="3189427" cy="55146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Textfeld 70">
            <a:extLst>
              <a:ext uri="{FF2B5EF4-FFF2-40B4-BE49-F238E27FC236}">
                <a16:creationId xmlns:a16="http://schemas.microsoft.com/office/drawing/2014/main" id="{4E22387C-1B91-A2FB-25CE-FFF54EE0293B}"/>
              </a:ext>
            </a:extLst>
          </p:cNvPr>
          <p:cNvSpPr txBox="1"/>
          <p:nvPr/>
        </p:nvSpPr>
        <p:spPr bwMode="auto">
          <a:xfrm>
            <a:off x="3257644" y="2652607"/>
            <a:ext cx="2960243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cs typeface="DejaVu Sans"/>
              </a:rPr>
              <a:t>Computation of </a:t>
            </a:r>
            <a:r>
              <a:rPr lang="en-GB" sz="1800" u="sng" dirty="0">
                <a:solidFill>
                  <a:srgbClr val="FF0000"/>
                </a:solidFill>
                <a:latin typeface="+mn-lt"/>
                <a:cs typeface="DejaVu Sans"/>
              </a:rPr>
              <a:t>generalized</a:t>
            </a:r>
            <a:r>
              <a:rPr lang="en-GB" dirty="0">
                <a:solidFill>
                  <a:schemeClr val="tx1"/>
                </a:solidFill>
                <a:cs typeface="DejaVu Sans"/>
              </a:rPr>
              <a:t> S-Matrices on discrete frequencies</a:t>
            </a:r>
            <a:endParaRPr lang="en-GB" sz="1800" dirty="0">
              <a:solidFill>
                <a:schemeClr val="tx1"/>
              </a:solidFill>
              <a:latin typeface="+mn-lt"/>
              <a:cs typeface="DejaVu Sans"/>
            </a:endParaRPr>
          </a:p>
        </p:txBody>
      </p:sp>
      <p:cxnSp>
        <p:nvCxnSpPr>
          <p:cNvPr id="79" name="Gerade Verbindung mit Pfeil 48 1">
            <a:extLst>
              <a:ext uri="{FF2B5EF4-FFF2-40B4-BE49-F238E27FC236}">
                <a16:creationId xmlns:a16="http://schemas.microsoft.com/office/drawing/2014/main" id="{9BF3448C-A882-0AD3-DFAA-7354BD8ABD37}"/>
              </a:ext>
            </a:extLst>
          </p:cNvPr>
          <p:cNvCxnSpPr>
            <a:cxnSpLocks noChangeShapeType="1"/>
            <a:stCxn id="57" idx="3"/>
            <a:endCxn id="74" idx="1"/>
          </p:cNvCxnSpPr>
          <p:nvPr/>
        </p:nvCxnSpPr>
        <p:spPr bwMode="auto">
          <a:xfrm flipV="1">
            <a:off x="2359212" y="3529590"/>
            <a:ext cx="704139" cy="8615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Verbinder: gewinkelt 82">
            <a:extLst>
              <a:ext uri="{FF2B5EF4-FFF2-40B4-BE49-F238E27FC236}">
                <a16:creationId xmlns:a16="http://schemas.microsoft.com/office/drawing/2014/main" id="{F27BA3B8-9B8B-5FA4-2336-EB597527C43F}"/>
              </a:ext>
            </a:extLst>
          </p:cNvPr>
          <p:cNvCxnSpPr>
            <a:stCxn id="56" idx="2"/>
            <a:endCxn id="57" idx="0"/>
          </p:cNvCxnSpPr>
          <p:nvPr/>
        </p:nvCxnSpPr>
        <p:spPr>
          <a:xfrm rot="5400000">
            <a:off x="3156586" y="-84818"/>
            <a:ext cx="1199255" cy="4740276"/>
          </a:xfrm>
          <a:prstGeom prst="bentConnector3">
            <a:avLst/>
          </a:prstGeom>
          <a:ln w="50800">
            <a:solidFill>
              <a:srgbClr val="505050"/>
            </a:solidFill>
            <a:headEnd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AB3CE577-528E-7841-89F9-79AE7B4B2951}"/>
              </a:ext>
            </a:extLst>
          </p:cNvPr>
          <p:cNvSpPr txBox="1"/>
          <p:nvPr/>
        </p:nvSpPr>
        <p:spPr>
          <a:xfrm>
            <a:off x="2161380" y="5981326"/>
            <a:ext cx="78692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[3] T. Flisgen, E. Gjonaj, </a:t>
            </a:r>
            <a:r>
              <a:rPr lang="sv-SE" sz="1200" dirty="0"/>
              <a:t>H.-W. Glock, and A. Tsakanian</a:t>
            </a:r>
            <a:r>
              <a:rPr lang="en-US" sz="1200" dirty="0"/>
              <a:t>, "Generalization of coupled 𝑆-parameter calculation to compute beam impedances in particle accelerators," in Phys. Rev. Accel. Beams 23, 034601, 2020</a:t>
            </a:r>
          </a:p>
        </p:txBody>
      </p:sp>
      <p:sp>
        <p:nvSpPr>
          <p:cNvPr id="74" name="Abgerundetes Rechteck 2 2 1 3">
            <a:extLst>
              <a:ext uri="{FF2B5EF4-FFF2-40B4-BE49-F238E27FC236}">
                <a16:creationId xmlns:a16="http://schemas.microsoft.com/office/drawing/2014/main" id="{E16E15E3-02D5-B9E2-E116-A17B4A3CE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351" y="2550680"/>
            <a:ext cx="3494113" cy="1957820"/>
          </a:xfrm>
          <a:prstGeom prst="roundRect">
            <a:avLst>
              <a:gd name="adj" fmla="val 17108"/>
            </a:avLst>
          </a:prstGeom>
          <a:solidFill>
            <a:srgbClr val="004A99">
              <a:alpha val="10196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57" name="Abgerundetes Rechteck 2 2 2">
            <a:extLst>
              <a:ext uri="{FF2B5EF4-FFF2-40B4-BE49-F238E27FC236}">
                <a16:creationId xmlns:a16="http://schemas.microsoft.com/office/drawing/2014/main" id="{DB499E00-FD57-3E63-7B05-154ECB7D9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37" y="2884948"/>
            <a:ext cx="1946275" cy="1306513"/>
          </a:xfrm>
          <a:prstGeom prst="roundRect">
            <a:avLst>
              <a:gd name="adj" fmla="val 17108"/>
            </a:avLst>
          </a:prstGeom>
          <a:solidFill>
            <a:srgbClr val="004A99">
              <a:alpha val="10196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12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en-GB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Thomas Flisgen</a:t>
            </a:r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en-GB" smtClean="0"/>
              <a:t>23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5732" y="368300"/>
            <a:ext cx="7680855" cy="612000"/>
          </a:xfrm>
        </p:spPr>
        <p:txBody>
          <a:bodyPr/>
          <a:lstStyle/>
          <a:p>
            <a:r>
              <a:rPr lang="en-GB" dirty="0"/>
              <a:t>Workflow CSC</a:t>
            </a:r>
            <a:r>
              <a:rPr lang="en-GB" baseline="30000" dirty="0"/>
              <a:t>BEAM</a:t>
            </a:r>
            <a:r>
              <a:rPr lang="en-GB" dirty="0"/>
              <a:t> [3]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B3CE577-528E-7841-89F9-79AE7B4B2951}"/>
              </a:ext>
            </a:extLst>
          </p:cNvPr>
          <p:cNvSpPr txBox="1"/>
          <p:nvPr/>
        </p:nvSpPr>
        <p:spPr>
          <a:xfrm>
            <a:off x="2161380" y="5981326"/>
            <a:ext cx="78692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[3] T. Flisgen, E. Gjonaj, </a:t>
            </a:r>
            <a:r>
              <a:rPr lang="sv-SE" sz="1200" dirty="0"/>
              <a:t>H.-W. Glock, and A. Tsakanian</a:t>
            </a:r>
            <a:r>
              <a:rPr lang="en-US" sz="1200" dirty="0"/>
              <a:t>, "Generalization of coupled 𝑆-parameter calculation to compute beam impedances in particle accelerators," in Phys. Rev. Accel. Beams 23, 034601, 2020</a:t>
            </a:r>
          </a:p>
        </p:txBody>
      </p: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B2A40266-14A3-CE61-CD20-8982EC170DA7}"/>
              </a:ext>
            </a:extLst>
          </p:cNvPr>
          <p:cNvGrpSpPr/>
          <p:nvPr/>
        </p:nvGrpSpPr>
        <p:grpSpPr>
          <a:xfrm>
            <a:off x="1054087" y="4835961"/>
            <a:ext cx="5041913" cy="488067"/>
            <a:chOff x="1054087" y="4835961"/>
            <a:chExt cx="5041913" cy="488067"/>
          </a:xfrm>
        </p:grpSpPr>
        <p:sp>
          <p:nvSpPr>
            <p:cNvPr id="96" name="Rechteck 95">
              <a:extLst>
                <a:ext uri="{FF2B5EF4-FFF2-40B4-BE49-F238E27FC236}">
                  <a16:creationId xmlns:a16="http://schemas.microsoft.com/office/drawing/2014/main" id="{B4ECAAB8-AB6F-45B1-98C4-53AA18A4447F}"/>
                </a:ext>
              </a:extLst>
            </p:cNvPr>
            <p:cNvSpPr/>
            <p:nvPr/>
          </p:nvSpPr>
          <p:spPr>
            <a:xfrm>
              <a:off x="1054087" y="4835961"/>
              <a:ext cx="5041913" cy="488067"/>
            </a:xfrm>
            <a:prstGeom prst="rect">
              <a:avLst/>
            </a:prstGeom>
            <a:solidFill>
              <a:srgbClr val="032D89">
                <a:lumMod val="40000"/>
                <a:lumOff val="60000"/>
                <a:alpha val="42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24" name="Grafik 223" descr="\documentclass{article}&#10;\usepackage{amsmath,sansmath}&#10;\pagestyle{empty}&#10;\renewcommand{\v}[1]{\mathbf{#1}}&#10;\renewcommand{\u}[1]{\underline{#1}}&#10;&#10;\begin{document}&#10;&#10;&#10;{\sansmath$\u{s}_{ij}=\frac{\u{b}_i}{\u{a}_j}$}&#10;&#10;\end{document}" title="IguanaTex Picture Display">
              <a:extLst>
                <a:ext uri="{FF2B5EF4-FFF2-40B4-BE49-F238E27FC236}">
                  <a16:creationId xmlns:a16="http://schemas.microsoft.com/office/drawing/2014/main" id="{4D49C91D-00BB-D120-05B0-F7D55BB6303C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136" y="4917935"/>
              <a:ext cx="632853" cy="3450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038EFBC5-E3A0-7ACE-8E26-C0105C041809}"/>
                </a:ext>
              </a:extLst>
            </p:cNvPr>
            <p:cNvSpPr txBox="1"/>
            <p:nvPr/>
          </p:nvSpPr>
          <p:spPr>
            <a:xfrm>
              <a:off x="1927830" y="4949493"/>
              <a:ext cx="28969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C4C4C"/>
                  </a:solidFill>
                  <a:effectLst/>
                  <a:uLnTx/>
                  <a:uFillTx/>
                </a:rPr>
                <a:t>commonly known scattering parameters</a:t>
              </a:r>
            </a:p>
          </p:txBody>
        </p:sp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3B4354C0-56B7-7240-3AEF-F5411AB9AB77}"/>
              </a:ext>
            </a:extLst>
          </p:cNvPr>
          <p:cNvGrpSpPr/>
          <p:nvPr/>
        </p:nvGrpSpPr>
        <p:grpSpPr>
          <a:xfrm>
            <a:off x="6225109" y="4835960"/>
            <a:ext cx="5041913" cy="488067"/>
            <a:chOff x="6225109" y="4835960"/>
            <a:chExt cx="5041913" cy="488067"/>
          </a:xfrm>
        </p:grpSpPr>
        <p:sp>
          <p:nvSpPr>
            <p:cNvPr id="102" name="Rechteck 101">
              <a:extLst>
                <a:ext uri="{FF2B5EF4-FFF2-40B4-BE49-F238E27FC236}">
                  <a16:creationId xmlns:a16="http://schemas.microsoft.com/office/drawing/2014/main" id="{77E7F232-6C9A-A83B-9FB6-1E2DF1F27A1C}"/>
                </a:ext>
              </a:extLst>
            </p:cNvPr>
            <p:cNvSpPr/>
            <p:nvPr/>
          </p:nvSpPr>
          <p:spPr>
            <a:xfrm>
              <a:off x="6225109" y="4835960"/>
              <a:ext cx="5041913" cy="488067"/>
            </a:xfrm>
            <a:prstGeom prst="rect">
              <a:avLst/>
            </a:prstGeom>
            <a:solidFill>
              <a:srgbClr val="FFC000">
                <a:alpha val="42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28" name="Grafik 227" descr="\documentclass{article}&#10;\usepackage{amsmath,sansmath}&#10;\pagestyle{empty}&#10;\renewcommand{\v}[1]{\mathbf{#1}}&#10;\renewcommand{\u}[1]{\underline{#1}}&#10;&#10;\begin{document}&#10;&#10;&#10;{\sansmath$\u{k}_{i} = \frac{\u{b}_{i}}{\u{i}_\mathrm{b}}$}&#10;\end{document}" title="IguanaTex Picture Display">
              <a:extLst>
                <a:ext uri="{FF2B5EF4-FFF2-40B4-BE49-F238E27FC236}">
                  <a16:creationId xmlns:a16="http://schemas.microsoft.com/office/drawing/2014/main" id="{C347F237-E59C-3CC7-E1E2-31A4D20BE405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159" y="4930879"/>
              <a:ext cx="602369" cy="3255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Textfeld 104">
              <a:extLst>
                <a:ext uri="{FF2B5EF4-FFF2-40B4-BE49-F238E27FC236}">
                  <a16:creationId xmlns:a16="http://schemas.microsoft.com/office/drawing/2014/main" id="{B0BA494B-3D22-24DA-D11C-F6CE34CD4884}"/>
                </a:ext>
              </a:extLst>
            </p:cNvPr>
            <p:cNvSpPr txBox="1"/>
            <p:nvPr/>
          </p:nvSpPr>
          <p:spPr>
            <a:xfrm>
              <a:off x="7022653" y="4941495"/>
              <a:ext cx="37737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C4C4C"/>
                  </a:solidFill>
                  <a:effectLst/>
                  <a:uLnTx/>
                  <a:uFillTx/>
                </a:rPr>
                <a:t>coupling between scattered waves and beam current</a:t>
              </a:r>
            </a:p>
          </p:txBody>
        </p:sp>
      </p:grpSp>
      <p:grpSp>
        <p:nvGrpSpPr>
          <p:cNvPr id="242" name="Gruppieren 241">
            <a:extLst>
              <a:ext uri="{FF2B5EF4-FFF2-40B4-BE49-F238E27FC236}">
                <a16:creationId xmlns:a16="http://schemas.microsoft.com/office/drawing/2014/main" id="{14AF5BF4-DBF6-1C75-0CF9-A3B7F6A5628A}"/>
              </a:ext>
            </a:extLst>
          </p:cNvPr>
          <p:cNvGrpSpPr/>
          <p:nvPr/>
        </p:nvGrpSpPr>
        <p:grpSpPr>
          <a:xfrm>
            <a:off x="6225109" y="5428131"/>
            <a:ext cx="5041913" cy="488067"/>
            <a:chOff x="6225109" y="5428131"/>
            <a:chExt cx="5041913" cy="488067"/>
          </a:xfrm>
        </p:grpSpPr>
        <p:sp>
          <p:nvSpPr>
            <p:cNvPr id="112" name="Rechteck 111">
              <a:extLst>
                <a:ext uri="{FF2B5EF4-FFF2-40B4-BE49-F238E27FC236}">
                  <a16:creationId xmlns:a16="http://schemas.microsoft.com/office/drawing/2014/main" id="{60C9BD28-6628-B9D2-B3E6-28A04714EBFF}"/>
                </a:ext>
              </a:extLst>
            </p:cNvPr>
            <p:cNvSpPr/>
            <p:nvPr/>
          </p:nvSpPr>
          <p:spPr>
            <a:xfrm>
              <a:off x="6225109" y="5428131"/>
              <a:ext cx="5041913" cy="488067"/>
            </a:xfrm>
            <a:prstGeom prst="rect">
              <a:avLst/>
            </a:prstGeom>
            <a:solidFill>
              <a:srgbClr val="92D050">
                <a:alpha val="42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41" name="Grafik 240" descr="\documentclass{article}&#10;\usepackage{amsmath,sansmath}&#10;\pagestyle{empty}&#10;\renewcommand{\v}[1]{\mathbf{#1}}&#10;\renewcommand{\u}[1]{\underline{#1}}&#10;&#10;\begin{document}&#10;&#10;&#10;{\sansmath$\u{z} = \frac{\u{v}_\mathrm{b}}{\u{i}_\mathrm{b}}$}&#10;\end{document}" title="IguanaTex Picture Display">
              <a:extLst>
                <a:ext uri="{FF2B5EF4-FFF2-40B4-BE49-F238E27FC236}">
                  <a16:creationId xmlns:a16="http://schemas.microsoft.com/office/drawing/2014/main" id="{E2E11D27-174B-15DF-C2FC-B6D620F7B666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159" y="5543557"/>
              <a:ext cx="554814" cy="2902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9335969F-04A5-35B9-9700-9F9C21E223A4}"/>
                </a:ext>
              </a:extLst>
            </p:cNvPr>
            <p:cNvSpPr txBox="1"/>
            <p:nvPr/>
          </p:nvSpPr>
          <p:spPr>
            <a:xfrm>
              <a:off x="6895653" y="5520966"/>
              <a:ext cx="31149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C4C4C"/>
                  </a:solidFill>
                  <a:effectLst/>
                  <a:uLnTx/>
                  <a:uFillTx/>
                </a:rPr>
                <a:t>commonly know beam coupling impedance</a:t>
              </a:r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63C9410F-6FF8-BF1B-2902-64896568F1D8}"/>
              </a:ext>
            </a:extLst>
          </p:cNvPr>
          <p:cNvGrpSpPr/>
          <p:nvPr/>
        </p:nvGrpSpPr>
        <p:grpSpPr>
          <a:xfrm>
            <a:off x="916881" y="2759823"/>
            <a:ext cx="1620161" cy="593725"/>
            <a:chOff x="327251" y="2904866"/>
            <a:chExt cx="1620161" cy="593725"/>
          </a:xfrm>
        </p:grpSpPr>
        <p:pic>
          <p:nvPicPr>
            <p:cNvPr id="116" name="Grafik 14 1">
              <a:extLst>
                <a:ext uri="{FF2B5EF4-FFF2-40B4-BE49-F238E27FC236}">
                  <a16:creationId xmlns:a16="http://schemas.microsoft.com/office/drawing/2014/main" id="{13393B00-F82E-D482-A971-B09F1606E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62" r="20863"/>
            <a:stretch>
              <a:fillRect/>
            </a:stretch>
          </p:blipFill>
          <p:spPr bwMode="auto">
            <a:xfrm>
              <a:off x="327251" y="2904866"/>
              <a:ext cx="695325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" name="Grafik 15 1">
              <a:extLst>
                <a:ext uri="{FF2B5EF4-FFF2-40B4-BE49-F238E27FC236}">
                  <a16:creationId xmlns:a16="http://schemas.microsoft.com/office/drawing/2014/main" id="{BBEEDF04-A93C-2177-A78C-2223050D2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63" r="20862"/>
            <a:stretch>
              <a:fillRect/>
            </a:stretch>
          </p:blipFill>
          <p:spPr bwMode="auto">
            <a:xfrm>
              <a:off x="1252087" y="2904866"/>
              <a:ext cx="695325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8" name="Grafik 13">
            <a:extLst>
              <a:ext uri="{FF2B5EF4-FFF2-40B4-BE49-F238E27FC236}">
                <a16:creationId xmlns:a16="http://schemas.microsoft.com/office/drawing/2014/main" id="{CB9E6E87-32CD-9244-7B40-6FDFACDC49D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05" y="1744259"/>
            <a:ext cx="14081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Inhaltsplatzhalter 3 1">
            <a:extLst>
              <a:ext uri="{FF2B5EF4-FFF2-40B4-BE49-F238E27FC236}">
                <a16:creationId xmlns:a16="http://schemas.microsoft.com/office/drawing/2014/main" id="{AE5D1EC1-7B41-74B2-3721-8E8A3D0CAE4F}"/>
              </a:ext>
            </a:extLst>
          </p:cNvPr>
          <p:cNvSpPr txBox="1">
            <a:spLocks/>
          </p:cNvSpPr>
          <p:nvPr/>
        </p:nvSpPr>
        <p:spPr>
          <a:xfrm>
            <a:off x="649419" y="1096953"/>
            <a:ext cx="2155085" cy="407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0000" rtl="0" eaLnBrk="1" latinLnBrk="0" hangingPunct="1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buFont typeface="Symbol" pitchFamily="18" charset="2"/>
              <a:buNone/>
              <a:defRPr sz="1800" b="1" kern="1200">
                <a:solidFill>
                  <a:srgbClr val="8E7036"/>
                </a:solidFill>
                <a:latin typeface="+mn-lt"/>
                <a:ea typeface="+mn-ea"/>
                <a:cs typeface="+mn-cs"/>
              </a:defRPr>
            </a:lvl1pPr>
            <a:lvl2pPr marL="0" indent="0" algn="l" defTabSz="900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300"/>
              </a:spcAft>
              <a:buFontTx/>
              <a:buNone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268288" indent="-268288" algn="l" defTabSz="90000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538163" marR="0" indent="-269875" algn="l" defTabSz="900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806450" marR="0" indent="-268288" algn="l" defTabSz="900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806450" indent="-268288" algn="l" defTabSz="171450" rtl="0" eaLnBrk="1" latinLnBrk="0" hangingPunct="1">
              <a:lnSpc>
                <a:spcPts val="2000"/>
              </a:lnSpc>
              <a:spcBef>
                <a:spcPts val="0"/>
              </a:spcBef>
              <a:buFont typeface="Symbol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00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n-ea"/>
                <a:cs typeface="+mn-cs"/>
              </a:rPr>
              <a:t>Decomposition</a:t>
            </a:r>
          </a:p>
        </p:txBody>
      </p:sp>
      <p:sp>
        <p:nvSpPr>
          <p:cNvPr id="163" name="Rechteck 162">
            <a:extLst>
              <a:ext uri="{FF2B5EF4-FFF2-40B4-BE49-F238E27FC236}">
                <a16:creationId xmlns:a16="http://schemas.microsoft.com/office/drawing/2014/main" id="{482E2C9D-8034-7931-1176-FCBFFC87475E}"/>
              </a:ext>
            </a:extLst>
          </p:cNvPr>
          <p:cNvSpPr/>
          <p:nvPr/>
        </p:nvSpPr>
        <p:spPr>
          <a:xfrm>
            <a:off x="3859913" y="3472852"/>
            <a:ext cx="1108634" cy="488066"/>
          </a:xfrm>
          <a:prstGeom prst="rect">
            <a:avLst/>
          </a:prstGeom>
          <a:solidFill>
            <a:srgbClr val="032D89">
              <a:lumMod val="40000"/>
              <a:lumOff val="60000"/>
              <a:alpha val="42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4" name="Rechteck 163">
            <a:extLst>
              <a:ext uri="{FF2B5EF4-FFF2-40B4-BE49-F238E27FC236}">
                <a16:creationId xmlns:a16="http://schemas.microsoft.com/office/drawing/2014/main" id="{D2350FFF-887B-7B11-AFB6-BD09EAD6236B}"/>
              </a:ext>
            </a:extLst>
          </p:cNvPr>
          <p:cNvSpPr/>
          <p:nvPr/>
        </p:nvSpPr>
        <p:spPr>
          <a:xfrm>
            <a:off x="4968546" y="3472850"/>
            <a:ext cx="592113" cy="488067"/>
          </a:xfrm>
          <a:prstGeom prst="rect">
            <a:avLst/>
          </a:prstGeom>
          <a:solidFill>
            <a:srgbClr val="FFC000">
              <a:alpha val="42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" name="Rechteck 164">
            <a:extLst>
              <a:ext uri="{FF2B5EF4-FFF2-40B4-BE49-F238E27FC236}">
                <a16:creationId xmlns:a16="http://schemas.microsoft.com/office/drawing/2014/main" id="{7FB18C73-2884-6192-1E70-3BF3C43C4E47}"/>
              </a:ext>
            </a:extLst>
          </p:cNvPr>
          <p:cNvSpPr/>
          <p:nvPr/>
        </p:nvSpPr>
        <p:spPr>
          <a:xfrm>
            <a:off x="4969200" y="3960918"/>
            <a:ext cx="591460" cy="249458"/>
          </a:xfrm>
          <a:prstGeom prst="rect">
            <a:avLst/>
          </a:prstGeom>
          <a:solidFill>
            <a:srgbClr val="92D050">
              <a:alpha val="42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2F7289A-03D9-8623-4081-4677FB61F60D}"/>
              </a:ext>
            </a:extLst>
          </p:cNvPr>
          <p:cNvGrpSpPr/>
          <p:nvPr/>
        </p:nvGrpSpPr>
        <p:grpSpPr>
          <a:xfrm>
            <a:off x="1054086" y="3960918"/>
            <a:ext cx="5041913" cy="1969993"/>
            <a:chOff x="1054086" y="3960918"/>
            <a:chExt cx="5041913" cy="1969993"/>
          </a:xfrm>
        </p:grpSpPr>
        <p:grpSp>
          <p:nvGrpSpPr>
            <p:cNvPr id="234" name="Gruppieren 233">
              <a:extLst>
                <a:ext uri="{FF2B5EF4-FFF2-40B4-BE49-F238E27FC236}">
                  <a16:creationId xmlns:a16="http://schemas.microsoft.com/office/drawing/2014/main" id="{365FEF5C-E501-48F1-1D6A-A79AE3521E98}"/>
                </a:ext>
              </a:extLst>
            </p:cNvPr>
            <p:cNvGrpSpPr/>
            <p:nvPr/>
          </p:nvGrpSpPr>
          <p:grpSpPr>
            <a:xfrm>
              <a:off x="1054086" y="5428131"/>
              <a:ext cx="5041913" cy="502780"/>
              <a:chOff x="1054086" y="5428131"/>
              <a:chExt cx="5041913" cy="502780"/>
            </a:xfrm>
          </p:grpSpPr>
          <p:sp>
            <p:nvSpPr>
              <p:cNvPr id="107" name="Rechteck 106">
                <a:extLst>
                  <a:ext uri="{FF2B5EF4-FFF2-40B4-BE49-F238E27FC236}">
                    <a16:creationId xmlns:a16="http://schemas.microsoft.com/office/drawing/2014/main" id="{B865E4B3-17E2-2DC5-8B3D-F36D762B41F4}"/>
                  </a:ext>
                </a:extLst>
              </p:cNvPr>
              <p:cNvSpPr/>
              <p:nvPr/>
            </p:nvSpPr>
            <p:spPr>
              <a:xfrm>
                <a:off x="1054086" y="5428131"/>
                <a:ext cx="5041913" cy="502780"/>
              </a:xfrm>
              <a:prstGeom prst="rect">
                <a:avLst/>
              </a:prstGeom>
              <a:solidFill>
                <a:srgbClr val="7030A0">
                  <a:alpha val="42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C4C4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33" name="Gruppieren 232">
                <a:extLst>
                  <a:ext uri="{FF2B5EF4-FFF2-40B4-BE49-F238E27FC236}">
                    <a16:creationId xmlns:a16="http://schemas.microsoft.com/office/drawing/2014/main" id="{1DE48292-8391-65DC-24ED-E81ADF7F2019}"/>
                  </a:ext>
                </a:extLst>
              </p:cNvPr>
              <p:cNvGrpSpPr/>
              <p:nvPr>
                <p:custDataLst>
                  <p:tags r:id="rId15"/>
                </p:custDataLst>
              </p:nvPr>
            </p:nvGrpSpPr>
            <p:grpSpPr>
              <a:xfrm>
                <a:off x="1163452" y="5552860"/>
                <a:ext cx="4805548" cy="309720"/>
                <a:chOff x="1163452" y="5552860"/>
                <a:chExt cx="4805548" cy="309720"/>
              </a:xfrm>
            </p:grpSpPr>
            <p:pic>
              <p:nvPicPr>
                <p:cNvPr id="232" name="Grafik 231" descr="\documentclass{article}&#10;\usepackage{amsmath,sansmath}&#10;\pagestyle{empty}&#10;\renewcommand{\v}[1]{\mathbf{#1}}&#10;\renewcommand{\u}[1]{\underline{#1}}&#10;&#10;\begin{document}&#10;&#10;&#10;{\sansmath$\u{h}_{j} = \frac{\u{v}_\mathrm{b}}{\u{a}_{j}}$}&#10;\end{document}" title="IguanaTex Picture Display">
                  <a:extLst>
                    <a:ext uri="{FF2B5EF4-FFF2-40B4-BE49-F238E27FC236}">
                      <a16:creationId xmlns:a16="http://schemas.microsoft.com/office/drawing/2014/main" id="{2DAF7341-4556-C041-0742-EFC713902E5B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6"/>
                  </p:custDataLst>
                </p:nvPr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3452" y="5552860"/>
                  <a:ext cx="620660" cy="3097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10" name="Textfeld 109">
                  <a:extLst>
                    <a:ext uri="{FF2B5EF4-FFF2-40B4-BE49-F238E27FC236}">
                      <a16:creationId xmlns:a16="http://schemas.microsoft.com/office/drawing/2014/main" id="{02BAE63D-8233-83B5-7B88-252E454509F3}"/>
                    </a:ext>
                  </a:extLst>
                </p:cNvPr>
                <p:cNvSpPr txBox="1"/>
                <p:nvPr/>
              </p:nvSpPr>
              <p:spPr>
                <a:xfrm>
                  <a:off x="1951554" y="5554042"/>
                  <a:ext cx="40174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C4C4C"/>
                      </a:solidFill>
                      <a:effectLst/>
                      <a:uLnTx/>
                      <a:uFillTx/>
                    </a:rPr>
                    <a:t>contribution of incident waves to voltage “seen” by beam</a:t>
                  </a:r>
                </a:p>
              </p:txBody>
            </p:sp>
          </p:grpSp>
        </p:grpSp>
        <p:sp>
          <p:nvSpPr>
            <p:cNvPr id="166" name="Rechteck 165">
              <a:extLst>
                <a:ext uri="{FF2B5EF4-FFF2-40B4-BE49-F238E27FC236}">
                  <a16:creationId xmlns:a16="http://schemas.microsoft.com/office/drawing/2014/main" id="{4F3D1EDA-39CD-FE15-FE43-F1D32E311B7B}"/>
                </a:ext>
              </a:extLst>
            </p:cNvPr>
            <p:cNvSpPr/>
            <p:nvPr/>
          </p:nvSpPr>
          <p:spPr>
            <a:xfrm>
              <a:off x="3859913" y="3960918"/>
              <a:ext cx="1109286" cy="249458"/>
            </a:xfrm>
            <a:prstGeom prst="rect">
              <a:avLst/>
            </a:prstGeom>
            <a:solidFill>
              <a:srgbClr val="7030A0">
                <a:alpha val="42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BE91F45-0881-B982-A6F2-3CFBE7E978A6}"/>
              </a:ext>
            </a:extLst>
          </p:cNvPr>
          <p:cNvGrpSpPr/>
          <p:nvPr/>
        </p:nvGrpSpPr>
        <p:grpSpPr>
          <a:xfrm>
            <a:off x="3163331" y="1014259"/>
            <a:ext cx="4392106" cy="3471835"/>
            <a:chOff x="3163331" y="1014259"/>
            <a:chExt cx="4392106" cy="3471835"/>
          </a:xfrm>
        </p:grpSpPr>
        <p:sp>
          <p:nvSpPr>
            <p:cNvPr id="143" name="Pfeil nach rechts 98">
              <a:extLst>
                <a:ext uri="{FF2B5EF4-FFF2-40B4-BE49-F238E27FC236}">
                  <a16:creationId xmlns:a16="http://schemas.microsoft.com/office/drawing/2014/main" id="{1C68933F-5D89-16F4-0CDC-3159CE9109CF}"/>
                </a:ext>
              </a:extLst>
            </p:cNvPr>
            <p:cNvSpPr/>
            <p:nvPr/>
          </p:nvSpPr>
          <p:spPr>
            <a:xfrm>
              <a:off x="3163331" y="2617532"/>
              <a:ext cx="357884" cy="247927"/>
            </a:xfrm>
            <a:prstGeom prst="rightArrow">
              <a:avLst/>
            </a:prstGeom>
            <a:solidFill>
              <a:srgbClr val="505050"/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Inhaltsplatzhalter 3 2 1">
              <a:extLst>
                <a:ext uri="{FF2B5EF4-FFF2-40B4-BE49-F238E27FC236}">
                  <a16:creationId xmlns:a16="http://schemas.microsoft.com/office/drawing/2014/main" id="{2654A87F-A05F-0EAA-B127-DAEB10F04088}"/>
                </a:ext>
              </a:extLst>
            </p:cNvPr>
            <p:cNvSpPr txBox="1">
              <a:spLocks/>
            </p:cNvSpPr>
            <p:nvPr/>
          </p:nvSpPr>
          <p:spPr>
            <a:xfrm>
              <a:off x="4066467" y="1033220"/>
              <a:ext cx="2924358" cy="5626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0000" rtl="0" eaLnBrk="1" latinLnBrk="0" hangingPunct="1">
                <a:lnSpc>
                  <a:spcPts val="2000"/>
                </a:lnSpc>
                <a:spcBef>
                  <a:spcPts val="1200"/>
                </a:spcBef>
                <a:spcAft>
                  <a:spcPts val="600"/>
                </a:spcAft>
                <a:buFont typeface="Symbol" pitchFamily="18" charset="2"/>
                <a:buNone/>
                <a:defRPr sz="1800" b="1" kern="1200">
                  <a:solidFill>
                    <a:srgbClr val="8E7036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0000" rtl="0" eaLnBrk="1" latinLnBrk="0" hangingPunct="1">
                <a:lnSpc>
                  <a:spcPts val="2000"/>
                </a:lnSpc>
                <a:spcBef>
                  <a:spcPts val="600"/>
                </a:spcBef>
                <a:spcAft>
                  <a:spcPts val="300"/>
                </a:spcAft>
                <a:buFontTx/>
                <a:buNone/>
                <a:defRPr sz="1800" kern="1200">
                  <a:solidFill>
                    <a:srgbClr val="4D4D4D"/>
                  </a:solidFill>
                  <a:latin typeface="+mn-lt"/>
                  <a:ea typeface="+mn-ea"/>
                  <a:cs typeface="+mn-cs"/>
                </a:defRPr>
              </a:lvl2pPr>
              <a:lvl3pPr marL="268288" indent="-268288" algn="l" defTabSz="90000" rtl="0" eaLnBrk="1" latinLnBrk="0" hangingPunct="1">
                <a:lnSpc>
                  <a:spcPts val="2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rgbClr val="4D4D4D"/>
                  </a:solidFill>
                  <a:latin typeface="+mn-lt"/>
                  <a:ea typeface="+mn-ea"/>
                  <a:cs typeface="+mn-cs"/>
                </a:defRPr>
              </a:lvl3pPr>
              <a:lvl4pPr marL="538163" marR="0" indent="-269875" algn="l" defTabSz="900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itchFamily="18" charset="2"/>
                <a:buChar char="-"/>
                <a:tabLst/>
                <a:defRPr sz="1600" kern="1200">
                  <a:solidFill>
                    <a:srgbClr val="4D4D4D"/>
                  </a:solidFill>
                  <a:latin typeface="+mn-lt"/>
                  <a:ea typeface="+mn-ea"/>
                  <a:cs typeface="+mn-cs"/>
                </a:defRPr>
              </a:lvl4pPr>
              <a:lvl5pPr marL="806450" marR="0" indent="-268288" algn="l" defTabSz="900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itchFamily="18" charset="2"/>
                <a:buChar char="-"/>
                <a:tabLst/>
                <a:defRPr sz="1400" kern="1200">
                  <a:solidFill>
                    <a:srgbClr val="4D4D4D"/>
                  </a:solidFill>
                  <a:latin typeface="+mn-lt"/>
                  <a:ea typeface="+mn-ea"/>
                  <a:cs typeface="+mn-cs"/>
                </a:defRPr>
              </a:lvl5pPr>
              <a:lvl6pPr marL="806450" indent="-268288" algn="l" defTabSz="171450" rtl="0" eaLnBrk="1" latinLnBrk="0" hangingPunct="1">
                <a:lnSpc>
                  <a:spcPts val="2000"/>
                </a:lnSpc>
                <a:spcBef>
                  <a:spcPts val="0"/>
                </a:spcBef>
                <a:buFont typeface="Symbol" pitchFamily="18" charset="2"/>
                <a:buChar char="-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1" indent="0" algn="ctr" defTabSz="900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ea typeface="+mn-ea"/>
                  <a:cs typeface="+mn-cs"/>
                </a:rPr>
                <a:t>Description of r-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ea typeface="+mn-ea"/>
                  <a:cs typeface="+mn-cs"/>
                </a:rPr>
                <a:t>th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ea typeface="+mn-ea"/>
                  <a:cs typeface="+mn-cs"/>
                </a:rPr>
                <a:t> Segment with Generalized Matrix</a:t>
              </a:r>
            </a:p>
            <a:p>
              <a:pPr marL="0" marR="0" lvl="1" indent="0" algn="ctr" defTabSz="900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ea typeface="+mn-ea"/>
                  <a:cs typeface="+mn-cs"/>
                </a:rPr>
                <a:t>(Beam is an Additional Port)</a:t>
              </a:r>
            </a:p>
          </p:txBody>
        </p:sp>
        <p:pic>
          <p:nvPicPr>
            <p:cNvPr id="216" name="Grafik 215" descr="\documentclass{article}&#10;\usepackage{amsmath,sansmath}&#10;\pagestyle{empty}&#10;\renewcommand{\v}[1]{\mathbf{#1}}&#10;\renewcommand{\u}[1]{\underline{#1}}&#10;&#10;\begin{document}&#10;&#10;&#10;{\sansmath$\begin{pmatrix}&#10;\u{s}_{r,11} &amp; \u{s}_{r,12} &amp; \u{k}_{r,1}\\&#10;\u{s}_{r,21} &amp; \u{s}_{r,22} &amp; \u{k}_{r,2}\\&#10;\u{h}_{r,1} &amp; \u{h}_{r,2} &amp; \u{z}_r&#10;\end{pmatrix}&#10;\begin{pmatrix}&#10;\u{a}_{r,1} \\&#10;\u{a}_{r,2} \\&#10;\u{i}_{\mathrm{b},r}&#10;\end{pmatrix}&#10;=&#10;\begin{pmatrix}&#10;\u{b}_{r,1} \\&#10;\u{b}_{r,2} \\&#10;\u{v}_{\mathrm{b},r}&#10;\end{pmatrix}$}&#10;&#10;\end{document}" title="IguanaTex Picture Display">
              <a:extLst>
                <a:ext uri="{FF2B5EF4-FFF2-40B4-BE49-F238E27FC236}">
                  <a16:creationId xmlns:a16="http://schemas.microsoft.com/office/drawing/2014/main" id="{2011EBFE-3E20-595C-5E71-D38243609724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913" y="3472850"/>
              <a:ext cx="3298395" cy="73284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3" name="Gruppieren 192">
              <a:extLst>
                <a:ext uri="{FF2B5EF4-FFF2-40B4-BE49-F238E27FC236}">
                  <a16:creationId xmlns:a16="http://schemas.microsoft.com/office/drawing/2014/main" id="{502E43DC-275B-342E-9B03-FD275B0BAB77}"/>
                </a:ext>
              </a:extLst>
            </p:cNvPr>
            <p:cNvGrpSpPr/>
            <p:nvPr/>
          </p:nvGrpSpPr>
          <p:grpSpPr>
            <a:xfrm>
              <a:off x="4223177" y="1927013"/>
              <a:ext cx="2622953" cy="1190382"/>
              <a:chOff x="4223177" y="1927013"/>
              <a:chExt cx="2622953" cy="1190382"/>
            </a:xfrm>
          </p:grpSpPr>
          <p:pic>
            <p:nvPicPr>
              <p:cNvPr id="150" name="Grafik 15 2 1">
                <a:extLst>
                  <a:ext uri="{FF2B5EF4-FFF2-40B4-BE49-F238E27FC236}">
                    <a16:creationId xmlns:a16="http://schemas.microsoft.com/office/drawing/2014/main" id="{62ACE77A-A5A3-93CB-4AD2-8E5C2D1154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63" r="20862"/>
              <a:stretch>
                <a:fillRect/>
              </a:stretch>
            </p:blipFill>
            <p:spPr bwMode="auto">
              <a:xfrm rot="10800000">
                <a:off x="4819781" y="1927013"/>
                <a:ext cx="1394084" cy="1190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51" name="Gerade Verbindung mit Pfeil 150">
                <a:extLst>
                  <a:ext uri="{FF2B5EF4-FFF2-40B4-BE49-F238E27FC236}">
                    <a16:creationId xmlns:a16="http://schemas.microsoft.com/office/drawing/2014/main" id="{18354DFC-488B-0046-9776-572ACBE71EB8}"/>
                  </a:ext>
                </a:extLst>
              </p:cNvPr>
              <p:cNvCxnSpPr/>
              <p:nvPr/>
            </p:nvCxnSpPr>
            <p:spPr>
              <a:xfrm>
                <a:off x="4571755" y="2392182"/>
                <a:ext cx="294743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E7036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52" name="Gerade Verbindung mit Pfeil 151">
                <a:extLst>
                  <a:ext uri="{FF2B5EF4-FFF2-40B4-BE49-F238E27FC236}">
                    <a16:creationId xmlns:a16="http://schemas.microsoft.com/office/drawing/2014/main" id="{AAFA1CEC-FD8D-0ABF-7076-99F034F41DBB}"/>
                  </a:ext>
                </a:extLst>
              </p:cNvPr>
              <p:cNvCxnSpPr/>
              <p:nvPr/>
            </p:nvCxnSpPr>
            <p:spPr>
              <a:xfrm flipH="1" flipV="1">
                <a:off x="4571755" y="2663801"/>
                <a:ext cx="294845" cy="1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E7036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53" name="Gerade Verbindung mit Pfeil 152">
                <a:extLst>
                  <a:ext uri="{FF2B5EF4-FFF2-40B4-BE49-F238E27FC236}">
                    <a16:creationId xmlns:a16="http://schemas.microsoft.com/office/drawing/2014/main" id="{ABC1423C-EBBA-5D3A-042A-9B53049ADD4D}"/>
                  </a:ext>
                </a:extLst>
              </p:cNvPr>
              <p:cNvCxnSpPr/>
              <p:nvPr/>
            </p:nvCxnSpPr>
            <p:spPr>
              <a:xfrm flipH="1">
                <a:off x="6184410" y="2392182"/>
                <a:ext cx="29520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E7036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54" name="Gerade Verbindung mit Pfeil 153">
                <a:extLst>
                  <a:ext uri="{FF2B5EF4-FFF2-40B4-BE49-F238E27FC236}">
                    <a16:creationId xmlns:a16="http://schemas.microsoft.com/office/drawing/2014/main" id="{BAB99364-89D5-5021-244B-4D859979C512}"/>
                  </a:ext>
                </a:extLst>
              </p:cNvPr>
              <p:cNvCxnSpPr/>
              <p:nvPr/>
            </p:nvCxnSpPr>
            <p:spPr>
              <a:xfrm flipV="1">
                <a:off x="6185521" y="2663801"/>
                <a:ext cx="294089" cy="2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E7036"/>
                </a:solidFill>
                <a:prstDash val="solid"/>
                <a:tailEnd type="arrow"/>
              </a:ln>
              <a:effectLst/>
            </p:spPr>
          </p:cxnSp>
          <p:pic>
            <p:nvPicPr>
              <p:cNvPr id="172" name="Grafik 171" descr="\documentclass{article}&#10;\usepackage{amsmath,sansmath}&#10;\pagestyle{empty}&#10;\begin{document}&#10;&#10;{\sansmath$\underline{a}_{r,1}$}&#10;&#10;&#10;\end{document}" title="IguanaTex Picture Display">
                <a:extLst>
                  <a:ext uri="{FF2B5EF4-FFF2-40B4-BE49-F238E27FC236}">
                    <a16:creationId xmlns:a16="http://schemas.microsoft.com/office/drawing/2014/main" id="{8E4A4FE2-746D-7CAC-4F29-F2690444195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4047" y="2315885"/>
                <a:ext cx="276797" cy="167053"/>
              </a:xfrm>
              <a:prstGeom prst="rect">
                <a:avLst/>
              </a:prstGeom>
            </p:spPr>
          </p:pic>
          <p:pic>
            <p:nvPicPr>
              <p:cNvPr id="180" name="Grafik 179" descr="\documentclass{article}&#10;\usepackage{amsmath,sansmath}&#10;\pagestyle{empty}&#10;\begin{document}&#10;&#10;{\sansmath$\underline{a}_{r,2}$}&#10;&#10;&#10;\end{document}" title="IguanaTex Picture Display">
                <a:extLst>
                  <a:ext uri="{FF2B5EF4-FFF2-40B4-BE49-F238E27FC236}">
                    <a16:creationId xmlns:a16="http://schemas.microsoft.com/office/drawing/2014/main" id="{70DEBB01-0A0F-E128-793F-021D837696F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7680" y="2308677"/>
                <a:ext cx="280455" cy="167053"/>
              </a:xfrm>
              <a:prstGeom prst="rect">
                <a:avLst/>
              </a:prstGeom>
            </p:spPr>
          </p:pic>
          <p:pic>
            <p:nvPicPr>
              <p:cNvPr id="176" name="Grafik 175" descr="\documentclass{article}&#10;\usepackage{amsmath,sansmath}&#10;\pagestyle{empty}&#10;\begin{document}&#10;&#10;{\sansmath$\underline{b}_{r,1}$}&#10;&#10;&#10;\end{document}" title="IguanaTex Picture Display">
                <a:extLst>
                  <a:ext uri="{FF2B5EF4-FFF2-40B4-BE49-F238E27FC236}">
                    <a16:creationId xmlns:a16="http://schemas.microsoft.com/office/drawing/2014/main" id="{413042BA-B992-9B83-1F4E-142A6906DC9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3177" y="2554698"/>
                <a:ext cx="287771" cy="213389"/>
              </a:xfrm>
              <a:prstGeom prst="rect">
                <a:avLst/>
              </a:prstGeom>
            </p:spPr>
          </p:pic>
          <p:pic>
            <p:nvPicPr>
              <p:cNvPr id="192" name="Grafik 191" descr="\documentclass{article}&#10;\usepackage{amsmath,sansmath}&#10;\pagestyle{empty}&#10;\begin{document}&#10;&#10;{\sansmath$\underline{b}_{r,2}$}&#10;&#10;&#10;\end{document}" title="IguanaTex Picture Display">
                <a:extLst>
                  <a:ext uri="{FF2B5EF4-FFF2-40B4-BE49-F238E27FC236}">
                    <a16:creationId xmlns:a16="http://schemas.microsoft.com/office/drawing/2014/main" id="{B40EBEA8-7E4E-5F3D-F402-9ABA260908D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4700" y="2575348"/>
                <a:ext cx="291430" cy="213389"/>
              </a:xfrm>
              <a:prstGeom prst="rect">
                <a:avLst/>
              </a:prstGeom>
            </p:spPr>
          </p:pic>
          <p:cxnSp>
            <p:nvCxnSpPr>
              <p:cNvPr id="159" name="Gerade Verbindung mit Pfeil 158">
                <a:extLst>
                  <a:ext uri="{FF2B5EF4-FFF2-40B4-BE49-F238E27FC236}">
                    <a16:creationId xmlns:a16="http://schemas.microsoft.com/office/drawing/2014/main" id="{9308AF8E-84F7-D63E-2AE1-05CE10537273}"/>
                  </a:ext>
                </a:extLst>
              </p:cNvPr>
              <p:cNvCxnSpPr/>
              <p:nvPr/>
            </p:nvCxnSpPr>
            <p:spPr>
              <a:xfrm>
                <a:off x="4862646" y="2522204"/>
                <a:ext cx="133200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C4C4C"/>
                </a:solidFill>
                <a:prstDash val="solid"/>
                <a:tailEnd type="arrow"/>
              </a:ln>
              <a:effectLst/>
            </p:spPr>
          </p:cxnSp>
          <p:pic>
            <p:nvPicPr>
              <p:cNvPr id="184" name="Grafik 183" descr="\documentclass{article}&#10;\usepackage{amsmath,sansmath}&#10;\pagestyle{empty}&#10;\begin{document}&#10;&#10;{\sansmath$\underline{v}_{r}$}&#10;&#10;&#10;\end{document}" title="IguanaTex Picture Display">
                <a:extLst>
                  <a:ext uri="{FF2B5EF4-FFF2-40B4-BE49-F238E27FC236}">
                    <a16:creationId xmlns:a16="http://schemas.microsoft.com/office/drawing/2014/main" id="{6A239DF9-BBB7-15DA-85F9-A3A5D8AFABC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0207" y="2335496"/>
                <a:ext cx="182906" cy="145105"/>
              </a:xfrm>
              <a:prstGeom prst="rect">
                <a:avLst/>
              </a:prstGeom>
            </p:spPr>
          </p:pic>
          <p:pic>
            <p:nvPicPr>
              <p:cNvPr id="188" name="Grafik 187" descr="\documentclass{article}&#10;\usepackage{amsmath,sansmath}&#10;\pagestyle{empty}&#10;\begin{document}&#10;&#10;{\sansmath$\underline{i}_{r}$}&#10;&#10;&#10;\end{document}" title="IguanaTex Picture Display">
                <a:extLst>
                  <a:ext uri="{FF2B5EF4-FFF2-40B4-BE49-F238E27FC236}">
                    <a16:creationId xmlns:a16="http://schemas.microsoft.com/office/drawing/2014/main" id="{6E717A4F-711E-BBC6-BD1A-8799ABC2230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0208" y="2595058"/>
                <a:ext cx="135351" cy="192660"/>
              </a:xfrm>
              <a:prstGeom prst="rect">
                <a:avLst/>
              </a:prstGeom>
            </p:spPr>
          </p:pic>
        </p:grpSp>
        <p:sp>
          <p:nvSpPr>
            <p:cNvPr id="168" name="Abgerundetes Rechteck 2 2 2 2">
              <a:extLst>
                <a:ext uri="{FF2B5EF4-FFF2-40B4-BE49-F238E27FC236}">
                  <a16:creationId xmlns:a16="http://schemas.microsoft.com/office/drawing/2014/main" id="{925DB16A-F5CB-0ECA-9BA5-8AFA824A9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7991" y="1014259"/>
              <a:ext cx="4017446" cy="3471835"/>
            </a:xfrm>
            <a:prstGeom prst="roundRect">
              <a:avLst>
                <a:gd name="adj" fmla="val 8695"/>
              </a:avLst>
            </a:prstGeom>
            <a:solidFill>
              <a:srgbClr val="004A99">
                <a:alpha val="10196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de-DE" dirty="0">
                <a:solidFill>
                  <a:srgbClr val="FFFFFF"/>
                </a:solidFill>
              </a:endParaRPr>
            </a:p>
          </p:txBody>
        </p:sp>
      </p:grpSp>
      <p:sp>
        <p:nvSpPr>
          <p:cNvPr id="167" name="Abgerundetes Rechteck 2 2 2 3">
            <a:extLst>
              <a:ext uri="{FF2B5EF4-FFF2-40B4-BE49-F238E27FC236}">
                <a16:creationId xmlns:a16="http://schemas.microsoft.com/office/drawing/2014/main" id="{9E1732AC-D70A-E900-19FD-66D8A7DBF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671" y="1014259"/>
            <a:ext cx="2895279" cy="3471835"/>
          </a:xfrm>
          <a:prstGeom prst="roundRect">
            <a:avLst>
              <a:gd name="adj" fmla="val 10090"/>
            </a:avLst>
          </a:prstGeom>
          <a:solidFill>
            <a:srgbClr val="004A99">
              <a:alpha val="10196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solidFill>
                <a:srgbClr val="FFFFFF"/>
              </a:solidFill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DACDDF0-5858-85E0-EC5F-2E4A3B9A553D}"/>
              </a:ext>
            </a:extLst>
          </p:cNvPr>
          <p:cNvGrpSpPr/>
          <p:nvPr/>
        </p:nvGrpSpPr>
        <p:grpSpPr>
          <a:xfrm>
            <a:off x="7564321" y="1024035"/>
            <a:ext cx="4441429" cy="3471835"/>
            <a:chOff x="7564321" y="1024035"/>
            <a:chExt cx="4441429" cy="3471835"/>
          </a:xfrm>
        </p:grpSpPr>
        <p:sp>
          <p:nvSpPr>
            <p:cNvPr id="121" name="Inhaltsplatzhalter 3 2 2">
              <a:extLst>
                <a:ext uri="{FF2B5EF4-FFF2-40B4-BE49-F238E27FC236}">
                  <a16:creationId xmlns:a16="http://schemas.microsoft.com/office/drawing/2014/main" id="{7E7DB5C2-F721-09CB-4D70-3CAD781E499D}"/>
                </a:ext>
              </a:extLst>
            </p:cNvPr>
            <p:cNvSpPr txBox="1">
              <a:spLocks/>
            </p:cNvSpPr>
            <p:nvPr/>
          </p:nvSpPr>
          <p:spPr>
            <a:xfrm>
              <a:off x="7793050" y="1096953"/>
              <a:ext cx="4212700" cy="40764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0000" rtl="0" eaLnBrk="1" latinLnBrk="0" hangingPunct="1">
                <a:lnSpc>
                  <a:spcPts val="2000"/>
                </a:lnSpc>
                <a:spcBef>
                  <a:spcPts val="1200"/>
                </a:spcBef>
                <a:spcAft>
                  <a:spcPts val="600"/>
                </a:spcAft>
                <a:buFont typeface="Symbol" pitchFamily="18" charset="2"/>
                <a:buNone/>
                <a:defRPr sz="1800" b="1" kern="1200">
                  <a:solidFill>
                    <a:srgbClr val="8E7036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0000" rtl="0" eaLnBrk="1" latinLnBrk="0" hangingPunct="1">
                <a:lnSpc>
                  <a:spcPts val="2000"/>
                </a:lnSpc>
                <a:spcBef>
                  <a:spcPts val="600"/>
                </a:spcBef>
                <a:spcAft>
                  <a:spcPts val="300"/>
                </a:spcAft>
                <a:buFontTx/>
                <a:buNone/>
                <a:defRPr sz="1800" kern="1200">
                  <a:solidFill>
                    <a:srgbClr val="4D4D4D"/>
                  </a:solidFill>
                  <a:latin typeface="+mn-lt"/>
                  <a:ea typeface="+mn-ea"/>
                  <a:cs typeface="+mn-cs"/>
                </a:defRPr>
              </a:lvl2pPr>
              <a:lvl3pPr marL="268288" indent="-268288" algn="l" defTabSz="90000" rtl="0" eaLnBrk="1" latinLnBrk="0" hangingPunct="1">
                <a:lnSpc>
                  <a:spcPts val="2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rgbClr val="4D4D4D"/>
                  </a:solidFill>
                  <a:latin typeface="+mn-lt"/>
                  <a:ea typeface="+mn-ea"/>
                  <a:cs typeface="+mn-cs"/>
                </a:defRPr>
              </a:lvl3pPr>
              <a:lvl4pPr marL="538163" marR="0" indent="-269875" algn="l" defTabSz="900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itchFamily="18" charset="2"/>
                <a:buChar char="-"/>
                <a:tabLst/>
                <a:defRPr sz="1600" kern="1200">
                  <a:solidFill>
                    <a:srgbClr val="4D4D4D"/>
                  </a:solidFill>
                  <a:latin typeface="+mn-lt"/>
                  <a:ea typeface="+mn-ea"/>
                  <a:cs typeface="+mn-cs"/>
                </a:defRPr>
              </a:lvl4pPr>
              <a:lvl5pPr marL="806450" marR="0" indent="-268288" algn="l" defTabSz="900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itchFamily="18" charset="2"/>
                <a:buChar char="-"/>
                <a:tabLst/>
                <a:defRPr sz="1400" kern="1200">
                  <a:solidFill>
                    <a:srgbClr val="4D4D4D"/>
                  </a:solidFill>
                  <a:latin typeface="+mn-lt"/>
                  <a:ea typeface="+mn-ea"/>
                  <a:cs typeface="+mn-cs"/>
                </a:defRPr>
              </a:lvl5pPr>
              <a:lvl6pPr marL="806450" indent="-268288" algn="l" defTabSz="171450" rtl="0" eaLnBrk="1" latinLnBrk="0" hangingPunct="1">
                <a:lnSpc>
                  <a:spcPts val="2000"/>
                </a:lnSpc>
                <a:spcBef>
                  <a:spcPts val="0"/>
                </a:spcBef>
                <a:buFont typeface="Symbol" pitchFamily="18" charset="2"/>
                <a:buChar char="-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1" indent="0" algn="ctr" defTabSz="90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Concatenation of Generalized Matrices</a:t>
              </a:r>
            </a:p>
          </p:txBody>
        </p:sp>
        <p:grpSp>
          <p:nvGrpSpPr>
            <p:cNvPr id="221" name="Gruppieren 220">
              <a:extLst>
                <a:ext uri="{FF2B5EF4-FFF2-40B4-BE49-F238E27FC236}">
                  <a16:creationId xmlns:a16="http://schemas.microsoft.com/office/drawing/2014/main" id="{1D45AB8B-032B-DA7E-8F4A-517ED23DE27D}"/>
                </a:ext>
              </a:extLst>
            </p:cNvPr>
            <p:cNvGrpSpPr/>
            <p:nvPr/>
          </p:nvGrpSpPr>
          <p:grpSpPr>
            <a:xfrm>
              <a:off x="8555710" y="3472852"/>
              <a:ext cx="2754558" cy="737526"/>
              <a:chOff x="8555710" y="3472852"/>
              <a:chExt cx="2754558" cy="737526"/>
            </a:xfrm>
          </p:grpSpPr>
          <p:pic>
            <p:nvPicPr>
              <p:cNvPr id="220" name="Grafik 219" descr="\documentclass{article}&#10;\usepackage{amsmath,sansmath}&#10;\pagestyle{empty}&#10;\renewcommand{\v}[1]{\mathbf{#1}}&#10;\renewcommand{\u}[1]{\underline{#1}}&#10;&#10;\begin{document}&#10;&#10;&#10;{\sansmath$\begin{pmatrix}&#10;\u{s}_{11} &amp; \u{s}_{12} &amp; \u{k}_{1}\\&#10;\u{s}_{21} &amp; \u{s}_{22} &amp; \u{k}_{2}\\&#10;\u{h}_{1} &amp; \u{h}_{2} &amp; \u{z}&#10;\end{pmatrix}&#10;\begin{pmatrix}&#10;\u{a}_{1} \\&#10;\u{a}_{2} \\&#10;\u{i}_{\mathrm{b}}&#10;\end{pmatrix}&#10;=&#10;\begin{pmatrix}&#10;\u{b}_{1} \\&#10;\u{b}_{2} \\&#10;\u{v}_{\mathrm{b}}&#10;\end{pmatrix}$}&#10;&#10;\end{document}" title="IguanaTex Picture Display">
                <a:extLst>
                  <a:ext uri="{FF2B5EF4-FFF2-40B4-BE49-F238E27FC236}">
                    <a16:creationId xmlns:a16="http://schemas.microsoft.com/office/drawing/2014/main" id="{49EEDDC3-201E-0ED0-6A19-AC09667A181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5711" y="3472853"/>
                <a:ext cx="2754557" cy="73284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4" name="Rechteck 123">
                <a:extLst>
                  <a:ext uri="{FF2B5EF4-FFF2-40B4-BE49-F238E27FC236}">
                    <a16:creationId xmlns:a16="http://schemas.microsoft.com/office/drawing/2014/main" id="{DEADF537-6B42-2FD6-E772-037F767FA040}"/>
                  </a:ext>
                </a:extLst>
              </p:cNvPr>
              <p:cNvSpPr/>
              <p:nvPr/>
            </p:nvSpPr>
            <p:spPr>
              <a:xfrm>
                <a:off x="8555710" y="3472854"/>
                <a:ext cx="941380" cy="488066"/>
              </a:xfrm>
              <a:prstGeom prst="rect">
                <a:avLst/>
              </a:prstGeom>
              <a:solidFill>
                <a:srgbClr val="032D89">
                  <a:lumMod val="40000"/>
                  <a:lumOff val="60000"/>
                  <a:alpha val="42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Rechteck 124">
                <a:extLst>
                  <a:ext uri="{FF2B5EF4-FFF2-40B4-BE49-F238E27FC236}">
                    <a16:creationId xmlns:a16="http://schemas.microsoft.com/office/drawing/2014/main" id="{9A07BD37-5E87-3BC0-8D03-154630FCE1C0}"/>
                  </a:ext>
                </a:extLst>
              </p:cNvPr>
              <p:cNvSpPr/>
              <p:nvPr/>
            </p:nvSpPr>
            <p:spPr>
              <a:xfrm>
                <a:off x="9497089" y="3472852"/>
                <a:ext cx="440411" cy="488067"/>
              </a:xfrm>
              <a:prstGeom prst="rect">
                <a:avLst/>
              </a:prstGeom>
              <a:solidFill>
                <a:srgbClr val="FFC000">
                  <a:alpha val="42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E21B5C8A-9D25-B878-A71B-D2EE2F2818D8}"/>
                  </a:ext>
                </a:extLst>
              </p:cNvPr>
              <p:cNvSpPr/>
              <p:nvPr/>
            </p:nvSpPr>
            <p:spPr>
              <a:xfrm>
                <a:off x="9497743" y="3960920"/>
                <a:ext cx="439758" cy="249457"/>
              </a:xfrm>
              <a:prstGeom prst="rect">
                <a:avLst/>
              </a:prstGeom>
              <a:solidFill>
                <a:srgbClr val="92D050">
                  <a:alpha val="42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C4C4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" name="Rechteck 126">
                <a:extLst>
                  <a:ext uri="{FF2B5EF4-FFF2-40B4-BE49-F238E27FC236}">
                    <a16:creationId xmlns:a16="http://schemas.microsoft.com/office/drawing/2014/main" id="{B0D384E9-B8D1-0521-5561-A58759F003F9}"/>
                  </a:ext>
                </a:extLst>
              </p:cNvPr>
              <p:cNvSpPr/>
              <p:nvPr/>
            </p:nvSpPr>
            <p:spPr>
              <a:xfrm>
                <a:off x="8555710" y="3960920"/>
                <a:ext cx="942032" cy="249458"/>
              </a:xfrm>
              <a:prstGeom prst="rect">
                <a:avLst/>
              </a:prstGeom>
              <a:solidFill>
                <a:srgbClr val="7030A0">
                  <a:alpha val="42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C4C4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09" name="Gruppieren 208">
              <a:extLst>
                <a:ext uri="{FF2B5EF4-FFF2-40B4-BE49-F238E27FC236}">
                  <a16:creationId xmlns:a16="http://schemas.microsoft.com/office/drawing/2014/main" id="{7BF81A9E-D152-DB5F-4E5A-1D87A629D74C}"/>
                </a:ext>
              </a:extLst>
            </p:cNvPr>
            <p:cNvGrpSpPr/>
            <p:nvPr/>
          </p:nvGrpSpPr>
          <p:grpSpPr>
            <a:xfrm>
              <a:off x="8080120" y="1844394"/>
              <a:ext cx="3714761" cy="1193556"/>
              <a:chOff x="8080120" y="1844394"/>
              <a:chExt cx="3714761" cy="1193556"/>
            </a:xfrm>
          </p:grpSpPr>
          <p:pic>
            <p:nvPicPr>
              <p:cNvPr id="129" name="Grafik 15 2 2">
                <a:extLst>
                  <a:ext uri="{FF2B5EF4-FFF2-40B4-BE49-F238E27FC236}">
                    <a16:creationId xmlns:a16="http://schemas.microsoft.com/office/drawing/2014/main" id="{04380689-1403-ABE1-B818-1334FD7F92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17" r="20862"/>
              <a:stretch/>
            </p:blipFill>
            <p:spPr bwMode="auto">
              <a:xfrm rot="10800000">
                <a:off x="8553419" y="1847568"/>
                <a:ext cx="1364095" cy="1190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0" name="Grafik 15 2 3">
                <a:extLst>
                  <a:ext uri="{FF2B5EF4-FFF2-40B4-BE49-F238E27FC236}">
                    <a16:creationId xmlns:a16="http://schemas.microsoft.com/office/drawing/2014/main" id="{B4570588-7C78-3B74-6A20-1A38D02641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91" r="20862"/>
              <a:stretch/>
            </p:blipFill>
            <p:spPr bwMode="auto">
              <a:xfrm>
                <a:off x="9917514" y="1844394"/>
                <a:ext cx="1359919" cy="1190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31" name="Gerade Verbindung mit Pfeil 130">
                <a:extLst>
                  <a:ext uri="{FF2B5EF4-FFF2-40B4-BE49-F238E27FC236}">
                    <a16:creationId xmlns:a16="http://schemas.microsoft.com/office/drawing/2014/main" id="{923AD16D-C4F6-C6DD-4DB5-BB396BA6E687}"/>
                  </a:ext>
                </a:extLst>
              </p:cNvPr>
              <p:cNvCxnSpPr>
                <a:endCxn id="130" idx="3"/>
              </p:cNvCxnSpPr>
              <p:nvPr/>
            </p:nvCxnSpPr>
            <p:spPr>
              <a:xfrm>
                <a:off x="8585513" y="2435069"/>
                <a:ext cx="266400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C4C4C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32" name="Gerade Verbindung mit Pfeil 131">
                <a:extLst>
                  <a:ext uri="{FF2B5EF4-FFF2-40B4-BE49-F238E27FC236}">
                    <a16:creationId xmlns:a16="http://schemas.microsoft.com/office/drawing/2014/main" id="{1F0D40BB-DC48-A07B-CCBB-46498DE7CFA4}"/>
                  </a:ext>
                </a:extLst>
              </p:cNvPr>
              <p:cNvCxnSpPr/>
              <p:nvPr/>
            </p:nvCxnSpPr>
            <p:spPr>
              <a:xfrm flipH="1">
                <a:off x="11242412" y="2323439"/>
                <a:ext cx="29520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E7036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33" name="Gerade Verbindung mit Pfeil 132">
                <a:extLst>
                  <a:ext uri="{FF2B5EF4-FFF2-40B4-BE49-F238E27FC236}">
                    <a16:creationId xmlns:a16="http://schemas.microsoft.com/office/drawing/2014/main" id="{6CD08B34-7FFD-437E-865E-8FBBF8DA026B}"/>
                  </a:ext>
                </a:extLst>
              </p:cNvPr>
              <p:cNvCxnSpPr/>
              <p:nvPr/>
            </p:nvCxnSpPr>
            <p:spPr>
              <a:xfrm flipV="1">
                <a:off x="11243523" y="2595058"/>
                <a:ext cx="294089" cy="2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E7036"/>
                </a:solidFill>
                <a:prstDash val="solid"/>
                <a:tailEnd type="arrow"/>
              </a:ln>
              <a:effectLst/>
            </p:spPr>
          </p:cxnSp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CB1E8792-18E7-6AB7-3ADA-A291A8BC29C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15681" y="2239935"/>
                <a:ext cx="179200" cy="138971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521B2AA7-E3DD-6531-7B5D-BFA8C4CC359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12702" y="2506605"/>
                <a:ext cx="158476" cy="190171"/>
              </a:xfrm>
              <a:prstGeom prst="rect">
                <a:avLst/>
              </a:prstGeom>
            </p:spPr>
          </p:pic>
          <p:cxnSp>
            <p:nvCxnSpPr>
              <p:cNvPr id="136" name="Gerade Verbindung mit Pfeil 135">
                <a:extLst>
                  <a:ext uri="{FF2B5EF4-FFF2-40B4-BE49-F238E27FC236}">
                    <a16:creationId xmlns:a16="http://schemas.microsoft.com/office/drawing/2014/main" id="{259D1BA6-C610-8B8E-E276-489B309F0299}"/>
                  </a:ext>
                </a:extLst>
              </p:cNvPr>
              <p:cNvCxnSpPr/>
              <p:nvPr/>
            </p:nvCxnSpPr>
            <p:spPr>
              <a:xfrm>
                <a:off x="8290668" y="2305676"/>
                <a:ext cx="294743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E7036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37" name="Gerade Verbindung mit Pfeil 136">
                <a:extLst>
                  <a:ext uri="{FF2B5EF4-FFF2-40B4-BE49-F238E27FC236}">
                    <a16:creationId xmlns:a16="http://schemas.microsoft.com/office/drawing/2014/main" id="{A650FD4C-09B1-F44F-E7FF-BFFA429D1388}"/>
                  </a:ext>
                </a:extLst>
              </p:cNvPr>
              <p:cNvCxnSpPr/>
              <p:nvPr/>
            </p:nvCxnSpPr>
            <p:spPr>
              <a:xfrm flipH="1" flipV="1">
                <a:off x="8290668" y="2577295"/>
                <a:ext cx="294845" cy="1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E7036"/>
                </a:solidFill>
                <a:prstDash val="solid"/>
                <a:tailEnd type="arrow"/>
              </a:ln>
              <a:effectLst/>
            </p:spPr>
          </p:cxnSp>
          <p:pic>
            <p:nvPicPr>
              <p:cNvPr id="200" name="Grafik 199" descr="\documentclass{article}&#10;\usepackage{amsmath,sansmath}&#10;\pagestyle{empty}&#10;\begin{document}&#10;&#10;{\sansmath$\underline{a}_{1}$}&#10;&#10;&#10;\end{document}" title="IguanaTex Picture Display">
                <a:extLst>
                  <a:ext uri="{FF2B5EF4-FFF2-40B4-BE49-F238E27FC236}">
                    <a16:creationId xmlns:a16="http://schemas.microsoft.com/office/drawing/2014/main" id="{3F04BAE2-8973-6DA3-1D30-37E313A95E8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0120" y="2229381"/>
                <a:ext cx="168273" cy="148763"/>
              </a:xfrm>
              <a:prstGeom prst="rect">
                <a:avLst/>
              </a:prstGeom>
            </p:spPr>
          </p:pic>
          <p:pic>
            <p:nvPicPr>
              <p:cNvPr id="208" name="Grafik 207" descr="\documentclass{article}&#10;\usepackage{amsmath,sansmath}&#10;\pagestyle{empty}&#10;\begin{document}&#10;&#10;{\sansmath$\underline{b}_{1}$}&#10;&#10;&#10;\end{document}" title="IguanaTex Picture Display">
                <a:extLst>
                  <a:ext uri="{FF2B5EF4-FFF2-40B4-BE49-F238E27FC236}">
                    <a16:creationId xmlns:a16="http://schemas.microsoft.com/office/drawing/2014/main" id="{E79E0B64-25FB-01BC-A6C3-A23AEB0781F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6870" y="2468192"/>
                <a:ext cx="179247" cy="195099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8546C1B0-5927-1DB3-B689-F1EC2DE11E0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32092" y="2243460"/>
                <a:ext cx="106057" cy="120685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6CE81A0E-1A7A-5922-C814-1EBA9D5D508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39713" y="2503023"/>
                <a:ext cx="70705" cy="164571"/>
              </a:xfrm>
              <a:prstGeom prst="rect">
                <a:avLst/>
              </a:prstGeom>
            </p:spPr>
          </p:pic>
        </p:grpSp>
        <p:sp>
          <p:nvSpPr>
            <p:cNvPr id="144" name="Pfeil nach rechts 154">
              <a:extLst>
                <a:ext uri="{FF2B5EF4-FFF2-40B4-BE49-F238E27FC236}">
                  <a16:creationId xmlns:a16="http://schemas.microsoft.com/office/drawing/2014/main" id="{94065ABA-A860-163D-D351-3FAE252FCB94}"/>
                </a:ext>
              </a:extLst>
            </p:cNvPr>
            <p:cNvSpPr/>
            <p:nvPr/>
          </p:nvSpPr>
          <p:spPr>
            <a:xfrm>
              <a:off x="7564321" y="2617532"/>
              <a:ext cx="357884" cy="247927"/>
            </a:xfrm>
            <a:prstGeom prst="rightArrow">
              <a:avLst/>
            </a:prstGeom>
            <a:solidFill>
              <a:srgbClr val="505050"/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Abgerundetes Rechteck 2 2 2 1">
              <a:extLst>
                <a:ext uri="{FF2B5EF4-FFF2-40B4-BE49-F238E27FC236}">
                  <a16:creationId xmlns:a16="http://schemas.microsoft.com/office/drawing/2014/main" id="{6263C85F-2560-B662-3750-8D296DA20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3598" y="1024035"/>
              <a:ext cx="4017446" cy="3471835"/>
            </a:xfrm>
            <a:prstGeom prst="roundRect">
              <a:avLst>
                <a:gd name="adj" fmla="val 8695"/>
              </a:avLst>
            </a:prstGeom>
            <a:solidFill>
              <a:srgbClr val="004A99">
                <a:alpha val="10196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147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feld 70">
            <a:extLst>
              <a:ext uri="{FF2B5EF4-FFF2-40B4-BE49-F238E27FC236}">
                <a16:creationId xmlns:a16="http://schemas.microsoft.com/office/drawing/2014/main" id="{4E22387C-1B91-A2FB-25CE-FFF54EE0293B}"/>
              </a:ext>
            </a:extLst>
          </p:cNvPr>
          <p:cNvSpPr txBox="1"/>
          <p:nvPr/>
        </p:nvSpPr>
        <p:spPr bwMode="auto">
          <a:xfrm>
            <a:off x="3257644" y="2652607"/>
            <a:ext cx="2960243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cs typeface="DejaVu Sans"/>
              </a:rPr>
              <a:t>Computation of generalized</a:t>
            </a:r>
            <a:r>
              <a:rPr lang="en-GB" dirty="0">
                <a:solidFill>
                  <a:schemeClr val="tx1"/>
                </a:solidFill>
                <a:cs typeface="DejaVu Sans"/>
              </a:rPr>
              <a:t> S-Matrices on discrete frequencies</a:t>
            </a:r>
            <a:endParaRPr lang="en-GB" sz="1800" dirty="0">
              <a:solidFill>
                <a:schemeClr val="tx1"/>
              </a:solidFill>
              <a:latin typeface="+mn-lt"/>
              <a:cs typeface="DejaVu Sans"/>
            </a:endParaRPr>
          </a:p>
        </p:txBody>
      </p:sp>
      <p:sp>
        <p:nvSpPr>
          <p:cNvPr id="74" name="Abgerundetes Rechteck 2 2 1 3">
            <a:extLst>
              <a:ext uri="{FF2B5EF4-FFF2-40B4-BE49-F238E27FC236}">
                <a16:creationId xmlns:a16="http://schemas.microsoft.com/office/drawing/2014/main" id="{E16E15E3-02D5-B9E2-E116-A17B4A3CE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351" y="2550680"/>
            <a:ext cx="3494113" cy="1957820"/>
          </a:xfrm>
          <a:prstGeom prst="roundRect">
            <a:avLst>
              <a:gd name="adj" fmla="val 17108"/>
            </a:avLst>
          </a:prstGeom>
          <a:solidFill>
            <a:srgbClr val="004A99">
              <a:alpha val="10196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98" name="Abgerundetes Rechteck 2 2 1 1">
            <a:extLst>
              <a:ext uri="{FF2B5EF4-FFF2-40B4-BE49-F238E27FC236}">
                <a16:creationId xmlns:a16="http://schemas.microsoft.com/office/drawing/2014/main" id="{73CEF576-5EA1-B5E9-F0EA-B54C943F3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7401" y="4206759"/>
            <a:ext cx="4478866" cy="1609024"/>
          </a:xfrm>
          <a:prstGeom prst="roundRect">
            <a:avLst>
              <a:gd name="adj" fmla="val 17108"/>
            </a:avLst>
          </a:prstGeom>
          <a:solidFill>
            <a:srgbClr val="004A99">
              <a:alpha val="10196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88" name="Abgerundetes Rechteck 2 2 1 2">
            <a:extLst>
              <a:ext uri="{FF2B5EF4-FFF2-40B4-BE49-F238E27FC236}">
                <a16:creationId xmlns:a16="http://schemas.microsoft.com/office/drawing/2014/main" id="{4ED8D64D-DE88-BC13-E893-1D1891B26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637" y="3222966"/>
            <a:ext cx="3312048" cy="604799"/>
          </a:xfrm>
          <a:prstGeom prst="roundRect">
            <a:avLst>
              <a:gd name="adj" fmla="val 17108"/>
            </a:avLst>
          </a:prstGeom>
          <a:solidFill>
            <a:srgbClr val="004A99">
              <a:alpha val="10196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en-GB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Thomas Flisgen</a:t>
            </a:r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en-GB" smtClean="0"/>
              <a:t>24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5732" y="368300"/>
            <a:ext cx="7680855" cy="612000"/>
          </a:xfrm>
        </p:spPr>
        <p:txBody>
          <a:bodyPr/>
          <a:lstStyle/>
          <a:p>
            <a:r>
              <a:rPr lang="en-GB" dirty="0"/>
              <a:t>Workflow CSC</a:t>
            </a:r>
            <a:r>
              <a:rPr lang="en-GB" baseline="30000" dirty="0"/>
              <a:t>BEAM</a:t>
            </a:r>
            <a:r>
              <a:rPr lang="en-GB" dirty="0"/>
              <a:t> [3]</a:t>
            </a:r>
          </a:p>
        </p:txBody>
      </p:sp>
      <p:sp>
        <p:nvSpPr>
          <p:cNvPr id="28" name="Text Box 76">
            <a:extLst>
              <a:ext uri="{FF2B5EF4-FFF2-40B4-BE49-F238E27FC236}">
                <a16:creationId xmlns:a16="http://schemas.microsoft.com/office/drawing/2014/main" id="{7324E642-4028-3646-9977-08FF070A0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674" y="3340699"/>
            <a:ext cx="18559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de-DE" sz="1800" dirty="0">
                <a:solidFill>
                  <a:schemeClr val="tx1"/>
                </a:solidFill>
                <a:latin typeface="+mn-lt"/>
                <a:cs typeface="DejaVu Sans"/>
              </a:rPr>
              <a:t>Concatenation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C84888F-EC4B-796C-F2A5-535BBF94CBD5}"/>
              </a:ext>
            </a:extLst>
          </p:cNvPr>
          <p:cNvSpPr txBox="1"/>
          <p:nvPr/>
        </p:nvSpPr>
        <p:spPr bwMode="auto">
          <a:xfrm>
            <a:off x="8213490" y="2181348"/>
            <a:ext cx="232634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cs typeface="DejaVu Sans"/>
              </a:rPr>
              <a:t>Topology Information</a:t>
            </a:r>
          </a:p>
        </p:txBody>
      </p:sp>
      <p:pic>
        <p:nvPicPr>
          <p:cNvPr id="33" name="Picture 11 1" descr="cavity">
            <a:extLst>
              <a:ext uri="{FF2B5EF4-FFF2-40B4-BE49-F238E27FC236}">
                <a16:creationId xmlns:a16="http://schemas.microsoft.com/office/drawing/2014/main" id="{78E49B82-2496-D62D-A772-0D2CB5D8F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28036" r="4572" b="29390"/>
          <a:stretch>
            <a:fillRect/>
          </a:stretch>
        </p:blipFill>
        <p:spPr bwMode="auto">
          <a:xfrm>
            <a:off x="681719" y="3097276"/>
            <a:ext cx="14527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hom1leg">
            <a:extLst>
              <a:ext uri="{FF2B5EF4-FFF2-40B4-BE49-F238E27FC236}">
                <a16:creationId xmlns:a16="http://schemas.microsoft.com/office/drawing/2014/main" id="{6F2DC7C4-5406-AC03-7813-F6F60849D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5" t="4514" r="33821" b="4681"/>
          <a:stretch>
            <a:fillRect/>
          </a:stretch>
        </p:blipFill>
        <p:spPr bwMode="auto">
          <a:xfrm>
            <a:off x="863603" y="3605822"/>
            <a:ext cx="244474" cy="27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5 1" descr="hom1legic">
            <a:extLst>
              <a:ext uri="{FF2B5EF4-FFF2-40B4-BE49-F238E27FC236}">
                <a16:creationId xmlns:a16="http://schemas.microsoft.com/office/drawing/2014/main" id="{29D99AF8-0437-1E41-1981-81A6250FB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8" r="40437"/>
          <a:stretch>
            <a:fillRect/>
          </a:stretch>
        </p:blipFill>
        <p:spPr bwMode="auto">
          <a:xfrm>
            <a:off x="1268857" y="3584450"/>
            <a:ext cx="244475" cy="5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bellow">
            <a:extLst>
              <a:ext uri="{FF2B5EF4-FFF2-40B4-BE49-F238E27FC236}">
                <a16:creationId xmlns:a16="http://schemas.microsoft.com/office/drawing/2014/main" id="{A3B67864-A4C6-9139-B2D7-7DFE53CB7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5246" r="13257" b="4118"/>
          <a:stretch>
            <a:fillRect/>
          </a:stretch>
        </p:blipFill>
        <p:spPr bwMode="auto">
          <a:xfrm>
            <a:off x="1718564" y="3688145"/>
            <a:ext cx="395553" cy="19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feld 53">
            <a:extLst>
              <a:ext uri="{FF2B5EF4-FFF2-40B4-BE49-F238E27FC236}">
                <a16:creationId xmlns:a16="http://schemas.microsoft.com/office/drawing/2014/main" id="{3337D7A4-E7DA-67AD-E821-780769C455F6}"/>
              </a:ext>
            </a:extLst>
          </p:cNvPr>
          <p:cNvSpPr txBox="1"/>
          <p:nvPr/>
        </p:nvSpPr>
        <p:spPr bwMode="auto">
          <a:xfrm>
            <a:off x="7350649" y="4237573"/>
            <a:ext cx="42350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cs typeface="DejaVu Sans"/>
              </a:rPr>
              <a:t>Generalized S-matrix of full structure (including beam-coupling impedances) on discrete frequencies</a:t>
            </a:r>
          </a:p>
        </p:txBody>
      </p:sp>
      <p:pic>
        <p:nvPicPr>
          <p:cNvPr id="55" name="Grafik 23" descr="cav4couplers.png">
            <a:extLst>
              <a:ext uri="{FF2B5EF4-FFF2-40B4-BE49-F238E27FC236}">
                <a16:creationId xmlns:a16="http://schemas.microsoft.com/office/drawing/2014/main" id="{B860209D-34A3-3A0D-B769-7E3B680989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75" y="1180868"/>
            <a:ext cx="90074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Abgerundetes Rechteck 2 1">
            <a:extLst>
              <a:ext uri="{FF2B5EF4-FFF2-40B4-BE49-F238E27FC236}">
                <a16:creationId xmlns:a16="http://schemas.microsoft.com/office/drawing/2014/main" id="{EEC526E0-48EA-5CF8-6490-AAB9A2DFF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013" y="1037993"/>
            <a:ext cx="9464675" cy="647700"/>
          </a:xfrm>
          <a:prstGeom prst="roundRect">
            <a:avLst>
              <a:gd name="adj" fmla="val 26829"/>
            </a:avLst>
          </a:prstGeom>
          <a:solidFill>
            <a:srgbClr val="004A99">
              <a:alpha val="10196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solidFill>
                <a:srgbClr val="FFFFFF"/>
              </a:solidFill>
            </a:endParaRPr>
          </a:p>
        </p:txBody>
      </p:sp>
      <p:pic>
        <p:nvPicPr>
          <p:cNvPr id="40" name="Grafik 39" descr="\documentclass{article}&#10;\usepackage{amsmath,sansmath}&#10;\pagestyle{empty}&#10;\newcommand{\dwt}{\frac{\mathrm{d}}{\mathrm{d}t}}&#10;\begin{document}&#10;&#10;{\sansmath$\underline{\mathbf{\tilde{S}}}_r(j\omega_n)\,&#10;\begin{bmatrix}&#10;\underline{\mathbf{a}}_r(j\omega_n)\\&#10;\underline{{i}}_{\mathrm{b},r}(j\omega_n)&#10;\end{bmatrix}&#10;=&#10;\begin{bmatrix}&#10;\underline{\mathbf{b}}_r(j\omega_n)\\&#10;\underline{{v}}_{\mathrm{b},r}(j\omega_n)&#10;\end{bmatrix}&#10;$}&#10;&#10;&#10;\end{document}" title="IguanaTex Picture Display">
            <a:extLst>
              <a:ext uri="{FF2B5EF4-FFF2-40B4-BE49-F238E27FC236}">
                <a16:creationId xmlns:a16="http://schemas.microsoft.com/office/drawing/2014/main" id="{D6FF533F-1CF7-7AB2-47B7-63E3B52DFDA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33" y="3705724"/>
            <a:ext cx="3189427" cy="5514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erade Verbindung mit Pfeil 48 1">
            <a:extLst>
              <a:ext uri="{FF2B5EF4-FFF2-40B4-BE49-F238E27FC236}">
                <a16:creationId xmlns:a16="http://schemas.microsoft.com/office/drawing/2014/main" id="{9BF3448C-A882-0AD3-DFAA-7354BD8ABD37}"/>
              </a:ext>
            </a:extLst>
          </p:cNvPr>
          <p:cNvCxnSpPr>
            <a:cxnSpLocks noChangeShapeType="1"/>
            <a:stCxn id="57" idx="3"/>
            <a:endCxn id="74" idx="1"/>
          </p:cNvCxnSpPr>
          <p:nvPr/>
        </p:nvCxnSpPr>
        <p:spPr bwMode="auto">
          <a:xfrm flipV="1">
            <a:off x="2359212" y="3529590"/>
            <a:ext cx="704139" cy="8615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Verbinder: gewinkelt 82">
            <a:extLst>
              <a:ext uri="{FF2B5EF4-FFF2-40B4-BE49-F238E27FC236}">
                <a16:creationId xmlns:a16="http://schemas.microsoft.com/office/drawing/2014/main" id="{F27BA3B8-9B8B-5FA4-2336-EB597527C43F}"/>
              </a:ext>
            </a:extLst>
          </p:cNvPr>
          <p:cNvCxnSpPr>
            <a:stCxn id="56" idx="2"/>
            <a:endCxn id="57" idx="0"/>
          </p:cNvCxnSpPr>
          <p:nvPr/>
        </p:nvCxnSpPr>
        <p:spPr>
          <a:xfrm rot="5400000">
            <a:off x="3156586" y="-84818"/>
            <a:ext cx="1199255" cy="4740276"/>
          </a:xfrm>
          <a:prstGeom prst="bentConnector3">
            <a:avLst/>
          </a:prstGeom>
          <a:ln w="50800">
            <a:solidFill>
              <a:srgbClr val="505050"/>
            </a:solidFill>
            <a:headEnd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Abgerundetes Rechteck 2 2 1 4">
            <a:extLst>
              <a:ext uri="{FF2B5EF4-FFF2-40B4-BE49-F238E27FC236}">
                <a16:creationId xmlns:a16="http://schemas.microsoft.com/office/drawing/2014/main" id="{8196FAD1-96E4-99AB-A2F8-6979DE6A6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637" y="2085052"/>
            <a:ext cx="3312048" cy="604799"/>
          </a:xfrm>
          <a:prstGeom prst="roundRect">
            <a:avLst>
              <a:gd name="adj" fmla="val 17108"/>
            </a:avLst>
          </a:prstGeom>
          <a:solidFill>
            <a:srgbClr val="004A99">
              <a:alpha val="10196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solidFill>
                <a:srgbClr val="FFFFFF"/>
              </a:solidFill>
            </a:endParaRPr>
          </a:p>
        </p:txBody>
      </p:sp>
      <p:cxnSp>
        <p:nvCxnSpPr>
          <p:cNvPr id="89" name="Gerade Verbindung mit Pfeil 48 2">
            <a:extLst>
              <a:ext uri="{FF2B5EF4-FFF2-40B4-BE49-F238E27FC236}">
                <a16:creationId xmlns:a16="http://schemas.microsoft.com/office/drawing/2014/main" id="{572C2B16-2E39-6B9D-9DAD-E1883796BDBE}"/>
              </a:ext>
            </a:extLst>
          </p:cNvPr>
          <p:cNvCxnSpPr>
            <a:cxnSpLocks noChangeShapeType="1"/>
            <a:stCxn id="74" idx="3"/>
            <a:endCxn id="88" idx="1"/>
          </p:cNvCxnSpPr>
          <p:nvPr/>
        </p:nvCxnSpPr>
        <p:spPr bwMode="auto">
          <a:xfrm flipV="1">
            <a:off x="6557464" y="3525366"/>
            <a:ext cx="1163173" cy="4224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Gerade Verbindung mit Pfeil 48 3">
            <a:extLst>
              <a:ext uri="{FF2B5EF4-FFF2-40B4-BE49-F238E27FC236}">
                <a16:creationId xmlns:a16="http://schemas.microsoft.com/office/drawing/2014/main" id="{A63CCC4C-4F7E-A863-641A-46A48467B410}"/>
              </a:ext>
            </a:extLst>
          </p:cNvPr>
          <p:cNvCxnSpPr>
            <a:cxnSpLocks noChangeShapeType="1"/>
            <a:stCxn id="88" idx="2"/>
            <a:endCxn id="98" idx="0"/>
          </p:cNvCxnSpPr>
          <p:nvPr/>
        </p:nvCxnSpPr>
        <p:spPr bwMode="auto">
          <a:xfrm>
            <a:off x="9376661" y="3827765"/>
            <a:ext cx="173" cy="378994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Gerade Verbindung mit Pfeil 48 4">
            <a:extLst>
              <a:ext uri="{FF2B5EF4-FFF2-40B4-BE49-F238E27FC236}">
                <a16:creationId xmlns:a16="http://schemas.microsoft.com/office/drawing/2014/main" id="{7D12AFB2-A4F8-994E-E20F-79E801933E3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375507" y="2698018"/>
            <a:ext cx="1153" cy="513949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AB3CE577-528E-7841-89F9-79AE7B4B2951}"/>
              </a:ext>
            </a:extLst>
          </p:cNvPr>
          <p:cNvSpPr txBox="1"/>
          <p:nvPr/>
        </p:nvSpPr>
        <p:spPr>
          <a:xfrm>
            <a:off x="2161380" y="5981326"/>
            <a:ext cx="78692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[3] T. Flisgen, E. Gjonaj, </a:t>
            </a:r>
            <a:r>
              <a:rPr lang="sv-SE" sz="1200" dirty="0"/>
              <a:t>H.-W. Glock, and A. Tsakanian</a:t>
            </a:r>
            <a:r>
              <a:rPr lang="en-US" sz="1200" dirty="0"/>
              <a:t>, "Generalization of coupled 𝑆-parameter calculation to compute beam impedances in particle accelerators," in Phys. Rev. Accel. Beams 23, 034601, 2020</a:t>
            </a:r>
          </a:p>
        </p:txBody>
      </p:sp>
      <p:pic>
        <p:nvPicPr>
          <p:cNvPr id="43" name="Grafik 42" descr="\documentclass{article}&#10;\usepackage{amsmath,sansmath}&#10;\pagestyle{empty}&#10;\newcommand{\dwt}{\frac{\mathrm{d}}{\mathrm{d}t}}&#10;\begin{document}&#10;&#10;{\sansmath$\underline{\mathbf{\tilde{S}}}(j\omega_n)\,&#10;\begin{bmatrix}&#10;\underline{\mathbf{a}}(j\omega_n)\\&#10;\underline{{i}}_{\mathrm{b}}(j\omega_n)&#10;\end{bmatrix}&#10;=&#10;\begin{bmatrix}&#10;\underline{\mathbf{b}}(j\omega_n)\\&#10;\underline{{v}}_{\mathrm{b}}(j\omega_n)&#10;\end{bmatrix}&#10;$}&#10;&#10;&#10;\end{document}" title="IguanaTex Picture Display">
            <a:extLst>
              <a:ext uri="{FF2B5EF4-FFF2-40B4-BE49-F238E27FC236}">
                <a16:creationId xmlns:a16="http://schemas.microsoft.com/office/drawing/2014/main" id="{2DB73FEF-903A-EABF-6461-CBC41DCE9FD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870" y="5166317"/>
            <a:ext cx="2857452" cy="55146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Abgerundetes Rechteck 2 2 2">
            <a:extLst>
              <a:ext uri="{FF2B5EF4-FFF2-40B4-BE49-F238E27FC236}">
                <a16:creationId xmlns:a16="http://schemas.microsoft.com/office/drawing/2014/main" id="{DB499E00-FD57-3E63-7B05-154ECB7D9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37" y="2884948"/>
            <a:ext cx="1946275" cy="1306513"/>
          </a:xfrm>
          <a:prstGeom prst="roundRect">
            <a:avLst>
              <a:gd name="adj" fmla="val 17108"/>
            </a:avLst>
          </a:prstGeom>
          <a:solidFill>
            <a:srgbClr val="004A99">
              <a:alpha val="10196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en-GB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Thomas Flisgen</a:t>
            </a:r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en-GB" smtClean="0"/>
              <a:t>25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5732" y="368300"/>
            <a:ext cx="7680855" cy="612000"/>
          </a:xfrm>
        </p:spPr>
        <p:txBody>
          <a:bodyPr/>
          <a:lstStyle/>
          <a:p>
            <a:r>
              <a:rPr lang="en-GB" dirty="0"/>
              <a:t>Playground example CSC</a:t>
            </a:r>
            <a:r>
              <a:rPr lang="en-GB" baseline="30000" dirty="0"/>
              <a:t>BEAM</a:t>
            </a:r>
            <a:r>
              <a:rPr lang="en-GB" dirty="0"/>
              <a:t> [3]</a:t>
            </a:r>
            <a:endParaRPr lang="en-GB" baseline="30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B3CE577-528E-7841-89F9-79AE7B4B2951}"/>
              </a:ext>
            </a:extLst>
          </p:cNvPr>
          <p:cNvSpPr txBox="1"/>
          <p:nvPr/>
        </p:nvSpPr>
        <p:spPr>
          <a:xfrm>
            <a:off x="2161380" y="5930526"/>
            <a:ext cx="78692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[3] T. Flisgen, E. Gjonaj, </a:t>
            </a:r>
            <a:r>
              <a:rPr lang="sv-SE" sz="1200" dirty="0"/>
              <a:t>H.-W. Glock, and A. Tsakanian</a:t>
            </a:r>
            <a:r>
              <a:rPr lang="en-US" sz="1200" dirty="0"/>
              <a:t>, "Generalization of coupled 𝑆-parameter calculation to compute beam impedances in particle accelerators," in Phys. Rev. Accel. Beams 23, 034601,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3A84E4-5049-7B60-4BAD-199D823E9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029127"/>
            <a:ext cx="6935787" cy="467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57C49C0-1269-A98B-9B70-CA567D6FB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5703" y="980300"/>
            <a:ext cx="3153461" cy="177416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58EB8E6-D075-2FEF-1A5D-9C18DB50D5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5347"/>
          <a:stretch/>
        </p:blipFill>
        <p:spPr>
          <a:xfrm>
            <a:off x="6792691" y="2936967"/>
            <a:ext cx="3670086" cy="128087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8AB7428-0EED-5CE7-1CB6-E03AC85110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2750" y="4400035"/>
            <a:ext cx="3816427" cy="113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62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en-GB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Thomas Flisgen</a:t>
            </a:r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en-GB" smtClean="0"/>
              <a:t>26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5732" y="368300"/>
            <a:ext cx="7680855" cy="612000"/>
          </a:xfrm>
        </p:spPr>
        <p:txBody>
          <a:bodyPr/>
          <a:lstStyle/>
          <a:p>
            <a:r>
              <a:rPr lang="en-GB" dirty="0"/>
              <a:t>Summary</a:t>
            </a:r>
            <a:endParaRPr lang="en-GB" baseline="30000" dirty="0"/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B587C8BC-A8FD-CCB0-1CA3-1AF1FB6E4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2" y="1231900"/>
            <a:ext cx="11146367" cy="4695825"/>
          </a:xfrm>
        </p:spPr>
        <p:txBody>
          <a:bodyPr/>
          <a:lstStyle/>
          <a:p>
            <a:r>
              <a:rPr lang="en-GB" sz="2400" dirty="0"/>
              <a:t>Concatenation methods are powerful tools to determine RF properties of (higher-order) modes of complex structures (long chains of cavities with power and HOM couplers) using workstation computers</a:t>
            </a:r>
          </a:p>
          <a:p>
            <a:endParaRPr lang="en-GB" sz="2400" dirty="0"/>
          </a:p>
          <a:p>
            <a:r>
              <a:rPr lang="en-GB" sz="2400" dirty="0"/>
              <a:t>CSC, SSC and CSC</a:t>
            </a:r>
            <a:r>
              <a:rPr lang="en-GB" sz="2400" baseline="30000" dirty="0"/>
              <a:t>BEAM</a:t>
            </a:r>
            <a:r>
              <a:rPr lang="en-GB" sz="2400" dirty="0"/>
              <a:t> are based on a non-overlapping domain decomposition and expansion of field at slice planes using waveguide modes</a:t>
            </a:r>
          </a:p>
          <a:p>
            <a:endParaRPr lang="en-GB" sz="2400" dirty="0"/>
          </a:p>
          <a:p>
            <a:r>
              <a:rPr lang="en-GB" sz="2400" dirty="0"/>
              <a:t>Schemes differ in the way how segments are described and what quantities are delivered</a:t>
            </a:r>
          </a:p>
          <a:p>
            <a:endParaRPr lang="en-GB" sz="2400" dirty="0"/>
          </a:p>
          <a:p>
            <a:r>
              <a:rPr lang="en-GB" sz="2400" dirty="0"/>
              <a:t>Further research on generalized matrices required, i.e. how they can be effectively determined 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766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6571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en-GB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Thomas Flisgen</a:t>
            </a:r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en-GB" smtClean="0"/>
              <a:t>28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5732" y="368300"/>
            <a:ext cx="7680855" cy="612000"/>
          </a:xfrm>
        </p:spPr>
        <p:txBody>
          <a:bodyPr/>
          <a:lstStyle/>
          <a:p>
            <a:r>
              <a:rPr lang="en-GB" dirty="0"/>
              <a:t>CSC</a:t>
            </a:r>
            <a:r>
              <a:rPr lang="en-GB" baseline="30000" dirty="0"/>
              <a:t>BEAM</a:t>
            </a:r>
            <a:r>
              <a:rPr lang="en-GB" dirty="0"/>
              <a:t> TESLA CAVITY example [3]</a:t>
            </a:r>
            <a:endParaRPr lang="en-GB" baseline="30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B3CE577-528E-7841-89F9-79AE7B4B2951}"/>
              </a:ext>
            </a:extLst>
          </p:cNvPr>
          <p:cNvSpPr txBox="1"/>
          <p:nvPr/>
        </p:nvSpPr>
        <p:spPr>
          <a:xfrm>
            <a:off x="2161380" y="5930526"/>
            <a:ext cx="78692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[3] T. Flisgen, E. Gjonaj, </a:t>
            </a:r>
            <a:r>
              <a:rPr lang="sv-SE" sz="1200" dirty="0"/>
              <a:t>H.-W. Glock, and A. Tsakanian</a:t>
            </a:r>
            <a:r>
              <a:rPr lang="en-US" sz="1200" dirty="0"/>
              <a:t>, "Generalization of coupled 𝑆-parameter calculation to compute beam impedances in particle accelerators," in Phys. Rev. Accel. Beams 23, 034601, 2020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BDF4A621-7EDC-571D-950F-BC9207964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2" y="745625"/>
            <a:ext cx="10383315" cy="252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C5EFAF57-71C0-86E6-3CE2-5CCADCB9C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898" y="3595778"/>
            <a:ext cx="3030537" cy="202364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Gerade Verbindung 7">
            <a:extLst>
              <a:ext uri="{FF2B5EF4-FFF2-40B4-BE49-F238E27FC236}">
                <a16:creationId xmlns:a16="http://schemas.microsoft.com/office/drawing/2014/main" id="{E5FB3793-A285-E004-D3F9-F0AB8A22D24B}"/>
              </a:ext>
            </a:extLst>
          </p:cNvPr>
          <p:cNvCxnSpPr/>
          <p:nvPr/>
        </p:nvCxnSpPr>
        <p:spPr>
          <a:xfrm flipH="1" flipV="1">
            <a:off x="8607841" y="3041158"/>
            <a:ext cx="1714499" cy="537954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8">
            <a:extLst>
              <a:ext uri="{FF2B5EF4-FFF2-40B4-BE49-F238E27FC236}">
                <a16:creationId xmlns:a16="http://schemas.microsoft.com/office/drawing/2014/main" id="{9AC54AA6-25A5-AB53-5CE7-DF6363FDBD08}"/>
              </a:ext>
            </a:extLst>
          </p:cNvPr>
          <p:cNvCxnSpPr/>
          <p:nvPr/>
        </p:nvCxnSpPr>
        <p:spPr>
          <a:xfrm flipV="1">
            <a:off x="7267993" y="3041158"/>
            <a:ext cx="544512" cy="535572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1998A9DE-926B-8B06-C945-7220558217BB}"/>
              </a:ext>
            </a:extLst>
          </p:cNvPr>
          <p:cNvSpPr txBox="1"/>
          <p:nvPr/>
        </p:nvSpPr>
        <p:spPr>
          <a:xfrm>
            <a:off x="1766825" y="3916753"/>
            <a:ext cx="4821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18 port modes used for the field expansion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dimension of generalized matrices for each segment: 37 x 37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00593D8F-429C-34B2-A9C3-4592EBA8B25B}"/>
              </a:ext>
            </a:extLst>
          </p:cNvPr>
          <p:cNvSpPr txBox="1">
            <a:spLocks/>
          </p:cNvSpPr>
          <p:nvPr/>
        </p:nvSpPr>
        <p:spPr>
          <a:xfrm>
            <a:off x="7279898" y="5619426"/>
            <a:ext cx="3042442" cy="311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0000" rtl="0" eaLnBrk="1" latinLnBrk="0" hangingPunct="1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buFont typeface="Symbol" pitchFamily="18" charset="2"/>
              <a:buNone/>
              <a:defRPr sz="1800" b="1" kern="1200">
                <a:solidFill>
                  <a:srgbClr val="8E7036"/>
                </a:solidFill>
                <a:latin typeface="+mn-lt"/>
                <a:ea typeface="+mn-ea"/>
                <a:cs typeface="+mn-cs"/>
              </a:defRPr>
            </a:lvl1pPr>
            <a:lvl2pPr marL="0" indent="0" algn="l" defTabSz="900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300"/>
              </a:spcAft>
              <a:buFontTx/>
              <a:buNone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268288" indent="-268288" algn="l" defTabSz="90000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538163" marR="0" indent="-269875" algn="l" defTabSz="900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806450" marR="0" indent="-268288" algn="l" defTabSz="900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806450" indent="-268288" algn="l" defTabSz="171450" rtl="0" eaLnBrk="1" latinLnBrk="0" hangingPunct="1">
              <a:lnSpc>
                <a:spcPts val="2000"/>
              </a:lnSpc>
              <a:spcBef>
                <a:spcPts val="0"/>
              </a:spcBef>
              <a:buFont typeface="Symbol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200" dirty="0"/>
              <a:t>Courtesy of </a:t>
            </a:r>
            <a:r>
              <a:rPr lang="en-US" sz="1200" dirty="0" err="1"/>
              <a:t>Erion</a:t>
            </a:r>
            <a:r>
              <a:rPr lang="en-US" sz="1200" dirty="0"/>
              <a:t> </a:t>
            </a:r>
            <a:r>
              <a:rPr lang="en-US" sz="1200" dirty="0" err="1"/>
              <a:t>Gjonaj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0788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en-GB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Thomas Flisgen</a:t>
            </a:r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en-GB" smtClean="0"/>
              <a:t>29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5732" y="368300"/>
            <a:ext cx="7680855" cy="612000"/>
          </a:xfrm>
        </p:spPr>
        <p:txBody>
          <a:bodyPr/>
          <a:lstStyle/>
          <a:p>
            <a:r>
              <a:rPr lang="en-GB" dirty="0"/>
              <a:t>CSC</a:t>
            </a:r>
            <a:r>
              <a:rPr lang="en-GB" baseline="30000" dirty="0"/>
              <a:t>BEAM</a:t>
            </a:r>
            <a:r>
              <a:rPr lang="en-GB" dirty="0"/>
              <a:t> TESLA CAVITY example [3]</a:t>
            </a:r>
            <a:endParaRPr lang="en-GB" baseline="30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B3CE577-528E-7841-89F9-79AE7B4B2951}"/>
              </a:ext>
            </a:extLst>
          </p:cNvPr>
          <p:cNvSpPr txBox="1"/>
          <p:nvPr/>
        </p:nvSpPr>
        <p:spPr>
          <a:xfrm>
            <a:off x="2161380" y="5930526"/>
            <a:ext cx="78692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[3] T. Flisgen, E. Gjonaj, </a:t>
            </a:r>
            <a:r>
              <a:rPr lang="sv-SE" sz="1200" dirty="0"/>
              <a:t>H.-W. Glock, and A. Tsakanian</a:t>
            </a:r>
            <a:r>
              <a:rPr lang="en-US" sz="1200" dirty="0"/>
              <a:t>, "Generalization of coupled 𝑆-parameter calculation to compute beam impedances in particle accelerators," in Phys. Rev. Accel. Beams 23, 034601,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16A4D0-8C9D-D6A6-F802-502EE3090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71" y="868811"/>
            <a:ext cx="7680855" cy="506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84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en-GB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Thomas Flisgen</a:t>
            </a:r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5732" y="368300"/>
            <a:ext cx="7680855" cy="612000"/>
          </a:xfrm>
        </p:spPr>
        <p:txBody>
          <a:bodyPr/>
          <a:lstStyle/>
          <a:p>
            <a:r>
              <a:rPr lang="en-GB" dirty="0"/>
              <a:t>Overview concatenation methods Developed and USED at UROS / HZB / BTU</a:t>
            </a:r>
          </a:p>
        </p:txBody>
      </p:sp>
      <p:pic>
        <p:nvPicPr>
          <p:cNvPr id="36" name="Grafik 35" descr="Ein Bild, das Kreis, Schwarz enthält.&#10;&#10;KI-generierte Inhalte können fehlerhaft sein.">
            <a:extLst>
              <a:ext uri="{FF2B5EF4-FFF2-40B4-BE49-F238E27FC236}">
                <a16:creationId xmlns:a16="http://schemas.microsoft.com/office/drawing/2014/main" id="{35515E7F-B334-2B74-10A8-C5EBD3D60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80" y="1997075"/>
            <a:ext cx="2905760" cy="629582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C6EA00A7-316A-BFBA-9871-120FC5040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93200" y="1218247"/>
            <a:ext cx="2743006" cy="427673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D483B43-EFE7-3F43-1B7D-22B8BB7191D0}"/>
              </a:ext>
            </a:extLst>
          </p:cNvPr>
          <p:cNvGrpSpPr/>
          <p:nvPr/>
        </p:nvGrpSpPr>
        <p:grpSpPr>
          <a:xfrm>
            <a:off x="203200" y="1403874"/>
            <a:ext cx="11988800" cy="4559016"/>
            <a:chOff x="203200" y="1403874"/>
            <a:chExt cx="11988800" cy="4559016"/>
          </a:xfrm>
        </p:grpSpPr>
        <p:sp>
          <p:nvSpPr>
            <p:cNvPr id="39" name="Rechteck: abgerundete Ecken 38">
              <a:extLst>
                <a:ext uri="{FF2B5EF4-FFF2-40B4-BE49-F238E27FC236}">
                  <a16:creationId xmlns:a16="http://schemas.microsoft.com/office/drawing/2014/main" id="{4DEF7898-9C90-A3C6-A645-D28F1CAA9C18}"/>
                </a:ext>
              </a:extLst>
            </p:cNvPr>
            <p:cNvSpPr/>
            <p:nvPr/>
          </p:nvSpPr>
          <p:spPr>
            <a:xfrm>
              <a:off x="4133166" y="1403874"/>
              <a:ext cx="3706462" cy="108147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CSC</a:t>
              </a:r>
              <a:r>
                <a:rPr lang="en-US" b="1" dirty="0"/>
                <a:t> – A procedure for coupled S-parameter calculations [1]</a:t>
              </a: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AC5F7829-5C1C-31D1-3D9D-DEAAA3EC251B}"/>
                </a:ext>
              </a:extLst>
            </p:cNvPr>
            <p:cNvSpPr txBox="1"/>
            <p:nvPr/>
          </p:nvSpPr>
          <p:spPr>
            <a:xfrm>
              <a:off x="203200" y="5685891"/>
              <a:ext cx="119888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[1] H. -W. Glock et al., "CSC - A procedure for coupled S-parameter calculations," in IEEE Transactions on Magnetics, vol. 38, no. 2, pp. 1173-1176, 2002</a:t>
              </a:r>
              <a:endParaRPr lang="de-DE" sz="1200" dirty="0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F04E63D-3BA5-D87D-96CC-EE1D798C16A1}"/>
              </a:ext>
            </a:extLst>
          </p:cNvPr>
          <p:cNvGrpSpPr/>
          <p:nvPr/>
        </p:nvGrpSpPr>
        <p:grpSpPr>
          <a:xfrm>
            <a:off x="203200" y="2818162"/>
            <a:ext cx="11988800" cy="3372692"/>
            <a:chOff x="203200" y="2818162"/>
            <a:chExt cx="11988800" cy="3372692"/>
          </a:xfrm>
        </p:grpSpPr>
        <p:sp>
          <p:nvSpPr>
            <p:cNvPr id="42" name="Rechteck: abgerundete Ecken 41">
              <a:extLst>
                <a:ext uri="{FF2B5EF4-FFF2-40B4-BE49-F238E27FC236}">
                  <a16:creationId xmlns:a16="http://schemas.microsoft.com/office/drawing/2014/main" id="{25F77612-85A5-ADD0-6E5E-4993DD9B8A3E}"/>
                </a:ext>
              </a:extLst>
            </p:cNvPr>
            <p:cNvSpPr/>
            <p:nvPr/>
          </p:nvSpPr>
          <p:spPr>
            <a:xfrm>
              <a:off x="4133166" y="2818162"/>
              <a:ext cx="3706462" cy="96826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SCC</a:t>
              </a:r>
              <a:r>
                <a:rPr lang="en-US" b="1" dirty="0"/>
                <a:t> – State-Space Concatenations [2]</a:t>
              </a: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C73D8AEE-A916-E74C-2071-8DEDCD39EF8F}"/>
                </a:ext>
              </a:extLst>
            </p:cNvPr>
            <p:cNvSpPr txBox="1"/>
            <p:nvPr/>
          </p:nvSpPr>
          <p:spPr>
            <a:xfrm>
              <a:off x="203200" y="5913855"/>
              <a:ext cx="119888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[2] T. Flisgen et al., "Eigenmode compendium of the third harmonic module of the European X-ray Free Electron Laser," in Phys. Rev. Accel. Beams 20, 042002, 2017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062BDB5-DDEA-5518-5546-F831850C675B}"/>
              </a:ext>
            </a:extLst>
          </p:cNvPr>
          <p:cNvGrpSpPr/>
          <p:nvPr/>
        </p:nvGrpSpPr>
        <p:grpSpPr>
          <a:xfrm>
            <a:off x="203200" y="4119239"/>
            <a:ext cx="11988800" cy="2299579"/>
            <a:chOff x="203200" y="4119239"/>
            <a:chExt cx="11988800" cy="2299579"/>
          </a:xfrm>
        </p:grpSpPr>
        <p:sp>
          <p:nvSpPr>
            <p:cNvPr id="46" name="Rechteck: abgerundete Ecken 45">
              <a:extLst>
                <a:ext uri="{FF2B5EF4-FFF2-40B4-BE49-F238E27FC236}">
                  <a16:creationId xmlns:a16="http://schemas.microsoft.com/office/drawing/2014/main" id="{7DE23E74-3D83-99F0-5995-2B8F57FD7FA8}"/>
                </a:ext>
              </a:extLst>
            </p:cNvPr>
            <p:cNvSpPr/>
            <p:nvPr/>
          </p:nvSpPr>
          <p:spPr>
            <a:xfrm>
              <a:off x="4133166" y="4119239"/>
              <a:ext cx="3706462" cy="108147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CSC</a:t>
              </a:r>
              <a:r>
                <a:rPr lang="en-US" b="1" baseline="30000" dirty="0">
                  <a:solidFill>
                    <a:srgbClr val="00B0F0"/>
                  </a:solidFill>
                </a:rPr>
                <a:t>BEAM</a:t>
              </a:r>
              <a:r>
                <a:rPr lang="en-US" b="1" dirty="0"/>
                <a:t> – Generalization of CSC to compute beam coupling impedances [3]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3052347E-E01D-478C-38F6-865777BDA250}"/>
                </a:ext>
              </a:extLst>
            </p:cNvPr>
            <p:cNvSpPr txBox="1"/>
            <p:nvPr/>
          </p:nvSpPr>
          <p:spPr>
            <a:xfrm>
              <a:off x="203200" y="6141819"/>
              <a:ext cx="119888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[3] T. Flisgen et al., "Generalization of coupled 𝑆-parameter calculation to compute beam impedances in particle accelerators," in Phys. Rev. Accel. Beams 23, 034601, 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27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B8080E-9CE0-F4B0-D0BD-5DBE46337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A34829-B2F9-6E22-E185-90D78D66B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Thomas Flisgen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C2CB96-4C97-66C0-1BA1-C8D482A8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de-DE" smtClean="0"/>
              <a:t>4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4264F4F-53BD-363E-51EE-47D54269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FEATURES of THE CONCATENATION METHODS CSC, SSC and CSC</a:t>
            </a:r>
            <a:r>
              <a:rPr lang="en-GB" baseline="30000" dirty="0"/>
              <a:t>BEAM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4A11192-1083-3696-667B-E2BF2B990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3" y="4308892"/>
            <a:ext cx="11040000" cy="189349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Important advantages:</a:t>
            </a:r>
          </a:p>
          <a:p>
            <a:r>
              <a:rPr lang="en-US" dirty="0"/>
              <a:t>(numerical) treatment of segments is computationally less demanding</a:t>
            </a:r>
          </a:p>
          <a:p>
            <a:r>
              <a:rPr lang="en-US" dirty="0"/>
              <a:t>single treatment of identical segments</a:t>
            </a:r>
          </a:p>
          <a:p>
            <a:r>
              <a:rPr lang="en-US" dirty="0"/>
              <a:t>segments with simple geometry can be treated analytically, which is very fast</a:t>
            </a:r>
          </a:p>
          <a:p>
            <a:r>
              <a:rPr lang="en-US" dirty="0"/>
              <a:t>employment of (rotational) symmetry of segments is feasible</a:t>
            </a:r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AF2A4ED-4F1A-7BBF-37B9-56EA3EA3D80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75734" y="1385888"/>
            <a:ext cx="11040533" cy="612000"/>
          </a:xfrm>
        </p:spPr>
        <p:txBody>
          <a:bodyPr/>
          <a:lstStyle/>
          <a:p>
            <a:r>
              <a:rPr lang="en-US" dirty="0"/>
              <a:t>1. Decomposition of the Structure at Regions of Constant Cross Section</a:t>
            </a:r>
          </a:p>
          <a:p>
            <a:endParaRPr lang="de-DE" dirty="0"/>
          </a:p>
        </p:txBody>
      </p:sp>
      <p:pic>
        <p:nvPicPr>
          <p:cNvPr id="8" name="Grafik 23" descr="cav4couplers.png">
            <a:extLst>
              <a:ext uri="{FF2B5EF4-FFF2-40B4-BE49-F238E27FC236}">
                <a16:creationId xmlns:a16="http://schemas.microsoft.com/office/drawing/2014/main" id="{55ADAB86-4F3C-E94D-8F96-A3BD70C30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75" y="2159578"/>
            <a:ext cx="90074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bgerundetes Rechteck 2">
            <a:extLst>
              <a:ext uri="{FF2B5EF4-FFF2-40B4-BE49-F238E27FC236}">
                <a16:creationId xmlns:a16="http://schemas.microsoft.com/office/drawing/2014/main" id="{781BDA85-2134-BA4F-AFFB-49C47FDC0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013" y="2016703"/>
            <a:ext cx="9464675" cy="647700"/>
          </a:xfrm>
          <a:prstGeom prst="roundRect">
            <a:avLst>
              <a:gd name="adj" fmla="val 26829"/>
            </a:avLst>
          </a:prstGeom>
          <a:solidFill>
            <a:srgbClr val="004A99">
              <a:alpha val="10196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solidFill>
                <a:srgbClr val="FFFFFF"/>
              </a:solidFill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344C7D8F-FB2E-082E-8697-8A55B246FC6E}"/>
              </a:ext>
            </a:extLst>
          </p:cNvPr>
          <p:cNvGrpSpPr/>
          <p:nvPr/>
        </p:nvGrpSpPr>
        <p:grpSpPr>
          <a:xfrm>
            <a:off x="1394013" y="2664403"/>
            <a:ext cx="9464675" cy="1241765"/>
            <a:chOff x="1394013" y="2664403"/>
            <a:chExt cx="9464675" cy="1241765"/>
          </a:xfrm>
        </p:grpSpPr>
        <p:grpSp>
          <p:nvGrpSpPr>
            <p:cNvPr id="9" name="Gruppieren 1">
              <a:extLst>
                <a:ext uri="{FF2B5EF4-FFF2-40B4-BE49-F238E27FC236}">
                  <a16:creationId xmlns:a16="http://schemas.microsoft.com/office/drawing/2014/main" id="{EA4A9C93-66F1-671B-A844-59BA5BB68E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9900" y="3410868"/>
              <a:ext cx="9244013" cy="341312"/>
              <a:chOff x="241432" y="4302621"/>
              <a:chExt cx="9244837" cy="341312"/>
            </a:xfrm>
          </p:grpSpPr>
          <p:pic>
            <p:nvPicPr>
              <p:cNvPr id="10" name="Grafik 23" descr="cav4couplers.png">
                <a:extLst>
                  <a:ext uri="{FF2B5EF4-FFF2-40B4-BE49-F238E27FC236}">
                    <a16:creationId xmlns:a16="http://schemas.microsoft.com/office/drawing/2014/main" id="{BE5FA5AF-045E-6267-58BD-0B8B0268B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269"/>
              <a:stretch>
                <a:fillRect/>
              </a:stretch>
            </p:blipFill>
            <p:spPr bwMode="auto">
              <a:xfrm>
                <a:off x="241432" y="4302621"/>
                <a:ext cx="245998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Grafik 23" descr="cav4couplers.png">
                <a:extLst>
                  <a:ext uri="{FF2B5EF4-FFF2-40B4-BE49-F238E27FC236}">
                    <a16:creationId xmlns:a16="http://schemas.microsoft.com/office/drawing/2014/main" id="{88A9845F-0610-93A1-7EA6-30D668CF7A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48" r="81726"/>
              <a:stretch>
                <a:fillRect/>
              </a:stretch>
            </p:blipFill>
            <p:spPr bwMode="auto">
              <a:xfrm>
                <a:off x="563887" y="4302621"/>
                <a:ext cx="1335405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Grafik 23" descr="cav4couplers.png">
                <a:extLst>
                  <a:ext uri="{FF2B5EF4-FFF2-40B4-BE49-F238E27FC236}">
                    <a16:creationId xmlns:a16="http://schemas.microsoft.com/office/drawing/2014/main" id="{ED33973B-B56D-3BF6-4C71-0B45E7CB6F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82" r="78545"/>
              <a:stretch>
                <a:fillRect/>
              </a:stretch>
            </p:blipFill>
            <p:spPr bwMode="auto">
              <a:xfrm>
                <a:off x="1975749" y="4302621"/>
                <a:ext cx="222885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Grafik 23" descr="cav4couplers.png">
                <a:extLst>
                  <a:ext uri="{FF2B5EF4-FFF2-40B4-BE49-F238E27FC236}">
                    <a16:creationId xmlns:a16="http://schemas.microsoft.com/office/drawing/2014/main" id="{337C0887-5235-6AAC-C688-532607971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95" r="74219"/>
              <a:stretch>
                <a:fillRect/>
              </a:stretch>
            </p:blipFill>
            <p:spPr bwMode="auto">
              <a:xfrm>
                <a:off x="2275091" y="4302621"/>
                <a:ext cx="323088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Grafik 23" descr="cav4couplers.png">
                <a:extLst>
                  <a:ext uri="{FF2B5EF4-FFF2-40B4-BE49-F238E27FC236}">
                    <a16:creationId xmlns:a16="http://schemas.microsoft.com/office/drawing/2014/main" id="{FCD2B649-3F6C-FFA6-AB02-251E407058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30" r="81726"/>
              <a:stretch>
                <a:fillRect/>
              </a:stretch>
            </p:blipFill>
            <p:spPr bwMode="auto">
              <a:xfrm>
                <a:off x="2993409" y="4302621"/>
                <a:ext cx="1319113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Grafik 23" descr="cav4couplers.png">
                <a:extLst>
                  <a:ext uri="{FF2B5EF4-FFF2-40B4-BE49-F238E27FC236}">
                    <a16:creationId xmlns:a16="http://schemas.microsoft.com/office/drawing/2014/main" id="{B95D0105-B3E3-F1A5-A159-CDB917FB3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48" r="81726"/>
              <a:stretch>
                <a:fillRect/>
              </a:stretch>
            </p:blipFill>
            <p:spPr bwMode="auto">
              <a:xfrm>
                <a:off x="5416163" y="4302621"/>
                <a:ext cx="1335405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Grafik 23" descr="cav4couplers.png">
                <a:extLst>
                  <a:ext uri="{FF2B5EF4-FFF2-40B4-BE49-F238E27FC236}">
                    <a16:creationId xmlns:a16="http://schemas.microsoft.com/office/drawing/2014/main" id="{511ED97E-CF1D-3F7B-072D-687C75FF50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48" r="81726"/>
              <a:stretch>
                <a:fillRect/>
              </a:stretch>
            </p:blipFill>
            <p:spPr bwMode="auto">
              <a:xfrm>
                <a:off x="7845685" y="4302621"/>
                <a:ext cx="1335405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Grafik 23" descr="cav4couplers.png">
                <a:extLst>
                  <a:ext uri="{FF2B5EF4-FFF2-40B4-BE49-F238E27FC236}">
                    <a16:creationId xmlns:a16="http://schemas.microsoft.com/office/drawing/2014/main" id="{FE2BEEB0-0209-576C-B134-D8FDE2E238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269"/>
              <a:stretch>
                <a:fillRect/>
              </a:stretch>
            </p:blipFill>
            <p:spPr bwMode="auto">
              <a:xfrm>
                <a:off x="5093708" y="4302621"/>
                <a:ext cx="245998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Grafik 23" descr="cav4couplers.png">
                <a:extLst>
                  <a:ext uri="{FF2B5EF4-FFF2-40B4-BE49-F238E27FC236}">
                    <a16:creationId xmlns:a16="http://schemas.microsoft.com/office/drawing/2014/main" id="{0C1DD06E-E2F9-AFA8-610F-81677FE8CF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82" r="78545"/>
              <a:stretch>
                <a:fillRect/>
              </a:stretch>
            </p:blipFill>
            <p:spPr bwMode="auto">
              <a:xfrm>
                <a:off x="6828025" y="4302621"/>
                <a:ext cx="222885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Grafik 23" descr="cav4couplers.png">
                <a:extLst>
                  <a:ext uri="{FF2B5EF4-FFF2-40B4-BE49-F238E27FC236}">
                    <a16:creationId xmlns:a16="http://schemas.microsoft.com/office/drawing/2014/main" id="{78835221-7A9E-13E4-7F99-1EBA3117F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95" r="74219"/>
              <a:stretch>
                <a:fillRect/>
              </a:stretch>
            </p:blipFill>
            <p:spPr bwMode="auto">
              <a:xfrm>
                <a:off x="7127367" y="4302621"/>
                <a:ext cx="323088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Grafik 23" descr="cav4couplers.png">
                <a:extLst>
                  <a:ext uri="{FF2B5EF4-FFF2-40B4-BE49-F238E27FC236}">
                    <a16:creationId xmlns:a16="http://schemas.microsoft.com/office/drawing/2014/main" id="{894CD2CA-534F-17AB-2BCC-ADD4DA7D87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55" r="70955"/>
              <a:stretch>
                <a:fillRect/>
              </a:stretch>
            </p:blipFill>
            <p:spPr bwMode="auto">
              <a:xfrm>
                <a:off x="2674636" y="4302621"/>
                <a:ext cx="242316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Grafik 23" descr="cav4couplers.png">
                <a:extLst>
                  <a:ext uri="{FF2B5EF4-FFF2-40B4-BE49-F238E27FC236}">
                    <a16:creationId xmlns:a16="http://schemas.microsoft.com/office/drawing/2014/main" id="{5AE129D0-A50A-F3BE-C014-9385A2595E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55" r="70955"/>
              <a:stretch>
                <a:fillRect/>
              </a:stretch>
            </p:blipFill>
            <p:spPr bwMode="auto">
              <a:xfrm>
                <a:off x="7526912" y="4302621"/>
                <a:ext cx="242316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Grafik 23" descr="cav4couplers.png">
                <a:extLst>
                  <a:ext uri="{FF2B5EF4-FFF2-40B4-BE49-F238E27FC236}">
                    <a16:creationId xmlns:a16="http://schemas.microsoft.com/office/drawing/2014/main" id="{F4A77C9D-2A69-AB74-9240-1F62356C2F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95" r="74219"/>
              <a:stretch>
                <a:fillRect/>
              </a:stretch>
            </p:blipFill>
            <p:spPr bwMode="auto">
              <a:xfrm>
                <a:off x="4694163" y="4302621"/>
                <a:ext cx="323088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Grafik 23" descr="cav4couplers.png">
                <a:extLst>
                  <a:ext uri="{FF2B5EF4-FFF2-40B4-BE49-F238E27FC236}">
                    <a16:creationId xmlns:a16="http://schemas.microsoft.com/office/drawing/2014/main" id="{C631FCF2-88FA-26F7-6037-6EA8703C0C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952" r="52509"/>
              <a:stretch>
                <a:fillRect/>
              </a:stretch>
            </p:blipFill>
            <p:spPr bwMode="auto">
              <a:xfrm>
                <a:off x="4388979" y="4302621"/>
                <a:ext cx="228727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Grafik 23" descr="cav4couplers.png">
                <a:extLst>
                  <a:ext uri="{FF2B5EF4-FFF2-40B4-BE49-F238E27FC236}">
                    <a16:creationId xmlns:a16="http://schemas.microsoft.com/office/drawing/2014/main" id="{5702DB23-2E41-A2D2-0EA2-FBA75123E5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952" r="52509"/>
              <a:stretch>
                <a:fillRect/>
              </a:stretch>
            </p:blipFill>
            <p:spPr bwMode="auto">
              <a:xfrm>
                <a:off x="9257542" y="4302621"/>
                <a:ext cx="228727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7" name="Gerade Verbindung mit Pfeil 48">
              <a:extLst>
                <a:ext uri="{FF2B5EF4-FFF2-40B4-BE49-F238E27FC236}">
                  <a16:creationId xmlns:a16="http://schemas.microsoft.com/office/drawing/2014/main" id="{CD4D4B4B-6DEF-0A5C-6661-28AFD25709A7}"/>
                </a:ext>
              </a:extLst>
            </p:cNvPr>
            <p:cNvCxnSpPr>
              <a:cxnSpLocks noChangeShapeType="1"/>
              <a:stCxn id="25" idx="2"/>
              <a:endCxn id="26" idx="0"/>
            </p:cNvCxnSpPr>
            <p:nvPr/>
          </p:nvCxnSpPr>
          <p:spPr bwMode="auto">
            <a:xfrm>
              <a:off x="6126351" y="2664403"/>
              <a:ext cx="0" cy="592477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Abgerundetes Rechteck 2">
              <a:extLst>
                <a:ext uri="{FF2B5EF4-FFF2-40B4-BE49-F238E27FC236}">
                  <a16:creationId xmlns:a16="http://schemas.microsoft.com/office/drawing/2014/main" id="{F8407B41-5150-ED98-F18C-C464A14B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013" y="3256880"/>
              <a:ext cx="9464675" cy="649288"/>
            </a:xfrm>
            <a:prstGeom prst="roundRect">
              <a:avLst>
                <a:gd name="adj" fmla="val 26829"/>
              </a:avLst>
            </a:prstGeom>
            <a:solidFill>
              <a:srgbClr val="004A99">
                <a:alpha val="10196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de-DE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166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B8080E-9CE0-F4B0-D0BD-5DBE46337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A34829-B2F9-6E22-E185-90D78D66B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Thomas Flisgen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C2CB96-4C97-66C0-1BA1-C8D482A8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de-DE" smtClean="0"/>
              <a:t>5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4264F4F-53BD-363E-51EE-47D54269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FEATURES of THE CONCATENATION METHODS CSC, SSC and CSC</a:t>
            </a:r>
            <a:r>
              <a:rPr lang="en-GB" baseline="30000" dirty="0"/>
              <a:t>BEAM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AF2A4ED-4F1A-7BBF-37B9-56EA3EA3D80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75734" y="1151618"/>
            <a:ext cx="11040533" cy="612000"/>
          </a:xfrm>
        </p:spPr>
        <p:txBody>
          <a:bodyPr/>
          <a:lstStyle/>
          <a:p>
            <a:pPr defTabSz="914400">
              <a:defRPr/>
            </a:pPr>
            <a:r>
              <a:rPr lang="en-GB" kern="0" dirty="0"/>
              <a:t>2. Consideration of Segments as Blocks with Terminals and Expansion of Fields on Slice Planes in terms of 2D Port Modes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28CDE5B-735E-4FDE-6E03-36FD92A84ED2}"/>
              </a:ext>
            </a:extLst>
          </p:cNvPr>
          <p:cNvGrpSpPr/>
          <p:nvPr/>
        </p:nvGrpSpPr>
        <p:grpSpPr>
          <a:xfrm>
            <a:off x="5950423" y="2033587"/>
            <a:ext cx="4681538" cy="3360737"/>
            <a:chOff x="5950423" y="2033587"/>
            <a:chExt cx="4681538" cy="3360737"/>
          </a:xfrm>
        </p:grpSpPr>
        <p:sp>
          <p:nvSpPr>
            <p:cNvPr id="60" name="Abgerundetes Rechteck 2 1">
              <a:extLst>
                <a:ext uri="{FF2B5EF4-FFF2-40B4-BE49-F238E27FC236}">
                  <a16:creationId xmlns:a16="http://schemas.microsoft.com/office/drawing/2014/main" id="{6FCC68CE-FCD2-C772-51F7-327A2DBC1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811" y="2033587"/>
              <a:ext cx="4248150" cy="3360737"/>
            </a:xfrm>
            <a:prstGeom prst="roundRect">
              <a:avLst>
                <a:gd name="adj" fmla="val 8815"/>
              </a:avLst>
            </a:prstGeom>
            <a:solidFill>
              <a:srgbClr val="004A99">
                <a:alpha val="10196"/>
              </a:srgbClr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de-DE" altLang="de-DE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DejaVu Sans" panose="020B0604020202020204" charset="0"/>
              </a:endParaRPr>
            </a:p>
          </p:txBody>
        </p:sp>
        <p:grpSp>
          <p:nvGrpSpPr>
            <p:cNvPr id="150" name="Gruppieren 149">
              <a:extLst>
                <a:ext uri="{FF2B5EF4-FFF2-40B4-BE49-F238E27FC236}">
                  <a16:creationId xmlns:a16="http://schemas.microsoft.com/office/drawing/2014/main" id="{4046F553-F9C4-AED3-525B-52501852339C}"/>
                </a:ext>
              </a:extLst>
            </p:cNvPr>
            <p:cNvGrpSpPr/>
            <p:nvPr/>
          </p:nvGrpSpPr>
          <p:grpSpPr>
            <a:xfrm>
              <a:off x="6623523" y="2427287"/>
              <a:ext cx="3580717" cy="2590800"/>
              <a:chOff x="6623523" y="2427287"/>
              <a:chExt cx="3580717" cy="2590800"/>
            </a:xfrm>
          </p:grpSpPr>
          <p:cxnSp>
            <p:nvCxnSpPr>
              <p:cNvPr id="64" name="Gerade Verbindung 3">
                <a:extLst>
                  <a:ext uri="{FF2B5EF4-FFF2-40B4-BE49-F238E27FC236}">
                    <a16:creationId xmlns:a16="http://schemas.microsoft.com/office/drawing/2014/main" id="{4A4C4F01-B2AC-DCD6-8826-9754373684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617170" y="2862129"/>
                <a:ext cx="819045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Gerade Verbindung 17">
                <a:extLst>
                  <a:ext uri="{FF2B5EF4-FFF2-40B4-BE49-F238E27FC236}">
                    <a16:creationId xmlns:a16="http://schemas.microsoft.com/office/drawing/2014/main" id="{2705E24C-89D8-89F1-5DF5-0D9C8BD50DA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599710" y="3281100"/>
                <a:ext cx="836506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Gerade Verbindung 21">
                <a:extLst>
                  <a:ext uri="{FF2B5EF4-FFF2-40B4-BE49-F238E27FC236}">
                    <a16:creationId xmlns:a16="http://schemas.microsoft.com/office/drawing/2014/main" id="{A82845F5-99DD-0DBF-813E-108EFFFB239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620345" y="3819098"/>
                <a:ext cx="815871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" name="Gerade Verbindung 22">
                <a:extLst>
                  <a:ext uri="{FF2B5EF4-FFF2-40B4-BE49-F238E27FC236}">
                    <a16:creationId xmlns:a16="http://schemas.microsoft.com/office/drawing/2014/main" id="{9BAFEC11-512E-2D4B-A66B-8C2F1DA9D2A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620345" y="4250766"/>
                <a:ext cx="815871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" name="Gerade Verbindung mit Pfeil 6">
                <a:extLst>
                  <a:ext uri="{FF2B5EF4-FFF2-40B4-BE49-F238E27FC236}">
                    <a16:creationId xmlns:a16="http://schemas.microsoft.com/office/drawing/2014/main" id="{1DB060DA-4384-4FCB-866B-13910628E1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544155" y="2862129"/>
                <a:ext cx="0" cy="431668"/>
              </a:xfrm>
              <a:prstGeom prst="straightConnector1">
                <a:avLst/>
              </a:prstGeom>
              <a:noFill/>
              <a:ln w="12700" algn="ctr">
                <a:solidFill>
                  <a:srgbClr val="3333CC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Gerade Verbindung mit Pfeil 29">
                <a:extLst>
                  <a:ext uri="{FF2B5EF4-FFF2-40B4-BE49-F238E27FC236}">
                    <a16:creationId xmlns:a16="http://schemas.microsoft.com/office/drawing/2014/main" id="{7BE3AD5A-56BB-E5FC-137F-51F11B69E8B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544155" y="3819098"/>
                <a:ext cx="0" cy="431668"/>
              </a:xfrm>
              <a:prstGeom prst="straightConnector1">
                <a:avLst/>
              </a:prstGeom>
              <a:noFill/>
              <a:ln w="12700" algn="ctr">
                <a:solidFill>
                  <a:srgbClr val="3333CC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Gerade Verbindung mit Pfeil 8">
                <a:extLst>
                  <a:ext uri="{FF2B5EF4-FFF2-40B4-BE49-F238E27FC236}">
                    <a16:creationId xmlns:a16="http://schemas.microsoft.com/office/drawing/2014/main" id="{B41D1407-0D6C-357B-ACEB-B042FE6936A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18757" y="2862129"/>
                <a:ext cx="215872" cy="0"/>
              </a:xfrm>
              <a:prstGeom prst="straightConnector1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Gerade Verbindung mit Pfeil 34">
                <a:extLst>
                  <a:ext uri="{FF2B5EF4-FFF2-40B4-BE49-F238E27FC236}">
                    <a16:creationId xmlns:a16="http://schemas.microsoft.com/office/drawing/2014/main" id="{FEAF11B2-3D9E-DC4E-F44D-8AAFF4A08F3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20345" y="3818146"/>
                <a:ext cx="215872" cy="0"/>
              </a:xfrm>
              <a:prstGeom prst="straightConnector1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149" name="Grafik 148" descr="\documentclass{article}&#10;\usepackage{amsmath,sansmath}&#10;\pagestyle{empty}&#10;\newcommand{\dwt}{\frac{\mathrm{d}}{\mathrm{d}t}}&#10;\begin{document}&#10;{\sansmath&#10;$v_{r,1,2}(t)$}&#10;\end{document}" title="IguanaTex Picture Display">
                <a:extLst>
                  <a:ext uri="{FF2B5EF4-FFF2-40B4-BE49-F238E27FC236}">
                    <a16:creationId xmlns:a16="http://schemas.microsoft.com/office/drawing/2014/main" id="{DAF64AB4-7332-3CE8-96C2-E3FEBF8DFB5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3523" y="3904798"/>
                <a:ext cx="694126" cy="2318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1" name="Grafik 140" descr="\documentclass{article}&#10;\usepackage{amsmath,sansmath}&#10;\pagestyle{empty}&#10;\newcommand{\dwt}{\frac{\mathrm{d}}{\mathrm{d}t}}&#10;\begin{document}&#10;&#10;{\sansmath&#10;$i_{r,1,2}(t)$}&#10;\end{document}" title="IguanaTex Picture Display">
                <a:extLst>
                  <a:ext uri="{FF2B5EF4-FFF2-40B4-BE49-F238E27FC236}">
                    <a16:creationId xmlns:a16="http://schemas.microsoft.com/office/drawing/2014/main" id="{9B91D48E-9155-F0DA-27E1-1CC972EA7B3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9711" y="3496936"/>
                <a:ext cx="650229" cy="231833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75" name="Gerade Verbindung 26">
                <a:extLst>
                  <a:ext uri="{FF2B5EF4-FFF2-40B4-BE49-F238E27FC236}">
                    <a16:creationId xmlns:a16="http://schemas.microsoft.com/office/drawing/2014/main" id="{50299A41-4555-B643-A660-CDD04E9991C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419073" y="2439031"/>
                <a:ext cx="942855" cy="0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" name="Gerade Verbindung 127">
                <a:extLst>
                  <a:ext uri="{FF2B5EF4-FFF2-40B4-BE49-F238E27FC236}">
                    <a16:creationId xmlns:a16="http://schemas.microsoft.com/office/drawing/2014/main" id="{5AAD83D9-9479-A06D-2A19-9E18FE6F6D3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426692" y="2427287"/>
                <a:ext cx="9524" cy="2590800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Gerade Verbindung 136">
                <a:extLst>
                  <a:ext uri="{FF2B5EF4-FFF2-40B4-BE49-F238E27FC236}">
                    <a16:creationId xmlns:a16="http://schemas.microsoft.com/office/drawing/2014/main" id="{F80BDF5D-6467-C18F-90C2-46F8B7F1ECA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425105" y="5007552"/>
                <a:ext cx="1046029" cy="0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133" name="Grafik 132" descr="\documentclass{article}&#10;\usepackage{amsmath,sansmath}&#10;\pagestyle{empty}&#10;\newcommand{\dwt}{\frac{\mathrm{d}}{\mathrm{d}t}}&#10;\newcommand{\ddwt}{\frac{\mathrm{d}^2}{\mathrm{d}t^2}}&#10;&#10;\begin{document}&#10;{\sansmath&#10;$i_{r,1,1}(t)$}&#10;\end{document}" title="IguanaTex Picture Display">
                <a:extLst>
                  <a:ext uri="{FF2B5EF4-FFF2-40B4-BE49-F238E27FC236}">
                    <a16:creationId xmlns:a16="http://schemas.microsoft.com/office/drawing/2014/main" id="{51C108F2-B50F-13F0-7668-A661915F4AB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9711" y="2549489"/>
                <a:ext cx="650229" cy="2318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5" name="Grafik 144" descr="\documentclass{article}&#10;\usepackage{amsmath,sansmath}&#10;\pagestyle{empty}&#10;\newcommand{\dwt}{\frac{\mathrm{d}}{\mathrm{d}t}}&#10;\newcommand{\ddwt}{\frac{\mathrm{d}^2}{\mathrm{d}t^2}}&#10;&#10;\begin{document}&#10;{\sansmath&#10;$v_{r,1,1}(t)$}&#10;\end{document}" title="IguanaTex Picture Display">
                <a:extLst>
                  <a:ext uri="{FF2B5EF4-FFF2-40B4-BE49-F238E27FC236}">
                    <a16:creationId xmlns:a16="http://schemas.microsoft.com/office/drawing/2014/main" id="{133F265C-1ACD-D574-A862-83D4CF48A75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4951" y="2958938"/>
                <a:ext cx="694126" cy="231833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80" name="Gerade Verbindung 115 1">
                <a:extLst>
                  <a:ext uri="{FF2B5EF4-FFF2-40B4-BE49-F238E27FC236}">
                    <a16:creationId xmlns:a16="http://schemas.microsoft.com/office/drawing/2014/main" id="{26EF7371-E6A9-4029-429A-9A0F5128E4E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355804" y="2439031"/>
                <a:ext cx="739865" cy="0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" name="Gerade Verbindung 115 2">
                <a:extLst>
                  <a:ext uri="{FF2B5EF4-FFF2-40B4-BE49-F238E27FC236}">
                    <a16:creationId xmlns:a16="http://schemas.microsoft.com/office/drawing/2014/main" id="{359F4BFC-245D-8478-B032-119AFFCAF66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464375" y="5009076"/>
                <a:ext cx="739865" cy="0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82" name="Grafik 7">
                <a:extLst>
                  <a:ext uri="{FF2B5EF4-FFF2-40B4-BE49-F238E27FC236}">
                    <a16:creationId xmlns:a16="http://schemas.microsoft.com/office/drawing/2014/main" id="{B15DCBDB-4A5F-425F-F501-F3A4D6208EC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7999" y="4541723"/>
                <a:ext cx="25711" cy="207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9" name="Gruppieren 128">
              <a:extLst>
                <a:ext uri="{FF2B5EF4-FFF2-40B4-BE49-F238E27FC236}">
                  <a16:creationId xmlns:a16="http://schemas.microsoft.com/office/drawing/2014/main" id="{8B4E0DBA-5186-8430-836A-21AFC35329EB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8863486" y="3568700"/>
              <a:ext cx="1435100" cy="369887"/>
              <a:chOff x="8863486" y="3568700"/>
              <a:chExt cx="1435100" cy="369887"/>
            </a:xfrm>
          </p:grpSpPr>
          <p:sp>
            <p:nvSpPr>
              <p:cNvPr id="83" name="Text Box 6 2">
                <a:extLst>
                  <a:ext uri="{FF2B5EF4-FFF2-40B4-BE49-F238E27FC236}">
                    <a16:creationId xmlns:a16="http://schemas.microsoft.com/office/drawing/2014/main" id="{243C0591-4598-20FE-A35C-E2D61D784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63486" y="3568700"/>
                <a:ext cx="14351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44926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>
                    <a:srgbClr val="3333CC"/>
                  </a:buClr>
                  <a:buSzPct val="100000"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cs typeface="DejaVu Sans" panose="020B0604020202020204" charset="0"/>
                  </a:rPr>
                  <a:t>Segment</a:t>
                </a:r>
              </a:p>
            </p:txBody>
          </p:sp>
          <p:pic>
            <p:nvPicPr>
              <p:cNvPr id="128" name="Grafik 127" descr="\documentclass{article}&#10;\usepackage{amsmath,sansmath}&#10;\pagestyle{empty}&#10;\newcommand{\dwt}{\frac{\mathrm{d}}{\mathrm{d}t}}&#10;\begin{document}&#10;{\sansmath&#10;$r$}&#10;\end{document}" title="IguanaTex Picture Display">
                <a:extLst>
                  <a:ext uri="{FF2B5EF4-FFF2-40B4-BE49-F238E27FC236}">
                    <a16:creationId xmlns:a16="http://schemas.microsoft.com/office/drawing/2014/main" id="{F82D9362-1ACB-3158-2FD8-5DCD898EBD5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73897" y="3735211"/>
                <a:ext cx="85051" cy="10837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85" name="Gerade Verbindung mit Pfeil 48">
              <a:extLst>
                <a:ext uri="{FF2B5EF4-FFF2-40B4-BE49-F238E27FC236}">
                  <a16:creationId xmlns:a16="http://schemas.microsoft.com/office/drawing/2014/main" id="{EBBE0198-EEDF-88AB-AF36-AF8C17D337A5}"/>
                </a:ext>
              </a:extLst>
            </p:cNvPr>
            <p:cNvCxnSpPr>
              <a:cxnSpLocks noChangeShapeType="1"/>
              <a:stCxn id="87" idx="3"/>
              <a:endCxn id="60" idx="1"/>
            </p:cNvCxnSpPr>
            <p:nvPr/>
          </p:nvCxnSpPr>
          <p:spPr bwMode="auto">
            <a:xfrm>
              <a:off x="5950423" y="3713162"/>
              <a:ext cx="433388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E1F88BC-B3B6-0A1C-3BD7-837C1F4756EC}"/>
              </a:ext>
            </a:extLst>
          </p:cNvPr>
          <p:cNvGrpSpPr/>
          <p:nvPr/>
        </p:nvGrpSpPr>
        <p:grpSpPr>
          <a:xfrm>
            <a:off x="1199036" y="2017712"/>
            <a:ext cx="4751387" cy="3390900"/>
            <a:chOff x="1199036" y="2017712"/>
            <a:chExt cx="4751387" cy="3390900"/>
          </a:xfrm>
        </p:grpSpPr>
        <p:sp>
          <p:nvSpPr>
            <p:cNvPr id="61" name="Text Box 6 1">
              <a:extLst>
                <a:ext uri="{FF2B5EF4-FFF2-40B4-BE49-F238E27FC236}">
                  <a16:creationId xmlns:a16="http://schemas.microsoft.com/office/drawing/2014/main" id="{41E6BFDE-737A-7A4E-9390-8C5830731B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9037" y="4999073"/>
              <a:ext cx="47513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449263" fontAlgn="base">
                <a:spcBef>
                  <a:spcPct val="0"/>
                </a:spcBef>
                <a:spcAft>
                  <a:spcPts val="600"/>
                </a:spcAft>
                <a:buClr>
                  <a:srgbClr val="3333CC"/>
                </a:buClr>
                <a:buSzPct val="100000"/>
              </a:pPr>
              <a:r>
                <a:rPr lang="de-DE" altLang="de-DE">
                  <a:cs typeface="DejaVu Sans" panose="020B0604020202020204" charset="0"/>
                </a:rPr>
                <a:t>E-field of first three 2D port modes</a:t>
              </a:r>
            </a:p>
          </p:txBody>
        </p:sp>
        <p:pic>
          <p:nvPicPr>
            <p:cNvPr id="62" name="Picture 16">
              <a:extLst>
                <a:ext uri="{FF2B5EF4-FFF2-40B4-BE49-F238E27FC236}">
                  <a16:creationId xmlns:a16="http://schemas.microsoft.com/office/drawing/2014/main" id="{0CC04657-7AE5-1BD1-D6E1-BF2E123826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198" y="2031999"/>
              <a:ext cx="1008063" cy="290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41">
              <a:extLst>
                <a:ext uri="{FF2B5EF4-FFF2-40B4-BE49-F238E27FC236}">
                  <a16:creationId xmlns:a16="http://schemas.microsoft.com/office/drawing/2014/main" id="{9092D389-8D8D-E874-01F9-77234841FC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0511" y="2351087"/>
              <a:ext cx="2136775" cy="192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Abgerundetes Rechteck 2 2">
              <a:extLst>
                <a:ext uri="{FF2B5EF4-FFF2-40B4-BE49-F238E27FC236}">
                  <a16:creationId xmlns:a16="http://schemas.microsoft.com/office/drawing/2014/main" id="{0041CEFE-B10B-9040-A60A-EDC336978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036" y="2017712"/>
              <a:ext cx="4751387" cy="3390900"/>
            </a:xfrm>
            <a:prstGeom prst="roundRect">
              <a:avLst>
                <a:gd name="adj" fmla="val 7412"/>
              </a:avLst>
            </a:prstGeom>
            <a:solidFill>
              <a:srgbClr val="004A99">
                <a:alpha val="10196"/>
              </a:srgbClr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de-DE" altLang="de-DE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DejaVu Sans" panose="020B0604020202020204" charset="0"/>
              </a:endParaRPr>
            </a:p>
          </p:txBody>
        </p:sp>
        <p:cxnSp>
          <p:nvCxnSpPr>
            <p:cNvPr id="88" name="Gerade Verbindung 67 1">
              <a:extLst>
                <a:ext uri="{FF2B5EF4-FFF2-40B4-BE49-F238E27FC236}">
                  <a16:creationId xmlns:a16="http://schemas.microsoft.com/office/drawing/2014/main" id="{84CE4D13-D564-1A56-96CB-A532616482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176936" y="2097087"/>
              <a:ext cx="2224087" cy="1012825"/>
            </a:xfrm>
            <a:prstGeom prst="line">
              <a:avLst/>
            </a:prstGeom>
            <a:noFill/>
            <a:ln w="31750" algn="ctr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Gerade Verbindung 67 2">
              <a:extLst>
                <a:ext uri="{FF2B5EF4-FFF2-40B4-BE49-F238E27FC236}">
                  <a16:creationId xmlns:a16="http://schemas.microsoft.com/office/drawing/2014/main" id="{01AFFF82-547E-9247-07BE-B5ED91AEB6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42023" y="4081462"/>
              <a:ext cx="2303463" cy="839787"/>
            </a:xfrm>
            <a:prstGeom prst="line">
              <a:avLst/>
            </a:prstGeom>
            <a:noFill/>
            <a:ln w="31750" algn="ctr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330DD06-E6A0-9C32-97FA-0D4E53414BF1}"/>
              </a:ext>
            </a:extLst>
          </p:cNvPr>
          <p:cNvGrpSpPr/>
          <p:nvPr/>
        </p:nvGrpSpPr>
        <p:grpSpPr>
          <a:xfrm>
            <a:off x="1291167" y="5533957"/>
            <a:ext cx="10325100" cy="861774"/>
            <a:chOff x="1291167" y="5533957"/>
            <a:chExt cx="10325100" cy="861774"/>
          </a:xfrm>
        </p:grpSpPr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334D3EF0-287D-044C-FE8A-F30743E1A9F3}"/>
                </a:ext>
              </a:extLst>
            </p:cNvPr>
            <p:cNvSpPr txBox="1"/>
            <p:nvPr/>
          </p:nvSpPr>
          <p:spPr>
            <a:xfrm>
              <a:off x="1291167" y="5533957"/>
              <a:ext cx="103251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/>
                <a:t>Modal voltages               correspond to tangential electric fields of 2D port modes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Modal currents               correspond to tangential magnetic fields of 2D port modes</a:t>
              </a:r>
            </a:p>
          </p:txBody>
        </p:sp>
        <p:pic>
          <p:nvPicPr>
            <p:cNvPr id="118" name="Grafik 117" descr="\documentclass{article}&#10;\usepackage{amsmath,sansmath}&#10;\pagestyle{empty}&#10;\newcommand{\dwt}{\frac{\mathrm{d}}{\mathrm{d}t}}&#10;\begin{document}&#10;{\sansmath&#10;$v_{r,p,m}(t)$}&#10;\end{document}" title="IguanaTex Picture Display">
              <a:extLst>
                <a:ext uri="{FF2B5EF4-FFF2-40B4-BE49-F238E27FC236}">
                  <a16:creationId xmlns:a16="http://schemas.microsoft.com/office/drawing/2014/main" id="{9F68477E-6B70-CF52-940F-982966F70134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0670" y="5726074"/>
              <a:ext cx="839841" cy="266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rafik 119" descr="\documentclass{article}&#10;\usepackage{amsmath,sansmath}&#10;\pagestyle{empty}&#10;\newcommand{\dwt}{\frac{\mathrm{d}}{\mathrm{d}t}}&#10;\begin{document}&#10;{\sansmath&#10;$i_{r,p,m}(t)$}&#10;\end{document}" title="IguanaTex Picture Display">
              <a:extLst>
                <a:ext uri="{FF2B5EF4-FFF2-40B4-BE49-F238E27FC236}">
                  <a16:creationId xmlns:a16="http://schemas.microsoft.com/office/drawing/2014/main" id="{EBBE8B2C-8A1B-6D71-CE82-A7BD3662146F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2670" y="6072422"/>
              <a:ext cx="791066" cy="26673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1904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B8080E-9CE0-F4B0-D0BD-5DBE46337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A34829-B2F9-6E22-E185-90D78D66B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Thomas Flisgen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C2CB96-4C97-66C0-1BA1-C8D482A8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de-DE" smtClean="0"/>
              <a:t>6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4264F4F-53BD-363E-51EE-47D54269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FEATURES of THE CONCATENATION METHODS CSC, SSC and CSC</a:t>
            </a:r>
            <a:r>
              <a:rPr lang="en-GB" baseline="30000" dirty="0"/>
              <a:t>BEAM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AF2A4ED-4F1A-7BBF-37B9-56EA3EA3D80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75734" y="1151618"/>
            <a:ext cx="11040533" cy="612000"/>
          </a:xfrm>
        </p:spPr>
        <p:txBody>
          <a:bodyPr/>
          <a:lstStyle/>
          <a:p>
            <a:pPr defTabSz="914400">
              <a:defRPr/>
            </a:pPr>
            <a:r>
              <a:rPr lang="en-GB" kern="0" dirty="0"/>
              <a:t>3. Description of RF Properties of Individual Sections </a:t>
            </a:r>
          </a:p>
        </p:txBody>
      </p:sp>
      <p:pic>
        <p:nvPicPr>
          <p:cNvPr id="49" name="Grafik 23" descr="cav4couplers.png">
            <a:extLst>
              <a:ext uri="{FF2B5EF4-FFF2-40B4-BE49-F238E27FC236}">
                <a16:creationId xmlns:a16="http://schemas.microsoft.com/office/drawing/2014/main" id="{5FE5F031-2BB9-7EA6-44F3-D18D06D0FD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r="81726"/>
          <a:stretch>
            <a:fillRect/>
          </a:stretch>
        </p:blipFill>
        <p:spPr bwMode="auto">
          <a:xfrm>
            <a:off x="1773676" y="3154136"/>
            <a:ext cx="25923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6 1">
            <a:extLst>
              <a:ext uri="{FF2B5EF4-FFF2-40B4-BE49-F238E27FC236}">
                <a16:creationId xmlns:a16="http://schemas.microsoft.com/office/drawing/2014/main" id="{6B85D278-696C-F250-1EDA-FA08E8AD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64" y="2841399"/>
            <a:ext cx="449262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6 2">
            <a:extLst>
              <a:ext uri="{FF2B5EF4-FFF2-40B4-BE49-F238E27FC236}">
                <a16:creationId xmlns:a16="http://schemas.microsoft.com/office/drawing/2014/main" id="{6592212B-8033-BCA6-422B-AD20CF10E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89" y="2873149"/>
            <a:ext cx="447675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Grafik 123" descr="\documentclass{article}&#10;\usepackage{amsmath,sansmath}&#10;\pagestyle{empty}&#10;\newcommand{\dwt}{\frac{\mathrm{d}}{\mathrm{d}t}}&#10;\newcommand{\ddwt}{\frac{\mathrm{d}^2}{\mathrm{d}t^2}}&#10;\newcommand{\pdwt}{\frac{\partial}{\partial t}}&#10;\newcommand{\pddwt}{\frac{\partial^2}{\partial t^2}}&#10;\begin{document}&#10;&#10;{\sansmath$\Delta \mathbf{E}(\mathbf{r},t) = \varepsilon\mu \pddwt\mathbf{E}(\mathbf{r},t)+\mu\pdwt\mathbf{J}(\mathbf{r},t)$}&#10;&#10;\end{document}" title="IguanaTex Picture Display">
            <a:extLst>
              <a:ext uri="{FF2B5EF4-FFF2-40B4-BE49-F238E27FC236}">
                <a16:creationId xmlns:a16="http://schemas.microsoft.com/office/drawing/2014/main" id="{FD3B6780-101B-8177-6C38-81C9263AEB3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38" y="4716885"/>
            <a:ext cx="3478863" cy="32237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Rechteck 84">
            <a:extLst>
              <a:ext uri="{FF2B5EF4-FFF2-40B4-BE49-F238E27FC236}">
                <a16:creationId xmlns:a16="http://schemas.microsoft.com/office/drawing/2014/main" id="{768BB85C-E02C-3DEC-302D-E0EE7D079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751" y="4287611"/>
            <a:ext cx="3576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ts val="600"/>
              </a:spcAft>
              <a:buClr>
                <a:srgbClr val="3333CC"/>
              </a:buClr>
            </a:pPr>
            <a:r>
              <a:rPr lang="en-GB" altLang="de-DE" dirty="0">
                <a:solidFill>
                  <a:srgbClr val="000000"/>
                </a:solidFill>
                <a:cs typeface="DejaVu Sans" panose="020B0604020202020204" charset="0"/>
              </a:rPr>
              <a:t>wave equation (PDE):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F4617CA-F714-DE4C-9C8B-23F06BA0C0C8}"/>
              </a:ext>
            </a:extLst>
          </p:cNvPr>
          <p:cNvGrpSpPr/>
          <p:nvPr/>
        </p:nvGrpSpPr>
        <p:grpSpPr>
          <a:xfrm>
            <a:off x="5037576" y="1934936"/>
            <a:ext cx="6199901" cy="4176713"/>
            <a:chOff x="5037576" y="1934936"/>
            <a:chExt cx="6199901" cy="4176713"/>
          </a:xfrm>
        </p:grpSpPr>
        <p:sp>
          <p:nvSpPr>
            <p:cNvPr id="47" name="Abgerundetes Rechteck 2 1">
              <a:extLst>
                <a:ext uri="{FF2B5EF4-FFF2-40B4-BE49-F238E27FC236}">
                  <a16:creationId xmlns:a16="http://schemas.microsoft.com/office/drawing/2014/main" id="{BF53A34E-4896-AC4C-3C2E-D4DF65C01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3851" y="1934936"/>
              <a:ext cx="5236285" cy="4176713"/>
            </a:xfrm>
            <a:prstGeom prst="roundRect">
              <a:avLst>
                <a:gd name="adj" fmla="val 8815"/>
              </a:avLst>
            </a:prstGeom>
            <a:solidFill>
              <a:srgbClr val="004A99">
                <a:alpha val="10196"/>
              </a:srgbClr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de-DE" altLang="de-DE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DejaVu Sans" panose="020B0604020202020204" charset="0"/>
              </a:endParaRPr>
            </a:p>
          </p:txBody>
        </p:sp>
        <p:pic>
          <p:nvPicPr>
            <p:cNvPr id="10" name="Grafik 9" descr="\documentclass{article}&#10;\usepackage{amsmath,sansmath}&#10;\pagestyle{empty}&#10;\newcommand{\dwt}{\frac{\mathrm{d}}{\mathrm{d}t}}&#10;\newcommand{\ddwt}{\frac{\mathrm{d}^2}{\mathrm{d}t^2}}&#10;&#10;\begin{document}&#10;&#10;{\sansmath\begin{align*}&#10;\mathrm{func}_r\left[\mathbf{v}_r(t),\mathbf{i}_r(t),\ldots\right]=\mathbf{0}&#10;\end{align*}}&#10;&#10;\end{document}" title="IguanaTex Picture Display">
              <a:extLst>
                <a:ext uri="{FF2B5EF4-FFF2-40B4-BE49-F238E27FC236}">
                  <a16:creationId xmlns:a16="http://schemas.microsoft.com/office/drawing/2014/main" id="{607DA35F-90F9-FDDA-D9AA-A1464D79A4D9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4350" y="5281323"/>
              <a:ext cx="2434930" cy="23183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3" name="Gerade Verbindung 3 1">
              <a:extLst>
                <a:ext uri="{FF2B5EF4-FFF2-40B4-BE49-F238E27FC236}">
                  <a16:creationId xmlns:a16="http://schemas.microsoft.com/office/drawing/2014/main" id="{BBB8BED4-DF3A-5F44-445D-22913EFB6E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467914" y="2528661"/>
              <a:ext cx="820737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Gerade Verbindung 17 1">
              <a:extLst>
                <a:ext uri="{FF2B5EF4-FFF2-40B4-BE49-F238E27FC236}">
                  <a16:creationId xmlns:a16="http://schemas.microsoft.com/office/drawing/2014/main" id="{10B2AD9D-9108-E5EC-1DAE-19A36DEC99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467914" y="2947761"/>
              <a:ext cx="820737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Gerade Verbindung 21 1">
              <a:extLst>
                <a:ext uri="{FF2B5EF4-FFF2-40B4-BE49-F238E27FC236}">
                  <a16:creationId xmlns:a16="http://schemas.microsoft.com/office/drawing/2014/main" id="{312F5D9C-876B-5D30-1C5E-B3D9DA324F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471089" y="3485924"/>
              <a:ext cx="817562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Gerade Verbindung 22 1">
              <a:extLst>
                <a:ext uri="{FF2B5EF4-FFF2-40B4-BE49-F238E27FC236}">
                  <a16:creationId xmlns:a16="http://schemas.microsoft.com/office/drawing/2014/main" id="{BB433E4D-FED8-AF09-C58C-E7AFF19069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471089" y="3917724"/>
              <a:ext cx="817562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Gerade Verbindung mit Pfeil 6 1">
              <a:extLst>
                <a:ext uri="{FF2B5EF4-FFF2-40B4-BE49-F238E27FC236}">
                  <a16:creationId xmlns:a16="http://schemas.microsoft.com/office/drawing/2014/main" id="{1BCB487E-BA8F-8EC3-DE40-D13D212B01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96476" y="2528661"/>
              <a:ext cx="0" cy="431800"/>
            </a:xfrm>
            <a:prstGeom prst="straightConnector1">
              <a:avLst/>
            </a:prstGeom>
            <a:noFill/>
            <a:ln w="12700" algn="ctr">
              <a:solidFill>
                <a:srgbClr val="3333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Gerade Verbindung mit Pfeil 29 1">
              <a:extLst>
                <a:ext uri="{FF2B5EF4-FFF2-40B4-BE49-F238E27FC236}">
                  <a16:creationId xmlns:a16="http://schemas.microsoft.com/office/drawing/2014/main" id="{4FACEF5F-47E1-DB28-E130-E83CDFFFD6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82189" y="3485924"/>
              <a:ext cx="0" cy="431800"/>
            </a:xfrm>
            <a:prstGeom prst="straightConnector1">
              <a:avLst/>
            </a:prstGeom>
            <a:noFill/>
            <a:ln w="12700" algn="ctr">
              <a:solidFill>
                <a:srgbClr val="3333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Gerade Verbindung mit Pfeil 8 1">
              <a:extLst>
                <a:ext uri="{FF2B5EF4-FFF2-40B4-BE49-F238E27FC236}">
                  <a16:creationId xmlns:a16="http://schemas.microsoft.com/office/drawing/2014/main" id="{D9F3CE35-6096-73F0-6EBC-9900B4022F5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71126" y="2528661"/>
              <a:ext cx="215900" cy="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Gerade Verbindung mit Pfeil 34 1">
              <a:extLst>
                <a:ext uri="{FF2B5EF4-FFF2-40B4-BE49-F238E27FC236}">
                  <a16:creationId xmlns:a16="http://schemas.microsoft.com/office/drawing/2014/main" id="{A8AD9101-A368-A8EB-1ECB-55A4C7A56A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72714" y="3484336"/>
              <a:ext cx="215900" cy="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37" name="Grafik 136" descr="\documentclass{article}&#10;\usepackage{amsmath,sansmath}&#10;\pagestyle{empty}&#10;\newcommand{\dwt}{\frac{\mathrm{d}}{\mathrm{d}t}}&#10;\begin{document}&#10;&#10;{\sansmath$v_{r,1,2}(t)$}&#10;\end{document}" title="IguanaTex Picture Display">
              <a:extLst>
                <a:ext uri="{FF2B5EF4-FFF2-40B4-BE49-F238E27FC236}">
                  <a16:creationId xmlns:a16="http://schemas.microsoft.com/office/drawing/2014/main" id="{108CBBC0-26A0-213F-2763-FD70BD0ECEF6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804968" y="3585907"/>
              <a:ext cx="694126" cy="231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rafik 138" descr="\documentclass{article}&#10;\usepackage{amsmath,sansmath}&#10;\pagestyle{empty}&#10;\newcommand{\dwt}{\frac{\mathrm{d}}{\mathrm{d}t}}&#10;\begin{document}&#10;&#10;{\sansmath $i_{r,1,2}(t)$}&#10;\end{document}" title="IguanaTex Picture Display">
              <a:extLst>
                <a:ext uri="{FF2B5EF4-FFF2-40B4-BE49-F238E27FC236}">
                  <a16:creationId xmlns:a16="http://schemas.microsoft.com/office/drawing/2014/main" id="{12558271-EC76-40FB-6B4D-425EB187F716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2040" y="3163662"/>
              <a:ext cx="650229" cy="231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rafik 131" descr="\documentclass{article}&#10;\usepackage{amsmath,sansmath}&#10;\pagestyle{empty}&#10;\newcommand{\dwt}{\frac{\mathrm{d}}{\mathrm{d}t}}&#10;\newcommand{\ddwt}{\frac{\mathrm{d}^2}{\mathrm{d}t^2}}&#10;&#10;\begin{document}&#10;&#10;{\sansmath$i_{r,1,1}(t)$}&#10;\end{document}" title="IguanaTex Picture Display">
              <a:extLst>
                <a:ext uri="{FF2B5EF4-FFF2-40B4-BE49-F238E27FC236}">
                  <a16:creationId xmlns:a16="http://schemas.microsoft.com/office/drawing/2014/main" id="{82F2382B-F09F-C397-B795-762A9D1D2A39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2040" y="2215925"/>
              <a:ext cx="650229" cy="231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rafik 134" descr="\documentclass{article}&#10;\usepackage{amsmath,sansmath}&#10;\pagestyle{empty}&#10;\newcommand{\dwt}{\frac{\mathrm{d}}{\mathrm{d}t}}&#10;\newcommand{\ddwt}{\frac{\mathrm{d}^2}{\mathrm{d}t^2}}&#10;&#10;\begin{document}&#10;&#10;{\sansmath$v_{r,1,1}(t)$}&#10;\end{document}" title="IguanaTex Picture Display">
              <a:extLst>
                <a:ext uri="{FF2B5EF4-FFF2-40B4-BE49-F238E27FC236}">
                  <a16:creationId xmlns:a16="http://schemas.microsoft.com/office/drawing/2014/main" id="{F9A901F0-EFCD-ABA3-38EA-CAE54C4D7FC6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753287" y="2595632"/>
              <a:ext cx="694126" cy="23183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1" name="Gerade Verbindung 3 2">
              <a:extLst>
                <a:ext uri="{FF2B5EF4-FFF2-40B4-BE49-F238E27FC236}">
                  <a16:creationId xmlns:a16="http://schemas.microsoft.com/office/drawing/2014/main" id="{E57113F1-6F73-B138-C0F4-8B2BBCCA17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228576" y="2530249"/>
              <a:ext cx="820738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Gerade Verbindung 17 2">
              <a:extLst>
                <a:ext uri="{FF2B5EF4-FFF2-40B4-BE49-F238E27FC236}">
                  <a16:creationId xmlns:a16="http://schemas.microsoft.com/office/drawing/2014/main" id="{B18D22FD-D79A-167C-DE2F-FA5F35CD36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228576" y="2963636"/>
              <a:ext cx="820738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Gerade Verbindung 21 2">
              <a:extLst>
                <a:ext uri="{FF2B5EF4-FFF2-40B4-BE49-F238E27FC236}">
                  <a16:creationId xmlns:a16="http://schemas.microsoft.com/office/drawing/2014/main" id="{97BB28D0-7BBF-B3E2-8E01-7B2166879F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231751" y="3487511"/>
              <a:ext cx="81756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Gerade Verbindung 22 2">
              <a:extLst>
                <a:ext uri="{FF2B5EF4-FFF2-40B4-BE49-F238E27FC236}">
                  <a16:creationId xmlns:a16="http://schemas.microsoft.com/office/drawing/2014/main" id="{847DF5E6-2674-1808-1482-A76961A621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231751" y="3919311"/>
              <a:ext cx="81756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Gerade Verbindung mit Pfeil 6 2">
              <a:extLst>
                <a:ext uri="{FF2B5EF4-FFF2-40B4-BE49-F238E27FC236}">
                  <a16:creationId xmlns:a16="http://schemas.microsoft.com/office/drawing/2014/main" id="{8DDCA355-C7B1-1D1B-841D-6160DF41FD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138214" y="2530249"/>
              <a:ext cx="0" cy="433387"/>
            </a:xfrm>
            <a:prstGeom prst="straightConnector1">
              <a:avLst/>
            </a:prstGeom>
            <a:noFill/>
            <a:ln w="12700" algn="ctr">
              <a:solidFill>
                <a:srgbClr val="3333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Gerade Verbindung mit Pfeil 29 2">
              <a:extLst>
                <a:ext uri="{FF2B5EF4-FFF2-40B4-BE49-F238E27FC236}">
                  <a16:creationId xmlns:a16="http://schemas.microsoft.com/office/drawing/2014/main" id="{06365705-605E-C7DB-42CB-6125B1B0F4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138214" y="3485924"/>
              <a:ext cx="0" cy="431800"/>
            </a:xfrm>
            <a:prstGeom prst="straightConnector1">
              <a:avLst/>
            </a:prstGeom>
            <a:noFill/>
            <a:ln w="12700" algn="ctr">
              <a:solidFill>
                <a:srgbClr val="3333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Gerade Verbindung mit Pfeil 8 2">
              <a:extLst>
                <a:ext uri="{FF2B5EF4-FFF2-40B4-BE49-F238E27FC236}">
                  <a16:creationId xmlns:a16="http://schemas.microsoft.com/office/drawing/2014/main" id="{84401472-9C35-B55F-04BA-BE4B860D53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530201" y="2530249"/>
              <a:ext cx="215900" cy="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Gerade Verbindung mit Pfeil 34 2">
              <a:extLst>
                <a:ext uri="{FF2B5EF4-FFF2-40B4-BE49-F238E27FC236}">
                  <a16:creationId xmlns:a16="http://schemas.microsoft.com/office/drawing/2014/main" id="{1B6DABC2-389B-7B9E-E26C-3633CB6F10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531789" y="3487511"/>
              <a:ext cx="215900" cy="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51" name="Grafik 150" descr="\documentclass{article}&#10;\usepackage{amsmath,sansmath}&#10;\pagestyle{empty}&#10;\newcommand{\dwt}{\frac{\mathrm{d}}{\mathrm{d}t}}&#10;\begin{document}&#10;&#10;{\sansmath$v_{r,2,1}(t)$}&#10;\end{document}" title="IguanaTex Picture Display">
              <a:extLst>
                <a:ext uri="{FF2B5EF4-FFF2-40B4-BE49-F238E27FC236}">
                  <a16:creationId xmlns:a16="http://schemas.microsoft.com/office/drawing/2014/main" id="{F4428B4D-2554-7112-81C7-2B66A7B7878D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054269" y="2572359"/>
              <a:ext cx="694126" cy="231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rafik 143" descr="\documentclass{article}&#10;\usepackage{amsmath,sansmath}&#10;\pagestyle{empty}&#10;\newcommand{\dwt}{\frac{\mathrm{d}}{\mathrm{d}t}}&#10;\begin{document}&#10;&#10;{\sansmath$i_{r,2,2}(t)$}&#10;\end{document}" title="IguanaTex Picture Display">
              <a:extLst>
                <a:ext uri="{FF2B5EF4-FFF2-40B4-BE49-F238E27FC236}">
                  <a16:creationId xmlns:a16="http://schemas.microsoft.com/office/drawing/2014/main" id="{FF00B559-FFF5-243A-E28D-D6219F4EF055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365" y="3165250"/>
              <a:ext cx="650229" cy="231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rafik 141" descr="\documentclass{article}&#10;\usepackage{amsmath,sansmath}&#10;\pagestyle{empty}&#10;\newcommand{\dwt}{\frac{\mathrm{d}}{\mathrm{d}t}}&#10;\newcommand{\ddwt}{\frac{\mathrm{d}^2}{\mathrm{d}t^2}}&#10;&#10;\begin{document}&#10;&#10;{\sansmath$i_{r,2,1}(t)$}&#10;\end{document}" title="IguanaTex Picture Display">
              <a:extLst>
                <a:ext uri="{FF2B5EF4-FFF2-40B4-BE49-F238E27FC236}">
                  <a16:creationId xmlns:a16="http://schemas.microsoft.com/office/drawing/2014/main" id="{634EC47D-6A3D-1624-BE6C-1DDDC1BE1959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9227" y="2217512"/>
              <a:ext cx="650229" cy="231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Rechteck 7">
              <a:extLst>
                <a:ext uri="{FF2B5EF4-FFF2-40B4-BE49-F238E27FC236}">
                  <a16:creationId xmlns:a16="http://schemas.microsoft.com/office/drawing/2014/main" id="{1E88BD7D-B029-2F39-A722-747DFE09D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8651" y="2215924"/>
              <a:ext cx="1943100" cy="2454275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de-DE" altLang="de-DE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DejaVu Sans" panose="020B0604020202020204" charset="0"/>
              </a:endParaRPr>
            </a:p>
          </p:txBody>
        </p:sp>
        <p:pic>
          <p:nvPicPr>
            <p:cNvPr id="147" name="Grafik 146" descr="\documentclass{article}&#10;\usepackage{amsmath,sansmath}&#10;\pagestyle{empty}&#10;\newcommand{\dwt}{\frac{\mathrm{d}}{\mathrm{d}t}}&#10;\begin{document}&#10;&#10;{\sansmath$v_{r,2,2}(t)$}&#10;\end{document}" title="IguanaTex Picture Display">
              <a:extLst>
                <a:ext uri="{FF2B5EF4-FFF2-40B4-BE49-F238E27FC236}">
                  <a16:creationId xmlns:a16="http://schemas.microsoft.com/office/drawing/2014/main" id="{A07A9CCA-C1FB-A49B-1021-3245A6DAFD74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976860" y="3535512"/>
              <a:ext cx="694126" cy="231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Rechteck 85">
              <a:extLst>
                <a:ext uri="{FF2B5EF4-FFF2-40B4-BE49-F238E27FC236}">
                  <a16:creationId xmlns:a16="http://schemas.microsoft.com/office/drawing/2014/main" id="{B7108FBF-CB78-0E66-D4E0-6C1F291B9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555" y="4782722"/>
              <a:ext cx="53949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ts val="600"/>
                </a:spcAft>
                <a:buClr>
                  <a:srgbClr val="3333CC"/>
                </a:buClr>
              </a:pPr>
              <a:r>
                <a:rPr lang="en-GB" altLang="de-DE" dirty="0">
                  <a:solidFill>
                    <a:srgbClr val="000000"/>
                  </a:solidFill>
                  <a:cs typeface="DejaVu Sans" panose="020B0604020202020204" charset="0"/>
                </a:rPr>
                <a:t>Relationship between port quantities (and fields)</a:t>
              </a:r>
            </a:p>
          </p:txBody>
        </p:sp>
        <p:pic>
          <p:nvPicPr>
            <p:cNvPr id="107" name="Grafik 51">
              <a:extLst>
                <a:ext uri="{FF2B5EF4-FFF2-40B4-BE49-F238E27FC236}">
                  <a16:creationId xmlns:a16="http://schemas.microsoft.com/office/drawing/2014/main" id="{1C0ADFD2-8DD8-4D15-118E-11C20F53B67C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3351" y="4263799"/>
              <a:ext cx="25400" cy="20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Grafik 55">
              <a:extLst>
                <a:ext uri="{FF2B5EF4-FFF2-40B4-BE49-F238E27FC236}">
                  <a16:creationId xmlns:a16="http://schemas.microsoft.com/office/drawing/2014/main" id="{499A17B4-5C9B-999D-9EDE-2F860C81E343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7676" y="4263799"/>
              <a:ext cx="25400" cy="20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9" name="Gerade Verbindung mit Pfeil 48">
              <a:extLst>
                <a:ext uri="{FF2B5EF4-FFF2-40B4-BE49-F238E27FC236}">
                  <a16:creationId xmlns:a16="http://schemas.microsoft.com/office/drawing/2014/main" id="{96124810-0D9C-BA77-ED90-C12E5EDB840C}"/>
                </a:ext>
              </a:extLst>
            </p:cNvPr>
            <p:cNvCxnSpPr>
              <a:cxnSpLocks noChangeShapeType="1"/>
              <a:stCxn id="106" idx="3"/>
            </p:cNvCxnSpPr>
            <p:nvPr/>
          </p:nvCxnSpPr>
          <p:spPr bwMode="auto">
            <a:xfrm flipV="1">
              <a:off x="5037576" y="4024086"/>
              <a:ext cx="661988" cy="1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9AFCFA33-9584-9B52-226F-C12AF7D4698C}"/>
                </a:ext>
              </a:extLst>
            </p:cNvPr>
            <p:cNvGrpSpPr/>
            <p:nvPr/>
          </p:nvGrpSpPr>
          <p:grpSpPr>
            <a:xfrm>
              <a:off x="7672226" y="3220811"/>
              <a:ext cx="1156995" cy="369332"/>
              <a:chOff x="7672226" y="3220811"/>
              <a:chExt cx="1156995" cy="369332"/>
            </a:xfrm>
          </p:grpSpPr>
          <p:sp>
            <p:nvSpPr>
              <p:cNvPr id="78" name="Text Box 6">
                <a:extLst>
                  <a:ext uri="{FF2B5EF4-FFF2-40B4-BE49-F238E27FC236}">
                    <a16:creationId xmlns:a16="http://schemas.microsoft.com/office/drawing/2014/main" id="{A855807E-06F4-84F0-C8D4-3B5434F66F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72226" y="3220811"/>
                <a:ext cx="1117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449263" fontAlgn="base">
                  <a:spcBef>
                    <a:spcPct val="0"/>
                  </a:spcBef>
                  <a:spcAft>
                    <a:spcPts val="600"/>
                  </a:spcAft>
                  <a:buClr>
                    <a:srgbClr val="3333CC"/>
                  </a:buClr>
                  <a:buSzPct val="100000"/>
                </a:pPr>
                <a:r>
                  <a:rPr lang="de-DE" altLang="de-DE" dirty="0">
                    <a:solidFill>
                      <a:srgbClr val="000000"/>
                    </a:solidFill>
                    <a:cs typeface="DejaVu Sans" panose="020B0604020202020204" charset="0"/>
                  </a:rPr>
                  <a:t>Segment</a:t>
                </a:r>
              </a:p>
            </p:txBody>
          </p:sp>
          <p:pic>
            <p:nvPicPr>
              <p:cNvPr id="127" name="Grafik 126" descr="\documentclass{article}&#10;\usepackage{amsmath,sansmath}&#10;\pagestyle{empty}&#10;\newcommand{\dwt}{\frac{\mathrm{d}}{\mathrm{d}t}}&#10;\begin{document}&#10;&#10;{\sansmath$r$}&#10;\end{document}" title="IguanaTex Picture Display">
                <a:extLst>
                  <a:ext uri="{FF2B5EF4-FFF2-40B4-BE49-F238E27FC236}">
                    <a16:creationId xmlns:a16="http://schemas.microsoft.com/office/drawing/2014/main" id="{C6218231-408B-FE7D-7DC5-1CF641AA420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4170" y="3364751"/>
                <a:ext cx="85051" cy="10837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06" name="Abgerundetes Rechteck 2 2">
            <a:extLst>
              <a:ext uri="{FF2B5EF4-FFF2-40B4-BE49-F238E27FC236}">
                <a16:creationId xmlns:a16="http://schemas.microsoft.com/office/drawing/2014/main" id="{83094095-BC1F-6D1C-152F-6DEE0F879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164" y="2660424"/>
            <a:ext cx="3935412" cy="2727325"/>
          </a:xfrm>
          <a:prstGeom prst="roundRect">
            <a:avLst>
              <a:gd name="adj" fmla="val 7722"/>
            </a:avLst>
          </a:prstGeom>
          <a:solidFill>
            <a:srgbClr val="004A99">
              <a:alpha val="10196"/>
            </a:srgbClr>
          </a:solidFill>
          <a:ln w="1905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DejaVu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7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B8080E-9CE0-F4B0-D0BD-5DBE46337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A34829-B2F9-6E22-E185-90D78D66B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Thomas Flisgen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C2CB96-4C97-66C0-1BA1-C8D482A8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de-DE" smtClean="0"/>
              <a:t>7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4264F4F-53BD-363E-51EE-47D54269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FEATURES of THE CONCATENATION METHODS CSC, SSC and CSC</a:t>
            </a:r>
            <a:r>
              <a:rPr lang="en-GB" baseline="30000" dirty="0"/>
              <a:t>BEAM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AF2A4ED-4F1A-7BBF-37B9-56EA3EA3D80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75734" y="1151618"/>
            <a:ext cx="11040533" cy="612000"/>
          </a:xfrm>
        </p:spPr>
        <p:txBody>
          <a:bodyPr/>
          <a:lstStyle/>
          <a:p>
            <a:pPr defTabSz="914400">
              <a:defRPr/>
            </a:pPr>
            <a:r>
              <a:rPr lang="en-US" kern="0" dirty="0"/>
              <a:t>4. Concatenation Description of Individual Segments</a:t>
            </a:r>
          </a:p>
        </p:txBody>
      </p:sp>
      <p:sp>
        <p:nvSpPr>
          <p:cNvPr id="249" name="Abgerundetes Rechteck 14 2">
            <a:extLst>
              <a:ext uri="{FF2B5EF4-FFF2-40B4-BE49-F238E27FC236}">
                <a16:creationId xmlns:a16="http://schemas.microsoft.com/office/drawing/2014/main" id="{9526363C-6B6A-6880-2189-719527617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263" y="1763618"/>
            <a:ext cx="9318625" cy="1419225"/>
          </a:xfrm>
          <a:prstGeom prst="roundRect">
            <a:avLst>
              <a:gd name="adj" fmla="val 8171"/>
            </a:avLst>
          </a:prstGeom>
          <a:solidFill>
            <a:srgbClr val="004A99">
              <a:alpha val="10196"/>
            </a:srgbClr>
          </a:solidFill>
          <a:ln w="1905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DejaVu Sans" panose="020B0604020202020204" charset="0"/>
            </a:endParaRPr>
          </a:p>
        </p:txBody>
      </p:sp>
      <p:cxnSp>
        <p:nvCxnSpPr>
          <p:cNvPr id="251" name="Gerade Verbindung 17 1">
            <a:extLst>
              <a:ext uri="{FF2B5EF4-FFF2-40B4-BE49-F238E27FC236}">
                <a16:creationId xmlns:a16="http://schemas.microsoft.com/office/drawing/2014/main" id="{966D5F4C-3B1F-7AE3-1DD7-ADFC46D6AA7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30988" y="2839943"/>
            <a:ext cx="0" cy="207962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1" name="Gerade Verbindung 3 7">
            <a:extLst>
              <a:ext uri="{FF2B5EF4-FFF2-40B4-BE49-F238E27FC236}">
                <a16:creationId xmlns:a16="http://schemas.microsoft.com/office/drawing/2014/main" id="{E998BDD5-981F-4D57-5863-18A823D1C62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989325" y="2201768"/>
            <a:ext cx="24447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" name="Gerade Verbindung 17 4">
            <a:extLst>
              <a:ext uri="{FF2B5EF4-FFF2-40B4-BE49-F238E27FC236}">
                <a16:creationId xmlns:a16="http://schemas.microsoft.com/office/drawing/2014/main" id="{3FC1C52C-DE78-5885-F276-79799C12E5F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989325" y="2327180"/>
            <a:ext cx="24447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3" name="Gerade Verbindung 21 3">
            <a:extLst>
              <a:ext uri="{FF2B5EF4-FFF2-40B4-BE49-F238E27FC236}">
                <a16:creationId xmlns:a16="http://schemas.microsoft.com/office/drawing/2014/main" id="{C321DE1F-2C1F-1166-2CAA-B84BBE470AB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990913" y="2487518"/>
            <a:ext cx="242887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" name="Gerade Verbindung 22 3">
            <a:extLst>
              <a:ext uri="{FF2B5EF4-FFF2-40B4-BE49-F238E27FC236}">
                <a16:creationId xmlns:a16="http://schemas.microsoft.com/office/drawing/2014/main" id="{B8570F62-21BB-FE0A-8720-8A999867300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990913" y="2616105"/>
            <a:ext cx="242887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5" name="Gerade Verbindung mit Pfeil 6 3">
            <a:extLst>
              <a:ext uri="{FF2B5EF4-FFF2-40B4-BE49-F238E27FC236}">
                <a16:creationId xmlns:a16="http://schemas.microsoft.com/office/drawing/2014/main" id="{C488867C-7BB8-0A05-BF0A-D493E90F92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68688" y="2201768"/>
            <a:ext cx="0" cy="128587"/>
          </a:xfrm>
          <a:prstGeom prst="straightConnector1">
            <a:avLst/>
          </a:prstGeom>
          <a:noFill/>
          <a:ln w="12700" algn="ctr">
            <a:solidFill>
              <a:srgbClr val="33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" name="Gerade Verbindung mit Pfeil 29 3">
            <a:extLst>
              <a:ext uri="{FF2B5EF4-FFF2-40B4-BE49-F238E27FC236}">
                <a16:creationId xmlns:a16="http://schemas.microsoft.com/office/drawing/2014/main" id="{FCC74954-DBD2-CA79-3A67-54A69855AC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68688" y="2487518"/>
            <a:ext cx="0" cy="128587"/>
          </a:xfrm>
          <a:prstGeom prst="straightConnector1">
            <a:avLst/>
          </a:prstGeom>
          <a:noFill/>
          <a:ln w="12700" algn="ctr">
            <a:solidFill>
              <a:srgbClr val="33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" name="Gerade Verbindung mit Pfeil 8 3">
            <a:extLst>
              <a:ext uri="{FF2B5EF4-FFF2-40B4-BE49-F238E27FC236}">
                <a16:creationId xmlns:a16="http://schemas.microsoft.com/office/drawing/2014/main" id="{E3718FF6-FBC6-890C-08C0-AE427858A6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9813" y="2201768"/>
            <a:ext cx="65087" cy="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8" name="Gerade Verbindung mit Pfeil 34 3">
            <a:extLst>
              <a:ext uri="{FF2B5EF4-FFF2-40B4-BE49-F238E27FC236}">
                <a16:creationId xmlns:a16="http://schemas.microsoft.com/office/drawing/2014/main" id="{5B25D3AD-F91B-D777-96A0-3F8E03E53C1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9813" y="2487518"/>
            <a:ext cx="65087" cy="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9" name="Gerade Verbindung 3 8">
            <a:extLst>
              <a:ext uri="{FF2B5EF4-FFF2-40B4-BE49-F238E27FC236}">
                <a16:creationId xmlns:a16="http://schemas.microsoft.com/office/drawing/2014/main" id="{1C2B6582-FAFC-A685-B702-A185B047B43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813238" y="2201768"/>
            <a:ext cx="24447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0" name="Gerade Verbindung 17 5">
            <a:extLst>
              <a:ext uri="{FF2B5EF4-FFF2-40B4-BE49-F238E27FC236}">
                <a16:creationId xmlns:a16="http://schemas.microsoft.com/office/drawing/2014/main" id="{E53BC570-9A5E-7568-FC03-A8924519B34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813238" y="2331943"/>
            <a:ext cx="24447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1" name="Gerade Verbindung 21 4">
            <a:extLst>
              <a:ext uri="{FF2B5EF4-FFF2-40B4-BE49-F238E27FC236}">
                <a16:creationId xmlns:a16="http://schemas.microsoft.com/office/drawing/2014/main" id="{3FAEB935-9505-F06A-87BA-660E5B1D275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813238" y="2487518"/>
            <a:ext cx="24447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2" name="Gerade Verbindung 22 4">
            <a:extLst>
              <a:ext uri="{FF2B5EF4-FFF2-40B4-BE49-F238E27FC236}">
                <a16:creationId xmlns:a16="http://schemas.microsoft.com/office/drawing/2014/main" id="{5FF3014F-6C42-C5BB-97FC-D044E9FD22B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813238" y="2616105"/>
            <a:ext cx="24447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3" name="Gerade Verbindung mit Pfeil 6 4">
            <a:extLst>
              <a:ext uri="{FF2B5EF4-FFF2-40B4-BE49-F238E27FC236}">
                <a16:creationId xmlns:a16="http://schemas.microsoft.com/office/drawing/2014/main" id="{ECC0BA7E-E4B6-E7B3-9360-C65E7D35E7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84700" y="2201768"/>
            <a:ext cx="0" cy="130175"/>
          </a:xfrm>
          <a:prstGeom prst="straightConnector1">
            <a:avLst/>
          </a:prstGeom>
          <a:noFill/>
          <a:ln w="12700" algn="ctr">
            <a:solidFill>
              <a:srgbClr val="33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4" name="Gerade Verbindung mit Pfeil 29 4">
            <a:extLst>
              <a:ext uri="{FF2B5EF4-FFF2-40B4-BE49-F238E27FC236}">
                <a16:creationId xmlns:a16="http://schemas.microsoft.com/office/drawing/2014/main" id="{351CE003-51C9-306B-ADA0-15AA81B7AA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84700" y="2487518"/>
            <a:ext cx="0" cy="128587"/>
          </a:xfrm>
          <a:prstGeom prst="straightConnector1">
            <a:avLst/>
          </a:prstGeom>
          <a:noFill/>
          <a:ln w="12700" algn="ctr">
            <a:solidFill>
              <a:srgbClr val="33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" name="Gerade Verbindung mit Pfeil 8 4">
            <a:extLst>
              <a:ext uri="{FF2B5EF4-FFF2-40B4-BE49-F238E27FC236}">
                <a16:creationId xmlns:a16="http://schemas.microsoft.com/office/drawing/2014/main" id="{2AC37823-A7D0-90A8-F540-AB02B50836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02138" y="2201768"/>
            <a:ext cx="65087" cy="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6" name="Gerade Verbindung mit Pfeil 34 4">
            <a:extLst>
              <a:ext uri="{FF2B5EF4-FFF2-40B4-BE49-F238E27FC236}">
                <a16:creationId xmlns:a16="http://schemas.microsoft.com/office/drawing/2014/main" id="{029D8EC6-CB15-6B56-1119-6982B4DD68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03725" y="2487518"/>
            <a:ext cx="63500" cy="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" name="Rechteck 7 1">
            <a:extLst>
              <a:ext uri="{FF2B5EF4-FFF2-40B4-BE49-F238E27FC236}">
                <a16:creationId xmlns:a16="http://schemas.microsoft.com/office/drawing/2014/main" id="{25210195-0F93-3980-D564-5F421371C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800" y="2108105"/>
            <a:ext cx="579438" cy="731838"/>
          </a:xfrm>
          <a:prstGeom prst="rect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DejaVu Sans" panose="020B0604020202020204" charset="0"/>
            </a:endParaRPr>
          </a:p>
        </p:txBody>
      </p:sp>
      <p:pic>
        <p:nvPicPr>
          <p:cNvPr id="308" name="Grafik 217">
            <a:extLst>
              <a:ext uri="{FF2B5EF4-FFF2-40B4-BE49-F238E27FC236}">
                <a16:creationId xmlns:a16="http://schemas.microsoft.com/office/drawing/2014/main" id="{4CE13BBA-C479-8991-ADA9-66FB1F36423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63" y="2719293"/>
            <a:ext cx="7937" cy="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" name="Grafik 218">
            <a:extLst>
              <a:ext uri="{FF2B5EF4-FFF2-40B4-BE49-F238E27FC236}">
                <a16:creationId xmlns:a16="http://schemas.microsoft.com/office/drawing/2014/main" id="{F48CC20A-35C9-9BB3-D773-F8C8533F70E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650" y="2719293"/>
            <a:ext cx="6350" cy="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0" name="Gruppieren 220">
            <a:extLst>
              <a:ext uri="{FF2B5EF4-FFF2-40B4-BE49-F238E27FC236}">
                <a16:creationId xmlns:a16="http://schemas.microsoft.com/office/drawing/2014/main" id="{8BEBF805-B14E-74CE-1EF3-F61D29A7125C}"/>
              </a:ext>
            </a:extLst>
          </p:cNvPr>
          <p:cNvGrpSpPr>
            <a:grpSpLocks/>
          </p:cNvGrpSpPr>
          <p:nvPr/>
        </p:nvGrpSpPr>
        <p:grpSpPr bwMode="auto">
          <a:xfrm>
            <a:off x="3318063" y="2108105"/>
            <a:ext cx="1114425" cy="731838"/>
            <a:chOff x="8910982" y="2698660"/>
            <a:chExt cx="3741738" cy="2455316"/>
          </a:xfrm>
        </p:grpSpPr>
        <p:cxnSp>
          <p:nvCxnSpPr>
            <p:cNvPr id="311" name="Gerade Verbindung 3 9">
              <a:extLst>
                <a:ext uri="{FF2B5EF4-FFF2-40B4-BE49-F238E27FC236}">
                  <a16:creationId xmlns:a16="http://schemas.microsoft.com/office/drawing/2014/main" id="{8913815B-1117-F5B5-2B53-4211843F2B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982420" y="3012191"/>
              <a:ext cx="820737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2" name="Gerade Verbindung 17 6">
              <a:extLst>
                <a:ext uri="{FF2B5EF4-FFF2-40B4-BE49-F238E27FC236}">
                  <a16:creationId xmlns:a16="http://schemas.microsoft.com/office/drawing/2014/main" id="{CD80BD89-FD10-0F75-CF78-7123F3025C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982420" y="3430497"/>
              <a:ext cx="820737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3" name="Gerade Verbindung 21 5">
              <a:extLst>
                <a:ext uri="{FF2B5EF4-FFF2-40B4-BE49-F238E27FC236}">
                  <a16:creationId xmlns:a16="http://schemas.microsoft.com/office/drawing/2014/main" id="{5AD4A709-FC90-93FA-B9F0-584C92E7A7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985595" y="3968659"/>
              <a:ext cx="817562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4" name="Gerade Verbindung 22 5">
              <a:extLst>
                <a:ext uri="{FF2B5EF4-FFF2-40B4-BE49-F238E27FC236}">
                  <a16:creationId xmlns:a16="http://schemas.microsoft.com/office/drawing/2014/main" id="{D4046BD9-A27E-D1C2-3F7F-D10AAA5C89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985595" y="4400460"/>
              <a:ext cx="817562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5" name="Gerade Verbindung mit Pfeil 6 5">
              <a:extLst>
                <a:ext uri="{FF2B5EF4-FFF2-40B4-BE49-F238E27FC236}">
                  <a16:creationId xmlns:a16="http://schemas.microsoft.com/office/drawing/2014/main" id="{0E5FEF89-CC18-8ADC-1EF2-0C3C4EB15F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910982" y="3011397"/>
              <a:ext cx="0" cy="431800"/>
            </a:xfrm>
            <a:prstGeom prst="straightConnector1">
              <a:avLst/>
            </a:prstGeom>
            <a:noFill/>
            <a:ln w="12700" algn="ctr">
              <a:solidFill>
                <a:srgbClr val="3333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6" name="Gerade Verbindung mit Pfeil 29 5">
              <a:extLst>
                <a:ext uri="{FF2B5EF4-FFF2-40B4-BE49-F238E27FC236}">
                  <a16:creationId xmlns:a16="http://schemas.microsoft.com/office/drawing/2014/main" id="{EB17A831-72A8-5A6F-2471-2270AC4119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910982" y="3968660"/>
              <a:ext cx="0" cy="431800"/>
            </a:xfrm>
            <a:prstGeom prst="straightConnector1">
              <a:avLst/>
            </a:prstGeom>
            <a:noFill/>
            <a:ln w="12700" algn="ctr">
              <a:solidFill>
                <a:srgbClr val="3333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" name="Gerade Verbindung mit Pfeil 8 5">
              <a:extLst>
                <a:ext uri="{FF2B5EF4-FFF2-40B4-BE49-F238E27FC236}">
                  <a16:creationId xmlns:a16="http://schemas.microsoft.com/office/drawing/2014/main" id="{EBEBE96D-D27D-6FFB-A3B5-DAD8BB8CF7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285632" y="3012191"/>
              <a:ext cx="215900" cy="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8" name="Gerade Verbindung mit Pfeil 34 5">
              <a:extLst>
                <a:ext uri="{FF2B5EF4-FFF2-40B4-BE49-F238E27FC236}">
                  <a16:creationId xmlns:a16="http://schemas.microsoft.com/office/drawing/2014/main" id="{AD8F247B-CDF3-6BD3-9103-25D5CF04A1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287220" y="3968659"/>
              <a:ext cx="215900" cy="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9" name="Gerade Verbindung 3 10">
              <a:extLst>
                <a:ext uri="{FF2B5EF4-FFF2-40B4-BE49-F238E27FC236}">
                  <a16:creationId xmlns:a16="http://schemas.microsoft.com/office/drawing/2014/main" id="{812502F2-67F2-2A7D-C721-06DA2276E8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743082" y="3012191"/>
              <a:ext cx="820738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0" name="Gerade Verbindung 17 7">
              <a:extLst>
                <a:ext uri="{FF2B5EF4-FFF2-40B4-BE49-F238E27FC236}">
                  <a16:creationId xmlns:a16="http://schemas.microsoft.com/office/drawing/2014/main" id="{E18B97EC-02F0-DF01-0B31-7BB2D21D2E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743082" y="3446372"/>
              <a:ext cx="820738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1" name="Gerade Verbindung 21 6">
              <a:extLst>
                <a:ext uri="{FF2B5EF4-FFF2-40B4-BE49-F238E27FC236}">
                  <a16:creationId xmlns:a16="http://schemas.microsoft.com/office/drawing/2014/main" id="{23F55733-53D8-6947-7BE0-F048C6495F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746257" y="3968659"/>
              <a:ext cx="81756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2" name="Gerade Verbindung 22 6">
              <a:extLst>
                <a:ext uri="{FF2B5EF4-FFF2-40B4-BE49-F238E27FC236}">
                  <a16:creationId xmlns:a16="http://schemas.microsoft.com/office/drawing/2014/main" id="{534B3D63-CCEE-8DAA-C1B5-F3020F8DA24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746257" y="4402047"/>
              <a:ext cx="81756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Gerade Verbindung mit Pfeil 6 6">
              <a:extLst>
                <a:ext uri="{FF2B5EF4-FFF2-40B4-BE49-F238E27FC236}">
                  <a16:creationId xmlns:a16="http://schemas.microsoft.com/office/drawing/2014/main" id="{28AF4B3A-3A7E-36CD-E9AA-E584FC70C5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652720" y="3012985"/>
              <a:ext cx="0" cy="433387"/>
            </a:xfrm>
            <a:prstGeom prst="straightConnector1">
              <a:avLst/>
            </a:prstGeom>
            <a:noFill/>
            <a:ln w="12700" algn="ctr">
              <a:solidFill>
                <a:srgbClr val="3333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4" name="Gerade Verbindung mit Pfeil 29 6">
              <a:extLst>
                <a:ext uri="{FF2B5EF4-FFF2-40B4-BE49-F238E27FC236}">
                  <a16:creationId xmlns:a16="http://schemas.microsoft.com/office/drawing/2014/main" id="{327F26EE-0276-D20F-E381-B0D23F7E66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652720" y="3968660"/>
              <a:ext cx="0" cy="431800"/>
            </a:xfrm>
            <a:prstGeom prst="straightConnector1">
              <a:avLst/>
            </a:prstGeom>
            <a:noFill/>
            <a:ln w="12700" algn="ctr">
              <a:solidFill>
                <a:srgbClr val="3333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5" name="Gerade Verbindung mit Pfeil 8 6">
              <a:extLst>
                <a:ext uri="{FF2B5EF4-FFF2-40B4-BE49-F238E27FC236}">
                  <a16:creationId xmlns:a16="http://schemas.microsoft.com/office/drawing/2014/main" id="{76D6A7BF-367D-F568-A9AB-2A687EFC52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44707" y="3012191"/>
              <a:ext cx="215900" cy="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6" name="Gerade Verbindung mit Pfeil 34 6">
              <a:extLst>
                <a:ext uri="{FF2B5EF4-FFF2-40B4-BE49-F238E27FC236}">
                  <a16:creationId xmlns:a16="http://schemas.microsoft.com/office/drawing/2014/main" id="{CD58C980-64E4-E4DC-4B9E-F5000EFC0D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46295" y="3968659"/>
              <a:ext cx="215900" cy="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" name="Rechteck 7 2">
              <a:extLst>
                <a:ext uri="{FF2B5EF4-FFF2-40B4-BE49-F238E27FC236}">
                  <a16:creationId xmlns:a16="http://schemas.microsoft.com/office/drawing/2014/main" id="{CE0488A2-DAB1-471C-C714-CB04283C1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3157" y="2698660"/>
              <a:ext cx="1943100" cy="2455316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de-DE" altLang="de-DE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DejaVu Sans" panose="020B0604020202020204" charset="0"/>
              </a:endParaRPr>
            </a:p>
          </p:txBody>
        </p:sp>
        <p:pic>
          <p:nvPicPr>
            <p:cNvPr id="328" name="Grafik 238">
              <a:extLst>
                <a:ext uri="{FF2B5EF4-FFF2-40B4-BE49-F238E27FC236}">
                  <a16:creationId xmlns:a16="http://schemas.microsoft.com/office/drawing/2014/main" id="{65B16CAC-B8A3-5387-697C-2BB8450C88EF}"/>
                </a:ext>
              </a:extLst>
            </p:cNvPr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7782" y="4746877"/>
              <a:ext cx="25714" cy="20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" name="Grafik 239">
              <a:extLst>
                <a:ext uri="{FF2B5EF4-FFF2-40B4-BE49-F238E27FC236}">
                  <a16:creationId xmlns:a16="http://schemas.microsoft.com/office/drawing/2014/main" id="{B14C6F70-C98A-2B69-F061-122BDC5E3273}"/>
                </a:ext>
              </a:extLst>
            </p:cNvPr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2388" y="4746877"/>
              <a:ext cx="25714" cy="20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0" name="Gruppieren 240">
            <a:extLst>
              <a:ext uri="{FF2B5EF4-FFF2-40B4-BE49-F238E27FC236}">
                <a16:creationId xmlns:a16="http://schemas.microsoft.com/office/drawing/2014/main" id="{3F55E5D8-4AED-6BBD-5FF8-99A6A6BE2974}"/>
              </a:ext>
            </a:extLst>
          </p:cNvPr>
          <p:cNvGrpSpPr>
            <a:grpSpLocks/>
          </p:cNvGrpSpPr>
          <p:nvPr/>
        </p:nvGrpSpPr>
        <p:grpSpPr bwMode="auto">
          <a:xfrm>
            <a:off x="4667438" y="2108105"/>
            <a:ext cx="1114425" cy="731838"/>
            <a:chOff x="8910982" y="2698660"/>
            <a:chExt cx="3741738" cy="2455316"/>
          </a:xfrm>
        </p:grpSpPr>
        <p:cxnSp>
          <p:nvCxnSpPr>
            <p:cNvPr id="331" name="Gerade Verbindung 3 11">
              <a:extLst>
                <a:ext uri="{FF2B5EF4-FFF2-40B4-BE49-F238E27FC236}">
                  <a16:creationId xmlns:a16="http://schemas.microsoft.com/office/drawing/2014/main" id="{9E933784-C7D0-41FC-E0A0-F71C44ACDF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982420" y="3012191"/>
              <a:ext cx="820737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2" name="Gerade Verbindung 17 8">
              <a:extLst>
                <a:ext uri="{FF2B5EF4-FFF2-40B4-BE49-F238E27FC236}">
                  <a16:creationId xmlns:a16="http://schemas.microsoft.com/office/drawing/2014/main" id="{6052D57E-4C1D-B2E5-CB37-ECD794F9C6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973898" y="3447540"/>
              <a:ext cx="820738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3" name="Gerade Verbindung 21 7">
              <a:extLst>
                <a:ext uri="{FF2B5EF4-FFF2-40B4-BE49-F238E27FC236}">
                  <a16:creationId xmlns:a16="http://schemas.microsoft.com/office/drawing/2014/main" id="{D20E499A-38D5-2312-DA74-DC2E1B4904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985595" y="3968659"/>
              <a:ext cx="817562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4" name="Gerade Verbindung 22 7">
              <a:extLst>
                <a:ext uri="{FF2B5EF4-FFF2-40B4-BE49-F238E27FC236}">
                  <a16:creationId xmlns:a16="http://schemas.microsoft.com/office/drawing/2014/main" id="{E9842F78-DB27-C79E-095F-D184A769A0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985595" y="4400460"/>
              <a:ext cx="817562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5" name="Gerade Verbindung mit Pfeil 6 7">
              <a:extLst>
                <a:ext uri="{FF2B5EF4-FFF2-40B4-BE49-F238E27FC236}">
                  <a16:creationId xmlns:a16="http://schemas.microsoft.com/office/drawing/2014/main" id="{4A2BC9B4-A6BD-0816-A139-B89062DA5A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910982" y="3011397"/>
              <a:ext cx="0" cy="431800"/>
            </a:xfrm>
            <a:prstGeom prst="straightConnector1">
              <a:avLst/>
            </a:prstGeom>
            <a:noFill/>
            <a:ln w="12700" algn="ctr">
              <a:solidFill>
                <a:srgbClr val="3333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6" name="Gerade Verbindung mit Pfeil 29 7">
              <a:extLst>
                <a:ext uri="{FF2B5EF4-FFF2-40B4-BE49-F238E27FC236}">
                  <a16:creationId xmlns:a16="http://schemas.microsoft.com/office/drawing/2014/main" id="{4E1ED3DA-2C49-50F5-2B8E-B0F310CEA8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910982" y="3968660"/>
              <a:ext cx="0" cy="431800"/>
            </a:xfrm>
            <a:prstGeom prst="straightConnector1">
              <a:avLst/>
            </a:prstGeom>
            <a:noFill/>
            <a:ln w="12700" algn="ctr">
              <a:solidFill>
                <a:srgbClr val="3333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Gerade Verbindung mit Pfeil 8 7">
              <a:extLst>
                <a:ext uri="{FF2B5EF4-FFF2-40B4-BE49-F238E27FC236}">
                  <a16:creationId xmlns:a16="http://schemas.microsoft.com/office/drawing/2014/main" id="{E4CEE899-7DC9-09B8-87EC-66E24F8B91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285632" y="3012191"/>
              <a:ext cx="215900" cy="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" name="Gerade Verbindung mit Pfeil 34 7">
              <a:extLst>
                <a:ext uri="{FF2B5EF4-FFF2-40B4-BE49-F238E27FC236}">
                  <a16:creationId xmlns:a16="http://schemas.microsoft.com/office/drawing/2014/main" id="{B6201050-DB3F-A24F-65CC-51B7B7BC0D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287220" y="3968659"/>
              <a:ext cx="215900" cy="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9" name="Gerade Verbindung 3 12">
              <a:extLst>
                <a:ext uri="{FF2B5EF4-FFF2-40B4-BE49-F238E27FC236}">
                  <a16:creationId xmlns:a16="http://schemas.microsoft.com/office/drawing/2014/main" id="{6EF4CF26-8C15-8CF7-54CC-354685A13E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743082" y="3012191"/>
              <a:ext cx="820738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0" name="Gerade Verbindung 17 9">
              <a:extLst>
                <a:ext uri="{FF2B5EF4-FFF2-40B4-BE49-F238E27FC236}">
                  <a16:creationId xmlns:a16="http://schemas.microsoft.com/office/drawing/2014/main" id="{14B6078E-CE9D-F61A-6B2E-E9CD9B24C3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743082" y="3446372"/>
              <a:ext cx="820738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1" name="Gerade Verbindung 21 8">
              <a:extLst>
                <a:ext uri="{FF2B5EF4-FFF2-40B4-BE49-F238E27FC236}">
                  <a16:creationId xmlns:a16="http://schemas.microsoft.com/office/drawing/2014/main" id="{8DE20849-23EB-C482-C7FA-FC81524C56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746257" y="3968659"/>
              <a:ext cx="81756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2" name="Gerade Verbindung 22 8">
              <a:extLst>
                <a:ext uri="{FF2B5EF4-FFF2-40B4-BE49-F238E27FC236}">
                  <a16:creationId xmlns:a16="http://schemas.microsoft.com/office/drawing/2014/main" id="{75DF5DEA-80CE-18F9-5366-74AF47D43FB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746257" y="4402047"/>
              <a:ext cx="81756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3" name="Gerade Verbindung mit Pfeil 6 8">
              <a:extLst>
                <a:ext uri="{FF2B5EF4-FFF2-40B4-BE49-F238E27FC236}">
                  <a16:creationId xmlns:a16="http://schemas.microsoft.com/office/drawing/2014/main" id="{1CA0C632-1407-F7D8-F91E-C3EF7FB22A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652720" y="3012985"/>
              <a:ext cx="0" cy="433387"/>
            </a:xfrm>
            <a:prstGeom prst="straightConnector1">
              <a:avLst/>
            </a:prstGeom>
            <a:noFill/>
            <a:ln w="12700" algn="ctr">
              <a:solidFill>
                <a:srgbClr val="3333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4" name="Gerade Verbindung mit Pfeil 29 8">
              <a:extLst>
                <a:ext uri="{FF2B5EF4-FFF2-40B4-BE49-F238E27FC236}">
                  <a16:creationId xmlns:a16="http://schemas.microsoft.com/office/drawing/2014/main" id="{A88617C8-E050-ABE7-C465-A586496280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652720" y="3968660"/>
              <a:ext cx="0" cy="431800"/>
            </a:xfrm>
            <a:prstGeom prst="straightConnector1">
              <a:avLst/>
            </a:prstGeom>
            <a:noFill/>
            <a:ln w="12700" algn="ctr">
              <a:solidFill>
                <a:srgbClr val="3333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5" name="Gerade Verbindung mit Pfeil 8 8">
              <a:extLst>
                <a:ext uri="{FF2B5EF4-FFF2-40B4-BE49-F238E27FC236}">
                  <a16:creationId xmlns:a16="http://schemas.microsoft.com/office/drawing/2014/main" id="{9F0361CD-A13A-C100-26F5-453D8D74EB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44707" y="3012191"/>
              <a:ext cx="215900" cy="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6" name="Gerade Verbindung mit Pfeil 34 8">
              <a:extLst>
                <a:ext uri="{FF2B5EF4-FFF2-40B4-BE49-F238E27FC236}">
                  <a16:creationId xmlns:a16="http://schemas.microsoft.com/office/drawing/2014/main" id="{20679A99-504E-0D4D-B4EE-E3C0C6F778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46295" y="3968659"/>
              <a:ext cx="215900" cy="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7" name="Rechteck 7 3">
              <a:extLst>
                <a:ext uri="{FF2B5EF4-FFF2-40B4-BE49-F238E27FC236}">
                  <a16:creationId xmlns:a16="http://schemas.microsoft.com/office/drawing/2014/main" id="{DA7E376A-F112-80E6-2B3B-79A5709BF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3157" y="2698660"/>
              <a:ext cx="1943100" cy="2455316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de-DE" altLang="de-DE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DejaVu Sans" panose="020B0604020202020204" charset="0"/>
              </a:endParaRPr>
            </a:p>
          </p:txBody>
        </p:sp>
        <p:pic>
          <p:nvPicPr>
            <p:cNvPr id="348" name="Grafik 258">
              <a:extLst>
                <a:ext uri="{FF2B5EF4-FFF2-40B4-BE49-F238E27FC236}">
                  <a16:creationId xmlns:a16="http://schemas.microsoft.com/office/drawing/2014/main" id="{C9629801-3804-1591-A1FE-6282A9E9CEFF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7782" y="4746877"/>
              <a:ext cx="25714" cy="20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9" name="Grafik 259">
              <a:extLst>
                <a:ext uri="{FF2B5EF4-FFF2-40B4-BE49-F238E27FC236}">
                  <a16:creationId xmlns:a16="http://schemas.microsoft.com/office/drawing/2014/main" id="{0D7FFECA-49BB-5575-F4B9-BC0506C9A355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2388" y="4746877"/>
              <a:ext cx="25714" cy="20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0" name="Gruppieren 260">
            <a:extLst>
              <a:ext uri="{FF2B5EF4-FFF2-40B4-BE49-F238E27FC236}">
                <a16:creationId xmlns:a16="http://schemas.microsoft.com/office/drawing/2014/main" id="{B016FFFB-C056-D7F6-FD4F-D5BB8C4FAF23}"/>
              </a:ext>
            </a:extLst>
          </p:cNvPr>
          <p:cNvGrpSpPr>
            <a:grpSpLocks/>
          </p:cNvGrpSpPr>
          <p:nvPr/>
        </p:nvGrpSpPr>
        <p:grpSpPr bwMode="auto">
          <a:xfrm>
            <a:off x="6016813" y="2108105"/>
            <a:ext cx="1114425" cy="731838"/>
            <a:chOff x="8910982" y="2698660"/>
            <a:chExt cx="3741738" cy="2455316"/>
          </a:xfrm>
        </p:grpSpPr>
        <p:cxnSp>
          <p:nvCxnSpPr>
            <p:cNvPr id="351" name="Gerade Verbindung 3 13">
              <a:extLst>
                <a:ext uri="{FF2B5EF4-FFF2-40B4-BE49-F238E27FC236}">
                  <a16:creationId xmlns:a16="http://schemas.microsoft.com/office/drawing/2014/main" id="{A233B0EF-8FE3-CE75-A719-E3683466D4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982420" y="3012191"/>
              <a:ext cx="820737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2" name="Gerade Verbindung 17 10">
              <a:extLst>
                <a:ext uri="{FF2B5EF4-FFF2-40B4-BE49-F238E27FC236}">
                  <a16:creationId xmlns:a16="http://schemas.microsoft.com/office/drawing/2014/main" id="{24004BFF-B49D-73BB-FAD7-A06E0198A0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982420" y="3430497"/>
              <a:ext cx="820737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3" name="Gerade Verbindung 21 9">
              <a:extLst>
                <a:ext uri="{FF2B5EF4-FFF2-40B4-BE49-F238E27FC236}">
                  <a16:creationId xmlns:a16="http://schemas.microsoft.com/office/drawing/2014/main" id="{22093C86-5A84-A991-48FC-EC37E90A32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985595" y="3968659"/>
              <a:ext cx="817562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4" name="Gerade Verbindung 22 9">
              <a:extLst>
                <a:ext uri="{FF2B5EF4-FFF2-40B4-BE49-F238E27FC236}">
                  <a16:creationId xmlns:a16="http://schemas.microsoft.com/office/drawing/2014/main" id="{0C6280C2-23E7-35CC-1911-E1E2C6C13A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985595" y="4400460"/>
              <a:ext cx="817562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5" name="Gerade Verbindung mit Pfeil 6 9">
              <a:extLst>
                <a:ext uri="{FF2B5EF4-FFF2-40B4-BE49-F238E27FC236}">
                  <a16:creationId xmlns:a16="http://schemas.microsoft.com/office/drawing/2014/main" id="{48BE2123-01E6-20B2-B5C6-F0BAB59DAD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910982" y="3011397"/>
              <a:ext cx="0" cy="431800"/>
            </a:xfrm>
            <a:prstGeom prst="straightConnector1">
              <a:avLst/>
            </a:prstGeom>
            <a:noFill/>
            <a:ln w="12700" algn="ctr">
              <a:solidFill>
                <a:srgbClr val="3333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6" name="Gerade Verbindung mit Pfeil 29 9">
              <a:extLst>
                <a:ext uri="{FF2B5EF4-FFF2-40B4-BE49-F238E27FC236}">
                  <a16:creationId xmlns:a16="http://schemas.microsoft.com/office/drawing/2014/main" id="{76AA5FBF-4078-0234-D534-81CF159343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910982" y="3968660"/>
              <a:ext cx="0" cy="431800"/>
            </a:xfrm>
            <a:prstGeom prst="straightConnector1">
              <a:avLst/>
            </a:prstGeom>
            <a:noFill/>
            <a:ln w="12700" algn="ctr">
              <a:solidFill>
                <a:srgbClr val="3333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Gerade Verbindung mit Pfeil 8 9">
              <a:extLst>
                <a:ext uri="{FF2B5EF4-FFF2-40B4-BE49-F238E27FC236}">
                  <a16:creationId xmlns:a16="http://schemas.microsoft.com/office/drawing/2014/main" id="{B21C1570-5618-7906-8D21-2DF2D30337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285632" y="3012191"/>
              <a:ext cx="215900" cy="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" name="Gerade Verbindung mit Pfeil 34 9">
              <a:extLst>
                <a:ext uri="{FF2B5EF4-FFF2-40B4-BE49-F238E27FC236}">
                  <a16:creationId xmlns:a16="http://schemas.microsoft.com/office/drawing/2014/main" id="{CA62FCA0-F35E-D17A-DE65-8D7F44FE0D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287220" y="3968659"/>
              <a:ext cx="215900" cy="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9" name="Gerade Verbindung 3 14">
              <a:extLst>
                <a:ext uri="{FF2B5EF4-FFF2-40B4-BE49-F238E27FC236}">
                  <a16:creationId xmlns:a16="http://schemas.microsoft.com/office/drawing/2014/main" id="{1158199E-0879-F6B9-D9E7-2D89F1AEF6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743082" y="3012191"/>
              <a:ext cx="820738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0" name="Gerade Verbindung 17 11">
              <a:extLst>
                <a:ext uri="{FF2B5EF4-FFF2-40B4-BE49-F238E27FC236}">
                  <a16:creationId xmlns:a16="http://schemas.microsoft.com/office/drawing/2014/main" id="{1CE999FF-CAA5-7848-15D9-3F3D80BB3D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743082" y="3446372"/>
              <a:ext cx="820738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1" name="Gerade Verbindung 21 10">
              <a:extLst>
                <a:ext uri="{FF2B5EF4-FFF2-40B4-BE49-F238E27FC236}">
                  <a16:creationId xmlns:a16="http://schemas.microsoft.com/office/drawing/2014/main" id="{04C2631D-60CF-E6B7-9AD3-13265F7FE6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746257" y="3968659"/>
              <a:ext cx="81756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2" name="Gerade Verbindung 22 10">
              <a:extLst>
                <a:ext uri="{FF2B5EF4-FFF2-40B4-BE49-F238E27FC236}">
                  <a16:creationId xmlns:a16="http://schemas.microsoft.com/office/drawing/2014/main" id="{91CCB671-1A38-3148-80BB-B4AEAD6099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746257" y="4402047"/>
              <a:ext cx="81756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3" name="Gerade Verbindung mit Pfeil 6 10">
              <a:extLst>
                <a:ext uri="{FF2B5EF4-FFF2-40B4-BE49-F238E27FC236}">
                  <a16:creationId xmlns:a16="http://schemas.microsoft.com/office/drawing/2014/main" id="{E4EF22B9-D6B9-4109-466A-64FB521571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652720" y="3012985"/>
              <a:ext cx="0" cy="433387"/>
            </a:xfrm>
            <a:prstGeom prst="straightConnector1">
              <a:avLst/>
            </a:prstGeom>
            <a:noFill/>
            <a:ln w="12700" algn="ctr">
              <a:solidFill>
                <a:srgbClr val="3333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4" name="Gerade Verbindung mit Pfeil 29 10">
              <a:extLst>
                <a:ext uri="{FF2B5EF4-FFF2-40B4-BE49-F238E27FC236}">
                  <a16:creationId xmlns:a16="http://schemas.microsoft.com/office/drawing/2014/main" id="{6201539D-A848-942F-732E-0356F9A084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652720" y="3968660"/>
              <a:ext cx="0" cy="431800"/>
            </a:xfrm>
            <a:prstGeom prst="straightConnector1">
              <a:avLst/>
            </a:prstGeom>
            <a:noFill/>
            <a:ln w="12700" algn="ctr">
              <a:solidFill>
                <a:srgbClr val="3333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5" name="Gerade Verbindung mit Pfeil 8 10">
              <a:extLst>
                <a:ext uri="{FF2B5EF4-FFF2-40B4-BE49-F238E27FC236}">
                  <a16:creationId xmlns:a16="http://schemas.microsoft.com/office/drawing/2014/main" id="{5296042F-5F7B-C756-4E3F-1F3E642C9B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44707" y="3012191"/>
              <a:ext cx="215900" cy="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6" name="Gerade Verbindung mit Pfeil 34 10">
              <a:extLst>
                <a:ext uri="{FF2B5EF4-FFF2-40B4-BE49-F238E27FC236}">
                  <a16:creationId xmlns:a16="http://schemas.microsoft.com/office/drawing/2014/main" id="{AB498095-F6CA-0DAF-E436-AAD3575C9B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46295" y="3968659"/>
              <a:ext cx="215900" cy="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7" name="Rechteck 7 4">
              <a:extLst>
                <a:ext uri="{FF2B5EF4-FFF2-40B4-BE49-F238E27FC236}">
                  <a16:creationId xmlns:a16="http://schemas.microsoft.com/office/drawing/2014/main" id="{47A86FA7-3F2C-CA39-A07D-A3AE24A7E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3157" y="2698660"/>
              <a:ext cx="1943100" cy="2455316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de-DE" altLang="de-DE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DejaVu Sans" panose="020B0604020202020204" charset="0"/>
              </a:endParaRPr>
            </a:p>
          </p:txBody>
        </p:sp>
        <p:pic>
          <p:nvPicPr>
            <p:cNvPr id="368" name="Grafik 278">
              <a:extLst>
                <a:ext uri="{FF2B5EF4-FFF2-40B4-BE49-F238E27FC236}">
                  <a16:creationId xmlns:a16="http://schemas.microsoft.com/office/drawing/2014/main" id="{F95AEE57-2A0D-B5C6-8502-3A3ABF8A09F6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7782" y="4746877"/>
              <a:ext cx="25714" cy="20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" name="Grafik 279">
              <a:extLst>
                <a:ext uri="{FF2B5EF4-FFF2-40B4-BE49-F238E27FC236}">
                  <a16:creationId xmlns:a16="http://schemas.microsoft.com/office/drawing/2014/main" id="{AEFF9E26-0B09-5999-C0CF-B34683246855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2388" y="4746877"/>
              <a:ext cx="25714" cy="20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0" name="Gruppieren 280">
            <a:extLst>
              <a:ext uri="{FF2B5EF4-FFF2-40B4-BE49-F238E27FC236}">
                <a16:creationId xmlns:a16="http://schemas.microsoft.com/office/drawing/2014/main" id="{8C2D3A33-C50C-BF32-A106-CE601153D339}"/>
              </a:ext>
            </a:extLst>
          </p:cNvPr>
          <p:cNvGrpSpPr>
            <a:grpSpLocks/>
          </p:cNvGrpSpPr>
          <p:nvPr/>
        </p:nvGrpSpPr>
        <p:grpSpPr bwMode="auto">
          <a:xfrm>
            <a:off x="7364600" y="2108105"/>
            <a:ext cx="1116013" cy="731838"/>
            <a:chOff x="8910982" y="2698660"/>
            <a:chExt cx="3741738" cy="2455316"/>
          </a:xfrm>
        </p:grpSpPr>
        <p:cxnSp>
          <p:nvCxnSpPr>
            <p:cNvPr id="371" name="Gerade Verbindung 3 15">
              <a:extLst>
                <a:ext uri="{FF2B5EF4-FFF2-40B4-BE49-F238E27FC236}">
                  <a16:creationId xmlns:a16="http://schemas.microsoft.com/office/drawing/2014/main" id="{107D7515-2F26-A384-63B2-14A86A128F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982420" y="3012191"/>
              <a:ext cx="820737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2" name="Gerade Verbindung 17 12">
              <a:extLst>
                <a:ext uri="{FF2B5EF4-FFF2-40B4-BE49-F238E27FC236}">
                  <a16:creationId xmlns:a16="http://schemas.microsoft.com/office/drawing/2014/main" id="{B88E5AA6-42B0-B575-C925-33AD767FA8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982420" y="3447540"/>
              <a:ext cx="820738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3" name="Gerade Verbindung 21 11">
              <a:extLst>
                <a:ext uri="{FF2B5EF4-FFF2-40B4-BE49-F238E27FC236}">
                  <a16:creationId xmlns:a16="http://schemas.microsoft.com/office/drawing/2014/main" id="{9CC9F1D4-4947-5DD8-3278-56F9A57CAB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985595" y="3968659"/>
              <a:ext cx="817562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4" name="Gerade Verbindung 22 11">
              <a:extLst>
                <a:ext uri="{FF2B5EF4-FFF2-40B4-BE49-F238E27FC236}">
                  <a16:creationId xmlns:a16="http://schemas.microsoft.com/office/drawing/2014/main" id="{6ABEE163-74DC-4C51-357D-31F8E7EC88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985595" y="4400460"/>
              <a:ext cx="817562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5" name="Gerade Verbindung mit Pfeil 6 11">
              <a:extLst>
                <a:ext uri="{FF2B5EF4-FFF2-40B4-BE49-F238E27FC236}">
                  <a16:creationId xmlns:a16="http://schemas.microsoft.com/office/drawing/2014/main" id="{0EA41D8E-0985-1584-3244-31ACBAA2CF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910982" y="3011397"/>
              <a:ext cx="0" cy="431800"/>
            </a:xfrm>
            <a:prstGeom prst="straightConnector1">
              <a:avLst/>
            </a:prstGeom>
            <a:noFill/>
            <a:ln w="12700" algn="ctr">
              <a:solidFill>
                <a:srgbClr val="3333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6" name="Gerade Verbindung mit Pfeil 29 11">
              <a:extLst>
                <a:ext uri="{FF2B5EF4-FFF2-40B4-BE49-F238E27FC236}">
                  <a16:creationId xmlns:a16="http://schemas.microsoft.com/office/drawing/2014/main" id="{0BD5CD55-E707-D715-DDE3-730B18C51A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910982" y="3968660"/>
              <a:ext cx="0" cy="431800"/>
            </a:xfrm>
            <a:prstGeom prst="straightConnector1">
              <a:avLst/>
            </a:prstGeom>
            <a:noFill/>
            <a:ln w="12700" algn="ctr">
              <a:solidFill>
                <a:srgbClr val="3333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7" name="Gerade Verbindung mit Pfeil 8 11">
              <a:extLst>
                <a:ext uri="{FF2B5EF4-FFF2-40B4-BE49-F238E27FC236}">
                  <a16:creationId xmlns:a16="http://schemas.microsoft.com/office/drawing/2014/main" id="{39DDEA6A-DD65-001D-F2A9-85BC4487E1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285632" y="3012191"/>
              <a:ext cx="215900" cy="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8" name="Gerade Verbindung mit Pfeil 34 11">
              <a:extLst>
                <a:ext uri="{FF2B5EF4-FFF2-40B4-BE49-F238E27FC236}">
                  <a16:creationId xmlns:a16="http://schemas.microsoft.com/office/drawing/2014/main" id="{B2C61DC1-6CFC-B5E4-7A73-011C1CEE75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287220" y="3968659"/>
              <a:ext cx="215900" cy="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" name="Gerade Verbindung 3 16">
              <a:extLst>
                <a:ext uri="{FF2B5EF4-FFF2-40B4-BE49-F238E27FC236}">
                  <a16:creationId xmlns:a16="http://schemas.microsoft.com/office/drawing/2014/main" id="{1845321D-C3D6-02C2-A896-ED10900D00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743082" y="3012191"/>
              <a:ext cx="820738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0" name="Gerade Verbindung 17 13">
              <a:extLst>
                <a:ext uri="{FF2B5EF4-FFF2-40B4-BE49-F238E27FC236}">
                  <a16:creationId xmlns:a16="http://schemas.microsoft.com/office/drawing/2014/main" id="{5BC71E3C-DBD1-C028-B4C9-733A6154C0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743082" y="3446372"/>
              <a:ext cx="820738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1" name="Gerade Verbindung 21 12">
              <a:extLst>
                <a:ext uri="{FF2B5EF4-FFF2-40B4-BE49-F238E27FC236}">
                  <a16:creationId xmlns:a16="http://schemas.microsoft.com/office/drawing/2014/main" id="{5FAAF3AF-A5E1-E753-C5C8-C3177E7B96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746257" y="3968659"/>
              <a:ext cx="81756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2" name="Gerade Verbindung 22 12">
              <a:extLst>
                <a:ext uri="{FF2B5EF4-FFF2-40B4-BE49-F238E27FC236}">
                  <a16:creationId xmlns:a16="http://schemas.microsoft.com/office/drawing/2014/main" id="{E61C135F-FB93-B518-2CC2-44DA5D8630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746257" y="4402047"/>
              <a:ext cx="81756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3" name="Gerade Verbindung mit Pfeil 6 12">
              <a:extLst>
                <a:ext uri="{FF2B5EF4-FFF2-40B4-BE49-F238E27FC236}">
                  <a16:creationId xmlns:a16="http://schemas.microsoft.com/office/drawing/2014/main" id="{A254BEC2-AB6B-8AB4-7E80-66C79667E0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652720" y="3012985"/>
              <a:ext cx="0" cy="433387"/>
            </a:xfrm>
            <a:prstGeom prst="straightConnector1">
              <a:avLst/>
            </a:prstGeom>
            <a:noFill/>
            <a:ln w="12700" algn="ctr">
              <a:solidFill>
                <a:srgbClr val="3333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4" name="Gerade Verbindung mit Pfeil 29 12">
              <a:extLst>
                <a:ext uri="{FF2B5EF4-FFF2-40B4-BE49-F238E27FC236}">
                  <a16:creationId xmlns:a16="http://schemas.microsoft.com/office/drawing/2014/main" id="{065F0615-4AC4-79E4-3812-1F56BF09AF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652720" y="3968660"/>
              <a:ext cx="0" cy="431800"/>
            </a:xfrm>
            <a:prstGeom prst="straightConnector1">
              <a:avLst/>
            </a:prstGeom>
            <a:noFill/>
            <a:ln w="12700" algn="ctr">
              <a:solidFill>
                <a:srgbClr val="3333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5" name="Gerade Verbindung mit Pfeil 8 12">
              <a:extLst>
                <a:ext uri="{FF2B5EF4-FFF2-40B4-BE49-F238E27FC236}">
                  <a16:creationId xmlns:a16="http://schemas.microsoft.com/office/drawing/2014/main" id="{C9A0B1FC-3EC5-6DFA-9FEF-2A3FCBF386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44707" y="3012191"/>
              <a:ext cx="215900" cy="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6" name="Gerade Verbindung mit Pfeil 34 12">
              <a:extLst>
                <a:ext uri="{FF2B5EF4-FFF2-40B4-BE49-F238E27FC236}">
                  <a16:creationId xmlns:a16="http://schemas.microsoft.com/office/drawing/2014/main" id="{4F55057B-D773-94E0-F240-69570FC04A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46295" y="3968659"/>
              <a:ext cx="215900" cy="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7" name="Rechteck 7 5">
              <a:extLst>
                <a:ext uri="{FF2B5EF4-FFF2-40B4-BE49-F238E27FC236}">
                  <a16:creationId xmlns:a16="http://schemas.microsoft.com/office/drawing/2014/main" id="{914A9422-9A52-844E-A472-36DF8990C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3157" y="2698660"/>
              <a:ext cx="1943100" cy="2455316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de-DE" altLang="de-DE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DejaVu Sans" panose="020B0604020202020204" charset="0"/>
              </a:endParaRPr>
            </a:p>
          </p:txBody>
        </p:sp>
        <p:pic>
          <p:nvPicPr>
            <p:cNvPr id="388" name="Grafik 298">
              <a:extLst>
                <a:ext uri="{FF2B5EF4-FFF2-40B4-BE49-F238E27FC236}">
                  <a16:creationId xmlns:a16="http://schemas.microsoft.com/office/drawing/2014/main" id="{6C57BAB8-8FA8-DC6B-5A97-CDF385F5CF95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7782" y="4746877"/>
              <a:ext cx="25714" cy="20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" name="Grafik 299">
              <a:extLst>
                <a:ext uri="{FF2B5EF4-FFF2-40B4-BE49-F238E27FC236}">
                  <a16:creationId xmlns:a16="http://schemas.microsoft.com/office/drawing/2014/main" id="{7160FFBA-205F-D0ED-FBC1-6A04E7AAD674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2388" y="4746877"/>
              <a:ext cx="25714" cy="20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0" name="Gruppieren 300">
            <a:extLst>
              <a:ext uri="{FF2B5EF4-FFF2-40B4-BE49-F238E27FC236}">
                <a16:creationId xmlns:a16="http://schemas.microsoft.com/office/drawing/2014/main" id="{CDBAAFD1-6859-C0CD-8975-6FF2001D81FD}"/>
              </a:ext>
            </a:extLst>
          </p:cNvPr>
          <p:cNvGrpSpPr>
            <a:grpSpLocks/>
          </p:cNvGrpSpPr>
          <p:nvPr/>
        </p:nvGrpSpPr>
        <p:grpSpPr bwMode="auto">
          <a:xfrm>
            <a:off x="8713975" y="2108105"/>
            <a:ext cx="1116013" cy="731838"/>
            <a:chOff x="8910982" y="2698660"/>
            <a:chExt cx="3741738" cy="2455316"/>
          </a:xfrm>
        </p:grpSpPr>
        <p:cxnSp>
          <p:nvCxnSpPr>
            <p:cNvPr id="391" name="Gerade Verbindung 3 17">
              <a:extLst>
                <a:ext uri="{FF2B5EF4-FFF2-40B4-BE49-F238E27FC236}">
                  <a16:creationId xmlns:a16="http://schemas.microsoft.com/office/drawing/2014/main" id="{EF428715-6098-2044-C33B-035A35F070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982420" y="3012191"/>
              <a:ext cx="820737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2" name="Gerade Verbindung 17 14">
              <a:extLst>
                <a:ext uri="{FF2B5EF4-FFF2-40B4-BE49-F238E27FC236}">
                  <a16:creationId xmlns:a16="http://schemas.microsoft.com/office/drawing/2014/main" id="{DA9B83C6-2834-59EA-011B-DF59A053CE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982420" y="3449671"/>
              <a:ext cx="820738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3" name="Gerade Verbindung 21 13">
              <a:extLst>
                <a:ext uri="{FF2B5EF4-FFF2-40B4-BE49-F238E27FC236}">
                  <a16:creationId xmlns:a16="http://schemas.microsoft.com/office/drawing/2014/main" id="{82BFFF6B-DD65-FFB9-BF0C-5A8064F65B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985595" y="3968659"/>
              <a:ext cx="817562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4" name="Gerade Verbindung 22 13">
              <a:extLst>
                <a:ext uri="{FF2B5EF4-FFF2-40B4-BE49-F238E27FC236}">
                  <a16:creationId xmlns:a16="http://schemas.microsoft.com/office/drawing/2014/main" id="{AFDDC6BE-5394-289A-FDF1-0EACCA23CC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985595" y="4400460"/>
              <a:ext cx="817562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5" name="Gerade Verbindung mit Pfeil 6 13">
              <a:extLst>
                <a:ext uri="{FF2B5EF4-FFF2-40B4-BE49-F238E27FC236}">
                  <a16:creationId xmlns:a16="http://schemas.microsoft.com/office/drawing/2014/main" id="{A0BEC772-B88A-5D29-9617-BAB5EDA63E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910982" y="3011397"/>
              <a:ext cx="0" cy="431800"/>
            </a:xfrm>
            <a:prstGeom prst="straightConnector1">
              <a:avLst/>
            </a:prstGeom>
            <a:noFill/>
            <a:ln w="12700" algn="ctr">
              <a:solidFill>
                <a:srgbClr val="3333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6" name="Gerade Verbindung mit Pfeil 29 13">
              <a:extLst>
                <a:ext uri="{FF2B5EF4-FFF2-40B4-BE49-F238E27FC236}">
                  <a16:creationId xmlns:a16="http://schemas.microsoft.com/office/drawing/2014/main" id="{F177E1F9-6509-8206-E3E2-BD44FEEA8A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910982" y="3968660"/>
              <a:ext cx="0" cy="431800"/>
            </a:xfrm>
            <a:prstGeom prst="straightConnector1">
              <a:avLst/>
            </a:prstGeom>
            <a:noFill/>
            <a:ln w="12700" algn="ctr">
              <a:solidFill>
                <a:srgbClr val="3333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7" name="Gerade Verbindung mit Pfeil 8 13">
              <a:extLst>
                <a:ext uri="{FF2B5EF4-FFF2-40B4-BE49-F238E27FC236}">
                  <a16:creationId xmlns:a16="http://schemas.microsoft.com/office/drawing/2014/main" id="{B48F22A1-F0DB-8DF5-E347-0967EFB5C8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285632" y="3012191"/>
              <a:ext cx="215900" cy="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8" name="Gerade Verbindung mit Pfeil 34 13">
              <a:extLst>
                <a:ext uri="{FF2B5EF4-FFF2-40B4-BE49-F238E27FC236}">
                  <a16:creationId xmlns:a16="http://schemas.microsoft.com/office/drawing/2014/main" id="{EDA787EB-DB03-4CE1-4CD6-93F2DF4DC3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287220" y="3968659"/>
              <a:ext cx="215900" cy="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" name="Gerade Verbindung 3 18">
              <a:extLst>
                <a:ext uri="{FF2B5EF4-FFF2-40B4-BE49-F238E27FC236}">
                  <a16:creationId xmlns:a16="http://schemas.microsoft.com/office/drawing/2014/main" id="{979108DF-35FB-B981-4509-F1961FF6B8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743082" y="3012191"/>
              <a:ext cx="820738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0" name="Gerade Verbindung 17 15">
              <a:extLst>
                <a:ext uri="{FF2B5EF4-FFF2-40B4-BE49-F238E27FC236}">
                  <a16:creationId xmlns:a16="http://schemas.microsoft.com/office/drawing/2014/main" id="{7D2A9AF1-1F46-EDB6-9064-0BE14A16A5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743082" y="3446372"/>
              <a:ext cx="820738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1" name="Gerade Verbindung 21 14">
              <a:extLst>
                <a:ext uri="{FF2B5EF4-FFF2-40B4-BE49-F238E27FC236}">
                  <a16:creationId xmlns:a16="http://schemas.microsoft.com/office/drawing/2014/main" id="{38177FE4-3874-4AE6-AA3D-E09AE18355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746257" y="3968659"/>
              <a:ext cx="81756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2" name="Gerade Verbindung 22 14">
              <a:extLst>
                <a:ext uri="{FF2B5EF4-FFF2-40B4-BE49-F238E27FC236}">
                  <a16:creationId xmlns:a16="http://schemas.microsoft.com/office/drawing/2014/main" id="{86CCF549-3A4B-63A3-3E5B-BC3E9D29A2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746257" y="4402047"/>
              <a:ext cx="81756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3" name="Gerade Verbindung mit Pfeil 6 14">
              <a:extLst>
                <a:ext uri="{FF2B5EF4-FFF2-40B4-BE49-F238E27FC236}">
                  <a16:creationId xmlns:a16="http://schemas.microsoft.com/office/drawing/2014/main" id="{80591EA8-2295-50F9-2893-841754EE35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652720" y="3012985"/>
              <a:ext cx="0" cy="433387"/>
            </a:xfrm>
            <a:prstGeom prst="straightConnector1">
              <a:avLst/>
            </a:prstGeom>
            <a:noFill/>
            <a:ln w="12700" algn="ctr">
              <a:solidFill>
                <a:srgbClr val="3333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4" name="Gerade Verbindung mit Pfeil 29 14">
              <a:extLst>
                <a:ext uri="{FF2B5EF4-FFF2-40B4-BE49-F238E27FC236}">
                  <a16:creationId xmlns:a16="http://schemas.microsoft.com/office/drawing/2014/main" id="{3960CF2A-6261-D30A-0A5B-D569560BB4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652720" y="3968660"/>
              <a:ext cx="0" cy="431800"/>
            </a:xfrm>
            <a:prstGeom prst="straightConnector1">
              <a:avLst/>
            </a:prstGeom>
            <a:noFill/>
            <a:ln w="12700" algn="ctr">
              <a:solidFill>
                <a:srgbClr val="3333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5" name="Gerade Verbindung mit Pfeil 8 14">
              <a:extLst>
                <a:ext uri="{FF2B5EF4-FFF2-40B4-BE49-F238E27FC236}">
                  <a16:creationId xmlns:a16="http://schemas.microsoft.com/office/drawing/2014/main" id="{834E756F-3214-BCB6-5491-3EECAF44EB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44707" y="3012191"/>
              <a:ext cx="215900" cy="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6" name="Gerade Verbindung mit Pfeil 34 14">
              <a:extLst>
                <a:ext uri="{FF2B5EF4-FFF2-40B4-BE49-F238E27FC236}">
                  <a16:creationId xmlns:a16="http://schemas.microsoft.com/office/drawing/2014/main" id="{860CEAF4-83D5-0F99-21C2-4F55736DEB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46295" y="3968659"/>
              <a:ext cx="215900" cy="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7" name="Rechteck 7 6">
              <a:extLst>
                <a:ext uri="{FF2B5EF4-FFF2-40B4-BE49-F238E27FC236}">
                  <a16:creationId xmlns:a16="http://schemas.microsoft.com/office/drawing/2014/main" id="{28A376A3-B728-0693-BAB1-78725BCCA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3157" y="2698660"/>
              <a:ext cx="1943100" cy="2455316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de-DE" altLang="de-DE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DejaVu Sans" panose="020B0604020202020204" charset="0"/>
              </a:endParaRPr>
            </a:p>
          </p:txBody>
        </p:sp>
        <p:pic>
          <p:nvPicPr>
            <p:cNvPr id="408" name="Grafik 318">
              <a:extLst>
                <a:ext uri="{FF2B5EF4-FFF2-40B4-BE49-F238E27FC236}">
                  <a16:creationId xmlns:a16="http://schemas.microsoft.com/office/drawing/2014/main" id="{C7D3E8CD-5F59-82EB-BED1-A5D8F74D1345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7782" y="4746877"/>
              <a:ext cx="25714" cy="20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" name="Grafik 319">
              <a:extLst>
                <a:ext uri="{FF2B5EF4-FFF2-40B4-BE49-F238E27FC236}">
                  <a16:creationId xmlns:a16="http://schemas.microsoft.com/office/drawing/2014/main" id="{9E8E3633-CEE5-67A3-06A9-B52A59E0348F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2388" y="4746877"/>
              <a:ext cx="25714" cy="20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10" name="Gerade Verbindung 3 19">
            <a:extLst>
              <a:ext uri="{FF2B5EF4-FFF2-40B4-BE49-F238E27FC236}">
                <a16:creationId xmlns:a16="http://schemas.microsoft.com/office/drawing/2014/main" id="{4AF1F56A-C90F-460B-D6C5-3C64F6293F2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03913" y="2203355"/>
            <a:ext cx="312737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" name="Gerade Verbindung 3 20">
            <a:extLst>
              <a:ext uri="{FF2B5EF4-FFF2-40B4-BE49-F238E27FC236}">
                <a16:creationId xmlns:a16="http://schemas.microsoft.com/office/drawing/2014/main" id="{0D1090D9-6BB3-060E-2ED3-9ACA6DF04BD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376925" y="2331943"/>
            <a:ext cx="31432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" name="Gerade Verbindung 3 21">
            <a:extLst>
              <a:ext uri="{FF2B5EF4-FFF2-40B4-BE49-F238E27FC236}">
                <a16:creationId xmlns:a16="http://schemas.microsoft.com/office/drawing/2014/main" id="{0F3CB878-D716-BB5C-899F-47295B47A28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384863" y="2485930"/>
            <a:ext cx="312737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3" name="Gerade Verbindung 3 22">
            <a:extLst>
              <a:ext uri="{FF2B5EF4-FFF2-40B4-BE49-F238E27FC236}">
                <a16:creationId xmlns:a16="http://schemas.microsoft.com/office/drawing/2014/main" id="{FF8E86AC-912C-ECC1-1BC2-716A9A14C02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357875" y="2614518"/>
            <a:ext cx="31432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4" name="Gerade Verbindung 3 23">
            <a:extLst>
              <a:ext uri="{FF2B5EF4-FFF2-40B4-BE49-F238E27FC236}">
                <a16:creationId xmlns:a16="http://schemas.microsoft.com/office/drawing/2014/main" id="{8D711476-263D-8857-D896-DB0E553EFC9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57713" y="2203355"/>
            <a:ext cx="312737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5" name="Gerade Verbindung 3 24">
            <a:extLst>
              <a:ext uri="{FF2B5EF4-FFF2-40B4-BE49-F238E27FC236}">
                <a16:creationId xmlns:a16="http://schemas.microsoft.com/office/drawing/2014/main" id="{84D43E6B-DC8E-0AB5-E93A-3100838B8B2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30725" y="2331943"/>
            <a:ext cx="312738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6" name="Gerade Verbindung 3 25">
            <a:extLst>
              <a:ext uri="{FF2B5EF4-FFF2-40B4-BE49-F238E27FC236}">
                <a16:creationId xmlns:a16="http://schemas.microsoft.com/office/drawing/2014/main" id="{8C10703C-D4E1-3B51-EB90-57A142EEF11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38663" y="2485930"/>
            <a:ext cx="312737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7" name="Gerade Verbindung 3 26">
            <a:extLst>
              <a:ext uri="{FF2B5EF4-FFF2-40B4-BE49-F238E27FC236}">
                <a16:creationId xmlns:a16="http://schemas.microsoft.com/office/drawing/2014/main" id="{10826B1B-4A4A-D137-6C12-CDAE4388A5B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11675" y="2614518"/>
            <a:ext cx="312738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8" name="Gerade Verbindung 3 27">
            <a:extLst>
              <a:ext uri="{FF2B5EF4-FFF2-40B4-BE49-F238E27FC236}">
                <a16:creationId xmlns:a16="http://schemas.microsoft.com/office/drawing/2014/main" id="{B42CF291-DEF4-CD06-F251-69E2164491E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46938" y="2201768"/>
            <a:ext cx="312737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" name="Gerade Verbindung 3 28">
            <a:extLst>
              <a:ext uri="{FF2B5EF4-FFF2-40B4-BE49-F238E27FC236}">
                <a16:creationId xmlns:a16="http://schemas.microsoft.com/office/drawing/2014/main" id="{0CC37ECF-EF1B-280A-5F8A-09D2A8811E1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19950" y="2330355"/>
            <a:ext cx="31432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" name="Gerade Verbindung 3 29">
            <a:extLst>
              <a:ext uri="{FF2B5EF4-FFF2-40B4-BE49-F238E27FC236}">
                <a16:creationId xmlns:a16="http://schemas.microsoft.com/office/drawing/2014/main" id="{CB5AE5EE-A625-E4F3-FD3F-6431F7CAA73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27888" y="2485930"/>
            <a:ext cx="312737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1" name="Gerade Verbindung 3 30">
            <a:extLst>
              <a:ext uri="{FF2B5EF4-FFF2-40B4-BE49-F238E27FC236}">
                <a16:creationId xmlns:a16="http://schemas.microsoft.com/office/drawing/2014/main" id="{9554558E-3A18-E077-FD9B-039240D28CB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32650" y="2616105"/>
            <a:ext cx="312738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2" name="Gerade Verbindung 3 31">
            <a:extLst>
              <a:ext uri="{FF2B5EF4-FFF2-40B4-BE49-F238E27FC236}">
                <a16:creationId xmlns:a16="http://schemas.microsoft.com/office/drawing/2014/main" id="{BFDE728B-F625-4024-058C-09A287D6112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104250" y="2201768"/>
            <a:ext cx="31432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3" name="Gerade Verbindung 3 32">
            <a:extLst>
              <a:ext uri="{FF2B5EF4-FFF2-40B4-BE49-F238E27FC236}">
                <a16:creationId xmlns:a16="http://schemas.microsoft.com/office/drawing/2014/main" id="{243AC3FE-7B3E-8E5B-5FFE-DDAB2BB260D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078850" y="2330355"/>
            <a:ext cx="312738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4" name="Gerade Verbindung 3 33">
            <a:extLst>
              <a:ext uri="{FF2B5EF4-FFF2-40B4-BE49-F238E27FC236}">
                <a16:creationId xmlns:a16="http://schemas.microsoft.com/office/drawing/2014/main" id="{2B9B6C53-E898-7076-A2FD-7F198C4B332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085200" y="2485930"/>
            <a:ext cx="31432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5" name="Gerade Verbindung 3 34">
            <a:extLst>
              <a:ext uri="{FF2B5EF4-FFF2-40B4-BE49-F238E27FC236}">
                <a16:creationId xmlns:a16="http://schemas.microsoft.com/office/drawing/2014/main" id="{6D61F6E0-FC87-EE39-2B0B-19DAB5BD52F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091550" y="2616105"/>
            <a:ext cx="312738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6" name="Gerade Verbindung 3 35">
            <a:extLst>
              <a:ext uri="{FF2B5EF4-FFF2-40B4-BE49-F238E27FC236}">
                <a16:creationId xmlns:a16="http://schemas.microsoft.com/office/drawing/2014/main" id="{B58F0C59-9A07-86B5-F83A-D3097704E17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440925" y="2203355"/>
            <a:ext cx="312738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7" name="Gerade Verbindung 3 36">
            <a:extLst>
              <a:ext uri="{FF2B5EF4-FFF2-40B4-BE49-F238E27FC236}">
                <a16:creationId xmlns:a16="http://schemas.microsoft.com/office/drawing/2014/main" id="{52E7F823-729D-C7D8-B834-68A11C17661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413938" y="2331943"/>
            <a:ext cx="312737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8" name="Gerade Verbindung 3 37">
            <a:extLst>
              <a:ext uri="{FF2B5EF4-FFF2-40B4-BE49-F238E27FC236}">
                <a16:creationId xmlns:a16="http://schemas.microsoft.com/office/drawing/2014/main" id="{31F80824-CD0A-328C-034D-BBAC1C064BC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436163" y="2485930"/>
            <a:ext cx="312737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9" name="Gerade Verbindung 3 38">
            <a:extLst>
              <a:ext uri="{FF2B5EF4-FFF2-40B4-BE49-F238E27FC236}">
                <a16:creationId xmlns:a16="http://schemas.microsoft.com/office/drawing/2014/main" id="{C7DB8407-4ABC-4B53-FFC3-A38FDBB1AC1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434575" y="2614518"/>
            <a:ext cx="312738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" name="Gerade Verbindung 17 16">
            <a:extLst>
              <a:ext uri="{FF2B5EF4-FFF2-40B4-BE49-F238E27FC236}">
                <a16:creationId xmlns:a16="http://schemas.microsoft.com/office/drawing/2014/main" id="{6B6F8656-0863-3FF8-DF7D-A0F2D728FDE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84625" y="1903318"/>
            <a:ext cx="0" cy="207962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1" name="Gerade Verbindung mit Pfeil 6 15">
            <a:extLst>
              <a:ext uri="{FF2B5EF4-FFF2-40B4-BE49-F238E27FC236}">
                <a16:creationId xmlns:a16="http://schemas.microsoft.com/office/drawing/2014/main" id="{5F97302D-9030-05F5-16ED-C9486AA6E5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87800" y="1876330"/>
            <a:ext cx="147638" cy="0"/>
          </a:xfrm>
          <a:prstGeom prst="straightConnector1">
            <a:avLst/>
          </a:prstGeom>
          <a:noFill/>
          <a:ln w="12700" algn="ctr">
            <a:solidFill>
              <a:srgbClr val="33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2" name="Gerade Verbindung 17 17">
            <a:extLst>
              <a:ext uri="{FF2B5EF4-FFF2-40B4-BE49-F238E27FC236}">
                <a16:creationId xmlns:a16="http://schemas.microsoft.com/office/drawing/2014/main" id="{886B1DDC-D8A8-EF67-0834-EEEF9912094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37025" y="1903318"/>
            <a:ext cx="0" cy="207962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3" name="Gerade Verbindung mit Pfeil 8 15">
            <a:extLst>
              <a:ext uri="{FF2B5EF4-FFF2-40B4-BE49-F238E27FC236}">
                <a16:creationId xmlns:a16="http://schemas.microsoft.com/office/drawing/2014/main" id="{F59C38CE-C2BA-0A42-DFF6-5608846AEF3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484625" y="1976343"/>
            <a:ext cx="0" cy="53975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4" name="Gerade Verbindung 17 18">
            <a:extLst>
              <a:ext uri="{FF2B5EF4-FFF2-40B4-BE49-F238E27FC236}">
                <a16:creationId xmlns:a16="http://schemas.microsoft.com/office/drawing/2014/main" id="{C1535EF8-F62D-6B76-A19A-0026894E505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40513" y="1903318"/>
            <a:ext cx="0" cy="207962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5" name="Gerade Verbindung mit Pfeil 6 16">
            <a:extLst>
              <a:ext uri="{FF2B5EF4-FFF2-40B4-BE49-F238E27FC236}">
                <a16:creationId xmlns:a16="http://schemas.microsoft.com/office/drawing/2014/main" id="{4B668A24-0484-E02D-FD51-6D1CA28C30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688" y="1876330"/>
            <a:ext cx="147637" cy="0"/>
          </a:xfrm>
          <a:prstGeom prst="straightConnector1">
            <a:avLst/>
          </a:prstGeom>
          <a:noFill/>
          <a:ln w="12700" algn="ctr">
            <a:solidFill>
              <a:srgbClr val="33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6" name="Gerade Verbindung 17 19">
            <a:extLst>
              <a:ext uri="{FF2B5EF4-FFF2-40B4-BE49-F238E27FC236}">
                <a16:creationId xmlns:a16="http://schemas.microsoft.com/office/drawing/2014/main" id="{EA18CDD0-DAFB-6866-4C9F-17FB51C26BD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92913" y="1903318"/>
            <a:ext cx="0" cy="207962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7" name="Gerade Verbindung mit Pfeil 8 16">
            <a:extLst>
              <a:ext uri="{FF2B5EF4-FFF2-40B4-BE49-F238E27FC236}">
                <a16:creationId xmlns:a16="http://schemas.microsoft.com/office/drawing/2014/main" id="{BB60252B-D231-E779-040C-5F251C3707B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40513" y="1976343"/>
            <a:ext cx="0" cy="53975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8" name="Gerade Verbindung 17 20">
            <a:extLst>
              <a:ext uri="{FF2B5EF4-FFF2-40B4-BE49-F238E27FC236}">
                <a16:creationId xmlns:a16="http://schemas.microsoft.com/office/drawing/2014/main" id="{9BDBAF7B-80D4-6B36-0405-CCC1A8A6622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50375" y="1903318"/>
            <a:ext cx="0" cy="207962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9" name="Gerade Verbindung mit Pfeil 6 17">
            <a:extLst>
              <a:ext uri="{FF2B5EF4-FFF2-40B4-BE49-F238E27FC236}">
                <a16:creationId xmlns:a16="http://schemas.microsoft.com/office/drawing/2014/main" id="{9B16C74D-1D8D-07AA-27E4-D76EED89E1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51963" y="1876330"/>
            <a:ext cx="149225" cy="0"/>
          </a:xfrm>
          <a:prstGeom prst="straightConnector1">
            <a:avLst/>
          </a:prstGeom>
          <a:noFill/>
          <a:ln w="12700" algn="ctr">
            <a:solidFill>
              <a:srgbClr val="33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" name="Gerade Verbindung 17 21">
            <a:extLst>
              <a:ext uri="{FF2B5EF4-FFF2-40B4-BE49-F238E27FC236}">
                <a16:creationId xmlns:a16="http://schemas.microsoft.com/office/drawing/2014/main" id="{8BD5D398-C260-BABB-F1D9-E132DD9A4CF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002775" y="1903318"/>
            <a:ext cx="0" cy="207962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1" name="Gerade Verbindung mit Pfeil 8 17">
            <a:extLst>
              <a:ext uri="{FF2B5EF4-FFF2-40B4-BE49-F238E27FC236}">
                <a16:creationId xmlns:a16="http://schemas.microsoft.com/office/drawing/2014/main" id="{A6F35920-5058-8FDF-FF3A-4FEC4D6F73F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850375" y="1976343"/>
            <a:ext cx="0" cy="53975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42" name="Grafik 11">
            <a:extLst>
              <a:ext uri="{FF2B5EF4-FFF2-40B4-BE49-F238E27FC236}">
                <a16:creationId xmlns:a16="http://schemas.microsoft.com/office/drawing/2014/main" id="{3E2A1F02-892E-D952-A4CC-7AA2C952F8E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325" y="2447830"/>
            <a:ext cx="228600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3" name="Gerade Verbindung mit Pfeil 6 18">
            <a:extLst>
              <a:ext uri="{FF2B5EF4-FFF2-40B4-BE49-F238E27FC236}">
                <a16:creationId xmlns:a16="http://schemas.microsoft.com/office/drawing/2014/main" id="{B776D237-F693-0A08-4EED-BA52C27332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27813" y="3079655"/>
            <a:ext cx="147637" cy="0"/>
          </a:xfrm>
          <a:prstGeom prst="straightConnector1">
            <a:avLst/>
          </a:prstGeom>
          <a:noFill/>
          <a:ln w="12700" algn="ctr">
            <a:solidFill>
              <a:srgbClr val="33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4" name="Gerade Verbindung 17 22">
            <a:extLst>
              <a:ext uri="{FF2B5EF4-FFF2-40B4-BE49-F238E27FC236}">
                <a16:creationId xmlns:a16="http://schemas.microsoft.com/office/drawing/2014/main" id="{B6D57031-F912-8F94-4977-CEAB1AC93BF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77038" y="2839943"/>
            <a:ext cx="0" cy="207962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5" name="Gerade Verbindung mit Pfeil 8 18">
            <a:extLst>
              <a:ext uri="{FF2B5EF4-FFF2-40B4-BE49-F238E27FC236}">
                <a16:creationId xmlns:a16="http://schemas.microsoft.com/office/drawing/2014/main" id="{985C777F-8894-0C9E-41A9-92C2786F3EC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29400" y="2916143"/>
            <a:ext cx="0" cy="53975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D8021CB-2996-A2F3-9DC7-420E0273B2F5}"/>
              </a:ext>
            </a:extLst>
          </p:cNvPr>
          <p:cNvGrpSpPr/>
          <p:nvPr/>
        </p:nvGrpSpPr>
        <p:grpSpPr>
          <a:xfrm>
            <a:off x="1489263" y="2839943"/>
            <a:ext cx="3405187" cy="3438525"/>
            <a:chOff x="1489263" y="2839943"/>
            <a:chExt cx="3405187" cy="3438525"/>
          </a:xfrm>
        </p:grpSpPr>
        <p:sp>
          <p:nvSpPr>
            <p:cNvPr id="248" name="Abgerundetes Rechteck 14 1">
              <a:extLst>
                <a:ext uri="{FF2B5EF4-FFF2-40B4-BE49-F238E27FC236}">
                  <a16:creationId xmlns:a16="http://schemas.microsoft.com/office/drawing/2014/main" id="{63AD5CBE-F084-C616-C1BD-31332E6F6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263" y="3614643"/>
              <a:ext cx="3405187" cy="2663825"/>
            </a:xfrm>
            <a:prstGeom prst="roundRect">
              <a:avLst>
                <a:gd name="adj" fmla="val 8171"/>
              </a:avLst>
            </a:prstGeom>
            <a:solidFill>
              <a:srgbClr val="004A99">
                <a:alpha val="10196"/>
              </a:srgbClr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de-DE" altLang="de-DE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DejaVu Sans" panose="020B0604020202020204" charset="0"/>
              </a:endParaRPr>
            </a:p>
          </p:txBody>
        </p:sp>
        <p:cxnSp>
          <p:nvCxnSpPr>
            <p:cNvPr id="253" name="Gerade Verbindung 3 1">
              <a:extLst>
                <a:ext uri="{FF2B5EF4-FFF2-40B4-BE49-F238E27FC236}">
                  <a16:creationId xmlns:a16="http://schemas.microsoft.com/office/drawing/2014/main" id="{57AF89E0-7A6F-B8A7-6EB7-EFBA5CBA221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163950" y="4041680"/>
              <a:ext cx="820738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4" name="Gerade Verbindung 17 2">
              <a:extLst>
                <a:ext uri="{FF2B5EF4-FFF2-40B4-BE49-F238E27FC236}">
                  <a16:creationId xmlns:a16="http://schemas.microsoft.com/office/drawing/2014/main" id="{44D1FFFF-7380-E697-AF71-6AF404A73C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163950" y="4475068"/>
              <a:ext cx="820738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5" name="Gerade Verbindung 21 1">
              <a:extLst>
                <a:ext uri="{FF2B5EF4-FFF2-40B4-BE49-F238E27FC236}">
                  <a16:creationId xmlns:a16="http://schemas.microsoft.com/office/drawing/2014/main" id="{B079201F-675B-70F1-73CB-4F71011AD5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167125" y="4998943"/>
              <a:ext cx="81756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" name="Gerade Verbindung 22 1">
              <a:extLst>
                <a:ext uri="{FF2B5EF4-FFF2-40B4-BE49-F238E27FC236}">
                  <a16:creationId xmlns:a16="http://schemas.microsoft.com/office/drawing/2014/main" id="{EB1CC676-6A2B-F3C6-975E-FAD7C3F081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167125" y="5430743"/>
              <a:ext cx="81756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7" name="Gerade Verbindung mit Pfeil 6 1">
              <a:extLst>
                <a:ext uri="{FF2B5EF4-FFF2-40B4-BE49-F238E27FC236}">
                  <a16:creationId xmlns:a16="http://schemas.microsoft.com/office/drawing/2014/main" id="{3BEBBB8F-E6D7-4C59-4091-03B7EB7A0B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73588" y="4087718"/>
              <a:ext cx="0" cy="360362"/>
            </a:xfrm>
            <a:prstGeom prst="straightConnector1">
              <a:avLst/>
            </a:prstGeom>
            <a:noFill/>
            <a:ln w="12700" algn="ctr">
              <a:solidFill>
                <a:srgbClr val="3333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8" name="Gerade Verbindung mit Pfeil 29 1">
              <a:extLst>
                <a:ext uri="{FF2B5EF4-FFF2-40B4-BE49-F238E27FC236}">
                  <a16:creationId xmlns:a16="http://schemas.microsoft.com/office/drawing/2014/main" id="{C04B7867-9E61-C6C9-F716-A5B1B2D9D4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73588" y="4997355"/>
              <a:ext cx="0" cy="431800"/>
            </a:xfrm>
            <a:prstGeom prst="straightConnector1">
              <a:avLst/>
            </a:prstGeom>
            <a:noFill/>
            <a:ln w="12700" algn="ctr">
              <a:solidFill>
                <a:srgbClr val="3333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9" name="Gerade Verbindung mit Pfeil 8 1">
              <a:extLst>
                <a:ext uri="{FF2B5EF4-FFF2-40B4-BE49-F238E27FC236}">
                  <a16:creationId xmlns:a16="http://schemas.microsoft.com/office/drawing/2014/main" id="{A192523D-A098-5C50-93A3-B709303684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65575" y="4041680"/>
              <a:ext cx="215900" cy="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0" name="Gerade Verbindung mit Pfeil 34 1">
              <a:extLst>
                <a:ext uri="{FF2B5EF4-FFF2-40B4-BE49-F238E27FC236}">
                  <a16:creationId xmlns:a16="http://schemas.microsoft.com/office/drawing/2014/main" id="{A5522C09-A8FD-2A76-F371-6D2D29F163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67163" y="4998943"/>
              <a:ext cx="215900" cy="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55" name="Grafik 454" descr="\documentclass{article}&#10;\usepackage{amsmath,sansmath}&#10;\pagestyle{empty}&#10;\newcommand{\dwt}{\frac{\mathrm{d}}{\mathrm{d}t}}&#10;\begin{document}&#10;&#10;{\sansmath $v_{1,2,1}(t)$}&#10;\end{document}" title="IguanaTex Picture Display">
              <a:extLst>
                <a:ext uri="{FF2B5EF4-FFF2-40B4-BE49-F238E27FC236}">
                  <a16:creationId xmlns:a16="http://schemas.microsoft.com/office/drawing/2014/main" id="{3EA406DC-E8CD-6857-A2DB-612C0CE2B188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4913" y="4136931"/>
              <a:ext cx="703729" cy="231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7" name="Grafik 456" descr="\documentclass{article}&#10;\usepackage{amsmath,sansmath}&#10;\pagestyle{empty}&#10;\newcommand{\dwt}{\frac{\mathrm{d}}{\mathrm{d}t}}&#10;\begin{document}&#10;&#10;{\sansmath $i_{1,2,2}(t)$}&#10;\end{document}" title="IguanaTex Picture Display">
              <a:extLst>
                <a:ext uri="{FF2B5EF4-FFF2-40B4-BE49-F238E27FC236}">
                  <a16:creationId xmlns:a16="http://schemas.microsoft.com/office/drawing/2014/main" id="{6E911DB0-456E-E8CC-0144-7D4350F6FFB9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0788" y="4676681"/>
              <a:ext cx="659832" cy="231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3" name="Grafik 452" descr="\documentclass{article}&#10;\usepackage{amsmath,sansmath}&#10;\pagestyle{empty}&#10;\newcommand{\dwt}{\frac{\mathrm{d}}{\mathrm{d}t}}&#10;\newcommand{\ddwt}{\frac{\mathrm{d}^2}{\mathrm{d}t^2}}&#10;&#10;\begin{document}&#10;&#10;{\sansmath $i_{1,2,1}(t)$}&#10;\end{document}" title="IguanaTex Picture Display">
              <a:extLst>
                <a:ext uri="{FF2B5EF4-FFF2-40B4-BE49-F238E27FC236}">
                  <a16:creationId xmlns:a16="http://schemas.microsoft.com/office/drawing/2014/main" id="{DC24315F-49B1-51FE-BE17-BB633BE8F8DE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0788" y="3728944"/>
              <a:ext cx="659832" cy="231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9" name="Grafik 458" descr="\documentclass{article}&#10;\usepackage{amsmath,sansmath}&#10;\pagestyle{empty}&#10;\newcommand{\dwt}{\frac{\mathrm{d}}{\mathrm{d}t}}&#10;\begin{document}&#10;&#10;{\sansmath$v_{1,2,2}(t)$}&#10;\end{document}" title="IguanaTex Picture Display">
              <a:extLst>
                <a:ext uri="{FF2B5EF4-FFF2-40B4-BE49-F238E27FC236}">
                  <a16:creationId xmlns:a16="http://schemas.microsoft.com/office/drawing/2014/main" id="{608AE7C3-7F2E-7FBF-3B5F-E536F7DD086B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4913" y="5094194"/>
              <a:ext cx="703729" cy="23183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5" name="Gerade Verbindung 3 2">
              <a:extLst>
                <a:ext uri="{FF2B5EF4-FFF2-40B4-BE49-F238E27FC236}">
                  <a16:creationId xmlns:a16="http://schemas.microsoft.com/office/drawing/2014/main" id="{84CB391B-3890-18DC-84F1-32B8A0848B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464113" y="4043268"/>
              <a:ext cx="820737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" name="Gerade Verbindung 17 3">
              <a:extLst>
                <a:ext uri="{FF2B5EF4-FFF2-40B4-BE49-F238E27FC236}">
                  <a16:creationId xmlns:a16="http://schemas.microsoft.com/office/drawing/2014/main" id="{BD00FB04-2CAD-0639-36B4-3E39C212D9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464113" y="4475068"/>
              <a:ext cx="820737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" name="Gerade Verbindung 21 2">
              <a:extLst>
                <a:ext uri="{FF2B5EF4-FFF2-40B4-BE49-F238E27FC236}">
                  <a16:creationId xmlns:a16="http://schemas.microsoft.com/office/drawing/2014/main" id="{140F071C-A1F8-3399-2161-1F9A4DFEC5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467288" y="4998943"/>
              <a:ext cx="817562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" name="Gerade Verbindung 22 2">
              <a:extLst>
                <a:ext uri="{FF2B5EF4-FFF2-40B4-BE49-F238E27FC236}">
                  <a16:creationId xmlns:a16="http://schemas.microsoft.com/office/drawing/2014/main" id="{0D6CA269-76E3-2198-6302-66FFE6C6E2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467288" y="5429155"/>
              <a:ext cx="817562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9" name="Gerade Verbindung mit Pfeil 6 2">
              <a:extLst>
                <a:ext uri="{FF2B5EF4-FFF2-40B4-BE49-F238E27FC236}">
                  <a16:creationId xmlns:a16="http://schemas.microsoft.com/office/drawing/2014/main" id="{5F8DFCF7-CC6B-B0A2-409D-CF228CEAAA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92675" y="4087718"/>
              <a:ext cx="0" cy="360362"/>
            </a:xfrm>
            <a:prstGeom prst="straightConnector1">
              <a:avLst/>
            </a:prstGeom>
            <a:noFill/>
            <a:ln w="12700" algn="ctr">
              <a:solidFill>
                <a:srgbClr val="3333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0" name="Gerade Verbindung mit Pfeil 29 2">
              <a:extLst>
                <a:ext uri="{FF2B5EF4-FFF2-40B4-BE49-F238E27FC236}">
                  <a16:creationId xmlns:a16="http://schemas.microsoft.com/office/drawing/2014/main" id="{0E884466-A0C4-1E14-8308-78ED0A7330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92675" y="4995768"/>
              <a:ext cx="0" cy="431800"/>
            </a:xfrm>
            <a:prstGeom prst="straightConnector1">
              <a:avLst/>
            </a:prstGeom>
            <a:noFill/>
            <a:ln w="12700" algn="ctr">
              <a:solidFill>
                <a:srgbClr val="3333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1" name="Gerade Verbindung mit Pfeil 8 2">
              <a:extLst>
                <a:ext uri="{FF2B5EF4-FFF2-40B4-BE49-F238E27FC236}">
                  <a16:creationId xmlns:a16="http://schemas.microsoft.com/office/drawing/2014/main" id="{4721E3FB-5D13-C2CC-9A49-CC8A3ADF02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65738" y="4043268"/>
              <a:ext cx="215900" cy="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2" name="Gerade Verbindung mit Pfeil 34 2">
              <a:extLst>
                <a:ext uri="{FF2B5EF4-FFF2-40B4-BE49-F238E27FC236}">
                  <a16:creationId xmlns:a16="http://schemas.microsoft.com/office/drawing/2014/main" id="{D5CC420A-7B26-AA89-4CF6-3F358E4467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67325" y="4998943"/>
              <a:ext cx="215900" cy="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65" name="Grafik 464" descr="\documentclass{article}&#10;\usepackage{amsmath,sansmath}&#10;\pagestyle{empty}&#10;\newcommand{\dwt}{\frac{\mathrm{d}}{\mathrm{d}t}}&#10;\begin{document}&#10;&#10;{\sansmath$v_{2,1,1}(t)$}&#10;\end{document}" title="IguanaTex Picture Display">
              <a:extLst>
                <a:ext uri="{FF2B5EF4-FFF2-40B4-BE49-F238E27FC236}">
                  <a16:creationId xmlns:a16="http://schemas.microsoft.com/office/drawing/2014/main" id="{011192AD-5D8C-73C5-5DED-1683527840CC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163" y="4140106"/>
              <a:ext cx="703729" cy="231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9" name="Grafik 468" descr="\documentclass{article}&#10;\usepackage{amsmath,sansmath}&#10;\pagestyle{empty}&#10;\newcommand{\dwt}{\frac{\mathrm{d}}{\mathrm{d}t}}&#10;\begin{document}&#10;&#10;{\sansmath$i_{2,1,2}(t)$}&#10;\end{document}" title="IguanaTex Picture Display">
              <a:extLst>
                <a:ext uri="{FF2B5EF4-FFF2-40B4-BE49-F238E27FC236}">
                  <a16:creationId xmlns:a16="http://schemas.microsoft.com/office/drawing/2014/main" id="{C2B9DD63-7218-23A6-50DE-F104C0575E31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038" y="4675095"/>
              <a:ext cx="659832" cy="231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3" name="Grafik 462" descr="\documentclass{article}&#10;\usepackage{amsmath,sansmath}&#10;\pagestyle{empty}&#10;\newcommand{\dwt}{\frac{\mathrm{d}}{\mathrm{d}t}}&#10;\newcommand{\ddwt}{\frac{\mathrm{d}^2}{\mathrm{d}t^2}}&#10;&#10;\begin{document}&#10;&#10;{\sansmath$i_{2,1,1}(t)$}&#10;\end{document}" title="IguanaTex Picture Display">
              <a:extLst>
                <a:ext uri="{FF2B5EF4-FFF2-40B4-BE49-F238E27FC236}">
                  <a16:creationId xmlns:a16="http://schemas.microsoft.com/office/drawing/2014/main" id="{998503FB-666E-B7CA-95E7-95847F55B8E8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038" y="3727357"/>
              <a:ext cx="659832" cy="231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1" name="Grafik 470" descr="\documentclass{article}&#10;\usepackage{amsmath,sansmath}&#10;\pagestyle{empty}&#10;\newcommand{\dwt}{\frac{\mathrm{d}}{\mathrm{d}t}}&#10;\begin{document}&#10;&#10;{\sansmath$v_{2,1,2}(t)$}&#10;\end{document}" title="IguanaTex Picture Display">
              <a:extLst>
                <a:ext uri="{FF2B5EF4-FFF2-40B4-BE49-F238E27FC236}">
                  <a16:creationId xmlns:a16="http://schemas.microsoft.com/office/drawing/2014/main" id="{6B7BB758-1D16-98D0-8589-315C855C4C0F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163" y="5094194"/>
              <a:ext cx="703729" cy="231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rafik 129">
              <a:extLst>
                <a:ext uri="{FF2B5EF4-FFF2-40B4-BE49-F238E27FC236}">
                  <a16:creationId xmlns:a16="http://schemas.microsoft.com/office/drawing/2014/main" id="{C817B0B1-97EA-B4AD-9DE3-CFA10C3A4128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513" y="5695855"/>
              <a:ext cx="25400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" name="Grafik 130">
              <a:extLst>
                <a:ext uri="{FF2B5EF4-FFF2-40B4-BE49-F238E27FC236}">
                  <a16:creationId xmlns:a16="http://schemas.microsoft.com/office/drawing/2014/main" id="{779FAC62-97EB-5F25-701E-5B39189EA814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763" y="5695855"/>
              <a:ext cx="25400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9" name="Gerade Verbindung 3 3">
              <a:extLst>
                <a:ext uri="{FF2B5EF4-FFF2-40B4-BE49-F238E27FC236}">
                  <a16:creationId xmlns:a16="http://schemas.microsoft.com/office/drawing/2014/main" id="{24638098-9E66-7EB2-D720-38EC4E592A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795775" y="4041680"/>
              <a:ext cx="820738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0" name="Gerade Verbindung 3 4">
              <a:extLst>
                <a:ext uri="{FF2B5EF4-FFF2-40B4-BE49-F238E27FC236}">
                  <a16:creationId xmlns:a16="http://schemas.microsoft.com/office/drawing/2014/main" id="{2090A7CB-FA90-E79A-91CF-2B1498141D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816413" y="4476655"/>
              <a:ext cx="820737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1" name="Gerade Verbindung 3 5">
              <a:extLst>
                <a:ext uri="{FF2B5EF4-FFF2-40B4-BE49-F238E27FC236}">
                  <a16:creationId xmlns:a16="http://schemas.microsoft.com/office/drawing/2014/main" id="{26140E20-85AB-11A7-BA5A-50BA6CA023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816413" y="4998943"/>
              <a:ext cx="820737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2" name="Gerade Verbindung 3 6">
              <a:extLst>
                <a:ext uri="{FF2B5EF4-FFF2-40B4-BE49-F238E27FC236}">
                  <a16:creationId xmlns:a16="http://schemas.microsoft.com/office/drawing/2014/main" id="{12794ECE-D0E2-3BE2-4A93-79E3446C2B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800538" y="5429155"/>
              <a:ext cx="820737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3" name="Text Box 6 1">
              <a:extLst>
                <a:ext uri="{FF2B5EF4-FFF2-40B4-BE49-F238E27FC236}">
                  <a16:creationId xmlns:a16="http://schemas.microsoft.com/office/drawing/2014/main" id="{7A1AFB28-5D31-ABC5-968A-F20949EA52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24087" y="4732243"/>
              <a:ext cx="23733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49263" fontAlgn="base">
                <a:spcBef>
                  <a:spcPct val="0"/>
                </a:spcBef>
                <a:spcAft>
                  <a:spcPts val="600"/>
                </a:spcAft>
                <a:buClr>
                  <a:srgbClr val="3333CC"/>
                </a:buClr>
                <a:buSzPct val="100000"/>
              </a:pPr>
              <a:r>
                <a:rPr lang="de-DE" altLang="de-DE" dirty="0">
                  <a:solidFill>
                    <a:srgbClr val="000000"/>
                  </a:solidFill>
                  <a:latin typeface="Arial Narrow" panose="020B0606020202030204" pitchFamily="34" charset="0"/>
                  <a:cs typeface="DejaVu Sans" panose="020B0604020202020204" charset="0"/>
                </a:rPr>
                <a:t>Segment 1</a:t>
              </a:r>
            </a:p>
          </p:txBody>
        </p:sp>
        <p:sp>
          <p:nvSpPr>
            <p:cNvPr id="284" name="Text Box 6 2">
              <a:extLst>
                <a:ext uri="{FF2B5EF4-FFF2-40B4-BE49-F238E27FC236}">
                  <a16:creationId xmlns:a16="http://schemas.microsoft.com/office/drawing/2014/main" id="{4E9A0ED3-F8EE-BACE-BC94-D79EBF416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365687" y="4729068"/>
              <a:ext cx="23733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49263" fontAlgn="base">
                <a:spcBef>
                  <a:spcPct val="0"/>
                </a:spcBef>
                <a:spcAft>
                  <a:spcPts val="600"/>
                </a:spcAft>
                <a:buClr>
                  <a:srgbClr val="3333CC"/>
                </a:buClr>
                <a:buSzPct val="100000"/>
              </a:pPr>
              <a:r>
                <a:rPr lang="de-DE" altLang="de-DE">
                  <a:solidFill>
                    <a:srgbClr val="000000"/>
                  </a:solidFill>
                  <a:latin typeface="Arial Narrow" panose="020B0606020202030204" pitchFamily="34" charset="0"/>
                  <a:cs typeface="DejaVu Sans" panose="020B0604020202020204" charset="0"/>
                </a:rPr>
                <a:t>Segment 2</a:t>
              </a:r>
            </a:p>
          </p:txBody>
        </p:sp>
        <p:cxnSp>
          <p:nvCxnSpPr>
            <p:cNvPr id="285" name="Gerade Verbindung 49">
              <a:extLst>
                <a:ext uri="{FF2B5EF4-FFF2-40B4-BE49-F238E27FC236}">
                  <a16:creationId xmlns:a16="http://schemas.microsoft.com/office/drawing/2014/main" id="{0685391C-AA6E-7326-9915-7C2CBBCB22B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63950" y="3727355"/>
              <a:ext cx="0" cy="2373313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" name="Gerade Verbindung 176">
              <a:extLst>
                <a:ext uri="{FF2B5EF4-FFF2-40B4-BE49-F238E27FC236}">
                  <a16:creationId xmlns:a16="http://schemas.microsoft.com/office/drawing/2014/main" id="{B3F53294-913E-E427-2619-AF2EE7190D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92788" y="3727355"/>
              <a:ext cx="0" cy="2373313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" name="Gerade Verbindung 177">
              <a:extLst>
                <a:ext uri="{FF2B5EF4-FFF2-40B4-BE49-F238E27FC236}">
                  <a16:creationId xmlns:a16="http://schemas.microsoft.com/office/drawing/2014/main" id="{BECA598C-874F-56A3-1744-3D17F43217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52788" y="3738468"/>
              <a:ext cx="4191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" name="Gerade Verbindung 181">
              <a:extLst>
                <a:ext uri="{FF2B5EF4-FFF2-40B4-BE49-F238E27FC236}">
                  <a16:creationId xmlns:a16="http://schemas.microsoft.com/office/drawing/2014/main" id="{9C6AF145-0454-ED58-0A4B-7947CE01C7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52788" y="6089555"/>
              <a:ext cx="4191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" name="Gerade Verbindung 182">
              <a:extLst>
                <a:ext uri="{FF2B5EF4-FFF2-40B4-BE49-F238E27FC236}">
                  <a16:creationId xmlns:a16="http://schemas.microsoft.com/office/drawing/2014/main" id="{98FEB738-D2FA-F5C3-272E-20397723D0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284850" y="3738468"/>
              <a:ext cx="4191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0" name="Gerade Verbindung 183">
              <a:extLst>
                <a:ext uri="{FF2B5EF4-FFF2-40B4-BE49-F238E27FC236}">
                  <a16:creationId xmlns:a16="http://schemas.microsoft.com/office/drawing/2014/main" id="{4C9E9DAE-76CE-5988-EA2B-5FDBB68E7B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284850" y="6089555"/>
              <a:ext cx="4191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Gerade Verbindung 67 1">
              <a:extLst>
                <a:ext uri="{FF2B5EF4-FFF2-40B4-BE49-F238E27FC236}">
                  <a16:creationId xmlns:a16="http://schemas.microsoft.com/office/drawing/2014/main" id="{8DEC32AA-735A-D51E-7853-23CD2116DD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80013" y="2839943"/>
              <a:ext cx="725487" cy="887412"/>
            </a:xfrm>
            <a:prstGeom prst="line">
              <a:avLst/>
            </a:prstGeom>
            <a:noFill/>
            <a:ln w="31750" algn="ctr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7" name="Gerade Verbindung 67 2">
              <a:extLst>
                <a:ext uri="{FF2B5EF4-FFF2-40B4-BE49-F238E27FC236}">
                  <a16:creationId xmlns:a16="http://schemas.microsoft.com/office/drawing/2014/main" id="{AF636EED-1DA0-D999-2A6D-3B5982E2E4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79813" y="2839943"/>
              <a:ext cx="633412" cy="898525"/>
            </a:xfrm>
            <a:prstGeom prst="line">
              <a:avLst/>
            </a:prstGeom>
            <a:noFill/>
            <a:ln w="31750" algn="ctr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FA93C2F-C7F3-C743-4B6E-9B981A992613}"/>
              </a:ext>
            </a:extLst>
          </p:cNvPr>
          <p:cNvGrpSpPr/>
          <p:nvPr/>
        </p:nvGrpSpPr>
        <p:grpSpPr>
          <a:xfrm>
            <a:off x="5808850" y="3182843"/>
            <a:ext cx="4386263" cy="1617757"/>
            <a:chOff x="5808850" y="3182843"/>
            <a:chExt cx="4386263" cy="1617757"/>
          </a:xfrm>
        </p:grpSpPr>
        <p:sp>
          <p:nvSpPr>
            <p:cNvPr id="250" name="Abgerundetes Rechteck 14 3">
              <a:extLst>
                <a:ext uri="{FF2B5EF4-FFF2-40B4-BE49-F238E27FC236}">
                  <a16:creationId xmlns:a16="http://schemas.microsoft.com/office/drawing/2014/main" id="{74439515-1A23-E863-EA82-2C8A49327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8850" y="4008343"/>
              <a:ext cx="4386263" cy="792257"/>
            </a:xfrm>
            <a:prstGeom prst="roundRect">
              <a:avLst>
                <a:gd name="adj" fmla="val 8171"/>
              </a:avLst>
            </a:prstGeom>
            <a:solidFill>
              <a:srgbClr val="004A99">
                <a:alpha val="10196"/>
              </a:srgbClr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de-DE" altLang="de-DE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DejaVu Sans" panose="020B0604020202020204" charset="0"/>
              </a:endParaRPr>
            </a:p>
          </p:txBody>
        </p:sp>
        <p:pic>
          <p:nvPicPr>
            <p:cNvPr id="10" name="Grafik 9" descr="\documentclass{article}&#10;\usepackage{amsmath,sansmath}&#10;\pagestyle{empty}&#10;\newcommand{\dwt}{\frac{\mathrm{d}}{\mathrm{d}t}}&#10;\newcommand{\ddwt}{\frac{\mathrm{d}^2}{\mathrm{d}t^2}}&#10;&#10;\begin{document}&#10;&#10;{\sansmath\begin{align*}&#10;\mathrm{func}\left[\mathbf{v}_\mathrm{ext}(t),\mathbf{i}_\mathrm{ext}(t),\ldots\right]=\bf{0}&#10;\end{align*}}&#10;&#10;\end{document}" title="IguanaTex Picture Display">
              <a:extLst>
                <a:ext uri="{FF2B5EF4-FFF2-40B4-BE49-F238E27FC236}">
                  <a16:creationId xmlns:a16="http://schemas.microsoft.com/office/drawing/2014/main" id="{5D9C41C2-E62D-42E2-7B70-B84C1875D3DD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0400" y="4332165"/>
              <a:ext cx="2626981" cy="23183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8" name="Gerade Verbindung mit Pfeil 48">
              <a:extLst>
                <a:ext uri="{FF2B5EF4-FFF2-40B4-BE49-F238E27FC236}">
                  <a16:creationId xmlns:a16="http://schemas.microsoft.com/office/drawing/2014/main" id="{F20ED954-6DDA-62C9-DD75-58BA225FD912}"/>
                </a:ext>
              </a:extLst>
            </p:cNvPr>
            <p:cNvCxnSpPr>
              <a:cxnSpLocks noChangeShapeType="1"/>
              <a:endCxn id="250" idx="0"/>
            </p:cNvCxnSpPr>
            <p:nvPr/>
          </p:nvCxnSpPr>
          <p:spPr bwMode="auto">
            <a:xfrm flipH="1">
              <a:off x="8001982" y="3182843"/>
              <a:ext cx="793" cy="82550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1" name="Textfeld 450">
            <a:extLst>
              <a:ext uri="{FF2B5EF4-FFF2-40B4-BE49-F238E27FC236}">
                <a16:creationId xmlns:a16="http://schemas.microsoft.com/office/drawing/2014/main" id="{1EB78FE9-6D06-9622-CE57-4E4B1E0ADA9F}"/>
              </a:ext>
            </a:extLst>
          </p:cNvPr>
          <p:cNvSpPr txBox="1"/>
          <p:nvPr/>
        </p:nvSpPr>
        <p:spPr>
          <a:xfrm>
            <a:off x="5151625" y="5017906"/>
            <a:ext cx="6683284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Coupling equations arising from field continuity constraints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Arbitrary topologies and number of 2D port modes supported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Description of RF properties of full structure available</a:t>
            </a:r>
          </a:p>
        </p:txBody>
      </p:sp>
    </p:spTree>
    <p:extLst>
      <p:ext uri="{BB962C8B-B14F-4D97-AF65-F5344CB8AC3E}">
        <p14:creationId xmlns:p14="http://schemas.microsoft.com/office/powerpoint/2010/main" val="33932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E0B42CB-7C5D-5D21-391A-11196ACB1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FBCD928-C317-6E72-E76A-2F3D153C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Thomas Flisgen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35A357-0C41-7058-C37F-5A122A02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de-DE" smtClean="0"/>
              <a:t>8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D65812C-E5AF-D057-97AD-C405225B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MODAL EXPANSION AT THE SLICE PLANES 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9C95E77-4BC0-88E7-5B2F-AC1E1FC7DF7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75734" y="827088"/>
            <a:ext cx="11040533" cy="612000"/>
          </a:xfrm>
        </p:spPr>
        <p:txBody>
          <a:bodyPr/>
          <a:lstStyle/>
          <a:p>
            <a:r>
              <a:rPr lang="en-GB" dirty="0"/>
              <a:t>How many waveguide modes have to be considered?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A87EF60-3005-F83C-3990-ED6C53FF6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657317"/>
            <a:ext cx="85598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mit Pfeil 3">
            <a:extLst>
              <a:ext uri="{FF2B5EF4-FFF2-40B4-BE49-F238E27FC236}">
                <a16:creationId xmlns:a16="http://schemas.microsoft.com/office/drawing/2014/main" id="{10904554-9EED-243A-934C-6AB55875C96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03637" y="1800192"/>
            <a:ext cx="0" cy="29527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erade Verbindung mit Pfeil 24">
            <a:extLst>
              <a:ext uri="{FF2B5EF4-FFF2-40B4-BE49-F238E27FC236}">
                <a16:creationId xmlns:a16="http://schemas.microsoft.com/office/drawing/2014/main" id="{4E1BBFD0-25B4-49CF-2012-6A11268C2A9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27425" y="4578317"/>
            <a:ext cx="521493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hteck 22">
            <a:extLst>
              <a:ext uri="{FF2B5EF4-FFF2-40B4-BE49-F238E27FC236}">
                <a16:creationId xmlns:a16="http://schemas.microsoft.com/office/drawing/2014/main" id="{30805604-3139-07F7-75C5-130449638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4608480"/>
            <a:ext cx="2160587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en-US"/>
          </a:p>
        </p:txBody>
      </p:sp>
      <p:sp>
        <p:nvSpPr>
          <p:cNvPr id="12" name="Rechteck 33">
            <a:extLst>
              <a:ext uri="{FF2B5EF4-FFF2-40B4-BE49-F238E27FC236}">
                <a16:creationId xmlns:a16="http://schemas.microsoft.com/office/drawing/2014/main" id="{D50A9EE5-7C77-5B8C-6F1B-9613FE9A1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362" y="4446555"/>
            <a:ext cx="207963" cy="325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en-US"/>
          </a:p>
        </p:txBody>
      </p:sp>
      <p:sp>
        <p:nvSpPr>
          <p:cNvPr id="13" name="Rechteck 34">
            <a:extLst>
              <a:ext uri="{FF2B5EF4-FFF2-40B4-BE49-F238E27FC236}">
                <a16:creationId xmlns:a16="http://schemas.microsoft.com/office/drawing/2014/main" id="{31722585-12D3-295B-B3A9-78F32326E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437" y="4598955"/>
            <a:ext cx="207963" cy="173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en-US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9D99751-97AF-5B43-FCEC-7E93CA53E6EA}"/>
              </a:ext>
            </a:extLst>
          </p:cNvPr>
          <p:cNvSpPr txBox="1"/>
          <p:nvPr/>
        </p:nvSpPr>
        <p:spPr>
          <a:xfrm>
            <a:off x="1920875" y="2989230"/>
            <a:ext cx="11033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Segment 1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8312892-D24A-E69B-A5A2-7815E54E6F6E}"/>
              </a:ext>
            </a:extLst>
          </p:cNvPr>
          <p:cNvSpPr txBox="1"/>
          <p:nvPr/>
        </p:nvSpPr>
        <p:spPr>
          <a:xfrm>
            <a:off x="9072562" y="3013042"/>
            <a:ext cx="11033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Segment 2</a:t>
            </a:r>
          </a:p>
        </p:txBody>
      </p:sp>
      <p:pic>
        <p:nvPicPr>
          <p:cNvPr id="21" name="Grafik 20" descr="\documentclass{article}&#10;\usepackage{amsmath,sansmath}&#10;\pagestyle{empty}&#10;\newcommand{\dwt}{\frac{\mathrm{d}}{\mathrm{d}t}}&#10;\begin{document}&#10;&#10;{\sansmath$\Delta z$}&#10;&#10;&#10;\end{document}" title="IguanaTex Picture Display">
            <a:extLst>
              <a:ext uri="{FF2B5EF4-FFF2-40B4-BE49-F238E27FC236}">
                <a16:creationId xmlns:a16="http://schemas.microsoft.com/office/drawing/2014/main" id="{733D2A9B-F2D7-1CBF-4629-7AB558D4E91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351" y="4722780"/>
            <a:ext cx="299051" cy="16324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1B806495-42A9-DB56-9D12-DFF0CBB8912A}"/>
              </a:ext>
            </a:extLst>
          </p:cNvPr>
          <p:cNvSpPr txBox="1"/>
          <p:nvPr/>
        </p:nvSpPr>
        <p:spPr>
          <a:xfrm>
            <a:off x="5389562" y="4205255"/>
            <a:ext cx="131318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Slice plane</a:t>
            </a:r>
          </a:p>
        </p:txBody>
      </p:sp>
      <p:pic>
        <p:nvPicPr>
          <p:cNvPr id="26" name="Grafik 25" descr="\documentclass{article}&#10;\usepackage{amsmath,sansmath}&#10;\pagestyle{empty}&#10;\newcommand{\dwt}{\frac{\mathrm{d}}{\mathrm{d}t}}&#10;\begin{document}&#10;&#10;{\sansmath$\Re\{\mathrm{exp}\left(-\underline{\gamma}_m(j\omega)z\right)\}$}&#10;&#10;&#10;\end{document}" title="IguanaTex Picture Display">
            <a:extLst>
              <a:ext uri="{FF2B5EF4-FFF2-40B4-BE49-F238E27FC236}">
                <a16:creationId xmlns:a16="http://schemas.microsoft.com/office/drawing/2014/main" id="{680A906C-489D-218D-1959-059D9C4709D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37" y="1752567"/>
            <a:ext cx="1989098" cy="41428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AC83DB83-5990-D6C6-3625-D6171DA46A47}"/>
              </a:ext>
            </a:extLst>
          </p:cNvPr>
          <p:cNvSpPr txBox="1"/>
          <p:nvPr/>
        </p:nvSpPr>
        <p:spPr>
          <a:xfrm>
            <a:off x="3443773" y="1298723"/>
            <a:ext cx="194578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/>
              <a:t>Wave amplitudes</a:t>
            </a:r>
            <a:endParaRPr lang="en-GB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2F02158-FCF3-E4AA-6433-2443C2A04206}"/>
              </a:ext>
            </a:extLst>
          </p:cNvPr>
          <p:cNvSpPr txBox="1"/>
          <p:nvPr/>
        </p:nvSpPr>
        <p:spPr>
          <a:xfrm>
            <a:off x="1162596" y="5055803"/>
            <a:ext cx="107420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Number of waveguide modes required is determined by upper frequency f</a:t>
            </a:r>
            <a:r>
              <a:rPr lang="en-US" baseline="-25000" dirty="0"/>
              <a:t>max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propagating waveguide modes must be considered (shown in blue here)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Additionally, a finite set of evanescent modes must be taken into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longer the region of constant cross section, the fewer waveguide modes need to be considered</a:t>
            </a:r>
          </a:p>
        </p:txBody>
      </p:sp>
    </p:spTree>
    <p:extLst>
      <p:ext uri="{BB962C8B-B14F-4D97-AF65-F5344CB8AC3E}">
        <p14:creationId xmlns:p14="http://schemas.microsoft.com/office/powerpoint/2010/main" val="339885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06th of October 2025</a:t>
            </a:r>
            <a:endParaRPr lang="en-GB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Thomas Flisgen</a:t>
            </a:r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DD9-2578-4372-8132-10947A418667}" type="slidenum">
              <a:rPr lang="en-GB" smtClean="0"/>
              <a:t>9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5732" y="368300"/>
            <a:ext cx="7680855" cy="612000"/>
          </a:xfrm>
        </p:spPr>
        <p:txBody>
          <a:bodyPr/>
          <a:lstStyle/>
          <a:p>
            <a:r>
              <a:rPr lang="en-GB" dirty="0"/>
              <a:t>Overview concatenation methods Developed and USED at UROS / HZB / BTU</a:t>
            </a:r>
          </a:p>
        </p:txBody>
      </p:sp>
      <p:pic>
        <p:nvPicPr>
          <p:cNvPr id="36" name="Grafik 35" descr="Ein Bild, das Kreis, Schwarz enthält.&#10;&#10;KI-generierte Inhalte können fehlerhaft sein.">
            <a:extLst>
              <a:ext uri="{FF2B5EF4-FFF2-40B4-BE49-F238E27FC236}">
                <a16:creationId xmlns:a16="http://schemas.microsoft.com/office/drawing/2014/main" id="{35515E7F-B334-2B74-10A8-C5EBD3D60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80" y="1997075"/>
            <a:ext cx="2905760" cy="629582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C6EA00A7-316A-BFBA-9871-120FC5040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93200" y="1218247"/>
            <a:ext cx="2743006" cy="427673"/>
          </a:xfrm>
          <a:prstGeom prst="rect">
            <a:avLst/>
          </a:prstGeom>
        </p:spPr>
      </p:pic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4DEF7898-9C90-A3C6-A645-D28F1CAA9C18}"/>
              </a:ext>
            </a:extLst>
          </p:cNvPr>
          <p:cNvSpPr/>
          <p:nvPr/>
        </p:nvSpPr>
        <p:spPr>
          <a:xfrm>
            <a:off x="4133166" y="1403874"/>
            <a:ext cx="3706462" cy="10814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CSC</a:t>
            </a:r>
            <a:r>
              <a:rPr lang="en-US" b="1" dirty="0"/>
              <a:t> – A procedure for coupled S-parameter calculations [1]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AC5F7829-5C1C-31D1-3D9D-DEAAA3EC251B}"/>
              </a:ext>
            </a:extLst>
          </p:cNvPr>
          <p:cNvSpPr txBox="1"/>
          <p:nvPr/>
        </p:nvSpPr>
        <p:spPr>
          <a:xfrm>
            <a:off x="203200" y="5685891"/>
            <a:ext cx="11988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[1] H. -W. Glock et al., "CSC - A procedure for coupled S-parameter calculations," in IEEE Transactions on Magnetics, vol. 38, no. 2, pp. 1173-1176, 2002</a:t>
            </a:r>
            <a:endParaRPr lang="de-DE" sz="1200" dirty="0"/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25F77612-85A5-ADD0-6E5E-4993DD9B8A3E}"/>
              </a:ext>
            </a:extLst>
          </p:cNvPr>
          <p:cNvSpPr/>
          <p:nvPr/>
        </p:nvSpPr>
        <p:spPr>
          <a:xfrm>
            <a:off x="4133166" y="2818162"/>
            <a:ext cx="3706462" cy="9682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SCC</a:t>
            </a:r>
            <a:r>
              <a:rPr lang="en-US" b="1" dirty="0"/>
              <a:t> – State-Space Concatenations [2]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C73D8AEE-A916-E74C-2071-8DEDCD39EF8F}"/>
              </a:ext>
            </a:extLst>
          </p:cNvPr>
          <p:cNvSpPr txBox="1"/>
          <p:nvPr/>
        </p:nvSpPr>
        <p:spPr>
          <a:xfrm>
            <a:off x="203200" y="5913855"/>
            <a:ext cx="11988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[2] T. Flisgen et al., "Eigenmode compendium of the third harmonic module of the European X-ray Free Electron Laser," in Phys. Rev. Accel. Beams 20, 042002, 2017</a:t>
            </a: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7DE23E74-3D83-99F0-5995-2B8F57FD7FA8}"/>
              </a:ext>
            </a:extLst>
          </p:cNvPr>
          <p:cNvSpPr/>
          <p:nvPr/>
        </p:nvSpPr>
        <p:spPr>
          <a:xfrm>
            <a:off x="4133166" y="4119239"/>
            <a:ext cx="3706462" cy="10814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CSC</a:t>
            </a:r>
            <a:r>
              <a:rPr lang="en-US" b="1" baseline="30000" dirty="0">
                <a:solidFill>
                  <a:srgbClr val="00B0F0"/>
                </a:solidFill>
              </a:rPr>
              <a:t>BEAM</a:t>
            </a:r>
            <a:r>
              <a:rPr lang="en-US" b="1" dirty="0"/>
              <a:t> – Generalization of CSC to compute beam coupling impedances [3]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3052347E-E01D-478C-38F6-865777BDA250}"/>
              </a:ext>
            </a:extLst>
          </p:cNvPr>
          <p:cNvSpPr txBox="1"/>
          <p:nvPr/>
        </p:nvSpPr>
        <p:spPr>
          <a:xfrm>
            <a:off x="203200" y="6141819"/>
            <a:ext cx="11988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[3] T. Flisgen et al., "Generalization of coupled 𝑆-parameter calculation to compute beam impedances in particle accelerators," in Phys. Rev. Accel. Beams 23, 034601, 2020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C3586A00-4CA2-12DB-DF01-2DA636E90987}"/>
              </a:ext>
            </a:extLst>
          </p:cNvPr>
          <p:cNvSpPr/>
          <p:nvPr/>
        </p:nvSpPr>
        <p:spPr>
          <a:xfrm>
            <a:off x="4073908" y="1332363"/>
            <a:ext cx="3824978" cy="12245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06669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1.5169"/>
  <p:tag name="ORIGINALWIDTH" val=" 1218.17"/>
  <p:tag name="OUTPUTTYPE" val="PNG"/>
  <p:tag name="IGUANATEXVERSION" val="162"/>
  <p:tag name="LATEXADDIN" val="\documentclass{article}&#10;\usepackage{amsmath,sansmath}&#10;\pagestyle{empty}&#10;\newcommand{\dwt}{\frac{\mathrm{d}}{\mathrm{d}t}}&#10;\newcommand{\ddwt}{\frac{\mathrm{d}^2}{\mathrm{d}t^2}}&#10;&#10;\begin{document}&#10;&#10;{\sansmath$f_{\mathrm{co},\mathrm{TE}_{11}}=4,39246$ GHz}&#10;\end{document}"/>
  <p:tag name="IGUANATEXSIZE" val="18"/>
  <p:tag name="IGUANATEXCURSOR" val="253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594.6"/>
  <p:tag name="LATEXFORMWRAP" val="Wahr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.7677"/>
  <p:tag name="ORIGINALWIDTH" val=" 379.553"/>
  <p:tag name="OUTPUTTYPE" val="PNG"/>
  <p:tag name="IGUANATEXVERSION" val="162"/>
  <p:tag name="LATEXADDIN" val="\documentclass{article}&#10;\usepackage{amsmath,sansmath}&#10;\pagestyle{empty}&#10;\newcommand{\dwt}{\frac{\mathrm{d}}{\mathrm{d}t}}&#10;\newcommand{\ddwt}{\frac{\mathrm{d}^2}{\mathrm{d}t^2}}&#10;&#10;\begin{document}&#10;{\sansmath&#10;$v_{r,1,1}(t)$}&#10;\end{document}"/>
  <p:tag name="IGUANATEXSIZE" val="18"/>
  <p:tag name="IGUANATEXCURSOR" val="221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dwt}{\frac{\mathrm{d}}{\mathrm{d}t}}&#10;\begin{document}&#10;&#10;$\vdots$&#10;\end{document}"/>
  <p:tag name="IGUANATEXSIZE" val="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76.2746"/>
  <p:tag name="ORIGINALWIDTH" val=" 1902.266"/>
  <p:tag name="OUTPUTTYPE" val="PNG"/>
  <p:tag name="IGUANATEXVERSION" val="162"/>
  <p:tag name="LATEXADDIN" val="\documentclass{article}&#10;\usepackage{amsmath,sansmath}&#10;\pagestyle{empty}&#10;\newcommand{\dwt}{\frac{\mathrm{d}}{\mathrm{d}t}}&#10;\newcommand{\ddwt}{\frac{\mathrm{d}^2}{\mathrm{d}t^2}}&#10;\newcommand{\pdwt}{\frac{\partial}{\partial t}}&#10;\newcommand{\pddwt}{\frac{\partial^2}{\partial t^2}}&#10;\begin{document}&#10;&#10;{\sansmath$\Delta \mathbf{E}(\mathbf{r},t) = \varepsilon\mu \pddwt\mathbf{E}(\mathbf{r},t)+\mu\pdwt\mathbf{J}(\mathbf{r},t)$}&#10;&#10;\end{document}"/>
  <p:tag name="IGUANATEXSIZE" val="18"/>
  <p:tag name="IGUANATEXCURSOR" val="420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.7677"/>
  <p:tag name="ORIGINALWIDTH" val=" 1331.436"/>
  <p:tag name="OUTPUTTYPE" val="PNG"/>
  <p:tag name="IGUANATEXVERSION" val="162"/>
  <p:tag name="LATEXADDIN" val="\documentclass{article}&#10;\usepackage{amsmath,sansmath}&#10;\pagestyle{empty}&#10;\newcommand{\dwt}{\frac{\mathrm{d}}{\mathrm{d}t}}&#10;\newcommand{\ddwt}{\frac{\mathrm{d}^2}{\mathrm{d}t^2}}&#10;&#10;\begin{document}&#10;&#10;{\sansmath\begin{align*}&#10;\mathrm{func}_r\left[\mathbf{v}_r(t),\mathbf{i}_r(t),\ldots\right]=\mathbf{0}&#10;\end{align*}}&#10;&#10;\end{document}"/>
  <p:tag name="IGUANATEXSIZE" val="18"/>
  <p:tag name="IGUANATEXCURSOR" val="197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608.4"/>
  <p:tag name="LATEXFORMWRAP" val="Wahr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.7677"/>
  <p:tag name="ORIGINALWIDTH" val=" 379.553"/>
  <p:tag name="OUTPUTTYPE" val="PNG"/>
  <p:tag name="IGUANATEXVERSION" val="162"/>
  <p:tag name="LATEXADDIN" val="\documentclass{article}&#10;\usepackage{amsmath,sansmath}&#10;\pagestyle{empty}&#10;\newcommand{\dwt}{\frac{\mathrm{d}}{\mathrm{d}t}}&#10;\begin{document}&#10;&#10;{\sansmath$v_{r,1,2}(t)$}&#10;\end{document}"/>
  <p:tag name="IGUANATEXSIZE" val="18"/>
  <p:tag name="IGUANATEXCURSOR" val="165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.7677"/>
  <p:tag name="ORIGINALWIDTH" val=" 355.5496"/>
  <p:tag name="OUTPUTTYPE" val="PNG"/>
  <p:tag name="IGUANATEXVERSION" val="162"/>
  <p:tag name="LATEXADDIN" val="\documentclass{article}&#10;\usepackage{amsmath,sansmath}&#10;\pagestyle{empty}&#10;\newcommand{\dwt}{\frac{\mathrm{d}}{\mathrm{d}t}}&#10;\begin{document}&#10;&#10;{\sansmath $i_{r,1,2}(t)$}&#10;\end{document}"/>
  <p:tag name="IGUANATEXSIZE" val="18"/>
  <p:tag name="IGUANATEXCURSOR" val="166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.7677"/>
  <p:tag name="ORIGINALWIDTH" val=" 355.5496"/>
  <p:tag name="OUTPUTTYPE" val="PNG"/>
  <p:tag name="IGUANATEXVERSION" val="162"/>
  <p:tag name="LATEXADDIN" val="\documentclass{article}&#10;\usepackage{amsmath,sansmath}&#10;\pagestyle{empty}&#10;\newcommand{\dwt}{\frac{\mathrm{d}}{\mathrm{d}t}}&#10;\newcommand{\ddwt}{\frac{\mathrm{d}^2}{\mathrm{d}t^2}}&#10;&#10;\begin{document}&#10;&#10;{\sansmath$i_{r,1,1}(t)$}&#10;\end{document}"/>
  <p:tag name="IGUANATEXSIZE" val="18"/>
  <p:tag name="IGUANATEXCURSOR" val="221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.7677"/>
  <p:tag name="ORIGINALWIDTH" val=" 379.553"/>
  <p:tag name="OUTPUTTYPE" val="PNG"/>
  <p:tag name="IGUANATEXVERSION" val="162"/>
  <p:tag name="LATEXADDIN" val="\documentclass{article}&#10;\usepackage{amsmath,sansmath}&#10;\pagestyle{empty}&#10;\newcommand{\dwt}{\frac{\mathrm{d}}{\mathrm{d}t}}&#10;\newcommand{\ddwt}{\frac{\mathrm{d}^2}{\mathrm{d}t^2}}&#10;&#10;\begin{document}&#10;&#10;{\sansmath$v_{r,1,1}(t)$}&#10;\end{document}"/>
  <p:tag name="IGUANATEXSIZE" val="18"/>
  <p:tag name="IGUANATEXCURSOR" val="221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.7677"/>
  <p:tag name="ORIGINALWIDTH" val=" 379.553"/>
  <p:tag name="OUTPUTTYPE" val="PNG"/>
  <p:tag name="IGUANATEXVERSION" val="162"/>
  <p:tag name="LATEXADDIN" val="\documentclass{article}&#10;\usepackage{amsmath,sansmath}&#10;\pagestyle{empty}&#10;\newcommand{\dwt}{\frac{\mathrm{d}}{\mathrm{d}t}}&#10;\begin{document}&#10;&#10;{\sansmath$v_{r,2,1}(t)$}&#10;\end{document}"/>
  <p:tag name="IGUANATEXSIZE" val="18"/>
  <p:tag name="IGUANATEXCURSOR" val="165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.7677"/>
  <p:tag name="ORIGINALWIDTH" val=" 355.5496"/>
  <p:tag name="OUTPUTTYPE" val="PNG"/>
  <p:tag name="IGUANATEXVERSION" val="162"/>
  <p:tag name="LATEXADDIN" val="\documentclass{article}&#10;\usepackage{amsmath,sansmath}&#10;\pagestyle{empty}&#10;\newcommand{\dwt}{\frac{\mathrm{d}}{\mathrm{d}t}}&#10;\begin{document}&#10;&#10;{\sansmath$i_{r,2,2}(t)$}&#10;\end{document}"/>
  <p:tag name="IGUANATEXSIZE" val="18"/>
  <p:tag name="IGUANATEXCURSOR" val="165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3.5187"/>
  <p:tag name="ORIGINALWIDTH" val=" 996.139"/>
  <p:tag name="OUTPUTTYPE" val="PNG"/>
  <p:tag name="IGUANATEXVERSION" val="162"/>
  <p:tag name="LATEXADDIN" val="\documentclass{article}&#10;\usepackage{amsmath,sansmath}&#10;\pagestyle{empty}&#10;\newcommand{\dwt}{\frac{\mathrm{d}}{\mathrm{d}t}}&#10;\newcommand{\ddwt}{\frac{\mathrm{d}^2}{\mathrm{d}t^2}}&#10;&#10;\begin{document}&#10;&#10;{\sansmath$\tilde{f}=4,434632$ GHz}&#10;\end{document}"/>
  <p:tag name="IGUANATEXSIZE" val="18"/>
  <p:tag name="IGUANATEXCURSOR" val="231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.7677"/>
  <p:tag name="ORIGINALWIDTH" val=" 355.5496"/>
  <p:tag name="OUTPUTTYPE" val="PNG"/>
  <p:tag name="IGUANATEXVERSION" val="162"/>
  <p:tag name="LATEXADDIN" val="\documentclass{article}&#10;\usepackage{amsmath,sansmath}&#10;\pagestyle{empty}&#10;\newcommand{\dwt}{\frac{\mathrm{d}}{\mathrm{d}t}}&#10;\newcommand{\ddwt}{\frac{\mathrm{d}^2}{\mathrm{d}t^2}}&#10;&#10;\begin{document}&#10;&#10;{\sansmath$i_{r,2,1}(t)$}&#10;\end{document}"/>
  <p:tag name="IGUANATEXSIZE" val="18"/>
  <p:tag name="IGUANATEXCURSOR" val="221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.7677"/>
  <p:tag name="ORIGINALWIDTH" val=" 379.553"/>
  <p:tag name="OUTPUTTYPE" val="PNG"/>
  <p:tag name="IGUANATEXVERSION" val="162"/>
  <p:tag name="LATEXADDIN" val="\documentclass{article}&#10;\usepackage{amsmath,sansmath}&#10;\pagestyle{empty}&#10;\newcommand{\dwt}{\frac{\mathrm{d}}{\mathrm{d}t}}&#10;\begin{document}&#10;&#10;{\sansmath$v_{r,2,2}(t)$}&#10;\end{document}"/>
  <p:tag name="IGUANATEXSIZE" val="18"/>
  <p:tag name="IGUANATEXCURSOR" val="165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dwt}{\frac{\mathrm{d}}{\mathrm{d}t}}&#10;\begin{document}&#10;&#10;$\vdots$&#10;\end{document}"/>
  <p:tag name="IGUANATEXSIZE" val="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dwt}{\frac{\mathrm{d}}{\mathrm{d}t}}&#10;\begin{document}&#10;&#10;$\vdots$&#10;\end{document}"/>
  <p:tag name="IGUANATEXSIZE" val="1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59.25827"/>
  <p:tag name="ORIGINALWIDTH" val=" 46.50646"/>
  <p:tag name="OUTPUTTYPE" val="PNG"/>
  <p:tag name="IGUANATEXVERSION" val="162"/>
  <p:tag name="LATEXADDIN" val="\documentclass{article}&#10;\usepackage{amsmath,sansmath}&#10;\pagestyle{empty}&#10;\newcommand{\dwt}{\frac{\mathrm{d}}{\mathrm{d}t}}&#10;\begin{document}&#10;&#10;{\sansmath$r$}&#10;\end{document}"/>
  <p:tag name="IGUANATEXSIZE" val="18"/>
  <p:tag name="IGUANATEXCURSOR" val="150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dwt}{\frac{\mathrm{d}}{\mathrm{d}t}}&#10;\begin{document}&#10;&#10;$\vdots$&#10;\end{document}"/>
  <p:tag name="IGUANATEXSIZE" val="1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dwt}{\frac{\mathrm{d}}{\mathrm{d}t}}&#10;\begin{document}&#10;&#10;$\vdots$&#10;\end{document}"/>
  <p:tag name="IGUANATEXSIZE" val="1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dwt}{\frac{\mathrm{d}}{\mathrm{d}t}}&#10;\newcommand{\ddwt}{\frac{\mathrm{d}^2}{\mathrm{d}t^2}}&#10;&#10;\begin{document}&#10;&#10;$\hdots$&#10;&#10;\end{document}"/>
  <p:tag name="IGUANATEXSIZE" val="1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.7677"/>
  <p:tag name="ORIGINALWIDTH" val=" 1436.45"/>
  <p:tag name="OUTPUTTYPE" val="PNG"/>
  <p:tag name="IGUANATEXVERSION" val="162"/>
  <p:tag name="LATEXADDIN" val="\documentclass{article}&#10;\usepackage{amsmath,sansmath}&#10;\pagestyle{empty}&#10;\newcommand{\dwt}{\frac{\mathrm{d}}{\mathrm{d}t}}&#10;\newcommand{\ddwt}{\frac{\mathrm{d}^2}{\mathrm{d}t^2}}&#10;&#10;\begin{document}&#10;&#10;{\sansmath\begin{align*}&#10;\mathrm{func}\left[\mathbf{v}_\mathrm{ext}(t),\mathbf{i}_\mathrm{ext}(t),\ldots\right]=\bf{0}&#10;\end{align*}}&#10;&#10;\end{document}"/>
  <p:tag name="IGUANATEXSIZE" val="18"/>
  <p:tag name="IGUANATEXCURSOR" val="309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.7677"/>
  <p:tag name="ORIGINALWIDTH" val=" 384.8037"/>
  <p:tag name="OUTPUTTYPE" val="PNG"/>
  <p:tag name="IGUANATEXVERSION" val="162"/>
  <p:tag name="LATEXADDIN" val="\documentclass{article}&#10;\usepackage{amsmath,sansmath}&#10;\pagestyle{empty}&#10;\newcommand{\dwt}{\frac{\mathrm{d}}{\mathrm{d}t}}&#10;\begin{document}&#10;&#10;{\sansmath $v_{1,2,1}(t)$}&#10;\end{document}"/>
  <p:tag name="IGUANATEXSIZE" val="18"/>
  <p:tag name="IGUANATEXCURSOR" val="166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1.2683"/>
  <p:tag name="ORIGINALWIDTH" val=" 413.3077"/>
  <p:tag name="OUTPUTTYPE" val="PNG"/>
  <p:tag name="IGUANATEXVERSION" val="162"/>
  <p:tag name="LATEXADDIN" val="\documentclass{article}&#10;\usepackage{amsmath,sansmath}&#10;\pagestyle{empty}&#10;\newcommand{\dwt}{\frac{\mathrm{d}}{\mathrm{d}t}}&#10;\begin{document}&#10;{\sansmath&#10;$v_{r,p,m}(t)$}&#10;\end{document}"/>
  <p:tag name="IGUANATEXSIZE" val="20"/>
  <p:tag name="IGUANATEXCURSOR" val="163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.7677"/>
  <p:tag name="ORIGINALWIDTH" val=" 360.8003"/>
  <p:tag name="OUTPUTTYPE" val="PNG"/>
  <p:tag name="IGUANATEXVERSION" val="162"/>
  <p:tag name="LATEXADDIN" val="\documentclass{article}&#10;\usepackage{amsmath,sansmath}&#10;\pagestyle{empty}&#10;\newcommand{\dwt}{\frac{\mathrm{d}}{\mathrm{d}t}}&#10;\begin{document}&#10;&#10;{\sansmath $i_{1,2,2}(t)$}&#10;\end{document}"/>
  <p:tag name="IGUANATEXSIZE" val="18"/>
  <p:tag name="IGUANATEXCURSOR" val="166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.7677"/>
  <p:tag name="ORIGINALWIDTH" val=" 360.8003"/>
  <p:tag name="OUTPUTTYPE" val="PNG"/>
  <p:tag name="IGUANATEXVERSION" val="162"/>
  <p:tag name="LATEXADDIN" val="\documentclass{article}&#10;\usepackage{amsmath,sansmath}&#10;\pagestyle{empty}&#10;\newcommand{\dwt}{\frac{\mathrm{d}}{\mathrm{d}t}}&#10;\newcommand{\ddwt}{\frac{\mathrm{d}^2}{\mathrm{d}t^2}}&#10;&#10;\begin{document}&#10;&#10;{\sansmath $i_{1,2,1}(t)$}&#10;\end{document}"/>
  <p:tag name="IGUANATEXSIZE" val="18"/>
  <p:tag name="IGUANATEXCURSOR" val="222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.7677"/>
  <p:tag name="ORIGINALWIDTH" val=" 384.8037"/>
  <p:tag name="OUTPUTTYPE" val="PNG"/>
  <p:tag name="IGUANATEXVERSION" val="162"/>
  <p:tag name="LATEXADDIN" val="\documentclass{article}&#10;\usepackage{amsmath,sansmath}&#10;\pagestyle{empty}&#10;\newcommand{\dwt}{\frac{\mathrm{d}}{\mathrm{d}t}}&#10;\begin{document}&#10;&#10;{\sansmath$v_{1,2,2}(t)$}&#10;\end{document}"/>
  <p:tag name="IGUANATEXSIZE" val="18"/>
  <p:tag name="IGUANATEXCURSOR" val="165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.7677"/>
  <p:tag name="ORIGINALWIDTH" val=" 384.8037"/>
  <p:tag name="OUTPUTTYPE" val="PNG"/>
  <p:tag name="IGUANATEXVERSION" val="162"/>
  <p:tag name="LATEXADDIN" val="\documentclass{article}&#10;\usepackage{amsmath,sansmath}&#10;\pagestyle{empty}&#10;\newcommand{\dwt}{\frac{\mathrm{d}}{\mathrm{d}t}}&#10;\begin{document}&#10;&#10;{\sansmath$v_{2,1,1}(t)$}&#10;\end{document}"/>
  <p:tag name="IGUANATEXSIZE" val="18"/>
  <p:tag name="IGUANATEXCURSOR" val="165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.7677"/>
  <p:tag name="ORIGINALWIDTH" val=" 360.8003"/>
  <p:tag name="OUTPUTTYPE" val="PNG"/>
  <p:tag name="IGUANATEXVERSION" val="162"/>
  <p:tag name="LATEXADDIN" val="\documentclass{article}&#10;\usepackage{amsmath,sansmath}&#10;\pagestyle{empty}&#10;\newcommand{\dwt}{\frac{\mathrm{d}}{\mathrm{d}t}}&#10;\begin{document}&#10;&#10;{\sansmath$i_{2,1,2}(t)$}&#10;\end{document}"/>
  <p:tag name="IGUANATEXSIZE" val="18"/>
  <p:tag name="IGUANATEXCURSOR" val="165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.7677"/>
  <p:tag name="ORIGINALWIDTH" val=" 360.8003"/>
  <p:tag name="OUTPUTTYPE" val="PNG"/>
  <p:tag name="IGUANATEXVERSION" val="162"/>
  <p:tag name="LATEXADDIN" val="\documentclass{article}&#10;\usepackage{amsmath,sansmath}&#10;\pagestyle{empty}&#10;\newcommand{\dwt}{\frac{\mathrm{d}}{\mathrm{d}t}}&#10;\newcommand{\ddwt}{\frac{\mathrm{d}^2}{\mathrm{d}t^2}}&#10;&#10;\begin{document}&#10;&#10;{\sansmath$i_{2,1,1}(t)$}&#10;\end{document}"/>
  <p:tag name="IGUANATEXSIZE" val="18"/>
  <p:tag name="IGUANATEXCURSOR" val="221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.7677"/>
  <p:tag name="ORIGINALWIDTH" val=" 384.8037"/>
  <p:tag name="OUTPUTTYPE" val="PNG"/>
  <p:tag name="IGUANATEXVERSION" val="162"/>
  <p:tag name="LATEXADDIN" val="\documentclass{article}&#10;\usepackage{amsmath,sansmath}&#10;\pagestyle{empty}&#10;\newcommand{\dwt}{\frac{\mathrm{d}}{\mathrm{d}t}}&#10;\begin{document}&#10;&#10;{\sansmath$v_{2,1,2}(t)$}&#10;\end{document}"/>
  <p:tag name="IGUANATEXSIZE" val="18"/>
  <p:tag name="IGUANATEXCURSOR" val="52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dwt}{\frac{\mathrm{d}}{\mathrm{d}t}}&#10;\newcommand{\ddwt}{\frac{\mathrm{d}^2}{\mathrm{d}t^2}}&#10;&#10;\begin{document}&#10;&#10;$\vdots$&#10;\end{document}"/>
  <p:tag name="IGUANATEXSIZE" val="1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dwt}{\frac{\mathrm{d}}{\mathrm{d}t}}&#10;\newcommand{\ddwt}{\frac{\mathrm{d}^2}{\mathrm{d}t^2}}&#10;&#10;\begin{document}&#10;&#10;$\vdots$&#10;\end{document}"/>
  <p:tag name="IGUANATEXSIZE" val="1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dwt}{\frac{\mathrm{d}}{\mathrm{d}t}}&#10;\begin{document}&#10;&#10;$\vdots$&#10;\end{document}"/>
  <p:tag name="IGUANATEXSIZE" val="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1.2683"/>
  <p:tag name="ORIGINALWIDTH" val=" 389.3043"/>
  <p:tag name="OUTPUTTYPE" val="PNG"/>
  <p:tag name="IGUANATEXVERSION" val="162"/>
  <p:tag name="LATEXADDIN" val="\documentclass{article}&#10;\usepackage{amsmath,sansmath}&#10;\pagestyle{empty}&#10;\newcommand{\dwt}{\frac{\mathrm{d}}{\mathrm{d}t}}&#10;\begin{document}&#10;{\sansmath&#10;$i_{r,p,m}(t)$}&#10;\end{document}"/>
  <p:tag name="IGUANATEXSIZE" val="20"/>
  <p:tag name="IGUANATEXCURSOR" val="52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dwt}{\frac{\mathrm{d}}{\mathrm{d}t}}&#10;\begin{document}&#10;&#10;$\vdots$&#10;\end{document}"/>
  <p:tag name="IGUANATEXSIZE" val="1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dwt}{\frac{\mathrm{d}}{\mathrm{d}t}}&#10;\begin{document}&#10;&#10;$\vdots$&#10;\end{document}"/>
  <p:tag name="IGUANATEXSIZE" val="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dwt}{\frac{\mathrm{d}}{\mathrm{d}t}}&#10;\begin{document}&#10;&#10;$\vdots$&#10;\end{document}"/>
  <p:tag name="IGUANATEXSIZE" val="1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dwt}{\frac{\mathrm{d}}{\mathrm{d}t}}&#10;\begin{document}&#10;&#10;$\vdots$&#10;\end{document}"/>
  <p:tag name="IGUANATEXSIZE" val="1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dwt}{\frac{\mathrm{d}}{\mathrm{d}t}}&#10;\begin{document}&#10;&#10;$\vdots$&#10;\end{document}"/>
  <p:tag name="IGUANATEXSIZE" val="1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dwt}{\frac{\mathrm{d}}{\mathrm{d}t}}&#10;\begin{document}&#10;&#10;$\vdots$&#10;\end{document}"/>
  <p:tag name="IGUANATEXSIZE" val="1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dwt}{\frac{\mathrm{d}}{\mathrm{d}t}}&#10;\begin{document}&#10;&#10;$\vdots$&#10;\end{document}"/>
  <p:tag name="IGUANATEXSIZE" val="1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dwt}{\frac{\mathrm{d}}{\mathrm{d}t}}&#10;\begin{document}&#10;&#10;$\vdots$&#10;\end{document}"/>
  <p:tag name="IGUANATEXSIZE" val="1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dwt}{\frac{\mathrm{d}}{\mathrm{d}t}}&#10;\begin{document}&#10;&#10;$\vdots$&#10;\end{document}"/>
  <p:tag name="IGUANATEXSIZE" val="1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89.26244"/>
  <p:tag name="ORIGINALWIDTH" val=" 163.5228"/>
  <p:tag name="OUTPUTTYPE" val="PNG"/>
  <p:tag name="IGUANATEXVERSION" val="162"/>
  <p:tag name="LATEXADDIN" val="\documentclass{article}&#10;\usepackage{amsmath,sansmath}&#10;\pagestyle{empty}&#10;\newcommand{\dwt}{\frac{\mathrm{d}}{\mathrm{d}t}}&#10;\begin{document}&#10;&#10;{\sansmath$\Delta z$}&#10;&#10;&#10;\end{document}"/>
  <p:tag name="IGUANATEXSIZE" val="18"/>
  <p:tag name="IGUANATEXCURSOR" val="161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128"/>
  <p:tag name="LAYER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26.5316"/>
  <p:tag name="ORIGINALWIDTH" val=" 1087.652"/>
  <p:tag name="OUTPUTTYPE" val="PNG"/>
  <p:tag name="IGUANATEXVERSION" val="162"/>
  <p:tag name="LATEXADDIN" val="\documentclass{article}&#10;\usepackage{amsmath,sansmath}&#10;\pagestyle{empty}&#10;\newcommand{\dwt}{\frac{\mathrm{d}}{\mathrm{d}t}}&#10;\begin{document}&#10;&#10;{\sansmath$\Re\{\mathrm{exp}\left(-\underline{\gamma}_m(j\omega)z\right)\}$}&#10;&#10;&#10;\end{document}"/>
  <p:tag name="IGUANATEXSIZE" val="18"/>
  <p:tag name="IGUANATEXCURSOR" val="216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7.5178"/>
  <p:tag name="ORIGINALWIDTH" val=" 1356.939"/>
  <p:tag name="OUTPUTTYPE" val="PNG"/>
  <p:tag name="IGUANATEXVERSION" val="162"/>
  <p:tag name="LATEXADDIN" val="\documentclass{article}&#10;\usepackage{amsmath,sansmath}&#10;\pagestyle{empty}&#10;\newcommand{\dwt}{\frac{\mathrm{d}}{\mathrm{d}t}}&#10;\begin{document}&#10;&#10;{\sansmath$\underline{\mathbf{S}}_r(j\omega_n)\,\underline{\mathbf{a}}_r(j\omega_n)=\underline{\mathbf{b}}_r(j\omega_n)$}&#10;&#10;&#10;\end{document}"/>
  <p:tag name="IGUANATEXSIZE" val="18"/>
  <p:tag name="IGUANATEXCURSOR" val="258"/>
  <p:tag name="TRANSPARENCY" val="Wahr"/>
  <p:tag name="CHOOSECOLOR" val="Falsch"/>
  <p:tag name="COLORHEX" val="000000"/>
  <p:tag name="LATEXENGINEID" val="1"/>
  <p:tag name="TEMPFOLDER" val="C:\Temp\"/>
  <p:tag name="LATEXFORMHEIGHT" val=" 369"/>
  <p:tag name="LATEXFORMWIDTH" val=" 874.2"/>
  <p:tag name="LATEXFORMWRAP" val="Wahr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.7677"/>
  <p:tag name="ORIGINALWIDTH" val=" 1214.419"/>
  <p:tag name="OUTPUTTYPE" val="PNG"/>
  <p:tag name="IGUANATEXVERSION" val="162"/>
  <p:tag name="LATEXADDIN" val="\documentclass{article}&#10;\usepackage{amsmath,sansmath}&#10;\pagestyle{empty}&#10;\newcommand{\dwt}{\frac{\mathrm{d}}{\mathrm{d}t}}&#10;\begin{document}&#10;&#10;{\sansmath$\underline{\mathbf{S}}(j\omega_n)\,\underline{\mathbf{a}}(j\omega_n)=\underline{\mathbf{b}}(j\omega_n)$}&#10;&#10;&#10;\end{document}"/>
  <p:tag name="IGUANATEXSIZE" val="18"/>
  <p:tag name="IGUANATEXCURSOR" val="242"/>
  <p:tag name="TRANSPARENCY" val="Wahr"/>
  <p:tag name="CHOOSECOLOR" val="Falsch"/>
  <p:tag name="COLORHEX" val="000000"/>
  <p:tag name="LATEXENGINEID" val="1"/>
  <p:tag name="TEMPFOLDER" val="C:\Temp\"/>
  <p:tag name="LATEXFORMHEIGHT" val=" 378"/>
  <p:tag name="LATEXFORMWIDTH" val=" 940.8"/>
  <p:tag name="LATEXFORMWRAP" val="Wahr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62.8146"/>
  <p:tag name="ORIGINALWIDTH" val=" 1914.267"/>
  <p:tag name="OUTPUTTYPE" val="PNG"/>
  <p:tag name="IGUANATEXVERSION" val="162"/>
  <p:tag name="LATEXADDIN" val="\documentclass{article}&#10;\usepackage{amsmath,sansmath}&#10;\pagestyle{empty}&#10;\newcommand{\dwt}{\frac{\mathrm{d}}{\mathrm{d}t}}&#10;\begin{document}&#10;&#10;{\sansmath&#10;\begin{align*}&#10;\dwt\mathbf{x}_{\mathrm{rd},r}(t) &amp;= \mathbf{A}_{\mathrm{rd},r}\mathbf{x}_{\mathrm{rd},r}(t)+\mathbf{B}_{\mathrm{rd},r}\,\mathbf{i}_r(t)\\&#10;\mathbf{v}_{r}(t) &amp;=  \mathbf{B}^\mathrm{T}_{\mathrm{rd},r}\mathbf{x}_{\mathrm{rd},r}(t)&#10;\end{align*}&#10;}&#10;&#10;&#10;\end{document}"/>
  <p:tag name="IGUANATEXSIZE" val="18"/>
  <p:tag name="IGUANATEXCURSOR" val="317"/>
  <p:tag name="TRANSPARENCY" val="Wahr"/>
  <p:tag name="CHOOSECOLOR" val="Falsch"/>
  <p:tag name="COLORHEX" val="000000"/>
  <p:tag name="LATEXENGINEID" val="1"/>
  <p:tag name="TEMPFOLDER" val="C:\Temp\"/>
  <p:tag name="LATEXFORMHEIGHT" val=" 369"/>
  <p:tag name="LATEXFORMWIDTH" val=" 895.8"/>
  <p:tag name="LATEXFORMWRAP" val="Wahr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9.5195"/>
  <p:tag name="ORIGINALWIDTH" val=" 1110.905"/>
  <p:tag name="OUTPUTTYPE" val="PNG"/>
  <p:tag name="IGUANATEXVERSION" val="162"/>
  <p:tag name="LATEXADDIN" val="\documentclass{article}&#10;\usepackage{amsmath,amssymb,sansmath}&#10;\usepackage{color}&#10;\pagestyle{empty}&#10;\newcommand{\dwt}{\frac{\mathrm{d}}{\mathrm{d}t}}&#10;\newcommand{\ddwt}{\frac{\mathrm{d}^2}{\mathrm{d}t^2}}&#10;&#10;\begin{document}&#10;&#10;{\sansmath$\color{blue}{\mathbf{x}_r(t)}\color{black}{\,\in\mathbb{R}^{N_\mathrm{s}}}, N_\mathrm{s}\approx 10^5$}&#10;&#10;\end{document}"/>
  <p:tag name="IGUANATEXSIZE" val="18"/>
  <p:tag name="IGUANATEXCURSOR" val="336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822.8648"/>
  <p:tag name="ORIGINALWIDTH" val=" 2268.317"/>
  <p:tag name="OUTPUTTYPE" val="PNG"/>
  <p:tag name="IGUANATEXVERSION" val="162"/>
  <p:tag name="LATEXADDIN" val="\documentclass{article}&#10;\usepackage{amsmath,color,sansmath}&#10;\pagestyle{empty}&#10;\definecolor{orange}{RGB}{255,102,0}&#10;\newcommand{\dwt}{\frac{\mathrm{d}}{\mathrm{d}t}}&#10;\newcommand{\ddwt}{\frac{\mathrm{d}^2}{\mathrm{d}t^2}}&#10;&#10;\begin{document}&#10;{\sansmath&#10;\begin{align*}&#10;\dwt \color{magenta}{\mathbf{x}_{\mathrm{rd},r}(t)} &amp;= \underbrace{\color{orange}{\mathbf{W}^{\mathrm{T}}_r} \color{black}{\mathbf{A}_r}\color{orange}{\mathbf{W}_r}}_{\mathbf{A}_{\mathrm{rd},r}} \color{magenta}{\mathbf{x}_{\mathrm{rd},r}(t)}\color{black}{+\underbrace{\color{orange}{\mathbf{W}^{\mathrm{T}}_r}\color{black}{\mathbf{B}_r}}_{\mathbf{B}_{\mathrm{rd},r}}\mathbf{i}_r(t)}\\&#10;\mathbf{v}_r(t) &amp;= \underbrace{\mathbf{B}^\mathrm{T}_r\color{orange}{\mathbf{W}_r}}_{\mathbf{B}^\mathrm{T}_{\mathrm{rd},r}} \color{magenta}{\mathbf{x}_{\mathrm{rd},r}(t)}&#10;\end{align*}}&#10;&#10;\end{document}"/>
  <p:tag name="IGUANATEXSIZE" val="18"/>
  <p:tag name="IGUANATEXCURSOR" val="833"/>
  <p:tag name="TRANSPARENCY" val="Wahr"/>
  <p:tag name="CHOOSECOLOR" val="Falsch"/>
  <p:tag name="COLORHEX" val="000000"/>
  <p:tag name="LATEXENGINEID" val="1"/>
  <p:tag name="TEMPFOLDER" val="C:\Temp\"/>
  <p:tag name="LATEXFORMHEIGHT" val=" 463.2"/>
  <p:tag name="LATEXFORMWIDTH" val=" 538.2"/>
  <p:tag name="LATEXFORMWRAP" val="Wahr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9.5195"/>
  <p:tag name="ORIGINALWIDTH" val=" 1351.689"/>
  <p:tag name="OUTPUTTYPE" val="PNG"/>
  <p:tag name="IGUANATEXVERSION" val="162"/>
  <p:tag name="LATEXADDIN" val="\documentclass{article}&#10;\usepackage{amsmath,amssymb,sansmath}&#10;\usepackage{color}&#10;\pagestyle{empty}&#10;\newcommand{\dwt}{\frac{\mathrm{d}}{\mathrm{d}t}}&#10;\newcommand{\ddwt}{\frac{\mathrm{d}^2}{\mathrm{d}t^2}}&#10;&#10;\begin{document}&#10;&#10;{\sansmath$\color{magenta}{\mathbf{x}_{\mathrm{rd},r}(t)}\color{black}{\,\in\mathbb{R}^{N_\mathrm{srd}}},N_\mathrm{srd}&lt;10^2$}&#10;&#10;\end{document}"/>
  <p:tag name="IGUANATEXSIZE" val="18"/>
  <p:tag name="IGUANATEXCURSOR" val="349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8.7694"/>
  <p:tag name="ORIGINALWIDTH" val=" 1355.439"/>
  <p:tag name="OUTPUTTYPE" val="PNG"/>
  <p:tag name="IGUANATEXVERSION" val="162"/>
  <p:tag name="LATEXADDIN" val="\documentclass{article}&#10;\usepackage{amsmath,amssymb,sansmath}&#10;\usepackage{color}&#10;\definecolor{orange}{RGB}{255,102,0}&#10;\pagestyle{empty}&#10;\newcommand{\dwt}{\frac{\mathrm{d}}{\mathrm{d}t}}&#10;\newcommand{\ddwt}{\frac{\mathrm{d}^2}{\mathrm{d}t^2}}&#10;&#10;\begin{document}&#10;&#10;{\sansmath$\color{orange}{\mathbf{W}_r}\color{black}{\,\in\mathbb{R}^{N_\mathrm{s}\times N_\mathrm{srd}}}, \color{orange}{\mathbf{W}^\mathrm{T}_r\mathbf{W}_r}\color{black}{\,=\mathbf{I}}$}&#10;&#10;\end{document}"/>
  <p:tag name="IGUANATEXSIZE" val="18"/>
  <p:tag name="IGUANATEXCURSOR" val="448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585.6"/>
  <p:tag name="LATEXFORMWRAP" val="Wahr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.7677"/>
  <p:tag name="ORIGINALWIDTH" val=" 251.285"/>
  <p:tag name="OUTPUTTYPE" val="PNG"/>
  <p:tag name="IGUANATEXVERSION" val="162"/>
  <p:tag name="LATEXADDIN" val="\documentclass{article}&#10;\usepackage{amsmath,amssymb,sansmath}&#10;\usepackage{color}&#10;\pagestyle{empty}&#10;\newcommand{\dwt}{\frac{\mathrm{d}}{\mathrm{d}t}}&#10;\newcommand{\ddwt}{\frac{\mathrm{d}^2}{\mathrm{d}t^2}}&#10;&#10;\begin{document}&#10;&#10;{\sansmath$\color{blue}{\mathbf{x}_r(t)}$}&#10;&#10;\end{document}"/>
  <p:tag name="IGUANATEXSIZE" val="17"/>
  <p:tag name="IGUANATEXCURSOR" val="265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.7677"/>
  <p:tag name="ORIGINALWIDTH" val=" 357.0498"/>
  <p:tag name="OUTPUTTYPE" val="PNG"/>
  <p:tag name="IGUANATEXVERSION" val="162"/>
  <p:tag name="LATEXADDIN" val="\documentclass{article}&#10;\usepackage{amsmath,sansmath}&#10;\usepackage{color}&#10;\pagestyle{empty}&#10;\newcommand{\dwt}{\frac{\mathrm{d}}{\mathrm{d}t}}&#10;\newcommand{\ddwt}{\frac{\mathrm{d}^2}{\mathrm{d}t^2}}&#10;&#10;\begin{document}&#10;&#10;{\sansmath$\color{magenta}{\mathbf{x}_{\mathrm{rd},r}(t)}$}&#10;&#10;\end{document}"/>
  <p:tag name="IGUANATEXSIZE" val="17"/>
  <p:tag name="IGUANATEXCURSOR" val="52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59.25827"/>
  <p:tag name="ORIGINALWIDTH" val=" 46.50646"/>
  <p:tag name="OUTPUTTYPE" val="PNG"/>
  <p:tag name="IGUANATEXVERSION" val="162"/>
  <p:tag name="LATEXADDIN" val="\documentclass{article}&#10;\usepackage{amsmath,sansmath}&#10;\pagestyle{empty}&#10;\newcommand{\dwt}{\frac{\mathrm{d}}{\mathrm{d}t}}&#10;\begin{document}&#10;{\sansmath&#10;$r$}&#10;\end{document}"/>
  <p:tag name="IGUANATEXSIZE" val="18"/>
  <p:tag name="IGUANATEXCURSOR" val="154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7.265"/>
  <p:tag name="ORIGINALWIDTH" val=" 168.7735"/>
  <p:tag name="OUTPUTTYPE" val="PNG"/>
  <p:tag name="IGUANATEXVERSION" val="162"/>
  <p:tag name="LATEXADDIN" val="\documentclass{article}&#10;\usepackage{amsmath,amssymb,sansmath}&#10;\usepackage{color}&#10;\definecolor{orange}{RGB}{255,102,0}&#10;\pagestyle{empty}&#10;\newcommand{\dwt}{\frac{\mathrm{d}}{\mathrm{d}t}}&#10;\newcommand{\ddwt}{\frac{\mathrm{d}^2}{\mathrm{d}t^2}}&#10;&#10;\begin{document}&#10;&#10;{\sansmath$\color{orange}{\mathbf{W}_r}$}&#10;&#10;\end{document}"/>
  <p:tag name="IGUANATEXSIZE" val="17"/>
  <p:tag name="IGUANATEXCURSOR" val="301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57.648"/>
  <p:tag name="ORIGINALWIDTH" val=" 1662.982"/>
  <p:tag name="OUTPUTTYPE" val="PNG"/>
  <p:tag name="IGUANATEXVERSION" val="162"/>
  <p:tag name="LATEXADDIN" val="\documentclass{article}&#10;\usepackage{amsmath,sansmath}&#10;\usepackage{color}&#10;\pagestyle{empty}&#10;\newcommand{\dwt}{\frac{\mathrm{d}}{\mathrm{d}t}}&#10;\newcommand{\ddwt}{\frac{\mathrm{d}^2}{\mathrm{d}t^2}}&#10;&#10;\begin{document}&#10;{\sansmath&#10;\begin{align*}&#10;\dwt&#10;\underbrace{\begin{bmatrix}&#10;\mathbf{e}(t)\\&#10;\mathbf{h}(t)&#10;\end{bmatrix}}_{\color{blue}{\mathbf{x}_r(t)}} &amp;= \mathbf{A}_r \underbrace{\begin{bmatrix}&#10;\mathbf{e}(t)\\&#10;\mathbf{h}(t)&#10;\end{bmatrix}}_{\color{blue}{\mathbf{x}_r(t)}}\color{black}{+\mathbf{B}_r\mathbf{i}_r(t)}\\&#10;\mathbf{v}_r(t) &amp;= \mathbf{B}^\mathrm{T}_r \underbrace{\begin{bmatrix}&#10;\mathbf{e}(t)\\&#10;\mathbf{h}(t)&#10;\end{bmatrix}}_{\color{blue}{\mathbf{x}_r(t)}}&#10;\end{align*}}&#10;&#10;\end{document}"/>
  <p:tag name="IGUANATEXSIZE" val="18"/>
  <p:tag name="IGUANATEXCURSOR" val="663"/>
  <p:tag name="TRANSPARENCY" val="Wahr"/>
  <p:tag name="CHOOSECOLOR" val="Falsch"/>
  <p:tag name="COLORHEX" val="000000"/>
  <p:tag name="LATEXENGINEID" val="1"/>
  <p:tag name="TEMPFOLDER" val="C:\Temp\"/>
  <p:tag name="LATEXFORMHEIGHT" val=" 391.8"/>
  <p:tag name="LATEXFORMWIDTH" val=" 735.6"/>
  <p:tag name="LATEXFORMWRAP" val="Wahr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62.8146"/>
  <p:tag name="ORIGINALWIDTH" val=" 1914.267"/>
  <p:tag name="OUTPUTTYPE" val="PNG"/>
  <p:tag name="IGUANATEXVERSION" val="162"/>
  <p:tag name="LATEXADDIN" val="\documentclass{article}&#10;\usepackage{amsmath,sansmath}&#10;\pagestyle{empty}&#10;\newcommand{\dwt}{\frac{\mathrm{d}}{\mathrm{d}t}}&#10;\begin{document}&#10;&#10;{\sansmath&#10;\begin{align*}&#10;\dwt\mathbf{x}_{\mathrm{rd},r}(t) &amp;= \mathbf{A}_{\mathrm{rd},r}\mathbf{x}_{\mathrm{rd},r}(t)+\mathbf{B}_{\mathrm{rd},r}\,\mathbf{i}_r(t)\\&#10;\mathbf{v}_{r}(t) &amp;=  \mathbf{B}^\mathrm{T}_{\mathrm{rd},r}\mathbf{x}_{\mathrm{rd},r}(t)&#10;\end{align*}&#10;}&#10;&#10;&#10;\end{document}"/>
  <p:tag name="IGUANATEXSIZE" val="18"/>
  <p:tag name="IGUANATEXCURSOR" val="317"/>
  <p:tag name="TRANSPARENCY" val="Wahr"/>
  <p:tag name="CHOOSECOLOR" val="Falsch"/>
  <p:tag name="COLORHEX" val="000000"/>
  <p:tag name="LATEXENGINEID" val="1"/>
  <p:tag name="TEMPFOLDER" val="C:\Temp\"/>
  <p:tag name="LATEXFORMHEIGHT" val=" 369"/>
  <p:tag name="LATEXFORMWIDTH" val=" 895.8"/>
  <p:tag name="LATEXFORMWRAP" val="Wahr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52.3131"/>
  <p:tag name="ORIGINALWIDTH" val=" 1887.263"/>
  <p:tag name="OUTPUTTYPE" val="PNG"/>
  <p:tag name="IGUANATEXVERSION" val="162"/>
  <p:tag name="LATEXADDIN" val="\documentclass{article}&#10;\usepackage{amsmath,sansmath}&#10;\pagestyle{empty}&#10;\newcommand{\dwt}{\frac{\mathrm{d}}{\mathrm{d}t}}&#10;\begin{document}&#10;&#10;{\sansmath&#10;\begin{align*}&#10;\dwt\mathbf{x}_{\mathrm{rdc}}(t) &amp;= \mathbf{A}_{\mathrm{rdc}}\mathbf{x}_{\mathrm{rdc}}(t)+\mathbf{B}_{\mathrm{rdc}}\,\mathbf{i}_\mathrm{ext}(t)\\&#10;\mathbf{v}_\mathrm{ext}(t) &amp;=  \mathbf{B}^\mathrm{T}_{\mathrm{rdc}}\mathbf{x}_{\mathrm{rdc}}(t)&#10;\end{align*}&#10;}&#10;&#10;&#10;\end{document}"/>
  <p:tag name="IGUANATEXSIZE" val="18"/>
  <p:tag name="IGUANATEXCURSOR" val="306"/>
  <p:tag name="TRANSPARENCY" val="Wahr"/>
  <p:tag name="CHOOSECOLOR" val="Falsch"/>
  <p:tag name="COLORHEX" val="000000"/>
  <p:tag name="LATEXENGINEID" val="1"/>
  <p:tag name="TEMPFOLDER" val="C:\Temp\"/>
  <p:tag name="LATEXFORMHEIGHT" val=" 412.8"/>
  <p:tag name="LATEXFORMWIDTH" val=" 971.4"/>
  <p:tag name="LATEXFORMWRAP" val="Wahr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01.5421"/>
  <p:tag name="ORIGINALWIDTH" val=" 1743.993"/>
  <p:tag name="OUTPUTTYPE" val="PNG"/>
  <p:tag name="IGUANATEXVERSION" val="162"/>
  <p:tag name="LATEXADDIN" val="\documentclass{article}&#10;\usepackage{amsmath,sansmath}&#10;\pagestyle{empty}&#10;\newcommand{\dwt}{\frac{\mathrm{d}}{\mathrm{d}t}}&#10;\begin{document}&#10;&#10;{\sansmath$\underline{\mathbf{\tilde{S}}}_r(j\omega_n)\,&#10;\begin{bmatrix}&#10;\underline{\mathbf{a}}_r(j\omega_n)\\&#10;\underline{{i}}_{\mathrm{b},r}(j\omega_n)&#10;\end{bmatrix}&#10;=&#10;\begin{bmatrix}&#10;\underline{\mathbf{b}}_r(j\omega_n)\\&#10;\underline{{v}}_{\mathrm{b},r}(j\omega_n)&#10;\end{bmatrix}&#10;$}&#10;&#10;&#10;\end{document}"/>
  <p:tag name="IGUANATEXSIZE" val="18"/>
  <p:tag name="IGUANATEXCURSOR" val="262"/>
  <p:tag name="TRANSPARENCY" val="Wahr"/>
  <p:tag name="CHOOSECOLOR" val="Falsch"/>
  <p:tag name="COLORHEX" val="000000"/>
  <p:tag name="LATEXENGINEID" val="1"/>
  <p:tag name="TEMPFOLDER" val="C:\Temp\"/>
  <p:tag name="LATEXFORMHEIGHT" val=" 369"/>
  <p:tag name="LATEXFORMWIDTH" val=" 874.2"/>
  <p:tag name="LATEXFORMWRAP" val="Wahr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10.2362"/>
  <p:tag name="LATEXADDIN" val="\documentclass{article}&#10;\usepackage{amsmath}&#10;\pagestyle{empty}&#10;\begin{document}&#10;&#10;$\underline{a}_{2}$&#10;&#10;&#10;\end{document}"/>
  <p:tag name="IGUANATEXSIZE" val="16"/>
  <p:tag name="IGUANATEXCURSOR" val="97"/>
  <p:tag name="TRANSPARENCY" val="Wahr"/>
  <p:tag name="FILENAME" val=""/>
  <p:tag name="LATEXENGINEID" val="0"/>
  <p:tag name="TEMPFOLDER" val="c:\tmp\"/>
  <p:tag name="LATEXFORMHEIGHT" val="312"/>
  <p:tag name="LATEXFORMWIDTH" val="384"/>
  <p:tag name="LATEXFORMWRAP" val="Wahr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97.48779"/>
  <p:tag name="LATEXADDIN" val="\documentclass{article}&#10;\usepackage{amsmath}&#10;\pagestyle{empty}&#10;\begin{document}&#10;&#10;$\underline{b}_{2}$&#10;&#10;&#10;\end{document}"/>
  <p:tag name="IGUANATEXSIZE" val="16"/>
  <p:tag name="IGUANATEXCURSOR" val="97"/>
  <p:tag name="TRANSPARENCY" val="Wahr"/>
  <p:tag name="FILENAME" val=""/>
  <p:tag name="LATEXENGINEID" val="0"/>
  <p:tag name="TEMPFOLDER" val="c:\tmp\"/>
  <p:tag name="LATEXFORMHEIGHT" val="312"/>
  <p:tag name="LATEXFORMWIDTH" val="384"/>
  <p:tag name="LATEXFORMWRAP" val="Wahr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91.51276"/>
  <p:tag name="ORIGINALWIDTH" val=" 103.5144"/>
  <p:tag name="OUTPUTTYPE" val="PNG"/>
  <p:tag name="IGUANATEXVERSION" val="162"/>
  <p:tag name="LATEXADDIN" val="\documentclass{article}&#10;\usepackage{amsmath,sansmath}&#10;\pagestyle{empty}&#10;\begin{document}&#10;&#10;{\sansmath$\underline{a}_{1}$}&#10;&#10;&#10;\end{document}"/>
  <p:tag name="IGUANATEXSIZE" val="16"/>
  <p:tag name="IGUANATEXCURSOR" val="120"/>
  <p:tag name="TRANSPARENCY" val="Wahr"/>
  <p:tag name="CHOOSECOLOR" val="Falsch"/>
  <p:tag name="COLORHEX" val="000000"/>
  <p:tag name="LATEXENGINEID" val="1"/>
  <p:tag name="TEMPFOLDER" val="C:\Temp\"/>
  <p:tag name="LATEXFORMHEIGHT" val=" 312"/>
  <p:tag name="LATEXFORMWIDTH" val=" 384"/>
  <p:tag name="LATEXFORMWRAP" val="Wahr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0.0168"/>
  <p:tag name="ORIGINALWIDTH" val=" 110.2654"/>
  <p:tag name="OUTPUTTYPE" val="PNG"/>
  <p:tag name="IGUANATEXVERSION" val="162"/>
  <p:tag name="LATEXADDIN" val="\documentclass{article}&#10;\usepackage{amsmath,sansmath}&#10;\pagestyle{empty}&#10;\begin{document}&#10;&#10;{\sansmath$\underline{b}_{1}$}&#10;&#10;&#10;\end{document}"/>
  <p:tag name="IGUANATEXSIZE" val="16"/>
  <p:tag name="IGUANATEXCURSOR" val="92"/>
  <p:tag name="TRANSPARENCY" val="Wahr"/>
  <p:tag name="CHOOSECOLOR" val="Falsch"/>
  <p:tag name="COLORHEX" val="000000"/>
  <p:tag name="LATEXENGINEID" val="1"/>
  <p:tag name="TEMPFOLDER" val="C:\Temp\"/>
  <p:tag name="LATEXFORMHEIGHT" val=" 312"/>
  <p:tag name="LATEXFORMWIDTH" val=" 384"/>
  <p:tag name="LATEXFORMWRAP" val="Wahr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65.24181"/>
  <p:tag name="LATEXADDIN" val="\documentclass{article}&#10;\usepackage{amsmath}&#10;\pagestyle{empty}&#10;\begin{document}&#10;&#10;$\underline{v}$&#10;&#10;&#10;\end{document}"/>
  <p:tag name="IGUANATEXSIZE" val="16"/>
  <p:tag name="IGUANATEXCURSOR" val="95"/>
  <p:tag name="TRANSPARENCY" val="Wahr"/>
  <p:tag name="FILENAME" val=""/>
  <p:tag name="LATEXENGINEID" val="0"/>
  <p:tag name="TEMPFOLDER" val="c:\tmp\"/>
  <p:tag name="LATEXFORMHEIGHT" val="312"/>
  <p:tag name="LATEXFORMWIDTH" val="384"/>
  <p:tag name="LATEXFORMWRAP" val="Wah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.7677"/>
  <p:tag name="ORIGINALWIDTH" val=" 379.553"/>
  <p:tag name="OUTPUTTYPE" val="PNG"/>
  <p:tag name="IGUANATEXVERSION" val="162"/>
  <p:tag name="LATEXADDIN" val="\documentclass{article}&#10;\usepackage{amsmath,sansmath}&#10;\pagestyle{empty}&#10;\newcommand{\dwt}{\frac{\mathrm{d}}{\mathrm{d}t}}&#10;\begin{document}&#10;{\sansmath&#10;$v_{r,1,2}(t)$}&#10;\end{document}"/>
  <p:tag name="IGUANATEXSIZE" val="18"/>
  <p:tag name="IGUANATEXCURSOR" val="165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2373"/>
  <p:tag name="ORIGINALWIDTH" val="43.49457"/>
  <p:tag name="LATEXADDIN" val="\documentclass{article}&#10;\usepackage{amsmath}&#10;\pagestyle{empty}&#10;\begin{document}&#10;&#10;$\underline{i}$&#10;&#10;&#10;\end{document}"/>
  <p:tag name="IGUANATEXSIZE" val="16"/>
  <p:tag name="IGUANATEXCURSOR" val="95"/>
  <p:tag name="TRANSPARENCY" val="Wahr"/>
  <p:tag name="FILENAME" val=""/>
  <p:tag name="LATEXENGINEID" val="0"/>
  <p:tag name="TEMPFOLDER" val="c:\tmp\"/>
  <p:tag name="LATEXFORMHEIGHT" val="312"/>
  <p:tag name="LATEXFORMWIDTH" val="384"/>
  <p:tag name="LATEXFORMWRAP" val="Wahr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50.8129"/>
  <p:tag name="ORIGINALWIDTH" val=" 1694.486"/>
  <p:tag name="OUTPUTTYPE" val="PNG"/>
  <p:tag name="IGUANATEXVERSION" val="162"/>
  <p:tag name="LATEXADDIN" val="\documentclass{article}&#10;\usepackage{amsmath,sansmath}&#10;\pagestyle{empty}&#10;\renewcommand{\v}[1]{\mathbf{#1}}&#10;\renewcommand{\u}[1]{\underline{#1}}&#10;&#10;\begin{document}&#10;&#10;&#10;{\sansmath$\begin{pmatrix}&#10;\u{s}_{11} &amp; \u{s}_{12} &amp; \u{k}_{1}\\&#10;\u{s}_{21} &amp; \u{s}_{22} &amp; \u{k}_{2}\\&#10;\u{h}_{1} &amp; \u{h}_{2} &amp; \u{z}&#10;\end{pmatrix}&#10;\begin{pmatrix}&#10;\u{a}_{1} \\&#10;\u{a}_{2} \\&#10;\u{i}_{\mathrm{b}}&#10;\end{pmatrix}&#10;=&#10;\begin{pmatrix}&#10;\u{b}_{1} \\&#10;\u{b}_{2} \\&#10;\u{v}_{\mathrm{b}}&#10;\end{pmatrix}$}&#10;&#10;\end{document}"/>
  <p:tag name="IGUANATEXSIZE" val="16"/>
  <p:tag name="IGUANATEXCURSOR" val="447"/>
  <p:tag name="TRANSPARENCY" val="Wahr"/>
  <p:tag name="CHOOSECOLOR" val="Falsch"/>
  <p:tag name="COLORHEX" val="000000"/>
  <p:tag name="LATEXENGINEID" val="1"/>
  <p:tag name="TEMPFOLDER" val="C:\Temp\"/>
  <p:tag name="LATEXFORMHEIGHT" val=" 452.4"/>
  <p:tag name="LATEXFORMWIDTH" val=" 384"/>
  <p:tag name="LATEXFORMWRAP" val="Wahr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50.8129"/>
  <p:tag name="ORIGINALWIDTH" val=" 2029.033"/>
  <p:tag name="OUTPUTTYPE" val="PNG"/>
  <p:tag name="IGUANATEXVERSION" val="162"/>
  <p:tag name="LATEXADDIN" val="\documentclass{article}&#10;\usepackage{amsmath,sansmath}&#10;\pagestyle{empty}&#10;\renewcommand{\v}[1]{\mathbf{#1}}&#10;\renewcommand{\u}[1]{\underline{#1}}&#10;&#10;\begin{document}&#10;&#10;&#10;{\sansmath$\begin{pmatrix}&#10;\u{s}_{r,11} &amp; \u{s}_{r,12} &amp; \u{k}_{r,1}\\&#10;\u{s}_{r,21} &amp; \u{s}_{r,22} &amp; \u{k}_{r,2}\\&#10;\u{h}_{r,1} &amp; \u{h}_{r,2} &amp; \u{z}_r&#10;\end{pmatrix}&#10;\begin{pmatrix}&#10;\u{a}_{r,1} \\&#10;\u{a}_{r,2} \\&#10;\u{i}_{\mathrm{b},r}&#10;\end{pmatrix}&#10;=&#10;\begin{pmatrix}&#10;\u{b}_{r,1} \\&#10;\u{b}_{r,2} \\&#10;\u{v}_{\mathrm{b},r}&#10;\end{pmatrix}$}&#10;&#10;\end{document}"/>
  <p:tag name="IGUANATEXSIZE" val="16"/>
  <p:tag name="IGUANATEXCURSOR" val="394"/>
  <p:tag name="TRANSPARENCY" val="Wahr"/>
  <p:tag name="CHOOSECOLOR" val="Falsch"/>
  <p:tag name="COLORHEX" val="000000"/>
  <p:tag name="LATEXENGINEID" val="1"/>
  <p:tag name="TEMPFOLDER" val="C:\Temp\"/>
  <p:tag name="LATEXFORMHEIGHT" val=" 312"/>
  <p:tag name="LATEXFORMWIDTH" val=" 384"/>
  <p:tag name="LATEXFORMWRAP" val="Wahr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2.7643"/>
  <p:tag name="ORIGINALWIDTH" val=" 170.2738"/>
  <p:tag name="OUTPUTTYPE" val="PNG"/>
  <p:tag name="IGUANATEXVERSION" val="162"/>
  <p:tag name="LATEXADDIN" val="\documentclass{article}&#10;\usepackage{amsmath,sansmath}&#10;\pagestyle{empty}&#10;\begin{document}&#10;&#10;{\sansmath$\underline{a}_{r,1}$}&#10;&#10;&#10;\end{document}"/>
  <p:tag name="IGUANATEXSIZE" val="16"/>
  <p:tag name="IGUANATEXCURSOR" val="52"/>
  <p:tag name="TRANSPARENCY" val="Wahr"/>
  <p:tag name="CHOOSECOLOR" val="Falsch"/>
  <p:tag name="COLORHEX" val="000000"/>
  <p:tag name="LATEXENGINEID" val="1"/>
  <p:tag name="TEMPFOLDER" val="C:\Temp\"/>
  <p:tag name="LATEXFORMHEIGHT" val=" 312"/>
  <p:tag name="LATEXFORMWIDTH" val=" 384"/>
  <p:tag name="LATEXFORMWRAP" val="Wahr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2.7643"/>
  <p:tag name="ORIGINALWIDTH" val=" 172.5241"/>
  <p:tag name="OUTPUTTYPE" val="PNG"/>
  <p:tag name="IGUANATEXVERSION" val="162"/>
  <p:tag name="LATEXADDIN" val="\documentclass{article}&#10;\usepackage{amsmath,sansmath}&#10;\pagestyle{empty}&#10;\begin{document}&#10;&#10;{\sansmath$\underline{a}_{r,2}$}&#10;&#10;&#10;\end{document}"/>
  <p:tag name="IGUANATEXSIZE" val="16"/>
  <p:tag name="IGUANATEXCURSOR" val="52"/>
  <p:tag name="TRANSPARENCY" val="Wahr"/>
  <p:tag name="CHOOSECOLOR" val="Falsch"/>
  <p:tag name="COLORHEX" val="000000"/>
  <p:tag name="LATEXENGINEID" val="1"/>
  <p:tag name="TEMPFOLDER" val="C:\Temp\"/>
  <p:tag name="LATEXFORMHEIGHT" val=" 312"/>
  <p:tag name="LATEXFORMWIDTH" val=" 384"/>
  <p:tag name="LATEXFORMWRAP" val="Wahr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1.2683"/>
  <p:tag name="ORIGINALWIDTH" val=" 177.0247"/>
  <p:tag name="OUTPUTTYPE" val="PNG"/>
  <p:tag name="IGUANATEXVERSION" val="162"/>
  <p:tag name="LATEXADDIN" val="\documentclass{article}&#10;\usepackage{amsmath,sansmath}&#10;\pagestyle{empty}&#10;\begin{document}&#10;&#10;{\sansmath$\underline{b}_{r,1}$}&#10;&#10;&#10;\end{document}"/>
  <p:tag name="IGUANATEXSIZE" val="16"/>
  <p:tag name="IGUANATEXCURSOR" val="122"/>
  <p:tag name="TRANSPARENCY" val="Wahr"/>
  <p:tag name="CHOOSECOLOR" val="Falsch"/>
  <p:tag name="COLORHEX" val="000000"/>
  <p:tag name="LATEXENGINEID" val="1"/>
  <p:tag name="TEMPFOLDER" val="C:\Temp\"/>
  <p:tag name="LATEXFORMHEIGHT" val=" 312"/>
  <p:tag name="LATEXFORMWIDTH" val=" 384"/>
  <p:tag name="LATEXFORMWRAP" val="Wahr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1.2683"/>
  <p:tag name="ORIGINALWIDTH" val=" 179.275"/>
  <p:tag name="OUTPUTTYPE" val="PNG"/>
  <p:tag name="IGUANATEXVERSION" val="162"/>
  <p:tag name="LATEXADDIN" val="\documentclass{article}&#10;\usepackage{amsmath,sansmath}&#10;\pagestyle{empty}&#10;\begin{document}&#10;&#10;{\sansmath$\underline{b}_{r,2}$}&#10;&#10;&#10;\end{document}"/>
  <p:tag name="IGUANATEXSIZE" val="16"/>
  <p:tag name="IGUANATEXCURSOR" val="122"/>
  <p:tag name="TRANSPARENCY" val="Wahr"/>
  <p:tag name="CHOOSECOLOR" val="Falsch"/>
  <p:tag name="COLORHEX" val="000000"/>
  <p:tag name="LATEXENGINEID" val="1"/>
  <p:tag name="TEMPFOLDER" val="C:\Temp\"/>
  <p:tag name="LATEXFORMHEIGHT" val=" 312"/>
  <p:tag name="LATEXFORMWIDTH" val=" 384"/>
  <p:tag name="LATEXFORMWRAP" val="Wahr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89.26244"/>
  <p:tag name="ORIGINALWIDTH" val=" 112.5157"/>
  <p:tag name="OUTPUTTYPE" val="PNG"/>
  <p:tag name="IGUANATEXVERSION" val="162"/>
  <p:tag name="LATEXADDIN" val="\documentclass{article}&#10;\usepackage{amsmath,sansmath}&#10;\pagestyle{empty}&#10;\begin{document}&#10;&#10;{\sansmath$\underline{v}_{r}$}&#10;&#10;&#10;\end{document}"/>
  <p:tag name="IGUANATEXSIZE" val="16"/>
  <p:tag name="IGUANATEXCURSOR" val="120"/>
  <p:tag name="TRANSPARENCY" val="Wahr"/>
  <p:tag name="CHOOSECOLOR" val="Falsch"/>
  <p:tag name="COLORHEX" val="000000"/>
  <p:tag name="LATEXENGINEID" val="1"/>
  <p:tag name="TEMPFOLDER" val="C:\Temp\"/>
  <p:tag name="LATEXFORMHEIGHT" val=" 312"/>
  <p:tag name="LATEXFORMWIDTH" val=" 384"/>
  <p:tag name="LATEXFORMWRAP" val="Wahr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8.5165"/>
  <p:tag name="ORIGINALWIDTH" val=" 83.26165"/>
  <p:tag name="OUTPUTTYPE" val="PNG"/>
  <p:tag name="IGUANATEXVERSION" val="162"/>
  <p:tag name="LATEXADDIN" val="\documentclass{article}&#10;\usepackage{amsmath,sansmath}&#10;\pagestyle{empty}&#10;\begin{document}&#10;&#10;{\sansmath$\underline{i}_{r}$}&#10;&#10;&#10;\end{document}"/>
  <p:tag name="IGUANATEXSIZE" val="16"/>
  <p:tag name="IGUANATEXCURSOR" val="120"/>
  <p:tag name="TRANSPARENCY" val="Wahr"/>
  <p:tag name="CHOOSECOLOR" val="Falsch"/>
  <p:tag name="COLORHEX" val="000000"/>
  <p:tag name="LATEXENGINEID" val="1"/>
  <p:tag name="TEMPFOLDER" val="C:\Temp\"/>
  <p:tag name="LATEXFORMHEIGHT" val=" 312"/>
  <p:tag name="LATEXFORMWIDTH" val=" 384"/>
  <p:tag name="LATEXFORMWRAP" val="Wahr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232"/>
  <p:tag name="LAY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.7677"/>
  <p:tag name="ORIGINALWIDTH" val=" 355.5496"/>
  <p:tag name="OUTPUTTYPE" val="PNG"/>
  <p:tag name="IGUANATEXVERSION" val="162"/>
  <p:tag name="LATEXADDIN" val="\documentclass{article}&#10;\usepackage{amsmath,sansmath}&#10;\pagestyle{empty}&#10;\newcommand{\dwt}{\frac{\mathrm{d}}{\mathrm{d}t}}&#10;\begin{document}&#10;&#10;{\sansmath&#10;$i_{r,1,2}(t)$}&#10;\end{document}"/>
  <p:tag name="IGUANATEXSIZE" val="18"/>
  <p:tag name="IGUANATEXCURSOR" val="52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90.5266"/>
  <p:tag name="ORIGINALWIDTH" val=" 381.8033"/>
  <p:tag name="OUTPUTTYPE" val="PNG"/>
  <p:tag name="IGUANATEXVERSION" val="162"/>
  <p:tag name="LATEXADDIN" val="\documentclass{article}&#10;\usepackage{amsmath,sansmath}&#10;\pagestyle{empty}&#10;\renewcommand{\v}[1]{\mathbf{#1}}&#10;\renewcommand{\u}[1]{\underline{#1}}&#10;&#10;\begin{document}&#10;&#10;&#10;{\sansmath$\u{h}_{j} = \frac{\u{v}_\mathrm{b}}{\u{a}_{j}}$}&#10;\end{document}"/>
  <p:tag name="IGUANATEXSIZE" val="16"/>
  <p:tag name="IGUANATEXCURSOR" val="217"/>
  <p:tag name="TRANSPARENCY" val="Wahr"/>
  <p:tag name="CHOOSECOLOR" val="Falsch"/>
  <p:tag name="COLORHEX" val="000000"/>
  <p:tag name="LATEXENGINEID" val="1"/>
  <p:tag name="TEMPFOLDER" val="C:\Temp\"/>
  <p:tag name="LATEXFORMHEIGHT" val=" 433.5"/>
  <p:tag name="LATEXFORMWIDTH" val=" 573"/>
  <p:tag name="LATEXFORMWRAP" val="Wahr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78.5249"/>
  <p:tag name="ORIGINALWIDTH" val=" 341.2976"/>
  <p:tag name="OUTPUTTYPE" val="PNG"/>
  <p:tag name="IGUANATEXVERSION" val="162"/>
  <p:tag name="LATEXADDIN" val="\documentclass{article}&#10;\usepackage{amsmath,sansmath}&#10;\pagestyle{empty}&#10;\renewcommand{\v}[1]{\mathbf{#1}}&#10;\renewcommand{\u}[1]{\underline{#1}}&#10;&#10;\begin{document}&#10;&#10;&#10;{\sansmath$\u{z} = \frac{\u{v}_\mathrm{b}}{\u{i}_\mathrm{b}}$}&#10;\end{document}"/>
  <p:tag name="IGUANATEXSIZE" val="16"/>
  <p:tag name="IGUANATEXCURSOR" val="222"/>
  <p:tag name="TRANSPARENCY" val="Wahr"/>
  <p:tag name="CHOOSECOLOR" val="Falsch"/>
  <p:tag name="COLORHEX" val="000000"/>
  <p:tag name="LATEXENGINEID" val="1"/>
  <p:tag name="TEMPFOLDER" val="C:\Temp\"/>
  <p:tag name="LATEXFORMHEIGHT" val=" 433.5"/>
  <p:tag name="LATEXFORMWIDTH" val=" 573"/>
  <p:tag name="LATEXFORMWRAP" val="Wahr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00.278"/>
  <p:tag name="ORIGINALWIDTH" val=" 370.5517"/>
  <p:tag name="OUTPUTTYPE" val="PNG"/>
  <p:tag name="IGUANATEXVERSION" val="162"/>
  <p:tag name="LATEXADDIN" val="\documentclass{article}&#10;\usepackage{amsmath,sansmath}&#10;\pagestyle{empty}&#10;\renewcommand{\v}[1]{\mathbf{#1}}&#10;\renewcommand{\u}[1]{\underline{#1}}&#10;&#10;\begin{document}&#10;&#10;&#10;{\sansmath$\u{k}_{i} = \frac{\u{b}_{i}}{\u{i}_\mathrm{b}}$}&#10;\end{document}"/>
  <p:tag name="IGUANATEXSIZE" val="16"/>
  <p:tag name="IGUANATEXCURSOR" val="219"/>
  <p:tag name="TRANSPARENCY" val="Wahr"/>
  <p:tag name="CHOOSECOLOR" val="Falsch"/>
  <p:tag name="COLORHEX" val="000000"/>
  <p:tag name="LATEXENGINEID" val="1"/>
  <p:tag name="TEMPFOLDER" val="C:\Temp\"/>
  <p:tag name="LATEXFORMHEIGHT" val=" 433.5"/>
  <p:tag name="LATEXFORMWIDTH" val=" 573"/>
  <p:tag name="LATEXFORMWRAP" val="Wahr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12.2796"/>
  <p:tag name="ORIGINALWIDTH" val=" 389.3043"/>
  <p:tag name="OUTPUTTYPE" val="PNG"/>
  <p:tag name="IGUANATEXVERSION" val="162"/>
  <p:tag name="LATEXADDIN" val="\documentclass{article}&#10;\usepackage{amsmath,sansmath}&#10;\pagestyle{empty}&#10;\renewcommand{\v}[1]{\mathbf{#1}}&#10;\renewcommand{\u}[1]{\underline{#1}}&#10;&#10;\begin{document}&#10;&#10;&#10;{\sansmath$\u{s}_{ij}=\frac{\u{b}_i}{\u{a}_j}$}&#10;&#10;\end{document}"/>
  <p:tag name="IGUANATEXSIZE" val="16"/>
  <p:tag name="IGUANATEXCURSOR" val="171"/>
  <p:tag name="TRANSPARENCY" val="Wahr"/>
  <p:tag name="CHOOSECOLOR" val="Falsch"/>
  <p:tag name="COLORHEX" val="000000"/>
  <p:tag name="LATEXENGINEID" val="1"/>
  <p:tag name="TEMPFOLDER" val="C:\Temp\"/>
  <p:tag name="LATEXFORMHEIGHT" val=" 312"/>
  <p:tag name="LATEXFORMWIDTH" val=" 384"/>
  <p:tag name="LATEXFORMWRAP" val="Wahr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01.5421"/>
  <p:tag name="ORIGINALWIDTH" val=" 1743.993"/>
  <p:tag name="OUTPUTTYPE" val="PNG"/>
  <p:tag name="IGUANATEXVERSION" val="162"/>
  <p:tag name="LATEXADDIN" val="\documentclass{article}&#10;\usepackage{amsmath,sansmath}&#10;\pagestyle{empty}&#10;\newcommand{\dwt}{\frac{\mathrm{d}}{\mathrm{d}t}}&#10;\begin{document}&#10;&#10;{\sansmath$\underline{\mathbf{\tilde{S}}}_r(j\omega_n)\,&#10;\begin{bmatrix}&#10;\underline{\mathbf{a}}_r(j\omega_n)\\&#10;\underline{{i}}_{\mathrm{b},r}(j\omega_n)&#10;\end{bmatrix}&#10;=&#10;\begin{bmatrix}&#10;\underline{\mathbf{b}}_r(j\omega_n)\\&#10;\underline{{v}}_{\mathrm{b},r}(j\omega_n)&#10;\end{bmatrix}&#10;$}&#10;&#10;&#10;\end{document}"/>
  <p:tag name="IGUANATEXSIZE" val="18"/>
  <p:tag name="IGUANATEXCURSOR" val="262"/>
  <p:tag name="TRANSPARENCY" val="Wahr"/>
  <p:tag name="CHOOSECOLOR" val="Falsch"/>
  <p:tag name="COLORHEX" val="000000"/>
  <p:tag name="LATEXENGINEID" val="1"/>
  <p:tag name="TEMPFOLDER" val="C:\Temp\"/>
  <p:tag name="LATEXFORMHEIGHT" val=" 369"/>
  <p:tag name="LATEXFORMWIDTH" val=" 874.2"/>
  <p:tag name="LATEXFORMWRAP" val="Wahr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01.5421"/>
  <p:tag name="ORIGINALWIDTH" val=" 1562.468"/>
  <p:tag name="OUTPUTTYPE" val="PNG"/>
  <p:tag name="IGUANATEXVERSION" val="162"/>
  <p:tag name="LATEXADDIN" val="\documentclass{article}&#10;\usepackage{amsmath,sansmath}&#10;\pagestyle{empty}&#10;\newcommand{\dwt}{\frac{\mathrm{d}}{\mathrm{d}t}}&#10;\begin{document}&#10;&#10;{\sansmath$\underline{\mathbf{\tilde{S}}}(j\omega_n)\,&#10;\begin{bmatrix}&#10;\underline{\mathbf{a}}(j\omega_n)\\&#10;\underline{{i}}_{\mathrm{b}}(j\omega_n)&#10;\end{bmatrix}&#10;=&#10;\begin{bmatrix}&#10;\underline{\mathbf{b}}(j\omega_n)\\&#10;\underline{{v}}_{\mathrm{b}}(j\omega_n)&#10;\end{bmatrix}&#10;$}&#10;&#10;&#10;\end{document}"/>
  <p:tag name="IGUANATEXSIZE" val="18"/>
  <p:tag name="IGUANATEXCURSOR" val="258"/>
  <p:tag name="TRANSPARENCY" val="Wahr"/>
  <p:tag name="CHOOSECOLOR" val="Falsch"/>
  <p:tag name="COLORHEX" val="000000"/>
  <p:tag name="LATEXENGINEID" val="1"/>
  <p:tag name="TEMPFOLDER" val="C:\Temp\"/>
  <p:tag name="LATEXFORMHEIGHT" val=" 369"/>
  <p:tag name="LATEXFORMWIDTH" val=" 874.2"/>
  <p:tag name="LATEXFORMWRAP" val="Wahr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.7677"/>
  <p:tag name="ORIGINALWIDTH" val=" 355.5496"/>
  <p:tag name="OUTPUTTYPE" val="PNG"/>
  <p:tag name="IGUANATEXVERSION" val="162"/>
  <p:tag name="LATEXADDIN" val="\documentclass{article}&#10;\usepackage{amsmath,sansmath}&#10;\pagestyle{empty}&#10;\newcommand{\dwt}{\frac{\mathrm{d}}{\mathrm{d}t}}&#10;\newcommand{\ddwt}{\frac{\mathrm{d}^2}{\mathrm{d}t^2}}&#10;&#10;\begin{document}&#10;{\sansmath&#10;$i_{r,1,1}(t)$}&#10;\end{document}"/>
  <p:tag name="IGUANATEXSIZE" val="18"/>
  <p:tag name="IGUANATEXCURSOR" val="52"/>
  <p:tag name="TRANSPARENCY" val="Wahr"/>
  <p:tag name="CHOOSECOLOR" val="Falsch"/>
  <p:tag name="COLORHEX" val="000000"/>
  <p:tag name="LATEXENGINEID" val="1"/>
  <p:tag name="TEMPFOLDER" val="C:\Temp\"/>
  <p:tag name="LATEXFORMHEIGHT" val=" 371"/>
  <p:tag name="LATEXFORMWIDTH" val=" 461"/>
  <p:tag name="LATEXFORMWRAP" val="Wahr"/>
  <p:tag name="BITMAPVECTOR" val="0"/>
</p:tagLst>
</file>

<file path=ppt/theme/theme1.xml><?xml version="1.0" encoding="utf-8"?>
<a:theme xmlns:a="http://schemas.openxmlformats.org/drawingml/2006/main" name="Titelseite blau">
  <a:themeElements>
    <a:clrScheme name="BTU-Farben">
      <a:dk1>
        <a:srgbClr val="505050"/>
      </a:dk1>
      <a:lt1>
        <a:srgbClr val="FFFFFF"/>
      </a:lt1>
      <a:dk2>
        <a:srgbClr val="001E46"/>
      </a:dk2>
      <a:lt2>
        <a:srgbClr val="009BD2"/>
      </a:lt2>
      <a:accent1>
        <a:srgbClr val="009632"/>
      </a:accent1>
      <a:accent2>
        <a:srgbClr val="A5C300"/>
      </a:accent2>
      <a:accent3>
        <a:srgbClr val="7030A0"/>
      </a:accent3>
      <a:accent4>
        <a:srgbClr val="D20078"/>
      </a:accent4>
      <a:accent5>
        <a:srgbClr val="009696"/>
      </a:accent5>
      <a:accent6>
        <a:srgbClr val="0050A0"/>
      </a:accent6>
      <a:hlink>
        <a:srgbClr val="009BD2"/>
      </a:hlink>
      <a:folHlink>
        <a:srgbClr val="009BD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2" id="{BF499770-0589-4BD0-A1DB-E12F44BABFCE}" vid="{62BF90AA-675F-43D3-A7AE-9F3AF4695D56}"/>
    </a:ext>
  </a:extLst>
</a:theme>
</file>

<file path=ppt/theme/theme2.xml><?xml version="1.0" encoding="utf-8"?>
<a:theme xmlns:a="http://schemas.openxmlformats.org/drawingml/2006/main" name="Titelseite weiß">
  <a:themeElements>
    <a:clrScheme name="BTU-Farben">
      <a:dk1>
        <a:srgbClr val="505050"/>
      </a:dk1>
      <a:lt1>
        <a:srgbClr val="FFFFFF"/>
      </a:lt1>
      <a:dk2>
        <a:srgbClr val="001E46"/>
      </a:dk2>
      <a:lt2>
        <a:srgbClr val="009BD2"/>
      </a:lt2>
      <a:accent1>
        <a:srgbClr val="009632"/>
      </a:accent1>
      <a:accent2>
        <a:srgbClr val="A5C300"/>
      </a:accent2>
      <a:accent3>
        <a:srgbClr val="7030A0"/>
      </a:accent3>
      <a:accent4>
        <a:srgbClr val="D20078"/>
      </a:accent4>
      <a:accent5>
        <a:srgbClr val="009696"/>
      </a:accent5>
      <a:accent6>
        <a:srgbClr val="0050A0"/>
      </a:accent6>
      <a:hlink>
        <a:srgbClr val="009BD2"/>
      </a:hlink>
      <a:folHlink>
        <a:srgbClr val="009BD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2" id="{BF499770-0589-4BD0-A1DB-E12F44BABFCE}" vid="{84D69A6B-D510-4CFB-9D61-831FA027F779}"/>
    </a:ext>
  </a:extLst>
</a:theme>
</file>

<file path=ppt/theme/theme3.xml><?xml version="1.0" encoding="utf-8"?>
<a:theme xmlns:a="http://schemas.openxmlformats.org/drawingml/2006/main" name="Kapitelseite blau">
  <a:themeElements>
    <a:clrScheme name="BTU-Farben">
      <a:dk1>
        <a:srgbClr val="505050"/>
      </a:dk1>
      <a:lt1>
        <a:srgbClr val="FFFFFF"/>
      </a:lt1>
      <a:dk2>
        <a:srgbClr val="001E46"/>
      </a:dk2>
      <a:lt2>
        <a:srgbClr val="009BD2"/>
      </a:lt2>
      <a:accent1>
        <a:srgbClr val="009632"/>
      </a:accent1>
      <a:accent2>
        <a:srgbClr val="A5C300"/>
      </a:accent2>
      <a:accent3>
        <a:srgbClr val="7030A0"/>
      </a:accent3>
      <a:accent4>
        <a:srgbClr val="D20078"/>
      </a:accent4>
      <a:accent5>
        <a:srgbClr val="009696"/>
      </a:accent5>
      <a:accent6>
        <a:srgbClr val="0050A0"/>
      </a:accent6>
      <a:hlink>
        <a:srgbClr val="009BD2"/>
      </a:hlink>
      <a:folHlink>
        <a:srgbClr val="009BD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2" id="{BF499770-0589-4BD0-A1DB-E12F44BABFCE}" vid="{3D14F1BF-F5FD-40B8-9943-240794C8C1D8}"/>
    </a:ext>
  </a:extLst>
</a:theme>
</file>

<file path=ppt/theme/theme4.xml><?xml version="1.0" encoding="utf-8"?>
<a:theme xmlns:a="http://schemas.openxmlformats.org/drawingml/2006/main" name="Kapitelseite weiß">
  <a:themeElements>
    <a:clrScheme name="BTU-Farben">
      <a:dk1>
        <a:srgbClr val="505050"/>
      </a:dk1>
      <a:lt1>
        <a:srgbClr val="FFFFFF"/>
      </a:lt1>
      <a:dk2>
        <a:srgbClr val="001E46"/>
      </a:dk2>
      <a:lt2>
        <a:srgbClr val="009BD2"/>
      </a:lt2>
      <a:accent1>
        <a:srgbClr val="009632"/>
      </a:accent1>
      <a:accent2>
        <a:srgbClr val="A5C300"/>
      </a:accent2>
      <a:accent3>
        <a:srgbClr val="7030A0"/>
      </a:accent3>
      <a:accent4>
        <a:srgbClr val="D20078"/>
      </a:accent4>
      <a:accent5>
        <a:srgbClr val="009696"/>
      </a:accent5>
      <a:accent6>
        <a:srgbClr val="0050A0"/>
      </a:accent6>
      <a:hlink>
        <a:srgbClr val="009BD2"/>
      </a:hlink>
      <a:folHlink>
        <a:srgbClr val="009BD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2" id="{BF499770-0589-4BD0-A1DB-E12F44BABFCE}" vid="{D6A66BC5-6C48-48BA-9BF7-F88854D50811}"/>
    </a:ext>
  </a:extLst>
</a:theme>
</file>

<file path=ppt/theme/theme5.xml><?xml version="1.0" encoding="utf-8"?>
<a:theme xmlns:a="http://schemas.openxmlformats.org/drawingml/2006/main" name="Inhalt Folientitel zweizeilig">
  <a:themeElements>
    <a:clrScheme name="BTU-Farben">
      <a:dk1>
        <a:srgbClr val="505050"/>
      </a:dk1>
      <a:lt1>
        <a:srgbClr val="FFFFFF"/>
      </a:lt1>
      <a:dk2>
        <a:srgbClr val="001E46"/>
      </a:dk2>
      <a:lt2>
        <a:srgbClr val="009BD2"/>
      </a:lt2>
      <a:accent1>
        <a:srgbClr val="009632"/>
      </a:accent1>
      <a:accent2>
        <a:srgbClr val="A5C300"/>
      </a:accent2>
      <a:accent3>
        <a:srgbClr val="7030A0"/>
      </a:accent3>
      <a:accent4>
        <a:srgbClr val="D20078"/>
      </a:accent4>
      <a:accent5>
        <a:srgbClr val="009696"/>
      </a:accent5>
      <a:accent6>
        <a:srgbClr val="0050A0"/>
      </a:accent6>
      <a:hlink>
        <a:srgbClr val="009BD2"/>
      </a:hlink>
      <a:folHlink>
        <a:srgbClr val="009BD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2" id="{BF499770-0589-4BD0-A1DB-E12F44BABFCE}" vid="{97D0BAF7-FF80-4D9A-8E1C-68C2E2681812}"/>
    </a:ext>
  </a:extLst>
</a:theme>
</file>

<file path=ppt/theme/theme6.xml><?xml version="1.0" encoding="utf-8"?>
<a:theme xmlns:a="http://schemas.openxmlformats.org/drawingml/2006/main" name="Inhalt Folientitel einzeilig mit Untertitel">
  <a:themeElements>
    <a:clrScheme name="BTU-Farben">
      <a:dk1>
        <a:srgbClr val="505050"/>
      </a:dk1>
      <a:lt1>
        <a:srgbClr val="FFFFFF"/>
      </a:lt1>
      <a:dk2>
        <a:srgbClr val="001E46"/>
      </a:dk2>
      <a:lt2>
        <a:srgbClr val="009BD2"/>
      </a:lt2>
      <a:accent1>
        <a:srgbClr val="009632"/>
      </a:accent1>
      <a:accent2>
        <a:srgbClr val="A5C300"/>
      </a:accent2>
      <a:accent3>
        <a:srgbClr val="7030A0"/>
      </a:accent3>
      <a:accent4>
        <a:srgbClr val="D20078"/>
      </a:accent4>
      <a:accent5>
        <a:srgbClr val="009696"/>
      </a:accent5>
      <a:accent6>
        <a:srgbClr val="0050A0"/>
      </a:accent6>
      <a:hlink>
        <a:srgbClr val="009BD2"/>
      </a:hlink>
      <a:folHlink>
        <a:srgbClr val="009BD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2" id="{BF499770-0589-4BD0-A1DB-E12F44BABFCE}" vid="{4C65BD7D-C3AD-4149-BB98-C404A31C5E52}"/>
    </a:ext>
  </a:extLst>
</a:theme>
</file>

<file path=ppt/theme/theme7.xml><?xml version="1.0" encoding="utf-8"?>
<a:theme xmlns:a="http://schemas.openxmlformats.org/drawingml/2006/main" name="Abschluss | ">
  <a:themeElements>
    <a:clrScheme name="BTU-Farben">
      <a:dk1>
        <a:srgbClr val="505050"/>
      </a:dk1>
      <a:lt1>
        <a:srgbClr val="FFFFFF"/>
      </a:lt1>
      <a:dk2>
        <a:srgbClr val="001E46"/>
      </a:dk2>
      <a:lt2>
        <a:srgbClr val="009BD2"/>
      </a:lt2>
      <a:accent1>
        <a:srgbClr val="009632"/>
      </a:accent1>
      <a:accent2>
        <a:srgbClr val="A5C300"/>
      </a:accent2>
      <a:accent3>
        <a:srgbClr val="7030A0"/>
      </a:accent3>
      <a:accent4>
        <a:srgbClr val="D20078"/>
      </a:accent4>
      <a:accent5>
        <a:srgbClr val="009696"/>
      </a:accent5>
      <a:accent6>
        <a:srgbClr val="0050A0"/>
      </a:accent6>
      <a:hlink>
        <a:srgbClr val="009BD2"/>
      </a:hlink>
      <a:folHlink>
        <a:srgbClr val="009BD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2" id="{BF499770-0589-4BD0-A1DB-E12F44BABFCE}" vid="{42912F29-57A1-4D01-BEA7-ABD7C5CA06E8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Vorlage_BTU-Foliensatz_16zu9_english</Template>
  <TotalTime>0</TotalTime>
  <Words>2470</Words>
  <Application>Microsoft Office PowerPoint</Application>
  <PresentationFormat>Breitbild</PresentationFormat>
  <Paragraphs>310</Paragraphs>
  <Slides>29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29</vt:i4>
      </vt:variant>
    </vt:vector>
  </HeadingPairs>
  <TitlesOfParts>
    <vt:vector size="44" baseType="lpstr">
      <vt:lpstr>Arial</vt:lpstr>
      <vt:lpstr>Arial Narrow</vt:lpstr>
      <vt:lpstr>Calibri</vt:lpstr>
      <vt:lpstr>DejaVu Sans</vt:lpstr>
      <vt:lpstr>Symbol</vt:lpstr>
      <vt:lpstr>Times New Roman</vt:lpstr>
      <vt:lpstr>Verdana</vt:lpstr>
      <vt:lpstr>Wingdings</vt:lpstr>
      <vt:lpstr>Titelseite blau</vt:lpstr>
      <vt:lpstr>Titelseite weiß</vt:lpstr>
      <vt:lpstr>Kapitelseite blau</vt:lpstr>
      <vt:lpstr>Kapitelseite weiß</vt:lpstr>
      <vt:lpstr>Inhalt Folientitel zweizeilig</vt:lpstr>
      <vt:lpstr>Inhalt Folientitel einzeilig mit Untertitel</vt:lpstr>
      <vt:lpstr>Abschluss | </vt:lpstr>
      <vt:lpstr>PowerPoint-Präsentation</vt:lpstr>
      <vt:lpstr>Motivation for concatenation methods: Computation of RF Properties of electrically LARGE structure with tiny features</vt:lpstr>
      <vt:lpstr>Overview concatenation methods Developed and USED at UROS / HZB / BTU</vt:lpstr>
      <vt:lpstr>COMMON FEATURES of THE CONCATENATION METHODS CSC, SSC and CSCBEAM</vt:lpstr>
      <vt:lpstr>COMMON FEATURES of THE CONCATENATION METHODS CSC, SSC and CSCBEAM</vt:lpstr>
      <vt:lpstr>COMMON FEATURES of THE CONCATENATION METHODS CSC, SSC and CSCBEAM</vt:lpstr>
      <vt:lpstr>COMMON FEATURES of THE CONCATENATION METHODS CSC, SSC and CSCBEAM</vt:lpstr>
      <vt:lpstr>MODAL EXPANSION AT THE SLICE PLANES </vt:lpstr>
      <vt:lpstr>Overview concatenation methods Developed and USED at UROS / HZB / BTU</vt:lpstr>
      <vt:lpstr>Workflow CSC [1]</vt:lpstr>
      <vt:lpstr>COMPARISON S-PARAMETERS computed with CSC VS. MEASUREMENTS</vt:lpstr>
      <vt:lpstr>COMPARISON S-PARAMETERS computed with CSC VS. MEASUREMENTS</vt:lpstr>
      <vt:lpstr>Overview concatenation methods Developed and USED at UROS / HZB / BTU</vt:lpstr>
      <vt:lpstr>Workflow SCC [2]</vt:lpstr>
      <vt:lpstr>Workflow SCC [2]</vt:lpstr>
      <vt:lpstr>Workflow SCC [2]</vt:lpstr>
      <vt:lpstr>Chain of Eight Superconducting 3rd Harmonic Cavities in XFEL</vt:lpstr>
      <vt:lpstr>Computation of Eigenmodes based on Reduced-Order Model</vt:lpstr>
      <vt:lpstr>External Quality Factors in Chain of Eight 3rd Harmonic Cavities</vt:lpstr>
      <vt:lpstr>Pure Bellow Modes (Inter-Cavity Modes) at 5.1524 GHz</vt:lpstr>
      <vt:lpstr>Overview concatenation methods Developed and USED at UROS / HZB / BTU</vt:lpstr>
      <vt:lpstr>Workflow CSCBEAM [3]</vt:lpstr>
      <vt:lpstr>Workflow CSCBEAM [3]</vt:lpstr>
      <vt:lpstr>Workflow CSCBEAM [3]</vt:lpstr>
      <vt:lpstr>Playground example CSCBEAM [3]</vt:lpstr>
      <vt:lpstr>Summary</vt:lpstr>
      <vt:lpstr>PowerPoint-Präsentation</vt:lpstr>
      <vt:lpstr>CSCBEAM TESLA CAVITY example [3]</vt:lpstr>
      <vt:lpstr>CSCBEAM TESLA CAVITY example [3]</vt:lpstr>
    </vt:vector>
  </TitlesOfParts>
  <Company>BTU Cottbus - Senftenberg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</dc:creator>
  <cp:lastModifiedBy>thomas</cp:lastModifiedBy>
  <cp:revision>36</cp:revision>
  <dcterms:created xsi:type="dcterms:W3CDTF">2025-09-29T08:02:31Z</dcterms:created>
  <dcterms:modified xsi:type="dcterms:W3CDTF">2025-10-05T11:36:18Z</dcterms:modified>
</cp:coreProperties>
</file>