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459" r:id="rId2"/>
    <p:sldId id="285" r:id="rId3"/>
    <p:sldId id="4452" r:id="rId4"/>
    <p:sldId id="4465" r:id="rId5"/>
    <p:sldId id="4454" r:id="rId6"/>
    <p:sldId id="4471" r:id="rId7"/>
    <p:sldId id="4468" r:id="rId8"/>
    <p:sldId id="4467" r:id="rId9"/>
    <p:sldId id="4472" r:id="rId10"/>
    <p:sldId id="4458" r:id="rId11"/>
    <p:sldId id="4456" r:id="rId12"/>
    <p:sldId id="4462" r:id="rId13"/>
    <p:sldId id="4460" r:id="rId14"/>
    <p:sldId id="4466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sySans Office" panose="020B0604020202020204" charset="0"/>
      <p:regular r:id="rId22"/>
      <p:bold r:id="rId23"/>
      <p:italic r:id="rId24"/>
      <p:boldItalic r:id="rId25"/>
    </p:embeddedFont>
    <p:embeddedFont>
      <p:font typeface="DesySans Office Cn Bold" panose="020B0604020202020204" charset="0"/>
      <p:regular r:id="rId26"/>
    </p:embeddedFont>
    <p:embeddedFont>
      <p:font typeface="DesySans Office Cn Heavy" panose="020B0604020202020204" charset="0"/>
      <p:regular r:id="rId27"/>
    </p:embeddedFont>
    <p:embeddedFont>
      <p:font typeface="DesySans Office Cn Medium" panose="020B0604020202020204" charset="0"/>
      <p:regular r:id="rId28"/>
    </p:embeddedFont>
    <p:embeddedFont>
      <p:font typeface="DesySans Office Cn Regular" panose="020B0604020202020204" charset="0"/>
      <p:regular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00233C"/>
    <a:srgbClr val="FF0066"/>
    <a:srgbClr val="828282"/>
    <a:srgbClr val="797979"/>
    <a:srgbClr val="969696"/>
    <a:srgbClr val="007A31"/>
    <a:srgbClr val="D2006E"/>
    <a:srgbClr val="EB6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550AFEE-AA60-49FA-939E-7A5CFF426D33}">
  <a:tblStyle styleId="{7550AFEE-AA60-49FA-939E-7A5CFF426D33}" styleName="DESY: on white background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chemeClr val="lt1"/>
              </a:solidFill>
            </a:ln>
          </a:top>
          <a:bottom>
            <a:ln w="6350" cmpd="sng">
              <a:solidFill>
                <a:schemeClr val="lt1"/>
              </a:solidFill>
            </a:ln>
          </a:bottom>
          <a:insideH>
            <a:ln w="6350" cmpd="sng">
              <a:solidFill>
                <a:schemeClr val="dk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V>
      <a:tcStyle>
        <a:tcBdr/>
        <a:fill>
          <a:solidFill>
            <a:schemeClr val="accent1">
              <a:tint val="15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1750" cmpd="sng">
              <a:solidFill>
                <a:schemeClr val="dk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top>
            <a:ln w="31750" cmpd="sng">
              <a:solidFill>
                <a:schemeClr val="dk2"/>
              </a:solidFill>
            </a:ln>
          </a:top>
          <a:bottom>
            <a:ln w="31750" cmpd="sng">
              <a:solidFill>
                <a:schemeClr val="dk2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F5BD4321-5A55-4BF0-89E4-40E6ED13D237}" styleName="DESY: on dark background">
    <a:wholeTbl>
      <a:tcTxStyle>
        <a:fontRef idx="minor">
          <a:prstClr val="black"/>
        </a:fontRef>
        <a:schemeClr val="lt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0" cmpd="sng">
              <a:solidFill>
                <a:schemeClr val="dk2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dk2">
              <a:alpha val="20000"/>
            </a:schemeClr>
          </a:solidFill>
        </a:fill>
      </a:tcStyle>
    </a:band1H>
    <a:band2H>
      <a:tcStyle>
        <a:tcBdr/>
      </a:tcStyle>
    </a:band2H>
    <a:lastCol>
      <a:tcTxStyle b="on">
        <a:fontRef idx="minor">
          <a:prstClr val="black"/>
        </a:fontRef>
        <a:schemeClr val="lt1"/>
      </a:tcTxStyle>
      <a:tcStyle>
        <a:tcBdr/>
      </a:tcStyle>
    </a:lastCol>
    <a:firstCol>
      <a:tcTxStyle b="on">
        <a:fontRef idx="minor">
          <a:prstClr val="black"/>
        </a:fontRef>
        <a:schemeClr val="lt1"/>
      </a:tcTxStyle>
      <a:tcStyle>
        <a:tcBdr/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0" cmpd="sng">
              <a:solidFill>
                <a:schemeClr val="dk2"/>
              </a:solidFill>
            </a:ln>
          </a:top>
        </a:tcBdr>
        <a:fill>
          <a:solidFill>
            <a:schemeClr val="dk2">
              <a:alpha val="50000"/>
            </a:schemeClr>
          </a:solidFill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top>
            <a:ln w="0" cmpd="sng">
              <a:solidFill>
                <a:schemeClr val="dk2"/>
              </a:solidFill>
            </a:ln>
          </a:top>
          <a:bottom>
            <a:ln w="0" cmpd="sng">
              <a:solidFill>
                <a:schemeClr val="dk2"/>
              </a:solidFill>
            </a:ln>
          </a:bottom>
        </a:tcBdr>
        <a:fill>
          <a:solidFill>
            <a:schemeClr val="dk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6408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outlineViewPr>
    <p:cViewPr>
      <p:scale>
        <a:sx n="33" d="100"/>
        <a:sy n="33" d="100"/>
      </p:scale>
      <p:origin x="0" y="-58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531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FA64C5-A2DC-DEB9-9C78-6A225356D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0E8E7E-E92D-89DF-DA41-3C5489915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922DF-306A-404F-BB0E-179426359AD8}" type="datetimeFigureOut">
              <a:rPr lang="de-DE" smtClean="0"/>
              <a:t>05.10.2025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09789E-B06D-4C2C-0D7D-A4EC761D1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BFE640-9FED-D227-78B0-79761F7579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B0E1-91B1-9149-BADB-C8C9C7151F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24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fld id="{4144268F-05ED-448A-9733-8A4E564114DB}" type="datetimeFigureOut">
              <a:rPr lang="de-DE" smtClean="0"/>
              <a:pPr/>
              <a:t>05.10.2025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6</a:t>
            </a:r>
          </a:p>
          <a:p>
            <a:pPr lvl="6"/>
            <a:r>
              <a:rPr lang="de-DE"/>
              <a:t>7</a:t>
            </a:r>
          </a:p>
          <a:p>
            <a:pPr lvl="7"/>
            <a:r>
              <a:rPr lang="de-DE"/>
              <a:t>8</a:t>
            </a:r>
          </a:p>
          <a:p>
            <a:pPr lvl="8"/>
            <a:r>
              <a:rPr lang="de-DE"/>
              <a:t>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Calibri" panose="020F0502020204030204" pitchFamily="34" charset="0"/>
              </a:defRPr>
            </a:lvl1pPr>
          </a:lstStyle>
          <a:p>
            <a:fld id="{82BF6212-DF09-4E39-9308-E46D7D825E81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35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Titellayouts</a:t>
            </a:r>
          </a:p>
        </p:txBody>
      </p:sp>
    </p:spTree>
    <p:extLst>
      <p:ext uri="{BB962C8B-B14F-4D97-AF65-F5344CB8AC3E}">
        <p14:creationId xmlns:p14="http://schemas.microsoft.com/office/powerpoint/2010/main" val="23888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Blau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6678421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B80570-95EA-6D77-71CD-F4875EF37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4C5BB1A-309B-0FDC-325D-70761D2A77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22CF277-9ABE-BD9A-4D8D-C528B0EB2A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40973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Kapitellayouts</a:t>
            </a:r>
          </a:p>
        </p:txBody>
      </p:sp>
    </p:spTree>
    <p:extLst>
      <p:ext uri="{BB962C8B-B14F-4D97-AF65-F5344CB8AC3E}">
        <p14:creationId xmlns:p14="http://schemas.microsoft.com/office/powerpoint/2010/main" val="378407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8800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accent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77CF04-F4D7-A223-9F98-AD1BB4CD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2A5CCA-3517-4D97-FDB4-A808DB48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606AD8-8789-F569-2C51-01D92CC13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5587F12C-EC5B-EDFF-B437-ABB42D6F36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20 pt</a:t>
            </a:r>
          </a:p>
        </p:txBody>
      </p:sp>
    </p:spTree>
    <p:extLst>
      <p:ext uri="{BB962C8B-B14F-4D97-AF65-F5344CB8AC3E}">
        <p14:creationId xmlns:p14="http://schemas.microsoft.com/office/powerpoint/2010/main" val="2214392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2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7"/>
            <a:ext cx="11428413" cy="2457838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tx2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1FFA99AC-26DA-702E-AC6C-0DF7590462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3429000"/>
            <a:ext cx="9499601" cy="2549525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20 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3B676-D45D-A254-4874-6F627D41AA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87AFA8-1A43-9320-C04E-D87A7FF1E6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1C377-0F65-3F7E-E24A-C6D3AC8F93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33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3">
    <p:bg>
      <p:bgPr>
        <a:gradFill>
          <a:gsLst>
            <a:gs pos="60000">
              <a:srgbClr val="00324A"/>
            </a:gs>
            <a:gs pos="0">
              <a:schemeClr val="tx1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4D8607C-C4F1-6532-0573-CBB24DCAB5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1586"/>
            <a:ext cx="11428413" cy="5276939"/>
          </a:xfrm>
        </p:spPr>
        <p:txBody>
          <a:bodyPr/>
          <a:lstStyle>
            <a:lvl1pPr>
              <a:lnSpc>
                <a:spcPct val="83000"/>
              </a:lnSpc>
              <a:defRPr sz="775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</a:lstStyle>
          <a:p>
            <a:r>
              <a:rPr lang="de-DE"/>
              <a:t>Kapitel Headline: Zweite Zeile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F96DC2-C450-AE4E-862B-F53AE525D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1BAB7-739E-D06E-7FCD-EA52B184C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8EC27-03F4-2EA2-AB7A-748018CE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87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s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Basislayouts</a:t>
            </a:r>
          </a:p>
        </p:txBody>
      </p:sp>
    </p:spTree>
    <p:extLst>
      <p:ext uri="{BB962C8B-B14F-4D97-AF65-F5344CB8AC3E}">
        <p14:creationId xmlns:p14="http://schemas.microsoft.com/office/powerpoint/2010/main" val="164415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702676"/>
            <a:ext cx="11428412" cy="4273324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9635359" cy="96877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 dirty="0"/>
              <a:t>Sachliche Headline, beschreibend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3732" y="6475413"/>
            <a:ext cx="455612" cy="162000"/>
          </a:xfrm>
        </p:spPr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984981" y="6475413"/>
            <a:ext cx="2825019" cy="162000"/>
          </a:xfrm>
        </p:spPr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HOMSC2025, 6-8 </a:t>
            </a:r>
            <a:r>
              <a:rPr lang="de-DE" dirty="0" err="1"/>
              <a:t>Oct</a:t>
            </a:r>
            <a:r>
              <a:rPr lang="de-DE" dirty="0"/>
              <a:t>.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16F2EC-B9EF-4F61-9D27-5B978D4A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5" t="28409" r="25331" b="59647"/>
          <a:stretch/>
        </p:blipFill>
        <p:spPr>
          <a:xfrm>
            <a:off x="6453352" y="5842193"/>
            <a:ext cx="5738648" cy="1015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107DE6-81EF-4029-934D-56DE7B162AD1}"/>
              </a:ext>
            </a:extLst>
          </p:cNvPr>
          <p:cNvSpPr txBox="1"/>
          <p:nvPr userDrawn="1"/>
        </p:nvSpPr>
        <p:spPr>
          <a:xfrm>
            <a:off x="10016359" y="10510"/>
            <a:ext cx="2092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HOMSC2025</a:t>
            </a:r>
            <a:r>
              <a:rPr lang="en-US" sz="2800" b="1" dirty="0">
                <a:solidFill>
                  <a:srgbClr val="EB6E0F"/>
                </a:solidFill>
              </a:rPr>
              <a:t>.</a:t>
            </a:r>
            <a:endParaRPr lang="de-DE" sz="2000" b="1" dirty="0">
              <a:solidFill>
                <a:srgbClr val="EB6E0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14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al 1/1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527200"/>
            <a:ext cx="11428412" cy="34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1132883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r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24112F24-A451-E0CC-BC1C-4485991CE8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206373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362512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 mit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36CFD88-2720-4B30-BD21-28BD946447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-6427" r="18624" b="32504"/>
          <a:stretch/>
        </p:blipFill>
        <p:spPr>
          <a:xfrm>
            <a:off x="0" y="-655608"/>
            <a:ext cx="12191999" cy="751360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34" y="86880"/>
            <a:ext cx="11971283" cy="1826003"/>
          </a:xfrm>
        </p:spPr>
        <p:txBody>
          <a:bodyPr anchor="b"/>
          <a:lstStyle>
            <a:lvl1pPr>
              <a:lnSpc>
                <a:spcPct val="83000"/>
              </a:lnSpc>
              <a:defRPr lang="de-DE" sz="8000" dirty="0"/>
            </a:lvl1pPr>
          </a:lstStyle>
          <a:p>
            <a:r>
              <a:rPr lang="de-DE" dirty="0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71866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21D45-F429-95A3-E1C3-672BE6BCC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5651500" cy="16617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123363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359442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 dunkel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204437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line + zweispaltiger Text auf Farbverlauf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2" cy="6516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7573962" cy="3448800"/>
          </a:xfrm>
        </p:spPr>
        <p:txBody>
          <a:bodyPr numCol="2" spcCol="216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 b="1"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0E685F4-4531-C4E3-1DFF-4266DD3063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600"/>
            <a:ext cx="11428414" cy="905954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4600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Farbverlauf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11428410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2" y="2279460"/>
            <a:ext cx="5645149" cy="3699065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901627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Info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A4EBB2A-B9DB-1927-36B6-64DB91DE3D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4963" y="0"/>
            <a:ext cx="4237036" cy="6858000"/>
          </a:xfrm>
          <a:solidFill>
            <a:schemeClr val="tx2"/>
          </a:solidFill>
        </p:spPr>
        <p:txBody>
          <a:bodyPr lIns="360000" tIns="709200" rIns="360000" bIns="360000" numCol="1" spcCol="136800"/>
          <a:lstStyle>
            <a:lvl1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1pPr>
            <a:lvl2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2pPr>
            <a:lvl3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3pPr>
            <a:lvl4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4pPr>
            <a:lvl5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5pPr>
            <a:lvl6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6pPr>
            <a:lvl7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7pPr>
            <a:lvl8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8pPr>
            <a:lvl9pPr marL="324000" indent="-32400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Tx/>
              <a:buFont typeface="Wingdings 3" panose="05040102010807070707" pitchFamily="18" charset="2"/>
              <a:buChar char=""/>
              <a:defRPr sz="1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Infotext, 17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24000"/>
            <a:ext cx="7416000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1064" y="2349796"/>
            <a:ext cx="5508349" cy="3628729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BC2A8CE-38C1-E4B6-34FC-AEF13455C4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278800"/>
            <a:ext cx="564514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575313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tabLst/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931D42AE-CB28-01AA-4C8F-2063EF40E4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4263" y="2278800"/>
            <a:ext cx="4512529" cy="3700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928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auf dunklem Hinter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577894E-3B80-9F7B-DBCB-DD49E04BEC7C}"/>
              </a:ext>
            </a:extLst>
          </p:cNvPr>
          <p:cNvSpPr/>
          <p:nvPr userDrawn="1"/>
        </p:nvSpPr>
        <p:spPr>
          <a:xfrm>
            <a:off x="5688000" y="0"/>
            <a:ext cx="6504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263" y="324000"/>
            <a:ext cx="5645151" cy="15038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FF87A5F6-EB64-7A32-C307-EA67A7BD3F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688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8" name="SmartArt-Platzhalter 25">
            <a:extLst>
              <a:ext uri="{FF2B5EF4-FFF2-40B4-BE49-F238E27FC236}">
                <a16:creationId xmlns:a16="http://schemas.microsoft.com/office/drawing/2014/main" id="{D44D9CB4-2EE6-0915-2A66-C3D89AF60BEE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F75CB23-7DFB-D484-A440-AD38BFF59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4263" y="2278800"/>
            <a:ext cx="4512528" cy="3700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2273760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Ino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6" name="SmartArt-Platzhalter 25">
            <a:extLst>
              <a:ext uri="{FF2B5EF4-FFF2-40B4-BE49-F238E27FC236}">
                <a16:creationId xmlns:a16="http://schemas.microsoft.com/office/drawing/2014/main" id="{51B1533D-0D73-FD8B-F292-365BEC640E0A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566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dunk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6171E2C-78B1-0D92-2F65-43B973D63835}"/>
              </a:ext>
            </a:extLst>
          </p:cNvPr>
          <p:cNvSpPr/>
          <p:nvPr userDrawn="1"/>
        </p:nvSpPr>
        <p:spPr>
          <a:xfrm>
            <a:off x="6026150" y="0"/>
            <a:ext cx="616585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425E90-920E-5799-3E16-C71D9A3343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40981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ell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108000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6678421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 dirty="0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2346863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Diagramm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5508171" cy="15038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zweizeilig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94D62449-366F-CD7C-6C33-B3C1B7C9737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15DA966-9513-0A52-4DBB-18E3E120CD9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990F19-E294-A083-35F6-991EEBE9A53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26E01352-D459-6EB1-003F-F226E910A6E8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6477000" y="1055688"/>
            <a:ext cx="5332413" cy="4922837"/>
          </a:xfrm>
        </p:spPr>
        <p:txBody>
          <a:bodyPr tIns="108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Diagramm durch Klick auf Symbol hinzufügen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CA3F286-B520-DB9E-31D1-B5B7798B5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7925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3240251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boxen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Infoboxen-layouts</a:t>
            </a:r>
          </a:p>
        </p:txBody>
      </p:sp>
    </p:spTree>
    <p:extLst>
      <p:ext uri="{BB962C8B-B14F-4D97-AF65-F5344CB8AC3E}">
        <p14:creationId xmlns:p14="http://schemas.microsoft.com/office/powerpoint/2010/main" val="4219941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en + Bild, dunkler Hintergrund">
    <p:bg>
      <p:bgPr>
        <a:gradFill>
          <a:gsLst>
            <a:gs pos="0">
              <a:schemeClr val="tx1"/>
            </a:gs>
            <a:gs pos="50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B199C4A7-F715-7270-FEE5-14CF12D431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1737083"/>
            <a:ext cx="3467100" cy="3379786"/>
          </a:xfrm>
        </p:spPr>
        <p:txBody>
          <a:bodyPr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buNone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Introtext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37037" y="4161600"/>
            <a:ext cx="3717926" cy="1816925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40D5FD2E-FD04-E8B2-F332-74015BA419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91486" y="1823645"/>
            <a:ext cx="3717927" cy="415488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2pPr>
            <a:lvl3pPr marL="198000" indent="-198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16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7037" y="1823646"/>
            <a:ext cx="3717926" cy="23379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3553913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>
            <a:extLst>
              <a:ext uri="{FF2B5EF4-FFF2-40B4-BE49-F238E27FC236}">
                <a16:creationId xmlns:a16="http://schemas.microsoft.com/office/drawing/2014/main" id="{79364C0D-8EE4-4D53-4C35-CF50AAC015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5F9B6DC-BE80-A0DC-D49A-DBE8DD6E39C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6690A4A-4C05-9486-2429-67925EE1A6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2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3999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730902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+ Bild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0522444-3BCD-70E7-E42F-DFF849D260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32105893-BE29-1087-3DF9-EA506C3717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36243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8F73F949-3F6A-0A47-4AAE-083D6E9D30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91486" y="3707193"/>
            <a:ext cx="3717926" cy="2271332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3193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D04026AA-2B84-54FD-934C-4005F90E237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236243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0781AAD5-6D1E-E610-93C6-4B3D5EBEAD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86" y="1547193"/>
            <a:ext cx="3717926" cy="2160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90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501987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foboxen Auzählung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F5BBA979-297F-B6D3-75C4-BFC8F39154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FD1C3A40-461D-E5DA-4850-26E1100C182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36243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08F8F0E-CB29-25FF-BF7A-325A4D487E4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91486" y="2350800"/>
            <a:ext cx="3717926" cy="3060000"/>
          </a:xfrm>
          <a:solidFill>
            <a:schemeClr val="bg1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b="1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162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324000" indent="-162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14 pt</a:t>
            </a:r>
          </a:p>
          <a:p>
            <a:pPr lvl="2"/>
            <a:r>
              <a:rPr lang="de-DE"/>
              <a:t>Bullet, 14 pt</a:t>
            </a:r>
          </a:p>
          <a:p>
            <a:pPr lvl="3"/>
            <a:r>
              <a:rPr lang="de-DE"/>
              <a:t>Zweiter Bullet, 14 pt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7A23D16-BF31-0FC2-B5FA-553D9609F0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853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5E0AD860-0567-CEC0-B7AA-C9AB2F8275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20097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D7BB8715-2937-1E07-4A2A-A889E83546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75338" y="2080872"/>
            <a:ext cx="496800" cy="496800"/>
          </a:xfrm>
          <a:prstGeom prst="ellipse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  <a:latin typeface="DesySans Office Cn Bold" panose="020B0806040000020003" pitchFamily="34" charset="0"/>
              </a:defRPr>
            </a:lvl9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83489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Infobox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78AC64DD-B18B-6280-B751-9C8267FDE8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000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7EE21CF-B78A-6C51-4570-0874FB187E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08535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 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AE319E4-BFAB-CF55-88F7-CC10A06368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36070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D1816DCC-0A86-D003-5B49-7372EBE1268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63605" y="2014744"/>
            <a:ext cx="1790735" cy="3715200"/>
          </a:xfrm>
          <a:solidFill>
            <a:schemeClr val="tx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789055D0-980C-9470-7129-AF98117B71A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091140" y="2014744"/>
            <a:ext cx="1790735" cy="3715200"/>
          </a:xfrm>
          <a:solidFill>
            <a:srgbClr val="00233C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61AA9AE5-77B9-D44B-3877-A91CE842AE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18675" y="2014744"/>
            <a:ext cx="1790735" cy="3715200"/>
          </a:xfrm>
          <a:solidFill>
            <a:schemeClr val="bg2"/>
          </a:solidFill>
        </p:spPr>
        <p:txBody>
          <a:bodyPr lIns="136800" tIns="450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7BDCE6E3-3757-85DA-3F0E-97A694277C7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4156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9D46E66F-A01F-6456-A74B-333440A197D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86910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7" name="Bildplatzhalter 22">
            <a:extLst>
              <a:ext uri="{FF2B5EF4-FFF2-40B4-BE49-F238E27FC236}">
                <a16:creationId xmlns:a16="http://schemas.microsoft.com/office/drawing/2014/main" id="{5A3117B4-6944-D905-AA2C-3D84067963B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79663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8" name="Bildplatzhalter 22">
            <a:extLst>
              <a:ext uri="{FF2B5EF4-FFF2-40B4-BE49-F238E27FC236}">
                <a16:creationId xmlns:a16="http://schemas.microsoft.com/office/drawing/2014/main" id="{646AE0E8-423B-72F5-C90E-30D8EC0C856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24173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29" name="Bildplatzhalter 22">
            <a:extLst>
              <a:ext uri="{FF2B5EF4-FFF2-40B4-BE49-F238E27FC236}">
                <a16:creationId xmlns:a16="http://schemas.microsoft.com/office/drawing/2014/main" id="{C46A9B5D-0CC3-D1B8-6680-6825B3C261E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651708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30" name="Bildplatzhalter 22">
            <a:extLst>
              <a:ext uri="{FF2B5EF4-FFF2-40B4-BE49-F238E27FC236}">
                <a16:creationId xmlns:a16="http://schemas.microsoft.com/office/drawing/2014/main" id="{369A327C-1E48-C21C-D374-8AB0B076EC9A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579244" y="1679944"/>
            <a:ext cx="669600" cy="669600"/>
          </a:xfrm>
          <a:prstGeom prst="ellipse">
            <a:avLst/>
          </a:prstGeom>
          <a:solidFill>
            <a:srgbClr val="EB6E0F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Icon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3D152251-3B5F-910F-F447-FCA698D9B9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698611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0FAE9453-E553-DA09-1D24-0048C8EBC8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81001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64BF34A-821F-9EFA-AC3C-D81609F668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5122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2E97A083-57A0-1C3A-4CC7-5FE942D6A33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694043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602ED5D5-6E3D-623F-BAE8-6DDDDD3F67D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07085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8C68E0A1-2823-EC69-7F77-502CF63B271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320127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5" name="Textplatzhalter 7">
            <a:extLst>
              <a:ext uri="{FF2B5EF4-FFF2-40B4-BE49-F238E27FC236}">
                <a16:creationId xmlns:a16="http://schemas.microsoft.com/office/drawing/2014/main" id="{2ADAD49D-8625-BB17-98AA-35876FF2DA0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33169" y="1547193"/>
            <a:ext cx="2176242" cy="4431331"/>
          </a:xfrm>
          <a:solidFill>
            <a:srgbClr val="00233C"/>
          </a:solidFill>
        </p:spPr>
        <p:txBody>
          <a:bodyPr lIns="136800" tIns="1580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676D4A00-D6F1-88A3-DB10-4E23D1925109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3188164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13BFD95F-FF63-522D-9D3B-FD6AECDDA08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1206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85E3B032-D736-C04C-3D48-E88EDB2BE6F4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7814248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60FAB5F-9CA5-303C-2FC1-55B04208385E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10127290" y="1734620"/>
            <a:ext cx="1188000" cy="118800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/>
          <a:lstStyle>
            <a:lvl1pPr marL="0" indent="0" algn="ctr">
              <a:defRPr sz="7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A35296BF-4F3A-AC35-1568-9F1BA88A577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0999" y="975947"/>
            <a:ext cx="11428412" cy="571247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984551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Mitarbei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7">
            <a:extLst>
              <a:ext uri="{FF2B5EF4-FFF2-40B4-BE49-F238E27FC236}">
                <a16:creationId xmlns:a16="http://schemas.microsoft.com/office/drawing/2014/main" id="{1DCF7057-FC35-8FFA-DB13-E39846A852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1001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30" name="Textplatzhalter 7">
            <a:extLst>
              <a:ext uri="{FF2B5EF4-FFF2-40B4-BE49-F238E27FC236}">
                <a16:creationId xmlns:a16="http://schemas.microsoft.com/office/drawing/2014/main" id="{60DDE78C-ABCE-2769-1F91-986F4C7558B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81001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1D27D42A-B00E-8C69-8A1C-98ED8BE598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9032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2B0A7036-0685-BABB-118B-ABED517227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694043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68021561-BCF9-EECA-0A4B-991DD62404B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007085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B17DD3F-D4A1-CEAF-CF81-2293F6AC6EE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20127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02D5B191-0158-03A2-DB90-9466D03FA5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33170" y="1547193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52E6895D-4F53-2394-ADCB-8EC10279003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3402074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3603434F-C970-DE07-2F08-99065CAF7661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715117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id="{3BFD04AC-3E51-1C91-034C-82B5FAFA5A34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8028158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8" name="Bildplatzhalter 11">
            <a:extLst>
              <a:ext uri="{FF2B5EF4-FFF2-40B4-BE49-F238E27FC236}">
                <a16:creationId xmlns:a16="http://schemas.microsoft.com/office/drawing/2014/main" id="{9BCC8A3B-006D-4379-9E00-2B21712A2C94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10341201" y="1719161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016DFC82-8F82-62B1-ED33-77675F04B283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89032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b"/>
          <a:lstStyle>
            <a:lvl1pPr marL="0" indent="0" algn="ctr">
              <a:defRPr sz="77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1" name="Textplatzhalter 7">
            <a:extLst>
              <a:ext uri="{FF2B5EF4-FFF2-40B4-BE49-F238E27FC236}">
                <a16:creationId xmlns:a16="http://schemas.microsoft.com/office/drawing/2014/main" id="{B9B06D82-CBB6-84E9-13F3-7AE47994EAA5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694043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3" name="Textplatzhalter 7">
            <a:extLst>
              <a:ext uri="{FF2B5EF4-FFF2-40B4-BE49-F238E27FC236}">
                <a16:creationId xmlns:a16="http://schemas.microsoft.com/office/drawing/2014/main" id="{B73548DB-8FD8-546F-18EF-9BE551361A1E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07085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4" name="Textplatzhalter 7">
            <a:extLst>
              <a:ext uri="{FF2B5EF4-FFF2-40B4-BE49-F238E27FC236}">
                <a16:creationId xmlns:a16="http://schemas.microsoft.com/office/drawing/2014/main" id="{D334B039-7463-D922-863C-7FD416FE4A7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20127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5" name="Textplatzhalter 7">
            <a:extLst>
              <a:ext uri="{FF2B5EF4-FFF2-40B4-BE49-F238E27FC236}">
                <a16:creationId xmlns:a16="http://schemas.microsoft.com/office/drawing/2014/main" id="{15329793-21DD-48EE-3E0B-833F8FD2E97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633170" y="3831258"/>
            <a:ext cx="2176242" cy="2147265"/>
          </a:xfrm>
          <a:solidFill>
            <a:srgbClr val="00233C"/>
          </a:solidFill>
        </p:spPr>
        <p:txBody>
          <a:bodyPr lIns="136800" tIns="10764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</p:txBody>
      </p:sp>
      <p:sp>
        <p:nvSpPr>
          <p:cNvPr id="37" name="Bildplatzhalter 11">
            <a:extLst>
              <a:ext uri="{FF2B5EF4-FFF2-40B4-BE49-F238E27FC236}">
                <a16:creationId xmlns:a16="http://schemas.microsoft.com/office/drawing/2014/main" id="{BBD4B57A-F793-0C26-4C97-27A91DD72FC5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3402074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8" name="Bildplatzhalter 11">
            <a:extLst>
              <a:ext uri="{FF2B5EF4-FFF2-40B4-BE49-F238E27FC236}">
                <a16:creationId xmlns:a16="http://schemas.microsoft.com/office/drawing/2014/main" id="{25E4EDE8-B88A-5608-F1E7-23193D301132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5715116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39" name="Bildplatzhalter 11">
            <a:extLst>
              <a:ext uri="{FF2B5EF4-FFF2-40B4-BE49-F238E27FC236}">
                <a16:creationId xmlns:a16="http://schemas.microsoft.com/office/drawing/2014/main" id="{19FCBB71-CB60-9C31-ABFC-553181655173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8028158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  <p:sp>
        <p:nvSpPr>
          <p:cNvPr id="40" name="Bildplatzhalter 11">
            <a:extLst>
              <a:ext uri="{FF2B5EF4-FFF2-40B4-BE49-F238E27FC236}">
                <a16:creationId xmlns:a16="http://schemas.microsoft.com/office/drawing/2014/main" id="{BD508751-4453-5EF2-FE9F-C0AF9A788D99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0341201" y="4003227"/>
            <a:ext cx="760179" cy="760179"/>
          </a:xfrm>
          <a:prstGeom prst="ellipse">
            <a:avLst/>
          </a:prstGeom>
          <a:solidFill>
            <a:schemeClr val="bg2"/>
          </a:solidFill>
        </p:spPr>
        <p:txBody>
          <a:bodyPr tIns="0" bIns="0" anchor="b"/>
          <a:lstStyle>
            <a:lvl1pPr algn="ctr">
              <a:defRPr sz="700"/>
            </a:lvl1pPr>
          </a:lstStyle>
          <a:p>
            <a:r>
              <a:rPr lang="de-DE"/>
              <a:t>Bild hinzufügen</a:t>
            </a:r>
          </a:p>
        </p:txBody>
      </p:sp>
    </p:spTree>
    <p:extLst>
      <p:ext uri="{BB962C8B-B14F-4D97-AF65-F5344CB8AC3E}">
        <p14:creationId xmlns:p14="http://schemas.microsoft.com/office/powerpoint/2010/main" val="3332811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rei Mitarbeiter, dunkler Hintergrund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426D1-A580-C314-4682-D26D76278D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1224000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Sachliche Headline, beschreibend. Sie kann über zwei Zeilen laufen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BB63144-DC67-63BE-9C0A-2F98C38B20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BC4CB2F-E1A6-D8F4-F581-CC58BC51F1F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46950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19807EDA-9353-B73E-49CD-1D10B8E8AC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13277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B4D12EB-F94E-74E5-8960-E93EBA2825A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79606" y="3048900"/>
            <a:ext cx="1929803" cy="2929624"/>
          </a:xfrm>
          <a:solidFill>
            <a:srgbClr val="EAF1F4"/>
          </a:solidFill>
        </p:spPr>
        <p:txBody>
          <a:bodyPr lIns="136800" tIns="198000" rIns="126000" bIns="126000" numCol="1" spcCol="136800"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144000" indent="-144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Infobox Headline</a:t>
            </a:r>
          </a:p>
          <a:p>
            <a:pPr lvl="1"/>
            <a:r>
              <a:rPr lang="de-DE"/>
              <a:t>Copy, 12 pt</a:t>
            </a:r>
          </a:p>
          <a:p>
            <a:pPr lvl="2"/>
            <a:r>
              <a:rPr lang="de-DE"/>
              <a:t>Bullet</a:t>
            </a:r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83208717-6DA9-86F7-71EC-74B64A05BF5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746950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lnSpc>
                <a:spcPct val="120000"/>
              </a:lnSpc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5" name="Bildplatzhalter 11">
            <a:extLst>
              <a:ext uri="{FF2B5EF4-FFF2-40B4-BE49-F238E27FC236}">
                <a16:creationId xmlns:a16="http://schemas.microsoft.com/office/drawing/2014/main" id="{A8ED91C3-A7B8-5614-65B0-1C6214A97D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13277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6" name="Bildplatzhalter 11">
            <a:extLst>
              <a:ext uri="{FF2B5EF4-FFF2-40B4-BE49-F238E27FC236}">
                <a16:creationId xmlns:a16="http://schemas.microsoft.com/office/drawing/2014/main" id="{D71231BA-BDB9-3415-D256-E1526C50B86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879606" y="1823645"/>
            <a:ext cx="1929803" cy="122525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72000" tIns="72000" rIns="72000" bIns="7200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17967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Abdunkelung +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1080000" rIns="0" anchor="ctr"/>
          <a:lstStyle>
            <a:lvl1pPr algn="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014438" cy="6858000"/>
          </a:xfrm>
          <a:gradFill>
            <a:gsLst>
              <a:gs pos="0">
                <a:schemeClr val="tx1">
                  <a:alpha val="50000"/>
                </a:schemeClr>
              </a:gs>
              <a:gs pos="5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</p:spPr>
        <p:txBody>
          <a:bodyPr lIns="381600" rIns="3600000" bIns="4212000"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2D0A1BC4-3CD5-8C10-9E36-5969D88A7FD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600" y="2651361"/>
            <a:ext cx="5644550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sp>
        <p:nvSpPr>
          <p:cNvPr id="18" name="SmartArt-Platzhalter 16">
            <a:extLst>
              <a:ext uri="{FF2B5EF4-FFF2-40B4-BE49-F238E27FC236}">
                <a16:creationId xmlns:a16="http://schemas.microsoft.com/office/drawing/2014/main" id="{65B4B097-090E-54CE-3C2D-3BAD87B0DEFF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10636346" y="5432199"/>
            <a:ext cx="1044126" cy="1044126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7" name="SmartArt-Platzhalter 16">
            <a:extLst>
              <a:ext uri="{FF2B5EF4-FFF2-40B4-BE49-F238E27FC236}">
                <a16:creationId xmlns:a16="http://schemas.microsoft.com/office/drawing/2014/main" id="{6C734EEC-37C5-614C-02DC-064C9C270BFA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383384" y="6275621"/>
            <a:ext cx="1495277" cy="202886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F85BFB5-2679-4B99-ADD4-BC3B898327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</p:spTree>
    <p:extLst>
      <p:ext uri="{BB962C8B-B14F-4D97-AF65-F5344CB8AC3E}">
        <p14:creationId xmlns:p14="http://schemas.microsoft.com/office/powerpoint/2010/main" val="32918403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picture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Multipicture-layouts</a:t>
            </a:r>
          </a:p>
        </p:txBody>
      </p:sp>
    </p:spTree>
    <p:extLst>
      <p:ext uri="{BB962C8B-B14F-4D97-AF65-F5344CB8AC3E}">
        <p14:creationId xmlns:p14="http://schemas.microsoft.com/office/powerpoint/2010/main" val="1638741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1" y="1305099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034A1EED-1039-5E36-6CC3-725E3F166C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5207" y="2003495"/>
            <a:ext cx="5714206" cy="3050931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A45AFFCA-6B8E-3CC8-E8BC-BC7177A6CAD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5207" y="38100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58AE085-43EA-59B6-697C-414C4CEB56E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67283" y="4356030"/>
            <a:ext cx="3127924" cy="1622495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932969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FD4D8A43-F294-4B45-A754-9B120CC08CA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60960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Bildplatzhalter 11">
            <a:extLst>
              <a:ext uri="{FF2B5EF4-FFF2-40B4-BE49-F238E27FC236}">
                <a16:creationId xmlns:a16="http://schemas.microsoft.com/office/drawing/2014/main" id="{E1137212-67B6-AD0F-CBD3-56E27A48C73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96000" y="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7A541AC7-FD36-1BB2-4AF2-CBDF5A1A12A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3429000"/>
            <a:ext cx="6096000" cy="3429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D4D7327-7074-581A-FD52-62751BA0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E53BD-0381-E106-AD75-997E23624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A9446E-28C0-A7B6-1756-9A9187C76EB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10" name="SmartArt-Platzhalter 25">
            <a:extLst>
              <a:ext uri="{FF2B5EF4-FFF2-40B4-BE49-F238E27FC236}">
                <a16:creationId xmlns:a16="http://schemas.microsoft.com/office/drawing/2014/main" id="{AB31D4FD-CF95-4E13-196F-159E22B96AB3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380999" y="6519075"/>
            <a:ext cx="269424" cy="860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930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409E946-0122-A6C7-6EF9-4A4119014B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381000"/>
            <a:ext cx="5645807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94749154-A076-DE76-03DF-30BA3CD2FD7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63607" y="380999"/>
            <a:ext cx="5645807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4C60DEA3-2A5E-FCA4-B8DA-846C7C1FBAB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451A7FFA-3181-BC7A-0012-6899561D55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72303" y="3251338"/>
            <a:ext cx="2754504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426FD-F7A5-A4EE-8252-58607A9EE047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5C1835-E531-D957-0637-A856F025E2A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4A5118-D55B-9256-04CD-2522E96B847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973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Multipictur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E295B-C76C-7FB7-B903-1E43AC2C40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4372DCA-5167-4A0B-2197-1D9409511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24000"/>
            <a:ext cx="4691742" cy="1661748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zweizeilig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A689EF1B-0175-EAB1-3B77-78B8BFE2FB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57802" y="380999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92A4699B-743A-2486-3212-92F4B532E81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954963" y="380998"/>
            <a:ext cx="3854450" cy="5603876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EF9AEADB-2C99-BD07-CD9E-5F477EA81B2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57802" y="3251337"/>
            <a:ext cx="2560360" cy="2733538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260000" anchor="ctr"/>
          <a:lstStyle>
            <a:lvl1pPr algn="ctr">
              <a:defRPr sz="12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extplatzhalter 7">
            <a:extLst>
              <a:ext uri="{FF2B5EF4-FFF2-40B4-BE49-F238E27FC236}">
                <a16:creationId xmlns:a16="http://schemas.microsoft.com/office/drawing/2014/main" id="{6CEBFB34-276D-4395-4A77-4756E8ADDB5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2527200"/>
            <a:ext cx="3718800" cy="3448800"/>
          </a:xfrm>
        </p:spPr>
        <p:txBody>
          <a:bodyPr numCol="1" spcCol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</p:spTree>
    <p:extLst>
      <p:ext uri="{BB962C8B-B14F-4D97-AF65-F5344CB8AC3E}">
        <p14:creationId xmlns:p14="http://schemas.microsoft.com/office/powerpoint/2010/main" val="1118917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Zitatlayouts</a:t>
            </a:r>
          </a:p>
        </p:txBody>
      </p:sp>
    </p:spTree>
    <p:extLst>
      <p:ext uri="{BB962C8B-B14F-4D97-AF65-F5344CB8AC3E}">
        <p14:creationId xmlns:p14="http://schemas.microsoft.com/office/powerpoint/2010/main" val="3115302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s Zitat">
    <p:bg>
      <p:bgPr>
        <a:gradFill>
          <a:gsLst>
            <a:gs pos="0">
              <a:schemeClr val="tx1"/>
            </a:gs>
            <a:gs pos="48000">
              <a:srgbClr val="004A6E"/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2263AD1A-8F4E-3234-0574-35DC1E8346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9200" y="10476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DA59E31-4DBE-F565-9900-17624B445C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6 - 8 Oct. 2025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9D37C79-EAD3-D387-F321-ABFFB947AF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B1437A-7213-A1B4-87C8-C5B65601D0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Welcome to HOMSC2025</a:t>
            </a:r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31B683B2-C7FB-77D4-42BE-3ADCA888F1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7200" y="1047600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9392FFE-02F2-8FAD-7639-095B538BF2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32800" y="3510000"/>
            <a:ext cx="5400000" cy="1872000"/>
          </a:xfrm>
        </p:spPr>
        <p:txBody>
          <a:bodyPr lIns="288000" anchor="ctr"/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Bef>
                <a:spcPts val="600"/>
              </a:spcBef>
              <a:buNone/>
              <a:defRPr sz="1400" b="1" i="1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120000"/>
              </a:lnSpc>
              <a:buFont typeface="Arial" panose="020B0604020202020204" pitchFamily="34" charset="0"/>
              <a:buNone/>
              <a:defRPr sz="1400" b="1" i="1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Zitat Text, 18 pt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95F193FE-7988-88B2-F87D-0C7CB5A343D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32800" y="3509999"/>
            <a:ext cx="1872000" cy="1872000"/>
          </a:xfrm>
          <a:prstGeom prst="ellipse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0" anchor="ctr"/>
          <a:lstStyle>
            <a:lvl1pPr algn="ctr">
              <a:defRPr sz="11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1643227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Vielen Dank-Layouts</a:t>
            </a:r>
          </a:p>
        </p:txBody>
      </p:sp>
    </p:spTree>
    <p:extLst>
      <p:ext uri="{BB962C8B-B14F-4D97-AF65-F5344CB8AC3E}">
        <p14:creationId xmlns:p14="http://schemas.microsoft.com/office/powerpoint/2010/main" val="271902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accent1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2168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Name,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3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len Dank, dunkel">
    <p:bg>
      <p:bgPr>
        <a:gradFill>
          <a:gsLst>
            <a:gs pos="0">
              <a:schemeClr val="tx1"/>
            </a:gs>
            <a:gs pos="60000">
              <a:srgbClr val="00324A"/>
            </a:gs>
            <a:gs pos="100000">
              <a:srgbClr val="004A6E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02F227C-F53F-6649-01E0-C7D83EB5782E}"/>
              </a:ext>
            </a:extLst>
          </p:cNvPr>
          <p:cNvSpPr txBox="1"/>
          <p:nvPr userDrawn="1"/>
        </p:nvSpPr>
        <p:spPr>
          <a:xfrm>
            <a:off x="342900" y="483577"/>
            <a:ext cx="5310554" cy="13427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7750">
                <a:solidFill>
                  <a:schemeClr val="tx2"/>
                </a:solidFill>
                <a:latin typeface="DesySans Office Cn Bold" panose="020B0806040000020003" pitchFamily="34" charset="0"/>
              </a:rPr>
              <a:t>Vielen Dank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A3BA4FB-0E44-84D5-DBF7-2F0F958E76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3864832"/>
            <a:ext cx="3717925" cy="2611493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Kontakt</a:t>
            </a:r>
          </a:p>
          <a:p>
            <a:pPr lvl="1"/>
            <a:r>
              <a:rPr lang="de-DE"/>
              <a:t>Name usw.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9F89A-6A2F-C219-F495-613FA7911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144" y="5432199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0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>
            <a:extLst>
              <a:ext uri="{FF2B5EF4-FFF2-40B4-BE49-F238E27FC236}">
                <a16:creationId xmlns:a16="http://schemas.microsoft.com/office/drawing/2014/main" id="{D49BB5AD-84F7-6620-F55C-37FFF346A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599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7E310F-970E-1C05-04FB-DCAEF0248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  <p:sp>
        <p:nvSpPr>
          <p:cNvPr id="4" name="Textplatzhalter 9">
            <a:extLst>
              <a:ext uri="{FF2B5EF4-FFF2-40B4-BE49-F238E27FC236}">
                <a16:creationId xmlns:a16="http://schemas.microsoft.com/office/drawing/2014/main" id="{EF533324-0576-47CD-9630-23D1C3E266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sp>
        <p:nvSpPr>
          <p:cNvPr id="7" name="Untertitel 9">
            <a:extLst>
              <a:ext uri="{FF2B5EF4-FFF2-40B4-BE49-F238E27FC236}">
                <a16:creationId xmlns:a16="http://schemas.microsoft.com/office/drawing/2014/main" id="{24B10E64-3335-34D1-ACD1-D86A55AD378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5636612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5A062A0-9B66-5C2D-20C3-56023CECE9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4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-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Standard-Layouts</a:t>
            </a:r>
          </a:p>
        </p:txBody>
      </p:sp>
    </p:spTree>
    <p:extLst>
      <p:ext uri="{BB962C8B-B14F-4D97-AF65-F5344CB8AC3E}">
        <p14:creationId xmlns:p14="http://schemas.microsoft.com/office/powerpoint/2010/main" val="119121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11428412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F666FCD6-42DA-B38F-BEE5-3AA291F64E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500571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asic-Headline/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C06C9A80-4A15-EBD2-0CCE-FB3F7DEAB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2898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0DC0D4F-9AA6-A8B4-196A-7684D591A2E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75206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7BCCAF07-60DD-9D5D-0ACE-BF5735B3AB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35816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320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E0126664-DFD3-558B-E7A5-CF3578551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113929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0E9E0F8-AA9B-E53D-4218-01478138B17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3994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C33247EC-57C4-2380-83A5-BE90437B28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864698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Content + 1/3 Conten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3711BDB-5138-7AC3-D0FB-B1E9F5C3309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10471" y="2278800"/>
            <a:ext cx="356947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679248E8-161B-2BD4-3AE6-A7F2381F4C2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4441BAB4-6518-DF63-2FCA-4EAA6A4EB9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871957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7498940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239940" y="2349500"/>
            <a:ext cx="3569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97A328-0227-2F36-163A-465E319B9F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994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42B0663A-28B4-1EFE-7B1B-3ED3602DE2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100698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1/2 Text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534206" cy="3697200"/>
          </a:xfrm>
        </p:spPr>
        <p:txBody>
          <a:bodyPr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75206" y="2349500"/>
            <a:ext cx="5534206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66C1025E-2016-35E0-5CE1-D263F26A67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018039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0999" y="2349500"/>
            <a:ext cx="11428412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0FA3F867-4195-04FE-78F3-9CF8614EBA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5581047"/>
            <a:ext cx="2180185" cy="394953"/>
          </a:xfrm>
          <a:solidFill>
            <a:schemeClr val="tx2"/>
          </a:solidFill>
        </p:spPr>
        <p:txBody>
          <a:bodyPr wrap="none" lIns="108000" tIns="108000" rIns="108000" bIns="108000" anchor="ctr">
            <a:sp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Optionale Bildbeschreibung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90C4202-CBAF-A109-9033-040F2B5520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28477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dunkelblau,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AE6A134-0A23-437D-A31B-F6CF06217AFF}"/>
              </a:ext>
            </a:extLst>
          </p:cNvPr>
          <p:cNvSpPr/>
          <p:nvPr userDrawn="1"/>
        </p:nvSpPr>
        <p:spPr>
          <a:xfrm>
            <a:off x="-1" y="0"/>
            <a:ext cx="6192000" cy="6858000"/>
          </a:xfrm>
          <a:prstGeom prst="rect">
            <a:avLst/>
          </a:prstGeom>
          <a:gradFill>
            <a:gsLst>
              <a:gs pos="60000">
                <a:srgbClr val="00324A"/>
              </a:gs>
              <a:gs pos="0">
                <a:schemeClr val="tx1"/>
              </a:gs>
              <a:gs pos="100000">
                <a:srgbClr val="004A6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86880"/>
            <a:ext cx="5636612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tx2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9BA9E0-0AFD-6D77-7BA3-2C37EE05E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6275621"/>
            <a:ext cx="1495270" cy="202886"/>
          </a:xfrm>
          <a:prstGeom prst="rect">
            <a:avLst/>
          </a:prstGeom>
        </p:spPr>
      </p:pic>
      <p:sp>
        <p:nvSpPr>
          <p:cNvPr id="4" name="Untertitel 9">
            <a:extLst>
              <a:ext uri="{FF2B5EF4-FFF2-40B4-BE49-F238E27FC236}">
                <a16:creationId xmlns:a16="http://schemas.microsoft.com/office/drawing/2014/main" id="{04DDABEC-36B3-C600-901E-BB6BDA66944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001" y="2651361"/>
            <a:ext cx="5636611" cy="1408174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bg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 (Sublineplatzhalter ist kopierbar, wenn er Zeichen enthält.) </a:t>
            </a:r>
          </a:p>
          <a:p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FE66AC6-FEDF-D469-9E88-8D9E75A4FE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4432177"/>
            <a:ext cx="370938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9F8368-022F-5D88-B4FE-B82DE3E485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016" y="5445224"/>
            <a:ext cx="1044126" cy="1044126"/>
          </a:xfrm>
          <a:prstGeom prst="rect">
            <a:avLst/>
          </a:prstGeom>
        </p:spPr>
      </p:pic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9D96C1BB-7086-2D5C-1DF4-86FA0BF4B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9501" y="0"/>
            <a:ext cx="6032500" cy="68580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</p:spTree>
    <p:extLst>
      <p:ext uri="{BB962C8B-B14F-4D97-AF65-F5344CB8AC3E}">
        <p14:creationId xmlns:p14="http://schemas.microsoft.com/office/powerpoint/2010/main" val="2506422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+ 1/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A387DCB3-C3B7-9084-A53E-BCD1C90E0B5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FD10E8F9-43DB-C5A0-D391-39256544A6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7205" y="2349500"/>
            <a:ext cx="5642207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F769F3CA-076B-C956-639C-9CA165C520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190725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+ 1/3 + 1/3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E772AE21-0476-0F1F-FCF5-488AC3626F2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85F40A81-4BDC-1980-1BD2-F7E22258E3E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8470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7" name="Bildplatzhalter 11">
            <a:extLst>
              <a:ext uri="{FF2B5EF4-FFF2-40B4-BE49-F238E27FC236}">
                <a16:creationId xmlns:a16="http://schemas.microsoft.com/office/drawing/2014/main" id="{C8B4EE04-5D28-1445-49F5-17870040DD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95941" y="2349500"/>
            <a:ext cx="3713470" cy="3626500"/>
          </a:xfrm>
          <a:pattFill prst="pct40">
            <a:fgClr>
              <a:schemeClr val="accent1"/>
            </a:fgClr>
            <a:bgClr>
              <a:schemeClr val="bg1"/>
            </a:bgClr>
          </a:pattFill>
        </p:spPr>
        <p:txBody>
          <a:bodyPr tIns="1080000" anchor="ctr"/>
          <a:lstStyle>
            <a:lvl1pPr algn="ctr">
              <a:defRPr sz="1400"/>
            </a:lvl1pPr>
          </a:lstStyle>
          <a:p>
            <a:r>
              <a:rPr lang="de-DE"/>
              <a:t>Bild durch Klick auf Symbol hinzufügen.</a:t>
            </a:r>
            <a:br>
              <a:rPr lang="de-DE"/>
            </a:br>
            <a:r>
              <a:rPr lang="de-DE"/>
              <a:t>Bildplatzhalter lassen sich nur kopieren, wenn sie ein Bild enthalten.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A758EB07-87B1-D370-2D05-DD564DC5A7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304053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278800"/>
            <a:ext cx="5642206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26636E66-EDBE-BB53-E379-8A8D3AC1B6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67204" y="2278800"/>
            <a:ext cx="5642206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5F71407B-49C0-2CAA-2F91-9E4FFBA38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4030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3713471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39264" y="2278800"/>
            <a:ext cx="3713471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95943" y="2278800"/>
            <a:ext cx="3713471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6ECF7F8-6B81-6161-4EFE-E6AFDAD71C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5257528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Conten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FA17A1-BFD8-BC0A-EB7D-F6C9DC6C0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37162A-A278-D233-5313-F95DFDF65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24000"/>
            <a:ext cx="11428412" cy="65194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Sachliche Headline, beschreibend, einzeilig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F05E0AB-F129-C21A-E0A9-0BA0B338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5F844D5-A2E4-444A-C99B-87D8C743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59774B-8CBB-D007-46EE-A678ACC326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5E50D8A-1DDD-40EF-C1F1-677BF494F78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74104" y="2278800"/>
            <a:ext cx="2749103" cy="3697200"/>
          </a:xfrm>
          <a:solidFill>
            <a:srgbClr val="00233C"/>
          </a:solidFill>
        </p:spPr>
        <p:txBody>
          <a:bodyPr lIns="136800" tIns="136800" rIns="136800" bIns="13680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A9B9CE3-3155-EFB0-3A49-56764161185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67207" y="2278800"/>
            <a:ext cx="2749103" cy="3697200"/>
          </a:xfrm>
          <a:solidFill>
            <a:schemeClr val="bg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D7538024-5CE6-CA76-B28D-CD0555844A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60310" y="2278800"/>
            <a:ext cx="2749103" cy="3697200"/>
          </a:xfrm>
          <a:solidFill>
            <a:schemeClr val="tx2"/>
          </a:solidFill>
        </p:spPr>
        <p:txBody>
          <a:bodyPr lIns="136800" tIns="136800" rIns="136800" bIns="13680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DE1704-4C3C-075F-58C9-8391E12A97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975946"/>
            <a:ext cx="11428412" cy="703998"/>
          </a:xfrm>
        </p:spPr>
        <p:txBody>
          <a:bodyPr/>
          <a:lstStyle>
            <a:lvl1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>
              <a:lnSpc>
                <a:spcPct val="105000"/>
              </a:lnSpc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>
              <a:lnSpc>
                <a:spcPct val="105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pPr lvl="0"/>
            <a:r>
              <a:rPr lang="de-DE"/>
              <a:t>Sachliche Subline, beschreibend zum Beispielthema. (Sublineplatzhalter ist kopierbar, wenn er Zeichen enthält.)</a:t>
            </a:r>
          </a:p>
        </p:txBody>
      </p:sp>
    </p:spTree>
    <p:extLst>
      <p:ext uri="{BB962C8B-B14F-4D97-AF65-F5344CB8AC3E}">
        <p14:creationId xmlns:p14="http://schemas.microsoft.com/office/powerpoint/2010/main" val="2598222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en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8B6892D-368C-2EFA-FF6B-15A6B5AD14F1}"/>
              </a:ext>
            </a:extLst>
          </p:cNvPr>
          <p:cNvSpPr txBox="1"/>
          <p:nvPr userDrawn="1"/>
        </p:nvSpPr>
        <p:spPr>
          <a:xfrm>
            <a:off x="0" y="1648046"/>
            <a:ext cx="12192000" cy="35619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3000">
                <a:solidFill>
                  <a:schemeClr val="bg1"/>
                </a:solidFill>
              </a:rPr>
              <a:t>Masterende</a:t>
            </a:r>
          </a:p>
        </p:txBody>
      </p:sp>
    </p:spTree>
    <p:extLst>
      <p:ext uri="{BB962C8B-B14F-4D97-AF65-F5344CB8AC3E}">
        <p14:creationId xmlns:p14="http://schemas.microsoft.com/office/powerpoint/2010/main" val="63748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SY_Zwei Stando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Ein Bild, das Luftfotografie, Vogelperspektive, draußen, Gebäude enthält.&#10;&#10;Automatisch generierte Beschreibung">
            <a:extLst>
              <a:ext uri="{FF2B5EF4-FFF2-40B4-BE49-F238E27FC236}">
                <a16:creationId xmlns:a16="http://schemas.microsoft.com/office/drawing/2014/main" id="{113D5B2B-FF26-6696-89E2-78001546A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2" name="Grafik 1" descr="Ein Bild, das draußen, Baum, Luftfotografie, Vogelperspektive enthält.&#10;&#10;Automatisch generierte Beschreibung">
            <a:extLst>
              <a:ext uri="{FF2B5EF4-FFF2-40B4-BE49-F238E27FC236}">
                <a16:creationId xmlns:a16="http://schemas.microsoft.com/office/drawing/2014/main" id="{D3340978-8239-FB84-A4D4-BD33DD182B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A7F023F-4F93-7CC0-17B7-E8337D4302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281855C-95DD-E6B9-050E-2623883D6122}"/>
              </a:ext>
            </a:extLst>
          </p:cNvPr>
          <p:cNvSpPr txBox="1"/>
          <p:nvPr userDrawn="1"/>
        </p:nvSpPr>
        <p:spPr>
          <a:xfrm>
            <a:off x="789843" y="0"/>
            <a:ext cx="10612315" cy="598756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1200" spc="108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DES</a:t>
            </a:r>
            <a:r>
              <a:rPr lang="de-DE" sz="31200" spc="-50" baseline="0" dirty="0">
                <a:solidFill>
                  <a:schemeClr val="tx2"/>
                </a:solidFill>
                <a:latin typeface="DesySans Office Cn Heavy" panose="020B0B06040000020003" pitchFamily="34" charset="0"/>
              </a:rPr>
              <a:t>Y</a:t>
            </a:r>
            <a:r>
              <a:rPr lang="de-DE" sz="31200" spc="-50" baseline="0" dirty="0">
                <a:solidFill>
                  <a:srgbClr val="EB6E0F"/>
                </a:solidFill>
                <a:latin typeface="DesySans Office Cn Heavy" panose="020B0B06040000020003" pitchFamily="34" charset="0"/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0BE7296-5B14-6A04-7DAF-EAD0B9E12F14}"/>
              </a:ext>
            </a:extLst>
          </p:cNvPr>
          <p:cNvSpPr txBox="1"/>
          <p:nvPr userDrawn="1"/>
        </p:nvSpPr>
        <p:spPr>
          <a:xfrm>
            <a:off x="3630395" y="834374"/>
            <a:ext cx="4633566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Hamburg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551F770-886C-2636-676B-18D90EB01351}"/>
              </a:ext>
            </a:extLst>
          </p:cNvPr>
          <p:cNvSpPr txBox="1"/>
          <p:nvPr userDrawn="1"/>
        </p:nvSpPr>
        <p:spPr>
          <a:xfrm>
            <a:off x="4263590" y="4996067"/>
            <a:ext cx="4339170" cy="45397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de-DE" sz="2350" spc="50" baseline="0">
                <a:solidFill>
                  <a:srgbClr val="EB6E0F"/>
                </a:solidFill>
                <a:latin typeface="DesySans Office Cn Regular" panose="020B0506040000020003" pitchFamily="34" charset="0"/>
              </a:rPr>
              <a:t>Zeuthen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EFF1F95-C020-A13C-9CF3-A9E86E9D3366}"/>
              </a:ext>
            </a:extLst>
          </p:cNvPr>
          <p:cNvSpPr>
            <a:spLocks/>
          </p:cNvSpPr>
          <p:nvPr userDrawn="1"/>
        </p:nvSpPr>
        <p:spPr>
          <a:xfrm>
            <a:off x="1651803" y="994675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884BCBB-6D68-1CB2-3A8C-DFF05D95F63A}"/>
              </a:ext>
            </a:extLst>
          </p:cNvPr>
          <p:cNvCxnSpPr/>
          <p:nvPr userDrawn="1"/>
        </p:nvCxnSpPr>
        <p:spPr>
          <a:xfrm>
            <a:off x="1838051" y="1090419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A4212FE-3438-9DCA-7FAC-41FA09C81149}"/>
              </a:ext>
            </a:extLst>
          </p:cNvPr>
          <p:cNvSpPr>
            <a:spLocks/>
          </p:cNvSpPr>
          <p:nvPr userDrawn="1"/>
        </p:nvSpPr>
        <p:spPr>
          <a:xfrm flipH="1">
            <a:off x="10389863" y="5159968"/>
            <a:ext cx="191488" cy="191488"/>
          </a:xfrm>
          <a:prstGeom prst="ellipse">
            <a:avLst/>
          </a:prstGeom>
          <a:solidFill>
            <a:srgbClr val="EB6E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18" tIns="46410" rIns="92818" bIns="46410" rtlCol="0" anchor="ctr"/>
          <a:lstStyle/>
          <a:p>
            <a:pPr algn="ctr"/>
            <a:endParaRPr lang="de-DE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7A6B9596-A1FD-33C0-D133-2483C6563B25}"/>
              </a:ext>
            </a:extLst>
          </p:cNvPr>
          <p:cNvCxnSpPr/>
          <p:nvPr userDrawn="1"/>
        </p:nvCxnSpPr>
        <p:spPr>
          <a:xfrm flipH="1">
            <a:off x="8789008" y="5255712"/>
            <a:ext cx="1606095" cy="0"/>
          </a:xfrm>
          <a:prstGeom prst="line">
            <a:avLst/>
          </a:prstGeom>
          <a:ln w="12700">
            <a:solidFill>
              <a:srgbClr val="EB6E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B8299D5F-BD2D-54F4-56AE-4162121E1E06}"/>
              </a:ext>
            </a:extLst>
          </p:cNvPr>
          <p:cNvSpPr txBox="1"/>
          <p:nvPr userDrawn="1"/>
        </p:nvSpPr>
        <p:spPr>
          <a:xfrm>
            <a:off x="0" y="2259597"/>
            <a:ext cx="12192000" cy="233880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500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DesySans Office Cn Bold" panose="020B0806040000020003" pitchFamily="34" charset="0"/>
              </a:rPr>
              <a:t>Two</a:t>
            </a:r>
            <a:r>
              <a:rPr lang="en-US" sz="11500" baseline="0" dirty="0">
                <a:solidFill>
                  <a:schemeClr val="tx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DesySans Office Cn Bold" panose="020B0806040000020003" pitchFamily="34" charset="0"/>
              </a:rPr>
              <a:t>         locations</a:t>
            </a:r>
            <a:endParaRPr lang="de-DE" sz="11500" dirty="0">
              <a:solidFill>
                <a:schemeClr val="tx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DesySans Office Cn Bold" panose="020B08060400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6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7" grpId="0" animBg="1"/>
      <p:bldP spid="22" grpId="0" animBg="1"/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Forschungsber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6DA369-B365-EA5A-FB4E-69A6E9B01A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9378" y="6475413"/>
            <a:ext cx="1273175" cy="16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6 - 8 Oct. 2025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6107A67-57CE-544D-0A73-3390FF1C55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C134D-49D1-8318-204D-FA2C06732A2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pic>
        <p:nvPicPr>
          <p:cNvPr id="6" name="Bildplatzhalter 31" descr="Ein Bild, das Kleidung, Person, Bautechnik, Im Haus enthält.&#10;&#10;KI-generierte Inhalte können fehlerhaft sein.">
            <a:extLst>
              <a:ext uri="{FF2B5EF4-FFF2-40B4-BE49-F238E27FC236}">
                <a16:creationId xmlns:a16="http://schemas.microsoft.com/office/drawing/2014/main" id="{891EF143-B085-CE2B-80AB-18B7DB6CD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</p:spPr>
      </p:pic>
      <p:pic>
        <p:nvPicPr>
          <p:cNvPr id="7" name="Bildplatzhalter 33" descr="Ein Bild, das Bautechnik, Industrie, Stahl, Metall enthält.&#10;&#10;KI-generierte Inhalte können fehlerhaft sein.">
            <a:extLst>
              <a:ext uri="{FF2B5EF4-FFF2-40B4-BE49-F238E27FC236}">
                <a16:creationId xmlns:a16="http://schemas.microsoft.com/office/drawing/2014/main" id="{72A1FDE9-B492-56C5-2BBA-D4F43BFEB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</p:spPr>
      </p:pic>
      <p:pic>
        <p:nvPicPr>
          <p:cNvPr id="8" name="Bildplatzhalter 37" descr="Ein Bild, das Licht enthält.&#10;&#10;KI-generierte Inhalte können fehlerhaft sein.">
            <a:extLst>
              <a:ext uri="{FF2B5EF4-FFF2-40B4-BE49-F238E27FC236}">
                <a16:creationId xmlns:a16="http://schemas.microsoft.com/office/drawing/2014/main" id="{52E6A8BA-CB62-D8C6-E743-78D32C8F30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pic>
        <p:nvPicPr>
          <p:cNvPr id="9" name="Bildplatzhalter 35" descr="Ein Bild, das Himmel, draußen, Gelände, Landschaft enthält.&#10;&#10;KI-generierte Inhalte können fehlerhaft sein.">
            <a:extLst>
              <a:ext uri="{FF2B5EF4-FFF2-40B4-BE49-F238E27FC236}">
                <a16:creationId xmlns:a16="http://schemas.microsoft.com/office/drawing/2014/main" id="{B3D4EE59-8463-3C32-6EB3-54F2998EB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5788823-ACD8-D141-8CA2-F28F013EF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904541-FF57-8278-B44B-BEFA58C58659}"/>
              </a:ext>
            </a:extLst>
          </p:cNvPr>
          <p:cNvSpPr txBox="1"/>
          <p:nvPr userDrawn="1"/>
        </p:nvSpPr>
        <p:spPr>
          <a:xfrm>
            <a:off x="0" y="2259597"/>
            <a:ext cx="12192000" cy="223239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8000" dirty="0">
                <a:solidFill>
                  <a:schemeClr val="tx2"/>
                </a:solidFill>
                <a:latin typeface="DesySans Office Cn Bold" panose="020B0806040000020003" pitchFamily="34" charset="0"/>
              </a:rPr>
              <a:t>Four</a:t>
            </a:r>
            <a:r>
              <a:rPr lang="de-DE" sz="8000" baseline="0" dirty="0">
                <a:solidFill>
                  <a:schemeClr val="tx2"/>
                </a:solidFill>
                <a:latin typeface="DesySans Office Cn Bold" panose="020B0806040000020003" pitchFamily="34" charset="0"/>
              </a:rPr>
              <a:t> Research Areas</a:t>
            </a:r>
            <a:endParaRPr lang="de-DE" sz="8000" dirty="0">
              <a:solidFill>
                <a:schemeClr val="tx2"/>
              </a:solidFill>
              <a:latin typeface="DesySans Office Cn Bold" panose="020B08060400000200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2E10B54-8BF0-8E8A-AB47-38C7E76DF795}"/>
              </a:ext>
            </a:extLst>
          </p:cNvPr>
          <p:cNvSpPr txBox="1"/>
          <p:nvPr userDrawn="1"/>
        </p:nvSpPr>
        <p:spPr>
          <a:xfrm>
            <a:off x="748397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Photon Science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F355C4-D854-EF71-0CC7-621C2CDE6F48}"/>
              </a:ext>
            </a:extLst>
          </p:cNvPr>
          <p:cNvSpPr txBox="1"/>
          <p:nvPr userDrawn="1"/>
        </p:nvSpPr>
        <p:spPr>
          <a:xfrm>
            <a:off x="6844398" y="1274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Particle Physics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EB3681A-D39A-AC3E-A27B-579E15BE3EFF}"/>
              </a:ext>
            </a:extLst>
          </p:cNvPr>
          <p:cNvSpPr txBox="1"/>
          <p:nvPr userDrawn="1"/>
        </p:nvSpPr>
        <p:spPr>
          <a:xfrm>
            <a:off x="748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Astro Particle Physics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181357-D9B1-3974-8955-CAC503E09DA1}"/>
              </a:ext>
            </a:extLst>
          </p:cNvPr>
          <p:cNvSpPr txBox="1"/>
          <p:nvPr userDrawn="1"/>
        </p:nvSpPr>
        <p:spPr>
          <a:xfrm>
            <a:off x="6844398" y="4703437"/>
            <a:ext cx="4599205" cy="88012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3200" spc="50" baseline="0">
                <a:solidFill>
                  <a:schemeClr val="bg1"/>
                </a:solidFill>
                <a:latin typeface="+mj-lt"/>
              </a:rPr>
              <a:t>Accelerators</a:t>
            </a:r>
          </a:p>
        </p:txBody>
      </p:sp>
    </p:spTree>
    <p:extLst>
      <p:ext uri="{BB962C8B-B14F-4D97-AF65-F5344CB8AC3E}">
        <p14:creationId xmlns:p14="http://schemas.microsoft.com/office/powerpoint/2010/main" val="17461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F3143-CC15-7707-FEA1-32F234263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00" y="86880"/>
            <a:ext cx="6678420" cy="2558563"/>
          </a:xfrm>
        </p:spPr>
        <p:txBody>
          <a:bodyPr anchor="b"/>
          <a:lstStyle>
            <a:lvl1pPr>
              <a:lnSpc>
                <a:spcPct val="83000"/>
              </a:lnSpc>
              <a:defRPr sz="7750" cap="all" baseline="0">
                <a:solidFill>
                  <a:schemeClr val="accent1"/>
                </a:solidFill>
                <a:latin typeface="DesySans Office Cn Heavy" panose="020B0B06040000020003" pitchFamily="34" charset="0"/>
              </a:defRPr>
            </a:lvl1pPr>
          </a:lstStyle>
          <a:p>
            <a:r>
              <a:rPr lang="de-DE"/>
              <a:t>Image Headline.</a:t>
            </a:r>
          </a:p>
        </p:txBody>
      </p:sp>
      <p:sp>
        <p:nvSpPr>
          <p:cNvPr id="4" name="Untertitel 9">
            <a:extLst>
              <a:ext uri="{FF2B5EF4-FFF2-40B4-BE49-F238E27FC236}">
                <a16:creationId xmlns:a16="http://schemas.microsoft.com/office/drawing/2014/main" id="{B8A8B4DC-327E-498B-3D92-1E3A17B4A63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81599" y="2651361"/>
            <a:ext cx="6678420" cy="1407600"/>
          </a:xfrm>
        </p:spPr>
        <p:txBody>
          <a:bodyPr/>
          <a:lstStyle>
            <a:lvl1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1pPr>
            <a:lvl2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2pPr>
            <a:lvl3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3pPr>
            <a:lvl4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4pPr>
            <a:lvl5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5pPr>
            <a:lvl6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6pPr>
            <a:lvl7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7pPr>
            <a:lvl8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8pPr>
            <a:lvl9pPr marL="0" indent="0" algn="l">
              <a:buNone/>
              <a:defRPr sz="2500" b="0">
                <a:solidFill>
                  <a:schemeClr val="accent1"/>
                </a:solidFill>
                <a:latin typeface="DesySans Office Cn Regular" panose="020B0506040000020003" pitchFamily="34" charset="0"/>
              </a:defRPr>
            </a:lvl9pPr>
          </a:lstStyle>
          <a:p>
            <a:r>
              <a:rPr lang="de-DE"/>
              <a:t>Image Subline, beschreibend zum Beispielthema.</a:t>
            </a:r>
            <a:br>
              <a:rPr lang="de-DE"/>
            </a:br>
            <a:r>
              <a:rPr lang="de-DE"/>
              <a:t>(Sublineplatzhalter ist kopierbar, wenn er Zeichen enthält.)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F278AC-CEC3-2F5F-0B60-716031399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6347" y="5432199"/>
            <a:ext cx="1044126" cy="1044126"/>
          </a:xfrm>
          <a:prstGeom prst="rect">
            <a:avLst/>
          </a:prstGeom>
        </p:spPr>
      </p:pic>
      <p:sp>
        <p:nvSpPr>
          <p:cNvPr id="7" name="Textplatzhalter 9">
            <a:extLst>
              <a:ext uri="{FF2B5EF4-FFF2-40B4-BE49-F238E27FC236}">
                <a16:creationId xmlns:a16="http://schemas.microsoft.com/office/drawing/2014/main" id="{F9DEC044-D11B-6FDB-1CEB-176B6F6DA7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599" y="4432177"/>
            <a:ext cx="3717326" cy="154634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Name, Funktion,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347221-2F08-AFE6-236A-093159F28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384" y="6275621"/>
            <a:ext cx="1495270" cy="2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5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9878D0-5ACE-0DFE-8ED6-2EEC61E4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4000"/>
            <a:ext cx="7573963" cy="16617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Headline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2EB2FA6-C9A8-1A0E-5E14-2B25F896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2598738"/>
            <a:ext cx="11428413" cy="3379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Textplatzhalter lassen sich nur kopieren, wenn sie mindestens ein Zeichen enthalten.</a:t>
            </a:r>
            <a:br>
              <a:rPr lang="de-DE"/>
            </a:br>
            <a:r>
              <a:rPr lang="de-DE"/>
              <a:t>Copy, 16 pt</a:t>
            </a:r>
          </a:p>
          <a:p>
            <a:pPr lvl="1"/>
            <a:r>
              <a:rPr lang="de-DE"/>
              <a:t>Bulletpoint, 16 pt</a:t>
            </a:r>
          </a:p>
          <a:p>
            <a:pPr lvl="2"/>
            <a:r>
              <a:rPr lang="de-DE"/>
              <a:t>Spiegelstrich, 16 pt</a:t>
            </a:r>
          </a:p>
          <a:p>
            <a:pPr lvl="3"/>
            <a:r>
              <a:rPr lang="de-DE"/>
              <a:t>Copy, 14 pt</a:t>
            </a:r>
          </a:p>
          <a:p>
            <a:pPr lvl="4"/>
            <a:r>
              <a:rPr lang="de-DE"/>
              <a:t>Bulletpoint, 14 pt</a:t>
            </a:r>
          </a:p>
          <a:p>
            <a:pPr lvl="5"/>
            <a:r>
              <a:rPr lang="de-DE"/>
              <a:t>Spiegelstrich, 14 pt</a:t>
            </a:r>
          </a:p>
          <a:p>
            <a:pPr lvl="6"/>
            <a:r>
              <a:rPr lang="de-DE"/>
              <a:t>Zwischenüberschrift, 16 pt</a:t>
            </a:r>
          </a:p>
          <a:p>
            <a:pPr lvl="7"/>
            <a:r>
              <a:rPr lang="de-DE"/>
              <a:t>Zwischenüberschrift, 14 pt</a:t>
            </a:r>
          </a:p>
          <a:p>
            <a:pPr lvl="8"/>
            <a:r>
              <a:rPr lang="de-DE"/>
              <a:t>Intro, 20 pt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46A3D-4E9D-ED03-4E6F-2FAABC64C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5918" y="6475413"/>
            <a:ext cx="45561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BE7504E0-22A4-4CE4-B523-ED0996D374BF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B30850-3B87-C858-2181-46978151B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1255" y="6475413"/>
            <a:ext cx="3114872" cy="16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HOMSC2025, 6 – 8 </a:t>
            </a:r>
            <a:r>
              <a:rPr lang="de-DE" dirty="0" err="1"/>
              <a:t>Oct</a:t>
            </a:r>
            <a:r>
              <a:rPr lang="de-DE" dirty="0"/>
              <a:t>. 2025</a:t>
            </a:r>
          </a:p>
        </p:txBody>
      </p:sp>
      <p:grpSp>
        <p:nvGrpSpPr>
          <p:cNvPr id="12" name="Grafik 8">
            <a:extLst>
              <a:ext uri="{FF2B5EF4-FFF2-40B4-BE49-F238E27FC236}">
                <a16:creationId xmlns:a16="http://schemas.microsoft.com/office/drawing/2014/main" id="{73ED5B53-34EF-45A2-B4F3-02CC97F44696}"/>
              </a:ext>
            </a:extLst>
          </p:cNvPr>
          <p:cNvGrpSpPr/>
          <p:nvPr userDrawn="1"/>
        </p:nvGrpSpPr>
        <p:grpSpPr>
          <a:xfrm>
            <a:off x="380999" y="6519075"/>
            <a:ext cx="269424" cy="86053"/>
            <a:chOff x="386631" y="6383698"/>
            <a:chExt cx="269424" cy="86053"/>
          </a:xfrm>
        </p:grpSpPr>
        <p:grpSp>
          <p:nvGrpSpPr>
            <p:cNvPr id="13" name="Grafik 8">
              <a:extLst>
                <a:ext uri="{FF2B5EF4-FFF2-40B4-BE49-F238E27FC236}">
                  <a16:creationId xmlns:a16="http://schemas.microsoft.com/office/drawing/2014/main" id="{64A7DC56-9933-D386-F726-FBD760D9BDB7}"/>
                </a:ext>
              </a:extLst>
            </p:cNvPr>
            <p:cNvGrpSpPr/>
            <p:nvPr/>
          </p:nvGrpSpPr>
          <p:grpSpPr>
            <a:xfrm>
              <a:off x="386631" y="6385008"/>
              <a:ext cx="121287" cy="83565"/>
              <a:chOff x="386631" y="6385008"/>
              <a:chExt cx="121287" cy="83565"/>
            </a:xfrm>
            <a:solidFill>
              <a:srgbClr val="007BC8"/>
            </a:solidFill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D0724188-9DCE-C686-83E4-138E657E75BD}"/>
                  </a:ext>
                </a:extLst>
              </p:cNvPr>
              <p:cNvSpPr/>
              <p:nvPr/>
            </p:nvSpPr>
            <p:spPr>
              <a:xfrm>
                <a:off x="386631" y="6385008"/>
                <a:ext cx="57500" cy="83565"/>
              </a:xfrm>
              <a:custGeom>
                <a:avLst/>
                <a:gdLst>
                  <a:gd name="connsiteX0" fmla="*/ 0 w 57500"/>
                  <a:gd name="connsiteY0" fmla="*/ 0 h 83565"/>
                  <a:gd name="connsiteX1" fmla="*/ 26327 w 57500"/>
                  <a:gd name="connsiteY1" fmla="*/ 0 h 83565"/>
                  <a:gd name="connsiteX2" fmla="*/ 49772 w 57500"/>
                  <a:gd name="connsiteY2" fmla="*/ 7204 h 83565"/>
                  <a:gd name="connsiteX3" fmla="*/ 57500 w 57500"/>
                  <a:gd name="connsiteY3" fmla="*/ 29209 h 83565"/>
                  <a:gd name="connsiteX4" fmla="*/ 57500 w 57500"/>
                  <a:gd name="connsiteY4" fmla="*/ 54357 h 83565"/>
                  <a:gd name="connsiteX5" fmla="*/ 49772 w 57500"/>
                  <a:gd name="connsiteY5" fmla="*/ 76361 h 83565"/>
                  <a:gd name="connsiteX6" fmla="*/ 26327 w 57500"/>
                  <a:gd name="connsiteY6" fmla="*/ 83565 h 83565"/>
                  <a:gd name="connsiteX7" fmla="*/ 0 w 57500"/>
                  <a:gd name="connsiteY7" fmla="*/ 83565 h 83565"/>
                  <a:gd name="connsiteX8" fmla="*/ 0 w 57500"/>
                  <a:gd name="connsiteY8" fmla="*/ 0 h 83565"/>
                  <a:gd name="connsiteX9" fmla="*/ 26196 w 57500"/>
                  <a:gd name="connsiteY9" fmla="*/ 67324 h 83565"/>
                  <a:gd name="connsiteX10" fmla="*/ 34972 w 57500"/>
                  <a:gd name="connsiteY10" fmla="*/ 64180 h 83565"/>
                  <a:gd name="connsiteX11" fmla="*/ 38115 w 57500"/>
                  <a:gd name="connsiteY11" fmla="*/ 54750 h 83565"/>
                  <a:gd name="connsiteX12" fmla="*/ 38115 w 57500"/>
                  <a:gd name="connsiteY12" fmla="*/ 29471 h 83565"/>
                  <a:gd name="connsiteX13" fmla="*/ 34972 w 57500"/>
                  <a:gd name="connsiteY13" fmla="*/ 19909 h 83565"/>
                  <a:gd name="connsiteX14" fmla="*/ 26196 w 57500"/>
                  <a:gd name="connsiteY14" fmla="*/ 16765 h 83565"/>
                  <a:gd name="connsiteX15" fmla="*/ 19385 w 57500"/>
                  <a:gd name="connsiteY15" fmla="*/ 16765 h 83565"/>
                  <a:gd name="connsiteX16" fmla="*/ 19385 w 57500"/>
                  <a:gd name="connsiteY16" fmla="*/ 67455 h 83565"/>
                  <a:gd name="connsiteX17" fmla="*/ 26196 w 57500"/>
                  <a:gd name="connsiteY17" fmla="*/ 67455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7500" h="83565">
                    <a:moveTo>
                      <a:pt x="0" y="0"/>
                    </a:moveTo>
                    <a:lnTo>
                      <a:pt x="26327" y="0"/>
                    </a:lnTo>
                    <a:cubicBezTo>
                      <a:pt x="36805" y="0"/>
                      <a:pt x="44664" y="2358"/>
                      <a:pt x="49772" y="7204"/>
                    </a:cubicBezTo>
                    <a:cubicBezTo>
                      <a:pt x="54880" y="12050"/>
                      <a:pt x="57500" y="19385"/>
                      <a:pt x="57500" y="29209"/>
                    </a:cubicBezTo>
                    <a:lnTo>
                      <a:pt x="57500" y="54357"/>
                    </a:lnTo>
                    <a:cubicBezTo>
                      <a:pt x="57500" y="64180"/>
                      <a:pt x="54880" y="71515"/>
                      <a:pt x="49772" y="76361"/>
                    </a:cubicBezTo>
                    <a:cubicBezTo>
                      <a:pt x="44664" y="81208"/>
                      <a:pt x="36805" y="83565"/>
                      <a:pt x="26327" y="83565"/>
                    </a:cubicBezTo>
                    <a:lnTo>
                      <a:pt x="0" y="83565"/>
                    </a:lnTo>
                    <a:lnTo>
                      <a:pt x="0" y="0"/>
                    </a:lnTo>
                    <a:close/>
                    <a:moveTo>
                      <a:pt x="26196" y="67324"/>
                    </a:moveTo>
                    <a:cubicBezTo>
                      <a:pt x="29994" y="67324"/>
                      <a:pt x="32876" y="66276"/>
                      <a:pt x="34972" y="64180"/>
                    </a:cubicBezTo>
                    <a:cubicBezTo>
                      <a:pt x="37067" y="62085"/>
                      <a:pt x="38115" y="58941"/>
                      <a:pt x="38115" y="54750"/>
                    </a:cubicBezTo>
                    <a:lnTo>
                      <a:pt x="38115" y="29471"/>
                    </a:lnTo>
                    <a:cubicBezTo>
                      <a:pt x="38115" y="25148"/>
                      <a:pt x="37067" y="22005"/>
                      <a:pt x="34972" y="19909"/>
                    </a:cubicBezTo>
                    <a:cubicBezTo>
                      <a:pt x="32876" y="17813"/>
                      <a:pt x="29994" y="16765"/>
                      <a:pt x="26196" y="16765"/>
                    </a:cubicBezTo>
                    <a:lnTo>
                      <a:pt x="19385" y="16765"/>
                    </a:lnTo>
                    <a:lnTo>
                      <a:pt x="19385" y="67455"/>
                    </a:lnTo>
                    <a:lnTo>
                      <a:pt x="26196" y="67455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2C6CB5-37EB-D370-0587-BC43D8F589EF}"/>
                  </a:ext>
                </a:extLst>
              </p:cNvPr>
              <p:cNvSpPr/>
              <p:nvPr/>
            </p:nvSpPr>
            <p:spPr>
              <a:xfrm>
                <a:off x="457883" y="6385008"/>
                <a:ext cx="50034" cy="83565"/>
              </a:xfrm>
              <a:custGeom>
                <a:avLst/>
                <a:gdLst>
                  <a:gd name="connsiteX0" fmla="*/ 0 w 50034"/>
                  <a:gd name="connsiteY0" fmla="*/ 0 h 83565"/>
                  <a:gd name="connsiteX1" fmla="*/ 49379 w 50034"/>
                  <a:gd name="connsiteY1" fmla="*/ 0 h 83565"/>
                  <a:gd name="connsiteX2" fmla="*/ 49379 w 50034"/>
                  <a:gd name="connsiteY2" fmla="*/ 16242 h 83565"/>
                  <a:gd name="connsiteX3" fmla="*/ 19385 w 50034"/>
                  <a:gd name="connsiteY3" fmla="*/ 16242 h 83565"/>
                  <a:gd name="connsiteX4" fmla="*/ 19385 w 50034"/>
                  <a:gd name="connsiteY4" fmla="*/ 33793 h 83565"/>
                  <a:gd name="connsiteX5" fmla="*/ 46498 w 50034"/>
                  <a:gd name="connsiteY5" fmla="*/ 33793 h 83565"/>
                  <a:gd name="connsiteX6" fmla="*/ 46498 w 50034"/>
                  <a:gd name="connsiteY6" fmla="*/ 48856 h 83565"/>
                  <a:gd name="connsiteX7" fmla="*/ 19385 w 50034"/>
                  <a:gd name="connsiteY7" fmla="*/ 48856 h 83565"/>
                  <a:gd name="connsiteX8" fmla="*/ 19385 w 50034"/>
                  <a:gd name="connsiteY8" fmla="*/ 67324 h 83565"/>
                  <a:gd name="connsiteX9" fmla="*/ 50034 w 50034"/>
                  <a:gd name="connsiteY9" fmla="*/ 67324 h 83565"/>
                  <a:gd name="connsiteX10" fmla="*/ 50034 w 50034"/>
                  <a:gd name="connsiteY10" fmla="*/ 83565 h 83565"/>
                  <a:gd name="connsiteX11" fmla="*/ 131 w 50034"/>
                  <a:gd name="connsiteY11" fmla="*/ 83565 h 83565"/>
                  <a:gd name="connsiteX12" fmla="*/ 131 w 50034"/>
                  <a:gd name="connsiteY12" fmla="*/ 0 h 8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034" h="83565">
                    <a:moveTo>
                      <a:pt x="0" y="0"/>
                    </a:moveTo>
                    <a:lnTo>
                      <a:pt x="49379" y="0"/>
                    </a:lnTo>
                    <a:lnTo>
                      <a:pt x="49379" y="16242"/>
                    </a:lnTo>
                    <a:lnTo>
                      <a:pt x="19385" y="16242"/>
                    </a:lnTo>
                    <a:lnTo>
                      <a:pt x="19385" y="33793"/>
                    </a:lnTo>
                    <a:lnTo>
                      <a:pt x="46498" y="33793"/>
                    </a:lnTo>
                    <a:lnTo>
                      <a:pt x="46498" y="48856"/>
                    </a:lnTo>
                    <a:lnTo>
                      <a:pt x="19385" y="48856"/>
                    </a:lnTo>
                    <a:lnTo>
                      <a:pt x="19385" y="67324"/>
                    </a:lnTo>
                    <a:lnTo>
                      <a:pt x="50034" y="67324"/>
                    </a:lnTo>
                    <a:lnTo>
                      <a:pt x="50034" y="83565"/>
                    </a:lnTo>
                    <a:lnTo>
                      <a:pt x="131" y="83565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" name="Grafik 8">
              <a:extLst>
                <a:ext uri="{FF2B5EF4-FFF2-40B4-BE49-F238E27FC236}">
                  <a16:creationId xmlns:a16="http://schemas.microsoft.com/office/drawing/2014/main" id="{45CDD609-0F55-4F37-2F49-FA7CD734ECDB}"/>
                </a:ext>
              </a:extLst>
            </p:cNvPr>
            <p:cNvGrpSpPr/>
            <p:nvPr/>
          </p:nvGrpSpPr>
          <p:grpSpPr>
            <a:xfrm>
              <a:off x="517872" y="6383698"/>
              <a:ext cx="120894" cy="85791"/>
              <a:chOff x="517872" y="6383698"/>
              <a:chExt cx="120894" cy="85791"/>
            </a:xfrm>
            <a:solidFill>
              <a:srgbClr val="007BC8"/>
            </a:solidFill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7159767-3C3F-556A-92F1-BD72FDE6B283}"/>
                  </a:ext>
                </a:extLst>
              </p:cNvPr>
              <p:cNvSpPr/>
              <p:nvPr/>
            </p:nvSpPr>
            <p:spPr>
              <a:xfrm>
                <a:off x="517872" y="6383698"/>
                <a:ext cx="54356" cy="85791"/>
              </a:xfrm>
              <a:custGeom>
                <a:avLst/>
                <a:gdLst>
                  <a:gd name="connsiteX0" fmla="*/ 10478 w 54356"/>
                  <a:gd name="connsiteY0" fmla="*/ 84613 h 85791"/>
                  <a:gd name="connsiteX1" fmla="*/ 0 w 54356"/>
                  <a:gd name="connsiteY1" fmla="*/ 81208 h 85791"/>
                  <a:gd name="connsiteX2" fmla="*/ 2882 w 54356"/>
                  <a:gd name="connsiteY2" fmla="*/ 64966 h 85791"/>
                  <a:gd name="connsiteX3" fmla="*/ 12967 w 54356"/>
                  <a:gd name="connsiteY3" fmla="*/ 68372 h 85791"/>
                  <a:gd name="connsiteX4" fmla="*/ 23445 w 54356"/>
                  <a:gd name="connsiteY4" fmla="*/ 69812 h 85791"/>
                  <a:gd name="connsiteX5" fmla="*/ 32483 w 54356"/>
                  <a:gd name="connsiteY5" fmla="*/ 67717 h 85791"/>
                  <a:gd name="connsiteX6" fmla="*/ 35234 w 54356"/>
                  <a:gd name="connsiteY6" fmla="*/ 62085 h 85791"/>
                  <a:gd name="connsiteX7" fmla="*/ 35234 w 54356"/>
                  <a:gd name="connsiteY7" fmla="*/ 61037 h 85791"/>
                  <a:gd name="connsiteX8" fmla="*/ 33662 w 54356"/>
                  <a:gd name="connsiteY8" fmla="*/ 56714 h 85791"/>
                  <a:gd name="connsiteX9" fmla="*/ 28423 w 54356"/>
                  <a:gd name="connsiteY9" fmla="*/ 53178 h 85791"/>
                  <a:gd name="connsiteX10" fmla="*/ 18992 w 54356"/>
                  <a:gd name="connsiteY10" fmla="*/ 48594 h 85791"/>
                  <a:gd name="connsiteX11" fmla="*/ 5763 w 54356"/>
                  <a:gd name="connsiteY11" fmla="*/ 38901 h 85791"/>
                  <a:gd name="connsiteX12" fmla="*/ 1441 w 54356"/>
                  <a:gd name="connsiteY12" fmla="*/ 25410 h 85791"/>
                  <a:gd name="connsiteX13" fmla="*/ 1441 w 54356"/>
                  <a:gd name="connsiteY13" fmla="*/ 23969 h 85791"/>
                  <a:gd name="connsiteX14" fmla="*/ 4715 w 54356"/>
                  <a:gd name="connsiteY14" fmla="*/ 11133 h 85791"/>
                  <a:gd name="connsiteX15" fmla="*/ 14539 w 54356"/>
                  <a:gd name="connsiteY15" fmla="*/ 2882 h 85791"/>
                  <a:gd name="connsiteX16" fmla="*/ 30518 w 54356"/>
                  <a:gd name="connsiteY16" fmla="*/ 0 h 85791"/>
                  <a:gd name="connsiteX17" fmla="*/ 42830 w 54356"/>
                  <a:gd name="connsiteY17" fmla="*/ 1179 h 85791"/>
                  <a:gd name="connsiteX18" fmla="*/ 51999 w 54356"/>
                  <a:gd name="connsiteY18" fmla="*/ 4060 h 85791"/>
                  <a:gd name="connsiteX19" fmla="*/ 48986 w 54356"/>
                  <a:gd name="connsiteY19" fmla="*/ 19516 h 85791"/>
                  <a:gd name="connsiteX20" fmla="*/ 41259 w 54356"/>
                  <a:gd name="connsiteY20" fmla="*/ 16896 h 85791"/>
                  <a:gd name="connsiteX21" fmla="*/ 31435 w 54356"/>
                  <a:gd name="connsiteY21" fmla="*/ 15849 h 85791"/>
                  <a:gd name="connsiteX22" fmla="*/ 23314 w 54356"/>
                  <a:gd name="connsiteY22" fmla="*/ 17944 h 85791"/>
                  <a:gd name="connsiteX23" fmla="*/ 20564 w 54356"/>
                  <a:gd name="connsiteY23" fmla="*/ 23576 h 85791"/>
                  <a:gd name="connsiteX24" fmla="*/ 20564 w 54356"/>
                  <a:gd name="connsiteY24" fmla="*/ 24493 h 85791"/>
                  <a:gd name="connsiteX25" fmla="*/ 22267 w 54356"/>
                  <a:gd name="connsiteY25" fmla="*/ 29209 h 85791"/>
                  <a:gd name="connsiteX26" fmla="*/ 27506 w 54356"/>
                  <a:gd name="connsiteY26" fmla="*/ 32876 h 85791"/>
                  <a:gd name="connsiteX27" fmla="*/ 36412 w 54356"/>
                  <a:gd name="connsiteY27" fmla="*/ 37329 h 85791"/>
                  <a:gd name="connsiteX28" fmla="*/ 46498 w 54356"/>
                  <a:gd name="connsiteY28" fmla="*/ 43616 h 85791"/>
                  <a:gd name="connsiteX29" fmla="*/ 52392 w 54356"/>
                  <a:gd name="connsiteY29" fmla="*/ 50820 h 85791"/>
                  <a:gd name="connsiteX30" fmla="*/ 54357 w 54356"/>
                  <a:gd name="connsiteY30" fmla="*/ 60120 h 85791"/>
                  <a:gd name="connsiteX31" fmla="*/ 54357 w 54356"/>
                  <a:gd name="connsiteY31" fmla="*/ 61561 h 85791"/>
                  <a:gd name="connsiteX32" fmla="*/ 50951 w 54356"/>
                  <a:gd name="connsiteY32" fmla="*/ 74528 h 85791"/>
                  <a:gd name="connsiteX33" fmla="*/ 40735 w 54356"/>
                  <a:gd name="connsiteY33" fmla="*/ 82910 h 85791"/>
                  <a:gd name="connsiteX34" fmla="*/ 24231 w 54356"/>
                  <a:gd name="connsiteY34" fmla="*/ 85792 h 85791"/>
                  <a:gd name="connsiteX35" fmla="*/ 10478 w 54356"/>
                  <a:gd name="connsiteY35" fmla="*/ 84351 h 8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4356" h="85791">
                    <a:moveTo>
                      <a:pt x="10478" y="84613"/>
                    </a:moveTo>
                    <a:cubicBezTo>
                      <a:pt x="6287" y="83696"/>
                      <a:pt x="2751" y="82517"/>
                      <a:pt x="0" y="81208"/>
                    </a:cubicBezTo>
                    <a:lnTo>
                      <a:pt x="2882" y="64966"/>
                    </a:lnTo>
                    <a:cubicBezTo>
                      <a:pt x="5894" y="66276"/>
                      <a:pt x="9300" y="67455"/>
                      <a:pt x="12967" y="68372"/>
                    </a:cubicBezTo>
                    <a:cubicBezTo>
                      <a:pt x="16634" y="69288"/>
                      <a:pt x="20171" y="69812"/>
                      <a:pt x="23445" y="69812"/>
                    </a:cubicBezTo>
                    <a:cubicBezTo>
                      <a:pt x="27506" y="69812"/>
                      <a:pt x="30518" y="69157"/>
                      <a:pt x="32483" y="67717"/>
                    </a:cubicBezTo>
                    <a:cubicBezTo>
                      <a:pt x="34317" y="66407"/>
                      <a:pt x="35234" y="64442"/>
                      <a:pt x="35234" y="62085"/>
                    </a:cubicBezTo>
                    <a:lnTo>
                      <a:pt x="35234" y="61037"/>
                    </a:lnTo>
                    <a:cubicBezTo>
                      <a:pt x="35234" y="59334"/>
                      <a:pt x="34710" y="57893"/>
                      <a:pt x="33662" y="56714"/>
                    </a:cubicBezTo>
                    <a:cubicBezTo>
                      <a:pt x="32614" y="55536"/>
                      <a:pt x="30911" y="54357"/>
                      <a:pt x="28423" y="53178"/>
                    </a:cubicBezTo>
                    <a:lnTo>
                      <a:pt x="18992" y="48594"/>
                    </a:lnTo>
                    <a:cubicBezTo>
                      <a:pt x="13098" y="45712"/>
                      <a:pt x="8645" y="42569"/>
                      <a:pt x="5763" y="38901"/>
                    </a:cubicBezTo>
                    <a:cubicBezTo>
                      <a:pt x="2882" y="35234"/>
                      <a:pt x="1441" y="30780"/>
                      <a:pt x="1441" y="25410"/>
                    </a:cubicBezTo>
                    <a:lnTo>
                      <a:pt x="1441" y="23969"/>
                    </a:lnTo>
                    <a:cubicBezTo>
                      <a:pt x="1441" y="18992"/>
                      <a:pt x="2489" y="14670"/>
                      <a:pt x="4715" y="11133"/>
                    </a:cubicBezTo>
                    <a:cubicBezTo>
                      <a:pt x="6942" y="7466"/>
                      <a:pt x="10216" y="4715"/>
                      <a:pt x="14539" y="2882"/>
                    </a:cubicBezTo>
                    <a:cubicBezTo>
                      <a:pt x="18861" y="917"/>
                      <a:pt x="24231" y="0"/>
                      <a:pt x="30518" y="0"/>
                    </a:cubicBezTo>
                    <a:cubicBezTo>
                      <a:pt x="34972" y="0"/>
                      <a:pt x="39032" y="393"/>
                      <a:pt x="42830" y="1179"/>
                    </a:cubicBezTo>
                    <a:cubicBezTo>
                      <a:pt x="46498" y="1965"/>
                      <a:pt x="49641" y="2882"/>
                      <a:pt x="51999" y="4060"/>
                    </a:cubicBezTo>
                    <a:lnTo>
                      <a:pt x="48986" y="19516"/>
                    </a:lnTo>
                    <a:cubicBezTo>
                      <a:pt x="46891" y="18468"/>
                      <a:pt x="44402" y="17551"/>
                      <a:pt x="41259" y="16896"/>
                    </a:cubicBezTo>
                    <a:cubicBezTo>
                      <a:pt x="38115" y="16242"/>
                      <a:pt x="34972" y="15849"/>
                      <a:pt x="31435" y="15849"/>
                    </a:cubicBezTo>
                    <a:cubicBezTo>
                      <a:pt x="27899" y="15849"/>
                      <a:pt x="25279" y="16503"/>
                      <a:pt x="23314" y="17944"/>
                    </a:cubicBezTo>
                    <a:cubicBezTo>
                      <a:pt x="21350" y="19385"/>
                      <a:pt x="20564" y="21219"/>
                      <a:pt x="20564" y="23576"/>
                    </a:cubicBezTo>
                    <a:lnTo>
                      <a:pt x="20564" y="24493"/>
                    </a:lnTo>
                    <a:cubicBezTo>
                      <a:pt x="20564" y="26327"/>
                      <a:pt x="21088" y="27899"/>
                      <a:pt x="22267" y="29209"/>
                    </a:cubicBezTo>
                    <a:cubicBezTo>
                      <a:pt x="23445" y="30518"/>
                      <a:pt x="25148" y="31697"/>
                      <a:pt x="27506" y="32876"/>
                    </a:cubicBezTo>
                    <a:lnTo>
                      <a:pt x="36412" y="37329"/>
                    </a:lnTo>
                    <a:cubicBezTo>
                      <a:pt x="40604" y="39425"/>
                      <a:pt x="43878" y="41521"/>
                      <a:pt x="46498" y="43616"/>
                    </a:cubicBezTo>
                    <a:cubicBezTo>
                      <a:pt x="49117" y="45712"/>
                      <a:pt x="51082" y="48201"/>
                      <a:pt x="52392" y="50820"/>
                    </a:cubicBezTo>
                    <a:cubicBezTo>
                      <a:pt x="53702" y="53440"/>
                      <a:pt x="54357" y="56583"/>
                      <a:pt x="54357" y="60120"/>
                    </a:cubicBezTo>
                    <a:lnTo>
                      <a:pt x="54357" y="61561"/>
                    </a:lnTo>
                    <a:cubicBezTo>
                      <a:pt x="54357" y="66538"/>
                      <a:pt x="53178" y="70860"/>
                      <a:pt x="50951" y="74528"/>
                    </a:cubicBezTo>
                    <a:cubicBezTo>
                      <a:pt x="48724" y="78195"/>
                      <a:pt x="45188" y="80946"/>
                      <a:pt x="40735" y="82910"/>
                    </a:cubicBezTo>
                    <a:cubicBezTo>
                      <a:pt x="36281" y="84875"/>
                      <a:pt x="30780" y="85792"/>
                      <a:pt x="24231" y="85792"/>
                    </a:cubicBezTo>
                    <a:cubicBezTo>
                      <a:pt x="19254" y="85792"/>
                      <a:pt x="14670" y="85268"/>
                      <a:pt x="10478" y="84351"/>
                    </a:cubicBez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AE79752-93E9-8EE1-5436-2DB5F755D693}"/>
                  </a:ext>
                </a:extLst>
              </p:cNvPr>
              <p:cNvSpPr/>
              <p:nvPr/>
            </p:nvSpPr>
            <p:spPr>
              <a:xfrm>
                <a:off x="576158" y="6385008"/>
                <a:ext cx="62608" cy="83434"/>
              </a:xfrm>
              <a:custGeom>
                <a:avLst/>
                <a:gdLst>
                  <a:gd name="connsiteX0" fmla="*/ 21481 w 62608"/>
                  <a:gd name="connsiteY0" fmla="*/ 50034 h 83434"/>
                  <a:gd name="connsiteX1" fmla="*/ 0 w 62608"/>
                  <a:gd name="connsiteY1" fmla="*/ 0 h 83434"/>
                  <a:gd name="connsiteX2" fmla="*/ 21219 w 62608"/>
                  <a:gd name="connsiteY2" fmla="*/ 0 h 83434"/>
                  <a:gd name="connsiteX3" fmla="*/ 31173 w 62608"/>
                  <a:gd name="connsiteY3" fmla="*/ 32876 h 83434"/>
                  <a:gd name="connsiteX4" fmla="*/ 41521 w 62608"/>
                  <a:gd name="connsiteY4" fmla="*/ 0 h 83434"/>
                  <a:gd name="connsiteX5" fmla="*/ 62608 w 62608"/>
                  <a:gd name="connsiteY5" fmla="*/ 0 h 83434"/>
                  <a:gd name="connsiteX6" fmla="*/ 40997 w 62608"/>
                  <a:gd name="connsiteY6" fmla="*/ 49903 h 83434"/>
                  <a:gd name="connsiteX7" fmla="*/ 40997 w 62608"/>
                  <a:gd name="connsiteY7" fmla="*/ 83434 h 83434"/>
                  <a:gd name="connsiteX8" fmla="*/ 21481 w 62608"/>
                  <a:gd name="connsiteY8" fmla="*/ 83434 h 83434"/>
                  <a:gd name="connsiteX9" fmla="*/ 21481 w 62608"/>
                  <a:gd name="connsiteY9" fmla="*/ 50034 h 83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608" h="83434">
                    <a:moveTo>
                      <a:pt x="21481" y="50034"/>
                    </a:moveTo>
                    <a:lnTo>
                      <a:pt x="0" y="0"/>
                    </a:lnTo>
                    <a:lnTo>
                      <a:pt x="21219" y="0"/>
                    </a:lnTo>
                    <a:lnTo>
                      <a:pt x="31173" y="32876"/>
                    </a:lnTo>
                    <a:lnTo>
                      <a:pt x="41521" y="0"/>
                    </a:lnTo>
                    <a:lnTo>
                      <a:pt x="62608" y="0"/>
                    </a:lnTo>
                    <a:lnTo>
                      <a:pt x="40997" y="49903"/>
                    </a:lnTo>
                    <a:lnTo>
                      <a:pt x="40997" y="83434"/>
                    </a:lnTo>
                    <a:lnTo>
                      <a:pt x="21481" y="83434"/>
                    </a:lnTo>
                    <a:lnTo>
                      <a:pt x="21481" y="50034"/>
                    </a:lnTo>
                    <a:close/>
                  </a:path>
                </a:pathLst>
              </a:custGeom>
              <a:solidFill>
                <a:srgbClr val="007BC8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E1BB5630-C6AB-5C11-55A9-BFF3C57B2A88}"/>
                </a:ext>
              </a:extLst>
            </p:cNvPr>
            <p:cNvSpPr/>
            <p:nvPr/>
          </p:nvSpPr>
          <p:spPr>
            <a:xfrm>
              <a:off x="635885" y="6449974"/>
              <a:ext cx="20170" cy="19777"/>
            </a:xfrm>
            <a:custGeom>
              <a:avLst/>
              <a:gdLst>
                <a:gd name="connsiteX0" fmla="*/ 2620 w 20170"/>
                <a:gd name="connsiteY0" fmla="*/ 17158 h 19777"/>
                <a:gd name="connsiteX1" fmla="*/ 0 w 20170"/>
                <a:gd name="connsiteY1" fmla="*/ 9954 h 19777"/>
                <a:gd name="connsiteX2" fmla="*/ 2751 w 20170"/>
                <a:gd name="connsiteY2" fmla="*/ 2751 h 19777"/>
                <a:gd name="connsiteX3" fmla="*/ 10085 w 20170"/>
                <a:gd name="connsiteY3" fmla="*/ 0 h 19777"/>
                <a:gd name="connsiteX4" fmla="*/ 17420 w 20170"/>
                <a:gd name="connsiteY4" fmla="*/ 2751 h 19777"/>
                <a:gd name="connsiteX5" fmla="*/ 20171 w 20170"/>
                <a:gd name="connsiteY5" fmla="*/ 9954 h 19777"/>
                <a:gd name="connsiteX6" fmla="*/ 17420 w 20170"/>
                <a:gd name="connsiteY6" fmla="*/ 17158 h 19777"/>
                <a:gd name="connsiteX7" fmla="*/ 9954 w 20170"/>
                <a:gd name="connsiteY7" fmla="*/ 19778 h 19777"/>
                <a:gd name="connsiteX8" fmla="*/ 2620 w 20170"/>
                <a:gd name="connsiteY8" fmla="*/ 17158 h 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70" h="19777">
                  <a:moveTo>
                    <a:pt x="2620" y="17158"/>
                  </a:moveTo>
                  <a:cubicBezTo>
                    <a:pt x="917" y="15456"/>
                    <a:pt x="0" y="13098"/>
                    <a:pt x="0" y="9954"/>
                  </a:cubicBezTo>
                  <a:cubicBezTo>
                    <a:pt x="0" y="6811"/>
                    <a:pt x="917" y="4584"/>
                    <a:pt x="2751" y="2751"/>
                  </a:cubicBezTo>
                  <a:cubicBezTo>
                    <a:pt x="4584" y="917"/>
                    <a:pt x="6942" y="0"/>
                    <a:pt x="10085" y="0"/>
                  </a:cubicBezTo>
                  <a:cubicBezTo>
                    <a:pt x="13229" y="0"/>
                    <a:pt x="15587" y="917"/>
                    <a:pt x="17420" y="2751"/>
                  </a:cubicBezTo>
                  <a:cubicBezTo>
                    <a:pt x="19254" y="4584"/>
                    <a:pt x="20171" y="6942"/>
                    <a:pt x="20171" y="9954"/>
                  </a:cubicBezTo>
                  <a:cubicBezTo>
                    <a:pt x="20171" y="12967"/>
                    <a:pt x="19254" y="15456"/>
                    <a:pt x="17420" y="17158"/>
                  </a:cubicBezTo>
                  <a:cubicBezTo>
                    <a:pt x="15587" y="18861"/>
                    <a:pt x="13098" y="19778"/>
                    <a:pt x="9954" y="19778"/>
                  </a:cubicBezTo>
                  <a:cubicBezTo>
                    <a:pt x="6811" y="19778"/>
                    <a:pt x="4322" y="18861"/>
                    <a:pt x="2620" y="17158"/>
                  </a:cubicBezTo>
                  <a:close/>
                </a:path>
              </a:pathLst>
            </a:custGeom>
            <a:solidFill>
              <a:srgbClr val="EB6E0F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992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762" r:id="rId3"/>
    <p:sldLayoutId id="2147483736" r:id="rId4"/>
    <p:sldLayoutId id="2147483679" r:id="rId5"/>
    <p:sldLayoutId id="2147483681" r:id="rId6"/>
    <p:sldLayoutId id="2147483665" r:id="rId7"/>
    <p:sldLayoutId id="2147483766" r:id="rId8"/>
    <p:sldLayoutId id="2147483739" r:id="rId9"/>
    <p:sldLayoutId id="2147483676" r:id="rId10"/>
    <p:sldLayoutId id="2147483674" r:id="rId11"/>
    <p:sldLayoutId id="2147483677" r:id="rId12"/>
    <p:sldLayoutId id="2147483683" r:id="rId13"/>
    <p:sldLayoutId id="2147483684" r:id="rId14"/>
    <p:sldLayoutId id="2147483675" r:id="rId15"/>
    <p:sldLayoutId id="2147483662" r:id="rId16"/>
    <p:sldLayoutId id="2147483738" r:id="rId17"/>
    <p:sldLayoutId id="2147483708" r:id="rId18"/>
    <p:sldLayoutId id="2147483716" r:id="rId19"/>
    <p:sldLayoutId id="2147483737" r:id="rId20"/>
    <p:sldLayoutId id="2147483722" r:id="rId21"/>
    <p:sldLayoutId id="2147483740" r:id="rId22"/>
    <p:sldLayoutId id="2147483688" r:id="rId23"/>
    <p:sldLayoutId id="2147483689" r:id="rId24"/>
    <p:sldLayoutId id="2147483690" r:id="rId25"/>
    <p:sldLayoutId id="2147483693" r:id="rId26"/>
    <p:sldLayoutId id="2147483765" r:id="rId27"/>
    <p:sldLayoutId id="2147483699" r:id="rId28"/>
    <p:sldLayoutId id="2147483725" r:id="rId29"/>
    <p:sldLayoutId id="2147483726" r:id="rId30"/>
    <p:sldLayoutId id="2147483700" r:id="rId31"/>
    <p:sldLayoutId id="2147483696" r:id="rId32"/>
    <p:sldLayoutId id="2147483702" r:id="rId33"/>
    <p:sldLayoutId id="2147483703" r:id="rId34"/>
    <p:sldLayoutId id="2147483705" r:id="rId35"/>
    <p:sldLayoutId id="2147483707" r:id="rId36"/>
    <p:sldLayoutId id="2147483709" r:id="rId37"/>
    <p:sldLayoutId id="2147483710" r:id="rId38"/>
    <p:sldLayoutId id="2147483711" r:id="rId39"/>
    <p:sldLayoutId id="2147483701" r:id="rId40"/>
    <p:sldLayoutId id="2147483697" r:id="rId41"/>
    <p:sldLayoutId id="2147483698" r:id="rId42"/>
    <p:sldLayoutId id="2147483713" r:id="rId43"/>
    <p:sldLayoutId id="2147483714" r:id="rId44"/>
    <p:sldLayoutId id="2147483715" r:id="rId45"/>
    <p:sldLayoutId id="2147483718" r:id="rId46"/>
    <p:sldLayoutId id="2147483734" r:id="rId47"/>
    <p:sldLayoutId id="2147483732" r:id="rId48"/>
    <p:sldLayoutId id="2147483733" r:id="rId49"/>
    <p:sldLayoutId id="2147483741" r:id="rId50"/>
    <p:sldLayoutId id="2147483742" r:id="rId51"/>
    <p:sldLayoutId id="2147483761" r:id="rId52"/>
    <p:sldLayoutId id="2147483750" r:id="rId53"/>
    <p:sldLayoutId id="2147483751" r:id="rId54"/>
    <p:sldLayoutId id="2147483752" r:id="rId55"/>
    <p:sldLayoutId id="2147483764" r:id="rId56"/>
    <p:sldLayoutId id="2147483753" r:id="rId57"/>
    <p:sldLayoutId id="2147483754" r:id="rId58"/>
    <p:sldLayoutId id="2147483757" r:id="rId59"/>
    <p:sldLayoutId id="2147483755" r:id="rId60"/>
    <p:sldLayoutId id="2147483756" r:id="rId61"/>
    <p:sldLayoutId id="2147483759" r:id="rId62"/>
    <p:sldLayoutId id="2147483760" r:id="rId63"/>
    <p:sldLayoutId id="2147483758" r:id="rId64"/>
    <p:sldLayoutId id="2147483735" r:id="rId65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98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98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1620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1368" userDrawn="1">
          <p15:clr>
            <a:srgbClr val="F26B43"/>
          </p15:clr>
        </p15:guide>
        <p15:guide id="5" pos="1456" userDrawn="1">
          <p15:clr>
            <a:srgbClr val="F26B43"/>
          </p15:clr>
        </p15:guide>
        <p15:guide id="6" pos="2584" userDrawn="1">
          <p15:clr>
            <a:srgbClr val="F26B43"/>
          </p15:clr>
        </p15:guide>
        <p15:guide id="7" pos="2672" userDrawn="1">
          <p15:clr>
            <a:srgbClr val="F26B43"/>
          </p15:clr>
        </p15:guide>
        <p15:guide id="8" pos="3800" userDrawn="1">
          <p15:clr>
            <a:srgbClr val="F26B43"/>
          </p15:clr>
        </p15:guide>
        <p15:guide id="9" pos="3880" userDrawn="1">
          <p15:clr>
            <a:srgbClr val="F26B43"/>
          </p15:clr>
        </p15:guide>
        <p15:guide id="10" pos="5008" userDrawn="1">
          <p15:clr>
            <a:srgbClr val="F26B43"/>
          </p15:clr>
        </p15:guide>
        <p15:guide id="11" pos="5096" userDrawn="1">
          <p15:clr>
            <a:srgbClr val="F26B43"/>
          </p15:clr>
        </p15:guide>
        <p15:guide id="12" pos="6224" userDrawn="1">
          <p15:clr>
            <a:srgbClr val="F26B43"/>
          </p15:clr>
        </p15:guide>
        <p15:guide id="13" pos="6312" userDrawn="1">
          <p15:clr>
            <a:srgbClr val="F26B43"/>
          </p15:clr>
        </p15:guide>
        <p15:guide id="14" pos="7440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  <p15:guide id="17" orient="horz" pos="240" userDrawn="1">
          <p15:clr>
            <a:srgbClr val="F26B43"/>
          </p15:clr>
        </p15:guide>
        <p15:guide id="18" orient="horz" pos="4080" userDrawn="1">
          <p15:clr>
            <a:srgbClr val="F26B43"/>
          </p15:clr>
        </p15:guide>
        <p15:guide id="20" orient="horz" pos="376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das-feuerschiff.de/das-feuerschiff/kontakt/anfahrt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sy.myalsterfood.de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courier.com/a/teslas-high-gradient-march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465683/" TargetMode="External"/><Relationship Id="rId2" Type="http://schemas.openxmlformats.org/officeDocument/2006/relationships/hyperlink" Target="https://indico.classe.cornell.edu/event/185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indico.desy.de/event/177/" TargetMode="External"/><Relationship Id="rId5" Type="http://schemas.openxmlformats.org/officeDocument/2006/relationships/hyperlink" Target="https://www.classe.cornell.edu/Events/HOM10/Agenda.html" TargetMode="External"/><Relationship Id="rId4" Type="http://schemas.openxmlformats.org/officeDocument/2006/relationships/hyperlink" Target="https://indico.fnal.gov/event/7942/timetable/#2014071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fg.de/" TargetMode="External"/><Relationship Id="rId2" Type="http://schemas.openxmlformats.org/officeDocument/2006/relationships/hyperlink" Target="https://www.dfg.de/en" TargetMode="Externa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59D6BB-F107-4DA9-8830-986DDF46B83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0" y="0"/>
            <a:ext cx="12192000" cy="6858000"/>
          </a:xfrm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B71A71-D946-4467-BC2C-410FFE6F8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86880"/>
            <a:ext cx="11918731" cy="1546805"/>
          </a:xfrm>
        </p:spPr>
        <p:txBody>
          <a:bodyPr/>
          <a:lstStyle/>
          <a:p>
            <a:r>
              <a:rPr lang="en-US" sz="7200" noProof="0" dirty="0"/>
              <a:t>Welcome</a:t>
            </a:r>
            <a:r>
              <a:rPr lang="en-US" noProof="0" dirty="0"/>
              <a:t> </a:t>
            </a:r>
            <a:r>
              <a:rPr lang="en-US" sz="7200" noProof="0" dirty="0"/>
              <a:t>to</a:t>
            </a:r>
            <a:r>
              <a:rPr lang="en-US" noProof="0" dirty="0"/>
              <a:t>          HOMSC2025</a:t>
            </a:r>
            <a:r>
              <a:rPr lang="en-US" noProof="0" dirty="0">
                <a:solidFill>
                  <a:srgbClr val="EB6E0F"/>
                </a:solidFill>
              </a:rPr>
              <a:t>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305515-6362-09E8-3B83-440E669B0BB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31227" y="1865856"/>
            <a:ext cx="5644550" cy="18155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noProof="0" dirty="0"/>
              <a:t>The International Workshop on </a:t>
            </a:r>
            <a:br>
              <a:rPr lang="en-US" noProof="0" dirty="0"/>
            </a:br>
            <a:r>
              <a:rPr lang="en-US" noProof="0" dirty="0"/>
              <a:t>Higher Order Modes in </a:t>
            </a:r>
            <a:br>
              <a:rPr lang="en-US" noProof="0" dirty="0"/>
            </a:br>
            <a:r>
              <a:rPr lang="en-US" noProof="0" dirty="0"/>
              <a:t>Superconducting Cavities</a:t>
            </a:r>
          </a:p>
          <a:p>
            <a:pPr>
              <a:spcBef>
                <a:spcPts val="600"/>
              </a:spcBef>
            </a:pPr>
            <a:r>
              <a:rPr lang="en-US" sz="2400" i="1" noProof="0" dirty="0"/>
              <a:t>                     6 – 8 Oct. 2025, </a:t>
            </a:r>
            <a:br>
              <a:rPr lang="en-US" sz="2400" i="1" noProof="0" dirty="0"/>
            </a:br>
            <a:r>
              <a:rPr lang="en-US" sz="2400" i="1" noProof="0" dirty="0"/>
              <a:t>                     DESY Hamburg</a:t>
            </a:r>
          </a:p>
        </p:txBody>
      </p:sp>
      <p:sp>
        <p:nvSpPr>
          <p:cNvPr id="10" name="SmartArt Placeholder 9">
            <a:extLst>
              <a:ext uri="{FF2B5EF4-FFF2-40B4-BE49-F238E27FC236}">
                <a16:creationId xmlns:a16="http://schemas.microsoft.com/office/drawing/2014/main" id="{AE8128CD-E785-4DF3-9DB1-D0E1165772A4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/>
      </p:sp>
      <p:sp>
        <p:nvSpPr>
          <p:cNvPr id="9" name="SmartArt Placeholder 8">
            <a:extLst>
              <a:ext uri="{FF2B5EF4-FFF2-40B4-BE49-F238E27FC236}">
                <a16:creationId xmlns:a16="http://schemas.microsoft.com/office/drawing/2014/main" id="{EF7D0C90-E198-4E8C-B5E5-170DE4AF19D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/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D927E8A-4710-58CC-89F8-FB60F34E05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4839" y="5128538"/>
            <a:ext cx="3717326" cy="914912"/>
          </a:xfrm>
        </p:spPr>
        <p:txBody>
          <a:bodyPr/>
          <a:lstStyle/>
          <a:p>
            <a:r>
              <a:rPr lang="en-US" noProof="0" dirty="0"/>
              <a:t>Nicoleta </a:t>
            </a:r>
            <a:r>
              <a:rPr lang="en-US" noProof="0" dirty="0" err="1"/>
              <a:t>Baboi</a:t>
            </a:r>
            <a:r>
              <a:rPr lang="en-US" noProof="0" dirty="0"/>
              <a:t> , DESY</a:t>
            </a:r>
          </a:p>
          <a:p>
            <a:r>
              <a:rPr lang="en-US" noProof="0" dirty="0"/>
              <a:t>6 Oct. 2025</a:t>
            </a:r>
          </a:p>
        </p:txBody>
      </p:sp>
    </p:spTree>
    <p:extLst>
      <p:ext uri="{BB962C8B-B14F-4D97-AF65-F5344CB8AC3E}">
        <p14:creationId xmlns:p14="http://schemas.microsoft.com/office/powerpoint/2010/main" val="394043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9864D9-740F-4EFA-B626-331DD5F5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3114"/>
            <a:ext cx="9635359" cy="968772"/>
          </a:xfrm>
        </p:spPr>
        <p:txBody>
          <a:bodyPr/>
          <a:lstStyle/>
          <a:p>
            <a:r>
              <a:rPr lang="en-US" dirty="0"/>
              <a:t>Workshop </a:t>
            </a:r>
            <a:r>
              <a:rPr lang="en-US" dirty="0" err="1"/>
              <a:t>Programm</a:t>
            </a:r>
            <a:r>
              <a:rPr lang="en-US" dirty="0"/>
              <a:t>: Timetable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65F36-3111-4332-A336-8A81A13F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DD929-08F8-4A0E-A3A7-5ADFCBD2F8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E7DB2-787E-476A-A6E3-6D102176C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050" y="1159707"/>
            <a:ext cx="2645004" cy="4538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543805-9F4E-494F-B2C0-1CF7CBE8E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164" y="1159707"/>
            <a:ext cx="2794144" cy="4400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BFA16C-C30E-4593-B1F9-45D145D1D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162" y="1123830"/>
            <a:ext cx="2806844" cy="4610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491C3D-F142-430A-A250-CA50B9A06C0B}"/>
              </a:ext>
            </a:extLst>
          </p:cNvPr>
          <p:cNvSpPr txBox="1"/>
          <p:nvPr/>
        </p:nvSpPr>
        <p:spPr>
          <a:xfrm>
            <a:off x="738116" y="115970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D4E98C-83D9-45B2-99AD-8A5045E22A27}"/>
              </a:ext>
            </a:extLst>
          </p:cNvPr>
          <p:cNvSpPr txBox="1"/>
          <p:nvPr/>
        </p:nvSpPr>
        <p:spPr>
          <a:xfrm>
            <a:off x="4461938" y="112383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</a:t>
            </a:r>
            <a:endParaRPr lang="en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1DCB64-EC89-4A6A-82BA-5AF2614D3E2F}"/>
              </a:ext>
            </a:extLst>
          </p:cNvPr>
          <p:cNvSpPr txBox="1"/>
          <p:nvPr/>
        </p:nvSpPr>
        <p:spPr>
          <a:xfrm>
            <a:off x="8601877" y="112383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Wed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3817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8AB566-700A-45A1-84FE-8592139F5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307"/>
            <a:ext cx="11428412" cy="4112694"/>
          </a:xfrm>
        </p:spPr>
        <p:txBody>
          <a:bodyPr/>
          <a:lstStyle/>
          <a:p>
            <a:r>
              <a:rPr lang="en-US" noProof="0" dirty="0">
                <a:hlinkClick r:id="rId2"/>
              </a:rPr>
              <a:t>https://www.das-feuerschiff.de/das-feuerschiff</a:t>
            </a:r>
            <a:br>
              <a:rPr lang="en-US" noProof="0" dirty="0">
                <a:hlinkClick r:id="rId2"/>
              </a:rPr>
            </a:br>
            <a:r>
              <a:rPr lang="en-US" noProof="0" dirty="0">
                <a:hlinkClick r:id="rId2"/>
              </a:rPr>
              <a:t>/</a:t>
            </a:r>
            <a:r>
              <a:rPr lang="en-US" noProof="0" dirty="0" err="1">
                <a:hlinkClick r:id="rId2"/>
              </a:rPr>
              <a:t>kontakt</a:t>
            </a:r>
            <a:r>
              <a:rPr lang="en-US" noProof="0" dirty="0">
                <a:hlinkClick r:id="rId2"/>
              </a:rPr>
              <a:t>/</a:t>
            </a:r>
            <a:r>
              <a:rPr lang="en-US" noProof="0" dirty="0" err="1">
                <a:hlinkClick r:id="rId2"/>
              </a:rPr>
              <a:t>anfahrt</a:t>
            </a:r>
            <a:endParaRPr lang="en-US" noProof="0" dirty="0"/>
          </a:p>
          <a:p>
            <a:r>
              <a:rPr lang="en-US" b="1" noProof="0" dirty="0"/>
              <a:t>Nearby stops</a:t>
            </a:r>
            <a:r>
              <a:rPr lang="en-US" noProof="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noProof="0" dirty="0" err="1"/>
              <a:t>Baumwall</a:t>
            </a:r>
            <a:r>
              <a:rPr lang="en-US" noProof="0" dirty="0"/>
              <a:t>: U3 or Bus 2;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noProof="0" dirty="0" err="1"/>
              <a:t>Landungsbrücken</a:t>
            </a:r>
            <a:r>
              <a:rPr lang="en-US" noProof="0" dirty="0"/>
              <a:t>: S1/S3 or Bus 112</a:t>
            </a:r>
            <a:endParaRPr lang="en-US" u="sng" noProof="0" dirty="0"/>
          </a:p>
          <a:p>
            <a:r>
              <a:rPr lang="en-US" b="1" dirty="0"/>
              <a:t>HVV group tickets </a:t>
            </a:r>
            <a:r>
              <a:rPr lang="en-US" dirty="0"/>
              <a:t>will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persons per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Suggest to meet at the main entrance at 17:55</a:t>
            </a:r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32F42F-DE20-4866-AC9D-4CA404FF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Workshop dinner on Tuesday at 19:00 </a:t>
            </a:r>
            <a:br>
              <a:rPr lang="en-US" noProof="0" dirty="0"/>
            </a:br>
            <a:r>
              <a:rPr lang="en-US" noProof="0" dirty="0"/>
              <a:t>in </a:t>
            </a:r>
            <a:r>
              <a:rPr lang="en-US" u="sng" noProof="0" dirty="0"/>
              <a:t>Das </a:t>
            </a:r>
            <a:r>
              <a:rPr lang="en-US" u="sng" noProof="0" dirty="0" err="1"/>
              <a:t>Feuerschiff</a:t>
            </a:r>
            <a:endParaRPr lang="en-US" u="sng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E47B0-DF80-4305-B526-7DC50B0A9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C2526-A1F2-4BA5-B597-9DD3F2ABAE7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49220-1DE8-409B-BB33-1D8E4ACEA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5" t="2380" r="45795" b="39168"/>
          <a:stretch/>
        </p:blipFill>
        <p:spPr>
          <a:xfrm>
            <a:off x="381000" y="4300803"/>
            <a:ext cx="5270739" cy="1906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59FFF2-E249-4BAE-BC7B-AFFF7631C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3" t="25538" r="2307" b="11873"/>
          <a:stretch/>
        </p:blipFill>
        <p:spPr>
          <a:xfrm>
            <a:off x="5351606" y="960886"/>
            <a:ext cx="6832120" cy="3120997"/>
          </a:xfrm>
          <a:prstGeom prst="rect">
            <a:avLst/>
          </a:prstGeom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6B0AA575-0FE1-4D0B-B7E4-546FBD7EECE1}"/>
              </a:ext>
            </a:extLst>
          </p:cNvPr>
          <p:cNvSpPr txBox="1">
            <a:spLocks/>
          </p:cNvSpPr>
          <p:nvPr/>
        </p:nvSpPr>
        <p:spPr>
          <a:xfrm>
            <a:off x="6275206" y="4278702"/>
            <a:ext cx="5534206" cy="16972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D8D7C8E-D059-4AB0-9FC1-84E5F4A0BA35}"/>
              </a:ext>
            </a:extLst>
          </p:cNvPr>
          <p:cNvSpPr txBox="1">
            <a:spLocks/>
          </p:cNvSpPr>
          <p:nvPr/>
        </p:nvSpPr>
        <p:spPr>
          <a:xfrm>
            <a:off x="6408629" y="4278701"/>
            <a:ext cx="4512529" cy="14128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Several options for the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choose one today at the registration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937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3DA6C-071C-424D-91DB-77FDE453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noProof="0" dirty="0" err="1"/>
              <a:t>WiFi</a:t>
            </a:r>
            <a:r>
              <a:rPr lang="en-US" sz="1800" b="1" noProof="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 err="1"/>
              <a:t>eduroam</a:t>
            </a: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Science-Hotspot (no password)</a:t>
            </a:r>
          </a:p>
          <a:p>
            <a:endParaRPr lang="en-US" noProof="0" dirty="0"/>
          </a:p>
          <a:p>
            <a:r>
              <a:rPr lang="en-US" sz="1800" b="1" noProof="0" dirty="0"/>
              <a:t>Dinner options for Monday</a:t>
            </a:r>
            <a:endParaRPr lang="en-US" sz="18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The DESY Cafeteria and Bistro on campus offer food until 9 pm: </a:t>
            </a:r>
            <a:r>
              <a:rPr lang="en-US" noProof="0" dirty="0">
                <a:hlinkClick r:id="rId2"/>
              </a:rPr>
              <a:t>https://desy.myalsterfood.de/</a:t>
            </a:r>
            <a:r>
              <a:rPr lang="en-US" noProof="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Restaurants: Pizzeria </a:t>
            </a:r>
            <a:r>
              <a:rPr lang="en-US" noProof="0" dirty="0" err="1"/>
              <a:t>Rolatino</a:t>
            </a:r>
            <a:r>
              <a:rPr lang="en-US" dirty="0"/>
              <a:t>, Samarkand, </a:t>
            </a:r>
            <a:r>
              <a:rPr lang="en-US" noProof="0" dirty="0"/>
              <a:t>Pandas </a:t>
            </a:r>
            <a:r>
              <a:rPr lang="en-US" noProof="0" dirty="0" err="1"/>
              <a:t>Küche</a:t>
            </a:r>
            <a:r>
              <a:rPr lang="en-US" noProof="0" dirty="0"/>
              <a:t> (</a:t>
            </a:r>
            <a:r>
              <a:rPr lang="en-US" noProof="0" dirty="0" err="1"/>
              <a:t>vietnameese</a:t>
            </a:r>
            <a:r>
              <a:rPr lang="en-US" noProof="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Elbe </a:t>
            </a:r>
            <a:r>
              <a:rPr lang="en-US" dirty="0" err="1"/>
              <a:t>Einkaufszentrum</a:t>
            </a:r>
            <a:r>
              <a:rPr lang="en-US" dirty="0"/>
              <a:t> (EEZ): shopping mall</a:t>
            </a:r>
          </a:p>
          <a:p>
            <a:endParaRPr lang="en-US" dirty="0"/>
          </a:p>
          <a:p>
            <a:r>
              <a:rPr lang="en-US" sz="1800" b="1" noProof="0" dirty="0"/>
              <a:t>Workshop Photo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10:45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rgbClr val="FF0000"/>
                </a:solidFill>
              </a:rPr>
              <a:t>Don’t miss 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endParaRPr lang="en-US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9089F-24EE-46FB-A370-9F3EE039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Practical </a:t>
            </a:r>
            <a:r>
              <a:rPr lang="en-US" noProof="0" dirty="0" err="1"/>
              <a:t>infos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42A35-4DBA-452C-8A07-3A54A97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D89F8-7037-4E51-881A-0FAAA107C3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32079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93DA6C-071C-424D-91DB-77FDE453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Wai San 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Dmitry </a:t>
            </a:r>
            <a:r>
              <a:rPr lang="en-US" sz="2000" b="1" noProof="0" dirty="0" err="1"/>
              <a:t>Bazyl</a:t>
            </a: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Igor </a:t>
            </a:r>
            <a:r>
              <a:rPr lang="en-US" sz="2000" b="1" noProof="0" dirty="0" err="1"/>
              <a:t>Zagorodnov</a:t>
            </a: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noProof="0" dirty="0"/>
              <a:t>Nicoleta </a:t>
            </a:r>
            <a:r>
              <a:rPr lang="en-US" sz="2000" b="1" noProof="0" dirty="0" err="1"/>
              <a:t>Baboi</a:t>
            </a: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noProof="0" dirty="0"/>
          </a:p>
          <a:p>
            <a:endParaRPr lang="en-US" sz="2000" b="1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9089F-24EE-46FB-A370-9F3EE039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Local  Organization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42A35-4DBA-452C-8A07-3A54A976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D89F8-7037-4E51-881A-0FAAA107C3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</p:spTree>
    <p:extLst>
      <p:ext uri="{BB962C8B-B14F-4D97-AF65-F5344CB8AC3E}">
        <p14:creationId xmlns:p14="http://schemas.microsoft.com/office/powerpoint/2010/main" val="299498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F7516B-B2E5-40E9-91A6-319D2D720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EAA318-B3AF-4808-821E-9A0F10C2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Let‘s start!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7D66C-C18F-4F0A-95D8-1E2D2659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616C6-6BEF-4B12-84A3-5906FD15DD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HOMSC2025, 6-8 Oct.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54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43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05151-1C1D-4DAE-B2C4-4BF432C564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AD9B6-50DC-4CB7-9D09-182B0128D2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74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6BCDBA0-F9BE-4EC7-9FC2-75B425407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111804"/>
            <a:ext cx="7188724" cy="3468559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AB3F2DD-0D80-476B-9F88-12E34EE3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at DESY</a:t>
            </a:r>
            <a:endParaRPr lang="de-D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93B1A7-454F-4DB9-ADFF-3F370F174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690" y="3889674"/>
            <a:ext cx="5276431" cy="1856522"/>
          </a:xfrm>
          <a:prstGeom prst="rect">
            <a:avLst/>
          </a:prstGeom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1E7B387-B4EC-4A97-B6C9-E61A5B6F91AF}"/>
              </a:ext>
            </a:extLst>
          </p:cNvPr>
          <p:cNvSpPr txBox="1">
            <a:spLocks/>
          </p:cNvSpPr>
          <p:nvPr/>
        </p:nvSpPr>
        <p:spPr>
          <a:xfrm>
            <a:off x="381000" y="5118755"/>
            <a:ext cx="11428412" cy="11783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6000" indent="-198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4000" indent="-162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Symbol" panose="05050102010706020507" pitchFamily="18" charset="2"/>
              <a:buChar char="-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Further</a:t>
            </a:r>
            <a:r>
              <a:rPr lang="en-US" dirty="0"/>
              <a:t> </a:t>
            </a:r>
            <a:r>
              <a:rPr lang="en-US" b="1" dirty="0"/>
              <a:t>facilities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ARES, REGAE, KALDERA, LUX etc.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79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F0FECFC-8F10-420B-A4A6-65884428A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302" y="1232347"/>
            <a:ext cx="8223119" cy="5157071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2027A2D-BDF9-4466-87B5-477597B6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Overview of SRF Facilities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83BC9-C9E1-4BC3-A177-D2A25176AB5A}"/>
              </a:ext>
            </a:extLst>
          </p:cNvPr>
          <p:cNvSpPr txBox="1"/>
          <p:nvPr/>
        </p:nvSpPr>
        <p:spPr>
          <a:xfrm>
            <a:off x="3571022" y="5773865"/>
            <a:ext cx="52966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Ref: CERN Courier 10 Nov. 2020</a:t>
            </a:r>
            <a:br>
              <a:rPr lang="en-US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1600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hlinkClick r:id="rId3"/>
              </a:rPr>
              <a:t>https://cerncourier.com/a/teslas-high-gradient-march</a:t>
            </a:r>
            <a:endParaRPr lang="de-DE" i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934EDC-93DC-4ACA-9B02-83F3556587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5014681-75F0-4647-AA32-AED8B640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B4B44-8B09-42DD-8213-F44BBD58F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838" y="3310108"/>
            <a:ext cx="1670736" cy="22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1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117B9E-B7EC-457D-86D6-4C8E5E23F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HOMSC2018, Cornell University</a:t>
            </a:r>
            <a:br>
              <a:rPr lang="en-US" sz="1800" b="1" dirty="0"/>
            </a:br>
            <a:r>
              <a:rPr lang="en-US" sz="1800" dirty="0"/>
              <a:t>		</a:t>
            </a:r>
            <a:r>
              <a:rPr lang="en-US" sz="1800" dirty="0">
                <a:hlinkClick r:id="rId2"/>
              </a:rPr>
              <a:t>https://indico.classe.cornell.edu/event/185/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HOMSC16, </a:t>
            </a:r>
            <a:r>
              <a:rPr lang="en-US" sz="1800" b="1" dirty="0" err="1"/>
              <a:t>Warnemunde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 		</a:t>
            </a:r>
            <a:r>
              <a:rPr lang="en-US" sz="1800" dirty="0">
                <a:hlinkClick r:id="rId3"/>
              </a:rPr>
              <a:t>https://indico.cern.ch/event/465683/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HOMSC14, FNAL</a:t>
            </a:r>
            <a:br>
              <a:rPr lang="en-US" sz="1800" b="1" dirty="0"/>
            </a:br>
            <a:r>
              <a:rPr lang="en-US" sz="1800" dirty="0"/>
              <a:t>       		</a:t>
            </a:r>
            <a:r>
              <a:rPr lang="en-US" sz="1800" dirty="0">
                <a:hlinkClick r:id="rId4"/>
              </a:rPr>
              <a:t>https://indico.fnal.gov/event/7942/timetable/#20140714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HOMSC12, Cockcroft Institute</a:t>
            </a:r>
            <a:br>
              <a:rPr lang="en-US" sz="1800" b="1" dirty="0"/>
            </a:br>
            <a:r>
              <a:rPr lang="en-US" sz="1800" b="1" dirty="0"/>
              <a:t>	</a:t>
            </a:r>
            <a:r>
              <a:rPr lang="en-US" sz="1800" dirty="0"/>
              <a:t>  	https://www.cockcroft.ac.uk/events/HOMSC12/ </a:t>
            </a:r>
            <a:endParaRPr lang="en-US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HOM10, Cornell University</a:t>
            </a:r>
            <a:br>
              <a:rPr lang="en-US" sz="1800" b="1" dirty="0"/>
            </a:br>
            <a:r>
              <a:rPr lang="en-US" sz="1800" dirty="0"/>
              <a:t>          		</a:t>
            </a:r>
            <a:r>
              <a:rPr lang="en-US" sz="1800" dirty="0">
                <a:hlinkClick r:id="rId5"/>
              </a:rPr>
              <a:t>https://www.classe.cornell.edu/Events/HOM10/Agenda.html</a:t>
            </a:r>
            <a:r>
              <a:rPr 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b="1" dirty="0"/>
              <a:t>HOM Measurements 2007, DESY</a:t>
            </a:r>
            <a:br>
              <a:rPr lang="en-US" sz="1800" b="1" dirty="0"/>
            </a:br>
            <a:r>
              <a:rPr lang="en-US" sz="1800" b="1" dirty="0"/>
              <a:t>		</a:t>
            </a:r>
            <a:r>
              <a:rPr lang="en-US" sz="1800" dirty="0">
                <a:hlinkClick r:id="rId6"/>
              </a:rPr>
              <a:t>https://indico.desy.de/event/177/</a:t>
            </a:r>
            <a:r>
              <a:rPr lang="en-US" sz="1800" dirty="0"/>
              <a:t> </a:t>
            </a:r>
            <a:endParaRPr lang="en-D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BA2062-039B-443D-A4E0-5B643CC2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HOMSC Workshop Series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9002-62F3-4599-B779-2C3A84F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C323E-62E9-423F-93A4-6F4A40FB883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HOMSC2025, 6-8 Oct.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678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319850-65CC-4EED-A14D-5B487AE2E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143" y="1453823"/>
            <a:ext cx="4999709" cy="50215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99AA34D-896B-4F2E-BAAB-BA8D4CA2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HOMSC2025 at DESY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10DD5-261C-40FE-90E7-51F3D7BB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546FF-17E1-49D3-A09D-602AA64C4EC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HOMSC2025, 6-8 Oct. 2025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4FF5BD-AD4D-43A8-8084-081406D3F48E}"/>
              </a:ext>
            </a:extLst>
          </p:cNvPr>
          <p:cNvSpPr/>
          <p:nvPr/>
        </p:nvSpPr>
        <p:spPr>
          <a:xfrm>
            <a:off x="4419600" y="1632857"/>
            <a:ext cx="413657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B4FB5-1709-41A3-B800-80A5788FFDC7}"/>
              </a:ext>
            </a:extLst>
          </p:cNvPr>
          <p:cNvSpPr txBox="1"/>
          <p:nvPr/>
        </p:nvSpPr>
        <p:spPr>
          <a:xfrm>
            <a:off x="6517831" y="1752991"/>
            <a:ext cx="280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FLASH Seminar Room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(bld. 28c)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Day 1 &amp; 2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3723C4-6559-4F1C-868F-10042A9A06E2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833257" y="1861458"/>
            <a:ext cx="1684574" cy="399365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6E00441-A5F1-41B4-AF4A-B2E6D5B4220F}"/>
              </a:ext>
            </a:extLst>
          </p:cNvPr>
          <p:cNvSpPr/>
          <p:nvPr/>
        </p:nvSpPr>
        <p:spPr>
          <a:xfrm>
            <a:off x="5323123" y="2373084"/>
            <a:ext cx="440609" cy="4245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CBC43D-32CA-49B5-849D-A73276F33B03}"/>
              </a:ext>
            </a:extLst>
          </p:cNvPr>
          <p:cNvSpPr txBox="1"/>
          <p:nvPr/>
        </p:nvSpPr>
        <p:spPr>
          <a:xfrm>
            <a:off x="7448304" y="3237761"/>
            <a:ext cx="2947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CFEL Seminar Room IV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(bld. 99, first floor)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Day 3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EEA24F-80C4-41A9-9DF4-7C6DE97546EA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5699206" y="2735456"/>
            <a:ext cx="1749098" cy="10101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6A8D0E5C-983B-48E0-ABFE-C270284B3C05}"/>
              </a:ext>
            </a:extLst>
          </p:cNvPr>
          <p:cNvSpPr/>
          <p:nvPr/>
        </p:nvSpPr>
        <p:spPr>
          <a:xfrm>
            <a:off x="2841175" y="4441383"/>
            <a:ext cx="413657" cy="457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4BBD0-6A35-4AEB-9F6F-CF53F8C299C0}"/>
              </a:ext>
            </a:extLst>
          </p:cNvPr>
          <p:cNvSpPr txBox="1"/>
          <p:nvPr/>
        </p:nvSpPr>
        <p:spPr>
          <a:xfrm>
            <a:off x="381000" y="4162151"/>
            <a:ext cx="13692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DESY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Canteen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(bld. 9):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Day 1 &amp; 2</a:t>
            </a:r>
            <a:endParaRPr lang="de-DE" sz="2000" b="1" dirty="0">
              <a:solidFill>
                <a:srgbClr val="C0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371140-C075-4F4E-B9AD-7C9ADA1E9E77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750286" y="4669983"/>
            <a:ext cx="1045032" cy="1538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3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23030D-3A78-401C-8CA7-293FC42B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1800" b="1" dirty="0"/>
              <a:t>HOM </a:t>
            </a:r>
            <a:r>
              <a:rPr lang="de-DE" sz="1800" b="1" dirty="0" err="1"/>
              <a:t>Damping</a:t>
            </a:r>
            <a:r>
              <a:rPr lang="de-DE" sz="1800" b="1" dirty="0"/>
              <a:t> </a:t>
            </a:r>
            <a:r>
              <a:rPr lang="de-DE" sz="1800" b="1" dirty="0" err="1"/>
              <a:t>Requirements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Future </a:t>
            </a:r>
            <a:r>
              <a:rPr lang="de-DE" sz="1800" b="1" dirty="0" err="1"/>
              <a:t>Facilities</a:t>
            </a:r>
            <a:endParaRPr lang="de-DE" sz="1800" b="1" dirty="0"/>
          </a:p>
          <a:p>
            <a:r>
              <a:rPr lang="de-DE" dirty="0"/>
              <a:t>    </a:t>
            </a:r>
            <a:r>
              <a:rPr lang="de-DE" dirty="0" err="1"/>
              <a:t>Organizers</a:t>
            </a:r>
            <a:r>
              <a:rPr lang="de-DE" dirty="0"/>
              <a:t>: Dmitry </a:t>
            </a:r>
            <a:r>
              <a:rPr lang="de-DE" dirty="0" err="1"/>
              <a:t>Bazyl</a:t>
            </a:r>
            <a:r>
              <a:rPr lang="de-DE" dirty="0"/>
              <a:t>, Vyacheslav </a:t>
            </a:r>
            <a:r>
              <a:rPr lang="de-DE" dirty="0" err="1"/>
              <a:t>Yakovlev</a:t>
            </a:r>
            <a:r>
              <a:rPr lang="de-DE" dirty="0"/>
              <a:t>, Pei Zhang</a:t>
            </a:r>
          </a:p>
          <a:p>
            <a:endParaRPr lang="de-DE" dirty="0"/>
          </a:p>
          <a:p>
            <a:r>
              <a:rPr lang="de-DE" sz="1800" b="1" dirty="0" err="1"/>
              <a:t>Numerical</a:t>
            </a:r>
            <a:r>
              <a:rPr lang="de-DE" sz="1800" b="1" dirty="0"/>
              <a:t> </a:t>
            </a:r>
            <a:r>
              <a:rPr lang="de-DE" sz="1800" b="1" dirty="0" err="1"/>
              <a:t>Simulations</a:t>
            </a:r>
            <a:r>
              <a:rPr lang="de-DE" sz="1800" b="1" dirty="0"/>
              <a:t> </a:t>
            </a:r>
            <a:r>
              <a:rPr lang="de-DE" sz="1800" b="1" dirty="0" err="1"/>
              <a:t>for</a:t>
            </a:r>
            <a:r>
              <a:rPr lang="de-DE" sz="1800" b="1" dirty="0"/>
              <a:t> SRF </a:t>
            </a:r>
            <a:r>
              <a:rPr lang="de-DE" sz="1800" b="1" dirty="0" err="1"/>
              <a:t>Cavities</a:t>
            </a:r>
            <a:endParaRPr lang="de-DE" sz="1800" b="1" dirty="0"/>
          </a:p>
          <a:p>
            <a:r>
              <a:rPr lang="de-DE" dirty="0"/>
              <a:t>    </a:t>
            </a:r>
            <a:r>
              <a:rPr lang="de-DE" dirty="0" err="1"/>
              <a:t>Organizers</a:t>
            </a:r>
            <a:r>
              <a:rPr lang="de-DE" dirty="0"/>
              <a:t>: Thomas </a:t>
            </a:r>
            <a:r>
              <a:rPr lang="de-DE" dirty="0" err="1"/>
              <a:t>Flisgen</a:t>
            </a:r>
            <a:r>
              <a:rPr lang="de-DE" dirty="0"/>
              <a:t>, Igor </a:t>
            </a:r>
            <a:r>
              <a:rPr lang="de-DE" dirty="0" err="1"/>
              <a:t>Zagorodnov</a:t>
            </a:r>
            <a:endParaRPr lang="de-DE" dirty="0"/>
          </a:p>
          <a:p>
            <a:endParaRPr lang="de-DE" dirty="0"/>
          </a:p>
          <a:p>
            <a:r>
              <a:rPr lang="de-DE" sz="1800" b="1" dirty="0"/>
              <a:t>Design </a:t>
            </a:r>
            <a:r>
              <a:rPr lang="de-DE" sz="1800" b="1" dirty="0" err="1"/>
              <a:t>of</a:t>
            </a:r>
            <a:r>
              <a:rPr lang="de-DE" sz="1800" b="1" dirty="0"/>
              <a:t> SRF </a:t>
            </a:r>
            <a:r>
              <a:rPr lang="de-DE" sz="1800" b="1" dirty="0" err="1"/>
              <a:t>Cavities</a:t>
            </a:r>
            <a:r>
              <a:rPr lang="de-DE" sz="1800" b="1" dirty="0"/>
              <a:t> and HOM </a:t>
            </a:r>
            <a:r>
              <a:rPr lang="de-DE" sz="1800" b="1" dirty="0" err="1"/>
              <a:t>Damping</a:t>
            </a:r>
            <a:r>
              <a:rPr lang="de-DE" sz="1800" b="1" dirty="0"/>
              <a:t> </a:t>
            </a:r>
            <a:r>
              <a:rPr lang="de-DE" sz="1800" b="1" dirty="0" err="1"/>
              <a:t>Schemes</a:t>
            </a:r>
            <a:endParaRPr lang="de-DE" sz="1800" b="1" dirty="0"/>
          </a:p>
          <a:p>
            <a:r>
              <a:rPr lang="de-DE" dirty="0"/>
              <a:t>    </a:t>
            </a:r>
            <a:r>
              <a:rPr lang="de-DE" dirty="0" err="1"/>
              <a:t>Organizers</a:t>
            </a:r>
            <a:r>
              <a:rPr lang="de-DE" dirty="0"/>
              <a:t>: Sang-</a:t>
            </a:r>
            <a:r>
              <a:rPr lang="de-DE" dirty="0" err="1"/>
              <a:t>hoon</a:t>
            </a:r>
            <a:r>
              <a:rPr lang="de-DE" dirty="0"/>
              <a:t> Kim, </a:t>
            </a:r>
            <a:r>
              <a:rPr lang="de-DE" dirty="0" err="1"/>
              <a:t>Subashini</a:t>
            </a:r>
            <a:r>
              <a:rPr lang="de-DE" dirty="0"/>
              <a:t> De Silva, Adolfo Velez, </a:t>
            </a:r>
            <a:r>
              <a:rPr lang="de-DE" dirty="0" err="1"/>
              <a:t>Shahnam</a:t>
            </a:r>
            <a:r>
              <a:rPr lang="de-DE" dirty="0"/>
              <a:t> </a:t>
            </a:r>
            <a:r>
              <a:rPr lang="de-DE" dirty="0" err="1"/>
              <a:t>Gorgi</a:t>
            </a:r>
            <a:r>
              <a:rPr lang="de-DE" dirty="0"/>
              <a:t> Zadeh</a:t>
            </a:r>
          </a:p>
          <a:p>
            <a:endParaRPr lang="de-DE" dirty="0"/>
          </a:p>
          <a:p>
            <a:r>
              <a:rPr lang="de-DE" sz="1800" b="1" dirty="0"/>
              <a:t>Operation </a:t>
            </a:r>
            <a:r>
              <a:rPr lang="de-DE" sz="1800" b="1" dirty="0" err="1"/>
              <a:t>of</a:t>
            </a:r>
            <a:r>
              <a:rPr lang="de-DE" sz="1800" b="1" dirty="0"/>
              <a:t> SRF </a:t>
            </a:r>
            <a:r>
              <a:rPr lang="de-DE" sz="1800" b="1" dirty="0" err="1"/>
              <a:t>Facilities</a:t>
            </a:r>
            <a:endParaRPr lang="de-DE" sz="1800" b="1" dirty="0"/>
          </a:p>
          <a:p>
            <a:r>
              <a:rPr lang="de-DE" dirty="0"/>
              <a:t>    </a:t>
            </a:r>
            <a:r>
              <a:rPr lang="de-DE" dirty="0" err="1"/>
              <a:t>Organizers</a:t>
            </a:r>
            <a:r>
              <a:rPr lang="de-DE" dirty="0"/>
              <a:t>: Roger Jones, Matthias </a:t>
            </a:r>
            <a:r>
              <a:rPr lang="de-DE" dirty="0" err="1"/>
              <a:t>Liepe</a:t>
            </a:r>
            <a:r>
              <a:rPr lang="de-DE" dirty="0"/>
              <a:t>, </a:t>
            </a:r>
            <a:r>
              <a:rPr lang="de-DE" dirty="0" err="1"/>
              <a:t>Michiru</a:t>
            </a:r>
            <a:r>
              <a:rPr lang="de-DE" dirty="0"/>
              <a:t> </a:t>
            </a:r>
            <a:r>
              <a:rPr lang="de-DE" dirty="0" err="1"/>
              <a:t>Nishiwaki</a:t>
            </a:r>
            <a:endParaRPr lang="de-DE" dirty="0"/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A9788-D657-438F-B118-2E85CF895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</a:t>
            </a:r>
            <a:r>
              <a:rPr lang="en-US" dirty="0" err="1"/>
              <a:t>Programm</a:t>
            </a:r>
            <a:br>
              <a:rPr lang="en-US" dirty="0"/>
            </a:br>
            <a:r>
              <a:rPr lang="en-US" dirty="0"/>
              <a:t>4 Working Groups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1EF32-7E30-452C-B543-1A3CBAC6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350A-5A7C-4CAB-8DB7-70EE619CB9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HOMSC2025, 6-8 Oct. 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23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F872C6-B2EC-42C4-AD26-BE1121551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44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online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2 </a:t>
            </a:r>
            <a:r>
              <a:rPr lang="en-US" sz="1800" b="1" dirty="0"/>
              <a:t>PhD students </a:t>
            </a:r>
            <a:r>
              <a:rPr lang="en-US" sz="1800" dirty="0"/>
              <a:t>received financial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Anthony </a:t>
            </a:r>
            <a:r>
              <a:rPr lang="en-US" u="sng" dirty="0" err="1"/>
              <a:t>Gilfellon</a:t>
            </a:r>
            <a:r>
              <a:rPr lang="en-US" dirty="0"/>
              <a:t>, University of Manchester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Conor McFarlane</a:t>
            </a:r>
            <a:r>
              <a:rPr lang="en-US" dirty="0"/>
              <a:t>, Lancaster University</a:t>
            </a:r>
            <a:endParaRPr lang="en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ADF69-85F4-4A8B-BAEC-FA4676BA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E71BC-D56E-4ABC-A332-1C46D095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04E0-22A4-4CE4-B523-ED0996D374B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B288-1F05-4080-A8A9-3AE81EBEFB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Welcome to HOMSC2025, 6-8 Oct. 2025</a:t>
            </a:r>
            <a:endParaRPr lang="de-DE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061C739-58C9-4EE0-8E64-C0851365264F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1800" dirty="0"/>
              <a:t>Support from </a:t>
            </a:r>
            <a:r>
              <a:rPr lang="de-DE" sz="1800" b="1" dirty="0"/>
              <a:t>Deutsche Forschungsgemeinschaft</a:t>
            </a:r>
            <a:r>
              <a:rPr lang="de-DE" sz="1800" dirty="0"/>
              <a:t> </a:t>
            </a:r>
            <a:br>
              <a:rPr lang="de-DE" dirty="0"/>
            </a:br>
            <a:r>
              <a:rPr lang="de-DE" dirty="0"/>
              <a:t>(DFG, German Research Foundation)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https://www.dfg.de/en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have to decide how to use the funds, apart from the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800" b="1" dirty="0">
                <a:solidFill>
                  <a:srgbClr val="FF0000"/>
                </a:solidFill>
              </a:rPr>
              <a:t>It  is your responsibility to return the costs that were already supported by your institute,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e.g. for the travel</a:t>
            </a:r>
            <a:endParaRPr lang="en-US" sz="1800" b="1" dirty="0">
              <a:solidFill>
                <a:srgbClr val="FF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FD3D72-B04E-4400-8853-E44B51E74A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F156FF3-4166-4A04-A456-F64134DE9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</a:t>
            </a:r>
            <a:endParaRPr kumimoji="0" lang="en-GB" alt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67752"/>
      </p:ext>
    </p:extLst>
  </p:cSld>
  <p:clrMapOvr>
    <a:masterClrMapping/>
  </p:clrMapOvr>
</p:sld>
</file>

<file path=ppt/theme/theme1.xml><?xml version="1.0" encoding="utf-8"?>
<a:theme xmlns:a="http://schemas.openxmlformats.org/drawingml/2006/main" name="DESY Master">
  <a:themeElements>
    <a:clrScheme name="Office">
      <a:dk1>
        <a:srgbClr val="000000"/>
      </a:dk1>
      <a:lt1>
        <a:srgbClr val="FFFFFF"/>
      </a:lt1>
      <a:dk2>
        <a:srgbClr val="009FDF"/>
      </a:dk2>
      <a:lt2>
        <a:srgbClr val="EAF1F4"/>
      </a:lt2>
      <a:accent1>
        <a:srgbClr val="007BC8"/>
      </a:accent1>
      <a:accent2>
        <a:srgbClr val="003A57"/>
      </a:accent2>
      <a:accent3>
        <a:srgbClr val="008938"/>
      </a:accent3>
      <a:accent4>
        <a:srgbClr val="005A5A"/>
      </a:accent4>
      <a:accent5>
        <a:srgbClr val="D2006E"/>
      </a:accent5>
      <a:accent6>
        <a:srgbClr val="50509B"/>
      </a:accent6>
      <a:hlink>
        <a:srgbClr val="007BC8"/>
      </a:hlink>
      <a:folHlink>
        <a:srgbClr val="007BC8"/>
      </a:folHlink>
    </a:clrScheme>
    <a:fontScheme name="Desy Master 2024">
      <a:majorFont>
        <a:latin typeface="DesySans Office Cn Medium"/>
        <a:ea typeface=""/>
        <a:cs typeface=""/>
      </a:majorFont>
      <a:minorFont>
        <a:latin typeface="Desy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Orange">
      <a:srgbClr val="EB6E0F"/>
    </a:custClr>
    <a:custClr name="Dunkelblau">
      <a:srgbClr val="00233C"/>
    </a:custClr>
  </a:custClrLst>
  <a:extLst>
    <a:ext uri="{05A4C25C-085E-4340-85A3-A5531E510DB2}">
      <thm15:themeFamily xmlns:thm15="http://schemas.microsoft.com/office/thememl/2012/main" name="DESY-PPT-Master_05_2025" id="{E4DAE04C-5CDC-A345-B787-CC326890C53D}" vid="{8A6E42BB-B41F-9E4C-9326-0CF3BCF0168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DESY-PPT-Master_05_2025</Template>
  <TotalTime>44</TotalTime>
  <Words>638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DesySans Office Cn Regular</vt:lpstr>
      <vt:lpstr>DesySans Office Cn Heavy</vt:lpstr>
      <vt:lpstr>Arial</vt:lpstr>
      <vt:lpstr>DesySans Office</vt:lpstr>
      <vt:lpstr>Times New Roman</vt:lpstr>
      <vt:lpstr>DesySans Office Cn Bold</vt:lpstr>
      <vt:lpstr>Wingdings 3</vt:lpstr>
      <vt:lpstr>DesySans Office Cn Medium</vt:lpstr>
      <vt:lpstr>Calibri</vt:lpstr>
      <vt:lpstr>Symbol</vt:lpstr>
      <vt:lpstr>DESY Master</vt:lpstr>
      <vt:lpstr>Welcome to          HOMSC2025.</vt:lpstr>
      <vt:lpstr>PowerPoint Presentation</vt:lpstr>
      <vt:lpstr>PowerPoint Presentation</vt:lpstr>
      <vt:lpstr>Accelerators at DESY</vt:lpstr>
      <vt:lpstr>Overview of SRF Facilities</vt:lpstr>
      <vt:lpstr>HOMSC Workshop Series</vt:lpstr>
      <vt:lpstr>HOMSC2025 at DESY</vt:lpstr>
      <vt:lpstr>Workshop Programm 4 Working Groups</vt:lpstr>
      <vt:lpstr>Participants</vt:lpstr>
      <vt:lpstr>Workshop Programm: Timetable</vt:lpstr>
      <vt:lpstr>Workshop dinner on Tuesday at 19:00  in Das Feuerschiff</vt:lpstr>
      <vt:lpstr>Practical infos</vt:lpstr>
      <vt:lpstr>Local  Organization Committee</vt:lpstr>
      <vt:lpstr>Let‘s start!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Headline.</dc:title>
  <dc:creator>Baboi, Nicoleta-Ionela</dc:creator>
  <cp:lastModifiedBy>Nicoleta</cp:lastModifiedBy>
  <cp:revision>43</cp:revision>
  <dcterms:created xsi:type="dcterms:W3CDTF">2025-09-29T08:56:48Z</dcterms:created>
  <dcterms:modified xsi:type="dcterms:W3CDTF">2025-10-05T16:16:45Z</dcterms:modified>
</cp:coreProperties>
</file>