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handoutMasterIdLst>
    <p:handoutMasterId r:id="rId23"/>
  </p:handoutMasterIdLst>
  <p:sldIdLst>
    <p:sldId id="1370" r:id="rId2"/>
    <p:sldId id="1371" r:id="rId3"/>
    <p:sldId id="1417" r:id="rId4"/>
    <p:sldId id="1399" r:id="rId5"/>
    <p:sldId id="1412" r:id="rId6"/>
    <p:sldId id="1376" r:id="rId7"/>
    <p:sldId id="1377" r:id="rId8"/>
    <p:sldId id="1404" r:id="rId9"/>
    <p:sldId id="1378" r:id="rId10"/>
    <p:sldId id="1375" r:id="rId11"/>
    <p:sldId id="1400" r:id="rId12"/>
    <p:sldId id="1402" r:id="rId13"/>
    <p:sldId id="1405" r:id="rId14"/>
    <p:sldId id="1406" r:id="rId15"/>
    <p:sldId id="1407" r:id="rId16"/>
    <p:sldId id="1408" r:id="rId17"/>
    <p:sldId id="1420" r:id="rId18"/>
    <p:sldId id="1421" r:id="rId19"/>
    <p:sldId id="1394" r:id="rId20"/>
    <p:sldId id="13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E9EDF4"/>
    <a:srgbClr val="90BB23"/>
    <a:srgbClr val="688917"/>
    <a:srgbClr val="00A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75505" autoAdjust="0"/>
  </p:normalViewPr>
  <p:slideViewPr>
    <p:cSldViewPr snapToGrid="0">
      <p:cViewPr varScale="1">
        <p:scale>
          <a:sx n="86" d="100"/>
          <a:sy n="86" d="100"/>
        </p:scale>
        <p:origin x="749" y="45"/>
      </p:cViewPr>
      <p:guideLst/>
    </p:cSldViewPr>
  </p:slideViewPr>
  <p:notesTextViewPr>
    <p:cViewPr>
      <p:scale>
        <a:sx n="1" d="1"/>
        <a:sy n="1" d="1"/>
      </p:scale>
      <p:origin x="0" y="0"/>
    </p:cViewPr>
  </p:notesTextViewPr>
  <p:notesViewPr>
    <p:cSldViewPr snapToGrid="0">
      <p:cViewPr varScale="1">
        <p:scale>
          <a:sx n="97" d="100"/>
          <a:sy n="97" d="100"/>
        </p:scale>
        <p:origin x="4008"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0F3885-C7B2-46F1-9299-DC0C56C64C13}" type="datetimeFigureOut">
              <a:rPr lang="en-US" smtClean="0"/>
              <a:t>10/3/2025</a:t>
            </a:fld>
            <a:endParaRPr 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A6D6C9-C468-4813-855D-BB15EAFEA741}" type="slidenum">
              <a:rPr lang="en-US" smtClean="0"/>
              <a:t>‹#›</a:t>
            </a:fld>
            <a:endParaRPr lang="en-US"/>
          </a:p>
        </p:txBody>
      </p:sp>
    </p:spTree>
    <p:extLst>
      <p:ext uri="{BB962C8B-B14F-4D97-AF65-F5344CB8AC3E}">
        <p14:creationId xmlns:p14="http://schemas.microsoft.com/office/powerpoint/2010/main" val="3251836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29A924-12F5-44B5-88A2-3AD75851F2FB}" type="datetimeFigureOut">
              <a:rPr lang="en-US" smtClean="0"/>
              <a:t>10/3/2025</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3E5986-E5D8-4445-8011-3DFD10A55E13}" type="slidenum">
              <a:rPr lang="en-US" smtClean="0"/>
              <a:t>‹#›</a:t>
            </a:fld>
            <a:endParaRPr lang="en-US"/>
          </a:p>
        </p:txBody>
      </p:sp>
    </p:spTree>
    <p:extLst>
      <p:ext uri="{BB962C8B-B14F-4D97-AF65-F5344CB8AC3E}">
        <p14:creationId xmlns:p14="http://schemas.microsoft.com/office/powerpoint/2010/main" val="2492874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BF3E5986-E5D8-4445-8011-3DFD10A55E13}" type="slidenum">
              <a:rPr lang="en-US" smtClean="0"/>
              <a:t>1</a:t>
            </a:fld>
            <a:endParaRPr lang="en-US"/>
          </a:p>
        </p:txBody>
      </p:sp>
    </p:spTree>
    <p:extLst>
      <p:ext uri="{BB962C8B-B14F-4D97-AF65-F5344CB8AC3E}">
        <p14:creationId xmlns:p14="http://schemas.microsoft.com/office/powerpoint/2010/main" val="2409039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F3E5986-E5D8-4445-8011-3DFD10A55E13}" type="slidenum">
              <a:rPr lang="en-US" smtClean="0"/>
              <a:t>10</a:t>
            </a:fld>
            <a:endParaRPr lang="en-US"/>
          </a:p>
        </p:txBody>
      </p:sp>
    </p:spTree>
    <p:extLst>
      <p:ext uri="{BB962C8B-B14F-4D97-AF65-F5344CB8AC3E}">
        <p14:creationId xmlns:p14="http://schemas.microsoft.com/office/powerpoint/2010/main" val="684938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BF3E5986-E5D8-4445-8011-3DFD10A55E13}" type="slidenum">
              <a:rPr lang="en-US" smtClean="0"/>
              <a:t>11</a:t>
            </a:fld>
            <a:endParaRPr lang="en-US"/>
          </a:p>
        </p:txBody>
      </p:sp>
    </p:spTree>
    <p:extLst>
      <p:ext uri="{BB962C8B-B14F-4D97-AF65-F5344CB8AC3E}">
        <p14:creationId xmlns:p14="http://schemas.microsoft.com/office/powerpoint/2010/main" val="3346440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F3E5986-E5D8-4445-8011-3DFD10A55E13}" type="slidenum">
              <a:rPr lang="en-US" smtClean="0"/>
              <a:t>12</a:t>
            </a:fld>
            <a:endParaRPr lang="en-US"/>
          </a:p>
        </p:txBody>
      </p:sp>
    </p:spTree>
    <p:extLst>
      <p:ext uri="{BB962C8B-B14F-4D97-AF65-F5344CB8AC3E}">
        <p14:creationId xmlns:p14="http://schemas.microsoft.com/office/powerpoint/2010/main" val="3911008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F3E5986-E5D8-4445-8011-3DFD10A55E13}" type="slidenum">
              <a:rPr lang="en-US" smtClean="0"/>
              <a:t>13</a:t>
            </a:fld>
            <a:endParaRPr lang="en-US"/>
          </a:p>
        </p:txBody>
      </p:sp>
    </p:spTree>
    <p:extLst>
      <p:ext uri="{BB962C8B-B14F-4D97-AF65-F5344CB8AC3E}">
        <p14:creationId xmlns:p14="http://schemas.microsoft.com/office/powerpoint/2010/main" val="3652683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F3E5986-E5D8-4445-8011-3DFD10A55E13}" type="slidenum">
              <a:rPr lang="en-US" smtClean="0"/>
              <a:t>14</a:t>
            </a:fld>
            <a:endParaRPr lang="en-US"/>
          </a:p>
        </p:txBody>
      </p:sp>
    </p:spTree>
    <p:extLst>
      <p:ext uri="{BB962C8B-B14F-4D97-AF65-F5344CB8AC3E}">
        <p14:creationId xmlns:p14="http://schemas.microsoft.com/office/powerpoint/2010/main" val="4110249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BF3E5986-E5D8-4445-8011-3DFD10A55E13}" type="slidenum">
              <a:rPr lang="en-US" smtClean="0"/>
              <a:t>15</a:t>
            </a:fld>
            <a:endParaRPr lang="en-US"/>
          </a:p>
        </p:txBody>
      </p:sp>
    </p:spTree>
    <p:extLst>
      <p:ext uri="{BB962C8B-B14F-4D97-AF65-F5344CB8AC3E}">
        <p14:creationId xmlns:p14="http://schemas.microsoft.com/office/powerpoint/2010/main" val="3693434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BF3E5986-E5D8-4445-8011-3DFD10A55E13}" type="slidenum">
              <a:rPr lang="en-US" smtClean="0"/>
              <a:t>16</a:t>
            </a:fld>
            <a:endParaRPr lang="en-US"/>
          </a:p>
        </p:txBody>
      </p:sp>
    </p:spTree>
    <p:extLst>
      <p:ext uri="{BB962C8B-B14F-4D97-AF65-F5344CB8AC3E}">
        <p14:creationId xmlns:p14="http://schemas.microsoft.com/office/powerpoint/2010/main" val="1415918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F3E5986-E5D8-4445-8011-3DFD10A55E13}" type="slidenum">
              <a:rPr lang="en-US" smtClean="0"/>
              <a:t>17</a:t>
            </a:fld>
            <a:endParaRPr lang="en-US"/>
          </a:p>
        </p:txBody>
      </p:sp>
    </p:spTree>
    <p:extLst>
      <p:ext uri="{BB962C8B-B14F-4D97-AF65-F5344CB8AC3E}">
        <p14:creationId xmlns:p14="http://schemas.microsoft.com/office/powerpoint/2010/main" val="777194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F3E5986-E5D8-4445-8011-3DFD10A55E13}" type="slidenum">
              <a:rPr lang="en-US" smtClean="0"/>
              <a:t>18</a:t>
            </a:fld>
            <a:endParaRPr lang="en-US"/>
          </a:p>
        </p:txBody>
      </p:sp>
    </p:spTree>
    <p:extLst>
      <p:ext uri="{BB962C8B-B14F-4D97-AF65-F5344CB8AC3E}">
        <p14:creationId xmlns:p14="http://schemas.microsoft.com/office/powerpoint/2010/main" val="903588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F3E5986-E5D8-4445-8011-3DFD10A55E13}" type="slidenum">
              <a:rPr lang="en-US" smtClean="0"/>
              <a:t>2</a:t>
            </a:fld>
            <a:endParaRPr lang="en-US"/>
          </a:p>
        </p:txBody>
      </p:sp>
    </p:spTree>
    <p:extLst>
      <p:ext uri="{BB962C8B-B14F-4D97-AF65-F5344CB8AC3E}">
        <p14:creationId xmlns:p14="http://schemas.microsoft.com/office/powerpoint/2010/main" val="698474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F3E5986-E5D8-4445-8011-3DFD10A55E13}" type="slidenum">
              <a:rPr lang="en-US" smtClean="0"/>
              <a:t>3</a:t>
            </a:fld>
            <a:endParaRPr lang="en-US"/>
          </a:p>
        </p:txBody>
      </p:sp>
    </p:spTree>
    <p:extLst>
      <p:ext uri="{BB962C8B-B14F-4D97-AF65-F5344CB8AC3E}">
        <p14:creationId xmlns:p14="http://schemas.microsoft.com/office/powerpoint/2010/main" val="1605699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BF3E5986-E5D8-4445-8011-3DFD10A55E13}" type="slidenum">
              <a:rPr lang="en-US" smtClean="0"/>
              <a:t>4</a:t>
            </a:fld>
            <a:endParaRPr lang="en-US"/>
          </a:p>
        </p:txBody>
      </p:sp>
    </p:spTree>
    <p:extLst>
      <p:ext uri="{BB962C8B-B14F-4D97-AF65-F5344CB8AC3E}">
        <p14:creationId xmlns:p14="http://schemas.microsoft.com/office/powerpoint/2010/main" val="2961734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F3E5986-E5D8-4445-8011-3DFD10A55E13}" type="slidenum">
              <a:rPr lang="en-US" smtClean="0"/>
              <a:t>5</a:t>
            </a:fld>
            <a:endParaRPr lang="en-US"/>
          </a:p>
        </p:txBody>
      </p:sp>
    </p:spTree>
    <p:extLst>
      <p:ext uri="{BB962C8B-B14F-4D97-AF65-F5344CB8AC3E}">
        <p14:creationId xmlns:p14="http://schemas.microsoft.com/office/powerpoint/2010/main" val="412364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BF3E5986-E5D8-4445-8011-3DFD10A55E13}" type="slidenum">
              <a:rPr lang="en-US" smtClean="0"/>
              <a:t>6</a:t>
            </a:fld>
            <a:endParaRPr lang="en-US"/>
          </a:p>
        </p:txBody>
      </p:sp>
    </p:spTree>
    <p:extLst>
      <p:ext uri="{BB962C8B-B14F-4D97-AF65-F5344CB8AC3E}">
        <p14:creationId xmlns:p14="http://schemas.microsoft.com/office/powerpoint/2010/main" val="718585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F3E5986-E5D8-4445-8011-3DFD10A55E13}" type="slidenum">
              <a:rPr lang="en-US" smtClean="0"/>
              <a:t>7</a:t>
            </a:fld>
            <a:endParaRPr lang="en-US"/>
          </a:p>
        </p:txBody>
      </p:sp>
    </p:spTree>
    <p:extLst>
      <p:ext uri="{BB962C8B-B14F-4D97-AF65-F5344CB8AC3E}">
        <p14:creationId xmlns:p14="http://schemas.microsoft.com/office/powerpoint/2010/main" val="3815822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F3E5986-E5D8-4445-8011-3DFD10A55E13}" type="slidenum">
              <a:rPr lang="en-US" smtClean="0"/>
              <a:t>8</a:t>
            </a:fld>
            <a:endParaRPr lang="en-US"/>
          </a:p>
        </p:txBody>
      </p:sp>
    </p:spTree>
    <p:extLst>
      <p:ext uri="{BB962C8B-B14F-4D97-AF65-F5344CB8AC3E}">
        <p14:creationId xmlns:p14="http://schemas.microsoft.com/office/powerpoint/2010/main" val="3433874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F3E5986-E5D8-4445-8011-3DFD10A55E13}" type="slidenum">
              <a:rPr lang="en-US" smtClean="0"/>
              <a:t>9</a:t>
            </a:fld>
            <a:endParaRPr lang="en-US"/>
          </a:p>
        </p:txBody>
      </p:sp>
    </p:spTree>
    <p:extLst>
      <p:ext uri="{BB962C8B-B14F-4D97-AF65-F5344CB8AC3E}">
        <p14:creationId xmlns:p14="http://schemas.microsoft.com/office/powerpoint/2010/main" val="2150536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pic>
        <p:nvPicPr>
          <p:cNvPr id="7" name="图片 6" descr="高能所.jpg"/>
          <p:cNvPicPr>
            <a:picLocks noChangeAspect="1"/>
          </p:cNvPicPr>
          <p:nvPr/>
        </p:nvPicPr>
        <p:blipFill>
          <a:blip r:embed="rId2" cstate="print"/>
          <a:stretch>
            <a:fillRect/>
          </a:stretch>
        </p:blipFill>
        <p:spPr>
          <a:xfrm>
            <a:off x="0" y="0"/>
            <a:ext cx="12192000" cy="6858000"/>
          </a:xfrm>
          <a:prstGeom prst="rect">
            <a:avLst/>
          </a:prstGeom>
        </p:spPr>
      </p:pic>
      <p:sp>
        <p:nvSpPr>
          <p:cNvPr id="155650" name="Rectangle 2"/>
          <p:cNvSpPr>
            <a:spLocks noGrp="1" noChangeArrowheads="1"/>
          </p:cNvSpPr>
          <p:nvPr>
            <p:ph type="ctrTitle"/>
          </p:nvPr>
        </p:nvSpPr>
        <p:spPr>
          <a:xfrm>
            <a:off x="914400" y="2130428"/>
            <a:ext cx="10363200" cy="1470025"/>
          </a:xfrm>
        </p:spPr>
        <p:txBody>
          <a:bodyPr/>
          <a:lstStyle>
            <a:lvl1pPr algn="ctr">
              <a:defRPr sz="4500" b="1">
                <a:solidFill>
                  <a:srgbClr val="FF0000"/>
                </a:solidFill>
              </a:defRPr>
            </a:lvl1pPr>
          </a:lstStyle>
          <a:p>
            <a:r>
              <a:rPr lang="zh-CN" altLang="en-US"/>
              <a:t>单击此处编辑母版标题样式</a:t>
            </a:r>
            <a:endParaRPr lang="zh-CN" altLang="en-US" dirty="0"/>
          </a:p>
        </p:txBody>
      </p:sp>
      <p:sp>
        <p:nvSpPr>
          <p:cNvPr id="4" name="Rectangle 4"/>
          <p:cNvSpPr>
            <a:spLocks noGrp="1" noChangeArrowheads="1"/>
          </p:cNvSpPr>
          <p:nvPr>
            <p:ph type="dt" sz="half" idx="10"/>
          </p:nvPr>
        </p:nvSpPr>
        <p:spPr/>
        <p:txBody>
          <a:bodyPr/>
          <a:lstStyle>
            <a:lvl1pPr>
              <a:defRPr/>
            </a:lvl1pPr>
          </a:lstStyle>
          <a:p>
            <a:fld id="{E2895917-F16F-4DFA-88B2-C9FBC236F86E}" type="datetime1">
              <a:rPr lang="zh-CN" altLang="en-US" smtClean="0"/>
              <a:t>2025/10/3</a:t>
            </a:fld>
            <a:endParaRPr lang="en-US"/>
          </a:p>
        </p:txBody>
      </p:sp>
      <p:sp>
        <p:nvSpPr>
          <p:cNvPr id="5" name="Rectangle 5"/>
          <p:cNvSpPr>
            <a:spLocks noGrp="1" noChangeArrowheads="1"/>
          </p:cNvSpPr>
          <p:nvPr>
            <p:ph type="ftr" sz="quarter" idx="11"/>
          </p:nvPr>
        </p:nvSpPr>
        <p:spPr/>
        <p:txBody>
          <a:bodyPr anchor="ctr"/>
          <a:lstStyle>
            <a:lvl1pPr algn="ctr">
              <a:defRPr/>
            </a:lvl1pPr>
          </a:lstStyle>
          <a:p>
            <a:endParaRPr lang="en-US" dirty="0"/>
          </a:p>
        </p:txBody>
      </p:sp>
      <p:sp>
        <p:nvSpPr>
          <p:cNvPr id="19" name="文本占位符 18"/>
          <p:cNvSpPr>
            <a:spLocks noGrp="1"/>
          </p:cNvSpPr>
          <p:nvPr>
            <p:ph type="body" sz="quarter" idx="12"/>
          </p:nvPr>
        </p:nvSpPr>
        <p:spPr>
          <a:xfrm>
            <a:off x="2639616" y="4581528"/>
            <a:ext cx="6624736" cy="792163"/>
          </a:xfrm>
        </p:spPr>
        <p:txBody>
          <a:bodyPr/>
          <a:lstStyle>
            <a:lvl1pPr algn="ctr">
              <a:buNone/>
              <a:defRPr/>
            </a:lvl1pPr>
          </a:lstStyle>
          <a:p>
            <a:pPr lvl="0"/>
            <a:r>
              <a:rPr lang="zh-CN" altLang="en-US"/>
              <a:t>单击此处编辑母版文本样式</a:t>
            </a:r>
          </a:p>
        </p:txBody>
      </p:sp>
    </p:spTree>
    <p:extLst>
      <p:ext uri="{BB962C8B-B14F-4D97-AF65-F5344CB8AC3E}">
        <p14:creationId xmlns:p14="http://schemas.microsoft.com/office/powerpoint/2010/main" val="294162331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fld id="{C1975D4A-311F-4868-B0B9-589A3A98C76E}" type="datetime1">
              <a:rPr lang="zh-CN" altLang="en-US" smtClean="0"/>
              <a:t>2025/10/3</a:t>
            </a:fld>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13316512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zh-CN" altLang="en-US"/>
              <a:t>单击此处编辑母版标题样式</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fld id="{7B6AB4FE-037F-4EF5-8FC3-E88185A647EC}" type="datetime1">
              <a:rPr lang="zh-CN" altLang="en-US" smtClean="0"/>
              <a:t>2025/10/3</a:t>
            </a:fld>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19560866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p>
        </p:txBody>
      </p:sp>
      <p:sp>
        <p:nvSpPr>
          <p:cNvPr id="3" name="Content Placeholder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Rectangle 4"/>
          <p:cNvSpPr>
            <a:spLocks noGrp="1" noChangeArrowheads="1"/>
          </p:cNvSpPr>
          <p:nvPr>
            <p:ph type="dt" sz="half" idx="10"/>
          </p:nvPr>
        </p:nvSpPr>
        <p:spPr/>
        <p:txBody>
          <a:bodyPr/>
          <a:lstStyle>
            <a:lvl1pPr>
              <a:defRPr/>
            </a:lvl1pPr>
          </a:lstStyle>
          <a:p>
            <a:fld id="{78B9B7C1-EF2B-454E-8CF9-55EFC1992518}" type="datetime1">
              <a:rPr lang="zh-CN" altLang="en-US" smtClean="0"/>
              <a:t>2025/10/3</a:t>
            </a:fld>
            <a:endParaRPr lang="en-US"/>
          </a:p>
        </p:txBody>
      </p:sp>
      <p:sp>
        <p:nvSpPr>
          <p:cNvPr id="5" name="Rectangle 5"/>
          <p:cNvSpPr>
            <a:spLocks noGrp="1" noChangeArrowheads="1"/>
          </p:cNvSpPr>
          <p:nvPr>
            <p:ph type="ftr" sz="quarter" idx="11"/>
          </p:nvPr>
        </p:nvSpPr>
        <p:spPr/>
        <p:txBody>
          <a:bodyPr anchor="ctr"/>
          <a:lstStyle>
            <a:lvl1pPr algn="ctr">
              <a:defRPr/>
            </a:lvl1pPr>
          </a:lstStyle>
          <a:p>
            <a:endParaRPr lang="en-US" dirty="0"/>
          </a:p>
        </p:txBody>
      </p:sp>
      <p:sp>
        <p:nvSpPr>
          <p:cNvPr id="6" name="文本框 5"/>
          <p:cNvSpPr txBox="1"/>
          <p:nvPr userDrawn="1"/>
        </p:nvSpPr>
        <p:spPr>
          <a:xfrm>
            <a:off x="8478983" y="6245225"/>
            <a:ext cx="3380509" cy="300082"/>
          </a:xfrm>
          <a:prstGeom prst="rect">
            <a:avLst/>
          </a:prstGeom>
          <a:noFill/>
        </p:spPr>
        <p:txBody>
          <a:bodyPr wrap="square" rtlCol="0">
            <a:spAutoFit/>
          </a:bodyPr>
          <a:lstStyle/>
          <a:p>
            <a:pPr algn="r"/>
            <a:fld id="{019D75A6-84B7-40E5-963E-A8F9D89F3F56}" type="slidenum">
              <a:rPr lang="en-US" sz="1350" smtClean="0"/>
              <a:pPr algn="r"/>
              <a:t>‹#›</a:t>
            </a:fld>
            <a:endParaRPr lang="en-US" sz="1350" dirty="0"/>
          </a:p>
        </p:txBody>
      </p:sp>
    </p:spTree>
    <p:extLst>
      <p:ext uri="{BB962C8B-B14F-4D97-AF65-F5344CB8AC3E}">
        <p14:creationId xmlns:p14="http://schemas.microsoft.com/office/powerpoint/2010/main" val="277527127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zh-CN" altLang="en-US"/>
              <a:t>单击此处编辑母版标题样式</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4" name="Rectangle 4"/>
          <p:cNvSpPr>
            <a:spLocks noGrp="1" noChangeArrowheads="1"/>
          </p:cNvSpPr>
          <p:nvPr>
            <p:ph type="dt" sz="half" idx="10"/>
          </p:nvPr>
        </p:nvSpPr>
        <p:spPr/>
        <p:txBody>
          <a:bodyPr/>
          <a:lstStyle>
            <a:lvl1pPr>
              <a:defRPr/>
            </a:lvl1pPr>
          </a:lstStyle>
          <a:p>
            <a:fld id="{737CB458-445E-44F4-B60A-97F9FC687BCE}" type="datetime1">
              <a:rPr lang="zh-CN" altLang="en-US" smtClean="0"/>
              <a:t>2025/10/3</a:t>
            </a:fld>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414572398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p:txBody>
          <a:bodyPr/>
          <a:lstStyle>
            <a:lvl1pPr>
              <a:defRPr/>
            </a:lvl1pPr>
          </a:lstStyle>
          <a:p>
            <a:fld id="{22BD113A-D30C-4AFD-8246-B39164FA426B}" type="datetime1">
              <a:rPr lang="zh-CN" altLang="en-US" smtClean="0"/>
              <a:t>2025/10/3</a:t>
            </a:fld>
            <a:endParaRPr lang="en-US"/>
          </a:p>
        </p:txBody>
      </p:sp>
      <p:sp>
        <p:nvSpPr>
          <p:cNvPr id="6" name="Rectangle 5"/>
          <p:cNvSpPr>
            <a:spLocks noGrp="1" noChangeArrowheads="1"/>
          </p:cNvSpPr>
          <p:nvPr>
            <p:ph type="ftr" sz="quarter" idx="11"/>
          </p:nvPr>
        </p:nvSpPr>
        <p:spPr/>
        <p:txBody>
          <a:bodyPr anchor="ctr"/>
          <a:lstStyle>
            <a:lvl1pPr algn="ctr">
              <a:defRPr/>
            </a:lvl1pPr>
          </a:lstStyle>
          <a:p>
            <a:endParaRPr lang="en-US"/>
          </a:p>
        </p:txBody>
      </p:sp>
    </p:spTree>
    <p:extLst>
      <p:ext uri="{BB962C8B-B14F-4D97-AF65-F5344CB8AC3E}">
        <p14:creationId xmlns:p14="http://schemas.microsoft.com/office/powerpoint/2010/main" val="97809454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p:txBody>
          <a:bodyPr/>
          <a:lstStyle>
            <a:lvl1pPr>
              <a:defRPr/>
            </a:lvl1pPr>
          </a:lstStyle>
          <a:p>
            <a:fld id="{444225DD-3263-48FD-8609-20F243206E6B}" type="datetime1">
              <a:rPr lang="zh-CN" altLang="en-US" smtClean="0"/>
              <a:t>2025/10/3</a:t>
            </a:fld>
            <a:endParaRPr lang="en-US"/>
          </a:p>
        </p:txBody>
      </p:sp>
      <p:sp>
        <p:nvSpPr>
          <p:cNvPr id="8" name="Rectangle 5"/>
          <p:cNvSpPr>
            <a:spLocks noGrp="1" noChangeArrowheads="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72464238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p:txBody>
          <a:bodyPr/>
          <a:lstStyle>
            <a:lvl1pPr>
              <a:defRPr/>
            </a:lvl1pPr>
          </a:lstStyle>
          <a:p>
            <a:fld id="{B441D633-FB96-49FA-8DEC-160956FF50DB}" type="datetime1">
              <a:rPr lang="zh-CN" altLang="en-US" smtClean="0"/>
              <a:t>2025/10/3</a:t>
            </a:fld>
            <a:endParaRPr lang="en-US"/>
          </a:p>
        </p:txBody>
      </p:sp>
      <p:sp>
        <p:nvSpPr>
          <p:cNvPr id="4" name="Rectangle 5"/>
          <p:cNvSpPr>
            <a:spLocks noGrp="1" noChangeArrowheads="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77004310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6DBB9C1B-0DC2-478C-BE44-619409C41A70}" type="datetime1">
              <a:rPr lang="zh-CN" altLang="en-US" smtClean="0"/>
              <a:t>2025/10/3</a:t>
            </a:fld>
            <a:endParaRPr lang="en-US"/>
          </a:p>
        </p:txBody>
      </p:sp>
      <p:sp>
        <p:nvSpPr>
          <p:cNvPr id="3" name="Rectangle 5"/>
          <p:cNvSpPr>
            <a:spLocks noGrp="1" noChangeArrowheads="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71808600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zh-CN" altLang="en-US"/>
              <a:t>单击此处编辑母版标题样式</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a:defRPr/>
            </a:lvl1pPr>
          </a:lstStyle>
          <a:p>
            <a:fld id="{42084C32-8771-4B11-A9D1-181F5A8DFA8C}" type="datetime1">
              <a:rPr lang="zh-CN" altLang="en-US" smtClean="0"/>
              <a:t>2025/10/3</a:t>
            </a:fld>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91669614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zh-CN" altLang="en-US"/>
              <a:t>单击此处编辑母版标题样式</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a:defRPr/>
            </a:lvl1pPr>
          </a:lstStyle>
          <a:p>
            <a:fld id="{1F58E931-32F4-468E-8A3A-2270E09F4231}" type="datetime1">
              <a:rPr lang="zh-CN" altLang="en-US" smtClean="0"/>
              <a:t>2025/10/3</a:t>
            </a:fld>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55096766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871531" y="53752"/>
            <a:ext cx="951884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1028" name="Rectangle 3"/>
          <p:cNvSpPr>
            <a:spLocks noGrp="1" noChangeArrowheads="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endParaRPr lang="zh-CN" altLang="en-US" dirty="0"/>
          </a:p>
        </p:txBody>
      </p:sp>
      <p:sp>
        <p:nvSpPr>
          <p:cNvPr id="15360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vl1pPr>
          </a:lstStyle>
          <a:p>
            <a:fld id="{EDC88EA4-CB4F-496C-9A44-73C699A90AFA}" type="datetime1">
              <a:rPr lang="zh-CN" altLang="en-US" smtClean="0"/>
              <a:t>2025/10/3</a:t>
            </a:fld>
            <a:endParaRPr lang="en-US"/>
          </a:p>
        </p:txBody>
      </p:sp>
      <p:sp>
        <p:nvSpPr>
          <p:cNvPr id="15360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vl1pPr>
          </a:lstStyle>
          <a:p>
            <a:endParaRPr lang="en-US"/>
          </a:p>
        </p:txBody>
      </p:sp>
      <p:sp>
        <p:nvSpPr>
          <p:cNvPr id="10" name="矩形 9"/>
          <p:cNvSpPr/>
          <p:nvPr/>
        </p:nvSpPr>
        <p:spPr bwMode="auto">
          <a:xfrm>
            <a:off x="0" y="6669362"/>
            <a:ext cx="12192000" cy="484748"/>
          </a:xfrm>
          <a:prstGeom prst="rect">
            <a:avLst/>
          </a:prstGeom>
          <a:solidFill>
            <a:srgbClr val="C3C3EB"/>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1191" marR="0" indent="0" algn="ctr" defTabSz="685800" rtl="0" eaLnBrk="1" fontAlgn="base" latinLnBrk="0" hangingPunct="1">
              <a:lnSpc>
                <a:spcPct val="100000"/>
              </a:lnSpc>
              <a:spcBef>
                <a:spcPct val="0"/>
              </a:spcBef>
              <a:spcAft>
                <a:spcPct val="0"/>
              </a:spcAft>
              <a:buClrTx/>
              <a:buSzTx/>
              <a:buFontTx/>
              <a:buNone/>
              <a:tabLst/>
            </a:pPr>
            <a:endParaRPr kumimoji="0" lang="zh-CN" altLang="en-US" sz="2700" b="1" i="0" u="none" strike="noStrike" cap="none" normalizeH="0" baseline="0">
              <a:ln>
                <a:noFill/>
              </a:ln>
              <a:solidFill>
                <a:schemeClr val="bg1"/>
              </a:solidFill>
              <a:effectLst/>
              <a:latin typeface="Times New Roman" pitchFamily="18" charset="0"/>
              <a:ea typeface="华文中宋" pitchFamily="2" charset="-122"/>
            </a:endParaRPr>
          </a:p>
        </p:txBody>
      </p:sp>
      <p:pic>
        <p:nvPicPr>
          <p:cNvPr id="102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167664"/>
            <a:ext cx="1871069" cy="1029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3104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split orient="vert"/>
  </p:transition>
  <p:hf hdr="0" ftr="0" dt="0"/>
  <p:txStyles>
    <p:titleStyle>
      <a:lvl1pPr algn="ctr" rtl="0" eaLnBrk="1" fontAlgn="base" hangingPunct="1">
        <a:spcBef>
          <a:spcPct val="0"/>
        </a:spcBef>
        <a:spcAft>
          <a:spcPct val="0"/>
        </a:spcAft>
        <a:defRPr sz="3000" b="1" cap="none" spc="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微软雅黑" pitchFamily="34" charset="-122"/>
          <a:ea typeface="微软雅黑" pitchFamily="34" charset="-122"/>
          <a:cs typeface="+mj-cs"/>
        </a:defRPr>
      </a:lvl1pPr>
      <a:lvl2pPr algn="l" rtl="0" eaLnBrk="1" fontAlgn="base" hangingPunct="1">
        <a:spcBef>
          <a:spcPct val="0"/>
        </a:spcBef>
        <a:spcAft>
          <a:spcPct val="0"/>
        </a:spcAft>
        <a:defRPr sz="3000" b="1">
          <a:solidFill>
            <a:schemeClr val="bg1"/>
          </a:solidFill>
          <a:latin typeface="Arial" charset="0"/>
          <a:ea typeface="黑体" pitchFamily="2" charset="-122"/>
        </a:defRPr>
      </a:lvl2pPr>
      <a:lvl3pPr algn="l" rtl="0" eaLnBrk="1" fontAlgn="base" hangingPunct="1">
        <a:spcBef>
          <a:spcPct val="0"/>
        </a:spcBef>
        <a:spcAft>
          <a:spcPct val="0"/>
        </a:spcAft>
        <a:defRPr sz="3000" b="1">
          <a:solidFill>
            <a:schemeClr val="bg1"/>
          </a:solidFill>
          <a:latin typeface="Arial" charset="0"/>
          <a:ea typeface="黑体" pitchFamily="2" charset="-122"/>
        </a:defRPr>
      </a:lvl3pPr>
      <a:lvl4pPr algn="l" rtl="0" eaLnBrk="1" fontAlgn="base" hangingPunct="1">
        <a:spcBef>
          <a:spcPct val="0"/>
        </a:spcBef>
        <a:spcAft>
          <a:spcPct val="0"/>
        </a:spcAft>
        <a:defRPr sz="3000" b="1">
          <a:solidFill>
            <a:schemeClr val="bg1"/>
          </a:solidFill>
          <a:latin typeface="Arial" charset="0"/>
          <a:ea typeface="黑体" pitchFamily="2" charset="-122"/>
        </a:defRPr>
      </a:lvl4pPr>
      <a:lvl5pPr algn="l" rtl="0" eaLnBrk="1" fontAlgn="base" hangingPunct="1">
        <a:spcBef>
          <a:spcPct val="0"/>
        </a:spcBef>
        <a:spcAft>
          <a:spcPct val="0"/>
        </a:spcAft>
        <a:defRPr sz="3000" b="1">
          <a:solidFill>
            <a:schemeClr val="bg1"/>
          </a:solidFill>
          <a:latin typeface="Arial" charset="0"/>
          <a:ea typeface="黑体" pitchFamily="2" charset="-122"/>
        </a:defRPr>
      </a:lvl5pPr>
      <a:lvl6pPr marL="342900" algn="l" rtl="0" eaLnBrk="1" fontAlgn="base" hangingPunct="1">
        <a:spcBef>
          <a:spcPct val="0"/>
        </a:spcBef>
        <a:spcAft>
          <a:spcPct val="0"/>
        </a:spcAft>
        <a:defRPr sz="3000" b="1">
          <a:solidFill>
            <a:srgbClr val="0090F2"/>
          </a:solidFill>
          <a:latin typeface="Arial" charset="0"/>
          <a:ea typeface="黑体" pitchFamily="2" charset="-122"/>
        </a:defRPr>
      </a:lvl6pPr>
      <a:lvl7pPr marL="685800" algn="l" rtl="0" eaLnBrk="1" fontAlgn="base" hangingPunct="1">
        <a:spcBef>
          <a:spcPct val="0"/>
        </a:spcBef>
        <a:spcAft>
          <a:spcPct val="0"/>
        </a:spcAft>
        <a:defRPr sz="3000" b="1">
          <a:solidFill>
            <a:srgbClr val="0090F2"/>
          </a:solidFill>
          <a:latin typeface="Arial" charset="0"/>
          <a:ea typeface="黑体" pitchFamily="2" charset="-122"/>
        </a:defRPr>
      </a:lvl7pPr>
      <a:lvl8pPr marL="1028700" algn="l" rtl="0" eaLnBrk="1" fontAlgn="base" hangingPunct="1">
        <a:spcBef>
          <a:spcPct val="0"/>
        </a:spcBef>
        <a:spcAft>
          <a:spcPct val="0"/>
        </a:spcAft>
        <a:defRPr sz="3000" b="1">
          <a:solidFill>
            <a:srgbClr val="0090F2"/>
          </a:solidFill>
          <a:latin typeface="Arial" charset="0"/>
          <a:ea typeface="黑体" pitchFamily="2" charset="-122"/>
        </a:defRPr>
      </a:lvl8pPr>
      <a:lvl9pPr marL="1371600" algn="l" rtl="0" eaLnBrk="1" fontAlgn="base" hangingPunct="1">
        <a:spcBef>
          <a:spcPct val="0"/>
        </a:spcBef>
        <a:spcAft>
          <a:spcPct val="0"/>
        </a:spcAft>
        <a:defRPr sz="3000" b="1">
          <a:solidFill>
            <a:srgbClr val="0090F2"/>
          </a:solidFill>
          <a:latin typeface="Arial" charset="0"/>
          <a:ea typeface="黑体" pitchFamily="2" charset="-122"/>
        </a:defRPr>
      </a:lvl9pPr>
    </p:titleStyle>
    <p:bodyStyle>
      <a:lvl1pPr marL="257175" indent="-257175" algn="l" rtl="0" eaLnBrk="1" fontAlgn="base" hangingPunct="1">
        <a:spcBef>
          <a:spcPct val="20000"/>
        </a:spcBef>
        <a:spcAft>
          <a:spcPct val="0"/>
        </a:spcAft>
        <a:buClr>
          <a:srgbClr val="00B0F0"/>
        </a:buClr>
        <a:buSzPct val="90000"/>
        <a:buFont typeface="Wingdings" pitchFamily="2" charset="2"/>
        <a:buChar char="n"/>
        <a:defRPr sz="2100">
          <a:solidFill>
            <a:srgbClr val="003399"/>
          </a:solidFill>
          <a:latin typeface="微软雅黑" pitchFamily="34" charset="-122"/>
          <a:ea typeface="微软雅黑" pitchFamily="34" charset="-122"/>
          <a:cs typeface="+mn-cs"/>
        </a:defRPr>
      </a:lvl1pPr>
      <a:lvl2pPr marL="557213" indent="-214313" algn="l" rtl="0" eaLnBrk="1" fontAlgn="base" hangingPunct="1">
        <a:spcBef>
          <a:spcPct val="20000"/>
        </a:spcBef>
        <a:spcAft>
          <a:spcPct val="0"/>
        </a:spcAft>
        <a:buClr>
          <a:srgbClr val="00B050"/>
        </a:buClr>
        <a:buSzPct val="75000"/>
        <a:buFont typeface="Wingdings" pitchFamily="2" charset="2"/>
        <a:buChar char="l"/>
        <a:defRPr sz="1800">
          <a:solidFill>
            <a:schemeClr val="tx1"/>
          </a:solidFill>
          <a:latin typeface="微软雅黑" pitchFamily="34" charset="-122"/>
          <a:ea typeface="微软雅黑" pitchFamily="34" charset="-122"/>
        </a:defRPr>
      </a:lvl2pPr>
      <a:lvl3pPr marL="857250" indent="-171450" algn="l" rtl="0" eaLnBrk="1" fontAlgn="base" hangingPunct="1">
        <a:spcBef>
          <a:spcPct val="20000"/>
        </a:spcBef>
        <a:spcAft>
          <a:spcPct val="0"/>
        </a:spcAft>
        <a:buChar char="•"/>
        <a:defRPr sz="1800">
          <a:solidFill>
            <a:srgbClr val="003399"/>
          </a:solidFill>
          <a:latin typeface="+mn-lt"/>
          <a:ea typeface="+mn-ea"/>
        </a:defRPr>
      </a:lvl3pPr>
      <a:lvl4pPr marL="1200150" indent="-171450" algn="l" rtl="0" eaLnBrk="1" fontAlgn="base" hangingPunct="1">
        <a:spcBef>
          <a:spcPct val="20000"/>
        </a:spcBef>
        <a:spcAft>
          <a:spcPct val="0"/>
        </a:spcAft>
        <a:buChar char="–"/>
        <a:defRPr sz="2100">
          <a:solidFill>
            <a:srgbClr val="003399"/>
          </a:solidFill>
          <a:latin typeface="+mn-lt"/>
          <a:ea typeface="+mn-ea"/>
        </a:defRPr>
      </a:lvl4pPr>
      <a:lvl5pPr marL="1543050" indent="-171450" algn="l" rtl="0" eaLnBrk="1" fontAlgn="base" hangingPunct="1">
        <a:spcBef>
          <a:spcPct val="20000"/>
        </a:spcBef>
        <a:spcAft>
          <a:spcPct val="0"/>
        </a:spcAft>
        <a:buChar char="»"/>
        <a:defRPr sz="2100">
          <a:solidFill>
            <a:srgbClr val="003399"/>
          </a:solidFill>
          <a:latin typeface="+mn-lt"/>
          <a:ea typeface="+mn-ea"/>
        </a:defRPr>
      </a:lvl5pPr>
      <a:lvl6pPr marL="1885950" indent="-171450" algn="l" rtl="0" eaLnBrk="1" fontAlgn="base" hangingPunct="1">
        <a:spcBef>
          <a:spcPct val="20000"/>
        </a:spcBef>
        <a:spcAft>
          <a:spcPct val="0"/>
        </a:spcAft>
        <a:buChar char="»"/>
        <a:defRPr sz="2100">
          <a:solidFill>
            <a:srgbClr val="003399"/>
          </a:solidFill>
          <a:latin typeface="+mn-lt"/>
          <a:ea typeface="+mn-ea"/>
        </a:defRPr>
      </a:lvl6pPr>
      <a:lvl7pPr marL="2228850" indent="-171450" algn="l" rtl="0" eaLnBrk="1" fontAlgn="base" hangingPunct="1">
        <a:spcBef>
          <a:spcPct val="20000"/>
        </a:spcBef>
        <a:spcAft>
          <a:spcPct val="0"/>
        </a:spcAft>
        <a:buChar char="»"/>
        <a:defRPr sz="2100">
          <a:solidFill>
            <a:srgbClr val="003399"/>
          </a:solidFill>
          <a:latin typeface="+mn-lt"/>
          <a:ea typeface="+mn-ea"/>
        </a:defRPr>
      </a:lvl7pPr>
      <a:lvl8pPr marL="2571750" indent="-171450" algn="l" rtl="0" eaLnBrk="1" fontAlgn="base" hangingPunct="1">
        <a:spcBef>
          <a:spcPct val="20000"/>
        </a:spcBef>
        <a:spcAft>
          <a:spcPct val="0"/>
        </a:spcAft>
        <a:buChar char="»"/>
        <a:defRPr sz="2100">
          <a:solidFill>
            <a:srgbClr val="003399"/>
          </a:solidFill>
          <a:latin typeface="+mn-lt"/>
          <a:ea typeface="+mn-ea"/>
        </a:defRPr>
      </a:lvl8pPr>
      <a:lvl9pPr marL="2914650" indent="-171450" algn="l" rtl="0" eaLnBrk="1" fontAlgn="base" hangingPunct="1">
        <a:spcBef>
          <a:spcPct val="20000"/>
        </a:spcBef>
        <a:spcAft>
          <a:spcPct val="0"/>
        </a:spcAft>
        <a:buChar char="»"/>
        <a:defRPr sz="2100">
          <a:solidFill>
            <a:srgbClr val="003399"/>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08A7A1-20B7-4895-8233-5345BDBC90C2}"/>
              </a:ext>
            </a:extLst>
          </p:cNvPr>
          <p:cNvSpPr>
            <a:spLocks noGrp="1"/>
          </p:cNvSpPr>
          <p:nvPr>
            <p:ph type="ctrTitle"/>
          </p:nvPr>
        </p:nvSpPr>
        <p:spPr/>
        <p:txBody>
          <a:bodyPr/>
          <a:lstStyle/>
          <a:p>
            <a:r>
              <a:rPr lang="en-US" altLang="zh-CN" dirty="0"/>
              <a:t>Higher Order Mode Damping Requirements for New Circular Accelerators</a:t>
            </a:r>
            <a:endParaRPr lang="zh-CN" altLang="en-US" dirty="0"/>
          </a:p>
        </p:txBody>
      </p:sp>
      <p:sp>
        <p:nvSpPr>
          <p:cNvPr id="3" name="文本占位符 2">
            <a:extLst>
              <a:ext uri="{FF2B5EF4-FFF2-40B4-BE49-F238E27FC236}">
                <a16:creationId xmlns:a16="http://schemas.microsoft.com/office/drawing/2014/main" id="{808E71A8-33D1-4FC8-AD2A-0F71DA8E05B2}"/>
              </a:ext>
            </a:extLst>
          </p:cNvPr>
          <p:cNvSpPr>
            <a:spLocks noGrp="1"/>
          </p:cNvSpPr>
          <p:nvPr>
            <p:ph type="body" sz="quarter" idx="12"/>
          </p:nvPr>
        </p:nvSpPr>
        <p:spPr>
          <a:xfrm>
            <a:off x="2639616" y="4581528"/>
            <a:ext cx="6624736" cy="1003932"/>
          </a:xfrm>
        </p:spPr>
        <p:txBody>
          <a:bodyPr/>
          <a:lstStyle/>
          <a:p>
            <a:r>
              <a:rPr lang="en-US" altLang="zh-CN" dirty="0"/>
              <a:t>Na Wang</a:t>
            </a:r>
          </a:p>
          <a:p>
            <a:r>
              <a:rPr lang="en-US" altLang="zh-CN" dirty="0"/>
              <a:t>Institute of High Energy Physics, CAS</a:t>
            </a:r>
            <a:endParaRPr lang="zh-CN" altLang="en-US" dirty="0"/>
          </a:p>
        </p:txBody>
      </p:sp>
    </p:spTree>
    <p:extLst>
      <p:ext uri="{BB962C8B-B14F-4D97-AF65-F5344CB8AC3E}">
        <p14:creationId xmlns:p14="http://schemas.microsoft.com/office/powerpoint/2010/main" val="7818996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EC7720-C91A-40C7-AB9C-6889F416B6B1}"/>
              </a:ext>
            </a:extLst>
          </p:cNvPr>
          <p:cNvSpPr>
            <a:spLocks noGrp="1"/>
          </p:cNvSpPr>
          <p:nvPr>
            <p:ph type="title"/>
          </p:nvPr>
        </p:nvSpPr>
        <p:spPr/>
        <p:txBody>
          <a:bodyPr/>
          <a:lstStyle/>
          <a:p>
            <a:r>
              <a:rPr lang="en-US" altLang="zh-CN" dirty="0"/>
              <a:t>Parasitic beam power loss</a:t>
            </a:r>
            <a:endParaRPr lang="zh-CN" altLang="en-US" dirty="0"/>
          </a:p>
        </p:txBody>
      </p:sp>
      <p:sp>
        <p:nvSpPr>
          <p:cNvPr id="3" name="内容占位符 2">
            <a:extLst>
              <a:ext uri="{FF2B5EF4-FFF2-40B4-BE49-F238E27FC236}">
                <a16:creationId xmlns:a16="http://schemas.microsoft.com/office/drawing/2014/main" id="{F07ACFE1-8128-40E3-B359-A1DF7B759445}"/>
              </a:ext>
            </a:extLst>
          </p:cNvPr>
          <p:cNvSpPr>
            <a:spLocks noGrp="1"/>
          </p:cNvSpPr>
          <p:nvPr>
            <p:ph idx="1"/>
          </p:nvPr>
        </p:nvSpPr>
        <p:spPr>
          <a:xfrm>
            <a:off x="609600" y="1254177"/>
            <a:ext cx="10972800" cy="4871989"/>
          </a:xfrm>
        </p:spPr>
        <p:txBody>
          <a:bodyPr/>
          <a:lstStyle/>
          <a:p>
            <a:pPr>
              <a:spcBef>
                <a:spcPts val="600"/>
              </a:spcBef>
            </a:pPr>
            <a:r>
              <a:rPr lang="en-US" altLang="zh-CN" dirty="0"/>
              <a:t>Energy loss of electron bunches traversing the cavity -&gt; induce heating and limit the machine performance</a:t>
            </a:r>
          </a:p>
          <a:p>
            <a:pPr>
              <a:spcBef>
                <a:spcPts val="600"/>
              </a:spcBef>
            </a:pPr>
            <a:r>
              <a:rPr lang="en-US" altLang="zh-CN" dirty="0"/>
              <a:t>The general formula for HOM power extracted into the HOM dampers is given by</a:t>
            </a:r>
          </a:p>
          <a:p>
            <a:pPr>
              <a:spcBef>
                <a:spcPts val="600"/>
              </a:spcBef>
            </a:pPr>
            <a:endParaRPr lang="zh-CN" altLang="en-US" dirty="0"/>
          </a:p>
        </p:txBody>
      </p:sp>
      <p:sp>
        <p:nvSpPr>
          <p:cNvPr id="8" name="文本框 7">
            <a:extLst>
              <a:ext uri="{FF2B5EF4-FFF2-40B4-BE49-F238E27FC236}">
                <a16:creationId xmlns:a16="http://schemas.microsoft.com/office/drawing/2014/main" id="{F56DA025-28A8-49E3-ABC3-94B9169C6C90}"/>
              </a:ext>
            </a:extLst>
          </p:cNvPr>
          <p:cNvSpPr txBox="1"/>
          <p:nvPr/>
        </p:nvSpPr>
        <p:spPr>
          <a:xfrm>
            <a:off x="909116" y="5474931"/>
            <a:ext cx="10531821" cy="707886"/>
          </a:xfrm>
          <a:prstGeom prst="rect">
            <a:avLst/>
          </a:prstGeom>
          <a:noFill/>
        </p:spPr>
        <p:txBody>
          <a:bodyPr wrap="square">
            <a:spAutoFit/>
          </a:bodyPr>
          <a:lstStyle/>
          <a:p>
            <a:pPr marL="342900" indent="-342900">
              <a:buFont typeface="Arial" panose="020B0604020202020204" pitchFamily="34" charset="0"/>
              <a:buChar char="•"/>
            </a:pPr>
            <a:r>
              <a:rPr lang="en-US" altLang="zh-CN" sz="2000" dirty="0"/>
              <a:t>The power loss depends both on the beam parameters and the geometry of rf cavities.</a:t>
            </a:r>
          </a:p>
          <a:p>
            <a:pPr marL="342900" indent="-342900">
              <a:buFont typeface="Arial" panose="020B0604020202020204" pitchFamily="34" charset="0"/>
              <a:buChar char="•"/>
            </a:pPr>
            <a:r>
              <a:rPr lang="en-US" altLang="zh-CN" sz="2000" dirty="0"/>
              <a:t>Should consider the case when the bunch spacing spectral line hits the HOMs.</a:t>
            </a:r>
          </a:p>
        </p:txBody>
      </p:sp>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51C1AAF4-5597-4761-ABEC-F30037810049}"/>
                  </a:ext>
                </a:extLst>
              </p:cNvPr>
              <p:cNvSpPr txBox="1"/>
              <p:nvPr/>
            </p:nvSpPr>
            <p:spPr>
              <a:xfrm>
                <a:off x="2731899" y="2595281"/>
                <a:ext cx="4812630" cy="489429"/>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CN" sz="2800" i="1" smtClean="0">
                              <a:latin typeface="Cambria Math" panose="02040503050406030204" pitchFamily="18" charset="0"/>
                            </a:rPr>
                          </m:ctrlPr>
                        </m:sSubPr>
                        <m:e>
                          <m:r>
                            <a:rPr lang="en-US" altLang="zh-CN" sz="2800" b="0" i="1" smtClean="0">
                              <a:latin typeface="Cambria Math" panose="02040503050406030204" pitchFamily="18" charset="0"/>
                            </a:rPr>
                            <m:t>𝑃</m:t>
                          </m:r>
                        </m:e>
                        <m:sub>
                          <m:r>
                            <a:rPr lang="en-US" altLang="zh-CN" sz="2800" b="0" i="1" smtClean="0">
                              <a:latin typeface="Cambria Math" panose="02040503050406030204" pitchFamily="18" charset="0"/>
                            </a:rPr>
                            <m:t>𝐻𝑂𝑀</m:t>
                          </m:r>
                        </m:sub>
                      </m:sSub>
                      <m:r>
                        <a:rPr lang="en-US" altLang="zh-CN" sz="2800" b="0" i="1" smtClean="0">
                          <a:latin typeface="Cambria Math" panose="02040503050406030204" pitchFamily="18" charset="0"/>
                        </a:rPr>
                        <m:t>=(</m:t>
                      </m:r>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𝑘</m:t>
                          </m:r>
                        </m:e>
                        <m:sub>
                          <m:r>
                            <a:rPr lang="en-US" altLang="zh-CN" sz="2800" b="0" i="1" smtClean="0">
                              <a:latin typeface="Cambria Math" panose="02040503050406030204" pitchFamily="18" charset="0"/>
                            </a:rPr>
                            <m:t>||</m:t>
                          </m:r>
                        </m:sub>
                      </m:sSub>
                      <m:r>
                        <a:rPr lang="en-US" altLang="zh-CN" sz="2800" b="0" i="1" smtClean="0">
                          <a:latin typeface="Cambria Math" panose="02040503050406030204" pitchFamily="18" charset="0"/>
                        </a:rPr>
                        <m:t>−</m:t>
                      </m:r>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𝑘</m:t>
                          </m:r>
                        </m:e>
                        <m:sub>
                          <m:r>
                            <a:rPr lang="en-US" altLang="zh-CN" sz="2800" b="0" i="1" smtClean="0">
                              <a:latin typeface="Cambria Math" panose="02040503050406030204" pitchFamily="18" charset="0"/>
                            </a:rPr>
                            <m:t>𝑎𝑐𝑐</m:t>
                          </m:r>
                        </m:sub>
                      </m:sSub>
                      <m:r>
                        <a:rPr lang="en-US" altLang="zh-CN" sz="2800" b="0" i="1" smtClean="0">
                          <a:latin typeface="Cambria Math" panose="02040503050406030204" pitchFamily="18" charset="0"/>
                        </a:rPr>
                        <m:t>)</m:t>
                      </m:r>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𝑛</m:t>
                          </m:r>
                        </m:e>
                        <m:sub>
                          <m:r>
                            <a:rPr lang="en-US" altLang="zh-CN" sz="2800" b="0" i="1" smtClean="0">
                              <a:latin typeface="Cambria Math" panose="02040503050406030204" pitchFamily="18" charset="0"/>
                            </a:rPr>
                            <m:t>𝑏</m:t>
                          </m:r>
                        </m:sub>
                      </m:sSub>
                      <m:sSubSup>
                        <m:sSubSupPr>
                          <m:ctrlPr>
                            <a:rPr lang="en-US" altLang="zh-CN" sz="2800" b="0" i="1" smtClean="0">
                              <a:latin typeface="Cambria Math" panose="02040503050406030204" pitchFamily="18" charset="0"/>
                            </a:rPr>
                          </m:ctrlPr>
                        </m:sSubSupPr>
                        <m:e>
                          <m:r>
                            <a:rPr lang="en-US" altLang="zh-CN" sz="2800" b="0" i="1" smtClean="0">
                              <a:latin typeface="Cambria Math" panose="02040503050406030204" pitchFamily="18" charset="0"/>
                            </a:rPr>
                            <m:t>𝐼</m:t>
                          </m:r>
                        </m:e>
                        <m:sub>
                          <m:r>
                            <a:rPr lang="en-US" altLang="zh-CN" sz="2800" b="0" i="1" smtClean="0">
                              <a:latin typeface="Cambria Math" panose="02040503050406030204" pitchFamily="18" charset="0"/>
                            </a:rPr>
                            <m:t>𝑏</m:t>
                          </m:r>
                        </m:sub>
                        <m:sup>
                          <m:r>
                            <a:rPr lang="en-US" altLang="zh-CN" sz="2800" b="0" i="1" smtClean="0">
                              <a:latin typeface="Cambria Math" panose="02040503050406030204" pitchFamily="18" charset="0"/>
                            </a:rPr>
                            <m:t>2</m:t>
                          </m:r>
                        </m:sup>
                      </m:sSubSup>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𝑇</m:t>
                          </m:r>
                        </m:e>
                        <m:sub>
                          <m:r>
                            <a:rPr lang="en-US" altLang="zh-CN" sz="2800" b="0" i="1" smtClean="0">
                              <a:latin typeface="Cambria Math" panose="02040503050406030204" pitchFamily="18" charset="0"/>
                            </a:rPr>
                            <m:t>0</m:t>
                          </m:r>
                        </m:sub>
                      </m:sSub>
                    </m:oMath>
                  </m:oMathPara>
                </a14:m>
                <a:endParaRPr lang="zh-CN" altLang="en-US" sz="2800" dirty="0"/>
              </a:p>
            </p:txBody>
          </p:sp>
        </mc:Choice>
        <mc:Fallback>
          <p:sp>
            <p:nvSpPr>
              <p:cNvPr id="9" name="文本框 8">
                <a:extLst>
                  <a:ext uri="{FF2B5EF4-FFF2-40B4-BE49-F238E27FC236}">
                    <a16:creationId xmlns:a16="http://schemas.microsoft.com/office/drawing/2014/main" id="{51C1AAF4-5597-4761-ABEC-F30037810049}"/>
                  </a:ext>
                </a:extLst>
              </p:cNvPr>
              <p:cNvSpPr txBox="1">
                <a:spLocks noRot="1" noChangeAspect="1" noMove="1" noResize="1" noEditPoints="1" noAdjustHandles="1" noChangeArrowheads="1" noChangeShapeType="1" noTextEdit="1"/>
              </p:cNvSpPr>
              <p:nvPr/>
            </p:nvSpPr>
            <p:spPr>
              <a:xfrm>
                <a:off x="2731899" y="2595281"/>
                <a:ext cx="4812630" cy="489429"/>
              </a:xfrm>
              <a:prstGeom prst="rect">
                <a:avLst/>
              </a:prstGeom>
              <a:blipFill>
                <a:blip r:embed="rId3"/>
                <a:stretch>
                  <a:fillRect/>
                </a:stretch>
              </a:blipFill>
            </p:spPr>
            <p:txBody>
              <a:bodyPr/>
              <a:lstStyle/>
              <a:p>
                <a:r>
                  <a:rPr lang="zh-CN" altLang="en-US">
                    <a:noFill/>
                  </a:rPr>
                  <a:t> </a:t>
                </a:r>
              </a:p>
            </p:txBody>
          </p:sp>
        </mc:Fallback>
      </mc:AlternateContent>
      <p:cxnSp>
        <p:nvCxnSpPr>
          <p:cNvPr id="11" name="直接箭头连接符 10">
            <a:extLst>
              <a:ext uri="{FF2B5EF4-FFF2-40B4-BE49-F238E27FC236}">
                <a16:creationId xmlns:a16="http://schemas.microsoft.com/office/drawing/2014/main" id="{3B1F531F-DF2C-463D-9883-A032B7510413}"/>
              </a:ext>
            </a:extLst>
          </p:cNvPr>
          <p:cNvCxnSpPr/>
          <p:nvPr/>
        </p:nvCxnSpPr>
        <p:spPr bwMode="auto">
          <a:xfrm flipH="1">
            <a:off x="4351994" y="3211471"/>
            <a:ext cx="343759" cy="373631"/>
          </a:xfrm>
          <a:prstGeom prst="straightConnector1">
            <a:avLst/>
          </a:prstGeom>
          <a:solidFill>
            <a:srgbClr val="FF0000"/>
          </a:solidFill>
          <a:ln w="9525" cap="flat" cmpd="sng" algn="ctr">
            <a:solidFill>
              <a:srgbClr val="5F5F5F"/>
            </a:solidFill>
            <a:prstDash val="solid"/>
            <a:round/>
            <a:headEnd type="none" w="med" len="med"/>
            <a:tailEnd type="triangle"/>
          </a:ln>
          <a:effectLst>
            <a:outerShdw dist="53882" dir="2700000" algn="ctr" rotWithShape="0">
              <a:srgbClr val="CCECFF"/>
            </a:outerShdw>
          </a:effectLst>
        </p:spPr>
      </p:cxnSp>
      <p:sp>
        <p:nvSpPr>
          <p:cNvPr id="13" name="文本框 12">
            <a:extLst>
              <a:ext uri="{FF2B5EF4-FFF2-40B4-BE49-F238E27FC236}">
                <a16:creationId xmlns:a16="http://schemas.microsoft.com/office/drawing/2014/main" id="{1753348E-5763-4704-8D3C-45C9142015BB}"/>
              </a:ext>
            </a:extLst>
          </p:cNvPr>
          <p:cNvSpPr txBox="1"/>
          <p:nvPr/>
        </p:nvSpPr>
        <p:spPr>
          <a:xfrm>
            <a:off x="3432437" y="3632433"/>
            <a:ext cx="1971461" cy="400110"/>
          </a:xfrm>
          <a:prstGeom prst="rect">
            <a:avLst/>
          </a:prstGeom>
          <a:noFill/>
        </p:spPr>
        <p:txBody>
          <a:bodyPr wrap="square">
            <a:spAutoFit/>
          </a:bodyPr>
          <a:lstStyle/>
          <a:p>
            <a:r>
              <a:rPr lang="en-US" altLang="zh-CN" sz="2000" dirty="0"/>
              <a:t>Total loss factor</a:t>
            </a:r>
            <a:endParaRPr lang="zh-CN" altLang="en-US" sz="2000" dirty="0"/>
          </a:p>
        </p:txBody>
      </p:sp>
      <p:cxnSp>
        <p:nvCxnSpPr>
          <p:cNvPr id="14" name="直接箭头连接符 13">
            <a:extLst>
              <a:ext uri="{FF2B5EF4-FFF2-40B4-BE49-F238E27FC236}">
                <a16:creationId xmlns:a16="http://schemas.microsoft.com/office/drawing/2014/main" id="{966E9795-48EC-4C9C-A5A0-2EDEC69FECE8}"/>
              </a:ext>
            </a:extLst>
          </p:cNvPr>
          <p:cNvCxnSpPr>
            <a:cxnSpLocks/>
          </p:cNvCxnSpPr>
          <p:nvPr/>
        </p:nvCxnSpPr>
        <p:spPr bwMode="auto">
          <a:xfrm flipH="1">
            <a:off x="6173919" y="3196910"/>
            <a:ext cx="73493" cy="439139"/>
          </a:xfrm>
          <a:prstGeom prst="straightConnector1">
            <a:avLst/>
          </a:prstGeom>
          <a:solidFill>
            <a:srgbClr val="FF0000"/>
          </a:solidFill>
          <a:ln w="9525" cap="flat" cmpd="sng" algn="ctr">
            <a:solidFill>
              <a:srgbClr val="5F5F5F"/>
            </a:solidFill>
            <a:prstDash val="solid"/>
            <a:round/>
            <a:headEnd type="none" w="med" len="med"/>
            <a:tailEnd type="triangle"/>
          </a:ln>
          <a:effectLst>
            <a:outerShdw dist="53882" dir="2700000" algn="ctr" rotWithShape="0">
              <a:srgbClr val="CCECFF"/>
            </a:outerShdw>
          </a:effectLst>
        </p:spPr>
      </p:cxnSp>
      <p:sp>
        <p:nvSpPr>
          <p:cNvPr id="17" name="文本框 16">
            <a:extLst>
              <a:ext uri="{FF2B5EF4-FFF2-40B4-BE49-F238E27FC236}">
                <a16:creationId xmlns:a16="http://schemas.microsoft.com/office/drawing/2014/main" id="{01680ED3-FA40-42D0-99D1-14D6E1F71605}"/>
              </a:ext>
            </a:extLst>
          </p:cNvPr>
          <p:cNvSpPr txBox="1"/>
          <p:nvPr/>
        </p:nvSpPr>
        <p:spPr>
          <a:xfrm>
            <a:off x="5573068" y="3628819"/>
            <a:ext cx="1971461" cy="400110"/>
          </a:xfrm>
          <a:prstGeom prst="rect">
            <a:avLst/>
          </a:prstGeom>
          <a:noFill/>
        </p:spPr>
        <p:txBody>
          <a:bodyPr wrap="square">
            <a:spAutoFit/>
          </a:bodyPr>
          <a:lstStyle/>
          <a:p>
            <a:r>
              <a:rPr lang="en-US" altLang="zh-CN" sz="2000" dirty="0"/>
              <a:t>Bunch number</a:t>
            </a:r>
            <a:endParaRPr lang="zh-CN" altLang="en-US" sz="2000" dirty="0"/>
          </a:p>
        </p:txBody>
      </p:sp>
      <p:cxnSp>
        <p:nvCxnSpPr>
          <p:cNvPr id="18" name="直接箭头连接符 17">
            <a:extLst>
              <a:ext uri="{FF2B5EF4-FFF2-40B4-BE49-F238E27FC236}">
                <a16:creationId xmlns:a16="http://schemas.microsoft.com/office/drawing/2014/main" id="{C7150B71-1053-459D-B761-9881392E1693}"/>
              </a:ext>
            </a:extLst>
          </p:cNvPr>
          <p:cNvCxnSpPr>
            <a:cxnSpLocks/>
          </p:cNvCxnSpPr>
          <p:nvPr/>
        </p:nvCxnSpPr>
        <p:spPr bwMode="auto">
          <a:xfrm>
            <a:off x="6873056" y="3141361"/>
            <a:ext cx="967685" cy="499406"/>
          </a:xfrm>
          <a:prstGeom prst="straightConnector1">
            <a:avLst/>
          </a:prstGeom>
          <a:solidFill>
            <a:srgbClr val="FF0000"/>
          </a:solidFill>
          <a:ln w="9525" cap="flat" cmpd="sng" algn="ctr">
            <a:solidFill>
              <a:srgbClr val="5F5F5F"/>
            </a:solidFill>
            <a:prstDash val="solid"/>
            <a:round/>
            <a:headEnd type="none" w="med" len="med"/>
            <a:tailEnd type="triangle"/>
          </a:ln>
          <a:effectLst>
            <a:outerShdw dist="53882" dir="2700000" algn="ctr" rotWithShape="0">
              <a:srgbClr val="CCECFF"/>
            </a:outerShdw>
          </a:effectLst>
        </p:spPr>
      </p:cxnSp>
      <p:sp>
        <p:nvSpPr>
          <p:cNvPr id="19" name="文本框 18">
            <a:extLst>
              <a:ext uri="{FF2B5EF4-FFF2-40B4-BE49-F238E27FC236}">
                <a16:creationId xmlns:a16="http://schemas.microsoft.com/office/drawing/2014/main" id="{FB4F0DC4-3FCC-44C6-BD28-D5C1012BA309}"/>
              </a:ext>
            </a:extLst>
          </p:cNvPr>
          <p:cNvSpPr txBox="1"/>
          <p:nvPr/>
        </p:nvSpPr>
        <p:spPr>
          <a:xfrm>
            <a:off x="7689041" y="3640767"/>
            <a:ext cx="1971461" cy="400110"/>
          </a:xfrm>
          <a:prstGeom prst="rect">
            <a:avLst/>
          </a:prstGeom>
          <a:noFill/>
        </p:spPr>
        <p:txBody>
          <a:bodyPr wrap="square">
            <a:spAutoFit/>
          </a:bodyPr>
          <a:lstStyle/>
          <a:p>
            <a:r>
              <a:rPr lang="en-US" altLang="zh-CN" sz="2000" dirty="0"/>
              <a:t>Bunch current</a:t>
            </a:r>
            <a:endParaRPr lang="zh-CN" altLang="en-US" sz="2000" dirty="0"/>
          </a:p>
        </p:txBody>
      </p:sp>
      <p:cxnSp>
        <p:nvCxnSpPr>
          <p:cNvPr id="21" name="直接箭头连接符 20">
            <a:extLst>
              <a:ext uri="{FF2B5EF4-FFF2-40B4-BE49-F238E27FC236}">
                <a16:creationId xmlns:a16="http://schemas.microsoft.com/office/drawing/2014/main" id="{C749F4AC-4F0C-497A-ACFE-FEE7EE767696}"/>
              </a:ext>
            </a:extLst>
          </p:cNvPr>
          <p:cNvCxnSpPr>
            <a:cxnSpLocks/>
            <a:endCxn id="22" idx="1"/>
          </p:cNvCxnSpPr>
          <p:nvPr/>
        </p:nvCxnSpPr>
        <p:spPr bwMode="auto">
          <a:xfrm>
            <a:off x="7290095" y="2861664"/>
            <a:ext cx="623246" cy="52682"/>
          </a:xfrm>
          <a:prstGeom prst="straightConnector1">
            <a:avLst/>
          </a:prstGeom>
          <a:solidFill>
            <a:srgbClr val="FF0000"/>
          </a:solidFill>
          <a:ln w="9525" cap="flat" cmpd="sng" algn="ctr">
            <a:solidFill>
              <a:srgbClr val="5F5F5F"/>
            </a:solidFill>
            <a:prstDash val="solid"/>
            <a:round/>
            <a:headEnd type="none" w="med" len="med"/>
            <a:tailEnd type="triangle"/>
          </a:ln>
          <a:effectLst>
            <a:outerShdw dist="53882" dir="2700000" algn="ctr" rotWithShape="0">
              <a:srgbClr val="CCECFF"/>
            </a:outerShdw>
          </a:effectLst>
        </p:spPr>
      </p:cxnSp>
      <p:sp>
        <p:nvSpPr>
          <p:cNvPr id="22" name="文本框 21">
            <a:extLst>
              <a:ext uri="{FF2B5EF4-FFF2-40B4-BE49-F238E27FC236}">
                <a16:creationId xmlns:a16="http://schemas.microsoft.com/office/drawing/2014/main" id="{48AED228-CE82-4369-AA5C-896AA23E9194}"/>
              </a:ext>
            </a:extLst>
          </p:cNvPr>
          <p:cNvSpPr txBox="1"/>
          <p:nvPr/>
        </p:nvSpPr>
        <p:spPr>
          <a:xfrm>
            <a:off x="7913341" y="2714291"/>
            <a:ext cx="3155712" cy="400110"/>
          </a:xfrm>
          <a:prstGeom prst="rect">
            <a:avLst/>
          </a:prstGeom>
          <a:noFill/>
        </p:spPr>
        <p:txBody>
          <a:bodyPr wrap="square">
            <a:spAutoFit/>
          </a:bodyPr>
          <a:lstStyle/>
          <a:p>
            <a:r>
              <a:rPr lang="en-US" altLang="zh-CN" sz="2000" dirty="0"/>
              <a:t>Revolution frequency</a:t>
            </a:r>
            <a:endParaRPr lang="zh-CN" altLang="en-US" sz="2000" dirty="0"/>
          </a:p>
        </p:txBody>
      </p:sp>
      <p:cxnSp>
        <p:nvCxnSpPr>
          <p:cNvPr id="25" name="直接箭头连接符 24">
            <a:extLst>
              <a:ext uri="{FF2B5EF4-FFF2-40B4-BE49-F238E27FC236}">
                <a16:creationId xmlns:a16="http://schemas.microsoft.com/office/drawing/2014/main" id="{736EAA3D-EF2F-4B0F-B5A1-1B6A0C06D38D}"/>
              </a:ext>
            </a:extLst>
          </p:cNvPr>
          <p:cNvCxnSpPr>
            <a:cxnSpLocks/>
          </p:cNvCxnSpPr>
          <p:nvPr/>
        </p:nvCxnSpPr>
        <p:spPr bwMode="auto">
          <a:xfrm flipH="1">
            <a:off x="5315602" y="3218264"/>
            <a:ext cx="184548" cy="1006231"/>
          </a:xfrm>
          <a:prstGeom prst="straightConnector1">
            <a:avLst/>
          </a:prstGeom>
          <a:solidFill>
            <a:srgbClr val="FF0000"/>
          </a:solidFill>
          <a:ln w="9525" cap="flat" cmpd="sng" algn="ctr">
            <a:solidFill>
              <a:srgbClr val="5F5F5F"/>
            </a:solidFill>
            <a:prstDash val="solid"/>
            <a:round/>
            <a:headEnd type="none" w="med" len="med"/>
            <a:tailEnd type="triangle"/>
          </a:ln>
          <a:effectLst>
            <a:outerShdw dist="53882" dir="2700000" algn="ctr" rotWithShape="0">
              <a:srgbClr val="CCECFF"/>
            </a:outerShdw>
          </a:effectLst>
        </p:spPr>
      </p:cxnSp>
      <p:sp>
        <p:nvSpPr>
          <p:cNvPr id="26" name="文本框 25">
            <a:extLst>
              <a:ext uri="{FF2B5EF4-FFF2-40B4-BE49-F238E27FC236}">
                <a16:creationId xmlns:a16="http://schemas.microsoft.com/office/drawing/2014/main" id="{C702C813-B930-40F3-9CA9-C6CC94053849}"/>
              </a:ext>
            </a:extLst>
          </p:cNvPr>
          <p:cNvSpPr txBox="1"/>
          <p:nvPr/>
        </p:nvSpPr>
        <p:spPr>
          <a:xfrm>
            <a:off x="4205036" y="4270057"/>
            <a:ext cx="4560828" cy="400110"/>
          </a:xfrm>
          <a:prstGeom prst="rect">
            <a:avLst/>
          </a:prstGeom>
          <a:noFill/>
        </p:spPr>
        <p:txBody>
          <a:bodyPr wrap="square">
            <a:spAutoFit/>
          </a:bodyPr>
          <a:lstStyle/>
          <a:p>
            <a:r>
              <a:rPr lang="en-US" altLang="zh-CN" sz="2000" dirty="0"/>
              <a:t>Loss factor of the fundamental mode</a:t>
            </a:r>
            <a:endParaRPr lang="zh-CN" altLang="en-US" sz="2000" dirty="0"/>
          </a:p>
        </p:txBody>
      </p:sp>
      <mc:AlternateContent xmlns:mc="http://schemas.openxmlformats.org/markup-compatibility/2006">
        <mc:Choice xmlns:a14="http://schemas.microsoft.com/office/drawing/2010/main" Requires="a14">
          <p:sp>
            <p:nvSpPr>
              <p:cNvPr id="31" name="文本框 30">
                <a:extLst>
                  <a:ext uri="{FF2B5EF4-FFF2-40B4-BE49-F238E27FC236}">
                    <a16:creationId xmlns:a16="http://schemas.microsoft.com/office/drawing/2014/main" id="{088ADE01-A28A-45CE-8FB4-B793816529E0}"/>
                  </a:ext>
                </a:extLst>
              </p:cNvPr>
              <p:cNvSpPr txBox="1"/>
              <p:nvPr/>
            </p:nvSpPr>
            <p:spPr>
              <a:xfrm>
                <a:off x="3985707" y="4587689"/>
                <a:ext cx="3294934" cy="71436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𝑘</m:t>
                          </m:r>
                        </m:e>
                        <m:sub>
                          <m:r>
                            <a:rPr lang="en-US" altLang="zh-CN" sz="2000" b="0" i="1" smtClean="0">
                              <a:latin typeface="Cambria Math" panose="02040503050406030204" pitchFamily="18" charset="0"/>
                            </a:rPr>
                            <m:t>𝑎𝑐𝑐</m:t>
                          </m:r>
                        </m:sub>
                      </m:sSub>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sSub>
                            <m:sSubPr>
                              <m:ctrlPr>
                                <a:rPr lang="en-US" altLang="zh-CN" sz="2000" b="0" i="1" smtClean="0">
                                  <a:latin typeface="Cambria Math" panose="02040503050406030204" pitchFamily="18" charset="0"/>
                                </a:rPr>
                              </m:ctrlPr>
                            </m:sSubPr>
                            <m:e>
                              <m:r>
                                <a:rPr lang="zh-CN" altLang="en-US" sz="2000" b="0" i="1" smtClean="0">
                                  <a:latin typeface="Cambria Math" panose="02040503050406030204" pitchFamily="18" charset="0"/>
                                </a:rPr>
                                <m:t>𝜔</m:t>
                              </m:r>
                            </m:e>
                            <m:sub>
                              <m:r>
                                <a:rPr lang="en-US" altLang="zh-CN" sz="2000" b="0" i="1" smtClean="0">
                                  <a:latin typeface="Cambria Math" panose="02040503050406030204" pitchFamily="18" charset="0"/>
                                </a:rPr>
                                <m:t>0</m:t>
                              </m:r>
                            </m:sub>
                          </m:sSub>
                        </m:num>
                        <m:den>
                          <m:r>
                            <a:rPr lang="en-US" altLang="zh-CN" sz="2000" b="0" i="1" smtClean="0">
                              <a:latin typeface="Cambria Math" panose="02040503050406030204" pitchFamily="18" charset="0"/>
                            </a:rPr>
                            <m:t>4</m:t>
                          </m:r>
                        </m:den>
                      </m:f>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𝑅</m:t>
                          </m:r>
                        </m:num>
                        <m:den>
                          <m:r>
                            <a:rPr lang="en-US" altLang="zh-CN" sz="2000" b="0" i="1" smtClean="0">
                              <a:latin typeface="Cambria Math" panose="02040503050406030204" pitchFamily="18" charset="0"/>
                            </a:rPr>
                            <m:t>𝑄</m:t>
                          </m:r>
                        </m:den>
                      </m:f>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𝑒</m:t>
                          </m:r>
                        </m:e>
                        <m:sup>
                          <m:r>
                            <a:rPr lang="en-US" altLang="zh-CN" sz="2000" b="0" i="1" smtClean="0">
                              <a:latin typeface="Cambria Math" panose="02040503050406030204" pitchFamily="18" charset="0"/>
                            </a:rPr>
                            <m:t>−</m:t>
                          </m:r>
                          <m:sSubSup>
                            <m:sSubSupPr>
                              <m:ctrlPr>
                                <a:rPr lang="en-US" altLang="zh-CN" sz="2000" b="0" i="1" smtClean="0">
                                  <a:latin typeface="Cambria Math" panose="02040503050406030204" pitchFamily="18" charset="0"/>
                                </a:rPr>
                              </m:ctrlPr>
                            </m:sSubSupPr>
                            <m:e>
                              <m:r>
                                <a:rPr lang="zh-CN" altLang="en-US" sz="2000" b="0" i="1" smtClean="0">
                                  <a:latin typeface="Cambria Math" panose="02040503050406030204" pitchFamily="18" charset="0"/>
                                </a:rPr>
                                <m:t>𝜔</m:t>
                              </m:r>
                            </m:e>
                            <m:sub>
                              <m:r>
                                <a:rPr lang="en-US" altLang="zh-CN" sz="2000" b="0" i="1" smtClean="0">
                                  <a:latin typeface="Cambria Math" panose="02040503050406030204" pitchFamily="18" charset="0"/>
                                </a:rPr>
                                <m:t>0</m:t>
                              </m:r>
                            </m:sub>
                            <m:sup>
                              <m:r>
                                <a:rPr lang="en-US" altLang="zh-CN" sz="2000" b="0" i="1" smtClean="0">
                                  <a:latin typeface="Cambria Math" panose="02040503050406030204" pitchFamily="18" charset="0"/>
                                </a:rPr>
                                <m:t>2</m:t>
                              </m:r>
                            </m:sup>
                          </m:sSubSup>
                          <m:sSubSup>
                            <m:sSubSupPr>
                              <m:ctrlPr>
                                <a:rPr lang="el-GR" altLang="zh-CN" sz="2000" b="0" i="1" smtClean="0">
                                  <a:latin typeface="Cambria Math" panose="02040503050406030204" pitchFamily="18" charset="0"/>
                                </a:rPr>
                              </m:ctrlPr>
                            </m:sSubSupPr>
                            <m:e>
                              <m:r>
                                <a:rPr lang="zh-CN" altLang="el-GR" sz="2000" b="0" i="1" smtClean="0">
                                  <a:latin typeface="Cambria Math" panose="02040503050406030204" pitchFamily="18" charset="0"/>
                                </a:rPr>
                                <m:t>𝜎</m:t>
                              </m:r>
                            </m:e>
                            <m:sub>
                              <m:r>
                                <a:rPr lang="en-US" altLang="zh-CN" sz="2000" b="0" i="1" smtClean="0">
                                  <a:latin typeface="Cambria Math" panose="02040503050406030204" pitchFamily="18" charset="0"/>
                                </a:rPr>
                                <m:t>𝑡</m:t>
                              </m:r>
                            </m:sub>
                            <m:sup>
                              <m:r>
                                <a:rPr lang="en-US" altLang="zh-CN" sz="2000" b="0" i="1" smtClean="0">
                                  <a:latin typeface="Cambria Math" panose="02040503050406030204" pitchFamily="18" charset="0"/>
                                </a:rPr>
                                <m:t>2</m:t>
                              </m:r>
                            </m:sup>
                          </m:sSubSup>
                        </m:sup>
                      </m:sSup>
                    </m:oMath>
                  </m:oMathPara>
                </a14:m>
                <a:endParaRPr lang="zh-CN" altLang="en-US" sz="2000" dirty="0"/>
              </a:p>
            </p:txBody>
          </p:sp>
        </mc:Choice>
        <mc:Fallback>
          <p:sp>
            <p:nvSpPr>
              <p:cNvPr id="31" name="文本框 30">
                <a:extLst>
                  <a:ext uri="{FF2B5EF4-FFF2-40B4-BE49-F238E27FC236}">
                    <a16:creationId xmlns:a16="http://schemas.microsoft.com/office/drawing/2014/main" id="{088ADE01-A28A-45CE-8FB4-B793816529E0}"/>
                  </a:ext>
                </a:extLst>
              </p:cNvPr>
              <p:cNvSpPr txBox="1">
                <a:spLocks noRot="1" noChangeAspect="1" noMove="1" noResize="1" noEditPoints="1" noAdjustHandles="1" noChangeArrowheads="1" noChangeShapeType="1" noTextEdit="1"/>
              </p:cNvSpPr>
              <p:nvPr/>
            </p:nvSpPr>
            <p:spPr>
              <a:xfrm>
                <a:off x="3985707" y="4587689"/>
                <a:ext cx="3294934" cy="714363"/>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2183989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43F8EF-75B5-4D6F-90FF-E069CE0B0773}"/>
              </a:ext>
            </a:extLst>
          </p:cNvPr>
          <p:cNvSpPr>
            <a:spLocks noGrp="1"/>
          </p:cNvSpPr>
          <p:nvPr>
            <p:ph type="title"/>
          </p:nvPr>
        </p:nvSpPr>
        <p:spPr/>
        <p:txBody>
          <a:bodyPr/>
          <a:lstStyle/>
          <a:p>
            <a:r>
              <a:rPr lang="en-US" altLang="zh-CN" dirty="0"/>
              <a:t>Power loss – influence of filling pattern</a:t>
            </a:r>
            <a:endParaRPr lang="zh-CN" altLang="en-US" dirty="0"/>
          </a:p>
        </p:txBody>
      </p:sp>
      <p:sp>
        <p:nvSpPr>
          <p:cNvPr id="3" name="内容占位符 2">
            <a:extLst>
              <a:ext uri="{FF2B5EF4-FFF2-40B4-BE49-F238E27FC236}">
                <a16:creationId xmlns:a16="http://schemas.microsoft.com/office/drawing/2014/main" id="{820EF4FD-6C26-4F1A-8399-F3C6A3BB2682}"/>
              </a:ext>
            </a:extLst>
          </p:cNvPr>
          <p:cNvSpPr>
            <a:spLocks noGrp="1"/>
          </p:cNvSpPr>
          <p:nvPr>
            <p:ph idx="1"/>
          </p:nvPr>
        </p:nvSpPr>
        <p:spPr>
          <a:xfrm>
            <a:off x="383998" y="3198294"/>
            <a:ext cx="5263554" cy="3058127"/>
          </a:xfrm>
        </p:spPr>
        <p:txBody>
          <a:bodyPr/>
          <a:lstStyle/>
          <a:p>
            <a:r>
              <a:rPr lang="en-US" altLang="zh-CN" dirty="0"/>
              <a:t>J</a:t>
            </a:r>
            <a:r>
              <a:rPr lang="en-US" altLang="zh-CN" baseline="-25000" dirty="0"/>
              <a:t>A</a:t>
            </a:r>
            <a:r>
              <a:rPr lang="en-US" altLang="zh-CN" dirty="0"/>
              <a:t>=n</a:t>
            </a:r>
            <a:r>
              <a:rPr lang="en-US" altLang="zh-CN" baseline="-25000" dirty="0"/>
              <a:t>tr</a:t>
            </a:r>
            <a:r>
              <a:rPr lang="en-US" altLang="zh-CN" dirty="0"/>
              <a:t>M</a:t>
            </a:r>
            <a:r>
              <a:rPr lang="en-US" altLang="zh-CN" baseline="-25000" dirty="0"/>
              <a:t>b</a:t>
            </a:r>
            <a:r>
              <a:rPr lang="en-US" altLang="zh-CN" dirty="0"/>
              <a:t>N</a:t>
            </a:r>
            <a:r>
              <a:rPr lang="en-US" altLang="zh-CN" baseline="-25000" dirty="0"/>
              <a:t>p</a:t>
            </a:r>
            <a:r>
              <a:rPr lang="en-US" altLang="zh-CN" dirty="0"/>
              <a:t>ef</a:t>
            </a:r>
            <a:r>
              <a:rPr lang="en-US" altLang="zh-CN" baseline="-25000" dirty="0"/>
              <a:t>0</a:t>
            </a:r>
            <a:r>
              <a:rPr lang="en-US" altLang="zh-CN" dirty="0"/>
              <a:t>: average beam current</a:t>
            </a:r>
          </a:p>
          <a:p>
            <a:r>
              <a:rPr lang="en-US" altLang="zh-CN" dirty="0"/>
              <a:t>Z</a:t>
            </a:r>
            <a:r>
              <a:rPr lang="en-US" altLang="zh-CN" baseline="-25000" dirty="0"/>
              <a:t>||</a:t>
            </a:r>
            <a:r>
              <a:rPr lang="en-US" altLang="zh-CN" dirty="0"/>
              <a:t>:</a:t>
            </a:r>
            <a:r>
              <a:rPr lang="zh-CN" altLang="en-US" dirty="0"/>
              <a:t> </a:t>
            </a:r>
            <a:r>
              <a:rPr lang="en-US" altLang="zh-CN" dirty="0"/>
              <a:t>longitudinal</a:t>
            </a:r>
            <a:r>
              <a:rPr lang="zh-CN" altLang="en-US" dirty="0"/>
              <a:t> </a:t>
            </a:r>
            <a:r>
              <a:rPr lang="en-US" altLang="zh-CN" dirty="0"/>
              <a:t>impedance</a:t>
            </a:r>
          </a:p>
          <a:p>
            <a:r>
              <a:rPr lang="en-US" altLang="zh-CN" dirty="0" err="1">
                <a:sym typeface="Wingdings" panose="05000000000000000000" pitchFamily="2" charset="2"/>
              </a:rPr>
              <a:t>Ĵ</a:t>
            </a:r>
            <a:r>
              <a:rPr lang="en-US" altLang="zh-CN" baseline="-25000" dirty="0" err="1"/>
              <a:t>k</a:t>
            </a:r>
            <a:r>
              <a:rPr lang="en-US" altLang="zh-CN" dirty="0"/>
              <a:t>: normalized Fourier harmonic of beam current</a:t>
            </a:r>
          </a:p>
          <a:p>
            <a:pPr lvl="1"/>
            <a:r>
              <a:rPr lang="en-US" altLang="zh-CN" dirty="0"/>
              <a:t>Bunch spacing</a:t>
            </a:r>
          </a:p>
          <a:p>
            <a:pPr lvl="1"/>
            <a:r>
              <a:rPr lang="en-US" altLang="zh-CN" dirty="0"/>
              <a:t>Bunch train spacing</a:t>
            </a:r>
          </a:p>
          <a:p>
            <a:pPr lvl="1"/>
            <a:r>
              <a:rPr lang="en-US" altLang="zh-CN" dirty="0"/>
              <a:t>Number of bunches in the train</a:t>
            </a:r>
          </a:p>
          <a:p>
            <a:pPr lvl="1"/>
            <a:r>
              <a:rPr lang="en-US" altLang="zh-CN" dirty="0"/>
              <a:t>Number of  trains</a:t>
            </a:r>
            <a:endParaRPr lang="zh-CN" altLang="en-US" dirty="0"/>
          </a:p>
        </p:txBody>
      </p:sp>
      <p:pic>
        <p:nvPicPr>
          <p:cNvPr id="5" name="图片 4">
            <a:extLst>
              <a:ext uri="{FF2B5EF4-FFF2-40B4-BE49-F238E27FC236}">
                <a16:creationId xmlns:a16="http://schemas.microsoft.com/office/drawing/2014/main" id="{AF81A5C3-6FFA-42D1-BFB3-6CD1C8D12F3F}"/>
              </a:ext>
            </a:extLst>
          </p:cNvPr>
          <p:cNvPicPr>
            <a:picLocks noChangeAspect="1"/>
          </p:cNvPicPr>
          <p:nvPr/>
        </p:nvPicPr>
        <p:blipFill>
          <a:blip r:embed="rId3"/>
          <a:stretch>
            <a:fillRect/>
          </a:stretch>
        </p:blipFill>
        <p:spPr>
          <a:xfrm>
            <a:off x="818732" y="2084004"/>
            <a:ext cx="3861107" cy="962342"/>
          </a:xfrm>
          <a:prstGeom prst="rect">
            <a:avLst/>
          </a:prstGeom>
        </p:spPr>
      </p:pic>
      <p:pic>
        <p:nvPicPr>
          <p:cNvPr id="9" name="图片 8">
            <a:extLst>
              <a:ext uri="{FF2B5EF4-FFF2-40B4-BE49-F238E27FC236}">
                <a16:creationId xmlns:a16="http://schemas.microsoft.com/office/drawing/2014/main" id="{2E78E2FD-054C-466F-AC46-ED020036219E}"/>
              </a:ext>
            </a:extLst>
          </p:cNvPr>
          <p:cNvPicPr>
            <a:picLocks noChangeAspect="1"/>
          </p:cNvPicPr>
          <p:nvPr/>
        </p:nvPicPr>
        <p:blipFill>
          <a:blip r:embed="rId4"/>
          <a:stretch>
            <a:fillRect/>
          </a:stretch>
        </p:blipFill>
        <p:spPr>
          <a:xfrm>
            <a:off x="5974765" y="1468890"/>
            <a:ext cx="5337167" cy="3920220"/>
          </a:xfrm>
          <a:prstGeom prst="rect">
            <a:avLst/>
          </a:prstGeom>
        </p:spPr>
      </p:pic>
      <p:sp>
        <p:nvSpPr>
          <p:cNvPr id="11" name="文本框 10">
            <a:extLst>
              <a:ext uri="{FF2B5EF4-FFF2-40B4-BE49-F238E27FC236}">
                <a16:creationId xmlns:a16="http://schemas.microsoft.com/office/drawing/2014/main" id="{FA4BC307-5DF6-4882-8866-114CA13D40FE}"/>
              </a:ext>
            </a:extLst>
          </p:cNvPr>
          <p:cNvSpPr txBox="1"/>
          <p:nvPr/>
        </p:nvSpPr>
        <p:spPr>
          <a:xfrm>
            <a:off x="8221133" y="1012086"/>
            <a:ext cx="3903133" cy="369332"/>
          </a:xfrm>
          <a:prstGeom prst="rect">
            <a:avLst/>
          </a:prstGeom>
          <a:noFill/>
        </p:spPr>
        <p:txBody>
          <a:bodyPr wrap="square">
            <a:spAutoFit/>
          </a:bodyPr>
          <a:lstStyle/>
          <a:p>
            <a:r>
              <a:rPr lang="en-US" altLang="zh-CN" dirty="0"/>
              <a:t>I.</a:t>
            </a:r>
            <a:r>
              <a:rPr lang="zh-CN" altLang="en-US" dirty="0"/>
              <a:t> </a:t>
            </a:r>
            <a:r>
              <a:rPr lang="en-US" altLang="zh-CN" dirty="0" err="1"/>
              <a:t>Karpov</a:t>
            </a:r>
            <a:r>
              <a:rPr lang="en-US" altLang="zh-CN" dirty="0"/>
              <a:t>,</a:t>
            </a:r>
            <a:r>
              <a:rPr lang="zh-CN" altLang="en-US" dirty="0"/>
              <a:t> </a:t>
            </a:r>
            <a:r>
              <a:rPr lang="en-US" altLang="zh-CN" dirty="0"/>
              <a:t>PRAB</a:t>
            </a:r>
            <a:r>
              <a:rPr lang="zh-CN" altLang="en-US" dirty="0"/>
              <a:t> </a:t>
            </a:r>
            <a:r>
              <a:rPr lang="en-US" altLang="zh-CN" dirty="0"/>
              <a:t>21</a:t>
            </a:r>
            <a:r>
              <a:rPr lang="zh-CN" altLang="en-US" dirty="0"/>
              <a:t> </a:t>
            </a:r>
            <a:r>
              <a:rPr lang="en-US" altLang="zh-CN" dirty="0"/>
              <a:t>071001</a:t>
            </a:r>
            <a:r>
              <a:rPr lang="zh-CN" altLang="en-US" dirty="0"/>
              <a:t> </a:t>
            </a:r>
            <a:r>
              <a:rPr lang="en-US" altLang="zh-CN" dirty="0"/>
              <a:t>(2018)</a:t>
            </a:r>
            <a:endParaRPr lang="zh-CN" altLang="en-US" dirty="0"/>
          </a:p>
        </p:txBody>
      </p:sp>
      <p:sp>
        <p:nvSpPr>
          <p:cNvPr id="15" name="文本框 14">
            <a:extLst>
              <a:ext uri="{FF2B5EF4-FFF2-40B4-BE49-F238E27FC236}">
                <a16:creationId xmlns:a16="http://schemas.microsoft.com/office/drawing/2014/main" id="{35213045-DBEA-41C9-B9F2-03ECE40CDD3B}"/>
              </a:ext>
            </a:extLst>
          </p:cNvPr>
          <p:cNvSpPr txBox="1"/>
          <p:nvPr/>
        </p:nvSpPr>
        <p:spPr>
          <a:xfrm>
            <a:off x="5974765" y="5476582"/>
            <a:ext cx="6096000" cy="707886"/>
          </a:xfrm>
          <a:prstGeom prst="rect">
            <a:avLst/>
          </a:prstGeom>
          <a:noFill/>
        </p:spPr>
        <p:txBody>
          <a:bodyPr wrap="square">
            <a:spAutoFit/>
          </a:bodyPr>
          <a:lstStyle/>
          <a:p>
            <a:r>
              <a:rPr lang="en-US" altLang="zh-CN" sz="2000" dirty="0"/>
              <a:t>The beam power spectrum is dominated by the bunch spacing and train spacing</a:t>
            </a:r>
            <a:endParaRPr lang="zh-CN" altLang="en-US" sz="2000" dirty="0"/>
          </a:p>
        </p:txBody>
      </p:sp>
      <p:sp>
        <p:nvSpPr>
          <p:cNvPr id="10" name="文本框 9">
            <a:extLst>
              <a:ext uri="{FF2B5EF4-FFF2-40B4-BE49-F238E27FC236}">
                <a16:creationId xmlns:a16="http://schemas.microsoft.com/office/drawing/2014/main" id="{BAB9D6E0-1C34-4CBC-AB55-B25A1DF00560}"/>
              </a:ext>
            </a:extLst>
          </p:cNvPr>
          <p:cNvSpPr txBox="1"/>
          <p:nvPr/>
        </p:nvSpPr>
        <p:spPr>
          <a:xfrm>
            <a:off x="8162880" y="1820352"/>
            <a:ext cx="715358" cy="369332"/>
          </a:xfrm>
          <a:prstGeom prst="rect">
            <a:avLst/>
          </a:prstGeom>
          <a:noFill/>
        </p:spPr>
        <p:txBody>
          <a:bodyPr wrap="square">
            <a:spAutoFit/>
          </a:bodyPr>
          <a:lstStyle/>
          <a:p>
            <a:r>
              <a:rPr lang="en-US" altLang="zh-CN" dirty="0"/>
              <a:t>1/</a:t>
            </a:r>
            <a:r>
              <a:rPr lang="en-US" altLang="zh-CN" dirty="0" err="1"/>
              <a:t>t</a:t>
            </a:r>
            <a:r>
              <a:rPr lang="en-US" altLang="zh-CN" baseline="-25000" dirty="0" err="1"/>
              <a:t>bb</a:t>
            </a:r>
            <a:endParaRPr lang="en-US" altLang="zh-CN" baseline="-25000" dirty="0"/>
          </a:p>
        </p:txBody>
      </p:sp>
      <p:sp>
        <p:nvSpPr>
          <p:cNvPr id="12" name="文本框 11">
            <a:extLst>
              <a:ext uri="{FF2B5EF4-FFF2-40B4-BE49-F238E27FC236}">
                <a16:creationId xmlns:a16="http://schemas.microsoft.com/office/drawing/2014/main" id="{2D2C344F-A13A-4196-97B9-C19557409FE0}"/>
              </a:ext>
            </a:extLst>
          </p:cNvPr>
          <p:cNvSpPr txBox="1"/>
          <p:nvPr/>
        </p:nvSpPr>
        <p:spPr>
          <a:xfrm>
            <a:off x="11032700" y="1929001"/>
            <a:ext cx="715358" cy="369332"/>
          </a:xfrm>
          <a:prstGeom prst="rect">
            <a:avLst/>
          </a:prstGeom>
          <a:noFill/>
        </p:spPr>
        <p:txBody>
          <a:bodyPr wrap="square">
            <a:spAutoFit/>
          </a:bodyPr>
          <a:lstStyle/>
          <a:p>
            <a:r>
              <a:rPr lang="en-US" altLang="zh-CN" dirty="0"/>
              <a:t>1/</a:t>
            </a:r>
            <a:r>
              <a:rPr lang="en-US" altLang="zh-CN" dirty="0" err="1"/>
              <a:t>t</a:t>
            </a:r>
            <a:r>
              <a:rPr lang="en-US" altLang="zh-CN" baseline="-25000" dirty="0" err="1"/>
              <a:t>tt</a:t>
            </a:r>
            <a:endParaRPr lang="en-US" altLang="zh-CN" baseline="-25000" dirty="0"/>
          </a:p>
        </p:txBody>
      </p:sp>
      <p:cxnSp>
        <p:nvCxnSpPr>
          <p:cNvPr id="7" name="直接箭头连接符 6">
            <a:extLst>
              <a:ext uri="{FF2B5EF4-FFF2-40B4-BE49-F238E27FC236}">
                <a16:creationId xmlns:a16="http://schemas.microsoft.com/office/drawing/2014/main" id="{82B63A02-C4E1-44DC-A184-586DEC6C5EEC}"/>
              </a:ext>
            </a:extLst>
          </p:cNvPr>
          <p:cNvCxnSpPr>
            <a:cxnSpLocks/>
            <a:stCxn id="12" idx="1"/>
          </p:cNvCxnSpPr>
          <p:nvPr/>
        </p:nvCxnSpPr>
        <p:spPr bwMode="auto">
          <a:xfrm flipH="1">
            <a:off x="10780295" y="2113667"/>
            <a:ext cx="252405" cy="451508"/>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16" name="文本框 15">
            <a:extLst>
              <a:ext uri="{FF2B5EF4-FFF2-40B4-BE49-F238E27FC236}">
                <a16:creationId xmlns:a16="http://schemas.microsoft.com/office/drawing/2014/main" id="{C455F205-EFE5-4D67-8827-1C15D33515A0}"/>
              </a:ext>
            </a:extLst>
          </p:cNvPr>
          <p:cNvSpPr txBox="1"/>
          <p:nvPr/>
        </p:nvSpPr>
        <p:spPr>
          <a:xfrm>
            <a:off x="443942" y="1420765"/>
            <a:ext cx="5337167" cy="646331"/>
          </a:xfrm>
          <a:prstGeom prst="rect">
            <a:avLst/>
          </a:prstGeom>
          <a:noFill/>
        </p:spPr>
        <p:txBody>
          <a:bodyPr wrap="square">
            <a:spAutoFit/>
          </a:bodyPr>
          <a:lstStyle/>
          <a:p>
            <a:r>
              <a:rPr lang="en-US" altLang="zh-CN" dirty="0"/>
              <a:t>When beam spectral line coincides with a cavity resonance one can expect strong power losses</a:t>
            </a:r>
          </a:p>
        </p:txBody>
      </p:sp>
      <p:cxnSp>
        <p:nvCxnSpPr>
          <p:cNvPr id="17" name="直接箭头连接符 16">
            <a:extLst>
              <a:ext uri="{FF2B5EF4-FFF2-40B4-BE49-F238E27FC236}">
                <a16:creationId xmlns:a16="http://schemas.microsoft.com/office/drawing/2014/main" id="{3FB79D99-32E7-4A7D-8F86-FE509BAE25D8}"/>
              </a:ext>
            </a:extLst>
          </p:cNvPr>
          <p:cNvCxnSpPr/>
          <p:nvPr/>
        </p:nvCxnSpPr>
        <p:spPr bwMode="auto">
          <a:xfrm>
            <a:off x="8016149" y="2194288"/>
            <a:ext cx="90000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2225018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510058-56A1-406F-BBAB-6C9F0F57381E}"/>
              </a:ext>
            </a:extLst>
          </p:cNvPr>
          <p:cNvSpPr>
            <a:spLocks noGrp="1"/>
          </p:cNvSpPr>
          <p:nvPr>
            <p:ph type="title"/>
          </p:nvPr>
        </p:nvSpPr>
        <p:spPr/>
        <p:txBody>
          <a:bodyPr/>
          <a:lstStyle/>
          <a:p>
            <a:r>
              <a:rPr lang="en-US" altLang="zh-CN" dirty="0"/>
              <a:t>Parasitic beam power loss due to HOMs (</a:t>
            </a:r>
            <a:r>
              <a:rPr lang="en-US" altLang="zh-CN" dirty="0" err="1"/>
              <a:t>FCCee</a:t>
            </a:r>
            <a:r>
              <a:rPr lang="en-US" altLang="zh-CN" dirty="0"/>
              <a:t>)</a:t>
            </a:r>
            <a:endParaRPr lang="zh-CN" altLang="en-US" dirty="0"/>
          </a:p>
        </p:txBody>
      </p:sp>
      <p:pic>
        <p:nvPicPr>
          <p:cNvPr id="11" name="图片 10">
            <a:extLst>
              <a:ext uri="{FF2B5EF4-FFF2-40B4-BE49-F238E27FC236}">
                <a16:creationId xmlns:a16="http://schemas.microsoft.com/office/drawing/2014/main" id="{8E7B4455-EB27-4202-B912-7C6ECD7875E4}"/>
              </a:ext>
            </a:extLst>
          </p:cNvPr>
          <p:cNvPicPr>
            <a:picLocks noChangeAspect="1"/>
          </p:cNvPicPr>
          <p:nvPr/>
        </p:nvPicPr>
        <p:blipFill>
          <a:blip r:embed="rId3"/>
          <a:stretch>
            <a:fillRect/>
          </a:stretch>
        </p:blipFill>
        <p:spPr>
          <a:xfrm>
            <a:off x="6700266" y="1973525"/>
            <a:ext cx="4048017" cy="2971535"/>
          </a:xfrm>
          <a:prstGeom prst="rect">
            <a:avLst/>
          </a:prstGeom>
        </p:spPr>
      </p:pic>
      <p:sp>
        <p:nvSpPr>
          <p:cNvPr id="12" name="文本框 11">
            <a:extLst>
              <a:ext uri="{FF2B5EF4-FFF2-40B4-BE49-F238E27FC236}">
                <a16:creationId xmlns:a16="http://schemas.microsoft.com/office/drawing/2014/main" id="{7F99759C-C01C-4B30-AAF6-6D810A58FDCD}"/>
              </a:ext>
            </a:extLst>
          </p:cNvPr>
          <p:cNvSpPr txBox="1"/>
          <p:nvPr/>
        </p:nvSpPr>
        <p:spPr>
          <a:xfrm>
            <a:off x="6191967" y="4945060"/>
            <a:ext cx="5915669" cy="1200329"/>
          </a:xfrm>
          <a:prstGeom prst="rect">
            <a:avLst/>
          </a:prstGeom>
          <a:noFill/>
        </p:spPr>
        <p:txBody>
          <a:bodyPr wrap="square">
            <a:spAutoFit/>
          </a:bodyPr>
          <a:lstStyle/>
          <a:p>
            <a:pPr marL="285750" indent="-285750">
              <a:buFont typeface="Wingdings" panose="05000000000000000000" pitchFamily="2" charset="2"/>
              <a:buChar char="l"/>
            </a:pPr>
            <a:r>
              <a:rPr lang="en-US" altLang="zh-CN" sz="1400" dirty="0"/>
              <a:t>For small Q,  power loss do not depend on train spacing (impedance is broadband and overlaps with many beam spectral lines)</a:t>
            </a:r>
          </a:p>
          <a:p>
            <a:pPr marL="285750" indent="-285750">
              <a:buFont typeface="Wingdings" panose="05000000000000000000" pitchFamily="2" charset="2"/>
              <a:buChar char="l"/>
            </a:pPr>
            <a:r>
              <a:rPr lang="en-US" altLang="zh-CN" sz="1400" dirty="0"/>
              <a:t>For high Q, there are several values of train spacing with large power losses (when one of the spectral lines hits the resonant impedance)</a:t>
            </a:r>
          </a:p>
          <a:p>
            <a:endParaRPr lang="zh-CN" altLang="en-US" sz="1600" dirty="0"/>
          </a:p>
        </p:txBody>
      </p:sp>
      <p:sp>
        <p:nvSpPr>
          <p:cNvPr id="13" name="内容占位符 2">
            <a:extLst>
              <a:ext uri="{FF2B5EF4-FFF2-40B4-BE49-F238E27FC236}">
                <a16:creationId xmlns:a16="http://schemas.microsoft.com/office/drawing/2014/main" id="{A56719F6-F8A0-4BDA-8324-C1D519C34680}"/>
              </a:ext>
            </a:extLst>
          </p:cNvPr>
          <p:cNvSpPr txBox="1">
            <a:spLocks/>
          </p:cNvSpPr>
          <p:nvPr/>
        </p:nvSpPr>
        <p:spPr bwMode="auto">
          <a:xfrm>
            <a:off x="6443191" y="1478752"/>
            <a:ext cx="5842000" cy="18287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00B0F0"/>
              </a:buClr>
              <a:buSzPct val="90000"/>
              <a:buFont typeface="Wingdings" pitchFamily="2" charset="2"/>
              <a:buChar char="n"/>
              <a:defRPr sz="2100">
                <a:solidFill>
                  <a:srgbClr val="003399"/>
                </a:solidFill>
                <a:latin typeface="微软雅黑" pitchFamily="34" charset="-122"/>
                <a:ea typeface="微软雅黑" pitchFamily="34" charset="-122"/>
                <a:cs typeface="+mn-cs"/>
              </a:defRPr>
            </a:lvl1pPr>
            <a:lvl2pPr marL="557213" indent="-214313" algn="l" rtl="0" eaLnBrk="1" fontAlgn="base" hangingPunct="1">
              <a:spcBef>
                <a:spcPct val="20000"/>
              </a:spcBef>
              <a:spcAft>
                <a:spcPct val="0"/>
              </a:spcAft>
              <a:buClr>
                <a:srgbClr val="00B050"/>
              </a:buClr>
              <a:buSzPct val="75000"/>
              <a:buFont typeface="Wingdings" pitchFamily="2" charset="2"/>
              <a:buChar char="l"/>
              <a:defRPr sz="1800">
                <a:solidFill>
                  <a:schemeClr val="tx1"/>
                </a:solidFill>
                <a:latin typeface="微软雅黑" pitchFamily="34" charset="-122"/>
                <a:ea typeface="微软雅黑" pitchFamily="34" charset="-122"/>
              </a:defRPr>
            </a:lvl2pPr>
            <a:lvl3pPr marL="857250" indent="-171450" algn="l" rtl="0" eaLnBrk="1" fontAlgn="base" hangingPunct="1">
              <a:spcBef>
                <a:spcPct val="20000"/>
              </a:spcBef>
              <a:spcAft>
                <a:spcPct val="0"/>
              </a:spcAft>
              <a:buChar char="•"/>
              <a:defRPr sz="1800">
                <a:solidFill>
                  <a:srgbClr val="003399"/>
                </a:solidFill>
                <a:latin typeface="+mn-lt"/>
                <a:ea typeface="+mn-ea"/>
              </a:defRPr>
            </a:lvl3pPr>
            <a:lvl4pPr marL="1200150" indent="-171450" algn="l" rtl="0" eaLnBrk="1" fontAlgn="base" hangingPunct="1">
              <a:spcBef>
                <a:spcPct val="20000"/>
              </a:spcBef>
              <a:spcAft>
                <a:spcPct val="0"/>
              </a:spcAft>
              <a:buChar char="–"/>
              <a:defRPr sz="2100">
                <a:solidFill>
                  <a:srgbClr val="003399"/>
                </a:solidFill>
                <a:latin typeface="+mn-lt"/>
                <a:ea typeface="+mn-ea"/>
              </a:defRPr>
            </a:lvl4pPr>
            <a:lvl5pPr marL="1543050" indent="-171450" algn="l" rtl="0" eaLnBrk="1" fontAlgn="base" hangingPunct="1">
              <a:spcBef>
                <a:spcPct val="20000"/>
              </a:spcBef>
              <a:spcAft>
                <a:spcPct val="0"/>
              </a:spcAft>
              <a:buChar char="»"/>
              <a:defRPr sz="2100">
                <a:solidFill>
                  <a:srgbClr val="003399"/>
                </a:solidFill>
                <a:latin typeface="+mn-lt"/>
                <a:ea typeface="+mn-ea"/>
              </a:defRPr>
            </a:lvl5pPr>
            <a:lvl6pPr marL="1885950" indent="-171450" algn="l" rtl="0" eaLnBrk="1" fontAlgn="base" hangingPunct="1">
              <a:spcBef>
                <a:spcPct val="20000"/>
              </a:spcBef>
              <a:spcAft>
                <a:spcPct val="0"/>
              </a:spcAft>
              <a:buChar char="»"/>
              <a:defRPr sz="2100">
                <a:solidFill>
                  <a:srgbClr val="003399"/>
                </a:solidFill>
                <a:latin typeface="+mn-lt"/>
                <a:ea typeface="+mn-ea"/>
              </a:defRPr>
            </a:lvl6pPr>
            <a:lvl7pPr marL="2228850" indent="-171450" algn="l" rtl="0" eaLnBrk="1" fontAlgn="base" hangingPunct="1">
              <a:spcBef>
                <a:spcPct val="20000"/>
              </a:spcBef>
              <a:spcAft>
                <a:spcPct val="0"/>
              </a:spcAft>
              <a:buChar char="»"/>
              <a:defRPr sz="2100">
                <a:solidFill>
                  <a:srgbClr val="003399"/>
                </a:solidFill>
                <a:latin typeface="+mn-lt"/>
                <a:ea typeface="+mn-ea"/>
              </a:defRPr>
            </a:lvl7pPr>
            <a:lvl8pPr marL="2571750" indent="-171450" algn="l" rtl="0" eaLnBrk="1" fontAlgn="base" hangingPunct="1">
              <a:spcBef>
                <a:spcPct val="20000"/>
              </a:spcBef>
              <a:spcAft>
                <a:spcPct val="0"/>
              </a:spcAft>
              <a:buChar char="»"/>
              <a:defRPr sz="2100">
                <a:solidFill>
                  <a:srgbClr val="003399"/>
                </a:solidFill>
                <a:latin typeface="+mn-lt"/>
                <a:ea typeface="+mn-ea"/>
              </a:defRPr>
            </a:lvl8pPr>
            <a:lvl9pPr marL="2914650" indent="-171450" algn="l" rtl="0" eaLnBrk="1" fontAlgn="base" hangingPunct="1">
              <a:spcBef>
                <a:spcPct val="20000"/>
              </a:spcBef>
              <a:spcAft>
                <a:spcPct val="0"/>
              </a:spcAft>
              <a:buChar char="»"/>
              <a:defRPr sz="2100">
                <a:solidFill>
                  <a:srgbClr val="003399"/>
                </a:solidFill>
                <a:latin typeface="+mn-lt"/>
                <a:ea typeface="+mn-ea"/>
              </a:defRPr>
            </a:lvl9pPr>
          </a:lstStyle>
          <a:p>
            <a:r>
              <a:rPr lang="en-US" altLang="zh-CN" kern="0" dirty="0"/>
              <a:t>Power loss for different filling pattern</a:t>
            </a:r>
            <a:endParaRPr lang="zh-CN" altLang="en-US" kern="0" dirty="0"/>
          </a:p>
        </p:txBody>
      </p:sp>
      <p:sp>
        <p:nvSpPr>
          <p:cNvPr id="14" name="文本框 13">
            <a:extLst>
              <a:ext uri="{FF2B5EF4-FFF2-40B4-BE49-F238E27FC236}">
                <a16:creationId xmlns:a16="http://schemas.microsoft.com/office/drawing/2014/main" id="{3C664A85-F286-4019-A548-474D054DACC3}"/>
              </a:ext>
            </a:extLst>
          </p:cNvPr>
          <p:cNvSpPr txBox="1"/>
          <p:nvPr/>
        </p:nvSpPr>
        <p:spPr>
          <a:xfrm>
            <a:off x="8221133" y="1065755"/>
            <a:ext cx="3903133" cy="369332"/>
          </a:xfrm>
          <a:prstGeom prst="rect">
            <a:avLst/>
          </a:prstGeom>
          <a:noFill/>
        </p:spPr>
        <p:txBody>
          <a:bodyPr wrap="square">
            <a:spAutoFit/>
          </a:bodyPr>
          <a:lstStyle/>
          <a:p>
            <a:r>
              <a:rPr lang="en-US" altLang="zh-CN" dirty="0"/>
              <a:t>I.</a:t>
            </a:r>
            <a:r>
              <a:rPr lang="zh-CN" altLang="en-US" dirty="0"/>
              <a:t> </a:t>
            </a:r>
            <a:r>
              <a:rPr lang="en-US" altLang="zh-CN" dirty="0" err="1"/>
              <a:t>Karpov</a:t>
            </a:r>
            <a:r>
              <a:rPr lang="en-US" altLang="zh-CN" dirty="0"/>
              <a:t>,</a:t>
            </a:r>
            <a:r>
              <a:rPr lang="zh-CN" altLang="en-US" dirty="0"/>
              <a:t> </a:t>
            </a:r>
            <a:r>
              <a:rPr lang="en-US" altLang="zh-CN" dirty="0"/>
              <a:t>PRAB</a:t>
            </a:r>
            <a:r>
              <a:rPr lang="zh-CN" altLang="en-US" dirty="0"/>
              <a:t> </a:t>
            </a:r>
            <a:r>
              <a:rPr lang="en-US" altLang="zh-CN" dirty="0"/>
              <a:t>21</a:t>
            </a:r>
            <a:r>
              <a:rPr lang="zh-CN" altLang="en-US" dirty="0"/>
              <a:t> </a:t>
            </a:r>
            <a:r>
              <a:rPr lang="en-US" altLang="zh-CN" dirty="0"/>
              <a:t>071001</a:t>
            </a:r>
            <a:r>
              <a:rPr lang="zh-CN" altLang="en-US" dirty="0"/>
              <a:t> </a:t>
            </a:r>
            <a:r>
              <a:rPr lang="en-US" altLang="zh-CN" dirty="0"/>
              <a:t>(2018)</a:t>
            </a:r>
            <a:endParaRPr lang="zh-CN" altLang="en-US" dirty="0"/>
          </a:p>
        </p:txBody>
      </p:sp>
      <p:pic>
        <p:nvPicPr>
          <p:cNvPr id="15" name="图片 14">
            <a:extLst>
              <a:ext uri="{FF2B5EF4-FFF2-40B4-BE49-F238E27FC236}">
                <a16:creationId xmlns:a16="http://schemas.microsoft.com/office/drawing/2014/main" id="{99BE79EB-AB54-4F8E-91B0-30A05B99FCFB}"/>
              </a:ext>
            </a:extLst>
          </p:cNvPr>
          <p:cNvPicPr>
            <a:picLocks noChangeAspect="1"/>
          </p:cNvPicPr>
          <p:nvPr/>
        </p:nvPicPr>
        <p:blipFill rotWithShape="1">
          <a:blip r:embed="rId4"/>
          <a:srcRect t="21557"/>
          <a:stretch/>
        </p:blipFill>
        <p:spPr>
          <a:xfrm>
            <a:off x="1121136" y="1921389"/>
            <a:ext cx="3437679" cy="2282705"/>
          </a:xfrm>
          <a:prstGeom prst="rect">
            <a:avLst/>
          </a:prstGeom>
        </p:spPr>
      </p:pic>
      <p:sp>
        <p:nvSpPr>
          <p:cNvPr id="16" name="内容占位符 2">
            <a:extLst>
              <a:ext uri="{FF2B5EF4-FFF2-40B4-BE49-F238E27FC236}">
                <a16:creationId xmlns:a16="http://schemas.microsoft.com/office/drawing/2014/main" id="{3BD8D807-9928-4C35-976C-35F965248AA2}"/>
              </a:ext>
            </a:extLst>
          </p:cNvPr>
          <p:cNvSpPr txBox="1">
            <a:spLocks/>
          </p:cNvSpPr>
          <p:nvPr/>
        </p:nvSpPr>
        <p:spPr bwMode="auto">
          <a:xfrm>
            <a:off x="527192" y="1488155"/>
            <a:ext cx="5842000" cy="18287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00B0F0"/>
              </a:buClr>
              <a:buSzPct val="90000"/>
              <a:buFont typeface="Wingdings" pitchFamily="2" charset="2"/>
              <a:buChar char="n"/>
              <a:defRPr sz="2100">
                <a:solidFill>
                  <a:srgbClr val="003399"/>
                </a:solidFill>
                <a:latin typeface="微软雅黑" pitchFamily="34" charset="-122"/>
                <a:ea typeface="微软雅黑" pitchFamily="34" charset="-122"/>
                <a:cs typeface="+mn-cs"/>
              </a:defRPr>
            </a:lvl1pPr>
            <a:lvl2pPr marL="557213" indent="-214313" algn="l" rtl="0" eaLnBrk="1" fontAlgn="base" hangingPunct="1">
              <a:spcBef>
                <a:spcPct val="20000"/>
              </a:spcBef>
              <a:spcAft>
                <a:spcPct val="0"/>
              </a:spcAft>
              <a:buClr>
                <a:srgbClr val="00B050"/>
              </a:buClr>
              <a:buSzPct val="75000"/>
              <a:buFont typeface="Wingdings" pitchFamily="2" charset="2"/>
              <a:buChar char="l"/>
              <a:defRPr sz="1800">
                <a:solidFill>
                  <a:schemeClr val="tx1"/>
                </a:solidFill>
                <a:latin typeface="微软雅黑" pitchFamily="34" charset="-122"/>
                <a:ea typeface="微软雅黑" pitchFamily="34" charset="-122"/>
              </a:defRPr>
            </a:lvl2pPr>
            <a:lvl3pPr marL="857250" indent="-171450" algn="l" rtl="0" eaLnBrk="1" fontAlgn="base" hangingPunct="1">
              <a:spcBef>
                <a:spcPct val="20000"/>
              </a:spcBef>
              <a:spcAft>
                <a:spcPct val="0"/>
              </a:spcAft>
              <a:buChar char="•"/>
              <a:defRPr sz="1800">
                <a:solidFill>
                  <a:srgbClr val="003399"/>
                </a:solidFill>
                <a:latin typeface="+mn-lt"/>
                <a:ea typeface="+mn-ea"/>
              </a:defRPr>
            </a:lvl3pPr>
            <a:lvl4pPr marL="1200150" indent="-171450" algn="l" rtl="0" eaLnBrk="1" fontAlgn="base" hangingPunct="1">
              <a:spcBef>
                <a:spcPct val="20000"/>
              </a:spcBef>
              <a:spcAft>
                <a:spcPct val="0"/>
              </a:spcAft>
              <a:buChar char="–"/>
              <a:defRPr sz="2100">
                <a:solidFill>
                  <a:srgbClr val="003399"/>
                </a:solidFill>
                <a:latin typeface="+mn-lt"/>
                <a:ea typeface="+mn-ea"/>
              </a:defRPr>
            </a:lvl4pPr>
            <a:lvl5pPr marL="1543050" indent="-171450" algn="l" rtl="0" eaLnBrk="1" fontAlgn="base" hangingPunct="1">
              <a:spcBef>
                <a:spcPct val="20000"/>
              </a:spcBef>
              <a:spcAft>
                <a:spcPct val="0"/>
              </a:spcAft>
              <a:buChar char="»"/>
              <a:defRPr sz="2100">
                <a:solidFill>
                  <a:srgbClr val="003399"/>
                </a:solidFill>
                <a:latin typeface="+mn-lt"/>
                <a:ea typeface="+mn-ea"/>
              </a:defRPr>
            </a:lvl5pPr>
            <a:lvl6pPr marL="1885950" indent="-171450" algn="l" rtl="0" eaLnBrk="1" fontAlgn="base" hangingPunct="1">
              <a:spcBef>
                <a:spcPct val="20000"/>
              </a:spcBef>
              <a:spcAft>
                <a:spcPct val="0"/>
              </a:spcAft>
              <a:buChar char="»"/>
              <a:defRPr sz="2100">
                <a:solidFill>
                  <a:srgbClr val="003399"/>
                </a:solidFill>
                <a:latin typeface="+mn-lt"/>
                <a:ea typeface="+mn-ea"/>
              </a:defRPr>
            </a:lvl6pPr>
            <a:lvl7pPr marL="2228850" indent="-171450" algn="l" rtl="0" eaLnBrk="1" fontAlgn="base" hangingPunct="1">
              <a:spcBef>
                <a:spcPct val="20000"/>
              </a:spcBef>
              <a:spcAft>
                <a:spcPct val="0"/>
              </a:spcAft>
              <a:buChar char="»"/>
              <a:defRPr sz="2100">
                <a:solidFill>
                  <a:srgbClr val="003399"/>
                </a:solidFill>
                <a:latin typeface="+mn-lt"/>
                <a:ea typeface="+mn-ea"/>
              </a:defRPr>
            </a:lvl7pPr>
            <a:lvl8pPr marL="2571750" indent="-171450" algn="l" rtl="0" eaLnBrk="1" fontAlgn="base" hangingPunct="1">
              <a:spcBef>
                <a:spcPct val="20000"/>
              </a:spcBef>
              <a:spcAft>
                <a:spcPct val="0"/>
              </a:spcAft>
              <a:buChar char="»"/>
              <a:defRPr sz="2100">
                <a:solidFill>
                  <a:srgbClr val="003399"/>
                </a:solidFill>
                <a:latin typeface="+mn-lt"/>
                <a:ea typeface="+mn-ea"/>
              </a:defRPr>
            </a:lvl8pPr>
            <a:lvl9pPr marL="2914650" indent="-171450" algn="l" rtl="0" eaLnBrk="1" fontAlgn="base" hangingPunct="1">
              <a:spcBef>
                <a:spcPct val="20000"/>
              </a:spcBef>
              <a:spcAft>
                <a:spcPct val="0"/>
              </a:spcAft>
              <a:buChar char="»"/>
              <a:defRPr sz="2100">
                <a:solidFill>
                  <a:srgbClr val="003399"/>
                </a:solidFill>
                <a:latin typeface="+mn-lt"/>
                <a:ea typeface="+mn-ea"/>
              </a:defRPr>
            </a:lvl9pPr>
          </a:lstStyle>
          <a:p>
            <a:r>
              <a:rPr lang="en-US" altLang="zh-CN" kern="0" dirty="0"/>
              <a:t>HOM coincides with bunch spectral line</a:t>
            </a:r>
            <a:endParaRPr lang="zh-CN" altLang="en-US" kern="0" dirty="0"/>
          </a:p>
        </p:txBody>
      </p:sp>
      <p:pic>
        <p:nvPicPr>
          <p:cNvPr id="17" name="图片 16">
            <a:extLst>
              <a:ext uri="{FF2B5EF4-FFF2-40B4-BE49-F238E27FC236}">
                <a16:creationId xmlns:a16="http://schemas.microsoft.com/office/drawing/2014/main" id="{F351A0F1-52F1-4BD5-9891-12365CB669C9}"/>
              </a:ext>
            </a:extLst>
          </p:cNvPr>
          <p:cNvPicPr>
            <a:picLocks noChangeAspect="1"/>
          </p:cNvPicPr>
          <p:nvPr/>
        </p:nvPicPr>
        <p:blipFill>
          <a:blip r:embed="rId5"/>
          <a:stretch>
            <a:fillRect/>
          </a:stretch>
        </p:blipFill>
        <p:spPr>
          <a:xfrm>
            <a:off x="597894" y="4240297"/>
            <a:ext cx="5465535" cy="2135112"/>
          </a:xfrm>
          <a:prstGeom prst="rect">
            <a:avLst/>
          </a:prstGeom>
        </p:spPr>
      </p:pic>
      <p:sp>
        <p:nvSpPr>
          <p:cNvPr id="18" name="文本框 17">
            <a:extLst>
              <a:ext uri="{FF2B5EF4-FFF2-40B4-BE49-F238E27FC236}">
                <a16:creationId xmlns:a16="http://schemas.microsoft.com/office/drawing/2014/main" id="{E95896E9-E881-4B3C-ADB2-E1500BDE22EC}"/>
              </a:ext>
            </a:extLst>
          </p:cNvPr>
          <p:cNvSpPr txBox="1"/>
          <p:nvPr/>
        </p:nvSpPr>
        <p:spPr>
          <a:xfrm>
            <a:off x="6443191" y="5928434"/>
            <a:ext cx="5064370" cy="338554"/>
          </a:xfrm>
          <a:prstGeom prst="rect">
            <a:avLst/>
          </a:prstGeom>
          <a:noFill/>
        </p:spPr>
        <p:txBody>
          <a:bodyPr wrap="square">
            <a:spAutoFit/>
          </a:bodyPr>
          <a:lstStyle/>
          <a:p>
            <a:r>
              <a:rPr lang="en-US" altLang="zh-CN" sz="1600" dirty="0"/>
              <a:t>Some train spacings should be avoided in operation</a:t>
            </a:r>
          </a:p>
        </p:txBody>
      </p:sp>
      <p:sp>
        <p:nvSpPr>
          <p:cNvPr id="19" name="文本框 18">
            <a:extLst>
              <a:ext uri="{FF2B5EF4-FFF2-40B4-BE49-F238E27FC236}">
                <a16:creationId xmlns:a16="http://schemas.microsoft.com/office/drawing/2014/main" id="{3261268A-1692-4228-A9B3-9365010EF954}"/>
              </a:ext>
            </a:extLst>
          </p:cNvPr>
          <p:cNvSpPr txBox="1"/>
          <p:nvPr/>
        </p:nvSpPr>
        <p:spPr>
          <a:xfrm>
            <a:off x="4571470" y="2482952"/>
            <a:ext cx="1932458" cy="1169551"/>
          </a:xfrm>
          <a:prstGeom prst="rect">
            <a:avLst/>
          </a:prstGeom>
          <a:noFill/>
        </p:spPr>
        <p:txBody>
          <a:bodyPr wrap="square">
            <a:spAutoFit/>
          </a:bodyPr>
          <a:lstStyle/>
          <a:p>
            <a:r>
              <a:rPr lang="en-US" altLang="zh-CN" sz="1400" dirty="0"/>
              <a:t>Worst-case scenario with Q=10</a:t>
            </a:r>
            <a:r>
              <a:rPr lang="en-US" altLang="zh-CN" sz="1400" baseline="30000" dirty="0"/>
              <a:t>4</a:t>
            </a:r>
            <a:endParaRPr lang="en-US" altLang="zh-CN" sz="1400" dirty="0"/>
          </a:p>
          <a:p>
            <a:r>
              <a:rPr lang="en-US" altLang="zh-CN" sz="1400" dirty="0"/>
              <a:t>Z: P&gt;100kW, should be avoided at design</a:t>
            </a:r>
          </a:p>
          <a:p>
            <a:endParaRPr lang="en-US" altLang="zh-CN" sz="1400" dirty="0"/>
          </a:p>
        </p:txBody>
      </p:sp>
      <p:sp>
        <p:nvSpPr>
          <p:cNvPr id="20" name="文本框 19">
            <a:extLst>
              <a:ext uri="{FF2B5EF4-FFF2-40B4-BE49-F238E27FC236}">
                <a16:creationId xmlns:a16="http://schemas.microsoft.com/office/drawing/2014/main" id="{006A64B4-C38C-40E9-8B26-D22C30ED153D}"/>
              </a:ext>
            </a:extLst>
          </p:cNvPr>
          <p:cNvSpPr txBox="1"/>
          <p:nvPr/>
        </p:nvSpPr>
        <p:spPr>
          <a:xfrm>
            <a:off x="703310" y="6212161"/>
            <a:ext cx="5139806" cy="523220"/>
          </a:xfrm>
          <a:prstGeom prst="rect">
            <a:avLst/>
          </a:prstGeom>
          <a:noFill/>
        </p:spPr>
        <p:txBody>
          <a:bodyPr wrap="square">
            <a:spAutoFit/>
          </a:bodyPr>
          <a:lstStyle/>
          <a:p>
            <a:r>
              <a:rPr lang="en-US" altLang="zh-CN" sz="1400" dirty="0"/>
              <a:t>Dependence of the maximum power loss in resonant case on the train spacing for Z and different bunch spacings.</a:t>
            </a:r>
          </a:p>
        </p:txBody>
      </p:sp>
    </p:spTree>
    <p:extLst>
      <p:ext uri="{BB962C8B-B14F-4D97-AF65-F5344CB8AC3E}">
        <p14:creationId xmlns:p14="http://schemas.microsoft.com/office/powerpoint/2010/main" val="308048791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EC7720-C91A-40C7-AB9C-6889F416B6B1}"/>
              </a:ext>
            </a:extLst>
          </p:cNvPr>
          <p:cNvSpPr>
            <a:spLocks noGrp="1"/>
          </p:cNvSpPr>
          <p:nvPr>
            <p:ph type="title"/>
          </p:nvPr>
        </p:nvSpPr>
        <p:spPr/>
        <p:txBody>
          <a:bodyPr/>
          <a:lstStyle/>
          <a:p>
            <a:r>
              <a:rPr lang="en-US" altLang="zh-CN" dirty="0"/>
              <a:t>Coupled bunch instabilities</a:t>
            </a:r>
            <a:endParaRPr lang="zh-CN" altLang="en-US" dirty="0"/>
          </a:p>
        </p:txBody>
      </p:sp>
      <p:sp>
        <p:nvSpPr>
          <p:cNvPr id="3" name="内容占位符 2">
            <a:extLst>
              <a:ext uri="{FF2B5EF4-FFF2-40B4-BE49-F238E27FC236}">
                <a16:creationId xmlns:a16="http://schemas.microsoft.com/office/drawing/2014/main" id="{F07ACFE1-8128-40E3-B359-A1DF7B759445}"/>
              </a:ext>
            </a:extLst>
          </p:cNvPr>
          <p:cNvSpPr>
            <a:spLocks noGrp="1"/>
          </p:cNvSpPr>
          <p:nvPr>
            <p:ph idx="1"/>
          </p:nvPr>
        </p:nvSpPr>
        <p:spPr>
          <a:xfrm>
            <a:off x="609600" y="1254177"/>
            <a:ext cx="10972800" cy="4871989"/>
          </a:xfrm>
        </p:spPr>
        <p:txBody>
          <a:bodyPr/>
          <a:lstStyle/>
          <a:p>
            <a:pPr algn="just">
              <a:spcBef>
                <a:spcPts val="600"/>
              </a:spcBef>
            </a:pPr>
            <a:r>
              <a:rPr lang="en-US" altLang="zh-CN" dirty="0"/>
              <a:t>The impedance spectrum for the cavities to be derived and compared to the instability thresholds determined by the synchrotron radiation damping, or with the means to stabilize the beam (feedback, landau damping), above which coupled-bunch instabilities may occur.</a:t>
            </a:r>
          </a:p>
        </p:txBody>
      </p:sp>
      <p:pic>
        <p:nvPicPr>
          <p:cNvPr id="4" name="图片 3">
            <a:extLst>
              <a:ext uri="{FF2B5EF4-FFF2-40B4-BE49-F238E27FC236}">
                <a16:creationId xmlns:a16="http://schemas.microsoft.com/office/drawing/2014/main" id="{A733A922-924E-4C6F-9DFE-68C0344A02B4}"/>
              </a:ext>
            </a:extLst>
          </p:cNvPr>
          <p:cNvPicPr>
            <a:picLocks noChangeAspect="1"/>
          </p:cNvPicPr>
          <p:nvPr/>
        </p:nvPicPr>
        <p:blipFill rotWithShape="1">
          <a:blip r:embed="rId3"/>
          <a:srcRect t="69245" r="63100"/>
          <a:stretch/>
        </p:blipFill>
        <p:spPr>
          <a:xfrm>
            <a:off x="1135862" y="4769463"/>
            <a:ext cx="2496210" cy="1265504"/>
          </a:xfrm>
          <a:prstGeom prst="rect">
            <a:avLst/>
          </a:prstGeom>
        </p:spPr>
      </p:pic>
      <p:sp>
        <p:nvSpPr>
          <p:cNvPr id="6" name="文本框 5">
            <a:extLst>
              <a:ext uri="{FF2B5EF4-FFF2-40B4-BE49-F238E27FC236}">
                <a16:creationId xmlns:a16="http://schemas.microsoft.com/office/drawing/2014/main" id="{CE5013EC-CC9B-472F-AAA4-75607211A976}"/>
              </a:ext>
            </a:extLst>
          </p:cNvPr>
          <p:cNvSpPr txBox="1"/>
          <p:nvPr/>
        </p:nvSpPr>
        <p:spPr>
          <a:xfrm>
            <a:off x="588687" y="2823412"/>
            <a:ext cx="4026045" cy="1769715"/>
          </a:xfrm>
          <a:prstGeom prst="rect">
            <a:avLst/>
          </a:prstGeom>
          <a:noFill/>
        </p:spPr>
        <p:txBody>
          <a:bodyPr wrap="square">
            <a:spAutoFit/>
          </a:bodyPr>
          <a:lstStyle/>
          <a:p>
            <a:r>
              <a:rPr lang="en-US" altLang="zh-CN" sz="1900" dirty="0"/>
              <a:t>Simple rigid-bunch theory: </a:t>
            </a:r>
          </a:p>
          <a:p>
            <a:pPr marL="285750" indent="-285750">
              <a:buFont typeface="Wingdings" panose="05000000000000000000" pitchFamily="2" charset="2"/>
              <a:buChar char="ü"/>
            </a:pPr>
            <a:r>
              <a:rPr lang="en-US" altLang="zh-CN" dirty="0"/>
              <a:t>take each bunch as a point particle</a:t>
            </a:r>
          </a:p>
          <a:p>
            <a:pPr marL="285750" indent="-285750">
              <a:buFont typeface="Wingdings" panose="05000000000000000000" pitchFamily="2" charset="2"/>
              <a:buChar char="ü"/>
            </a:pPr>
            <a:r>
              <a:rPr lang="en-US" altLang="zh-CN" dirty="0"/>
              <a:t>uniform filling pattern</a:t>
            </a:r>
          </a:p>
          <a:p>
            <a:pPr marL="285750" indent="-285750">
              <a:buFont typeface="Wingdings" panose="05000000000000000000" pitchFamily="2" charset="2"/>
              <a:buChar char="ü"/>
            </a:pPr>
            <a:r>
              <a:rPr lang="en-US" altLang="zh-CN" dirty="0"/>
              <a:t>at resonant condition</a:t>
            </a:r>
            <a:endParaRPr lang="zh-CN" altLang="en-US" dirty="0"/>
          </a:p>
          <a:p>
            <a:pPr marL="285750" indent="-285750">
              <a:buFont typeface="Wingdings" panose="05000000000000000000" pitchFamily="2" charset="2"/>
              <a:buChar char="ü"/>
            </a:pPr>
            <a:r>
              <a:rPr lang="en-US" altLang="zh-CN" dirty="0"/>
              <a:t>with zero chromaticity</a:t>
            </a:r>
          </a:p>
          <a:p>
            <a:pPr marL="285750" indent="-285750">
              <a:buFont typeface="Wingdings" panose="05000000000000000000" pitchFamily="2" charset="2"/>
              <a:buChar char="ü"/>
            </a:pPr>
            <a:r>
              <a:rPr lang="en-US" altLang="zh-CN" dirty="0"/>
              <a:t>consider the onset of the instability</a:t>
            </a:r>
          </a:p>
        </p:txBody>
      </p:sp>
      <p:pic>
        <p:nvPicPr>
          <p:cNvPr id="7" name="图片 6" descr="ZLcompare.png">
            <a:extLst>
              <a:ext uri="{FF2B5EF4-FFF2-40B4-BE49-F238E27FC236}">
                <a16:creationId xmlns:a16="http://schemas.microsoft.com/office/drawing/2014/main" id="{27D6B2C6-2A1E-41E9-BE53-41098A0C48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9135" y="2605591"/>
            <a:ext cx="3369244" cy="2529741"/>
          </a:xfrm>
          <a:prstGeom prst="rect">
            <a:avLst/>
          </a:prstGeom>
        </p:spPr>
      </p:pic>
      <p:pic>
        <p:nvPicPr>
          <p:cNvPr id="8" name="图片 7" descr="Zycompare.png">
            <a:extLst>
              <a:ext uri="{FF2B5EF4-FFF2-40B4-BE49-F238E27FC236}">
                <a16:creationId xmlns:a16="http://schemas.microsoft.com/office/drawing/2014/main" id="{9413D767-5743-461F-9362-B7E0E7BC2D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58379" y="2567275"/>
            <a:ext cx="3369244" cy="2529741"/>
          </a:xfrm>
          <a:prstGeom prst="rect">
            <a:avLst/>
          </a:prstGeom>
        </p:spPr>
      </p:pic>
      <p:sp>
        <p:nvSpPr>
          <p:cNvPr id="13" name="矩形 12">
            <a:extLst>
              <a:ext uri="{FF2B5EF4-FFF2-40B4-BE49-F238E27FC236}">
                <a16:creationId xmlns:a16="http://schemas.microsoft.com/office/drawing/2014/main" id="{50E64BEA-6332-4A89-94B7-9BF06ADA8567}"/>
              </a:ext>
            </a:extLst>
          </p:cNvPr>
          <p:cNvSpPr/>
          <p:nvPr/>
        </p:nvSpPr>
        <p:spPr>
          <a:xfrm>
            <a:off x="5158293" y="5229475"/>
            <a:ext cx="6400171" cy="1077218"/>
          </a:xfrm>
          <a:prstGeom prst="rect">
            <a:avLst/>
          </a:prstGeom>
        </p:spPr>
        <p:txBody>
          <a:bodyPr wrap="square">
            <a:spAutoFit/>
          </a:bodyPr>
          <a:lstStyle/>
          <a:p>
            <a:pPr algn="just"/>
            <a:r>
              <a:rPr lang="en-US" altLang="zh-CN" sz="1600" dirty="0">
                <a:solidFill>
                  <a:schemeClr val="tx1">
                    <a:lumMod val="85000"/>
                    <a:lumOff val="15000"/>
                  </a:schemeClr>
                </a:solidFill>
              </a:rPr>
              <a:t>Impedance spectrum of the RF HOMs compared to the threshold determined by radiation damping and feedback damping.</a:t>
            </a:r>
          </a:p>
          <a:p>
            <a:pPr algn="just"/>
            <a:r>
              <a:rPr lang="en-US" altLang="zh-CN" sz="1600" dirty="0">
                <a:solidFill>
                  <a:schemeClr val="tx1">
                    <a:lumMod val="85000"/>
                    <a:lumOff val="15000"/>
                  </a:schemeClr>
                </a:solidFill>
              </a:rPr>
              <a:t>For RF system with large number of cavities, HOM frequency spread due to the manufacturing uncertainties can further relax the instability.</a:t>
            </a:r>
            <a:endParaRPr lang="zh-CN" altLang="en-US" sz="1600" dirty="0">
              <a:solidFill>
                <a:schemeClr val="tx1">
                  <a:lumMod val="85000"/>
                  <a:lumOff val="15000"/>
                </a:schemeClr>
              </a:solidFill>
            </a:endParaRPr>
          </a:p>
        </p:txBody>
      </p:sp>
    </p:spTree>
    <p:extLst>
      <p:ext uri="{BB962C8B-B14F-4D97-AF65-F5344CB8AC3E}">
        <p14:creationId xmlns:p14="http://schemas.microsoft.com/office/powerpoint/2010/main" val="218356551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FE6A65-3A50-4BDE-8BDD-8AB7AEAA7771}"/>
              </a:ext>
            </a:extLst>
          </p:cNvPr>
          <p:cNvSpPr>
            <a:spLocks noGrp="1"/>
          </p:cNvSpPr>
          <p:nvPr>
            <p:ph type="title"/>
          </p:nvPr>
        </p:nvSpPr>
        <p:spPr/>
        <p:txBody>
          <a:bodyPr/>
          <a:lstStyle/>
          <a:p>
            <a:r>
              <a:rPr lang="en-US" altLang="zh-CN" dirty="0"/>
              <a:t>Influence of bunch filling pattern</a:t>
            </a:r>
            <a:endParaRPr lang="zh-CN" altLang="en-US" dirty="0"/>
          </a:p>
        </p:txBody>
      </p:sp>
      <p:sp>
        <p:nvSpPr>
          <p:cNvPr id="3" name="内容占位符 2">
            <a:extLst>
              <a:ext uri="{FF2B5EF4-FFF2-40B4-BE49-F238E27FC236}">
                <a16:creationId xmlns:a16="http://schemas.microsoft.com/office/drawing/2014/main" id="{E48467DF-B6BB-4BB7-BA4F-AED15BA7D329}"/>
              </a:ext>
            </a:extLst>
          </p:cNvPr>
          <p:cNvSpPr>
            <a:spLocks noGrp="1"/>
          </p:cNvSpPr>
          <p:nvPr>
            <p:ph idx="1"/>
          </p:nvPr>
        </p:nvSpPr>
        <p:spPr>
          <a:xfrm>
            <a:off x="609599" y="1166018"/>
            <a:ext cx="11167598" cy="4525963"/>
          </a:xfrm>
        </p:spPr>
        <p:txBody>
          <a:bodyPr/>
          <a:lstStyle/>
          <a:p>
            <a:pPr algn="just">
              <a:spcBef>
                <a:spcPts val="600"/>
              </a:spcBef>
            </a:pPr>
            <a:r>
              <a:rPr lang="en-US" altLang="zh-CN" dirty="0"/>
              <a:t>Circular accelerators operate with a variety of multi-bunch configurations differ from uniform filling, either request by the users or to mitigate beam instabilities (beam ion, electron cloud, …)</a:t>
            </a:r>
          </a:p>
          <a:p>
            <a:pPr algn="just">
              <a:spcBef>
                <a:spcPts val="600"/>
              </a:spcBef>
            </a:pPr>
            <a:r>
              <a:rPr lang="en-US" altLang="zh-CN" dirty="0"/>
              <a:t>The bunch filling pattern plays a key role in the onset of beam instability.</a:t>
            </a:r>
          </a:p>
          <a:p>
            <a:pPr algn="just">
              <a:spcBef>
                <a:spcPts val="600"/>
              </a:spcBef>
            </a:pPr>
            <a:endParaRPr lang="en-US" altLang="zh-CN" dirty="0"/>
          </a:p>
          <a:p>
            <a:pPr algn="just">
              <a:spcBef>
                <a:spcPts val="600"/>
              </a:spcBef>
            </a:pPr>
            <a:endParaRPr lang="en-US" altLang="zh-CN" dirty="0"/>
          </a:p>
          <a:p>
            <a:pPr algn="just">
              <a:spcBef>
                <a:spcPts val="600"/>
              </a:spcBef>
            </a:pPr>
            <a:endParaRPr lang="zh-CN" altLang="en-US" dirty="0"/>
          </a:p>
        </p:txBody>
      </p:sp>
      <p:sp>
        <p:nvSpPr>
          <p:cNvPr id="4" name="文本框 3">
            <a:extLst>
              <a:ext uri="{FF2B5EF4-FFF2-40B4-BE49-F238E27FC236}">
                <a16:creationId xmlns:a16="http://schemas.microsoft.com/office/drawing/2014/main" id="{282B2D32-4284-4FB0-9AE8-5B2D9C3BE171}"/>
              </a:ext>
            </a:extLst>
          </p:cNvPr>
          <p:cNvSpPr txBox="1"/>
          <p:nvPr/>
        </p:nvSpPr>
        <p:spPr>
          <a:xfrm>
            <a:off x="4514315" y="2644247"/>
            <a:ext cx="4306866" cy="369332"/>
          </a:xfrm>
          <a:prstGeom prst="rect">
            <a:avLst/>
          </a:prstGeom>
          <a:noFill/>
        </p:spPr>
        <p:txBody>
          <a:bodyPr wrap="square">
            <a:spAutoFit/>
          </a:bodyPr>
          <a:lstStyle/>
          <a:p>
            <a:r>
              <a:rPr lang="en-US" altLang="zh-CN" dirty="0"/>
              <a:t>G.</a:t>
            </a:r>
            <a:r>
              <a:rPr lang="zh-CN" altLang="en-US" dirty="0"/>
              <a:t> </a:t>
            </a:r>
            <a:r>
              <a:rPr lang="en-US" altLang="zh-CN" dirty="0" err="1"/>
              <a:t>Bassi</a:t>
            </a:r>
            <a:r>
              <a:rPr lang="en-US" altLang="zh-CN" dirty="0"/>
              <a:t>,</a:t>
            </a:r>
            <a:r>
              <a:rPr lang="zh-CN" altLang="en-US" dirty="0"/>
              <a:t> </a:t>
            </a:r>
            <a:r>
              <a:rPr lang="en-US" altLang="zh-CN" dirty="0"/>
              <a:t>PRAB</a:t>
            </a:r>
            <a:r>
              <a:rPr lang="zh-CN" altLang="en-US" dirty="0"/>
              <a:t> </a:t>
            </a:r>
            <a:r>
              <a:rPr lang="en-US" altLang="zh-CN" dirty="0"/>
              <a:t>25</a:t>
            </a:r>
            <a:r>
              <a:rPr lang="zh-CN" altLang="en-US" dirty="0"/>
              <a:t> </a:t>
            </a:r>
            <a:r>
              <a:rPr lang="en-US" altLang="zh-CN" dirty="0"/>
              <a:t>014402</a:t>
            </a:r>
            <a:r>
              <a:rPr lang="zh-CN" altLang="en-US" dirty="0"/>
              <a:t> </a:t>
            </a:r>
            <a:r>
              <a:rPr lang="en-US" altLang="zh-CN" dirty="0"/>
              <a:t>(2022)</a:t>
            </a:r>
            <a:endParaRPr lang="zh-CN" altLang="en-US" dirty="0"/>
          </a:p>
        </p:txBody>
      </p:sp>
      <p:pic>
        <p:nvPicPr>
          <p:cNvPr id="6" name="图片 5">
            <a:extLst>
              <a:ext uri="{FF2B5EF4-FFF2-40B4-BE49-F238E27FC236}">
                <a16:creationId xmlns:a16="http://schemas.microsoft.com/office/drawing/2014/main" id="{6D77572D-F9B4-47AE-AEC7-A9BEDE5E816E}"/>
              </a:ext>
            </a:extLst>
          </p:cNvPr>
          <p:cNvPicPr>
            <a:picLocks noChangeAspect="1"/>
          </p:cNvPicPr>
          <p:nvPr/>
        </p:nvPicPr>
        <p:blipFill>
          <a:blip r:embed="rId3"/>
          <a:stretch>
            <a:fillRect/>
          </a:stretch>
        </p:blipFill>
        <p:spPr>
          <a:xfrm>
            <a:off x="1311983" y="2944985"/>
            <a:ext cx="3796282" cy="3000481"/>
          </a:xfrm>
          <a:prstGeom prst="rect">
            <a:avLst/>
          </a:prstGeom>
        </p:spPr>
      </p:pic>
      <p:pic>
        <p:nvPicPr>
          <p:cNvPr id="8" name="图片 7">
            <a:extLst>
              <a:ext uri="{FF2B5EF4-FFF2-40B4-BE49-F238E27FC236}">
                <a16:creationId xmlns:a16="http://schemas.microsoft.com/office/drawing/2014/main" id="{17F74B46-3489-4412-A171-9737206CB3DB}"/>
              </a:ext>
            </a:extLst>
          </p:cNvPr>
          <p:cNvPicPr>
            <a:picLocks noChangeAspect="1"/>
          </p:cNvPicPr>
          <p:nvPr/>
        </p:nvPicPr>
        <p:blipFill>
          <a:blip r:embed="rId4"/>
          <a:stretch>
            <a:fillRect/>
          </a:stretch>
        </p:blipFill>
        <p:spPr>
          <a:xfrm>
            <a:off x="7459895" y="2972953"/>
            <a:ext cx="3606549" cy="3014281"/>
          </a:xfrm>
          <a:prstGeom prst="rect">
            <a:avLst/>
          </a:prstGeom>
        </p:spPr>
      </p:pic>
      <p:sp>
        <p:nvSpPr>
          <p:cNvPr id="10" name="文本框 9">
            <a:extLst>
              <a:ext uri="{FF2B5EF4-FFF2-40B4-BE49-F238E27FC236}">
                <a16:creationId xmlns:a16="http://schemas.microsoft.com/office/drawing/2014/main" id="{590EF1BA-ACCE-4915-A0A5-3A488E2548A1}"/>
              </a:ext>
            </a:extLst>
          </p:cNvPr>
          <p:cNvSpPr txBox="1"/>
          <p:nvPr/>
        </p:nvSpPr>
        <p:spPr>
          <a:xfrm>
            <a:off x="184131" y="5945466"/>
            <a:ext cx="635306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Uniform filling patterns with large bunch number M (red) is more stable than the case with 2 bunches (blue). I</a:t>
            </a:r>
            <a:r>
              <a:rPr lang="en-US" altLang="zh-CN" baseline="-25000" dirty="0"/>
              <a:t>0</a:t>
            </a:r>
            <a:r>
              <a:rPr lang="en-US" altLang="zh-CN" dirty="0"/>
              <a:t>=12.7mA</a:t>
            </a:r>
          </a:p>
        </p:txBody>
      </p:sp>
      <p:sp>
        <p:nvSpPr>
          <p:cNvPr id="11" name="文本框 10">
            <a:extLst>
              <a:ext uri="{FF2B5EF4-FFF2-40B4-BE49-F238E27FC236}">
                <a16:creationId xmlns:a16="http://schemas.microsoft.com/office/drawing/2014/main" id="{ACF40917-4245-48B8-B6CB-8E00DB3B3646}"/>
              </a:ext>
            </a:extLst>
          </p:cNvPr>
          <p:cNvSpPr txBox="1"/>
          <p:nvPr/>
        </p:nvSpPr>
        <p:spPr>
          <a:xfrm>
            <a:off x="6537195" y="5972429"/>
            <a:ext cx="532139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Threshold current increases with maximal uniform filling, good agreement between meas. &amp; theory.</a:t>
            </a:r>
          </a:p>
        </p:txBody>
      </p:sp>
    </p:spTree>
    <p:extLst>
      <p:ext uri="{BB962C8B-B14F-4D97-AF65-F5344CB8AC3E}">
        <p14:creationId xmlns:p14="http://schemas.microsoft.com/office/powerpoint/2010/main" val="263121786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FE6A65-3A50-4BDE-8BDD-8AB7AEAA7771}"/>
              </a:ext>
            </a:extLst>
          </p:cNvPr>
          <p:cNvSpPr>
            <a:spLocks noGrp="1"/>
          </p:cNvSpPr>
          <p:nvPr>
            <p:ph type="title"/>
          </p:nvPr>
        </p:nvSpPr>
        <p:spPr/>
        <p:txBody>
          <a:bodyPr/>
          <a:lstStyle/>
          <a:p>
            <a:r>
              <a:rPr lang="en-US" altLang="zh-CN" dirty="0"/>
              <a:t>Stabilizing effects of Chromaticity on transverse CBIs</a:t>
            </a:r>
            <a:endParaRPr lang="zh-CN" altLang="en-US" dirty="0"/>
          </a:p>
        </p:txBody>
      </p:sp>
      <p:sp>
        <p:nvSpPr>
          <p:cNvPr id="3" name="内容占位符 2">
            <a:extLst>
              <a:ext uri="{FF2B5EF4-FFF2-40B4-BE49-F238E27FC236}">
                <a16:creationId xmlns:a16="http://schemas.microsoft.com/office/drawing/2014/main" id="{E48467DF-B6BB-4BB7-BA4F-AED15BA7D329}"/>
              </a:ext>
            </a:extLst>
          </p:cNvPr>
          <p:cNvSpPr>
            <a:spLocks noGrp="1"/>
          </p:cNvSpPr>
          <p:nvPr>
            <p:ph idx="1"/>
          </p:nvPr>
        </p:nvSpPr>
        <p:spPr>
          <a:xfrm>
            <a:off x="609600" y="1377076"/>
            <a:ext cx="10972800" cy="4525963"/>
          </a:xfrm>
        </p:spPr>
        <p:txBody>
          <a:bodyPr/>
          <a:lstStyle/>
          <a:p>
            <a:pPr>
              <a:spcBef>
                <a:spcPts val="600"/>
              </a:spcBef>
            </a:pPr>
            <a:endParaRPr lang="en-US" altLang="zh-CN" dirty="0"/>
          </a:p>
          <a:p>
            <a:pPr>
              <a:spcBef>
                <a:spcPts val="600"/>
              </a:spcBef>
            </a:pPr>
            <a:endParaRPr lang="en-US" altLang="zh-CN" dirty="0"/>
          </a:p>
          <a:p>
            <a:pPr>
              <a:spcBef>
                <a:spcPts val="600"/>
              </a:spcBef>
            </a:pPr>
            <a:endParaRPr lang="en-US" altLang="zh-CN" dirty="0"/>
          </a:p>
          <a:p>
            <a:pPr>
              <a:spcBef>
                <a:spcPts val="600"/>
              </a:spcBef>
            </a:pPr>
            <a:endParaRPr lang="zh-CN" altLang="en-US" dirty="0"/>
          </a:p>
        </p:txBody>
      </p:sp>
      <p:sp>
        <p:nvSpPr>
          <p:cNvPr id="4" name="内容占位符 2">
            <a:extLst>
              <a:ext uri="{FF2B5EF4-FFF2-40B4-BE49-F238E27FC236}">
                <a16:creationId xmlns:a16="http://schemas.microsoft.com/office/drawing/2014/main" id="{EFE20AFF-CD0A-4DE2-987B-0832B5634496}"/>
              </a:ext>
            </a:extLst>
          </p:cNvPr>
          <p:cNvSpPr txBox="1">
            <a:spLocks/>
          </p:cNvSpPr>
          <p:nvPr/>
        </p:nvSpPr>
        <p:spPr bwMode="auto">
          <a:xfrm>
            <a:off x="762000" y="1377076"/>
            <a:ext cx="109728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00B0F0"/>
              </a:buClr>
              <a:buSzPct val="90000"/>
              <a:buFont typeface="Wingdings" pitchFamily="2" charset="2"/>
              <a:buChar char="n"/>
              <a:defRPr sz="2100">
                <a:solidFill>
                  <a:srgbClr val="003399"/>
                </a:solidFill>
                <a:latin typeface="微软雅黑" pitchFamily="34" charset="-122"/>
                <a:ea typeface="微软雅黑" pitchFamily="34" charset="-122"/>
                <a:cs typeface="+mn-cs"/>
              </a:defRPr>
            </a:lvl1pPr>
            <a:lvl2pPr marL="557213" indent="-214313" algn="l" rtl="0" eaLnBrk="1" fontAlgn="base" hangingPunct="1">
              <a:spcBef>
                <a:spcPct val="20000"/>
              </a:spcBef>
              <a:spcAft>
                <a:spcPct val="0"/>
              </a:spcAft>
              <a:buClr>
                <a:srgbClr val="00B050"/>
              </a:buClr>
              <a:buSzPct val="75000"/>
              <a:buFont typeface="Wingdings" pitchFamily="2" charset="2"/>
              <a:buChar char="l"/>
              <a:defRPr sz="1800">
                <a:solidFill>
                  <a:schemeClr val="tx1"/>
                </a:solidFill>
                <a:latin typeface="微软雅黑" pitchFamily="34" charset="-122"/>
                <a:ea typeface="微软雅黑" pitchFamily="34" charset="-122"/>
              </a:defRPr>
            </a:lvl2pPr>
            <a:lvl3pPr marL="857250" indent="-171450" algn="l" rtl="0" eaLnBrk="1" fontAlgn="base" hangingPunct="1">
              <a:spcBef>
                <a:spcPct val="20000"/>
              </a:spcBef>
              <a:spcAft>
                <a:spcPct val="0"/>
              </a:spcAft>
              <a:buChar char="•"/>
              <a:defRPr sz="1800">
                <a:solidFill>
                  <a:srgbClr val="003399"/>
                </a:solidFill>
                <a:latin typeface="+mn-lt"/>
                <a:ea typeface="+mn-ea"/>
              </a:defRPr>
            </a:lvl3pPr>
            <a:lvl4pPr marL="1200150" indent="-171450" algn="l" rtl="0" eaLnBrk="1" fontAlgn="base" hangingPunct="1">
              <a:spcBef>
                <a:spcPct val="20000"/>
              </a:spcBef>
              <a:spcAft>
                <a:spcPct val="0"/>
              </a:spcAft>
              <a:buChar char="–"/>
              <a:defRPr sz="2100">
                <a:solidFill>
                  <a:srgbClr val="003399"/>
                </a:solidFill>
                <a:latin typeface="+mn-lt"/>
                <a:ea typeface="+mn-ea"/>
              </a:defRPr>
            </a:lvl4pPr>
            <a:lvl5pPr marL="1543050" indent="-171450" algn="l" rtl="0" eaLnBrk="1" fontAlgn="base" hangingPunct="1">
              <a:spcBef>
                <a:spcPct val="20000"/>
              </a:spcBef>
              <a:spcAft>
                <a:spcPct val="0"/>
              </a:spcAft>
              <a:buChar char="»"/>
              <a:defRPr sz="2100">
                <a:solidFill>
                  <a:srgbClr val="003399"/>
                </a:solidFill>
                <a:latin typeface="+mn-lt"/>
                <a:ea typeface="+mn-ea"/>
              </a:defRPr>
            </a:lvl5pPr>
            <a:lvl6pPr marL="1885950" indent="-171450" algn="l" rtl="0" eaLnBrk="1" fontAlgn="base" hangingPunct="1">
              <a:spcBef>
                <a:spcPct val="20000"/>
              </a:spcBef>
              <a:spcAft>
                <a:spcPct val="0"/>
              </a:spcAft>
              <a:buChar char="»"/>
              <a:defRPr sz="2100">
                <a:solidFill>
                  <a:srgbClr val="003399"/>
                </a:solidFill>
                <a:latin typeface="+mn-lt"/>
                <a:ea typeface="+mn-ea"/>
              </a:defRPr>
            </a:lvl6pPr>
            <a:lvl7pPr marL="2228850" indent="-171450" algn="l" rtl="0" eaLnBrk="1" fontAlgn="base" hangingPunct="1">
              <a:spcBef>
                <a:spcPct val="20000"/>
              </a:spcBef>
              <a:spcAft>
                <a:spcPct val="0"/>
              </a:spcAft>
              <a:buChar char="»"/>
              <a:defRPr sz="2100">
                <a:solidFill>
                  <a:srgbClr val="003399"/>
                </a:solidFill>
                <a:latin typeface="+mn-lt"/>
                <a:ea typeface="+mn-ea"/>
              </a:defRPr>
            </a:lvl7pPr>
            <a:lvl8pPr marL="2571750" indent="-171450" algn="l" rtl="0" eaLnBrk="1" fontAlgn="base" hangingPunct="1">
              <a:spcBef>
                <a:spcPct val="20000"/>
              </a:spcBef>
              <a:spcAft>
                <a:spcPct val="0"/>
              </a:spcAft>
              <a:buChar char="»"/>
              <a:defRPr sz="2100">
                <a:solidFill>
                  <a:srgbClr val="003399"/>
                </a:solidFill>
                <a:latin typeface="+mn-lt"/>
                <a:ea typeface="+mn-ea"/>
              </a:defRPr>
            </a:lvl8pPr>
            <a:lvl9pPr marL="2914650" indent="-171450" algn="l" rtl="0" eaLnBrk="1" fontAlgn="base" hangingPunct="1">
              <a:spcBef>
                <a:spcPct val="20000"/>
              </a:spcBef>
              <a:spcAft>
                <a:spcPct val="0"/>
              </a:spcAft>
              <a:buChar char="»"/>
              <a:defRPr sz="2100">
                <a:solidFill>
                  <a:srgbClr val="003399"/>
                </a:solidFill>
                <a:latin typeface="+mn-lt"/>
                <a:ea typeface="+mn-ea"/>
              </a:defRPr>
            </a:lvl9pPr>
          </a:lstStyle>
          <a:p>
            <a:pPr>
              <a:spcBef>
                <a:spcPts val="600"/>
              </a:spcBef>
            </a:pPr>
            <a:r>
              <a:rPr lang="en-US" altLang="zh-CN" sz="2000" kern="0" dirty="0"/>
              <a:t>The coupled-bunch growth rates can be significantly reduced when the chromatic </a:t>
            </a:r>
            <a:r>
              <a:rPr lang="en-US" altLang="zh-CN" sz="2000" kern="0" dirty="0" err="1"/>
              <a:t>betatron</a:t>
            </a:r>
            <a:r>
              <a:rPr lang="en-US" altLang="zh-CN" sz="2000" kern="0" dirty="0"/>
              <a:t> tune spread is larger than the growth rate at zero chromaticity.</a:t>
            </a:r>
          </a:p>
          <a:p>
            <a:pPr>
              <a:spcBef>
                <a:spcPts val="600"/>
              </a:spcBef>
            </a:pPr>
            <a:endParaRPr lang="zh-CN" altLang="en-US" kern="0" dirty="0"/>
          </a:p>
        </p:txBody>
      </p:sp>
      <mc:AlternateContent xmlns:mc="http://schemas.openxmlformats.org/markup-compatibility/2006">
        <mc:Choice xmlns:a14="http://schemas.microsoft.com/office/drawing/2010/main" Requires="a14">
          <p:sp>
            <p:nvSpPr>
              <p:cNvPr id="5" name="文本框 4">
                <a:extLst>
                  <a:ext uri="{FF2B5EF4-FFF2-40B4-BE49-F238E27FC236}">
                    <a16:creationId xmlns:a16="http://schemas.microsoft.com/office/drawing/2014/main" id="{5AC37000-108D-43F3-8603-0B9571D5EDF3}"/>
                  </a:ext>
                </a:extLst>
              </p:cNvPr>
              <p:cNvSpPr txBox="1"/>
              <p:nvPr/>
            </p:nvSpPr>
            <p:spPr>
              <a:xfrm>
                <a:off x="5465920" y="3854132"/>
                <a:ext cx="520975" cy="30149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𝑘</m:t>
                          </m:r>
                        </m:e>
                        <m:sub>
                          <m:r>
                            <a:rPr lang="zh-CN" altLang="en-US" i="1" smtClean="0">
                              <a:latin typeface="Cambria Math" panose="02040503050406030204" pitchFamily="18" charset="0"/>
                            </a:rPr>
                            <m:t>𝜉</m:t>
                          </m:r>
                        </m:sub>
                      </m:sSub>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𝜎</m:t>
                          </m:r>
                        </m:e>
                        <m:sub>
                          <m:r>
                            <a:rPr lang="en-US" altLang="zh-CN" b="0" i="1" smtClean="0">
                              <a:latin typeface="Cambria Math" panose="02040503050406030204" pitchFamily="18" charset="0"/>
                            </a:rPr>
                            <m:t>𝑧</m:t>
                          </m:r>
                        </m:sub>
                      </m:sSub>
                    </m:oMath>
                  </m:oMathPara>
                </a14:m>
                <a:endParaRPr lang="zh-CN" altLang="en-US" dirty="0"/>
              </a:p>
            </p:txBody>
          </p:sp>
        </mc:Choice>
        <mc:Fallback>
          <p:sp>
            <p:nvSpPr>
              <p:cNvPr id="5" name="文本框 4">
                <a:extLst>
                  <a:ext uri="{FF2B5EF4-FFF2-40B4-BE49-F238E27FC236}">
                    <a16:creationId xmlns:a16="http://schemas.microsoft.com/office/drawing/2014/main" id="{5AC37000-108D-43F3-8603-0B9571D5EDF3}"/>
                  </a:ext>
                </a:extLst>
              </p:cNvPr>
              <p:cNvSpPr txBox="1">
                <a:spLocks noRot="1" noChangeAspect="1" noMove="1" noResize="1" noEditPoints="1" noAdjustHandles="1" noChangeArrowheads="1" noChangeShapeType="1" noTextEdit="1"/>
              </p:cNvSpPr>
              <p:nvPr/>
            </p:nvSpPr>
            <p:spPr>
              <a:xfrm>
                <a:off x="5465920" y="3854132"/>
                <a:ext cx="520975" cy="301493"/>
              </a:xfrm>
              <a:prstGeom prst="rect">
                <a:avLst/>
              </a:prstGeom>
              <a:blipFill>
                <a:blip r:embed="rId3"/>
                <a:stretch>
                  <a:fillRect l="-9412" r="-1176" b="-28000"/>
                </a:stretch>
              </a:blipFill>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F6CC424E-E72C-403E-9C3E-735DBC63A9A3}"/>
              </a:ext>
            </a:extLst>
          </p:cNvPr>
          <p:cNvSpPr txBox="1"/>
          <p:nvPr/>
        </p:nvSpPr>
        <p:spPr>
          <a:xfrm>
            <a:off x="331607" y="3807920"/>
            <a:ext cx="5075129" cy="369332"/>
          </a:xfrm>
          <a:prstGeom prst="rect">
            <a:avLst/>
          </a:prstGeom>
          <a:noFill/>
        </p:spPr>
        <p:txBody>
          <a:bodyPr wrap="square">
            <a:spAutoFit/>
          </a:bodyPr>
          <a:lstStyle/>
          <a:p>
            <a:r>
              <a:rPr lang="en-US" altLang="zh-CN" dirty="0"/>
              <a:t>Head-tail (chromatic) phase shift over the bunch</a:t>
            </a:r>
            <a:endParaRPr lang="zh-CN" altLang="en-US" dirty="0"/>
          </a:p>
        </p:txBody>
      </p:sp>
      <p:sp>
        <p:nvSpPr>
          <p:cNvPr id="8" name="文本框 7">
            <a:extLst>
              <a:ext uri="{FF2B5EF4-FFF2-40B4-BE49-F238E27FC236}">
                <a16:creationId xmlns:a16="http://schemas.microsoft.com/office/drawing/2014/main" id="{84105805-105A-4496-B2D3-1E09B5A980BE}"/>
              </a:ext>
            </a:extLst>
          </p:cNvPr>
          <p:cNvSpPr txBox="1"/>
          <p:nvPr/>
        </p:nvSpPr>
        <p:spPr>
          <a:xfrm>
            <a:off x="331607" y="4201837"/>
            <a:ext cx="6097044" cy="369332"/>
          </a:xfrm>
          <a:prstGeom prst="rect">
            <a:avLst/>
          </a:prstGeom>
          <a:noFill/>
        </p:spPr>
        <p:txBody>
          <a:bodyPr wrap="square">
            <a:spAutoFit/>
          </a:bodyPr>
          <a:lstStyle/>
          <a:p>
            <a:r>
              <a:rPr lang="en-US" altLang="zh-CN" dirty="0"/>
              <a:t>Head-tail (chromatic) frequency</a:t>
            </a:r>
            <a:endParaRPr lang="zh-CN" altLang="en-US" dirty="0"/>
          </a:p>
        </p:txBody>
      </p:sp>
      <mc:AlternateContent xmlns:mc="http://schemas.openxmlformats.org/markup-compatibility/2006">
        <mc:Choice xmlns:a14="http://schemas.microsoft.com/office/drawing/2010/main" Requires="a14">
          <p:sp>
            <p:nvSpPr>
              <p:cNvPr id="12" name="文本框 11">
                <a:extLst>
                  <a:ext uri="{FF2B5EF4-FFF2-40B4-BE49-F238E27FC236}">
                    <a16:creationId xmlns:a16="http://schemas.microsoft.com/office/drawing/2014/main" id="{842E0F1C-62BE-416A-8213-24D781CB62C2}"/>
                  </a:ext>
                </a:extLst>
              </p:cNvPr>
              <p:cNvSpPr txBox="1"/>
              <p:nvPr/>
            </p:nvSpPr>
            <p:spPr>
              <a:xfrm>
                <a:off x="4672605" y="4279210"/>
                <a:ext cx="1458733" cy="30149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𝑐</m:t>
                      </m:r>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𝑘</m:t>
                          </m:r>
                        </m:e>
                        <m:sub>
                          <m:r>
                            <a:rPr lang="zh-CN" altLang="en-US" i="1" smtClean="0">
                              <a:latin typeface="Cambria Math" panose="02040503050406030204" pitchFamily="18" charset="0"/>
                            </a:rPr>
                            <m:t>𝜉</m:t>
                          </m:r>
                        </m:sub>
                      </m:sSub>
                      <m:r>
                        <a:rPr lang="en-US" altLang="zh-CN" b="0" i="1" smtClean="0">
                          <a:latin typeface="Cambria Math" panose="02040503050406030204" pitchFamily="18" charset="0"/>
                        </a:rPr>
                        <m:t>=</m:t>
                      </m:r>
                      <m:r>
                        <a:rPr lang="zh-CN" altLang="en-US" b="0" i="1" smtClean="0">
                          <a:latin typeface="Cambria Math" panose="02040503050406030204" pitchFamily="18" charset="0"/>
                        </a:rPr>
                        <m:t>𝜉</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𝜔</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𝛼</m:t>
                          </m:r>
                        </m:e>
                        <m:sub>
                          <m:r>
                            <a:rPr lang="en-US" altLang="zh-CN" b="0" i="1" smtClean="0">
                              <a:latin typeface="Cambria Math" panose="02040503050406030204" pitchFamily="18" charset="0"/>
                            </a:rPr>
                            <m:t>𝑐</m:t>
                          </m:r>
                        </m:sub>
                      </m:sSub>
                    </m:oMath>
                  </m:oMathPara>
                </a14:m>
                <a:endParaRPr lang="zh-CN" altLang="en-US" dirty="0"/>
              </a:p>
            </p:txBody>
          </p:sp>
        </mc:Choice>
        <mc:Fallback>
          <p:sp>
            <p:nvSpPr>
              <p:cNvPr id="12" name="文本框 11">
                <a:extLst>
                  <a:ext uri="{FF2B5EF4-FFF2-40B4-BE49-F238E27FC236}">
                    <a16:creationId xmlns:a16="http://schemas.microsoft.com/office/drawing/2014/main" id="{842E0F1C-62BE-416A-8213-24D781CB62C2}"/>
                  </a:ext>
                </a:extLst>
              </p:cNvPr>
              <p:cNvSpPr txBox="1">
                <a:spLocks noRot="1" noChangeAspect="1" noMove="1" noResize="1" noEditPoints="1" noAdjustHandles="1" noChangeArrowheads="1" noChangeShapeType="1" noTextEdit="1"/>
              </p:cNvSpPr>
              <p:nvPr/>
            </p:nvSpPr>
            <p:spPr>
              <a:xfrm>
                <a:off x="4672605" y="4279210"/>
                <a:ext cx="1458733" cy="301493"/>
              </a:xfrm>
              <a:prstGeom prst="rect">
                <a:avLst/>
              </a:prstGeom>
              <a:blipFill>
                <a:blip r:embed="rId4"/>
                <a:stretch>
                  <a:fillRect l="-1674" b="-30612"/>
                </a:stretch>
              </a:blipFill>
            </p:spPr>
            <p:txBody>
              <a:bodyPr/>
              <a:lstStyle/>
              <a:p>
                <a:r>
                  <a:rPr lang="zh-CN" altLang="en-US">
                    <a:noFill/>
                  </a:rPr>
                  <a:t> </a:t>
                </a:r>
              </a:p>
            </p:txBody>
          </p:sp>
        </mc:Fallback>
      </mc:AlternateContent>
      <p:pic>
        <p:nvPicPr>
          <p:cNvPr id="20" name="图片 19">
            <a:extLst>
              <a:ext uri="{FF2B5EF4-FFF2-40B4-BE49-F238E27FC236}">
                <a16:creationId xmlns:a16="http://schemas.microsoft.com/office/drawing/2014/main" id="{47710F05-E8E3-44DB-AD54-A68F19422005}"/>
              </a:ext>
            </a:extLst>
          </p:cNvPr>
          <p:cNvPicPr>
            <a:picLocks noChangeAspect="1"/>
          </p:cNvPicPr>
          <p:nvPr/>
        </p:nvPicPr>
        <p:blipFill>
          <a:blip r:embed="rId5"/>
          <a:stretch>
            <a:fillRect/>
          </a:stretch>
        </p:blipFill>
        <p:spPr>
          <a:xfrm>
            <a:off x="999509" y="2280624"/>
            <a:ext cx="4235798" cy="843607"/>
          </a:xfrm>
          <a:prstGeom prst="rect">
            <a:avLst/>
          </a:prstGeom>
        </p:spPr>
      </p:pic>
      <p:pic>
        <p:nvPicPr>
          <p:cNvPr id="24" name="图片 23">
            <a:extLst>
              <a:ext uri="{FF2B5EF4-FFF2-40B4-BE49-F238E27FC236}">
                <a16:creationId xmlns:a16="http://schemas.microsoft.com/office/drawing/2014/main" id="{DD41C336-8F27-41E2-844E-F82E9142F816}"/>
              </a:ext>
            </a:extLst>
          </p:cNvPr>
          <p:cNvPicPr>
            <a:picLocks noChangeAspect="1"/>
          </p:cNvPicPr>
          <p:nvPr/>
        </p:nvPicPr>
        <p:blipFill>
          <a:blip r:embed="rId6"/>
          <a:stretch>
            <a:fillRect/>
          </a:stretch>
        </p:blipFill>
        <p:spPr>
          <a:xfrm>
            <a:off x="6581051" y="2349389"/>
            <a:ext cx="4611440" cy="3401882"/>
          </a:xfrm>
          <a:prstGeom prst="rect">
            <a:avLst/>
          </a:prstGeom>
        </p:spPr>
      </p:pic>
      <p:sp>
        <p:nvSpPr>
          <p:cNvPr id="26" name="文本框 25">
            <a:extLst>
              <a:ext uri="{FF2B5EF4-FFF2-40B4-BE49-F238E27FC236}">
                <a16:creationId xmlns:a16="http://schemas.microsoft.com/office/drawing/2014/main" id="{F314D5B4-B17C-4FE3-830A-EF4040860C53}"/>
              </a:ext>
            </a:extLst>
          </p:cNvPr>
          <p:cNvSpPr txBox="1"/>
          <p:nvPr/>
        </p:nvSpPr>
        <p:spPr>
          <a:xfrm>
            <a:off x="6653582" y="5730249"/>
            <a:ext cx="5233618" cy="646331"/>
          </a:xfrm>
          <a:prstGeom prst="rect">
            <a:avLst/>
          </a:prstGeom>
          <a:noFill/>
        </p:spPr>
        <p:txBody>
          <a:bodyPr wrap="square">
            <a:spAutoFit/>
          </a:bodyPr>
          <a:lstStyle/>
          <a:p>
            <a:r>
              <a:rPr lang="en-US" altLang="zh-CN" dirty="0"/>
              <a:t>Good agreement of the growth rates obtained by tracking (dots) and those of theory (solid lines)</a:t>
            </a:r>
            <a:endParaRPr lang="zh-CN" altLang="en-US" dirty="0"/>
          </a:p>
        </p:txBody>
      </p:sp>
      <p:sp>
        <p:nvSpPr>
          <p:cNvPr id="27" name="文本框 26">
            <a:extLst>
              <a:ext uri="{FF2B5EF4-FFF2-40B4-BE49-F238E27FC236}">
                <a16:creationId xmlns:a16="http://schemas.microsoft.com/office/drawing/2014/main" id="{AAEA7833-4423-4B75-803E-70BB82A2B6F8}"/>
              </a:ext>
            </a:extLst>
          </p:cNvPr>
          <p:cNvSpPr txBox="1"/>
          <p:nvPr/>
        </p:nvSpPr>
        <p:spPr>
          <a:xfrm>
            <a:off x="7864969" y="2095958"/>
            <a:ext cx="4306866" cy="369332"/>
          </a:xfrm>
          <a:prstGeom prst="rect">
            <a:avLst/>
          </a:prstGeom>
          <a:noFill/>
        </p:spPr>
        <p:txBody>
          <a:bodyPr wrap="square">
            <a:spAutoFit/>
          </a:bodyPr>
          <a:lstStyle/>
          <a:p>
            <a:r>
              <a:rPr lang="en-US" altLang="zh-CN" dirty="0"/>
              <a:t>R.</a:t>
            </a:r>
            <a:r>
              <a:rPr lang="zh-CN" altLang="en-US" dirty="0"/>
              <a:t> </a:t>
            </a:r>
            <a:r>
              <a:rPr lang="en-US" altLang="zh-CN" dirty="0"/>
              <a:t>Lindberg,</a:t>
            </a:r>
            <a:r>
              <a:rPr lang="zh-CN" altLang="en-US" dirty="0"/>
              <a:t> </a:t>
            </a:r>
            <a:r>
              <a:rPr lang="en-US" altLang="zh-CN" dirty="0"/>
              <a:t>PRAB</a:t>
            </a:r>
            <a:r>
              <a:rPr lang="zh-CN" altLang="en-US" dirty="0"/>
              <a:t> </a:t>
            </a:r>
            <a:r>
              <a:rPr lang="en-US" altLang="zh-CN" dirty="0"/>
              <a:t>24</a:t>
            </a:r>
            <a:r>
              <a:rPr lang="zh-CN" altLang="en-US" dirty="0"/>
              <a:t> </a:t>
            </a:r>
            <a:r>
              <a:rPr lang="en-US" altLang="zh-CN" dirty="0"/>
              <a:t>024402</a:t>
            </a:r>
            <a:r>
              <a:rPr lang="zh-CN" altLang="en-US" dirty="0"/>
              <a:t> </a:t>
            </a:r>
            <a:r>
              <a:rPr lang="en-US" altLang="zh-CN" dirty="0"/>
              <a:t>(2021)</a:t>
            </a:r>
            <a:endParaRPr lang="zh-CN" altLang="en-US" dirty="0"/>
          </a:p>
        </p:txBody>
      </p:sp>
      <p:pic>
        <p:nvPicPr>
          <p:cNvPr id="29" name="图片 28">
            <a:extLst>
              <a:ext uri="{FF2B5EF4-FFF2-40B4-BE49-F238E27FC236}">
                <a16:creationId xmlns:a16="http://schemas.microsoft.com/office/drawing/2014/main" id="{BA7D83B2-DE72-4CDE-BF19-94EDF3FA63A9}"/>
              </a:ext>
            </a:extLst>
          </p:cNvPr>
          <p:cNvPicPr>
            <a:picLocks noChangeAspect="1"/>
          </p:cNvPicPr>
          <p:nvPr/>
        </p:nvPicPr>
        <p:blipFill>
          <a:blip r:embed="rId7"/>
          <a:stretch>
            <a:fillRect/>
          </a:stretch>
        </p:blipFill>
        <p:spPr>
          <a:xfrm>
            <a:off x="762000" y="3189275"/>
            <a:ext cx="2219542" cy="393944"/>
          </a:xfrm>
          <a:prstGeom prst="rect">
            <a:avLst/>
          </a:prstGeom>
        </p:spPr>
      </p:pic>
      <p:pic>
        <p:nvPicPr>
          <p:cNvPr id="31" name="图片 30">
            <a:extLst>
              <a:ext uri="{FF2B5EF4-FFF2-40B4-BE49-F238E27FC236}">
                <a16:creationId xmlns:a16="http://schemas.microsoft.com/office/drawing/2014/main" id="{97974E70-0B82-4E0A-83D0-9D205CD3772B}"/>
              </a:ext>
            </a:extLst>
          </p:cNvPr>
          <p:cNvPicPr>
            <a:picLocks noChangeAspect="1"/>
          </p:cNvPicPr>
          <p:nvPr/>
        </p:nvPicPr>
        <p:blipFill>
          <a:blip r:embed="rId8"/>
          <a:stretch>
            <a:fillRect/>
          </a:stretch>
        </p:blipFill>
        <p:spPr>
          <a:xfrm>
            <a:off x="3613828" y="3226417"/>
            <a:ext cx="1906638" cy="301265"/>
          </a:xfrm>
          <a:prstGeom prst="rect">
            <a:avLst/>
          </a:prstGeom>
        </p:spPr>
      </p:pic>
      <p:sp>
        <p:nvSpPr>
          <p:cNvPr id="34" name="文本框 33">
            <a:extLst>
              <a:ext uri="{FF2B5EF4-FFF2-40B4-BE49-F238E27FC236}">
                <a16:creationId xmlns:a16="http://schemas.microsoft.com/office/drawing/2014/main" id="{E71CB9CA-ED3A-4400-BC8B-17637699A954}"/>
              </a:ext>
            </a:extLst>
          </p:cNvPr>
          <p:cNvSpPr txBox="1"/>
          <p:nvPr/>
        </p:nvSpPr>
        <p:spPr>
          <a:xfrm>
            <a:off x="345011" y="4854124"/>
            <a:ext cx="6097044" cy="369332"/>
          </a:xfrm>
          <a:prstGeom prst="rect">
            <a:avLst/>
          </a:prstGeom>
          <a:noFill/>
        </p:spPr>
        <p:txBody>
          <a:bodyPr wrap="square">
            <a:spAutoFit/>
          </a:bodyPr>
          <a:lstStyle/>
          <a:p>
            <a:r>
              <a:rPr lang="en-US" altLang="zh-CN" b="1" dirty="0"/>
              <a:t>APSU:    </a:t>
            </a:r>
            <a:r>
              <a:rPr lang="en-US" altLang="zh-CN" i="1" dirty="0">
                <a:sym typeface="Symbol" panose="05050102010706020507" pitchFamily="18" charset="2"/>
              </a:rPr>
              <a:t></a:t>
            </a:r>
            <a:r>
              <a:rPr lang="en-US" altLang="zh-CN" i="1" baseline="-25000" dirty="0">
                <a:sym typeface="Symbol" panose="05050102010706020507" pitchFamily="18" charset="2"/>
              </a:rPr>
              <a:t>z</a:t>
            </a:r>
            <a:r>
              <a:rPr lang="en-US" altLang="zh-CN" dirty="0">
                <a:sym typeface="Symbol" panose="05050102010706020507" pitchFamily="18" charset="2"/>
              </a:rPr>
              <a:t>=16mm, </a:t>
            </a:r>
            <a:r>
              <a:rPr lang="en-US" altLang="zh-CN" i="1" dirty="0">
                <a:sym typeface="Symbol" panose="05050102010706020507" pitchFamily="18" charset="2"/>
              </a:rPr>
              <a:t></a:t>
            </a:r>
            <a:r>
              <a:rPr lang="en-US" altLang="zh-CN" dirty="0">
                <a:sym typeface="Symbol" panose="05050102010706020507" pitchFamily="18" charset="2"/>
              </a:rPr>
              <a:t>=5.5, </a:t>
            </a:r>
            <a:r>
              <a:rPr lang="en-US" altLang="zh-CN" i="1" dirty="0">
                <a:sym typeface="Symbol" panose="05050102010706020507" pitchFamily="18" charset="2"/>
              </a:rPr>
              <a:t></a:t>
            </a:r>
            <a:r>
              <a:rPr lang="en-US" altLang="zh-CN" baseline="-25000" dirty="0">
                <a:sym typeface="Symbol" panose="05050102010706020507" pitchFamily="18" charset="2"/>
              </a:rPr>
              <a:t>c</a:t>
            </a:r>
            <a:r>
              <a:rPr lang="en-US" altLang="zh-CN" dirty="0">
                <a:sym typeface="Symbol" panose="05050102010706020507" pitchFamily="18" charset="2"/>
              </a:rPr>
              <a:t>=4E-5, </a:t>
            </a:r>
            <a:endParaRPr lang="zh-CN" altLang="en-US" dirty="0"/>
          </a:p>
        </p:txBody>
      </p:sp>
      <mc:AlternateContent xmlns:mc="http://schemas.openxmlformats.org/markup-compatibility/2006">
        <mc:Choice xmlns:a14="http://schemas.microsoft.com/office/drawing/2010/main" Requires="a14">
          <p:sp>
            <p:nvSpPr>
              <p:cNvPr id="38" name="文本框 37">
                <a:extLst>
                  <a:ext uri="{FF2B5EF4-FFF2-40B4-BE49-F238E27FC236}">
                    <a16:creationId xmlns:a16="http://schemas.microsoft.com/office/drawing/2014/main" id="{F8D97332-E2D2-43B5-B5E0-B6F614F472B6}"/>
                  </a:ext>
                </a:extLst>
              </p:cNvPr>
              <p:cNvSpPr txBox="1"/>
              <p:nvPr/>
            </p:nvSpPr>
            <p:spPr>
              <a:xfrm>
                <a:off x="4282335" y="4837757"/>
                <a:ext cx="1861681" cy="3938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𝑘</m:t>
                          </m:r>
                        </m:e>
                        <m:sub>
                          <m:r>
                            <a:rPr lang="zh-CN" altLang="en-US" i="1" smtClean="0">
                              <a:latin typeface="Cambria Math" panose="02040503050406030204" pitchFamily="18" charset="0"/>
                            </a:rPr>
                            <m:t>𝜉</m:t>
                          </m:r>
                        </m:sub>
                      </m:sSub>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𝜎</m:t>
                          </m:r>
                        </m:e>
                        <m:sub>
                          <m:r>
                            <a:rPr lang="en-US" altLang="zh-CN" b="0" i="1" smtClean="0">
                              <a:latin typeface="Cambria Math" panose="02040503050406030204" pitchFamily="18" charset="0"/>
                            </a:rPr>
                            <m:t>𝑧</m:t>
                          </m:r>
                        </m:sub>
                      </m:sSub>
                      <m:r>
                        <a:rPr lang="en-US" altLang="zh-CN" b="0" i="1" smtClean="0">
                          <a:latin typeface="Cambria Math" panose="02040503050406030204" pitchFamily="18" charset="0"/>
                        </a:rPr>
                        <m:t>=12.5</m:t>
                      </m:r>
                    </m:oMath>
                  </m:oMathPara>
                </a14:m>
                <a:endParaRPr lang="zh-CN" altLang="en-US" dirty="0"/>
              </a:p>
            </p:txBody>
          </p:sp>
        </mc:Choice>
        <mc:Fallback>
          <p:sp>
            <p:nvSpPr>
              <p:cNvPr id="38" name="文本框 37">
                <a:extLst>
                  <a:ext uri="{FF2B5EF4-FFF2-40B4-BE49-F238E27FC236}">
                    <a16:creationId xmlns:a16="http://schemas.microsoft.com/office/drawing/2014/main" id="{F8D97332-E2D2-43B5-B5E0-B6F614F472B6}"/>
                  </a:ext>
                </a:extLst>
              </p:cNvPr>
              <p:cNvSpPr txBox="1">
                <a:spLocks noRot="1" noChangeAspect="1" noMove="1" noResize="1" noEditPoints="1" noAdjustHandles="1" noChangeArrowheads="1" noChangeShapeType="1" noTextEdit="1"/>
              </p:cNvSpPr>
              <p:nvPr/>
            </p:nvSpPr>
            <p:spPr>
              <a:xfrm>
                <a:off x="4282335" y="4837757"/>
                <a:ext cx="1861681" cy="393826"/>
              </a:xfrm>
              <a:prstGeom prst="rect">
                <a:avLst/>
              </a:prstGeom>
              <a:blipFill>
                <a:blip r:embed="rId9"/>
                <a:stretch>
                  <a:fillRect b="-10938"/>
                </a:stretch>
              </a:blipFill>
            </p:spPr>
            <p:txBody>
              <a:bodyPr/>
              <a:lstStyle/>
              <a:p>
                <a:r>
                  <a:rPr lang="zh-CN" altLang="en-US">
                    <a:noFill/>
                  </a:rPr>
                  <a:t> </a:t>
                </a:r>
              </a:p>
            </p:txBody>
          </p:sp>
        </mc:Fallback>
      </mc:AlternateContent>
      <p:sp>
        <p:nvSpPr>
          <p:cNvPr id="39" name="文本框 38">
            <a:extLst>
              <a:ext uri="{FF2B5EF4-FFF2-40B4-BE49-F238E27FC236}">
                <a16:creationId xmlns:a16="http://schemas.microsoft.com/office/drawing/2014/main" id="{62D49F96-D5A7-48E6-B220-78C628C121FD}"/>
              </a:ext>
            </a:extLst>
          </p:cNvPr>
          <p:cNvSpPr txBox="1"/>
          <p:nvPr/>
        </p:nvSpPr>
        <p:spPr>
          <a:xfrm>
            <a:off x="340836" y="5300885"/>
            <a:ext cx="6097044" cy="369332"/>
          </a:xfrm>
          <a:prstGeom prst="rect">
            <a:avLst/>
          </a:prstGeom>
          <a:noFill/>
        </p:spPr>
        <p:txBody>
          <a:bodyPr wrap="square">
            <a:spAutoFit/>
          </a:bodyPr>
          <a:lstStyle/>
          <a:p>
            <a:r>
              <a:rPr lang="en-US" altLang="zh-CN" b="1" dirty="0"/>
              <a:t>CEPC-Z: </a:t>
            </a:r>
            <a:r>
              <a:rPr lang="en-US" altLang="zh-CN" i="1" dirty="0">
                <a:sym typeface="Symbol" panose="05050102010706020507" pitchFamily="18" charset="2"/>
              </a:rPr>
              <a:t></a:t>
            </a:r>
            <a:r>
              <a:rPr lang="en-US" altLang="zh-CN" i="1" baseline="-25000" dirty="0">
                <a:sym typeface="Symbol" panose="05050102010706020507" pitchFamily="18" charset="2"/>
              </a:rPr>
              <a:t>z</a:t>
            </a:r>
            <a:r>
              <a:rPr lang="en-US" altLang="zh-CN" dirty="0">
                <a:sym typeface="Symbol" panose="05050102010706020507" pitchFamily="18" charset="2"/>
              </a:rPr>
              <a:t>=8.7mm, </a:t>
            </a:r>
            <a:r>
              <a:rPr lang="en-US" altLang="zh-CN" i="1" dirty="0">
                <a:sym typeface="Symbol" panose="05050102010706020507" pitchFamily="18" charset="2"/>
              </a:rPr>
              <a:t></a:t>
            </a:r>
            <a:r>
              <a:rPr lang="en-US" altLang="zh-CN" dirty="0">
                <a:sym typeface="Symbol" panose="05050102010706020507" pitchFamily="18" charset="2"/>
              </a:rPr>
              <a:t>=5.5, </a:t>
            </a:r>
            <a:r>
              <a:rPr lang="en-US" altLang="zh-CN" i="1" dirty="0">
                <a:sym typeface="Symbol" panose="05050102010706020507" pitchFamily="18" charset="2"/>
              </a:rPr>
              <a:t></a:t>
            </a:r>
            <a:r>
              <a:rPr lang="en-US" altLang="zh-CN" baseline="-25000" dirty="0">
                <a:sym typeface="Symbol" panose="05050102010706020507" pitchFamily="18" charset="2"/>
              </a:rPr>
              <a:t>c</a:t>
            </a:r>
            <a:r>
              <a:rPr lang="en-US" altLang="zh-CN" dirty="0">
                <a:sym typeface="Symbol" panose="05050102010706020507" pitchFamily="18" charset="2"/>
              </a:rPr>
              <a:t>=1.4E-5, </a:t>
            </a:r>
            <a:endParaRPr lang="zh-CN" altLang="en-US" dirty="0"/>
          </a:p>
        </p:txBody>
      </p:sp>
      <mc:AlternateContent xmlns:mc="http://schemas.openxmlformats.org/markup-compatibility/2006">
        <mc:Choice xmlns:a14="http://schemas.microsoft.com/office/drawing/2010/main" Requires="a14">
          <p:sp>
            <p:nvSpPr>
              <p:cNvPr id="40" name="文本框 39">
                <a:extLst>
                  <a:ext uri="{FF2B5EF4-FFF2-40B4-BE49-F238E27FC236}">
                    <a16:creationId xmlns:a16="http://schemas.microsoft.com/office/drawing/2014/main" id="{5D2A6A4F-5F32-4772-A670-452F18E4C9C5}"/>
                  </a:ext>
                </a:extLst>
              </p:cNvPr>
              <p:cNvSpPr txBox="1"/>
              <p:nvPr/>
            </p:nvSpPr>
            <p:spPr>
              <a:xfrm>
                <a:off x="4278160" y="5284518"/>
                <a:ext cx="1861681" cy="3938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𝑘</m:t>
                          </m:r>
                        </m:e>
                        <m:sub>
                          <m:r>
                            <a:rPr lang="zh-CN" altLang="en-US" i="1" smtClean="0">
                              <a:latin typeface="Cambria Math" panose="02040503050406030204" pitchFamily="18" charset="0"/>
                            </a:rPr>
                            <m:t>𝜉</m:t>
                          </m:r>
                        </m:sub>
                      </m:sSub>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𝜎</m:t>
                          </m:r>
                        </m:e>
                        <m:sub>
                          <m:r>
                            <a:rPr lang="en-US" altLang="zh-CN" b="0" i="1" smtClean="0">
                              <a:latin typeface="Cambria Math" panose="02040503050406030204" pitchFamily="18" charset="0"/>
                            </a:rPr>
                            <m:t>𝑧</m:t>
                          </m:r>
                        </m:sub>
                      </m:sSub>
                      <m:r>
                        <a:rPr lang="en-US" altLang="zh-CN" b="0" i="1" smtClean="0">
                          <a:latin typeface="Cambria Math" panose="02040503050406030204" pitchFamily="18" charset="0"/>
                        </a:rPr>
                        <m:t>=0.2</m:t>
                      </m:r>
                    </m:oMath>
                  </m:oMathPara>
                </a14:m>
                <a:endParaRPr lang="zh-CN" altLang="en-US" dirty="0"/>
              </a:p>
            </p:txBody>
          </p:sp>
        </mc:Choice>
        <mc:Fallback>
          <p:sp>
            <p:nvSpPr>
              <p:cNvPr id="40" name="文本框 39">
                <a:extLst>
                  <a:ext uri="{FF2B5EF4-FFF2-40B4-BE49-F238E27FC236}">
                    <a16:creationId xmlns:a16="http://schemas.microsoft.com/office/drawing/2014/main" id="{5D2A6A4F-5F32-4772-A670-452F18E4C9C5}"/>
                  </a:ext>
                </a:extLst>
              </p:cNvPr>
              <p:cNvSpPr txBox="1">
                <a:spLocks noRot="1" noChangeAspect="1" noMove="1" noResize="1" noEditPoints="1" noAdjustHandles="1" noChangeArrowheads="1" noChangeShapeType="1" noTextEdit="1"/>
              </p:cNvSpPr>
              <p:nvPr/>
            </p:nvSpPr>
            <p:spPr>
              <a:xfrm>
                <a:off x="4278160" y="5284518"/>
                <a:ext cx="1861681" cy="393826"/>
              </a:xfrm>
              <a:prstGeom prst="rect">
                <a:avLst/>
              </a:prstGeom>
              <a:blipFill>
                <a:blip r:embed="rId10"/>
                <a:stretch>
                  <a:fillRect b="-10938"/>
                </a:stretch>
              </a:blipFill>
            </p:spPr>
            <p:txBody>
              <a:bodyPr/>
              <a:lstStyle/>
              <a:p>
                <a:r>
                  <a:rPr lang="zh-CN" altLang="en-US">
                    <a:noFill/>
                  </a:rPr>
                  <a:t> </a:t>
                </a:r>
              </a:p>
            </p:txBody>
          </p:sp>
        </mc:Fallback>
      </mc:AlternateContent>
      <p:sp>
        <p:nvSpPr>
          <p:cNvPr id="42" name="文本框 41">
            <a:extLst>
              <a:ext uri="{FF2B5EF4-FFF2-40B4-BE49-F238E27FC236}">
                <a16:creationId xmlns:a16="http://schemas.microsoft.com/office/drawing/2014/main" id="{2E5CE613-9C01-4F01-824A-5A90F4DE0EF5}"/>
              </a:ext>
            </a:extLst>
          </p:cNvPr>
          <p:cNvSpPr txBox="1"/>
          <p:nvPr/>
        </p:nvSpPr>
        <p:spPr>
          <a:xfrm>
            <a:off x="609600" y="5953172"/>
            <a:ext cx="5640888" cy="646331"/>
          </a:xfrm>
          <a:prstGeom prst="rect">
            <a:avLst/>
          </a:prstGeom>
          <a:noFill/>
        </p:spPr>
        <p:txBody>
          <a:bodyPr wrap="square">
            <a:spAutoFit/>
          </a:bodyPr>
          <a:lstStyle/>
          <a:p>
            <a:r>
              <a:rPr lang="en-US" altLang="zh-CN" dirty="0"/>
              <a:t>Weak damping mainly due to the large circumference and short bunch length</a:t>
            </a:r>
          </a:p>
        </p:txBody>
      </p:sp>
      <p:cxnSp>
        <p:nvCxnSpPr>
          <p:cNvPr id="44" name="直接箭头连接符 43">
            <a:extLst>
              <a:ext uri="{FF2B5EF4-FFF2-40B4-BE49-F238E27FC236}">
                <a16:creationId xmlns:a16="http://schemas.microsoft.com/office/drawing/2014/main" id="{A4F679B5-3C2F-4C54-8D66-C94DCC240467}"/>
              </a:ext>
            </a:extLst>
          </p:cNvPr>
          <p:cNvCxnSpPr>
            <a:cxnSpLocks/>
          </p:cNvCxnSpPr>
          <p:nvPr/>
        </p:nvCxnSpPr>
        <p:spPr bwMode="auto">
          <a:xfrm>
            <a:off x="934978" y="5638348"/>
            <a:ext cx="268180" cy="248991"/>
          </a:xfrm>
          <a:prstGeom prst="straightConnector1">
            <a:avLst/>
          </a:prstGeom>
          <a:solidFill>
            <a:srgbClr val="FF0000"/>
          </a:solidFill>
          <a:ln w="9525" cap="flat" cmpd="sng" algn="ctr">
            <a:solidFill>
              <a:srgbClr val="5F5F5F"/>
            </a:solidFill>
            <a:prstDash val="solid"/>
            <a:round/>
            <a:headEnd type="none" w="med" len="med"/>
            <a:tailEnd type="triangle"/>
          </a:ln>
          <a:effectLst>
            <a:outerShdw dist="53882" dir="2700000" algn="ctr" rotWithShape="0">
              <a:srgbClr val="CCECFF"/>
            </a:outerShdw>
          </a:effectLst>
        </p:spPr>
      </p:cxnSp>
    </p:spTree>
    <p:extLst>
      <p:ext uri="{BB962C8B-B14F-4D97-AF65-F5344CB8AC3E}">
        <p14:creationId xmlns:p14="http://schemas.microsoft.com/office/powerpoint/2010/main" val="109648230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FE6A65-3A50-4BDE-8BDD-8AB7AEAA7771}"/>
              </a:ext>
            </a:extLst>
          </p:cNvPr>
          <p:cNvSpPr>
            <a:spLocks noGrp="1"/>
          </p:cNvSpPr>
          <p:nvPr>
            <p:ph type="title"/>
          </p:nvPr>
        </p:nvSpPr>
        <p:spPr/>
        <p:txBody>
          <a:bodyPr/>
          <a:lstStyle/>
          <a:p>
            <a:r>
              <a:rPr lang="en-US" altLang="zh-CN" dirty="0"/>
              <a:t>Harmonic RF cavities on CBIs</a:t>
            </a:r>
            <a:endParaRPr lang="zh-CN" altLang="en-US" dirty="0"/>
          </a:p>
        </p:txBody>
      </p:sp>
      <p:sp>
        <p:nvSpPr>
          <p:cNvPr id="3" name="内容占位符 2">
            <a:extLst>
              <a:ext uri="{FF2B5EF4-FFF2-40B4-BE49-F238E27FC236}">
                <a16:creationId xmlns:a16="http://schemas.microsoft.com/office/drawing/2014/main" id="{E48467DF-B6BB-4BB7-BA4F-AED15BA7D329}"/>
              </a:ext>
            </a:extLst>
          </p:cNvPr>
          <p:cNvSpPr>
            <a:spLocks noGrp="1"/>
          </p:cNvSpPr>
          <p:nvPr>
            <p:ph idx="1"/>
          </p:nvPr>
        </p:nvSpPr>
        <p:spPr/>
        <p:txBody>
          <a:bodyPr/>
          <a:lstStyle/>
          <a:p>
            <a:pPr>
              <a:spcBef>
                <a:spcPts val="600"/>
              </a:spcBef>
            </a:pPr>
            <a:endParaRPr lang="en-US" altLang="zh-CN" dirty="0"/>
          </a:p>
          <a:p>
            <a:pPr>
              <a:spcBef>
                <a:spcPts val="600"/>
              </a:spcBef>
            </a:pPr>
            <a:endParaRPr lang="en-US" altLang="zh-CN" dirty="0"/>
          </a:p>
          <a:p>
            <a:pPr>
              <a:spcBef>
                <a:spcPts val="600"/>
              </a:spcBef>
            </a:pPr>
            <a:endParaRPr lang="en-US" altLang="zh-CN" dirty="0"/>
          </a:p>
          <a:p>
            <a:pPr>
              <a:spcBef>
                <a:spcPts val="600"/>
              </a:spcBef>
            </a:pPr>
            <a:endParaRPr lang="zh-CN" altLang="en-US" dirty="0"/>
          </a:p>
        </p:txBody>
      </p:sp>
      <p:sp>
        <p:nvSpPr>
          <p:cNvPr id="4" name="内容占位符 2">
            <a:extLst>
              <a:ext uri="{FF2B5EF4-FFF2-40B4-BE49-F238E27FC236}">
                <a16:creationId xmlns:a16="http://schemas.microsoft.com/office/drawing/2014/main" id="{9CC92D59-EDD0-4D7C-BDCA-2065736FD484}"/>
              </a:ext>
            </a:extLst>
          </p:cNvPr>
          <p:cNvSpPr txBox="1">
            <a:spLocks/>
          </p:cNvSpPr>
          <p:nvPr/>
        </p:nvSpPr>
        <p:spPr bwMode="auto">
          <a:xfrm>
            <a:off x="740124" y="1433219"/>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00B0F0"/>
              </a:buClr>
              <a:buSzPct val="90000"/>
              <a:buFont typeface="Wingdings" pitchFamily="2" charset="2"/>
              <a:buChar char="n"/>
              <a:defRPr sz="2100">
                <a:solidFill>
                  <a:srgbClr val="003399"/>
                </a:solidFill>
                <a:latin typeface="微软雅黑" pitchFamily="34" charset="-122"/>
                <a:ea typeface="微软雅黑" pitchFamily="34" charset="-122"/>
                <a:cs typeface="+mn-cs"/>
              </a:defRPr>
            </a:lvl1pPr>
            <a:lvl2pPr marL="557213" indent="-214313" algn="l" rtl="0" eaLnBrk="1" fontAlgn="base" hangingPunct="1">
              <a:spcBef>
                <a:spcPct val="20000"/>
              </a:spcBef>
              <a:spcAft>
                <a:spcPct val="0"/>
              </a:spcAft>
              <a:buClr>
                <a:srgbClr val="00B050"/>
              </a:buClr>
              <a:buSzPct val="75000"/>
              <a:buFont typeface="Wingdings" pitchFamily="2" charset="2"/>
              <a:buChar char="l"/>
              <a:defRPr sz="1800">
                <a:solidFill>
                  <a:schemeClr val="tx1"/>
                </a:solidFill>
                <a:latin typeface="微软雅黑" pitchFamily="34" charset="-122"/>
                <a:ea typeface="微软雅黑" pitchFamily="34" charset="-122"/>
              </a:defRPr>
            </a:lvl2pPr>
            <a:lvl3pPr marL="857250" indent="-171450" algn="l" rtl="0" eaLnBrk="1" fontAlgn="base" hangingPunct="1">
              <a:spcBef>
                <a:spcPct val="20000"/>
              </a:spcBef>
              <a:spcAft>
                <a:spcPct val="0"/>
              </a:spcAft>
              <a:buChar char="•"/>
              <a:defRPr sz="1800">
                <a:solidFill>
                  <a:srgbClr val="003399"/>
                </a:solidFill>
                <a:latin typeface="+mn-lt"/>
                <a:ea typeface="+mn-ea"/>
              </a:defRPr>
            </a:lvl3pPr>
            <a:lvl4pPr marL="1200150" indent="-171450" algn="l" rtl="0" eaLnBrk="1" fontAlgn="base" hangingPunct="1">
              <a:spcBef>
                <a:spcPct val="20000"/>
              </a:spcBef>
              <a:spcAft>
                <a:spcPct val="0"/>
              </a:spcAft>
              <a:buChar char="–"/>
              <a:defRPr sz="2100">
                <a:solidFill>
                  <a:srgbClr val="003399"/>
                </a:solidFill>
                <a:latin typeface="+mn-lt"/>
                <a:ea typeface="+mn-ea"/>
              </a:defRPr>
            </a:lvl4pPr>
            <a:lvl5pPr marL="1543050" indent="-171450" algn="l" rtl="0" eaLnBrk="1" fontAlgn="base" hangingPunct="1">
              <a:spcBef>
                <a:spcPct val="20000"/>
              </a:spcBef>
              <a:spcAft>
                <a:spcPct val="0"/>
              </a:spcAft>
              <a:buChar char="»"/>
              <a:defRPr sz="2100">
                <a:solidFill>
                  <a:srgbClr val="003399"/>
                </a:solidFill>
                <a:latin typeface="+mn-lt"/>
                <a:ea typeface="+mn-ea"/>
              </a:defRPr>
            </a:lvl5pPr>
            <a:lvl6pPr marL="1885950" indent="-171450" algn="l" rtl="0" eaLnBrk="1" fontAlgn="base" hangingPunct="1">
              <a:spcBef>
                <a:spcPct val="20000"/>
              </a:spcBef>
              <a:spcAft>
                <a:spcPct val="0"/>
              </a:spcAft>
              <a:buChar char="»"/>
              <a:defRPr sz="2100">
                <a:solidFill>
                  <a:srgbClr val="003399"/>
                </a:solidFill>
                <a:latin typeface="+mn-lt"/>
                <a:ea typeface="+mn-ea"/>
              </a:defRPr>
            </a:lvl6pPr>
            <a:lvl7pPr marL="2228850" indent="-171450" algn="l" rtl="0" eaLnBrk="1" fontAlgn="base" hangingPunct="1">
              <a:spcBef>
                <a:spcPct val="20000"/>
              </a:spcBef>
              <a:spcAft>
                <a:spcPct val="0"/>
              </a:spcAft>
              <a:buChar char="»"/>
              <a:defRPr sz="2100">
                <a:solidFill>
                  <a:srgbClr val="003399"/>
                </a:solidFill>
                <a:latin typeface="+mn-lt"/>
                <a:ea typeface="+mn-ea"/>
              </a:defRPr>
            </a:lvl7pPr>
            <a:lvl8pPr marL="2571750" indent="-171450" algn="l" rtl="0" eaLnBrk="1" fontAlgn="base" hangingPunct="1">
              <a:spcBef>
                <a:spcPct val="20000"/>
              </a:spcBef>
              <a:spcAft>
                <a:spcPct val="0"/>
              </a:spcAft>
              <a:buChar char="»"/>
              <a:defRPr sz="2100">
                <a:solidFill>
                  <a:srgbClr val="003399"/>
                </a:solidFill>
                <a:latin typeface="+mn-lt"/>
                <a:ea typeface="+mn-ea"/>
              </a:defRPr>
            </a:lvl8pPr>
            <a:lvl9pPr marL="2914650" indent="-171450" algn="l" rtl="0" eaLnBrk="1" fontAlgn="base" hangingPunct="1">
              <a:spcBef>
                <a:spcPct val="20000"/>
              </a:spcBef>
              <a:spcAft>
                <a:spcPct val="0"/>
              </a:spcAft>
              <a:buChar char="»"/>
              <a:defRPr sz="2100">
                <a:solidFill>
                  <a:srgbClr val="003399"/>
                </a:solidFill>
                <a:latin typeface="+mn-lt"/>
                <a:ea typeface="+mn-ea"/>
              </a:defRPr>
            </a:lvl9pPr>
          </a:lstStyle>
          <a:p>
            <a:pPr>
              <a:spcBef>
                <a:spcPts val="600"/>
              </a:spcBef>
            </a:pPr>
            <a:r>
              <a:rPr lang="en-US" altLang="zh-CN" kern="0" dirty="0"/>
              <a:t>Harmonic</a:t>
            </a:r>
            <a:r>
              <a:rPr lang="zh-CN" altLang="en-US" kern="0" dirty="0"/>
              <a:t> </a:t>
            </a:r>
            <a:r>
              <a:rPr lang="en-US" altLang="zh-CN" kern="0" dirty="0"/>
              <a:t>RF</a:t>
            </a:r>
            <a:r>
              <a:rPr lang="zh-CN" altLang="en-US" kern="0" dirty="0"/>
              <a:t> </a:t>
            </a:r>
            <a:r>
              <a:rPr lang="en-US" altLang="zh-CN" kern="0" dirty="0"/>
              <a:t>cavities</a:t>
            </a:r>
            <a:r>
              <a:rPr lang="zh-CN" altLang="en-US" kern="0" dirty="0"/>
              <a:t> </a:t>
            </a:r>
            <a:r>
              <a:rPr lang="en-US" altLang="zh-CN" kern="0" dirty="0"/>
              <a:t>are commonly adopted in the synchrotron light sources, mainly </a:t>
            </a:r>
            <a:r>
              <a:rPr lang="en-US" altLang="zh-CN" dirty="0"/>
              <a:t>for increasing the </a:t>
            </a:r>
            <a:r>
              <a:rPr lang="en-US" altLang="zh-CN" dirty="0" err="1"/>
              <a:t>Tousheck</a:t>
            </a:r>
            <a:r>
              <a:rPr lang="en-US" altLang="zh-CN" dirty="0"/>
              <a:t> lifetime and mitigating the IBS effects.</a:t>
            </a:r>
          </a:p>
          <a:p>
            <a:pPr>
              <a:lnSpc>
                <a:spcPct val="100000"/>
              </a:lnSpc>
              <a:spcBef>
                <a:spcPts val="600"/>
              </a:spcBef>
            </a:pPr>
            <a:r>
              <a:rPr lang="en-US" altLang="zh-CN" dirty="0"/>
              <a:t>Implementing HCs causes several effects:</a:t>
            </a:r>
          </a:p>
          <a:p>
            <a:pPr lvl="1">
              <a:lnSpc>
                <a:spcPct val="100000"/>
              </a:lnSpc>
              <a:spcBef>
                <a:spcPts val="600"/>
              </a:spcBef>
            </a:pPr>
            <a:r>
              <a:rPr lang="en-US" altLang="zh-CN" dirty="0"/>
              <a:t>Bunch lengthening</a:t>
            </a:r>
          </a:p>
          <a:p>
            <a:pPr lvl="1">
              <a:lnSpc>
                <a:spcPct val="100000"/>
              </a:lnSpc>
              <a:spcBef>
                <a:spcPts val="600"/>
              </a:spcBef>
            </a:pPr>
            <a:r>
              <a:rPr lang="en-US" altLang="zh-CN" dirty="0"/>
              <a:t>Variations in the longitudinal wake potential well</a:t>
            </a:r>
          </a:p>
          <a:p>
            <a:pPr lvl="1">
              <a:lnSpc>
                <a:spcPct val="100000"/>
              </a:lnSpc>
              <a:spcBef>
                <a:spcPts val="600"/>
              </a:spcBef>
            </a:pPr>
            <a:r>
              <a:rPr lang="en-US" altLang="zh-CN" dirty="0"/>
              <a:t>Changes in the synchrotron oscillation frequency</a:t>
            </a:r>
          </a:p>
          <a:p>
            <a:pPr lvl="1">
              <a:lnSpc>
                <a:spcPct val="100000"/>
              </a:lnSpc>
              <a:spcBef>
                <a:spcPts val="600"/>
              </a:spcBef>
            </a:pPr>
            <a:r>
              <a:rPr lang="en-US" altLang="zh-CN" dirty="0"/>
              <a:t>Synchrotron oscillation frequency spread.</a:t>
            </a:r>
          </a:p>
          <a:p>
            <a:pPr>
              <a:spcBef>
                <a:spcPts val="600"/>
              </a:spcBef>
            </a:pPr>
            <a:endParaRPr lang="zh-CN" altLang="en-US" kern="0" dirty="0"/>
          </a:p>
        </p:txBody>
      </p:sp>
      <p:sp>
        <p:nvSpPr>
          <p:cNvPr id="5" name="文本框 4">
            <a:extLst>
              <a:ext uri="{FF2B5EF4-FFF2-40B4-BE49-F238E27FC236}">
                <a16:creationId xmlns:a16="http://schemas.microsoft.com/office/drawing/2014/main" id="{B33D0ADB-8639-409D-8057-B2FEAEDBBAAB}"/>
              </a:ext>
            </a:extLst>
          </p:cNvPr>
          <p:cNvSpPr txBox="1"/>
          <p:nvPr/>
        </p:nvSpPr>
        <p:spPr>
          <a:xfrm>
            <a:off x="1148613" y="5147829"/>
            <a:ext cx="5068432" cy="707886"/>
          </a:xfrm>
          <a:prstGeom prst="rect">
            <a:avLst/>
          </a:prstGeom>
          <a:noFill/>
        </p:spPr>
        <p:txBody>
          <a:bodyPr wrap="square">
            <a:spAutoFit/>
          </a:bodyPr>
          <a:lstStyle/>
          <a:p>
            <a:r>
              <a:rPr lang="en-US" altLang="zh-CN" sz="2000" dirty="0">
                <a:solidFill>
                  <a:srgbClr val="002060"/>
                </a:solidFill>
                <a:latin typeface="微软雅黑" panose="020B0503020204020204" pitchFamily="34" charset="-122"/>
                <a:ea typeface="微软雅黑" panose="020B0503020204020204" pitchFamily="34" charset="-122"/>
              </a:rPr>
              <a:t>Dramatically increase the complexity of beam instabilities.</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6" name="箭头: 右 5">
            <a:extLst>
              <a:ext uri="{FF2B5EF4-FFF2-40B4-BE49-F238E27FC236}">
                <a16:creationId xmlns:a16="http://schemas.microsoft.com/office/drawing/2014/main" id="{A9A84850-C2C2-469D-A385-E2C8BFA067E1}"/>
              </a:ext>
            </a:extLst>
          </p:cNvPr>
          <p:cNvSpPr/>
          <p:nvPr/>
        </p:nvSpPr>
        <p:spPr bwMode="auto">
          <a:xfrm rot="5400000">
            <a:off x="3256254" y="4329181"/>
            <a:ext cx="608142" cy="398136"/>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1588" marR="0" indent="0" algn="ctr" defTabSz="914400" rtl="0" eaLnBrk="1" fontAlgn="base" latinLnBrk="0" hangingPunct="1">
              <a:lnSpc>
                <a:spcPct val="100000"/>
              </a:lnSpc>
              <a:spcBef>
                <a:spcPct val="0"/>
              </a:spcBef>
              <a:spcAft>
                <a:spcPct val="0"/>
              </a:spcAft>
              <a:buClrTx/>
              <a:buSzTx/>
              <a:buFontTx/>
              <a:buNone/>
              <a:tabLst/>
            </a:pPr>
            <a:endParaRPr kumimoji="0" lang="zh-CN" altLang="en-US" sz="3600" b="1" i="0" u="none" strike="noStrike" cap="none" normalizeH="0" baseline="0">
              <a:ln>
                <a:noFill/>
              </a:ln>
              <a:solidFill>
                <a:schemeClr val="bg1"/>
              </a:solidFill>
              <a:effectLst/>
              <a:latin typeface="Times New Roman" pitchFamily="18" charset="0"/>
              <a:ea typeface="华文中宋" pitchFamily="2" charset="-122"/>
            </a:endParaRPr>
          </a:p>
        </p:txBody>
      </p:sp>
      <p:pic>
        <p:nvPicPr>
          <p:cNvPr id="7" name="图片 6">
            <a:extLst>
              <a:ext uri="{FF2B5EF4-FFF2-40B4-BE49-F238E27FC236}">
                <a16:creationId xmlns:a16="http://schemas.microsoft.com/office/drawing/2014/main" id="{2EF1BC61-1699-40F4-9175-1127BDF3C42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18662" y="2727808"/>
            <a:ext cx="4198839" cy="3053256"/>
          </a:xfrm>
          <a:prstGeom prst="rect">
            <a:avLst/>
          </a:prstGeom>
        </p:spPr>
      </p:pic>
      <p:sp>
        <p:nvSpPr>
          <p:cNvPr id="8" name="文本框 7">
            <a:extLst>
              <a:ext uri="{FF2B5EF4-FFF2-40B4-BE49-F238E27FC236}">
                <a16:creationId xmlns:a16="http://schemas.microsoft.com/office/drawing/2014/main" id="{56158760-1FA4-4EC9-B99A-CC8977A6BE7A}"/>
              </a:ext>
            </a:extLst>
          </p:cNvPr>
          <p:cNvSpPr txBox="1"/>
          <p:nvPr/>
        </p:nvSpPr>
        <p:spPr>
          <a:xfrm>
            <a:off x="7956846" y="2422183"/>
            <a:ext cx="3304712" cy="369332"/>
          </a:xfrm>
          <a:prstGeom prst="rect">
            <a:avLst/>
          </a:prstGeom>
          <a:noFill/>
        </p:spPr>
        <p:txBody>
          <a:bodyPr wrap="square">
            <a:spAutoFit/>
          </a:bodyPr>
          <a:lstStyle/>
          <a:p>
            <a:r>
              <a:rPr lang="en-US" altLang="zh-CN" dirty="0"/>
              <a:t>N. Wang,</a:t>
            </a:r>
            <a:r>
              <a:rPr lang="zh-CN" altLang="en-US" dirty="0"/>
              <a:t> </a:t>
            </a:r>
            <a:r>
              <a:rPr lang="en-US" altLang="zh-CN" dirty="0"/>
              <a:t>IPAC2024 (2024)</a:t>
            </a:r>
            <a:endParaRPr lang="zh-CN" altLang="en-US" dirty="0"/>
          </a:p>
        </p:txBody>
      </p:sp>
      <p:sp>
        <p:nvSpPr>
          <p:cNvPr id="10" name="文本框 9">
            <a:extLst>
              <a:ext uri="{FF2B5EF4-FFF2-40B4-BE49-F238E27FC236}">
                <a16:creationId xmlns:a16="http://schemas.microsoft.com/office/drawing/2014/main" id="{A73B11F7-23D2-4987-AC1C-C122364169DD}"/>
              </a:ext>
            </a:extLst>
          </p:cNvPr>
          <p:cNvSpPr txBox="1"/>
          <p:nvPr/>
        </p:nvSpPr>
        <p:spPr>
          <a:xfrm>
            <a:off x="6880451" y="5834556"/>
            <a:ext cx="4923084" cy="523220"/>
          </a:xfrm>
          <a:prstGeom prst="rect">
            <a:avLst/>
          </a:prstGeom>
          <a:noFill/>
        </p:spPr>
        <p:txBody>
          <a:bodyPr wrap="square">
            <a:spAutoFit/>
          </a:bodyPr>
          <a:lstStyle/>
          <a:p>
            <a:r>
              <a:rPr lang="en-US" altLang="zh-CN" sz="1400" dirty="0"/>
              <a:t>Comparison of the HOM impedance and the CBI thresholds determined by SR for different RF settings.</a:t>
            </a:r>
            <a:endParaRPr lang="zh-CN" altLang="en-US" sz="1400" dirty="0"/>
          </a:p>
        </p:txBody>
      </p:sp>
    </p:spTree>
    <p:extLst>
      <p:ext uri="{BB962C8B-B14F-4D97-AF65-F5344CB8AC3E}">
        <p14:creationId xmlns:p14="http://schemas.microsoft.com/office/powerpoint/2010/main" val="193087697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FE6A65-3A50-4BDE-8BDD-8AB7AEAA7771}"/>
              </a:ext>
            </a:extLst>
          </p:cNvPr>
          <p:cNvSpPr>
            <a:spLocks noGrp="1"/>
          </p:cNvSpPr>
          <p:nvPr>
            <p:ph type="title"/>
          </p:nvPr>
        </p:nvSpPr>
        <p:spPr/>
        <p:txBody>
          <a:bodyPr/>
          <a:lstStyle/>
          <a:p>
            <a:r>
              <a:rPr lang="en-US" altLang="zh-CN" dirty="0"/>
              <a:t>Requirements from different machines</a:t>
            </a:r>
            <a:endParaRPr lang="zh-CN" altLang="en-US" dirty="0"/>
          </a:p>
        </p:txBody>
      </p:sp>
      <p:sp>
        <p:nvSpPr>
          <p:cNvPr id="3" name="内容占位符 2">
            <a:extLst>
              <a:ext uri="{FF2B5EF4-FFF2-40B4-BE49-F238E27FC236}">
                <a16:creationId xmlns:a16="http://schemas.microsoft.com/office/drawing/2014/main" id="{E48467DF-B6BB-4BB7-BA4F-AED15BA7D329}"/>
              </a:ext>
            </a:extLst>
          </p:cNvPr>
          <p:cNvSpPr>
            <a:spLocks noGrp="1"/>
          </p:cNvSpPr>
          <p:nvPr>
            <p:ph idx="1"/>
          </p:nvPr>
        </p:nvSpPr>
        <p:spPr>
          <a:xfrm>
            <a:off x="609600" y="1240344"/>
            <a:ext cx="10972800" cy="4809347"/>
          </a:xfrm>
        </p:spPr>
        <p:txBody>
          <a:bodyPr/>
          <a:lstStyle/>
          <a:p>
            <a:pPr>
              <a:spcBef>
                <a:spcPts val="600"/>
              </a:spcBef>
            </a:pPr>
            <a:r>
              <a:rPr lang="en-US" altLang="zh-CN" sz="2400" dirty="0"/>
              <a:t>High energy e-p circular colliders</a:t>
            </a:r>
          </a:p>
          <a:p>
            <a:pPr lvl="1">
              <a:spcBef>
                <a:spcPts val="600"/>
              </a:spcBef>
            </a:pPr>
            <a:r>
              <a:rPr lang="en-US" altLang="zh-CN" dirty="0"/>
              <a:t>HOM power and coupled bunch instabilities due to the HOMs are concentrated at Z mode.</a:t>
            </a:r>
          </a:p>
          <a:p>
            <a:pPr>
              <a:spcBef>
                <a:spcPts val="600"/>
              </a:spcBef>
            </a:pPr>
            <a:endParaRPr lang="en-US" altLang="zh-CN" dirty="0"/>
          </a:p>
          <a:p>
            <a:pPr>
              <a:spcBef>
                <a:spcPts val="600"/>
              </a:spcBef>
            </a:pPr>
            <a:endParaRPr lang="en-US" altLang="zh-CN" dirty="0"/>
          </a:p>
          <a:p>
            <a:pPr>
              <a:spcBef>
                <a:spcPts val="600"/>
              </a:spcBef>
            </a:pPr>
            <a:endParaRPr lang="en-US" altLang="zh-CN" dirty="0"/>
          </a:p>
          <a:p>
            <a:pPr>
              <a:spcBef>
                <a:spcPts val="600"/>
              </a:spcBef>
            </a:pPr>
            <a:endParaRPr lang="en-US" altLang="zh-CN" dirty="0"/>
          </a:p>
          <a:p>
            <a:pPr>
              <a:spcBef>
                <a:spcPts val="600"/>
              </a:spcBef>
            </a:pPr>
            <a:endParaRPr lang="en-US" altLang="zh-CN" sz="500" dirty="0"/>
          </a:p>
          <a:p>
            <a:pPr lvl="1">
              <a:spcBef>
                <a:spcPts val="600"/>
              </a:spcBef>
            </a:pPr>
            <a:r>
              <a:rPr lang="en-US" altLang="zh-CN" dirty="0"/>
              <a:t>Due to the large circumference, the chromatic phase shift could not provide enough damping to the transverse coupled bunch instability, and the feedback damping is challenging to reach the required damping time within limited number of turns </a:t>
            </a:r>
            <a:r>
              <a:rPr lang="en-US" altLang="zh-CN" dirty="0">
                <a:sym typeface="Symbol" panose="05050102010706020507" pitchFamily="18" charset="2"/>
              </a:rPr>
              <a:t> The coupled bunch instability induced by the HOMs should be handled by the synchrotron radiation damping.</a:t>
            </a:r>
          </a:p>
          <a:p>
            <a:pPr lvl="1">
              <a:spcBef>
                <a:spcPts val="600"/>
              </a:spcBef>
            </a:pPr>
            <a:r>
              <a:rPr lang="en-US" altLang="zh-CN" dirty="0">
                <a:sym typeface="Symbol" panose="05050102010706020507" pitchFamily="18" charset="2"/>
              </a:rPr>
              <a:t>The filling pattern is restricted by the HOM power if the </a:t>
            </a:r>
            <a:r>
              <a:rPr lang="en-US" altLang="zh-CN" i="1" dirty="0">
                <a:sym typeface="Symbol" panose="05050102010706020507" pitchFamily="18" charset="2"/>
              </a:rPr>
              <a:t>Q</a:t>
            </a:r>
            <a:r>
              <a:rPr lang="en-US" altLang="zh-CN" dirty="0">
                <a:sym typeface="Symbol" panose="05050102010706020507" pitchFamily="18" charset="2"/>
              </a:rPr>
              <a:t> is not well controlled.</a:t>
            </a:r>
          </a:p>
          <a:p>
            <a:pPr lvl="1">
              <a:spcBef>
                <a:spcPts val="600"/>
              </a:spcBef>
            </a:pPr>
            <a:r>
              <a:rPr lang="en-US" altLang="zh-CN" dirty="0"/>
              <a:t>To meet these requirements, one cell cavities with deep HOM damping are dedicated in both CEPC and FCC-</a:t>
            </a:r>
            <a:r>
              <a:rPr lang="en-US" altLang="zh-CN" dirty="0" err="1"/>
              <a:t>ee</a:t>
            </a:r>
            <a:r>
              <a:rPr lang="en-US" altLang="zh-CN" dirty="0"/>
              <a:t> Z mode.</a:t>
            </a:r>
          </a:p>
          <a:p>
            <a:pPr>
              <a:spcBef>
                <a:spcPts val="600"/>
              </a:spcBef>
            </a:pPr>
            <a:endParaRPr lang="zh-CN" altLang="en-US" dirty="0"/>
          </a:p>
        </p:txBody>
      </p:sp>
      <mc:AlternateContent xmlns:mc="http://schemas.openxmlformats.org/markup-compatibility/2006">
        <mc:Choice xmlns:a14="http://schemas.microsoft.com/office/drawing/2010/main" Requires="a14">
          <p:graphicFrame>
            <p:nvGraphicFramePr>
              <p:cNvPr id="8" name="表格 10">
                <a:extLst>
                  <a:ext uri="{FF2B5EF4-FFF2-40B4-BE49-F238E27FC236}">
                    <a16:creationId xmlns:a16="http://schemas.microsoft.com/office/drawing/2014/main" id="{C4B4B1BB-EC74-44D3-A9B5-E3E29D07ABA1}"/>
                  </a:ext>
                </a:extLst>
              </p:cNvPr>
              <p:cNvGraphicFramePr>
                <a:graphicFrameLocks noGrp="1"/>
              </p:cNvGraphicFramePr>
              <p:nvPr>
                <p:extLst>
                  <p:ext uri="{D42A27DB-BD31-4B8C-83A1-F6EECF244321}">
                    <p14:modId xmlns:p14="http://schemas.microsoft.com/office/powerpoint/2010/main" val="2469140707"/>
                  </p:ext>
                </p:extLst>
              </p:nvPr>
            </p:nvGraphicFramePr>
            <p:xfrm>
              <a:off x="1399936" y="2147810"/>
              <a:ext cx="6432291" cy="1458940"/>
            </p:xfrm>
            <a:graphic>
              <a:graphicData uri="http://schemas.openxmlformats.org/drawingml/2006/table">
                <a:tbl>
                  <a:tblPr firstRow="1" bandRow="1"/>
                  <a:tblGrid>
                    <a:gridCol w="2974060">
                      <a:extLst>
                        <a:ext uri="{9D8B030D-6E8A-4147-A177-3AD203B41FA5}">
                          <a16:colId xmlns:a16="http://schemas.microsoft.com/office/drawing/2014/main" val="20000"/>
                        </a:ext>
                      </a:extLst>
                    </a:gridCol>
                    <a:gridCol w="864918">
                      <a:extLst>
                        <a:ext uri="{9D8B030D-6E8A-4147-A177-3AD203B41FA5}">
                          <a16:colId xmlns:a16="http://schemas.microsoft.com/office/drawing/2014/main" val="20002"/>
                        </a:ext>
                      </a:extLst>
                    </a:gridCol>
                    <a:gridCol w="866499">
                      <a:extLst>
                        <a:ext uri="{9D8B030D-6E8A-4147-A177-3AD203B41FA5}">
                          <a16:colId xmlns:a16="http://schemas.microsoft.com/office/drawing/2014/main" val="3624536658"/>
                        </a:ext>
                      </a:extLst>
                    </a:gridCol>
                    <a:gridCol w="863407">
                      <a:extLst>
                        <a:ext uri="{9D8B030D-6E8A-4147-A177-3AD203B41FA5}">
                          <a16:colId xmlns:a16="http://schemas.microsoft.com/office/drawing/2014/main" val="3438979285"/>
                        </a:ext>
                      </a:extLst>
                    </a:gridCol>
                    <a:gridCol w="863407">
                      <a:extLst>
                        <a:ext uri="{9D8B030D-6E8A-4147-A177-3AD203B41FA5}">
                          <a16:colId xmlns:a16="http://schemas.microsoft.com/office/drawing/2014/main" val="20004"/>
                        </a:ext>
                      </a:extLst>
                    </a:gridCol>
                  </a:tblGrid>
                  <a:tr h="244545">
                    <a:tc>
                      <a:txBody>
                        <a:bodyPr/>
                        <a:lstStyle>
                          <a:lvl1pPr marL="0" algn="l" defTabSz="914400" rtl="0" eaLnBrk="1" latinLnBrk="0" hangingPunct="1">
                            <a:defRPr sz="1800" kern="1200">
                              <a:solidFill>
                                <a:schemeClr val="tx1"/>
                              </a:solidFill>
                              <a:latin typeface="等线" panose="020F0502020204030204"/>
                            </a:defRPr>
                          </a:lvl1pPr>
                          <a:lvl2pPr marL="457200" algn="l" defTabSz="914400" rtl="0" eaLnBrk="1" latinLnBrk="0" hangingPunct="1">
                            <a:defRPr sz="1800" kern="1200">
                              <a:solidFill>
                                <a:schemeClr val="tx1"/>
                              </a:solidFill>
                              <a:latin typeface="等线" panose="020F0502020204030204"/>
                            </a:defRPr>
                          </a:lvl2pPr>
                          <a:lvl3pPr marL="914400" algn="l" defTabSz="914400" rtl="0" eaLnBrk="1" latinLnBrk="0" hangingPunct="1">
                            <a:defRPr sz="1800" kern="1200">
                              <a:solidFill>
                                <a:schemeClr val="tx1"/>
                              </a:solidFill>
                              <a:latin typeface="等线" panose="020F0502020204030204"/>
                            </a:defRPr>
                          </a:lvl3pPr>
                          <a:lvl4pPr marL="1371600" algn="l" defTabSz="914400" rtl="0" eaLnBrk="1" latinLnBrk="0" hangingPunct="1">
                            <a:defRPr sz="1800" kern="1200">
                              <a:solidFill>
                                <a:schemeClr val="tx1"/>
                              </a:solidFill>
                              <a:latin typeface="等线" panose="020F0502020204030204"/>
                            </a:defRPr>
                          </a:lvl4pPr>
                          <a:lvl5pPr marL="1828800" algn="l" defTabSz="914400" rtl="0" eaLnBrk="1" latinLnBrk="0" hangingPunct="1">
                            <a:defRPr sz="1800" kern="1200">
                              <a:solidFill>
                                <a:schemeClr val="tx1"/>
                              </a:solidFill>
                              <a:latin typeface="等线" panose="020F0502020204030204"/>
                            </a:defRPr>
                          </a:lvl5pPr>
                          <a:lvl6pPr marL="2286000" algn="l" defTabSz="914400" rtl="0" eaLnBrk="1" latinLnBrk="0" hangingPunct="1">
                            <a:defRPr sz="1800" kern="1200">
                              <a:solidFill>
                                <a:schemeClr val="tx1"/>
                              </a:solidFill>
                              <a:latin typeface="等线" panose="020F0502020204030204"/>
                            </a:defRPr>
                          </a:lvl6pPr>
                          <a:lvl7pPr marL="2743200" algn="l" defTabSz="914400" rtl="0" eaLnBrk="1" latinLnBrk="0" hangingPunct="1">
                            <a:defRPr sz="1800" kern="1200">
                              <a:solidFill>
                                <a:schemeClr val="tx1"/>
                              </a:solidFill>
                              <a:latin typeface="等线" panose="020F0502020204030204"/>
                            </a:defRPr>
                          </a:lvl7pPr>
                          <a:lvl8pPr marL="3200400" algn="l" defTabSz="914400" rtl="0" eaLnBrk="1" latinLnBrk="0" hangingPunct="1">
                            <a:defRPr sz="1800" kern="1200">
                              <a:solidFill>
                                <a:schemeClr val="tx1"/>
                              </a:solidFill>
                              <a:latin typeface="等线" panose="020F0502020204030204"/>
                            </a:defRPr>
                          </a:lvl8pPr>
                          <a:lvl9pPr marL="3657600" algn="l" defTabSz="914400" rtl="0" eaLnBrk="1" latinLnBrk="0" hangingPunct="1">
                            <a:defRPr sz="1800" kern="1200">
                              <a:solidFill>
                                <a:schemeClr val="tx1"/>
                              </a:solidFill>
                              <a:latin typeface="等线" panose="020F0502020204030204"/>
                            </a:defRPr>
                          </a:lvl9pPr>
                        </a:lstStyle>
                        <a:p>
                          <a:pPr algn="l" fontAlgn="b"/>
                          <a:endParaRPr lang="zh-CN" altLang="en-US" sz="14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8000" marR="48000" marT="48000" marB="4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F0502020204030204"/>
                            </a:defRPr>
                          </a:lvl1pPr>
                          <a:lvl2pPr marL="457200" algn="l" defTabSz="914400" rtl="0" eaLnBrk="1" latinLnBrk="0" hangingPunct="1">
                            <a:defRPr sz="1800" kern="1200">
                              <a:solidFill>
                                <a:schemeClr val="tx1"/>
                              </a:solidFill>
                              <a:latin typeface="等线" panose="020F0502020204030204"/>
                            </a:defRPr>
                          </a:lvl2pPr>
                          <a:lvl3pPr marL="914400" algn="l" defTabSz="914400" rtl="0" eaLnBrk="1" latinLnBrk="0" hangingPunct="1">
                            <a:defRPr sz="1800" kern="1200">
                              <a:solidFill>
                                <a:schemeClr val="tx1"/>
                              </a:solidFill>
                              <a:latin typeface="等线" panose="020F0502020204030204"/>
                            </a:defRPr>
                          </a:lvl3pPr>
                          <a:lvl4pPr marL="1371600" algn="l" defTabSz="914400" rtl="0" eaLnBrk="1" latinLnBrk="0" hangingPunct="1">
                            <a:defRPr sz="1800" kern="1200">
                              <a:solidFill>
                                <a:schemeClr val="tx1"/>
                              </a:solidFill>
                              <a:latin typeface="等线" panose="020F0502020204030204"/>
                            </a:defRPr>
                          </a:lvl4pPr>
                          <a:lvl5pPr marL="1828800" algn="l" defTabSz="914400" rtl="0" eaLnBrk="1" latinLnBrk="0" hangingPunct="1">
                            <a:defRPr sz="1800" kern="1200">
                              <a:solidFill>
                                <a:schemeClr val="tx1"/>
                              </a:solidFill>
                              <a:latin typeface="等线" panose="020F0502020204030204"/>
                            </a:defRPr>
                          </a:lvl5pPr>
                          <a:lvl6pPr marL="2286000" algn="l" defTabSz="914400" rtl="0" eaLnBrk="1" latinLnBrk="0" hangingPunct="1">
                            <a:defRPr sz="1800" kern="1200">
                              <a:solidFill>
                                <a:schemeClr val="tx1"/>
                              </a:solidFill>
                              <a:latin typeface="等线" panose="020F0502020204030204"/>
                            </a:defRPr>
                          </a:lvl6pPr>
                          <a:lvl7pPr marL="2743200" algn="l" defTabSz="914400" rtl="0" eaLnBrk="1" latinLnBrk="0" hangingPunct="1">
                            <a:defRPr sz="1800" kern="1200">
                              <a:solidFill>
                                <a:schemeClr val="tx1"/>
                              </a:solidFill>
                              <a:latin typeface="等线" panose="020F0502020204030204"/>
                            </a:defRPr>
                          </a:lvl7pPr>
                          <a:lvl8pPr marL="3200400" algn="l" defTabSz="914400" rtl="0" eaLnBrk="1" latinLnBrk="0" hangingPunct="1">
                            <a:defRPr sz="1800" kern="1200">
                              <a:solidFill>
                                <a:schemeClr val="tx1"/>
                              </a:solidFill>
                              <a:latin typeface="等线" panose="020F0502020204030204"/>
                            </a:defRPr>
                          </a:lvl8pPr>
                          <a:lvl9pPr marL="3657600" algn="l" defTabSz="914400" rtl="0" eaLnBrk="1" latinLnBrk="0" hangingPunct="1">
                            <a:defRPr sz="1800" kern="1200">
                              <a:solidFill>
                                <a:schemeClr val="tx1"/>
                              </a:solidFill>
                              <a:latin typeface="等线" panose="020F0502020204030204"/>
                            </a:defRPr>
                          </a:lvl9pPr>
                        </a:lstStyle>
                        <a:p>
                          <a:pPr algn="ctr" fontAlgn="b"/>
                          <a:r>
                            <a:rPr lang="en-US" sz="1400" b="1" u="none" strike="noStrike" dirty="0">
                              <a:solidFill>
                                <a:schemeClr val="tx1"/>
                              </a:solidFill>
                              <a:effectLst/>
                              <a:latin typeface="Times New Roman" panose="02020603050405020304" pitchFamily="18" charset="0"/>
                              <a:cs typeface="Times New Roman" panose="02020603050405020304" pitchFamily="18" charset="0"/>
                            </a:rPr>
                            <a:t>Higgs</a:t>
                          </a:r>
                          <a:endParaRPr lang="en-US" sz="1400" b="1"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8000" marR="48000" marT="48000" marB="4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F0502020204030204"/>
                            </a:defRPr>
                          </a:lvl1pPr>
                          <a:lvl2pPr marL="457200" algn="l" defTabSz="914400" rtl="0" eaLnBrk="1" latinLnBrk="0" hangingPunct="1">
                            <a:defRPr sz="1800" kern="1200">
                              <a:solidFill>
                                <a:schemeClr val="tx1"/>
                              </a:solidFill>
                              <a:latin typeface="等线" panose="020F0502020204030204"/>
                            </a:defRPr>
                          </a:lvl2pPr>
                          <a:lvl3pPr marL="914400" algn="l" defTabSz="914400" rtl="0" eaLnBrk="1" latinLnBrk="0" hangingPunct="1">
                            <a:defRPr sz="1800" kern="1200">
                              <a:solidFill>
                                <a:schemeClr val="tx1"/>
                              </a:solidFill>
                              <a:latin typeface="等线" panose="020F0502020204030204"/>
                            </a:defRPr>
                          </a:lvl3pPr>
                          <a:lvl4pPr marL="1371600" algn="l" defTabSz="914400" rtl="0" eaLnBrk="1" latinLnBrk="0" hangingPunct="1">
                            <a:defRPr sz="1800" kern="1200">
                              <a:solidFill>
                                <a:schemeClr val="tx1"/>
                              </a:solidFill>
                              <a:latin typeface="等线" panose="020F0502020204030204"/>
                            </a:defRPr>
                          </a:lvl4pPr>
                          <a:lvl5pPr marL="1828800" algn="l" defTabSz="914400" rtl="0" eaLnBrk="1" latinLnBrk="0" hangingPunct="1">
                            <a:defRPr sz="1800" kern="1200">
                              <a:solidFill>
                                <a:schemeClr val="tx1"/>
                              </a:solidFill>
                              <a:latin typeface="等线" panose="020F0502020204030204"/>
                            </a:defRPr>
                          </a:lvl5pPr>
                          <a:lvl6pPr marL="2286000" algn="l" defTabSz="914400" rtl="0" eaLnBrk="1" latinLnBrk="0" hangingPunct="1">
                            <a:defRPr sz="1800" kern="1200">
                              <a:solidFill>
                                <a:schemeClr val="tx1"/>
                              </a:solidFill>
                              <a:latin typeface="等线" panose="020F0502020204030204"/>
                            </a:defRPr>
                          </a:lvl6pPr>
                          <a:lvl7pPr marL="2743200" algn="l" defTabSz="914400" rtl="0" eaLnBrk="1" latinLnBrk="0" hangingPunct="1">
                            <a:defRPr sz="1800" kern="1200">
                              <a:solidFill>
                                <a:schemeClr val="tx1"/>
                              </a:solidFill>
                              <a:latin typeface="等线" panose="020F0502020204030204"/>
                            </a:defRPr>
                          </a:lvl7pPr>
                          <a:lvl8pPr marL="3200400" algn="l" defTabSz="914400" rtl="0" eaLnBrk="1" latinLnBrk="0" hangingPunct="1">
                            <a:defRPr sz="1800" kern="1200">
                              <a:solidFill>
                                <a:schemeClr val="tx1"/>
                              </a:solidFill>
                              <a:latin typeface="等线" panose="020F0502020204030204"/>
                            </a:defRPr>
                          </a:lvl8pPr>
                          <a:lvl9pPr marL="3657600" algn="l" defTabSz="914400" rtl="0" eaLnBrk="1" latinLnBrk="0" hangingPunct="1">
                            <a:defRPr sz="1800" kern="1200">
                              <a:solidFill>
                                <a:schemeClr val="tx1"/>
                              </a:solidFill>
                              <a:latin typeface="等线" panose="020F0502020204030204"/>
                            </a:defRPr>
                          </a:lvl9pPr>
                        </a:lstStyle>
                        <a:p>
                          <a:pPr algn="ctr" fontAlgn="b"/>
                          <a:r>
                            <a:rPr lang="en-US" sz="1400" b="1" u="none" strike="noStrike" dirty="0">
                              <a:solidFill>
                                <a:schemeClr val="tx1"/>
                              </a:solidFill>
                              <a:effectLst/>
                              <a:latin typeface="Times New Roman" panose="02020603050405020304" pitchFamily="18" charset="0"/>
                              <a:cs typeface="Times New Roman" panose="02020603050405020304" pitchFamily="18" charset="0"/>
                            </a:rPr>
                            <a:t>W</a:t>
                          </a:r>
                          <a:endParaRPr lang="en-US" sz="1400" b="1"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8000" marR="48000" marT="48000" marB="4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F0502020204030204"/>
                            </a:defRPr>
                          </a:lvl1pPr>
                          <a:lvl2pPr marL="457200" algn="l" defTabSz="914400" rtl="0" eaLnBrk="1" latinLnBrk="0" hangingPunct="1">
                            <a:defRPr sz="1800" kern="1200">
                              <a:solidFill>
                                <a:schemeClr val="tx1"/>
                              </a:solidFill>
                              <a:latin typeface="等线" panose="020F0502020204030204"/>
                            </a:defRPr>
                          </a:lvl2pPr>
                          <a:lvl3pPr marL="914400" algn="l" defTabSz="914400" rtl="0" eaLnBrk="1" latinLnBrk="0" hangingPunct="1">
                            <a:defRPr sz="1800" kern="1200">
                              <a:solidFill>
                                <a:schemeClr val="tx1"/>
                              </a:solidFill>
                              <a:latin typeface="等线" panose="020F0502020204030204"/>
                            </a:defRPr>
                          </a:lvl3pPr>
                          <a:lvl4pPr marL="1371600" algn="l" defTabSz="914400" rtl="0" eaLnBrk="1" latinLnBrk="0" hangingPunct="1">
                            <a:defRPr sz="1800" kern="1200">
                              <a:solidFill>
                                <a:schemeClr val="tx1"/>
                              </a:solidFill>
                              <a:latin typeface="等线" panose="020F0502020204030204"/>
                            </a:defRPr>
                          </a:lvl4pPr>
                          <a:lvl5pPr marL="1828800" algn="l" defTabSz="914400" rtl="0" eaLnBrk="1" latinLnBrk="0" hangingPunct="1">
                            <a:defRPr sz="1800" kern="1200">
                              <a:solidFill>
                                <a:schemeClr val="tx1"/>
                              </a:solidFill>
                              <a:latin typeface="等线" panose="020F0502020204030204"/>
                            </a:defRPr>
                          </a:lvl5pPr>
                          <a:lvl6pPr marL="2286000" algn="l" defTabSz="914400" rtl="0" eaLnBrk="1" latinLnBrk="0" hangingPunct="1">
                            <a:defRPr sz="1800" kern="1200">
                              <a:solidFill>
                                <a:schemeClr val="tx1"/>
                              </a:solidFill>
                              <a:latin typeface="等线" panose="020F0502020204030204"/>
                            </a:defRPr>
                          </a:lvl6pPr>
                          <a:lvl7pPr marL="2743200" algn="l" defTabSz="914400" rtl="0" eaLnBrk="1" latinLnBrk="0" hangingPunct="1">
                            <a:defRPr sz="1800" kern="1200">
                              <a:solidFill>
                                <a:schemeClr val="tx1"/>
                              </a:solidFill>
                              <a:latin typeface="等线" panose="020F0502020204030204"/>
                            </a:defRPr>
                          </a:lvl7pPr>
                          <a:lvl8pPr marL="3200400" algn="l" defTabSz="914400" rtl="0" eaLnBrk="1" latinLnBrk="0" hangingPunct="1">
                            <a:defRPr sz="1800" kern="1200">
                              <a:solidFill>
                                <a:schemeClr val="tx1"/>
                              </a:solidFill>
                              <a:latin typeface="等线" panose="020F0502020204030204"/>
                            </a:defRPr>
                          </a:lvl8pPr>
                          <a:lvl9pPr marL="3657600" algn="l" defTabSz="914400" rtl="0" eaLnBrk="1" latinLnBrk="0" hangingPunct="1">
                            <a:defRPr sz="1800" kern="1200">
                              <a:solidFill>
                                <a:schemeClr val="tx1"/>
                              </a:solidFill>
                              <a:latin typeface="等线" panose="020F0502020204030204"/>
                            </a:defRPr>
                          </a:lvl9pPr>
                        </a:lstStyle>
                        <a:p>
                          <a:pPr algn="ctr" fontAlgn="b"/>
                          <a:r>
                            <a:rPr lang="en-US" sz="1400" b="1" u="none" strike="noStrike" dirty="0">
                              <a:solidFill>
                                <a:schemeClr val="tx1"/>
                              </a:solidFill>
                              <a:effectLst/>
                              <a:latin typeface="Times New Roman" panose="02020603050405020304" pitchFamily="18" charset="0"/>
                              <a:cs typeface="Times New Roman" panose="02020603050405020304" pitchFamily="18" charset="0"/>
                            </a:rPr>
                            <a:t>Z</a:t>
                          </a:r>
                          <a:endParaRPr lang="en-US" sz="1400" b="1"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8000" marR="48000" marT="48000" marB="4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F0502020204030204"/>
                            </a:defRPr>
                          </a:lvl1pPr>
                          <a:lvl2pPr marL="457200" algn="l" defTabSz="914400" rtl="0" eaLnBrk="1" latinLnBrk="0" hangingPunct="1">
                            <a:defRPr sz="1800" kern="1200">
                              <a:solidFill>
                                <a:schemeClr val="tx1"/>
                              </a:solidFill>
                              <a:latin typeface="等线" panose="020F0502020204030204"/>
                            </a:defRPr>
                          </a:lvl2pPr>
                          <a:lvl3pPr marL="914400" algn="l" defTabSz="914400" rtl="0" eaLnBrk="1" latinLnBrk="0" hangingPunct="1">
                            <a:defRPr sz="1800" kern="1200">
                              <a:solidFill>
                                <a:schemeClr val="tx1"/>
                              </a:solidFill>
                              <a:latin typeface="等线" panose="020F0502020204030204"/>
                            </a:defRPr>
                          </a:lvl3pPr>
                          <a:lvl4pPr marL="1371600" algn="l" defTabSz="914400" rtl="0" eaLnBrk="1" latinLnBrk="0" hangingPunct="1">
                            <a:defRPr sz="1800" kern="1200">
                              <a:solidFill>
                                <a:schemeClr val="tx1"/>
                              </a:solidFill>
                              <a:latin typeface="等线" panose="020F0502020204030204"/>
                            </a:defRPr>
                          </a:lvl4pPr>
                          <a:lvl5pPr marL="1828800" algn="l" defTabSz="914400" rtl="0" eaLnBrk="1" latinLnBrk="0" hangingPunct="1">
                            <a:defRPr sz="1800" kern="1200">
                              <a:solidFill>
                                <a:schemeClr val="tx1"/>
                              </a:solidFill>
                              <a:latin typeface="等线" panose="020F0502020204030204"/>
                            </a:defRPr>
                          </a:lvl5pPr>
                          <a:lvl6pPr marL="2286000" algn="l" defTabSz="914400" rtl="0" eaLnBrk="1" latinLnBrk="0" hangingPunct="1">
                            <a:defRPr sz="1800" kern="1200">
                              <a:solidFill>
                                <a:schemeClr val="tx1"/>
                              </a:solidFill>
                              <a:latin typeface="等线" panose="020F0502020204030204"/>
                            </a:defRPr>
                          </a:lvl6pPr>
                          <a:lvl7pPr marL="2743200" algn="l" defTabSz="914400" rtl="0" eaLnBrk="1" latinLnBrk="0" hangingPunct="1">
                            <a:defRPr sz="1800" kern="1200">
                              <a:solidFill>
                                <a:schemeClr val="tx1"/>
                              </a:solidFill>
                              <a:latin typeface="等线" panose="020F0502020204030204"/>
                            </a:defRPr>
                          </a:lvl7pPr>
                          <a:lvl8pPr marL="3200400" algn="l" defTabSz="914400" rtl="0" eaLnBrk="1" latinLnBrk="0" hangingPunct="1">
                            <a:defRPr sz="1800" kern="1200">
                              <a:solidFill>
                                <a:schemeClr val="tx1"/>
                              </a:solidFill>
                              <a:latin typeface="等线" panose="020F0502020204030204"/>
                            </a:defRPr>
                          </a:lvl8pPr>
                          <a:lvl9pPr marL="3657600" algn="l" defTabSz="914400" rtl="0" eaLnBrk="1" latinLnBrk="0" hangingPunct="1">
                            <a:defRPr sz="1800" kern="1200">
                              <a:solidFill>
                                <a:schemeClr val="tx1"/>
                              </a:solidFill>
                              <a:latin typeface="等线" panose="020F0502020204030204"/>
                            </a:defRPr>
                          </a:lvl9pPr>
                        </a:lstStyle>
                        <a:p>
                          <a:pPr algn="ctr" fontAlgn="b"/>
                          <a:r>
                            <a:rPr lang="en-US" sz="1400" b="1" u="none" strike="noStrike" dirty="0">
                              <a:solidFill>
                                <a:schemeClr val="tx1"/>
                              </a:solidFill>
                              <a:effectLst/>
                              <a:latin typeface="Times New Roman" panose="02020603050405020304" pitchFamily="18" charset="0"/>
                              <a:cs typeface="Times New Roman" panose="02020603050405020304" pitchFamily="18" charset="0"/>
                            </a:rPr>
                            <a:t>ttbar</a:t>
                          </a:r>
                          <a:endParaRPr lang="en-US" sz="1400" b="1"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8000" marR="48000" marT="48000" marB="4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5267">
                    <a:tc>
                      <a:txBody>
                        <a:bodyPr/>
                        <a:lstStyle/>
                        <a:p>
                          <a:pPr marL="0" algn="l" defTabSz="914400" rtl="0" eaLnBrk="1" fontAlgn="b" latinLnBrk="0" hangingPunct="1"/>
                          <a:r>
                            <a:rPr lang="en-US" sz="1400" b="0" u="none" strike="noStrike" kern="1200" dirty="0">
                              <a:solidFill>
                                <a:schemeClr val="tx1"/>
                              </a:solidFill>
                              <a:effectLst/>
                              <a:latin typeface="Times New Roman" panose="02020603050405020304" pitchFamily="18" charset="0"/>
                              <a:ea typeface="+mn-ea"/>
                              <a:cs typeface="Times New Roman" panose="02020603050405020304" pitchFamily="18" charset="0"/>
                            </a:rPr>
                            <a:t>Multi-bunch SR threshold (Long)</a:t>
                          </a:r>
                        </a:p>
                        <a:p>
                          <a:pPr marL="0" algn="l" defTabSz="914400" rtl="0" eaLnBrk="1" fontAlgn="b" latinLnBrk="0" hangingPunct="1"/>
                          <a14:m>
                            <m:oMath xmlns:m="http://schemas.openxmlformats.org/officeDocument/2006/math">
                              <m:r>
                                <a:rPr lang="en-US" sz="1400" b="0" i="1" u="none" strike="noStrike" kern="1200" smtClean="0">
                                  <a:solidFill>
                                    <a:schemeClr val="tx1"/>
                                  </a:solidFill>
                                  <a:effectLst/>
                                  <a:latin typeface="Cambria Math"/>
                                  <a:ea typeface="+mn-ea"/>
                                  <a:cs typeface="Times New Roman" panose="02020603050405020304" pitchFamily="18" charset="0"/>
                                </a:rPr>
                                <m:t>𝑓</m:t>
                              </m:r>
                              <m:r>
                                <m:rPr>
                                  <m:sty m:val="p"/>
                                </m:rPr>
                                <a:rPr lang="en-US" sz="1400" b="0" i="0" u="none" strike="noStrike" kern="1200" smtClean="0">
                                  <a:solidFill>
                                    <a:schemeClr val="tx1"/>
                                  </a:solidFill>
                                  <a:effectLst/>
                                  <a:latin typeface="Cambria Math"/>
                                  <a:ea typeface="+mn-ea"/>
                                  <a:cs typeface="Times New Roman" panose="02020603050405020304" pitchFamily="18" charset="0"/>
                                </a:rPr>
                                <m:t>Re</m:t>
                              </m:r>
                              <m:sSub>
                                <m:sSubPr>
                                  <m:ctrlPr>
                                    <a:rPr lang="en-US" altLang="zh-CN" sz="1400" b="0" i="1" u="none" strike="noStrike" kern="1200" smtClean="0">
                                      <a:solidFill>
                                        <a:schemeClr val="tx1"/>
                                      </a:solidFill>
                                      <a:effectLst/>
                                      <a:latin typeface="Cambria Math" panose="02040503050406030204" pitchFamily="18" charset="0"/>
                                      <a:ea typeface="+mn-ea"/>
                                      <a:cs typeface="Times New Roman" panose="02020603050405020304" pitchFamily="18" charset="0"/>
                                    </a:rPr>
                                  </m:ctrlPr>
                                </m:sSubPr>
                                <m:e>
                                  <m:r>
                                    <a:rPr lang="en-US" altLang="zh-CN" sz="1400" b="0" i="1" u="none" strike="noStrike" kern="1200" smtClean="0">
                                      <a:solidFill>
                                        <a:schemeClr val="tx1"/>
                                      </a:solidFill>
                                      <a:effectLst/>
                                      <a:latin typeface="Cambria Math"/>
                                      <a:ea typeface="+mn-ea"/>
                                      <a:cs typeface="Times New Roman" panose="02020603050405020304" pitchFamily="18" charset="0"/>
                                    </a:rPr>
                                    <m:t>𝑍</m:t>
                                  </m:r>
                                </m:e>
                                <m:sub>
                                  <m:r>
                                    <a:rPr lang="en-US" altLang="zh-CN" sz="1400" b="0" i="1" u="none" strike="noStrike" kern="1200" smtClean="0">
                                      <a:solidFill>
                                        <a:schemeClr val="tx1"/>
                                      </a:solidFill>
                                      <a:effectLst/>
                                      <a:latin typeface="Cambria Math"/>
                                      <a:ea typeface="+mn-ea"/>
                                      <a:cs typeface="Times New Roman" panose="02020603050405020304" pitchFamily="18" charset="0"/>
                                    </a:rPr>
                                    <m:t>||</m:t>
                                  </m:r>
                                </m:sub>
                              </m:sSub>
                              <m:sSup>
                                <m:sSupPr>
                                  <m:ctrlPr>
                                    <a:rPr lang="en-US" altLang="zh-CN" sz="1400" b="0" i="1" u="none" strike="noStrike" kern="1200" smtClean="0">
                                      <a:solidFill>
                                        <a:schemeClr val="tx1"/>
                                      </a:solidFill>
                                      <a:effectLst/>
                                      <a:latin typeface="Cambria Math" panose="02040503050406030204" pitchFamily="18" charset="0"/>
                                      <a:ea typeface="+mn-ea"/>
                                      <a:cs typeface="Times New Roman" panose="02020603050405020304" pitchFamily="18" charset="0"/>
                                    </a:rPr>
                                  </m:ctrlPr>
                                </m:sSupPr>
                                <m:e>
                                  <m:r>
                                    <a:rPr lang="en-US" altLang="zh-CN" sz="1400" b="0" i="1" u="none" strike="noStrike" kern="1200" smtClean="0">
                                      <a:solidFill>
                                        <a:schemeClr val="tx1"/>
                                      </a:solidFill>
                                      <a:effectLst/>
                                      <a:latin typeface="Cambria Math"/>
                                      <a:ea typeface="+mn-ea"/>
                                      <a:cs typeface="Times New Roman" panose="02020603050405020304" pitchFamily="18" charset="0"/>
                                    </a:rPr>
                                    <m:t>𝑒</m:t>
                                  </m:r>
                                </m:e>
                                <m:sup>
                                  <m:r>
                                    <a:rPr lang="en-US" altLang="zh-CN" sz="1400" b="0" i="1" u="none" strike="noStrike" kern="1200" smtClean="0">
                                      <a:solidFill>
                                        <a:schemeClr val="tx1"/>
                                      </a:solidFill>
                                      <a:effectLst/>
                                      <a:latin typeface="Cambria Math"/>
                                      <a:ea typeface="+mn-ea"/>
                                      <a:cs typeface="Times New Roman" panose="02020603050405020304" pitchFamily="18" charset="0"/>
                                    </a:rPr>
                                    <m:t>−</m:t>
                                  </m:r>
                                  <m:sSup>
                                    <m:sSupPr>
                                      <m:ctrlPr>
                                        <a:rPr lang="en-US" altLang="zh-CN" sz="1400" b="0" i="1" u="none" strike="noStrike" kern="1200" smtClean="0">
                                          <a:solidFill>
                                            <a:schemeClr val="tx1"/>
                                          </a:solidFill>
                                          <a:effectLst/>
                                          <a:latin typeface="Cambria Math" panose="02040503050406030204" pitchFamily="18" charset="0"/>
                                          <a:ea typeface="+mn-ea"/>
                                          <a:cs typeface="Times New Roman" panose="02020603050405020304" pitchFamily="18" charset="0"/>
                                        </a:rPr>
                                      </m:ctrlPr>
                                    </m:sSupPr>
                                    <m:e>
                                      <m:r>
                                        <a:rPr lang="en-US" altLang="zh-CN" sz="1400" b="0" i="1" u="none" strike="noStrike" kern="1200" smtClean="0">
                                          <a:solidFill>
                                            <a:schemeClr val="tx1"/>
                                          </a:solidFill>
                                          <a:effectLst/>
                                          <a:latin typeface="Cambria Math"/>
                                          <a:ea typeface="+mn-ea"/>
                                          <a:cs typeface="Times New Roman" panose="02020603050405020304" pitchFamily="18" charset="0"/>
                                        </a:rPr>
                                        <m:t>(2</m:t>
                                      </m:r>
                                      <m:r>
                                        <a:rPr lang="zh-CN" altLang="en-US" sz="1400" b="0" i="1" u="none" strike="noStrike" kern="1200" smtClean="0">
                                          <a:solidFill>
                                            <a:schemeClr val="tx1"/>
                                          </a:solidFill>
                                          <a:effectLst/>
                                          <a:latin typeface="Cambria Math"/>
                                          <a:ea typeface="+mn-ea"/>
                                          <a:cs typeface="Times New Roman" panose="02020603050405020304" pitchFamily="18" charset="0"/>
                                        </a:rPr>
                                        <m:t>𝜋</m:t>
                                      </m:r>
                                      <m:r>
                                        <a:rPr lang="en-US" altLang="zh-CN" sz="1400" b="0" i="1" u="none" strike="noStrike" kern="1200" smtClean="0">
                                          <a:solidFill>
                                            <a:schemeClr val="tx1"/>
                                          </a:solidFill>
                                          <a:effectLst/>
                                          <a:latin typeface="Cambria Math"/>
                                          <a:ea typeface="+mn-ea"/>
                                          <a:cs typeface="Times New Roman" panose="02020603050405020304" pitchFamily="18" charset="0"/>
                                        </a:rPr>
                                        <m:t>𝑓</m:t>
                                      </m:r>
                                      <m:sSub>
                                        <m:sSubPr>
                                          <m:ctrlPr>
                                            <a:rPr lang="en-US" altLang="zh-CN" sz="1400" b="0" i="1" u="none" strike="noStrike" kern="1200" smtClean="0">
                                              <a:solidFill>
                                                <a:schemeClr val="tx1"/>
                                              </a:solidFill>
                                              <a:effectLst/>
                                              <a:latin typeface="Cambria Math" panose="02040503050406030204" pitchFamily="18" charset="0"/>
                                              <a:ea typeface="+mn-ea"/>
                                              <a:cs typeface="Times New Roman" panose="02020603050405020304" pitchFamily="18" charset="0"/>
                                            </a:rPr>
                                          </m:ctrlPr>
                                        </m:sSubPr>
                                        <m:e>
                                          <m:r>
                                            <a:rPr lang="zh-CN" altLang="en-US" sz="1400" b="0" i="1" u="none" strike="noStrike" kern="1200" smtClean="0">
                                              <a:solidFill>
                                                <a:schemeClr val="tx1"/>
                                              </a:solidFill>
                                              <a:effectLst/>
                                              <a:latin typeface="Cambria Math"/>
                                              <a:ea typeface="+mn-ea"/>
                                              <a:cs typeface="Times New Roman" panose="02020603050405020304" pitchFamily="18" charset="0"/>
                                            </a:rPr>
                                            <m:t>𝜎</m:t>
                                          </m:r>
                                        </m:e>
                                        <m:sub>
                                          <m:r>
                                            <a:rPr lang="en-US" altLang="zh-CN" sz="1400" b="0" i="1" u="none" strike="noStrike" kern="1200" smtClean="0">
                                              <a:solidFill>
                                                <a:schemeClr val="tx1"/>
                                              </a:solidFill>
                                              <a:effectLst/>
                                              <a:latin typeface="Cambria Math"/>
                                              <a:ea typeface="+mn-ea"/>
                                              <a:cs typeface="Times New Roman" panose="02020603050405020304" pitchFamily="18" charset="0"/>
                                            </a:rPr>
                                            <m:t>𝑙</m:t>
                                          </m:r>
                                        </m:sub>
                                      </m:sSub>
                                      <m:r>
                                        <a:rPr lang="en-US" altLang="zh-CN" sz="1400" b="0" i="1" u="none" strike="noStrike" kern="1200" smtClean="0">
                                          <a:solidFill>
                                            <a:schemeClr val="tx1"/>
                                          </a:solidFill>
                                          <a:effectLst/>
                                          <a:latin typeface="Cambria Math"/>
                                          <a:ea typeface="+mn-ea"/>
                                          <a:cs typeface="Times New Roman" panose="02020603050405020304" pitchFamily="18" charset="0"/>
                                        </a:rPr>
                                        <m:t>)</m:t>
                                      </m:r>
                                    </m:e>
                                    <m:sup>
                                      <m:r>
                                        <a:rPr lang="en-US" altLang="zh-CN" sz="1400" b="0" i="1" u="none" strike="noStrike" kern="1200" smtClean="0">
                                          <a:solidFill>
                                            <a:schemeClr val="tx1"/>
                                          </a:solidFill>
                                          <a:effectLst/>
                                          <a:latin typeface="Cambria Math"/>
                                          <a:ea typeface="+mn-ea"/>
                                          <a:cs typeface="Times New Roman" panose="02020603050405020304" pitchFamily="18" charset="0"/>
                                        </a:rPr>
                                        <m:t>2</m:t>
                                      </m:r>
                                    </m:sup>
                                  </m:sSup>
                                </m:sup>
                              </m:sSup>
                            </m:oMath>
                          </a14:m>
                          <a:r>
                            <a:rPr lang="en-US" altLang="zh-CN" sz="1400" b="0" u="none" strike="noStrike" kern="1200" dirty="0">
                              <a:solidFill>
                                <a:schemeClr val="tx1"/>
                              </a:solidFill>
                              <a:effectLst/>
                              <a:latin typeface="Times New Roman" panose="02020603050405020304" pitchFamily="18" charset="0"/>
                              <a:ea typeface="+mn-ea"/>
                              <a:cs typeface="Times New Roman" panose="02020603050405020304" pitchFamily="18" charset="0"/>
                            </a:rPr>
                            <a:t>[</a:t>
                          </a:r>
                          <a:r>
                            <a:rPr lang="en-US" altLang="zh-CN" sz="1400" b="0" u="none" strike="noStrike" kern="1200" dirty="0" err="1">
                              <a:solidFill>
                                <a:schemeClr val="tx1"/>
                              </a:solidFill>
                              <a:effectLst/>
                              <a:latin typeface="Times New Roman" panose="02020603050405020304" pitchFamily="18" charset="0"/>
                              <a:ea typeface="+mn-ea"/>
                              <a:cs typeface="Times New Roman" panose="02020603050405020304" pitchFamily="18" charset="0"/>
                            </a:rPr>
                            <a:t>GHz</a:t>
                          </a:r>
                          <a:r>
                            <a:rPr lang="en-US" altLang="zh-CN" sz="1400" b="0" u="none" strike="noStrike" kern="1200" dirty="0" err="1">
                              <a:solidFill>
                                <a:schemeClr val="tx1"/>
                              </a:solidFill>
                              <a:effectLst/>
                              <a:latin typeface="Times New Roman" panose="02020603050405020304" pitchFamily="18" charset="0"/>
                              <a:ea typeface="+mn-ea"/>
                              <a:cs typeface="Times New Roman" panose="02020603050405020304" pitchFamily="18" charset="0"/>
                              <a:sym typeface="Symbol"/>
                            </a:rPr>
                            <a:t></a:t>
                          </a:r>
                          <a:r>
                            <a:rPr lang="en-US" altLang="zh-CN" sz="1400" b="0" u="none" strike="noStrike" kern="1200" dirty="0" err="1">
                              <a:solidFill>
                                <a:schemeClr val="tx1"/>
                              </a:solidFill>
                              <a:effectLst/>
                              <a:latin typeface="Times New Roman" panose="02020603050405020304" pitchFamily="18" charset="0"/>
                              <a:ea typeface="+mn-ea"/>
                              <a:cs typeface="Times New Roman" panose="02020603050405020304" pitchFamily="18" charset="0"/>
                            </a:rPr>
                            <a:t>G</a:t>
                          </a:r>
                          <a:r>
                            <a:rPr lang="en-US" altLang="zh-CN" sz="1400" b="0" u="none" strike="noStrike" kern="1200" dirty="0">
                              <a:solidFill>
                                <a:schemeClr val="tx1"/>
                              </a:solidFill>
                              <a:effectLst/>
                              <a:latin typeface="Times New Roman" panose="02020603050405020304" pitchFamily="18" charset="0"/>
                              <a:ea typeface="+mn-ea"/>
                              <a:cs typeface="Times New Roman" panose="02020603050405020304" pitchFamily="18" charset="0"/>
                              <a:sym typeface="Symbol"/>
                            </a:rPr>
                            <a:t></a:t>
                          </a:r>
                          <a:r>
                            <a:rPr lang="en-US" altLang="zh-CN" sz="1400" b="0" u="none" strike="noStrike" kern="1200" dirty="0">
                              <a:solidFill>
                                <a:schemeClr val="tx1"/>
                              </a:solidFill>
                              <a:effectLst/>
                              <a:latin typeface="Times New Roman" panose="02020603050405020304" pitchFamily="18" charset="0"/>
                              <a:ea typeface="+mn-ea"/>
                              <a:cs typeface="Times New Roman" panose="02020603050405020304" pitchFamily="18" charset="0"/>
                            </a:rPr>
                            <a:t>]</a:t>
                          </a:r>
                          <a:endParaRPr lang="en-US" sz="14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48000" marR="48000" marT="48000" marB="4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4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4.5</a:t>
                          </a:r>
                        </a:p>
                      </a:txBody>
                      <a:tcPr marL="48000" marR="48000" marT="48000" marB="4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CN" sz="1400" b="0" u="none" strike="noStrike" kern="1200" dirty="0">
                              <a:solidFill>
                                <a:schemeClr val="tx1"/>
                              </a:solidFill>
                              <a:effectLst/>
                              <a:latin typeface="Times New Roman" panose="02020603050405020304" pitchFamily="18" charset="0"/>
                              <a:ea typeface="+mn-ea"/>
                              <a:cs typeface="Times New Roman" panose="02020603050405020304" pitchFamily="18" charset="0"/>
                            </a:rPr>
                            <a:t>0.1</a:t>
                          </a:r>
                        </a:p>
                      </a:txBody>
                      <a:tcPr marL="48000" marR="48000" marT="48000" marB="4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400" b="0" i="0" u="none" strike="noStrike"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6.5E-4</a:t>
                          </a:r>
                        </a:p>
                      </a:txBody>
                      <a:tcPr marL="48000" marR="48000" marT="48000" marB="4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4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171.2</a:t>
                          </a:r>
                        </a:p>
                      </a:txBody>
                      <a:tcPr marL="48000" marR="48000" marT="48000" marB="4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3460">
                    <a:tc>
                      <a:txBody>
                        <a:bodyPr/>
                        <a:lstStyle/>
                        <a:p>
                          <a:pPr marL="0" algn="l" defTabSz="914400" rtl="0" eaLnBrk="1" fontAlgn="b" latinLnBrk="0" hangingPunct="1"/>
                          <a:r>
                            <a:rPr lang="en-US" sz="1400" b="0" u="none" strike="noStrike" kern="1200" dirty="0">
                              <a:solidFill>
                                <a:schemeClr val="tx1"/>
                              </a:solidFill>
                              <a:effectLst/>
                              <a:latin typeface="Times New Roman" panose="02020603050405020304" pitchFamily="18" charset="0"/>
                              <a:ea typeface="+mn-ea"/>
                              <a:cs typeface="Times New Roman" panose="02020603050405020304" pitchFamily="18" charset="0"/>
                            </a:rPr>
                            <a:t>Multi-bunch SR threshold (Trans)</a:t>
                          </a:r>
                        </a:p>
                        <a:p>
                          <a:pPr marL="0" marR="0" indent="0" algn="l" defTabSz="914400" rtl="0" eaLnBrk="1" fontAlgn="b" latinLnBrk="0" hangingPunct="1">
                            <a:lnSpc>
                              <a:spcPct val="100000"/>
                            </a:lnSpc>
                            <a:spcBef>
                              <a:spcPts val="0"/>
                            </a:spcBef>
                            <a:spcAft>
                              <a:spcPts val="0"/>
                            </a:spcAft>
                            <a:buClrTx/>
                            <a:buSzTx/>
                            <a:buFontTx/>
                            <a:buNone/>
                            <a:tabLst/>
                            <a:defRPr/>
                          </a:pPr>
                          <a14:m>
                            <m:oMath xmlns:m="http://schemas.openxmlformats.org/officeDocument/2006/math">
                              <m:r>
                                <m:rPr>
                                  <m:sty m:val="p"/>
                                </m:rPr>
                                <a:rPr lang="en-US" altLang="zh-CN" sz="1400" b="0" i="0" u="none" strike="noStrike" kern="1200" smtClean="0">
                                  <a:solidFill>
                                    <a:schemeClr val="tx1"/>
                                  </a:solidFill>
                                  <a:effectLst/>
                                  <a:latin typeface="Cambria Math"/>
                                  <a:ea typeface="+mn-ea"/>
                                  <a:cs typeface="Times New Roman" panose="02020603050405020304" pitchFamily="18" charset="0"/>
                                </a:rPr>
                                <m:t>Re</m:t>
                              </m:r>
                              <m:sSub>
                                <m:sSubPr>
                                  <m:ctrlPr>
                                    <a:rPr lang="en-US" altLang="zh-CN" sz="1400" b="0" i="1" u="none" strike="noStrike" kern="1200" smtClean="0">
                                      <a:solidFill>
                                        <a:schemeClr val="tx1"/>
                                      </a:solidFill>
                                      <a:effectLst/>
                                      <a:latin typeface="Cambria Math" panose="02040503050406030204" pitchFamily="18" charset="0"/>
                                      <a:ea typeface="+mn-ea"/>
                                      <a:cs typeface="Times New Roman" panose="02020603050405020304" pitchFamily="18" charset="0"/>
                                    </a:rPr>
                                  </m:ctrlPr>
                                </m:sSubPr>
                                <m:e>
                                  <m:r>
                                    <a:rPr lang="en-US" altLang="zh-CN" sz="1400" b="0" i="1" u="none" strike="noStrike" kern="1200" smtClean="0">
                                      <a:solidFill>
                                        <a:schemeClr val="tx1"/>
                                      </a:solidFill>
                                      <a:effectLst/>
                                      <a:latin typeface="Cambria Math"/>
                                      <a:ea typeface="+mn-ea"/>
                                      <a:cs typeface="Times New Roman" panose="02020603050405020304" pitchFamily="18" charset="0"/>
                                    </a:rPr>
                                    <m:t>𝑍</m:t>
                                  </m:r>
                                </m:e>
                                <m:sub>
                                  <m:r>
                                    <a:rPr lang="en-US" altLang="zh-CN" sz="1400" b="0" i="1" u="none" strike="noStrike" kern="1200" smtClean="0">
                                      <a:solidFill>
                                        <a:schemeClr val="tx1"/>
                                      </a:solidFill>
                                      <a:effectLst/>
                                      <a:latin typeface="Cambria Math"/>
                                      <a:ea typeface="+mn-ea"/>
                                      <a:cs typeface="Times New Roman" panose="02020603050405020304" pitchFamily="18" charset="0"/>
                                    </a:rPr>
                                    <m:t>𝑦</m:t>
                                  </m:r>
                                </m:sub>
                              </m:sSub>
                              <m:sSup>
                                <m:sSupPr>
                                  <m:ctrlPr>
                                    <a:rPr lang="en-US" altLang="zh-CN" sz="1400" b="0" i="1" u="none" strike="noStrike" kern="1200" smtClean="0">
                                      <a:solidFill>
                                        <a:schemeClr val="tx1"/>
                                      </a:solidFill>
                                      <a:effectLst/>
                                      <a:latin typeface="Cambria Math" panose="02040503050406030204" pitchFamily="18" charset="0"/>
                                      <a:ea typeface="+mn-ea"/>
                                      <a:cs typeface="Times New Roman" panose="02020603050405020304" pitchFamily="18" charset="0"/>
                                    </a:rPr>
                                  </m:ctrlPr>
                                </m:sSupPr>
                                <m:e>
                                  <m:r>
                                    <a:rPr lang="en-US" altLang="zh-CN" sz="1400" b="0" i="1" u="none" strike="noStrike" kern="1200" smtClean="0">
                                      <a:solidFill>
                                        <a:schemeClr val="tx1"/>
                                      </a:solidFill>
                                      <a:effectLst/>
                                      <a:latin typeface="Cambria Math"/>
                                      <a:ea typeface="+mn-ea"/>
                                      <a:cs typeface="Times New Roman" panose="02020603050405020304" pitchFamily="18" charset="0"/>
                                    </a:rPr>
                                    <m:t>𝑒</m:t>
                                  </m:r>
                                </m:e>
                                <m:sup>
                                  <m:r>
                                    <a:rPr lang="en-US" altLang="zh-CN" sz="1400" b="0" i="1" u="none" strike="noStrike" kern="1200" smtClean="0">
                                      <a:solidFill>
                                        <a:schemeClr val="tx1"/>
                                      </a:solidFill>
                                      <a:effectLst/>
                                      <a:latin typeface="Cambria Math"/>
                                      <a:ea typeface="+mn-ea"/>
                                      <a:cs typeface="Times New Roman" panose="02020603050405020304" pitchFamily="18" charset="0"/>
                                    </a:rPr>
                                    <m:t>−</m:t>
                                  </m:r>
                                  <m:sSup>
                                    <m:sSupPr>
                                      <m:ctrlPr>
                                        <a:rPr lang="en-US" altLang="zh-CN" sz="1400" b="0" i="1" u="none" strike="noStrike" kern="1200" smtClean="0">
                                          <a:solidFill>
                                            <a:schemeClr val="tx1"/>
                                          </a:solidFill>
                                          <a:effectLst/>
                                          <a:latin typeface="Cambria Math" panose="02040503050406030204" pitchFamily="18" charset="0"/>
                                          <a:ea typeface="+mn-ea"/>
                                          <a:cs typeface="Times New Roman" panose="02020603050405020304" pitchFamily="18" charset="0"/>
                                        </a:rPr>
                                      </m:ctrlPr>
                                    </m:sSupPr>
                                    <m:e>
                                      <m:r>
                                        <a:rPr lang="en-US" altLang="zh-CN" sz="1400" b="0" i="1" u="none" strike="noStrike" kern="1200" smtClean="0">
                                          <a:solidFill>
                                            <a:schemeClr val="tx1"/>
                                          </a:solidFill>
                                          <a:effectLst/>
                                          <a:latin typeface="Cambria Math"/>
                                          <a:ea typeface="+mn-ea"/>
                                          <a:cs typeface="Times New Roman" panose="02020603050405020304" pitchFamily="18" charset="0"/>
                                        </a:rPr>
                                        <m:t>(2</m:t>
                                      </m:r>
                                      <m:r>
                                        <a:rPr lang="zh-CN" altLang="en-US" sz="1400" b="0" i="1" u="none" strike="noStrike" kern="1200" smtClean="0">
                                          <a:solidFill>
                                            <a:schemeClr val="tx1"/>
                                          </a:solidFill>
                                          <a:effectLst/>
                                          <a:latin typeface="Cambria Math"/>
                                          <a:ea typeface="+mn-ea"/>
                                          <a:cs typeface="Times New Roman" panose="02020603050405020304" pitchFamily="18" charset="0"/>
                                        </a:rPr>
                                        <m:t>𝜋</m:t>
                                      </m:r>
                                      <m:r>
                                        <a:rPr lang="en-US" altLang="zh-CN" sz="1400" b="0" i="1" u="none" strike="noStrike" kern="1200" smtClean="0">
                                          <a:solidFill>
                                            <a:schemeClr val="tx1"/>
                                          </a:solidFill>
                                          <a:effectLst/>
                                          <a:latin typeface="Cambria Math"/>
                                          <a:ea typeface="+mn-ea"/>
                                          <a:cs typeface="Times New Roman" panose="02020603050405020304" pitchFamily="18" charset="0"/>
                                        </a:rPr>
                                        <m:t>𝑓</m:t>
                                      </m:r>
                                      <m:sSub>
                                        <m:sSubPr>
                                          <m:ctrlPr>
                                            <a:rPr lang="en-US" altLang="zh-CN" sz="1400" b="0" i="1" u="none" strike="noStrike" kern="1200" smtClean="0">
                                              <a:solidFill>
                                                <a:schemeClr val="tx1"/>
                                              </a:solidFill>
                                              <a:effectLst/>
                                              <a:latin typeface="Cambria Math" panose="02040503050406030204" pitchFamily="18" charset="0"/>
                                              <a:ea typeface="+mn-ea"/>
                                              <a:cs typeface="Times New Roman" panose="02020603050405020304" pitchFamily="18" charset="0"/>
                                            </a:rPr>
                                          </m:ctrlPr>
                                        </m:sSubPr>
                                        <m:e>
                                          <m:r>
                                            <a:rPr lang="zh-CN" altLang="en-US" sz="1400" b="0" i="1" u="none" strike="noStrike" kern="1200" smtClean="0">
                                              <a:solidFill>
                                                <a:schemeClr val="tx1"/>
                                              </a:solidFill>
                                              <a:effectLst/>
                                              <a:latin typeface="Cambria Math"/>
                                              <a:ea typeface="+mn-ea"/>
                                              <a:cs typeface="Times New Roman" panose="02020603050405020304" pitchFamily="18" charset="0"/>
                                            </a:rPr>
                                            <m:t>𝜎</m:t>
                                          </m:r>
                                        </m:e>
                                        <m:sub>
                                          <m:r>
                                            <a:rPr lang="en-US" altLang="zh-CN" sz="1400" b="0" i="1" u="none" strike="noStrike" kern="1200" smtClean="0">
                                              <a:solidFill>
                                                <a:schemeClr val="tx1"/>
                                              </a:solidFill>
                                              <a:effectLst/>
                                              <a:latin typeface="Cambria Math"/>
                                              <a:ea typeface="+mn-ea"/>
                                              <a:cs typeface="Times New Roman" panose="02020603050405020304" pitchFamily="18" charset="0"/>
                                            </a:rPr>
                                            <m:t>𝑙</m:t>
                                          </m:r>
                                        </m:sub>
                                      </m:sSub>
                                      <m:r>
                                        <a:rPr lang="en-US" altLang="zh-CN" sz="1400" b="0" i="1" u="none" strike="noStrike" kern="1200" smtClean="0">
                                          <a:solidFill>
                                            <a:schemeClr val="tx1"/>
                                          </a:solidFill>
                                          <a:effectLst/>
                                          <a:latin typeface="Cambria Math"/>
                                          <a:ea typeface="+mn-ea"/>
                                          <a:cs typeface="Times New Roman" panose="02020603050405020304" pitchFamily="18" charset="0"/>
                                        </a:rPr>
                                        <m:t>)</m:t>
                                      </m:r>
                                    </m:e>
                                    <m:sup>
                                      <m:r>
                                        <a:rPr lang="en-US" altLang="zh-CN" sz="1400" b="0" i="1" u="none" strike="noStrike" kern="1200" smtClean="0">
                                          <a:solidFill>
                                            <a:schemeClr val="tx1"/>
                                          </a:solidFill>
                                          <a:effectLst/>
                                          <a:latin typeface="Cambria Math"/>
                                          <a:ea typeface="+mn-ea"/>
                                          <a:cs typeface="Times New Roman" panose="02020603050405020304" pitchFamily="18" charset="0"/>
                                        </a:rPr>
                                        <m:t>2</m:t>
                                      </m:r>
                                    </m:sup>
                                  </m:sSup>
                                </m:sup>
                              </m:sSup>
                            </m:oMath>
                          </a14:m>
                          <a:r>
                            <a:rPr lang="en-US" altLang="zh-CN" sz="1400" b="0" u="none" strike="noStrike" kern="1200" dirty="0">
                              <a:solidFill>
                                <a:schemeClr val="tx1"/>
                              </a:solidFill>
                              <a:effectLst/>
                              <a:latin typeface="Times New Roman" panose="02020603050405020304" pitchFamily="18" charset="0"/>
                              <a:ea typeface="+mn-ea"/>
                              <a:cs typeface="Times New Roman" panose="02020603050405020304" pitchFamily="18" charset="0"/>
                            </a:rPr>
                            <a:t>[G</a:t>
                          </a:r>
                          <a:r>
                            <a:rPr lang="en-US" altLang="zh-CN" sz="1400" b="0" u="none" strike="noStrike" kern="1200" dirty="0">
                              <a:solidFill>
                                <a:schemeClr val="tx1"/>
                              </a:solidFill>
                              <a:effectLst/>
                              <a:latin typeface="Times New Roman" panose="02020603050405020304" pitchFamily="18" charset="0"/>
                              <a:ea typeface="+mn-ea"/>
                              <a:cs typeface="Times New Roman" panose="02020603050405020304" pitchFamily="18" charset="0"/>
                              <a:sym typeface="Symbol"/>
                            </a:rPr>
                            <a:t>/m</a:t>
                          </a:r>
                          <a:r>
                            <a:rPr lang="en-US" altLang="zh-CN" sz="1400" b="0" u="none" strike="noStrike" kern="1200" dirty="0">
                              <a:solidFill>
                                <a:schemeClr val="tx1"/>
                              </a:solidFill>
                              <a:effectLst/>
                              <a:latin typeface="Times New Roman" panose="02020603050405020304" pitchFamily="18" charset="0"/>
                              <a:ea typeface="+mn-ea"/>
                              <a:cs typeface="Times New Roman" panose="02020603050405020304" pitchFamily="18" charset="0"/>
                            </a:rPr>
                            <a:t>]</a:t>
                          </a:r>
                        </a:p>
                      </a:txBody>
                      <a:tcPr marL="48000" marR="48000" marT="48000" marB="4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4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3.0</a:t>
                          </a:r>
                        </a:p>
                      </a:txBody>
                      <a:tcPr marL="48000" marR="48000" marT="48000" marB="4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CN" sz="1400" b="0" u="none" strike="noStrike" kern="1200" dirty="0">
                              <a:solidFill>
                                <a:schemeClr val="tx1"/>
                              </a:solidFill>
                              <a:effectLst/>
                              <a:latin typeface="Times New Roman" panose="02020603050405020304" pitchFamily="18" charset="0"/>
                              <a:ea typeface="+mn-ea"/>
                              <a:cs typeface="Times New Roman" panose="02020603050405020304" pitchFamily="18" charset="0"/>
                            </a:rPr>
                            <a:t>0.08</a:t>
                          </a:r>
                        </a:p>
                      </a:txBody>
                      <a:tcPr marL="48000" marR="48000" marT="48000" marB="4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400" b="0" i="0" u="none" strike="noStrike"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8.9E-4</a:t>
                          </a:r>
                        </a:p>
                      </a:txBody>
                      <a:tcPr marL="48000" marR="48000" marT="48000" marB="4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4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72.7</a:t>
                          </a:r>
                        </a:p>
                      </a:txBody>
                      <a:tcPr marL="48000" marR="48000" marT="48000" marB="4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mc:Choice>
        <mc:Fallback>
          <p:graphicFrame>
            <p:nvGraphicFramePr>
              <p:cNvPr id="8" name="表格 10">
                <a:extLst>
                  <a:ext uri="{FF2B5EF4-FFF2-40B4-BE49-F238E27FC236}">
                    <a16:creationId xmlns:a16="http://schemas.microsoft.com/office/drawing/2014/main" id="{C4B4B1BB-EC74-44D3-A9B5-E3E29D07ABA1}"/>
                  </a:ext>
                </a:extLst>
              </p:cNvPr>
              <p:cNvGraphicFramePr>
                <a:graphicFrameLocks noGrp="1"/>
              </p:cNvGraphicFramePr>
              <p:nvPr>
                <p:extLst>
                  <p:ext uri="{D42A27DB-BD31-4B8C-83A1-F6EECF244321}">
                    <p14:modId xmlns:p14="http://schemas.microsoft.com/office/powerpoint/2010/main" val="2469140707"/>
                  </p:ext>
                </p:extLst>
              </p:nvPr>
            </p:nvGraphicFramePr>
            <p:xfrm>
              <a:off x="1399936" y="2147810"/>
              <a:ext cx="6432291" cy="1458940"/>
            </p:xfrm>
            <a:graphic>
              <a:graphicData uri="http://schemas.openxmlformats.org/drawingml/2006/table">
                <a:tbl>
                  <a:tblPr firstRow="1" bandRow="1"/>
                  <a:tblGrid>
                    <a:gridCol w="2974060">
                      <a:extLst>
                        <a:ext uri="{9D8B030D-6E8A-4147-A177-3AD203B41FA5}">
                          <a16:colId xmlns:a16="http://schemas.microsoft.com/office/drawing/2014/main" val="20000"/>
                        </a:ext>
                      </a:extLst>
                    </a:gridCol>
                    <a:gridCol w="864918">
                      <a:extLst>
                        <a:ext uri="{9D8B030D-6E8A-4147-A177-3AD203B41FA5}">
                          <a16:colId xmlns:a16="http://schemas.microsoft.com/office/drawing/2014/main" val="20002"/>
                        </a:ext>
                      </a:extLst>
                    </a:gridCol>
                    <a:gridCol w="866499">
                      <a:extLst>
                        <a:ext uri="{9D8B030D-6E8A-4147-A177-3AD203B41FA5}">
                          <a16:colId xmlns:a16="http://schemas.microsoft.com/office/drawing/2014/main" val="3624536658"/>
                        </a:ext>
                      </a:extLst>
                    </a:gridCol>
                    <a:gridCol w="863407">
                      <a:extLst>
                        <a:ext uri="{9D8B030D-6E8A-4147-A177-3AD203B41FA5}">
                          <a16:colId xmlns:a16="http://schemas.microsoft.com/office/drawing/2014/main" val="3438979285"/>
                        </a:ext>
                      </a:extLst>
                    </a:gridCol>
                    <a:gridCol w="863407">
                      <a:extLst>
                        <a:ext uri="{9D8B030D-6E8A-4147-A177-3AD203B41FA5}">
                          <a16:colId xmlns:a16="http://schemas.microsoft.com/office/drawing/2014/main" val="20004"/>
                        </a:ext>
                      </a:extLst>
                    </a:gridCol>
                  </a:tblGrid>
                  <a:tr h="309360">
                    <a:tc>
                      <a:txBody>
                        <a:bodyPr/>
                        <a:lstStyle>
                          <a:lvl1pPr marL="0" algn="l" defTabSz="914400" rtl="0" eaLnBrk="1" latinLnBrk="0" hangingPunct="1">
                            <a:defRPr sz="1800" kern="1200">
                              <a:solidFill>
                                <a:schemeClr val="tx1"/>
                              </a:solidFill>
                              <a:latin typeface="等线" panose="020F0502020204030204"/>
                            </a:defRPr>
                          </a:lvl1pPr>
                          <a:lvl2pPr marL="457200" algn="l" defTabSz="914400" rtl="0" eaLnBrk="1" latinLnBrk="0" hangingPunct="1">
                            <a:defRPr sz="1800" kern="1200">
                              <a:solidFill>
                                <a:schemeClr val="tx1"/>
                              </a:solidFill>
                              <a:latin typeface="等线" panose="020F0502020204030204"/>
                            </a:defRPr>
                          </a:lvl2pPr>
                          <a:lvl3pPr marL="914400" algn="l" defTabSz="914400" rtl="0" eaLnBrk="1" latinLnBrk="0" hangingPunct="1">
                            <a:defRPr sz="1800" kern="1200">
                              <a:solidFill>
                                <a:schemeClr val="tx1"/>
                              </a:solidFill>
                              <a:latin typeface="等线" panose="020F0502020204030204"/>
                            </a:defRPr>
                          </a:lvl3pPr>
                          <a:lvl4pPr marL="1371600" algn="l" defTabSz="914400" rtl="0" eaLnBrk="1" latinLnBrk="0" hangingPunct="1">
                            <a:defRPr sz="1800" kern="1200">
                              <a:solidFill>
                                <a:schemeClr val="tx1"/>
                              </a:solidFill>
                              <a:latin typeface="等线" panose="020F0502020204030204"/>
                            </a:defRPr>
                          </a:lvl4pPr>
                          <a:lvl5pPr marL="1828800" algn="l" defTabSz="914400" rtl="0" eaLnBrk="1" latinLnBrk="0" hangingPunct="1">
                            <a:defRPr sz="1800" kern="1200">
                              <a:solidFill>
                                <a:schemeClr val="tx1"/>
                              </a:solidFill>
                              <a:latin typeface="等线" panose="020F0502020204030204"/>
                            </a:defRPr>
                          </a:lvl5pPr>
                          <a:lvl6pPr marL="2286000" algn="l" defTabSz="914400" rtl="0" eaLnBrk="1" latinLnBrk="0" hangingPunct="1">
                            <a:defRPr sz="1800" kern="1200">
                              <a:solidFill>
                                <a:schemeClr val="tx1"/>
                              </a:solidFill>
                              <a:latin typeface="等线" panose="020F0502020204030204"/>
                            </a:defRPr>
                          </a:lvl6pPr>
                          <a:lvl7pPr marL="2743200" algn="l" defTabSz="914400" rtl="0" eaLnBrk="1" latinLnBrk="0" hangingPunct="1">
                            <a:defRPr sz="1800" kern="1200">
                              <a:solidFill>
                                <a:schemeClr val="tx1"/>
                              </a:solidFill>
                              <a:latin typeface="等线" panose="020F0502020204030204"/>
                            </a:defRPr>
                          </a:lvl7pPr>
                          <a:lvl8pPr marL="3200400" algn="l" defTabSz="914400" rtl="0" eaLnBrk="1" latinLnBrk="0" hangingPunct="1">
                            <a:defRPr sz="1800" kern="1200">
                              <a:solidFill>
                                <a:schemeClr val="tx1"/>
                              </a:solidFill>
                              <a:latin typeface="等线" panose="020F0502020204030204"/>
                            </a:defRPr>
                          </a:lvl8pPr>
                          <a:lvl9pPr marL="3657600" algn="l" defTabSz="914400" rtl="0" eaLnBrk="1" latinLnBrk="0" hangingPunct="1">
                            <a:defRPr sz="1800" kern="1200">
                              <a:solidFill>
                                <a:schemeClr val="tx1"/>
                              </a:solidFill>
                              <a:latin typeface="等线" panose="020F0502020204030204"/>
                            </a:defRPr>
                          </a:lvl9pPr>
                        </a:lstStyle>
                        <a:p>
                          <a:pPr algn="l" fontAlgn="b"/>
                          <a:endParaRPr lang="zh-CN" altLang="en-US" sz="14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8000" marR="48000" marT="48000" marB="4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F0502020204030204"/>
                            </a:defRPr>
                          </a:lvl1pPr>
                          <a:lvl2pPr marL="457200" algn="l" defTabSz="914400" rtl="0" eaLnBrk="1" latinLnBrk="0" hangingPunct="1">
                            <a:defRPr sz="1800" kern="1200">
                              <a:solidFill>
                                <a:schemeClr val="tx1"/>
                              </a:solidFill>
                              <a:latin typeface="等线" panose="020F0502020204030204"/>
                            </a:defRPr>
                          </a:lvl2pPr>
                          <a:lvl3pPr marL="914400" algn="l" defTabSz="914400" rtl="0" eaLnBrk="1" latinLnBrk="0" hangingPunct="1">
                            <a:defRPr sz="1800" kern="1200">
                              <a:solidFill>
                                <a:schemeClr val="tx1"/>
                              </a:solidFill>
                              <a:latin typeface="等线" panose="020F0502020204030204"/>
                            </a:defRPr>
                          </a:lvl3pPr>
                          <a:lvl4pPr marL="1371600" algn="l" defTabSz="914400" rtl="0" eaLnBrk="1" latinLnBrk="0" hangingPunct="1">
                            <a:defRPr sz="1800" kern="1200">
                              <a:solidFill>
                                <a:schemeClr val="tx1"/>
                              </a:solidFill>
                              <a:latin typeface="等线" panose="020F0502020204030204"/>
                            </a:defRPr>
                          </a:lvl4pPr>
                          <a:lvl5pPr marL="1828800" algn="l" defTabSz="914400" rtl="0" eaLnBrk="1" latinLnBrk="0" hangingPunct="1">
                            <a:defRPr sz="1800" kern="1200">
                              <a:solidFill>
                                <a:schemeClr val="tx1"/>
                              </a:solidFill>
                              <a:latin typeface="等线" panose="020F0502020204030204"/>
                            </a:defRPr>
                          </a:lvl5pPr>
                          <a:lvl6pPr marL="2286000" algn="l" defTabSz="914400" rtl="0" eaLnBrk="1" latinLnBrk="0" hangingPunct="1">
                            <a:defRPr sz="1800" kern="1200">
                              <a:solidFill>
                                <a:schemeClr val="tx1"/>
                              </a:solidFill>
                              <a:latin typeface="等线" panose="020F0502020204030204"/>
                            </a:defRPr>
                          </a:lvl6pPr>
                          <a:lvl7pPr marL="2743200" algn="l" defTabSz="914400" rtl="0" eaLnBrk="1" latinLnBrk="0" hangingPunct="1">
                            <a:defRPr sz="1800" kern="1200">
                              <a:solidFill>
                                <a:schemeClr val="tx1"/>
                              </a:solidFill>
                              <a:latin typeface="等线" panose="020F0502020204030204"/>
                            </a:defRPr>
                          </a:lvl7pPr>
                          <a:lvl8pPr marL="3200400" algn="l" defTabSz="914400" rtl="0" eaLnBrk="1" latinLnBrk="0" hangingPunct="1">
                            <a:defRPr sz="1800" kern="1200">
                              <a:solidFill>
                                <a:schemeClr val="tx1"/>
                              </a:solidFill>
                              <a:latin typeface="等线" panose="020F0502020204030204"/>
                            </a:defRPr>
                          </a:lvl8pPr>
                          <a:lvl9pPr marL="3657600" algn="l" defTabSz="914400" rtl="0" eaLnBrk="1" latinLnBrk="0" hangingPunct="1">
                            <a:defRPr sz="1800" kern="1200">
                              <a:solidFill>
                                <a:schemeClr val="tx1"/>
                              </a:solidFill>
                              <a:latin typeface="等线" panose="020F0502020204030204"/>
                            </a:defRPr>
                          </a:lvl9pPr>
                        </a:lstStyle>
                        <a:p>
                          <a:pPr algn="ctr" fontAlgn="b"/>
                          <a:r>
                            <a:rPr lang="en-US" sz="1400" b="1" u="none" strike="noStrike" dirty="0">
                              <a:solidFill>
                                <a:schemeClr val="tx1"/>
                              </a:solidFill>
                              <a:effectLst/>
                              <a:latin typeface="Times New Roman" panose="02020603050405020304" pitchFamily="18" charset="0"/>
                              <a:cs typeface="Times New Roman" panose="02020603050405020304" pitchFamily="18" charset="0"/>
                            </a:rPr>
                            <a:t>Higgs</a:t>
                          </a:r>
                          <a:endParaRPr lang="en-US" sz="1400" b="1"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8000" marR="48000" marT="48000" marB="4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F0502020204030204"/>
                            </a:defRPr>
                          </a:lvl1pPr>
                          <a:lvl2pPr marL="457200" algn="l" defTabSz="914400" rtl="0" eaLnBrk="1" latinLnBrk="0" hangingPunct="1">
                            <a:defRPr sz="1800" kern="1200">
                              <a:solidFill>
                                <a:schemeClr val="tx1"/>
                              </a:solidFill>
                              <a:latin typeface="等线" panose="020F0502020204030204"/>
                            </a:defRPr>
                          </a:lvl2pPr>
                          <a:lvl3pPr marL="914400" algn="l" defTabSz="914400" rtl="0" eaLnBrk="1" latinLnBrk="0" hangingPunct="1">
                            <a:defRPr sz="1800" kern="1200">
                              <a:solidFill>
                                <a:schemeClr val="tx1"/>
                              </a:solidFill>
                              <a:latin typeface="等线" panose="020F0502020204030204"/>
                            </a:defRPr>
                          </a:lvl3pPr>
                          <a:lvl4pPr marL="1371600" algn="l" defTabSz="914400" rtl="0" eaLnBrk="1" latinLnBrk="0" hangingPunct="1">
                            <a:defRPr sz="1800" kern="1200">
                              <a:solidFill>
                                <a:schemeClr val="tx1"/>
                              </a:solidFill>
                              <a:latin typeface="等线" panose="020F0502020204030204"/>
                            </a:defRPr>
                          </a:lvl4pPr>
                          <a:lvl5pPr marL="1828800" algn="l" defTabSz="914400" rtl="0" eaLnBrk="1" latinLnBrk="0" hangingPunct="1">
                            <a:defRPr sz="1800" kern="1200">
                              <a:solidFill>
                                <a:schemeClr val="tx1"/>
                              </a:solidFill>
                              <a:latin typeface="等线" panose="020F0502020204030204"/>
                            </a:defRPr>
                          </a:lvl5pPr>
                          <a:lvl6pPr marL="2286000" algn="l" defTabSz="914400" rtl="0" eaLnBrk="1" latinLnBrk="0" hangingPunct="1">
                            <a:defRPr sz="1800" kern="1200">
                              <a:solidFill>
                                <a:schemeClr val="tx1"/>
                              </a:solidFill>
                              <a:latin typeface="等线" panose="020F0502020204030204"/>
                            </a:defRPr>
                          </a:lvl6pPr>
                          <a:lvl7pPr marL="2743200" algn="l" defTabSz="914400" rtl="0" eaLnBrk="1" latinLnBrk="0" hangingPunct="1">
                            <a:defRPr sz="1800" kern="1200">
                              <a:solidFill>
                                <a:schemeClr val="tx1"/>
                              </a:solidFill>
                              <a:latin typeface="等线" panose="020F0502020204030204"/>
                            </a:defRPr>
                          </a:lvl7pPr>
                          <a:lvl8pPr marL="3200400" algn="l" defTabSz="914400" rtl="0" eaLnBrk="1" latinLnBrk="0" hangingPunct="1">
                            <a:defRPr sz="1800" kern="1200">
                              <a:solidFill>
                                <a:schemeClr val="tx1"/>
                              </a:solidFill>
                              <a:latin typeface="等线" panose="020F0502020204030204"/>
                            </a:defRPr>
                          </a:lvl8pPr>
                          <a:lvl9pPr marL="3657600" algn="l" defTabSz="914400" rtl="0" eaLnBrk="1" latinLnBrk="0" hangingPunct="1">
                            <a:defRPr sz="1800" kern="1200">
                              <a:solidFill>
                                <a:schemeClr val="tx1"/>
                              </a:solidFill>
                              <a:latin typeface="等线" panose="020F0502020204030204"/>
                            </a:defRPr>
                          </a:lvl9pPr>
                        </a:lstStyle>
                        <a:p>
                          <a:pPr algn="ctr" fontAlgn="b"/>
                          <a:r>
                            <a:rPr lang="en-US" sz="1400" b="1" u="none" strike="noStrike" dirty="0">
                              <a:solidFill>
                                <a:schemeClr val="tx1"/>
                              </a:solidFill>
                              <a:effectLst/>
                              <a:latin typeface="Times New Roman" panose="02020603050405020304" pitchFamily="18" charset="0"/>
                              <a:cs typeface="Times New Roman" panose="02020603050405020304" pitchFamily="18" charset="0"/>
                            </a:rPr>
                            <a:t>W</a:t>
                          </a:r>
                          <a:endParaRPr lang="en-US" sz="1400" b="1"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8000" marR="48000" marT="48000" marB="4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F0502020204030204"/>
                            </a:defRPr>
                          </a:lvl1pPr>
                          <a:lvl2pPr marL="457200" algn="l" defTabSz="914400" rtl="0" eaLnBrk="1" latinLnBrk="0" hangingPunct="1">
                            <a:defRPr sz="1800" kern="1200">
                              <a:solidFill>
                                <a:schemeClr val="tx1"/>
                              </a:solidFill>
                              <a:latin typeface="等线" panose="020F0502020204030204"/>
                            </a:defRPr>
                          </a:lvl2pPr>
                          <a:lvl3pPr marL="914400" algn="l" defTabSz="914400" rtl="0" eaLnBrk="1" latinLnBrk="0" hangingPunct="1">
                            <a:defRPr sz="1800" kern="1200">
                              <a:solidFill>
                                <a:schemeClr val="tx1"/>
                              </a:solidFill>
                              <a:latin typeface="等线" panose="020F0502020204030204"/>
                            </a:defRPr>
                          </a:lvl3pPr>
                          <a:lvl4pPr marL="1371600" algn="l" defTabSz="914400" rtl="0" eaLnBrk="1" latinLnBrk="0" hangingPunct="1">
                            <a:defRPr sz="1800" kern="1200">
                              <a:solidFill>
                                <a:schemeClr val="tx1"/>
                              </a:solidFill>
                              <a:latin typeface="等线" panose="020F0502020204030204"/>
                            </a:defRPr>
                          </a:lvl4pPr>
                          <a:lvl5pPr marL="1828800" algn="l" defTabSz="914400" rtl="0" eaLnBrk="1" latinLnBrk="0" hangingPunct="1">
                            <a:defRPr sz="1800" kern="1200">
                              <a:solidFill>
                                <a:schemeClr val="tx1"/>
                              </a:solidFill>
                              <a:latin typeface="等线" panose="020F0502020204030204"/>
                            </a:defRPr>
                          </a:lvl5pPr>
                          <a:lvl6pPr marL="2286000" algn="l" defTabSz="914400" rtl="0" eaLnBrk="1" latinLnBrk="0" hangingPunct="1">
                            <a:defRPr sz="1800" kern="1200">
                              <a:solidFill>
                                <a:schemeClr val="tx1"/>
                              </a:solidFill>
                              <a:latin typeface="等线" panose="020F0502020204030204"/>
                            </a:defRPr>
                          </a:lvl6pPr>
                          <a:lvl7pPr marL="2743200" algn="l" defTabSz="914400" rtl="0" eaLnBrk="1" latinLnBrk="0" hangingPunct="1">
                            <a:defRPr sz="1800" kern="1200">
                              <a:solidFill>
                                <a:schemeClr val="tx1"/>
                              </a:solidFill>
                              <a:latin typeface="等线" panose="020F0502020204030204"/>
                            </a:defRPr>
                          </a:lvl7pPr>
                          <a:lvl8pPr marL="3200400" algn="l" defTabSz="914400" rtl="0" eaLnBrk="1" latinLnBrk="0" hangingPunct="1">
                            <a:defRPr sz="1800" kern="1200">
                              <a:solidFill>
                                <a:schemeClr val="tx1"/>
                              </a:solidFill>
                              <a:latin typeface="等线" panose="020F0502020204030204"/>
                            </a:defRPr>
                          </a:lvl8pPr>
                          <a:lvl9pPr marL="3657600" algn="l" defTabSz="914400" rtl="0" eaLnBrk="1" latinLnBrk="0" hangingPunct="1">
                            <a:defRPr sz="1800" kern="1200">
                              <a:solidFill>
                                <a:schemeClr val="tx1"/>
                              </a:solidFill>
                              <a:latin typeface="等线" panose="020F0502020204030204"/>
                            </a:defRPr>
                          </a:lvl9pPr>
                        </a:lstStyle>
                        <a:p>
                          <a:pPr algn="ctr" fontAlgn="b"/>
                          <a:r>
                            <a:rPr lang="en-US" sz="1400" b="1" u="none" strike="noStrike" dirty="0">
                              <a:solidFill>
                                <a:schemeClr val="tx1"/>
                              </a:solidFill>
                              <a:effectLst/>
                              <a:latin typeface="Times New Roman" panose="02020603050405020304" pitchFamily="18" charset="0"/>
                              <a:cs typeface="Times New Roman" panose="02020603050405020304" pitchFamily="18" charset="0"/>
                            </a:rPr>
                            <a:t>Z</a:t>
                          </a:r>
                          <a:endParaRPr lang="en-US" sz="1400" b="1"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8000" marR="48000" marT="48000" marB="4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F0502020204030204"/>
                            </a:defRPr>
                          </a:lvl1pPr>
                          <a:lvl2pPr marL="457200" algn="l" defTabSz="914400" rtl="0" eaLnBrk="1" latinLnBrk="0" hangingPunct="1">
                            <a:defRPr sz="1800" kern="1200">
                              <a:solidFill>
                                <a:schemeClr val="tx1"/>
                              </a:solidFill>
                              <a:latin typeface="等线" panose="020F0502020204030204"/>
                            </a:defRPr>
                          </a:lvl2pPr>
                          <a:lvl3pPr marL="914400" algn="l" defTabSz="914400" rtl="0" eaLnBrk="1" latinLnBrk="0" hangingPunct="1">
                            <a:defRPr sz="1800" kern="1200">
                              <a:solidFill>
                                <a:schemeClr val="tx1"/>
                              </a:solidFill>
                              <a:latin typeface="等线" panose="020F0502020204030204"/>
                            </a:defRPr>
                          </a:lvl3pPr>
                          <a:lvl4pPr marL="1371600" algn="l" defTabSz="914400" rtl="0" eaLnBrk="1" latinLnBrk="0" hangingPunct="1">
                            <a:defRPr sz="1800" kern="1200">
                              <a:solidFill>
                                <a:schemeClr val="tx1"/>
                              </a:solidFill>
                              <a:latin typeface="等线" panose="020F0502020204030204"/>
                            </a:defRPr>
                          </a:lvl4pPr>
                          <a:lvl5pPr marL="1828800" algn="l" defTabSz="914400" rtl="0" eaLnBrk="1" latinLnBrk="0" hangingPunct="1">
                            <a:defRPr sz="1800" kern="1200">
                              <a:solidFill>
                                <a:schemeClr val="tx1"/>
                              </a:solidFill>
                              <a:latin typeface="等线" panose="020F0502020204030204"/>
                            </a:defRPr>
                          </a:lvl5pPr>
                          <a:lvl6pPr marL="2286000" algn="l" defTabSz="914400" rtl="0" eaLnBrk="1" latinLnBrk="0" hangingPunct="1">
                            <a:defRPr sz="1800" kern="1200">
                              <a:solidFill>
                                <a:schemeClr val="tx1"/>
                              </a:solidFill>
                              <a:latin typeface="等线" panose="020F0502020204030204"/>
                            </a:defRPr>
                          </a:lvl6pPr>
                          <a:lvl7pPr marL="2743200" algn="l" defTabSz="914400" rtl="0" eaLnBrk="1" latinLnBrk="0" hangingPunct="1">
                            <a:defRPr sz="1800" kern="1200">
                              <a:solidFill>
                                <a:schemeClr val="tx1"/>
                              </a:solidFill>
                              <a:latin typeface="等线" panose="020F0502020204030204"/>
                            </a:defRPr>
                          </a:lvl7pPr>
                          <a:lvl8pPr marL="3200400" algn="l" defTabSz="914400" rtl="0" eaLnBrk="1" latinLnBrk="0" hangingPunct="1">
                            <a:defRPr sz="1800" kern="1200">
                              <a:solidFill>
                                <a:schemeClr val="tx1"/>
                              </a:solidFill>
                              <a:latin typeface="等线" panose="020F0502020204030204"/>
                            </a:defRPr>
                          </a:lvl8pPr>
                          <a:lvl9pPr marL="3657600" algn="l" defTabSz="914400" rtl="0" eaLnBrk="1" latinLnBrk="0" hangingPunct="1">
                            <a:defRPr sz="1800" kern="1200">
                              <a:solidFill>
                                <a:schemeClr val="tx1"/>
                              </a:solidFill>
                              <a:latin typeface="等线" panose="020F0502020204030204"/>
                            </a:defRPr>
                          </a:lvl9pPr>
                        </a:lstStyle>
                        <a:p>
                          <a:pPr algn="ctr" fontAlgn="b"/>
                          <a:r>
                            <a:rPr lang="en-US" sz="1400" b="1" u="none" strike="noStrike" dirty="0">
                              <a:solidFill>
                                <a:schemeClr val="tx1"/>
                              </a:solidFill>
                              <a:effectLst/>
                              <a:latin typeface="Times New Roman" panose="02020603050405020304" pitchFamily="18" charset="0"/>
                              <a:cs typeface="Times New Roman" panose="02020603050405020304" pitchFamily="18" charset="0"/>
                            </a:rPr>
                            <a:t>ttbar</a:t>
                          </a:r>
                          <a:endParaRPr lang="en-US" sz="1400" b="1"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8000" marR="48000" marT="48000" marB="4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75933">
                    <a:tc>
                      <a:txBody>
                        <a:bodyPr/>
                        <a:lstStyle/>
                        <a:p>
                          <a:endParaRPr lang="zh-CN"/>
                        </a:p>
                      </a:txBody>
                      <a:tcPr marL="48000" marR="48000" marT="48000" marB="4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3"/>
                          <a:stretch>
                            <a:fillRect l="-205" t="-54737" r="-116803" b="-106316"/>
                          </a:stretch>
                        </a:blipFill>
                      </a:tcPr>
                    </a:tc>
                    <a:tc>
                      <a:txBody>
                        <a:bodyPr/>
                        <a:lstStyle/>
                        <a:p>
                          <a:pPr algn="ctr" fontAlgn="b"/>
                          <a:r>
                            <a:rPr lang="en-US" altLang="zh-CN" sz="14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4.5</a:t>
                          </a:r>
                        </a:p>
                      </a:txBody>
                      <a:tcPr marL="48000" marR="48000" marT="48000" marB="4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CN" sz="1400" b="0" u="none" strike="noStrike" kern="1200" dirty="0">
                              <a:solidFill>
                                <a:schemeClr val="tx1"/>
                              </a:solidFill>
                              <a:effectLst/>
                              <a:latin typeface="Times New Roman" panose="02020603050405020304" pitchFamily="18" charset="0"/>
                              <a:ea typeface="+mn-ea"/>
                              <a:cs typeface="Times New Roman" panose="02020603050405020304" pitchFamily="18" charset="0"/>
                            </a:rPr>
                            <a:t>0.1</a:t>
                          </a:r>
                        </a:p>
                      </a:txBody>
                      <a:tcPr marL="48000" marR="48000" marT="48000" marB="4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400" b="0" i="0" u="none" strike="noStrike"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6.5E-4</a:t>
                          </a:r>
                        </a:p>
                      </a:txBody>
                      <a:tcPr marL="48000" marR="48000" marT="48000" marB="4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4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171.2</a:t>
                          </a:r>
                        </a:p>
                      </a:txBody>
                      <a:tcPr marL="48000" marR="48000" marT="48000" marB="4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3647">
                    <a:tc>
                      <a:txBody>
                        <a:bodyPr/>
                        <a:lstStyle/>
                        <a:p>
                          <a:endParaRPr lang="zh-CN"/>
                        </a:p>
                      </a:txBody>
                      <a:tcPr marL="48000" marR="48000" marT="48000" marB="4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3"/>
                          <a:stretch>
                            <a:fillRect l="-205" t="-156383" r="-116803" b="-7447"/>
                          </a:stretch>
                        </a:blipFill>
                      </a:tcPr>
                    </a:tc>
                    <a:tc>
                      <a:txBody>
                        <a:bodyPr/>
                        <a:lstStyle/>
                        <a:p>
                          <a:pPr algn="ctr" fontAlgn="b"/>
                          <a:r>
                            <a:rPr lang="en-US" altLang="zh-CN" sz="14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3.0</a:t>
                          </a:r>
                        </a:p>
                      </a:txBody>
                      <a:tcPr marL="48000" marR="48000" marT="48000" marB="4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altLang="zh-CN" sz="1400" b="0" u="none" strike="noStrike" kern="1200" dirty="0">
                              <a:solidFill>
                                <a:schemeClr val="tx1"/>
                              </a:solidFill>
                              <a:effectLst/>
                              <a:latin typeface="Times New Roman" panose="02020603050405020304" pitchFamily="18" charset="0"/>
                              <a:ea typeface="+mn-ea"/>
                              <a:cs typeface="Times New Roman" panose="02020603050405020304" pitchFamily="18" charset="0"/>
                            </a:rPr>
                            <a:t>0.08</a:t>
                          </a:r>
                        </a:p>
                      </a:txBody>
                      <a:tcPr marL="48000" marR="48000" marT="48000" marB="4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400" b="0" i="0" u="none" strike="noStrike"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8.9E-4</a:t>
                          </a:r>
                        </a:p>
                      </a:txBody>
                      <a:tcPr marL="48000" marR="48000" marT="48000" marB="4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4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72.7</a:t>
                          </a:r>
                        </a:p>
                      </a:txBody>
                      <a:tcPr marL="48000" marR="48000" marT="48000" marB="4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mc:Fallback>
      </mc:AlternateContent>
      <p:sp>
        <p:nvSpPr>
          <p:cNvPr id="9" name="矩形 3">
            <a:extLst>
              <a:ext uri="{FF2B5EF4-FFF2-40B4-BE49-F238E27FC236}">
                <a16:creationId xmlns:a16="http://schemas.microsoft.com/office/drawing/2014/main" id="{B7E9BF3C-FBCD-44E1-864E-513E045E607E}"/>
              </a:ext>
            </a:extLst>
          </p:cNvPr>
          <p:cNvSpPr/>
          <p:nvPr/>
        </p:nvSpPr>
        <p:spPr>
          <a:xfrm>
            <a:off x="6088360" y="2147810"/>
            <a:ext cx="864096" cy="14589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0" name="矩形 13">
            <a:extLst>
              <a:ext uri="{FF2B5EF4-FFF2-40B4-BE49-F238E27FC236}">
                <a16:creationId xmlns:a16="http://schemas.microsoft.com/office/drawing/2014/main" id="{2CDDCB21-6E6E-43A8-88C3-029794BA9743}"/>
              </a:ext>
            </a:extLst>
          </p:cNvPr>
          <p:cNvSpPr/>
          <p:nvPr/>
        </p:nvSpPr>
        <p:spPr>
          <a:xfrm>
            <a:off x="8317795" y="2567799"/>
            <a:ext cx="2656148" cy="107721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Tight narrowband impedance requirements for Z (at least ~two orders lower compare to other energies) </a:t>
            </a:r>
            <a:endParaRPr kumimoji="0" lang="zh-CN" altLang="en-US" sz="16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4" name="箭头: 下弧形 13">
            <a:extLst>
              <a:ext uri="{FF2B5EF4-FFF2-40B4-BE49-F238E27FC236}">
                <a16:creationId xmlns:a16="http://schemas.microsoft.com/office/drawing/2014/main" id="{3820F05F-DA26-48B0-A1F7-338846B1523F}"/>
              </a:ext>
            </a:extLst>
          </p:cNvPr>
          <p:cNvSpPr/>
          <p:nvPr/>
        </p:nvSpPr>
        <p:spPr bwMode="auto">
          <a:xfrm>
            <a:off x="6803728" y="3508846"/>
            <a:ext cx="1456498" cy="210006"/>
          </a:xfrm>
          <a:prstGeom prst="curvedUpArrow">
            <a:avLst/>
          </a:prstGeom>
          <a:solidFill>
            <a:srgbClr val="FF0000"/>
          </a:solidFill>
          <a:ln>
            <a:solidFill>
              <a:srgbClr val="FF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1588" marR="0" indent="0" algn="ctr" defTabSz="914400" rtl="0" eaLnBrk="1" fontAlgn="base" latinLnBrk="0" hangingPunct="1">
              <a:lnSpc>
                <a:spcPct val="100000"/>
              </a:lnSpc>
              <a:spcBef>
                <a:spcPct val="0"/>
              </a:spcBef>
              <a:spcAft>
                <a:spcPct val="0"/>
              </a:spcAft>
              <a:buClrTx/>
              <a:buSzTx/>
              <a:buFontTx/>
              <a:buNone/>
              <a:tabLst/>
            </a:pPr>
            <a:endParaRPr kumimoji="0" lang="zh-CN" altLang="en-US" sz="3600" b="1" i="0" u="none" strike="noStrike" cap="none" normalizeH="0" baseline="0">
              <a:ln>
                <a:noFill/>
              </a:ln>
              <a:solidFill>
                <a:schemeClr val="bg1"/>
              </a:solidFill>
              <a:effectLst/>
              <a:latin typeface="Times New Roman" pitchFamily="18" charset="0"/>
              <a:ea typeface="华文中宋" pitchFamily="2" charset="-122"/>
            </a:endParaRPr>
          </a:p>
        </p:txBody>
      </p:sp>
    </p:spTree>
    <p:extLst>
      <p:ext uri="{BB962C8B-B14F-4D97-AF65-F5344CB8AC3E}">
        <p14:creationId xmlns:p14="http://schemas.microsoft.com/office/powerpoint/2010/main" val="328377433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FE6A65-3A50-4BDE-8BDD-8AB7AEAA7771}"/>
              </a:ext>
            </a:extLst>
          </p:cNvPr>
          <p:cNvSpPr>
            <a:spLocks noGrp="1"/>
          </p:cNvSpPr>
          <p:nvPr>
            <p:ph type="title"/>
          </p:nvPr>
        </p:nvSpPr>
        <p:spPr/>
        <p:txBody>
          <a:bodyPr/>
          <a:lstStyle/>
          <a:p>
            <a:r>
              <a:rPr lang="en-US" altLang="zh-CN" dirty="0"/>
              <a:t>Requirements from different machines</a:t>
            </a:r>
            <a:endParaRPr lang="zh-CN" altLang="en-US" dirty="0"/>
          </a:p>
        </p:txBody>
      </p:sp>
      <p:sp>
        <p:nvSpPr>
          <p:cNvPr id="3" name="内容占位符 2">
            <a:extLst>
              <a:ext uri="{FF2B5EF4-FFF2-40B4-BE49-F238E27FC236}">
                <a16:creationId xmlns:a16="http://schemas.microsoft.com/office/drawing/2014/main" id="{E48467DF-B6BB-4BB7-BA4F-AED15BA7D329}"/>
              </a:ext>
            </a:extLst>
          </p:cNvPr>
          <p:cNvSpPr>
            <a:spLocks noGrp="1"/>
          </p:cNvSpPr>
          <p:nvPr>
            <p:ph idx="1"/>
          </p:nvPr>
        </p:nvSpPr>
        <p:spPr>
          <a:xfrm>
            <a:off x="609600" y="1600203"/>
            <a:ext cx="10319449" cy="4525963"/>
          </a:xfrm>
        </p:spPr>
        <p:txBody>
          <a:bodyPr/>
          <a:lstStyle/>
          <a:p>
            <a:pPr algn="just">
              <a:spcBef>
                <a:spcPts val="600"/>
              </a:spcBef>
            </a:pPr>
            <a:r>
              <a:rPr lang="en-US" altLang="zh-CN" dirty="0"/>
              <a:t>Synchrotron radiation light sources</a:t>
            </a:r>
          </a:p>
          <a:p>
            <a:pPr lvl="1" algn="just">
              <a:spcBef>
                <a:spcPts val="600"/>
              </a:spcBef>
            </a:pPr>
            <a:r>
              <a:rPr lang="en-US" altLang="zh-CN" dirty="0"/>
              <a:t>As a user facility with many beamlines, beam stability/beam quality is more prominent </a:t>
            </a:r>
            <a:r>
              <a:rPr lang="en-US" altLang="zh-CN" dirty="0">
                <a:sym typeface="Symbol" panose="05050102010706020507" pitchFamily="18" charset="2"/>
              </a:rPr>
              <a:t> HOMs should not dilute emittance or beam energy spread even in resonance</a:t>
            </a:r>
            <a:r>
              <a:rPr lang="en-US" altLang="zh-CN" dirty="0"/>
              <a:t>.</a:t>
            </a:r>
          </a:p>
          <a:p>
            <a:pPr lvl="1" algn="just">
              <a:spcBef>
                <a:spcPts val="600"/>
              </a:spcBef>
            </a:pPr>
            <a:r>
              <a:rPr lang="en-US" altLang="zh-CN" dirty="0"/>
              <a:t>Transverse HOMs are normally not dominant in the circular accelerators, either due to the strong feedback damping requirement given by the resistive wall instability or effective landau damping from chromaticity.</a:t>
            </a:r>
          </a:p>
          <a:p>
            <a:pPr lvl="1" algn="just">
              <a:spcBef>
                <a:spcPts val="600"/>
              </a:spcBef>
            </a:pPr>
            <a:r>
              <a:rPr lang="en-US" altLang="zh-CN" dirty="0"/>
              <a:t>Longitudinal HOMs are not easily to be damped by feedback, especially when interact with harmonic RF cavities, and better take care of during the design stage.</a:t>
            </a:r>
          </a:p>
          <a:p>
            <a:pPr lvl="1" algn="just">
              <a:spcBef>
                <a:spcPts val="600"/>
              </a:spcBef>
            </a:pPr>
            <a:r>
              <a:rPr lang="en-US" altLang="zh-CN" dirty="0"/>
              <a:t>A more comprehensive consideration can reduce redundancy in hardware design.</a:t>
            </a:r>
          </a:p>
          <a:p>
            <a:pPr lvl="1" algn="just">
              <a:spcBef>
                <a:spcPts val="600"/>
              </a:spcBef>
            </a:pPr>
            <a:endParaRPr lang="en-US" altLang="zh-CN" dirty="0"/>
          </a:p>
          <a:p>
            <a:pPr algn="just">
              <a:spcBef>
                <a:spcPts val="600"/>
              </a:spcBef>
            </a:pPr>
            <a:endParaRPr lang="en-US" altLang="zh-CN" dirty="0"/>
          </a:p>
          <a:p>
            <a:pPr algn="just">
              <a:spcBef>
                <a:spcPts val="600"/>
              </a:spcBef>
            </a:pPr>
            <a:endParaRPr lang="en-US" altLang="zh-CN" dirty="0"/>
          </a:p>
          <a:p>
            <a:pPr algn="just">
              <a:spcBef>
                <a:spcPts val="600"/>
              </a:spcBef>
            </a:pPr>
            <a:endParaRPr lang="zh-CN" altLang="en-US" dirty="0"/>
          </a:p>
        </p:txBody>
      </p:sp>
    </p:spTree>
    <p:extLst>
      <p:ext uri="{BB962C8B-B14F-4D97-AF65-F5344CB8AC3E}">
        <p14:creationId xmlns:p14="http://schemas.microsoft.com/office/powerpoint/2010/main" val="46081312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411180-2BCF-4205-A724-B382D00BB75E}"/>
              </a:ext>
            </a:extLst>
          </p:cNvPr>
          <p:cNvSpPr>
            <a:spLocks noGrp="1"/>
          </p:cNvSpPr>
          <p:nvPr>
            <p:ph type="title"/>
          </p:nvPr>
        </p:nvSpPr>
        <p:spPr/>
        <p:txBody>
          <a:bodyPr/>
          <a:lstStyle/>
          <a:p>
            <a:r>
              <a:rPr lang="en-US" altLang="zh-CN" dirty="0"/>
              <a:t>Summary and outlook</a:t>
            </a:r>
            <a:endParaRPr lang="zh-CN" altLang="en-US" dirty="0"/>
          </a:p>
        </p:txBody>
      </p:sp>
      <p:sp>
        <p:nvSpPr>
          <p:cNvPr id="3" name="内容占位符 2">
            <a:extLst>
              <a:ext uri="{FF2B5EF4-FFF2-40B4-BE49-F238E27FC236}">
                <a16:creationId xmlns:a16="http://schemas.microsoft.com/office/drawing/2014/main" id="{564123D6-833A-429A-BABF-5100C2F25DCA}"/>
              </a:ext>
            </a:extLst>
          </p:cNvPr>
          <p:cNvSpPr>
            <a:spLocks noGrp="1"/>
          </p:cNvSpPr>
          <p:nvPr>
            <p:ph idx="1"/>
          </p:nvPr>
        </p:nvSpPr>
        <p:spPr>
          <a:xfrm>
            <a:off x="609600" y="1378163"/>
            <a:ext cx="10972800" cy="4748003"/>
          </a:xfrm>
        </p:spPr>
        <p:txBody>
          <a:bodyPr/>
          <a:lstStyle/>
          <a:p>
            <a:pPr algn="just"/>
            <a:r>
              <a:rPr lang="en-US" altLang="zh-CN" dirty="0"/>
              <a:t>HOM parasitic power loss and coupled bunch instabilities are the main constraints from SRF HOMs. </a:t>
            </a:r>
          </a:p>
          <a:p>
            <a:pPr algn="just"/>
            <a:r>
              <a:rPr lang="en-US" altLang="zh-CN" dirty="0"/>
              <a:t>Their influence depends on different factors (machine parameters, geometry of rf cavities, damping mechanisms, …). </a:t>
            </a:r>
          </a:p>
          <a:p>
            <a:pPr algn="just"/>
            <a:r>
              <a:rPr lang="en-US" altLang="zh-CN" dirty="0"/>
              <a:t>The goal is to achieve beam stability with less structural complexity that come from an overly aggressive suppression of higher-order modes.</a:t>
            </a:r>
          </a:p>
          <a:p>
            <a:pPr algn="just"/>
            <a:r>
              <a:rPr lang="en-US" altLang="zh-CN" dirty="0"/>
              <a:t>A more comprehensive consideration can reduce redundancy in hardware design and is important for understanding the beam phenomena.</a:t>
            </a:r>
          </a:p>
          <a:p>
            <a:pPr algn="just"/>
            <a:r>
              <a:rPr lang="en-US" altLang="zh-CN" dirty="0"/>
              <a:t>More cross check with beam observations could be beneficial for better understanding and control of the HOMs.</a:t>
            </a:r>
            <a:endParaRPr lang="zh-CN" altLang="en-US" dirty="0"/>
          </a:p>
          <a:p>
            <a:pPr algn="just"/>
            <a:endParaRPr lang="en-US" altLang="zh-CN" dirty="0"/>
          </a:p>
          <a:p>
            <a:pPr algn="just"/>
            <a:endParaRPr lang="en-US" altLang="zh-CN" dirty="0"/>
          </a:p>
          <a:p>
            <a:pPr algn="just"/>
            <a:endParaRPr lang="zh-CN" altLang="en-US" dirty="0"/>
          </a:p>
        </p:txBody>
      </p:sp>
    </p:spTree>
    <p:extLst>
      <p:ext uri="{BB962C8B-B14F-4D97-AF65-F5344CB8AC3E}">
        <p14:creationId xmlns:p14="http://schemas.microsoft.com/office/powerpoint/2010/main" val="232697645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5559B4-9654-4E00-8A5A-95F61DB8B398}"/>
              </a:ext>
            </a:extLst>
          </p:cNvPr>
          <p:cNvSpPr>
            <a:spLocks noGrp="1"/>
          </p:cNvSpPr>
          <p:nvPr>
            <p:ph type="title"/>
          </p:nvPr>
        </p:nvSpPr>
        <p:spPr/>
        <p:txBody>
          <a:bodyPr/>
          <a:lstStyle/>
          <a:p>
            <a:r>
              <a:rPr lang="en-US" altLang="zh-CN" dirty="0"/>
              <a:t>Outline</a:t>
            </a:r>
            <a:endParaRPr lang="zh-CN" altLang="en-US" dirty="0"/>
          </a:p>
        </p:txBody>
      </p:sp>
      <p:sp>
        <p:nvSpPr>
          <p:cNvPr id="5" name="内容占位符 4">
            <a:extLst>
              <a:ext uri="{FF2B5EF4-FFF2-40B4-BE49-F238E27FC236}">
                <a16:creationId xmlns:a16="http://schemas.microsoft.com/office/drawing/2014/main" id="{F636D4A4-97C9-45A5-A677-5B7FA67902D7}"/>
              </a:ext>
            </a:extLst>
          </p:cNvPr>
          <p:cNvSpPr>
            <a:spLocks noGrp="1"/>
          </p:cNvSpPr>
          <p:nvPr>
            <p:ph idx="1"/>
          </p:nvPr>
        </p:nvSpPr>
        <p:spPr/>
        <p:txBody>
          <a:bodyPr/>
          <a:lstStyle/>
          <a:p>
            <a:pPr>
              <a:spcBef>
                <a:spcPts val="600"/>
              </a:spcBef>
            </a:pPr>
            <a:r>
              <a:rPr lang="en-US" altLang="zh-CN" sz="2600" dirty="0"/>
              <a:t>Introduction</a:t>
            </a:r>
          </a:p>
          <a:p>
            <a:pPr>
              <a:spcBef>
                <a:spcPts val="600"/>
              </a:spcBef>
            </a:pPr>
            <a:r>
              <a:rPr lang="en-US" altLang="zh-CN" sz="2600" dirty="0"/>
              <a:t>Impedance and collective effects</a:t>
            </a:r>
          </a:p>
          <a:p>
            <a:pPr>
              <a:spcBef>
                <a:spcPts val="600"/>
              </a:spcBef>
            </a:pPr>
            <a:r>
              <a:rPr lang="en-US" altLang="zh-CN" sz="2600" dirty="0"/>
              <a:t>Impact of Higher Order Modes</a:t>
            </a:r>
          </a:p>
          <a:p>
            <a:pPr>
              <a:spcBef>
                <a:spcPts val="600"/>
              </a:spcBef>
            </a:pPr>
            <a:r>
              <a:rPr lang="en-US" altLang="zh-CN" sz="2600" dirty="0"/>
              <a:t>HOM damping requirements</a:t>
            </a:r>
          </a:p>
          <a:p>
            <a:pPr>
              <a:spcBef>
                <a:spcPts val="600"/>
              </a:spcBef>
            </a:pPr>
            <a:r>
              <a:rPr lang="en-US" altLang="zh-CN" sz="2600" dirty="0"/>
              <a:t>Summary and outlook</a:t>
            </a:r>
            <a:endParaRPr lang="zh-CN" altLang="en-US" sz="2600" dirty="0"/>
          </a:p>
        </p:txBody>
      </p:sp>
    </p:spTree>
    <p:extLst>
      <p:ext uri="{BB962C8B-B14F-4D97-AF65-F5344CB8AC3E}">
        <p14:creationId xmlns:p14="http://schemas.microsoft.com/office/powerpoint/2010/main" val="247361860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1FEB64B5-AC4E-4DED-8CB8-D9363C59E1B9}"/>
              </a:ext>
            </a:extLst>
          </p:cNvPr>
          <p:cNvSpPr>
            <a:spLocks noGrp="1"/>
          </p:cNvSpPr>
          <p:nvPr>
            <p:ph type="ctrTitle"/>
          </p:nvPr>
        </p:nvSpPr>
        <p:spPr/>
        <p:txBody>
          <a:bodyPr/>
          <a:lstStyle/>
          <a:p>
            <a:r>
              <a:rPr lang="en-US" altLang="zh-CN" dirty="0"/>
              <a:t>Thank you for your attention</a:t>
            </a:r>
            <a:endParaRPr lang="zh-CN" altLang="en-US" dirty="0"/>
          </a:p>
        </p:txBody>
      </p:sp>
      <p:sp>
        <p:nvSpPr>
          <p:cNvPr id="5" name="文本占位符 4">
            <a:extLst>
              <a:ext uri="{FF2B5EF4-FFF2-40B4-BE49-F238E27FC236}">
                <a16:creationId xmlns:a16="http://schemas.microsoft.com/office/drawing/2014/main" id="{5B50DD75-D702-48F6-BE9D-D8477C1A52E0}"/>
              </a:ext>
            </a:extLst>
          </p:cNvPr>
          <p:cNvSpPr>
            <a:spLocks noGrp="1"/>
          </p:cNvSpPr>
          <p:nvPr>
            <p:ph type="body" sz="quarter" idx="12"/>
          </p:nvPr>
        </p:nvSpPr>
        <p:spPr/>
        <p:txBody>
          <a:bodyPr/>
          <a:lstStyle/>
          <a:p>
            <a:endParaRPr lang="zh-CN" altLang="en-US"/>
          </a:p>
        </p:txBody>
      </p:sp>
    </p:spTree>
    <p:extLst>
      <p:ext uri="{BB962C8B-B14F-4D97-AF65-F5344CB8AC3E}">
        <p14:creationId xmlns:p14="http://schemas.microsoft.com/office/powerpoint/2010/main" val="381526728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EC7720-C91A-40C7-AB9C-6889F416B6B1}"/>
              </a:ext>
            </a:extLst>
          </p:cNvPr>
          <p:cNvSpPr>
            <a:spLocks noGrp="1"/>
          </p:cNvSpPr>
          <p:nvPr>
            <p:ph type="title"/>
          </p:nvPr>
        </p:nvSpPr>
        <p:spPr/>
        <p:txBody>
          <a:bodyPr/>
          <a:lstStyle/>
          <a:p>
            <a:r>
              <a:rPr lang="en-US" altLang="zh-CN" dirty="0"/>
              <a:t>Introduction</a:t>
            </a:r>
            <a:endParaRPr lang="zh-CN" altLang="en-US" dirty="0"/>
          </a:p>
        </p:txBody>
      </p:sp>
      <p:sp>
        <p:nvSpPr>
          <p:cNvPr id="3" name="内容占位符 2">
            <a:extLst>
              <a:ext uri="{FF2B5EF4-FFF2-40B4-BE49-F238E27FC236}">
                <a16:creationId xmlns:a16="http://schemas.microsoft.com/office/drawing/2014/main" id="{F07ACFE1-8128-40E3-B359-A1DF7B759445}"/>
              </a:ext>
            </a:extLst>
          </p:cNvPr>
          <p:cNvSpPr>
            <a:spLocks noGrp="1"/>
          </p:cNvSpPr>
          <p:nvPr>
            <p:ph idx="1"/>
          </p:nvPr>
        </p:nvSpPr>
        <p:spPr>
          <a:xfrm>
            <a:off x="609600" y="1196753"/>
            <a:ext cx="10972800" cy="4929414"/>
          </a:xfrm>
        </p:spPr>
        <p:txBody>
          <a:bodyPr/>
          <a:lstStyle/>
          <a:p>
            <a:pPr algn="just"/>
            <a:r>
              <a:rPr lang="en-US" altLang="zh-CN" dirty="0"/>
              <a:t>High-energy circular electron-positron colliders (CEPC, FCC, …)</a:t>
            </a:r>
          </a:p>
          <a:p>
            <a:pPr algn="just"/>
            <a:r>
              <a:rPr lang="en-US" altLang="zh-CN" dirty="0"/>
              <a:t>Diffraction limited light sources (HEPS, APSU, Petra-IV, EBS, …)</a:t>
            </a:r>
          </a:p>
          <a:p>
            <a:pPr algn="just"/>
            <a:r>
              <a:rPr lang="en-US" altLang="zh-CN" dirty="0"/>
              <a:t>More demanding requirements on beam performances</a:t>
            </a:r>
          </a:p>
          <a:p>
            <a:pPr lvl="1" algn="just"/>
            <a:r>
              <a:rPr lang="en-US" altLang="zh-CN" dirty="0"/>
              <a:t>High beam energy</a:t>
            </a:r>
          </a:p>
          <a:p>
            <a:pPr lvl="1" algn="just"/>
            <a:r>
              <a:rPr lang="en-US" altLang="zh-CN" dirty="0"/>
              <a:t>High bunch charge/beam current</a:t>
            </a:r>
          </a:p>
          <a:p>
            <a:pPr lvl="1" algn="just"/>
            <a:r>
              <a:rPr lang="en-US" altLang="zh-CN" dirty="0"/>
              <a:t>High luminosity/brightness</a:t>
            </a:r>
          </a:p>
          <a:p>
            <a:pPr lvl="1" algn="just"/>
            <a:r>
              <a:rPr lang="en-US" altLang="zh-CN" dirty="0"/>
              <a:t>High beam stability</a:t>
            </a:r>
          </a:p>
          <a:p>
            <a:pPr algn="just"/>
            <a:r>
              <a:rPr lang="en-US" altLang="zh-CN" dirty="0"/>
              <a:t>The accelerator design has been pushed to a new parameter range</a:t>
            </a:r>
          </a:p>
          <a:p>
            <a:pPr lvl="1" algn="just"/>
            <a:r>
              <a:rPr lang="en-US" altLang="zh-CN" dirty="0"/>
              <a:t>Large circumference</a:t>
            </a:r>
          </a:p>
          <a:p>
            <a:pPr lvl="1" algn="just"/>
            <a:r>
              <a:rPr lang="en-US" altLang="zh-CN" dirty="0"/>
              <a:t>Low emittance</a:t>
            </a:r>
          </a:p>
          <a:p>
            <a:pPr lvl="1" algn="just"/>
            <a:r>
              <a:rPr lang="en-US" altLang="zh-CN" dirty="0"/>
              <a:t>Low momentum compaction</a:t>
            </a:r>
          </a:p>
          <a:p>
            <a:pPr lvl="1" algn="just"/>
            <a:r>
              <a:rPr lang="en-US" altLang="zh-CN" dirty="0"/>
              <a:t>Short bunch length </a:t>
            </a:r>
          </a:p>
          <a:p>
            <a:pPr algn="just"/>
            <a:r>
              <a:rPr lang="en-US" altLang="zh-CN" dirty="0"/>
              <a:t>Among the various challenges, the management of HOMs in superconducting cavities is of particular concern.</a:t>
            </a:r>
          </a:p>
          <a:p>
            <a:pPr algn="just"/>
            <a:endParaRPr lang="zh-CN" altLang="en-US" dirty="0"/>
          </a:p>
        </p:txBody>
      </p:sp>
    </p:spTree>
    <p:extLst>
      <p:ext uri="{BB962C8B-B14F-4D97-AF65-F5344CB8AC3E}">
        <p14:creationId xmlns:p14="http://schemas.microsoft.com/office/powerpoint/2010/main" val="41620195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81BFD5-FE8A-44EC-AD49-17E00DEABAF8}"/>
              </a:ext>
            </a:extLst>
          </p:cNvPr>
          <p:cNvSpPr>
            <a:spLocks noGrp="1"/>
          </p:cNvSpPr>
          <p:nvPr>
            <p:ph type="title"/>
          </p:nvPr>
        </p:nvSpPr>
        <p:spPr/>
        <p:txBody>
          <a:bodyPr/>
          <a:lstStyle/>
          <a:p>
            <a:r>
              <a:rPr lang="en-US" altLang="zh-CN" dirty="0"/>
              <a:t>Future circular e-p collider</a:t>
            </a:r>
            <a:endParaRPr lang="zh-CN" altLang="en-US" dirty="0"/>
          </a:p>
        </p:txBody>
      </p:sp>
      <p:sp>
        <p:nvSpPr>
          <p:cNvPr id="3" name="内容占位符 2">
            <a:extLst>
              <a:ext uri="{FF2B5EF4-FFF2-40B4-BE49-F238E27FC236}">
                <a16:creationId xmlns:a16="http://schemas.microsoft.com/office/drawing/2014/main" id="{B9062708-6045-426A-921B-9088F22829B5}"/>
              </a:ext>
            </a:extLst>
          </p:cNvPr>
          <p:cNvSpPr>
            <a:spLocks noGrp="1"/>
          </p:cNvSpPr>
          <p:nvPr>
            <p:ph idx="1"/>
          </p:nvPr>
        </p:nvSpPr>
        <p:spPr>
          <a:xfrm>
            <a:off x="609600" y="1196753"/>
            <a:ext cx="10931966" cy="4929414"/>
          </a:xfrm>
        </p:spPr>
        <p:txBody>
          <a:bodyPr/>
          <a:lstStyle/>
          <a:p>
            <a:pPr algn="just"/>
            <a:r>
              <a:rPr lang="en-US" altLang="zh-CN" dirty="0"/>
              <a:t>High intensity effects were evaluated for various energy options (Higgs, Z, W and </a:t>
            </a:r>
            <a:r>
              <a:rPr lang="en-US" altLang="zh-CN" dirty="0" err="1"/>
              <a:t>tt</a:t>
            </a:r>
            <a:r>
              <a:rPr lang="en-US" altLang="zh-CN" dirty="0"/>
              <a:t>) of the future high energy circular e-p colliders. </a:t>
            </a:r>
          </a:p>
          <a:p>
            <a:pPr algn="just"/>
            <a:r>
              <a:rPr lang="en-US" altLang="zh-CN" dirty="0"/>
              <a:t>The constraints are dictated by the Z operation mode with the lowest beam energy and the highest beam current.</a:t>
            </a:r>
          </a:p>
          <a:p>
            <a:pPr algn="just"/>
            <a:endParaRPr lang="zh-CN" altLang="en-US" dirty="0"/>
          </a:p>
        </p:txBody>
      </p:sp>
      <p:graphicFrame>
        <p:nvGraphicFramePr>
          <p:cNvPr id="17" name="内容占位符 3">
            <a:extLst>
              <a:ext uri="{FF2B5EF4-FFF2-40B4-BE49-F238E27FC236}">
                <a16:creationId xmlns:a16="http://schemas.microsoft.com/office/drawing/2014/main" id="{D7BC3ADA-B50C-4A1A-8BE5-5539128C6E59}"/>
              </a:ext>
            </a:extLst>
          </p:cNvPr>
          <p:cNvGraphicFramePr>
            <a:graphicFrameLocks/>
          </p:cNvGraphicFramePr>
          <p:nvPr>
            <p:extLst>
              <p:ext uri="{D42A27DB-BD31-4B8C-83A1-F6EECF244321}">
                <p14:modId xmlns:p14="http://schemas.microsoft.com/office/powerpoint/2010/main" val="149025639"/>
              </p:ext>
            </p:extLst>
          </p:nvPr>
        </p:nvGraphicFramePr>
        <p:xfrm>
          <a:off x="959506" y="2703170"/>
          <a:ext cx="8660708" cy="3855786"/>
        </p:xfrm>
        <a:graphic>
          <a:graphicData uri="http://schemas.openxmlformats.org/drawingml/2006/table">
            <a:tbl>
              <a:tblPr firstRow="1" bandRow="1"/>
              <a:tblGrid>
                <a:gridCol w="3144000">
                  <a:extLst>
                    <a:ext uri="{9D8B030D-6E8A-4147-A177-3AD203B41FA5}">
                      <a16:colId xmlns:a16="http://schemas.microsoft.com/office/drawing/2014/main" val="20000"/>
                    </a:ext>
                  </a:extLst>
                </a:gridCol>
                <a:gridCol w="1379177">
                  <a:extLst>
                    <a:ext uri="{9D8B030D-6E8A-4147-A177-3AD203B41FA5}">
                      <a16:colId xmlns:a16="http://schemas.microsoft.com/office/drawing/2014/main" val="20001"/>
                    </a:ext>
                  </a:extLst>
                </a:gridCol>
                <a:gridCol w="1379177">
                  <a:extLst>
                    <a:ext uri="{9D8B030D-6E8A-4147-A177-3AD203B41FA5}">
                      <a16:colId xmlns:a16="http://schemas.microsoft.com/office/drawing/2014/main" val="2878822576"/>
                    </a:ext>
                  </a:extLst>
                </a:gridCol>
                <a:gridCol w="1379177">
                  <a:extLst>
                    <a:ext uri="{9D8B030D-6E8A-4147-A177-3AD203B41FA5}">
                      <a16:colId xmlns:a16="http://schemas.microsoft.com/office/drawing/2014/main" val="20002"/>
                    </a:ext>
                  </a:extLst>
                </a:gridCol>
                <a:gridCol w="1379177">
                  <a:extLst>
                    <a:ext uri="{9D8B030D-6E8A-4147-A177-3AD203B41FA5}">
                      <a16:colId xmlns:a16="http://schemas.microsoft.com/office/drawing/2014/main" val="20004"/>
                    </a:ext>
                  </a:extLst>
                </a:gridCol>
              </a:tblGrid>
              <a:tr h="304333">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500" b="0" i="0" u="none" strike="noStrike" cap="none" normalizeH="0" baseline="0" dirty="0">
                          <a:ln>
                            <a:noFill/>
                          </a:ln>
                          <a:solidFill>
                            <a:schemeClr val="bg1"/>
                          </a:solidFill>
                          <a:effectLst/>
                          <a:latin typeface="+mj-lt"/>
                          <a:ea typeface="宋体" charset="0"/>
                          <a:cs typeface="宋体" charset="0"/>
                        </a:rPr>
                        <a:t>Parameter [unit]</a:t>
                      </a:r>
                      <a:endParaRPr kumimoji="0" lang="en-US" altLang="zh-CN" sz="1500" b="1" i="0" u="none" strike="noStrike" cap="none" normalizeH="0" baseline="0" dirty="0">
                        <a:ln>
                          <a:noFill/>
                        </a:ln>
                        <a:solidFill>
                          <a:schemeClr val="bg1"/>
                        </a:solidFill>
                        <a:effectLst/>
                        <a:latin typeface="+mj-lt"/>
                        <a:ea typeface="宋体" charset="0"/>
                        <a:cs typeface="宋体" charset="0"/>
                      </a:endParaRPr>
                    </a:p>
                  </a:txBody>
                  <a:tcPr marL="48000" marR="48000" marT="60963" marB="60963"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1" i="0" u="none" strike="noStrike" cap="none" normalizeH="0" baseline="0" dirty="0">
                          <a:ln>
                            <a:noFill/>
                          </a:ln>
                          <a:solidFill>
                            <a:schemeClr val="bg1"/>
                          </a:solidFill>
                          <a:effectLst/>
                          <a:latin typeface="+mj-lt"/>
                          <a:ea typeface="宋体" charset="0"/>
                          <a:cs typeface="宋体" charset="0"/>
                        </a:rPr>
                        <a:t>Higgs</a:t>
                      </a:r>
                    </a:p>
                  </a:txBody>
                  <a:tcPr marL="48000" marR="48000" marT="60963" marB="60963"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0" i="0" u="none" strike="noStrike" kern="1200" cap="none" normalizeH="0" baseline="0" dirty="0">
                          <a:ln>
                            <a:noFill/>
                          </a:ln>
                          <a:solidFill>
                            <a:schemeClr val="bg1"/>
                          </a:solidFill>
                          <a:effectLst/>
                          <a:latin typeface="+mn-lt"/>
                          <a:ea typeface="宋体" charset="0"/>
                          <a:cs typeface="宋体" charset="0"/>
                        </a:rPr>
                        <a:t>Z</a:t>
                      </a:r>
                      <a:endParaRPr kumimoji="0" lang="en-US" altLang="zh-CN" sz="1500" b="1" i="0" u="none" strike="noStrike" cap="none" normalizeH="0" baseline="0" dirty="0">
                        <a:ln>
                          <a:noFill/>
                        </a:ln>
                        <a:solidFill>
                          <a:schemeClr val="bg1"/>
                        </a:solidFill>
                        <a:effectLst/>
                        <a:latin typeface="+mj-lt"/>
                        <a:ea typeface="宋体" charset="0"/>
                        <a:cs typeface="宋体" charset="0"/>
                      </a:endParaRPr>
                    </a:p>
                  </a:txBody>
                  <a:tcPr marL="48000" marR="48000" marT="60963" marB="60963"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1" i="0" u="none" strike="noStrike" cap="none" normalizeH="0" baseline="0" dirty="0">
                          <a:ln>
                            <a:noFill/>
                          </a:ln>
                          <a:solidFill>
                            <a:schemeClr val="bg1"/>
                          </a:solidFill>
                          <a:effectLst/>
                          <a:latin typeface="+mj-lt"/>
                          <a:ea typeface="宋体" charset="0"/>
                          <a:cs typeface="宋体" charset="0"/>
                        </a:rPr>
                        <a:t>W</a:t>
                      </a:r>
                    </a:p>
                  </a:txBody>
                  <a:tcPr marL="48000" marR="48000" marT="60963" marB="60963"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1" i="0" u="none" strike="noStrike" cap="none" normalizeH="0" baseline="0">
                          <a:ln>
                            <a:noFill/>
                          </a:ln>
                          <a:solidFill>
                            <a:schemeClr val="bg1"/>
                          </a:solidFill>
                          <a:effectLst/>
                          <a:latin typeface="+mj-lt"/>
                          <a:ea typeface="宋体" charset="0"/>
                          <a:cs typeface="宋体" charset="0"/>
                        </a:rPr>
                        <a:t>tt</a:t>
                      </a:r>
                      <a:endParaRPr kumimoji="0" lang="en-US" altLang="zh-CN" sz="1500" b="1" i="0" u="none" strike="noStrike" cap="none" normalizeH="0" baseline="0" dirty="0">
                        <a:ln>
                          <a:noFill/>
                        </a:ln>
                        <a:solidFill>
                          <a:schemeClr val="bg1"/>
                        </a:solidFill>
                        <a:effectLst/>
                        <a:latin typeface="+mj-lt"/>
                        <a:ea typeface="宋体" charset="0"/>
                        <a:cs typeface="宋体" charset="0"/>
                      </a:endParaRPr>
                    </a:p>
                  </a:txBody>
                  <a:tcPr marL="48000" marR="48000" marT="60963" marB="60963"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04333">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500" b="0" i="0" u="none" strike="noStrike" cap="none" normalizeH="0" baseline="0" dirty="0">
                          <a:ln>
                            <a:noFill/>
                          </a:ln>
                          <a:solidFill>
                            <a:schemeClr val="tx1"/>
                          </a:solidFill>
                          <a:effectLst/>
                          <a:latin typeface="+mj-lt"/>
                          <a:ea typeface="宋体" charset="0"/>
                          <a:cs typeface="宋体" charset="0"/>
                        </a:rPr>
                        <a:t>Beam energy </a:t>
                      </a:r>
                      <a:r>
                        <a:rPr kumimoji="0" lang="en-US" altLang="zh-CN" sz="1500" b="0" i="1" u="none" strike="noStrike" cap="none" normalizeH="0" baseline="0" dirty="0" err="1">
                          <a:ln>
                            <a:noFill/>
                          </a:ln>
                          <a:solidFill>
                            <a:schemeClr val="tx1"/>
                          </a:solidFill>
                          <a:effectLst/>
                          <a:latin typeface="+mj-lt"/>
                          <a:ea typeface="宋体" charset="0"/>
                          <a:cs typeface="宋体" charset="0"/>
                        </a:rPr>
                        <a:t>E</a:t>
                      </a:r>
                      <a:r>
                        <a:rPr kumimoji="0" lang="en-US" altLang="zh-CN" sz="1500" b="0" i="1" u="none" strike="noStrike" cap="none" normalizeH="0" baseline="-25000" dirty="0" err="1">
                          <a:ln>
                            <a:noFill/>
                          </a:ln>
                          <a:solidFill>
                            <a:schemeClr val="tx1"/>
                          </a:solidFill>
                          <a:effectLst/>
                          <a:latin typeface="+mj-lt"/>
                          <a:ea typeface="宋体" charset="0"/>
                          <a:cs typeface="宋体" charset="0"/>
                        </a:rPr>
                        <a:t>k</a:t>
                      </a:r>
                      <a:r>
                        <a:rPr kumimoji="0" lang="en-US" altLang="zh-CN" sz="1500" b="0" i="0" u="none" strike="noStrike" cap="none" normalizeH="0" baseline="0" dirty="0">
                          <a:ln>
                            <a:noFill/>
                          </a:ln>
                          <a:solidFill>
                            <a:schemeClr val="tx1"/>
                          </a:solidFill>
                          <a:effectLst/>
                          <a:latin typeface="+mj-lt"/>
                          <a:ea typeface="宋体" charset="0"/>
                          <a:cs typeface="宋体" charset="0"/>
                        </a:rPr>
                        <a:t> [GeV]</a:t>
                      </a:r>
                    </a:p>
                  </a:txBody>
                  <a:tcPr marL="48000" marR="48000" marT="60963" marB="60963" horzOverflow="overflow">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0" i="0" u="none" strike="noStrike" cap="none" normalizeH="0" baseline="0" dirty="0">
                          <a:ln>
                            <a:noFill/>
                          </a:ln>
                          <a:solidFill>
                            <a:srgbClr val="C00000"/>
                          </a:solidFill>
                          <a:effectLst/>
                          <a:latin typeface="+mn-lt"/>
                          <a:ea typeface="宋体" charset="0"/>
                          <a:cs typeface="Calibri" charset="0"/>
                        </a:rPr>
                        <a:t>120</a:t>
                      </a:r>
                    </a:p>
                  </a:txBody>
                  <a:tcPr marL="48000" marR="48000" marT="60963" marB="60963" horzOverflow="overflow">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0" i="0" u="none" strike="noStrike" cap="none" normalizeH="0" baseline="0" dirty="0">
                          <a:ln>
                            <a:noFill/>
                          </a:ln>
                          <a:solidFill>
                            <a:srgbClr val="C00000"/>
                          </a:solidFill>
                          <a:effectLst/>
                          <a:latin typeface="+mn-lt"/>
                          <a:ea typeface="宋体" charset="0"/>
                          <a:cs typeface="Calibri" charset="0"/>
                        </a:rPr>
                        <a:t>45.5</a:t>
                      </a:r>
                    </a:p>
                  </a:txBody>
                  <a:tcPr marL="48000" marR="48000" marT="60963" marB="60963" horzOverflow="overflow">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0" i="0" u="none" strike="noStrike" cap="none" normalizeH="0" baseline="0" dirty="0">
                          <a:ln>
                            <a:noFill/>
                          </a:ln>
                          <a:solidFill>
                            <a:srgbClr val="C00000"/>
                          </a:solidFill>
                          <a:effectLst/>
                          <a:latin typeface="+mn-lt"/>
                          <a:ea typeface="宋体" charset="0"/>
                          <a:cs typeface="Calibri" charset="0"/>
                        </a:rPr>
                        <a:t>80</a:t>
                      </a:r>
                    </a:p>
                  </a:txBody>
                  <a:tcPr marL="48000" marR="48000" marT="60963" marB="60963" horzOverflow="overflow">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0" i="0" u="none" strike="noStrike" cap="none" normalizeH="0" baseline="0" dirty="0">
                          <a:ln>
                            <a:noFill/>
                          </a:ln>
                          <a:solidFill>
                            <a:srgbClr val="C00000"/>
                          </a:solidFill>
                          <a:effectLst/>
                          <a:latin typeface="+mn-lt"/>
                          <a:ea typeface="宋体" charset="0"/>
                          <a:cs typeface="Calibri" charset="0"/>
                        </a:rPr>
                        <a:t>180</a:t>
                      </a:r>
                    </a:p>
                  </a:txBody>
                  <a:tcPr marL="48000" marR="48000" marT="60963" marB="60963" horzOverflow="overflow">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304333">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1500" b="1" kern="100" dirty="0">
                          <a:solidFill>
                            <a:schemeClr val="accent6"/>
                          </a:solidFill>
                          <a:effectLst/>
                          <a:latin typeface="+mj-lt"/>
                          <a:ea typeface="+mn-ea"/>
                          <a:cs typeface="Times New Roman" panose="02020603050405020304" pitchFamily="18" charset="0"/>
                        </a:rPr>
                        <a:t>Circumference [km]</a:t>
                      </a:r>
                      <a:endParaRPr lang="zh-CN" altLang="zh-CN" sz="1500" b="1" kern="100" dirty="0">
                        <a:solidFill>
                          <a:schemeClr val="accent6"/>
                        </a:solidFill>
                        <a:effectLst/>
                        <a:latin typeface="+mj-lt"/>
                        <a:ea typeface="+mn-ea"/>
                        <a:cs typeface="Times New Roman" panose="02020603050405020304" pitchFamily="18" charset="0"/>
                      </a:endParaRPr>
                    </a:p>
                  </a:txBody>
                  <a:tcPr marL="48000" marR="48000" marT="60963" marB="60963"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4">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1" i="0" u="none" strike="noStrike" cap="none" normalizeH="0" baseline="0" dirty="0">
                          <a:ln>
                            <a:noFill/>
                          </a:ln>
                          <a:solidFill>
                            <a:schemeClr val="accent6"/>
                          </a:solidFill>
                          <a:effectLst/>
                          <a:latin typeface="+mj-lt"/>
                          <a:ea typeface="宋体" charset="0"/>
                          <a:cs typeface="Calibri" charset="0"/>
                        </a:rPr>
                        <a:t>100</a:t>
                      </a:r>
                    </a:p>
                  </a:txBody>
                  <a:tcPr marL="48000" marR="48000" marT="60963" marB="60963"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1" i="0" u="none" strike="noStrike" cap="none" normalizeH="0" baseline="0" dirty="0">
                          <a:ln>
                            <a:noFill/>
                          </a:ln>
                          <a:solidFill>
                            <a:schemeClr val="accent6"/>
                          </a:solidFill>
                          <a:effectLst/>
                          <a:latin typeface="+mj-lt"/>
                          <a:ea typeface="宋体" charset="0"/>
                          <a:cs typeface="Calibri" charset="0"/>
                        </a:rPr>
                        <a:t>100</a:t>
                      </a:r>
                    </a:p>
                  </a:txBody>
                  <a:tcPr marL="48000" marR="48000" marT="60963" marB="60963"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1500" b="1" i="0" u="none" strike="noStrike" cap="none" normalizeH="0" baseline="0" dirty="0">
                        <a:ln>
                          <a:noFill/>
                        </a:ln>
                        <a:solidFill>
                          <a:schemeClr val="accent6"/>
                        </a:solidFill>
                        <a:effectLst/>
                        <a:latin typeface="+mj-lt"/>
                        <a:ea typeface="宋体" charset="0"/>
                        <a:cs typeface="Calibri" charset="0"/>
                      </a:endParaRPr>
                    </a:p>
                  </a:txBody>
                  <a:tcPr marL="48000" marR="48000" marT="60963" marB="60963"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1500" b="1" i="0" u="none" strike="noStrike" cap="none" normalizeH="0" baseline="0" dirty="0">
                        <a:ln>
                          <a:noFill/>
                        </a:ln>
                        <a:solidFill>
                          <a:schemeClr val="accent6"/>
                        </a:solidFill>
                        <a:effectLst/>
                        <a:latin typeface="+mj-lt"/>
                        <a:ea typeface="宋体" charset="0"/>
                        <a:cs typeface="Calibri" charset="0"/>
                      </a:endParaRPr>
                    </a:p>
                  </a:txBody>
                  <a:tcPr marL="48000" marR="48000" marT="60963" marB="60963"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304333">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500" b="1" i="0" u="none" strike="noStrike" cap="none" normalizeH="0" baseline="0" dirty="0">
                          <a:ln>
                            <a:noFill/>
                          </a:ln>
                          <a:solidFill>
                            <a:schemeClr val="accent6"/>
                          </a:solidFill>
                          <a:effectLst/>
                          <a:latin typeface="+mj-lt"/>
                          <a:ea typeface="宋体" charset="0"/>
                          <a:cs typeface="宋体" charset="0"/>
                        </a:rPr>
                        <a:t>Emittance (H/V) [nm/pm]</a:t>
                      </a:r>
                    </a:p>
                  </a:txBody>
                  <a:tcPr marL="48000" marR="48000" marT="60963" marB="60963"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1" i="0" u="none" strike="noStrike" cap="none" normalizeH="0" baseline="0" dirty="0">
                          <a:ln>
                            <a:noFill/>
                          </a:ln>
                          <a:solidFill>
                            <a:schemeClr val="accent6"/>
                          </a:solidFill>
                          <a:effectLst/>
                          <a:latin typeface="+mj-lt"/>
                          <a:ea typeface="宋体" charset="0"/>
                          <a:cs typeface="Calibri" charset="0"/>
                        </a:rPr>
                        <a:t>0.64/1.3</a:t>
                      </a:r>
                    </a:p>
                  </a:txBody>
                  <a:tcPr marL="48000" marR="48000" marT="60963" marB="60963"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1" i="0" u="none" strike="noStrike" cap="none" normalizeH="0" baseline="0" dirty="0">
                          <a:ln>
                            <a:noFill/>
                          </a:ln>
                          <a:solidFill>
                            <a:schemeClr val="accent6"/>
                          </a:solidFill>
                          <a:effectLst/>
                          <a:latin typeface="+mj-lt"/>
                          <a:ea typeface="宋体" charset="0"/>
                          <a:cs typeface="Calibri" charset="0"/>
                        </a:rPr>
                        <a:t>0.27/1.4</a:t>
                      </a:r>
                    </a:p>
                  </a:txBody>
                  <a:tcPr marL="48000" marR="48000" marT="60963" marB="60963"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1" i="0" u="none" strike="noStrike" cap="none" normalizeH="0" baseline="0" dirty="0">
                          <a:ln>
                            <a:noFill/>
                          </a:ln>
                          <a:solidFill>
                            <a:schemeClr val="accent6"/>
                          </a:solidFill>
                          <a:effectLst/>
                          <a:latin typeface="+mj-lt"/>
                          <a:ea typeface="宋体" charset="0"/>
                          <a:cs typeface="Calibri" charset="0"/>
                        </a:rPr>
                        <a:t>0.87/1.7</a:t>
                      </a:r>
                    </a:p>
                  </a:txBody>
                  <a:tcPr marL="48000" marR="48000" marT="60963" marB="60963"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1" i="0" u="none" strike="noStrike" cap="none" normalizeH="0" baseline="0" dirty="0">
                          <a:ln>
                            <a:noFill/>
                          </a:ln>
                          <a:solidFill>
                            <a:schemeClr val="accent6"/>
                          </a:solidFill>
                          <a:effectLst/>
                          <a:latin typeface="+mj-lt"/>
                          <a:ea typeface="宋体" charset="0"/>
                          <a:cs typeface="Calibri" charset="0"/>
                        </a:rPr>
                        <a:t>1.4/4.7</a:t>
                      </a:r>
                    </a:p>
                  </a:txBody>
                  <a:tcPr marL="48000" marR="48000" marT="60963" marB="60963"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304333">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500" b="0" i="0" u="none" strike="noStrike" cap="none" normalizeH="0" baseline="0" dirty="0">
                          <a:ln>
                            <a:noFill/>
                          </a:ln>
                          <a:solidFill>
                            <a:schemeClr val="tx1"/>
                          </a:solidFill>
                          <a:effectLst/>
                          <a:latin typeface="+mj-lt"/>
                          <a:ea typeface="宋体" charset="0"/>
                          <a:cs typeface="宋体" charset="0"/>
                        </a:rPr>
                        <a:t>Beam current [mA]</a:t>
                      </a:r>
                    </a:p>
                  </a:txBody>
                  <a:tcPr marL="48000" marR="48000" marT="60963" marB="60963"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1" i="0" u="none" strike="noStrike" cap="none" normalizeH="0" baseline="0" dirty="0">
                          <a:ln>
                            <a:noFill/>
                          </a:ln>
                          <a:solidFill>
                            <a:srgbClr val="FF0000"/>
                          </a:solidFill>
                          <a:effectLst/>
                          <a:latin typeface="+mj-lt"/>
                          <a:ea typeface="宋体" charset="0"/>
                          <a:cs typeface="Calibri" charset="0"/>
                        </a:rPr>
                        <a:t>16.7</a:t>
                      </a:r>
                    </a:p>
                  </a:txBody>
                  <a:tcPr marL="48000" marR="48000" marT="60963" marB="60963"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1" i="0" u="none" strike="noStrike" cap="none" normalizeH="0" baseline="0" dirty="0">
                          <a:ln>
                            <a:noFill/>
                          </a:ln>
                          <a:solidFill>
                            <a:srgbClr val="FF0000"/>
                          </a:solidFill>
                          <a:effectLst/>
                          <a:latin typeface="+mj-lt"/>
                          <a:ea typeface="宋体" charset="0"/>
                          <a:cs typeface="Calibri" charset="0"/>
                        </a:rPr>
                        <a:t>803.5</a:t>
                      </a:r>
                    </a:p>
                  </a:txBody>
                  <a:tcPr marL="48000" marR="48000" marT="60963" marB="60963"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1" i="0" u="none" strike="noStrike" cap="none" normalizeH="0" baseline="0" dirty="0">
                          <a:ln>
                            <a:noFill/>
                          </a:ln>
                          <a:solidFill>
                            <a:srgbClr val="FF0000"/>
                          </a:solidFill>
                          <a:effectLst/>
                          <a:latin typeface="+mj-lt"/>
                          <a:ea typeface="宋体" charset="0"/>
                          <a:cs typeface="Calibri" charset="0"/>
                        </a:rPr>
                        <a:t>84.1</a:t>
                      </a:r>
                    </a:p>
                  </a:txBody>
                  <a:tcPr marL="48000" marR="48000" marT="60963" marB="60963"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1" i="0" u="none" strike="noStrike" cap="none" normalizeH="0" baseline="0" dirty="0">
                          <a:ln>
                            <a:noFill/>
                          </a:ln>
                          <a:solidFill>
                            <a:srgbClr val="FF0000"/>
                          </a:solidFill>
                          <a:effectLst/>
                          <a:latin typeface="+mj-lt"/>
                          <a:ea typeface="宋体" charset="0"/>
                          <a:cs typeface="Calibri" charset="0"/>
                        </a:rPr>
                        <a:t>3.3</a:t>
                      </a:r>
                    </a:p>
                  </a:txBody>
                  <a:tcPr marL="48000" marR="48000" marT="60963" marB="60963"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304333">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500" b="0" i="0" u="none" strike="noStrike" cap="none" normalizeH="0" baseline="0" dirty="0">
                          <a:ln>
                            <a:noFill/>
                          </a:ln>
                          <a:solidFill>
                            <a:schemeClr val="tx1"/>
                          </a:solidFill>
                          <a:effectLst/>
                          <a:latin typeface="+mj-lt"/>
                          <a:ea typeface="宋体" charset="0"/>
                          <a:cs typeface="宋体" charset="0"/>
                        </a:rPr>
                        <a:t>Bunch number </a:t>
                      </a:r>
                      <a:r>
                        <a:rPr kumimoji="0" lang="en-US" altLang="zh-CN" sz="1500" b="0" i="1" u="none" strike="noStrike" cap="none" normalizeH="0" baseline="0" dirty="0">
                          <a:ln>
                            <a:noFill/>
                          </a:ln>
                          <a:solidFill>
                            <a:schemeClr val="tx1"/>
                          </a:solidFill>
                          <a:effectLst/>
                          <a:latin typeface="+mj-lt"/>
                          <a:ea typeface="宋体" charset="0"/>
                          <a:cs typeface="宋体" charset="0"/>
                        </a:rPr>
                        <a:t>N</a:t>
                      </a:r>
                      <a:r>
                        <a:rPr kumimoji="0" lang="en-US" altLang="zh-CN" sz="1500" b="0" i="1" u="none" strike="noStrike" cap="none" normalizeH="0" baseline="-25000" dirty="0">
                          <a:ln>
                            <a:noFill/>
                          </a:ln>
                          <a:solidFill>
                            <a:schemeClr val="tx1"/>
                          </a:solidFill>
                          <a:effectLst/>
                          <a:latin typeface="+mj-lt"/>
                          <a:ea typeface="宋体" charset="0"/>
                          <a:cs typeface="宋体" charset="0"/>
                        </a:rPr>
                        <a:t>b</a:t>
                      </a:r>
                    </a:p>
                  </a:txBody>
                  <a:tcPr marL="48000" marR="48000" marT="60963" marB="60963"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1" i="0" u="none" strike="noStrike" kern="1200" cap="none" normalizeH="0" baseline="0" dirty="0">
                          <a:ln>
                            <a:noFill/>
                          </a:ln>
                          <a:solidFill>
                            <a:srgbClr val="FF0000"/>
                          </a:solidFill>
                          <a:effectLst/>
                          <a:latin typeface="+mj-lt"/>
                          <a:ea typeface="宋体" charset="0"/>
                          <a:cs typeface="Calibri" charset="0"/>
                        </a:rPr>
                        <a:t>268</a:t>
                      </a:r>
                    </a:p>
                  </a:txBody>
                  <a:tcPr marL="48000" marR="48000" marT="60963" marB="60963"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1" i="0" u="none" strike="noStrike" kern="1200" cap="none" normalizeH="0" baseline="0" dirty="0">
                          <a:ln>
                            <a:noFill/>
                          </a:ln>
                          <a:solidFill>
                            <a:srgbClr val="FF0000"/>
                          </a:solidFill>
                          <a:effectLst/>
                          <a:latin typeface="+mj-lt"/>
                          <a:ea typeface="宋体" charset="0"/>
                          <a:cs typeface="Calibri" charset="0"/>
                        </a:rPr>
                        <a:t>11934</a:t>
                      </a:r>
                    </a:p>
                  </a:txBody>
                  <a:tcPr marL="48000" marR="48000" marT="60963" marB="60963"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1" i="0" u="none" strike="noStrike" kern="1200" cap="none" normalizeH="0" baseline="0" dirty="0">
                          <a:ln>
                            <a:noFill/>
                          </a:ln>
                          <a:solidFill>
                            <a:srgbClr val="FF0000"/>
                          </a:solidFill>
                          <a:effectLst/>
                          <a:latin typeface="+mj-lt"/>
                          <a:ea typeface="宋体" charset="0"/>
                          <a:cs typeface="Calibri" charset="0"/>
                        </a:rPr>
                        <a:t>1297</a:t>
                      </a:r>
                    </a:p>
                  </a:txBody>
                  <a:tcPr marL="48000" marR="48000" marT="60963" marB="60963"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1" i="0" u="none" strike="noStrike" kern="1200" cap="none" normalizeH="0" baseline="0" dirty="0">
                          <a:ln>
                            <a:noFill/>
                          </a:ln>
                          <a:solidFill>
                            <a:srgbClr val="FF0000"/>
                          </a:solidFill>
                          <a:effectLst/>
                          <a:latin typeface="+mj-lt"/>
                          <a:ea typeface="宋体" charset="0"/>
                          <a:cs typeface="Calibri" charset="0"/>
                        </a:rPr>
                        <a:t>35</a:t>
                      </a:r>
                    </a:p>
                  </a:txBody>
                  <a:tcPr marL="48000" marR="48000" marT="60963" marB="60963"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304333">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500" b="0" i="0" u="none" strike="noStrike" cap="none" normalizeH="0" baseline="0" dirty="0">
                          <a:ln>
                            <a:noFill/>
                          </a:ln>
                          <a:solidFill>
                            <a:schemeClr val="tx1"/>
                          </a:solidFill>
                          <a:effectLst/>
                          <a:latin typeface="+mj-lt"/>
                          <a:ea typeface="宋体" charset="0"/>
                          <a:cs typeface="宋体" charset="0"/>
                        </a:rPr>
                        <a:t>Momentum compaction </a:t>
                      </a:r>
                      <a:r>
                        <a:rPr kumimoji="0" lang="en-US" altLang="zh-CN" sz="1500" b="0" i="1" u="none" strike="noStrike" cap="none" normalizeH="0" baseline="0" dirty="0">
                          <a:ln>
                            <a:noFill/>
                          </a:ln>
                          <a:solidFill>
                            <a:schemeClr val="tx1"/>
                          </a:solidFill>
                          <a:effectLst/>
                          <a:latin typeface="+mj-lt"/>
                          <a:ea typeface="宋体" charset="0"/>
                          <a:cs typeface="宋体" charset="0"/>
                          <a:sym typeface="Symbol" panose="05050102010706020507" pitchFamily="18" charset="2"/>
                        </a:rPr>
                        <a:t></a:t>
                      </a:r>
                      <a:r>
                        <a:rPr kumimoji="0" lang="en-US" altLang="zh-CN" sz="1500" b="0" i="1" u="none" strike="noStrike" cap="none" normalizeH="0" baseline="-25000" dirty="0">
                          <a:ln>
                            <a:noFill/>
                          </a:ln>
                          <a:solidFill>
                            <a:schemeClr val="tx1"/>
                          </a:solidFill>
                          <a:effectLst/>
                          <a:latin typeface="+mj-lt"/>
                          <a:ea typeface="宋体" charset="0"/>
                          <a:cs typeface="宋体" charset="0"/>
                          <a:sym typeface="Symbol" panose="05050102010706020507" pitchFamily="18" charset="2"/>
                        </a:rPr>
                        <a:t>p</a:t>
                      </a:r>
                      <a:r>
                        <a:rPr kumimoji="0" lang="en-US" altLang="zh-CN" sz="1500" b="0" i="0" u="none" strike="noStrike" cap="none" normalizeH="0" baseline="0" dirty="0">
                          <a:ln>
                            <a:noFill/>
                          </a:ln>
                          <a:solidFill>
                            <a:schemeClr val="tx1"/>
                          </a:solidFill>
                          <a:effectLst/>
                          <a:latin typeface="+mj-lt"/>
                          <a:ea typeface="宋体" charset="0"/>
                          <a:cs typeface="宋体" charset="0"/>
                        </a:rPr>
                        <a:t> [</a:t>
                      </a:r>
                      <a:r>
                        <a:rPr kumimoji="0" lang="en-US" altLang="zh-CN" sz="1500" b="0" i="0" u="none" strike="noStrike" kern="1200" cap="none" normalizeH="0" baseline="0" dirty="0">
                          <a:ln>
                            <a:noFill/>
                          </a:ln>
                          <a:solidFill>
                            <a:schemeClr val="tx1"/>
                          </a:solidFill>
                          <a:effectLst/>
                          <a:latin typeface="+mj-lt"/>
                          <a:ea typeface="宋体" charset="0"/>
                          <a:cs typeface="Calibri" charset="0"/>
                          <a:sym typeface="Symbol" charset="0"/>
                        </a:rPr>
                        <a:t>10</a:t>
                      </a:r>
                      <a:r>
                        <a:rPr kumimoji="0" lang="en-US" altLang="zh-CN" sz="1500" b="0" i="0" u="none" strike="noStrike" kern="1200" cap="none" normalizeH="0" baseline="30000" dirty="0">
                          <a:ln>
                            <a:noFill/>
                          </a:ln>
                          <a:solidFill>
                            <a:schemeClr val="tx1"/>
                          </a:solidFill>
                          <a:effectLst/>
                          <a:latin typeface="+mj-lt"/>
                          <a:ea typeface="宋体" charset="0"/>
                          <a:cs typeface="Calibri" charset="0"/>
                          <a:sym typeface="Symbol" charset="0"/>
                        </a:rPr>
                        <a:t>-5</a:t>
                      </a:r>
                      <a:r>
                        <a:rPr kumimoji="0" lang="en-US" altLang="zh-CN" sz="1500" b="0" i="0" u="none" strike="noStrike" kern="1200" cap="none" normalizeH="0" baseline="0" dirty="0">
                          <a:ln>
                            <a:noFill/>
                          </a:ln>
                          <a:solidFill>
                            <a:schemeClr val="tx1"/>
                          </a:solidFill>
                          <a:effectLst/>
                          <a:latin typeface="+mj-lt"/>
                          <a:ea typeface="宋体" charset="0"/>
                          <a:cs typeface="Calibri" charset="0"/>
                          <a:sym typeface="Symbol" charset="0"/>
                        </a:rPr>
                        <a:t>]</a:t>
                      </a:r>
                      <a:endParaRPr kumimoji="0" lang="en-US" altLang="zh-CN" sz="1500" b="0" i="0" u="none" strike="noStrike" kern="1200" cap="none" normalizeH="0" baseline="0" dirty="0">
                        <a:ln>
                          <a:noFill/>
                        </a:ln>
                        <a:solidFill>
                          <a:schemeClr val="tx1"/>
                        </a:solidFill>
                        <a:effectLst/>
                        <a:latin typeface="+mj-lt"/>
                        <a:ea typeface="宋体" charset="0"/>
                        <a:cs typeface="Calibri" charset="0"/>
                      </a:endParaRPr>
                    </a:p>
                  </a:txBody>
                  <a:tcPr marL="48000" marR="48000" marT="60963" marB="60963"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9EDF4"/>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500" b="0" i="0" u="none" strike="noStrike" kern="1200" cap="none" normalizeH="0" baseline="0" dirty="0">
                          <a:ln>
                            <a:noFill/>
                          </a:ln>
                          <a:solidFill>
                            <a:schemeClr val="tx1"/>
                          </a:solidFill>
                          <a:effectLst/>
                          <a:latin typeface="+mj-lt"/>
                          <a:ea typeface="宋体" charset="0"/>
                          <a:cs typeface="Calibri" charset="0"/>
                        </a:rPr>
                        <a:t>0.71</a:t>
                      </a:r>
                    </a:p>
                  </a:txBody>
                  <a:tcPr marL="48000" marR="48000" marT="60963" marB="60963"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9EDF4"/>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500" b="0" i="0" u="none" strike="noStrike" kern="1200" cap="none" normalizeH="0" baseline="0" dirty="0">
                          <a:ln>
                            <a:noFill/>
                          </a:ln>
                          <a:solidFill>
                            <a:schemeClr val="tx1"/>
                          </a:solidFill>
                          <a:effectLst/>
                          <a:latin typeface="+mj-lt"/>
                          <a:ea typeface="宋体" charset="0"/>
                          <a:cs typeface="Calibri" charset="0"/>
                        </a:rPr>
                        <a:t>1.43</a:t>
                      </a:r>
                    </a:p>
                  </a:txBody>
                  <a:tcPr marL="48000" marR="48000" marT="60963" marB="60963"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9EDF4"/>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500" b="0" i="0" u="none" strike="noStrike" kern="1200" cap="none" normalizeH="0" baseline="0" dirty="0">
                          <a:ln>
                            <a:noFill/>
                          </a:ln>
                          <a:solidFill>
                            <a:schemeClr val="tx1"/>
                          </a:solidFill>
                          <a:effectLst/>
                          <a:latin typeface="+mj-lt"/>
                          <a:ea typeface="宋体" charset="0"/>
                          <a:cs typeface="Calibri" charset="0"/>
                        </a:rPr>
                        <a:t>1.43</a:t>
                      </a:r>
                    </a:p>
                  </a:txBody>
                  <a:tcPr marL="48000" marR="48000" marT="60963" marB="60963"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9EDF4"/>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500" b="0" i="0" u="none" strike="noStrike" kern="1200" cap="none" normalizeH="0" baseline="0" dirty="0">
                          <a:ln>
                            <a:noFill/>
                          </a:ln>
                          <a:solidFill>
                            <a:schemeClr val="tx1"/>
                          </a:solidFill>
                          <a:effectLst/>
                          <a:latin typeface="+mj-lt"/>
                          <a:ea typeface="宋体" charset="0"/>
                          <a:cs typeface="Calibri" charset="0"/>
                        </a:rPr>
                        <a:t>0.71</a:t>
                      </a:r>
                    </a:p>
                  </a:txBody>
                  <a:tcPr marL="48000" marR="48000" marT="60963" marB="60963" horzOverflow="overflow">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7"/>
                  </a:ext>
                </a:extLst>
              </a:tr>
              <a:tr h="304333">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1500" i="0" kern="100" dirty="0">
                          <a:solidFill>
                            <a:schemeClr val="tx1"/>
                          </a:solidFill>
                          <a:effectLst/>
                          <a:latin typeface="+mj-lt"/>
                          <a:ea typeface="宋体" panose="02010600030101010101" pitchFamily="2" charset="-122"/>
                          <a:cs typeface="Times New Roman" panose="02020603050405020304" pitchFamily="18" charset="0"/>
                          <a:sym typeface="Symbol" panose="05050102010706020507"/>
                        </a:rPr>
                        <a:t>B</a:t>
                      </a:r>
                      <a:r>
                        <a:rPr lang="en-US" altLang="zh-CN" sz="1500" kern="1200" dirty="0">
                          <a:solidFill>
                            <a:schemeClr val="tx1"/>
                          </a:solidFill>
                          <a:effectLst/>
                          <a:latin typeface="+mj-lt"/>
                          <a:ea typeface="+mn-ea"/>
                          <a:cs typeface="Times New Roman" panose="02020603050405020304" pitchFamily="18" charset="0"/>
                        </a:rPr>
                        <a:t>unch length </a:t>
                      </a:r>
                      <a:r>
                        <a:rPr lang="en-US" altLang="zh-CN" sz="1500" i="1" kern="100" dirty="0">
                          <a:solidFill>
                            <a:schemeClr val="tx1"/>
                          </a:solidFill>
                          <a:effectLst/>
                          <a:latin typeface="+mj-lt"/>
                          <a:ea typeface="宋体" panose="02010600030101010101" pitchFamily="2" charset="-122"/>
                          <a:cs typeface="Times New Roman" panose="02020603050405020304" pitchFamily="18" charset="0"/>
                          <a:sym typeface="Symbol" panose="05050102010706020507"/>
                        </a:rPr>
                        <a:t></a:t>
                      </a:r>
                      <a:r>
                        <a:rPr lang="en-US" altLang="zh-CN" sz="1500" i="1" kern="100" baseline="-25000" dirty="0">
                          <a:solidFill>
                            <a:schemeClr val="tx1"/>
                          </a:solidFill>
                          <a:effectLst/>
                          <a:latin typeface="+mj-lt"/>
                          <a:ea typeface="宋体" panose="02010600030101010101" pitchFamily="2" charset="-122"/>
                          <a:cs typeface="Times New Roman" panose="02020603050405020304" pitchFamily="18" charset="0"/>
                        </a:rPr>
                        <a:t>z</a:t>
                      </a:r>
                      <a:r>
                        <a:rPr lang="en-US" altLang="zh-CN" sz="1500" kern="100" dirty="0">
                          <a:solidFill>
                            <a:schemeClr val="tx1"/>
                          </a:solidFill>
                          <a:effectLst/>
                          <a:latin typeface="+mj-lt"/>
                          <a:ea typeface="宋体" panose="02010600030101010101" pitchFamily="2" charset="-122"/>
                          <a:cs typeface="Times New Roman" panose="02020603050405020304" pitchFamily="18" charset="0"/>
                        </a:rPr>
                        <a:t> (natural/total) [mm]</a:t>
                      </a:r>
                      <a:endParaRPr lang="zh-CN" altLang="zh-CN" sz="1500" kern="100" dirty="0">
                        <a:solidFill>
                          <a:schemeClr val="tx1"/>
                        </a:solidFill>
                        <a:effectLst/>
                        <a:latin typeface="+mj-lt"/>
                        <a:ea typeface="宋体" panose="02010600030101010101" pitchFamily="2" charset="-122"/>
                        <a:cs typeface="Times New Roman" panose="02020603050405020304" pitchFamily="18" charset="0"/>
                      </a:endParaRPr>
                    </a:p>
                  </a:txBody>
                  <a:tcPr marL="48000" marR="48000" marT="60963" marB="60963"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500" b="0" i="0" u="none" strike="noStrike" kern="1200" cap="none" normalizeH="0" baseline="0" dirty="0">
                          <a:ln>
                            <a:noFill/>
                          </a:ln>
                          <a:solidFill>
                            <a:schemeClr val="tx1"/>
                          </a:solidFill>
                          <a:effectLst/>
                          <a:latin typeface="+mj-lt"/>
                          <a:ea typeface="宋体" charset="0"/>
                          <a:cs typeface="Calibri" charset="0"/>
                        </a:rPr>
                        <a:t>2.3/</a:t>
                      </a:r>
                      <a:r>
                        <a:rPr kumimoji="0" lang="en-US" altLang="zh-CN" sz="1500" b="0" i="0" u="none" strike="noStrike" kern="1200" cap="none" normalizeH="0" baseline="0" dirty="0">
                          <a:ln>
                            <a:noFill/>
                          </a:ln>
                          <a:solidFill>
                            <a:schemeClr val="tx1"/>
                          </a:solidFill>
                          <a:effectLst/>
                          <a:latin typeface="+mn-lt"/>
                          <a:ea typeface="宋体" charset="0"/>
                          <a:cs typeface="Calibri" charset="0"/>
                        </a:rPr>
                        <a:t>4.1</a:t>
                      </a:r>
                    </a:p>
                  </a:txBody>
                  <a:tcPr marL="48000" marR="48000" marT="60963" marB="60963"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500" b="0" i="0" u="none" strike="noStrike" kern="1200" cap="none" normalizeH="0" baseline="0" dirty="0">
                          <a:ln>
                            <a:noFill/>
                          </a:ln>
                          <a:solidFill>
                            <a:schemeClr val="tx1"/>
                          </a:solidFill>
                          <a:effectLst/>
                          <a:latin typeface="+mj-lt"/>
                          <a:ea typeface="宋体" charset="0"/>
                          <a:cs typeface="Calibri" charset="0"/>
                        </a:rPr>
                        <a:t>2.5/</a:t>
                      </a:r>
                      <a:r>
                        <a:rPr kumimoji="0" lang="en-US" altLang="zh-CN" sz="1500" b="0" i="0" u="none" strike="noStrike" kern="1200" cap="none" normalizeH="0" baseline="0" dirty="0">
                          <a:ln>
                            <a:noFill/>
                          </a:ln>
                          <a:solidFill>
                            <a:schemeClr val="tx1"/>
                          </a:solidFill>
                          <a:effectLst/>
                          <a:latin typeface="+mn-lt"/>
                          <a:ea typeface="宋体" charset="0"/>
                          <a:cs typeface="Calibri" charset="0"/>
                        </a:rPr>
                        <a:t>8.7</a:t>
                      </a:r>
                    </a:p>
                  </a:txBody>
                  <a:tcPr marL="48000" marR="48000" marT="60963" marB="60963"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500" b="0" i="0" u="none" strike="noStrike" kern="1200" cap="none" normalizeH="0" baseline="0" dirty="0">
                          <a:ln>
                            <a:noFill/>
                          </a:ln>
                          <a:solidFill>
                            <a:schemeClr val="tx1"/>
                          </a:solidFill>
                          <a:effectLst/>
                          <a:latin typeface="+mj-lt"/>
                          <a:ea typeface="宋体" charset="0"/>
                          <a:cs typeface="Calibri" charset="0"/>
                        </a:rPr>
                        <a:t>2.5/</a:t>
                      </a:r>
                      <a:r>
                        <a:rPr kumimoji="0" lang="en-US" altLang="zh-CN" sz="1500" b="0" i="0" u="none" strike="noStrike" kern="1200" cap="none" normalizeH="0" baseline="0" dirty="0">
                          <a:ln>
                            <a:noFill/>
                          </a:ln>
                          <a:solidFill>
                            <a:schemeClr val="tx1"/>
                          </a:solidFill>
                          <a:effectLst/>
                          <a:latin typeface="+mn-lt"/>
                          <a:ea typeface="宋体" charset="0"/>
                          <a:cs typeface="Calibri" charset="0"/>
                        </a:rPr>
                        <a:t>4.9</a:t>
                      </a:r>
                    </a:p>
                  </a:txBody>
                  <a:tcPr marL="48000" marR="48000" marT="60963" marB="60963"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500" b="0" i="0" u="none" strike="noStrike" kern="1200" cap="none" normalizeH="0" baseline="0" dirty="0">
                          <a:ln>
                            <a:noFill/>
                          </a:ln>
                          <a:solidFill>
                            <a:schemeClr val="tx1"/>
                          </a:solidFill>
                          <a:effectLst/>
                          <a:latin typeface="+mj-lt"/>
                          <a:ea typeface="宋体" charset="0"/>
                          <a:cs typeface="Calibri" charset="0"/>
                        </a:rPr>
                        <a:t>2.2/2.9</a:t>
                      </a:r>
                    </a:p>
                  </a:txBody>
                  <a:tcPr marL="48000" marR="48000" marT="60963" marB="60963"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0008"/>
                  </a:ext>
                </a:extLst>
              </a:tr>
              <a:tr h="304333">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500" b="0" i="0" u="none" strike="noStrike" cap="none" normalizeH="0" baseline="0" dirty="0">
                          <a:ln>
                            <a:noFill/>
                          </a:ln>
                          <a:solidFill>
                            <a:srgbClr val="000000"/>
                          </a:solidFill>
                          <a:effectLst/>
                          <a:latin typeface="+mj-lt"/>
                          <a:ea typeface="宋体" charset="0"/>
                          <a:cs typeface="宋体" charset="0"/>
                        </a:rPr>
                        <a:t>RF voltage/beam [GV]</a:t>
                      </a:r>
                      <a:endParaRPr kumimoji="0" lang="en-US" altLang="zh-CN" sz="1500" b="0" i="1" u="none" strike="noStrike" cap="none" normalizeH="0" baseline="0" dirty="0">
                        <a:ln>
                          <a:noFill/>
                        </a:ln>
                        <a:solidFill>
                          <a:schemeClr val="tx1"/>
                        </a:solidFill>
                        <a:effectLst/>
                        <a:latin typeface="+mj-lt"/>
                        <a:ea typeface="宋体" charset="0"/>
                        <a:cs typeface="宋体" charset="0"/>
                        <a:sym typeface="Symbol" charset="0"/>
                      </a:endParaRPr>
                    </a:p>
                  </a:txBody>
                  <a:tcPr marL="48000" marR="48000" marT="60963" marB="60963"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0" i="0" u="none" strike="noStrike" kern="1200" cap="none" normalizeH="0" baseline="0" dirty="0">
                          <a:ln>
                            <a:noFill/>
                          </a:ln>
                          <a:solidFill>
                            <a:schemeClr val="tx1"/>
                          </a:solidFill>
                          <a:effectLst/>
                          <a:latin typeface="+mj-lt"/>
                          <a:ea typeface="宋体" charset="0"/>
                          <a:cs typeface="Calibri" charset="0"/>
                        </a:rPr>
                        <a:t>2.2</a:t>
                      </a:r>
                    </a:p>
                  </a:txBody>
                  <a:tcPr marL="48000" marR="48000" marT="60963" marB="60963"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0" i="0" u="none" strike="noStrike" kern="1200" cap="none" normalizeH="0" baseline="0" dirty="0">
                          <a:ln>
                            <a:noFill/>
                          </a:ln>
                          <a:solidFill>
                            <a:schemeClr val="tx1"/>
                          </a:solidFill>
                          <a:effectLst/>
                          <a:latin typeface="+mj-lt"/>
                          <a:ea typeface="宋体" charset="0"/>
                          <a:cs typeface="Calibri" charset="0"/>
                        </a:rPr>
                        <a:t>0.12</a:t>
                      </a:r>
                    </a:p>
                  </a:txBody>
                  <a:tcPr marL="48000" marR="48000" marT="60963" marB="60963"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0" i="0" u="none" strike="noStrike" kern="1200" cap="none" normalizeH="0" baseline="0" dirty="0">
                          <a:ln>
                            <a:noFill/>
                          </a:ln>
                          <a:solidFill>
                            <a:schemeClr val="tx1"/>
                          </a:solidFill>
                          <a:effectLst/>
                          <a:latin typeface="+mn-lt"/>
                          <a:ea typeface="宋体" charset="0"/>
                          <a:cs typeface="Calibri" charset="0"/>
                        </a:rPr>
                        <a:t>0.7</a:t>
                      </a:r>
                    </a:p>
                  </a:txBody>
                  <a:tcPr marL="48000" marR="48000" marT="60963" marB="60963"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0" i="0" u="none" strike="noStrike" kern="1200" cap="none" normalizeH="0" baseline="0" dirty="0">
                          <a:ln>
                            <a:noFill/>
                          </a:ln>
                          <a:solidFill>
                            <a:schemeClr val="tx1"/>
                          </a:solidFill>
                          <a:effectLst/>
                          <a:latin typeface="+mj-lt"/>
                          <a:ea typeface="宋体" charset="0"/>
                          <a:cs typeface="Calibri" charset="0"/>
                        </a:rPr>
                        <a:t>10</a:t>
                      </a:r>
                    </a:p>
                  </a:txBody>
                  <a:tcPr marL="48000" marR="48000" marT="60963" marB="60963" horzOverflow="overflow">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10"/>
                  </a:ext>
                </a:extLst>
              </a:tr>
              <a:tr h="304333">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500" b="0" i="0" u="none" strike="noStrike" cap="none" normalizeH="0" baseline="0" dirty="0">
                          <a:ln>
                            <a:noFill/>
                          </a:ln>
                          <a:solidFill>
                            <a:schemeClr val="tx1"/>
                          </a:solidFill>
                          <a:effectLst/>
                          <a:latin typeface="+mj-lt"/>
                          <a:ea typeface="宋体" charset="0"/>
                          <a:cs typeface="宋体" charset="0"/>
                        </a:rPr>
                        <a:t>Synchrotron tune</a:t>
                      </a:r>
                    </a:p>
                  </a:txBody>
                  <a:tcPr marL="48000" marR="48000" marT="60963" marB="60963"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0" i="0" u="none" strike="noStrike" kern="1200" cap="none" normalizeH="0" baseline="0" dirty="0">
                          <a:ln>
                            <a:noFill/>
                          </a:ln>
                          <a:solidFill>
                            <a:schemeClr val="tx1"/>
                          </a:solidFill>
                          <a:effectLst/>
                          <a:latin typeface="+mj-lt"/>
                          <a:ea typeface="宋体" charset="0"/>
                          <a:cs typeface="Calibri" charset="0"/>
                        </a:rPr>
                        <a:t>0.049</a:t>
                      </a:r>
                    </a:p>
                  </a:txBody>
                  <a:tcPr marL="48000" marR="48000" marT="60963" marB="60963"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0" i="0" u="none" strike="noStrike" kern="1200" cap="none" normalizeH="0" baseline="0" dirty="0">
                          <a:ln>
                            <a:noFill/>
                          </a:ln>
                          <a:solidFill>
                            <a:schemeClr val="tx1"/>
                          </a:solidFill>
                          <a:effectLst/>
                          <a:latin typeface="+mj-lt"/>
                          <a:ea typeface="宋体" charset="0"/>
                          <a:cs typeface="Calibri" charset="0"/>
                        </a:rPr>
                        <a:t>0.035</a:t>
                      </a:r>
                    </a:p>
                  </a:txBody>
                  <a:tcPr marL="48000" marR="48000" marT="60963" marB="60963"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0" i="0" u="none" strike="noStrike" kern="1200" cap="none" normalizeH="0" baseline="0" dirty="0">
                          <a:ln>
                            <a:noFill/>
                          </a:ln>
                          <a:solidFill>
                            <a:schemeClr val="tx1"/>
                          </a:solidFill>
                          <a:effectLst/>
                          <a:latin typeface="+mj-lt"/>
                          <a:ea typeface="宋体" charset="0"/>
                          <a:cs typeface="Calibri" charset="0"/>
                        </a:rPr>
                        <a:t>0.062</a:t>
                      </a:r>
                    </a:p>
                  </a:txBody>
                  <a:tcPr marL="48000" marR="48000" marT="60963" marB="60963"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0" i="0" u="none" strike="noStrike" kern="1200" cap="none" normalizeH="0" baseline="0" dirty="0">
                          <a:ln>
                            <a:noFill/>
                          </a:ln>
                          <a:solidFill>
                            <a:schemeClr val="tx1"/>
                          </a:solidFill>
                          <a:effectLst/>
                          <a:latin typeface="+mj-lt"/>
                          <a:ea typeface="宋体" charset="0"/>
                          <a:cs typeface="Calibri" charset="0"/>
                        </a:rPr>
                        <a:t>0.078</a:t>
                      </a:r>
                    </a:p>
                  </a:txBody>
                  <a:tcPr marL="48000" marR="48000" marT="60963" marB="60963" horzOverflow="overflow">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11"/>
                  </a:ext>
                </a:extLst>
              </a:tr>
              <a:tr h="304333">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500" b="0" i="0" u="none" strike="noStrike" cap="none" normalizeH="0" baseline="0" dirty="0">
                          <a:ln>
                            <a:noFill/>
                          </a:ln>
                          <a:solidFill>
                            <a:schemeClr val="tx1"/>
                          </a:solidFill>
                          <a:effectLst/>
                          <a:latin typeface="+mj-lt"/>
                          <a:ea typeface="宋体" charset="0"/>
                          <a:cs typeface="宋体" charset="0"/>
                        </a:rPr>
                        <a:t>Radiation damping [</a:t>
                      </a:r>
                      <a:r>
                        <a:rPr kumimoji="0" lang="en-US" altLang="zh-CN" sz="1500" b="0" i="0" u="none" strike="noStrike" cap="none" normalizeH="0" baseline="0" dirty="0" err="1">
                          <a:ln>
                            <a:noFill/>
                          </a:ln>
                          <a:solidFill>
                            <a:schemeClr val="tx1"/>
                          </a:solidFill>
                          <a:effectLst/>
                          <a:latin typeface="+mj-lt"/>
                          <a:ea typeface="宋体" charset="0"/>
                          <a:cs typeface="宋体" charset="0"/>
                        </a:rPr>
                        <a:t>ms</a:t>
                      </a:r>
                      <a:r>
                        <a:rPr kumimoji="0" lang="en-US" altLang="zh-CN" sz="1500" b="0" i="0" u="none" strike="noStrike" cap="none" normalizeH="0" baseline="0" dirty="0">
                          <a:ln>
                            <a:noFill/>
                          </a:ln>
                          <a:solidFill>
                            <a:schemeClr val="tx1"/>
                          </a:solidFill>
                          <a:effectLst/>
                          <a:latin typeface="+mj-lt"/>
                          <a:ea typeface="宋体" charset="0"/>
                          <a:cs typeface="宋体" charset="0"/>
                        </a:rPr>
                        <a:t>]</a:t>
                      </a:r>
                    </a:p>
                  </a:txBody>
                  <a:tcPr marL="48000" marR="48000" marT="60963" marB="60963"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0" i="0" u="none" strike="noStrike" kern="1200" cap="none" normalizeH="0" baseline="0" dirty="0">
                          <a:ln>
                            <a:noFill/>
                          </a:ln>
                          <a:solidFill>
                            <a:schemeClr val="tx1"/>
                          </a:solidFill>
                          <a:effectLst/>
                          <a:latin typeface="+mn-lt"/>
                          <a:ea typeface="宋体" charset="0"/>
                          <a:cs typeface="Calibri" charset="0"/>
                        </a:rPr>
                        <a:t>44/44/22</a:t>
                      </a:r>
                    </a:p>
                  </a:txBody>
                  <a:tcPr marL="48000" marR="48000" marT="60963" marB="60963"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0" i="0" u="none" strike="noStrike" kern="1200" cap="none" normalizeH="0" baseline="0" dirty="0">
                          <a:ln>
                            <a:noFill/>
                          </a:ln>
                          <a:solidFill>
                            <a:schemeClr val="tx1"/>
                          </a:solidFill>
                          <a:effectLst/>
                          <a:latin typeface="+mn-lt"/>
                          <a:ea typeface="宋体" charset="0"/>
                          <a:cs typeface="Calibri" charset="0"/>
                        </a:rPr>
                        <a:t>816/816/408</a:t>
                      </a:r>
                    </a:p>
                  </a:txBody>
                  <a:tcPr marL="48000" marR="48000" marT="60963" marB="60963"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0" i="0" u="none" strike="noStrike" kern="1200" cap="none" normalizeH="0" baseline="0" dirty="0">
                          <a:ln>
                            <a:noFill/>
                          </a:ln>
                          <a:solidFill>
                            <a:schemeClr val="tx1"/>
                          </a:solidFill>
                          <a:effectLst/>
                          <a:latin typeface="+mn-lt"/>
                          <a:ea typeface="宋体" charset="0"/>
                          <a:cs typeface="Calibri" charset="0"/>
                        </a:rPr>
                        <a:t>150/150/75</a:t>
                      </a:r>
                    </a:p>
                  </a:txBody>
                  <a:tcPr marL="48000" marR="48000" marT="60963" marB="60963"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0" i="0" u="none" strike="noStrike" kern="1200" cap="none" normalizeH="0" baseline="0" dirty="0">
                          <a:ln>
                            <a:noFill/>
                          </a:ln>
                          <a:solidFill>
                            <a:schemeClr val="tx1"/>
                          </a:solidFill>
                          <a:effectLst/>
                          <a:latin typeface="+mn-lt"/>
                          <a:ea typeface="宋体" charset="0"/>
                          <a:cs typeface="Calibri" charset="0"/>
                        </a:rPr>
                        <a:t>14/14/7</a:t>
                      </a:r>
                    </a:p>
                  </a:txBody>
                  <a:tcPr marL="48000" marR="48000" marT="60963" marB="60963" horzOverflow="overflow">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12"/>
                  </a:ext>
                </a:extLst>
              </a:tr>
            </a:tbl>
          </a:graphicData>
        </a:graphic>
      </p:graphicFrame>
      <p:sp>
        <p:nvSpPr>
          <p:cNvPr id="24" name="文本框 23">
            <a:extLst>
              <a:ext uri="{FF2B5EF4-FFF2-40B4-BE49-F238E27FC236}">
                <a16:creationId xmlns:a16="http://schemas.microsoft.com/office/drawing/2014/main" id="{5A411077-3971-4D80-8EBD-9A5F8786A4C3}"/>
              </a:ext>
            </a:extLst>
          </p:cNvPr>
          <p:cNvSpPr txBox="1"/>
          <p:nvPr/>
        </p:nvSpPr>
        <p:spPr>
          <a:xfrm>
            <a:off x="10044789" y="4773567"/>
            <a:ext cx="1679136" cy="3693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sng" strike="noStrike" kern="0" cap="none" spc="0" normalizeH="0" baseline="0" noProof="0" dirty="0">
                <a:ln>
                  <a:noFill/>
                </a:ln>
                <a:solidFill>
                  <a:prstClr val="black"/>
                </a:solidFill>
                <a:effectLst/>
                <a:uLnTx/>
                <a:uFillTx/>
                <a:latin typeface="Calibri"/>
                <a:ea typeface="宋体" panose="02010600030101010101" pitchFamily="2" charset="-122"/>
              </a:rPr>
              <a:t>Small </a:t>
            </a:r>
            <a:r>
              <a:rPr kumimoji="0" lang="en-US" altLang="zh-CN" sz="1800" b="1" i="1" u="sng" strike="noStrike" kern="0" cap="none" spc="0" normalizeH="0" baseline="0" noProof="0" dirty="0">
                <a:ln>
                  <a:noFill/>
                </a:ln>
                <a:solidFill>
                  <a:prstClr val="black"/>
                </a:solidFill>
                <a:effectLst/>
                <a:uLnTx/>
                <a:uFillTx/>
                <a:latin typeface="Calibri"/>
                <a:ea typeface="宋体" panose="02010600030101010101" pitchFamily="2" charset="-122"/>
                <a:sym typeface="Symbol" panose="05050102010706020507" pitchFamily="18" charset="2"/>
              </a:rPr>
              <a:t></a:t>
            </a:r>
            <a:r>
              <a:rPr kumimoji="0" lang="en-US" altLang="zh-CN" sz="1800" b="1" i="1" u="sng" strike="noStrike" kern="0" cap="none" spc="0" normalizeH="0" baseline="-25000" noProof="0" dirty="0">
                <a:ln>
                  <a:noFill/>
                </a:ln>
                <a:solidFill>
                  <a:prstClr val="black"/>
                </a:solidFill>
                <a:effectLst/>
                <a:uLnTx/>
                <a:uFillTx/>
                <a:latin typeface="Calibri"/>
                <a:ea typeface="宋体" panose="02010600030101010101" pitchFamily="2" charset="-122"/>
                <a:sym typeface="Symbol" panose="05050102010706020507" pitchFamily="18" charset="2"/>
              </a:rPr>
              <a:t>p</a:t>
            </a:r>
            <a:endParaRPr kumimoji="0" lang="en-US" altLang="zh-CN" sz="1800" b="1" i="1" u="sng" strike="noStrike" kern="0" cap="none" spc="0" normalizeH="0" baseline="-25000" noProof="0" dirty="0">
              <a:ln>
                <a:noFill/>
              </a:ln>
              <a:solidFill>
                <a:prstClr val="black"/>
              </a:solidFill>
              <a:effectLst/>
              <a:uLnTx/>
              <a:uFillTx/>
              <a:latin typeface="Calibri"/>
              <a:ea typeface="宋体" panose="02010600030101010101" pitchFamily="2" charset="-122"/>
            </a:endParaRPr>
          </a:p>
        </p:txBody>
      </p:sp>
      <p:sp>
        <p:nvSpPr>
          <p:cNvPr id="25" name="文本框 24">
            <a:extLst>
              <a:ext uri="{FF2B5EF4-FFF2-40B4-BE49-F238E27FC236}">
                <a16:creationId xmlns:a16="http://schemas.microsoft.com/office/drawing/2014/main" id="{A15D3F28-F6AE-4520-940B-957D9D9A4B54}"/>
              </a:ext>
            </a:extLst>
          </p:cNvPr>
          <p:cNvSpPr txBox="1"/>
          <p:nvPr/>
        </p:nvSpPr>
        <p:spPr>
          <a:xfrm>
            <a:off x="10038912" y="5204007"/>
            <a:ext cx="1755775" cy="3693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sng" strike="noStrike" kern="0" cap="none" spc="0" normalizeH="0" baseline="0" noProof="0" dirty="0">
                <a:ln>
                  <a:noFill/>
                </a:ln>
                <a:solidFill>
                  <a:prstClr val="black"/>
                </a:solidFill>
                <a:effectLst/>
                <a:uLnTx/>
                <a:uFillTx/>
                <a:latin typeface="Calibri"/>
                <a:ea typeface="宋体" panose="02010600030101010101" pitchFamily="2" charset="-122"/>
              </a:rPr>
              <a:t>Short natural </a:t>
            </a:r>
            <a:r>
              <a:rPr kumimoji="0" lang="en-US" altLang="zh-CN" sz="1800" b="1" i="1" u="sng" strike="noStrike" kern="0" cap="none" spc="0" normalizeH="0" baseline="0" noProof="0" dirty="0">
                <a:ln>
                  <a:noFill/>
                </a:ln>
                <a:solidFill>
                  <a:prstClr val="black"/>
                </a:solidFill>
                <a:effectLst/>
                <a:uLnTx/>
                <a:uFillTx/>
                <a:latin typeface="Calibri"/>
                <a:ea typeface="宋体" panose="02010600030101010101" pitchFamily="2" charset="-122"/>
                <a:sym typeface="Symbol" panose="05050102010706020507" pitchFamily="18" charset="2"/>
              </a:rPr>
              <a:t></a:t>
            </a:r>
            <a:r>
              <a:rPr kumimoji="0" lang="en-US" altLang="zh-CN" sz="1800" b="1" i="1" u="sng" strike="noStrike" kern="0" cap="none" spc="0" normalizeH="0" baseline="-25000" noProof="0" dirty="0">
                <a:ln>
                  <a:noFill/>
                </a:ln>
                <a:solidFill>
                  <a:prstClr val="black"/>
                </a:solidFill>
                <a:effectLst/>
                <a:uLnTx/>
                <a:uFillTx/>
                <a:latin typeface="Calibri"/>
                <a:ea typeface="宋体" panose="02010600030101010101" pitchFamily="2" charset="-122"/>
                <a:sym typeface="Symbol" panose="05050102010706020507" pitchFamily="18" charset="2"/>
              </a:rPr>
              <a:t>z</a:t>
            </a:r>
            <a:endParaRPr kumimoji="0" lang="en-US" altLang="zh-CN" sz="1800" b="1" i="1" u="sng" strike="noStrike" kern="0" cap="none" spc="0" normalizeH="0" baseline="-25000" noProof="0" dirty="0">
              <a:ln>
                <a:noFill/>
              </a:ln>
              <a:solidFill>
                <a:prstClr val="black"/>
              </a:solidFill>
              <a:effectLst/>
              <a:uLnTx/>
              <a:uFillTx/>
              <a:latin typeface="Calibri"/>
              <a:ea typeface="宋体" panose="02010600030101010101" pitchFamily="2" charset="-122"/>
            </a:endParaRPr>
          </a:p>
        </p:txBody>
      </p:sp>
      <p:sp>
        <p:nvSpPr>
          <p:cNvPr id="26" name="箭头: 右 25">
            <a:extLst>
              <a:ext uri="{FF2B5EF4-FFF2-40B4-BE49-F238E27FC236}">
                <a16:creationId xmlns:a16="http://schemas.microsoft.com/office/drawing/2014/main" id="{36E9608C-0B3E-41AC-8CE4-A11A5CF4C22A}"/>
              </a:ext>
            </a:extLst>
          </p:cNvPr>
          <p:cNvSpPr/>
          <p:nvPr/>
        </p:nvSpPr>
        <p:spPr>
          <a:xfrm>
            <a:off x="9707726" y="4885279"/>
            <a:ext cx="281458" cy="161768"/>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7" name="箭头: 右 26">
            <a:extLst>
              <a:ext uri="{FF2B5EF4-FFF2-40B4-BE49-F238E27FC236}">
                <a16:creationId xmlns:a16="http://schemas.microsoft.com/office/drawing/2014/main" id="{6CF15B82-A29B-4989-B6AC-94FB0BE44FCF}"/>
              </a:ext>
            </a:extLst>
          </p:cNvPr>
          <p:cNvSpPr/>
          <p:nvPr/>
        </p:nvSpPr>
        <p:spPr>
          <a:xfrm>
            <a:off x="9726247" y="5344200"/>
            <a:ext cx="281458" cy="161768"/>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8" name="文本框 27">
            <a:extLst>
              <a:ext uri="{FF2B5EF4-FFF2-40B4-BE49-F238E27FC236}">
                <a16:creationId xmlns:a16="http://schemas.microsoft.com/office/drawing/2014/main" id="{379B3FD5-1C6A-42DF-89C3-28E10A2C8093}"/>
              </a:ext>
            </a:extLst>
          </p:cNvPr>
          <p:cNvSpPr txBox="1"/>
          <p:nvPr/>
        </p:nvSpPr>
        <p:spPr>
          <a:xfrm>
            <a:off x="10158609" y="6006128"/>
            <a:ext cx="1792992" cy="646331"/>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sng" strike="noStrike" kern="0" cap="none" spc="0" normalizeH="0" baseline="0" noProof="0" dirty="0">
                <a:ln>
                  <a:noFill/>
                </a:ln>
                <a:solidFill>
                  <a:prstClr val="black"/>
                </a:solidFill>
                <a:effectLst/>
                <a:uLnTx/>
                <a:uFillTx/>
                <a:latin typeface="Calibri"/>
                <a:ea typeface="宋体" panose="02010600030101010101" pitchFamily="2" charset="-122"/>
              </a:rPr>
              <a:t>Slow damping at low </a:t>
            </a:r>
            <a:r>
              <a:rPr kumimoji="0" lang="en-US" altLang="zh-CN" sz="1800" b="1" i="1" u="sng" strike="noStrike" kern="0" cap="none" spc="0" normalizeH="0" baseline="0" noProof="0" dirty="0" err="1">
                <a:ln>
                  <a:noFill/>
                </a:ln>
                <a:solidFill>
                  <a:prstClr val="black"/>
                </a:solidFill>
                <a:effectLst/>
                <a:uLnTx/>
                <a:uFillTx/>
                <a:latin typeface="Calibri"/>
                <a:ea typeface="宋体" panose="02010600030101010101" pitchFamily="2" charset="-122"/>
              </a:rPr>
              <a:t>E</a:t>
            </a:r>
            <a:r>
              <a:rPr kumimoji="0" lang="en-US" altLang="zh-CN" sz="1800" b="1" i="1" u="sng" strike="noStrike" kern="0" cap="none" spc="0" normalizeH="0" baseline="-25000" noProof="0" dirty="0" err="1">
                <a:ln>
                  <a:noFill/>
                </a:ln>
                <a:solidFill>
                  <a:prstClr val="black"/>
                </a:solidFill>
                <a:effectLst/>
                <a:uLnTx/>
                <a:uFillTx/>
                <a:latin typeface="Calibri"/>
                <a:ea typeface="宋体" panose="02010600030101010101" pitchFamily="2" charset="-122"/>
              </a:rPr>
              <a:t>k</a:t>
            </a:r>
            <a:endParaRPr kumimoji="0" lang="en-US" altLang="zh-CN" sz="1800" b="1" i="1" u="sng" strike="noStrike" kern="0" cap="none" spc="0" normalizeH="0" baseline="-25000" noProof="0" dirty="0">
              <a:ln>
                <a:noFill/>
              </a:ln>
              <a:solidFill>
                <a:prstClr val="black"/>
              </a:solidFill>
              <a:effectLst/>
              <a:uLnTx/>
              <a:uFillTx/>
              <a:latin typeface="Calibri"/>
              <a:ea typeface="宋体" panose="02010600030101010101" pitchFamily="2" charset="-122"/>
            </a:endParaRPr>
          </a:p>
        </p:txBody>
      </p:sp>
      <p:sp>
        <p:nvSpPr>
          <p:cNvPr id="29" name="箭头: 右 28">
            <a:extLst>
              <a:ext uri="{FF2B5EF4-FFF2-40B4-BE49-F238E27FC236}">
                <a16:creationId xmlns:a16="http://schemas.microsoft.com/office/drawing/2014/main" id="{660281EC-7691-46C5-917D-8FD16F481420}"/>
              </a:ext>
            </a:extLst>
          </p:cNvPr>
          <p:cNvSpPr/>
          <p:nvPr/>
        </p:nvSpPr>
        <p:spPr>
          <a:xfrm>
            <a:off x="9803294" y="6248410"/>
            <a:ext cx="281458" cy="161768"/>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0" name="文本框 29">
            <a:extLst>
              <a:ext uri="{FF2B5EF4-FFF2-40B4-BE49-F238E27FC236}">
                <a16:creationId xmlns:a16="http://schemas.microsoft.com/office/drawing/2014/main" id="{3CD4994C-3A8A-43DF-BFEB-68BD7BE38396}"/>
              </a:ext>
            </a:extLst>
          </p:cNvPr>
          <p:cNvSpPr txBox="1"/>
          <p:nvPr/>
        </p:nvSpPr>
        <p:spPr>
          <a:xfrm>
            <a:off x="10013744" y="4048756"/>
            <a:ext cx="2041202" cy="646331"/>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sng" strike="noStrike" kern="0" cap="none" spc="0" normalizeH="0" baseline="0" noProof="0" dirty="0">
                <a:ln>
                  <a:noFill/>
                </a:ln>
                <a:solidFill>
                  <a:prstClr val="black"/>
                </a:solidFill>
                <a:effectLst/>
                <a:uLnTx/>
                <a:uFillTx/>
                <a:latin typeface="Calibri"/>
                <a:ea typeface="宋体" panose="02010600030101010101" pitchFamily="2" charset="-122"/>
              </a:rPr>
              <a:t>High beam current with large </a:t>
            </a:r>
            <a:r>
              <a:rPr kumimoji="0" lang="en-US" altLang="zh-CN" sz="1800" b="1" i="1" u="sng" strike="noStrike" kern="0" cap="none" spc="0" normalizeH="0" baseline="0" noProof="0" dirty="0">
                <a:ln>
                  <a:noFill/>
                </a:ln>
                <a:solidFill>
                  <a:prstClr val="black"/>
                </a:solidFill>
                <a:effectLst/>
                <a:uLnTx/>
                <a:uFillTx/>
                <a:latin typeface="Calibri"/>
                <a:ea typeface="宋体" panose="02010600030101010101" pitchFamily="2" charset="-122"/>
              </a:rPr>
              <a:t>N</a:t>
            </a:r>
            <a:r>
              <a:rPr kumimoji="0" lang="en-US" altLang="zh-CN" sz="1800" b="1" i="1" u="sng" strike="noStrike" kern="0" cap="none" spc="0" normalizeH="0" baseline="-25000" noProof="0" dirty="0">
                <a:ln>
                  <a:noFill/>
                </a:ln>
                <a:solidFill>
                  <a:prstClr val="black"/>
                </a:solidFill>
                <a:effectLst/>
                <a:uLnTx/>
                <a:uFillTx/>
                <a:latin typeface="Calibri"/>
                <a:ea typeface="宋体" panose="02010600030101010101" pitchFamily="2" charset="-122"/>
              </a:rPr>
              <a:t>b</a:t>
            </a:r>
            <a:r>
              <a:rPr kumimoji="0" lang="en-US" altLang="zh-CN" sz="1800" b="1" i="0" u="sng" strike="noStrike" kern="0" cap="none" spc="0" normalizeH="0" baseline="0" noProof="0" dirty="0">
                <a:ln>
                  <a:noFill/>
                </a:ln>
                <a:solidFill>
                  <a:prstClr val="black"/>
                </a:solidFill>
                <a:effectLst/>
                <a:uLnTx/>
                <a:uFillTx/>
                <a:latin typeface="Calibri"/>
                <a:ea typeface="宋体" panose="02010600030101010101" pitchFamily="2" charset="-122"/>
              </a:rPr>
              <a:t> </a:t>
            </a:r>
            <a:r>
              <a:rPr lang="en-US" altLang="zh-CN" b="1" u="sng" kern="0" dirty="0">
                <a:solidFill>
                  <a:prstClr val="black"/>
                </a:solidFill>
                <a:latin typeface="Calibri"/>
                <a:ea typeface="宋体" panose="02010600030101010101" pitchFamily="2" charset="-122"/>
              </a:rPr>
              <a:t>at Z</a:t>
            </a:r>
            <a:endParaRPr kumimoji="0" lang="en-US" altLang="zh-CN" sz="1800" b="1" i="1" u="sng" strike="noStrike" kern="0" cap="none" spc="0" normalizeH="0" baseline="-25000" noProof="0" dirty="0">
              <a:ln>
                <a:noFill/>
              </a:ln>
              <a:solidFill>
                <a:prstClr val="black"/>
              </a:solidFill>
              <a:effectLst/>
              <a:uLnTx/>
              <a:uFillTx/>
              <a:latin typeface="Calibri"/>
              <a:ea typeface="宋体" panose="02010600030101010101" pitchFamily="2" charset="-122"/>
            </a:endParaRPr>
          </a:p>
        </p:txBody>
      </p:sp>
      <p:sp>
        <p:nvSpPr>
          <p:cNvPr id="31" name="箭头: 右 30">
            <a:extLst>
              <a:ext uri="{FF2B5EF4-FFF2-40B4-BE49-F238E27FC236}">
                <a16:creationId xmlns:a16="http://schemas.microsoft.com/office/drawing/2014/main" id="{799B958C-CA15-4250-9EF1-30B4BAE81E0B}"/>
              </a:ext>
            </a:extLst>
          </p:cNvPr>
          <p:cNvSpPr/>
          <p:nvPr/>
        </p:nvSpPr>
        <p:spPr>
          <a:xfrm>
            <a:off x="9689488" y="4290722"/>
            <a:ext cx="281458" cy="161768"/>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2" name="文本框 31">
            <a:extLst>
              <a:ext uri="{FF2B5EF4-FFF2-40B4-BE49-F238E27FC236}">
                <a16:creationId xmlns:a16="http://schemas.microsoft.com/office/drawing/2014/main" id="{77B0BA24-10DA-4EE8-988C-451D652D1AB6}"/>
              </a:ext>
            </a:extLst>
          </p:cNvPr>
          <p:cNvSpPr txBox="1"/>
          <p:nvPr/>
        </p:nvSpPr>
        <p:spPr>
          <a:xfrm>
            <a:off x="10013744" y="3416608"/>
            <a:ext cx="2145940" cy="646331"/>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sng" strike="noStrike" kern="0" cap="none" spc="0" normalizeH="0" baseline="0" noProof="0" dirty="0">
                <a:ln>
                  <a:noFill/>
                </a:ln>
                <a:solidFill>
                  <a:prstClr val="black"/>
                </a:solidFill>
                <a:effectLst/>
                <a:uLnTx/>
                <a:uFillTx/>
                <a:latin typeface="Calibri"/>
                <a:ea typeface="宋体" panose="02010600030101010101" pitchFamily="2" charset="-122"/>
              </a:rPr>
              <a:t>Large circumference, dense beam spectra</a:t>
            </a:r>
            <a:endParaRPr kumimoji="0" lang="en-US" altLang="zh-CN" sz="1800" b="1" i="1" u="sng" strike="noStrike" kern="0" cap="none" spc="0" normalizeH="0" baseline="-25000" noProof="0" dirty="0">
              <a:ln>
                <a:noFill/>
              </a:ln>
              <a:solidFill>
                <a:prstClr val="black"/>
              </a:solidFill>
              <a:effectLst/>
              <a:uLnTx/>
              <a:uFillTx/>
              <a:latin typeface="Calibri"/>
              <a:ea typeface="宋体" panose="02010600030101010101" pitchFamily="2" charset="-122"/>
            </a:endParaRPr>
          </a:p>
        </p:txBody>
      </p:sp>
      <p:sp>
        <p:nvSpPr>
          <p:cNvPr id="33" name="箭头: 右 32">
            <a:extLst>
              <a:ext uri="{FF2B5EF4-FFF2-40B4-BE49-F238E27FC236}">
                <a16:creationId xmlns:a16="http://schemas.microsoft.com/office/drawing/2014/main" id="{0252D495-D909-4748-8C4B-FF47DB5691C3}"/>
              </a:ext>
            </a:extLst>
          </p:cNvPr>
          <p:cNvSpPr/>
          <p:nvPr/>
        </p:nvSpPr>
        <p:spPr>
          <a:xfrm>
            <a:off x="9689488" y="3534697"/>
            <a:ext cx="281458" cy="161768"/>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5" name="文本框 34">
            <a:extLst>
              <a:ext uri="{FF2B5EF4-FFF2-40B4-BE49-F238E27FC236}">
                <a16:creationId xmlns:a16="http://schemas.microsoft.com/office/drawing/2014/main" id="{CBF0CD97-860E-4717-86F1-63A54D2B412D}"/>
              </a:ext>
            </a:extLst>
          </p:cNvPr>
          <p:cNvSpPr txBox="1"/>
          <p:nvPr/>
        </p:nvSpPr>
        <p:spPr>
          <a:xfrm>
            <a:off x="7578782" y="2346988"/>
            <a:ext cx="2238197" cy="369332"/>
          </a:xfrm>
          <a:prstGeom prst="rect">
            <a:avLst/>
          </a:prstGeom>
          <a:noFill/>
        </p:spPr>
        <p:txBody>
          <a:bodyPr wrap="square">
            <a:spAutoFit/>
          </a:bodyPr>
          <a:lstStyle/>
          <a:p>
            <a:r>
              <a:rPr lang="en-US" altLang="zh-CN" dirty="0"/>
              <a:t>CEPC TDR 30MW</a:t>
            </a:r>
            <a:endParaRPr lang="zh-CN" altLang="en-US" dirty="0"/>
          </a:p>
        </p:txBody>
      </p:sp>
      <p:sp>
        <p:nvSpPr>
          <p:cNvPr id="36" name="文本框 35">
            <a:extLst>
              <a:ext uri="{FF2B5EF4-FFF2-40B4-BE49-F238E27FC236}">
                <a16:creationId xmlns:a16="http://schemas.microsoft.com/office/drawing/2014/main" id="{8605AC7A-B076-4D25-84CF-E06A1A744F3E}"/>
              </a:ext>
            </a:extLst>
          </p:cNvPr>
          <p:cNvSpPr txBox="1"/>
          <p:nvPr/>
        </p:nvSpPr>
        <p:spPr>
          <a:xfrm>
            <a:off x="10013744" y="2836133"/>
            <a:ext cx="2145940" cy="646331"/>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sng" strike="noStrike" kern="0" cap="none" spc="0" normalizeH="0" baseline="0" noProof="0" dirty="0">
                <a:ln>
                  <a:noFill/>
                </a:ln>
                <a:solidFill>
                  <a:prstClr val="black"/>
                </a:solidFill>
                <a:effectLst/>
                <a:uLnTx/>
                <a:uFillTx/>
                <a:latin typeface="Calibri"/>
                <a:ea typeface="宋体" panose="02010600030101010101" pitchFamily="2" charset="-122"/>
              </a:rPr>
              <a:t>High energy with wide range</a:t>
            </a:r>
            <a:endParaRPr kumimoji="0" lang="en-US" altLang="zh-CN" sz="1800" b="1" i="1" u="sng" strike="noStrike" kern="0" cap="none" spc="0" normalizeH="0" baseline="-25000" noProof="0" dirty="0">
              <a:ln>
                <a:noFill/>
              </a:ln>
              <a:solidFill>
                <a:prstClr val="black"/>
              </a:solidFill>
              <a:effectLst/>
              <a:uLnTx/>
              <a:uFillTx/>
              <a:latin typeface="Calibri"/>
              <a:ea typeface="宋体" panose="02010600030101010101" pitchFamily="2" charset="-122"/>
            </a:endParaRPr>
          </a:p>
        </p:txBody>
      </p:sp>
      <p:sp>
        <p:nvSpPr>
          <p:cNvPr id="37" name="箭头: 右 36">
            <a:extLst>
              <a:ext uri="{FF2B5EF4-FFF2-40B4-BE49-F238E27FC236}">
                <a16:creationId xmlns:a16="http://schemas.microsoft.com/office/drawing/2014/main" id="{7B91E439-1DF1-45C6-A0FB-99EB0E340282}"/>
              </a:ext>
            </a:extLst>
          </p:cNvPr>
          <p:cNvSpPr/>
          <p:nvPr/>
        </p:nvSpPr>
        <p:spPr>
          <a:xfrm>
            <a:off x="9689488" y="3117380"/>
            <a:ext cx="281458" cy="161768"/>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8" name="文本框 37">
            <a:extLst>
              <a:ext uri="{FF2B5EF4-FFF2-40B4-BE49-F238E27FC236}">
                <a16:creationId xmlns:a16="http://schemas.microsoft.com/office/drawing/2014/main" id="{BDA46F48-53EB-4962-9D8E-93C119F53589}"/>
              </a:ext>
            </a:extLst>
          </p:cNvPr>
          <p:cNvSpPr txBox="1"/>
          <p:nvPr/>
        </p:nvSpPr>
        <p:spPr>
          <a:xfrm>
            <a:off x="10043090" y="5569425"/>
            <a:ext cx="2145940" cy="3693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sng" strike="noStrike" kern="0" cap="none" spc="0" normalizeH="0" baseline="0" noProof="0" dirty="0">
                <a:ln>
                  <a:noFill/>
                </a:ln>
                <a:solidFill>
                  <a:prstClr val="black"/>
                </a:solidFill>
                <a:effectLst/>
                <a:uLnTx/>
                <a:uFillTx/>
                <a:latin typeface="Calibri"/>
                <a:ea typeface="宋体" panose="02010600030101010101" pitchFamily="2" charset="-122"/>
              </a:rPr>
              <a:t>Large cavity number</a:t>
            </a:r>
            <a:endParaRPr kumimoji="0" lang="en-US" altLang="zh-CN" sz="1800" b="1" i="1" u="sng" strike="noStrike" kern="0" cap="none" spc="0" normalizeH="0" baseline="-25000" noProof="0" dirty="0">
              <a:ln>
                <a:noFill/>
              </a:ln>
              <a:solidFill>
                <a:prstClr val="black"/>
              </a:solidFill>
              <a:effectLst/>
              <a:uLnTx/>
              <a:uFillTx/>
              <a:latin typeface="Calibri"/>
              <a:ea typeface="宋体" panose="02010600030101010101" pitchFamily="2" charset="-122"/>
            </a:endParaRPr>
          </a:p>
        </p:txBody>
      </p:sp>
      <p:sp>
        <p:nvSpPr>
          <p:cNvPr id="39" name="箭头: 右 38">
            <a:extLst>
              <a:ext uri="{FF2B5EF4-FFF2-40B4-BE49-F238E27FC236}">
                <a16:creationId xmlns:a16="http://schemas.microsoft.com/office/drawing/2014/main" id="{FAB79BCA-EDFC-47A4-8D70-B65EA6EF9E55}"/>
              </a:ext>
            </a:extLst>
          </p:cNvPr>
          <p:cNvSpPr/>
          <p:nvPr/>
        </p:nvSpPr>
        <p:spPr>
          <a:xfrm>
            <a:off x="9730425" y="5709618"/>
            <a:ext cx="281458" cy="161768"/>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8475095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81BFD5-FE8A-44EC-AD49-17E00DEABAF8}"/>
              </a:ext>
            </a:extLst>
          </p:cNvPr>
          <p:cNvSpPr>
            <a:spLocks noGrp="1"/>
          </p:cNvSpPr>
          <p:nvPr>
            <p:ph type="title"/>
          </p:nvPr>
        </p:nvSpPr>
        <p:spPr/>
        <p:txBody>
          <a:bodyPr/>
          <a:lstStyle/>
          <a:p>
            <a:r>
              <a:rPr lang="en-US" altLang="zh-CN" dirty="0"/>
              <a:t>Diffraction limited light sources</a:t>
            </a:r>
            <a:endParaRPr lang="zh-CN" altLang="en-US" dirty="0"/>
          </a:p>
        </p:txBody>
      </p:sp>
      <p:sp>
        <p:nvSpPr>
          <p:cNvPr id="3" name="内容占位符 2">
            <a:extLst>
              <a:ext uri="{FF2B5EF4-FFF2-40B4-BE49-F238E27FC236}">
                <a16:creationId xmlns:a16="http://schemas.microsoft.com/office/drawing/2014/main" id="{B9062708-6045-426A-921B-9088F22829B5}"/>
              </a:ext>
            </a:extLst>
          </p:cNvPr>
          <p:cNvSpPr>
            <a:spLocks noGrp="1"/>
          </p:cNvSpPr>
          <p:nvPr>
            <p:ph idx="1"/>
          </p:nvPr>
        </p:nvSpPr>
        <p:spPr>
          <a:xfrm>
            <a:off x="609600" y="1196753"/>
            <a:ext cx="10972800" cy="4929414"/>
          </a:xfrm>
        </p:spPr>
        <p:txBody>
          <a:bodyPr/>
          <a:lstStyle/>
          <a:p>
            <a:r>
              <a:rPr lang="en-US" altLang="zh-CN" dirty="0"/>
              <a:t>The design queries of high brightness and low emittance give more demanding requirements on the beam quality and beam stability.</a:t>
            </a:r>
            <a:endParaRPr lang="zh-CN" altLang="en-US" dirty="0"/>
          </a:p>
        </p:txBody>
      </p:sp>
      <p:graphicFrame>
        <p:nvGraphicFramePr>
          <p:cNvPr id="17" name="内容占位符 3">
            <a:extLst>
              <a:ext uri="{FF2B5EF4-FFF2-40B4-BE49-F238E27FC236}">
                <a16:creationId xmlns:a16="http://schemas.microsoft.com/office/drawing/2014/main" id="{D7BC3ADA-B50C-4A1A-8BE5-5539128C6E59}"/>
              </a:ext>
            </a:extLst>
          </p:cNvPr>
          <p:cNvGraphicFramePr>
            <a:graphicFrameLocks/>
          </p:cNvGraphicFramePr>
          <p:nvPr>
            <p:extLst>
              <p:ext uri="{D42A27DB-BD31-4B8C-83A1-F6EECF244321}">
                <p14:modId xmlns:p14="http://schemas.microsoft.com/office/powerpoint/2010/main" val="2877522813"/>
              </p:ext>
            </p:extLst>
          </p:nvPr>
        </p:nvGraphicFramePr>
        <p:xfrm>
          <a:off x="924505" y="2466521"/>
          <a:ext cx="5902354" cy="3855786"/>
        </p:xfrm>
        <a:graphic>
          <a:graphicData uri="http://schemas.openxmlformats.org/drawingml/2006/table">
            <a:tbl>
              <a:tblPr firstRow="1" bandRow="1"/>
              <a:tblGrid>
                <a:gridCol w="3144000">
                  <a:extLst>
                    <a:ext uri="{9D8B030D-6E8A-4147-A177-3AD203B41FA5}">
                      <a16:colId xmlns:a16="http://schemas.microsoft.com/office/drawing/2014/main" val="20000"/>
                    </a:ext>
                  </a:extLst>
                </a:gridCol>
                <a:gridCol w="1379177">
                  <a:extLst>
                    <a:ext uri="{9D8B030D-6E8A-4147-A177-3AD203B41FA5}">
                      <a16:colId xmlns:a16="http://schemas.microsoft.com/office/drawing/2014/main" val="20001"/>
                    </a:ext>
                  </a:extLst>
                </a:gridCol>
                <a:gridCol w="1379177">
                  <a:extLst>
                    <a:ext uri="{9D8B030D-6E8A-4147-A177-3AD203B41FA5}">
                      <a16:colId xmlns:a16="http://schemas.microsoft.com/office/drawing/2014/main" val="2878822576"/>
                    </a:ext>
                  </a:extLst>
                </a:gridCol>
              </a:tblGrid>
              <a:tr h="304333">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500" b="0" i="0" u="none" strike="noStrike" cap="none" normalizeH="0" baseline="0" dirty="0">
                          <a:ln>
                            <a:noFill/>
                          </a:ln>
                          <a:solidFill>
                            <a:schemeClr val="bg1"/>
                          </a:solidFill>
                          <a:effectLst/>
                          <a:latin typeface="+mj-lt"/>
                          <a:ea typeface="宋体" charset="0"/>
                          <a:cs typeface="宋体" charset="0"/>
                        </a:rPr>
                        <a:t>Parameter [unit]</a:t>
                      </a:r>
                      <a:endParaRPr kumimoji="0" lang="en-US" altLang="zh-CN" sz="1500" b="1" i="0" u="none" strike="noStrike" cap="none" normalizeH="0" baseline="0" dirty="0">
                        <a:ln>
                          <a:noFill/>
                        </a:ln>
                        <a:solidFill>
                          <a:schemeClr val="bg1"/>
                        </a:solidFill>
                        <a:effectLst/>
                        <a:latin typeface="+mj-lt"/>
                        <a:ea typeface="宋体" charset="0"/>
                        <a:cs typeface="宋体" charset="0"/>
                      </a:endParaRPr>
                    </a:p>
                  </a:txBody>
                  <a:tcPr marL="48000" marR="48000" marT="60963" marB="60963"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1" i="0" u="none" strike="noStrike" cap="none" normalizeH="0" baseline="0" dirty="0">
                          <a:ln>
                            <a:noFill/>
                          </a:ln>
                          <a:solidFill>
                            <a:schemeClr val="bg1"/>
                          </a:solidFill>
                          <a:effectLst/>
                          <a:latin typeface="+mj-lt"/>
                          <a:ea typeface="宋体" charset="0"/>
                          <a:cs typeface="宋体" charset="0"/>
                        </a:rPr>
                        <a:t>HEPS*</a:t>
                      </a:r>
                    </a:p>
                  </a:txBody>
                  <a:tcPr marL="48000" marR="48000" marT="60963" marB="60963"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0" i="0" u="none" strike="noStrike" kern="1200" cap="none" normalizeH="0" baseline="0" dirty="0">
                          <a:ln>
                            <a:noFill/>
                          </a:ln>
                          <a:solidFill>
                            <a:schemeClr val="bg1"/>
                          </a:solidFill>
                          <a:effectLst/>
                          <a:latin typeface="+mn-lt"/>
                          <a:ea typeface="宋体" charset="0"/>
                          <a:cs typeface="宋体" charset="0"/>
                        </a:rPr>
                        <a:t>APS-U</a:t>
                      </a:r>
                      <a:r>
                        <a:rPr kumimoji="0" lang="en-US" altLang="zh-CN" sz="1500" b="0" i="0" u="none" strike="noStrike" kern="1200" cap="none" normalizeH="0" baseline="30000" dirty="0">
                          <a:ln>
                            <a:noFill/>
                          </a:ln>
                          <a:solidFill>
                            <a:schemeClr val="bg1"/>
                          </a:solidFill>
                          <a:effectLst/>
                          <a:latin typeface="+mn-lt"/>
                          <a:ea typeface="宋体" charset="0"/>
                          <a:cs typeface="宋体" charset="0"/>
                        </a:rPr>
                        <a:t>#</a:t>
                      </a:r>
                      <a:endParaRPr kumimoji="0" lang="en-US" altLang="zh-CN" sz="1500" b="1" i="0" u="none" strike="noStrike" cap="none" normalizeH="0" baseline="30000" dirty="0">
                        <a:ln>
                          <a:noFill/>
                        </a:ln>
                        <a:solidFill>
                          <a:schemeClr val="bg1"/>
                        </a:solidFill>
                        <a:effectLst/>
                        <a:latin typeface="+mj-lt"/>
                        <a:ea typeface="宋体" charset="0"/>
                        <a:cs typeface="宋体" charset="0"/>
                      </a:endParaRPr>
                    </a:p>
                  </a:txBody>
                  <a:tcPr marL="48000" marR="48000" marT="60963" marB="60963"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04333">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500" b="0" i="0" u="none" strike="noStrike" cap="none" normalizeH="0" baseline="0" dirty="0">
                          <a:ln>
                            <a:noFill/>
                          </a:ln>
                          <a:solidFill>
                            <a:schemeClr val="tx1"/>
                          </a:solidFill>
                          <a:effectLst/>
                          <a:latin typeface="+mj-lt"/>
                          <a:ea typeface="宋体" charset="0"/>
                          <a:cs typeface="宋体" charset="0"/>
                        </a:rPr>
                        <a:t>Beam energy </a:t>
                      </a:r>
                      <a:r>
                        <a:rPr kumimoji="0" lang="en-US" altLang="zh-CN" sz="1500" b="0" i="1" u="none" strike="noStrike" cap="none" normalizeH="0" baseline="0" dirty="0" err="1">
                          <a:ln>
                            <a:noFill/>
                          </a:ln>
                          <a:solidFill>
                            <a:schemeClr val="tx1"/>
                          </a:solidFill>
                          <a:effectLst/>
                          <a:latin typeface="+mj-lt"/>
                          <a:ea typeface="宋体" charset="0"/>
                          <a:cs typeface="宋体" charset="0"/>
                        </a:rPr>
                        <a:t>E</a:t>
                      </a:r>
                      <a:r>
                        <a:rPr kumimoji="0" lang="en-US" altLang="zh-CN" sz="1500" b="0" i="1" u="none" strike="noStrike" cap="none" normalizeH="0" baseline="-25000" dirty="0" err="1">
                          <a:ln>
                            <a:noFill/>
                          </a:ln>
                          <a:solidFill>
                            <a:schemeClr val="tx1"/>
                          </a:solidFill>
                          <a:effectLst/>
                          <a:latin typeface="+mj-lt"/>
                          <a:ea typeface="宋体" charset="0"/>
                          <a:cs typeface="宋体" charset="0"/>
                        </a:rPr>
                        <a:t>k</a:t>
                      </a:r>
                      <a:r>
                        <a:rPr kumimoji="0" lang="en-US" altLang="zh-CN" sz="1500" b="0" i="0" u="none" strike="noStrike" cap="none" normalizeH="0" baseline="0" dirty="0">
                          <a:ln>
                            <a:noFill/>
                          </a:ln>
                          <a:solidFill>
                            <a:schemeClr val="tx1"/>
                          </a:solidFill>
                          <a:effectLst/>
                          <a:latin typeface="+mj-lt"/>
                          <a:ea typeface="宋体" charset="0"/>
                          <a:cs typeface="宋体" charset="0"/>
                        </a:rPr>
                        <a:t> [GeV]</a:t>
                      </a:r>
                    </a:p>
                  </a:txBody>
                  <a:tcPr marL="48000" marR="48000" marT="60963" marB="60963" horzOverflow="overflow">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0" i="0" u="none" strike="noStrike" cap="none" normalizeH="0" baseline="0" dirty="0">
                          <a:ln>
                            <a:noFill/>
                          </a:ln>
                          <a:solidFill>
                            <a:srgbClr val="C00000"/>
                          </a:solidFill>
                          <a:effectLst/>
                          <a:latin typeface="+mn-lt"/>
                          <a:ea typeface="宋体" charset="0"/>
                          <a:cs typeface="Calibri" charset="0"/>
                        </a:rPr>
                        <a:t>6</a:t>
                      </a:r>
                    </a:p>
                  </a:txBody>
                  <a:tcPr marL="48000" marR="48000" marT="60963" marB="60963" horzOverflow="overflow">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0" i="0" u="none" strike="noStrike" cap="none" normalizeH="0" baseline="0" dirty="0">
                          <a:ln>
                            <a:noFill/>
                          </a:ln>
                          <a:solidFill>
                            <a:srgbClr val="C00000"/>
                          </a:solidFill>
                          <a:effectLst/>
                          <a:latin typeface="+mn-lt"/>
                          <a:ea typeface="宋体" charset="0"/>
                          <a:cs typeface="Calibri" charset="0"/>
                        </a:rPr>
                        <a:t>6</a:t>
                      </a:r>
                    </a:p>
                  </a:txBody>
                  <a:tcPr marL="48000" marR="48000" marT="60963" marB="60963" horzOverflow="overflow">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307393">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1500" b="1" kern="100" dirty="0">
                          <a:solidFill>
                            <a:schemeClr val="accent6"/>
                          </a:solidFill>
                          <a:effectLst/>
                          <a:latin typeface="+mj-lt"/>
                          <a:ea typeface="+mn-ea"/>
                          <a:cs typeface="Times New Roman" panose="02020603050405020304" pitchFamily="18" charset="0"/>
                        </a:rPr>
                        <a:t>Circumference [m]</a:t>
                      </a:r>
                      <a:endParaRPr lang="zh-CN" altLang="zh-CN" sz="1500" b="1" kern="100" dirty="0">
                        <a:solidFill>
                          <a:schemeClr val="accent6"/>
                        </a:solidFill>
                        <a:effectLst/>
                        <a:latin typeface="+mj-lt"/>
                        <a:ea typeface="+mn-ea"/>
                        <a:cs typeface="Times New Roman" panose="02020603050405020304" pitchFamily="18" charset="0"/>
                      </a:endParaRPr>
                    </a:p>
                  </a:txBody>
                  <a:tcPr marL="48000" marR="48000" marT="60963" marB="60963"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1" i="0" u="none" strike="noStrike" cap="none" normalizeH="0" baseline="0" dirty="0">
                          <a:ln>
                            <a:noFill/>
                          </a:ln>
                          <a:solidFill>
                            <a:schemeClr val="accent6"/>
                          </a:solidFill>
                          <a:effectLst/>
                          <a:latin typeface="+mj-lt"/>
                          <a:ea typeface="宋体" charset="0"/>
                          <a:cs typeface="Calibri" charset="0"/>
                        </a:rPr>
                        <a:t>1360.4</a:t>
                      </a:r>
                    </a:p>
                  </a:txBody>
                  <a:tcPr marL="48000" marR="48000" marT="60963" marB="60963"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1" i="0" u="none" strike="noStrike" cap="none" normalizeH="0" baseline="0" dirty="0">
                          <a:ln>
                            <a:noFill/>
                          </a:ln>
                          <a:solidFill>
                            <a:schemeClr val="accent6"/>
                          </a:solidFill>
                          <a:effectLst/>
                          <a:latin typeface="+mj-lt"/>
                          <a:ea typeface="宋体" charset="0"/>
                          <a:cs typeface="Calibri" charset="0"/>
                        </a:rPr>
                        <a:t>1103.6</a:t>
                      </a:r>
                    </a:p>
                  </a:txBody>
                  <a:tcPr marL="48000" marR="48000" marT="60963" marB="60963"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320122">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500" b="1" i="0" u="none" strike="noStrike" cap="none" normalizeH="0" baseline="0" dirty="0">
                          <a:ln>
                            <a:noFill/>
                          </a:ln>
                          <a:solidFill>
                            <a:schemeClr val="accent6"/>
                          </a:solidFill>
                          <a:effectLst/>
                          <a:latin typeface="+mj-lt"/>
                          <a:ea typeface="宋体" charset="0"/>
                          <a:cs typeface="宋体" charset="0"/>
                        </a:rPr>
                        <a:t>Emittance (H) [pm]</a:t>
                      </a:r>
                    </a:p>
                  </a:txBody>
                  <a:tcPr marL="48000" marR="48000" marT="60963" marB="60963"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1" i="0" u="none" strike="noStrike" cap="none" normalizeH="0" baseline="0" dirty="0">
                          <a:ln>
                            <a:noFill/>
                          </a:ln>
                          <a:solidFill>
                            <a:schemeClr val="accent6"/>
                          </a:solidFill>
                          <a:effectLst/>
                          <a:latin typeface="+mj-lt"/>
                          <a:ea typeface="宋体" charset="0"/>
                          <a:cs typeface="Calibri" charset="0"/>
                        </a:rPr>
                        <a:t>35</a:t>
                      </a:r>
                    </a:p>
                  </a:txBody>
                  <a:tcPr marL="48000" marR="48000" marT="60963" marB="60963" horzOverflow="overflow">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1" i="0" u="none" strike="noStrike" cap="none" normalizeH="0" baseline="0" dirty="0">
                          <a:ln>
                            <a:noFill/>
                          </a:ln>
                          <a:solidFill>
                            <a:schemeClr val="accent6"/>
                          </a:solidFill>
                          <a:effectLst/>
                          <a:latin typeface="+mj-lt"/>
                          <a:ea typeface="宋体" charset="0"/>
                          <a:cs typeface="Calibri" charset="0"/>
                        </a:rPr>
                        <a:t>42</a:t>
                      </a:r>
                    </a:p>
                  </a:txBody>
                  <a:tcPr marL="48000" marR="48000" marT="60963" marB="60963" horzOverflow="overflow">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304333">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500" b="0" i="0" u="none" strike="noStrike" cap="none" normalizeH="0" baseline="0" dirty="0">
                          <a:ln>
                            <a:noFill/>
                          </a:ln>
                          <a:solidFill>
                            <a:schemeClr val="tx1"/>
                          </a:solidFill>
                          <a:effectLst/>
                          <a:latin typeface="+mj-lt"/>
                          <a:ea typeface="宋体" charset="0"/>
                          <a:cs typeface="宋体" charset="0"/>
                        </a:rPr>
                        <a:t>Beam current [mA]</a:t>
                      </a:r>
                    </a:p>
                  </a:txBody>
                  <a:tcPr marL="48000" marR="48000" marT="60963" marB="60963"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1" i="0" u="none" strike="noStrike" cap="none" normalizeH="0" baseline="0" dirty="0">
                          <a:ln>
                            <a:noFill/>
                          </a:ln>
                          <a:solidFill>
                            <a:srgbClr val="FF0000"/>
                          </a:solidFill>
                          <a:effectLst/>
                          <a:latin typeface="+mj-lt"/>
                          <a:ea typeface="宋体" charset="0"/>
                          <a:cs typeface="Calibri" charset="0"/>
                        </a:rPr>
                        <a:t>200</a:t>
                      </a:r>
                    </a:p>
                  </a:txBody>
                  <a:tcPr marL="48000" marR="48000" marT="60963" marB="60963"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1" i="0" u="none" strike="noStrike" cap="none" normalizeH="0" baseline="0" dirty="0">
                          <a:ln>
                            <a:noFill/>
                          </a:ln>
                          <a:solidFill>
                            <a:srgbClr val="FF0000"/>
                          </a:solidFill>
                          <a:effectLst/>
                          <a:latin typeface="+mj-lt"/>
                          <a:ea typeface="宋体" charset="0"/>
                          <a:cs typeface="Calibri" charset="0"/>
                        </a:rPr>
                        <a:t>200</a:t>
                      </a:r>
                    </a:p>
                  </a:txBody>
                  <a:tcPr marL="48000" marR="48000" marT="60963" marB="60963"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304333">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500" b="0" i="0" u="none" strike="noStrike" cap="none" normalizeH="0" baseline="0" dirty="0">
                          <a:ln>
                            <a:noFill/>
                          </a:ln>
                          <a:solidFill>
                            <a:schemeClr val="tx1"/>
                          </a:solidFill>
                          <a:effectLst/>
                          <a:latin typeface="+mj-lt"/>
                          <a:ea typeface="宋体" charset="0"/>
                          <a:cs typeface="宋体" charset="0"/>
                        </a:rPr>
                        <a:t>Bunch number </a:t>
                      </a:r>
                      <a:r>
                        <a:rPr kumimoji="0" lang="en-US" altLang="zh-CN" sz="1500" b="0" i="1" u="none" strike="noStrike" cap="none" normalizeH="0" baseline="0" dirty="0">
                          <a:ln>
                            <a:noFill/>
                          </a:ln>
                          <a:solidFill>
                            <a:schemeClr val="tx1"/>
                          </a:solidFill>
                          <a:effectLst/>
                          <a:latin typeface="+mj-lt"/>
                          <a:ea typeface="宋体" charset="0"/>
                          <a:cs typeface="宋体" charset="0"/>
                        </a:rPr>
                        <a:t>N</a:t>
                      </a:r>
                      <a:r>
                        <a:rPr kumimoji="0" lang="en-US" altLang="zh-CN" sz="1500" b="0" i="1" u="none" strike="noStrike" cap="none" normalizeH="0" baseline="-25000" dirty="0">
                          <a:ln>
                            <a:noFill/>
                          </a:ln>
                          <a:solidFill>
                            <a:schemeClr val="tx1"/>
                          </a:solidFill>
                          <a:effectLst/>
                          <a:latin typeface="+mj-lt"/>
                          <a:ea typeface="宋体" charset="0"/>
                          <a:cs typeface="宋体" charset="0"/>
                        </a:rPr>
                        <a:t>b</a:t>
                      </a:r>
                    </a:p>
                  </a:txBody>
                  <a:tcPr marL="48000" marR="48000" marT="60963" marB="60963"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1" i="0" u="none" strike="noStrike" kern="1200" cap="none" normalizeH="0" baseline="0" dirty="0">
                          <a:ln>
                            <a:noFill/>
                          </a:ln>
                          <a:solidFill>
                            <a:srgbClr val="FF0000"/>
                          </a:solidFill>
                          <a:effectLst/>
                          <a:latin typeface="+mj-lt"/>
                          <a:ea typeface="宋体" charset="0"/>
                          <a:cs typeface="Calibri" charset="0"/>
                        </a:rPr>
                        <a:t>680/63</a:t>
                      </a:r>
                    </a:p>
                  </a:txBody>
                  <a:tcPr marL="48000" marR="48000" marT="60963" marB="60963"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1" i="0" u="none" strike="noStrike" kern="1200" cap="none" normalizeH="0" baseline="0" dirty="0">
                          <a:ln>
                            <a:noFill/>
                          </a:ln>
                          <a:solidFill>
                            <a:srgbClr val="FF0000"/>
                          </a:solidFill>
                          <a:effectLst/>
                          <a:latin typeface="+mj-lt"/>
                          <a:ea typeface="宋体" charset="0"/>
                          <a:cs typeface="Calibri" charset="0"/>
                        </a:rPr>
                        <a:t>324/48</a:t>
                      </a:r>
                    </a:p>
                  </a:txBody>
                  <a:tcPr marL="48000" marR="48000" marT="60963" marB="60963"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304333">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500" b="0" i="0" u="none" strike="noStrike" cap="none" normalizeH="0" baseline="0" dirty="0">
                          <a:ln>
                            <a:noFill/>
                          </a:ln>
                          <a:solidFill>
                            <a:schemeClr val="tx1"/>
                          </a:solidFill>
                          <a:effectLst/>
                          <a:latin typeface="+mj-lt"/>
                          <a:ea typeface="宋体" charset="0"/>
                          <a:cs typeface="宋体" charset="0"/>
                        </a:rPr>
                        <a:t>Momentum compaction </a:t>
                      </a:r>
                      <a:r>
                        <a:rPr kumimoji="0" lang="en-US" altLang="zh-CN" sz="1500" b="0" i="1" u="none" strike="noStrike" cap="none" normalizeH="0" baseline="0" dirty="0">
                          <a:ln>
                            <a:noFill/>
                          </a:ln>
                          <a:solidFill>
                            <a:schemeClr val="tx1"/>
                          </a:solidFill>
                          <a:effectLst/>
                          <a:latin typeface="+mj-lt"/>
                          <a:ea typeface="宋体" charset="0"/>
                          <a:cs typeface="宋体" charset="0"/>
                          <a:sym typeface="Symbol" panose="05050102010706020507" pitchFamily="18" charset="2"/>
                        </a:rPr>
                        <a:t></a:t>
                      </a:r>
                      <a:r>
                        <a:rPr kumimoji="0" lang="en-US" altLang="zh-CN" sz="1500" b="0" i="1" u="none" strike="noStrike" cap="none" normalizeH="0" baseline="-25000" dirty="0">
                          <a:ln>
                            <a:noFill/>
                          </a:ln>
                          <a:solidFill>
                            <a:schemeClr val="tx1"/>
                          </a:solidFill>
                          <a:effectLst/>
                          <a:latin typeface="+mj-lt"/>
                          <a:ea typeface="宋体" charset="0"/>
                          <a:cs typeface="宋体" charset="0"/>
                          <a:sym typeface="Symbol" panose="05050102010706020507" pitchFamily="18" charset="2"/>
                        </a:rPr>
                        <a:t>p</a:t>
                      </a:r>
                      <a:r>
                        <a:rPr kumimoji="0" lang="en-US" altLang="zh-CN" sz="1500" b="0" i="0" u="none" strike="noStrike" cap="none" normalizeH="0" baseline="0" dirty="0">
                          <a:ln>
                            <a:noFill/>
                          </a:ln>
                          <a:solidFill>
                            <a:schemeClr val="tx1"/>
                          </a:solidFill>
                          <a:effectLst/>
                          <a:latin typeface="+mj-lt"/>
                          <a:ea typeface="宋体" charset="0"/>
                          <a:cs typeface="宋体" charset="0"/>
                        </a:rPr>
                        <a:t> [</a:t>
                      </a:r>
                      <a:r>
                        <a:rPr kumimoji="0" lang="en-US" altLang="zh-CN" sz="1500" b="0" i="0" u="none" strike="noStrike" kern="1200" cap="none" normalizeH="0" baseline="0" dirty="0">
                          <a:ln>
                            <a:noFill/>
                          </a:ln>
                          <a:solidFill>
                            <a:schemeClr val="tx1"/>
                          </a:solidFill>
                          <a:effectLst/>
                          <a:latin typeface="+mj-lt"/>
                          <a:ea typeface="宋体" charset="0"/>
                          <a:cs typeface="Calibri" charset="0"/>
                          <a:sym typeface="Symbol" charset="0"/>
                        </a:rPr>
                        <a:t>10</a:t>
                      </a:r>
                      <a:r>
                        <a:rPr kumimoji="0" lang="en-US" altLang="zh-CN" sz="1500" b="0" i="0" u="none" strike="noStrike" kern="1200" cap="none" normalizeH="0" baseline="30000" dirty="0">
                          <a:ln>
                            <a:noFill/>
                          </a:ln>
                          <a:solidFill>
                            <a:schemeClr val="tx1"/>
                          </a:solidFill>
                          <a:effectLst/>
                          <a:latin typeface="+mj-lt"/>
                          <a:ea typeface="宋体" charset="0"/>
                          <a:cs typeface="Calibri" charset="0"/>
                          <a:sym typeface="Symbol" charset="0"/>
                        </a:rPr>
                        <a:t>-5</a:t>
                      </a:r>
                      <a:r>
                        <a:rPr kumimoji="0" lang="en-US" altLang="zh-CN" sz="1500" b="0" i="0" u="none" strike="noStrike" kern="1200" cap="none" normalizeH="0" baseline="0" dirty="0">
                          <a:ln>
                            <a:noFill/>
                          </a:ln>
                          <a:solidFill>
                            <a:schemeClr val="tx1"/>
                          </a:solidFill>
                          <a:effectLst/>
                          <a:latin typeface="+mj-lt"/>
                          <a:ea typeface="宋体" charset="0"/>
                          <a:cs typeface="Calibri" charset="0"/>
                          <a:sym typeface="Symbol" charset="0"/>
                        </a:rPr>
                        <a:t>]</a:t>
                      </a:r>
                      <a:endParaRPr kumimoji="0" lang="en-US" altLang="zh-CN" sz="1500" b="0" i="0" u="none" strike="noStrike" kern="1200" cap="none" normalizeH="0" baseline="0" dirty="0">
                        <a:ln>
                          <a:noFill/>
                        </a:ln>
                        <a:solidFill>
                          <a:schemeClr val="tx1"/>
                        </a:solidFill>
                        <a:effectLst/>
                        <a:latin typeface="+mj-lt"/>
                        <a:ea typeface="宋体" charset="0"/>
                        <a:cs typeface="Calibri" charset="0"/>
                      </a:endParaRPr>
                    </a:p>
                  </a:txBody>
                  <a:tcPr marL="48000" marR="48000" marT="60963" marB="60963"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9EDF4"/>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500" b="0" i="0" u="none" strike="noStrike" kern="1200" cap="none" normalizeH="0" baseline="0" dirty="0">
                          <a:ln>
                            <a:noFill/>
                          </a:ln>
                          <a:solidFill>
                            <a:schemeClr val="tx1"/>
                          </a:solidFill>
                          <a:effectLst/>
                          <a:latin typeface="+mj-lt"/>
                          <a:ea typeface="宋体" charset="0"/>
                          <a:cs typeface="Calibri" charset="0"/>
                        </a:rPr>
                        <a:t>1.83</a:t>
                      </a:r>
                    </a:p>
                  </a:txBody>
                  <a:tcPr marL="48000" marR="48000" marT="60963" marB="60963"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9EDF4"/>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500" b="0" i="0" u="none" strike="noStrike" kern="1200" cap="none" normalizeH="0" baseline="0" dirty="0">
                          <a:ln>
                            <a:noFill/>
                          </a:ln>
                          <a:solidFill>
                            <a:schemeClr val="tx1"/>
                          </a:solidFill>
                          <a:effectLst/>
                          <a:latin typeface="+mj-lt"/>
                          <a:ea typeface="宋体" charset="0"/>
                          <a:cs typeface="Calibri" charset="0"/>
                        </a:rPr>
                        <a:t>3.96</a:t>
                      </a:r>
                    </a:p>
                  </a:txBody>
                  <a:tcPr marL="48000" marR="48000" marT="60963" marB="60963"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7"/>
                  </a:ext>
                </a:extLst>
              </a:tr>
              <a:tr h="304333">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1500" i="0" kern="100" dirty="0">
                          <a:solidFill>
                            <a:schemeClr val="tx1"/>
                          </a:solidFill>
                          <a:effectLst/>
                          <a:latin typeface="+mj-lt"/>
                          <a:ea typeface="宋体" panose="02010600030101010101" pitchFamily="2" charset="-122"/>
                          <a:cs typeface="Times New Roman" panose="02020603050405020304" pitchFamily="18" charset="0"/>
                          <a:sym typeface="Symbol" panose="05050102010706020507"/>
                        </a:rPr>
                        <a:t>B</a:t>
                      </a:r>
                      <a:r>
                        <a:rPr lang="en-US" altLang="zh-CN" sz="1500" kern="1200" dirty="0">
                          <a:solidFill>
                            <a:schemeClr val="tx1"/>
                          </a:solidFill>
                          <a:effectLst/>
                          <a:latin typeface="+mj-lt"/>
                          <a:ea typeface="+mn-ea"/>
                          <a:cs typeface="Times New Roman" panose="02020603050405020304" pitchFamily="18" charset="0"/>
                        </a:rPr>
                        <a:t>unch length </a:t>
                      </a:r>
                      <a:r>
                        <a:rPr lang="en-US" altLang="zh-CN" sz="1500" i="1" kern="100" dirty="0">
                          <a:solidFill>
                            <a:schemeClr val="tx1"/>
                          </a:solidFill>
                          <a:effectLst/>
                          <a:latin typeface="+mj-lt"/>
                          <a:ea typeface="宋体" panose="02010600030101010101" pitchFamily="2" charset="-122"/>
                          <a:cs typeface="Times New Roman" panose="02020603050405020304" pitchFamily="18" charset="0"/>
                          <a:sym typeface="Symbol" panose="05050102010706020507"/>
                        </a:rPr>
                        <a:t></a:t>
                      </a:r>
                      <a:r>
                        <a:rPr lang="en-US" altLang="zh-CN" sz="1500" i="1" kern="100" baseline="-25000" dirty="0">
                          <a:solidFill>
                            <a:schemeClr val="tx1"/>
                          </a:solidFill>
                          <a:effectLst/>
                          <a:latin typeface="+mj-lt"/>
                          <a:ea typeface="宋体" panose="02010600030101010101" pitchFamily="2" charset="-122"/>
                          <a:cs typeface="Times New Roman" panose="02020603050405020304" pitchFamily="18" charset="0"/>
                        </a:rPr>
                        <a:t>z</a:t>
                      </a:r>
                      <a:r>
                        <a:rPr lang="en-US" altLang="zh-CN" sz="1500" kern="100" dirty="0">
                          <a:solidFill>
                            <a:schemeClr val="tx1"/>
                          </a:solidFill>
                          <a:effectLst/>
                          <a:latin typeface="+mj-lt"/>
                          <a:ea typeface="宋体" panose="02010600030101010101" pitchFamily="2" charset="-122"/>
                          <a:cs typeface="Times New Roman" panose="02020603050405020304" pitchFamily="18" charset="0"/>
                        </a:rPr>
                        <a:t> (natural/total) [mm]</a:t>
                      </a:r>
                      <a:endParaRPr lang="zh-CN" altLang="zh-CN" sz="1500" kern="100" dirty="0">
                        <a:solidFill>
                          <a:schemeClr val="tx1"/>
                        </a:solidFill>
                        <a:effectLst/>
                        <a:latin typeface="+mj-lt"/>
                        <a:ea typeface="宋体" panose="02010600030101010101" pitchFamily="2" charset="-122"/>
                        <a:cs typeface="Times New Roman" panose="02020603050405020304" pitchFamily="18" charset="0"/>
                      </a:endParaRPr>
                    </a:p>
                  </a:txBody>
                  <a:tcPr marL="48000" marR="48000" marT="60963" marB="60963"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500" b="0" i="0" u="none" strike="noStrike" kern="1200" cap="none" normalizeH="0" baseline="0" dirty="0">
                          <a:ln>
                            <a:noFill/>
                          </a:ln>
                          <a:solidFill>
                            <a:schemeClr val="tx1"/>
                          </a:solidFill>
                          <a:effectLst/>
                          <a:latin typeface="+mn-lt"/>
                          <a:ea typeface="宋体" charset="0"/>
                          <a:cs typeface="Calibri" charset="0"/>
                        </a:rPr>
                        <a:t>5.0/29.7</a:t>
                      </a:r>
                    </a:p>
                  </a:txBody>
                  <a:tcPr marL="48000" marR="48000" marT="60963" marB="60963"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500" b="0" i="0" u="none" strike="noStrike" kern="1200" cap="none" normalizeH="0" baseline="0" dirty="0">
                          <a:ln>
                            <a:noFill/>
                          </a:ln>
                          <a:solidFill>
                            <a:schemeClr val="tx1"/>
                          </a:solidFill>
                          <a:effectLst/>
                          <a:latin typeface="+mn-lt"/>
                          <a:ea typeface="宋体" charset="0"/>
                          <a:cs typeface="Calibri" charset="0"/>
                        </a:rPr>
                        <a:t>4.2/18.6</a:t>
                      </a:r>
                    </a:p>
                  </a:txBody>
                  <a:tcPr marL="48000" marR="48000" marT="60963" marB="60963"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0008"/>
                  </a:ext>
                </a:extLst>
              </a:tr>
              <a:tr h="304333">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500" b="0" i="0" u="none" strike="noStrike" kern="1200" cap="none" spc="0" normalizeH="0" baseline="0" noProof="0" dirty="0">
                          <a:ln>
                            <a:noFill/>
                          </a:ln>
                          <a:solidFill>
                            <a:srgbClr val="000000"/>
                          </a:solidFill>
                          <a:effectLst/>
                          <a:uLnTx/>
                          <a:uFillTx/>
                          <a:latin typeface="Arial"/>
                          <a:ea typeface="宋体" charset="0"/>
                          <a:cs typeface="宋体" charset="0"/>
                        </a:rPr>
                        <a:t>RF voltage/beam [MV]</a:t>
                      </a:r>
                      <a:endParaRPr kumimoji="0" lang="en-US" altLang="zh-CN" sz="1500" b="0" i="1" u="none" strike="noStrike" kern="1200" cap="none" spc="0" normalizeH="0" baseline="0" noProof="0" dirty="0">
                        <a:ln>
                          <a:noFill/>
                        </a:ln>
                        <a:solidFill>
                          <a:srgbClr val="000000"/>
                        </a:solidFill>
                        <a:effectLst/>
                        <a:uLnTx/>
                        <a:uFillTx/>
                        <a:latin typeface="Arial"/>
                        <a:ea typeface="宋体" charset="0"/>
                        <a:cs typeface="宋体" charset="0"/>
                        <a:sym typeface="Symbol" charset="0"/>
                      </a:endParaRPr>
                    </a:p>
                  </a:txBody>
                  <a:tcPr marL="48000" marR="48000" marT="60963" marB="60963"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0" i="0" u="none" strike="noStrike" kern="1200" cap="none" normalizeH="0" baseline="0" dirty="0">
                          <a:ln>
                            <a:noFill/>
                          </a:ln>
                          <a:solidFill>
                            <a:schemeClr val="tx1"/>
                          </a:solidFill>
                          <a:effectLst/>
                          <a:latin typeface="+mj-lt"/>
                          <a:ea typeface="宋体" charset="0"/>
                          <a:cs typeface="Calibri" charset="0"/>
                        </a:rPr>
                        <a:t>5.0</a:t>
                      </a:r>
                    </a:p>
                  </a:txBody>
                  <a:tcPr marL="48000" marR="48000" marT="60963" marB="60963"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0" i="0" u="none" strike="noStrike" kern="1200" cap="none" normalizeH="0" baseline="0" dirty="0">
                          <a:ln>
                            <a:noFill/>
                          </a:ln>
                          <a:solidFill>
                            <a:schemeClr val="tx1"/>
                          </a:solidFill>
                          <a:effectLst/>
                          <a:latin typeface="+mj-lt"/>
                          <a:ea typeface="宋体" charset="0"/>
                          <a:cs typeface="Calibri" charset="0"/>
                        </a:rPr>
                        <a:t>6.6</a:t>
                      </a:r>
                    </a:p>
                  </a:txBody>
                  <a:tcPr marL="48000" marR="48000" marT="60963" marB="60963"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10"/>
                  </a:ext>
                </a:extLst>
              </a:tr>
              <a:tr h="304333">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500" b="0" i="0" u="none" strike="noStrike" cap="none" normalizeH="0" baseline="0" dirty="0">
                          <a:ln>
                            <a:noFill/>
                          </a:ln>
                          <a:solidFill>
                            <a:schemeClr val="tx1"/>
                          </a:solidFill>
                          <a:effectLst/>
                          <a:latin typeface="+mj-lt"/>
                          <a:ea typeface="宋体" charset="0"/>
                          <a:cs typeface="宋体" charset="0"/>
                        </a:rPr>
                        <a:t>Synchrotron tune</a:t>
                      </a:r>
                    </a:p>
                  </a:txBody>
                  <a:tcPr marL="48000" marR="48000" marT="60963" marB="60963"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0" i="0" u="none" strike="noStrike" kern="1200" cap="none" normalizeH="0" baseline="0" dirty="0">
                          <a:ln>
                            <a:noFill/>
                          </a:ln>
                          <a:solidFill>
                            <a:schemeClr val="tx1"/>
                          </a:solidFill>
                          <a:effectLst/>
                          <a:latin typeface="+mj-lt"/>
                          <a:ea typeface="宋体" charset="0"/>
                          <a:cs typeface="Calibri" charset="0"/>
                        </a:rPr>
                        <a:t>8.5E-4/7.8E-5</a:t>
                      </a:r>
                    </a:p>
                  </a:txBody>
                  <a:tcPr marL="48000" marR="48000" marT="60963" marB="60963"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0" i="0" u="none" strike="noStrike" kern="1200" cap="none" normalizeH="0" baseline="0" dirty="0">
                          <a:ln>
                            <a:noFill/>
                          </a:ln>
                          <a:solidFill>
                            <a:schemeClr val="tx1"/>
                          </a:solidFill>
                          <a:effectLst/>
                          <a:latin typeface="+mj-lt"/>
                          <a:ea typeface="宋体" charset="0"/>
                          <a:cs typeface="Calibri" charset="0"/>
                        </a:rPr>
                        <a:t>2.3E-3/~</a:t>
                      </a:r>
                    </a:p>
                  </a:txBody>
                  <a:tcPr marL="48000" marR="48000" marT="60963" marB="60963"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11"/>
                  </a:ext>
                </a:extLst>
              </a:tr>
              <a:tr h="304333">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500" b="0" i="0" u="none" strike="noStrike" cap="none" normalizeH="0" baseline="0" dirty="0">
                          <a:ln>
                            <a:noFill/>
                          </a:ln>
                          <a:solidFill>
                            <a:schemeClr val="tx1"/>
                          </a:solidFill>
                          <a:effectLst/>
                          <a:latin typeface="+mj-lt"/>
                          <a:ea typeface="宋体" charset="0"/>
                          <a:cs typeface="宋体" charset="0"/>
                        </a:rPr>
                        <a:t>Radiation damping [</a:t>
                      </a:r>
                      <a:r>
                        <a:rPr kumimoji="0" lang="en-US" altLang="zh-CN" sz="1500" b="0" i="0" u="none" strike="noStrike" cap="none" normalizeH="0" baseline="0" dirty="0" err="1">
                          <a:ln>
                            <a:noFill/>
                          </a:ln>
                          <a:solidFill>
                            <a:schemeClr val="tx1"/>
                          </a:solidFill>
                          <a:effectLst/>
                          <a:latin typeface="+mj-lt"/>
                          <a:ea typeface="宋体" charset="0"/>
                          <a:cs typeface="宋体" charset="0"/>
                        </a:rPr>
                        <a:t>ms</a:t>
                      </a:r>
                      <a:r>
                        <a:rPr kumimoji="0" lang="en-US" altLang="zh-CN" sz="1500" b="0" i="0" u="none" strike="noStrike" cap="none" normalizeH="0" baseline="0" dirty="0">
                          <a:ln>
                            <a:noFill/>
                          </a:ln>
                          <a:solidFill>
                            <a:schemeClr val="tx1"/>
                          </a:solidFill>
                          <a:effectLst/>
                          <a:latin typeface="+mj-lt"/>
                          <a:ea typeface="宋体" charset="0"/>
                          <a:cs typeface="宋体" charset="0"/>
                        </a:rPr>
                        <a:t>]</a:t>
                      </a:r>
                    </a:p>
                  </a:txBody>
                  <a:tcPr marL="48000" marR="48000" marT="60963" marB="60963"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0" i="0" u="none" strike="noStrike" kern="1200" cap="none" normalizeH="0" baseline="0" dirty="0">
                          <a:ln>
                            <a:noFill/>
                          </a:ln>
                          <a:solidFill>
                            <a:schemeClr val="tx1"/>
                          </a:solidFill>
                          <a:effectLst/>
                          <a:latin typeface="+mn-lt"/>
                          <a:ea typeface="宋体" charset="0"/>
                          <a:cs typeface="Calibri" charset="0"/>
                        </a:rPr>
                        <a:t>10.9/20.6/18.7</a:t>
                      </a:r>
                    </a:p>
                  </a:txBody>
                  <a:tcPr marL="48000" marR="48000" marT="60963" marB="60963"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500" b="0" i="0" u="none" strike="noStrike" kern="1200" cap="none" normalizeH="0" baseline="0" dirty="0">
                          <a:ln>
                            <a:noFill/>
                          </a:ln>
                          <a:solidFill>
                            <a:schemeClr val="tx1"/>
                          </a:solidFill>
                          <a:effectLst/>
                          <a:latin typeface="+mn-lt"/>
                          <a:ea typeface="宋体" charset="0"/>
                          <a:cs typeface="Calibri" charset="0"/>
                        </a:rPr>
                        <a:t>7.3/16.1/20.1</a:t>
                      </a:r>
                    </a:p>
                  </a:txBody>
                  <a:tcPr marL="48000" marR="48000" marT="60963" marB="60963"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12"/>
                  </a:ext>
                </a:extLst>
              </a:tr>
            </a:tbl>
          </a:graphicData>
        </a:graphic>
      </p:graphicFrame>
      <p:sp>
        <p:nvSpPr>
          <p:cNvPr id="24" name="文本框 23">
            <a:extLst>
              <a:ext uri="{FF2B5EF4-FFF2-40B4-BE49-F238E27FC236}">
                <a16:creationId xmlns:a16="http://schemas.microsoft.com/office/drawing/2014/main" id="{5A411077-3971-4D80-8EBD-9A5F8786A4C3}"/>
              </a:ext>
            </a:extLst>
          </p:cNvPr>
          <p:cNvSpPr txBox="1"/>
          <p:nvPr/>
        </p:nvSpPr>
        <p:spPr>
          <a:xfrm>
            <a:off x="7490195" y="4449374"/>
            <a:ext cx="1679136" cy="3693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sng" strike="noStrike" kern="0" cap="none" spc="0" normalizeH="0" baseline="0" noProof="0" dirty="0">
                <a:ln>
                  <a:noFill/>
                </a:ln>
                <a:solidFill>
                  <a:prstClr val="black"/>
                </a:solidFill>
                <a:effectLst/>
                <a:uLnTx/>
                <a:uFillTx/>
                <a:latin typeface="Calibri"/>
                <a:ea typeface="宋体" panose="02010600030101010101" pitchFamily="2" charset="-122"/>
              </a:rPr>
              <a:t>Small </a:t>
            </a:r>
            <a:r>
              <a:rPr kumimoji="0" lang="en-US" altLang="zh-CN" sz="1800" b="1" i="1" u="sng" strike="noStrike" kern="0" cap="none" spc="0" normalizeH="0" baseline="0" noProof="0" dirty="0">
                <a:ln>
                  <a:noFill/>
                </a:ln>
                <a:solidFill>
                  <a:prstClr val="black"/>
                </a:solidFill>
                <a:effectLst/>
                <a:uLnTx/>
                <a:uFillTx/>
                <a:latin typeface="Calibri"/>
                <a:ea typeface="宋体" panose="02010600030101010101" pitchFamily="2" charset="-122"/>
                <a:sym typeface="Symbol" panose="05050102010706020507" pitchFamily="18" charset="2"/>
              </a:rPr>
              <a:t></a:t>
            </a:r>
            <a:r>
              <a:rPr kumimoji="0" lang="en-US" altLang="zh-CN" sz="1800" b="1" i="1" u="sng" strike="noStrike" kern="0" cap="none" spc="0" normalizeH="0" baseline="-25000" noProof="0" dirty="0">
                <a:ln>
                  <a:noFill/>
                </a:ln>
                <a:solidFill>
                  <a:prstClr val="black"/>
                </a:solidFill>
                <a:effectLst/>
                <a:uLnTx/>
                <a:uFillTx/>
                <a:latin typeface="Calibri"/>
                <a:ea typeface="宋体" panose="02010600030101010101" pitchFamily="2" charset="-122"/>
                <a:sym typeface="Symbol" panose="05050102010706020507" pitchFamily="18" charset="2"/>
              </a:rPr>
              <a:t>p</a:t>
            </a:r>
            <a:endParaRPr kumimoji="0" lang="en-US" altLang="zh-CN" sz="1800" b="1" i="1" u="sng" strike="noStrike" kern="0" cap="none" spc="0" normalizeH="0" baseline="-25000" noProof="0" dirty="0">
              <a:ln>
                <a:noFill/>
              </a:ln>
              <a:solidFill>
                <a:prstClr val="black"/>
              </a:solidFill>
              <a:effectLst/>
              <a:uLnTx/>
              <a:uFillTx/>
              <a:latin typeface="Calibri"/>
              <a:ea typeface="宋体" panose="02010600030101010101" pitchFamily="2" charset="-122"/>
            </a:endParaRPr>
          </a:p>
        </p:txBody>
      </p:sp>
      <p:sp>
        <p:nvSpPr>
          <p:cNvPr id="25" name="文本框 24">
            <a:extLst>
              <a:ext uri="{FF2B5EF4-FFF2-40B4-BE49-F238E27FC236}">
                <a16:creationId xmlns:a16="http://schemas.microsoft.com/office/drawing/2014/main" id="{A15D3F28-F6AE-4520-940B-957D9D9A4B54}"/>
              </a:ext>
            </a:extLst>
          </p:cNvPr>
          <p:cNvSpPr txBox="1"/>
          <p:nvPr/>
        </p:nvSpPr>
        <p:spPr>
          <a:xfrm>
            <a:off x="7563713" y="4940812"/>
            <a:ext cx="3529023" cy="3693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sng" strike="noStrike" kern="0" cap="none" spc="0" normalizeH="0" baseline="0" noProof="0" dirty="0">
                <a:ln>
                  <a:noFill/>
                </a:ln>
                <a:solidFill>
                  <a:prstClr val="black"/>
                </a:solidFill>
                <a:effectLst/>
                <a:uLnTx/>
                <a:uFillTx/>
                <a:latin typeface="Calibri"/>
                <a:ea typeface="宋体" panose="02010600030101010101" pitchFamily="2" charset="-122"/>
              </a:rPr>
              <a:t>Longer </a:t>
            </a:r>
            <a:r>
              <a:rPr kumimoji="0" lang="en-US" altLang="zh-CN" sz="1800" b="1" i="1" u="sng" strike="noStrike" kern="0" cap="none" spc="0" normalizeH="0" baseline="0" noProof="0" dirty="0">
                <a:ln>
                  <a:noFill/>
                </a:ln>
                <a:solidFill>
                  <a:prstClr val="black"/>
                </a:solidFill>
                <a:effectLst/>
                <a:uLnTx/>
                <a:uFillTx/>
                <a:latin typeface="Calibri"/>
                <a:ea typeface="宋体" panose="02010600030101010101" pitchFamily="2" charset="-122"/>
                <a:sym typeface="Symbol" panose="05050102010706020507" pitchFamily="18" charset="2"/>
              </a:rPr>
              <a:t></a:t>
            </a:r>
            <a:r>
              <a:rPr kumimoji="0" lang="en-US" altLang="zh-CN" sz="1800" b="1" i="1" u="sng" strike="noStrike" kern="0" cap="none" spc="0" normalizeH="0" baseline="-25000" noProof="0" dirty="0">
                <a:ln>
                  <a:noFill/>
                </a:ln>
                <a:solidFill>
                  <a:prstClr val="black"/>
                </a:solidFill>
                <a:effectLst/>
                <a:uLnTx/>
                <a:uFillTx/>
                <a:latin typeface="Calibri"/>
                <a:ea typeface="宋体" panose="02010600030101010101" pitchFamily="2" charset="-122"/>
                <a:sym typeface="Symbol" panose="05050102010706020507" pitchFamily="18" charset="2"/>
              </a:rPr>
              <a:t>z</a:t>
            </a:r>
            <a:r>
              <a:rPr kumimoji="0" lang="en-US" altLang="zh-CN" sz="1800" b="1" i="0" u="sng" strike="noStrike" kern="0" cap="none" spc="0" normalizeH="0" baseline="0" noProof="0" dirty="0">
                <a:ln>
                  <a:noFill/>
                </a:ln>
                <a:solidFill>
                  <a:prstClr val="black"/>
                </a:solidFill>
                <a:effectLst/>
                <a:uLnTx/>
                <a:uFillTx/>
                <a:latin typeface="Calibri"/>
                <a:ea typeface="宋体" panose="02010600030101010101" pitchFamily="2" charset="-122"/>
              </a:rPr>
              <a:t>, especially with HRF</a:t>
            </a:r>
            <a:endParaRPr kumimoji="0" lang="en-US" altLang="zh-CN" sz="1800" b="1" i="1" u="sng" strike="noStrike" kern="0" cap="none" spc="0" normalizeH="0" baseline="-25000" noProof="0" dirty="0">
              <a:ln>
                <a:noFill/>
              </a:ln>
              <a:solidFill>
                <a:prstClr val="black"/>
              </a:solidFill>
              <a:effectLst/>
              <a:uLnTx/>
              <a:uFillTx/>
              <a:latin typeface="Calibri"/>
              <a:ea typeface="宋体" panose="02010600030101010101" pitchFamily="2" charset="-122"/>
            </a:endParaRPr>
          </a:p>
        </p:txBody>
      </p:sp>
      <p:sp>
        <p:nvSpPr>
          <p:cNvPr id="26" name="箭头: 右 25">
            <a:extLst>
              <a:ext uri="{FF2B5EF4-FFF2-40B4-BE49-F238E27FC236}">
                <a16:creationId xmlns:a16="http://schemas.microsoft.com/office/drawing/2014/main" id="{36E9608C-0B3E-41AC-8CE4-A11A5CF4C22A}"/>
              </a:ext>
            </a:extLst>
          </p:cNvPr>
          <p:cNvSpPr/>
          <p:nvPr/>
        </p:nvSpPr>
        <p:spPr>
          <a:xfrm>
            <a:off x="7036036" y="4634040"/>
            <a:ext cx="281458" cy="161768"/>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7" name="箭头: 右 26">
            <a:extLst>
              <a:ext uri="{FF2B5EF4-FFF2-40B4-BE49-F238E27FC236}">
                <a16:creationId xmlns:a16="http://schemas.microsoft.com/office/drawing/2014/main" id="{6CF15B82-A29B-4989-B6AC-94FB0BE44FCF}"/>
              </a:ext>
            </a:extLst>
          </p:cNvPr>
          <p:cNvSpPr/>
          <p:nvPr/>
        </p:nvSpPr>
        <p:spPr>
          <a:xfrm>
            <a:off x="7054557" y="5092961"/>
            <a:ext cx="281458" cy="161768"/>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8" name="文本框 27">
            <a:extLst>
              <a:ext uri="{FF2B5EF4-FFF2-40B4-BE49-F238E27FC236}">
                <a16:creationId xmlns:a16="http://schemas.microsoft.com/office/drawing/2014/main" id="{379B3FD5-1C6A-42DF-89C3-28E10A2C8093}"/>
              </a:ext>
            </a:extLst>
          </p:cNvPr>
          <p:cNvSpPr txBox="1"/>
          <p:nvPr/>
        </p:nvSpPr>
        <p:spPr>
          <a:xfrm>
            <a:off x="7457717" y="5551914"/>
            <a:ext cx="4352886" cy="646331"/>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b="1" u="sng" kern="0" dirty="0">
                <a:solidFill>
                  <a:prstClr val="black"/>
                </a:solidFill>
                <a:latin typeface="Calibri"/>
                <a:ea typeface="宋体" panose="02010600030101010101" pitchFamily="2" charset="-122"/>
              </a:rPr>
              <a:t>Slow longitudinal oscillation, easier to get unstable at longitudinal plane</a:t>
            </a:r>
            <a:endParaRPr kumimoji="0" lang="en-US" altLang="zh-CN" sz="1800" b="1" i="1" u="sng" strike="noStrike" kern="0" cap="none" spc="0" normalizeH="0" baseline="-25000" noProof="0" dirty="0">
              <a:ln>
                <a:noFill/>
              </a:ln>
              <a:solidFill>
                <a:prstClr val="black"/>
              </a:solidFill>
              <a:effectLst/>
              <a:uLnTx/>
              <a:uFillTx/>
              <a:latin typeface="Calibri"/>
              <a:ea typeface="宋体" panose="02010600030101010101" pitchFamily="2" charset="-122"/>
            </a:endParaRPr>
          </a:p>
        </p:txBody>
      </p:sp>
      <p:sp>
        <p:nvSpPr>
          <p:cNvPr id="29" name="箭头: 右 28">
            <a:extLst>
              <a:ext uri="{FF2B5EF4-FFF2-40B4-BE49-F238E27FC236}">
                <a16:creationId xmlns:a16="http://schemas.microsoft.com/office/drawing/2014/main" id="{660281EC-7691-46C5-917D-8FD16F481420}"/>
              </a:ext>
            </a:extLst>
          </p:cNvPr>
          <p:cNvSpPr/>
          <p:nvPr/>
        </p:nvSpPr>
        <p:spPr>
          <a:xfrm>
            <a:off x="7054557" y="5687696"/>
            <a:ext cx="281458" cy="161768"/>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0" name="文本框 29">
            <a:extLst>
              <a:ext uri="{FF2B5EF4-FFF2-40B4-BE49-F238E27FC236}">
                <a16:creationId xmlns:a16="http://schemas.microsoft.com/office/drawing/2014/main" id="{3CD4994C-3A8A-43DF-BFEB-68BD7BE38396}"/>
              </a:ext>
            </a:extLst>
          </p:cNvPr>
          <p:cNvSpPr txBox="1"/>
          <p:nvPr/>
        </p:nvSpPr>
        <p:spPr>
          <a:xfrm>
            <a:off x="7413062" y="3936570"/>
            <a:ext cx="4442196" cy="3693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sng" strike="noStrike" kern="0" cap="none" spc="0" normalizeH="0" baseline="0" noProof="0" dirty="0">
                <a:ln>
                  <a:noFill/>
                </a:ln>
                <a:solidFill>
                  <a:prstClr val="black"/>
                </a:solidFill>
                <a:effectLst/>
                <a:uLnTx/>
                <a:uFillTx/>
                <a:latin typeface="Calibri"/>
                <a:ea typeface="宋体" panose="02010600030101010101" pitchFamily="2" charset="-122"/>
              </a:rPr>
              <a:t>High beam current with different bunch fill</a:t>
            </a:r>
            <a:endParaRPr kumimoji="0" lang="en-US" altLang="zh-CN" sz="1800" b="1" i="1" u="sng" strike="noStrike" kern="0" cap="none" spc="0" normalizeH="0" baseline="-25000" noProof="0" dirty="0">
              <a:ln>
                <a:noFill/>
              </a:ln>
              <a:solidFill>
                <a:prstClr val="black"/>
              </a:solidFill>
              <a:effectLst/>
              <a:uLnTx/>
              <a:uFillTx/>
              <a:latin typeface="Calibri"/>
              <a:ea typeface="宋体" panose="02010600030101010101" pitchFamily="2" charset="-122"/>
            </a:endParaRPr>
          </a:p>
        </p:txBody>
      </p:sp>
      <p:sp>
        <p:nvSpPr>
          <p:cNvPr id="31" name="箭头: 右 30">
            <a:extLst>
              <a:ext uri="{FF2B5EF4-FFF2-40B4-BE49-F238E27FC236}">
                <a16:creationId xmlns:a16="http://schemas.microsoft.com/office/drawing/2014/main" id="{799B958C-CA15-4250-9EF1-30B4BAE81E0B}"/>
              </a:ext>
            </a:extLst>
          </p:cNvPr>
          <p:cNvSpPr/>
          <p:nvPr/>
        </p:nvSpPr>
        <p:spPr>
          <a:xfrm>
            <a:off x="7017798" y="4039483"/>
            <a:ext cx="281458" cy="161768"/>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2" name="文本框 31">
            <a:extLst>
              <a:ext uri="{FF2B5EF4-FFF2-40B4-BE49-F238E27FC236}">
                <a16:creationId xmlns:a16="http://schemas.microsoft.com/office/drawing/2014/main" id="{77B0BA24-10DA-4EE8-988C-451D652D1AB6}"/>
              </a:ext>
            </a:extLst>
          </p:cNvPr>
          <p:cNvSpPr txBox="1"/>
          <p:nvPr/>
        </p:nvSpPr>
        <p:spPr>
          <a:xfrm>
            <a:off x="7413062" y="3413749"/>
            <a:ext cx="4624511" cy="3693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b="1" u="sng" kern="0" dirty="0">
                <a:solidFill>
                  <a:prstClr val="black"/>
                </a:solidFill>
                <a:latin typeface="Calibri"/>
                <a:ea typeface="宋体" panose="02010600030101010101" pitchFamily="2" charset="-122"/>
              </a:rPr>
              <a:t>Low</a:t>
            </a:r>
            <a:r>
              <a:rPr kumimoji="0" lang="en-US" altLang="zh-CN" sz="1800" b="1" i="0" u="sng" strike="noStrike" kern="0" cap="none" spc="0" normalizeH="0" baseline="0" noProof="0" dirty="0">
                <a:ln>
                  <a:noFill/>
                </a:ln>
                <a:solidFill>
                  <a:prstClr val="black"/>
                </a:solidFill>
                <a:effectLst/>
                <a:uLnTx/>
                <a:uFillTx/>
                <a:latin typeface="Calibri"/>
                <a:ea typeface="宋体" panose="02010600030101010101" pitchFamily="2" charset="-122"/>
              </a:rPr>
              <a:t> emittance, more sensitive to perturbs</a:t>
            </a:r>
            <a:endParaRPr kumimoji="0" lang="en-US" altLang="zh-CN" sz="1800" b="1" i="1" u="sng" strike="noStrike" kern="0" cap="none" spc="0" normalizeH="0" baseline="-25000" noProof="0" dirty="0">
              <a:ln>
                <a:noFill/>
              </a:ln>
              <a:solidFill>
                <a:prstClr val="black"/>
              </a:solidFill>
              <a:effectLst/>
              <a:uLnTx/>
              <a:uFillTx/>
              <a:latin typeface="Calibri"/>
              <a:ea typeface="宋体" panose="02010600030101010101" pitchFamily="2" charset="-122"/>
            </a:endParaRPr>
          </a:p>
        </p:txBody>
      </p:sp>
      <p:sp>
        <p:nvSpPr>
          <p:cNvPr id="33" name="箭头: 右 32">
            <a:extLst>
              <a:ext uri="{FF2B5EF4-FFF2-40B4-BE49-F238E27FC236}">
                <a16:creationId xmlns:a16="http://schemas.microsoft.com/office/drawing/2014/main" id="{0252D495-D909-4748-8C4B-FF47DB5691C3}"/>
              </a:ext>
            </a:extLst>
          </p:cNvPr>
          <p:cNvSpPr/>
          <p:nvPr/>
        </p:nvSpPr>
        <p:spPr>
          <a:xfrm>
            <a:off x="7017798" y="3567094"/>
            <a:ext cx="281458" cy="161768"/>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文本框 14">
            <a:extLst>
              <a:ext uri="{FF2B5EF4-FFF2-40B4-BE49-F238E27FC236}">
                <a16:creationId xmlns:a16="http://schemas.microsoft.com/office/drawing/2014/main" id="{95123715-5E9F-479F-ABDC-E79C4BC258A9}"/>
              </a:ext>
            </a:extLst>
          </p:cNvPr>
          <p:cNvSpPr txBox="1"/>
          <p:nvPr/>
        </p:nvSpPr>
        <p:spPr>
          <a:xfrm>
            <a:off x="6929361" y="2198695"/>
            <a:ext cx="2800804" cy="646331"/>
          </a:xfrm>
          <a:prstGeom prst="rect">
            <a:avLst/>
          </a:prstGeom>
          <a:noFill/>
        </p:spPr>
        <p:txBody>
          <a:bodyPr wrap="square">
            <a:spAutoFit/>
          </a:bodyPr>
          <a:lstStyle/>
          <a:p>
            <a:r>
              <a:rPr lang="en-US" altLang="zh-CN" dirty="0"/>
              <a:t>*H.S. Xu, RDTM, 2023</a:t>
            </a:r>
          </a:p>
          <a:p>
            <a:r>
              <a:rPr lang="en-US" altLang="zh-CN" baseline="30000" dirty="0"/>
              <a:t>#</a:t>
            </a:r>
            <a:r>
              <a:rPr lang="en-US" altLang="zh-CN" dirty="0"/>
              <a:t>APSU PDR, 2017</a:t>
            </a:r>
            <a:endParaRPr lang="zh-CN" altLang="en-US" dirty="0"/>
          </a:p>
        </p:txBody>
      </p:sp>
    </p:spTree>
    <p:extLst>
      <p:ext uri="{BB962C8B-B14F-4D97-AF65-F5344CB8AC3E}">
        <p14:creationId xmlns:p14="http://schemas.microsoft.com/office/powerpoint/2010/main" val="78874126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EC7720-C91A-40C7-AB9C-6889F416B6B1}"/>
              </a:ext>
            </a:extLst>
          </p:cNvPr>
          <p:cNvSpPr>
            <a:spLocks noGrp="1"/>
          </p:cNvSpPr>
          <p:nvPr>
            <p:ph type="title"/>
          </p:nvPr>
        </p:nvSpPr>
        <p:spPr/>
        <p:txBody>
          <a:bodyPr/>
          <a:lstStyle/>
          <a:p>
            <a:r>
              <a:rPr lang="en-US" altLang="zh-CN" dirty="0"/>
              <a:t>Impedance and collective effects</a:t>
            </a:r>
            <a:endParaRPr lang="zh-CN" altLang="en-US" dirty="0"/>
          </a:p>
        </p:txBody>
      </p:sp>
      <p:sp>
        <p:nvSpPr>
          <p:cNvPr id="3" name="内容占位符 2">
            <a:extLst>
              <a:ext uri="{FF2B5EF4-FFF2-40B4-BE49-F238E27FC236}">
                <a16:creationId xmlns:a16="http://schemas.microsoft.com/office/drawing/2014/main" id="{F07ACFE1-8128-40E3-B359-A1DF7B759445}"/>
              </a:ext>
            </a:extLst>
          </p:cNvPr>
          <p:cNvSpPr>
            <a:spLocks noGrp="1"/>
          </p:cNvSpPr>
          <p:nvPr>
            <p:ph idx="1"/>
          </p:nvPr>
        </p:nvSpPr>
        <p:spPr>
          <a:xfrm>
            <a:off x="583614" y="5077077"/>
            <a:ext cx="11211532" cy="1279347"/>
          </a:xfrm>
        </p:spPr>
        <p:txBody>
          <a:bodyPr/>
          <a:lstStyle/>
          <a:p>
            <a:r>
              <a:rPr lang="en-US" altLang="zh-CN" dirty="0"/>
              <a:t>Energy loss of beam </a:t>
            </a:r>
            <a:r>
              <a:rPr lang="en-US" altLang="zh-CN" dirty="0">
                <a:sym typeface="Symbol" panose="05050102010706020507" pitchFamily="18" charset="2"/>
              </a:rPr>
              <a:t> heating of the device</a:t>
            </a:r>
            <a:r>
              <a:rPr lang="en-US" altLang="zh-CN" dirty="0"/>
              <a:t> </a:t>
            </a:r>
            <a:r>
              <a:rPr lang="en-US" altLang="zh-CN" dirty="0">
                <a:sym typeface="Symbol" panose="05050102010706020507" pitchFamily="18" charset="2"/>
              </a:rPr>
              <a:t> hardware damage and outgassing</a:t>
            </a:r>
          </a:p>
          <a:p>
            <a:r>
              <a:rPr lang="en-US" altLang="zh-CN" dirty="0"/>
              <a:t>Resonant kicks to following particles  </a:t>
            </a:r>
            <a:r>
              <a:rPr lang="en-US" altLang="zh-CN" dirty="0">
                <a:sym typeface="Symbol" panose="05050102010706020507" pitchFamily="18" charset="2"/>
              </a:rPr>
              <a:t> beam instability</a:t>
            </a:r>
            <a:r>
              <a:rPr lang="en-US" altLang="zh-CN" dirty="0"/>
              <a:t> </a:t>
            </a:r>
            <a:r>
              <a:rPr lang="en-US" altLang="zh-CN" dirty="0">
                <a:sym typeface="Symbol" panose="05050102010706020507" pitchFamily="18" charset="2"/>
              </a:rPr>
              <a:t> beam current restriction and beam quality degradation</a:t>
            </a:r>
            <a:endParaRPr lang="zh-CN" altLang="en-US" dirty="0"/>
          </a:p>
        </p:txBody>
      </p:sp>
      <p:sp>
        <p:nvSpPr>
          <p:cNvPr id="15" name="矩形 14">
            <a:extLst>
              <a:ext uri="{FF2B5EF4-FFF2-40B4-BE49-F238E27FC236}">
                <a16:creationId xmlns:a16="http://schemas.microsoft.com/office/drawing/2014/main" id="{85BCEC54-6E26-4072-A5C4-BAE084329B34}"/>
              </a:ext>
            </a:extLst>
          </p:cNvPr>
          <p:cNvSpPr/>
          <p:nvPr/>
        </p:nvSpPr>
        <p:spPr>
          <a:xfrm>
            <a:off x="676578" y="1447899"/>
            <a:ext cx="4275172" cy="415498"/>
          </a:xfrm>
          <a:prstGeom prst="rect">
            <a:avLst/>
          </a:prstGeom>
        </p:spPr>
        <p:txBody>
          <a:bodyPr wrap="square">
            <a:spAutoFit/>
          </a:bodyPr>
          <a:lstStyle/>
          <a:p>
            <a:pPr algn="just">
              <a:spcBef>
                <a:spcPts val="600"/>
              </a:spcBef>
            </a:pPr>
            <a:r>
              <a:rPr lang="en-US" altLang="zh-CN" sz="2100" dirty="0">
                <a:solidFill>
                  <a:srgbClr val="003399"/>
                </a:solidFill>
                <a:latin typeface="微软雅黑" pitchFamily="34" charset="-122"/>
                <a:ea typeface="微软雅黑" pitchFamily="34" charset="-122"/>
              </a:rPr>
              <a:t>Why we care impedance?</a:t>
            </a:r>
          </a:p>
        </p:txBody>
      </p:sp>
      <p:grpSp>
        <p:nvGrpSpPr>
          <p:cNvPr id="16" name="组合 15">
            <a:extLst>
              <a:ext uri="{FF2B5EF4-FFF2-40B4-BE49-F238E27FC236}">
                <a16:creationId xmlns:a16="http://schemas.microsoft.com/office/drawing/2014/main" id="{6762D7C3-03DC-4B0A-9DC3-472A7E6DEB81}"/>
              </a:ext>
            </a:extLst>
          </p:cNvPr>
          <p:cNvGrpSpPr/>
          <p:nvPr/>
        </p:nvGrpSpPr>
        <p:grpSpPr>
          <a:xfrm>
            <a:off x="4779482" y="1775282"/>
            <a:ext cx="6848065" cy="2927042"/>
            <a:chOff x="227827" y="1188371"/>
            <a:chExt cx="5343235" cy="2783721"/>
          </a:xfrm>
        </p:grpSpPr>
        <p:sp>
          <p:nvSpPr>
            <p:cNvPr id="17" name="矩形 16">
              <a:extLst>
                <a:ext uri="{FF2B5EF4-FFF2-40B4-BE49-F238E27FC236}">
                  <a16:creationId xmlns:a16="http://schemas.microsoft.com/office/drawing/2014/main" id="{B2424EDF-F4F6-4A0F-8893-FEA028A0806E}"/>
                </a:ext>
              </a:extLst>
            </p:cNvPr>
            <p:cNvSpPr/>
            <p:nvPr/>
          </p:nvSpPr>
          <p:spPr>
            <a:xfrm>
              <a:off x="465089" y="1188371"/>
              <a:ext cx="4830613" cy="380519"/>
            </a:xfrm>
            <a:prstGeom prst="rect">
              <a:avLst/>
            </a:prstGeom>
            <a:solidFill>
              <a:srgbClr val="FFFFFF"/>
            </a:solidFill>
            <a:ln w="10795" cap="flat" cmpd="sng" algn="ctr">
              <a:solidFill>
                <a:srgbClr val="90BB23"/>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000" kern="0" dirty="0">
                  <a:solidFill>
                    <a:srgbClr val="000000"/>
                  </a:solidFill>
                  <a:latin typeface="微软雅黑" pitchFamily="34" charset="-122"/>
                  <a:ea typeface="微软雅黑" pitchFamily="34" charset="-122"/>
                </a:rPr>
                <a:t>Relativistic beam radiates electromagnetic field</a:t>
              </a:r>
              <a:endParaRPr kumimoji="0" lang="zh-CN" altLang="en-US" sz="20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mn-cs"/>
              </a:endParaRPr>
            </a:p>
          </p:txBody>
        </p:sp>
        <p:sp>
          <p:nvSpPr>
            <p:cNvPr id="18" name="矩形 17">
              <a:extLst>
                <a:ext uri="{FF2B5EF4-FFF2-40B4-BE49-F238E27FC236}">
                  <a16:creationId xmlns:a16="http://schemas.microsoft.com/office/drawing/2014/main" id="{74324CF7-1768-47DD-93F9-958C70C727DC}"/>
                </a:ext>
              </a:extLst>
            </p:cNvPr>
            <p:cNvSpPr/>
            <p:nvPr/>
          </p:nvSpPr>
          <p:spPr>
            <a:xfrm>
              <a:off x="430422" y="1923497"/>
              <a:ext cx="4899947" cy="380519"/>
            </a:xfrm>
            <a:prstGeom prst="rect">
              <a:avLst/>
            </a:prstGeom>
            <a:solidFill>
              <a:srgbClr val="FFFFFF"/>
            </a:solidFill>
            <a:ln w="10795" cap="flat" cmpd="sng" algn="ctr">
              <a:solidFill>
                <a:srgbClr val="90BB23"/>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mn-cs"/>
                </a:rPr>
                <a:t>Device with non-perfect conductor or not smooth</a:t>
              </a:r>
              <a:endParaRPr kumimoji="0" lang="zh-CN" altLang="en-US" sz="20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mn-cs"/>
              </a:endParaRPr>
            </a:p>
          </p:txBody>
        </p:sp>
        <p:sp>
          <p:nvSpPr>
            <p:cNvPr id="19" name="矩形 18">
              <a:extLst>
                <a:ext uri="{FF2B5EF4-FFF2-40B4-BE49-F238E27FC236}">
                  <a16:creationId xmlns:a16="http://schemas.microsoft.com/office/drawing/2014/main" id="{CE0A9259-B22F-42B4-90E1-F7489B820232}"/>
                </a:ext>
              </a:extLst>
            </p:cNvPr>
            <p:cNvSpPr/>
            <p:nvPr/>
          </p:nvSpPr>
          <p:spPr>
            <a:xfrm>
              <a:off x="227827" y="2610074"/>
              <a:ext cx="5343235" cy="380519"/>
            </a:xfrm>
            <a:prstGeom prst="rect">
              <a:avLst/>
            </a:prstGeom>
            <a:solidFill>
              <a:srgbClr val="FFFFFF"/>
            </a:solidFill>
            <a:ln w="10795" cap="flat" cmpd="sng" algn="ctr">
              <a:solidFill>
                <a:srgbClr val="90BB23"/>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mn-cs"/>
                </a:rPr>
                <a:t>Beam-radiated field is modulated by its surroundings </a:t>
              </a:r>
              <a:endParaRPr kumimoji="0" lang="zh-CN" altLang="en-US" sz="20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mn-cs"/>
              </a:endParaRPr>
            </a:p>
          </p:txBody>
        </p:sp>
        <p:sp>
          <p:nvSpPr>
            <p:cNvPr id="20" name="矩形 19">
              <a:extLst>
                <a:ext uri="{FF2B5EF4-FFF2-40B4-BE49-F238E27FC236}">
                  <a16:creationId xmlns:a16="http://schemas.microsoft.com/office/drawing/2014/main" id="{10F00831-F168-4D3E-A7ED-A0D47EE3F36D}"/>
                </a:ext>
              </a:extLst>
            </p:cNvPr>
            <p:cNvSpPr/>
            <p:nvPr/>
          </p:nvSpPr>
          <p:spPr>
            <a:xfrm>
              <a:off x="1375397" y="3298867"/>
              <a:ext cx="3045828" cy="673225"/>
            </a:xfrm>
            <a:prstGeom prst="rect">
              <a:avLst/>
            </a:prstGeom>
            <a:solidFill>
              <a:srgbClr val="FFFFFF"/>
            </a:solidFill>
            <a:ln w="10795" cap="flat" cmpd="sng" algn="ctr">
              <a:solidFill>
                <a:srgbClr val="90BB23"/>
              </a:solidFill>
              <a:prstDash val="solid"/>
            </a:ln>
            <a:effec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mn-cs"/>
                </a:rPr>
                <a:t>Energy loss of the </a:t>
              </a:r>
              <a:r>
                <a:rPr kumimoji="0" lang="en-US" altLang="zh-CN" sz="2000" b="0" i="0" u="none" strike="noStrike" kern="0" cap="none" spc="0" normalizeH="0" baseline="0" noProof="0" dirty="0" err="1">
                  <a:ln>
                    <a:noFill/>
                  </a:ln>
                  <a:solidFill>
                    <a:srgbClr val="000000"/>
                  </a:solidFill>
                  <a:effectLst/>
                  <a:uLnTx/>
                  <a:uFillTx/>
                  <a:latin typeface="微软雅黑" pitchFamily="34" charset="-122"/>
                  <a:ea typeface="微软雅黑" pitchFamily="34" charset="-122"/>
                  <a:cs typeface="+mn-cs"/>
                </a:rPr>
                <a:t>bea</a:t>
              </a:r>
              <a:r>
                <a:rPr lang="en-US" altLang="zh-CN" sz="2000" kern="0" dirty="0">
                  <a:solidFill>
                    <a:srgbClr val="000000"/>
                  </a:solidFill>
                  <a:latin typeface="微软雅黑" pitchFamily="34" charset="-122"/>
                  <a:ea typeface="微软雅黑" pitchFamily="34" charset="-122"/>
                </a:rPr>
                <a:t>m</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000" kern="0" dirty="0">
                  <a:solidFill>
                    <a:srgbClr val="000000"/>
                  </a:solidFill>
                  <a:latin typeface="微软雅黑" pitchFamily="34" charset="-122"/>
                  <a:ea typeface="微软雅黑" pitchFamily="34" charset="-122"/>
                </a:rPr>
                <a:t>Perturb</a:t>
              </a:r>
              <a:r>
                <a:rPr kumimoji="0" lang="en-US" altLang="zh-CN" sz="20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mn-cs"/>
                </a:rPr>
                <a:t> the following part</a:t>
              </a:r>
              <a:r>
                <a:rPr lang="en-US" altLang="zh-CN" sz="2000" kern="0" dirty="0" err="1">
                  <a:solidFill>
                    <a:srgbClr val="000000"/>
                  </a:solidFill>
                  <a:latin typeface="微软雅黑" pitchFamily="34" charset="-122"/>
                  <a:ea typeface="微软雅黑" pitchFamily="34" charset="-122"/>
                </a:rPr>
                <a:t>icles</a:t>
              </a:r>
              <a:endParaRPr kumimoji="0" lang="zh-CN" altLang="en-US" sz="20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mn-cs"/>
              </a:endParaRPr>
            </a:p>
          </p:txBody>
        </p:sp>
        <p:sp>
          <p:nvSpPr>
            <p:cNvPr id="21" name="下箭头 20">
              <a:extLst>
                <a:ext uri="{FF2B5EF4-FFF2-40B4-BE49-F238E27FC236}">
                  <a16:creationId xmlns:a16="http://schemas.microsoft.com/office/drawing/2014/main" id="{BF87FC30-4B8F-477A-8DB2-C8401B986CD2}"/>
                </a:ext>
              </a:extLst>
            </p:cNvPr>
            <p:cNvSpPr/>
            <p:nvPr/>
          </p:nvSpPr>
          <p:spPr>
            <a:xfrm>
              <a:off x="2796128" y="1645306"/>
              <a:ext cx="168535" cy="273898"/>
            </a:xfrm>
            <a:prstGeom prst="downArrow">
              <a:avLst/>
            </a:prstGeom>
            <a:solidFill>
              <a:srgbClr val="90BB23"/>
            </a:solidFill>
            <a:ln w="10795" cap="flat" cmpd="sng" algn="ctr">
              <a:solidFill>
                <a:srgbClr val="90BB2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22" name="下箭头 21">
              <a:extLst>
                <a:ext uri="{FF2B5EF4-FFF2-40B4-BE49-F238E27FC236}">
                  <a16:creationId xmlns:a16="http://schemas.microsoft.com/office/drawing/2014/main" id="{954A77B4-AFC5-4CB8-BACA-4389BA9C3227}"/>
                </a:ext>
              </a:extLst>
            </p:cNvPr>
            <p:cNvSpPr/>
            <p:nvPr/>
          </p:nvSpPr>
          <p:spPr>
            <a:xfrm>
              <a:off x="2819724" y="2330127"/>
              <a:ext cx="168535" cy="273898"/>
            </a:xfrm>
            <a:prstGeom prst="downArrow">
              <a:avLst/>
            </a:prstGeom>
            <a:solidFill>
              <a:srgbClr val="90BB23"/>
            </a:solidFill>
            <a:ln w="10795" cap="flat" cmpd="sng" algn="ctr">
              <a:solidFill>
                <a:srgbClr val="90BB2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mn-cs"/>
              </a:endParaRPr>
            </a:p>
          </p:txBody>
        </p:sp>
        <p:sp>
          <p:nvSpPr>
            <p:cNvPr id="23" name="下箭头 22">
              <a:extLst>
                <a:ext uri="{FF2B5EF4-FFF2-40B4-BE49-F238E27FC236}">
                  <a16:creationId xmlns:a16="http://schemas.microsoft.com/office/drawing/2014/main" id="{6BE4D5CA-0831-42BF-94AF-387F3A509757}"/>
                </a:ext>
              </a:extLst>
            </p:cNvPr>
            <p:cNvSpPr/>
            <p:nvPr/>
          </p:nvSpPr>
          <p:spPr>
            <a:xfrm>
              <a:off x="2815178" y="3014949"/>
              <a:ext cx="168535" cy="273898"/>
            </a:xfrm>
            <a:prstGeom prst="downArrow">
              <a:avLst/>
            </a:prstGeom>
            <a:solidFill>
              <a:srgbClr val="90BB23"/>
            </a:solidFill>
            <a:ln w="10795" cap="flat" cmpd="sng" algn="ctr">
              <a:solidFill>
                <a:srgbClr val="90BB2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mn-cs"/>
              </a:endParaRPr>
            </a:p>
          </p:txBody>
        </p:sp>
      </p:grpSp>
      <p:pic>
        <p:nvPicPr>
          <p:cNvPr id="24" name="Picture 2" descr="D:\New20180222\Document\青促会\2019年会\报告\参考\movingbunch2_02.gif">
            <a:extLst>
              <a:ext uri="{FF2B5EF4-FFF2-40B4-BE49-F238E27FC236}">
                <a16:creationId xmlns:a16="http://schemas.microsoft.com/office/drawing/2014/main" id="{59745C5F-CD9D-4F10-9622-4F72228DA812}"/>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741" y="2029640"/>
            <a:ext cx="3746955" cy="1678984"/>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a:extLst>
              <a:ext uri="{FF2B5EF4-FFF2-40B4-BE49-F238E27FC236}">
                <a16:creationId xmlns:a16="http://schemas.microsoft.com/office/drawing/2014/main" id="{057BE930-0C69-42D8-87F7-EDA6B2C35E69}"/>
              </a:ext>
            </a:extLst>
          </p:cNvPr>
          <p:cNvSpPr/>
          <p:nvPr/>
        </p:nvSpPr>
        <p:spPr>
          <a:xfrm>
            <a:off x="583614" y="3851399"/>
            <a:ext cx="4368136" cy="584775"/>
          </a:xfrm>
          <a:prstGeom prst="rect">
            <a:avLst/>
          </a:prstGeom>
        </p:spPr>
        <p:txBody>
          <a:bodyPr wrap="square">
            <a:spAutoFit/>
          </a:bodyPr>
          <a:lstStyle/>
          <a:p>
            <a:r>
              <a:rPr lang="en-US" altLang="zh-CN" sz="1600" dirty="0">
                <a:solidFill>
                  <a:srgbClr val="000000">
                    <a:lumMod val="65000"/>
                    <a:lumOff val="35000"/>
                  </a:srgbClr>
                </a:solidFill>
                <a:latin typeface="微软雅黑" pitchFamily="34" charset="-122"/>
                <a:ea typeface="微软雅黑" pitchFamily="34" charset="-122"/>
              </a:rPr>
              <a:t>Evolution of the field radiation of a beam passing through a discontinuous structure.</a:t>
            </a:r>
          </a:p>
        </p:txBody>
      </p:sp>
    </p:spTree>
    <p:extLst>
      <p:ext uri="{BB962C8B-B14F-4D97-AF65-F5344CB8AC3E}">
        <p14:creationId xmlns:p14="http://schemas.microsoft.com/office/powerpoint/2010/main" val="6817485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EC7720-C91A-40C7-AB9C-6889F416B6B1}"/>
              </a:ext>
            </a:extLst>
          </p:cNvPr>
          <p:cNvSpPr>
            <a:spLocks noGrp="1"/>
          </p:cNvSpPr>
          <p:nvPr>
            <p:ph type="title"/>
          </p:nvPr>
        </p:nvSpPr>
        <p:spPr/>
        <p:txBody>
          <a:bodyPr/>
          <a:lstStyle/>
          <a:p>
            <a:r>
              <a:rPr lang="en-US" altLang="zh-CN" dirty="0"/>
              <a:t>Impedance induced beam instabilities</a:t>
            </a:r>
            <a:endParaRPr lang="zh-CN" altLang="en-US" dirty="0"/>
          </a:p>
        </p:txBody>
      </p:sp>
      <p:sp>
        <p:nvSpPr>
          <p:cNvPr id="3" name="内容占位符 2">
            <a:extLst>
              <a:ext uri="{FF2B5EF4-FFF2-40B4-BE49-F238E27FC236}">
                <a16:creationId xmlns:a16="http://schemas.microsoft.com/office/drawing/2014/main" id="{F07ACFE1-8128-40E3-B359-A1DF7B759445}"/>
              </a:ext>
            </a:extLst>
          </p:cNvPr>
          <p:cNvSpPr>
            <a:spLocks noGrp="1"/>
          </p:cNvSpPr>
          <p:nvPr>
            <p:ph idx="1"/>
          </p:nvPr>
        </p:nvSpPr>
        <p:spPr>
          <a:xfrm>
            <a:off x="609600" y="1254177"/>
            <a:ext cx="10972800" cy="4871989"/>
          </a:xfrm>
        </p:spPr>
        <p:txBody>
          <a:bodyPr/>
          <a:lstStyle/>
          <a:p>
            <a:pPr>
              <a:spcBef>
                <a:spcPts val="600"/>
              </a:spcBef>
            </a:pPr>
            <a:r>
              <a:rPr lang="en-US" altLang="zh-CN" dirty="0"/>
              <a:t>Single bunch instabilities</a:t>
            </a:r>
          </a:p>
          <a:p>
            <a:pPr lvl="1">
              <a:spcBef>
                <a:spcPts val="600"/>
              </a:spcBef>
            </a:pPr>
            <a:r>
              <a:rPr lang="en-US" altLang="zh-CN" dirty="0"/>
              <a:t>Longitudinal/transverse impedance with low Q (broadband impedance)</a:t>
            </a:r>
          </a:p>
          <a:p>
            <a:pPr lvl="1">
              <a:spcBef>
                <a:spcPts val="600"/>
              </a:spcBef>
            </a:pPr>
            <a:r>
              <a:rPr lang="en-US" altLang="zh-CN" dirty="0"/>
              <a:t>Beam-radiated field vanishes before the arrival of the following bunches</a:t>
            </a:r>
          </a:p>
          <a:p>
            <a:pPr lvl="1">
              <a:spcBef>
                <a:spcPts val="600"/>
              </a:spcBef>
            </a:pPr>
            <a:r>
              <a:rPr lang="en-US" altLang="zh-CN" dirty="0"/>
              <a:t>Bunch deformation/bunch centroid oscillation/single bunch current threshold</a:t>
            </a:r>
          </a:p>
          <a:p>
            <a:pPr lvl="1">
              <a:spcBef>
                <a:spcPts val="600"/>
              </a:spcBef>
            </a:pPr>
            <a:endParaRPr lang="en-US" altLang="zh-CN" dirty="0"/>
          </a:p>
          <a:p>
            <a:pPr>
              <a:spcBef>
                <a:spcPts val="600"/>
              </a:spcBef>
            </a:pPr>
            <a:endParaRPr lang="zh-CN" altLang="en-US" dirty="0"/>
          </a:p>
        </p:txBody>
      </p:sp>
      <p:pic>
        <p:nvPicPr>
          <p:cNvPr id="6" name="图片 5">
            <a:extLst>
              <a:ext uri="{FF2B5EF4-FFF2-40B4-BE49-F238E27FC236}">
                <a16:creationId xmlns:a16="http://schemas.microsoft.com/office/drawing/2014/main" id="{A7E856D9-B1D1-43AA-9A4F-A2A10CCA5B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40" y="2914298"/>
            <a:ext cx="4495931" cy="3269293"/>
          </a:xfrm>
          <a:prstGeom prst="rect">
            <a:avLst/>
          </a:prstGeom>
        </p:spPr>
      </p:pic>
      <p:pic>
        <p:nvPicPr>
          <p:cNvPr id="8" name="图片 7">
            <a:extLst>
              <a:ext uri="{FF2B5EF4-FFF2-40B4-BE49-F238E27FC236}">
                <a16:creationId xmlns:a16="http://schemas.microsoft.com/office/drawing/2014/main" id="{94267DE8-DC0C-4257-BF9F-3A36A485D5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0679" y="2987456"/>
            <a:ext cx="4495933" cy="3269294"/>
          </a:xfrm>
          <a:prstGeom prst="rect">
            <a:avLst/>
          </a:prstGeom>
        </p:spPr>
      </p:pic>
      <p:sp>
        <p:nvSpPr>
          <p:cNvPr id="10" name="文本框 9">
            <a:extLst>
              <a:ext uri="{FF2B5EF4-FFF2-40B4-BE49-F238E27FC236}">
                <a16:creationId xmlns:a16="http://schemas.microsoft.com/office/drawing/2014/main" id="{157DF5C8-8D53-4C7E-80D5-E247921A9C95}"/>
              </a:ext>
            </a:extLst>
          </p:cNvPr>
          <p:cNvSpPr txBox="1"/>
          <p:nvPr/>
        </p:nvSpPr>
        <p:spPr>
          <a:xfrm>
            <a:off x="1163355" y="6256750"/>
            <a:ext cx="4016157" cy="369332"/>
          </a:xfrm>
          <a:prstGeom prst="rect">
            <a:avLst/>
          </a:prstGeom>
          <a:noFill/>
        </p:spPr>
        <p:txBody>
          <a:bodyPr wrap="square">
            <a:spAutoFit/>
          </a:bodyPr>
          <a:lstStyle/>
          <a:p>
            <a:r>
              <a:rPr lang="en-US" altLang="zh-CN" dirty="0"/>
              <a:t>Bunch profile with wake function</a:t>
            </a:r>
            <a:endParaRPr lang="zh-CN" altLang="en-US" dirty="0"/>
          </a:p>
        </p:txBody>
      </p:sp>
      <p:sp>
        <p:nvSpPr>
          <p:cNvPr id="11" name="文本框 10">
            <a:extLst>
              <a:ext uri="{FF2B5EF4-FFF2-40B4-BE49-F238E27FC236}">
                <a16:creationId xmlns:a16="http://schemas.microsoft.com/office/drawing/2014/main" id="{2DE4271A-7E08-4F2D-8D07-037FF8307ECB}"/>
              </a:ext>
            </a:extLst>
          </p:cNvPr>
          <p:cNvSpPr txBox="1"/>
          <p:nvPr/>
        </p:nvSpPr>
        <p:spPr>
          <a:xfrm>
            <a:off x="6630955" y="6265628"/>
            <a:ext cx="4016157" cy="369332"/>
          </a:xfrm>
          <a:prstGeom prst="rect">
            <a:avLst/>
          </a:prstGeom>
          <a:noFill/>
        </p:spPr>
        <p:txBody>
          <a:bodyPr wrap="square">
            <a:spAutoFit/>
          </a:bodyPr>
          <a:lstStyle/>
          <a:p>
            <a:r>
              <a:rPr lang="en-US" altLang="zh-CN" dirty="0"/>
              <a:t>Bunch spectrum with impedance</a:t>
            </a:r>
            <a:endParaRPr lang="zh-CN" altLang="en-US" dirty="0"/>
          </a:p>
        </p:txBody>
      </p:sp>
      <p:cxnSp>
        <p:nvCxnSpPr>
          <p:cNvPr id="5" name="直接箭头连接符 4">
            <a:extLst>
              <a:ext uri="{FF2B5EF4-FFF2-40B4-BE49-F238E27FC236}">
                <a16:creationId xmlns:a16="http://schemas.microsoft.com/office/drawing/2014/main" id="{DF7FF137-E904-4C7D-B31D-8C656D58D942}"/>
              </a:ext>
            </a:extLst>
          </p:cNvPr>
          <p:cNvCxnSpPr/>
          <p:nvPr/>
        </p:nvCxnSpPr>
        <p:spPr bwMode="auto">
          <a:xfrm>
            <a:off x="2035479" y="3632548"/>
            <a:ext cx="739036"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2" name="文本框 11">
            <a:extLst>
              <a:ext uri="{FF2B5EF4-FFF2-40B4-BE49-F238E27FC236}">
                <a16:creationId xmlns:a16="http://schemas.microsoft.com/office/drawing/2014/main" id="{A228DAB6-8756-4289-998E-F2CCD759B182}"/>
              </a:ext>
            </a:extLst>
          </p:cNvPr>
          <p:cNvSpPr txBox="1"/>
          <p:nvPr/>
        </p:nvSpPr>
        <p:spPr>
          <a:xfrm>
            <a:off x="1808446" y="3207463"/>
            <a:ext cx="1723894" cy="307777"/>
          </a:xfrm>
          <a:prstGeom prst="rect">
            <a:avLst/>
          </a:prstGeom>
          <a:noFill/>
        </p:spPr>
        <p:txBody>
          <a:bodyPr wrap="square">
            <a:spAutoFit/>
          </a:bodyPr>
          <a:lstStyle/>
          <a:p>
            <a:r>
              <a:rPr lang="en-US" altLang="zh-CN" sz="1400" dirty="0"/>
              <a:t>bunch spacing</a:t>
            </a:r>
            <a:endParaRPr lang="zh-CN" altLang="en-US" sz="1400" dirty="0"/>
          </a:p>
        </p:txBody>
      </p:sp>
      <p:cxnSp>
        <p:nvCxnSpPr>
          <p:cNvPr id="13" name="直接箭头连接符 12">
            <a:extLst>
              <a:ext uri="{FF2B5EF4-FFF2-40B4-BE49-F238E27FC236}">
                <a16:creationId xmlns:a16="http://schemas.microsoft.com/office/drawing/2014/main" id="{09DCEC88-F423-408B-A1AE-239446E21473}"/>
              </a:ext>
            </a:extLst>
          </p:cNvPr>
          <p:cNvCxnSpPr>
            <a:cxnSpLocks/>
          </p:cNvCxnSpPr>
          <p:nvPr/>
        </p:nvCxnSpPr>
        <p:spPr bwMode="auto">
          <a:xfrm>
            <a:off x="7060503" y="3615847"/>
            <a:ext cx="223382"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5" name="文本框 14">
            <a:extLst>
              <a:ext uri="{FF2B5EF4-FFF2-40B4-BE49-F238E27FC236}">
                <a16:creationId xmlns:a16="http://schemas.microsoft.com/office/drawing/2014/main" id="{956C1599-4007-40BC-AED0-FFBA76546DD7}"/>
              </a:ext>
            </a:extLst>
          </p:cNvPr>
          <p:cNvSpPr txBox="1"/>
          <p:nvPr/>
        </p:nvSpPr>
        <p:spPr>
          <a:xfrm>
            <a:off x="6630955" y="2821197"/>
            <a:ext cx="1723894" cy="307777"/>
          </a:xfrm>
          <a:prstGeom prst="rect">
            <a:avLst/>
          </a:prstGeom>
          <a:noFill/>
        </p:spPr>
        <p:txBody>
          <a:bodyPr wrap="square">
            <a:spAutoFit/>
          </a:bodyPr>
          <a:lstStyle/>
          <a:p>
            <a:r>
              <a:rPr lang="en-US" altLang="zh-CN" sz="1400" dirty="0"/>
              <a:t>1/bunch spacing</a:t>
            </a:r>
            <a:endParaRPr lang="zh-CN" altLang="en-US" sz="1400" dirty="0"/>
          </a:p>
        </p:txBody>
      </p:sp>
      <p:sp>
        <p:nvSpPr>
          <p:cNvPr id="16" name="文本框 15">
            <a:extLst>
              <a:ext uri="{FF2B5EF4-FFF2-40B4-BE49-F238E27FC236}">
                <a16:creationId xmlns:a16="http://schemas.microsoft.com/office/drawing/2014/main" id="{3CCF032D-4D14-4A05-82E1-991A677F4375}"/>
              </a:ext>
            </a:extLst>
          </p:cNvPr>
          <p:cNvSpPr txBox="1"/>
          <p:nvPr/>
        </p:nvSpPr>
        <p:spPr>
          <a:xfrm>
            <a:off x="5161737" y="3615847"/>
            <a:ext cx="1723894" cy="646331"/>
          </a:xfrm>
          <a:prstGeom prst="rect">
            <a:avLst/>
          </a:prstGeom>
          <a:noFill/>
        </p:spPr>
        <p:txBody>
          <a:bodyPr wrap="square">
            <a:spAutoFit/>
          </a:bodyPr>
          <a:lstStyle/>
          <a:p>
            <a:r>
              <a:rPr lang="en-US" altLang="zh-CN" dirty="0"/>
              <a:t>Fourier transform</a:t>
            </a:r>
            <a:endParaRPr lang="zh-CN" altLang="en-US" dirty="0"/>
          </a:p>
        </p:txBody>
      </p:sp>
      <p:sp>
        <p:nvSpPr>
          <p:cNvPr id="17" name="箭头: 右 16">
            <a:extLst>
              <a:ext uri="{FF2B5EF4-FFF2-40B4-BE49-F238E27FC236}">
                <a16:creationId xmlns:a16="http://schemas.microsoft.com/office/drawing/2014/main" id="{7E7BA1CB-6804-45D7-A59B-864F98641550}"/>
              </a:ext>
            </a:extLst>
          </p:cNvPr>
          <p:cNvSpPr/>
          <p:nvPr/>
        </p:nvSpPr>
        <p:spPr bwMode="auto">
          <a:xfrm>
            <a:off x="5306371" y="4336516"/>
            <a:ext cx="900000" cy="3600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1588" marR="0" indent="0" algn="ctr" defTabSz="914400" rtl="0" eaLnBrk="1" fontAlgn="base" latinLnBrk="0" hangingPunct="1">
              <a:lnSpc>
                <a:spcPct val="100000"/>
              </a:lnSpc>
              <a:spcBef>
                <a:spcPct val="0"/>
              </a:spcBef>
              <a:spcAft>
                <a:spcPct val="0"/>
              </a:spcAft>
              <a:buClrTx/>
              <a:buSzTx/>
              <a:buFontTx/>
              <a:buNone/>
              <a:tabLst/>
            </a:pPr>
            <a:endParaRPr kumimoji="0" lang="zh-CN" altLang="en-US" sz="3600" b="1" i="0" u="none" strike="noStrike" cap="none" normalizeH="0" baseline="0">
              <a:ln>
                <a:noFill/>
              </a:ln>
              <a:solidFill>
                <a:schemeClr val="bg1"/>
              </a:solidFill>
              <a:effectLst/>
              <a:latin typeface="Times New Roman" pitchFamily="18" charset="0"/>
              <a:ea typeface="华文中宋" pitchFamily="2" charset="-122"/>
            </a:endParaRPr>
          </a:p>
        </p:txBody>
      </p:sp>
    </p:spTree>
    <p:extLst>
      <p:ext uri="{BB962C8B-B14F-4D97-AF65-F5344CB8AC3E}">
        <p14:creationId xmlns:p14="http://schemas.microsoft.com/office/powerpoint/2010/main" val="304643888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EC7720-C91A-40C7-AB9C-6889F416B6B1}"/>
              </a:ext>
            </a:extLst>
          </p:cNvPr>
          <p:cNvSpPr>
            <a:spLocks noGrp="1"/>
          </p:cNvSpPr>
          <p:nvPr>
            <p:ph type="title"/>
          </p:nvPr>
        </p:nvSpPr>
        <p:spPr/>
        <p:txBody>
          <a:bodyPr/>
          <a:lstStyle/>
          <a:p>
            <a:r>
              <a:rPr lang="en-US" altLang="zh-CN" dirty="0"/>
              <a:t>Impedance induced beam instabilities</a:t>
            </a:r>
            <a:endParaRPr lang="zh-CN" altLang="en-US" dirty="0"/>
          </a:p>
        </p:txBody>
      </p:sp>
      <p:sp>
        <p:nvSpPr>
          <p:cNvPr id="3" name="内容占位符 2">
            <a:extLst>
              <a:ext uri="{FF2B5EF4-FFF2-40B4-BE49-F238E27FC236}">
                <a16:creationId xmlns:a16="http://schemas.microsoft.com/office/drawing/2014/main" id="{F07ACFE1-8128-40E3-B359-A1DF7B759445}"/>
              </a:ext>
            </a:extLst>
          </p:cNvPr>
          <p:cNvSpPr>
            <a:spLocks noGrp="1"/>
          </p:cNvSpPr>
          <p:nvPr>
            <p:ph idx="1"/>
          </p:nvPr>
        </p:nvSpPr>
        <p:spPr>
          <a:xfrm>
            <a:off x="609600" y="1254177"/>
            <a:ext cx="10972800" cy="4871989"/>
          </a:xfrm>
        </p:spPr>
        <p:txBody>
          <a:bodyPr/>
          <a:lstStyle/>
          <a:p>
            <a:pPr>
              <a:spcBef>
                <a:spcPts val="600"/>
              </a:spcBef>
            </a:pPr>
            <a:r>
              <a:rPr lang="en-US" altLang="zh-CN" dirty="0"/>
              <a:t>Single bunch instabilities</a:t>
            </a:r>
          </a:p>
          <a:p>
            <a:pPr>
              <a:spcBef>
                <a:spcPts val="600"/>
              </a:spcBef>
            </a:pPr>
            <a:r>
              <a:rPr lang="en-US" altLang="zh-CN" dirty="0"/>
              <a:t>Coupled bunch instabilities</a:t>
            </a:r>
          </a:p>
          <a:p>
            <a:pPr lvl="1">
              <a:spcBef>
                <a:spcPts val="600"/>
              </a:spcBef>
            </a:pPr>
            <a:r>
              <a:rPr lang="en-US" altLang="zh-CN" dirty="0"/>
              <a:t>Longitudinal/transverse impedance with high Q (narrowband impedance)</a:t>
            </a:r>
          </a:p>
          <a:p>
            <a:pPr lvl="1">
              <a:spcBef>
                <a:spcPts val="600"/>
              </a:spcBef>
            </a:pPr>
            <a:r>
              <a:rPr lang="en-US" altLang="zh-CN" dirty="0"/>
              <a:t>Beam-radiated field maintains before the arrival of the following bunches</a:t>
            </a:r>
          </a:p>
          <a:p>
            <a:pPr lvl="1">
              <a:spcBef>
                <a:spcPts val="600"/>
              </a:spcBef>
            </a:pPr>
            <a:r>
              <a:rPr lang="en-US" altLang="zh-CN" dirty="0"/>
              <a:t>Field accumulate after the passage of multiple bunches</a:t>
            </a:r>
          </a:p>
          <a:p>
            <a:pPr lvl="1">
              <a:spcBef>
                <a:spcPts val="600"/>
              </a:spcBef>
            </a:pPr>
            <a:r>
              <a:rPr lang="en-US" altLang="zh-CN" dirty="0"/>
              <a:t>Bunch centroid oscillation/beam size blowup/beam current threshold</a:t>
            </a:r>
          </a:p>
          <a:p>
            <a:pPr>
              <a:spcBef>
                <a:spcPts val="600"/>
              </a:spcBef>
            </a:pPr>
            <a:endParaRPr lang="zh-CN" altLang="en-US" dirty="0"/>
          </a:p>
        </p:txBody>
      </p:sp>
      <p:pic>
        <p:nvPicPr>
          <p:cNvPr id="6" name="图片 5">
            <a:extLst>
              <a:ext uri="{FF2B5EF4-FFF2-40B4-BE49-F238E27FC236}">
                <a16:creationId xmlns:a16="http://schemas.microsoft.com/office/drawing/2014/main" id="{DE3979BE-A9B8-42DB-9BA1-97CB814FB8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6809" y="3429000"/>
            <a:ext cx="4022089" cy="2924730"/>
          </a:xfrm>
          <a:prstGeom prst="rect">
            <a:avLst/>
          </a:prstGeom>
        </p:spPr>
      </p:pic>
      <p:pic>
        <p:nvPicPr>
          <p:cNvPr id="8" name="图片 7">
            <a:extLst>
              <a:ext uri="{FF2B5EF4-FFF2-40B4-BE49-F238E27FC236}">
                <a16:creationId xmlns:a16="http://schemas.microsoft.com/office/drawing/2014/main" id="{629A06A3-EEB1-4872-904B-F5353053E9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6107" y="3429000"/>
            <a:ext cx="4022089" cy="2924730"/>
          </a:xfrm>
          <a:prstGeom prst="rect">
            <a:avLst/>
          </a:prstGeom>
        </p:spPr>
      </p:pic>
      <p:sp>
        <p:nvSpPr>
          <p:cNvPr id="9" name="文本框 8">
            <a:extLst>
              <a:ext uri="{FF2B5EF4-FFF2-40B4-BE49-F238E27FC236}">
                <a16:creationId xmlns:a16="http://schemas.microsoft.com/office/drawing/2014/main" id="{C9DC1CC4-2684-4BCA-91A4-0E5A0DED786F}"/>
              </a:ext>
            </a:extLst>
          </p:cNvPr>
          <p:cNvSpPr txBox="1"/>
          <p:nvPr/>
        </p:nvSpPr>
        <p:spPr>
          <a:xfrm>
            <a:off x="1555534" y="6267907"/>
            <a:ext cx="4016157" cy="369332"/>
          </a:xfrm>
          <a:prstGeom prst="rect">
            <a:avLst/>
          </a:prstGeom>
          <a:noFill/>
        </p:spPr>
        <p:txBody>
          <a:bodyPr wrap="square">
            <a:spAutoFit/>
          </a:bodyPr>
          <a:lstStyle/>
          <a:p>
            <a:r>
              <a:rPr lang="en-US" altLang="zh-CN" dirty="0"/>
              <a:t>Bunch profile with wake function</a:t>
            </a:r>
            <a:endParaRPr lang="zh-CN" altLang="en-US" dirty="0"/>
          </a:p>
        </p:txBody>
      </p:sp>
      <p:sp>
        <p:nvSpPr>
          <p:cNvPr id="10" name="文本框 9">
            <a:extLst>
              <a:ext uri="{FF2B5EF4-FFF2-40B4-BE49-F238E27FC236}">
                <a16:creationId xmlns:a16="http://schemas.microsoft.com/office/drawing/2014/main" id="{455D68A0-A557-4B61-A28A-15DB2343001F}"/>
              </a:ext>
            </a:extLst>
          </p:cNvPr>
          <p:cNvSpPr txBox="1"/>
          <p:nvPr/>
        </p:nvSpPr>
        <p:spPr>
          <a:xfrm>
            <a:off x="6630955" y="6265628"/>
            <a:ext cx="4016157" cy="369332"/>
          </a:xfrm>
          <a:prstGeom prst="rect">
            <a:avLst/>
          </a:prstGeom>
          <a:noFill/>
        </p:spPr>
        <p:txBody>
          <a:bodyPr wrap="square">
            <a:spAutoFit/>
          </a:bodyPr>
          <a:lstStyle/>
          <a:p>
            <a:r>
              <a:rPr lang="en-US" altLang="zh-CN" dirty="0"/>
              <a:t>Bunch spectrum with impedance</a:t>
            </a:r>
            <a:endParaRPr lang="zh-CN" altLang="en-US" dirty="0"/>
          </a:p>
        </p:txBody>
      </p:sp>
      <p:sp>
        <p:nvSpPr>
          <p:cNvPr id="11" name="文本框 10">
            <a:extLst>
              <a:ext uri="{FF2B5EF4-FFF2-40B4-BE49-F238E27FC236}">
                <a16:creationId xmlns:a16="http://schemas.microsoft.com/office/drawing/2014/main" id="{B4B41C7C-BE60-4DAE-B292-E835DCB3864D}"/>
              </a:ext>
            </a:extLst>
          </p:cNvPr>
          <p:cNvSpPr txBox="1"/>
          <p:nvPr/>
        </p:nvSpPr>
        <p:spPr>
          <a:xfrm>
            <a:off x="5161737" y="4060520"/>
            <a:ext cx="1723894" cy="646331"/>
          </a:xfrm>
          <a:prstGeom prst="rect">
            <a:avLst/>
          </a:prstGeom>
          <a:noFill/>
        </p:spPr>
        <p:txBody>
          <a:bodyPr wrap="square">
            <a:spAutoFit/>
          </a:bodyPr>
          <a:lstStyle/>
          <a:p>
            <a:r>
              <a:rPr lang="en-US" altLang="zh-CN" dirty="0"/>
              <a:t>Fourier transform</a:t>
            </a:r>
            <a:endParaRPr lang="zh-CN" altLang="en-US" dirty="0"/>
          </a:p>
        </p:txBody>
      </p:sp>
      <p:sp>
        <p:nvSpPr>
          <p:cNvPr id="12" name="箭头: 右 11">
            <a:extLst>
              <a:ext uri="{FF2B5EF4-FFF2-40B4-BE49-F238E27FC236}">
                <a16:creationId xmlns:a16="http://schemas.microsoft.com/office/drawing/2014/main" id="{B6A2F3B1-DE04-4177-894C-00BD9C3A3397}"/>
              </a:ext>
            </a:extLst>
          </p:cNvPr>
          <p:cNvSpPr/>
          <p:nvPr/>
        </p:nvSpPr>
        <p:spPr bwMode="auto">
          <a:xfrm>
            <a:off x="5306371" y="4781189"/>
            <a:ext cx="900000" cy="3600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1588" marR="0" indent="0" algn="ctr" defTabSz="914400" rtl="0" eaLnBrk="1" fontAlgn="base" latinLnBrk="0" hangingPunct="1">
              <a:lnSpc>
                <a:spcPct val="100000"/>
              </a:lnSpc>
              <a:spcBef>
                <a:spcPct val="0"/>
              </a:spcBef>
              <a:spcAft>
                <a:spcPct val="0"/>
              </a:spcAft>
              <a:buClrTx/>
              <a:buSzTx/>
              <a:buFontTx/>
              <a:buNone/>
              <a:tabLst/>
            </a:pPr>
            <a:endParaRPr kumimoji="0" lang="zh-CN" altLang="en-US" sz="3600" b="1" i="0" u="none" strike="noStrike" cap="none" normalizeH="0" baseline="0">
              <a:ln>
                <a:noFill/>
              </a:ln>
              <a:solidFill>
                <a:schemeClr val="bg1"/>
              </a:solidFill>
              <a:effectLst/>
              <a:latin typeface="Times New Roman" pitchFamily="18" charset="0"/>
              <a:ea typeface="华文中宋" pitchFamily="2" charset="-122"/>
            </a:endParaRPr>
          </a:p>
        </p:txBody>
      </p:sp>
    </p:spTree>
    <p:extLst>
      <p:ext uri="{BB962C8B-B14F-4D97-AF65-F5344CB8AC3E}">
        <p14:creationId xmlns:p14="http://schemas.microsoft.com/office/powerpoint/2010/main" val="241382021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EC7720-C91A-40C7-AB9C-6889F416B6B1}"/>
              </a:ext>
            </a:extLst>
          </p:cNvPr>
          <p:cNvSpPr>
            <a:spLocks noGrp="1"/>
          </p:cNvSpPr>
          <p:nvPr>
            <p:ph type="title"/>
          </p:nvPr>
        </p:nvSpPr>
        <p:spPr/>
        <p:txBody>
          <a:bodyPr/>
          <a:lstStyle/>
          <a:p>
            <a:r>
              <a:rPr lang="en-US" altLang="zh-CN" dirty="0"/>
              <a:t>Impact of High Order Modes</a:t>
            </a:r>
            <a:endParaRPr lang="zh-CN" altLang="en-US" dirty="0"/>
          </a:p>
        </p:txBody>
      </p:sp>
      <p:sp>
        <p:nvSpPr>
          <p:cNvPr id="3" name="内容占位符 2">
            <a:extLst>
              <a:ext uri="{FF2B5EF4-FFF2-40B4-BE49-F238E27FC236}">
                <a16:creationId xmlns:a16="http://schemas.microsoft.com/office/drawing/2014/main" id="{F07ACFE1-8128-40E3-B359-A1DF7B759445}"/>
              </a:ext>
            </a:extLst>
          </p:cNvPr>
          <p:cNvSpPr>
            <a:spLocks noGrp="1"/>
          </p:cNvSpPr>
          <p:nvPr>
            <p:ph idx="1"/>
          </p:nvPr>
        </p:nvSpPr>
        <p:spPr>
          <a:xfrm>
            <a:off x="609600" y="1254177"/>
            <a:ext cx="10972800" cy="4871989"/>
          </a:xfrm>
        </p:spPr>
        <p:txBody>
          <a:bodyPr/>
          <a:lstStyle/>
          <a:p>
            <a:pPr>
              <a:spcBef>
                <a:spcPts val="600"/>
              </a:spcBef>
            </a:pPr>
            <a:r>
              <a:rPr lang="en-US" altLang="zh-CN" dirty="0"/>
              <a:t>The HOMs of a RF cavity are high Q narrowband impedances.</a:t>
            </a:r>
          </a:p>
          <a:p>
            <a:pPr>
              <a:spcBef>
                <a:spcPts val="600"/>
              </a:spcBef>
            </a:pPr>
            <a:endParaRPr lang="en-US" altLang="zh-CN" dirty="0"/>
          </a:p>
          <a:p>
            <a:pPr>
              <a:spcBef>
                <a:spcPts val="600"/>
              </a:spcBef>
            </a:pPr>
            <a:r>
              <a:rPr lang="en-US" altLang="zh-CN" dirty="0"/>
              <a:t>Parasitic beam power loss</a:t>
            </a:r>
          </a:p>
          <a:p>
            <a:pPr lvl="1">
              <a:spcBef>
                <a:spcPts val="600"/>
              </a:spcBef>
            </a:pPr>
            <a:r>
              <a:rPr lang="en-US" altLang="zh-CN" dirty="0"/>
              <a:t>Influenced by bunch length</a:t>
            </a:r>
          </a:p>
          <a:p>
            <a:pPr lvl="1">
              <a:spcBef>
                <a:spcPts val="600"/>
              </a:spcBef>
            </a:pPr>
            <a:r>
              <a:rPr lang="en-US" altLang="zh-CN" dirty="0"/>
              <a:t>Influenced by beam filling pattern</a:t>
            </a:r>
          </a:p>
          <a:p>
            <a:pPr lvl="1">
              <a:spcBef>
                <a:spcPts val="600"/>
              </a:spcBef>
            </a:pPr>
            <a:r>
              <a:rPr lang="en-US" altLang="zh-CN" dirty="0"/>
              <a:t>Influenced by HOM frequency</a:t>
            </a:r>
          </a:p>
          <a:p>
            <a:pPr lvl="1">
              <a:spcBef>
                <a:spcPts val="600"/>
              </a:spcBef>
            </a:pPr>
            <a:endParaRPr lang="en-US" altLang="zh-CN" dirty="0"/>
          </a:p>
          <a:p>
            <a:pPr>
              <a:spcBef>
                <a:spcPts val="600"/>
              </a:spcBef>
            </a:pPr>
            <a:r>
              <a:rPr lang="en-US" altLang="zh-CN" dirty="0"/>
              <a:t>Coupled bunch instabilities</a:t>
            </a:r>
          </a:p>
          <a:p>
            <a:pPr lvl="1">
              <a:spcBef>
                <a:spcPts val="600"/>
              </a:spcBef>
            </a:pPr>
            <a:r>
              <a:rPr lang="en-US" altLang="zh-CN" dirty="0"/>
              <a:t>Influenced by bunch length</a:t>
            </a:r>
          </a:p>
          <a:p>
            <a:pPr lvl="1">
              <a:spcBef>
                <a:spcPts val="600"/>
              </a:spcBef>
            </a:pPr>
            <a:r>
              <a:rPr lang="en-US" altLang="zh-CN" dirty="0"/>
              <a:t>Influenced by beam filling pattern</a:t>
            </a:r>
          </a:p>
          <a:p>
            <a:pPr lvl="1">
              <a:spcBef>
                <a:spcPts val="600"/>
              </a:spcBef>
            </a:pPr>
            <a:r>
              <a:rPr lang="en-US" altLang="zh-CN" dirty="0"/>
              <a:t>Influenced by HOM frequency</a:t>
            </a:r>
          </a:p>
          <a:p>
            <a:pPr lvl="1">
              <a:spcBef>
                <a:spcPts val="600"/>
              </a:spcBef>
            </a:pPr>
            <a:r>
              <a:rPr lang="en-US" altLang="zh-CN" dirty="0"/>
              <a:t>Influenced by damping effects</a:t>
            </a:r>
          </a:p>
          <a:p>
            <a:pPr>
              <a:spcBef>
                <a:spcPts val="600"/>
              </a:spcBef>
            </a:pPr>
            <a:endParaRPr lang="en-US" altLang="zh-CN" dirty="0"/>
          </a:p>
          <a:p>
            <a:pPr>
              <a:spcBef>
                <a:spcPts val="600"/>
              </a:spcBef>
            </a:pPr>
            <a:endParaRPr lang="zh-CN" altLang="en-US" dirty="0"/>
          </a:p>
        </p:txBody>
      </p:sp>
      <p:sp>
        <p:nvSpPr>
          <p:cNvPr id="7" name="文本框 6">
            <a:extLst>
              <a:ext uri="{FF2B5EF4-FFF2-40B4-BE49-F238E27FC236}">
                <a16:creationId xmlns:a16="http://schemas.microsoft.com/office/drawing/2014/main" id="{BA9D658A-7C14-4D03-884D-753213A16C42}"/>
              </a:ext>
            </a:extLst>
          </p:cNvPr>
          <p:cNvSpPr txBox="1"/>
          <p:nvPr/>
        </p:nvSpPr>
        <p:spPr>
          <a:xfrm>
            <a:off x="6314998" y="2617132"/>
            <a:ext cx="5075382" cy="1354217"/>
          </a:xfrm>
          <a:prstGeom prst="rect">
            <a:avLst/>
          </a:prstGeom>
          <a:noFill/>
        </p:spPr>
        <p:txBody>
          <a:bodyPr wrap="square">
            <a:spAutoFit/>
          </a:bodyPr>
          <a:lstStyle/>
          <a:p>
            <a:pPr marL="285750" indent="-285750">
              <a:spcBef>
                <a:spcPts val="1200"/>
              </a:spcBef>
              <a:buFont typeface="Wingdings" panose="05000000000000000000" pitchFamily="2" charset="2"/>
              <a:buChar char="l"/>
            </a:pPr>
            <a:r>
              <a:rPr lang="en-US" altLang="zh-CN" dirty="0">
                <a:latin typeface="微软雅黑" panose="020B0503020204020204" pitchFamily="34" charset="-122"/>
                <a:ea typeface="微软雅黑" panose="020B0503020204020204" pitchFamily="34" charset="-122"/>
              </a:rPr>
              <a:t>Short bunch length requires broadband HOM damping scheme</a:t>
            </a:r>
          </a:p>
          <a:p>
            <a:pPr marL="285750" indent="-285750">
              <a:spcBef>
                <a:spcPts val="1200"/>
              </a:spcBef>
              <a:buFont typeface="Wingdings" panose="05000000000000000000" pitchFamily="2" charset="2"/>
              <a:buChar char="l"/>
            </a:pPr>
            <a:r>
              <a:rPr lang="en-US" altLang="zh-CN" dirty="0">
                <a:latin typeface="微软雅黑" panose="020B0503020204020204" pitchFamily="34" charset="-122"/>
                <a:ea typeface="微软雅黑" panose="020B0503020204020204" pitchFamily="34" charset="-122"/>
              </a:rPr>
              <a:t>Significant contribute when hitting high-amplitude beam spectrum</a:t>
            </a:r>
          </a:p>
        </p:txBody>
      </p:sp>
      <p:sp>
        <p:nvSpPr>
          <p:cNvPr id="8" name="箭头: 右 7">
            <a:extLst>
              <a:ext uri="{FF2B5EF4-FFF2-40B4-BE49-F238E27FC236}">
                <a16:creationId xmlns:a16="http://schemas.microsoft.com/office/drawing/2014/main" id="{90DD5E8E-70BF-4D1C-A404-C754EE757676}"/>
              </a:ext>
            </a:extLst>
          </p:cNvPr>
          <p:cNvSpPr/>
          <p:nvPr/>
        </p:nvSpPr>
        <p:spPr bwMode="auto">
          <a:xfrm rot="1482630">
            <a:off x="5205514" y="2430724"/>
            <a:ext cx="1011382" cy="277091"/>
          </a:xfrm>
          <a:prstGeom prst="rightArrow">
            <a:avLst/>
          </a:prstGeom>
          <a:solidFill>
            <a:srgbClr val="FF0000"/>
          </a:solidFill>
          <a:ln w="9525" cap="flat" cmpd="sng" algn="ctr">
            <a:solidFill>
              <a:srgbClr val="5F5F5F"/>
            </a:solidFill>
            <a:prstDash val="solid"/>
            <a:round/>
            <a:headEnd type="none" w="med" len="med"/>
            <a:tailEnd type="none" w="med" len="med"/>
          </a:ln>
          <a:effectLst>
            <a:outerShdw dist="53882" dir="2700000" algn="ctr" rotWithShape="0">
              <a:srgbClr val="CCECFF"/>
            </a:outerShdw>
          </a:effectLst>
        </p:spPr>
        <p:txBody>
          <a:bodyPr vert="horz" wrap="square" lIns="91440" tIns="45720" rIns="91440" bIns="45720" numCol="1" rtlCol="0" anchor="t" anchorCtr="0" compatLnSpc="1">
            <a:prstTxWarp prst="textNoShape">
              <a:avLst/>
            </a:prstTxWarp>
            <a:spAutoFit/>
          </a:bodyPr>
          <a:lstStyle/>
          <a:p>
            <a:pPr marL="1588" marR="0" indent="0" algn="ctr" defTabSz="914400" rtl="0" eaLnBrk="1" fontAlgn="base" latinLnBrk="0" hangingPunct="1">
              <a:lnSpc>
                <a:spcPct val="100000"/>
              </a:lnSpc>
              <a:spcBef>
                <a:spcPct val="0"/>
              </a:spcBef>
              <a:spcAft>
                <a:spcPct val="0"/>
              </a:spcAft>
              <a:buClrTx/>
              <a:buSzTx/>
              <a:buFontTx/>
              <a:buNone/>
              <a:tabLst/>
            </a:pPr>
            <a:endParaRPr kumimoji="0" lang="zh-CN" altLang="en-US" sz="3600" b="1" i="0" u="none" strike="noStrike" cap="none" normalizeH="0" baseline="0">
              <a:ln>
                <a:noFill/>
              </a:ln>
              <a:solidFill>
                <a:schemeClr val="bg1"/>
              </a:solidFill>
              <a:effectLst/>
              <a:latin typeface="Times New Roman" pitchFamily="18" charset="0"/>
              <a:ea typeface="华文中宋" pitchFamily="2" charset="-122"/>
            </a:endParaRPr>
          </a:p>
        </p:txBody>
      </p:sp>
      <p:sp>
        <p:nvSpPr>
          <p:cNvPr id="9" name="箭头: 右 8">
            <a:extLst>
              <a:ext uri="{FF2B5EF4-FFF2-40B4-BE49-F238E27FC236}">
                <a16:creationId xmlns:a16="http://schemas.microsoft.com/office/drawing/2014/main" id="{D1C9076B-1FC9-465D-9C97-B4AB59BC8C47}"/>
              </a:ext>
            </a:extLst>
          </p:cNvPr>
          <p:cNvSpPr/>
          <p:nvPr/>
        </p:nvSpPr>
        <p:spPr bwMode="auto">
          <a:xfrm rot="19960988">
            <a:off x="5258365" y="3719197"/>
            <a:ext cx="1011382" cy="277091"/>
          </a:xfrm>
          <a:prstGeom prst="rightArrow">
            <a:avLst/>
          </a:prstGeom>
          <a:solidFill>
            <a:srgbClr val="FF0000"/>
          </a:solidFill>
          <a:ln w="9525" cap="flat" cmpd="sng" algn="ctr">
            <a:solidFill>
              <a:srgbClr val="5F5F5F"/>
            </a:solidFill>
            <a:prstDash val="solid"/>
            <a:round/>
            <a:headEnd type="none" w="med" len="med"/>
            <a:tailEnd type="none" w="med" len="med"/>
          </a:ln>
          <a:effectLst>
            <a:outerShdw dist="53882" dir="2700000" algn="ctr" rotWithShape="0">
              <a:srgbClr val="CCECFF"/>
            </a:outerShdw>
          </a:effectLst>
        </p:spPr>
        <p:txBody>
          <a:bodyPr vert="horz" wrap="square" lIns="91440" tIns="45720" rIns="91440" bIns="45720" numCol="1" rtlCol="0" anchor="t" anchorCtr="0" compatLnSpc="1">
            <a:prstTxWarp prst="textNoShape">
              <a:avLst/>
            </a:prstTxWarp>
            <a:spAutoFit/>
          </a:bodyPr>
          <a:lstStyle/>
          <a:p>
            <a:pPr marL="1588" marR="0" indent="0" algn="ctr" defTabSz="914400" rtl="0" eaLnBrk="1" fontAlgn="base" latinLnBrk="0" hangingPunct="1">
              <a:lnSpc>
                <a:spcPct val="100000"/>
              </a:lnSpc>
              <a:spcBef>
                <a:spcPct val="0"/>
              </a:spcBef>
              <a:spcAft>
                <a:spcPct val="0"/>
              </a:spcAft>
              <a:buClrTx/>
              <a:buSzTx/>
              <a:buFontTx/>
              <a:buNone/>
              <a:tabLst/>
            </a:pPr>
            <a:endParaRPr kumimoji="0" lang="zh-CN" altLang="en-US" sz="3600" b="1" i="0" u="none" strike="noStrike" cap="none" normalizeH="0" baseline="0">
              <a:ln>
                <a:noFill/>
              </a:ln>
              <a:solidFill>
                <a:schemeClr val="bg1"/>
              </a:solidFill>
              <a:effectLst/>
              <a:latin typeface="Times New Roman" pitchFamily="18" charset="0"/>
              <a:ea typeface="华文中宋" pitchFamily="2" charset="-122"/>
            </a:endParaRPr>
          </a:p>
        </p:txBody>
      </p:sp>
      <p:sp>
        <p:nvSpPr>
          <p:cNvPr id="10" name="文本框 9">
            <a:extLst>
              <a:ext uri="{FF2B5EF4-FFF2-40B4-BE49-F238E27FC236}">
                <a16:creationId xmlns:a16="http://schemas.microsoft.com/office/drawing/2014/main" id="{1E3A2EBF-4576-41F4-9C3C-5253CF7A387D}"/>
              </a:ext>
            </a:extLst>
          </p:cNvPr>
          <p:cNvSpPr txBox="1"/>
          <p:nvPr/>
        </p:nvSpPr>
        <p:spPr>
          <a:xfrm>
            <a:off x="5673028" y="4427647"/>
            <a:ext cx="6097044" cy="1661993"/>
          </a:xfrm>
          <a:prstGeom prst="rect">
            <a:avLst/>
          </a:prstGeom>
          <a:noFill/>
        </p:spPr>
        <p:txBody>
          <a:bodyPr wrap="square">
            <a:spAutoFit/>
          </a:bodyPr>
          <a:lstStyle/>
          <a:p>
            <a:pPr>
              <a:spcBef>
                <a:spcPts val="600"/>
              </a:spcBef>
            </a:pPr>
            <a:r>
              <a:rPr lang="en-US" altLang="zh-CN" sz="2000" dirty="0"/>
              <a:t>HOM damping requirements:</a:t>
            </a:r>
          </a:p>
          <a:p>
            <a:pPr marL="285750" indent="-285750">
              <a:spcBef>
                <a:spcPts val="600"/>
              </a:spcBef>
              <a:buFont typeface="Arial" panose="020B0604020202020204" pitchFamily="34" charset="0"/>
              <a:buChar char="•"/>
            </a:pPr>
            <a:r>
              <a:rPr lang="en-US" altLang="zh-CN" dirty="0"/>
              <a:t>The HOM power loss should be well handled</a:t>
            </a:r>
          </a:p>
          <a:p>
            <a:pPr marL="285750" indent="-285750">
              <a:spcBef>
                <a:spcPts val="600"/>
              </a:spcBef>
              <a:buFont typeface="Arial" panose="020B0604020202020204" pitchFamily="34" charset="0"/>
              <a:buChar char="•"/>
            </a:pPr>
            <a:r>
              <a:rPr lang="en-US" altLang="zh-CN" dirty="0"/>
              <a:t>The HOM impedance should bellow the CBI threshold determined by the synchrotron radiation /Landau damping/feedback</a:t>
            </a:r>
          </a:p>
        </p:txBody>
      </p:sp>
    </p:spTree>
    <p:extLst>
      <p:ext uri="{BB962C8B-B14F-4D97-AF65-F5344CB8AC3E}">
        <p14:creationId xmlns:p14="http://schemas.microsoft.com/office/powerpoint/2010/main" val="841906236"/>
      </p:ext>
    </p:extLst>
  </p:cSld>
  <p:clrMapOvr>
    <a:masterClrMapping/>
  </p:clrMapOvr>
  <p:transition/>
</p:sld>
</file>

<file path=ppt/theme/theme1.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rgbClr val="5F5F5F"/>
          </a:solidFill>
          <a:prstDash val="solid"/>
          <a:round/>
          <a:headEnd type="none" w="med" len="med"/>
          <a:tailEnd type="none" w="med" len="med"/>
        </a:ln>
        <a:effectLst>
          <a:outerShdw dist="53882" dir="2700000" algn="ctr" rotWithShape="0">
            <a:srgbClr val="CCECFF"/>
          </a:outerShdw>
        </a:effectLst>
      </a:spPr>
      <a:bodyPr vert="horz" wrap="square" lIns="91440" tIns="45720" rIns="91440" bIns="45720" numCol="1" anchor="t" anchorCtr="0" compatLnSpc="1">
        <a:prstTxWarp prst="textNoShape">
          <a:avLst/>
        </a:prstTxWarp>
        <a:spAutoFit/>
      </a:bodyPr>
      <a:lstStyle>
        <a:defPPr marL="1588"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Times New Roman" pitchFamily="18" charset="0"/>
            <a:ea typeface="华文中宋" pitchFamily="2" charset="-122"/>
          </a:defRPr>
        </a:defPPr>
      </a:lstStyle>
    </a:spDef>
    <a:lnDef>
      <a:spPr bwMode="auto">
        <a:xfrm>
          <a:off x="0" y="0"/>
          <a:ext cx="1" cy="1"/>
        </a:xfrm>
        <a:custGeom>
          <a:avLst/>
          <a:gdLst/>
          <a:ahLst/>
          <a:cxnLst/>
          <a:rect l="0" t="0" r="0" b="0"/>
          <a:pathLst/>
        </a:custGeom>
        <a:solidFill>
          <a:srgbClr val="FF0000"/>
        </a:solidFill>
        <a:ln w="9525" cap="flat" cmpd="sng" algn="ctr">
          <a:solidFill>
            <a:srgbClr val="5F5F5F"/>
          </a:solidFill>
          <a:prstDash val="solid"/>
          <a:round/>
          <a:headEnd type="none" w="med" len="med"/>
          <a:tailEnd type="none" w="med" len="med"/>
        </a:ln>
        <a:effectLst>
          <a:outerShdw dist="53882" dir="2700000" algn="ctr" rotWithShape="0">
            <a:srgbClr val="CCECFF"/>
          </a:outerShdw>
        </a:effectLst>
      </a:spPr>
      <a:bodyPr vert="horz" wrap="square" lIns="91440" tIns="45720" rIns="91440" bIns="45720" numCol="1" anchor="t" anchorCtr="0" compatLnSpc="1">
        <a:prstTxWarp prst="textNoShape">
          <a:avLst/>
        </a:prstTxWarp>
        <a:spAutoFit/>
      </a:bodyPr>
      <a:lstStyle>
        <a:defPPr marL="1588"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Times New Roman" pitchFamily="18" charset="0"/>
            <a:ea typeface="华文中宋" pitchFamily="2"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IHEP_PPT_Template</Template>
  <TotalTime>73550</TotalTime>
  <Words>1930</Words>
  <Application>Microsoft Office PowerPoint</Application>
  <PresentationFormat>宽屏</PresentationFormat>
  <Paragraphs>317</Paragraphs>
  <Slides>20</Slides>
  <Notes>18</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20</vt:i4>
      </vt:variant>
    </vt:vector>
  </HeadingPairs>
  <TitlesOfParts>
    <vt:vector size="27" baseType="lpstr">
      <vt:lpstr>微软雅黑</vt:lpstr>
      <vt:lpstr>Arial</vt:lpstr>
      <vt:lpstr>Calibri</vt:lpstr>
      <vt:lpstr>Cambria Math</vt:lpstr>
      <vt:lpstr>Times New Roman</vt:lpstr>
      <vt:lpstr>Wingdings</vt:lpstr>
      <vt:lpstr>自定义设计方案</vt:lpstr>
      <vt:lpstr>Higher Order Mode Damping Requirements for New Circular Accelerators</vt:lpstr>
      <vt:lpstr>Outline</vt:lpstr>
      <vt:lpstr>Introduction</vt:lpstr>
      <vt:lpstr>Future circular e-p collider</vt:lpstr>
      <vt:lpstr>Diffraction limited light sources</vt:lpstr>
      <vt:lpstr>Impedance and collective effects</vt:lpstr>
      <vt:lpstr>Impedance induced beam instabilities</vt:lpstr>
      <vt:lpstr>Impedance induced beam instabilities</vt:lpstr>
      <vt:lpstr>Impact of High Order Modes</vt:lpstr>
      <vt:lpstr>Parasitic beam power loss</vt:lpstr>
      <vt:lpstr>Power loss – influence of filling pattern</vt:lpstr>
      <vt:lpstr>Parasitic beam power loss due to HOMs (FCCee)</vt:lpstr>
      <vt:lpstr>Coupled bunch instabilities</vt:lpstr>
      <vt:lpstr>Influence of bunch filling pattern</vt:lpstr>
      <vt:lpstr>Stabilizing effects of Chromaticity on transverse CBIs</vt:lpstr>
      <vt:lpstr>Harmonic RF cavities on CBIs</vt:lpstr>
      <vt:lpstr>Requirements from different machines</vt:lpstr>
      <vt:lpstr>Requirements from different machines</vt:lpstr>
      <vt:lpstr>Summary and outlook</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Korea_Acc_School_HaishengXu</dc:title>
  <dc:creator>Haisheng Xu</dc:creator>
  <cp:lastModifiedBy>wangn@ihep.ac.cn</cp:lastModifiedBy>
  <cp:revision>954</cp:revision>
  <dcterms:created xsi:type="dcterms:W3CDTF">2017-09-07T09:04:06Z</dcterms:created>
  <dcterms:modified xsi:type="dcterms:W3CDTF">2025-10-06T03:25:42Z</dcterms:modified>
</cp:coreProperties>
</file>