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5D_221601F2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7"/>
  </p:notesMasterIdLst>
  <p:sldIdLst>
    <p:sldId id="257" r:id="rId6"/>
    <p:sldId id="258" r:id="rId7"/>
    <p:sldId id="273" r:id="rId8"/>
    <p:sldId id="260" r:id="rId9"/>
    <p:sldId id="266" r:id="rId10"/>
    <p:sldId id="267" r:id="rId11"/>
    <p:sldId id="274" r:id="rId12"/>
    <p:sldId id="261" r:id="rId13"/>
    <p:sldId id="262" r:id="rId14"/>
    <p:sldId id="275" r:id="rId15"/>
    <p:sldId id="263" r:id="rId16"/>
    <p:sldId id="264" r:id="rId17"/>
    <p:sldId id="276" r:id="rId18"/>
    <p:sldId id="268" r:id="rId19"/>
    <p:sldId id="277" r:id="rId20"/>
    <p:sldId id="269" r:id="rId21"/>
    <p:sldId id="270" r:id="rId22"/>
    <p:sldId id="278" r:id="rId23"/>
    <p:sldId id="271" r:id="rId24"/>
    <p:sldId id="272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3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omments/modernComment_15D_221601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BDFBD6B-6525-4282-8B12-84C622CC365D}" authorId="{A331D9DE-BAFB-4CB9-4C51-25151CA41892}" created="2025-04-04T12:19:13.8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71867634" sldId="349"/>
      <ac:spMk id="4" creationId="{00000000-0000-0000-0000-000000000000}"/>
      <ac:txMk cp="16">
        <ac:context len="87" hash="1336334881"/>
      </ac:txMk>
    </ac:txMkLst>
    <p188:pos x="3315729" y="171621"/>
    <p188:txBody>
      <a:bodyPr/>
      <a:lstStyle/>
      <a:p>
        <a:r>
          <a:rPr lang="en-GB"/>
          <a:t>Don't think this reads as a perspective, more background - can't think of a better work at the moment.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B7C1B-F9A8-4C42-BBB6-F74E8381AC8D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7FC-C40D-4893-814F-C10D83D1A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87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282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57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D2EF-A8C5-4914-89EE-C64C1CB1E471}" type="datetime1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7466-17E9-44F6-9FFE-6B07FC303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7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445-B066-4E3F-8C10-57A48C2FD596}" type="datetime1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7466-17E9-44F6-9FFE-6B07FC303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6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3544-1087-4586-83E1-BD714B6DB4A4}" type="datetime1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7466-17E9-44F6-9FFE-6B07FC303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4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27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DA6872-49E7-3214-F6C8-1F6473D5D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l="15225" r="18622"/>
          <a:stretch/>
        </p:blipFill>
        <p:spPr>
          <a:xfrm flipH="1">
            <a:off x="1995057" y="0"/>
            <a:ext cx="10196943" cy="68580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52073DB-F759-C25D-EFDB-EF68AF89F775}"/>
              </a:ext>
            </a:extLst>
          </p:cNvPr>
          <p:cNvGrpSpPr/>
          <p:nvPr userDrawn="1"/>
        </p:nvGrpSpPr>
        <p:grpSpPr>
          <a:xfrm>
            <a:off x="0" y="0"/>
            <a:ext cx="10847457" cy="6967970"/>
            <a:chOff x="-161316" y="-13"/>
            <a:chExt cx="10847457" cy="69679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6F9F7F-8083-0E2F-591F-AA9E450DC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060007" y="341822"/>
              <a:ext cx="6967970" cy="628429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86CB73-EAC2-F295-6D42-527FBC841574}"/>
                </a:ext>
              </a:extLst>
            </p:cNvPr>
            <p:cNvSpPr/>
            <p:nvPr/>
          </p:nvSpPr>
          <p:spPr>
            <a:xfrm>
              <a:off x="-161316" y="0"/>
              <a:ext cx="4601586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D6CD507-D554-B9E9-B622-CADF4DE8A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3905"/>
          <a:stretch/>
        </p:blipFill>
        <p:spPr>
          <a:xfrm>
            <a:off x="-24218" y="6302142"/>
            <a:ext cx="1886114" cy="5353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DA09BE-4508-CFFB-EC8F-B937C8650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837" y="2776163"/>
            <a:ext cx="11970325" cy="5847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kumimoji="0" lang="en-GB" sz="4400" b="1" i="0" u="none" strike="noStrike" kern="1200" cap="none" spc="-150" normalizeH="0" baseline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Click to section title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E54A3D5-0347-0885-B52A-17D81E57A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82" y="3429000"/>
            <a:ext cx="9144000" cy="644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kumimoji="0" lang="en-GB" sz="3000" b="0" i="0" u="none" strike="noStrike" cap="none" spc="0" normalizeH="0" baseline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2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DA7C-706C-4407-B0C7-C4ABBBFD2401}" type="datetime1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134B-3F91-4045-B70B-5FBB31F2B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8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7EBE-1EEB-428F-B7DD-1FC56BC62AED}" type="datetime1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134B-3F91-4045-B70B-5FBB31F2B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70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6550-3829-4650-85F8-C2DF54633522}" type="datetime1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134B-3F91-4045-B70B-5FBB31F2B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49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CD77-2670-4FDA-A274-18FAB3C64540}" type="datetime1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134B-3F91-4045-B70B-5FBB31F2B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56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4B68-117B-4766-8FA8-08EFD88BF7CD}" type="datetime1">
              <a:rPr lang="en-GB" smtClean="0"/>
              <a:t>29/09/2025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134B-3F91-4045-B70B-5FBB31F2B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27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171C-A523-4E62-9C72-BFB00B09B631}" type="datetime1">
              <a:rPr lang="en-GB" smtClean="0"/>
              <a:t>29/09/2025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134B-3F91-4045-B70B-5FBB31F2B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2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0B9A-4FD2-4105-8A62-F976E01C18D8}" type="datetime1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7466-17E9-44F6-9FFE-6B07FC303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645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564F-5E30-4EE1-A495-A77949D88CCB}" type="datetime1">
              <a:rPr lang="en-GB" smtClean="0"/>
              <a:t>29/09/2025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134B-3F91-4045-B70B-5FBB31F2B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98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06C-8BBB-4C44-BC32-EB0D1820924E}" type="datetime1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134B-3F91-4045-B70B-5FBB31F2B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798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8E19-0099-4138-9EE6-60EC01A6519D}" type="datetime1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134B-3F91-4045-B70B-5FBB31F2B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276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01E9-BF31-4965-9119-2F8A0D6046C3}" type="datetime1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134B-3F91-4045-B70B-5FBB31F2B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099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1F7F-3714-47F1-93F9-4913AF0F7877}" type="datetime1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134B-3F91-4045-B70B-5FBB31F2B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31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98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8A1E-C8AB-4BF9-92E7-6E80B352AED3}" type="datetime1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7466-17E9-44F6-9FFE-6B07FC303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9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4CE-FE35-48F0-BD1E-0A9130898C90}" type="datetime1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7466-17E9-44F6-9FFE-6B07FC303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3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32F5-D0DF-449E-9718-346862958979}" type="datetime1">
              <a:rPr lang="en-GB" smtClean="0"/>
              <a:t>29/09/2025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7466-17E9-44F6-9FFE-6B07FC303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8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8514-E84B-4F51-BF28-654607152EAF}" type="datetime1">
              <a:rPr lang="en-GB" smtClean="0"/>
              <a:t>29/09/2025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7466-17E9-44F6-9FFE-6B07FC303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08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2B94-0B82-4B05-A725-D1796F497627}" type="datetime1">
              <a:rPr lang="en-GB" smtClean="0"/>
              <a:t>29/09/2025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7466-17E9-44F6-9FFE-6B07FC303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2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DA22-50E5-4735-A9A0-9387F239D866}" type="datetime1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7466-17E9-44F6-9FFE-6B07FC303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3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F439-593B-40A1-8814-EB7AB497B789}" type="datetime1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7466-17E9-44F6-9FFE-6B07FC303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24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87FDB-0138-4199-BE3B-BB33A0564873}" type="datetime1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7466-17E9-44F6-9FFE-6B07FC303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0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DCF6-9753-4AC7-8156-129B4A3F3CFC}" type="datetime1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HOMSC2025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1134B-3F91-4045-B70B-5FBB31F2B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1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18/10/relationships/comments" Target="../comments/modernComment_15D_221601F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0.png"/><Relationship Id="rId7" Type="http://schemas.openxmlformats.org/officeDocument/2006/relationships/image" Target="../media/image2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18/10/relationships/comments" Target="../comments/modernComment_15D_221601F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18/10/relationships/comments" Target="../comments/modernComment_15D_221601F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18/10/relationships/comments" Target="../comments/modernComment_15D_221601F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18/10/relationships/comments" Target="../comments/modernComment_15D_221601F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18/10/relationships/comments" Target="../comments/modernComment_15D_221601F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18/10/relationships/comments" Target="../comments/modernComment_15D_221601F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BE685D4-0AE8-2E9B-D4B0-C3A0C1BC5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960" y="0"/>
            <a:ext cx="12337481" cy="6896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72314" y="1503097"/>
            <a:ext cx="6538879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GB" sz="40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 </a:t>
            </a:r>
            <a:r>
              <a:rPr lang="en-GB" sz="40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</a:t>
            </a:r>
            <a:endParaRPr lang="en-GB" sz="4000" b="1" spc="-1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4000" b="1" spc="-1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wakefields</a:t>
            </a:r>
            <a:r>
              <a:rPr lang="en-GB" sz="40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beam dynamics tracking simulations </a:t>
            </a:r>
            <a:r>
              <a:rPr lang="en-GB" sz="40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40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UK XFEL </a:t>
            </a:r>
            <a:endParaRPr lang="en-US" sz="40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D8DFA089-7A3D-6890-CC09-FA357B7B5E84}"/>
              </a:ext>
            </a:extLst>
          </p:cNvPr>
          <p:cNvSpPr/>
          <p:nvPr/>
        </p:nvSpPr>
        <p:spPr>
          <a:xfrm rot="10800000">
            <a:off x="4166557" y="-1"/>
            <a:ext cx="5745668" cy="6896729"/>
          </a:xfrm>
          <a:prstGeom prst="triangle">
            <a:avLst>
              <a:gd name="adj" fmla="val 0"/>
            </a:avLst>
          </a:prstGeom>
          <a:solidFill>
            <a:srgbClr val="005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2623A0-CD46-9DF6-C182-2CE1D1120446}"/>
              </a:ext>
            </a:extLst>
          </p:cNvPr>
          <p:cNvSpPr/>
          <p:nvPr/>
        </p:nvSpPr>
        <p:spPr>
          <a:xfrm>
            <a:off x="9912225" y="-2"/>
            <a:ext cx="2380296" cy="1727202"/>
          </a:xfrm>
          <a:prstGeom prst="rect">
            <a:avLst/>
          </a:prstGeom>
          <a:solidFill>
            <a:srgbClr val="005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4B8BC2-188D-B468-D2A3-19953E5F70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-1216404"/>
            <a:ext cx="3286539" cy="798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292948" y="4688378"/>
            <a:ext cx="77472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Gilfellon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supervisors: Roger M Jones, Alan E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Wheelhouse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Peter H Williams, Bruno Muratori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ASTeC STFC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Daresbury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Manchester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725" y="6488668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xfel.ac.uk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182" y="5849627"/>
            <a:ext cx="2019271" cy="8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36" y="5954015"/>
            <a:ext cx="1375210" cy="8159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692" y="3949715"/>
            <a:ext cx="7184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GB" sz="40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accelerating </a:t>
            </a:r>
            <a:r>
              <a:rPr lang="en-GB" sz="40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Linacs</a:t>
            </a:r>
            <a:endParaRPr lang="en-US" sz="40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742" y="1657618"/>
            <a:ext cx="9550400" cy="42011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 XFEL Overview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 </a:t>
            </a: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CST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Kick Factors and Wakes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 Particle Tracking Codes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Emittance Dilution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Conclusions &amp; Future Work</a:t>
            </a:r>
            <a:endParaRPr kumimoji="0" lang="en-GB" sz="3200" b="1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3" y="5858768"/>
            <a:ext cx="2019271" cy="8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65" y="5846957"/>
            <a:ext cx="1375210" cy="8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714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35B38DE-7220-C4D9-55AA-975784AF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9" y="4993886"/>
            <a:ext cx="3658380" cy="1186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9" y="4188415"/>
            <a:ext cx="3715270" cy="821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36" y="70319"/>
            <a:ext cx="11826240" cy="87269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000" b="1" spc="-160" dirty="0">
                <a:solidFill>
                  <a:srgbClr val="2E2D6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Kick Factors and Transverse Long-Range Wakes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7E1E7-5BC5-42CE-8566-43430DA819E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30/09/2025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43425" y="642559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HOMSC2025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39976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1134B-3F91-4045-B70B-5FBB31F2B1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7" y="1918092"/>
            <a:ext cx="2638707" cy="589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21" y="3473143"/>
            <a:ext cx="950648" cy="611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27" y="2682357"/>
            <a:ext cx="1175817" cy="726869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720105" y="2114773"/>
            <a:ext cx="2718827" cy="468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Accelerating voltage from simulated </a:t>
            </a: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17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field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720105" y="2893962"/>
            <a:ext cx="1876294" cy="468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Modal Loss Factor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743397" y="3683190"/>
            <a:ext cx="2224671" cy="468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Modal 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Kick Factor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452227" y="4348864"/>
            <a:ext cx="1748598" cy="468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Transverse Long-range Wake Potential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518902" y="5450508"/>
            <a:ext cx="1748598" cy="468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Envelope Transverse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Long-range Wake 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3505" y="2379527"/>
            <a:ext cx="1030778" cy="4688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628825" y="3291035"/>
            <a:ext cx="375458" cy="3327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65904" y="3900491"/>
            <a:ext cx="562823" cy="602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65904" y="3917585"/>
            <a:ext cx="415379" cy="16919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7128" y="1145137"/>
            <a:ext cx="1093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field profile along the offset trajectory, the envelope wake potential can be calculated as follows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95106" y="2007194"/>
            <a:ext cx="659514" cy="50988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047" y="1585223"/>
            <a:ext cx="208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CST analysis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4" idx="1"/>
            <a:endCxn id="3" idx="7"/>
          </p:cNvCxnSpPr>
          <p:nvPr/>
        </p:nvCxnSpPr>
        <p:spPr>
          <a:xfrm flipH="1">
            <a:off x="2458036" y="1769889"/>
            <a:ext cx="315011" cy="3119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01277" y="5803945"/>
            <a:ext cx="2218973" cy="61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 M Jones and C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Glasman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2005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HIGHER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ORDER MODE WAKEFIELD SIMULATIONS AND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BEAM DYNAMICS SIMULATIONS IN THE ILC MAIN LINACS. In LINAC 2005 Conference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Proceeding.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5976557" y="4340923"/>
            <a:ext cx="503853" cy="1999284"/>
          </a:xfrm>
          <a:prstGeom prst="rightBrace">
            <a:avLst>
              <a:gd name="adj1" fmla="val 8333"/>
              <a:gd name="adj2" fmla="val 85666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68" y="1557504"/>
            <a:ext cx="4878753" cy="36590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60065" y="5453643"/>
            <a:ext cx="4652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Plot comparing derived kick factors to published results</a:t>
            </a:r>
            <a:endParaRPr lang="en-GB" sz="1400" dirty="0"/>
          </a:p>
        </p:txBody>
      </p:sp>
      <p:sp>
        <p:nvSpPr>
          <p:cNvPr id="29" name="Left Brace 28"/>
          <p:cNvSpPr/>
          <p:nvPr/>
        </p:nvSpPr>
        <p:spPr>
          <a:xfrm>
            <a:off x="5696788" y="1769889"/>
            <a:ext cx="1425788" cy="3702554"/>
          </a:xfrm>
          <a:prstGeom prst="leftBrace">
            <a:avLst>
              <a:gd name="adj1" fmla="val 8333"/>
              <a:gd name="adj2" fmla="val 5638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589120" y="3788082"/>
            <a:ext cx="24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616357" y="3480710"/>
            <a:ext cx="24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254736" y="3251834"/>
            <a:ext cx="24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7329796" y="2753076"/>
            <a:ext cx="24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8977616" y="1974962"/>
            <a:ext cx="24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743397" y="3232696"/>
            <a:ext cx="858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Stored energy</a:t>
            </a:r>
            <a:endParaRPr lang="en-GB" sz="900" dirty="0"/>
          </a:p>
        </p:txBody>
      </p:sp>
      <p:cxnSp>
        <p:nvCxnSpPr>
          <p:cNvPr id="36" name="Straight Arrow Connector 35"/>
          <p:cNvCxnSpPr>
            <a:stCxn id="26" idx="1"/>
          </p:cNvCxnSpPr>
          <p:nvPr/>
        </p:nvCxnSpPr>
        <p:spPr>
          <a:xfrm flipH="1" flipV="1">
            <a:off x="2379243" y="3240876"/>
            <a:ext cx="1364154" cy="10723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25118" y="5169555"/>
            <a:ext cx="1442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Unit Step Function</a:t>
            </a:r>
            <a:endParaRPr lang="en-GB" sz="900" dirty="0"/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flipH="1">
            <a:off x="4029240" y="5284971"/>
            <a:ext cx="495878" cy="32454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1"/>
          </p:cNvCxnSpPr>
          <p:nvPr/>
        </p:nvCxnSpPr>
        <p:spPr>
          <a:xfrm flipH="1" flipV="1">
            <a:off x="4034674" y="4734963"/>
            <a:ext cx="490444" cy="55000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637006" y="5010129"/>
            <a:ext cx="995881" cy="154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8518397" y="4965068"/>
                <a:ext cx="1358020" cy="382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𝐺𝐻𝑧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397" y="4965068"/>
                <a:ext cx="1358020" cy="382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2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70" y="943011"/>
            <a:ext cx="6215968" cy="466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5B38DE-7220-C4D9-55AA-975784AF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20" y="1289612"/>
            <a:ext cx="3658380" cy="11862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6813" y="2659670"/>
                <a:ext cx="5250394" cy="1730135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GB" sz="1700" dirty="0" smtClean="0"/>
                  <a:t>After simulation of the off-axis </a:t>
                </a:r>
                <a:r>
                  <a:rPr lang="en-GB" sz="1700" dirty="0" err="1" smtClean="0"/>
                  <a:t>E</a:t>
                </a:r>
                <a:r>
                  <a:rPr lang="en-GB" sz="1700" baseline="-25000" dirty="0" err="1" smtClean="0"/>
                  <a:t>z</a:t>
                </a:r>
                <a:r>
                  <a:rPr lang="en-GB" sz="1700" dirty="0" smtClean="0"/>
                  <a:t> field we can arrive at an envelope wake potential as a function of distance behind the drive bunch.</a:t>
                </a:r>
              </a:p>
              <a:p>
                <a:pPr algn="l"/>
                <a:r>
                  <a:rPr lang="en-GB" sz="1700" dirty="0" smtClean="0"/>
                  <a:t>This wake is used to calculate the </a:t>
                </a:r>
                <a:r>
                  <a:rPr lang="en-GB" sz="1700" b="1" dirty="0" smtClean="0"/>
                  <a:t>steady-state summed envelope wake potential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acc>
                  </m:oMath>
                </a14:m>
                <a:r>
                  <a:rPr lang="en-GB" sz="1700" b="1" dirty="0" smtClean="0"/>
                  <a:t>) </a:t>
                </a:r>
                <a:r>
                  <a:rPr lang="en-GB" sz="1700" dirty="0" smtClean="0"/>
                  <a:t>for a beam of a given bunch charge and repetition rate.</a:t>
                </a: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6813" y="2659670"/>
                <a:ext cx="5250394" cy="1730135"/>
              </a:xfrm>
              <a:blipFill>
                <a:blip r:embed="rId5"/>
                <a:stretch>
                  <a:fillRect l="-696" t="-2465" r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9834C-FED4-4401-9E97-8055C340A74D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HOMSC2025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1134B-3F91-4045-B70B-5FBB31F2B1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355949" y="5604987"/>
                <a:ext cx="5527227" cy="91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159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-1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ABOVE: </a:t>
                </a:r>
                <a:r>
                  <a:rPr kumimoji="0" lang="en-US" sz="1100" b="0" i="0" u="none" strike="noStrike" kern="1200" cap="none" spc="-1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Plot </a:t>
                </a:r>
                <a:r>
                  <a:rPr kumimoji="0" lang="en-US" sz="1100" b="0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showing the transverse envelope wake potential in </a:t>
                </a:r>
                <a:r>
                  <a:rPr kumimoji="0" lang="en-US" sz="1100" b="0" i="0" u="none" strike="noStrike" kern="1200" cap="none" spc="-1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black, </a:t>
                </a:r>
                <a:r>
                  <a:rPr kumimoji="0" lang="en-US" sz="1100" b="0" i="0" u="none" strike="noStrike" kern="1200" cap="none" spc="-1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normalised</a:t>
                </a:r>
                <a:r>
                  <a:rPr kumimoji="0" lang="en-US" sz="1100" b="0" i="0" u="none" strike="noStrike" kern="1200" cap="none" spc="-1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 </a:t>
                </a:r>
                <a:r>
                  <a:rPr kumimoji="0" lang="en-US" sz="1100" b="0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100" b="0" i="1" u="none" strike="noStrike" kern="1200" cap="none" spc="-1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IBM Plex San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100" b="0" i="1" u="none" strike="noStrike" kern="1200" cap="none" spc="-1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IBM Plex Sans"/>
                              </a:rPr>
                            </m:ctrlPr>
                          </m:accPr>
                          <m:e>
                            <m:r>
                              <a:rPr kumimoji="0" lang="en-GB" sz="1100" b="0" i="1" u="none" strike="noStrike" kern="1200" cap="none" spc="-1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IBM Plex Sans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kumimoji="0" lang="en-GB" sz="1100" b="0" i="1" u="none" strike="noStrike" kern="1200" cap="none" spc="-1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IBM Plex Sans"/>
                          </a:rPr>
                          <m:t>0</m:t>
                        </m:r>
                      </m:sub>
                    </m:sSub>
                    <m:r>
                      <a:rPr kumimoji="0" lang="en-GB" sz="1100" b="0" i="1" u="none" strike="noStrike" kern="1200" cap="none" spc="-1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IBM Plex Sans"/>
                      </a:rPr>
                      <m:t>=14.1 </m:t>
                    </m:r>
                    <m:f>
                      <m:fPr>
                        <m:type m:val="lin"/>
                        <m:ctrlPr>
                          <a:rPr kumimoji="0" lang="en-GB" sz="1100" b="0" i="1" u="none" strike="noStrike" kern="1200" cap="none" spc="-1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IBM Plex Sans"/>
                          </a:rPr>
                        </m:ctrlPr>
                      </m:fPr>
                      <m:num>
                        <m:r>
                          <a:rPr kumimoji="0" lang="en-GB" sz="1100" b="0" i="1" u="none" strike="noStrike" kern="1200" cap="none" spc="-1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IBM Plex Sans"/>
                          </a:rPr>
                          <m:t>𝑉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kumimoji="0" lang="en-GB" sz="1100" b="0" i="1" u="none" strike="noStrike" kern="1200" cap="none" spc="-1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IBM Plex Sans"/>
                              </a:rPr>
                            </m:ctrlPr>
                          </m:dPr>
                          <m:e>
                            <m:r>
                              <a:rPr kumimoji="0" lang="en-GB" sz="1100" b="0" i="1" u="none" strike="noStrike" kern="1200" cap="none" spc="-1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IBM Plex Sans"/>
                              </a:rPr>
                              <m:t>𝑝𝐶</m:t>
                            </m:r>
                            <m:r>
                              <a:rPr kumimoji="0" lang="en-GB" sz="1100" b="0" i="1" u="none" strike="noStrike" kern="1200" cap="none" spc="-1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IBM Plex Sans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kumimoji="0" lang="en-GB" sz="1100" b="0" i="1" u="none" strike="noStrike" kern="1200" cap="none" spc="-1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IBM Plex Sans"/>
                                  </a:rPr>
                                </m:ctrlPr>
                              </m:sSupPr>
                              <m:e>
                                <m:r>
                                  <a:rPr kumimoji="0" lang="en-GB" sz="1100" b="0" i="1" u="none" strike="noStrike" kern="1200" cap="none" spc="-1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IBM Plex Sans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kumimoji="0" lang="en-GB" sz="1100" b="0" i="1" u="none" strike="noStrike" kern="1200" cap="none" spc="-1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IBM Plex San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kumimoji="0" lang="en-US" sz="1100" b="0" i="0" u="none" strike="noStrike" kern="1200" cap="none" spc="-1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 with </a:t>
                </a:r>
                <a:r>
                  <a:rPr kumimoji="0" lang="en-US" sz="1100" b="0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the 150 pC beam plotted in red with a bunch spacing of </a:t>
                </a:r>
                <a:r>
                  <a:rPr kumimoji="0" lang="en-US" sz="1100" b="0" i="0" u="none" strike="noStrike" kern="1200" cap="none" spc="-1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2 </a:t>
                </a:r>
                <a:r>
                  <a:rPr kumimoji="0" lang="el-GR" sz="1100" b="0" i="0" u="none" strike="noStrike" kern="1200" cap="none" spc="-1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μ</a:t>
                </a:r>
                <a:r>
                  <a:rPr kumimoji="0" lang="en-GB" sz="1100" b="0" i="0" u="none" strike="noStrike" kern="1200" cap="none" spc="-1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s</a:t>
                </a:r>
                <a:r>
                  <a:rPr kumimoji="0" lang="en-GB" sz="1100" b="0" i="0" u="none" strike="noStrike" kern="1200" cap="none" spc="-1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 (</a:t>
                </a:r>
                <a:r>
                  <a:rPr kumimoji="0" lang="en-US" sz="1100" b="0" i="0" u="none" strike="noStrike" kern="1200" cap="none" spc="-1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600 m). </a:t>
                </a:r>
                <a:r>
                  <a:rPr kumimoji="0" lang="en-US" sz="1100" b="0" i="0" u="none" strike="noStrike" kern="1200" cap="none" spc="-1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The sum of all red data points gives rise to the summed envelope wake potential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100" b="0" i="1" u="none" strike="noStrike" kern="1200" cap="none" spc="-1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IBM Plex Sans"/>
                          </a:rPr>
                        </m:ctrlPr>
                      </m:accPr>
                      <m:e>
                        <m:r>
                          <a:rPr kumimoji="0" lang="en-GB" sz="1100" b="0" i="1" u="none" strike="noStrike" kern="1200" cap="none" spc="-1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IBM Plex Sans"/>
                          </a:rPr>
                          <m:t>𝑆</m:t>
                        </m:r>
                      </m:e>
                    </m:acc>
                  </m:oMath>
                </a14:m>
                <a:r>
                  <a:rPr kumimoji="0" lang="en-US" sz="1100" b="0" i="0" u="none" strike="noStrike" kern="1200" cap="none" spc="-1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/>
                    <a:ea typeface="IBM Plex Sans"/>
                    <a:cs typeface="IBM Plex Sans"/>
                    <a:sym typeface="IBM Plex Sans"/>
                  </a:rPr>
                  <a:t>).</a:t>
                </a:r>
                <a:endPara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949" y="5604987"/>
                <a:ext cx="5527227" cy="913070"/>
              </a:xfrm>
              <a:prstGeom prst="rect">
                <a:avLst/>
              </a:prstGeom>
              <a:blipFill>
                <a:blip r:embed="rId6"/>
                <a:stretch>
                  <a:fillRect t="-1333"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978996" y="2879144"/>
            <a:ext cx="234008" cy="789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6200000">
                <a:off x="5016232" y="3202582"/>
                <a:ext cx="2079567" cy="3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[</m:t>
                      </m:r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16232" y="3202582"/>
                <a:ext cx="2079567" cy="377091"/>
              </a:xfrm>
              <a:prstGeom prst="rect">
                <a:avLst/>
              </a:prstGeom>
              <a:blipFill>
                <a:blip r:embed="rId7"/>
                <a:stretch>
                  <a:fillRect l="-1639" r="-18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58" y="4492079"/>
            <a:ext cx="1289959" cy="72600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16813" y="5291658"/>
            <a:ext cx="5250394" cy="1730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represents the worst-case scenario that a new bunch entering a cavity will experience after the steady state is reached for a given beam.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-952714" y="70319"/>
            <a:ext cx="11826240" cy="87269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000" b="1" spc="-160" dirty="0" smtClean="0">
                <a:solidFill>
                  <a:srgbClr val="2E2D6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Summed Transverse </a:t>
            </a:r>
            <a:r>
              <a:rPr lang="en-GB" sz="4000" b="1" spc="-160" dirty="0">
                <a:solidFill>
                  <a:srgbClr val="2E2D6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Long-Range </a:t>
            </a:r>
            <a:r>
              <a:rPr lang="en-GB" sz="4000" b="1" spc="-160" dirty="0" smtClean="0">
                <a:solidFill>
                  <a:srgbClr val="2E2D6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Wake</a:t>
            </a:r>
            <a:endParaRPr lang="en-GB" sz="4000" b="1" spc="-160" dirty="0">
              <a:solidFill>
                <a:srgbClr val="2E2D62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742" y="1657618"/>
            <a:ext cx="9550400" cy="42011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 XFEL Overview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 </a:t>
            </a: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CST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Kick Factors and Wakes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 Particle Tracking Codes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Emittance Dilution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Conclusions &amp; Future Work</a:t>
            </a:r>
            <a:endParaRPr kumimoji="0" lang="en-GB" sz="3200" b="1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3" y="5858768"/>
            <a:ext cx="2019271" cy="8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65" y="5846957"/>
            <a:ext cx="1375210" cy="8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06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5" y="3555461"/>
            <a:ext cx="3789838" cy="28423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92" y="3520408"/>
            <a:ext cx="3836575" cy="2877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93" y="3512098"/>
            <a:ext cx="3847655" cy="2885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5B38DE-7220-C4D9-55AA-975784AF1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070" y="1084367"/>
            <a:ext cx="5250394" cy="364206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700" dirty="0"/>
              <a:t>Default particle tracking code for the UK XFEL project is ELEGANT *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700" dirty="0"/>
              <a:t>Elegant cannot, at present, handle long-range wakes (LRWs)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700" dirty="0"/>
              <a:t>PLACET ** can track bunches and include </a:t>
            </a:r>
            <a:r>
              <a:rPr lang="en-GB" sz="1700" dirty="0" smtClean="0"/>
              <a:t>effects of LRWs</a:t>
            </a:r>
            <a:endParaRPr lang="en-GB" sz="17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700" dirty="0"/>
              <a:t>First job is to benchmark </a:t>
            </a:r>
            <a:r>
              <a:rPr lang="en-GB" sz="1700" dirty="0" smtClean="0"/>
              <a:t>the full lattice in PLACET against trusted ELEGANT results (without LRWs)</a:t>
            </a:r>
            <a:endParaRPr lang="en-GB" sz="17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9834C-FED4-4401-9E97-8055C340A74D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HOMSC2025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1134B-3F91-4045-B70B-5FBB31F2B1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14302" y="2671166"/>
            <a:ext cx="6792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BELOW: </a:t>
            </a:r>
            <a:r>
              <a:rPr kumimoji="0" 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Plots </a:t>
            </a:r>
            <a:r>
              <a:rPr lang="en-GB" sz="1100" spc="-10" dirty="0" smtClea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comparing the results from tracking a </a:t>
            </a:r>
            <a:r>
              <a:rPr lang="en-GB" sz="1100" spc="-10" dirty="0" smtClea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600</a:t>
            </a:r>
            <a:r>
              <a:rPr lang="en-GB" sz="1100" spc="-10" dirty="0" smtClea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GB" sz="1100" spc="-10" dirty="0" smtClea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pC bunch through the full lattice of the main accelerating section in PLACET and ELEGANT. </a:t>
            </a:r>
            <a:r>
              <a:rPr lang="en-GB" sz="1100" b="1" spc="-1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</a:t>
            </a:r>
            <a:r>
              <a:rPr lang="en-GB" sz="1100" b="1" spc="-10" dirty="0" smtClea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) </a:t>
            </a:r>
            <a:r>
              <a:rPr lang="en-GB" sz="1100" spc="-10" dirty="0" smtClea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horizontal phase space of the bunch at the end of the main accelerating section. </a:t>
            </a:r>
            <a:r>
              <a:rPr lang="en-GB" sz="1100" b="1" spc="-1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b</a:t>
            </a:r>
            <a:r>
              <a:rPr lang="en-GB" sz="1100" b="1" spc="-10" dirty="0" smtClea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) </a:t>
            </a:r>
            <a:r>
              <a:rPr lang="en-GB" sz="1100" spc="-10" dirty="0" smtClea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and </a:t>
            </a:r>
            <a:r>
              <a:rPr lang="en-GB" sz="1100" b="1" spc="-10" dirty="0" smtClea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c) </a:t>
            </a:r>
            <a:r>
              <a:rPr lang="en-GB" sz="1100" spc="-10" dirty="0" smtClea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show histograms of the horizontal positions and angles respectively.</a:t>
            </a:r>
            <a:endParaRPr kumimoji="0" lang="en-US" sz="11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-952714" y="70319"/>
            <a:ext cx="11826240" cy="87269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000" b="1" spc="-160" dirty="0" smtClean="0">
                <a:solidFill>
                  <a:srgbClr val="2E2D6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Benchmarking: Particle Tracking Codes</a:t>
            </a:r>
            <a:endParaRPr lang="en-GB" sz="4000" b="1" spc="-160" dirty="0">
              <a:solidFill>
                <a:srgbClr val="2E2D62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6698" y="1348280"/>
            <a:ext cx="5382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 smtClean="0"/>
              <a:t>*</a:t>
            </a:r>
            <a:r>
              <a:rPr lang="en-GB" sz="800" dirty="0" smtClean="0"/>
              <a:t>  </a:t>
            </a:r>
            <a:r>
              <a:rPr lang="en-GB" sz="800" dirty="0">
                <a:latin typeface="Arial Unicode MS"/>
              </a:rPr>
              <a:t>Borland</a:t>
            </a:r>
            <a:r>
              <a:rPr lang="en-GB" sz="800" dirty="0">
                <a:latin typeface="Arial Unicode MS"/>
              </a:rPr>
              <a:t>, M. (2000) elegant: A flexible SDDS-compliant code for accelerator simulation. Advanced Photon Source LS-287. Available at: https://www.osti.gov/biblio/761286 </a:t>
            </a:r>
          </a:p>
          <a:p>
            <a:pPr algn="just"/>
            <a:r>
              <a:rPr lang="en-GB" sz="1200" dirty="0" smtClean="0"/>
              <a:t>*</a:t>
            </a:r>
            <a:r>
              <a:rPr lang="en-GB" sz="800" dirty="0" smtClean="0"/>
              <a:t> </a:t>
            </a:r>
            <a:r>
              <a:rPr lang="en-GB" sz="1200" dirty="0" smtClean="0"/>
              <a:t>*</a:t>
            </a:r>
            <a:r>
              <a:rPr lang="en-GB" sz="800" dirty="0" smtClean="0"/>
              <a:t>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PLACET Collaboration (2025) </a:t>
            </a:r>
            <a:r>
              <a:rPr kumimoji="0" lang="en-US" altLang="en-U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PLACET3 particle tracking code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(Version 3.1.5) [Computer program]. Available at: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https://cern.ch/placet</a:t>
            </a:r>
            <a:r>
              <a:rPr lang="en-US" altLang="en-US" sz="800" dirty="0" smtClean="0"/>
              <a:t>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6826" y="3435665"/>
            <a:ext cx="5643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a)</a:t>
            </a:r>
            <a:endParaRPr lang="en-GB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18940" y="3435665"/>
            <a:ext cx="5643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b</a:t>
            </a:r>
            <a:r>
              <a:rPr lang="en-GB" sz="2400" b="1" dirty="0" smtClean="0"/>
              <a:t>)</a:t>
            </a:r>
            <a:endParaRPr lang="en-GB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937530" y="3435665"/>
            <a:ext cx="5643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dirty="0" smtClean="0"/>
              <a:t>)</a:t>
            </a:r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5890293" y="3666498"/>
            <a:ext cx="414973" cy="18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9349233" y="3666497"/>
            <a:ext cx="545394" cy="18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742" y="1657618"/>
            <a:ext cx="9550400" cy="42011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 XFEL Overview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 </a:t>
            </a: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CST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Kick Factors and Wakes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 Particle Tracking Codes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Emittance Dilution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Conclusions &amp; Future Work</a:t>
            </a:r>
            <a:endParaRPr kumimoji="0" lang="en-GB" sz="3200" b="1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3" y="5858768"/>
            <a:ext cx="2019271" cy="8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65" y="5846957"/>
            <a:ext cx="1375210" cy="8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933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6665"/>
            <a:ext cx="5257800" cy="3943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5B38DE-7220-C4D9-55AA-975784AF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12231" y="1149009"/>
                <a:ext cx="5735896" cy="5572466"/>
              </a:xfrm>
            </p:spPr>
            <p:txBody>
              <a:bodyPr>
                <a:no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GB" sz="1700" dirty="0" smtClean="0"/>
                  <a:t>Adding the long-range transverse wakes (LRTWs) into PLACET as</a:t>
                </a:r>
              </a:p>
              <a:p>
                <a:pPr algn="l"/>
                <a:r>
                  <a:rPr lang="en-GB" sz="1700" dirty="0"/>
                  <a:t> </a:t>
                </a:r>
                <a:r>
                  <a:rPr lang="en-GB" sz="1700" dirty="0" smtClean="0"/>
                  <a:t>    for each dipole mode analysed in CST.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GB" sz="1700" dirty="0" smtClean="0"/>
                  <a:t>Propagating 150 pC bunches </a:t>
                </a:r>
                <a:r>
                  <a:rPr lang="en-GB" sz="1700" dirty="0" smtClean="0"/>
                  <a:t>offset by 1</a:t>
                </a:r>
                <a:r>
                  <a:rPr lang="el-GR" sz="1700" dirty="0" smtClean="0"/>
                  <a:t>σ</a:t>
                </a:r>
                <a:r>
                  <a:rPr lang="en-GB" sz="1700" dirty="0" smtClean="0"/>
                  <a:t> (142</a:t>
                </a:r>
                <a:r>
                  <a:rPr lang="el-GR" sz="1700" dirty="0" smtClean="0"/>
                  <a:t>μ</a:t>
                </a:r>
                <a:r>
                  <a:rPr lang="en-GB" sz="1700" dirty="0" smtClean="0"/>
                  <a:t>m) through </a:t>
                </a:r>
                <a:r>
                  <a:rPr lang="en-GB" sz="1700" dirty="0" smtClean="0"/>
                  <a:t>lattice with LRTW capabilities enabled.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GB" sz="1700" dirty="0" smtClean="0"/>
                  <a:t>Multiple bunches set with a bunch spacing matching a bunch repetition rate of 500 kHz.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GB" sz="1700" dirty="0" smtClean="0"/>
                  <a:t>Emittance dilution gauged at the end of the simulation as</a:t>
                </a:r>
              </a:p>
              <a:p>
                <a:r>
                  <a:rPr lang="en-GB" sz="1700" dirty="0"/>
                  <a:t> </a:t>
                </a:r>
                <a:r>
                  <a:rPr lang="en-GB" sz="17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sSub>
                          <m:sSubPr>
                            <m:ctrlPr>
                              <a:rPr lang="en-GB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GB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GB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  <m:r>
                              <a:rPr lang="en-GB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GB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GB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×100%</m:t>
                    </m:r>
                  </m:oMath>
                </a14:m>
                <a:r>
                  <a:rPr lang="en-GB" sz="2000" dirty="0"/>
                  <a:t>,</a:t>
                </a:r>
                <a:endParaRPr lang="en-GB" sz="2000" dirty="0" smtClean="0"/>
              </a:p>
              <a:p>
                <a:pPr algn="l"/>
                <a:r>
                  <a:rPr lang="en-GB" sz="1400" dirty="0"/>
                  <a:t> </a:t>
                </a:r>
                <a:r>
                  <a:rPr lang="en-GB" sz="1400" dirty="0" smtClean="0"/>
                  <a:t>      </a:t>
                </a:r>
                <a:r>
                  <a:rPr lang="en-GB" sz="1700" dirty="0"/>
                  <a:t>where</a:t>
                </a:r>
                <a:r>
                  <a:rPr lang="en-GB" sz="1400" dirty="0" smtClean="0"/>
                  <a:t> </a:t>
                </a:r>
                <a:endParaRPr lang="en-GB" sz="1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r>
                  <a:rPr lang="en-GB" sz="1200" dirty="0" smtClean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GB" sz="1700" dirty="0"/>
                  <a:t> is the measured normalised </a:t>
                </a:r>
                <a:r>
                  <a:rPr lang="en-GB" sz="1700" dirty="0" smtClean="0"/>
                  <a:t>horizontal emittance </a:t>
                </a:r>
                <a:r>
                  <a:rPr lang="en-GB" sz="1700" b="1" i="1" dirty="0" smtClean="0"/>
                  <a:t>with</a:t>
                </a:r>
                <a:r>
                  <a:rPr lang="en-GB" sz="1700" dirty="0" smtClean="0"/>
                  <a:t>        	LRTWs engaged</a:t>
                </a:r>
              </a:p>
              <a:p>
                <a:pPr algn="l"/>
                <a:r>
                  <a:rPr lang="en-GB" sz="1200" b="0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GB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700" dirty="0"/>
                  <a:t> is the measured normalised horizontal emittance </a:t>
                </a:r>
                <a:r>
                  <a:rPr lang="en-GB" sz="1700" b="1" i="1" dirty="0" smtClean="0"/>
                  <a:t>without</a:t>
                </a:r>
                <a:r>
                  <a:rPr lang="en-GB" sz="1700" dirty="0" smtClean="0"/>
                  <a:t>        </a:t>
                </a:r>
                <a:r>
                  <a:rPr lang="en-GB" sz="1700" dirty="0"/>
                  <a:t>	LRTWs </a:t>
                </a:r>
                <a:r>
                  <a:rPr lang="en-GB" sz="1700" dirty="0" smtClean="0"/>
                  <a:t>engaged</a:t>
                </a:r>
                <a:endParaRPr lang="en-GB" sz="1700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GB" sz="1700" dirty="0" smtClean="0"/>
                  <a:t>Emittance dilution plotted as a function of number of bunches in simulation (</a:t>
                </a:r>
                <a:r>
                  <a:rPr lang="en-GB" sz="1700" dirty="0" err="1" smtClean="0"/>
                  <a:t>n</a:t>
                </a:r>
                <a:r>
                  <a:rPr lang="en-GB" sz="1700" baseline="-25000" dirty="0" err="1" smtClean="0"/>
                  <a:t>B</a:t>
                </a:r>
                <a:r>
                  <a:rPr lang="en-GB" sz="1700" dirty="0" smtClean="0"/>
                  <a:t>) to see if steady-state has been reached.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GB" sz="1700" dirty="0" smtClean="0"/>
              </a:p>
              <a:p>
                <a:pPr algn="l"/>
                <a:endParaRPr lang="en-GB" sz="1700" dirty="0" smtClean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GB" sz="17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12231" y="1149009"/>
                <a:ext cx="5735896" cy="5572466"/>
              </a:xfrm>
              <a:blipFill>
                <a:blip r:embed="rId4"/>
                <a:stretch>
                  <a:fillRect l="-531" t="-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9834C-FED4-4401-9E97-8055C340A74D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30/09/2025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HOMSC2025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1134B-3F91-4045-B70B-5FBB31F2B1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-952714" y="70319"/>
            <a:ext cx="11826240" cy="87269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000" b="1" spc="-160" dirty="0" smtClean="0">
                <a:solidFill>
                  <a:srgbClr val="2E2D6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PLACET: Constituent Beam Results</a:t>
            </a:r>
            <a:endParaRPr lang="en-GB" sz="4000" b="1" spc="-160" dirty="0">
              <a:solidFill>
                <a:srgbClr val="2E2D62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923449"/>
              </p:ext>
            </p:extLst>
          </p:nvPr>
        </p:nvGraphicFramePr>
        <p:xfrm>
          <a:off x="1572756" y="1420635"/>
          <a:ext cx="2562226" cy="350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713">
                  <a:extLst>
                    <a:ext uri="{9D8B030D-6E8A-4147-A177-3AD203B41FA5}">
                      <a16:colId xmlns:a16="http://schemas.microsoft.com/office/drawing/2014/main" val="624694896"/>
                    </a:ext>
                  </a:extLst>
                </a:gridCol>
                <a:gridCol w="1039013">
                  <a:extLst>
                    <a:ext uri="{9D8B030D-6E8A-4147-A177-3AD203B41FA5}">
                      <a16:colId xmlns:a16="http://schemas.microsoft.com/office/drawing/2014/main" val="3505746996"/>
                    </a:ext>
                  </a:extLst>
                </a:gridCol>
                <a:gridCol w="403500">
                  <a:extLst>
                    <a:ext uri="{9D8B030D-6E8A-4147-A177-3AD203B41FA5}">
                      <a16:colId xmlns:a16="http://schemas.microsoft.com/office/drawing/2014/main" val="2995185326"/>
                    </a:ext>
                  </a:extLst>
                </a:gridCol>
              </a:tblGrid>
              <a:tr h="3502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Frequency [GHz]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Kick [V/pC/m</a:t>
                      </a:r>
                      <a:r>
                        <a:rPr lang="en-GB" sz="1100" u="none" strike="noStrike" baseline="30000" dirty="0">
                          <a:effectLst/>
                        </a:rPr>
                        <a:t>2</a:t>
                      </a:r>
                      <a:r>
                        <a:rPr lang="en-GB" sz="1100" u="none" strike="noStrike" dirty="0">
                          <a:effectLst/>
                        </a:rPr>
                        <a:t>]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Q</a:t>
                      </a:r>
                      <a:r>
                        <a:rPr lang="en-GB" sz="1100" u="none" strike="noStrike" baseline="-25000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89939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ubtitle 2"/>
              <p:cNvSpPr txBox="1">
                <a:spLocks/>
              </p:cNvSpPr>
              <p:nvPr/>
            </p:nvSpPr>
            <p:spPr>
              <a:xfrm>
                <a:off x="6602468" y="4586817"/>
                <a:ext cx="5456747" cy="2134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700" dirty="0" smtClean="0"/>
                  <a:t>Formula derived to relate </a:t>
                </a:r>
                <a:r>
                  <a:rPr lang="el-GR" sz="1700" dirty="0" smtClean="0"/>
                  <a:t>Δε</a:t>
                </a:r>
                <a:r>
                  <a:rPr lang="en-GB" sz="1700" dirty="0" smtClean="0"/>
                  <a:t>/</a:t>
                </a:r>
                <a:r>
                  <a:rPr lang="el-GR" sz="1700" dirty="0" smtClean="0"/>
                  <a:t>ε</a:t>
                </a:r>
                <a:r>
                  <a:rPr lang="en-GB" sz="1700" baseline="-25000" dirty="0" smtClean="0"/>
                  <a:t>0</a:t>
                </a:r>
                <a:r>
                  <a:rPr lang="en-GB" sz="1700" dirty="0" smtClean="0"/>
                  <a:t> to </a:t>
                </a:r>
                <a:r>
                  <a:rPr lang="en-GB" sz="1700" dirty="0" err="1" smtClean="0"/>
                  <a:t>n</a:t>
                </a:r>
                <a:r>
                  <a:rPr lang="en-GB" sz="1700" baseline="-25000" dirty="0" err="1" smtClean="0"/>
                  <a:t>B</a:t>
                </a:r>
                <a:endParaRPr lang="en-GB" sz="1700" baseline="-250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sSub>
                          <m:sSubPr>
                            <m:ctrlPr>
                              <a:rPr lang="en-GB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GB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GB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p>
                    </m:sSup>
                    <m:r>
                      <a:rPr lang="en-GB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700" dirty="0" smtClean="0"/>
                  <a:t>,</a:t>
                </a:r>
              </a:p>
              <a:p>
                <a:pPr algn="l"/>
                <a:r>
                  <a:rPr lang="en-GB" sz="1700" dirty="0"/>
                  <a:t>w</a:t>
                </a:r>
                <a:r>
                  <a:rPr lang="en-GB" sz="1700" dirty="0" smtClean="0"/>
                  <a:t>here, </a:t>
                </a:r>
                <a:r>
                  <a:rPr lang="en-GB" sz="1700" i="1" dirty="0" smtClean="0"/>
                  <a:t>A</a:t>
                </a:r>
                <a:r>
                  <a:rPr lang="en-GB" sz="1700" dirty="0" smtClean="0"/>
                  <a:t>  is the steady state value of </a:t>
                </a:r>
                <a:r>
                  <a:rPr lang="el-GR" sz="1700" dirty="0"/>
                  <a:t>Δε</a:t>
                </a:r>
                <a:r>
                  <a:rPr lang="en-GB" sz="1700" dirty="0"/>
                  <a:t>/</a:t>
                </a:r>
                <a:r>
                  <a:rPr lang="el-GR" sz="1700" dirty="0"/>
                  <a:t>ε</a:t>
                </a:r>
                <a:r>
                  <a:rPr lang="en-GB" sz="1700" baseline="-25000" dirty="0"/>
                  <a:t>0</a:t>
                </a:r>
                <a:r>
                  <a:rPr lang="en-GB" sz="1700" dirty="0"/>
                  <a:t> </a:t>
                </a:r>
                <a:r>
                  <a:rPr lang="en-GB" sz="1700" dirty="0" smtClean="0"/>
                  <a:t>and </a:t>
                </a:r>
                <a:r>
                  <a:rPr lang="en-GB" sz="1700" i="1" dirty="0" smtClean="0"/>
                  <a:t>D</a:t>
                </a:r>
                <a:r>
                  <a:rPr lang="en-GB" sz="1700" dirty="0" smtClean="0"/>
                  <a:t> is a damping coefficient.</a:t>
                </a:r>
              </a:p>
              <a:p>
                <a:pPr algn="l"/>
                <a:r>
                  <a:rPr lang="en-GB" sz="1700" dirty="0" smtClean="0"/>
                  <a:t>In the case of the 150 pC beam, </a:t>
                </a:r>
                <a:r>
                  <a:rPr lang="en-GB" sz="1700" b="1" i="1" dirty="0" smtClean="0"/>
                  <a:t>A</a:t>
                </a:r>
                <a:r>
                  <a:rPr lang="en-GB" sz="1700" b="1" dirty="0" smtClean="0"/>
                  <a:t> = 106% </a:t>
                </a:r>
                <a:r>
                  <a:rPr lang="en-GB" sz="1700" dirty="0" smtClean="0"/>
                  <a:t>and </a:t>
                </a:r>
                <a:r>
                  <a:rPr lang="en-GB" sz="1700" b="1" i="1" dirty="0" smtClean="0"/>
                  <a:t>D</a:t>
                </a:r>
                <a:r>
                  <a:rPr lang="en-GB" sz="1700" b="1" dirty="0" smtClean="0"/>
                  <a:t> = </a:t>
                </a:r>
                <a:r>
                  <a:rPr lang="en-GB" sz="1700" b="1" dirty="0" smtClean="0"/>
                  <a:t>3.6x10</a:t>
                </a:r>
                <a:r>
                  <a:rPr lang="en-GB" sz="1700" b="1" baseline="30000" dirty="0" smtClean="0"/>
                  <a:t>-4</a:t>
                </a:r>
              </a:p>
              <a:p>
                <a:pPr algn="l"/>
                <a:r>
                  <a:rPr lang="en-GB" sz="1700" b="1" dirty="0" smtClean="0"/>
                  <a:t>(r</a:t>
                </a:r>
                <a:r>
                  <a:rPr lang="en-GB" sz="1700" b="1" baseline="30000" dirty="0" smtClean="0"/>
                  <a:t>2</a:t>
                </a:r>
                <a:r>
                  <a:rPr lang="en-GB" sz="1700" b="1" dirty="0" smtClean="0"/>
                  <a:t> = 0.997610)</a:t>
                </a:r>
                <a:endParaRPr lang="en-GB" sz="1700" b="1" dirty="0" smtClean="0"/>
              </a:p>
              <a:p>
                <a:pPr algn="l"/>
                <a:r>
                  <a:rPr lang="en-GB" sz="1700" dirty="0" smtClean="0"/>
                  <a:t>     </a:t>
                </a:r>
                <a:endParaRPr lang="en-GB" sz="1700" dirty="0"/>
              </a:p>
            </p:txBody>
          </p:sp>
        </mc:Choice>
        <mc:Fallback>
          <p:sp>
            <p:nvSpPr>
              <p:cNvPr id="17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68" y="4586817"/>
                <a:ext cx="5456747" cy="2134658"/>
              </a:xfrm>
              <a:prstGeom prst="rect">
                <a:avLst/>
              </a:prstGeom>
              <a:blipFill>
                <a:blip r:embed="rId5"/>
                <a:stretch>
                  <a:fillRect l="-670" t="-1994" b="-4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724900" y="2984257"/>
            <a:ext cx="159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(r</a:t>
            </a:r>
            <a:r>
              <a:rPr lang="en-GB" i="1" baseline="30000" dirty="0"/>
              <a:t>2</a:t>
            </a:r>
            <a:r>
              <a:rPr lang="en-GB" i="1" dirty="0"/>
              <a:t> = 0.997610)</a:t>
            </a:r>
          </a:p>
        </p:txBody>
      </p:sp>
    </p:spTree>
    <p:extLst>
      <p:ext uri="{BB962C8B-B14F-4D97-AF65-F5344CB8AC3E}">
        <p14:creationId xmlns:p14="http://schemas.microsoft.com/office/powerpoint/2010/main" val="32666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6665"/>
            <a:ext cx="5257800" cy="3943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5B38DE-7220-C4D9-55AA-975784AF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524" y="1296918"/>
            <a:ext cx="5883769" cy="1700337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700" dirty="0" smtClean="0"/>
              <a:t>We want to judge the effect of the steady-state LRTWs of a composite 75pC and 150pC beam has on a single 600 pC bunch.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700" dirty="0" smtClean="0"/>
          </a:p>
          <a:p>
            <a:pPr algn="l"/>
            <a:endParaRPr lang="en-GB" sz="1700" dirty="0" smtClean="0"/>
          </a:p>
          <a:p>
            <a:pPr algn="l"/>
            <a:endParaRPr lang="en-GB" sz="17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9834C-FED4-4401-9E97-8055C340A74D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30/09/2025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HOMSC2025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1134B-3F91-4045-B70B-5FBB31F2B1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-952714" y="70319"/>
            <a:ext cx="11826240" cy="87269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000" b="1" spc="-160" dirty="0" smtClean="0">
                <a:solidFill>
                  <a:srgbClr val="2E2D6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PLACET: Composite Beam Results</a:t>
            </a:r>
            <a:endParaRPr lang="en-GB" sz="4000" b="1" spc="-160" dirty="0">
              <a:solidFill>
                <a:srgbClr val="2E2D62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ubtitle 2"/>
              <p:cNvSpPr txBox="1">
                <a:spLocks/>
              </p:cNvSpPr>
              <p:nvPr/>
            </p:nvSpPr>
            <p:spPr>
              <a:xfrm>
                <a:off x="6602468" y="4586817"/>
                <a:ext cx="5456747" cy="18683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700" dirty="0"/>
                  <a:t>In the case of the </a:t>
                </a:r>
                <a:r>
                  <a:rPr lang="en-GB" sz="1700" dirty="0" smtClean="0"/>
                  <a:t>composite beam</a:t>
                </a:r>
                <a:r>
                  <a:rPr lang="en-GB" sz="1700" dirty="0"/>
                  <a:t>, </a:t>
                </a:r>
                <a:r>
                  <a:rPr lang="en-GB" sz="1700" dirty="0" smtClean="0"/>
                  <a:t>and using </a:t>
                </a:r>
                <a:endParaRPr lang="en-GB" sz="1700" baseline="-250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sSub>
                          <m:sSubPr>
                            <m:ctrlPr>
                              <a:rPr lang="en-GB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GB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GB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p>
                    </m:sSup>
                    <m:r>
                      <a:rPr lang="en-GB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700" dirty="0" smtClean="0"/>
                  <a:t>,</a:t>
                </a:r>
              </a:p>
              <a:p>
                <a:endParaRPr lang="en-GB" sz="1700" dirty="0" smtClean="0"/>
              </a:p>
              <a:p>
                <a:pPr algn="l"/>
                <a:r>
                  <a:rPr lang="en-GB" sz="1700" b="1" i="1" dirty="0" smtClean="0"/>
                  <a:t>A</a:t>
                </a:r>
                <a:r>
                  <a:rPr lang="en-GB" sz="1700" b="1" dirty="0" smtClean="0"/>
                  <a:t> = 73% </a:t>
                </a:r>
                <a:r>
                  <a:rPr lang="en-GB" sz="1700" dirty="0" smtClean="0"/>
                  <a:t>and </a:t>
                </a:r>
                <a:r>
                  <a:rPr lang="en-GB" sz="1700" b="1" i="1" dirty="0" smtClean="0"/>
                  <a:t>D</a:t>
                </a:r>
                <a:r>
                  <a:rPr lang="en-GB" sz="1700" b="1" dirty="0" smtClean="0"/>
                  <a:t> = </a:t>
                </a:r>
                <a:r>
                  <a:rPr lang="en-GB" sz="1700" b="1" dirty="0" smtClean="0"/>
                  <a:t>2.2x10</a:t>
                </a:r>
                <a:r>
                  <a:rPr lang="en-GB" sz="1700" b="1" baseline="30000" dirty="0" smtClean="0"/>
                  <a:t>-4  </a:t>
                </a:r>
                <a:r>
                  <a:rPr lang="en-GB" sz="1700" b="1" dirty="0" smtClean="0"/>
                  <a:t>(r</a:t>
                </a:r>
                <a:r>
                  <a:rPr lang="en-GB" sz="1700" b="1" baseline="30000" dirty="0" smtClean="0"/>
                  <a:t>2</a:t>
                </a:r>
                <a:r>
                  <a:rPr lang="en-GB" sz="1700" b="1" dirty="0" smtClean="0"/>
                  <a:t>=0.995365)</a:t>
                </a:r>
                <a:endParaRPr lang="en-GB" sz="1700" b="1" baseline="30000" dirty="0" smtClean="0"/>
              </a:p>
              <a:p>
                <a:pPr algn="l"/>
                <a:r>
                  <a:rPr lang="en-GB" sz="1700" dirty="0"/>
                  <a:t> </a:t>
                </a:r>
                <a:r>
                  <a:rPr lang="en-GB" sz="1700" dirty="0" smtClean="0"/>
                  <a:t>    </a:t>
                </a:r>
                <a:endParaRPr lang="en-GB" sz="1700" dirty="0"/>
              </a:p>
            </p:txBody>
          </p:sp>
        </mc:Choice>
        <mc:Fallback>
          <p:sp>
            <p:nvSpPr>
              <p:cNvPr id="17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68" y="4586817"/>
                <a:ext cx="5456747" cy="1868304"/>
              </a:xfrm>
              <a:prstGeom prst="rect">
                <a:avLst/>
              </a:prstGeom>
              <a:blipFill>
                <a:blip r:embed="rId4"/>
                <a:stretch>
                  <a:fillRect l="-670" t="-2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79066" y="2354019"/>
            <a:ext cx="5303484" cy="2890728"/>
            <a:chOff x="579259" y="1999177"/>
            <a:chExt cx="5303484" cy="28907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259" y="1999177"/>
              <a:ext cx="5303484" cy="2040560"/>
            </a:xfrm>
            <a:prstGeom prst="rect">
              <a:avLst/>
            </a:prstGeom>
          </p:spPr>
        </p:pic>
        <p:sp>
          <p:nvSpPr>
            <p:cNvPr id="6" name="Right Brace 5"/>
            <p:cNvSpPr/>
            <p:nvPr/>
          </p:nvSpPr>
          <p:spPr>
            <a:xfrm rot="5400000">
              <a:off x="2923792" y="1726432"/>
              <a:ext cx="340905" cy="5029971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3050" y="2576093"/>
              <a:ext cx="1895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600 pC test bunch</a:t>
              </a:r>
              <a:endParaRPr lang="en-GB" dirty="0"/>
            </a:p>
          </p:txBody>
        </p:sp>
        <p:cxnSp>
          <p:nvCxnSpPr>
            <p:cNvPr id="13" name="Curved Connector 12"/>
            <p:cNvCxnSpPr>
              <a:stCxn id="10" idx="3"/>
            </p:cNvCxnSpPr>
            <p:nvPr/>
          </p:nvCxnSpPr>
          <p:spPr>
            <a:xfrm flipV="1">
              <a:off x="4178951" y="2164629"/>
              <a:ext cx="1535880" cy="596130"/>
            </a:xfrm>
            <a:prstGeom prst="curvedConnector3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130670" y="4520573"/>
              <a:ext cx="4189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Steady-state 75 &amp; 150 pC composite beam</a:t>
              </a:r>
              <a:endParaRPr lang="en-GB" dirty="0"/>
            </a:p>
          </p:txBody>
        </p:sp>
      </p:grpSp>
      <p:sp>
        <p:nvSpPr>
          <p:cNvPr id="21" name="Subtitle 2"/>
          <p:cNvSpPr txBox="1">
            <a:spLocks/>
          </p:cNvSpPr>
          <p:nvPr/>
        </p:nvSpPr>
        <p:spPr>
          <a:xfrm>
            <a:off x="152167" y="5400305"/>
            <a:ext cx="5730384" cy="763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700" dirty="0"/>
              <a:t>i</a:t>
            </a:r>
            <a:r>
              <a:rPr lang="en-GB" sz="1700" dirty="0" smtClean="0"/>
              <a:t>n </a:t>
            </a:r>
            <a:r>
              <a:rPr lang="en-GB" sz="1700" dirty="0"/>
              <a:t>the </a:t>
            </a:r>
            <a:r>
              <a:rPr lang="en-GB" sz="1700" dirty="0" smtClean="0"/>
              <a:t>results shown, one repeat unit of [</a:t>
            </a:r>
            <a:r>
              <a:rPr lang="en-GB" sz="1700" b="1" dirty="0" smtClean="0">
                <a:solidFill>
                  <a:srgbClr val="FFC000"/>
                </a:solidFill>
              </a:rPr>
              <a:t>150</a:t>
            </a:r>
            <a:r>
              <a:rPr lang="en-GB" sz="1700" dirty="0" smtClean="0"/>
              <a:t>-</a:t>
            </a:r>
            <a:r>
              <a:rPr lang="en-GB" sz="1700" b="1" dirty="0" smtClean="0">
                <a:solidFill>
                  <a:srgbClr val="0070C0"/>
                </a:solidFill>
              </a:rPr>
              <a:t>75</a:t>
            </a:r>
            <a:r>
              <a:rPr lang="en-GB" sz="1700" dirty="0" smtClean="0"/>
              <a:t>-</a:t>
            </a:r>
            <a:r>
              <a:rPr lang="en-GB" sz="1700" b="1" dirty="0" smtClean="0">
                <a:solidFill>
                  <a:srgbClr val="FFC000"/>
                </a:solidFill>
              </a:rPr>
              <a:t>150</a:t>
            </a:r>
            <a:r>
              <a:rPr lang="en-GB" sz="1700" dirty="0" smtClean="0"/>
              <a:t>-</a:t>
            </a:r>
            <a:r>
              <a:rPr lang="en-GB" sz="1700" b="1" dirty="0" smtClean="0"/>
              <a:t>X</a:t>
            </a:r>
            <a:r>
              <a:rPr lang="en-GB" sz="1700" dirty="0" smtClean="0"/>
              <a:t> ] contains 3 </a:t>
            </a:r>
            <a:r>
              <a:rPr lang="en-GB" sz="1700" dirty="0"/>
              <a:t>bunches</a:t>
            </a:r>
            <a:endParaRPr lang="en-GB" sz="1700" dirty="0" smtClean="0"/>
          </a:p>
          <a:p>
            <a:pPr algn="l"/>
            <a:endParaRPr lang="en-GB" sz="1700" dirty="0" smtClean="0"/>
          </a:p>
          <a:p>
            <a:pPr algn="l"/>
            <a:endParaRPr lang="en-GB" sz="1700" dirty="0"/>
          </a:p>
        </p:txBody>
      </p:sp>
      <p:sp>
        <p:nvSpPr>
          <p:cNvPr id="4" name="Rectangle 3"/>
          <p:cNvSpPr/>
          <p:nvPr/>
        </p:nvSpPr>
        <p:spPr>
          <a:xfrm>
            <a:off x="8588490" y="2997255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(r</a:t>
            </a:r>
            <a:r>
              <a:rPr lang="en-GB" i="1" baseline="30000" dirty="0"/>
              <a:t>2</a:t>
            </a:r>
            <a:r>
              <a:rPr lang="en-GB" i="1" dirty="0"/>
              <a:t>=0.995365)</a:t>
            </a:r>
            <a:endParaRPr lang="en-GB" i="1" baseline="30000" dirty="0"/>
          </a:p>
        </p:txBody>
      </p:sp>
    </p:spTree>
    <p:extLst>
      <p:ext uri="{BB962C8B-B14F-4D97-AF65-F5344CB8AC3E}">
        <p14:creationId xmlns:p14="http://schemas.microsoft.com/office/powerpoint/2010/main" val="12155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742" y="1657618"/>
            <a:ext cx="9550400" cy="42011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 XFEL Overview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 </a:t>
            </a: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CST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Kick Factors and Wakes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 Particle Tracking Codes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Emittance Dilution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Conclusions &amp; Future Work</a:t>
            </a:r>
            <a:endParaRPr kumimoji="0" lang="en-GB" sz="32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3" y="5858768"/>
            <a:ext cx="2019271" cy="8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65" y="5846957"/>
            <a:ext cx="1375210" cy="8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53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35B38DE-7220-C4D9-55AA-975784AF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9834C-FED4-4401-9E97-8055C340A74D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HOMSC2025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1134B-3F91-4045-B70B-5FBB31F2B1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-7607"/>
            <a:ext cx="8362338" cy="87269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000" b="1" spc="-160" dirty="0" smtClean="0">
                <a:solidFill>
                  <a:srgbClr val="2E2D6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 &amp; Future Work</a:t>
            </a:r>
            <a:endParaRPr lang="en-GB" sz="4000" b="1" spc="-160" dirty="0">
              <a:solidFill>
                <a:srgbClr val="2E2D62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375946" y="3523964"/>
            <a:ext cx="8646193" cy="2723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/>
              <a:t>HOM Mitigation S</a:t>
            </a:r>
            <a:r>
              <a:rPr lang="en-GB" sz="1400" dirty="0" smtClean="0"/>
              <a:t>trategies </a:t>
            </a:r>
            <a:r>
              <a:rPr lang="en-GB" sz="1400" dirty="0"/>
              <a:t>(</a:t>
            </a:r>
            <a:r>
              <a:rPr lang="en-GB" sz="1400" dirty="0"/>
              <a:t>HOM couplers, Beam pipe modification, Photonic band gap (PBG) structures, </a:t>
            </a:r>
            <a:r>
              <a:rPr lang="en-GB" sz="1400" dirty="0" smtClean="0"/>
              <a:t>etc…)</a:t>
            </a:r>
            <a:endParaRPr lang="en-GB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/>
              <a:t>PLACET</a:t>
            </a:r>
            <a:endParaRPr lang="en-GB" sz="14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dirty="0"/>
              <a:t>Repeat the analysis with 75 and 600 pC constituent bunches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dirty="0"/>
              <a:t>Add long-range longitudinal wakes (LRLWs) and judge effect on energy spread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dirty="0"/>
              <a:t>Add in 3rd harmonic cavity wakes and judge effect of LRTWs on emittance dilution and LRLWs on energy spread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dirty="0"/>
              <a:t>Add short-range wakes and arrive at an overall wake effect on composite beam.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/>
              <a:t>RF-Track*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dirty="0"/>
              <a:t>Complete Benchmarking (nearly completed)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dirty="0"/>
              <a:t>Repeat all analyses done with PLACET to confirm </a:t>
            </a:r>
            <a:r>
              <a:rPr lang="en-GB" sz="1400" dirty="0" smtClean="0"/>
              <a:t>results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dirty="0" smtClean="0"/>
              <a:t>Vary bunch spacing, both systematically and by applying noise- compare to analytical results</a:t>
            </a:r>
            <a:endParaRPr lang="en-GB" sz="1400" dirty="0"/>
          </a:p>
          <a:p>
            <a:pPr lvl="1" algn="l"/>
            <a:endParaRPr lang="en-GB" sz="1100" dirty="0"/>
          </a:p>
        </p:txBody>
      </p:sp>
      <p:sp>
        <p:nvSpPr>
          <p:cNvPr id="18" name="Rectangle 17"/>
          <p:cNvSpPr/>
          <p:nvPr/>
        </p:nvSpPr>
        <p:spPr>
          <a:xfrm>
            <a:off x="6654491" y="5524208"/>
            <a:ext cx="503268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 smtClean="0"/>
              <a:t>*</a:t>
            </a:r>
            <a:r>
              <a:rPr lang="en-GB" sz="900" dirty="0" smtClean="0"/>
              <a:t>  </a:t>
            </a:r>
            <a:r>
              <a:rPr lang="en-GB" sz="900" dirty="0" smtClean="0">
                <a:cs typeface="Arial" panose="020B0604020202020204" pitchFamily="34" charset="0"/>
              </a:rPr>
              <a:t>Andrea Latina "RF-Track Reference Manual", CERN, Geneva, Switzerland, 2024 DOI: 10.5281/zenodo.3887085</a:t>
            </a:r>
            <a:endParaRPr lang="en-GB" sz="900" dirty="0" smtClean="0"/>
          </a:p>
          <a:p>
            <a:pPr algn="just"/>
            <a:r>
              <a:rPr lang="en-GB" sz="900" dirty="0" smtClean="0"/>
              <a:t>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11" name="Rectangle 10"/>
          <p:cNvSpPr/>
          <p:nvPr/>
        </p:nvSpPr>
        <p:spPr>
          <a:xfrm>
            <a:off x="1280696" y="3081004"/>
            <a:ext cx="2213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pc="-160" dirty="0">
                <a:solidFill>
                  <a:srgbClr val="2E2D6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en-GB" sz="2800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481005" y="1424635"/>
            <a:ext cx="8646193" cy="244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/>
              <a:t>Benchmarking of CST model complete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/>
              <a:t>Kick factors extracted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/>
              <a:t>Particle tracking codes successfully benchmarked (ELEGANT &amp; PLACET)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/>
              <a:t>Results obtained for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dirty="0" smtClean="0"/>
              <a:t>150 pC constituent beam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dirty="0" smtClean="0"/>
              <a:t>600 pC bunch embedded in composite beam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sz="900" dirty="0" smtClean="0"/>
          </a:p>
          <a:p>
            <a:pPr lvl="1" algn="l"/>
            <a:endParaRPr lang="en-GB" sz="1300" dirty="0"/>
          </a:p>
        </p:txBody>
      </p:sp>
      <p:sp>
        <p:nvSpPr>
          <p:cNvPr id="24" name="Rectangle 23"/>
          <p:cNvSpPr/>
          <p:nvPr/>
        </p:nvSpPr>
        <p:spPr>
          <a:xfrm>
            <a:off x="1481005" y="973951"/>
            <a:ext cx="2213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pc="-160" dirty="0" smtClean="0">
                <a:solidFill>
                  <a:srgbClr val="2E2D6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165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742" y="1657618"/>
            <a:ext cx="9550400" cy="42011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3200" b="1" spc="-150" dirty="0">
                <a:solidFill>
                  <a:srgbClr val="2E2D62"/>
                </a:solidFill>
                <a:latin typeface="Arial"/>
                <a:cs typeface="Arial"/>
              </a:rPr>
              <a:t> </a:t>
            </a:r>
            <a:r>
              <a:rPr lang="en-GB" sz="3200" b="1" spc="-16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XFEL </a:t>
            </a:r>
            <a:r>
              <a:rPr lang="en-GB" sz="3200" b="1" spc="-16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3200" b="1" spc="-160" dirty="0" smtClean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Benchmarking </a:t>
            </a:r>
            <a:r>
              <a:rPr lang="en-GB" sz="3200" b="1" spc="-160" dirty="0" smtClean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CST Model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3200" b="1" spc="-16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Kick </a:t>
            </a:r>
            <a:r>
              <a:rPr lang="en-GB" sz="3200" b="1" spc="-16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and Wakes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3200" b="1" spc="-16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Benchmarking </a:t>
            </a:r>
            <a:r>
              <a:rPr lang="en-GB" sz="3200" b="1" spc="-16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Tracking Codes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3200" b="1" spc="-160" dirty="0" smtClean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Emittance </a:t>
            </a:r>
            <a:r>
              <a:rPr lang="en-GB" sz="3200" b="1" spc="-160" dirty="0" smtClean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Dilution Results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3200" b="1" spc="-150" dirty="0" smtClean="0">
                <a:solidFill>
                  <a:srgbClr val="2E2D62"/>
                </a:solidFill>
                <a:latin typeface="Arial"/>
                <a:cs typeface="Arial"/>
              </a:rPr>
              <a:t> Conclusions &amp; Future Work</a:t>
            </a:r>
            <a:endParaRPr lang="en-GB" sz="3200" b="1" spc="-150" dirty="0">
              <a:solidFill>
                <a:srgbClr val="2E2D62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3" y="5858768"/>
            <a:ext cx="2019271" cy="8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65" y="5846957"/>
            <a:ext cx="1375210" cy="8159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3572" y="200882"/>
            <a:ext cx="3235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5600" b="1" spc="-16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GB" sz="5600" b="1" spc="-16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308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BE685D4-0AE8-2E9B-D4B0-C3A0C1BC5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44"/>
            <a:ext cx="12292521" cy="6871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D8DFA089-7A3D-6890-CC09-FA357B7B5E84}"/>
              </a:ext>
            </a:extLst>
          </p:cNvPr>
          <p:cNvSpPr/>
          <p:nvPr/>
        </p:nvSpPr>
        <p:spPr>
          <a:xfrm rot="10800000">
            <a:off x="4166557" y="-88005"/>
            <a:ext cx="5745668" cy="7496175"/>
          </a:xfrm>
          <a:prstGeom prst="triangle">
            <a:avLst>
              <a:gd name="adj" fmla="val 0"/>
            </a:avLst>
          </a:prstGeom>
          <a:solidFill>
            <a:srgbClr val="005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2623A0-CD46-9DF6-C182-2CE1D1120446}"/>
              </a:ext>
            </a:extLst>
          </p:cNvPr>
          <p:cNvSpPr/>
          <p:nvPr/>
        </p:nvSpPr>
        <p:spPr>
          <a:xfrm>
            <a:off x="9912225" y="-101600"/>
            <a:ext cx="2380296" cy="1828800"/>
          </a:xfrm>
          <a:prstGeom prst="rect">
            <a:avLst/>
          </a:prstGeom>
          <a:solidFill>
            <a:srgbClr val="005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4B8BC2-188D-B468-D2A3-19953E5F70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-88004"/>
            <a:ext cx="3286539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725" y="6488668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xfel.ac.uk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07" y="416735"/>
            <a:ext cx="2019271" cy="878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14" y="408417"/>
            <a:ext cx="1375210" cy="81598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67099" y="1576345"/>
            <a:ext cx="8362338" cy="87269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spc="-160" smtClean="0">
                <a:solidFill>
                  <a:srgbClr val="2E2D6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Acknowledgments</a:t>
            </a:r>
            <a:endParaRPr lang="en-GB" sz="4000" b="1" spc="-160" dirty="0">
              <a:solidFill>
                <a:srgbClr val="2E2D62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76662" y="2502046"/>
            <a:ext cx="5114925" cy="4504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GB" sz="1800" dirty="0"/>
              <a:t>	</a:t>
            </a:r>
            <a:r>
              <a:rPr lang="en-GB" sz="1800" dirty="0"/>
              <a:t>Roger Jones</a:t>
            </a:r>
          </a:p>
          <a:p>
            <a:pPr lvl="1" algn="l"/>
            <a:r>
              <a:rPr lang="en-GB" sz="1800" dirty="0"/>
              <a:t>	Alan Wheelhouse</a:t>
            </a:r>
          </a:p>
          <a:p>
            <a:pPr lvl="2" algn="l"/>
            <a:r>
              <a:rPr lang="en-GB" dirty="0"/>
              <a:t>Peter Williams</a:t>
            </a:r>
          </a:p>
          <a:p>
            <a:pPr lvl="2" algn="l"/>
            <a:r>
              <a:rPr lang="en-GB" dirty="0"/>
              <a:t>Bruno Muratori</a:t>
            </a:r>
          </a:p>
          <a:p>
            <a:pPr lvl="2" algn="l"/>
            <a:r>
              <a:rPr lang="en-GB" dirty="0"/>
              <a:t>Nirav Joshi</a:t>
            </a:r>
          </a:p>
          <a:p>
            <a:pPr lvl="2" algn="l"/>
            <a:r>
              <a:rPr lang="en-GB" dirty="0"/>
              <a:t>Aaron Farricker</a:t>
            </a:r>
          </a:p>
          <a:p>
            <a:pPr lvl="1" algn="l"/>
            <a:endParaRPr lang="en-GB" sz="1800" dirty="0"/>
          </a:p>
          <a:p>
            <a:pPr lvl="1" algn="l"/>
            <a:r>
              <a:rPr lang="en-GB" sz="1800" dirty="0"/>
              <a:t>and for helping with particle tracking codes…</a:t>
            </a:r>
          </a:p>
          <a:p>
            <a:pPr lvl="2" algn="l"/>
            <a:r>
              <a:rPr lang="en-GB" dirty="0"/>
              <a:t>Daniel Schulte</a:t>
            </a:r>
          </a:p>
          <a:p>
            <a:pPr lvl="2" algn="l"/>
            <a:r>
              <a:rPr lang="en-GB" dirty="0"/>
              <a:t>Andrea Latina</a:t>
            </a:r>
          </a:p>
          <a:p>
            <a:pPr lvl="2" algn="l"/>
            <a:r>
              <a:rPr lang="en-GB" dirty="0"/>
              <a:t>Paula </a:t>
            </a:r>
            <a:r>
              <a:rPr lang="en-GB" dirty="0" err="1" smtClean="0"/>
              <a:t>Desir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GB" dirty="0" smtClean="0"/>
              <a:t> Valdor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701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BE685D4-0AE8-2E9B-D4B0-C3A0C1BC5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44"/>
            <a:ext cx="12292521" cy="6871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924128" y="2887037"/>
            <a:ext cx="5222132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defRPr/>
            </a:pPr>
            <a:r>
              <a:rPr lang="en-US" sz="40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lvl="0" algn="ctr">
              <a:defRPr/>
            </a:pPr>
            <a:endParaRPr lang="en-US" sz="4000" b="1" spc="-1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40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US" sz="3200" spc="-15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D8DFA089-7A3D-6890-CC09-FA357B7B5E84}"/>
              </a:ext>
            </a:extLst>
          </p:cNvPr>
          <p:cNvSpPr/>
          <p:nvPr/>
        </p:nvSpPr>
        <p:spPr>
          <a:xfrm rot="10800000">
            <a:off x="4166557" y="-88005"/>
            <a:ext cx="5745668" cy="7496175"/>
          </a:xfrm>
          <a:prstGeom prst="triangle">
            <a:avLst>
              <a:gd name="adj" fmla="val 0"/>
            </a:avLst>
          </a:prstGeom>
          <a:solidFill>
            <a:srgbClr val="005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2623A0-CD46-9DF6-C182-2CE1D1120446}"/>
              </a:ext>
            </a:extLst>
          </p:cNvPr>
          <p:cNvSpPr/>
          <p:nvPr/>
        </p:nvSpPr>
        <p:spPr>
          <a:xfrm>
            <a:off x="9912225" y="-101600"/>
            <a:ext cx="2380296" cy="1828800"/>
          </a:xfrm>
          <a:prstGeom prst="rect">
            <a:avLst/>
          </a:prstGeom>
          <a:solidFill>
            <a:srgbClr val="005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4B8BC2-188D-B468-D2A3-19953E5F70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-88004"/>
            <a:ext cx="3286539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725" y="6488668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xfel.ac.uk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07" y="416735"/>
            <a:ext cx="2019271" cy="878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14" y="408417"/>
            <a:ext cx="1375210" cy="8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742" y="1657618"/>
            <a:ext cx="9550400" cy="42011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3200" b="1" spc="-150" dirty="0">
                <a:solidFill>
                  <a:srgbClr val="2E2D62"/>
                </a:solidFill>
                <a:latin typeface="Arial"/>
                <a:cs typeface="Arial"/>
              </a:rPr>
              <a:t> </a:t>
            </a:r>
            <a:r>
              <a:rPr lang="en-GB" sz="3200" b="1" spc="-16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XFEL </a:t>
            </a:r>
            <a:r>
              <a:rPr lang="en-GB" sz="3200" b="1" spc="-16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3200" b="1" spc="-16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 </a:t>
            </a:r>
            <a:r>
              <a:rPr lang="en-GB" sz="3200" b="1" spc="-16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CST Model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3200" b="1" spc="-16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 Factors and Wakes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3200" b="1" spc="-16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 Particle Tracking Codes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3200" b="1" spc="-16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Emittance Dilution Results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3200" b="1" spc="-15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Conclusions &amp; Future Work</a:t>
            </a:r>
            <a:endParaRPr lang="en-GB" sz="3200" b="1" spc="-150" dirty="0">
              <a:solidFill>
                <a:schemeClr val="tx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3" y="5858768"/>
            <a:ext cx="2019271" cy="8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65" y="5846957"/>
            <a:ext cx="1375210" cy="8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378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7" y="458177"/>
            <a:ext cx="10319657" cy="60807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0799" y="299292"/>
            <a:ext cx="11970325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-160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 XFEL Overview: </a:t>
            </a:r>
            <a:r>
              <a:rPr lang="en-GB" dirty="0"/>
              <a:t>Facility  </a:t>
            </a:r>
            <a:r>
              <a:rPr lang="en-GB" dirty="0" smtClean="0"/>
              <a:t>   </a:t>
            </a:r>
            <a:r>
              <a:rPr lang="en-GB" sz="2400" dirty="0" smtClean="0"/>
              <a:t>(</a:t>
            </a:r>
            <a:r>
              <a:rPr lang="en-GB" sz="2400" dirty="0"/>
              <a:t>not to scale)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-16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89" y="750188"/>
            <a:ext cx="3351958" cy="85986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5DF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 XFEL is a multi-stage project to pursue ‘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5DF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next-generation’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5DF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XFEL capabilities for the UK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62DC-4D29-4845-9CB1-DFB42FF3E039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HOMSC2025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699-7587-40E8-BE27-FD3E7AC6B951}" type="slidenum">
              <a:rPr lang="en-GB" smtClean="0"/>
              <a:t>4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5B38DE-7220-C4D9-55AA-975784AF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8839" y="1557484"/>
            <a:ext cx="55591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Injector section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VHF NC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Varying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charge beams interleaved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 section at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bunch repetition rate of 1 MHz</a:t>
            </a:r>
          </a:p>
        </p:txBody>
      </p:sp>
      <p:sp>
        <p:nvSpPr>
          <p:cNvPr id="6" name="Oval 5"/>
          <p:cNvSpPr/>
          <p:nvPr/>
        </p:nvSpPr>
        <p:spPr>
          <a:xfrm rot="19710082">
            <a:off x="587047" y="5682059"/>
            <a:ext cx="1683118" cy="633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451" y="3256872"/>
            <a:ext cx="426659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Accelerating section </a:t>
            </a:r>
            <a:endParaRPr lang="en-GB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1.3GHz TESLA 9-cell cavities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of ~ 14 MV/m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linearising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3.9 GHz </a:t>
            </a:r>
            <a:endParaRPr lang="en-GB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cavities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bunch </a:t>
            </a:r>
          </a:p>
          <a:p>
            <a:pPr lvl="1">
              <a:spcAft>
                <a:spcPts val="60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compressors</a:t>
            </a:r>
          </a:p>
        </p:txBody>
      </p:sp>
      <p:sp>
        <p:nvSpPr>
          <p:cNvPr id="23" name="Oval 22"/>
          <p:cNvSpPr/>
          <p:nvPr/>
        </p:nvSpPr>
        <p:spPr>
          <a:xfrm rot="19726166">
            <a:off x="1978626" y="4246747"/>
            <a:ext cx="3677403" cy="633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 rot="18119554">
            <a:off x="4980481" y="2812373"/>
            <a:ext cx="1683118" cy="2060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 rot="20883312">
            <a:off x="5358574" y="3358799"/>
            <a:ext cx="2807863" cy="167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604087" y="4951858"/>
            <a:ext cx="304299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Switchyard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kickers to separate out 1MHz beam to (say) 10 x 100 kHz beams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Variants are possible  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710518" y="1192306"/>
            <a:ext cx="3980329" cy="2294965"/>
          </a:xfrm>
          <a:custGeom>
            <a:avLst/>
            <a:gdLst>
              <a:gd name="connsiteX0" fmla="*/ 2187388 w 3980329"/>
              <a:gd name="connsiteY0" fmla="*/ 0 h 2294965"/>
              <a:gd name="connsiteX1" fmla="*/ 3980329 w 3980329"/>
              <a:gd name="connsiteY1" fmla="*/ 1048870 h 2294965"/>
              <a:gd name="connsiteX2" fmla="*/ 2483223 w 3980329"/>
              <a:gd name="connsiteY2" fmla="*/ 1900518 h 2294965"/>
              <a:gd name="connsiteX3" fmla="*/ 0 w 3980329"/>
              <a:gd name="connsiteY3" fmla="*/ 2294965 h 2294965"/>
              <a:gd name="connsiteX4" fmla="*/ 699247 w 3980329"/>
              <a:gd name="connsiteY4" fmla="*/ 887506 h 2294965"/>
              <a:gd name="connsiteX5" fmla="*/ 2187388 w 3980329"/>
              <a:gd name="connsiteY5" fmla="*/ 0 h 22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329" h="2294965">
                <a:moveTo>
                  <a:pt x="2187388" y="0"/>
                </a:moveTo>
                <a:lnTo>
                  <a:pt x="3980329" y="1048870"/>
                </a:lnTo>
                <a:lnTo>
                  <a:pt x="2483223" y="1900518"/>
                </a:lnTo>
                <a:lnTo>
                  <a:pt x="0" y="2294965"/>
                </a:lnTo>
                <a:lnTo>
                  <a:pt x="699247" y="887506"/>
                </a:lnTo>
                <a:lnTo>
                  <a:pt x="2187388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334640" y="3985199"/>
            <a:ext cx="26483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 lines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to 12 FEL lines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Independently customisable in terms of bunch charge and repetition rate  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7727576" y="349624"/>
            <a:ext cx="3630706" cy="1999129"/>
          </a:xfrm>
          <a:custGeom>
            <a:avLst/>
            <a:gdLst>
              <a:gd name="connsiteX0" fmla="*/ 0 w 3630706"/>
              <a:gd name="connsiteY0" fmla="*/ 654423 h 1999129"/>
              <a:gd name="connsiteX1" fmla="*/ 2321859 w 3630706"/>
              <a:gd name="connsiteY1" fmla="*/ 1999129 h 1999129"/>
              <a:gd name="connsiteX2" fmla="*/ 3630706 w 3630706"/>
              <a:gd name="connsiteY2" fmla="*/ 1093694 h 1999129"/>
              <a:gd name="connsiteX3" fmla="*/ 2976283 w 3630706"/>
              <a:gd name="connsiteY3" fmla="*/ 188258 h 1999129"/>
              <a:gd name="connsiteX4" fmla="*/ 1120589 w 3630706"/>
              <a:gd name="connsiteY4" fmla="*/ 0 h 1999129"/>
              <a:gd name="connsiteX5" fmla="*/ 0 w 3630706"/>
              <a:gd name="connsiteY5" fmla="*/ 654423 h 199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0706" h="1999129">
                <a:moveTo>
                  <a:pt x="0" y="654423"/>
                </a:moveTo>
                <a:lnTo>
                  <a:pt x="2321859" y="1999129"/>
                </a:lnTo>
                <a:lnTo>
                  <a:pt x="3630706" y="1093694"/>
                </a:lnTo>
                <a:lnTo>
                  <a:pt x="2976283" y="188258"/>
                </a:lnTo>
                <a:lnTo>
                  <a:pt x="1120589" y="0"/>
                </a:lnTo>
                <a:lnTo>
                  <a:pt x="0" y="654423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9101574" y="4863787"/>
            <a:ext cx="272528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stations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end stations per FEL line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range of pump lasers available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1376" y="5811345"/>
            <a:ext cx="105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100 MeV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6156" y="4317927"/>
            <a:ext cx="105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8 </a:t>
            </a:r>
            <a:r>
              <a:rPr lang="en-GB" b="1" dirty="0">
                <a:solidFill>
                  <a:srgbClr val="FF0000"/>
                </a:solidFill>
              </a:rPr>
              <a:t>G</a:t>
            </a:r>
            <a:r>
              <a:rPr lang="en-GB" b="1" dirty="0" smtClean="0">
                <a:solidFill>
                  <a:srgbClr val="FF0000"/>
                </a:solidFill>
              </a:rPr>
              <a:t>eV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1" name="Curved Connector 10"/>
          <p:cNvCxnSpPr>
            <a:stCxn id="5" idx="1"/>
          </p:cNvCxnSpPr>
          <p:nvPr/>
        </p:nvCxnSpPr>
        <p:spPr>
          <a:xfrm rot="10800000">
            <a:off x="2224000" y="5623355"/>
            <a:ext cx="337376" cy="372657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6200000" flipV="1">
            <a:off x="5208936" y="3997230"/>
            <a:ext cx="381878" cy="283265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rot="19829173">
            <a:off x="5185002" y="3217019"/>
            <a:ext cx="1690696" cy="191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9214890" y="2592250"/>
            <a:ext cx="27252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Section</a:t>
            </a:r>
            <a:endParaRPr lang="en-GB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Cu C-band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MV/m</a:t>
            </a:r>
            <a:endParaRPr lang="en-GB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8GeV to 12 GeV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 in extreme conditions</a:t>
            </a:r>
            <a:endParaRPr lang="en-GB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5431" y="3352611"/>
            <a:ext cx="105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12 </a:t>
            </a:r>
            <a:r>
              <a:rPr lang="en-GB" b="1" dirty="0">
                <a:solidFill>
                  <a:srgbClr val="FF0000"/>
                </a:solidFill>
              </a:rPr>
              <a:t>G</a:t>
            </a:r>
            <a:r>
              <a:rPr lang="en-GB" b="1" dirty="0" smtClean="0">
                <a:solidFill>
                  <a:srgbClr val="FF0000"/>
                </a:solidFill>
              </a:rPr>
              <a:t>eV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42" name="Curved Connector 41"/>
          <p:cNvCxnSpPr>
            <a:stCxn id="41" idx="1"/>
          </p:cNvCxnSpPr>
          <p:nvPr/>
        </p:nvCxnSpPr>
        <p:spPr>
          <a:xfrm rot="10800000">
            <a:off x="6577415" y="2933699"/>
            <a:ext cx="1378017" cy="603578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97612" y="805933"/>
            <a:ext cx="31845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UKXFEL Facility Talk: Wednesday 8</a:t>
            </a:r>
            <a:r>
              <a:rPr lang="en-GB" baseline="30000" dirty="0" smtClean="0"/>
              <a:t>th</a:t>
            </a:r>
            <a:r>
              <a:rPr lang="en-GB" dirty="0" smtClean="0"/>
              <a:t> October 10:30 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9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 animBg="1"/>
      <p:bldP spid="22" grpId="0"/>
      <p:bldP spid="23" grpId="0" animBg="1"/>
      <p:bldP spid="24" grpId="0" animBg="1"/>
      <p:bldP spid="25" grpId="0" animBg="1"/>
      <p:bldP spid="28" grpId="0"/>
      <p:bldP spid="34" grpId="0" animBg="1"/>
      <p:bldP spid="35" grpId="0"/>
      <p:bldP spid="37" grpId="0" animBg="1"/>
      <p:bldP spid="38" grpId="0"/>
      <p:bldP spid="5" grpId="0"/>
      <p:bldP spid="26" grpId="0"/>
      <p:bldP spid="32" grpId="0" animBg="1"/>
      <p:bldP spid="36" grpId="0"/>
      <p:bldP spid="41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6879" y="107104"/>
            <a:ext cx="11970325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-160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 XFEL Overview: Main </a:t>
            </a:r>
            <a:r>
              <a:rPr lang="en-GB" dirty="0"/>
              <a:t>A</a:t>
            </a:r>
            <a:r>
              <a:rPr kumimoji="0" lang="en-GB" sz="3200" b="1" i="0" u="none" strike="noStrike" kern="1200" cap="none" spc="-160" normalizeH="0" baseline="0" noProof="0" dirty="0" err="1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ccelerating</a:t>
            </a: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Section</a:t>
            </a:r>
            <a:endParaRPr kumimoji="0" lang="en-GB" sz="3200" b="1" i="0" u="none" strike="noStrike" kern="1200" cap="none" spc="-16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1463" y="3728180"/>
            <a:ext cx="4591655" cy="262817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5DF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MeV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5DF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5DF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GeV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1D5DF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Layout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sections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bunch compressors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1km physical length (CM fill factor dependent)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Accelerating structures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acceleration from section 3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432 x TESLA 9-cell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cavities 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~14 MV/m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On-crest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62DC-4D29-4845-9CB1-DFB42FF3E039}" type="datetime1">
              <a:rPr lang="en-GB" smtClean="0"/>
              <a:t>30/09/2025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HOMSC2025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699-7587-40E8-BE27-FD3E7AC6B951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57085"/>
              </p:ext>
            </p:extLst>
          </p:nvPr>
        </p:nvGraphicFramePr>
        <p:xfrm>
          <a:off x="5803764" y="4206902"/>
          <a:ext cx="5487894" cy="2149448"/>
        </p:xfrm>
        <a:graphic>
          <a:graphicData uri="http://schemas.openxmlformats.org/drawingml/2006/table">
            <a:tbl>
              <a:tblPr/>
              <a:tblGrid>
                <a:gridCol w="907885">
                  <a:extLst>
                    <a:ext uri="{9D8B030D-6E8A-4147-A177-3AD203B41FA5}">
                      <a16:colId xmlns:a16="http://schemas.microsoft.com/office/drawing/2014/main" val="4107599515"/>
                    </a:ext>
                  </a:extLst>
                </a:gridCol>
                <a:gridCol w="704036">
                  <a:extLst>
                    <a:ext uri="{9D8B030D-6E8A-4147-A177-3AD203B41FA5}">
                      <a16:colId xmlns:a16="http://schemas.microsoft.com/office/drawing/2014/main" val="2970799114"/>
                    </a:ext>
                  </a:extLst>
                </a:gridCol>
                <a:gridCol w="1070133">
                  <a:extLst>
                    <a:ext uri="{9D8B030D-6E8A-4147-A177-3AD203B41FA5}">
                      <a16:colId xmlns:a16="http://schemas.microsoft.com/office/drawing/2014/main" val="2142557134"/>
                    </a:ext>
                  </a:extLst>
                </a:gridCol>
                <a:gridCol w="1006771">
                  <a:extLst>
                    <a:ext uri="{9D8B030D-6E8A-4147-A177-3AD203B41FA5}">
                      <a16:colId xmlns:a16="http://schemas.microsoft.com/office/drawing/2014/main" val="895619313"/>
                    </a:ext>
                  </a:extLst>
                </a:gridCol>
                <a:gridCol w="979610">
                  <a:extLst>
                    <a:ext uri="{9D8B030D-6E8A-4147-A177-3AD203B41FA5}">
                      <a16:colId xmlns:a16="http://schemas.microsoft.com/office/drawing/2014/main" val="1277557745"/>
                    </a:ext>
                  </a:extLst>
                </a:gridCol>
                <a:gridCol w="819459">
                  <a:extLst>
                    <a:ext uri="{9D8B030D-6E8A-4147-A177-3AD203B41FA5}">
                      <a16:colId xmlns:a16="http://schemas.microsoft.com/office/drawing/2014/main" val="3971337734"/>
                    </a:ext>
                  </a:extLst>
                </a:gridCol>
              </a:tblGrid>
              <a:tr h="454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 [GHz]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Gradient [MV/m]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[degs]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971215"/>
                  </a:ext>
                </a:extLst>
              </a:tr>
              <a:tr h="3448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88482"/>
                  </a:ext>
                </a:extLst>
              </a:tr>
              <a:tr h="344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28668"/>
                  </a:ext>
                </a:extLst>
              </a:tr>
              <a:tr h="3448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13201"/>
                  </a:ext>
                </a:extLst>
              </a:tr>
              <a:tr h="344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24642"/>
                  </a:ext>
                </a:extLst>
              </a:tr>
              <a:tr h="315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91488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2" y="969482"/>
            <a:ext cx="10900095" cy="2481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5B38DE-7220-C4D9-55AA-975784AF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0318" y="3691509"/>
            <a:ext cx="5445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Table showing the main parameters for the RF structures present in the UK XFEL’s main accelerating section (90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° is on-crest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047" y="2624376"/>
            <a:ext cx="61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100 MeV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4175" y="2626558"/>
            <a:ext cx="61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290 MeV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6815" y="2624376"/>
            <a:ext cx="61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2 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GeV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47711" y="2624375"/>
            <a:ext cx="61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8</a:t>
            </a:r>
            <a:r>
              <a:rPr lang="en-GB" sz="1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GeV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896" y="1683100"/>
            <a:ext cx="12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</a:rPr>
              <a:t>2 x 3.9 GHz </a:t>
            </a:r>
            <a:r>
              <a:rPr lang="en-GB" sz="1200" b="1" dirty="0" err="1" smtClean="0">
                <a:solidFill>
                  <a:srgbClr val="002060"/>
                </a:solidFill>
              </a:rPr>
              <a:t>Cryomodules</a:t>
            </a:r>
            <a:endParaRPr lang="en-GB" sz="1200" b="1" dirty="0">
              <a:solidFill>
                <a:srgbClr val="002060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>
            <a:off x="1954306" y="1913932"/>
            <a:ext cx="992984" cy="469513"/>
          </a:xfrm>
          <a:prstGeom prst="curvedConnector3">
            <a:avLst>
              <a:gd name="adj1" fmla="val 99654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24" y="3471455"/>
            <a:ext cx="7346576" cy="209902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62DC-4D29-4845-9CB1-DFB42FF3E039}" type="datetime1">
              <a:rPr lang="en-GB" smtClean="0"/>
              <a:t>03/10/2025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HOMSC2025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699-7587-40E8-BE27-FD3E7AC6B951}" type="slidenum">
              <a:rPr lang="en-GB" smtClean="0"/>
              <a:t>6</a:t>
            </a:fld>
            <a:endParaRPr lang="en-GB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4405" y="905436"/>
            <a:ext cx="5248890" cy="51547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Feeding 6+ independent FEL lines simultaneously via 1 main accelerating section necessitates a composite beam</a:t>
            </a:r>
          </a:p>
          <a:p>
            <a:r>
              <a:rPr lang="en-GB" sz="1700" dirty="0"/>
              <a:t>There are 3 proposed constituent beams with differin</a:t>
            </a:r>
            <a:r>
              <a:rPr lang="en-GB" sz="1700" dirty="0" smtClean="0"/>
              <a:t>g charges and repetition rates</a:t>
            </a:r>
          </a:p>
          <a:p>
            <a:endParaRPr lang="en-GB" sz="1700" dirty="0" smtClean="0"/>
          </a:p>
          <a:p>
            <a:endParaRPr lang="en-GB" sz="1700" dirty="0" smtClean="0"/>
          </a:p>
          <a:p>
            <a:endParaRPr lang="en-GB" sz="1700" dirty="0" smtClean="0"/>
          </a:p>
          <a:p>
            <a:endParaRPr lang="en-GB" sz="1700" dirty="0" smtClean="0"/>
          </a:p>
          <a:p>
            <a:pPr marL="0" indent="0">
              <a:buNone/>
            </a:pPr>
            <a:endParaRPr lang="en-GB" sz="1700" dirty="0" smtClean="0"/>
          </a:p>
          <a:p>
            <a:r>
              <a:rPr lang="en-GB" sz="1700" dirty="0" smtClean="0"/>
              <a:t>Any </a:t>
            </a:r>
            <a:r>
              <a:rPr lang="en-GB" sz="1700" dirty="0" smtClean="0"/>
              <a:t>constituent beams can be combined to form a composite beam.</a:t>
            </a:r>
          </a:p>
          <a:p>
            <a:r>
              <a:rPr lang="en-GB" sz="1700" dirty="0" smtClean="0"/>
              <a:t>The fill pattern is chosen to satisfy end-user requirements.</a:t>
            </a:r>
          </a:p>
          <a:p>
            <a:r>
              <a:rPr lang="en-GB" sz="1700" dirty="0" smtClean="0"/>
              <a:t>The long-range wakes created by a composite bunch propagating through the main accelerating section need to be investigated, quantified and mitigated if necessary.</a:t>
            </a:r>
            <a:endParaRPr lang="en-GB" sz="1700" dirty="0"/>
          </a:p>
        </p:txBody>
      </p:sp>
      <p:sp>
        <p:nvSpPr>
          <p:cNvPr id="13" name="Date Placeholder 6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B32A9-2DA9-49E4-A876-EC1ACEF51988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03/10/2025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Footer Placeholder 7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HOMSC2025</a:t>
            </a: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D1134B-3F91-4045-B70B-5FBB31F2B1E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06" y="0"/>
            <a:ext cx="4013386" cy="30100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28" y="2286351"/>
            <a:ext cx="2976563" cy="14473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62625" y="2941546"/>
            <a:ext cx="6234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An example </a:t>
            </a:r>
            <a:r>
              <a:rPr kumimoji="0" lang="en-GB" sz="14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fill pattern of the 150 &amp; 75 pC </a:t>
            </a:r>
            <a:r>
              <a:rPr kumimoji="0" lang="en-GB" sz="1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constituent beams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690" y="5558908"/>
            <a:ext cx="6234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GB" sz="1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A more complex </a:t>
            </a:r>
            <a:r>
              <a:rPr kumimoji="0" lang="en-GB" sz="14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fill pattern </a:t>
            </a:r>
            <a:r>
              <a:rPr lang="en-GB" sz="1400" spc="-10" dirty="0" smtClea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involving</a:t>
            </a:r>
            <a:r>
              <a:rPr kumimoji="0" lang="en-GB" sz="1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kumimoji="0" lang="en-GB" sz="14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the </a:t>
            </a:r>
            <a:r>
              <a:rPr kumimoji="0" lang="en-GB" sz="1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150,</a:t>
            </a:r>
            <a:r>
              <a:rPr kumimoji="0" lang="en-GB" sz="1400" b="0" i="0" u="none" strike="noStrike" kern="1200" cap="none" spc="-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kumimoji="0" lang="en-GB" sz="1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75 &amp; 600 </a:t>
            </a:r>
            <a:r>
              <a:rPr lang="en-GB" sz="1400" spc="-1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pC constituent </a:t>
            </a:r>
            <a:r>
              <a:rPr kumimoji="0" lang="en-GB" sz="1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beams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7598" y="2120510"/>
            <a:ext cx="330979" cy="1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5B38DE-7220-C4D9-55AA-975784AF1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6879" y="107104"/>
            <a:ext cx="11970325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-160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 XFEL Overview: Composite Beam</a:t>
            </a:r>
            <a:endParaRPr kumimoji="0" lang="en-GB" sz="3200" b="1" i="0" u="none" strike="noStrike" kern="1200" cap="none" spc="-16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7781" y="476435"/>
            <a:ext cx="1578708" cy="197436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7780" y="107104"/>
            <a:ext cx="166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Repeat Unit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742" y="1657618"/>
            <a:ext cx="9550400" cy="42011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 XFEL Overview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 </a:t>
            </a: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CST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Kick Factors and Wakes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 Particle Tracking Codes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6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Emittance Dilution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Conclusions &amp; Future Work</a:t>
            </a:r>
            <a:endParaRPr kumimoji="0" lang="en-GB" sz="3200" b="1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3" y="5858768"/>
            <a:ext cx="2019271" cy="8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65" y="5846957"/>
            <a:ext cx="1375210" cy="8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006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262"/>
            <a:ext cx="6775376" cy="997143"/>
          </a:xfrm>
        </p:spPr>
        <p:txBody>
          <a:bodyPr>
            <a:normAutofit/>
          </a:bodyPr>
          <a:lstStyle/>
          <a:p>
            <a:r>
              <a:rPr lang="en-GB" sz="4000" b="1" spc="-160" dirty="0" smtClean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Benchmarking: CST </a:t>
            </a:r>
            <a:r>
              <a:rPr lang="en-GB" sz="4000" b="1" spc="-160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853" y="1195563"/>
            <a:ext cx="11599721" cy="1908098"/>
          </a:xfrm>
        </p:spPr>
        <p:txBody>
          <a:bodyPr>
            <a:noAutofit/>
          </a:bodyPr>
          <a:lstStyle/>
          <a:p>
            <a:pPr algn="l"/>
            <a:r>
              <a:rPr lang="en-GB" sz="1700" dirty="0" smtClean="0"/>
              <a:t>To simulate and probe the EM fields in the cavity a model was constructed using CST and to have confidence our model was accurate enough, it was benchmarked against established results </a:t>
            </a:r>
            <a:r>
              <a:rPr lang="en-GB" sz="800" dirty="0" smtClean="0"/>
              <a:t>(</a:t>
            </a:r>
            <a:r>
              <a:rPr lang="en-GB" sz="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Wanzenberg</a:t>
            </a: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(2001) Monopole, dipole and quadrupole passbands of the TESLA 9-cell cavity</a:t>
            </a:r>
            <a:r>
              <a:rPr lang="en-GB" sz="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</a:t>
            </a:r>
            <a:endParaRPr lang="en-GB" sz="1700" dirty="0" smtClean="0"/>
          </a:p>
          <a:p>
            <a:pPr algn="l"/>
            <a:r>
              <a:rPr lang="en-GB" sz="1700" dirty="0" smtClean="0"/>
              <a:t>Concentrating on the dipole modes, the frequency and phase advances of the first 6 dipole passbands were extracted from the simulation by analysing the </a:t>
            </a:r>
            <a:r>
              <a:rPr lang="en-GB" sz="1700" dirty="0" err="1" smtClean="0"/>
              <a:t>E</a:t>
            </a:r>
            <a:r>
              <a:rPr lang="en-GB" sz="1700" baseline="-25000" dirty="0" err="1" smtClean="0"/>
              <a:t>z</a:t>
            </a:r>
            <a:r>
              <a:rPr lang="en-GB" sz="1700" dirty="0" smtClean="0"/>
              <a:t> component of the electric field along a line parallel to the axis but offset by 8mm.</a:t>
            </a:r>
            <a:endParaRPr lang="en-GB" sz="1700" dirty="0"/>
          </a:p>
          <a:p>
            <a:pPr algn="l"/>
            <a:endParaRPr lang="en-GB" sz="17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40EB8-BF6E-4D5E-9846-C28455E698D6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HOMSC2025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1134B-3F91-4045-B70B-5FBB31F2B1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70025" y="5511999"/>
            <a:ext cx="362434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ABOVE: </a:t>
            </a:r>
            <a:r>
              <a:rPr kumimoji="0" 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The </a:t>
            </a:r>
            <a:r>
              <a:rPr kumimoji="0" lang="en-US" sz="11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normalised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 z component of the electric field of the </a:t>
            </a:r>
            <a:r>
              <a:rPr kumimoji="0" 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7</a:t>
            </a:r>
            <a:r>
              <a:rPr kumimoji="0" lang="en-US" sz="1100" b="0" i="0" u="none" strike="noStrike" kern="1200" cap="none" spc="-1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th</a:t>
            </a:r>
            <a:r>
              <a:rPr kumimoji="0" 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TM</a:t>
            </a:r>
            <a:r>
              <a:rPr kumimoji="0" lang="en-US" sz="1100" b="0" i="0" u="none" strike="noStrike" kern="1200" cap="none" spc="-1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110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 dipole mode of the TESLA 9-cell cavity at a radial offset of 8 mm (black), with the phase advance (ϕ = </a:t>
            </a:r>
            <a:r>
              <a:rPr kumimoji="0" 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126.8</a:t>
            </a:r>
            <a:r>
              <a:rPr kumimoji="0" lang="en-US" sz="1100" b="0" i="0" u="none" strike="noStrike" kern="1200" cap="none" spc="-1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◦</a:t>
            </a:r>
            <a:r>
              <a:rPr kumimoji="0" 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) calculated 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using </a:t>
            </a:r>
            <a:r>
              <a:rPr kumimoji="0" 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the </a:t>
            </a:r>
            <a:r>
              <a:rPr kumimoji="0" lang="en-US" sz="1100" b="0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Floquet</a:t>
            </a:r>
            <a:r>
              <a:rPr kumimoji="0" 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 equation above plotted 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in red.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43443" y="4025633"/>
            <a:ext cx="7308413" cy="2300619"/>
            <a:chOff x="4773869" y="2770144"/>
            <a:chExt cx="7308413" cy="23006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869" y="2770144"/>
              <a:ext cx="7308413" cy="23006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520575" y="4614088"/>
              <a:ext cx="1585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Cavity axis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210534" y="3079864"/>
              <a:ext cx="1871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8mm radial offset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0180253" y="4083992"/>
              <a:ext cx="132935" cy="513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10731731" y="3472412"/>
              <a:ext cx="108066" cy="61158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88492" y="5733697"/>
            <a:ext cx="4558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CST model showing the axis cavity and the 8mm offset used to calculate the phase advance of the mode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30" y="2281228"/>
            <a:ext cx="4351148" cy="32633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404" y="2770966"/>
            <a:ext cx="2967886" cy="51487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43181" y="2792306"/>
            <a:ext cx="322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LEFT: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equation to calculate the phase advance of a mode based on the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Floquet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condition.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71949" y="2724398"/>
            <a:ext cx="6157381" cy="6991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62" y="2606577"/>
            <a:ext cx="1242696" cy="1329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7364" y="2438511"/>
            <a:ext cx="881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Dipole mode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5B38DE-7220-C4D9-55AA-975784AF1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5B38DE-7220-C4D9-55AA-975784AF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62" y="0"/>
            <a:ext cx="4450362" cy="68449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414" y="1560944"/>
            <a:ext cx="7056035" cy="3472222"/>
          </a:xfrm>
        </p:spPr>
        <p:txBody>
          <a:bodyPr>
            <a:noAutofit/>
          </a:bodyPr>
          <a:lstStyle/>
          <a:p>
            <a:pPr algn="l"/>
            <a:r>
              <a:rPr lang="en-GB" sz="1700" dirty="0" smtClean="0"/>
              <a:t>Once the frequencies and phase advances were extracted for the first six dipole mode passbands, a Brillouin diagram showing the dispersion curves of each passband was constructed and compared to trusted, published results, see </a:t>
            </a:r>
            <a:r>
              <a:rPr lang="en-GB" sz="1700" b="1" dirty="0" smtClean="0"/>
              <a:t>right</a:t>
            </a:r>
            <a:r>
              <a:rPr lang="en-GB" sz="1700" dirty="0" smtClean="0"/>
              <a:t>.</a:t>
            </a:r>
          </a:p>
          <a:p>
            <a:pPr algn="l"/>
            <a:r>
              <a:rPr lang="en-GB" sz="1700" dirty="0" smtClean="0"/>
              <a:t>A mode’s proximity to the light line (shown in </a:t>
            </a:r>
            <a:r>
              <a:rPr lang="en-GB" sz="1700" dirty="0" smtClean="0">
                <a:solidFill>
                  <a:srgbClr val="FF0000"/>
                </a:solidFill>
              </a:rPr>
              <a:t>red</a:t>
            </a:r>
            <a:r>
              <a:rPr lang="en-GB" sz="1700" dirty="0" smtClean="0"/>
              <a:t>) is an indication of the level of that mode’s excitation within the cavity due to it being near-synchronous. </a:t>
            </a:r>
          </a:p>
          <a:p>
            <a:pPr algn="l"/>
            <a:r>
              <a:rPr lang="en-GB" sz="1700" dirty="0" smtClean="0"/>
              <a:t>Dipole mode 7 in the first passband (detailed in the previous slide and highlighted on the right within </a:t>
            </a:r>
            <a:r>
              <a:rPr lang="en-GB" sz="1700" b="1" dirty="0" smtClean="0">
                <a:solidFill>
                  <a:srgbClr val="FF0000"/>
                </a:solidFill>
              </a:rPr>
              <a:t>O</a:t>
            </a:r>
            <a:r>
              <a:rPr lang="en-GB" sz="1700" dirty="0" smtClean="0"/>
              <a:t>) is expected to be a concern. </a:t>
            </a:r>
          </a:p>
          <a:p>
            <a:pPr algn="l"/>
            <a:r>
              <a:rPr lang="en-GB" sz="1700" dirty="0" smtClean="0"/>
              <a:t>Also shown in the plot is the first passband of the monopole modes, with the main accelerating TM</a:t>
            </a:r>
            <a:r>
              <a:rPr lang="en-GB" sz="1700" baseline="-25000" dirty="0" smtClean="0"/>
              <a:t>010</a:t>
            </a:r>
            <a:r>
              <a:rPr lang="en-GB" sz="1700" dirty="0" smtClean="0"/>
              <a:t> </a:t>
            </a:r>
            <a:r>
              <a:rPr lang="el-GR" sz="1700" dirty="0" smtClean="0"/>
              <a:t>π</a:t>
            </a:r>
            <a:r>
              <a:rPr lang="en-GB" sz="1700" dirty="0" smtClean="0"/>
              <a:t>-mode highlighted as </a:t>
            </a:r>
            <a:r>
              <a:rPr lang="en-GB" sz="1700" b="1" dirty="0" smtClean="0">
                <a:solidFill>
                  <a:srgbClr val="FF33CC"/>
                </a:solidFill>
              </a:rPr>
              <a:t>X</a:t>
            </a:r>
            <a:r>
              <a:rPr lang="en-GB" sz="1700" dirty="0" smtClean="0"/>
              <a:t>. The mode’s proximity to the light line is a positive in this case as this is the mode that will accelerate the electrons as they transit through the cavity.</a:t>
            </a:r>
            <a:endParaRPr lang="en-GB" sz="17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154F0-1B4A-47FD-BBDC-023EC7D00455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30/09/2025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HOMSC2025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3414" y="5294521"/>
            <a:ext cx="75806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RIGHT: </a:t>
            </a:r>
            <a:r>
              <a:rPr kumimoji="0" 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The 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Brillouin diagram showing the dispersion curves of the first six dipole passbands and the equivalent modes from the </a:t>
            </a:r>
            <a:r>
              <a:rPr kumimoji="0" lang="en-US" sz="11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Wanzenberg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 DESY </a:t>
            </a:r>
            <a:r>
              <a:rPr kumimoji="0" 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study. 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Here "W EE" and "W MM" refer to the </a:t>
            </a:r>
            <a:r>
              <a:rPr kumimoji="0" 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DESY </a:t>
            </a:r>
            <a:r>
              <a:rPr kumimoji="0" lang="en-US" sz="1100" b="0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Wanzenberg</a:t>
            </a:r>
            <a:r>
              <a:rPr kumimoji="0" 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study with electric-electric and magnetic-magnetic boundaries in the </a:t>
            </a:r>
            <a:r>
              <a:rPr kumimoji="0" lang="en-US" sz="11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beampipes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 respectively</a:t>
            </a:r>
            <a:r>
              <a:rPr kumimoji="0" 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. The numbers are referred back</a:t>
            </a:r>
            <a:r>
              <a:rPr kumimoji="0" lang="en-US" sz="1100" b="0" i="0" u="none" strike="noStrike" kern="1200" cap="none" spc="-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 to in the Brillouin diagram on slide 11.</a:t>
            </a:r>
            <a:endParaRPr kumimoji="0" lang="en-US" sz="1100" b="0" i="0" u="none" strike="noStrike" kern="1200" cap="none" spc="-1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-1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Wanzenberg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(2001) Monopole, dipole and quadrupole passbands of the TESLA 9-cell cavity.)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3262"/>
            <a:ext cx="6775376" cy="997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spc="-160" dirty="0" smtClean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Benchmarking: CST Model</a:t>
            </a:r>
            <a:endParaRPr lang="en-GB" sz="4000" b="1" spc="-160" dirty="0">
              <a:solidFill>
                <a:srgbClr val="2E2D6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1134B-3F91-4045-B70B-5FBB31F2B1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59889" y="4034245"/>
            <a:ext cx="24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211829" y="3297055"/>
            <a:ext cx="24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915735" y="4034245"/>
            <a:ext cx="24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794092" y="3297055"/>
            <a:ext cx="24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283749" y="1783617"/>
            <a:ext cx="24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918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CCCD2B8245C4F95DC5E9047C3BD2C" ma:contentTypeVersion="18" ma:contentTypeDescription="Create a new document." ma:contentTypeScope="" ma:versionID="723f9d887085349b130c7bfd177116cd">
  <xsd:schema xmlns:xsd="http://www.w3.org/2001/XMLSchema" xmlns:xs="http://www.w3.org/2001/XMLSchema" xmlns:p="http://schemas.microsoft.com/office/2006/metadata/properties" xmlns:ns3="4b30b962-d64f-4fac-9a84-80fe431bb5a6" xmlns:ns4="a4e8d087-3694-4626-a605-1b1c11c7b191" targetNamespace="http://schemas.microsoft.com/office/2006/metadata/properties" ma:root="true" ma:fieldsID="6004f6eefa2238a676535ac80bc501e4" ns3:_="" ns4:_="">
    <xsd:import namespace="4b30b962-d64f-4fac-9a84-80fe431bb5a6"/>
    <xsd:import namespace="a4e8d087-3694-4626-a605-1b1c11c7b1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30b962-d64f-4fac-9a84-80fe431bb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8d087-3694-4626-a605-1b1c11c7b1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30b962-d64f-4fac-9a84-80fe431bb5a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2DBB8E-82F5-474A-886D-B57161BD61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30b962-d64f-4fac-9a84-80fe431bb5a6"/>
    <ds:schemaRef ds:uri="a4e8d087-3694-4626-a605-1b1c11c7b1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168B7A-15E2-4AF1-9104-7D8E23D4CEC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a4e8d087-3694-4626-a605-1b1c11c7b191"/>
    <ds:schemaRef ds:uri="4b30b962-d64f-4fac-9a84-80fe431bb5a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2B8AC3-D2A5-4AD7-9042-1BCF63B2A2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6054</TotalTime>
  <Words>2201</Words>
  <Application>Microsoft Office PowerPoint</Application>
  <PresentationFormat>Widescreen</PresentationFormat>
  <Paragraphs>326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Regular</vt:lpstr>
      <vt:lpstr>Arial Unicode MS</vt:lpstr>
      <vt:lpstr>Calibri</vt:lpstr>
      <vt:lpstr>Calibri Light</vt:lpstr>
      <vt:lpstr>Cambria Math</vt:lpstr>
      <vt:lpstr>IBM Plex Sans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Benchmarking: CST Model</vt:lpstr>
      <vt:lpstr>PowerPoint Presentation</vt:lpstr>
      <vt:lpstr>PowerPoint Presentation</vt:lpstr>
      <vt:lpstr>Kick Factors and Transverse Long-Range Wakes</vt:lpstr>
      <vt:lpstr>Summed Transverse Long-Range Wake</vt:lpstr>
      <vt:lpstr>PowerPoint Presentation</vt:lpstr>
      <vt:lpstr>Benchmarking: Particle Tracking Codes</vt:lpstr>
      <vt:lpstr>PowerPoint Presentation</vt:lpstr>
      <vt:lpstr>PLACET: Constituent Beam Results</vt:lpstr>
      <vt:lpstr>PLACET: Composite Beam Results</vt:lpstr>
      <vt:lpstr>PowerPoint Presentation</vt:lpstr>
      <vt:lpstr>Conclusions &amp; Future Work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Gilfellon, Anthony (STFC,DL,AST)</dc:creator>
  <cp:lastModifiedBy>Gilfellon, Anthony (STFC,DL,AST)</cp:lastModifiedBy>
  <cp:revision>61</cp:revision>
  <dcterms:created xsi:type="dcterms:W3CDTF">2025-09-26T08:04:43Z</dcterms:created>
  <dcterms:modified xsi:type="dcterms:W3CDTF">2025-10-03T14:06:26Z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0x010100028CCCD2B8245C4F95DC5E9047C3BD2C</vt:lpwstr>
  </property>
</Properties>
</file>