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8" r:id="rId2"/>
    <p:sldMasterId id="2147483664" r:id="rId3"/>
    <p:sldMasterId id="2147483680" r:id="rId4"/>
    <p:sldMasterId id="2147483696" r:id="rId5"/>
  </p:sldMasterIdLst>
  <p:notesMasterIdLst>
    <p:notesMasterId r:id="rId48"/>
  </p:notesMasterIdLst>
  <p:handoutMasterIdLst>
    <p:handoutMasterId r:id="rId49"/>
  </p:handoutMasterIdLst>
  <p:sldIdLst>
    <p:sldId id="1715" r:id="rId6"/>
    <p:sldId id="1739" r:id="rId7"/>
    <p:sldId id="1716" r:id="rId8"/>
    <p:sldId id="1718" r:id="rId9"/>
    <p:sldId id="1719" r:id="rId10"/>
    <p:sldId id="1725" r:id="rId11"/>
    <p:sldId id="1726" r:id="rId12"/>
    <p:sldId id="1738" r:id="rId13"/>
    <p:sldId id="4651" r:id="rId14"/>
    <p:sldId id="4686" r:id="rId15"/>
    <p:sldId id="11091033" r:id="rId16"/>
    <p:sldId id="4664" r:id="rId17"/>
    <p:sldId id="11091034" r:id="rId18"/>
    <p:sldId id="11090706" r:id="rId19"/>
    <p:sldId id="4717" r:id="rId20"/>
    <p:sldId id="1729" r:id="rId21"/>
    <p:sldId id="1735" r:id="rId22"/>
    <p:sldId id="1745" r:id="rId23"/>
    <p:sldId id="1737" r:id="rId24"/>
    <p:sldId id="1740" r:id="rId25"/>
    <p:sldId id="1742" r:id="rId26"/>
    <p:sldId id="1741" r:id="rId27"/>
    <p:sldId id="4716" r:id="rId28"/>
    <p:sldId id="1744" r:id="rId29"/>
    <p:sldId id="1709" r:id="rId30"/>
    <p:sldId id="4718" r:id="rId31"/>
    <p:sldId id="283" r:id="rId32"/>
    <p:sldId id="1747" r:id="rId33"/>
    <p:sldId id="1746" r:id="rId34"/>
    <p:sldId id="1748" r:id="rId35"/>
    <p:sldId id="284" r:id="rId36"/>
    <p:sldId id="285" r:id="rId37"/>
    <p:sldId id="286" r:id="rId38"/>
    <p:sldId id="1751" r:id="rId39"/>
    <p:sldId id="1750" r:id="rId40"/>
    <p:sldId id="1749" r:id="rId41"/>
    <p:sldId id="1753" r:id="rId42"/>
    <p:sldId id="11091035" r:id="rId43"/>
    <p:sldId id="4719" r:id="rId44"/>
    <p:sldId id="1713" r:id="rId45"/>
    <p:sldId id="4714" r:id="rId46"/>
    <p:sldId id="1706" r:id="rId47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用户" initials="Office" lastIdx="1" clrIdx="0"/>
  <p:cmAuthor id="1" name="unknown" initials="m" lastIdx="1" clrIdx="1"/>
  <p:cmAuthor id="2" name="LSY" initials="L" lastIdx="1" clrIdx="1"/>
  <p:cmAuthor id="3" name="geyang" initials="g" lastIdx="36" clrIdx="1"/>
  <p:cmAuthor id="5" name="15637" initials="1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00FF00"/>
    <a:srgbClr val="A40006"/>
    <a:srgbClr val="266CF1"/>
    <a:srgbClr val="FFFAD3"/>
    <a:srgbClr val="FF9900"/>
    <a:srgbClr val="99FF99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7" autoAdjust="0"/>
    <p:restoredTop sz="96680" autoAdjust="0"/>
  </p:normalViewPr>
  <p:slideViewPr>
    <p:cSldViewPr showGuides="1">
      <p:cViewPr varScale="1">
        <p:scale>
          <a:sx n="117" d="100"/>
          <a:sy n="117" d="100"/>
        </p:scale>
        <p:origin x="110" y="101"/>
      </p:cViewPr>
      <p:guideLst>
        <p:guide orient="horz" pos="2166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12232"/>
    </p:cViewPr>
  </p:sorterViewPr>
  <p:notesViewPr>
    <p:cSldViewPr>
      <p:cViewPr varScale="1">
        <p:scale>
          <a:sx n="57" d="100"/>
          <a:sy n="57" d="100"/>
        </p:scale>
        <p:origin x="34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fld id="{C39522E9-39B5-4366-A854-6721688BEDBD}" type="datetimeFigureOut">
              <a:rPr lang="zh-CN" altLang="en-US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1D40A-4021-4F9A-820A-1612341A8E7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ABE2A-08FC-4BF2-A77B-A5BC946BEAD9}" type="datetimeFigureOut">
              <a:rPr lang="en-US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6" rIns="91372" bIns="456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4050"/>
          </a:xfrm>
          <a:prstGeom prst="rect">
            <a:avLst/>
          </a:prstGeom>
        </p:spPr>
        <p:txBody>
          <a:bodyPr vert="horz" lIns="91372" tIns="45686" rIns="91372" bIns="456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EE554-385A-4E86-B792-31CD2BFE176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0000FF"/>
                </a:solidFill>
              </a:rPr>
              <a:t>Single Pass * The power absorbed or coupled out by the component after a high-order mode field passes through the component once. It is described by S parameter.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0000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Diffusion Model: </a:t>
            </a:r>
            <a:endParaRPr lang="zh-CN" altLang="en-US" b="1" dirty="0">
              <a:solidFill>
                <a:srgbClr val="0000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FF"/>
                </a:solidFill>
              </a:rPr>
              <a:t>In a uniformly distributed photon gas in a vacuum component, the RF loss on the inner wall of the component is proportional to the number of photons contacting the inner wall.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b="1" dirty="0">
              <a:solidFill>
                <a:srgbClr val="0000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GB" dirty="0"/>
              <a:t>1. Surface area and number of components;</a:t>
            </a:r>
          </a:p>
          <a:p>
            <a:r>
              <a:rPr lang="en-GB" dirty="0"/>
              <a:t>2. Internal surface impedance of components</a:t>
            </a:r>
          </a:p>
          <a:p>
            <a:r>
              <a:rPr lang="en-US" dirty="0"/>
              <a:t>Beamline absorber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According to the empirical formula of the diffraction model,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/>
                      </a:rPr>
                      <m:t>𝚫</m:t>
                    </m:r>
                    <m:r>
                      <a:rPr lang="en-US" altLang="zh-CN" b="1">
                        <a:latin typeface="Cambria Math" panose="02040503050406030204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/>
                      </a:rPr>
                      <m:t>−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/>
                          </a:rPr>
                          <m:t>𝐑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𝐢𝐫𝐢𝐬</m:t>
                        </m:r>
                      </m:sub>
                    </m:sSub>
                    <m:r>
                      <a:rPr lang="en-US" altLang="zh-CN" b="1">
                        <a:latin typeface="Cambria Math" panose="02040503050406030204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>
                            <a:latin typeface="Cambria Math" panose="02040503050406030204"/>
                          </a:rPr>
                          <m:t>𝟓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∗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𝑳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/>
                              </a:rPr>
                              <m:t>𝒛</m:t>
                            </m:r>
                          </m:sub>
                        </m:sSub>
                      </m:e>
                    </m:ra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for 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short beam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bunch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(5μm and 26μm), the difference between the radius of the absorber and the radius of the beam tube is related to the length of the short beam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bunch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and the radius of the absorber should be greater than 41.5mm.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7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6128-A976-4B93-AF94-B40F03FFF9A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6277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6277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1EF70C-C8AA-4137-B829-9EAC8E0FE8E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5EE554-385A-4E86-B792-31CD2BFE176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汉仪中圆简" panose="02010609000101010101" pitchFamily="49" charset="-122"/>
                <a:cs typeface="+mn-cs"/>
              </a:r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汉仪中圆简" panose="0201060900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latest aerial photos of 16</a:t>
            </a:r>
            <a:r>
              <a:rPr kumimoji="1" lang="en-US" altLang="zh-CN" baseline="30000" dirty="0"/>
              <a:t>th</a:t>
            </a:r>
            <a:r>
              <a:rPr kumimoji="1" lang="en-US" altLang="zh-CN" dirty="0"/>
              <a:t>,  December, 2023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5EE554-385A-4E86-B792-31CD2BFE176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汉仪中圆简" panose="02010609000101010101" pitchFamily="49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汉仪中圆简" panose="0201060900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1 00pC and 1MHz repetition frequency, the maximum transient HOM power is 12.4W;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300pC and 1MHz repetition frequency, the maximum transient HOM power is 28.5W.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 maximum transient HOM power is mainly generated in the first two low temperature superconducting accelerator modules of L3 and L4 straight line segment.</a:t>
            </a:r>
            <a:endParaRPr lang="zh-C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1 00pC and 1MHz repetition frequency, the maximum transient HOM power is 12.4W;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300pC and 1MHz repetition frequency, the maximum transient HOM power is 28.5W.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 maximum transient HOM power is mainly generated in the first two low temperature superconducting accelerator modules of L3 and L4 straight line segment.</a:t>
            </a:r>
            <a:endParaRPr lang="zh-C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1 00pC and 1MHz repetition frequency, the maximum transient HOM power is 12.4W;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At 300pC and 1MHz repetition frequency, the maximum transient HOM power is 28.5W.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 maximum transient HOM power is mainly generated in the first two low temperature superconducting accelerator modules of L3 and L4 straight line segment.</a:t>
            </a:r>
            <a:endParaRPr lang="zh-CN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ts val="3000"/>
              </a:lnSpc>
              <a:buClr>
                <a:srgbClr val="00B0F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zh-CN" dirty="0"/>
              <a:t>When the electron beam is accelerated through the superconducting cavity, it will excite a variety of high-order modes in the cavity. The tail field effect will lead to the instability of the beam and even the collapse of the beam; at the same time, it will cause additional low-temperature power loss and increase the cooling power requirements of the low-temperature system.</a:t>
            </a:r>
            <a:endParaRPr lang="en-US" altLang="zh-CN" dirty="0"/>
          </a:p>
          <a:p>
            <a:pPr marL="285750" indent="-285750" algn="just">
              <a:lnSpc>
                <a:spcPts val="3000"/>
              </a:lnSpc>
              <a:buClr>
                <a:srgbClr val="00B0F0"/>
              </a:buClr>
              <a:buSzPct val="90000"/>
              <a:buFont typeface="Wingdings" panose="05000000000000000000" pitchFamily="2" charset="2"/>
              <a:buChar char="Ø"/>
            </a:pPr>
            <a:r>
              <a:rPr lang="zh-CN" altLang="zh-CN" dirty="0"/>
              <a:t>Generally, a high-order mode coupler is used to effectively couple the confined mode in the cavity to the outside of the cavity; while the propagation mode above the cutoff frequency will propagate between the whole module cavity chain, and a bun</a:t>
            </a:r>
            <a:r>
              <a:rPr lang="en-US" altLang="zh-CN" dirty="0" err="1"/>
              <a:t>ch</a:t>
            </a:r>
            <a:r>
              <a:rPr lang="zh-CN" altLang="zh-CN" dirty="0"/>
              <a:t> tube high-order mode absorber is used to effectively suppress it.</a:t>
            </a:r>
            <a:endParaRPr lang="en-US" altLang="zh-CN" dirty="0"/>
          </a:p>
          <a:p>
            <a:pPr marL="285750" indent="-285750" algn="just">
              <a:lnSpc>
                <a:spcPts val="3000"/>
              </a:lnSpc>
              <a:buClr>
                <a:srgbClr val="00B0F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zh-CN" dirty="0"/>
              <a:t>A total of 82 sets of tubular high-order mode absorbers were used in the SHINE injector and main linear accelerator.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2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628800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624E-E2AC-4419-ABAB-096F240E51AC}" type="slidenum">
              <a:rPr lang="zh-CN" altLang="en-US" smtClean="0"/>
              <a:t>‹#›</a:t>
            </a:fld>
            <a:r>
              <a:rPr lang="zh-CN" altLang="en-US"/>
              <a:t>/</a:t>
            </a:r>
            <a:r>
              <a:rPr lang="en-US" altLang="zh-CN"/>
              <a:t>48</a:t>
            </a:r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352" y="1268760"/>
            <a:ext cx="11161240" cy="49685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16632"/>
            <a:ext cx="9001000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  <p:sp>
        <p:nvSpPr>
          <p:cNvPr id="4" name="灯片编号占位符 1"/>
          <p:cNvSpPr>
            <a:spLocks noGrp="1"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624E-E2AC-4419-ABAB-096F240E51AC}" type="slidenum">
              <a:rPr lang="zh-CN" altLang="en-US" smtClean="0"/>
              <a:t>‹#›</a:t>
            </a:fld>
            <a:r>
              <a:rPr lang="zh-CN" altLang="en-US"/>
              <a:t>/</a:t>
            </a:r>
            <a:r>
              <a:rPr lang="en-US" altLang="zh-CN"/>
              <a:t>48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624E-E2AC-4419-ABAB-096F240E51AC}" type="slidenum">
              <a:rPr lang="zh-CN" altLang="en-US" smtClean="0"/>
              <a:t>‹#›</a:t>
            </a:fld>
            <a:r>
              <a:rPr lang="zh-CN" altLang="en-US"/>
              <a:t>/</a:t>
            </a:r>
            <a:r>
              <a:rPr lang="en-US" altLang="zh-CN"/>
              <a:t>48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352" y="1268760"/>
            <a:ext cx="11161240" cy="49685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104888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16632"/>
            <a:ext cx="9001000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 panose="0201060900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989E-4E73-4CA9-9883-41D25D20FFA7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650A-8DFA-4792-867B-2B7CD7863F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47" y="4653136"/>
            <a:ext cx="6336704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216000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216000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2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18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1">
    <p:bg>
      <p:bgPr>
        <a:pattFill prst="wdUpDiag">
          <a:fgClr>
            <a:srgbClr val="FA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-3197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27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374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221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0686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915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628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609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4570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304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1512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8998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845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692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1539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386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3233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4080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927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5775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6622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174692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8316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9163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20010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8576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704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25518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3398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242460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25093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59402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26787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27634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8481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29328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30175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31022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31869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2716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33564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4411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352582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36105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36952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7799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86466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39493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403408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41187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420350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42882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437292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45423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44576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46270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47117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47964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48811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49658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50505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51353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52200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5304728" y="6414350"/>
            <a:ext cx="2287122" cy="114300"/>
            <a:chOff x="5304728" y="6414350"/>
            <a:chExt cx="2287122" cy="114300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文本占位符 144"/>
          <p:cNvSpPr>
            <a:spLocks noGrp="1"/>
          </p:cNvSpPr>
          <p:nvPr userDrawn="1">
            <p:ph type="body" sz="quarter" idx="10"/>
          </p:nvPr>
        </p:nvSpPr>
        <p:spPr>
          <a:xfrm>
            <a:off x="688040" y="106785"/>
            <a:ext cx="10449682" cy="9144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228674" y="447921"/>
            <a:ext cx="936000" cy="324000"/>
            <a:chOff x="3981883" y="2495905"/>
            <a:chExt cx="1331903" cy="324000"/>
          </a:xfrm>
          <a:solidFill>
            <a:schemeClr val="accent1"/>
          </a:solidFill>
        </p:grpSpPr>
        <p:sp>
          <p:nvSpPr>
            <p:cNvPr id="146" name="Rectangle 12"/>
            <p:cNvSpPr/>
            <p:nvPr/>
          </p:nvSpPr>
          <p:spPr>
            <a:xfrm flipH="1">
              <a:off x="3981883" y="2495905"/>
              <a:ext cx="829298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汉仪中圆简"/>
                <a:cs typeface="+mn-cs"/>
              </a:endParaRPr>
            </a:p>
          </p:txBody>
        </p:sp>
        <p:sp>
          <p:nvSpPr>
            <p:cNvPr id="147" name="Rectangle 12"/>
            <p:cNvSpPr/>
            <p:nvPr userDrawn="1"/>
          </p:nvSpPr>
          <p:spPr>
            <a:xfrm flipH="1">
              <a:off x="3981883" y="2639927"/>
              <a:ext cx="1044765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汉仪中圆简"/>
                <a:cs typeface="+mn-cs"/>
              </a:endParaRPr>
            </a:p>
          </p:txBody>
        </p:sp>
        <p:sp>
          <p:nvSpPr>
            <p:cNvPr id="148" name="Rectangle 12"/>
            <p:cNvSpPr/>
            <p:nvPr userDrawn="1"/>
          </p:nvSpPr>
          <p:spPr>
            <a:xfrm flipH="1">
              <a:off x="3981883" y="2783904"/>
              <a:ext cx="1331903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/>
                <a:ea typeface="汉仪中圆简"/>
                <a:cs typeface="+mn-cs"/>
              </a:endParaRPr>
            </a:p>
          </p:txBody>
        </p:sp>
      </p:grpSp>
      <p:grpSp>
        <p:nvGrpSpPr>
          <p:cNvPr id="179" name="组合 178"/>
          <p:cNvGrpSpPr/>
          <p:nvPr userDrawn="1"/>
        </p:nvGrpSpPr>
        <p:grpSpPr>
          <a:xfrm>
            <a:off x="7591850" y="6414350"/>
            <a:ext cx="2287122" cy="114300"/>
            <a:chOff x="5304728" y="6414350"/>
            <a:chExt cx="2287122" cy="114300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/>
          <p:cNvGrpSpPr/>
          <p:nvPr userDrawn="1"/>
        </p:nvGrpSpPr>
        <p:grpSpPr>
          <a:xfrm>
            <a:off x="9894478" y="6414350"/>
            <a:ext cx="2287122" cy="114300"/>
            <a:chOff x="5304728" y="6414350"/>
            <a:chExt cx="2287122" cy="114300"/>
          </a:xfrm>
        </p:grpSpPr>
        <p:cxnSp>
          <p:nvCxnSpPr>
            <p:cNvPr id="208" name="直接连接符 207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352" y="1268760"/>
            <a:ext cx="11161240" cy="49685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16632"/>
            <a:ext cx="9001000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68760"/>
            <a:ext cx="10972800" cy="4896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6" y="332656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4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63"/>
            <a:ext cx="10972800" cy="83824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58B5B2-CD07-4D3B-BBF7-E03969ECB4C5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24232A-14BA-F745-9847-4E964B98B04F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2025/10/6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690255-A60D-4F49-BD2F-802FBFC0075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3913" y="110950"/>
            <a:ext cx="9094455" cy="5683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pic>
        <p:nvPicPr>
          <p:cNvPr id="3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19" y="6237312"/>
            <a:ext cx="1441045" cy="368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7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2927647" y="4653136"/>
            <a:ext cx="6336704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216000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5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767408" y="262360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5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1">
    <p:bg>
      <p:bgPr>
        <a:pattFill prst="wdUpDiag">
          <a:fgClr>
            <a:srgbClr val="FAFA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-3197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527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374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221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0686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915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7628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609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4570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304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1512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8998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845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692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1539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12386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3233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4080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927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15775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6622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174692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18316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9163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20010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8576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704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25518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3398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242460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25093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59402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26787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27634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8481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29328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30175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31022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31869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2716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33564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4411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352582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3610537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369524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377995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864666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394937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4034085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411879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4203504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428821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4372923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454234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4457632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462705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4711761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479647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4881180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496588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5050599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513530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5220018" y="6414350"/>
            <a:ext cx="84675" cy="114300"/>
          </a:xfrm>
          <a:prstGeom prst="line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 userDrawn="1"/>
        </p:nvGrpSpPr>
        <p:grpSpPr>
          <a:xfrm>
            <a:off x="5304728" y="6414350"/>
            <a:ext cx="2287122" cy="114300"/>
            <a:chOff x="5304728" y="6414350"/>
            <a:chExt cx="2287122" cy="114300"/>
          </a:xfrm>
        </p:grpSpPr>
        <p:cxnSp>
          <p:nvCxnSpPr>
            <p:cNvPr id="74" name="直接连接符 73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文本占位符 144"/>
          <p:cNvSpPr>
            <a:spLocks noGrp="1"/>
          </p:cNvSpPr>
          <p:nvPr userDrawn="1">
            <p:ph type="body" sz="quarter" idx="10"/>
          </p:nvPr>
        </p:nvSpPr>
        <p:spPr>
          <a:xfrm>
            <a:off x="688040" y="106785"/>
            <a:ext cx="10449682" cy="9144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228674" y="447921"/>
            <a:ext cx="936000" cy="324000"/>
            <a:chOff x="3981883" y="2495905"/>
            <a:chExt cx="1331903" cy="324000"/>
          </a:xfrm>
          <a:solidFill>
            <a:schemeClr val="accent1"/>
          </a:solidFill>
        </p:grpSpPr>
        <p:sp>
          <p:nvSpPr>
            <p:cNvPr id="146" name="Rectangle 12"/>
            <p:cNvSpPr/>
            <p:nvPr/>
          </p:nvSpPr>
          <p:spPr>
            <a:xfrm flipH="1">
              <a:off x="3981883" y="2495905"/>
              <a:ext cx="829298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7" name="Rectangle 12"/>
            <p:cNvSpPr/>
            <p:nvPr userDrawn="1"/>
          </p:nvSpPr>
          <p:spPr>
            <a:xfrm flipH="1">
              <a:off x="3981883" y="2639927"/>
              <a:ext cx="1044765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8" name="Rectangle 12"/>
            <p:cNvSpPr/>
            <p:nvPr userDrawn="1"/>
          </p:nvSpPr>
          <p:spPr>
            <a:xfrm flipH="1">
              <a:off x="3981883" y="2783904"/>
              <a:ext cx="1331903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9" name="组合 178"/>
          <p:cNvGrpSpPr/>
          <p:nvPr userDrawn="1"/>
        </p:nvGrpSpPr>
        <p:grpSpPr>
          <a:xfrm>
            <a:off x="7591850" y="6414350"/>
            <a:ext cx="2287122" cy="114300"/>
            <a:chOff x="5304728" y="6414350"/>
            <a:chExt cx="2287122" cy="114300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/>
          <p:cNvGrpSpPr/>
          <p:nvPr userDrawn="1"/>
        </p:nvGrpSpPr>
        <p:grpSpPr>
          <a:xfrm>
            <a:off x="9894478" y="6414350"/>
            <a:ext cx="2287122" cy="114300"/>
            <a:chOff x="5304728" y="6414350"/>
            <a:chExt cx="2287122" cy="114300"/>
          </a:xfrm>
        </p:grpSpPr>
        <p:cxnSp>
          <p:nvCxnSpPr>
            <p:cNvPr id="208" name="直接连接符 207"/>
            <p:cNvCxnSpPr/>
            <p:nvPr/>
          </p:nvCxnSpPr>
          <p:spPr>
            <a:xfrm flipH="1">
              <a:off x="53047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H="1">
              <a:off x="53894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H="1">
              <a:off x="54741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H="1">
              <a:off x="55588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H="1">
              <a:off x="56435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H="1">
              <a:off x="57282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>
              <a:off x="581298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H="1">
              <a:off x="589769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H="1">
              <a:off x="598240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H="1">
              <a:off x="606711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H="1">
              <a:off x="615182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H="1">
              <a:off x="623653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H="1">
              <a:off x="6321242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H="1">
              <a:off x="640595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H="1">
              <a:off x="6490661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H="1">
              <a:off x="657537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H="1">
              <a:off x="666008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>
              <a:off x="6744790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H="1">
              <a:off x="682949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H="1">
              <a:off x="6914209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H="1">
              <a:off x="699891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H="1">
              <a:off x="7083628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H="1">
              <a:off x="716833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7253047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H="1">
              <a:off x="733775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H="1">
              <a:off x="742246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H="1">
              <a:off x="750717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352" y="1268760"/>
            <a:ext cx="11161240" cy="49685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16632"/>
            <a:ext cx="9001000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6" y="332656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4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63"/>
            <a:ext cx="10972800" cy="83824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/>
            <a:fld id="{3C58B5B2-CD07-4D3B-BBF7-E03969ECB4C5}" type="slidenum">
              <a:rPr lang="zh-CN" altLang="en-US" strike="noStrike" noProof="1" smtClean="0"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4232A-14BA-F745-9847-4E964B98B04F}" type="datetimeFigureOut">
              <a:rPr kumimoji="1" lang="zh-CN" altLang="en-US" smtClean="0"/>
              <a:t>2025/10/6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0255-A60D-4F49-BD2F-802FBFC007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1F6CF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68760"/>
            <a:ext cx="10972800" cy="4896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3913" y="110950"/>
            <a:ext cx="9094455" cy="56835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pic>
        <p:nvPicPr>
          <p:cNvPr id="3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19" y="6237312"/>
            <a:ext cx="1441045" cy="368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32656"/>
            <a:ext cx="12192000" cy="936104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1F6CF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2676DF-557A-4178-9271-2C1822F6BCCA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1200" b="0" kern="12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1400" b="1" kern="1200" dirty="0" smtClean="0">
                <a:solidFill>
                  <a:srgbClr val="266CF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27687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68960"/>
            <a:ext cx="5386917" cy="305720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227687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68960"/>
            <a:ext cx="5389033" cy="30572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0B79C9E-D8A6-4063-B3A7-DC11E108B9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01E6F95-07BB-40D1-A827-394C7501C955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1538" y="6372704"/>
            <a:ext cx="4728923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+mn-lt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7428" y="6377305"/>
            <a:ext cx="454744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+mn-lt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9B4FD83-D323-4D07-A791-77151D8E93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1D32FA1-BE93-4046-85EC-498CCD68EEB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13807B-D9DA-4E8B-AF3D-8245C62D1162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424222-D9E1-4073-903A-AFAC865B325A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63886"/>
            <a:ext cx="27432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63886"/>
            <a:ext cx="8026400" cy="507342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721794A-28C9-4D1D-A046-C6CC5A2C31B1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8 April. 2025 | Yue ZONG, SARI, CAS | TTC'2025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DF21E3F-8594-4FB2-8697-6A5D382CB450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1" y="1262063"/>
            <a:ext cx="11366500" cy="51292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92150"/>
            <a:ext cx="12192000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标题 26"/>
          <p:cNvSpPr/>
          <p:nvPr userDrawn="1"/>
        </p:nvSpPr>
        <p:spPr bwMode="auto">
          <a:xfrm>
            <a:off x="0" y="130175"/>
            <a:ext cx="12192000" cy="669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en-US" sz="4400">
              <a:solidFill>
                <a:srgbClr val="00000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130622"/>
            <a:ext cx="12192000" cy="670086"/>
          </a:xfrm>
          <a:prstGeom prst="rect">
            <a:avLst/>
          </a:prstGeom>
          <a:solidFill>
            <a:srgbClr val="0070C0"/>
          </a:solidFill>
        </p:spPr>
        <p:txBody>
          <a:bodyPr rtlCol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0" y="1262063"/>
            <a:ext cx="11366500" cy="5129212"/>
          </a:xfrm>
        </p:spPr>
        <p:txBody>
          <a:bodyPr/>
          <a:lstStyle>
            <a:lvl1pPr>
              <a:defRPr sz="2800">
                <a:latin typeface="+mn-lt"/>
                <a:ea typeface="SimHei" panose="02010609060101010101" pitchFamily="49" charset="-122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2"/>
          </p:nvPr>
        </p:nvSpPr>
        <p:spPr>
          <a:xfrm>
            <a:off x="3359696" y="6441974"/>
            <a:ext cx="482453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216000"/>
            <a:ext cx="10858615" cy="746636"/>
          </a:xfrm>
          <a:prstGeom prst="rect">
            <a:avLst/>
          </a:prstGeom>
        </p:spPr>
        <p:txBody>
          <a:bodyPr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5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3352" y="1268760"/>
            <a:ext cx="11161240" cy="496855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buClr>
                <a:srgbClr val="0070C0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2pPr>
            <a:lvl3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63352" y="116632"/>
            <a:ext cx="9001000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dirty="0">
                <a:solidFill>
                  <a:srgbClr val="0070C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  <p:sp>
        <p:nvSpPr>
          <p:cNvPr id="4" name="灯片编号占位符 1"/>
          <p:cNvSpPr>
            <a:spLocks noGrp="1"/>
          </p:cNvSpPr>
          <p:nvPr userDrawn="1"/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624E-E2AC-4419-ABAB-096F240E51AC}" type="slidenum">
              <a:rPr lang="zh-CN" altLang="en-US" smtClean="0"/>
              <a:t>‹#›</a:t>
            </a:fld>
            <a:r>
              <a:rPr lang="zh-CN" altLang="en-US"/>
              <a:t>/</a:t>
            </a:r>
            <a:r>
              <a:rPr lang="en-US" altLang="zh-CN"/>
              <a:t>48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 userDrawn="1"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8" name="文本占位符 6"/>
          <p:cNvSpPr>
            <a:spLocks noGrp="1"/>
          </p:cNvSpPr>
          <p:nvPr userDrawn="1"/>
        </p:nvSpPr>
        <p:spPr>
          <a:xfrm>
            <a:off x="631776" y="2886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ffectLst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STZhongsong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 panose="0201060900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 panose="02010609000101010101" pitchFamily="49" charset="-122"/>
          <a:cs typeface="汉仪中圆简" panose="0201060900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 panose="02010609000101010101" pitchFamily="49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 panose="0201060900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STZhongsong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 panose="0201060900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 panose="0201060900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 panose="02010609000101010101" pitchFamily="49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汉仪中圆简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汉仪中圆简"/>
              <a:cs typeface="+mn-cs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汉仪中圆简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80000"/>
        <a:buFont typeface="STZhongsong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93725" y="6244220"/>
            <a:ext cx="1441045" cy="36890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28674" y="447921"/>
            <a:ext cx="936000" cy="324000"/>
            <a:chOff x="3981883" y="2495905"/>
            <a:chExt cx="1331903" cy="324000"/>
          </a:xfrm>
          <a:solidFill>
            <a:srgbClr val="00C5FF"/>
          </a:solidFill>
        </p:grpSpPr>
        <p:sp>
          <p:nvSpPr>
            <p:cNvPr id="8" name="Rectangle 12"/>
            <p:cNvSpPr/>
            <p:nvPr/>
          </p:nvSpPr>
          <p:spPr>
            <a:xfrm flipH="1">
              <a:off x="3981883" y="2495905"/>
              <a:ext cx="829298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12"/>
            <p:cNvSpPr/>
            <p:nvPr userDrawn="1"/>
          </p:nvSpPr>
          <p:spPr>
            <a:xfrm flipH="1">
              <a:off x="3981883" y="2639927"/>
              <a:ext cx="1044765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2"/>
            <p:cNvSpPr/>
            <p:nvPr userDrawn="1"/>
          </p:nvSpPr>
          <p:spPr>
            <a:xfrm flipH="1">
              <a:off x="3981883" y="2783904"/>
              <a:ext cx="1331903" cy="36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80000"/>
        <a:buFont typeface="STZhongsong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4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STZhongsong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tiff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9470" y="4149090"/>
            <a:ext cx="111594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Yan Wang, </a:t>
            </a:r>
            <a:r>
              <a:rPr lang="en-US" altLang="zh-CN" sz="2000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1 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Zhen-Yu Ma,</a:t>
            </a:r>
            <a:r>
              <a:rPr lang="en-US" altLang="zh-CN" sz="2000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Jin-Fang Chen,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1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Yi-Yong Liu,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1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Meng Zhang,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1 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Bo Liu,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1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Yu-Bin Zhao,</a:t>
            </a:r>
            <a:r>
              <a:rPr lang="en-US" altLang="zh-CN" sz="2000" baseline="30000" dirty="0">
                <a:solidFill>
                  <a:srgbClr val="00B0F0"/>
                </a:solidFill>
                <a:latin typeface="Times New Roman" panose="02020603050405020304" pitchFamily="18" charset="0"/>
                <a:sym typeface="+mn-ea"/>
              </a:rPr>
              <a:t>1 </a:t>
            </a:r>
          </a:p>
          <a:p>
            <a:pPr algn="ctr">
              <a:spcAft>
                <a:spcPts val="600"/>
              </a:spcAft>
            </a:pP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Zhen-Tang Zhao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,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1 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Jie-Xi Zhang, </a:t>
            </a:r>
            <a:r>
              <a:rPr lang="en-US" altLang="zh-CN" sz="20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sym typeface="+mn-ea"/>
              </a:rPr>
              <a:t>2</a:t>
            </a:r>
          </a:p>
          <a:p>
            <a:r>
              <a:rPr lang="en-US" altLang="zh-CN" sz="2000" kern="100" baseline="30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i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Shanghai Advanced Research Institute, Chinese Academy of Sciences, Shanghai 201204, China </a:t>
            </a:r>
          </a:p>
          <a:p>
            <a:r>
              <a:rPr lang="en-US" altLang="zh-CN" sz="2000" i="1" kern="100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i="1" kern="100" dirty="0">
                <a:solidFill>
                  <a:srgbClr val="00B0F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i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ShanghaiTech</a:t>
            </a:r>
            <a:r>
              <a:rPr lang="en-US" altLang="zh-CN" sz="2000" i="1" kern="100" dirty="0">
                <a:solidFill>
                  <a:srgbClr val="00B0F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+mn-ea"/>
              </a:rPr>
              <a:t> University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17125" y="6381115"/>
            <a:ext cx="2174875" cy="46037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HOMSC2025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052726"/>
            <a:ext cx="12192000" cy="2664296"/>
          </a:xfrm>
          <a:prstGeom prst="rect">
            <a:avLst/>
          </a:prstGeom>
          <a:solidFill>
            <a:srgbClr val="00B0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180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Microsoft YaHei" panose="020B0503020204020204" pitchFamily="34" charset="-122"/>
                <a:sym typeface="+mn-ea"/>
              </a:rPr>
              <a:t>Higher-Order Mode Power Calculation of SHINE LINAC</a:t>
            </a:r>
            <a:endParaRPr lang="en-US" altLang="zh-CN" sz="4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407369" y="216000"/>
            <a:ext cx="11089232" cy="746636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dirty="0">
                <a:effectLst/>
                <a:cs typeface="+mn-cs"/>
              </a:rPr>
              <a:t>Installation Status of L1-BC1</a:t>
            </a:r>
            <a:endParaRPr lang="zh-CN" altLang="en-US" dirty="0">
              <a:effectLst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13" y="3920279"/>
            <a:ext cx="3600000" cy="27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152699"/>
            <a:ext cx="3600000" cy="270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812" y="3990669"/>
            <a:ext cx="3600307" cy="270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r="33118"/>
          <a:stretch>
            <a:fillRect/>
          </a:stretch>
        </p:blipFill>
        <p:spPr>
          <a:xfrm>
            <a:off x="4223792" y="1147393"/>
            <a:ext cx="3888432" cy="2660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713" y="1193598"/>
            <a:ext cx="3485133" cy="2613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 r="52284"/>
          <a:stretch>
            <a:fillRect/>
          </a:stretch>
        </p:blipFill>
        <p:spPr>
          <a:xfrm>
            <a:off x="263352" y="4293096"/>
            <a:ext cx="4145428" cy="23271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流程图: 可选过程 10"/>
          <p:cNvSpPr/>
          <p:nvPr/>
        </p:nvSpPr>
        <p:spPr>
          <a:xfrm>
            <a:off x="1271464" y="4583933"/>
            <a:ext cx="2304256" cy="2085427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775520" y="3852699"/>
            <a:ext cx="0" cy="13765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927648" y="3807448"/>
            <a:ext cx="1481132" cy="149376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503712" y="5301208"/>
            <a:ext cx="1126506" cy="64807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8904312" y="1772816"/>
            <a:ext cx="1512168" cy="136815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9516" y="14221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Arial" panose="020B0604020202020204" pitchFamily="34" charset="0"/>
              </a:rPr>
              <a:t>L1 Section: 1.3GHz CM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90880" y="141383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Arial" panose="020B0604020202020204" pitchFamily="34" charset="0"/>
              </a:rPr>
              <a:t>3.9 GHz CMX2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25714" y="6148593"/>
            <a:ext cx="1759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Arial" panose="020B0604020202020204" pitchFamily="34" charset="0"/>
              </a:rPr>
              <a:t>BC1 Section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45338" y="610453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Arial" panose="020B0604020202020204" pitchFamily="34" charset="0"/>
              </a:rPr>
              <a:t>Beam Dump1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988739" y="2186468"/>
            <a:ext cx="20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Arial" panose="020B0604020202020204" pitchFamily="34" charset="0"/>
              </a:rPr>
              <a:t>HOM Absorber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6776" t="5710" r="11466"/>
          <a:stretch>
            <a:fillRect/>
          </a:stretch>
        </p:blipFill>
        <p:spPr>
          <a:xfrm>
            <a:off x="10307003" y="3978443"/>
            <a:ext cx="1405621" cy="127149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0" y="8924"/>
            <a:ext cx="12192000" cy="93610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dirty="0">
                <a:solidFill>
                  <a:srgbClr val="000099"/>
                </a:solidFill>
                <a:cs typeface="+mn-cs"/>
              </a:rPr>
              <a:t>The SHINE Cryomodules</a:t>
            </a:r>
            <a:endParaRPr lang="zh-CN" altLang="en-US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929" y="2307246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8 - 9-cell cavities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8 - Couplers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8 - Tuners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8 - Magnetic shielding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16 - HOM couplers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HOM absorber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SC magnet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BPM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Cryogenic pipe system and thermal shielding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Vacuum components and valves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Cold mass support system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Vacuum vessel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1 - Cryomodule support system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759" y="1127278"/>
            <a:ext cx="1621509" cy="1439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903889"/>
            <a:ext cx="5412858" cy="159116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219113" y="2700147"/>
            <a:ext cx="2434685" cy="1150196"/>
          </a:xfrm>
          <a:prstGeom prst="rect">
            <a:avLst/>
          </a:prstGeom>
        </p:spPr>
      </p:pic>
      <p:sp>
        <p:nvSpPr>
          <p:cNvPr id="33" name="TextBox 17"/>
          <p:cNvSpPr txBox="1"/>
          <p:nvPr/>
        </p:nvSpPr>
        <p:spPr>
          <a:xfrm>
            <a:off x="5249239" y="2707328"/>
            <a:ext cx="843501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 cavity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C201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4" name="Picture 5" descr="D:\民品\上海光源\1.3G耦合器照片\1.3G耦合器照片\mmexport15601720883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9394" y="2692505"/>
            <a:ext cx="2448271" cy="1163610"/>
          </a:xfrm>
          <a:prstGeom prst="rect">
            <a:avLst/>
          </a:prstGeom>
          <a:noFill/>
        </p:spPr>
      </p:pic>
      <p:sp>
        <p:nvSpPr>
          <p:cNvPr id="35" name="TextBox 17"/>
          <p:cNvSpPr txBox="1"/>
          <p:nvPr/>
        </p:nvSpPr>
        <p:spPr>
          <a:xfrm>
            <a:off x="7795822" y="2713494"/>
            <a:ext cx="463588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FCP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5C201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282883" y="2677301"/>
            <a:ext cx="1348998" cy="1173042"/>
          </a:xfrm>
          <a:prstGeom prst="rect">
            <a:avLst/>
          </a:prstGeom>
        </p:spPr>
      </p:pic>
      <p:sp>
        <p:nvSpPr>
          <p:cNvPr id="37" name="TextBox 17"/>
          <p:cNvSpPr txBox="1"/>
          <p:nvPr/>
        </p:nvSpPr>
        <p:spPr>
          <a:xfrm>
            <a:off x="10295387" y="2707327"/>
            <a:ext cx="579005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HOM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210337" y="4021242"/>
            <a:ext cx="2467408" cy="12027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7765678" y="3994003"/>
            <a:ext cx="2318439" cy="1230038"/>
          </a:xfrm>
          <a:prstGeom prst="rect">
            <a:avLst/>
          </a:prstGeom>
        </p:spPr>
      </p:pic>
      <p:sp>
        <p:nvSpPr>
          <p:cNvPr id="40" name="TextBox 17"/>
          <p:cNvSpPr txBox="1"/>
          <p:nvPr/>
        </p:nvSpPr>
        <p:spPr>
          <a:xfrm>
            <a:off x="5181802" y="4035611"/>
            <a:ext cx="1604927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Magnetic Shielding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7795822" y="4015406"/>
            <a:ext cx="688009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Tunner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5C201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11105774" y="4897838"/>
            <a:ext cx="606849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SCM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56730" y="5266475"/>
            <a:ext cx="1235543" cy="10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9473" y="5236792"/>
            <a:ext cx="1709537" cy="119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/>
          <p:cNvPicPr/>
          <p:nvPr/>
        </p:nvPicPr>
        <p:blipFill rotWithShape="1">
          <a:blip r:embed="rId12"/>
          <a:srcRect t="12895"/>
          <a:stretch>
            <a:fillRect/>
          </a:stretch>
        </p:blipFill>
        <p:spPr bwMode="auto">
          <a:xfrm>
            <a:off x="5236163" y="5333576"/>
            <a:ext cx="2495943" cy="113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203843" y="5341480"/>
            <a:ext cx="1156407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SC supporter</a:t>
            </a:r>
          </a:p>
        </p:txBody>
      </p:sp>
      <p:sp>
        <p:nvSpPr>
          <p:cNvPr id="48" name="TextBox 17"/>
          <p:cNvSpPr txBox="1"/>
          <p:nvPr/>
        </p:nvSpPr>
        <p:spPr>
          <a:xfrm>
            <a:off x="7896170" y="5333577"/>
            <a:ext cx="1207703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CM supporter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10169010" y="5350467"/>
            <a:ext cx="526106" cy="276999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5C201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BPM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732" y="1267633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The SHINE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linac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 includes 54 1.3GHz and 3.9GHz CMs, main components are: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200" dirty="0">
                <a:effectLst/>
                <a:cs typeface="+mn-cs"/>
              </a:rPr>
              <a:t>Cryomodules Development and Production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0807"/>
          <a:stretch>
            <a:fillRect/>
          </a:stretch>
        </p:blipFill>
        <p:spPr>
          <a:xfrm>
            <a:off x="494259" y="992797"/>
            <a:ext cx="3359150" cy="2386013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/>
          <a:srcRect l="8187"/>
          <a:stretch>
            <a:fillRect/>
          </a:stretch>
        </p:blipFill>
        <p:spPr>
          <a:xfrm>
            <a:off x="4054548" y="992797"/>
            <a:ext cx="4845308" cy="2373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8975"/>
          <a:stretch>
            <a:fillRect/>
          </a:stretch>
        </p:blipFill>
        <p:spPr>
          <a:xfrm>
            <a:off x="8967421" y="992797"/>
            <a:ext cx="2880320" cy="2374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9076" b="3840"/>
          <a:stretch>
            <a:fillRect/>
          </a:stretch>
        </p:blipFill>
        <p:spPr>
          <a:xfrm>
            <a:off x="8099216" y="3870548"/>
            <a:ext cx="3748525" cy="24482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/>
          <a:srcRect l="37989" t="3847" r="16895" b="7691"/>
          <a:stretch>
            <a:fillRect/>
          </a:stretch>
        </p:blipFill>
        <p:spPr>
          <a:xfrm rot="5400000">
            <a:off x="1209619" y="3285015"/>
            <a:ext cx="2448272" cy="36003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/>
          <a:srcRect t="12077"/>
          <a:stretch>
            <a:fillRect/>
          </a:stretch>
        </p:blipFill>
        <p:spPr>
          <a:xfrm>
            <a:off x="4298481" y="3877107"/>
            <a:ext cx="3712724" cy="244827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5532" y="3368892"/>
            <a:ext cx="3817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CM prototype with 8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BCPed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cavities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88461" y="3368892"/>
            <a:ext cx="3891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CM prototype with 8 high-Q cavities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87904" y="3347406"/>
            <a:ext cx="3712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Test CM for 1.3/3.9GHz single cavity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709" y="6330807"/>
            <a:ext cx="3463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i1CM for Injector(1 twin-FPC cav.)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91389" y="6330807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sCM01 for L1(8 N-doped cav.)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12199" y="6309321"/>
            <a:ext cx="3198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i8CM for Injector (8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midT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cav.)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" y="4797152"/>
            <a:ext cx="12097344" cy="16505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8500"/>
          <a:stretch>
            <a:fillRect/>
          </a:stretch>
        </p:blipFill>
        <p:spPr>
          <a:xfrm>
            <a:off x="479376" y="1196752"/>
            <a:ext cx="4236305" cy="25884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2015108"/>
            <a:ext cx="3842521" cy="2746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-420" r="17187" b="420"/>
          <a:stretch>
            <a:fillRect/>
          </a:stretch>
        </p:blipFill>
        <p:spPr>
          <a:xfrm>
            <a:off x="7896200" y="1886730"/>
            <a:ext cx="4181049" cy="2838413"/>
          </a:xfrm>
          <a:prstGeom prst="rect">
            <a:avLst/>
          </a:prstGeom>
        </p:spPr>
      </p:pic>
      <p:sp>
        <p:nvSpPr>
          <p:cNvPr id="13" name="文本占位符 2"/>
          <p:cNvSpPr txBox="1"/>
          <p:nvPr/>
        </p:nvSpPr>
        <p:spPr>
          <a:xfrm>
            <a:off x="637985" y="216000"/>
            <a:ext cx="10858615" cy="7466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Cryomodule Installation in the Tunnel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14276" y="661811"/>
          <a:ext cx="11963448" cy="56113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2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1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7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17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1.3 GHz CMs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Goal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Usable Volt.(MV)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Ave. </a:t>
                      </a:r>
                      <a:r>
                        <a:rPr lang="en-US" altLang="zh-CN" sz="1800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E</a:t>
                      </a:r>
                      <a:r>
                        <a:rPr lang="en-US" altLang="zh-CN" sz="1800" baseline="-25000" dirty="0" err="1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usable</a:t>
                      </a:r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(MV/m)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No. of FE cav.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Ave. Q</a:t>
                      </a:r>
                      <a:r>
                        <a:rPr lang="en-US" altLang="zh-CN" sz="1800" baseline="-250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en-US" altLang="zh-CN" sz="1800" baseline="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(E10)</a:t>
                      </a:r>
                      <a:endParaRPr lang="zh-CN" altLang="en-US" sz="1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2K static load</a:t>
                      </a:r>
                      <a:r>
                        <a:rPr lang="zh-CN" altLang="en-US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W</a:t>
                      </a:r>
                      <a:r>
                        <a:rPr lang="zh-CN" altLang="en-US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Test time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93"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CM01-ND</a:t>
                      </a:r>
                      <a:r>
                        <a:rPr lang="en-US" altLang="zh-CN" sz="1600" b="1" kern="1200" baseline="300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#</a:t>
                      </a:r>
                      <a:endParaRPr lang="zh-CN" altLang="en-US" sz="1600" b="1" kern="1200" baseline="300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3E10@166MV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176.7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21.3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3.2 @176 MV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18.1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April, 2024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CM02-ND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172.8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2.6 @166 MV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Oct. 2024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CM03-MT* 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241.3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29.0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4.0 @ 166 MV</a:t>
                      </a:r>
                    </a:p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3.2 @ 241 MV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Sept,2024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CM04-MT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189.4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3.2 @ 166 MV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Dec, 2024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CM05-ND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172.5 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3.1 @ 166 MV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Jan, 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CM06-ND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171.8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(@VT)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4.0 @ 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26.5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Mar,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CM07-ND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206.6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24.9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2.9 @ 166 MV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Mar,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CM08-ND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189.0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22.8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4.1 @ 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27.9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Mar,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CM09-ND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200.9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24.2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3.1 @ 165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26.5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Apr,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CM11-MT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206.6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24.9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3.1 @ 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26.4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Apr,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CM12-ND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209.6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25.2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 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3.4 @ 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25.6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May,2025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CM13-ND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180.1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3.8 @ 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25.2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Jun,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CM14-ND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Ditto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193.7</a:t>
                      </a:r>
                      <a:endParaRPr lang="zh-CN" altLang="en-US" sz="1600" dirty="0">
                        <a:solidFill>
                          <a:srgbClr val="00B050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23.3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rgbClr val="0000FF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endParaRPr lang="zh-CN" altLang="en-US" sz="1600" dirty="0">
                        <a:solidFill>
                          <a:srgbClr val="0000FF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00B05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3.2 @166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20.7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Jun, 2025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CM15-22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CM15-CM16 under horizontal test,       CM17-CM22 under assembly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3352" y="89584"/>
            <a:ext cx="11737304" cy="746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000099"/>
                </a:solidFill>
                <a:cs typeface="+mn-cs"/>
              </a:rPr>
              <a:t>Production of Standard 1.3GHz high-Q Cryomodules</a:t>
            </a:r>
            <a:endParaRPr lang="zh-CN" altLang="en-US" sz="32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6120" y="6429862"/>
            <a:ext cx="4752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# 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ND: Nitrogen-Doping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；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 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MT: Mid-T Baking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3552" y="6429862"/>
            <a:ext cx="4536504" cy="338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Notes: Admin limit at 26 MV/m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since CM04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OUTLINE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>
          <a:xfrm>
            <a:off x="1271270" y="1628775"/>
            <a:ext cx="10076180" cy="4108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calculation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structur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a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bsorber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SHINE adopted 1.3 GHz 9-cell SC cavities for electron acceleration, with a maximum bunch charge of 300 </a:t>
            </a:r>
            <a:r>
              <a:rPr lang="en-US" altLang="zh-CN" dirty="0" err="1"/>
              <a:t>pC</a:t>
            </a:r>
            <a:r>
              <a:rPr lang="en-US" altLang="zh-CN" dirty="0"/>
              <a:t>, a maximum repetition frequency of 1 MHz, and a minimum bunch length of 26 </a:t>
            </a:r>
            <a:r>
              <a:rPr lang="en-US" altLang="zh-CN" dirty="0" err="1"/>
              <a:t>μm</a:t>
            </a:r>
            <a:r>
              <a:rPr lang="en-US" altLang="zh-CN" dirty="0"/>
              <a:t>. The main </a:t>
            </a:r>
            <a:r>
              <a:rPr lang="en-US" altLang="zh-CN" dirty="0" err="1"/>
              <a:t>Linac</a:t>
            </a:r>
            <a:r>
              <a:rPr lang="en-US" altLang="zh-CN" dirty="0"/>
              <a:t> of SHINE uses 54 1.3 GHz SC modules and 2 3.9 GHz SC third-harmonic cavity cryomodules. </a:t>
            </a:r>
          </a:p>
          <a:p>
            <a:r>
              <a:rPr lang="en-US" altLang="zh-CN" dirty="0"/>
              <a:t>Multiple higher-order modes (HOMs) are excited and coupled outside. HOMs above the cutoff frequency will propagate through the entire cavity chain. Measures must be taken to suppress these modes.</a:t>
            </a:r>
          </a:p>
          <a:p>
            <a:r>
              <a:rPr lang="en-US" altLang="zh-CN" dirty="0"/>
              <a:t>Beam-tube type HOM absorbers are installed between cryomodules, and cooled by 45 K cryogenic pipe to reduce heat leakage to the cryomodule’s 2 K system. The HOM absorbers must have high absorption capacity or efficiency to absorb most of the HOM power, thereby reducing the HOM power shared by other module components.</a:t>
            </a:r>
          </a:p>
          <a:p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07368" y="-3699792"/>
            <a:ext cx="9001000" cy="746636"/>
          </a:xfrm>
        </p:spPr>
        <p:txBody>
          <a:bodyPr/>
          <a:lstStyle/>
          <a:p>
            <a:r>
              <a:rPr lang="en-US" altLang="zh-CN" dirty="0"/>
              <a:t>SHINE HOM Absorber</a:t>
            </a:r>
          </a:p>
        </p:txBody>
      </p:sp>
      <p:sp>
        <p:nvSpPr>
          <p:cNvPr id="4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SHINE HOM Absorber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303" y="820621"/>
                <a:ext cx="5472609" cy="4642168"/>
              </a:xfrm>
              <a:prstGeom prst="rect">
                <a:avLst/>
              </a:prstGeom>
              <a:solidFill>
                <a:srgbClr val="FFFF00">
                  <a:alpha val="37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dirty="0"/>
                  <a:t>1. Gauss beam bunch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𝑄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b="0" i="1" smtClean="0">
                                  <a:latin typeface="Cambria Math" panose="02040503050406030204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2. Single-cavity wake field function, short bunch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𝑊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𝑎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𝑠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b="0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3. Transient loss factor, first cell, first cavity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tr</m:t>
                          </m:r>
                        </m:sub>
                      </m:sSub>
                      <m:r>
                        <a:rPr lang="en-US" altLang="zh-CN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0.723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𝑎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KaiTi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−12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𝑝𝐶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,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/>
                  <a:ea typeface="KaiTi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=377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Ω</m:t>
                      </m:r>
                    </m:oMath>
                  </m:oMathPara>
                </a14:m>
                <a:endParaRPr lang="en-US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4. Transient loss factor, first cavity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tr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9∗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tr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3" y="820621"/>
                <a:ext cx="5472609" cy="4642168"/>
              </a:xfrm>
              <a:prstGeom prst="rect">
                <a:avLst/>
              </a:prstGeom>
              <a:blipFill rotWithShape="1">
                <a:blip r:embed="rId2"/>
                <a:stretch>
                  <a:fillRect l="-4" t="-4" r="7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2651" y="913801"/>
                <a:ext cx="5680013" cy="3841308"/>
              </a:xfrm>
              <a:prstGeom prst="rect">
                <a:avLst/>
              </a:prstGeom>
              <a:solidFill>
                <a:srgbClr val="FFFF00">
                  <a:alpha val="37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dirty="0"/>
                  <a:t>5. Steady-state, wake field potential,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cryomodule</a:t>
                </a:r>
              </a:p>
              <a:p>
                <a:r>
                  <a:rPr lang="en-US" altLang="zh-CN" dirty="0"/>
                  <a:t>              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/>
                      </a:rPr>
                      <m:t>𝑊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/>
                          </a:rPr>
                          <m:t>𝑠</m:t>
                        </m:r>
                      </m:e>
                    </m:d>
                    <m:r>
                      <a:rPr lang="en-US" altLang="zh-CN">
                        <a:latin typeface="Cambria Math" panose="02040503050406030204"/>
                      </a:rPr>
                      <m:t>=344∗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/>
                      </a:rPr>
                      <m:t>exp</m:t>
                    </m:r>
                    <m:r>
                      <a:rPr lang="en-US" altLang="zh-CN">
                        <a:latin typeface="Cambria Math" panose="02040503050406030204"/>
                      </a:rPr>
                      <m:t>(−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/>
                              </a:rPr>
                              <m:t>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 panose="02040503050406030204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(V/</a:t>
                </a:r>
                <a:r>
                  <a:rPr lang="en-US" altLang="zh-CN" dirty="0" err="1"/>
                  <a:t>pC</a:t>
                </a:r>
                <a:r>
                  <a:rPr lang="en-US" altLang="zh-CN" dirty="0"/>
                  <a:t>*cryomodule)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6. Steady-state loss factor, single cryomodule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ss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/>
                            </a:rPr>
                            <m:t>1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>
                                  <a:latin typeface="Cambria Math" panose="02040503050406030204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>
                                  <a:latin typeface="Cambria Math" panose="02040503050406030204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>
                              <a:latin typeface="Cambria Math" panose="02040503050406030204"/>
                            </a:rPr>
                            <m:t>0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/>
                                </a:rPr>
                                <m:t>W</m:t>
                              </m:r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/>
                                </a:rPr>
                                <m:t>s</m:t>
                              </m:r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>
                                          <a:latin typeface="Cambria Math" panose="02040503050406030204"/>
                                        </a:rPr>
                                        <m:t>4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CN">
                              <a:latin typeface="Cambria Math" panose="02040503050406030204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>
                              <a:latin typeface="Cambria Math" panose="02040503050406030204"/>
                            </a:rPr>
                            <m:t>172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>
                                  <a:latin typeface="Cambria Math" panose="02040503050406030204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>
                                  <a:latin typeface="Cambria Math" panose="02040503050406030204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>
                              <a:latin typeface="Cambria Math" panose="02040503050406030204"/>
                            </a:rPr>
                            <m:t>0</m:t>
                          </m:r>
                        </m:sub>
                        <m:sup>
                          <m:r>
                            <a:rPr lang="en-US" altLang="zh-CN">
                              <a:latin typeface="Cambria Math" panose="02040503050406030204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/>
                                </a:rPr>
                                <m:t>exp</m:t>
                              </m:r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(−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>
                                          <a:latin typeface="Cambria Math" panose="02040503050406030204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  <m:r>
                                <a:rPr lang="en-US" altLang="zh-CN">
                                  <a:latin typeface="Cambria Math" panose="02040503050406030204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>
                                          <a:latin typeface="Cambria Math" panose="02040503050406030204"/>
                                        </a:rPr>
                                        <m:t>4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CN">
                              <a:latin typeface="Cambria Math" panose="02040503050406030204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7. Steady-state loss factor, single cavity</a:t>
                </a:r>
                <a:endParaRPr lang="en-US" altLang="zh-CN" i="1" dirty="0">
                  <a:latin typeface="Cambria Math" panose="02040503050406030204" pitchFamily="18" charset="0"/>
                  <a:ea typeface="KaiTi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ss</m:t>
                              </m:r>
                            </m:sub>
                          </m:sSub>
                        </m:e>
                      </m:acc>
                      <m:r>
                        <a:rPr lang="en-US" altLang="zh-CN" i="1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ss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/8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51" y="913801"/>
                <a:ext cx="5680013" cy="3841308"/>
              </a:xfrm>
              <a:prstGeom prst="rect">
                <a:avLst/>
              </a:prstGeom>
              <a:blipFill rotWithShape="1">
                <a:blip r:embed="rId3"/>
                <a:stretch>
                  <a:fillRect l="-2" t="-1" r="1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Loss Factor &amp; HOM Power Loss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Loss Factor &amp; HOM Power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16080" y="1162585"/>
                <a:ext cx="5544616" cy="2042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/>
                  <a:t>Beam </a:t>
                </a:r>
                <a:r>
                  <a:rPr lang="en-US" altLang="zh-CN" sz="2000" b="1" dirty="0"/>
                  <a:t>Power Loss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𝒇𝒓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CN" altLang="en-US" sz="2000" i="1">
                          <a:latin typeface="Cambria Math" panose="02040503050406030204"/>
                          <a:ea typeface="KaiTi" panose="02010609060101010101" pitchFamily="49" charset="-122"/>
                        </a:rPr>
                        <m:t>𝜒</m:t>
                      </m:r>
                    </m:oMath>
                  </m:oMathPara>
                </a14:m>
                <a:endParaRPr lang="en-US" altLang="zh-CN" sz="2000" b="1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altLang="zh-CN" sz="2000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altLang="zh-CN" sz="2000" b="1" dirty="0"/>
                  <a:t>: bunch charge;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𝒇𝒓</m:t>
                    </m:r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altLang="zh-CN" sz="2000" b="1" dirty="0"/>
                  <a:t> bunch repetition frequency;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𝒅𝒄</m:t>
                    </m:r>
                  </m:oMath>
                </a14:m>
                <a:r>
                  <a:rPr lang="en-GB" altLang="zh-CN" sz="2000" b="1" dirty="0"/>
                  <a:t>: inter-cell loss rate.</a:t>
                </a:r>
              </a:p>
              <a:p>
                <a:pPr algn="ctr">
                  <a:lnSpc>
                    <a:spcPct val="150000"/>
                  </a:lnSpc>
                </a:pPr>
                <a:endParaRPr lang="zh-CN" alt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1162585"/>
                <a:ext cx="5544616" cy="2042867"/>
              </a:xfrm>
              <a:prstGeom prst="rect">
                <a:avLst/>
              </a:prstGeom>
              <a:blipFill rotWithShape="1">
                <a:blip r:embed="rId2"/>
                <a:stretch>
                  <a:fillRect l="-11" t="-26" r="8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1991544" y="3435927"/>
              <a:ext cx="6300701" cy="309634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67641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54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3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8529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7293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20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2000" kern="100" dirty="0">
                              <a:effectLst/>
                            </a:rPr>
                            <a:t>（μ</a:t>
                          </a:r>
                          <a:r>
                            <a:rPr lang="en-US" sz="2000" kern="100" dirty="0">
                              <a:effectLst/>
                            </a:rPr>
                            <a:t>m</a:t>
                          </a:r>
                          <a:r>
                            <a:rPr lang="zh-CN" sz="2000" kern="100" dirty="0">
                              <a:effectLst/>
                            </a:rPr>
                            <a:t>）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/>
                                        </a:rPr>
                                        <m:t>𝑡𝑟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2000" kern="100" dirty="0">
                              <a:effectLst/>
                            </a:rPr>
                            <a:t> (V/</a:t>
                          </a:r>
                          <a:r>
                            <a:rPr lang="en-US" sz="2000" kern="100" dirty="0" err="1">
                              <a:effectLst/>
                            </a:rPr>
                            <a:t>pC</a:t>
                          </a:r>
                          <a:r>
                            <a:rPr lang="en-US" sz="2000" kern="100" dirty="0">
                              <a:effectLst/>
                            </a:rPr>
                            <a:t>)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/>
                                        </a:rPr>
                                        <m:t>𝑠𝑠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2000" kern="100" dirty="0">
                              <a:effectLst/>
                            </a:rPr>
                            <a:t> (V/</a:t>
                          </a:r>
                          <a:r>
                            <a:rPr lang="en-US" sz="2000" kern="100" dirty="0" err="1">
                              <a:effectLst/>
                            </a:rPr>
                            <a:t>pC</a:t>
                          </a:r>
                          <a:r>
                            <a:rPr lang="en-US" sz="2000" kern="100" dirty="0">
                              <a:effectLst/>
                            </a:rPr>
                            <a:t>)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1033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0.0605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10.65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259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0.2413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14.94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12.5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201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20.4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2322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0.0269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9.34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7.78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607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0.103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18.3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12.44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26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2.4038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19.11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1991544" y="3435927"/>
              <a:ext cx="6300701" cy="309634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676418"/>
                    <a:gridCol w="1375483"/>
                    <a:gridCol w="1563503"/>
                    <a:gridCol w="1685297"/>
                  </a:tblGrid>
                  <a:tr h="4870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</a:blipFill>
                      </a:tcPr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1033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0.0605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10.65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259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0.2413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14.94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12.5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201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20.4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2322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0.0269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9.34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7.78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607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0.103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18.3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12.44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4842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26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2.4038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>
                              <a:effectLst/>
                            </a:rPr>
                            <a:t>88</a:t>
                          </a:r>
                          <a:endParaRPr lang="zh-CN" sz="20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kern="100" dirty="0">
                              <a:effectLst/>
                            </a:rPr>
                            <a:t>19.11</a:t>
                          </a:r>
                          <a:endParaRPr lang="zh-CN" sz="20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456728" y="980728"/>
                <a:ext cx="7632848" cy="203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2000" b="1" dirty="0">
                    <a:cs typeface="Arial" panose="020B0604020202020204" pitchFamily="34" charset="0"/>
                  </a:rPr>
                  <a:t>Loss factor</a:t>
                </a:r>
                <a:endParaRPr lang="en-US" altLang="zh-CN" sz="2000" b="1" dirty="0">
                  <a:cs typeface="Arial" panose="020B0604020202020204" pitchFamily="34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𝝌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𝒏</m:t>
                          </m:r>
                        </m:sub>
                      </m:sSub>
                      <m:r>
                        <a:rPr lang="zh-CN" altLang="en-US" sz="2000" b="1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≡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𝟗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𝒎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𝟖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𝒑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=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𝟗</m:t>
                              </m:r>
                            </m:sup>
                            <m:e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KaiTi" panose="02010609060101010101" pitchFamily="49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KaiTi" panose="02010609060101010101" pitchFamily="49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b="1" i="1" smtClean="0">
                                          <a:latin typeface="Cambria Math" panose="02040503050406030204"/>
                                          <a:ea typeface="KaiTi" panose="02010609060101010101" pitchFamily="49" charset="-122"/>
                                        </a:rPr>
                                        <m:t>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𝒕𝒓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2000" b="1" i="1" smtClean="0">
                                      <a:latin typeface="Cambria Math" panose="02040503050406030204" pitchFamily="18" charset="0"/>
                                      <a:ea typeface="KaiTi" panose="02010609060101010101" pitchFamily="49" charset="-122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b="1" i="0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𝐞𝐱𝐩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b="1" i="1" smtClean="0">
                                          <a:latin typeface="Cambria Math" panose="02040503050406030204" pitchFamily="18" charset="0"/>
                                          <a:ea typeface="KaiTi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1" i="1" smtClean="0">
                                          <a:latin typeface="Cambria Math" panose="02040503050406030204"/>
                                          <a:ea typeface="KaiTi" panose="02010609060101010101" pitchFamily="49" charset="-12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1" i="1" smtClean="0">
                                              <a:latin typeface="Cambria Math" panose="02040503050406030204" pitchFamily="18" charset="0"/>
                                              <a:ea typeface="KaiTi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1" smtClean="0">
                                              <a:latin typeface="Cambria Math" panose="02040503050406030204"/>
                                              <a:ea typeface="KaiTi" panose="02010609060101010101" pitchFamily="49" charset="-122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 smtClean="0">
                                              <a:latin typeface="Cambria Math" panose="02040503050406030204"/>
                                              <a:ea typeface="KaiTi" panose="02010609060101010101" pitchFamily="49" charset="-122"/>
                                            </a:rPr>
                                            <m:t>𝒏𝒎𝒑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KaiTi" panose="02010609060101010101" pitchFamily="49" charset="-12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KaiTi" panose="02010609060101010101" pitchFamily="49" charset="-12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b="1" i="1">
                                          <a:latin typeface="Cambria Math" panose="02040503050406030204"/>
                                          <a:ea typeface="KaiTi" panose="02010609060101010101" pitchFamily="49" charset="-122"/>
                                        </a:rPr>
                                        <m:t>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1" i="1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𝒔𝒔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  <a:ea typeface="KaiTi" panose="02010609060101010101" pitchFamily="49" charset="-122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b="1" i="0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[</m:t>
                                  </m:r>
                                  <m:r>
                                    <a:rPr lang="en-US" altLang="zh-CN" sz="2000" b="1" i="0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𝟏</m:t>
                                  </m:r>
                                  <m:r>
                                    <a:rPr lang="en-US" altLang="zh-CN" sz="2000" b="1" i="0" smtClean="0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−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/>
                                      <a:ea typeface="KaiTi" panose="02010609060101010101" pitchFamily="49" charset="-122"/>
                                    </a:rPr>
                                    <m:t>𝒆𝒙𝒑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  <a:ea typeface="KaiTi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/>
                                          <a:ea typeface="KaiTi" panose="02010609060101010101" pitchFamily="49" charset="-12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  <a:ea typeface="KaiTi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1">
                                              <a:latin typeface="Cambria Math" panose="02040503050406030204"/>
                                              <a:ea typeface="KaiTi" panose="02010609060101010101" pitchFamily="49" charset="-122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1" i="1">
                                              <a:latin typeface="Cambria Math" panose="02040503050406030204"/>
                                              <a:ea typeface="KaiTi" panose="02010609060101010101" pitchFamily="49" charset="-122"/>
                                            </a:rPr>
                                            <m:t>𝒏𝒎𝒑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]}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b="1" i="1" dirty="0">
                  <a:latin typeface="Cambria Math" panose="02040503050406030204"/>
                  <a:ea typeface="KaiTi" panose="02010609060101010101" pitchFamily="49" charset="-122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𝜶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𝒏𝒎𝒑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𝟕𝟐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𝒏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+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𝟗</m:t>
                          </m:r>
                          <m:d>
                            <m:d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KaiTi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𝒎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/>
                                  <a:ea typeface="KaiTi" panose="02010609060101010101" pitchFamily="49" charset="-122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+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𝒑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/</m:t>
                      </m:r>
                      <m:r>
                        <a:rPr lang="en-US" altLang="zh-CN" sz="2000" b="1" i="1" smtClean="0">
                          <a:latin typeface="Cambria Math" panose="02040503050406030204"/>
                          <a:ea typeface="KaiTi" panose="02010609060101010101" pitchFamily="49" charset="-122"/>
                        </a:rPr>
                        <m:t>𝟗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KaiTi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/</m:t>
                          </m:r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/>
                              <a:ea typeface="KaiTi" panose="02010609060101010101" pitchFamily="49" charset="-122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altLang="zh-CN" sz="2000" b="1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728" y="980728"/>
                <a:ext cx="7632848" cy="2030941"/>
              </a:xfrm>
              <a:prstGeom prst="rect">
                <a:avLst/>
              </a:prstGeom>
              <a:blipFill rotWithShape="1">
                <a:blip r:embed="rId4"/>
                <a:stretch>
                  <a:fillRect l="2" t="-14" r="8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calculation of SHINE cryomodules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9690" y="1420640"/>
          <a:ext cx="11712620" cy="44713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6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0973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Acc Sec, Bunch Length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Loss Factor HOM Power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CM #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28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L0</a:t>
                      </a:r>
                      <a:r>
                        <a:rPr lang="zh-CN" sz="1800" kern="100" dirty="0">
                          <a:effectLst/>
                        </a:rPr>
                        <a:t>，</a:t>
                      </a:r>
                      <a:r>
                        <a:rPr lang="en-US" sz="1800" kern="100" dirty="0">
                          <a:effectLst/>
                        </a:rPr>
                        <a:t>1.033mm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85.6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0.86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59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L1</a:t>
                      </a:r>
                      <a:r>
                        <a:rPr lang="zh-CN" sz="1800" kern="100" dirty="0">
                          <a:effectLst/>
                        </a:rPr>
                        <a:t>，</a:t>
                      </a:r>
                      <a:r>
                        <a:rPr lang="en-US" sz="1800" kern="100" dirty="0">
                          <a:effectLst/>
                        </a:rPr>
                        <a:t>1.033mm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85.643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85.2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7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0.85643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0.852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59">
                <a:tc rowSpan="6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L2</a:t>
                      </a:r>
                      <a:r>
                        <a:rPr lang="zh-CN" sz="1800" kern="100" dirty="0">
                          <a:effectLst/>
                        </a:rPr>
                        <a:t>，</a:t>
                      </a:r>
                      <a:r>
                        <a:rPr lang="en-US" sz="1800" kern="100" dirty="0">
                          <a:effectLst/>
                        </a:rPr>
                        <a:t>0.259mm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</a:rPr>
                        <a:t>123.45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119.52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1.2345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1.1952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1.1952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119.52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17-18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1.1952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1.1952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9" name="TextBox 5"/>
          <p:cNvSpPr txBox="1"/>
          <p:nvPr/>
        </p:nvSpPr>
        <p:spPr>
          <a:xfrm>
            <a:off x="9264352" y="920932"/>
            <a:ext cx="23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FF0000"/>
                </a:solidFill>
              </a:rPr>
              <a:t>100pC</a:t>
            </a:r>
            <a:r>
              <a:rPr lang="zh-CN" altLang="zh-CN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1MHz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OUTLINE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>
          <a:xfrm>
            <a:off x="1271270" y="1628775"/>
            <a:ext cx="10076180" cy="4108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calculation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structur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a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bsorber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calculation of SHINE cryomodules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8028" y="764705"/>
          <a:ext cx="11712620" cy="59206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60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16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0973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Acc Sec, Bunch Length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Loss Factor HOM Power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CM #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59">
                <a:tc rowSpan="6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L3</a:t>
                      </a:r>
                      <a:r>
                        <a:rPr lang="zh-CN" sz="1800" kern="100">
                          <a:effectLst/>
                        </a:rPr>
                        <a:t>，</a:t>
                      </a:r>
                      <a:r>
                        <a:rPr lang="en-US" sz="1800" kern="100">
                          <a:effectLst/>
                        </a:rPr>
                        <a:t>5</a:t>
                      </a:r>
                      <a:r>
                        <a:rPr lang="zh-CN" sz="1800" kern="100">
                          <a:effectLst/>
                        </a:rPr>
                        <a:t>μ</a:t>
                      </a:r>
                      <a:r>
                        <a:rPr lang="en-US" sz="1800" kern="100">
                          <a:effectLst/>
                        </a:rPr>
                        <a:t>m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1235.1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728.4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461.22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320.35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246.06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206.89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186.24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175.35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12.351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7.284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4.6122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3.2035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2.4606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2.0689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1.8624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1.7535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169.61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166.58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164.98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164.14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163.46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163.34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1.6961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1.6658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1.6498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1.6414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1.6346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1.6334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163.2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17-24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1.632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1.632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59">
                <a:tc rowSpan="8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L4</a:t>
                      </a:r>
                      <a:r>
                        <a:rPr lang="zh-CN" sz="1800" kern="100">
                          <a:effectLst/>
                        </a:rPr>
                        <a:t>，</a:t>
                      </a:r>
                      <a:r>
                        <a:rPr lang="en-US" sz="1800" kern="100">
                          <a:effectLst/>
                        </a:rPr>
                        <a:t>5</a:t>
                      </a:r>
                      <a:r>
                        <a:rPr lang="zh-CN" sz="1800" kern="100">
                          <a:effectLst/>
                        </a:rPr>
                        <a:t>μ</a:t>
                      </a:r>
                      <a:r>
                        <a:rPr lang="en-US" sz="1800" kern="100">
                          <a:effectLst/>
                        </a:rPr>
                        <a:t>m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1235.1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728.4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461.22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320.35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246.06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206.89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186.24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175.35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12.351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7.284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4.6122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3.2035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2.4606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2.0689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1.8624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1.7535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169.61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166.58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164.98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164.14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163.46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163.34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163.27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1.6961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1.6658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1.6498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1.6414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1.6346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1.6334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1.6327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17-24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1.6324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1.6321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163.2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163.2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25-30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859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1.632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1.632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1.632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8704767" y="882889"/>
            <a:ext cx="23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FF0000"/>
                </a:solidFill>
              </a:rPr>
              <a:t>100pC</a:t>
            </a:r>
            <a:r>
              <a:rPr lang="zh-CN" altLang="zh-CN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1MHz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calculation of SHINE cryomodules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04767" y="882889"/>
            <a:ext cx="23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FF0000"/>
                </a:solidFill>
              </a:rPr>
              <a:t>300pC</a:t>
            </a:r>
            <a:r>
              <a:rPr lang="zh-CN" altLang="zh-CN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1MHz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0775" y="1405666"/>
          <a:ext cx="11090450" cy="44555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75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Acc Sec, Bunch Length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Loss Factor HOM Power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CM #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59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L0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2.322mm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k,V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en-US" sz="1800" kern="100" dirty="0" err="1">
                          <a:effectLst/>
                        </a:rPr>
                        <a:t>pC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62.416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5.6175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07">
                <a:tc rowSpan="2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L1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2.322mm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62.416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62.24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1-2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18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5.6175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5.6016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07">
                <a:tc rowSpan="6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L2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0.607mm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</a:rPr>
                        <a:t>100.51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9.0456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99.52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17-18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8.9568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0023" y="783478"/>
          <a:ext cx="11090450" cy="59206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1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68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3759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Acc Sec, Bunch Length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Loss Factor HOM Power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CM #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07">
                <a:tc rowSpan="6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L3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26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m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316.26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158.74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153.09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28.463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14.287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13.778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13.76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17-24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07">
                <a:tc rowSpan="8"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L4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，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26</a:t>
                      </a:r>
                      <a:r>
                        <a:rPr lang="zh-CN" sz="1800" b="1" kern="100" dirty="0">
                          <a:solidFill>
                            <a:schemeClr val="lt1"/>
                          </a:solidFill>
                          <a:effectLst/>
                        </a:rPr>
                        <a:t>μ</a:t>
                      </a:r>
                      <a:r>
                        <a:rPr lang="en-US" sz="1800" b="1" kern="100" dirty="0">
                          <a:solidFill>
                            <a:schemeClr val="lt1"/>
                          </a:solidFill>
                          <a:effectLst/>
                        </a:rPr>
                        <a:t>m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</a:rPr>
                        <a:t>316.26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158.74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153.09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1-8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28.463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14.287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13.778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13.76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9-16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17-24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k,V/pC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152.88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25-30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07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P, W</a:t>
                      </a:r>
                      <a:endParaRPr lang="zh-CN" sz="1800" kern="10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13.759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/>
                        <a:ea typeface="SimSun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870" marR="468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calculation of SHINE cryomodules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04767" y="882889"/>
            <a:ext cx="23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FF0000"/>
                </a:solidFill>
              </a:rPr>
              <a:t>300pC</a:t>
            </a:r>
            <a:r>
              <a:rPr lang="zh-CN" altLang="zh-CN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1MHz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calculation of SHINE cryomodules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064" y="909854"/>
            <a:ext cx="112332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100 </a:t>
            </a:r>
            <a:r>
              <a:rPr lang="en-GB" sz="2400" dirty="0" err="1"/>
              <a:t>pC</a:t>
            </a:r>
            <a:r>
              <a:rPr lang="en-GB" sz="2400" dirty="0"/>
              <a:t> and 1 MHz, the maximum transient HOM power is 12.4 W;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300 </a:t>
            </a:r>
            <a:r>
              <a:rPr lang="en-GB" sz="2400" dirty="0" err="1"/>
              <a:t>pC</a:t>
            </a:r>
            <a:r>
              <a:rPr lang="en-GB" sz="2400" dirty="0"/>
              <a:t> and 1 MHz, the maximum transient HOM power is 28.5 W;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The maximum transient HOM power is mainly generated by the first two cryomodules at the beginning of the L3 and L4 sections of SHINE </a:t>
            </a:r>
            <a:r>
              <a:rPr lang="en-GB" sz="2400" dirty="0" err="1"/>
              <a:t>Linac</a:t>
            </a:r>
            <a:r>
              <a:rPr lang="en-GB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Absorber Requirements:</a:t>
            </a:r>
          </a:p>
        </p:txBody>
      </p:sp>
      <p:graphicFrame>
        <p:nvGraphicFramePr>
          <p:cNvPr id="8" name="表格 8"/>
          <p:cNvGraphicFramePr/>
          <p:nvPr/>
        </p:nvGraphicFramePr>
        <p:xfrm>
          <a:off x="2279576" y="2924944"/>
          <a:ext cx="6408712" cy="34862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Parameter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Requirements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Overall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314 mm (room temperature)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HOM absorbing power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≥  100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Permeability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≤ 1.05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V</a:t>
                      </a:r>
                      <a:r>
                        <a:rPr lang="zh-CN" altLang="en-US" sz="2000" dirty="0"/>
                        <a:t>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≤ 5×10</a:t>
                      </a:r>
                      <a:r>
                        <a:rPr lang="en-US" altLang="zh-CN" sz="2000" baseline="30000" dirty="0"/>
                        <a:t>-7</a:t>
                      </a:r>
                      <a:r>
                        <a:rPr lang="en-US" altLang="zh-CN" sz="2000" dirty="0"/>
                        <a:t> Pa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Vacuum leakage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≤  1×10</a:t>
                      </a:r>
                      <a:r>
                        <a:rPr lang="en-US" altLang="zh-CN" sz="2000" baseline="30000" dirty="0"/>
                        <a:t>-11</a:t>
                      </a:r>
                      <a:r>
                        <a:rPr lang="en-US" altLang="zh-CN" sz="2000" dirty="0"/>
                        <a:t>Pa·m</a:t>
                      </a:r>
                      <a:r>
                        <a:rPr lang="en-US" altLang="zh-CN" sz="2000" baseline="30000" dirty="0"/>
                        <a:t>3</a:t>
                      </a:r>
                      <a:r>
                        <a:rPr lang="en-US" altLang="zh-CN" sz="2000" dirty="0"/>
                        <a:t>/s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Copper film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15 ±5 μm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CN" altLang="en-US" sz="2000" dirty="0"/>
                        <a:t>RRR value of copper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altLang="zh-CN" sz="2000" dirty="0"/>
                        <a:t>30~80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21374" y="980728"/>
              <a:ext cx="6115086" cy="23286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93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45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82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100pC, 1MHz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=1033μm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=259μm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=5μm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err="1">
                              <a:effectLst/>
                            </a:rPr>
                            <a:t>P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total</a:t>
                          </a:r>
                          <a:r>
                            <a:rPr lang="en-US" sz="1800" kern="100" dirty="0">
                              <a:effectLst/>
                            </a:rPr>
                            <a:t> ,W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0.86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1.185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1.876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err="1">
                              <a:effectLst/>
                            </a:rPr>
                            <a:t>P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below</a:t>
                          </a:r>
                          <a:r>
                            <a:rPr lang="en-US" sz="1800" kern="100" baseline="-25000" dirty="0">
                              <a:effectLst/>
                            </a:rPr>
                            <a:t> 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f_cutoff</a:t>
                          </a:r>
                          <a:r>
                            <a:rPr lang="en-US" sz="1800" kern="100" baseline="-25000" dirty="0">
                              <a:effectLst/>
                            </a:rPr>
                            <a:t> </a:t>
                          </a:r>
                          <a:r>
                            <a:rPr lang="en-US" sz="1800" kern="100" dirty="0">
                              <a:effectLst/>
                            </a:rPr>
                            <a:t>,W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P</a:t>
                          </a:r>
                          <a:r>
                            <a:rPr lang="en-US" sz="1800" kern="100" baseline="-25000">
                              <a:effectLst/>
                            </a:rPr>
                            <a:t>above f_cutoff </a:t>
                          </a:r>
                          <a:r>
                            <a:rPr lang="en-US" sz="1800" kern="100">
                              <a:effectLst/>
                            </a:rPr>
                            <a:t>,W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0.66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0.985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1.676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f</a:t>
                          </a:r>
                          <a:r>
                            <a:rPr lang="en-US" sz="1800" kern="100" baseline="-25000">
                              <a:effectLst/>
                            </a:rPr>
                            <a:t>50%Ptotal </a:t>
                          </a:r>
                          <a:r>
                            <a:rPr lang="en-US" sz="1800" kern="100">
                              <a:effectLst/>
                            </a:rPr>
                            <a:t>,GHz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7.85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14.3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f</a:t>
                          </a:r>
                          <a:r>
                            <a:rPr lang="en-US" sz="1800" kern="100" baseline="-25000">
                              <a:effectLst/>
                            </a:rPr>
                            <a:t>75%Ptotal </a:t>
                          </a:r>
                          <a:r>
                            <a:rPr lang="en-US" sz="1800" kern="100">
                              <a:effectLst/>
                            </a:rPr>
                            <a:t>,GHz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17.1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39.4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232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21374" y="980728"/>
              <a:ext cx="6115086" cy="232867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893719"/>
                    <a:gridCol w="1424589"/>
                    <a:gridCol w="1398389"/>
                    <a:gridCol w="1398389"/>
                  </a:tblGrid>
                  <a:tr h="726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100pC, 1MHz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</a:blipFill>
                      </a:tcPr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err="1">
                              <a:effectLst/>
                            </a:rPr>
                            <a:t>P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total</a:t>
                          </a:r>
                          <a:r>
                            <a:rPr lang="en-US" sz="1800" kern="100" dirty="0">
                              <a:effectLst/>
                            </a:rPr>
                            <a:t> ,W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0.86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1.185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1.876</a:t>
                          </a:r>
                          <a:r>
                            <a:rPr lang="zh-CN" sz="1800" kern="100" dirty="0">
                              <a:effectLst/>
                            </a:rPr>
                            <a:t>，</a:t>
                          </a:r>
                          <a:r>
                            <a:rPr lang="en-US" altLang="zh-CN" sz="1800" kern="100" dirty="0">
                              <a:effectLst/>
                            </a:rPr>
                            <a:t>SS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 err="1">
                              <a:effectLst/>
                            </a:rPr>
                            <a:t>P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below</a:t>
                          </a:r>
                          <a:r>
                            <a:rPr lang="en-US" sz="1800" kern="100" baseline="-25000" dirty="0">
                              <a:effectLst/>
                            </a:rPr>
                            <a:t> </a:t>
                          </a:r>
                          <a:r>
                            <a:rPr lang="en-US" sz="1800" kern="100" baseline="-25000" dirty="0" err="1">
                              <a:effectLst/>
                            </a:rPr>
                            <a:t>f_cutoff</a:t>
                          </a:r>
                          <a:r>
                            <a:rPr lang="en-US" sz="1800" kern="100" baseline="-25000" dirty="0">
                              <a:effectLst/>
                            </a:rPr>
                            <a:t> </a:t>
                          </a:r>
                          <a:r>
                            <a:rPr lang="en-US" sz="1800" kern="100" dirty="0">
                              <a:effectLst/>
                            </a:rPr>
                            <a:t>,W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P</a:t>
                          </a:r>
                          <a:r>
                            <a:rPr lang="en-US" sz="1800" kern="100" baseline="-25000">
                              <a:effectLst/>
                            </a:rPr>
                            <a:t>above f_cutoff </a:t>
                          </a:r>
                          <a:r>
                            <a:rPr lang="en-US" sz="1800" kern="100">
                              <a:effectLst/>
                            </a:rPr>
                            <a:t>,W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0.66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0.985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1.676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f</a:t>
                          </a:r>
                          <a:r>
                            <a:rPr lang="en-US" sz="1800" kern="100" baseline="-25000">
                              <a:effectLst/>
                            </a:rPr>
                            <a:t>50%Ptotal </a:t>
                          </a:r>
                          <a:r>
                            <a:rPr lang="en-US" sz="1800" kern="100">
                              <a:effectLst/>
                            </a:rPr>
                            <a:t>,GHz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7.85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14.3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f</a:t>
                          </a:r>
                          <a:r>
                            <a:rPr lang="en-US" sz="1800" kern="100" baseline="-25000">
                              <a:effectLst/>
                            </a:rPr>
                            <a:t>75%Ptotal </a:t>
                          </a:r>
                          <a:r>
                            <a:rPr lang="en-US" sz="1800" kern="100">
                              <a:effectLst/>
                            </a:rPr>
                            <a:t>,GHz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17.1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39.4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232</a:t>
                          </a:r>
                          <a:endParaRPr lang="zh-CN" sz="1800" b="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6145644" y="999071"/>
              <a:ext cx="5967853" cy="228943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450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96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09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721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300pC, 1MHz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=2322μm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800" b="1" i="1" kern="1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=607μm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baseline="-25000" dirty="0" err="1">
                              <a:solidFill>
                                <a:schemeClr val="lt1"/>
                              </a:solidFill>
                              <a:effectLst/>
                            </a:rPr>
                            <a:t>σ_z</a:t>
                          </a:r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=26μm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total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 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5.62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8.78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14.33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below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f_cutoff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1.86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1.86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1.85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above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f_cutoff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3.76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6.92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12.48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50%Ptotal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,GHz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4.8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75%Ptotal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,GHz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9.3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23.7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103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6145644" y="999071"/>
              <a:ext cx="5967853" cy="228943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045093"/>
                    <a:gridCol w="1409638"/>
                    <a:gridCol w="1340966"/>
                    <a:gridCol w="1172156"/>
                  </a:tblGrid>
                  <a:tr h="4089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300pC, 1MHz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baseline="-25000" dirty="0" err="1">
                              <a:solidFill>
                                <a:schemeClr val="lt1"/>
                              </a:solidFill>
                              <a:effectLst/>
                            </a:rPr>
                            <a:t>σ_z</a:t>
                          </a:r>
                          <a:r>
                            <a:rPr lang="en-US" sz="1800" b="1" kern="100" dirty="0">
                              <a:solidFill>
                                <a:schemeClr val="lt1"/>
                              </a:solidFill>
                              <a:effectLst/>
                            </a:rPr>
                            <a:t>=26μm</a:t>
                          </a:r>
                          <a:endParaRPr lang="zh-CN" altLang="en-US" sz="1800" b="1" kern="1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total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 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5.62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8.78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14.33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below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f_cutoff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1.86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1.86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1.85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above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f_cutoff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,W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3.76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6.92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12.48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50%Ptotal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,GHz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4.8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  <a:tr h="28829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f</a:t>
                          </a:r>
                          <a:r>
                            <a:rPr lang="en-US" sz="1800" b="0" kern="1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75%Ptotal </a:t>
                          </a: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,GHz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>
                              <a:solidFill>
                                <a:schemeClr val="tx1"/>
                              </a:solidFill>
                              <a:effectLst/>
                            </a:rPr>
                            <a:t>9.3</a:t>
                          </a:r>
                          <a:endParaRPr lang="zh-CN" altLang="en-US" sz="1800" b="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23.7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2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103</a:t>
                          </a:r>
                          <a:endParaRPr lang="zh-CN" altLang="en-US" sz="18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组合 6"/>
          <p:cNvGrpSpPr/>
          <p:nvPr/>
        </p:nvGrpSpPr>
        <p:grpSpPr>
          <a:xfrm>
            <a:off x="72969" y="3240092"/>
            <a:ext cx="6072675" cy="3563186"/>
            <a:chOff x="119336" y="2684131"/>
            <a:chExt cx="6365331" cy="3563186"/>
          </a:xfrm>
        </p:grpSpPr>
        <p:pic>
          <p:nvPicPr>
            <p:cNvPr id="9" name="图片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5138" y="2684131"/>
              <a:ext cx="2232000" cy="1800000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9336" y="4445631"/>
              <a:ext cx="2232000" cy="1800000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98623" y="2705062"/>
              <a:ext cx="2232000" cy="1800000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198191" y="4444636"/>
              <a:ext cx="2232000" cy="1800000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243042" y="2705062"/>
              <a:ext cx="2232000" cy="180000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252667" y="4447317"/>
              <a:ext cx="2232000" cy="18000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093162" y="3270928"/>
            <a:ext cx="6081904" cy="3568006"/>
            <a:chOff x="6422808" y="2690442"/>
            <a:chExt cx="6345446" cy="3568006"/>
          </a:xfrm>
        </p:grpSpPr>
        <p:pic>
          <p:nvPicPr>
            <p:cNvPr id="16" name="图片 1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6432433" y="2708595"/>
              <a:ext cx="2232000" cy="1800000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6422808" y="4458448"/>
              <a:ext cx="2232000" cy="1800000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472264" y="2693756"/>
              <a:ext cx="2232000" cy="180000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472264" y="4439198"/>
              <a:ext cx="2232000" cy="1800000"/>
            </a:xfrm>
            <a:prstGeom prst="rect">
              <a:avLst/>
            </a:prstGeom>
          </p:spPr>
        </p:pic>
        <p:pic>
          <p:nvPicPr>
            <p:cNvPr id="20" name="图片 19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0531621" y="2690442"/>
              <a:ext cx="2232000" cy="1800000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0536254" y="4426749"/>
              <a:ext cx="2232000" cy="1800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617585" y="4119352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</a:rPr>
              <a:t>Integral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7584" y="5648070"/>
            <a:ext cx="16305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</a:rPr>
              <a:t>Differential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</a:t>
            </a:r>
            <a:r>
              <a:rPr lang="en-US" altLang="zh-CN" dirty="0">
                <a:effectLst/>
                <a:cs typeface="Arial" panose="020B0604020202020204" pitchFamily="34" charset="0"/>
              </a:rPr>
              <a:t>frequency distribution</a:t>
            </a:r>
            <a:endParaRPr lang="en-GB" altLang="zh-CN" dirty="0"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99746" y="328908"/>
                <a:ext cx="2351584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𝒅𝒇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𝒅𝒇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746" y="328908"/>
                <a:ext cx="2351584" cy="666849"/>
              </a:xfrm>
              <a:prstGeom prst="rect">
                <a:avLst/>
              </a:prstGeom>
              <a:blipFill rotWithShape="1">
                <a:blip r:embed="rId16"/>
                <a:stretch>
                  <a:fillRect l="-10" t="-92" r="18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75" y="706294"/>
            <a:ext cx="11908263" cy="57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distribution on vacuum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3728" y="1904159"/>
                <a:ext cx="6143210" cy="1524841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absorbing power ：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/>
                        </a:rPr>
                        <m:t>=</m:t>
                      </m:r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/>
                              <a:ea typeface="Cambria Math" panose="02040503050406030204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𝑑𝑃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smtClean="0">
                                      <a:latin typeface="Cambria Math" panose="02040503050406030204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𝑑</m:t>
                              </m:r>
                              <m:r>
                                <a:rPr lang="zh-CN" altLang="en-US" i="1" smtClean="0">
                                  <a:latin typeface="Cambria Math" panose="02040503050406030204"/>
                                </a:rPr>
                                <m:t>𝜔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∗</m:t>
                              </m:r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/>
                                        </a:rPr>
                                        <m:t>𝒵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3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∗</m:t>
                                  </m:r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𝑅𝑒</m:t>
                                  </m:r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/>
                                        </a:rPr>
                                        <m:t>𝒵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  <m:r>
                            <a:rPr lang="en-US" altLang="zh-CN" i="1">
                              <a:latin typeface="Cambria Math" panose="02040503050406030204"/>
                            </a:rPr>
                            <m:t>𝑑</m:t>
                          </m:r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28" y="1904159"/>
                <a:ext cx="6143210" cy="1524841"/>
              </a:xfrm>
              <a:prstGeom prst="rect">
                <a:avLst/>
              </a:prstGeom>
              <a:blipFill rotWithShape="1">
                <a:blip r:embed="rId4"/>
                <a:stretch>
                  <a:fillRect l="-10" t="-28" r="3" b="-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752184" y="1340768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Diffusion Modal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762" y="1358278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Single Pass Simulation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6979850" y="4085312"/>
          <a:ext cx="5007398" cy="2706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2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Comp.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number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Surface area (mm</a:t>
                      </a:r>
                      <a:r>
                        <a:rPr lang="zh-CN" altLang="en-US" sz="18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BLA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1.4E+4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Cavity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9E+5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Flanges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2.4E+3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9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Bellows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6.4E+4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Gate Valve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2E+4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1041238" y="1121352"/>
            <a:ext cx="122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absorber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061" y="1837897"/>
                <a:ext cx="5832648" cy="3344442"/>
              </a:xfrm>
              <a:prstGeom prst="rect">
                <a:avLst/>
              </a:prstGeom>
              <a:solidFill>
                <a:srgbClr val="FFFF00">
                  <a:alpha val="14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absorbing power ：</a:t>
                </a:r>
                <a:endParaRPr lang="zh-CN" alt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𝑇𝑀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（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12,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11,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）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absorption efficiency ：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Ƞ = P ab / P(ω→∞ )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500" dirty="0"/>
              </a:p>
              <a:p>
                <a:pPr>
                  <a:lnSpc>
                    <a:spcPct val="150000"/>
                  </a:lnSpc>
                </a:pPr>
                <a:endParaRPr lang="en-US" altLang="zh-CN" sz="1500" dirty="0"/>
              </a:p>
              <a:p>
                <a:pPr>
                  <a:lnSpc>
                    <a:spcPct val="150000"/>
                  </a:lnSpc>
                </a:pPr>
                <a:endParaRPr lang="en-US" altLang="zh-CN" sz="15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" y="1837897"/>
                <a:ext cx="5832648" cy="3344442"/>
              </a:xfrm>
              <a:prstGeom prst="rect">
                <a:avLst/>
              </a:prstGeom>
              <a:blipFill rotWithShape="1">
                <a:blip r:embed="rId5"/>
                <a:stretch>
                  <a:fillRect l="-8" t="-6" r="11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79375" y="5373216"/>
            <a:ext cx="5448333" cy="1224136"/>
            <a:chOff x="7536160" y="4149080"/>
            <a:chExt cx="4922302" cy="936104"/>
          </a:xfrm>
        </p:grpSpPr>
        <p:sp>
          <p:nvSpPr>
            <p:cNvPr id="6" name="矩形 5"/>
            <p:cNvSpPr/>
            <p:nvPr/>
          </p:nvSpPr>
          <p:spPr>
            <a:xfrm>
              <a:off x="9264352" y="4149080"/>
              <a:ext cx="1368152" cy="93610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472264" y="4437112"/>
              <a:ext cx="79208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632504" y="4437112"/>
              <a:ext cx="792088" cy="36004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7968208" y="4488628"/>
              <a:ext cx="444927" cy="2013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536160" y="4305975"/>
              <a:ext cx="66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Pi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7837071" y="4723131"/>
              <a:ext cx="444927" cy="2013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11424592" y="4619619"/>
              <a:ext cx="444927" cy="2013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36160" y="4509120"/>
              <a:ext cx="66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797511" y="4437112"/>
              <a:ext cx="660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Pt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64352" y="4352141"/>
              <a:ext cx="1669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Vacuum components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1987248" y="1121352"/>
            <a:ext cx="0" cy="16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OUTLINE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>
          <a:xfrm>
            <a:off x="1271270" y="1628775"/>
            <a:ext cx="10076180" cy="4108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calculation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structur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a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bsorber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-2162919"/>
            <a:ext cx="823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 RF design of SHINE high order mode absorber</a:t>
            </a:r>
            <a:endParaRPr lang="en-US" altLang="zh-CN" sz="24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99456" y="2268808"/>
            <a:ext cx="9865096" cy="3824487"/>
            <a:chOff x="1559496" y="1564841"/>
            <a:chExt cx="8784976" cy="30535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19536" y="1844824"/>
              <a:ext cx="806988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>
            <a:xfrm>
              <a:off x="1559496" y="2996952"/>
              <a:ext cx="878497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5954478" y="2132856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19753" y="2420888"/>
              <a:ext cx="789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R ab</a:t>
              </a:r>
              <a:endParaRPr lang="zh-CN" altLang="en-US" baseline="-25000" dirty="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876513" y="1951557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888088" y="215600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7248128" y="1798523"/>
              <a:ext cx="0" cy="1440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7248128" y="2132856"/>
              <a:ext cx="0" cy="14401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48128" y="1564841"/>
              <a:ext cx="659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 ab</a:t>
              </a:r>
              <a:endParaRPr lang="zh-CN" altLang="en-US" baseline="-250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969580" y="3958764"/>
              <a:ext cx="0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36946" y="3944631"/>
              <a:ext cx="0" cy="5760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4969580" y="4258371"/>
              <a:ext cx="196736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5960" y="4249079"/>
              <a:ext cx="659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 ab</a:t>
              </a:r>
              <a:endParaRPr lang="zh-CN" altLang="en-US" baseline="-250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95400" y="980556"/>
            <a:ext cx="1149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Influence of geometric dimensions of absorbent material on absorption performance: length, radius, thickness</a:t>
            </a:r>
            <a:endParaRPr lang="zh-CN" altLang="en-US" sz="2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Calculation of structural design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672064" y="430346"/>
            <a:ext cx="5717568" cy="1759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4416" y="1310208"/>
                <a:ext cx="643764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Absorption ratio~1: 1.6 @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𝜺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 = 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𝟐𝟎</m:t>
                    </m:r>
                  </m:oMath>
                </a14:m>
                <a:r>
                  <a:rPr lang="zh-CN" altLang="en-US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，</a:t>
                </a:r>
                <a:r>
                  <a:rPr lang="en-US" altLang="zh-CN" sz="2400" b="1" dirty="0" err="1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tand</a:t>
                </a: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 = 0.4,</a:t>
                </a:r>
                <a:r>
                  <a:rPr lang="zh-CN" altLang="en-US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 </a:t>
                </a: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single pass</a:t>
                </a:r>
                <a:r>
                  <a:rPr lang="zh-CN" altLang="en-US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)</a:t>
                </a:r>
                <a:endParaRPr lang="en-US" altLang="zh-CN" sz="2400" b="1" dirty="0">
                  <a:ea typeface="Microsoft YaHei" panose="020B0503020204020204" pitchFamily="34" charset="-122"/>
                  <a:cs typeface="Arial" panose="020B0604020202020204" pitchFamily="34" charset="0"/>
                  <a:sym typeface="Wingdings" panose="0500000000000000000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6" y="1310208"/>
                <a:ext cx="6437648" cy="1131848"/>
              </a:xfrm>
              <a:prstGeom prst="rect">
                <a:avLst/>
              </a:prstGeom>
              <a:blipFill rotWithShape="1">
                <a:blip r:embed="rId3"/>
                <a:stretch>
                  <a:fillRect l="-2" t="-18" r="2" b="-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2"/>
              <p:cNvGraphicFramePr>
                <a:graphicFrameLocks noGrp="1"/>
              </p:cNvGraphicFramePr>
              <p:nvPr/>
            </p:nvGraphicFramePr>
            <p:xfrm>
              <a:off x="2207568" y="3429000"/>
              <a:ext cx="9259439" cy="325605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20292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9626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8526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1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b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800" kern="100" dirty="0">
                              <a:effectLst/>
                            </a:rPr>
                            <a:t>（μ m）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50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800" kern="100" dirty="0">
                              <a:effectLst/>
                            </a:rPr>
                            <a:t>100 mm</a:t>
                          </a:r>
                          <a:endParaRPr lang="zh-CN" altLang="en-US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Abs</a:t>
                          </a:r>
                          <a:r>
                            <a:rPr lang="zh-CN" altLang="en-US" sz="1800" kern="100" dirty="0">
                              <a:effectLst/>
                            </a:rPr>
                            <a:t> ratio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6085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01</a:t>
                          </a:r>
                          <a:endParaRPr lang="zh-CN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02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03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01</a:t>
                          </a:r>
                          <a:endParaRPr lang="zh-CN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02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03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43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1033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30.43%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26.05%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62.48%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48.73%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38.08%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1.60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259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38.87%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33.18%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30.40%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62.53%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53.54%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46.30%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1.61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5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38.92%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35.57%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33.95%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62.88%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57.60%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53.34%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1.62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2322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40.37%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26.13%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18.34%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63.69%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40.59%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25.18%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1.58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607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38.91%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31.58%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27.95%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62.39%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50.78%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41.54%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1.60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34.86%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32.89%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62.77%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56.40%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51.25%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1.61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2"/>
              <p:cNvGraphicFramePr>
                <a:graphicFrameLocks noGrp="1"/>
              </p:cNvGraphicFramePr>
              <p:nvPr/>
            </p:nvGraphicFramePr>
            <p:xfrm>
              <a:off x="2207568" y="3429000"/>
              <a:ext cx="9259439" cy="325605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2029243"/>
                    <a:gridCol w="896261"/>
                    <a:gridCol w="896261"/>
                    <a:gridCol w="896261"/>
                    <a:gridCol w="896261"/>
                    <a:gridCol w="896261"/>
                    <a:gridCol w="896261"/>
                    <a:gridCol w="1852630"/>
                  </a:tblGrid>
                  <a:tr h="41656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18000" marB="18000" anchor="ctr">
                        <a:blipFill>
                          <a:blip r:embed="rId4"/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50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hMerge="1">
                      <a:tcPr marL="68580" marR="68580" marT="0" marB="0" anchor="ctr"/>
                    </a:tc>
                    <a:tc hMerge="1"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800" kern="100" dirty="0">
                              <a:effectLst/>
                            </a:rPr>
                            <a:t>100 mm</a:t>
                          </a:r>
                          <a:endParaRPr lang="zh-CN" altLang="en-US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hMerge="1">
                      <a:tcPr marL="68580" marR="68580" marT="0" marB="0" anchor="ctr"/>
                    </a:tc>
                    <a:tc hMerge="1"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Abs</a:t>
                          </a:r>
                          <a:r>
                            <a:rPr lang="zh-CN" altLang="en-US" sz="1800" kern="100" dirty="0">
                              <a:effectLst/>
                            </a:rPr>
                            <a:t> ratio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8608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01</a:t>
                          </a:r>
                          <a:endParaRPr lang="zh-CN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02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03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01</a:t>
                          </a:r>
                          <a:endParaRPr lang="zh-CN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02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TM</a:t>
                          </a:r>
                          <a:r>
                            <a:rPr lang="en-US" altLang="zh-CN" sz="1800" kern="100" baseline="-25000" dirty="0">
                              <a:effectLst/>
                            </a:rPr>
                            <a:t>03</a:t>
                          </a:r>
                          <a:endParaRPr lang="zh-CN" altLang="en-US" sz="1800" kern="100" baseline="-250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 vMerge="1">
                      <a:tcPr/>
                    </a:tc>
                  </a:tr>
                  <a:tr h="3543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1033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30.43%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26.05%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62.48%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48.73%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38.08%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1.60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259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38.87%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33.18%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30.40%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62.53%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53.54%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46.30%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1.61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5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38.92%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35.57%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33.95%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62.88%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57.60%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53.34%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1.62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2322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40.37%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26.13%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18.34%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63.69%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40.59%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25.18%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1.58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607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38.91%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31.58%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27.95%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62.39%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50.78%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41.54%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1.60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  <a:tr h="2644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3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26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38.90%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34.86%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32.89%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62.77%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56.40%</a:t>
                          </a:r>
                          <a:endParaRPr lang="en-US" altLang="zh-CN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lnSpc>
                              <a:spcPts val="3000"/>
                            </a:lnSpc>
                          </a:pPr>
                          <a:r>
                            <a:rPr lang="en-US" altLang="zh-CN" sz="18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51.25%</a:t>
                          </a:r>
                          <a:endParaRPr lang="en-US" altLang="zh-CN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3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1： 1.61</a:t>
                          </a:r>
                          <a:endParaRPr lang="zh-CN" alt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18000" marB="1800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474432" y="2290898"/>
                <a:ext cx="5717568" cy="491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/>
                            </a:rPr>
                            <m:t>ab</m:t>
                          </m:r>
                          <m:r>
                            <a:rPr lang="en-US" altLang="zh-CN">
                              <a:latin typeface="Cambria Math" panose="02040503050406030204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/>
                            </a:rPr>
                            <m:t>rad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𝑐</m:t>
                              </m:r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𝑇𝑀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0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)</m:t>
                              </m:r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/>
                                </a:rPr>
                                <m:t>𝜔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432" y="2290898"/>
                <a:ext cx="5717568" cy="491288"/>
              </a:xfrm>
              <a:prstGeom prst="rect">
                <a:avLst/>
              </a:prstGeom>
              <a:blipFill rotWithShape="1">
                <a:blip r:embed="rId5"/>
                <a:stretch>
                  <a:fillRect l="-11" t="-92" b="-29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6747" y="3104758"/>
                <a:ext cx="9721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Absorption efficiency of different absorbents at different </a:t>
                </a:r>
                <a:r>
                  <a:rPr lang="en-US" altLang="zh-CN" b="1" dirty="0"/>
                  <a:t>bunch</a:t>
                </a:r>
                <a:r>
                  <a:rPr lang="zh-CN" altLang="en-US" b="1" dirty="0"/>
                  <a:t> lengths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zh-CN" altLang="en-US" b="1" i="1" dirty="0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mm</a:t>
                </a:r>
                <a:r>
                  <a:rPr lang="zh-CN" altLang="en-US" b="1" dirty="0"/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47" y="3104758"/>
                <a:ext cx="9721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" t="-66" r="5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Length: 50 mm vs 100 mm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08018" y="3885628"/>
          <a:ext cx="9227013" cy="1604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altLang="zh-CN" sz="1800" dirty="0"/>
                        <a:t>5μm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26μm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zh-CN" altLang="en-US" sz="1800" dirty="0"/>
                        <a:t>Absorber length, 50mm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15V/ pC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6.6V/ pC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zh-CN" altLang="en-US" sz="1800" dirty="0"/>
                        <a:t>Absorber length, 100mm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21.2V/ pC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9.3V/ pC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zh-CN" altLang="en-US" sz="1800" dirty="0"/>
                        <a:t>Ratio to module loss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9%，13%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</a:rPr>
                        <a:t>4.3%，6.1%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2197376" y="3424273"/>
            <a:ext cx="757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Loss factor of different absorbers at different bun</a:t>
            </a:r>
            <a:r>
              <a:rPr lang="en-US" altLang="zh-CN" sz="2000" b="1" dirty="0" err="1"/>
              <a:t>ch</a:t>
            </a:r>
            <a:r>
              <a:rPr lang="zh-CN" altLang="en-US" sz="2000" b="1" dirty="0"/>
              <a:t> lengths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416" y="1310208"/>
                <a:ext cx="10758128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Absorption ratio~1: 1.6 @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𝜺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 = </m:t>
                    </m:r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Wingdings" panose="05000000000000000000"/>
                      </a:rPr>
                      <m:t>𝟐𝟎</m:t>
                    </m:r>
                  </m:oMath>
                </a14:m>
                <a:r>
                  <a:rPr lang="zh-CN" altLang="en-US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，</a:t>
                </a:r>
                <a:r>
                  <a:rPr lang="en-US" altLang="zh-CN" sz="2400" b="1" dirty="0" err="1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tand</a:t>
                </a: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 = 0.4,</a:t>
                </a:r>
                <a:r>
                  <a:rPr lang="zh-CN" altLang="en-US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 </a:t>
                </a:r>
                <a:r>
                  <a:rPr lang="en-US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single pass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GB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The longer the absorber, the greater the loss factor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GB" altLang="zh-CN" sz="2400" b="1" dirty="0">
                    <a:ea typeface="Microsoft YaHei" panose="020B0503020204020204" pitchFamily="34" charset="-122"/>
                    <a:cs typeface="Arial" panose="020B0604020202020204" pitchFamily="34" charset="0"/>
                    <a:sym typeface="Wingdings" panose="05000000000000000000"/>
                  </a:rPr>
                  <a:t>For a short beam,  the loss factor of 100 mm is 41% more</a:t>
                </a:r>
                <a:endParaRPr lang="zh-CN" altLang="en-GB" sz="2400" b="1" dirty="0">
                  <a:ea typeface="Microsoft YaHei" panose="020B0503020204020204" pitchFamily="34" charset="-122"/>
                  <a:cs typeface="Arial" panose="020B0604020202020204" pitchFamily="34" charset="0"/>
                  <a:sym typeface="Wingdings" panose="0500000000000000000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6" y="1310208"/>
                <a:ext cx="10758128" cy="1685846"/>
              </a:xfrm>
              <a:prstGeom prst="rect">
                <a:avLst/>
              </a:prstGeom>
              <a:blipFill rotWithShape="1">
                <a:blip r:embed="rId2"/>
                <a:stretch>
                  <a:fillRect l="-1" t="-12" r="1" b="-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Length: 50 mm vs 100 mm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9676" y="1548636"/>
            <a:ext cx="5832648" cy="132122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-14100" y="692696"/>
            <a:ext cx="12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hanghai 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repetitio</a:t>
            </a:r>
            <a:r>
              <a:rPr lang="en-US" altLang="zh-CN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rate XFEL and </a:t>
            </a:r>
            <a:r>
              <a:rPr lang="en-US" altLang="zh-CN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xtreme light facility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1011834" y="3429000"/>
            <a:ext cx="11132838" cy="1800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C00000"/>
                </a:solidFill>
                <a:latin typeface="+mj-lt"/>
                <a:ea typeface="+mj-ea"/>
                <a:cs typeface="汉仪中圆简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C00000"/>
                </a:solidFill>
                <a:latin typeface="Cambria" panose="02040503050406030204" pitchFamily="18" charset="0"/>
                <a:ea typeface="汉仪中圆简"/>
                <a:cs typeface="汉仪中圆简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Major National Science and Technology Infrastructure Launched in 2016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zh-CN" sz="1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8GeV CW SCRF </a:t>
            </a: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Linac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based hard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X-ray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free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laser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Co-funded by central and local governments with a ratio of ~20:80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ShanghaiTech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SARI and SIOM are the main designers and constructors</a:t>
            </a:r>
          </a:p>
          <a:p>
            <a:pPr algn="ctr">
              <a:defRPr/>
            </a:pPr>
            <a:endParaRPr lang="en-US" altLang="zh-CN" sz="2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839416" y="5526728"/>
            <a:ext cx="10225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60000"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汉仪中圆简"/>
                <a:cs typeface="Arial" panose="020B0604020202020204" pitchFamily="34" charset="0"/>
              </a:rPr>
              <a:t>The groundbreaking </a:t>
            </a:r>
            <a:r>
              <a:rPr lang="en-US" altLang="zh-CN" sz="2800" b="1" dirty="0">
                <a:solidFill>
                  <a:srgbClr val="C00000"/>
                </a:solidFill>
                <a:ea typeface="汉仪中圆简"/>
                <a:cs typeface="Arial" panose="020B0604020202020204" pitchFamily="34" charset="0"/>
              </a:rPr>
              <a:t>was made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汉仪中圆简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a typeface="汉仪中圆简"/>
                <a:cs typeface="Arial" panose="020B0604020202020204" pitchFamily="34" charset="0"/>
              </a:rPr>
              <a:t>on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汉仪中圆简"/>
                <a:cs typeface="Arial" panose="020B0604020202020204" pitchFamily="34" charset="0"/>
              </a:rPr>
              <a:t> April 27, 2018.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Radius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182" y="691922"/>
            <a:ext cx="9288762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ncrease of the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radius, decreased slightly of the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efficiency 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39mm to 45mm, decreased less than 1%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182524"/>
                  </p:ext>
                </p:extLst>
              </p:nvPr>
            </p:nvGraphicFramePr>
            <p:xfrm>
              <a:off x="924689" y="1529548"/>
              <a:ext cx="10297145" cy="449174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897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10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6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9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7888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644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79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100pC， 1MHz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600" kern="1200" dirty="0">
                              <a:effectLst/>
                            </a:rPr>
                            <a:t>300pC, 1MHz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79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6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en-US" altLang="zh-CN" sz="1600" b="1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600" kern="1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600" kern="100" dirty="0">
                              <a:effectLst/>
                            </a:rPr>
                            <a:t>)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1033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259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2322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607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26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7902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01</a:t>
                          </a:r>
                          <a:r>
                            <a:rPr lang="en-US" sz="1600" kern="100" dirty="0">
                              <a:effectLst/>
                            </a:rPr>
                            <a:t> 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39.66%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39.38%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41.22%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39.87%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40.10%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39.10%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38.97%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39.93%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38.99%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38.97%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39.27%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40.24%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39.14%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39.04%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39.08%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38.87%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38.92%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>
                              <a:solidFill>
                                <a:srgbClr val="FF0000"/>
                              </a:solidFill>
                              <a:effectLst/>
                            </a:rPr>
                            <a:t>40.37%</a:t>
                          </a:r>
                          <a:endParaRPr lang="en-US" altLang="zh-CN" sz="1600" b="1" i="0" u="none" strike="noStrike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38.91%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4790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02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30.88%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33.46%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31.94%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35.06%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30.86%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33.48%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35.75%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26.70%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31.96%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30.92%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33.54%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35.79%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26.62%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32.02%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35.12%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30.43%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33.18%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35.57%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26.13%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31.58%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34.86%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7902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03</a:t>
                          </a:r>
                          <a:r>
                            <a:rPr lang="en-US" sz="1600" kern="100" dirty="0">
                              <a:effectLst/>
                            </a:rPr>
                            <a:t> 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25.58%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29.96%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33.68%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18.45%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27.43%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32.58%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25.66%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33.76%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18.17%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27.56%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32.67%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26.06%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30.42%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33.96%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18.32%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27.97%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32.91%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4790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26.05%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30.40%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33.95%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18.34%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27.95%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32.89%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182524"/>
                  </p:ext>
                </p:extLst>
              </p:nvPr>
            </p:nvGraphicFramePr>
            <p:xfrm>
              <a:off x="924689" y="1529548"/>
              <a:ext cx="10297145" cy="449174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897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10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6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779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9333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7888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6443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279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100pC， 1MHz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600" kern="1200" dirty="0">
                              <a:effectLst/>
                            </a:rPr>
                            <a:t>300pC, 1MHz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790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  <a:stretch>
                            <a:fillRect l="-100000" t="-134146" r="-343590" b="-161463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1033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259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2322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607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effectLst/>
                            </a:rPr>
                            <a:t>26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6327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01</a:t>
                          </a:r>
                          <a:r>
                            <a:rPr lang="en-US" sz="1600" kern="100" dirty="0">
                              <a:effectLst/>
                            </a:rPr>
                            <a:t> 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39.66%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39.38%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41.22%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39.87%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40.10%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39.10%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38.97%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39.93%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38.99%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38.97%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39.27%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39.04%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40.24%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39.14%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39.04%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39.08%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38.87%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38.92%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>
                              <a:solidFill>
                                <a:srgbClr val="FF0000"/>
                              </a:solidFill>
                              <a:effectLst/>
                            </a:rPr>
                            <a:t>40.37%</a:t>
                          </a:r>
                          <a:endParaRPr lang="en-US" altLang="zh-CN" sz="1600" b="1" i="0" u="none" strike="noStrike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38.91%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38.90%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6327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02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30.88%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33.46%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31.94%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35.06%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30.86%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33.48%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35.75%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26.70%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31.96%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30.92%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33.54%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35.79%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26.62%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32.02%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35.12%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30.43%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33.18%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35.57%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26.13%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31.58%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34.86%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26327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TM</a:t>
                          </a:r>
                          <a:r>
                            <a:rPr lang="en-US" sz="1600" kern="100" baseline="-25000" dirty="0">
                              <a:effectLst/>
                            </a:rPr>
                            <a:t>03</a:t>
                          </a:r>
                          <a:r>
                            <a:rPr lang="en-US" sz="1600" kern="100" dirty="0">
                              <a:effectLst/>
                            </a:rPr>
                            <a:t> 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6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Radius (mm)</a:t>
                          </a:r>
                          <a:endParaRPr lang="zh-CN" altLang="en-US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39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25.58%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29.96%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33.68%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18.45%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27.43%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32.58%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kern="100" dirty="0">
                              <a:effectLst/>
                            </a:rPr>
                            <a:t>41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25.66%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30.08%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33.76%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18.17%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27.56%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32.67%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43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26.06%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30.42%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33.96%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>
                              <a:solidFill>
                                <a:srgbClr val="000000"/>
                              </a:solidFill>
                              <a:effectLst/>
                            </a:rPr>
                            <a:t>18.32%</a:t>
                          </a:r>
                          <a:endParaRPr lang="en-US" altLang="zh-CN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27.97%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32.91%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326327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600" kern="100" dirty="0">
                              <a:effectLst/>
                            </a:rPr>
                            <a:t>45</a:t>
                          </a:r>
                          <a:endParaRPr lang="zh-CN" sz="16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26.05%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30.40%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33.95%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18.34%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27.95%</a:t>
                          </a:r>
                          <a:endParaRPr lang="en-US" altLang="zh-CN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600" b="0" u="none" strike="noStrike" dirty="0">
                              <a:solidFill>
                                <a:srgbClr val="000000"/>
                              </a:solidFill>
                              <a:effectLst/>
                            </a:rPr>
                            <a:t>32.89%</a:t>
                          </a:r>
                          <a:endParaRPr lang="en-US" altLang="zh-CN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9"/>
          <p:cNvSpPr txBox="1"/>
          <p:nvPr/>
        </p:nvSpPr>
        <p:spPr>
          <a:xfrm>
            <a:off x="1703512" y="6206282"/>
            <a:ext cx="10787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Absorption efficiency of different absorbers with different radii and at different bun</a:t>
            </a:r>
            <a:r>
              <a:rPr lang="en-US" altLang="zh-CN" b="1" dirty="0" err="1"/>
              <a:t>ch</a:t>
            </a:r>
            <a:r>
              <a:rPr lang="zh-CN" altLang="en-US" b="1" dirty="0"/>
              <a:t> lengths</a:t>
            </a:r>
            <a:r>
              <a:rPr lang="en-US" altLang="zh-CN" b="1" dirty="0"/>
              <a:t>. </a:t>
            </a:r>
          </a:p>
          <a:p>
            <a:r>
              <a:rPr lang="en-GB" altLang="zh-CN" b="1" dirty="0"/>
              <a:t>Absorbing material: 50mm long, 10mm thick, Re (ε) =20, loss tangent </a:t>
            </a:r>
            <a:r>
              <a:rPr lang="en-GB" altLang="zh-CN" b="1" dirty="0" err="1"/>
              <a:t>tand</a:t>
            </a:r>
            <a:r>
              <a:rPr lang="en-GB" altLang="zh-CN" b="1" dirty="0"/>
              <a:t>=0.4.</a:t>
            </a:r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Radius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385" y="955123"/>
                <a:ext cx="11543754" cy="206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ts val="26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ncrease of the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radius, decreased slightly of the 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efficiency 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indent="-342900" algn="just">
                  <a:lnSpc>
                    <a:spcPts val="26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39mm to 45mm, decreased less than 1%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indent="-342900" algn="just">
                  <a:lnSpc>
                    <a:spcPts val="26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L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oss factor varies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with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different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bunch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lengths. long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bunch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(259μm and 607μm),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minimum at 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43-45mm.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indent="-342900" algn="just">
                  <a:lnSpc>
                    <a:spcPts val="26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According to the empirical formula of the diffraction model,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/>
                      </a:rPr>
                      <m:t>𝚫</m:t>
                    </m:r>
                    <m:r>
                      <a:rPr lang="en-US" altLang="zh-CN" b="1">
                        <a:latin typeface="Cambria Math" panose="02040503050406030204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/>
                      </a:rPr>
                      <m:t>−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/>
                          </a:rPr>
                          <m:t>𝐑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𝐢𝐫𝐢𝐬</m:t>
                        </m:r>
                      </m:sub>
                    </m:sSub>
                    <m:r>
                      <a:rPr lang="en-US" altLang="zh-CN" b="1">
                        <a:latin typeface="Cambria Math" panose="02040503050406030204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>
                            <a:latin typeface="Cambria Math" panose="02040503050406030204"/>
                          </a:rPr>
                          <m:t>𝟓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∗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𝑳</m:t>
                        </m:r>
                        <m:r>
                          <a:rPr lang="en-US" altLang="zh-CN" b="1" i="1">
                            <a:latin typeface="Cambria Math" panose="02040503050406030204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/>
                              </a:rPr>
                              <m:t>𝒛</m:t>
                            </m:r>
                          </m:sub>
                        </m:sSub>
                      </m:e>
                    </m:ra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for 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short beam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bunch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(5μm and 26μm), radius of the absorber should be greater than 41.5mm.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85" y="955123"/>
                <a:ext cx="11543754" cy="2064476"/>
              </a:xfrm>
              <a:prstGeom prst="rect">
                <a:avLst/>
              </a:prstGeom>
              <a:blipFill rotWithShape="1">
                <a:blip r:embed="rId3"/>
                <a:stretch>
                  <a:fillRect l="-3" t="-4" r="4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1847528" y="3405686"/>
              <a:ext cx="9805095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2279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200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200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0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696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5439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7567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1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b="1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kern="100" dirty="0">
                              <a:effectLst/>
                            </a:rPr>
                            <a:t> </a:t>
                          </a:r>
                          <a:r>
                            <a:rPr lang="zh-CN" sz="1800" kern="100" dirty="0">
                              <a:effectLst/>
                            </a:rPr>
                            <a:t>(μm)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800" kern="100" dirty="0">
                              <a:effectLst/>
                            </a:rPr>
                            <a:t>The loss factor (V/pC) varies with the inner diameter absorbed, ε=20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0622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=39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=41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=43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=45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kern="100" dirty="0">
                              <a:effectLst/>
                            </a:rPr>
                            <a:t>=47 mm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577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1033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0.92993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0.87958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0.90354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0.9332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0.94503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259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2.6377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2.0861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1.9865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1.9832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solidFill>
                                <a:srgbClr val="0000FF"/>
                              </a:solidFill>
                              <a:effectLst/>
                            </a:rPr>
                            <a:t>1.9832</a:t>
                          </a:r>
                          <a:endParaRPr lang="zh-CN" sz="1800" b="1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5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80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2322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0.45857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0.45342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0.4940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0.53684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0.56696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607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solidFill>
                                <a:srgbClr val="0000FF"/>
                              </a:solidFill>
                              <a:effectLst/>
                            </a:rPr>
                            <a:t>1.4080</a:t>
                          </a:r>
                          <a:endParaRPr lang="zh-CN" sz="1800" b="1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1.2746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1.2486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1.2576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1.2613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35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26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1847528" y="3405686"/>
              <a:ext cx="9805095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2279004"/>
                    <a:gridCol w="1420017"/>
                    <a:gridCol w="1420017"/>
                    <a:gridCol w="1562019"/>
                    <a:gridCol w="1569639"/>
                    <a:gridCol w="1554399"/>
                  </a:tblGrid>
                  <a:tr h="274320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800" kern="100" dirty="0">
                              <a:effectLst/>
                            </a:rPr>
                            <a:t>The loss factor (V/pC) varies with the inner diameter absorbed, ε=20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</a:tr>
                  <a:tr h="27432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</a:blipFill>
                      </a:tcPr>
                    </a:tc>
                  </a:tr>
                  <a:tr h="22577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effectLst/>
                            </a:rPr>
                            <a:t>1033</a:t>
                          </a:r>
                          <a:endParaRPr lang="zh-CN" sz="18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0.92993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0.87958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0.90354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0.9332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0.94503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259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2.6377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2.0861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1.9865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1.9832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solidFill>
                                <a:srgbClr val="0000FF"/>
                              </a:solidFill>
                              <a:effectLst/>
                            </a:rPr>
                            <a:t>1.9832</a:t>
                          </a:r>
                          <a:endParaRPr lang="zh-CN" sz="1800" b="1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5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21.2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  <a:tr h="18804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2322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0.45857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0.45342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0.4940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0.53684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0.56696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  <a:tr h="1756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effectLst/>
                            </a:rPr>
                            <a:t>607</a:t>
                          </a:r>
                          <a:endParaRPr lang="zh-CN" sz="1800" kern="10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>
                              <a:solidFill>
                                <a:srgbClr val="0000FF"/>
                              </a:solidFill>
                              <a:effectLst/>
                            </a:rPr>
                            <a:t>1.4080</a:t>
                          </a:r>
                          <a:endParaRPr lang="zh-CN" sz="1800" b="1" kern="10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1.2746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1.2486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1.2576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0000FF"/>
                              </a:solidFill>
                              <a:effectLst/>
                            </a:rPr>
                            <a:t>1.2613</a:t>
                          </a:r>
                          <a:endParaRPr lang="zh-CN" sz="1800" b="1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  <a:tr h="1835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26</a:t>
                          </a:r>
                          <a:endParaRPr lang="zh-CN" sz="1800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-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9.3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9"/>
          <p:cNvSpPr txBox="1"/>
          <p:nvPr/>
        </p:nvSpPr>
        <p:spPr>
          <a:xfrm>
            <a:off x="1631504" y="5687650"/>
            <a:ext cx="11352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Loss factor of different absorbers with different radii and at different </a:t>
            </a:r>
            <a:r>
              <a:rPr lang="en-US" altLang="zh-CN" sz="2000" b="1" dirty="0"/>
              <a:t>bunch </a:t>
            </a:r>
            <a:r>
              <a:rPr lang="zh-CN" altLang="en-US" sz="2000" b="1" dirty="0"/>
              <a:t>lengths</a:t>
            </a:r>
            <a:r>
              <a:rPr lang="en-US" altLang="zh-CN" sz="2000" b="1" dirty="0"/>
              <a:t>.</a:t>
            </a:r>
          </a:p>
          <a:p>
            <a:r>
              <a:rPr lang="en-GB" altLang="zh-CN" sz="2000" b="1" dirty="0"/>
              <a:t>Absorbing material: 50mm long, 10mm thick, Re (ε) =20, loss tangent </a:t>
            </a:r>
            <a:r>
              <a:rPr lang="en-GB" altLang="zh-CN" sz="2000" b="1" dirty="0" err="1"/>
              <a:t>tand</a:t>
            </a:r>
            <a:r>
              <a:rPr lang="en-GB" altLang="zh-CN" sz="2000" b="1" dirty="0"/>
              <a:t>=0.4.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40922" y="700704"/>
            <a:ext cx="4051568" cy="4725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absorption efficiency increases with thickness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tends to a stable value;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ts val="28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 the yield depth of the material is smaller, for a certain constant thickness of the material, it is closer to the stable value;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ts val="28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10mm, the absorption efficiency increases at a lower rate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just">
              <a:lnSpc>
                <a:spcPts val="28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ratio of 10mm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16mm is ~0.93.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426165"/>
            <a:ext cx="4608512" cy="1045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Clr>
                <a:srgbClr val="00B050"/>
              </a:buClr>
            </a:pPr>
            <a:r>
              <a:rPr lang="zh-CN" altLang="en-US" sz="20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The material has maximum yield depth when using Re(ε)=20, loss tangent tand=0.1, inner diameter 78mm and length 50mm</a:t>
            </a:r>
            <a:endParaRPr lang="en-US" altLang="zh-CN" sz="2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Thickness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4"/>
              <p:cNvGraphicFramePr>
                <a:graphicFrameLocks noGrp="1"/>
              </p:cNvGraphicFramePr>
              <p:nvPr/>
            </p:nvGraphicFramePr>
            <p:xfrm>
              <a:off x="4511824" y="307115"/>
              <a:ext cx="7560842" cy="652641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69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72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5209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7584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100pC，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200" dirty="0">
                              <a:effectLst/>
                            </a:rPr>
                            <a:t>300pC,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8538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4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kern="1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14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400" kern="100" dirty="0">
                              <a:effectLst/>
                            </a:rPr>
                            <a:t>)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1033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259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5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2322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607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844">
                    <a:tc rowSpan="7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01</a:t>
                          </a:r>
                          <a:r>
                            <a:rPr lang="en-US" sz="1400" kern="100" dirty="0">
                              <a:effectLst/>
                            </a:rPr>
                            <a:t> 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25.65%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33.53%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20.76%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32.39%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26.05%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30.04%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20.91%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27.64%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34.58%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23.91%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29.49%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33.66%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29.96%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32.74%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35.31%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26.47%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31.06%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34.54%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33.81%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35.94%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28.73%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32.42%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35.30%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34.24%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36.20%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29.65%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32.98%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35.61%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32.30%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34.34%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36.26%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35.69%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5844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21.59%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26.97%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31.91%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14.64%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23.73%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30.44%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25.58%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33.54%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20.10%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32.41%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25.02%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29.38%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19.10%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26.77%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32.15%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27.29%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30.95%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34.26%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22.21%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28.77%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33.27%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26.92%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30.70%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34.11%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21.59%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28.45%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33.10%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28.16%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31.56%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34.62%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23.33%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29.55%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33.71%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28.20%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31.59%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34.64%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23.35%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29.58%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33.73%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75844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03</a:t>
                          </a:r>
                          <a:r>
                            <a:rPr lang="en-US" sz="1400" kern="100" dirty="0">
                              <a:effectLst/>
                            </a:rPr>
                            <a:t> 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23.17%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28.19%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15.88%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25.22%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23.26%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28.30%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32.70%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15.71%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25.35%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31.39%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23.16%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28.23%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15.60%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25.26%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24.33%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29.05%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33.15%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17.02%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26.30%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31.93%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24.84%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17.62%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32.20%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24.63%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29.27%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33.28%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17.33%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26.58%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32.08%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1"/>
                      </a:ext>
                    </a:extLst>
                  </a:tr>
                  <a:tr h="27584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24.81%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29.40%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17.56%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26.74%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32.18%</a:t>
                          </a: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4"/>
              <p:cNvGraphicFramePr>
                <a:graphicFrameLocks noGrp="1"/>
              </p:cNvGraphicFramePr>
              <p:nvPr/>
            </p:nvGraphicFramePr>
            <p:xfrm>
              <a:off x="4511824" y="307115"/>
              <a:ext cx="7560842" cy="6526414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864096"/>
                    <a:gridCol w="1036923"/>
                    <a:gridCol w="547253"/>
                    <a:gridCol w="852095"/>
                    <a:gridCol w="852095"/>
                    <a:gridCol w="852095"/>
                    <a:gridCol w="852095"/>
                    <a:gridCol w="852095"/>
                    <a:gridCol w="852095"/>
                  </a:tblGrid>
                  <a:tr h="27584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100pC，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hMerge="1"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200" dirty="0">
                              <a:effectLst/>
                            </a:rPr>
                            <a:t>300pC,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 hMerge="1">
                      <a:tcPr/>
                    </a:tc>
                  </a:tr>
                  <a:tr h="213360">
                    <a:tc vMerge="1">
                      <a:tcPr marL="68580" marR="6858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blipFill>
                          <a:blip r:embed="rId3"/>
                        </a:blipFill>
                      </a:tcPr>
                    </a:tc>
                    <a:tc hMerge="1">
                      <a:tcPr marL="68580" marR="6858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1033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259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5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2322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607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26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5844">
                    <a:tc rowSpan="7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01</a:t>
                          </a:r>
                          <a:r>
                            <a:rPr lang="en-US" sz="1400" kern="100" dirty="0">
                              <a:effectLst/>
                            </a:rPr>
                            <a:t> 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25.65%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33.53%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20.76%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32.39%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26.05%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30.04%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20.91%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27.64%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31.50%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34.58%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23.91%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29.49%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33.66%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29.96%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32.74%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35.31%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26.47%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31.06%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34.54%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33.81%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35.94%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28.73%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32.42%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35.30%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34.24%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36.20%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29.65%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32.98%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35.61%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32.30%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34.34%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36.26%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29.77%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33.10%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35.69%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21.59%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26.97%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31.91%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14.64%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23.73%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30.44%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25.58%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29.74%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33.54%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20.10%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32.41%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25.02%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29.38%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19.10%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26.77%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32.15%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27.29%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30.95%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34.26%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22.21%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28.77%</a:t>
                          </a:r>
                          <a:endParaRPr lang="en-US" altLang="zh-CN" sz="1400" b="1" i="0" u="none" strike="noStrike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33.27%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26.92%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30.70%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34.11%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21.59%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28.45%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34.62%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23.33%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29.55%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28.20%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31.59%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34.64%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23.35%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29.58%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33.73%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275844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TM</a:t>
                          </a:r>
                          <a:r>
                            <a:rPr lang="en-US" sz="1400" kern="100" baseline="-25000" dirty="0">
                              <a:effectLst/>
                            </a:rPr>
                            <a:t>03</a:t>
                          </a:r>
                          <a:r>
                            <a:rPr lang="en-US" sz="1400" kern="100" dirty="0">
                              <a:effectLst/>
                            </a:rPr>
                            <a:t> 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Thickness  (mm)</a:t>
                          </a:r>
                          <a:endParaRPr lang="zh-CN" altLang="en-US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23.17%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28.19%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15.88%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25.22%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31.31%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6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23.26%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28.30%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32.70%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15.71%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25.35%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31.39%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8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23.16%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28.23%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32.66%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15.60%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25.26%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31.34%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/>
                    </a:tc>
                    <a:tc vMerge="1">
                      <a:tcPr marL="68580" marR="6858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b="1" kern="100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10</a:t>
                          </a:r>
                          <a:endParaRPr lang="zh-CN" sz="1400" b="1" kern="1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24.33%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29.05%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33.15%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17.02%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26.30%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31.93%</a:t>
                          </a:r>
                          <a:endParaRPr lang="en-US" altLang="zh-CN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12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24.84%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29.42%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33.37%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17.62%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26.77%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32.20%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14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24.63%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29.27%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33.28%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17.33%</a:t>
                          </a:r>
                          <a:endParaRPr lang="en-US" altLang="zh-CN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26.58%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32.08%</a:t>
                          </a:r>
                          <a:endParaRPr lang="en-US" altLang="zh-CN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  <a:tr h="275844">
                    <a:tc vMerge="1">
                      <a:tcPr marL="68580" marR="68580" marT="0" marB="0" anchor="ctr"/>
                    </a:tc>
                    <a:tc vMerge="1">
                      <a:tcPr marL="68580" marR="68580" marT="0" marB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rgbClr val="0000FF"/>
                              </a:solidFill>
                              <a:effectLst/>
                              <a:latin typeface="Calibri" panose="020F0502020204030204"/>
                              <a:ea typeface="SimSun" panose="02010600030101010101" pitchFamily="2" charset="-122"/>
                              <a:cs typeface="Times New Roman" panose="02020603050405020304"/>
                            </a:rPr>
                            <a:t>16</a:t>
                          </a:r>
                          <a:endParaRPr lang="zh-CN" sz="1400" kern="100" dirty="0">
                            <a:solidFill>
                              <a:srgbClr val="0000FF"/>
                            </a:solidFill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24.81%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29.40%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33.36%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17.56%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26.74%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CN" sz="1400" b="0" i="0" u="none" strike="noStrike" dirty="0">
                              <a:solidFill>
                                <a:srgbClr val="0000FF"/>
                              </a:solidFill>
                              <a:effectLst/>
                              <a:latin typeface="SimSun" panose="02010600030101010101" pitchFamily="2" charset="-122"/>
                            </a:rPr>
                            <a:t>32.18%</a:t>
                          </a:r>
                          <a:endParaRPr lang="en-US" altLang="zh-CN" sz="1400" b="0" i="0" u="none" strike="noStrike" dirty="0">
                            <a:solidFill>
                              <a:srgbClr val="0000FF"/>
                            </a:solidFill>
                            <a:effectLst/>
                            <a:latin typeface="SimSun" panose="02010600030101010101" pitchFamily="2" charset="-122"/>
                          </a:endParaRPr>
                        </a:p>
                      </a:txBody>
                      <a:tcPr marL="7620" marR="7620" marT="7620" marB="0" anchor="ctr">
                        <a:solidFill>
                          <a:srgbClr val="CC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9589" y="940616"/>
                <a:ext cx="5161384" cy="5531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Example: </a:t>
                </a: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78mm inner diameter, 10mm thickness and 50mm length, single pass, without considering the radiation loss of coupler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zh-CN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Basically,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absorption </a:t>
                </a:r>
                <a:r>
                  <a:rPr lang="zh-CN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decreases with increase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Re(ε), </a:t>
                </a:r>
                <a:r>
                  <a:rPr lang="zh-CN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and increases with loss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tangent</a:t>
                </a:r>
              </a:p>
              <a:p>
                <a:pPr marL="285750" indent="-285750" algn="just">
                  <a:lnSpc>
                    <a:spcPct val="1500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Re(ε) = 50, </a:t>
                </a:r>
                <a:r>
                  <a:rPr lang="en-US" altLang="zh-CN" b="1" dirty="0" err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tand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= 0.1, minimum absorption efficiency</a:t>
                </a:r>
              </a:p>
              <a:p>
                <a:pPr marL="285750" indent="-285750" algn="just">
                  <a:lnSpc>
                    <a:spcPts val="27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The dielectric constant and loss tangent outside this range will cause the </a:t>
                </a:r>
                <a:r>
                  <a:rPr lang="en-US" altLang="zh-CN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b="1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𝑸</m:t>
                        </m:r>
                      </m:e>
                      <m:sub>
                        <m:r>
                          <a:rPr lang="zh-CN" altLang="en-US" b="1" i="1" dirty="0" smtClean="0"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𝒂𝒃</m:t>
                        </m:r>
                      </m:sub>
                    </m:sSub>
                    <m:r>
                      <a:rPr lang="zh-CN" altLang="en-US" b="1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&gt; </m:t>
                    </m:r>
                    <m:r>
                      <a:rPr lang="zh-CN" altLang="en-US" b="1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𝟏</m:t>
                    </m:r>
                    <m:r>
                      <a:rPr lang="zh-CN" altLang="en-US" b="1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𝑬</m:t>
                    </m:r>
                    <m:r>
                      <a:rPr lang="zh-CN" altLang="en-US" b="1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𝟓</m:t>
                    </m:r>
                    <m:r>
                      <a:rPr lang="zh-CN" altLang="en-US" b="1" i="1" dirty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in the cavity, which does not meet the beam threshold requirements.</a:t>
                </a: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 algn="just">
                  <a:lnSpc>
                    <a:spcPts val="2700"/>
                  </a:lnSpc>
                  <a:buClr>
                    <a:srgbClr val="00B050"/>
                  </a:buClr>
                  <a:buFont typeface="Arial" panose="020B0604020202020204" pitchFamily="34" charset="0"/>
                  <a:buChar char="•"/>
                </a:pPr>
                <a:endParaRPr lang="en-US" altLang="zh-CN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9" y="940616"/>
                <a:ext cx="5161384" cy="5531451"/>
              </a:xfrm>
              <a:prstGeom prst="rect">
                <a:avLst/>
              </a:prstGeom>
              <a:blipFill rotWithShape="1">
                <a:blip r:embed="rId3"/>
                <a:stretch>
                  <a:fillRect l="-7" t="-3" r="9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83633" y="5468638"/>
            <a:ext cx="5732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Therefore, considering the absorption efficiency and beam threshold, the material characteristic parameters can be determined as: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Re（ε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YouYuan" panose="02010509060101010101" pitchFamily="49" charset="-122"/>
                <a:cs typeface="Times New Roman" panose="02020603050405020304" pitchFamily="18" charset="0"/>
              </a:rPr>
              <a:t>）＜ 50， tand ＞  0.1</a:t>
            </a:r>
          </a:p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5735960" y="1539460"/>
              <a:ext cx="6456040" cy="395802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242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37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59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811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69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69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697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4269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zh-CN" sz="1600" kern="1200" dirty="0">
                              <a:effectLst/>
                            </a:rPr>
                            <a:t>Absorbent material parameters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100pC，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200" dirty="0">
                              <a:effectLst/>
                            </a:rPr>
                            <a:t>300pC,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5264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1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sz="1600" b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  <m:r>
                                  <a:rPr lang="en-US" altLang="zh-CN" sz="1600" b="1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1600" b="0" i="1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kern="100" dirty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6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kern="100" dirty="0">
                              <a:effectLst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1600" b="0" i="1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600" kern="100" dirty="0">
                              <a:effectLst/>
                            </a:rPr>
                            <a:t>)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90849">
                    <a:tc v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1033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259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5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2322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607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26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 dirty="0">
                              <a:effectLst/>
                            </a:rPr>
                            <a:t>ε=50， tand=0.4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31.11%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31.84%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ε=50，tand=0.3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31.26%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31.07%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31.06%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32.03%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31.13%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31.06%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ε=50，tand=0.2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27.63%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27.93%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24.40%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24.24%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24.40%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ε=40，tand=0.1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25.42%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25.20%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 dirty="0">
                              <a:effectLst/>
                            </a:rPr>
                            <a:t>ε=30，tand=0.1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26.36%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25.98%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26.42%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ε=20，tand=0.1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27.35%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27.40%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26.81%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27.35%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ε=10，tand=0.1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28.95%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29.05%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28.52%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28.93%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29.05%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5735960" y="1539460"/>
              <a:ext cx="6456040" cy="3958023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724261"/>
                    <a:gridCol w="833725"/>
                    <a:gridCol w="815971"/>
                    <a:gridCol w="781173"/>
                    <a:gridCol w="766970"/>
                    <a:gridCol w="766970"/>
                    <a:gridCol w="766970"/>
                  </a:tblGrid>
                  <a:tr h="242699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zh-CN" sz="1600" kern="1200" dirty="0">
                              <a:effectLst/>
                            </a:rPr>
                            <a:t>Absorbent material parameters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effectLst/>
                            </a:rPr>
                            <a:t>100pC，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cPr/>
                    </a:tc>
                    <a:tc hMerge="1"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200" dirty="0">
                              <a:effectLst/>
                            </a:rPr>
                            <a:t>300pC, 1MHz</a:t>
                          </a:r>
                          <a:endParaRPr lang="zh-CN" sz="1400" kern="100" dirty="0">
                            <a:effectLst/>
                            <a:latin typeface="Calibri" panose="020F0502020204030204"/>
                            <a:ea typeface="SimSun" panose="02010600030101010101" pitchFamily="2" charset="-122"/>
                            <a:cs typeface="Times New Roman" panose="02020603050405020304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cPr/>
                    </a:tc>
                    <a:tc hMerge="1">
                      <a:tcPr/>
                    </a:tc>
                  </a:tr>
                  <a:tr h="304800">
                    <a:tc vMerge="1"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 hMerge="1"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 hMerge="1"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0849">
                    <a:tc vMerge="1"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1033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259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5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2322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607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26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 dirty="0">
                              <a:effectLst/>
                            </a:rPr>
                            <a:t>ε=50， tand=0.4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31.11%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31.84%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30.91%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ε=50，tand=0.3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31.26%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31.07%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31.06%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32.03%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31.13%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31.06%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ε=50，tand=0.2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27.63%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27.93%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ε=50，tand=0.1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24.40%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24.24%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24.39%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24.40%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ε=40，tand=0.1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25.42%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25.20%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25.48%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 dirty="0">
                              <a:effectLst/>
                            </a:rPr>
                            <a:t>ε=30，tand=0.1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26.36%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25.98%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26.42%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26.45%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ε=20，tand=0.1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27.35%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27.40%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26.81%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27.35%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27.67%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52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0">
                              <a:effectLst/>
                            </a:rPr>
                            <a:t>ε=10，tand=0.1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28.63%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28.95%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29.05%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>
                              <a:effectLst/>
                            </a:rPr>
                            <a:t>28.52%</a:t>
                          </a:r>
                          <a:endParaRPr lang="zh-CN" sz="1600" kern="10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28.93%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400"/>
                            </a:lnSpc>
                          </a:pPr>
                          <a:r>
                            <a:rPr lang="en-US" sz="1600" kern="1200" dirty="0">
                              <a:effectLst/>
                            </a:rPr>
                            <a:t>29.05%</a:t>
                          </a:r>
                          <a:endParaRPr lang="zh-CN" sz="1600" kern="100" dirty="0">
                            <a:effectLst/>
                            <a:latin typeface="Calibri" panose="020F0502020204030204" pitchFamily="34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文本框 7"/>
          <p:cNvSpPr txBox="1"/>
          <p:nvPr/>
        </p:nvSpPr>
        <p:spPr>
          <a:xfrm>
            <a:off x="6012396" y="894963"/>
            <a:ext cx="5903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b="1" dirty="0">
                <a:effectLst/>
                <a:latin typeface="+mn-ea"/>
                <a:ea typeface="+mn-ea"/>
                <a:cs typeface="Times New Roman" panose="02020603050405020304" pitchFamily="18" charset="0"/>
              </a:rPr>
              <a:t>Absorption efficiency calculated by single pass method (considering mode conversion)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Dielectric constant and loss tangent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distribution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" y="1925767"/>
            <a:ext cx="4618941" cy="1193213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21889" y="1736553"/>
            <a:ext cx="4427597" cy="201592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764403" y="1124745"/>
            <a:ext cx="4427597" cy="17671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62813" y="1044284"/>
            <a:ext cx="2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Power Coupler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8101" y="674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HOM Coupler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2956" y="1383602"/>
            <a:ext cx="32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HOM Absorber, 50 mm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067" y="4075410"/>
            <a:ext cx="111612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n-US" altLang="zh-CN" sz="1800" b="1" dirty="0">
                <a:ea typeface="DengXian" panose="02010600030101010101" pitchFamily="2" charset="-122"/>
                <a:cs typeface="Arial" panose="020B0604020202020204" pitchFamily="34" charset="0"/>
              </a:rPr>
              <a:t>Using the Single Pass Simulation method, the HOM power distribution ratios of beam elements such as HOM absorbers, high-power couplers, and beam elements </a:t>
            </a:r>
            <a:r>
              <a:rPr lang="en-US" altLang="zh-CN" sz="2000" b="1" dirty="0">
                <a:ea typeface="DengXian" panose="02010600030101010101" pitchFamily="2" charset="-122"/>
                <a:cs typeface="Arial" panose="020B0604020202020204" pitchFamily="34" charset="0"/>
              </a:rPr>
              <a:t>under</a:t>
            </a:r>
            <a:r>
              <a:rPr lang="en-US" altLang="zh-CN" sz="1800" b="1" dirty="0">
                <a:ea typeface="DengXian" panose="02010600030101010101" pitchFamily="2" charset="-122"/>
                <a:cs typeface="Arial" panose="020B0604020202020204" pitchFamily="34" charset="0"/>
              </a:rPr>
              <a:t> two conditions (with and without copper coating on the stainless-steel substrate, with inner diameter of 90mm and thickness of 10mm, and dielectric constant real part Re(ε) = 50, loss tangent value </a:t>
            </a:r>
            <a:r>
              <a:rPr lang="en-US" altLang="zh-CN" sz="1800" b="1" dirty="0" err="1">
                <a:ea typeface="DengXian" panose="02010600030101010101" pitchFamily="2" charset="-122"/>
                <a:cs typeface="Arial" panose="020B0604020202020204" pitchFamily="34" charset="0"/>
              </a:rPr>
              <a:t>tand</a:t>
            </a:r>
            <a:r>
              <a:rPr lang="en-US" altLang="zh-CN" sz="1800" b="1" dirty="0">
                <a:ea typeface="DengXian" panose="02010600030101010101" pitchFamily="2" charset="-122"/>
                <a:cs typeface="Arial" panose="020B0604020202020204" pitchFamily="34" charset="0"/>
              </a:rPr>
              <a:t> = 0.1) were obtained:</a:t>
            </a:r>
            <a:endParaRPr lang="zh-CN" altLang="en-US" sz="1800" b="1" dirty="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188683" y="-25757"/>
            <a:ext cx="4139565" cy="1510541"/>
          </a:xfrm>
          <a:prstGeom prst="rect">
            <a:avLst/>
          </a:prstGeom>
        </p:spPr>
      </p:pic>
      <p:sp>
        <p:nvSpPr>
          <p:cNvPr id="28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HOM power distribution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63352" y="611654"/>
            <a:ext cx="4139565" cy="83185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8184232" y="-35073"/>
            <a:ext cx="4007768" cy="1510541"/>
          </a:xfrm>
          <a:prstGeom prst="rect">
            <a:avLst/>
          </a:prstGeom>
        </p:spPr>
      </p:pic>
      <p:pic>
        <p:nvPicPr>
          <p:cNvPr id="2050" name="Picture 2" descr="E:\工作日记\吸收器\WANGYAN-CST-50-01\20GHz-不同半径吸收材料的吸收效率\20GHz-50-39-TM01-S21-50-01.pn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4847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工作日记\吸收器\WANGYAN-CST-50-01\20GHz-不同半径吸收材料的吸收效率\20GHz-50-39-TM03-S21-50-01.pn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28" y="50853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工作日记\吸收器\WANGYAN-CST-50-01\20GHz-不同半径吸收材料的吸收效率\20GHz-50-39-TM02-S21-50-01.pn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3273409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工作日记\吸收器\Coupler\Coupler-TM01-S31-20GHz.png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7768" y="14847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工作日记\吸收器\Coupler\Coupler-TM02-S31-20GHz.png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7768" y="3288203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工作日记\吸收器\Coupler\Coupler-TM03-S31-20GHz.png"/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1028" y="50851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工作日记\吸收器\HOM Coupler\TM01-20GHz.png"/>
          <p:cNvPicPr preferRelativeResize="0"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68648" y="14847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工作日记\吸收器\HOM Coupler\TM02-20GHz.png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68208" y="3303415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工作日记\吸收器\HOM Coupler\TM03-15GHz.png"/>
          <p:cNvPicPr preferRelativeResize="0"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68208" y="5085184"/>
            <a:ext cx="396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60" y="19102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21</a:t>
            </a:r>
            <a:r>
              <a:rPr lang="en-US" altLang="zh-CN" dirty="0"/>
              <a:t>, TM</a:t>
            </a:r>
            <a:r>
              <a:rPr lang="en-US" altLang="zh-CN" baseline="-25000" dirty="0"/>
              <a:t>01</a:t>
            </a:r>
            <a:endParaRPr lang="zh-CN" alt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352" y="35894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21</a:t>
            </a:r>
            <a:r>
              <a:rPr lang="en-US" altLang="zh-CN" dirty="0"/>
              <a:t>, TM</a:t>
            </a:r>
            <a:r>
              <a:rPr lang="en-US" altLang="zh-CN" baseline="-25000" dirty="0"/>
              <a:t>02</a:t>
            </a:r>
            <a:endParaRPr lang="zh-CN" alt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352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21</a:t>
            </a:r>
            <a:r>
              <a:rPr lang="en-US" altLang="zh-CN" dirty="0"/>
              <a:t>, TM</a:t>
            </a:r>
            <a:r>
              <a:rPr lang="en-US" altLang="zh-CN" baseline="-25000" dirty="0"/>
              <a:t>03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62813" y="1044284"/>
            <a:ext cx="243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Power Coupler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80376" y="8994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HOM Coupler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1444" y="788225"/>
            <a:ext cx="274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HOM Absorber, 50 mm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3136" y="19102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01</a:t>
            </a:r>
            <a:endParaRPr lang="zh-CN" alt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861128" y="35894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02</a:t>
            </a:r>
            <a:endParaRPr lang="zh-CN" altLang="en-US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861128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03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480156" y="19102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01</a:t>
            </a:r>
            <a:endParaRPr lang="zh-CN" alt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9408148" y="35894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02</a:t>
            </a:r>
            <a:endParaRPr lang="zh-CN" alt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9408148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</a:t>
            </a:r>
            <a:r>
              <a:rPr lang="en-US" altLang="zh-CN" baseline="-25000" dirty="0"/>
              <a:t>31</a:t>
            </a:r>
            <a:r>
              <a:rPr lang="en-US" altLang="zh-CN" dirty="0"/>
              <a:t>, TM</a:t>
            </a:r>
            <a:r>
              <a:rPr lang="en-US" altLang="zh-CN" baseline="-25000" dirty="0"/>
              <a:t>03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Surface Material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63352" y="1052736"/>
              <a:ext cx="11593288" cy="4163569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921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3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17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899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33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124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801563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2000" kern="1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800" dirty="0"/>
                            <a:t>Stainless steel vacuum tube wall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Copper-plated </a:t>
                          </a:r>
                          <a:r>
                            <a:rPr lang="en-US" sz="1800" dirty="0"/>
                            <a:t>vacuum tube wall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2000" kern="1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1" i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800" b="1" kern="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sz="1800" kern="100" dirty="0">
                              <a:effectLst/>
                            </a:rPr>
                            <a:t>（μ</a:t>
                          </a:r>
                          <a:r>
                            <a:rPr lang="en-US" sz="1800" kern="100" dirty="0">
                              <a:effectLst/>
                            </a:rPr>
                            <a:t>m</a:t>
                          </a:r>
                          <a:r>
                            <a:rPr lang="zh-CN" sz="1800" kern="100" dirty="0">
                              <a:effectLst/>
                            </a:rPr>
                            <a:t>）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1033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</a:rPr>
                            <a:t>259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2322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</a:rPr>
                            <a:t>607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1033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259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2322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607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HOM absorber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52.31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54.00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54.12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46.48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53.48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54.12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57.98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60.14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60.30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50.77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59.47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60.29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Power Coupler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21.77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20.10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19.98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27.03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20.62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19.98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23.22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21.47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28.72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22.02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HOM Coupler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16.97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18.84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16.63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18.41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20.21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18.11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Bellow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7.82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8.22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8.25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6.69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8.10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8.25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Flange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0.59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0.62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0.62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0.61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0.62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Valve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0.54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0.57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0.46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0.57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63352" y="1052736"/>
              <a:ext cx="11593288" cy="4163569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1921576"/>
                    <a:gridCol w="823325"/>
                    <a:gridCol w="811719"/>
                    <a:gridCol w="789957"/>
                    <a:gridCol w="823325"/>
                    <a:gridCol w="812445"/>
                    <a:gridCol w="801563"/>
                    <a:gridCol w="801563"/>
                    <a:gridCol w="801563"/>
                    <a:gridCol w="801563"/>
                    <a:gridCol w="801563"/>
                    <a:gridCol w="801563"/>
                    <a:gridCol w="801563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2000" kern="1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800" dirty="0"/>
                            <a:t>Stainless steel vacuum tube wall</a:t>
                          </a:r>
                          <a:endParaRPr lang="en-US" sz="1800" dirty="0"/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Copper-plated </a:t>
                          </a:r>
                          <a:r>
                            <a:rPr lang="en-US" sz="1800" dirty="0"/>
                            <a:t>vacuum tube wall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hMerge="1"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zh-CN" sz="2000" kern="1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100pC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  <a:tc gridSpan="3"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300pC</a:t>
                          </a:r>
                          <a:r>
                            <a:rPr lang="zh-CN" sz="1800" kern="1200" dirty="0">
                              <a:effectLst/>
                            </a:rPr>
                            <a:t>，</a:t>
                          </a:r>
                          <a:r>
                            <a:rPr lang="en-US" sz="1800" kern="1200" dirty="0">
                              <a:effectLst/>
                            </a:rPr>
                            <a:t>1MHz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cPr/>
                    </a:tc>
                    <a:tc hMerge="1">
                      <a:tcPr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1033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</a:rPr>
                            <a:t>259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2322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</a:rPr>
                            <a:t>607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1033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259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2322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607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HOM absorber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52.31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54.00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54.12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46.48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53.48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54.12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57.98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60.14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60.30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50.77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59.47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60.29</a:t>
                          </a:r>
                          <a:endParaRPr lang="zh-CN" sz="18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Power Coupler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21.77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20.10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19.98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27.03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20.62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19.98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23.22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21.47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28.72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22.02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21.35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HOM Coupler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16.97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18.84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16.63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16.46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18.41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17.98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20.21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18.11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17.95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Bellow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7.82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8.22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8.25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6.69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8.10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8.25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0.33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0.35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0.36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Flange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0.59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0.62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0.62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0.50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0.61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0.62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0.03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defPPr>
                            <a:defRPr lang="en-US" b="1">
                              <a:solidFill>
                                <a:schemeClr val="lt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800" kern="100" dirty="0">
                              <a:effectLst/>
                            </a:rPr>
                            <a:t>Valve</a:t>
                          </a:r>
                          <a:endParaRPr lang="zh-CN" sz="1800" kern="100" dirty="0"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0.54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0.57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0.57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</a:rPr>
                            <a:t>0.46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0.56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0.57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defPPr>
                            <a:defRPr lang="en-US">
                              <a:solidFill>
                                <a:schemeClr val="dk1"/>
                              </a:solidFill>
                            </a:defRPr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SimHei" panose="02010609060101010101" pitchFamily="49" charset="-122"/>
                              <a:cs typeface="Times New Roman" panose="02020603050405020304" pitchFamily="18" charset="0"/>
                            </a:rPr>
                            <a:t>0.02</a:t>
                          </a:r>
                          <a:endParaRPr lang="zh-CN" sz="1800" b="1" kern="1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0" y="5268457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The application of copper plating can significantly reduce the HOM absorption power of components, such as inter-cavity bellows by approximately 23 times compared to pure stainless steel. The copper plating on stainless steel can also greatly reduce the low-temperature load of 2K.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Design of the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352" y="1351508"/>
            <a:ext cx="4680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Based on the simulation, the cost of the material and the difficulty of  processing,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Absorber structure size: inner diameter * outer diameter * length =90*110*50mm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Dielectric parameter of absorbing material: Re (ε) &lt;50, </a:t>
            </a:r>
            <a:r>
              <a:rPr lang="en-GB" sz="2400" dirty="0" err="1"/>
              <a:t>tand</a:t>
            </a:r>
            <a:r>
              <a:rPr lang="en-GB" sz="2400" dirty="0"/>
              <a:t>&gt; 0.1</a:t>
            </a: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764704"/>
            <a:ext cx="3315970" cy="4968875"/>
          </a:xfrm>
          <a:prstGeom prst="rect">
            <a:avLst/>
          </a:prstGeom>
        </p:spPr>
      </p:pic>
      <p:sp>
        <p:nvSpPr>
          <p:cNvPr id="8" name="文本框 15"/>
          <p:cNvSpPr txBox="1"/>
          <p:nvPr/>
        </p:nvSpPr>
        <p:spPr>
          <a:xfrm>
            <a:off x="5919061" y="5949462"/>
            <a:ext cx="658529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Mechanical </a:t>
            </a:r>
            <a:r>
              <a:rPr lang="en-US" altLang="zh-CN" sz="2000" u="none" strike="noStrike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of the SHINE HOM absorber</a:t>
            </a:r>
            <a:endParaRPr lang="zh-CN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476" y="764703"/>
            <a:ext cx="3113972" cy="49688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>
                <a:effectLst/>
                <a:cs typeface="Arial" panose="020B0604020202020204" pitchFamily="34" charset="0"/>
              </a:rPr>
              <a:t>SHINE HOM </a:t>
            </a:r>
            <a:r>
              <a:rPr lang="en-GB" altLang="zh-CN" dirty="0">
                <a:effectLst/>
                <a:cs typeface="Arial" panose="020B0604020202020204" pitchFamily="34" charset="0"/>
              </a:rPr>
              <a:t>Absorber</a:t>
            </a:r>
          </a:p>
        </p:txBody>
      </p:sp>
      <p:sp>
        <p:nvSpPr>
          <p:cNvPr id="8" name="文本框 15"/>
          <p:cNvSpPr txBox="1"/>
          <p:nvPr/>
        </p:nvSpPr>
        <p:spPr>
          <a:xfrm>
            <a:off x="5514601" y="6184402"/>
            <a:ext cx="658529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The SHINE HOM Absorber and the Installation</a:t>
            </a:r>
            <a:endParaRPr lang="zh-CN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" y="882889"/>
            <a:ext cx="5834431" cy="522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287" y="915546"/>
            <a:ext cx="6206607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OUTLINE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>
          <a:xfrm>
            <a:off x="1271270" y="1628775"/>
            <a:ext cx="10076180" cy="4108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calculation of SHINE LINAC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structur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</a:t>
            </a: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</a:t>
            </a:r>
            <a:endParaRPr lang="en-US" altLang="zh-CN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a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bsorber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/>
          <a:srcRect t="8195"/>
          <a:stretch>
            <a:fillRect/>
          </a:stretch>
        </p:blipFill>
        <p:spPr>
          <a:xfrm>
            <a:off x="839416" y="969601"/>
            <a:ext cx="10153128" cy="2387392"/>
          </a:xfrm>
          <a:prstGeom prst="rect">
            <a:avLst/>
          </a:prstGeom>
        </p:spPr>
      </p:pic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63212" y="5559133"/>
            <a:ext cx="5947900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6DB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An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8GeV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SCRF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linac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, 2 undulator lines to deliver photons from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0.2-15 keV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, up to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1 MHz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pulse train with pulse duration of 1-100 fs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621023" y="5559133"/>
            <a:ext cx="5235617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6DB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2 X-ray beamlines and 6 End-stations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6DB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100 PW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super-intense laser facility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6DB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ngti SC" panose="02010600040101010101" pitchFamily="2" charset="-122"/>
                <a:cs typeface="Arial" panose="020B0604020202020204" pitchFamily="34" charset="0"/>
              </a:rPr>
              <a:t>Total length 3.1 km;  29.0 m underground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26DB0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ongti SC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9" y="3356993"/>
            <a:ext cx="10668000" cy="223224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19936" y="4653146"/>
            <a:ext cx="1512168" cy="14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00456" y="4653146"/>
            <a:ext cx="720080" cy="28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28248" y="4581128"/>
            <a:ext cx="504056" cy="28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64152" y="4653146"/>
            <a:ext cx="792088" cy="14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0978" y="4675121"/>
            <a:ext cx="1317110" cy="1220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9856" y="4487140"/>
            <a:ext cx="648072" cy="16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3952" y="4149080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FEL-II 0.2 – 3 keV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3952" y="435029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FEL-I  3 – 15 keV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2418" t="29573" r="34081" b="12810"/>
          <a:stretch>
            <a:fillRect/>
          </a:stretch>
        </p:blipFill>
        <p:spPr>
          <a:xfrm>
            <a:off x="3493146" y="4190982"/>
            <a:ext cx="318628" cy="15931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04312" y="4675121"/>
            <a:ext cx="1296144" cy="216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4112" y="4653136"/>
            <a:ext cx="288032" cy="14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The Main Construction Scope of SHINE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5" y="313943"/>
            <a:ext cx="11558214" cy="30465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9377" y="3356992"/>
            <a:ext cx="11412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000000"/>
                </a:solidFill>
                <a:effectLst/>
                <a:ea typeface="SimHei" panose="02010609060101010101" pitchFamily="49" charset="-122"/>
                <a:cs typeface="Arial" panose="020B0604020202020204" pitchFamily="34" charset="0"/>
              </a:rPr>
              <a:t>Schematic diagram of main accelerator structure of hard X-ray free electron laser device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269" y="3870340"/>
            <a:ext cx="10886313" cy="2741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Injection tube section:</a:t>
            </a:r>
            <a:endParaRPr lang="en-US" altLang="zh-CN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1.3GHz eight-chamber module tail: 0 sets (no longer installed due to lack of installation space).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Linear accelerator section:</a:t>
            </a:r>
            <a:endParaRPr lang="en-US" altLang="zh-CN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L1: 1 beginning; 2 of 1.3GHz modules and 2 of 3.9GHz modules; 1 end; total </a:t>
            </a:r>
            <a:r>
              <a:rPr lang="en-US" altLang="zh-CN" dirty="0">
                <a:solidFill>
                  <a:srgbClr val="FF0000"/>
                </a:solidFill>
              </a:rPr>
              <a:t>5</a:t>
            </a:r>
          </a:p>
          <a:p>
            <a:pPr marL="742950" lvl="1" indent="-28575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L2: 1 beginning; 18 of 1.3GHz modules; 1 end; total </a:t>
            </a:r>
            <a:r>
              <a:rPr lang="en-US" altLang="zh-CN" dirty="0">
                <a:solidFill>
                  <a:srgbClr val="FF0000"/>
                </a:solidFill>
              </a:rPr>
              <a:t>19</a:t>
            </a:r>
            <a:endParaRPr lang="en-US" altLang="zh-CN" dirty="0"/>
          </a:p>
          <a:p>
            <a:pPr marL="742950" lvl="1" indent="-28575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L3: 1 beginning; 10 of 1.3GHz modules; 1 end; total </a:t>
            </a:r>
            <a:r>
              <a:rPr lang="en-US" altLang="zh-CN" dirty="0">
                <a:solidFill>
                  <a:srgbClr val="FF0000"/>
                </a:solidFill>
              </a:rPr>
              <a:t>11</a:t>
            </a:r>
          </a:p>
          <a:p>
            <a:pPr marL="742950" lvl="1" indent="-28575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L4: 1 beginning; 24 of 1.3GHz modules; 1 end; total </a:t>
            </a:r>
            <a:r>
              <a:rPr lang="en-US" altLang="zh-CN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06168" y="5705459"/>
            <a:ext cx="3384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total of 60 sets!</a:t>
            </a:r>
            <a:endParaRPr lang="zh-CN" altLang="en-US" sz="28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占位符 6"/>
          <p:cNvSpPr>
            <a:spLocks noGrp="1"/>
          </p:cNvSpPr>
          <p:nvPr/>
        </p:nvSpPr>
        <p:spPr>
          <a:xfrm>
            <a:off x="479376" y="136253"/>
            <a:ext cx="11712624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Installation layout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38" y="1"/>
            <a:ext cx="1219200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40704" y="2204864"/>
            <a:ext cx="12098450" cy="2749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3" rIns="91428" bIns="45713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Microsoft YaHei" panose="020B0503020204020204" pitchFamily="34" charset="-122"/>
                <a:cs typeface="+mn-ea"/>
                <a:sym typeface="+mn-lt"/>
              </a:rPr>
              <a:t>       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Microsoft YaHei" panose="020B0503020204020204" pitchFamily="34" charset="-122"/>
                <a:cs typeface="+mn-ea"/>
                <a:sym typeface="+mn-lt"/>
              </a:rPr>
              <a:t>Thank you for your attention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Microsoft YaHei" panose="020B0503020204020204" pitchFamily="34" charset="-122"/>
                <a:cs typeface="+mn-ea"/>
                <a:sym typeface="+mn-lt"/>
              </a:rPr>
              <a:t>！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Microsoft YaHei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Microsoft YaHei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00269" y="38370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Plan for the next steps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91544" y="1392030"/>
            <a:ext cx="6408712" cy="5673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Absorbent body size:</a:t>
            </a:r>
            <a:endParaRPr lang="en-US" altLang="zh-CN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Inner diameter: 90mm, outer diameter: 110mm, length: 50mm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 different absorbent materials:</a:t>
            </a:r>
            <a:endParaRPr lang="en-US" altLang="zh-CN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Imported SiC ceramic: Model SC 35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Domestic ALN ceramics: nanocarbon doping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 high order mode absorber schemes:</a:t>
            </a:r>
            <a:endParaRPr lang="en-US" altLang="zh-CN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SiC scheme high order mode absorber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High order mode absorber for domestic ALN scheme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Manufacturing process plan:</a:t>
            </a:r>
            <a:endParaRPr lang="en-US" altLang="zh-CN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Brazing process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Developed quantity:</a:t>
            </a:r>
            <a:endParaRPr lang="en-US" altLang="zh-CN" sz="2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There are two sets of absorber scheme.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400" y="938123"/>
            <a:ext cx="6095098" cy="825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Carry out the development of the first high-order mode absorber of SHINE project:</a:t>
            </a:r>
            <a:endParaRPr lang="en-US" altLang="zh-CN" sz="2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文本框 7"/>
          <p:cNvSpPr txBox="1">
            <a:spLocks noChangeArrowheads="1"/>
          </p:cNvSpPr>
          <p:nvPr/>
        </p:nvSpPr>
        <p:spPr bwMode="auto">
          <a:xfrm>
            <a:off x="337340" y="2977215"/>
            <a:ext cx="6599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汉仪中圆简" panose="02010609000101010101" pitchFamily="49" charset="-122"/>
                <a:cs typeface="+mn-cs"/>
              </a:rPr>
              <a:t>XFEL Facility +</a:t>
            </a:r>
            <a:r>
              <a:rPr lang="en-US" altLang="zh-CN" sz="2400" b="1" noProof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汉仪中圆简" panose="02010609000101010101" pitchFamily="49" charset="-122"/>
              </a:rPr>
              <a:t>10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汉仪中圆简" panose="02010609000101010101" pitchFamily="49" charset="-122"/>
                <a:cs typeface="+mn-cs"/>
              </a:rPr>
              <a:t>0 PW Laser Facility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汉仪中圆简" panose="02010609000101010101" pitchFamily="49" charset="-122"/>
              <a:cs typeface="+mn-cs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606910" y="1124744"/>
            <a:ext cx="11033708" cy="1566307"/>
            <a:chOff x="84047" y="3485059"/>
            <a:chExt cx="12035956" cy="2020103"/>
          </a:xfrm>
        </p:grpSpPr>
        <p:cxnSp>
          <p:nvCxnSpPr>
            <p:cNvPr id="200" name="直接连接符 199"/>
            <p:cNvCxnSpPr/>
            <p:nvPr/>
          </p:nvCxnSpPr>
          <p:spPr>
            <a:xfrm>
              <a:off x="1249852" y="4599107"/>
              <a:ext cx="123366" cy="8182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1" name="箭头: 右 217"/>
            <p:cNvSpPr/>
            <p:nvPr/>
          </p:nvSpPr>
          <p:spPr>
            <a:xfrm>
              <a:off x="10742562" y="3913377"/>
              <a:ext cx="827880" cy="128457"/>
            </a:xfrm>
            <a:prstGeom prst="rightArrow">
              <a:avLst>
                <a:gd name="adj1" fmla="val 50000"/>
                <a:gd name="adj2" fmla="val 15282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>
              <a:glow rad="139700">
                <a:srgbClr val="A02B93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202" name="箭头: 右 218"/>
            <p:cNvSpPr/>
            <p:nvPr/>
          </p:nvSpPr>
          <p:spPr>
            <a:xfrm>
              <a:off x="10767962" y="4910000"/>
              <a:ext cx="827880" cy="128457"/>
            </a:xfrm>
            <a:prstGeom prst="rightArrow">
              <a:avLst>
                <a:gd name="adj1" fmla="val 50000"/>
                <a:gd name="adj2" fmla="val 152820"/>
              </a:avLst>
            </a:prstGeom>
            <a:solidFill>
              <a:srgbClr val="FFFF00"/>
            </a:solidFill>
            <a:ln w="19050" cap="flat" cmpd="sng" algn="ctr">
              <a:noFill/>
              <a:prstDash val="solid"/>
              <a:miter lim="800000"/>
            </a:ln>
            <a:effectLst>
              <a:glow rad="139700">
                <a:srgbClr val="E97132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endParaRPr>
            </a:p>
          </p:txBody>
        </p:sp>
        <p:cxnSp>
          <p:nvCxnSpPr>
            <p:cNvPr id="203" name="直接连接符 202"/>
            <p:cNvCxnSpPr>
              <a:endCxn id="207" idx="1"/>
            </p:cNvCxnSpPr>
            <p:nvPr/>
          </p:nvCxnSpPr>
          <p:spPr>
            <a:xfrm flipV="1">
              <a:off x="1316813" y="4679216"/>
              <a:ext cx="85917" cy="228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204" name="图片 2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14950">
              <a:off x="84047" y="3720000"/>
              <a:ext cx="206458" cy="376992"/>
            </a:xfrm>
            <a:prstGeom prst="rect">
              <a:avLst/>
            </a:prstGeom>
          </p:spPr>
        </p:pic>
        <p:cxnSp>
          <p:nvCxnSpPr>
            <p:cNvPr id="205" name="直接连接符 204"/>
            <p:cNvCxnSpPr>
              <a:stCxn id="204" idx="3"/>
              <a:endCxn id="250" idx="1"/>
            </p:cNvCxnSpPr>
            <p:nvPr/>
          </p:nvCxnSpPr>
          <p:spPr>
            <a:xfrm>
              <a:off x="274899" y="3963070"/>
              <a:ext cx="671160" cy="44064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6" name="直接连接符 205"/>
            <p:cNvCxnSpPr/>
            <p:nvPr/>
          </p:nvCxnSpPr>
          <p:spPr>
            <a:xfrm rot="21410844">
              <a:off x="1532473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7" name="矩形: 圆角 223"/>
            <p:cNvSpPr/>
            <p:nvPr/>
          </p:nvSpPr>
          <p:spPr>
            <a:xfrm>
              <a:off x="1402730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cxnSp>
          <p:nvCxnSpPr>
            <p:cNvPr id="208" name="直接连接符 207"/>
            <p:cNvCxnSpPr/>
            <p:nvPr/>
          </p:nvCxnSpPr>
          <p:spPr>
            <a:xfrm>
              <a:off x="1901916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cxnSp>
          <p:nvCxnSpPr>
            <p:cNvPr id="209" name="直接连接符 208"/>
            <p:cNvCxnSpPr/>
            <p:nvPr/>
          </p:nvCxnSpPr>
          <p:spPr>
            <a:xfrm rot="21410844">
              <a:off x="3715417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0" name="矩形: 圆角 226"/>
            <p:cNvSpPr/>
            <p:nvPr/>
          </p:nvSpPr>
          <p:spPr>
            <a:xfrm>
              <a:off x="3594818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cxnSp>
          <p:nvCxnSpPr>
            <p:cNvPr id="211" name="直接连接符 210"/>
            <p:cNvCxnSpPr/>
            <p:nvPr/>
          </p:nvCxnSpPr>
          <p:spPr>
            <a:xfrm>
              <a:off x="4084860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pic>
          <p:nvPicPr>
            <p:cNvPr id="212" name="图片 2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6366" y="4535902"/>
              <a:ext cx="310923" cy="207282"/>
            </a:xfrm>
            <a:prstGeom prst="rect">
              <a:avLst/>
            </a:prstGeom>
          </p:spPr>
        </p:pic>
        <p:cxnSp>
          <p:nvCxnSpPr>
            <p:cNvPr id="213" name="直接连接符 212"/>
            <p:cNvCxnSpPr/>
            <p:nvPr/>
          </p:nvCxnSpPr>
          <p:spPr>
            <a:xfrm rot="21410844">
              <a:off x="5322408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14" name="矩形: 圆角 230"/>
            <p:cNvSpPr/>
            <p:nvPr/>
          </p:nvSpPr>
          <p:spPr>
            <a:xfrm>
              <a:off x="5201809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cxnSp>
          <p:nvCxnSpPr>
            <p:cNvPr id="215" name="直接连接符 214"/>
            <p:cNvCxnSpPr/>
            <p:nvPr/>
          </p:nvCxnSpPr>
          <p:spPr>
            <a:xfrm>
              <a:off x="5691851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pic>
          <p:nvPicPr>
            <p:cNvPr id="216" name="图片 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357" y="4556487"/>
              <a:ext cx="310923" cy="207282"/>
            </a:xfrm>
            <a:prstGeom prst="rect">
              <a:avLst/>
            </a:prstGeom>
          </p:spPr>
        </p:pic>
        <p:cxnSp>
          <p:nvCxnSpPr>
            <p:cNvPr id="217" name="直接连接符 216"/>
            <p:cNvCxnSpPr>
              <a:stCxn id="214" idx="3"/>
            </p:cNvCxnSpPr>
            <p:nvPr/>
          </p:nvCxnSpPr>
          <p:spPr>
            <a:xfrm>
              <a:off x="6442700" y="4679216"/>
              <a:ext cx="630197" cy="773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8" name="直接连接符 217"/>
            <p:cNvCxnSpPr/>
            <p:nvPr/>
          </p:nvCxnSpPr>
          <p:spPr>
            <a:xfrm flipV="1">
              <a:off x="6497564" y="3976381"/>
              <a:ext cx="313444" cy="70283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219" name="图片 2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8146" y="4535902"/>
              <a:ext cx="310923" cy="207282"/>
            </a:xfrm>
            <a:prstGeom prst="rect">
              <a:avLst/>
            </a:prstGeom>
          </p:spPr>
        </p:pic>
        <p:cxnSp>
          <p:nvCxnSpPr>
            <p:cNvPr id="220" name="直接连接符 219"/>
            <p:cNvCxnSpPr/>
            <p:nvPr/>
          </p:nvCxnSpPr>
          <p:spPr>
            <a:xfrm rot="21410844">
              <a:off x="7109714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1" name="矩形: 圆角 237"/>
            <p:cNvSpPr/>
            <p:nvPr/>
          </p:nvSpPr>
          <p:spPr>
            <a:xfrm>
              <a:off x="6989115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cxnSp>
          <p:nvCxnSpPr>
            <p:cNvPr id="222" name="直接连接符 221"/>
            <p:cNvCxnSpPr/>
            <p:nvPr/>
          </p:nvCxnSpPr>
          <p:spPr>
            <a:xfrm>
              <a:off x="7479157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cxnSp>
          <p:nvCxnSpPr>
            <p:cNvPr id="223" name="直接连接符 222"/>
            <p:cNvCxnSpPr>
              <a:stCxn id="221" idx="3"/>
            </p:cNvCxnSpPr>
            <p:nvPr/>
          </p:nvCxnSpPr>
          <p:spPr>
            <a:xfrm>
              <a:off x="8230006" y="4679216"/>
              <a:ext cx="79714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4" name="直接连接符 223"/>
            <p:cNvCxnSpPr/>
            <p:nvPr/>
          </p:nvCxnSpPr>
          <p:spPr>
            <a:xfrm>
              <a:off x="6794374" y="3985525"/>
              <a:ext cx="2160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5" name="文本框 224"/>
            <p:cNvSpPr txBox="1"/>
            <p:nvPr/>
          </p:nvSpPr>
          <p:spPr>
            <a:xfrm>
              <a:off x="6429519" y="4805276"/>
              <a:ext cx="641522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BC3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8957067" y="3848231"/>
              <a:ext cx="1783978" cy="256299"/>
              <a:chOff x="7962703" y="3523783"/>
              <a:chExt cx="2080227" cy="472852"/>
            </a:xfrm>
          </p:grpSpPr>
          <p:sp>
            <p:nvSpPr>
              <p:cNvPr id="373" name="矩形 372"/>
              <p:cNvSpPr/>
              <p:nvPr/>
            </p:nvSpPr>
            <p:spPr>
              <a:xfrm>
                <a:off x="7962703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4" name="矩形 373"/>
              <p:cNvSpPr/>
              <p:nvPr/>
            </p:nvSpPr>
            <p:spPr>
              <a:xfrm>
                <a:off x="8227668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>
              <a:xfrm>
                <a:off x="8492634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8757600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7" name="矩形 376"/>
              <p:cNvSpPr/>
              <p:nvPr/>
            </p:nvSpPr>
            <p:spPr>
              <a:xfrm>
                <a:off x="9022565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9287531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9" name="矩形 378"/>
              <p:cNvSpPr/>
              <p:nvPr/>
            </p:nvSpPr>
            <p:spPr>
              <a:xfrm>
                <a:off x="9552496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0" name="矩形 379"/>
              <p:cNvSpPr/>
              <p:nvPr/>
            </p:nvSpPr>
            <p:spPr>
              <a:xfrm>
                <a:off x="9817462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1" name="矩形 380"/>
              <p:cNvSpPr/>
              <p:nvPr/>
            </p:nvSpPr>
            <p:spPr>
              <a:xfrm>
                <a:off x="7962703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2" name="矩形 381"/>
              <p:cNvSpPr/>
              <p:nvPr/>
            </p:nvSpPr>
            <p:spPr>
              <a:xfrm>
                <a:off x="8227669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>
              <a:xfrm>
                <a:off x="8492634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4" name="矩形 383"/>
              <p:cNvSpPr/>
              <p:nvPr/>
            </p:nvSpPr>
            <p:spPr>
              <a:xfrm>
                <a:off x="8757600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>
              <a:xfrm>
                <a:off x="9022565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>
              <a:xfrm>
                <a:off x="9287531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>
              <a:xfrm>
                <a:off x="9552496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>
              <a:xfrm>
                <a:off x="9817462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</p:grpSp>
        <p:grpSp>
          <p:nvGrpSpPr>
            <p:cNvPr id="227" name="组合 226"/>
            <p:cNvGrpSpPr/>
            <p:nvPr/>
          </p:nvGrpSpPr>
          <p:grpSpPr>
            <a:xfrm>
              <a:off x="8966273" y="4862723"/>
              <a:ext cx="1802041" cy="263590"/>
              <a:chOff x="7771450" y="4362434"/>
              <a:chExt cx="1802041" cy="263590"/>
            </a:xfrm>
          </p:grpSpPr>
          <p:sp>
            <p:nvSpPr>
              <p:cNvPr id="353" name="矩形 352"/>
              <p:cNvSpPr/>
              <p:nvPr/>
            </p:nvSpPr>
            <p:spPr>
              <a:xfrm>
                <a:off x="777145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4" name="矩形 353"/>
              <p:cNvSpPr/>
              <p:nvPr/>
            </p:nvSpPr>
            <p:spPr>
              <a:xfrm>
                <a:off x="795506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8138677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832229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850590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8" name="矩形 357"/>
              <p:cNvSpPr/>
              <p:nvPr/>
            </p:nvSpPr>
            <p:spPr>
              <a:xfrm>
                <a:off x="8689517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887313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905674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777145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7955064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8138677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4" name="矩形 363"/>
              <p:cNvSpPr/>
              <p:nvPr/>
            </p:nvSpPr>
            <p:spPr>
              <a:xfrm>
                <a:off x="832229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>
              <a:xfrm>
                <a:off x="8505903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>
              <a:xfrm>
                <a:off x="8689517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>
              <a:xfrm>
                <a:off x="887313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8" name="矩形 367"/>
              <p:cNvSpPr/>
              <p:nvPr/>
            </p:nvSpPr>
            <p:spPr>
              <a:xfrm>
                <a:off x="9056743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9233635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>
              <a:xfrm>
                <a:off x="9417248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>
              <a:xfrm>
                <a:off x="9233635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>
              <a:xfrm>
                <a:off x="9417248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+mn-ea"/>
                </a:endParaRPr>
              </a:p>
            </p:txBody>
          </p:sp>
        </p:grpSp>
        <p:sp>
          <p:nvSpPr>
            <p:cNvPr id="228" name="文本框 227"/>
            <p:cNvSpPr txBox="1"/>
            <p:nvPr/>
          </p:nvSpPr>
          <p:spPr>
            <a:xfrm>
              <a:off x="9684845" y="5209653"/>
              <a:ext cx="641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FEL-1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9495821" y="3491833"/>
              <a:ext cx="641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FEL-2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cxnSp>
          <p:nvCxnSpPr>
            <p:cNvPr id="230" name="直接连接符 229"/>
            <p:cNvCxnSpPr/>
            <p:nvPr/>
          </p:nvCxnSpPr>
          <p:spPr>
            <a:xfrm flipV="1">
              <a:off x="8444493" y="3984473"/>
              <a:ext cx="321426" cy="6989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直接连接符 230"/>
            <p:cNvCxnSpPr/>
            <p:nvPr/>
          </p:nvCxnSpPr>
          <p:spPr>
            <a:xfrm>
              <a:off x="8483815" y="4686951"/>
              <a:ext cx="473252" cy="26658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2" name="圆柱体 71"/>
            <p:cNvSpPr/>
            <p:nvPr/>
          </p:nvSpPr>
          <p:spPr>
            <a:xfrm rot="16200000">
              <a:off x="9005967" y="4602599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9147915" y="4505556"/>
              <a:ext cx="641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Dump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34" name="圆柱体 73"/>
            <p:cNvSpPr/>
            <p:nvPr/>
          </p:nvSpPr>
          <p:spPr>
            <a:xfrm rot="18130948">
              <a:off x="10973792" y="4089153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35" name="直接连接符 234"/>
            <p:cNvCxnSpPr>
              <a:stCxn id="234" idx="1"/>
              <a:endCxn id="201" idx="1"/>
            </p:cNvCxnSpPr>
            <p:nvPr/>
          </p:nvCxnSpPr>
          <p:spPr>
            <a:xfrm flipH="1" flipV="1">
              <a:off x="10742562" y="3977606"/>
              <a:ext cx="280994" cy="13843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36" name="圆柱体 75"/>
            <p:cNvSpPr/>
            <p:nvPr/>
          </p:nvSpPr>
          <p:spPr>
            <a:xfrm rot="18130948">
              <a:off x="11015489" y="5094896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37" name="直接连接符 236"/>
            <p:cNvCxnSpPr>
              <a:stCxn id="236" idx="1"/>
            </p:cNvCxnSpPr>
            <p:nvPr/>
          </p:nvCxnSpPr>
          <p:spPr>
            <a:xfrm flipH="1" flipV="1">
              <a:off x="10755026" y="4972417"/>
              <a:ext cx="310227" cy="14936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38" name="文本框 237"/>
            <p:cNvSpPr txBox="1"/>
            <p:nvPr/>
          </p:nvSpPr>
          <p:spPr>
            <a:xfrm>
              <a:off x="10971117" y="3485059"/>
              <a:ext cx="1148886" cy="324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0.2-3.0 keV</a:t>
              </a: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10930573" y="4551576"/>
              <a:ext cx="1148886" cy="324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3.0-15.0 keV</a:t>
              </a: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1452986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45" name="椭圆 344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7" name="椭圆 346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8" name="椭圆 347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9" name="椭圆 348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50" name="椭圆 349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51" name="椭圆 350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52" name="椭圆 351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1" name="组合 240"/>
            <p:cNvGrpSpPr/>
            <p:nvPr/>
          </p:nvGrpSpPr>
          <p:grpSpPr>
            <a:xfrm>
              <a:off x="2126516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37" name="椭圆 336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8" name="椭圆 337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0" name="椭圆 339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1" name="椭圆 340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2" name="椭圆 341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3" name="椭圆 342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44" name="椭圆 343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2" name="组合 241"/>
            <p:cNvGrpSpPr/>
            <p:nvPr/>
          </p:nvGrpSpPr>
          <p:grpSpPr>
            <a:xfrm>
              <a:off x="3645694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29" name="椭圆 328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0" name="椭圆 329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2" name="椭圆 331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3" name="椭圆 332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4319224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21" name="椭圆 320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2" name="椭圆 321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3" name="椭圆 322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4" name="椭圆 323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5" name="椭圆 324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7" name="椭圆 326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8" name="椭圆 327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4" name="组合 243"/>
            <p:cNvGrpSpPr/>
            <p:nvPr/>
          </p:nvGrpSpPr>
          <p:grpSpPr>
            <a:xfrm>
              <a:off x="5234671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13" name="椭圆 312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4" name="椭圆 313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5" name="椭圆 314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7" name="椭圆 316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8" name="椭圆 317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9" name="椭圆 318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20" name="椭圆 319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5" name="组合 244"/>
            <p:cNvGrpSpPr/>
            <p:nvPr/>
          </p:nvGrpSpPr>
          <p:grpSpPr>
            <a:xfrm>
              <a:off x="5908201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05" name="椭圆 304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6" name="椭圆 305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9" name="椭圆 308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1" name="椭圆 310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>
              <a:off x="7034253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97" name="椭圆 296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8" name="椭圆 297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9" name="椭圆 298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0" name="椭圆 299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1" name="椭圆 300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3" name="椭圆 302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>
              <a:off x="7707783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89" name="椭圆 288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0" name="椭圆 289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1" name="椭圆 290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2" name="椭圆 291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4" name="椭圆 293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5" name="椭圆 294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96" name="椭圆 295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grpSp>
          <p:nvGrpSpPr>
            <p:cNvPr id="248" name="组合 247"/>
            <p:cNvGrpSpPr/>
            <p:nvPr/>
          </p:nvGrpSpPr>
          <p:grpSpPr>
            <a:xfrm rot="1880711">
              <a:off x="450994" y="4100958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81" name="椭圆 280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6" name="椭圆 285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7" name="椭圆 286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  <p:sp>
            <p:nvSpPr>
              <p:cNvPr id="288" name="椭圆 287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p:grpSp>
        <p:sp>
          <p:nvSpPr>
            <p:cNvPr id="249" name="椭圆 248"/>
            <p:cNvSpPr/>
            <p:nvPr/>
          </p:nvSpPr>
          <p:spPr>
            <a:xfrm rot="1880711">
              <a:off x="322889" y="3895609"/>
              <a:ext cx="102034" cy="249218"/>
            </a:xfrm>
            <a:prstGeom prst="ellipse">
              <a:avLst/>
            </a:prstGeom>
            <a:solidFill>
              <a:srgbClr val="0E2841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pic>
          <p:nvPicPr>
            <p:cNvPr id="250" name="图片 2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01338">
              <a:off x="918366" y="4421530"/>
              <a:ext cx="371507" cy="159531"/>
            </a:xfrm>
            <a:prstGeom prst="rect">
              <a:avLst/>
            </a:prstGeom>
          </p:spPr>
        </p:pic>
        <p:sp>
          <p:nvSpPr>
            <p:cNvPr id="251" name="文本框 250"/>
            <p:cNvSpPr txBox="1"/>
            <p:nvPr/>
          </p:nvSpPr>
          <p:spPr>
            <a:xfrm>
              <a:off x="1638025" y="4892548"/>
              <a:ext cx="751493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2" name="文本框 251"/>
            <p:cNvSpPr txBox="1"/>
            <p:nvPr/>
          </p:nvSpPr>
          <p:spPr>
            <a:xfrm>
              <a:off x="2575440" y="4934533"/>
              <a:ext cx="751494" cy="5054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HL</a:t>
              </a:r>
              <a:endParaRPr kumimoji="0" lang="en-US" altLang="zh-CN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 CMs</a:t>
              </a:r>
              <a:endParaRPr kumimoji="0" lang="zh-CN" alt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964058" y="4586535"/>
              <a:ext cx="255732" cy="184195"/>
              <a:chOff x="1740023" y="3429000"/>
              <a:chExt cx="599241" cy="423909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3" name="椭圆 272"/>
              <p:cNvSpPr/>
              <p:nvPr/>
            </p:nvSpPr>
            <p:spPr>
              <a:xfrm>
                <a:off x="1740023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4" name="椭圆 273"/>
              <p:cNvSpPr/>
              <p:nvPr/>
            </p:nvSpPr>
            <p:spPr>
              <a:xfrm>
                <a:off x="1806605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5" name="椭圆 274"/>
              <p:cNvSpPr/>
              <p:nvPr/>
            </p:nvSpPr>
            <p:spPr>
              <a:xfrm>
                <a:off x="187318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椭圆 275"/>
              <p:cNvSpPr/>
              <p:nvPr/>
            </p:nvSpPr>
            <p:spPr>
              <a:xfrm>
                <a:off x="1939770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2006352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2072934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213951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2206099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4" name="组合 253"/>
            <p:cNvGrpSpPr/>
            <p:nvPr/>
          </p:nvGrpSpPr>
          <p:grpSpPr>
            <a:xfrm>
              <a:off x="2688388" y="4593456"/>
              <a:ext cx="255732" cy="184195"/>
              <a:chOff x="1740023" y="3429000"/>
              <a:chExt cx="599241" cy="423909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65" name="椭圆 264"/>
              <p:cNvSpPr/>
              <p:nvPr/>
            </p:nvSpPr>
            <p:spPr>
              <a:xfrm>
                <a:off x="1740023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66" name="椭圆 265"/>
              <p:cNvSpPr/>
              <p:nvPr/>
            </p:nvSpPr>
            <p:spPr>
              <a:xfrm>
                <a:off x="1806605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67" name="椭圆 266"/>
              <p:cNvSpPr/>
              <p:nvPr/>
            </p:nvSpPr>
            <p:spPr>
              <a:xfrm>
                <a:off x="187318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68" name="椭圆 267"/>
              <p:cNvSpPr/>
              <p:nvPr/>
            </p:nvSpPr>
            <p:spPr>
              <a:xfrm>
                <a:off x="1939770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>
              <a:xfrm>
                <a:off x="2006352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椭圆 269"/>
              <p:cNvSpPr/>
              <p:nvPr/>
            </p:nvSpPr>
            <p:spPr>
              <a:xfrm>
                <a:off x="2072934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1" name="椭圆 270"/>
              <p:cNvSpPr/>
              <p:nvPr/>
            </p:nvSpPr>
            <p:spPr>
              <a:xfrm>
                <a:off x="213951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  <p:sp>
            <p:nvSpPr>
              <p:cNvPr id="272" name="椭圆 271"/>
              <p:cNvSpPr/>
              <p:nvPr/>
            </p:nvSpPr>
            <p:spPr>
              <a:xfrm>
                <a:off x="2206099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55" name="文本框 254"/>
            <p:cNvSpPr txBox="1"/>
            <p:nvPr/>
          </p:nvSpPr>
          <p:spPr>
            <a:xfrm rot="1940854">
              <a:off x="609787" y="3790082"/>
              <a:ext cx="772080" cy="32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10600030101010101" pitchFamily="2" charset="-122"/>
                  <a:ea typeface="DengXian" panose="02010600030101010101" pitchFamily="2" charset="-122"/>
                </a:rPr>
                <a:t>Injector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56" name="矩形: 圆角 396"/>
            <p:cNvSpPr/>
            <p:nvPr/>
          </p:nvSpPr>
          <p:spPr>
            <a:xfrm>
              <a:off x="2674910" y="4558634"/>
              <a:ext cx="563168" cy="261610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57" name="等号 256"/>
            <p:cNvSpPr/>
            <p:nvPr/>
          </p:nvSpPr>
          <p:spPr>
            <a:xfrm>
              <a:off x="8236485" y="4574388"/>
              <a:ext cx="208008" cy="184192"/>
            </a:xfrm>
            <a:prstGeom prst="mathEqual">
              <a:avLst>
                <a:gd name="adj1" fmla="val 23520"/>
                <a:gd name="adj2" fmla="val 20346"/>
              </a:avLst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258" name="文本框 257"/>
            <p:cNvSpPr txBox="1"/>
            <p:nvPr/>
          </p:nvSpPr>
          <p:spPr>
            <a:xfrm>
              <a:off x="8042085" y="4274336"/>
              <a:ext cx="555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DCP</a:t>
              </a:r>
              <a:endParaRPr lang="zh-CN" altLang="en-US" sz="1200" b="1" kern="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59" name="等号 258"/>
            <p:cNvSpPr/>
            <p:nvPr/>
          </p:nvSpPr>
          <p:spPr>
            <a:xfrm>
              <a:off x="8214166" y="3876261"/>
              <a:ext cx="208008" cy="184192"/>
            </a:xfrm>
            <a:prstGeom prst="mathEqual">
              <a:avLst>
                <a:gd name="adj1" fmla="val 23520"/>
                <a:gd name="adj2" fmla="val 20346"/>
              </a:avLst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260" name="文本框 259"/>
            <p:cNvSpPr txBox="1"/>
            <p:nvPr/>
          </p:nvSpPr>
          <p:spPr>
            <a:xfrm>
              <a:off x="8037897" y="3576272"/>
              <a:ext cx="555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DCP</a:t>
              </a:r>
              <a:endParaRPr lang="zh-CN" altLang="en-US" sz="1200" b="1" kern="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61" name="文本框 260"/>
            <p:cNvSpPr txBox="1"/>
            <p:nvPr/>
          </p:nvSpPr>
          <p:spPr>
            <a:xfrm>
              <a:off x="6750280" y="3598144"/>
              <a:ext cx="1216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Bypass Line</a:t>
              </a:r>
              <a:endParaRPr lang="zh-CN" altLang="en-US" sz="1200" b="1" kern="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262" name="文本框 261"/>
            <p:cNvSpPr txBox="1"/>
            <p:nvPr/>
          </p:nvSpPr>
          <p:spPr>
            <a:xfrm>
              <a:off x="3806518" y="4913130"/>
              <a:ext cx="853739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dirty="0">
                  <a:solidFill>
                    <a:prstClr val="black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CMs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3" name="文本框 262"/>
            <p:cNvSpPr txBox="1"/>
            <p:nvPr/>
          </p:nvSpPr>
          <p:spPr>
            <a:xfrm>
              <a:off x="5350544" y="4934533"/>
              <a:ext cx="912320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b="1" kern="0" noProof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4" name="文本框 263"/>
            <p:cNvSpPr txBox="1"/>
            <p:nvPr/>
          </p:nvSpPr>
          <p:spPr>
            <a:xfrm>
              <a:off x="7203878" y="4963558"/>
              <a:ext cx="934867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r>
                <a:rPr lang="en-US" altLang="zh-CN" sz="1200" b="1" kern="0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89" name="文本框 388"/>
          <p:cNvSpPr txBox="1"/>
          <p:nvPr/>
        </p:nvSpPr>
        <p:spPr>
          <a:xfrm>
            <a:off x="498186" y="2121601"/>
            <a:ext cx="115524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54 CMs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90" name="文本框 389"/>
          <p:cNvSpPr txBox="1"/>
          <p:nvPr/>
        </p:nvSpPr>
        <p:spPr>
          <a:xfrm>
            <a:off x="461832" y="2534658"/>
            <a:ext cx="997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1.3GHz</a:t>
            </a:r>
            <a:endParaRPr lang="zh-CN" altLang="en-US" sz="1600" dirty="0"/>
          </a:p>
        </p:txBody>
      </p:sp>
      <p:sp>
        <p:nvSpPr>
          <p:cNvPr id="391" name="矩形 390"/>
          <p:cNvSpPr/>
          <p:nvPr/>
        </p:nvSpPr>
        <p:spPr>
          <a:xfrm>
            <a:off x="407368" y="1065502"/>
            <a:ext cx="11233250" cy="1807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92" name="表格 391"/>
          <p:cNvGraphicFramePr>
            <a:graphicFrameLocks noGrp="1"/>
          </p:cNvGraphicFramePr>
          <p:nvPr/>
        </p:nvGraphicFramePr>
        <p:xfrm>
          <a:off x="5927601" y="3283959"/>
          <a:ext cx="5760641" cy="3513623"/>
        </p:xfrm>
        <a:graphic>
          <a:graphicData uri="http://schemas.openxmlformats.org/drawingml/2006/table">
            <a:tbl>
              <a:tblPr/>
              <a:tblGrid>
                <a:gridCol w="293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42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FEL Line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Nominal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Objective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8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FEL-I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7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Photon energy/keV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3-15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3-15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7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Photon number per pulse @12.4keV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3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Max pulse repetition rate/MHz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9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FEL-II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77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Photon energy/keV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0.2-3.0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0.2-3.0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7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Photon number per pulse @1.24keV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77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Max pulse repetition rate/MHz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93" name="表格 392"/>
          <p:cNvGraphicFramePr>
            <a:graphicFrameLocks noGrp="1"/>
          </p:cNvGraphicFramePr>
          <p:nvPr/>
        </p:nvGraphicFramePr>
        <p:xfrm>
          <a:off x="407369" y="3438899"/>
          <a:ext cx="5256584" cy="3329561"/>
        </p:xfrm>
        <a:graphic>
          <a:graphicData uri="http://schemas.openxmlformats.org/drawingml/2006/table">
            <a:tbl>
              <a:tblPr/>
              <a:tblGrid>
                <a:gridCol w="215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Nominal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Range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2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Beam energy/GeV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4-8.6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6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Bunch charge/pC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50/100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10-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Max rep-rate/MHz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up to 1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Photon energy/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keV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0.2-15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0.2-15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Pulse length/fs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20-50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5-200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Peak brightness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-1×10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Average brightness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US" altLang="zh-CN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zh-C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-1×10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2K Cryogenic power/kW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55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RF Power/MW 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2.28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4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Main Performance of SHINE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The SHINE Linear Accelerator 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sp>
        <p:nvSpPr>
          <p:cNvPr id="13" name="内容占位符 5"/>
          <p:cNvSpPr txBox="1"/>
          <p:nvPr/>
        </p:nvSpPr>
        <p:spPr>
          <a:xfrm>
            <a:off x="695400" y="980728"/>
            <a:ext cx="10972800" cy="44349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STZhongsong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The SHINE Accelerator consists of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 injector section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750kV/217MHz photo cathode VHF gun, a two-cell buncher, a single-cavity CM and an eight-cavity CM;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laser heater section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Four sections of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1.3GHz standard CMs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and one section of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3.9GHz CMs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Three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magnetic bunch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compression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sections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dechirper section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 the end;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addition, a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bypass beam transfer line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dedicated to FEL-II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6909" y="4850302"/>
            <a:ext cx="11061291" cy="1625867"/>
            <a:chOff x="84047" y="3485059"/>
            <a:chExt cx="12035956" cy="207875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249852" y="4599107"/>
              <a:ext cx="123366" cy="8182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" name="箭头: 右 217"/>
            <p:cNvSpPr/>
            <p:nvPr/>
          </p:nvSpPr>
          <p:spPr>
            <a:xfrm>
              <a:off x="10742562" y="3913377"/>
              <a:ext cx="827880" cy="128457"/>
            </a:xfrm>
            <a:prstGeom prst="rightArrow">
              <a:avLst>
                <a:gd name="adj1" fmla="val 50000"/>
                <a:gd name="adj2" fmla="val 15282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  <a:miter lim="800000"/>
            </a:ln>
            <a:effectLst>
              <a:glow rad="139700">
                <a:srgbClr val="A02B93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箭头: 右 218"/>
            <p:cNvSpPr/>
            <p:nvPr/>
          </p:nvSpPr>
          <p:spPr>
            <a:xfrm>
              <a:off x="10767962" y="4910000"/>
              <a:ext cx="827880" cy="128457"/>
            </a:xfrm>
            <a:prstGeom prst="rightArrow">
              <a:avLst>
                <a:gd name="adj1" fmla="val 50000"/>
                <a:gd name="adj2" fmla="val 152820"/>
              </a:avLst>
            </a:prstGeom>
            <a:solidFill>
              <a:srgbClr val="FFFF00"/>
            </a:solidFill>
            <a:ln w="19050" cap="flat" cmpd="sng" algn="ctr">
              <a:noFill/>
              <a:prstDash val="solid"/>
              <a:miter lim="800000"/>
            </a:ln>
            <a:effectLst>
              <a:glow rad="139700">
                <a:srgbClr val="E97132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>
              <a:endCxn id="15" idx="1"/>
            </p:cNvCxnSpPr>
            <p:nvPr/>
          </p:nvCxnSpPr>
          <p:spPr>
            <a:xfrm flipV="1">
              <a:off x="1316813" y="4679216"/>
              <a:ext cx="85917" cy="228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4950">
              <a:off x="84047" y="3720000"/>
              <a:ext cx="206458" cy="376992"/>
            </a:xfrm>
            <a:prstGeom prst="rect">
              <a:avLst/>
            </a:prstGeom>
          </p:spPr>
        </p:pic>
        <p:cxnSp>
          <p:nvCxnSpPr>
            <p:cNvPr id="12" name="直接连接符 11"/>
            <p:cNvCxnSpPr>
              <a:stCxn id="11" idx="3"/>
              <a:endCxn id="59" idx="1"/>
            </p:cNvCxnSpPr>
            <p:nvPr/>
          </p:nvCxnSpPr>
          <p:spPr>
            <a:xfrm>
              <a:off x="274899" y="3963070"/>
              <a:ext cx="671160" cy="44064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 rot="21410844">
              <a:off x="1532473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矩形: 圆角 223"/>
            <p:cNvSpPr/>
            <p:nvPr/>
          </p:nvSpPr>
          <p:spPr>
            <a:xfrm>
              <a:off x="1402730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901916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rot="21410844">
              <a:off x="3715417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矩形: 圆角 226"/>
            <p:cNvSpPr/>
            <p:nvPr/>
          </p:nvSpPr>
          <p:spPr>
            <a:xfrm>
              <a:off x="3594818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084860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6366" y="4535902"/>
              <a:ext cx="310923" cy="207282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 rot="21410844">
              <a:off x="5322408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" name="矩形: 圆角 230"/>
            <p:cNvSpPr/>
            <p:nvPr/>
          </p:nvSpPr>
          <p:spPr>
            <a:xfrm>
              <a:off x="5201809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691851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357" y="4556487"/>
              <a:ext cx="310923" cy="207282"/>
            </a:xfrm>
            <a:prstGeom prst="rect">
              <a:avLst/>
            </a:prstGeom>
          </p:spPr>
        </p:pic>
        <p:cxnSp>
          <p:nvCxnSpPr>
            <p:cNvPr id="25" name="直接连接符 24"/>
            <p:cNvCxnSpPr>
              <a:stCxn id="22" idx="3"/>
            </p:cNvCxnSpPr>
            <p:nvPr/>
          </p:nvCxnSpPr>
          <p:spPr>
            <a:xfrm>
              <a:off x="6442700" y="4679216"/>
              <a:ext cx="630197" cy="773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 flipV="1">
              <a:off x="6497564" y="3976381"/>
              <a:ext cx="313444" cy="70283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8146" y="4535902"/>
              <a:ext cx="310923" cy="207282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 rot="21410844">
              <a:off x="7109714" y="4420918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9" name="矩形: 圆角 237"/>
            <p:cNvSpPr/>
            <p:nvPr/>
          </p:nvSpPr>
          <p:spPr>
            <a:xfrm>
              <a:off x="6989115" y="4500265"/>
              <a:ext cx="1240891" cy="357902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479157" y="4668652"/>
              <a:ext cx="196667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ysDot"/>
              <a:miter lim="800000"/>
            </a:ln>
            <a:effectLst/>
          </p:spPr>
        </p:cxnSp>
        <p:cxnSp>
          <p:nvCxnSpPr>
            <p:cNvPr id="31" name="直接连接符 30"/>
            <p:cNvCxnSpPr>
              <a:stCxn id="29" idx="3"/>
            </p:cNvCxnSpPr>
            <p:nvPr/>
          </p:nvCxnSpPr>
          <p:spPr>
            <a:xfrm>
              <a:off x="8230006" y="4679216"/>
              <a:ext cx="79714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>
              <a:off x="6794374" y="3985525"/>
              <a:ext cx="21600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文本框 32"/>
            <p:cNvSpPr txBox="1"/>
            <p:nvPr/>
          </p:nvSpPr>
          <p:spPr>
            <a:xfrm>
              <a:off x="6429519" y="4805276"/>
              <a:ext cx="641522" cy="32496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BC3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957067" y="3848231"/>
              <a:ext cx="1783978" cy="256299"/>
              <a:chOff x="7962703" y="3523783"/>
              <a:chExt cx="2080227" cy="472852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7962703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8227668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8492634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8757600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9022565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9287531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9552496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9817462" y="3523783"/>
                <a:ext cx="225468" cy="210440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7962703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>
              <a:xfrm>
                <a:off x="8227669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8492634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8757600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>
              <a:xfrm>
                <a:off x="9022565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>
              <a:xfrm>
                <a:off x="9287531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9552496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9817462" y="3786195"/>
                <a:ext cx="225468" cy="210440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966273" y="4862723"/>
              <a:ext cx="1802041" cy="263590"/>
              <a:chOff x="7771450" y="4362434"/>
              <a:chExt cx="1802041" cy="263590"/>
            </a:xfrm>
          </p:grpSpPr>
          <p:sp>
            <p:nvSpPr>
              <p:cNvPr id="162" name="矩形 161"/>
              <p:cNvSpPr/>
              <p:nvPr/>
            </p:nvSpPr>
            <p:spPr>
              <a:xfrm>
                <a:off x="777145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795506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8138677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832229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6" name="矩形 165"/>
              <p:cNvSpPr/>
              <p:nvPr/>
            </p:nvSpPr>
            <p:spPr>
              <a:xfrm>
                <a:off x="850590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>
              <a:xfrm>
                <a:off x="8689517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8873130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9056743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777145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7955064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8138677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832229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8505903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8689517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6" name="矩形 175"/>
              <p:cNvSpPr/>
              <p:nvPr/>
            </p:nvSpPr>
            <p:spPr>
              <a:xfrm>
                <a:off x="8873130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9056743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9233635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9417248" y="4362434"/>
                <a:ext cx="156243" cy="11730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9233635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9417248" y="4508715"/>
                <a:ext cx="156243" cy="117309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684845" y="5209653"/>
              <a:ext cx="862840" cy="35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FEL-1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495820" y="3491833"/>
              <a:ext cx="824633" cy="354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FEL-2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8444493" y="3984473"/>
              <a:ext cx="321426" cy="69896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>
              <a:off x="8483815" y="4686951"/>
              <a:ext cx="473252" cy="26658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圆柱体 71"/>
            <p:cNvSpPr/>
            <p:nvPr/>
          </p:nvSpPr>
          <p:spPr>
            <a:xfrm rot="16200000">
              <a:off x="9005967" y="4602599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147915" y="4505556"/>
              <a:ext cx="641522" cy="54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Dump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圆柱体 73"/>
            <p:cNvSpPr/>
            <p:nvPr/>
          </p:nvSpPr>
          <p:spPr>
            <a:xfrm rot="18130948">
              <a:off x="10973792" y="4089153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>
              <a:stCxn id="43" idx="1"/>
              <a:endCxn id="8" idx="1"/>
            </p:cNvCxnSpPr>
            <p:nvPr/>
          </p:nvCxnSpPr>
          <p:spPr>
            <a:xfrm flipH="1" flipV="1">
              <a:off x="10742562" y="3977606"/>
              <a:ext cx="280994" cy="13843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5" name="圆柱体 75"/>
            <p:cNvSpPr/>
            <p:nvPr/>
          </p:nvSpPr>
          <p:spPr>
            <a:xfrm rot="18130948">
              <a:off x="11015489" y="5094896"/>
              <a:ext cx="196905" cy="115056"/>
            </a:xfrm>
            <a:prstGeom prst="can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>
              <a:stCxn id="45" idx="1"/>
            </p:cNvCxnSpPr>
            <p:nvPr/>
          </p:nvCxnSpPr>
          <p:spPr>
            <a:xfrm flipH="1" flipV="1">
              <a:off x="10755026" y="4972417"/>
              <a:ext cx="310227" cy="14936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文本框 46"/>
            <p:cNvSpPr txBox="1"/>
            <p:nvPr/>
          </p:nvSpPr>
          <p:spPr>
            <a:xfrm>
              <a:off x="10971117" y="3485059"/>
              <a:ext cx="1148886" cy="324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0.2-3.0 keV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0930573" y="4551576"/>
              <a:ext cx="1148886" cy="324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de-DE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3.0-15.0 keV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452986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54" name="椭圆 153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椭圆 154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126516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46" name="椭圆 145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椭圆 147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椭圆 148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645694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38" name="椭圆 137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19224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30" name="椭圆 129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234671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22" name="椭圆 121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椭圆 126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908201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14" name="椭圆 113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7034253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6" name="椭圆 105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707783" y="4542782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8" name="椭圆 97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rot="1880711">
              <a:off x="450994" y="4100958"/>
              <a:ext cx="459141" cy="249218"/>
              <a:chOff x="1740032" y="3429000"/>
              <a:chExt cx="599232" cy="423909"/>
            </a:xfrm>
            <a:solidFill>
              <a:srgbClr val="0E2841">
                <a:lumMod val="50000"/>
                <a:lumOff val="50000"/>
              </a:srgbClr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0" name="椭圆 89"/>
              <p:cNvSpPr/>
              <p:nvPr/>
            </p:nvSpPr>
            <p:spPr>
              <a:xfrm>
                <a:off x="174003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806616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73200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939783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006361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2072942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139524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2206098" y="3429000"/>
                <a:ext cx="133166" cy="42390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8" name="椭圆 57"/>
            <p:cNvSpPr/>
            <p:nvPr/>
          </p:nvSpPr>
          <p:spPr>
            <a:xfrm rot="1880711">
              <a:off x="322889" y="3895609"/>
              <a:ext cx="102034" cy="249218"/>
            </a:xfrm>
            <a:prstGeom prst="ellipse">
              <a:avLst/>
            </a:prstGeom>
            <a:solidFill>
              <a:srgbClr val="0E2841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01338">
              <a:off x="918366" y="4421530"/>
              <a:ext cx="371507" cy="159531"/>
            </a:xfrm>
            <a:prstGeom prst="rect">
              <a:avLst/>
            </a:prstGeom>
          </p:spPr>
        </p:pic>
        <p:sp>
          <p:nvSpPr>
            <p:cNvPr id="60" name="文本框 59"/>
            <p:cNvSpPr txBox="1"/>
            <p:nvPr/>
          </p:nvSpPr>
          <p:spPr>
            <a:xfrm>
              <a:off x="1638025" y="4892548"/>
              <a:ext cx="751493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L1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2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575440" y="4934533"/>
              <a:ext cx="751494" cy="5054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HL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2 CMs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964058" y="4586535"/>
              <a:ext cx="255732" cy="184195"/>
              <a:chOff x="1740023" y="3429000"/>
              <a:chExt cx="599241" cy="423909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2" name="椭圆 81"/>
              <p:cNvSpPr/>
              <p:nvPr/>
            </p:nvSpPr>
            <p:spPr>
              <a:xfrm>
                <a:off x="1740023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806605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87318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1939770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006352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2072934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213951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206099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688388" y="4593456"/>
              <a:ext cx="255732" cy="184195"/>
              <a:chOff x="1740023" y="3429000"/>
              <a:chExt cx="599241" cy="423909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4" name="椭圆 73"/>
              <p:cNvSpPr/>
              <p:nvPr/>
            </p:nvSpPr>
            <p:spPr>
              <a:xfrm>
                <a:off x="1740023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806605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187318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939770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006352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2072934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2139517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206099" y="3429000"/>
                <a:ext cx="133165" cy="423909"/>
              </a:xfrm>
              <a:prstGeom prst="ellipse">
                <a:avLst/>
              </a:prstGeom>
              <a:grpFill/>
              <a:ln w="1905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 rot="1940854">
              <a:off x="602947" y="3816272"/>
              <a:ext cx="860232" cy="32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Injector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矩形: 圆角 396"/>
            <p:cNvSpPr/>
            <p:nvPr/>
          </p:nvSpPr>
          <p:spPr>
            <a:xfrm>
              <a:off x="2674910" y="4558634"/>
              <a:ext cx="563168" cy="261610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等号 65"/>
            <p:cNvSpPr/>
            <p:nvPr/>
          </p:nvSpPr>
          <p:spPr>
            <a:xfrm>
              <a:off x="8236485" y="4574388"/>
              <a:ext cx="208008" cy="184192"/>
            </a:xfrm>
            <a:prstGeom prst="mathEqual">
              <a:avLst>
                <a:gd name="adj1" fmla="val 23520"/>
                <a:gd name="adj2" fmla="val 20346"/>
              </a:avLst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042085" y="4274336"/>
              <a:ext cx="555148" cy="32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DCP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等号 67"/>
            <p:cNvSpPr/>
            <p:nvPr/>
          </p:nvSpPr>
          <p:spPr>
            <a:xfrm>
              <a:off x="8214166" y="3876261"/>
              <a:ext cx="208008" cy="184192"/>
            </a:xfrm>
            <a:prstGeom prst="mathEqual">
              <a:avLst>
                <a:gd name="adj1" fmla="val 23520"/>
                <a:gd name="adj2" fmla="val 20346"/>
              </a:avLst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037897" y="3576272"/>
              <a:ext cx="555148" cy="32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DCP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750280" y="3598144"/>
              <a:ext cx="1216792" cy="32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Bypass Line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806518" y="4913130"/>
              <a:ext cx="853739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L2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18 CMs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350544" y="4934533"/>
              <a:ext cx="912320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L3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10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203878" y="4963558"/>
              <a:ext cx="934867" cy="5416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L4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24 CMs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1344" y="1028700"/>
            <a:ext cx="1169786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With a higher gradient (~ 20 MV/m), a total beam energy of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8.0 GeV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is expected to deliver by using 54 (+4) 1.3GHz cryomodules at the main linear accelerator;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The beam energy at the bypass line is in the range of 3.5-4.5 GeV, optimizing for seeding schemes.</a:t>
            </a:r>
          </a:p>
        </p:txBody>
      </p:sp>
      <p:cxnSp>
        <p:nvCxnSpPr>
          <p:cNvPr id="677" name="直接连接符 676"/>
          <p:cNvCxnSpPr/>
          <p:nvPr/>
        </p:nvCxnSpPr>
        <p:spPr>
          <a:xfrm>
            <a:off x="1321849" y="3925135"/>
            <a:ext cx="123366" cy="8182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78" name="箭头: 右 677"/>
          <p:cNvSpPr/>
          <p:nvPr/>
        </p:nvSpPr>
        <p:spPr>
          <a:xfrm>
            <a:off x="10814559" y="3239405"/>
            <a:ext cx="827880" cy="128457"/>
          </a:xfrm>
          <a:prstGeom prst="rightArrow">
            <a:avLst>
              <a:gd name="adj1" fmla="val 50000"/>
              <a:gd name="adj2" fmla="val 152820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>
            <a:glow rad="139700">
              <a:srgbClr val="A02B93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9" name="箭头: 右 678"/>
          <p:cNvSpPr/>
          <p:nvPr/>
        </p:nvSpPr>
        <p:spPr>
          <a:xfrm>
            <a:off x="10839959" y="4236028"/>
            <a:ext cx="827880" cy="128457"/>
          </a:xfrm>
          <a:prstGeom prst="rightArrow">
            <a:avLst>
              <a:gd name="adj1" fmla="val 50000"/>
              <a:gd name="adj2" fmla="val 152820"/>
            </a:avLst>
          </a:prstGeom>
          <a:solidFill>
            <a:srgbClr val="FFFF00"/>
          </a:solidFill>
          <a:ln w="19050" cap="flat" cmpd="sng" algn="ctr">
            <a:noFill/>
            <a:prstDash val="solid"/>
            <a:miter lim="800000"/>
          </a:ln>
          <a:effectLst>
            <a:glow rad="139700">
              <a:srgbClr val="E9713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680" name="直接连接符 679"/>
          <p:cNvCxnSpPr>
            <a:endCxn id="684" idx="1"/>
          </p:cNvCxnSpPr>
          <p:nvPr/>
        </p:nvCxnSpPr>
        <p:spPr>
          <a:xfrm flipV="1">
            <a:off x="1388810" y="4005244"/>
            <a:ext cx="85917" cy="228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681" name="图片 6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4950">
            <a:off x="156044" y="3046028"/>
            <a:ext cx="206458" cy="376992"/>
          </a:xfrm>
          <a:prstGeom prst="rect">
            <a:avLst/>
          </a:prstGeom>
        </p:spPr>
      </p:pic>
      <p:cxnSp>
        <p:nvCxnSpPr>
          <p:cNvPr id="682" name="直接连接符 681"/>
          <p:cNvCxnSpPr>
            <a:stCxn id="681" idx="3"/>
            <a:endCxn id="735" idx="1"/>
          </p:cNvCxnSpPr>
          <p:nvPr/>
        </p:nvCxnSpPr>
        <p:spPr>
          <a:xfrm>
            <a:off x="346896" y="3289098"/>
            <a:ext cx="671160" cy="44064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84" name="矩形: 圆角 683"/>
          <p:cNvSpPr/>
          <p:nvPr/>
        </p:nvSpPr>
        <p:spPr>
          <a:xfrm>
            <a:off x="1474727" y="3826293"/>
            <a:ext cx="1240891" cy="357902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7" name="矩形: 圆角 686"/>
          <p:cNvSpPr/>
          <p:nvPr/>
        </p:nvSpPr>
        <p:spPr>
          <a:xfrm>
            <a:off x="3666815" y="3826293"/>
            <a:ext cx="1240891" cy="357902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89" name="图片 6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63" y="3861930"/>
            <a:ext cx="310923" cy="207282"/>
          </a:xfrm>
          <a:prstGeom prst="rect">
            <a:avLst/>
          </a:prstGeom>
        </p:spPr>
      </p:pic>
      <p:sp>
        <p:nvSpPr>
          <p:cNvPr id="691" name="矩形: 圆角 690"/>
          <p:cNvSpPr/>
          <p:nvPr/>
        </p:nvSpPr>
        <p:spPr>
          <a:xfrm>
            <a:off x="5273806" y="3826293"/>
            <a:ext cx="1240891" cy="357902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93" name="图片 6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354" y="3882515"/>
            <a:ext cx="310923" cy="207282"/>
          </a:xfrm>
          <a:prstGeom prst="rect">
            <a:avLst/>
          </a:prstGeom>
        </p:spPr>
      </p:pic>
      <p:cxnSp>
        <p:nvCxnSpPr>
          <p:cNvPr id="694" name="直接连接符 693"/>
          <p:cNvCxnSpPr>
            <a:stCxn id="691" idx="3"/>
          </p:cNvCxnSpPr>
          <p:nvPr/>
        </p:nvCxnSpPr>
        <p:spPr>
          <a:xfrm>
            <a:off x="6514697" y="4005244"/>
            <a:ext cx="630197" cy="77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95" name="直接连接符 694"/>
          <p:cNvCxnSpPr/>
          <p:nvPr/>
        </p:nvCxnSpPr>
        <p:spPr>
          <a:xfrm flipV="1">
            <a:off x="6569561" y="3302409"/>
            <a:ext cx="313444" cy="7028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696" name="图片 6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143" y="3861930"/>
            <a:ext cx="310923" cy="207282"/>
          </a:xfrm>
          <a:prstGeom prst="rect">
            <a:avLst/>
          </a:prstGeom>
        </p:spPr>
      </p:pic>
      <p:sp>
        <p:nvSpPr>
          <p:cNvPr id="698" name="矩形: 圆角 697"/>
          <p:cNvSpPr/>
          <p:nvPr/>
        </p:nvSpPr>
        <p:spPr>
          <a:xfrm>
            <a:off x="7061112" y="3826293"/>
            <a:ext cx="1240891" cy="357902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2" name="文本框 701"/>
          <p:cNvSpPr txBox="1"/>
          <p:nvPr/>
        </p:nvSpPr>
        <p:spPr>
          <a:xfrm>
            <a:off x="1806349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L1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3" name="文本框 702"/>
          <p:cNvSpPr txBox="1"/>
          <p:nvPr/>
        </p:nvSpPr>
        <p:spPr>
          <a:xfrm>
            <a:off x="3179025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BC1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4" name="文本框 703"/>
          <p:cNvSpPr txBox="1"/>
          <p:nvPr/>
        </p:nvSpPr>
        <p:spPr>
          <a:xfrm>
            <a:off x="3897853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L2</a:t>
            </a:r>
          </a:p>
        </p:txBody>
      </p:sp>
      <p:sp>
        <p:nvSpPr>
          <p:cNvPr id="705" name="文本框 704"/>
          <p:cNvSpPr txBox="1"/>
          <p:nvPr/>
        </p:nvSpPr>
        <p:spPr>
          <a:xfrm>
            <a:off x="4705970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BC2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6" name="文本框 705"/>
          <p:cNvSpPr txBox="1"/>
          <p:nvPr/>
        </p:nvSpPr>
        <p:spPr>
          <a:xfrm>
            <a:off x="5523132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L3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7" name="文本框 706"/>
          <p:cNvSpPr txBox="1"/>
          <p:nvPr/>
        </p:nvSpPr>
        <p:spPr>
          <a:xfrm>
            <a:off x="6489531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BC3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8" name="文本框 707"/>
          <p:cNvSpPr txBox="1"/>
          <p:nvPr/>
        </p:nvSpPr>
        <p:spPr>
          <a:xfrm>
            <a:off x="7360047" y="4315419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L4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09" name="组合 708"/>
          <p:cNvGrpSpPr/>
          <p:nvPr/>
        </p:nvGrpSpPr>
        <p:grpSpPr>
          <a:xfrm>
            <a:off x="9029064" y="3174259"/>
            <a:ext cx="1783978" cy="256299"/>
            <a:chOff x="7962703" y="3523783"/>
            <a:chExt cx="2080227" cy="472852"/>
          </a:xfrm>
        </p:grpSpPr>
        <p:sp>
          <p:nvSpPr>
            <p:cNvPr id="863" name="矩形 862"/>
            <p:cNvSpPr/>
            <p:nvPr/>
          </p:nvSpPr>
          <p:spPr>
            <a:xfrm>
              <a:off x="7962703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4" name="矩形 863"/>
            <p:cNvSpPr/>
            <p:nvPr/>
          </p:nvSpPr>
          <p:spPr>
            <a:xfrm>
              <a:off x="8227668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5" name="矩形 864"/>
            <p:cNvSpPr/>
            <p:nvPr/>
          </p:nvSpPr>
          <p:spPr>
            <a:xfrm>
              <a:off x="8492634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6" name="矩形 865"/>
            <p:cNvSpPr/>
            <p:nvPr/>
          </p:nvSpPr>
          <p:spPr>
            <a:xfrm>
              <a:off x="8757600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7" name="矩形 866"/>
            <p:cNvSpPr/>
            <p:nvPr/>
          </p:nvSpPr>
          <p:spPr>
            <a:xfrm>
              <a:off x="9022565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8" name="矩形 867"/>
            <p:cNvSpPr/>
            <p:nvPr/>
          </p:nvSpPr>
          <p:spPr>
            <a:xfrm>
              <a:off x="9287531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9" name="矩形 868"/>
            <p:cNvSpPr/>
            <p:nvPr/>
          </p:nvSpPr>
          <p:spPr>
            <a:xfrm>
              <a:off x="9552496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0" name="矩形 869"/>
            <p:cNvSpPr/>
            <p:nvPr/>
          </p:nvSpPr>
          <p:spPr>
            <a:xfrm>
              <a:off x="9817462" y="3523783"/>
              <a:ext cx="225468" cy="2104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1" name="矩形 870"/>
            <p:cNvSpPr/>
            <p:nvPr/>
          </p:nvSpPr>
          <p:spPr>
            <a:xfrm>
              <a:off x="7962703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2" name="矩形 871"/>
            <p:cNvSpPr/>
            <p:nvPr/>
          </p:nvSpPr>
          <p:spPr>
            <a:xfrm>
              <a:off x="8227669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3" name="矩形 872"/>
            <p:cNvSpPr/>
            <p:nvPr/>
          </p:nvSpPr>
          <p:spPr>
            <a:xfrm>
              <a:off x="8492634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4" name="矩形 873"/>
            <p:cNvSpPr/>
            <p:nvPr/>
          </p:nvSpPr>
          <p:spPr>
            <a:xfrm>
              <a:off x="8757600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5" name="矩形 874"/>
            <p:cNvSpPr/>
            <p:nvPr/>
          </p:nvSpPr>
          <p:spPr>
            <a:xfrm>
              <a:off x="9022565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6" name="矩形 875"/>
            <p:cNvSpPr/>
            <p:nvPr/>
          </p:nvSpPr>
          <p:spPr>
            <a:xfrm>
              <a:off x="9287531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7" name="矩形 876"/>
            <p:cNvSpPr/>
            <p:nvPr/>
          </p:nvSpPr>
          <p:spPr>
            <a:xfrm>
              <a:off x="9552496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8" name="矩形 877"/>
            <p:cNvSpPr/>
            <p:nvPr/>
          </p:nvSpPr>
          <p:spPr>
            <a:xfrm>
              <a:off x="9817462" y="3786195"/>
              <a:ext cx="225468" cy="21044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10" name="组合 709"/>
          <p:cNvGrpSpPr/>
          <p:nvPr/>
        </p:nvGrpSpPr>
        <p:grpSpPr>
          <a:xfrm>
            <a:off x="9038270" y="4188751"/>
            <a:ext cx="1802041" cy="263590"/>
            <a:chOff x="7771450" y="4362434"/>
            <a:chExt cx="1802041" cy="263590"/>
          </a:xfrm>
        </p:grpSpPr>
        <p:sp>
          <p:nvSpPr>
            <p:cNvPr id="843" name="矩形 842"/>
            <p:cNvSpPr/>
            <p:nvPr/>
          </p:nvSpPr>
          <p:spPr>
            <a:xfrm>
              <a:off x="7771450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4" name="矩形 843"/>
            <p:cNvSpPr/>
            <p:nvPr/>
          </p:nvSpPr>
          <p:spPr>
            <a:xfrm>
              <a:off x="7955063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5" name="矩形 844"/>
            <p:cNvSpPr/>
            <p:nvPr/>
          </p:nvSpPr>
          <p:spPr>
            <a:xfrm>
              <a:off x="8138677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6" name="矩形 845"/>
            <p:cNvSpPr/>
            <p:nvPr/>
          </p:nvSpPr>
          <p:spPr>
            <a:xfrm>
              <a:off x="8322290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7" name="矩形 846"/>
            <p:cNvSpPr/>
            <p:nvPr/>
          </p:nvSpPr>
          <p:spPr>
            <a:xfrm>
              <a:off x="8505903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8" name="矩形 847"/>
            <p:cNvSpPr/>
            <p:nvPr/>
          </p:nvSpPr>
          <p:spPr>
            <a:xfrm>
              <a:off x="8689517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9" name="矩形 848"/>
            <p:cNvSpPr/>
            <p:nvPr/>
          </p:nvSpPr>
          <p:spPr>
            <a:xfrm>
              <a:off x="8873130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0" name="矩形 849"/>
            <p:cNvSpPr/>
            <p:nvPr/>
          </p:nvSpPr>
          <p:spPr>
            <a:xfrm>
              <a:off x="9056743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1" name="矩形 850"/>
            <p:cNvSpPr/>
            <p:nvPr/>
          </p:nvSpPr>
          <p:spPr>
            <a:xfrm>
              <a:off x="7771450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2" name="矩形 851"/>
            <p:cNvSpPr/>
            <p:nvPr/>
          </p:nvSpPr>
          <p:spPr>
            <a:xfrm>
              <a:off x="7955064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3" name="矩形 852"/>
            <p:cNvSpPr/>
            <p:nvPr/>
          </p:nvSpPr>
          <p:spPr>
            <a:xfrm>
              <a:off x="8138677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4" name="矩形 853"/>
            <p:cNvSpPr/>
            <p:nvPr/>
          </p:nvSpPr>
          <p:spPr>
            <a:xfrm>
              <a:off x="8322290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5" name="矩形 854"/>
            <p:cNvSpPr/>
            <p:nvPr/>
          </p:nvSpPr>
          <p:spPr>
            <a:xfrm>
              <a:off x="8505903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6" name="矩形 855"/>
            <p:cNvSpPr/>
            <p:nvPr/>
          </p:nvSpPr>
          <p:spPr>
            <a:xfrm>
              <a:off x="8689517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7" name="矩形 856"/>
            <p:cNvSpPr/>
            <p:nvPr/>
          </p:nvSpPr>
          <p:spPr>
            <a:xfrm>
              <a:off x="8873130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8" name="矩形 857"/>
            <p:cNvSpPr/>
            <p:nvPr/>
          </p:nvSpPr>
          <p:spPr>
            <a:xfrm>
              <a:off x="9056743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9" name="矩形 858"/>
            <p:cNvSpPr/>
            <p:nvPr/>
          </p:nvSpPr>
          <p:spPr>
            <a:xfrm>
              <a:off x="9233635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0" name="矩形 859"/>
            <p:cNvSpPr/>
            <p:nvPr/>
          </p:nvSpPr>
          <p:spPr>
            <a:xfrm>
              <a:off x="9417248" y="4362434"/>
              <a:ext cx="156243" cy="1173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1" name="矩形 860"/>
            <p:cNvSpPr/>
            <p:nvPr/>
          </p:nvSpPr>
          <p:spPr>
            <a:xfrm>
              <a:off x="9233635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2" name="矩形 861"/>
            <p:cNvSpPr/>
            <p:nvPr/>
          </p:nvSpPr>
          <p:spPr>
            <a:xfrm>
              <a:off x="9417248" y="4508715"/>
              <a:ext cx="156243" cy="11730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11" name="文本框 710"/>
          <p:cNvSpPr txBox="1"/>
          <p:nvPr/>
        </p:nvSpPr>
        <p:spPr>
          <a:xfrm>
            <a:off x="9567818" y="4514914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FEL-1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2" name="文本框 711"/>
          <p:cNvSpPr txBox="1"/>
          <p:nvPr/>
        </p:nvSpPr>
        <p:spPr>
          <a:xfrm>
            <a:off x="9567818" y="2817861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FEL-2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13" name="直接连接符 712"/>
          <p:cNvCxnSpPr/>
          <p:nvPr/>
        </p:nvCxnSpPr>
        <p:spPr>
          <a:xfrm flipV="1">
            <a:off x="8516490" y="3310501"/>
            <a:ext cx="321426" cy="69896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4" name="直接连接符 713"/>
          <p:cNvCxnSpPr/>
          <p:nvPr/>
        </p:nvCxnSpPr>
        <p:spPr>
          <a:xfrm>
            <a:off x="8555812" y="4012979"/>
            <a:ext cx="473252" cy="26658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17" name="圆柱体 716"/>
          <p:cNvSpPr/>
          <p:nvPr/>
        </p:nvSpPr>
        <p:spPr>
          <a:xfrm rot="16200000">
            <a:off x="9077964" y="3928627"/>
            <a:ext cx="196905" cy="115056"/>
          </a:xfrm>
          <a:prstGeom prst="can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8" name="文本框 717"/>
          <p:cNvSpPr txBox="1"/>
          <p:nvPr/>
        </p:nvSpPr>
        <p:spPr>
          <a:xfrm>
            <a:off x="9219912" y="3831584"/>
            <a:ext cx="641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Dump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9" name="圆柱体 718"/>
          <p:cNvSpPr/>
          <p:nvPr/>
        </p:nvSpPr>
        <p:spPr>
          <a:xfrm rot="18130948">
            <a:off x="11045789" y="3415181"/>
            <a:ext cx="196905" cy="115056"/>
          </a:xfrm>
          <a:prstGeom prst="can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20" name="直接连接符 719"/>
          <p:cNvCxnSpPr>
            <a:stCxn id="719" idx="1"/>
            <a:endCxn id="678" idx="1"/>
          </p:cNvCxnSpPr>
          <p:nvPr/>
        </p:nvCxnSpPr>
        <p:spPr>
          <a:xfrm flipH="1" flipV="1">
            <a:off x="10814559" y="3303634"/>
            <a:ext cx="280994" cy="13843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1" name="圆柱体 720"/>
          <p:cNvSpPr/>
          <p:nvPr/>
        </p:nvSpPr>
        <p:spPr>
          <a:xfrm rot="18130948">
            <a:off x="11087486" y="4420924"/>
            <a:ext cx="196905" cy="115056"/>
          </a:xfrm>
          <a:prstGeom prst="can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63500">
              <a:srgbClr val="A5A5A5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22" name="直接连接符 721"/>
          <p:cNvCxnSpPr>
            <a:stCxn id="721" idx="1"/>
          </p:cNvCxnSpPr>
          <p:nvPr/>
        </p:nvCxnSpPr>
        <p:spPr>
          <a:xfrm flipH="1" flipV="1">
            <a:off x="10827023" y="4298445"/>
            <a:ext cx="310227" cy="1493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3" name="文本框 722"/>
          <p:cNvSpPr txBox="1"/>
          <p:nvPr/>
        </p:nvSpPr>
        <p:spPr>
          <a:xfrm>
            <a:off x="11043114" y="2811087"/>
            <a:ext cx="1148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0.2-3.0 keV</a:t>
            </a:r>
          </a:p>
        </p:txBody>
      </p:sp>
      <p:sp>
        <p:nvSpPr>
          <p:cNvPr id="724" name="文本框 723"/>
          <p:cNvSpPr txBox="1"/>
          <p:nvPr/>
        </p:nvSpPr>
        <p:spPr>
          <a:xfrm>
            <a:off x="11002570" y="3877604"/>
            <a:ext cx="1148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3.0-13.0 keV</a:t>
            </a:r>
          </a:p>
        </p:txBody>
      </p:sp>
      <p:grpSp>
        <p:nvGrpSpPr>
          <p:cNvPr id="725" name="组合 724"/>
          <p:cNvGrpSpPr/>
          <p:nvPr/>
        </p:nvGrpSpPr>
        <p:grpSpPr>
          <a:xfrm>
            <a:off x="1524983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35" name="椭圆 834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6" name="椭圆 835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7" name="椭圆 836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8" name="椭圆 837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9" name="椭圆 838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0" name="椭圆 839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1" name="椭圆 840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2" name="椭圆 841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6" name="组合 725"/>
          <p:cNvGrpSpPr/>
          <p:nvPr/>
        </p:nvGrpSpPr>
        <p:grpSpPr>
          <a:xfrm>
            <a:off x="2198513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27" name="椭圆 826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8" name="椭圆 827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9" name="椭圆 828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0" name="椭圆 829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1" name="椭圆 830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2" name="椭圆 831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3" name="椭圆 832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4" name="椭圆 833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7" name="组合 726"/>
          <p:cNvGrpSpPr/>
          <p:nvPr/>
        </p:nvGrpSpPr>
        <p:grpSpPr>
          <a:xfrm>
            <a:off x="3717691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19" name="椭圆 818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0" name="椭圆 819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1" name="椭圆 820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2" name="椭圆 821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3" name="椭圆 822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4" name="椭圆 823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5" name="椭圆 824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6" name="椭圆 825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8" name="组合 727"/>
          <p:cNvGrpSpPr/>
          <p:nvPr/>
        </p:nvGrpSpPr>
        <p:grpSpPr>
          <a:xfrm>
            <a:off x="4391221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11" name="椭圆 810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2" name="椭圆 811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3" name="椭圆 812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4" name="椭圆 813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5" name="椭圆 814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6" name="椭圆 815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7" name="椭圆 816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8" name="椭圆 817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9" name="组合 728"/>
          <p:cNvGrpSpPr/>
          <p:nvPr/>
        </p:nvGrpSpPr>
        <p:grpSpPr>
          <a:xfrm>
            <a:off x="5306668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03" name="椭圆 802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4" name="椭圆 803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5" name="椭圆 804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6" name="椭圆 805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7" name="椭圆 806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8" name="椭圆 807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9" name="椭圆 808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0" name="椭圆 809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0" name="组合 729"/>
          <p:cNvGrpSpPr/>
          <p:nvPr/>
        </p:nvGrpSpPr>
        <p:grpSpPr>
          <a:xfrm>
            <a:off x="5980198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95" name="椭圆 794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6" name="椭圆 795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7" name="椭圆 796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8" name="椭圆 797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9" name="椭圆 798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0" name="椭圆 799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1" name="椭圆 800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2" name="椭圆 801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1" name="组合 730"/>
          <p:cNvGrpSpPr/>
          <p:nvPr/>
        </p:nvGrpSpPr>
        <p:grpSpPr>
          <a:xfrm>
            <a:off x="7106250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87" name="椭圆 786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8" name="椭圆 787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9" name="椭圆 788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0" name="椭圆 789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1" name="椭圆 790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2" name="椭圆 791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3" name="椭圆 792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4" name="椭圆 793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2" name="组合 731"/>
          <p:cNvGrpSpPr/>
          <p:nvPr/>
        </p:nvGrpSpPr>
        <p:grpSpPr>
          <a:xfrm>
            <a:off x="7779780" y="3868810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79" name="椭圆 778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0" name="椭圆 779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1" name="椭圆 780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2" name="椭圆 781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3" name="椭圆 782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4" name="椭圆 783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5" name="椭圆 784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6" name="椭圆 785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3" name="组合 732"/>
          <p:cNvGrpSpPr/>
          <p:nvPr/>
        </p:nvGrpSpPr>
        <p:grpSpPr>
          <a:xfrm rot="1880711">
            <a:off x="522991" y="3426986"/>
            <a:ext cx="459141" cy="249218"/>
            <a:chOff x="1740032" y="3429000"/>
            <a:chExt cx="599232" cy="423909"/>
          </a:xfrm>
          <a:solidFill>
            <a:srgbClr val="0E2841">
              <a:lumMod val="50000"/>
              <a:lumOff val="50000"/>
            </a:srgb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771" name="椭圆 770"/>
            <p:cNvSpPr/>
            <p:nvPr/>
          </p:nvSpPr>
          <p:spPr>
            <a:xfrm>
              <a:off x="174003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2" name="椭圆 771"/>
            <p:cNvSpPr/>
            <p:nvPr/>
          </p:nvSpPr>
          <p:spPr>
            <a:xfrm>
              <a:off x="1806616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3" name="椭圆 772"/>
            <p:cNvSpPr/>
            <p:nvPr/>
          </p:nvSpPr>
          <p:spPr>
            <a:xfrm>
              <a:off x="1873200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4" name="椭圆 773"/>
            <p:cNvSpPr/>
            <p:nvPr/>
          </p:nvSpPr>
          <p:spPr>
            <a:xfrm>
              <a:off x="1939783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5" name="椭圆 774"/>
            <p:cNvSpPr/>
            <p:nvPr/>
          </p:nvSpPr>
          <p:spPr>
            <a:xfrm>
              <a:off x="2006361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6" name="椭圆 775"/>
            <p:cNvSpPr/>
            <p:nvPr/>
          </p:nvSpPr>
          <p:spPr>
            <a:xfrm>
              <a:off x="2072942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7" name="椭圆 776"/>
            <p:cNvSpPr/>
            <p:nvPr/>
          </p:nvSpPr>
          <p:spPr>
            <a:xfrm>
              <a:off x="2139524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8" name="椭圆 777"/>
            <p:cNvSpPr/>
            <p:nvPr/>
          </p:nvSpPr>
          <p:spPr>
            <a:xfrm>
              <a:off x="2206098" y="3429000"/>
              <a:ext cx="133166" cy="4239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34" name="椭圆 733"/>
          <p:cNvSpPr/>
          <p:nvPr/>
        </p:nvSpPr>
        <p:spPr>
          <a:xfrm rot="1880711">
            <a:off x="394886" y="3221637"/>
            <a:ext cx="102034" cy="249218"/>
          </a:xfrm>
          <a:prstGeom prst="ellipse">
            <a:avLst/>
          </a:prstGeom>
          <a:solidFill>
            <a:srgbClr val="0E2841">
              <a:lumMod val="50000"/>
              <a:lumOff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35" name="图片 7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1338">
            <a:off x="990363" y="3747558"/>
            <a:ext cx="371507" cy="159531"/>
          </a:xfrm>
          <a:prstGeom prst="rect">
            <a:avLst/>
          </a:prstGeom>
        </p:spPr>
      </p:pic>
      <p:sp>
        <p:nvSpPr>
          <p:cNvPr id="736" name="文本框 735"/>
          <p:cNvSpPr txBox="1"/>
          <p:nvPr/>
        </p:nvSpPr>
        <p:spPr>
          <a:xfrm>
            <a:off x="1689335" y="4658781"/>
            <a:ext cx="751493" cy="307777"/>
          </a:xfrm>
          <a:prstGeom prst="rect">
            <a:avLst/>
          </a:prstGeom>
          <a:solidFill>
            <a:srgbClr val="0F9ED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2 CMs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7" name="文本框 736"/>
          <p:cNvSpPr txBox="1"/>
          <p:nvPr/>
        </p:nvSpPr>
        <p:spPr>
          <a:xfrm>
            <a:off x="2660401" y="4695273"/>
            <a:ext cx="723219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2 CMHs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8" name="文本框 737"/>
          <p:cNvSpPr txBox="1"/>
          <p:nvPr/>
        </p:nvSpPr>
        <p:spPr>
          <a:xfrm>
            <a:off x="3793043" y="4659090"/>
            <a:ext cx="975302" cy="307777"/>
          </a:xfrm>
          <a:prstGeom prst="rect">
            <a:avLst/>
          </a:prstGeom>
          <a:solidFill>
            <a:srgbClr val="0F9ED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18 CMs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9" name="文本框 738"/>
          <p:cNvSpPr txBox="1"/>
          <p:nvPr/>
        </p:nvSpPr>
        <p:spPr>
          <a:xfrm>
            <a:off x="5659956" y="4658781"/>
            <a:ext cx="975302" cy="307777"/>
          </a:xfrm>
          <a:prstGeom prst="rect">
            <a:avLst/>
          </a:prstGeom>
          <a:solidFill>
            <a:srgbClr val="0F9ED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10 CMs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0" name="文本框 739"/>
          <p:cNvSpPr txBox="1"/>
          <p:nvPr/>
        </p:nvSpPr>
        <p:spPr>
          <a:xfrm>
            <a:off x="7551154" y="4658781"/>
            <a:ext cx="975302" cy="307777"/>
          </a:xfrm>
          <a:prstGeom prst="rect">
            <a:avLst/>
          </a:prstGeom>
          <a:solidFill>
            <a:srgbClr val="0F9ED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24 CMs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1" name="文本框 740"/>
          <p:cNvSpPr txBox="1"/>
          <p:nvPr/>
        </p:nvSpPr>
        <p:spPr>
          <a:xfrm>
            <a:off x="400626" y="5678087"/>
            <a:ext cx="170186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100 MeV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10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σ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z 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1 mm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2" name="文本框 741"/>
          <p:cNvSpPr txBox="1"/>
          <p:nvPr/>
        </p:nvSpPr>
        <p:spPr>
          <a:xfrm>
            <a:off x="2884464" y="5678087"/>
            <a:ext cx="161388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265 MeV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80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σ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z    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0.13 mm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3" name="文本框 742"/>
          <p:cNvSpPr txBox="1"/>
          <p:nvPr/>
        </p:nvSpPr>
        <p:spPr>
          <a:xfrm>
            <a:off x="4720929" y="5679995"/>
            <a:ext cx="18719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2.3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800 A</a:t>
            </a:r>
          </a:p>
        </p:txBody>
      </p:sp>
      <p:sp>
        <p:nvSpPr>
          <p:cNvPr id="744" name="文本框 743"/>
          <p:cNvSpPr txBox="1"/>
          <p:nvPr/>
        </p:nvSpPr>
        <p:spPr>
          <a:xfrm>
            <a:off x="6650157" y="5678087"/>
            <a:ext cx="18221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3.5-4.5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1.5 kA</a:t>
            </a:r>
          </a:p>
        </p:txBody>
      </p:sp>
      <p:sp>
        <p:nvSpPr>
          <p:cNvPr id="745" name="文本框 744"/>
          <p:cNvSpPr txBox="1"/>
          <p:nvPr/>
        </p:nvSpPr>
        <p:spPr>
          <a:xfrm>
            <a:off x="8526455" y="5679995"/>
            <a:ext cx="179710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5.8-8.0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1.5 kA</a:t>
            </a:r>
          </a:p>
        </p:txBody>
      </p:sp>
      <p:cxnSp>
        <p:nvCxnSpPr>
          <p:cNvPr id="746" name="直接箭头连接符 745"/>
          <p:cNvCxnSpPr>
            <a:stCxn id="742" idx="0"/>
          </p:cNvCxnSpPr>
          <p:nvPr/>
        </p:nvCxnSpPr>
        <p:spPr>
          <a:xfrm flipV="1">
            <a:off x="3691408" y="4236028"/>
            <a:ext cx="0" cy="144205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7" name="直接箭头连接符 746"/>
          <p:cNvCxnSpPr/>
          <p:nvPr/>
        </p:nvCxnSpPr>
        <p:spPr>
          <a:xfrm flipV="1">
            <a:off x="5347492" y="4236028"/>
            <a:ext cx="0" cy="142859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8" name="直接箭头连接符 747"/>
          <p:cNvCxnSpPr/>
          <p:nvPr/>
        </p:nvCxnSpPr>
        <p:spPr>
          <a:xfrm flipV="1">
            <a:off x="7070333" y="4236028"/>
            <a:ext cx="0" cy="141335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9" name="直接箭头连接符 748"/>
          <p:cNvCxnSpPr/>
          <p:nvPr/>
        </p:nvCxnSpPr>
        <p:spPr>
          <a:xfrm flipV="1">
            <a:off x="8736123" y="4251560"/>
            <a:ext cx="0" cy="137837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50" name="组合 749"/>
          <p:cNvGrpSpPr/>
          <p:nvPr/>
        </p:nvGrpSpPr>
        <p:grpSpPr>
          <a:xfrm>
            <a:off x="3036055" y="3912563"/>
            <a:ext cx="255732" cy="184195"/>
            <a:chOff x="1740023" y="3429000"/>
            <a:chExt cx="599241" cy="423909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63" name="椭圆 762"/>
            <p:cNvSpPr/>
            <p:nvPr/>
          </p:nvSpPr>
          <p:spPr>
            <a:xfrm>
              <a:off x="1740023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4" name="椭圆 763"/>
            <p:cNvSpPr/>
            <p:nvPr/>
          </p:nvSpPr>
          <p:spPr>
            <a:xfrm>
              <a:off x="1806605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5" name="椭圆 764"/>
            <p:cNvSpPr/>
            <p:nvPr/>
          </p:nvSpPr>
          <p:spPr>
            <a:xfrm>
              <a:off x="1873187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6" name="椭圆 765"/>
            <p:cNvSpPr/>
            <p:nvPr/>
          </p:nvSpPr>
          <p:spPr>
            <a:xfrm>
              <a:off x="1939770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7" name="椭圆 766"/>
            <p:cNvSpPr/>
            <p:nvPr/>
          </p:nvSpPr>
          <p:spPr>
            <a:xfrm>
              <a:off x="2006352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8" name="椭圆 767"/>
            <p:cNvSpPr/>
            <p:nvPr/>
          </p:nvSpPr>
          <p:spPr>
            <a:xfrm>
              <a:off x="2072934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9" name="椭圆 768"/>
            <p:cNvSpPr/>
            <p:nvPr/>
          </p:nvSpPr>
          <p:spPr>
            <a:xfrm>
              <a:off x="2139517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0" name="椭圆 769"/>
            <p:cNvSpPr/>
            <p:nvPr/>
          </p:nvSpPr>
          <p:spPr>
            <a:xfrm>
              <a:off x="2206099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1" name="组合 750"/>
          <p:cNvGrpSpPr/>
          <p:nvPr/>
        </p:nvGrpSpPr>
        <p:grpSpPr>
          <a:xfrm>
            <a:off x="2760385" y="3919484"/>
            <a:ext cx="255732" cy="184195"/>
            <a:chOff x="1740023" y="3429000"/>
            <a:chExt cx="599241" cy="423909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5" name="椭圆 754"/>
            <p:cNvSpPr/>
            <p:nvPr/>
          </p:nvSpPr>
          <p:spPr>
            <a:xfrm>
              <a:off x="1740023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6" name="椭圆 755"/>
            <p:cNvSpPr/>
            <p:nvPr/>
          </p:nvSpPr>
          <p:spPr>
            <a:xfrm>
              <a:off x="1806605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7" name="椭圆 756"/>
            <p:cNvSpPr/>
            <p:nvPr/>
          </p:nvSpPr>
          <p:spPr>
            <a:xfrm>
              <a:off x="1873187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8" name="椭圆 757"/>
            <p:cNvSpPr/>
            <p:nvPr/>
          </p:nvSpPr>
          <p:spPr>
            <a:xfrm>
              <a:off x="1939770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9" name="椭圆 758"/>
            <p:cNvSpPr/>
            <p:nvPr/>
          </p:nvSpPr>
          <p:spPr>
            <a:xfrm>
              <a:off x="2006352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0" name="椭圆 759"/>
            <p:cNvSpPr/>
            <p:nvPr/>
          </p:nvSpPr>
          <p:spPr>
            <a:xfrm>
              <a:off x="2072934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1" name="椭圆 760"/>
            <p:cNvSpPr/>
            <p:nvPr/>
          </p:nvSpPr>
          <p:spPr>
            <a:xfrm>
              <a:off x="2139517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2" name="椭圆 761"/>
            <p:cNvSpPr/>
            <p:nvPr/>
          </p:nvSpPr>
          <p:spPr>
            <a:xfrm>
              <a:off x="2206099" y="3429000"/>
              <a:ext cx="133165" cy="423909"/>
            </a:xfrm>
            <a:prstGeom prst="ellipse">
              <a:avLst/>
            </a:prstGeom>
            <a:grpFill/>
            <a:ln w="1905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752" name="直接箭头连接符 751"/>
          <p:cNvCxnSpPr/>
          <p:nvPr/>
        </p:nvCxnSpPr>
        <p:spPr>
          <a:xfrm flipV="1">
            <a:off x="1176116" y="4146271"/>
            <a:ext cx="0" cy="15318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3" name="文本框 752"/>
          <p:cNvSpPr txBox="1"/>
          <p:nvPr/>
        </p:nvSpPr>
        <p:spPr>
          <a:xfrm rot="1940854">
            <a:off x="689447" y="3121915"/>
            <a:ext cx="74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Injector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4" name="矩形: 圆角 753"/>
          <p:cNvSpPr/>
          <p:nvPr/>
        </p:nvSpPr>
        <p:spPr>
          <a:xfrm>
            <a:off x="2746907" y="3884662"/>
            <a:ext cx="563168" cy="261610"/>
          </a:xfrm>
          <a:prstGeom prst="round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9" name="等号 878"/>
          <p:cNvSpPr/>
          <p:nvPr/>
        </p:nvSpPr>
        <p:spPr>
          <a:xfrm>
            <a:off x="8308482" y="3900416"/>
            <a:ext cx="208008" cy="184192"/>
          </a:xfrm>
          <a:prstGeom prst="mathEqual">
            <a:avLst>
              <a:gd name="adj1" fmla="val 23520"/>
              <a:gd name="adj2" fmla="val 20346"/>
            </a:avLst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0" name="文本框 879"/>
          <p:cNvSpPr txBox="1"/>
          <p:nvPr/>
        </p:nvSpPr>
        <p:spPr>
          <a:xfrm>
            <a:off x="8114082" y="3600364"/>
            <a:ext cx="55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DCP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1" name="等号 880"/>
          <p:cNvSpPr/>
          <p:nvPr/>
        </p:nvSpPr>
        <p:spPr>
          <a:xfrm>
            <a:off x="8286163" y="3202289"/>
            <a:ext cx="208008" cy="184192"/>
          </a:xfrm>
          <a:prstGeom prst="mathEqual">
            <a:avLst>
              <a:gd name="adj1" fmla="val 23520"/>
              <a:gd name="adj2" fmla="val 20346"/>
            </a:avLst>
          </a:prstGeom>
          <a:solidFill>
            <a:srgbClr val="FFC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2" name="文本框 881"/>
          <p:cNvSpPr txBox="1"/>
          <p:nvPr/>
        </p:nvSpPr>
        <p:spPr>
          <a:xfrm>
            <a:off x="8109894" y="2902300"/>
            <a:ext cx="555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DCP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84" name="直接箭头连接符 883"/>
          <p:cNvCxnSpPr/>
          <p:nvPr/>
        </p:nvCxnSpPr>
        <p:spPr>
          <a:xfrm>
            <a:off x="7429267" y="2811087"/>
            <a:ext cx="0" cy="37607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87" name="文本框 886"/>
          <p:cNvSpPr txBox="1"/>
          <p:nvPr/>
        </p:nvSpPr>
        <p:spPr>
          <a:xfrm>
            <a:off x="6497247" y="2420888"/>
            <a:ext cx="19969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E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beam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3.5 ~ 4.5 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peak  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=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rPr>
              <a:t>800 A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2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>
                <a:effectLst/>
                <a:cs typeface="Arial" panose="020B0604020202020204" pitchFamily="34" charset="0"/>
              </a:rPr>
              <a:t>Performance of SHINE </a:t>
            </a:r>
            <a:r>
              <a:rPr lang="en-GB" altLang="zh-CN" dirty="0" err="1">
                <a:effectLst/>
                <a:cs typeface="Arial" panose="020B0604020202020204" pitchFamily="34" charset="0"/>
              </a:rPr>
              <a:t>Linac</a:t>
            </a:r>
            <a:endParaRPr lang="en-GB" altLang="zh-CN" dirty="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ffectLst/>
                <a:cs typeface="Arial" panose="020B0604020202020204" pitchFamily="34" charset="0"/>
              </a:rPr>
              <a:t>SHINE </a:t>
            </a:r>
            <a:r>
              <a:rPr lang="en-US" altLang="zh-CN" dirty="0" err="1">
                <a:effectLst/>
                <a:cs typeface="Arial" panose="020B0604020202020204" pitchFamily="34" charset="0"/>
              </a:rPr>
              <a:t>Linac</a:t>
            </a:r>
            <a:r>
              <a:rPr lang="en-US" altLang="zh-CN" dirty="0">
                <a:effectLst/>
                <a:cs typeface="Arial" panose="020B0604020202020204" pitchFamily="34" charset="0"/>
              </a:rPr>
              <a:t> Parameters</a:t>
            </a:r>
            <a:endParaRPr lang="zh-CN" altLang="en-US" dirty="0"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198" name="表格 3"/>
          <p:cNvGraphicFramePr>
            <a:graphicFrameLocks noGrp="1"/>
          </p:cNvGraphicFramePr>
          <p:nvPr/>
        </p:nvGraphicFramePr>
        <p:xfrm>
          <a:off x="263734" y="2060853"/>
          <a:ext cx="4078950" cy="4319933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303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659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SHINE Linac 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parameters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TESLA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mode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</a:t>
                      </a:r>
                      <a:r>
                        <a:rPr lang="en-US" sz="1800" b="1" kern="1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temp.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K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Frequency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MHz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Eacc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MV/m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altLang="zh-CN" sz="1800" b="1" kern="1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zh-CN" sz="1800" b="1" kern="1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2.7×10</a:t>
                      </a:r>
                      <a:r>
                        <a:rPr lang="en-US" sz="1800" kern="1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cavity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Cryomodule static heat load</a:t>
                      </a:r>
                      <a:endParaRPr lang="zh-CN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W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67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Cryomodule total heat load</a:t>
                      </a:r>
                      <a:endParaRPr lang="zh-CN" alt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W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819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energy / GeV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8.0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1" kern="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CryoPlant</a:t>
                      </a:r>
                      <a:r>
                        <a:rPr lang="en-US" altLang="zh-CN" sz="1800" b="1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kW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5089" marR="65089" marT="0" marB="0" anchor="ctr">
                    <a:lnL w="12700" cmpd="sng">
                      <a:solidFill>
                        <a:srgbClr val="526DB0"/>
                      </a:solidFill>
                    </a:lnL>
                    <a:lnR w="12700" cmpd="sng">
                      <a:solidFill>
                        <a:srgbClr val="526DB0"/>
                      </a:solidFill>
                    </a:lnR>
                    <a:lnT w="12700" cmpd="sng">
                      <a:solidFill>
                        <a:srgbClr val="526DB0"/>
                      </a:solidFill>
                    </a:lnT>
                    <a:lnB w="12700" cmpd="sng">
                      <a:solidFill>
                        <a:srgbClr val="526DB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99" name="图片 4"/>
          <p:cNvPicPr>
            <a:picLocks noChangeAspect="1"/>
          </p:cNvPicPr>
          <p:nvPr/>
        </p:nvPicPr>
        <p:blipFill>
          <a:blip r:embed="rId2"/>
          <a:srcRect t="38779" b="38024"/>
          <a:stretch>
            <a:fillRect/>
          </a:stretch>
        </p:blipFill>
        <p:spPr>
          <a:xfrm>
            <a:off x="4368165" y="1772920"/>
            <a:ext cx="7875905" cy="818515"/>
          </a:xfrm>
          <a:prstGeom prst="rect">
            <a:avLst/>
          </a:prstGeom>
        </p:spPr>
      </p:pic>
      <p:pic>
        <p:nvPicPr>
          <p:cNvPr id="200" name="图片 8"/>
          <p:cNvPicPr>
            <a:picLocks noChangeAspect="1"/>
          </p:cNvPicPr>
          <p:nvPr/>
        </p:nvPicPr>
        <p:blipFill rotWithShape="1">
          <a:blip r:embed="rId3"/>
          <a:srcRect t="13595" r="57999"/>
          <a:stretch>
            <a:fillRect/>
          </a:stretch>
        </p:blipFill>
        <p:spPr>
          <a:xfrm>
            <a:off x="4633434" y="3699079"/>
            <a:ext cx="2396836" cy="2818248"/>
          </a:xfrm>
          <a:prstGeom prst="rect">
            <a:avLst/>
          </a:prstGeom>
        </p:spPr>
      </p:pic>
      <p:sp>
        <p:nvSpPr>
          <p:cNvPr id="201" name="文本框 11"/>
          <p:cNvSpPr txBox="1"/>
          <p:nvPr/>
        </p:nvSpPr>
        <p:spPr>
          <a:xfrm>
            <a:off x="7605992" y="2825636"/>
            <a:ext cx="395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Q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 measurement of 8 cavities at ~16 MV/m in the high-Q CM prototype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grpSp>
        <p:nvGrpSpPr>
          <p:cNvPr id="202" name="组合 5"/>
          <p:cNvGrpSpPr/>
          <p:nvPr/>
        </p:nvGrpSpPr>
        <p:grpSpPr>
          <a:xfrm>
            <a:off x="7199840" y="3267809"/>
            <a:ext cx="4717329" cy="3590275"/>
            <a:chOff x="7023302" y="2997730"/>
            <a:chExt cx="5043136" cy="3616267"/>
          </a:xfrm>
        </p:grpSpPr>
        <p:pic>
          <p:nvPicPr>
            <p:cNvPr id="203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3302" y="2997730"/>
              <a:ext cx="4685731" cy="3616267"/>
            </a:xfrm>
            <a:prstGeom prst="rect">
              <a:avLst/>
            </a:prstGeom>
          </p:spPr>
        </p:pic>
        <p:sp>
          <p:nvSpPr>
            <p:cNvPr id="204" name="文本框 12"/>
            <p:cNvSpPr txBox="1"/>
            <p:nvPr/>
          </p:nvSpPr>
          <p:spPr>
            <a:xfrm>
              <a:off x="10527161" y="3222110"/>
              <a:ext cx="153927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汉仪中圆简" panose="02010609000101010101" pitchFamily="49" charset="-122"/>
                  <a:cs typeface="+mn-cs"/>
                </a:rPr>
                <a:t>Flanges loss deducted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汉仪中圆简" panose="02010609000101010101" pitchFamily="49" charset="-122"/>
                  <a:cs typeface="+mn-cs"/>
                </a:rPr>
                <a:t>Before Degaussing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汉仪中圆简" panose="02010609000101010101" pitchFamily="49" charset="-122"/>
                  <a:cs typeface="+mn-cs"/>
                </a:rPr>
                <a:t>Degaussing interrupted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汉仪中圆简" panose="02010609000101010101" pitchFamily="49" charset="-122"/>
                  <a:cs typeface="+mn-cs"/>
                </a:rPr>
                <a:t>After Degaussing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endParaRPr>
            </a:p>
          </p:txBody>
        </p:sp>
      </p:grpSp>
      <p:sp>
        <p:nvSpPr>
          <p:cNvPr id="205" name="文本框 9"/>
          <p:cNvSpPr txBox="1"/>
          <p:nvPr/>
        </p:nvSpPr>
        <p:spPr>
          <a:xfrm>
            <a:off x="4512501" y="3068750"/>
            <a:ext cx="3086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AFAFA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Thermal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AFAFA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AFAFA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difference between cell top and bottom during cooling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AFAFA"/>
              </a:highlight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206" name="文本框 7"/>
          <p:cNvSpPr txBox="1"/>
          <p:nvPr/>
        </p:nvSpPr>
        <p:spPr>
          <a:xfrm>
            <a:off x="263734" y="908808"/>
            <a:ext cx="11193538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884555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he high-Q Cryomodule (CM) prototype was tested and has reached an average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Q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= 3.0X10</a:t>
            </a:r>
            <a:r>
              <a:rPr kumimoji="0" lang="en-US" altLang="zh-CN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at a total voltage of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anose="020B0604020202020204" pitchFamily="34" charset="0"/>
              </a:rPr>
              <a:t>135 MV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, after CM degaussing and fast cooling,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t="24532"/>
          <a:stretch>
            <a:fillRect/>
          </a:stretch>
        </p:blipFill>
        <p:spPr>
          <a:xfrm>
            <a:off x="2934976" y="1236007"/>
            <a:ext cx="3748838" cy="28291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19694" r="6262"/>
          <a:stretch>
            <a:fillRect/>
          </a:stretch>
        </p:blipFill>
        <p:spPr>
          <a:xfrm>
            <a:off x="7106416" y="1220448"/>
            <a:ext cx="4975118" cy="2840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31268" t="14499" r="8866" b="5161"/>
          <a:stretch>
            <a:fillRect/>
          </a:stretch>
        </p:blipFill>
        <p:spPr>
          <a:xfrm>
            <a:off x="86014" y="1236008"/>
            <a:ext cx="2822745" cy="28410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9204" y="36912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VHF Gun section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15680" y="369125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i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1CM section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482441" y="370488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Laser heater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l="7899" t="12478" r="31279" b="15364"/>
          <a:stretch>
            <a:fillRect/>
          </a:stretch>
        </p:blipFill>
        <p:spPr>
          <a:xfrm>
            <a:off x="5500806" y="1236007"/>
            <a:ext cx="3561578" cy="28155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6096000" y="369125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汉仪中圆简" panose="02010609000101010101" pitchFamily="49" charset="-122"/>
                <a:cs typeface="+mn-cs"/>
              </a:rPr>
              <a:t>i8CM section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汉仪中圆简" panose="02010609000101010101" pitchFamily="49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/>
          <a:srcRect t="6269" b="3738"/>
          <a:stretch>
            <a:fillRect/>
          </a:stretch>
        </p:blipFill>
        <p:spPr>
          <a:xfrm>
            <a:off x="86013" y="4064330"/>
            <a:ext cx="11995521" cy="2763055"/>
          </a:xfrm>
          <a:prstGeom prst="rect">
            <a:avLst/>
          </a:prstGeom>
        </p:spPr>
      </p:pic>
      <p:sp>
        <p:nvSpPr>
          <p:cNvPr id="14" name="文本占位符 6"/>
          <p:cNvSpPr>
            <a:spLocks noGrp="1"/>
          </p:cNvSpPr>
          <p:nvPr/>
        </p:nvSpPr>
        <p:spPr>
          <a:xfrm>
            <a:off x="479376" y="136253"/>
            <a:ext cx="10858615" cy="746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600" dirty="0">
                <a:effectLst/>
                <a:cs typeface="+mn-cs"/>
              </a:rPr>
              <a:t>Injector installation and Beam Commissioning </a:t>
            </a:r>
            <a:endParaRPr lang="zh-CN" altLang="en-US" sz="3600" dirty="0">
              <a:effectLst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SimSun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SimSun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SHINE2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SimSun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SHINE2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caf78ab-3382-47d3-9083-7e5eefb197b8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SimSun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SimSun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上海科技大学模板</Template>
  <TotalTime>2</TotalTime>
  <Words>5197</Words>
  <Application>Microsoft Office PowerPoint</Application>
  <PresentationFormat>Widescreen</PresentationFormat>
  <Paragraphs>1693</Paragraphs>
  <Slides>42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64" baseType="lpstr">
      <vt:lpstr>DengXian</vt:lpstr>
      <vt:lpstr>KaiTi</vt:lpstr>
      <vt:lpstr>LiSu</vt:lpstr>
      <vt:lpstr>Microsoft YaHei</vt:lpstr>
      <vt:lpstr>Microsoft YaHei</vt:lpstr>
      <vt:lpstr>SimHei</vt:lpstr>
      <vt:lpstr>SimSun</vt:lpstr>
      <vt:lpstr>STKaiti</vt:lpstr>
      <vt:lpstr>STZhongsong</vt:lpstr>
      <vt:lpstr>微软</vt:lpstr>
      <vt:lpstr>汉仪中圆简</vt:lpstr>
      <vt:lpstr>Arial</vt:lpstr>
      <vt:lpstr>Calibri</vt:lpstr>
      <vt:lpstr>Cambria</vt:lpstr>
      <vt:lpstr>Cambria Math</vt:lpstr>
      <vt:lpstr>Times New Roman</vt:lpstr>
      <vt:lpstr>Wingdings</vt:lpstr>
      <vt:lpstr>1_上海科技大学模板</vt:lpstr>
      <vt:lpstr>3_上海科技大学模板</vt:lpstr>
      <vt:lpstr>6_SHINE2</vt:lpstr>
      <vt:lpstr>13_SHINE2</vt:lpstr>
      <vt:lpstr>8_上海科技大学模板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sunxy</dc:creator>
  <cp:lastModifiedBy>JieXi</cp:lastModifiedBy>
  <cp:revision>2929</cp:revision>
  <cp:lastPrinted>2017-04-11T06:48:00Z</cp:lastPrinted>
  <dcterms:created xsi:type="dcterms:W3CDTF">2012-12-24T02:15:00Z</dcterms:created>
  <dcterms:modified xsi:type="dcterms:W3CDTF">2025-10-06T10:04:37Z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KSORubyTemplateID">
    <vt:lpwstr>2</vt:lpwstr>
  </property>
  <property fmtid="{D5CDD505-2E9C-101B-9397-08002B2CF9AE}" pid="4" name="ICV">
    <vt:lpwstr>301862F175F54663A3FD5B08CF762233_13</vt:lpwstr>
  </property>
</Properties>
</file>