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18"/>
  </p:notesMasterIdLst>
  <p:sldIdLst>
    <p:sldId id="299" r:id="rId2"/>
    <p:sldId id="311" r:id="rId3"/>
    <p:sldId id="293" r:id="rId4"/>
    <p:sldId id="294" r:id="rId5"/>
    <p:sldId id="300" r:id="rId6"/>
    <p:sldId id="310" r:id="rId7"/>
    <p:sldId id="304" r:id="rId8"/>
    <p:sldId id="309" r:id="rId9"/>
    <p:sldId id="303" r:id="rId10"/>
    <p:sldId id="306" r:id="rId11"/>
    <p:sldId id="308" r:id="rId12"/>
    <p:sldId id="302" r:id="rId13"/>
    <p:sldId id="301" r:id="rId14"/>
    <p:sldId id="307" r:id="rId15"/>
    <p:sldId id="312" r:id="rId16"/>
    <p:sldId id="272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1230"/>
    <a:srgbClr val="214A68"/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76603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10/4/2025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8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2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04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9700-6361-7353-3DC4-A3DCBCC8F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919874-1621-5EF0-4393-98E156037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CA594A-F9FB-9B1E-C8ED-F6807DD1E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3F758-AF6D-5B30-FDA7-45294FB89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13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6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DE306551-9972-A204-8623-E74F9F8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B4C33-CB5A-4D05-9A65-67A53542F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D636B4A2-B054-6F3C-F143-82C36A084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3957E8F-96F3-C24F-AA53-8691E7F5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3E3378C-11AA-A655-149E-B8DB370F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8D9DF26-B7C0-0419-2EB3-BB0BAE0E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073D633-E01F-0D38-15E8-183F2F0F7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2AE06D7-90D0-06A3-D33D-2F8AA66FB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1163" y="6162883"/>
            <a:ext cx="1639957" cy="46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BD3D5FFC-077A-6D1B-D32F-AD6EA201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9C9EE1E-6B4D-1266-11B9-93AA6881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777D420-09CE-4651-1463-176C6137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AA3384A-3795-F08A-92A9-EF1D9168A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221B87D-EF91-D8DF-DDAD-23E87C60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1A3580A-C4FB-4C8D-B025-CE4B88BE2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A3A6957A-918B-2853-9A5E-72C85F84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3717100-0E84-3B4E-E3C5-8FC15C32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9942EF0-1D0A-4E6E-35F7-B5FF9945E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B37D7435-4100-40DF-005F-BAD6C0F5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2181262-AE28-3C90-EAF7-0D034CD2B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3645B60-DF38-1CA8-3EEE-B564986D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8D255E5-8D4E-2A8F-28C4-1C5468E9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335717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AC87CA-8223-4766-DC0C-EF69FC2823DF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26050" y="1309841"/>
                <a:ext cx="8663937" cy="2774816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HOM Damping for Conduction-Cooled 915 MHz SRF Cavities in High-Power Industrial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Beam Accelerators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AC87CA-8223-4766-DC0C-EF69FC2823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26050" y="1309841"/>
                <a:ext cx="8663937" cy="2774816"/>
              </a:xfrm>
              <a:blipFill>
                <a:blip r:embed="rId5"/>
                <a:stretch>
                  <a:fillRect l="-2885" b="-10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0686832-2916-41B3-93E4-9B16CE3EE9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538" y="4244658"/>
            <a:ext cx="6568433" cy="1067942"/>
          </a:xfrm>
        </p:spPr>
        <p:txBody>
          <a:bodyPr/>
          <a:lstStyle/>
          <a:p>
            <a:r>
              <a:rPr lang="en-US" b="1" dirty="0"/>
              <a:t>International Workshop on Higher Order Modes in Superconducting Cavities -DESY</a:t>
            </a:r>
            <a:endParaRPr lang="en-US" dirty="0"/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197DB420-0C69-4884-B438-4606640FC1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809" y="5314609"/>
            <a:ext cx="5999162" cy="501650"/>
          </a:xfrm>
        </p:spPr>
        <p:txBody>
          <a:bodyPr/>
          <a:lstStyle/>
          <a:p>
            <a:r>
              <a:rPr lang="en-US" sz="2400" u="sng" dirty="0"/>
              <a:t>Alex Castilla</a:t>
            </a:r>
            <a:r>
              <a:rPr lang="en-US" sz="2400" dirty="0"/>
              <a:t>, G. </a:t>
            </a:r>
            <a:r>
              <a:rPr lang="en-US" sz="2400" dirty="0" err="1"/>
              <a:t>Ciovati</a:t>
            </a:r>
            <a:r>
              <a:rPr lang="en-US" sz="2400" dirty="0"/>
              <a:t>, and J. </a:t>
            </a:r>
            <a:r>
              <a:rPr lang="en-US" sz="2400" dirty="0" err="1"/>
              <a:t>Vennekate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78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ECF2D-93A8-516A-41EF-B9856FE0F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A7645-82E1-7C6C-88E3-2710D8A3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622C77-0F8D-3657-C858-45C40283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Undamped Dipoles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5735E-E15F-5467-8261-99DAB8981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F40455-AB2F-5AD3-059C-318A2F46F2D3}"/>
                  </a:ext>
                </a:extLst>
              </p:cNvPr>
              <p:cNvSpPr txBox="1"/>
              <p:nvPr/>
            </p:nvSpPr>
            <p:spPr>
              <a:xfrm>
                <a:off x="1621435" y="1288922"/>
                <a:ext cx="8949129" cy="1340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Computing the single pass BBU threshold: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latin typeface="Cambria Math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L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thres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𝑏𝑒𝑎𝑚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8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𝑐𝑎𝑣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88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the following parameters and 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𝑐𝑎𝑣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as the cavity’s effective length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F40455-AB2F-5AD3-059C-318A2F46F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435" y="1288922"/>
                <a:ext cx="8949129" cy="1340175"/>
              </a:xfrm>
              <a:prstGeom prst="rect">
                <a:avLst/>
              </a:prstGeom>
              <a:blipFill>
                <a:blip r:embed="rId2"/>
                <a:stretch>
                  <a:fillRect l="-749" t="-1818" r="-5926" b="-5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C2F1BA-9AC5-4B79-BE14-1C68253B0C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1516453"/>
                  </p:ext>
                </p:extLst>
              </p:nvPr>
            </p:nvGraphicFramePr>
            <p:xfrm>
              <a:off x="8793278" y="2853702"/>
              <a:ext cx="2826464" cy="167640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110519">
                      <a:extLst>
                        <a:ext uri="{9D8B030D-6E8A-4147-A177-3AD203B41FA5}">
                          <a16:colId xmlns:a16="http://schemas.microsoft.com/office/drawing/2014/main" val="644356182"/>
                        </a:ext>
                      </a:extLst>
                    </a:gridCol>
                    <a:gridCol w="989354">
                      <a:extLst>
                        <a:ext uri="{9D8B030D-6E8A-4147-A177-3AD203B41FA5}">
                          <a16:colId xmlns:a16="http://schemas.microsoft.com/office/drawing/2014/main" val="1961473713"/>
                        </a:ext>
                      </a:extLst>
                    </a:gridCol>
                    <a:gridCol w="726591">
                      <a:extLst>
                        <a:ext uri="{9D8B030D-6E8A-4147-A177-3AD203B41FA5}">
                          <a16:colId xmlns:a16="http://schemas.microsoft.com/office/drawing/2014/main" val="2776262416"/>
                        </a:ext>
                      </a:extLst>
                    </a:gridCol>
                  </a:tblGrid>
                  <a:tr h="2152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5573855"/>
                      </a:ext>
                    </a:extLst>
                  </a:tr>
                  <a:tr h="2152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109.3E-9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8283087"/>
                      </a:ext>
                    </a:extLst>
                  </a:tr>
                  <a:tr h="2152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100E-3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072530"/>
                      </a:ext>
                    </a:extLst>
                  </a:tr>
                  <a:tr h="2152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3491917"/>
                      </a:ext>
                    </a:extLst>
                  </a:tr>
                  <a:tr h="2152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23.33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39877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C2F1BA-9AC5-4B79-BE14-1C68253B0C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1516453"/>
                  </p:ext>
                </p:extLst>
              </p:nvPr>
            </p:nvGraphicFramePr>
            <p:xfrm>
              <a:off x="8793278" y="2853702"/>
              <a:ext cx="2826464" cy="167640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110519">
                      <a:extLst>
                        <a:ext uri="{9D8B030D-6E8A-4147-A177-3AD203B41FA5}">
                          <a16:colId xmlns:a16="http://schemas.microsoft.com/office/drawing/2014/main" val="644356182"/>
                        </a:ext>
                      </a:extLst>
                    </a:gridCol>
                    <a:gridCol w="989354">
                      <a:extLst>
                        <a:ext uri="{9D8B030D-6E8A-4147-A177-3AD203B41FA5}">
                          <a16:colId xmlns:a16="http://schemas.microsoft.com/office/drawing/2014/main" val="1961473713"/>
                        </a:ext>
                      </a:extLst>
                    </a:gridCol>
                    <a:gridCol w="726591">
                      <a:extLst>
                        <a:ext uri="{9D8B030D-6E8A-4147-A177-3AD203B41FA5}">
                          <a16:colId xmlns:a16="http://schemas.microsoft.com/office/drawing/2014/main" val="2776262416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557385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5455" r="-154645" b="-3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109.3E-9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828308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201786" r="-154645" b="-2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100E-3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07253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07273" r="-154645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349191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407273" r="-154645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23.33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439877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DB0617A-81CF-D5ED-7494-D93D5E6FD5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5924090"/>
                  </p:ext>
                </p:extLst>
              </p:nvPr>
            </p:nvGraphicFramePr>
            <p:xfrm>
              <a:off x="8968639" y="4754708"/>
              <a:ext cx="2475743" cy="1380236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072056">
                      <a:extLst>
                        <a:ext uri="{9D8B030D-6E8A-4147-A177-3AD203B41FA5}">
                          <a16:colId xmlns:a16="http://schemas.microsoft.com/office/drawing/2014/main" val="644356182"/>
                        </a:ext>
                      </a:extLst>
                    </a:gridCol>
                    <a:gridCol w="767255">
                      <a:extLst>
                        <a:ext uri="{9D8B030D-6E8A-4147-A177-3AD203B41FA5}">
                          <a16:colId xmlns:a16="http://schemas.microsoft.com/office/drawing/2014/main" val="1961473713"/>
                        </a:ext>
                      </a:extLst>
                    </a:gridCol>
                    <a:gridCol w="636432">
                      <a:extLst>
                        <a:ext uri="{9D8B030D-6E8A-4147-A177-3AD203B41FA5}">
                          <a16:colId xmlns:a16="http://schemas.microsoft.com/office/drawing/2014/main" val="2776262416"/>
                        </a:ext>
                      </a:extLst>
                    </a:gridCol>
                  </a:tblGrid>
                  <a:tr h="2152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5573855"/>
                      </a:ext>
                    </a:extLst>
                  </a:tr>
                  <a:tr h="2152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𝑐𝑎𝑣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0.819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8283087"/>
                      </a:ext>
                    </a:extLst>
                  </a:tr>
                  <a:tr h="2152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𝑜𝑓𝑓𝑠𝑒𝑡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072530"/>
                      </a:ext>
                    </a:extLst>
                  </a:tr>
                  <a:tr h="2152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𝑐𝑢𝑡𝑜𝑓𝑓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1.171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34919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DB0617A-81CF-D5ED-7494-D93D5E6FD5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5924090"/>
                  </p:ext>
                </p:extLst>
              </p:nvPr>
            </p:nvGraphicFramePr>
            <p:xfrm>
              <a:off x="8968639" y="4754708"/>
              <a:ext cx="2475743" cy="1380236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072056">
                      <a:extLst>
                        <a:ext uri="{9D8B030D-6E8A-4147-A177-3AD203B41FA5}">
                          <a16:colId xmlns:a16="http://schemas.microsoft.com/office/drawing/2014/main" val="644356182"/>
                        </a:ext>
                      </a:extLst>
                    </a:gridCol>
                    <a:gridCol w="767255">
                      <a:extLst>
                        <a:ext uri="{9D8B030D-6E8A-4147-A177-3AD203B41FA5}">
                          <a16:colId xmlns:a16="http://schemas.microsoft.com/office/drawing/2014/main" val="1961473713"/>
                        </a:ext>
                      </a:extLst>
                    </a:gridCol>
                    <a:gridCol w="636432">
                      <a:extLst>
                        <a:ext uri="{9D8B030D-6E8A-4147-A177-3AD203B41FA5}">
                          <a16:colId xmlns:a16="http://schemas.microsoft.com/office/drawing/2014/main" val="2776262416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557385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1786" r="-131818" b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0.819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8283087"/>
                      </a:ext>
                    </a:extLst>
                  </a:tr>
                  <a:tr h="3548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94828" r="-131818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072530"/>
                      </a:ext>
                    </a:extLst>
                  </a:tr>
                  <a:tr h="3548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89831" r="-131818" b="-152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1.171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349191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13BD351-EC94-6751-758C-6C664AC7C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18" y="2777414"/>
            <a:ext cx="7168900" cy="349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99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6448B-C53B-6E55-8BC9-AC4997579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EBE461-B0DF-7C4C-FE81-DED915CC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0E3E4F-4A6B-665F-46FC-2B5315F4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Undamped HOMs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A79BE-B69D-4503-B0FC-DB75E52BD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D3FE57B-FBBA-DEDE-47AA-B3B7E20D82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724504"/>
                  </p:ext>
                </p:extLst>
              </p:nvPr>
            </p:nvGraphicFramePr>
            <p:xfrm>
              <a:off x="9146146" y="765912"/>
              <a:ext cx="2738907" cy="1360678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139252">
                      <a:extLst>
                        <a:ext uri="{9D8B030D-6E8A-4147-A177-3AD203B41FA5}">
                          <a16:colId xmlns:a16="http://schemas.microsoft.com/office/drawing/2014/main" val="644356182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1961473713"/>
                        </a:ext>
                      </a:extLst>
                    </a:gridCol>
                    <a:gridCol w="685255">
                      <a:extLst>
                        <a:ext uri="{9D8B030D-6E8A-4147-A177-3AD203B41FA5}">
                          <a16:colId xmlns:a16="http://schemas.microsoft.com/office/drawing/2014/main" val="2776262416"/>
                        </a:ext>
                      </a:extLst>
                    </a:gridCol>
                  </a:tblGrid>
                  <a:tr h="2152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5573855"/>
                      </a:ext>
                    </a:extLst>
                  </a:tr>
                  <a:tr h="2152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109.3E-9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8283087"/>
                      </a:ext>
                    </a:extLst>
                  </a:tr>
                  <a:tr h="2152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𝑜𝑓𝑓𝑠𝑒𝑡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072530"/>
                      </a:ext>
                    </a:extLst>
                  </a:tr>
                  <a:tr h="21527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349191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D3FE57B-FBBA-DEDE-47AA-B3B7E20D82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724504"/>
                  </p:ext>
                </p:extLst>
              </p:nvPr>
            </p:nvGraphicFramePr>
            <p:xfrm>
              <a:off x="9146146" y="765912"/>
              <a:ext cx="2738907" cy="1360678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139252">
                      <a:extLst>
                        <a:ext uri="{9D8B030D-6E8A-4147-A177-3AD203B41FA5}">
                          <a16:colId xmlns:a16="http://schemas.microsoft.com/office/drawing/2014/main" val="644356182"/>
                        </a:ext>
                      </a:extLst>
                    </a:gridCol>
                    <a:gridCol w="914400">
                      <a:extLst>
                        <a:ext uri="{9D8B030D-6E8A-4147-A177-3AD203B41FA5}">
                          <a16:colId xmlns:a16="http://schemas.microsoft.com/office/drawing/2014/main" val="1961473713"/>
                        </a:ext>
                      </a:extLst>
                    </a:gridCol>
                    <a:gridCol w="685255">
                      <a:extLst>
                        <a:ext uri="{9D8B030D-6E8A-4147-A177-3AD203B41FA5}">
                          <a16:colId xmlns:a16="http://schemas.microsoft.com/office/drawing/2014/main" val="2776262416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557385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3636" r="-141176" b="-23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109.3E-9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8283087"/>
                      </a:ext>
                    </a:extLst>
                  </a:tr>
                  <a:tr h="3548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89831" r="-141176" b="-1152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07253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10909" r="-141176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MHz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349191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6C9D78F-6766-5FD7-3117-F32D8AA88F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63" y="2229343"/>
            <a:ext cx="5614101" cy="2789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7B45B-D205-013B-CDFD-2A1BD7AA2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07" y="1366898"/>
            <a:ext cx="4607085" cy="3495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413A1-1C27-7632-B805-722B26DEFE68}"/>
              </a:ext>
            </a:extLst>
          </p:cNvPr>
          <p:cNvSpPr txBox="1"/>
          <p:nvPr/>
        </p:nvSpPr>
        <p:spPr>
          <a:xfrm>
            <a:off x="400107" y="5018716"/>
            <a:ext cx="11484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the method described by R.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Dhuley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et al., for the analysis of their 650 MHz design with similar constraints [1]. We computed the transverse voltages seen by bunch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due to the previous bunches. Determining that it does not impose a problem for the short linac.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EBC996-2076-A2F1-B4F5-BD43E732D7E7}"/>
              </a:ext>
            </a:extLst>
          </p:cNvPr>
          <p:cNvSpPr txBox="1"/>
          <p:nvPr/>
        </p:nvSpPr>
        <p:spPr>
          <a:xfrm>
            <a:off x="708765" y="6052515"/>
            <a:ext cx="10645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[1] R. C.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Dhuley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et al., “Design of a 10 MeV, 1000 kW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ave.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power electron beam accelerator for wastewater treatment applications”, PRAB 25, 041601 (2022)</a:t>
            </a:r>
            <a:endParaRPr 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A73510-6A82-FA47-2DDC-75CC50008050}"/>
                  </a:ext>
                </a:extLst>
              </p:cNvPr>
              <p:cNvSpPr txBox="1"/>
              <p:nvPr/>
            </p:nvSpPr>
            <p:spPr>
              <a:xfrm>
                <a:off x="4026703" y="175922"/>
                <a:ext cx="485491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𝐻𝑂𝑀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,⊥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𝑒𝑥𝑝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𝐿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A73510-6A82-FA47-2DDC-75CC50008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703" y="175922"/>
                <a:ext cx="4854919" cy="8842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496D50-9E26-B4A1-F8A6-3FEF066C86FD}"/>
                  </a:ext>
                </a:extLst>
              </p:cNvPr>
              <p:cNvSpPr txBox="1"/>
              <p:nvPr/>
            </p:nvSpPr>
            <p:spPr>
              <a:xfrm>
                <a:off x="5322081" y="1063825"/>
                <a:ext cx="3018326" cy="5405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𝑗𝑐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𝑜𝑓𝑓𝑠𝑒𝑡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496D50-9E26-B4A1-F8A6-3FEF066C8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081" y="1063825"/>
                <a:ext cx="3018326" cy="5405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6D9AB-C0A0-4330-BE2E-47F48FB4039D}"/>
                  </a:ext>
                </a:extLst>
              </p:cNvPr>
              <p:cNvSpPr txBox="1"/>
              <p:nvPr/>
            </p:nvSpPr>
            <p:spPr>
              <a:xfrm>
                <a:off x="5322081" y="1746023"/>
                <a:ext cx="1418402" cy="66268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𝐻𝑂𝑀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,⊥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𝑝𝑐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6D9AB-C0A0-4330-BE2E-47F48FB40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081" y="1746023"/>
                <a:ext cx="1418402" cy="6626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0746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7AD26-5AC8-7BA1-B94D-B4A2F527B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82473-2177-88DA-2973-40E10A02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0AAF8D-FEF5-C96E-C533-D46D76A3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Monopole Wakes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864DF-4C03-40B7-7AC6-71EA83B7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C6B02-31E8-463E-D457-EF0C1F13EDB9}"/>
              </a:ext>
            </a:extLst>
          </p:cNvPr>
          <p:cNvSpPr txBox="1"/>
          <p:nvPr/>
        </p:nvSpPr>
        <p:spPr>
          <a:xfrm>
            <a:off x="229495" y="4406260"/>
            <a:ext cx="5181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Short range wakes similar with &amp; w/o BLA.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Damping of monopoles by the BLA is limited (too far away? But also: so what?)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Beam lines are shown in light dashed vertical lines.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162984-C7EE-A089-E915-2989DBA75A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7055" y="293660"/>
            <a:ext cx="7505450" cy="4265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E091D0-8AF2-214E-9035-9E8538B6DE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093" y="1397618"/>
            <a:ext cx="3722326" cy="2023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C7299-F09E-CEC3-9C77-EDACADBC49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3370" y="4190708"/>
            <a:ext cx="6121257" cy="1573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B3220B-2B08-ABA3-3541-EE306240FBDA}"/>
              </a:ext>
            </a:extLst>
          </p:cNvPr>
          <p:cNvSpPr txBox="1"/>
          <p:nvPr/>
        </p:nvSpPr>
        <p:spPr>
          <a:xfrm>
            <a:off x="6835514" y="5605350"/>
            <a:ext cx="461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BLA mostly acting on modes trapped in that beampipe section, as expected!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36143D-71B1-0814-0AB7-C35AFEA21D6B}"/>
                  </a:ext>
                </a:extLst>
              </p:cNvPr>
              <p:cNvSpPr txBox="1"/>
              <p:nvPr/>
            </p:nvSpPr>
            <p:spPr>
              <a:xfrm>
                <a:off x="939566" y="3510598"/>
                <a:ext cx="2711448" cy="811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36143D-71B1-0814-0AB7-C35AFEA21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566" y="3510598"/>
                <a:ext cx="2711448" cy="811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6933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9B57B-972E-09E1-8595-566C47F2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53F0A0-582A-BE38-05CF-4A141259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Monopole Impedances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2AC89-958E-C26D-04F8-E2DA7FFC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9437D-3326-F2EB-7E79-A01E7CE34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267"/>
            <a:ext cx="6096000" cy="2961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2FE8E-DEAD-3D3F-B8AE-FC6699A2E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024" y="1342267"/>
            <a:ext cx="6022976" cy="2926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D84E66-27B8-C7C5-99AE-C4042CA0DD4C}"/>
              </a:ext>
            </a:extLst>
          </p:cNvPr>
          <p:cNvSpPr txBox="1"/>
          <p:nvPr/>
        </p:nvSpPr>
        <p:spPr>
          <a:xfrm>
            <a:off x="579135" y="4592402"/>
            <a:ext cx="110447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eigenmode impedances (after filtering with bunch shape) are still higher than the impedances computed from the FFT of the CST raw wake potential.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Tried [and failed] to estimate the power exiting the pipes using ports during the wake sims.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Refinement to the analysis may be possible using a hybrid method.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Eigenmode, only takes into account modes with Q&gt;10.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1453DD-BBD8-2082-C95F-408B2A532928}"/>
                  </a:ext>
                </a:extLst>
              </p:cNvPr>
              <p:cNvSpPr txBox="1"/>
              <p:nvPr/>
            </p:nvSpPr>
            <p:spPr>
              <a:xfrm>
                <a:off x="6169024" y="508530"/>
                <a:ext cx="3464195" cy="5759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||,</m:t>
                          </m:r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n>
                            <a:noFill/>
                          </a:ln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i="1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||,</m:t>
                          </m:r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n>
                                        <a:noFill/>
                                      </a:ln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US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n>
                                                <a:noFill/>
                                              </a:ln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 smtClean="0">
                                          <a:ln>
                                            <a:noFill/>
                                          </a:ln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n>
                                    <a:noFill/>
                                  </a:ln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dirty="0">
                  <a:ln>
                    <a:noFill/>
                  </a:ln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1453DD-BBD8-2082-C95F-408B2A532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024" y="508530"/>
                <a:ext cx="3464195" cy="575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836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E431-47D5-B294-EB24-FA786C8FA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FF5891-617B-5EB9-28B0-1964D839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E9B5C-97DC-7B71-5B27-BA51E8BC2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deposition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FE1B3-77FA-FC79-8453-2760CFAB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0097E-4236-D156-FC49-CEA091D9D80E}"/>
              </a:ext>
            </a:extLst>
          </p:cNvPr>
          <p:cNvSpPr txBox="1"/>
          <p:nvPr/>
        </p:nvSpPr>
        <p:spPr>
          <a:xfrm>
            <a:off x="304800" y="2762615"/>
            <a:ext cx="34287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important to not only make sure that: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clear the beam resonances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BBU is not an issue for undamped dipoles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cumulative kicks for the HOMs won’t throw the beams at our beampipes (1 MW beam power) and…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25C6A4-6F64-5737-BC3C-4AFB44713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9429599"/>
                  </p:ext>
                </p:extLst>
              </p:nvPr>
            </p:nvGraphicFramePr>
            <p:xfrm>
              <a:off x="3910078" y="1210615"/>
              <a:ext cx="8128000" cy="40657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99122">
                      <a:extLst>
                        <a:ext uri="{9D8B030D-6E8A-4147-A177-3AD203B41FA5}">
                          <a16:colId xmlns:a16="http://schemas.microsoft.com/office/drawing/2014/main" val="2676361570"/>
                        </a:ext>
                      </a:extLst>
                    </a:gridCol>
                    <a:gridCol w="1452078">
                      <a:extLst>
                        <a:ext uri="{9D8B030D-6E8A-4147-A177-3AD203B41FA5}">
                          <a16:colId xmlns:a16="http://schemas.microsoft.com/office/drawing/2014/main" val="2518304791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74438369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272649625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70077107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Contribution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 BLA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1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 in BLA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25928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𝒍𝒐𝒔𝒔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[V/</a:t>
                          </a:r>
                          <a:r>
                            <a:rPr lang="en-US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pC</a:t>
                          </a:r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[W]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𝒍𝒐𝒔𝒔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[V/</a:t>
                          </a:r>
                          <a:r>
                            <a:rPr lang="en-US" b="1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pC</a:t>
                          </a:r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[W]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62885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Eigenmode Full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1.074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11.74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1.075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11.75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0484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Wakefield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1.074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11.74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1.109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12.12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5426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-mode (Eigenmode)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0.744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0.744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8.13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39960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Just HOMs (Eigenmode)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0.331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0.331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3.62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13047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Just HOMs (Wakefield)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0.365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3.99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438058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Trapped modes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𝑐𝑢𝑡𝑜𝑓𝑓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0.006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0.07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0.006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0.07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381661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3E25C6A4-6F64-5737-BC3C-4AFB44713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9429599"/>
                  </p:ext>
                </p:extLst>
              </p:nvPr>
            </p:nvGraphicFramePr>
            <p:xfrm>
              <a:off x="3910078" y="1210615"/>
              <a:ext cx="8128000" cy="406571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99122">
                      <a:extLst>
                        <a:ext uri="{9D8B030D-6E8A-4147-A177-3AD203B41FA5}">
                          <a16:colId xmlns:a16="http://schemas.microsoft.com/office/drawing/2014/main" val="2676361570"/>
                        </a:ext>
                      </a:extLst>
                    </a:gridCol>
                    <a:gridCol w="1452078">
                      <a:extLst>
                        <a:ext uri="{9D8B030D-6E8A-4147-A177-3AD203B41FA5}">
                          <a16:colId xmlns:a16="http://schemas.microsoft.com/office/drawing/2014/main" val="2518304791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74438369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272649625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700771070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Contribution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 BLA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1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 in BLA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25928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23849" t="-106557" r="-335565" b="-9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[W]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0000" t="-106557" r="-100749" b="-9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Power [W]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62885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Eigenmode Full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1.074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11.74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1.075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11.75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30484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Wakefield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1.074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11.74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1.109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12.12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8542658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39" t="-236190" r="-352881" b="-3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0.744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0.744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8.13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399606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Just HOMs (Eigenmode)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0.331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0.331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3.62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1304753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Just HOMs (Wakefield)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0.365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3.99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43805812"/>
                      </a:ext>
                    </a:extLst>
                  </a:tr>
                  <a:tr h="662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39" t="-516514" r="-352881" b="-110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0.006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0.07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0.006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0.07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381661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50D2AE2-EE1E-FBD4-A6C0-4927B9EAF1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093" y="1210615"/>
            <a:ext cx="3194328" cy="155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70F8E8-C5C6-E4E9-7669-917198343999}"/>
              </a:ext>
            </a:extLst>
          </p:cNvPr>
          <p:cNvSpPr txBox="1"/>
          <p:nvPr/>
        </p:nvSpPr>
        <p:spPr>
          <a:xfrm>
            <a:off x="3733527" y="5727865"/>
            <a:ext cx="8304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…we don’t overcome the cryocooler’s capacity by heat deposition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661E62-FA03-C138-EFBB-1F99EE829024}"/>
                  </a:ext>
                </a:extLst>
              </p:cNvPr>
              <p:cNvSpPr txBox="1"/>
              <p:nvPr/>
            </p:nvSpPr>
            <p:spPr>
              <a:xfrm>
                <a:off x="6363989" y="377460"/>
                <a:ext cx="3220177" cy="5626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661E62-FA03-C138-EFBB-1F99EE829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989" y="377460"/>
                <a:ext cx="3220177" cy="5626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17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132DBA-6F23-C7FF-FC88-D4D1D59E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DD5E4E-0558-2D91-2541-76D2FC6D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conclusions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64FC5-46A7-0F3A-4853-008EA271E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1210616"/>
            <a:ext cx="11443195" cy="49353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first look under a lot of simplifications (e.g. assuming axial symmetry, using open boundaries, basic WG port definition).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Undamped dipoles seem under control: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Dipoles under single pass BBU threshold for frequencies &lt; cutoff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Cumulative kicks bunch-by-bunch do not seem to pose a threat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Undamped monopoles do not imply a significant added thermal load to the cryocoolers, this is important for reliable and stable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3in BLA in the “desired” location, doesn’t seem to be neither needed, neither helpful.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Problems to overcome: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Discrepancy between impedances for the case with BLA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do: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HOM statistics to convince ourselves this is not an issue (as A. Lunin mentioned in his talk)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Other suggestions?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B7D74-6B42-24ED-4A24-EFDF8E319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815278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77" y="2371556"/>
            <a:ext cx="3889823" cy="880970"/>
          </a:xfrm>
        </p:spPr>
        <p:txBody>
          <a:bodyPr>
            <a:no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A09C9-61B7-F1A0-1A89-BA7AAB58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" y="0"/>
            <a:ext cx="8128916" cy="6858000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9B0FAE3-C949-0C07-C76B-FE2648F8E7C0}"/>
              </a:ext>
            </a:extLst>
          </p:cNvPr>
          <p:cNvSpPr txBox="1">
            <a:spLocks/>
          </p:cNvSpPr>
          <p:nvPr/>
        </p:nvSpPr>
        <p:spPr>
          <a:xfrm>
            <a:off x="8045720" y="6348098"/>
            <a:ext cx="1474595" cy="36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A. Castilla</a:t>
            </a: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oy&#10;&#10;AI-generated content may be incorrect.">
            <a:extLst>
              <a:ext uri="{FF2B5EF4-FFF2-40B4-BE49-F238E27FC236}">
                <a16:creationId xmlns:a16="http://schemas.microsoft.com/office/drawing/2014/main" id="{F1CC82D5-C569-BF86-9E8B-9FCECDDF98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2" r="519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AC8084-07C8-2726-77BD-5B20D3BB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291B7-3FC2-B4E8-8E0D-1811663F4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Constraints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Pre-checks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Preliminary conclusions*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i="1" dirty="0"/>
              <a:t>*Disclaimer: this is a work in progress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0973C-765C-2463-6179-AD851EE8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463D5-6740-C79B-E9A3-556116F6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986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SRF and what does it look like</a:t>
            </a:r>
            <a:endParaRPr lang="en-US" b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Placeholder 5">
                <a:extLst>
                  <a:ext uri="{FF2B5EF4-FFF2-40B4-BE49-F238E27FC236}">
                    <a16:creationId xmlns:a16="http://schemas.microsoft.com/office/drawing/2014/main" id="{993CF6EB-85E1-437F-A643-4E4EF8D60158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09094" y="1319201"/>
                <a:ext cx="11578106" cy="4776800"/>
              </a:xfrm>
            </p:spPr>
            <p:txBody>
              <a:bodyPr>
                <a:no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+mn-lt"/>
                  </a:rPr>
                  <a:t>Main advantage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 power conversion efficiency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400" dirty="0">
                    <a:effectLst/>
                    <a:latin typeface="+mn-lt"/>
                  </a:rPr>
                  <a:t> RF power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effectLst/>
                    <a:latin typeface="+mn-lt"/>
                  </a:rPr>
                  <a:t> beam power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pPr>
                  <a:lnSpc>
                    <a:spcPct val="150000"/>
                  </a:lnSpc>
                </a:pP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400" dirty="0">
                  <a:latin typeface="+mn-lt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+mn-lt"/>
                  </a:rPr>
                  <a:t>Incompatible with industry</a:t>
                </a:r>
                <a:br>
                  <a:rPr lang="en-US" sz="2400" dirty="0">
                    <a:latin typeface="+mn-lt"/>
                  </a:rPr>
                </a:br>
                <a:r>
                  <a:rPr lang="en-US" sz="2400" dirty="0">
                    <a:latin typeface="+mn-lt"/>
                  </a:rPr>
                  <a:t>	… and not compact at all!</a:t>
                </a:r>
              </a:p>
            </p:txBody>
          </p:sp>
        </mc:Choice>
        <mc:Fallback>
          <p:sp>
            <p:nvSpPr>
              <p:cNvPr id="9" name="Text Placeholder 5">
                <a:extLst>
                  <a:ext uri="{FF2B5EF4-FFF2-40B4-BE49-F238E27FC236}">
                    <a16:creationId xmlns:a16="http://schemas.microsoft.com/office/drawing/2014/main" id="{993CF6EB-85E1-437F-A643-4E4EF8D601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09094" y="1319201"/>
                <a:ext cx="11578106" cy="4776800"/>
              </a:xfrm>
              <a:blipFill>
                <a:blip r:embed="rId3"/>
                <a:stretch>
                  <a:fillRect l="-737" b="-1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phic 11">
            <a:extLst>
              <a:ext uri="{FF2B5EF4-FFF2-40B4-BE49-F238E27FC236}">
                <a16:creationId xmlns:a16="http://schemas.microsoft.com/office/drawing/2014/main" id="{6EAE0594-4581-42D4-9AE0-B7230C12F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9762" y="1319201"/>
            <a:ext cx="4535875" cy="2560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D2B0FB-790E-4306-9A69-DB237BDD21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21" b="97767" l="1467" r="89976">
                        <a14:foregroundMark x1="52812" y1="91165" x2="36430" y2="87282"/>
                        <a14:foregroundMark x1="36430" y1="87282" x2="51345" y2="91553"/>
                        <a14:foregroundMark x1="51345" y1="91553" x2="54523" y2="98544"/>
                        <a14:foregroundMark x1="54523" y1="98544" x2="72127" y2="97184"/>
                        <a14:foregroundMark x1="72127" y1="97184" x2="68704" y2="89709"/>
                        <a14:foregroundMark x1="68704" y1="89709" x2="59658" y2="83592"/>
                        <a14:foregroundMark x1="59658" y1="83592" x2="61614" y2="90680"/>
                        <a14:foregroundMark x1="61614" y1="90680" x2="61858" y2="90583"/>
                        <a14:foregroundMark x1="56235" y1="91845" x2="66748" y2="97573"/>
                        <a14:foregroundMark x1="66748" y1="97573" x2="61614" y2="98252"/>
                        <a14:foregroundMark x1="87042" y1="66505" x2="88020" y2="57670"/>
                        <a14:foregroundMark x1="89242" y1="58447" x2="88998" y2="57087"/>
                        <a14:foregroundMark x1="14914" y1="52621" x2="7824" y2="46019"/>
                        <a14:foregroundMark x1="7824" y1="46019" x2="9046" y2="54078"/>
                        <a14:foregroundMark x1="9046" y1="54078" x2="9535" y2="46990"/>
                        <a14:foregroundMark x1="4156" y1="42039" x2="2445" y2="56796"/>
                        <a14:foregroundMark x1="1946" y1="54676" x2="3667" y2="48447"/>
                        <a14:foregroundMark x1="1467" y1="56408" x2="1760" y2="55348"/>
                        <a14:foregroundMark x1="3667" y1="48447" x2="3423" y2="42136"/>
                        <a14:foregroundMark x1="37408" y1="87573" x2="36430" y2="88738"/>
                        <a14:foregroundMark x1="35941" y1="87864" x2="38142" y2="86505"/>
                        <a14:foregroundMark x1="51834" y1="35437" x2="48411" y2="34078"/>
                        <a14:foregroundMark x1="37408" y1="37961" x2="38142" y2="36699"/>
                        <a14:foregroundMark x1="56235" y1="14369" x2="70416" y2="9709"/>
                        <a14:foregroundMark x1="70416" y1="9709" x2="66259" y2="6214"/>
                        <a14:foregroundMark x1="56724" y1="4757" x2="74083" y2="3495"/>
                        <a14:foregroundMark x1="74083" y1="3495" x2="70660" y2="2621"/>
                        <a14:foregroundMark x1="75061" y1="8447" x2="75795" y2="4078"/>
                        <a14:foregroundMark x1="70660" y1="3883" x2="59169" y2="3495"/>
                        <a14:foregroundMark x1="69927" y1="14757" x2="81418" y2="15825"/>
                        <a14:foregroundMark x1="82641" y1="13010" x2="84108" y2="13786"/>
                        <a14:foregroundMark x1="84352" y1="19903" x2="84841" y2="13398"/>
                        <a14:foregroundMark x1="84841" y1="19515" x2="85575" y2="12524"/>
                        <a14:foregroundMark x1="87738" y1="38022" x2="88020" y2="36117"/>
                        <a14:foregroundMark x1="87589" y1="39024" x2="87658" y2="38557"/>
                        <a14:foregroundMark x1="86797" y1="44369" x2="87507" y2="39579"/>
                        <a14:foregroundMark x1="88020" y1="36117" x2="87775" y2="28932"/>
                        <a14:foregroundMark x1="87775" y1="28932" x2="88264" y2="20194"/>
                        <a14:foregroundMark x1="88264" y1="30777" x2="88998" y2="26990"/>
                        <a14:foregroundMark x1="45477" y1="16505" x2="47677" y2="12039"/>
                        <a14:foregroundMark x1="73350" y1="96893" x2="75061" y2="94854"/>
                        <a14:backgroundMark x1="17604" y1="36117" x2="17359" y2="29126"/>
                        <a14:backgroundMark x1="17359" y1="29126" x2="14425" y2="35340"/>
                        <a14:backgroundMark x1="27139" y1="41456" x2="31051" y2="34466"/>
                        <a14:backgroundMark x1="31051" y1="34466" x2="30807" y2="34078"/>
                        <a14:backgroundMark x1="18093" y1="39806" x2="15403" y2="37184"/>
                        <a14:backgroundMark x1="35208" y1="12621" x2="32518" y2="5631"/>
                        <a14:backgroundMark x1="32518" y1="5631" x2="26650" y2="12524"/>
                        <a14:backgroundMark x1="26650" y1="12524" x2="37897" y2="6602"/>
                        <a14:backgroundMark x1="37897" y1="6602" x2="35452" y2="3981"/>
                        <a14:backgroundMark x1="58191" y1="1068" x2="72127" y2="583"/>
                        <a14:backgroundMark x1="50367" y1="7573" x2="53790" y2="5728"/>
                        <a14:backgroundMark x1="84352" y1="77476" x2="83863" y2="76214"/>
                        <a14:backgroundMark x1="83863" y1="79029" x2="83863" y2="77184"/>
                        <a14:backgroundMark x1="79707" y1="82524" x2="80196" y2="80971"/>
                        <a14:backgroundMark x1="77506" y1="81748" x2="80440" y2="81068"/>
                        <a14:backgroundMark x1="86308" y1="32621" x2="86064" y2="28544"/>
                        <a14:backgroundMark x1="85819" y1="26505" x2="85819" y2="23107"/>
                        <a14:backgroundMark x1="85330" y1="28641" x2="85819" y2="25243"/>
                        <a14:backgroundMark x1="84352" y1="43398" x2="84841" y2="39223"/>
                        <a14:backgroundMark x1="94377" y1="38350" x2="89731" y2="39417"/>
                        <a14:backgroundMark x1="85330" y1="38447" x2="84597" y2="38835"/>
                        <a14:backgroundMark x1="4645" y1="58058" x2="0" y2="57864"/>
                        <a14:backgroundMark x1="733" y1="54078" x2="489" y2="50000"/>
                        <a14:backgroundMark x1="1711" y1="44563" x2="1956" y2="42427"/>
                        <a14:backgroundMark x1="19804" y1="40000" x2="14181" y2="37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47850">
            <a:off x="7264115" y="2575203"/>
            <a:ext cx="2105963" cy="5303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62A91C-DA3F-415E-956F-4AE46835A8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5" b="93665" l="4215" r="98843">
                        <a14:foregroundMark x1="5702" y1="48869" x2="8760" y2="47511"/>
                        <a14:foregroundMark x1="4298" y1="33484" x2="4215" y2="65611"/>
                        <a14:foregroundMark x1="17603" y1="90498" x2="18512" y2="90950"/>
                        <a14:foregroundMark x1="26281" y1="91855" x2="27355" y2="91403"/>
                        <a14:foregroundMark x1="34628" y1="92308" x2="35372" y2="92308"/>
                        <a14:foregroundMark x1="91157" y1="38914" x2="95455" y2="48416"/>
                        <a14:foregroundMark x1="89091" y1="24434" x2="89587" y2="28507"/>
                        <a14:foregroundMark x1="98678" y1="36652" x2="98843" y2="67421"/>
                        <a14:foregroundMark x1="84463" y1="93665" x2="85041" y2="936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61" y="3535322"/>
            <a:ext cx="5507087" cy="1005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2CD3F6-8E0C-44F7-B36D-82CE70200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402" y="2849522"/>
            <a:ext cx="6348206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2C2736-917E-4CCC-8CE7-5C59441AEE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7597" y="3888027"/>
            <a:ext cx="6919001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8D018F-30C9-4DF3-A0B2-F89619E55D38}"/>
              </a:ext>
            </a:extLst>
          </p:cNvPr>
          <p:cNvCxnSpPr>
            <a:cxnSpLocks/>
          </p:cNvCxnSpPr>
          <p:nvPr/>
        </p:nvCxnSpPr>
        <p:spPr>
          <a:xfrm>
            <a:off x="3136900" y="1154360"/>
            <a:ext cx="4064000" cy="0"/>
          </a:xfrm>
          <a:prstGeom prst="line">
            <a:avLst/>
          </a:prstGeom>
          <a:ln w="38100">
            <a:solidFill>
              <a:srgbClr val="C312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51CA9EC-CC65-95E8-A99D-6DC42B579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9927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710406B-AFFD-16E6-5A13-26E8A86E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505052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55550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Technologies to go “compact”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44B3793-E4E2-4030-9114-175F54621C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892" y="1251805"/>
                <a:ext cx="5564365" cy="538169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600" b="1" dirty="0">
                    <a:latin typeface="+mn-lt"/>
                  </a:rPr>
                  <a:t>Nb</a:t>
                </a:r>
                <a:r>
                  <a:rPr lang="en-US" sz="2600" b="1" baseline="-25000" dirty="0">
                    <a:latin typeface="+mn-lt"/>
                  </a:rPr>
                  <a:t>3</a:t>
                </a:r>
                <a:r>
                  <a:rPr lang="en-US" sz="2600" b="1" dirty="0">
                    <a:latin typeface="+mn-lt"/>
                  </a:rPr>
                  <a:t>Sn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1954 first SC demonstration of alloy</a:t>
                </a:r>
              </a:p>
              <a:p>
                <a:r>
                  <a:rPr lang="en-US" sz="2000" dirty="0">
                    <a:latin typeface="+mn-lt"/>
                  </a:rPr>
                  <a:t>1970s use for SRF @ Siemens in Germany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1980s University Wuppertal &amp; </a:t>
                </a:r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JLab </a:t>
                </a:r>
                <a:r>
                  <a:rPr lang="en-US" sz="2000" dirty="0">
                    <a:latin typeface="+mn-lt"/>
                  </a:rPr>
                  <a:t>get involved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2000 development in Germany dropped</a:t>
                </a:r>
              </a:p>
              <a:p>
                <a:r>
                  <a:rPr lang="en-US" sz="2000" dirty="0">
                    <a:latin typeface="+mn-lt"/>
                  </a:rPr>
                  <a:t>2009 picked up by Cornell University again</a:t>
                </a:r>
                <a:br>
                  <a:rPr lang="en-US" sz="2000" dirty="0">
                    <a:latin typeface="+mn-lt"/>
                  </a:rPr>
                </a:br>
                <a:r>
                  <a:rPr lang="en-US" sz="2000" dirty="0">
                    <a:latin typeface="+mn-lt"/>
                  </a:rPr>
                  <a:t>	“Wuppertal method”</a:t>
                </a:r>
              </a:p>
              <a:p>
                <a:pPr defTabSz="803275"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coat inside of cavity</a:t>
                </a:r>
                <a:br>
                  <a:rPr lang="en-US" sz="2000" dirty="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↪</m:t>
                    </m:r>
                  </m:oMath>
                </a14:m>
                <a:r>
                  <a:rPr lang="en-US" sz="2000" dirty="0">
                    <a:latin typeface="+mn-lt"/>
                  </a:rPr>
                  <a:t> as good as </a:t>
                </a:r>
                <a:r>
                  <a:rPr lang="en-US" sz="2000" dirty="0" err="1">
                    <a:latin typeface="+mn-lt"/>
                  </a:rPr>
                  <a:t>Nb</a:t>
                </a:r>
                <a:r>
                  <a:rPr lang="en-US" sz="2000" dirty="0">
                    <a:latin typeface="+mn-lt"/>
                  </a:rPr>
                  <a:t> @ 2 K</a:t>
                </a:r>
                <a:br>
                  <a:rPr lang="en-US" sz="2000" dirty="0">
                    <a:latin typeface="+mn-lt"/>
                  </a:rPr>
                </a:br>
                <a:r>
                  <a:rPr lang="en-US" sz="2000" dirty="0">
                    <a:latin typeface="+mn-lt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+mn-lt"/>
                  </a:rPr>
                  <a:t> BUT at </a:t>
                </a:r>
                <a:r>
                  <a:rPr lang="en-US" sz="2000" b="1" dirty="0">
                    <a:latin typeface="+mn-lt"/>
                  </a:rPr>
                  <a:t>4 K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44B3793-E4E2-4030-9114-175F54621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92" y="1251805"/>
                <a:ext cx="5564365" cy="5381694"/>
              </a:xfrm>
              <a:prstGeom prst="rect">
                <a:avLst/>
              </a:prstGeom>
              <a:blipFill>
                <a:blip r:embed="rId3"/>
                <a:stretch>
                  <a:fillRect l="-1974" t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01F1AF6B-AB84-E0DE-36EA-B9E72CDB4516}"/>
              </a:ext>
            </a:extLst>
          </p:cNvPr>
          <p:cNvGrpSpPr/>
          <p:nvPr/>
        </p:nvGrpSpPr>
        <p:grpSpPr>
          <a:xfrm>
            <a:off x="6163626" y="1251805"/>
            <a:ext cx="5939036" cy="5494641"/>
            <a:chOff x="6163626" y="1251805"/>
            <a:chExt cx="5939036" cy="549464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Content Placeholder 5">
                  <a:extLst>
                    <a:ext uri="{FF2B5EF4-FFF2-40B4-BE49-F238E27FC236}">
                      <a16:creationId xmlns:a16="http://schemas.microsoft.com/office/drawing/2014/main" id="{3E65ABBC-B50D-41C8-8296-58DF3167B11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04856" y="1251805"/>
                  <a:ext cx="5897806" cy="5381694"/>
                </a:xfrm>
                <a:prstGeom prst="rect">
                  <a:avLst/>
                </a:prstGeom>
              </p:spPr>
              <p:txBody>
                <a:bodyPr>
                  <a:normAutofit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00000"/>
                    </a:lnSpc>
                    <a:buFont typeface="Arial" panose="020B0604020202020204" pitchFamily="34" charset="0"/>
                    <a:buNone/>
                  </a:pPr>
                  <a:r>
                    <a:rPr lang="en-US" b="1" dirty="0">
                      <a:latin typeface="+mn-lt"/>
                    </a:rPr>
                    <a:t>Cryocoolers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000" dirty="0">
                      <a:latin typeface="+mn-lt"/>
                    </a:rPr>
                    <a:t>“refrigerator to reach </a:t>
                  </a:r>
                  <a:r>
                    <a:rPr lang="en-US" sz="2000" u="sng" dirty="0">
                      <a:latin typeface="+mn-lt"/>
                    </a:rPr>
                    <a:t>cryo</a:t>
                  </a:r>
                  <a:r>
                    <a:rPr lang="en-US" sz="2000" dirty="0">
                      <a:latin typeface="+mn-lt"/>
                    </a:rPr>
                    <a:t>genic temps”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2000" dirty="0">
                      <a:latin typeface="+mn-lt"/>
                    </a:rPr>
                    <a:t>1960 Gifford-McMahon (GM) type</a:t>
                  </a:r>
                  <a:br>
                    <a:rPr lang="en-US" sz="2000" dirty="0">
                      <a:latin typeface="+mn-lt"/>
                    </a:rPr>
                  </a:b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↪</m:t>
                      </m:r>
                    </m:oMath>
                  </a14:m>
                  <a:r>
                    <a:rPr lang="en-US" sz="2000" dirty="0">
                      <a:latin typeface="+mn-lt"/>
                    </a:rPr>
                    <a:t> advancement of Stirling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2000" dirty="0">
                      <a:latin typeface="+mn-lt"/>
                    </a:rPr>
                    <a:t> </a:t>
                  </a:r>
                  <a:r>
                    <a:rPr lang="en-US" sz="2000" i="1" dirty="0">
                      <a:latin typeface="+mn-lt"/>
                    </a:rPr>
                    <a:t>robust/cheap, - eff.</a:t>
                  </a:r>
                  <a:br>
                    <a:rPr lang="en-US" sz="2000" i="1" dirty="0">
                      <a:latin typeface="+mn-lt"/>
                    </a:rPr>
                  </a:br>
                  <a:r>
                    <a:rPr lang="en-US" sz="2000" dirty="0">
                      <a:latin typeface="+mn-lt"/>
                    </a:rPr>
                    <a:t>	pulse tube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2000" dirty="0">
                      <a:latin typeface="+mn-lt"/>
                    </a:rPr>
                    <a:t> no displacer, less </a:t>
                  </a:r>
                  <a:r>
                    <a:rPr lang="en-US" sz="2000" dirty="0" err="1">
                      <a:latin typeface="+mn-lt"/>
                    </a:rPr>
                    <a:t>maintn</a:t>
                  </a:r>
                  <a:r>
                    <a:rPr lang="en-US" sz="2000" dirty="0">
                      <a:latin typeface="+mn-lt"/>
                    </a:rPr>
                    <a:t>.</a:t>
                  </a:r>
                </a:p>
                <a:p>
                  <a:pPr>
                    <a:lnSpc>
                      <a:spcPct val="110000"/>
                    </a:lnSpc>
                  </a:pPr>
                  <a:endParaRPr lang="en-US" sz="800" dirty="0">
                    <a:latin typeface="+mn-lt"/>
                  </a:endParaRPr>
                </a:p>
                <a:p>
                  <a:pPr marL="2225675" lvl="5" indent="-166688">
                    <a:lnSpc>
                      <a:spcPct val="110000"/>
                    </a:lnSpc>
                  </a:pPr>
                  <a:r>
                    <a:rPr lang="en-US" sz="2000" dirty="0">
                      <a:cs typeface="Arial" panose="020B0604020202020204" pitchFamily="34" charset="0"/>
                    </a:rPr>
                    <a:t>1970 first 2 stage GM</a:t>
                  </a:r>
                </a:p>
                <a:p>
                  <a:pPr marL="2225675" lvl="5" indent="-166688">
                    <a:lnSpc>
                      <a:spcPct val="200000"/>
                    </a:lnSpc>
                  </a:pPr>
                  <a:endParaRPr lang="en-US" sz="500" dirty="0">
                    <a:cs typeface="Arial" panose="020B0604020202020204" pitchFamily="34" charset="0"/>
                  </a:endParaRPr>
                </a:p>
                <a:p>
                  <a:pPr marL="2225675" lvl="5" indent="-166688">
                    <a:lnSpc>
                      <a:spcPct val="100000"/>
                    </a:lnSpc>
                  </a:pPr>
                  <a:r>
                    <a:rPr lang="en-US" sz="2000" dirty="0">
                      <a:cs typeface="Arial" panose="020B0604020202020204" pitchFamily="34" charset="0"/>
                    </a:rPr>
                    <a:t>since 1995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≥</m:t>
                      </m:r>
                    </m:oMath>
                  </a14:m>
                  <a:r>
                    <a:rPr lang="en-US" sz="2000" dirty="0">
                      <a:cs typeface="Arial" panose="020B0604020202020204" pitchFamily="34" charset="0"/>
                    </a:rPr>
                    <a:t>40k “</a:t>
                  </a:r>
                  <a:r>
                    <a:rPr lang="en-US" sz="2000" b="1" dirty="0">
                      <a:cs typeface="Arial" panose="020B0604020202020204" pitchFamily="34" charset="0"/>
                    </a:rPr>
                    <a:t>4 K</a:t>
                  </a:r>
                  <a:r>
                    <a:rPr lang="en-US" sz="2000" dirty="0">
                      <a:cs typeface="Arial" panose="020B0604020202020204" pitchFamily="34" charset="0"/>
                    </a:rPr>
                    <a:t>” GMs</a:t>
                  </a:r>
                  <a:br>
                    <a:rPr lang="en-US" sz="2000" dirty="0">
                      <a:cs typeface="Arial" panose="020B0604020202020204" pitchFamily="34" charset="0"/>
                    </a:rPr>
                  </a:br>
                  <a:r>
                    <a:rPr lang="en-US" sz="2000" dirty="0">
                      <a:cs typeface="Arial" panose="020B0604020202020204" pitchFamily="34" charset="0"/>
                    </a:rPr>
                    <a:t>mostly for MRIs</a:t>
                  </a:r>
                </a:p>
                <a:p>
                  <a:pPr marL="2225675" lvl="5" indent="-166688">
                    <a:lnSpc>
                      <a:spcPct val="100000"/>
                    </a:lnSpc>
                  </a:pPr>
                  <a:endParaRPr lang="en-US" sz="500" dirty="0">
                    <a:cs typeface="Arial" panose="020B0604020202020204" pitchFamily="34" charset="0"/>
                  </a:endParaRPr>
                </a:p>
                <a:p>
                  <a:pPr marL="2225675" lvl="5" indent="-166688">
                    <a:lnSpc>
                      <a:spcPct val="100000"/>
                    </a:lnSpc>
                  </a:pPr>
                  <a:endParaRPr lang="en-US" sz="500" dirty="0">
                    <a:cs typeface="Arial" panose="020B0604020202020204" pitchFamily="34" charset="0"/>
                  </a:endParaRPr>
                </a:p>
                <a:p>
                  <a:pPr marL="2225675" lvl="5" indent="-166688">
                    <a:lnSpc>
                      <a:spcPct val="100000"/>
                    </a:lnSpc>
                  </a:pPr>
                  <a:r>
                    <a:rPr lang="en-US" sz="2000" dirty="0">
                      <a:cs typeface="Arial" panose="020B0604020202020204" pitchFamily="34" charset="0"/>
                    </a:rPr>
                    <a:t>off the shelf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sz="2000" dirty="0">
                      <a:cs typeface="Arial" panose="020B0604020202020204" pitchFamily="34" charset="0"/>
                    </a:rPr>
                    <a:t> 2 W @ </a:t>
                  </a:r>
                  <a:r>
                    <a:rPr lang="en-US" sz="2000" b="1" dirty="0">
                      <a:cs typeface="Arial" panose="020B0604020202020204" pitchFamily="34" charset="0"/>
                    </a:rPr>
                    <a:t>4 K</a:t>
                  </a:r>
                  <a:r>
                    <a:rPr lang="en-US" sz="2000" dirty="0">
                      <a:cs typeface="Arial" panose="020B0604020202020204" pitchFamily="34" charset="0"/>
                    </a:rPr>
                    <a:t> 	(</a:t>
                  </a:r>
                  <a:r>
                    <a:rPr lang="en-US" sz="2000" i="1" dirty="0">
                      <a:cs typeface="Arial" panose="020B0604020202020204" pitchFamily="34" charset="0"/>
                    </a:rPr>
                    <a:t>6.5 kW</a:t>
                  </a:r>
                  <a:r>
                    <a:rPr lang="en-US" sz="2000" dirty="0">
                      <a:cs typeface="Arial" panose="020B0604020202020204" pitchFamily="34" charset="0"/>
                    </a:rPr>
                    <a:t>)</a:t>
                  </a:r>
                </a:p>
                <a:p>
                  <a:pPr marL="2058987" lvl="5" indent="0">
                    <a:lnSpc>
                      <a:spcPct val="100000"/>
                    </a:lnSpc>
                    <a:buNone/>
                  </a:pPr>
                  <a:r>
                    <a:rPr lang="en-US" sz="2000" b="0" dirty="0">
                      <a:cs typeface="Arial" panose="020B0604020202020204" pitchFamily="34" charset="0"/>
                    </a:rPr>
                    <a:t>	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↪</m:t>
                      </m:r>
                    </m:oMath>
                  </a14:m>
                  <a:r>
                    <a:rPr lang="en-US" sz="2000" dirty="0">
                      <a:cs typeface="Arial" panose="020B0604020202020204" pitchFamily="34" charset="0"/>
                    </a:rPr>
                    <a:t> </a:t>
                  </a:r>
                  <a:r>
                    <a:rPr lang="en-US" sz="2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compact </a:t>
                  </a:r>
                  <a:br>
                    <a:rPr lang="en-US" sz="2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</a:br>
                  <a:r>
                    <a:rPr lang="en-US" sz="2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	    conduction-cooled</a:t>
                  </a:r>
                  <a:r>
                    <a:rPr lang="en-US" sz="2000" dirty="0">
                      <a:cs typeface="Arial" panose="020B0604020202020204" pitchFamily="34" charset="0"/>
                    </a:rPr>
                    <a:t> </a:t>
                  </a:r>
                  <a:r>
                    <a:rPr lang="en-US" sz="2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SRF</a:t>
                  </a:r>
                  <a:r>
                    <a:rPr lang="en-US" sz="2000" dirty="0">
                      <a:cs typeface="Arial" panose="020B0604020202020204" pitchFamily="34" charset="0"/>
                    </a:rPr>
                    <a:t> 			(</a:t>
                  </a:r>
                  <a:r>
                    <a:rPr lang="en-US" sz="2000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C</a:t>
                  </a:r>
                  <a:r>
                    <a:rPr lang="en-US" sz="2000" i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3</a:t>
                  </a:r>
                  <a:r>
                    <a:rPr lang="en-US" sz="2000" i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SRF</a:t>
                  </a:r>
                  <a:r>
                    <a:rPr lang="en-US" sz="2000" dirty="0">
                      <a:cs typeface="Arial" panose="020B0604020202020204" pitchFamily="34" charset="0"/>
                    </a:rPr>
                    <a:t>)</a:t>
                  </a:r>
                </a:p>
              </p:txBody>
            </p:sp>
          </mc:Choice>
          <mc:Fallback>
            <p:sp>
              <p:nvSpPr>
                <p:cNvPr id="9" name="Content Placeholder 5">
                  <a:extLst>
                    <a:ext uri="{FF2B5EF4-FFF2-40B4-BE49-F238E27FC236}">
                      <a16:creationId xmlns:a16="http://schemas.microsoft.com/office/drawing/2014/main" id="{3E65ABBC-B50D-41C8-8296-58DF3167B1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4856" y="1251805"/>
                  <a:ext cx="5897806" cy="5381694"/>
                </a:xfrm>
                <a:prstGeom prst="rect">
                  <a:avLst/>
                </a:prstGeom>
                <a:blipFill>
                  <a:blip r:embed="rId4"/>
                  <a:stretch>
                    <a:fillRect l="-2172" t="-1812" b="-5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E75C168-7FA1-4B60-89ED-D26673358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88" b="96421" l="10000" r="92143">
                          <a14:foregroundMark x1="24286" y1="12975" x2="31429" y2="13647"/>
                          <a14:foregroundMark x1="25000" y1="24161" x2="34643" y2="27740"/>
                          <a14:foregroundMark x1="37143" y1="6711" x2="41429" y2="7159"/>
                          <a14:foregroundMark x1="31071" y1="16107" x2="33571" y2="16331"/>
                          <a14:foregroundMark x1="19286" y1="23266" x2="18929" y2="21924"/>
                          <a14:foregroundMark x1="37143" y1="92841" x2="43214" y2="92617"/>
                          <a14:foregroundMark x1="36429" y1="96421" x2="42143" y2="96197"/>
                          <a14:foregroundMark x1="88571" y1="10738" x2="92143" y2="12081"/>
                          <a14:foregroundMark x1="36429" y1="14989" x2="38571" y2="185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626" y="3363166"/>
              <a:ext cx="2119282" cy="338328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6C6F7-3ABF-4338-8423-BA496C489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10" y="4323773"/>
            <a:ext cx="2162228" cy="2241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8866DC-D725-4C60-A144-9BC0FD123A26}"/>
              </a:ext>
            </a:extLst>
          </p:cNvPr>
          <p:cNvSpPr txBox="1"/>
          <p:nvPr/>
        </p:nvSpPr>
        <p:spPr>
          <a:xfrm>
            <a:off x="6309390" y="6637289"/>
            <a:ext cx="1705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i="1" dirty="0"/>
              <a:t>Sumitomo Heavy Industries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B93057C-E896-F55A-2E60-B4F32D03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9927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1547144-2140-BCE5-56B4-930C94D2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505052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9792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D0C94-FCE6-EB9A-9946-C049F9FE8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95D76B-211D-C358-0973-4B8C159A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baseline="30000" dirty="0"/>
              <a:t>3</a:t>
            </a:r>
            <a:r>
              <a:rPr lang="en-US" dirty="0"/>
              <a:t> SRF – Conceptual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D21F7C-D257-7835-4A9C-3D9D917C6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578106" cy="479837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Concept for compact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10 MeV </a:t>
            </a:r>
            <a:r>
              <a:rPr lang="en-US" dirty="0">
                <a:latin typeface="+mn-lt"/>
              </a:rPr>
              <a:t>&amp;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1 MW</a:t>
            </a:r>
            <a:r>
              <a:rPr lang="en-US" dirty="0">
                <a:latin typeface="+mn-lt"/>
              </a:rPr>
              <a:t> irradiation machine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Similar designs under advanced development (e.g. FNAL, Cornell)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1B8871-0E84-4C76-2401-3B3069AD53A1}"/>
              </a:ext>
            </a:extLst>
          </p:cNvPr>
          <p:cNvCxnSpPr>
            <a:cxnSpLocks/>
          </p:cNvCxnSpPr>
          <p:nvPr/>
        </p:nvCxnSpPr>
        <p:spPr>
          <a:xfrm flipV="1">
            <a:off x="2402741" y="6115526"/>
            <a:ext cx="7053679" cy="43324"/>
          </a:xfrm>
          <a:prstGeom prst="straightConnector1">
            <a:avLst/>
          </a:prstGeom>
          <a:ln w="38100">
            <a:solidFill>
              <a:srgbClr val="C3123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7964A2-8A38-90D1-278B-9206F486BE0D}"/>
                  </a:ext>
                </a:extLst>
              </p:cNvPr>
              <p:cNvSpPr txBox="1"/>
              <p:nvPr/>
            </p:nvSpPr>
            <p:spPr>
              <a:xfrm>
                <a:off x="5739776" y="6168990"/>
                <a:ext cx="1085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3123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b="1" dirty="0">
                    <a:solidFill>
                      <a:srgbClr val="C31230"/>
                    </a:solidFill>
                  </a:rPr>
                  <a:t>5.1 m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87964A2-8A38-90D1-278B-9206F486B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776" y="6168990"/>
                <a:ext cx="1085554" cy="461665"/>
              </a:xfrm>
              <a:prstGeom prst="rect">
                <a:avLst/>
              </a:prstGeom>
              <a:blipFill>
                <a:blip r:embed="rId3"/>
                <a:stretch>
                  <a:fillRect t="-10526" r="-730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E9621E2B-37E0-8B5D-4889-6F3D5B7A5903}"/>
              </a:ext>
            </a:extLst>
          </p:cNvPr>
          <p:cNvGrpSpPr>
            <a:grpSpLocks noChangeAspect="1"/>
          </p:cNvGrpSpPr>
          <p:nvPr/>
        </p:nvGrpSpPr>
        <p:grpSpPr>
          <a:xfrm>
            <a:off x="1436033" y="2313290"/>
            <a:ext cx="9419015" cy="3657600"/>
            <a:chOff x="-778802" y="1067069"/>
            <a:chExt cx="13900573" cy="53978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C67D32-7859-EA21-B2FC-998286254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56786" y="1067069"/>
              <a:ext cx="10454363" cy="5397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4324BA8-E505-7CC7-3585-F1E1AAFEB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38" y="5128918"/>
              <a:ext cx="534305" cy="82274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43DA4F-1D67-BFCF-E486-FF8B5BE86AB7}"/>
                </a:ext>
              </a:extLst>
            </p:cNvPr>
            <p:cNvSpPr txBox="1"/>
            <p:nvPr/>
          </p:nvSpPr>
          <p:spPr>
            <a:xfrm>
              <a:off x="-778802" y="5908787"/>
              <a:ext cx="8958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Source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CA7F415-E60E-5A21-4891-FD4D19B298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91354" y="5020941"/>
              <a:ext cx="94437" cy="101212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14C595-57C7-442A-81B6-B9DE21B9D897}"/>
                </a:ext>
              </a:extLst>
            </p:cNvPr>
            <p:cNvSpPr txBox="1"/>
            <p:nvPr/>
          </p:nvSpPr>
          <p:spPr>
            <a:xfrm>
              <a:off x="1524274" y="5979460"/>
              <a:ext cx="993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Booster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A72E0D3-9791-BAFC-0E01-372A08FD9D5C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10836647" y="3412250"/>
              <a:ext cx="657554" cy="6696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AD154D-C448-6BFB-3D2A-7EC01D14217A}"/>
                </a:ext>
              </a:extLst>
            </p:cNvPr>
            <p:cNvSpPr txBox="1"/>
            <p:nvPr/>
          </p:nvSpPr>
          <p:spPr>
            <a:xfrm>
              <a:off x="11494201" y="3332458"/>
              <a:ext cx="1627570" cy="1498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Beam</a:t>
              </a:r>
              <a:br>
                <a:rPr lang="en-US" sz="2000" dirty="0"/>
              </a:br>
              <a:r>
                <a:rPr lang="en-US" sz="2000" dirty="0"/>
                <a:t>Exit</a:t>
              </a:r>
              <a:br>
                <a:rPr lang="en-US" sz="2000" dirty="0"/>
              </a:br>
              <a:r>
                <a:rPr lang="en-US" sz="2000" dirty="0"/>
                <a:t>Window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6E0ED7E-5490-DF41-D980-3A2A785D95C8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H="1" flipV="1">
              <a:off x="9107610" y="3397355"/>
              <a:ext cx="708241" cy="141268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5DEAAC-3156-9DFF-BFB1-C9391EAF2D45}"/>
                </a:ext>
              </a:extLst>
            </p:cNvPr>
            <p:cNvSpPr txBox="1"/>
            <p:nvPr/>
          </p:nvSpPr>
          <p:spPr>
            <a:xfrm>
              <a:off x="9194048" y="4810039"/>
              <a:ext cx="1243609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Deflecting</a:t>
              </a:r>
              <a:br>
                <a:rPr lang="en-US" sz="2000" dirty="0"/>
              </a:br>
              <a:r>
                <a:rPr lang="en-US" sz="2000" dirty="0"/>
                <a:t>Magnets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8BA08DE-5AF1-24EA-E018-33BAF44EB43F}"/>
                </a:ext>
              </a:extLst>
            </p:cNvPr>
            <p:cNvSpPr txBox="1"/>
            <p:nvPr/>
          </p:nvSpPr>
          <p:spPr>
            <a:xfrm>
              <a:off x="7816706" y="5779405"/>
              <a:ext cx="1409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Cryocoolers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41D6804-8A90-592E-19B3-FB261C96D752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5504985" y="2845392"/>
              <a:ext cx="2311721" cy="313406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3DE1EDB-F822-8F4C-E414-35EDED6112DA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6098373" y="5646695"/>
              <a:ext cx="1718333" cy="332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B0599B5-A794-A989-9ABF-4FE1C66BC45C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1327339" y="3679286"/>
              <a:ext cx="684048" cy="94902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75B160-0D8B-9932-A21C-BF4922914CBB}"/>
                </a:ext>
              </a:extLst>
            </p:cNvPr>
            <p:cNvSpPr txBox="1"/>
            <p:nvPr/>
          </p:nvSpPr>
          <p:spPr>
            <a:xfrm>
              <a:off x="1416512" y="3279176"/>
              <a:ext cx="1189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Solenoids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2BAEB44-1A2A-E510-F660-A871D18114C5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2011386" y="3679286"/>
              <a:ext cx="613999" cy="7340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E645E25-E585-1482-87A4-A2CF6FA2A206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>
              <a:off x="3475611" y="2259899"/>
              <a:ext cx="320503" cy="178508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EBB3F8-9096-3ECF-6E4C-465C237B49D6}"/>
                </a:ext>
              </a:extLst>
            </p:cNvPr>
            <p:cNvSpPr txBox="1"/>
            <p:nvPr/>
          </p:nvSpPr>
          <p:spPr>
            <a:xfrm>
              <a:off x="3189314" y="1859789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FPC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6F42F41-5D90-B667-8CC7-6DAC44F4CE9B}"/>
              </a:ext>
            </a:extLst>
          </p:cNvPr>
          <p:cNvGrpSpPr/>
          <p:nvPr/>
        </p:nvGrpSpPr>
        <p:grpSpPr>
          <a:xfrm>
            <a:off x="6447511" y="649935"/>
            <a:ext cx="5309372" cy="3749276"/>
            <a:chOff x="11897517" y="-1451666"/>
            <a:chExt cx="5309372" cy="37492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CD3B53E-A873-752E-9DD7-D1DD78706405}"/>
                </a:ext>
              </a:extLst>
            </p:cNvPr>
            <p:cNvGrpSpPr/>
            <p:nvPr/>
          </p:nvGrpSpPr>
          <p:grpSpPr>
            <a:xfrm>
              <a:off x="11897517" y="-1451666"/>
              <a:ext cx="5309372" cy="3749276"/>
              <a:chOff x="30969652" y="12535072"/>
              <a:chExt cx="4400254" cy="2985094"/>
            </a:xfrm>
          </p:grpSpPr>
          <p:sp>
            <p:nvSpPr>
              <p:cNvPr id="32" name="Isosceles Triangle 54">
                <a:extLst>
                  <a:ext uri="{FF2B5EF4-FFF2-40B4-BE49-F238E27FC236}">
                    <a16:creationId xmlns:a16="http://schemas.microsoft.com/office/drawing/2014/main" id="{89E75329-EF1B-4A1D-2D05-47B42045E38D}"/>
                  </a:ext>
                </a:extLst>
              </p:cNvPr>
              <p:cNvSpPr/>
              <p:nvPr/>
            </p:nvSpPr>
            <p:spPr>
              <a:xfrm rot="16200000" flipH="1">
                <a:off x="30500652" y="13156451"/>
                <a:ext cx="2832715" cy="1894715"/>
              </a:xfrm>
              <a:custGeom>
                <a:avLst/>
                <a:gdLst>
                  <a:gd name="connsiteX0" fmla="*/ 0 w 1836183"/>
                  <a:gd name="connsiteY0" fmla="*/ 2822575 h 2822575"/>
                  <a:gd name="connsiteX1" fmla="*/ 1836183 w 1836183"/>
                  <a:gd name="connsiteY1" fmla="*/ 0 h 2822575"/>
                  <a:gd name="connsiteX2" fmla="*/ 1836183 w 1836183"/>
                  <a:gd name="connsiteY2" fmla="*/ 2822575 h 2822575"/>
                  <a:gd name="connsiteX3" fmla="*/ 0 w 1836183"/>
                  <a:gd name="connsiteY3" fmla="*/ 2822575 h 2822575"/>
                  <a:gd name="connsiteX0" fmla="*/ 0 w 3226833"/>
                  <a:gd name="connsiteY0" fmla="*/ 2517775 h 2517775"/>
                  <a:gd name="connsiteX1" fmla="*/ 3226833 w 3226833"/>
                  <a:gd name="connsiteY1" fmla="*/ 0 h 2517775"/>
                  <a:gd name="connsiteX2" fmla="*/ 1836183 w 3226833"/>
                  <a:gd name="connsiteY2" fmla="*/ 2517775 h 2517775"/>
                  <a:gd name="connsiteX3" fmla="*/ 0 w 3226833"/>
                  <a:gd name="connsiteY3" fmla="*/ 2517775 h 251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6833" h="2517775">
                    <a:moveTo>
                      <a:pt x="0" y="2517775"/>
                    </a:moveTo>
                    <a:lnTo>
                      <a:pt x="3226833" y="0"/>
                    </a:lnTo>
                    <a:lnTo>
                      <a:pt x="1836183" y="2517775"/>
                    </a:lnTo>
                    <a:lnTo>
                      <a:pt x="0" y="2517775"/>
                    </a:lnTo>
                    <a:close/>
                  </a:path>
                </a:pathLst>
              </a:custGeom>
              <a:solidFill>
                <a:srgbClr val="BE1D1D">
                  <a:alpha val="47843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3" name="Picture 8">
                <a:extLst>
                  <a:ext uri="{FF2B5EF4-FFF2-40B4-BE49-F238E27FC236}">
                    <a16:creationId xmlns:a16="http://schemas.microsoft.com/office/drawing/2014/main" id="{0F080509-4C19-A05C-4C66-607714DAC2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917" b="97069" l="3804" r="94083">
                            <a14:foregroundMark x1="5241" y1="9357" x2="4649" y2="18828"/>
                            <a14:foregroundMark x1="9383" y1="44870" x2="11750" y2="46336"/>
                            <a14:foregroundMark x1="8707" y1="47012" x2="6340" y2="43517"/>
                            <a14:foregroundMark x1="8199" y1="47238" x2="5833" y2="53213"/>
                            <a14:foregroundMark x1="5833" y1="53213" x2="3888" y2="42841"/>
                            <a14:foregroundMark x1="3888" y1="42841" x2="5072" y2="36866"/>
                            <a14:foregroundMark x1="5072" y1="36866" x2="7523" y2="43405"/>
                            <a14:foregroundMark x1="7523" y1="43405" x2="7861" y2="52198"/>
                            <a14:foregroundMark x1="4480" y1="4848" x2="5664" y2="3720"/>
                            <a14:foregroundMark x1="41336" y1="2368" x2="45562" y2="2142"/>
                            <a14:foregroundMark x1="45562" y1="2142" x2="47084" y2="3495"/>
                            <a14:foregroundMark x1="91124" y1="51635" x2="94083" y2="48027"/>
                            <a14:foregroundMark x1="71767" y1="94138" x2="57058" y2="90981"/>
                            <a14:foregroundMark x1="57058" y1="90981" x2="43026" y2="90981"/>
                            <a14:foregroundMark x1="43026" y1="90981" x2="43026" y2="90981"/>
                            <a14:foregroundMark x1="71936" y1="95490" x2="67878" y2="97069"/>
                            <a14:foregroundMark x1="67878" y1="97069" x2="67794" y2="970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8792" y="12535072"/>
                <a:ext cx="2481114" cy="1860311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B02A27-E549-5EC4-9094-C764DBAD64A1}"/>
                </a:ext>
              </a:extLst>
            </p:cNvPr>
            <p:cNvSpPr txBox="1"/>
            <p:nvPr/>
          </p:nvSpPr>
          <p:spPr>
            <a:xfrm rot="18900010">
              <a:off x="12696497" y="488520"/>
              <a:ext cx="1455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Cryomodule</a:t>
              </a:r>
            </a:p>
          </p:txBody>
        </p:sp>
      </p:grp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F29A5F7-61B8-3E18-05AD-DA93B5EC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9927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A4A734C-156A-36E9-5805-515E00BF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802" y="6505052"/>
            <a:ext cx="5680198" cy="3600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A. Castilla – HOMSC2025, DESY, OCT 6</a:t>
            </a:r>
            <a:r>
              <a:rPr lang="en-GB" baseline="30000" dirty="0"/>
              <a:t>th</a:t>
            </a:r>
            <a:r>
              <a:rPr lang="en-GB" dirty="0"/>
              <a:t> – 8</a:t>
            </a:r>
            <a:r>
              <a:rPr lang="en-GB" baseline="30000" dirty="0"/>
              <a:t>th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45925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D7EA-7F2A-61A9-645D-ACA2DF844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2E9C99-57D1-6693-827E-573B9936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40FAA8-873E-9A76-7F56-1D5D87BB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imposes some constraints…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1C074-E79D-0AD3-56B7-2C78CC99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3CAA2C-CFF6-877E-8591-28E4763EA12A}"/>
              </a:ext>
            </a:extLst>
          </p:cNvPr>
          <p:cNvSpPr txBox="1"/>
          <p:nvPr/>
        </p:nvSpPr>
        <p:spPr>
          <a:xfrm>
            <a:off x="962087" y="4789893"/>
            <a:ext cx="1068362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keep it compact, a BLA can be places right outside the vacuum vessel. Too far?.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coolers can only handle a couple of Watts of thermal load each at the 4K stage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100 mA and beam requirements for irradiation not as restrictive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 we then live w/o damping?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(see previous talk by A. Lunin)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F63193-2352-B4A7-1958-5EE6F7BA86E1}"/>
              </a:ext>
            </a:extLst>
          </p:cNvPr>
          <p:cNvSpPr txBox="1"/>
          <p:nvPr/>
        </p:nvSpPr>
        <p:spPr>
          <a:xfrm>
            <a:off x="7808652" y="3879063"/>
            <a:ext cx="144470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~200mm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C05AD661-EE38-3B47-F2B9-4A33C225F7CA}"/>
              </a:ext>
            </a:extLst>
          </p:cNvPr>
          <p:cNvSpPr/>
          <p:nvPr/>
        </p:nvSpPr>
        <p:spPr>
          <a:xfrm rot="5400000">
            <a:off x="8336732" y="3191716"/>
            <a:ext cx="467258" cy="90743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08381A-13F7-083F-3D78-4B89C7554AC0}"/>
              </a:ext>
            </a:extLst>
          </p:cNvPr>
          <p:cNvGrpSpPr/>
          <p:nvPr/>
        </p:nvGrpSpPr>
        <p:grpSpPr>
          <a:xfrm>
            <a:off x="838200" y="813394"/>
            <a:ext cx="9705227" cy="3871768"/>
            <a:chOff x="838200" y="813394"/>
            <a:chExt cx="9705227" cy="38717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1EF866-DA36-1C91-2642-701973D52541}"/>
                </a:ext>
              </a:extLst>
            </p:cNvPr>
            <p:cNvGrpSpPr/>
            <p:nvPr/>
          </p:nvGrpSpPr>
          <p:grpSpPr>
            <a:xfrm>
              <a:off x="838200" y="813394"/>
              <a:ext cx="9705227" cy="3871768"/>
              <a:chOff x="638305" y="947449"/>
              <a:chExt cx="9705227" cy="387176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4895499-39C3-E9F8-1673-4B8E41243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963" r="-118" b="14346"/>
              <a:stretch>
                <a:fillRect/>
              </a:stretch>
            </p:blipFill>
            <p:spPr>
              <a:xfrm>
                <a:off x="1848468" y="1530950"/>
                <a:ext cx="8495064" cy="3288267"/>
              </a:xfrm>
              <a:prstGeom prst="rect">
                <a:avLst/>
              </a:prstGeom>
            </p:spPr>
          </p:pic>
          <p:sp>
            <p:nvSpPr>
              <p:cNvPr id="8" name="Arrow: Down 7">
                <a:extLst>
                  <a:ext uri="{FF2B5EF4-FFF2-40B4-BE49-F238E27FC236}">
                    <a16:creationId xmlns:a16="http://schemas.microsoft.com/office/drawing/2014/main" id="{F36DF9F5-4B8D-3704-1AF1-7B7A98D55495}"/>
                  </a:ext>
                </a:extLst>
              </p:cNvPr>
              <p:cNvSpPr/>
              <p:nvPr/>
            </p:nvSpPr>
            <p:spPr>
              <a:xfrm>
                <a:off x="8979109" y="1426219"/>
                <a:ext cx="224852" cy="133771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CB9A1E-91AB-1371-268C-ABA884EC742B}"/>
                  </a:ext>
                </a:extLst>
              </p:cNvPr>
              <p:cNvSpPr txBox="1"/>
              <p:nvPr/>
            </p:nvSpPr>
            <p:spPr>
              <a:xfrm>
                <a:off x="8696169" y="947449"/>
                <a:ext cx="790732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BLA</a:t>
                </a:r>
              </a:p>
            </p:txBody>
          </p:sp>
          <p:sp>
            <p:nvSpPr>
              <p:cNvPr id="16" name="Arrow: Down 15">
                <a:extLst>
                  <a:ext uri="{FF2B5EF4-FFF2-40B4-BE49-F238E27FC236}">
                    <a16:creationId xmlns:a16="http://schemas.microsoft.com/office/drawing/2014/main" id="{4E57990A-6399-A37D-781C-03E64D4BCD7D}"/>
                  </a:ext>
                </a:extLst>
              </p:cNvPr>
              <p:cNvSpPr/>
              <p:nvPr/>
            </p:nvSpPr>
            <p:spPr>
              <a:xfrm rot="18489490">
                <a:off x="1516632" y="1992964"/>
                <a:ext cx="224852" cy="133771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F94AD4-4306-2AEC-D0A6-10CD15E626F7}"/>
                  </a:ext>
                </a:extLst>
              </p:cNvPr>
              <p:cNvSpPr txBox="1"/>
              <p:nvPr/>
            </p:nvSpPr>
            <p:spPr>
              <a:xfrm>
                <a:off x="638305" y="1347559"/>
                <a:ext cx="790732" cy="7078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Coax FPC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7ED4E0B-8717-BF3F-6A63-92C2969DB595}"/>
                </a:ext>
              </a:extLst>
            </p:cNvPr>
            <p:cNvCxnSpPr/>
            <p:nvPr/>
          </p:nvCxnSpPr>
          <p:spPr>
            <a:xfrm>
              <a:off x="2048363" y="4557010"/>
              <a:ext cx="835481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64C8D9-A044-9D32-6116-8C6B7551EFF1}"/>
                </a:ext>
              </a:extLst>
            </p:cNvPr>
            <p:cNvSpPr txBox="1"/>
            <p:nvPr/>
          </p:nvSpPr>
          <p:spPr>
            <a:xfrm>
              <a:off x="5615628" y="4149073"/>
              <a:ext cx="68827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&lt;2m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0C7F83-7925-2D25-B904-1066EEE66E7F}"/>
                </a:ext>
              </a:extLst>
            </p:cNvPr>
            <p:cNvCxnSpPr>
              <a:stCxn id="7" idx="1"/>
            </p:cNvCxnSpPr>
            <p:nvPr/>
          </p:nvCxnSpPr>
          <p:spPr>
            <a:xfrm>
              <a:off x="2048363" y="3041029"/>
              <a:ext cx="0" cy="151598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8F5F77-7B74-02A1-36C7-4F7CC0AAF8D2}"/>
                </a:ext>
              </a:extLst>
            </p:cNvPr>
            <p:cNvCxnSpPr/>
            <p:nvPr/>
          </p:nvCxnSpPr>
          <p:spPr>
            <a:xfrm>
              <a:off x="10403174" y="3027929"/>
              <a:ext cx="0" cy="151598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3756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1BAC4-2BE2-C5D3-5E9D-D86A1E15F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9DF447-C5DC-A04C-3F0E-35E620FF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62F2D5-6682-A594-C84D-49ED6AC7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cell model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0DA10-BC2F-9443-4225-2D475DAE5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E6947-C9F4-32C9-27DD-C9E97E2142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543" y="842503"/>
            <a:ext cx="5227548" cy="3440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F2736-9A5B-E7DE-DEC9-B6578EB74D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27" y="2257745"/>
            <a:ext cx="6324179" cy="41478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CE73AA5-AC0A-BDD6-5963-2D7973E573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407883"/>
                  </p:ext>
                </p:extLst>
              </p:nvPr>
            </p:nvGraphicFramePr>
            <p:xfrm>
              <a:off x="6446456" y="720143"/>
              <a:ext cx="5668837" cy="5417714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683064">
                      <a:extLst>
                        <a:ext uri="{9D8B030D-6E8A-4147-A177-3AD203B41FA5}">
                          <a16:colId xmlns:a16="http://schemas.microsoft.com/office/drawing/2014/main" val="644356182"/>
                        </a:ext>
                      </a:extLst>
                    </a:gridCol>
                    <a:gridCol w="1499017">
                      <a:extLst>
                        <a:ext uri="{9D8B030D-6E8A-4147-A177-3AD203B41FA5}">
                          <a16:colId xmlns:a16="http://schemas.microsoft.com/office/drawing/2014/main" val="1961473713"/>
                        </a:ext>
                      </a:extLst>
                    </a:gridCol>
                    <a:gridCol w="1486756">
                      <a:extLst>
                        <a:ext uri="{9D8B030D-6E8A-4147-A177-3AD203B41FA5}">
                          <a16:colId xmlns:a16="http://schemas.microsoft.com/office/drawing/2014/main" val="2776262416"/>
                        </a:ext>
                      </a:extLst>
                    </a:gridCol>
                  </a:tblGrid>
                  <a:tr h="4008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5573855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𝐸𝑥𝑡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5.3E5/1.58E5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072530"/>
                      </a:ext>
                    </a:extLst>
                  </a:tr>
                  <a:tr h="607766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914.88</a:t>
                          </a:r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5121583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630.9</a:t>
                          </a:r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5748423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Shunt impedance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22.36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M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0263303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275.3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9340973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𝑎𝑐𝑐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 = 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0.82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MV/MV/m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9437336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MV/m/MV/m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7153422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mT</a:t>
                          </a:r>
                          <a:r>
                            <a:rPr lang="en-US" dirty="0"/>
                            <a:t>/MV/m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8508487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𝑎𝑐𝑐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dirty="0"/>
                                  <m:t> (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axis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@10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MV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)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3491917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TE11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dirty="0"/>
                            <a:t>Beam pipe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𝑐𝑢𝑡𝑜𝑓𝑓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1.171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2948139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TM01 Beam pipe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𝑐𝑢𝑡𝑜𝑓𝑓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1.53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971287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* Normalized to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𝑎𝑐𝑐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992490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3CE73AA5-AC0A-BDD6-5963-2D7973E573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407883"/>
                  </p:ext>
                </p:extLst>
              </p:nvPr>
            </p:nvGraphicFramePr>
            <p:xfrm>
              <a:off x="6446456" y="720143"/>
              <a:ext cx="5668837" cy="5417714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683064">
                      <a:extLst>
                        <a:ext uri="{9D8B030D-6E8A-4147-A177-3AD203B41FA5}">
                          <a16:colId xmlns:a16="http://schemas.microsoft.com/office/drawing/2014/main" val="644356182"/>
                        </a:ext>
                      </a:extLst>
                    </a:gridCol>
                    <a:gridCol w="1499017">
                      <a:extLst>
                        <a:ext uri="{9D8B030D-6E8A-4147-A177-3AD203B41FA5}">
                          <a16:colId xmlns:a16="http://schemas.microsoft.com/office/drawing/2014/main" val="1961473713"/>
                        </a:ext>
                      </a:extLst>
                    </a:gridCol>
                    <a:gridCol w="1486756">
                      <a:extLst>
                        <a:ext uri="{9D8B030D-6E8A-4147-A177-3AD203B41FA5}">
                          <a16:colId xmlns:a16="http://schemas.microsoft.com/office/drawing/2014/main" val="2776262416"/>
                        </a:ext>
                      </a:extLst>
                    </a:gridCol>
                  </a:tblGrid>
                  <a:tr h="4008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5573855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7576" r="-111338" b="-116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5.3E5/1.58E5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072530"/>
                      </a:ext>
                    </a:extLst>
                  </a:tr>
                  <a:tr h="6077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38384" r="-111338" b="-6747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914.88</a:t>
                          </a:r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5121583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357576" r="-111338" b="-9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630.9</a:t>
                          </a:r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81557" t="-357576" r="-410" b="-9121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5748423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Shunt impedance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22.36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81557" t="-457576" r="-410" b="-8121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0263303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275.3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81557" t="-557576" r="-410" b="-7121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9340973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667692" r="-111338" b="-6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0.82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MV/MV/m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59437336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756061" r="-111338" b="-5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MV/m/MV/m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7153422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856061" r="-111338" b="-4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3.88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mT</a:t>
                          </a:r>
                          <a:r>
                            <a:rPr lang="en-US" dirty="0"/>
                            <a:t>/MV/m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8508487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956061" r="-111338" b="-3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3491917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72308" r="-111338" b="-21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1.171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2948139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154545" r="-111338" b="-1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1.53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7971287"/>
                      </a:ext>
                    </a:extLst>
                  </a:tr>
                  <a:tr h="40082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254545" r="-111338" b="-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99249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75857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0C245-DCD3-5C4D-1C8E-C1A9431B6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1419AF-7A22-4E78-4488-87297F85E4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8192" y="3633747"/>
            <a:ext cx="4915938" cy="32242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768831-96BD-B541-468A-74EA1ED43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CD30FB-5FBC-2363-4EA5-BBAB81DE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Pre-checks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466BD-9CA4-C3F5-700C-2171B0EA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  <p:pic>
        <p:nvPicPr>
          <p:cNvPr id="4" name="Content Placeholder 16">
            <a:extLst>
              <a:ext uri="{FF2B5EF4-FFF2-40B4-BE49-F238E27FC236}">
                <a16:creationId xmlns:a16="http://schemas.microsoft.com/office/drawing/2014/main" id="{9527EEB4-DB94-FBF5-9CAB-CD97A045C7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75" y="-123839"/>
            <a:ext cx="5776953" cy="4935036"/>
          </a:xfrm>
          <a:prstGeom prst="rect">
            <a:avLst/>
          </a:prstGeom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3A77B9CE-00B8-944F-2E15-690F2B02DF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/>
          <a:stretch>
            <a:fillRect/>
          </a:stretch>
        </p:blipFill>
        <p:spPr>
          <a:xfrm>
            <a:off x="4576244" y="176636"/>
            <a:ext cx="5157787" cy="215585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DCC6B1A-8474-4A0B-3152-59002F38E1AC}"/>
              </a:ext>
            </a:extLst>
          </p:cNvPr>
          <p:cNvSpPr/>
          <p:nvPr/>
        </p:nvSpPr>
        <p:spPr>
          <a:xfrm rot="19648782">
            <a:off x="3658118" y="1398486"/>
            <a:ext cx="847578" cy="50966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135D999-3572-8AD6-74EC-5BF9C27B8726}"/>
              </a:ext>
            </a:extLst>
          </p:cNvPr>
          <p:cNvSpPr/>
          <p:nvPr/>
        </p:nvSpPr>
        <p:spPr>
          <a:xfrm rot="2433896">
            <a:off x="9740031" y="2862817"/>
            <a:ext cx="847578" cy="50966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33367-6A7F-CDFA-48D3-CD96AE4E6667}"/>
              </a:ext>
            </a:extLst>
          </p:cNvPr>
          <p:cNvSpPr txBox="1"/>
          <p:nvPr/>
        </p:nvSpPr>
        <p:spPr>
          <a:xfrm>
            <a:off x="309093" y="4698370"/>
            <a:ext cx="515778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use of fake absorbers has proven to be a good method to overcome spurious reflections and other numerical artifacts.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Lots of low-Q unphysical modes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92684-A799-12F4-7F2C-2394D964E02B}"/>
              </a:ext>
            </a:extLst>
          </p:cNvPr>
          <p:cNvSpPr txBox="1"/>
          <p:nvPr/>
        </p:nvSpPr>
        <p:spPr>
          <a:xfrm>
            <a:off x="4923108" y="2371980"/>
            <a:ext cx="4464057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use of open boundaries offers similar results (in my experience) when using the lossy Eigen solver in later versions of CST.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Still finicky, can’t handle lossy backgrounds.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WG ports also seem more robust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1DA3DE-38C1-A6B4-3B3C-FBF6898399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5" t="21219" b="6653"/>
          <a:stretch>
            <a:fillRect/>
          </a:stretch>
        </p:blipFill>
        <p:spPr>
          <a:xfrm>
            <a:off x="1064670" y="5811101"/>
            <a:ext cx="3646632" cy="11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60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8B0A1-9035-7BD0-BDE1-0BA49175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49CB46-1AB3-5077-30BB-A2EB07C2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F4BF9-7F43-F59E-C26F-AEF82C48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cell 3D model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233A6-EBC4-72AF-10CD-230D96EBE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Castilla – HOMSC2025, DESY, OCT 6</a:t>
            </a:r>
            <a:r>
              <a:rPr lang="en-GB" baseline="30000"/>
              <a:t>th</a:t>
            </a:r>
            <a:r>
              <a:rPr lang="en-GB"/>
              <a:t> – 8</a:t>
            </a:r>
            <a:r>
              <a:rPr lang="en-GB" baseline="30000"/>
              <a:t>th</a:t>
            </a:r>
            <a:r>
              <a:rPr lang="en-GB"/>
              <a:t> 2025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CFA9F-3E09-4AB9-F578-215CF8601F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342" y="537920"/>
            <a:ext cx="10707974" cy="231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61809-92DF-C78F-B570-38FC1F6AA58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342" y="4660265"/>
            <a:ext cx="10707974" cy="23516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8BA09A-9267-6F8C-A8B4-CA8E8B1B052E}"/>
              </a:ext>
            </a:extLst>
          </p:cNvPr>
          <p:cNvSpPr txBox="1"/>
          <p:nvPr/>
        </p:nvSpPr>
        <p:spPr>
          <a:xfrm>
            <a:off x="584422" y="2376826"/>
            <a:ext cx="9558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technical details: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Added some extension pipes.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Added some denser mesh “dummy volumes” near the beam axis.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XZ-symmetry plane (from the beam viewpoint, the structure is virtually axially symmetric).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Added materials to different sections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simulations).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Compared with and w/o a 3 in BLA based on the SiC35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material data.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Eigenmode simulations are done with all PEC and PEC+BLA,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1562509335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 PPT Template_1_010825" id="{9DB200FA-CEB3-4679-8D66-4AC717A73CB8}" vid="{8315C0D6-21E7-439E-8522-5440B9F66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PowerPoint Template 2025</Template>
  <TotalTime>3865</TotalTime>
  <Words>1403</Words>
  <Application>Microsoft Office PowerPoint</Application>
  <PresentationFormat>Widescreen</PresentationFormat>
  <Paragraphs>273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Cambria Math</vt:lpstr>
      <vt:lpstr>Jefferson Lab Theme 1</vt:lpstr>
      <vt:lpstr>HOM Damping for Conduction-Cooled 915 MHz SRF Cavities in High-Power Industrial e^-Beam Accelerators</vt:lpstr>
      <vt:lpstr>Outline</vt:lpstr>
      <vt:lpstr>Why SRF and what does it look like</vt:lpstr>
      <vt:lpstr>Key Technologies to go “compact”</vt:lpstr>
      <vt:lpstr>C3 SRF – Conceptual design</vt:lpstr>
      <vt:lpstr>This imposes some constraints…</vt:lpstr>
      <vt:lpstr>5 cell model</vt:lpstr>
      <vt:lpstr>Pre-checks</vt:lpstr>
      <vt:lpstr>5 cell 3D model</vt:lpstr>
      <vt:lpstr>Undamped Dipoles</vt:lpstr>
      <vt:lpstr>Undamped HOMs</vt:lpstr>
      <vt:lpstr>Monopole Wakes</vt:lpstr>
      <vt:lpstr>Monopole Impedances</vt:lpstr>
      <vt:lpstr>Power deposition</vt:lpstr>
      <vt:lpstr>Preliminary 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Vennekate</dc:creator>
  <cp:lastModifiedBy>Alex Castilla Loeza</cp:lastModifiedBy>
  <cp:revision>84</cp:revision>
  <cp:lastPrinted>2024-11-21T18:51:38Z</cp:lastPrinted>
  <dcterms:created xsi:type="dcterms:W3CDTF">2025-04-23T19:27:59Z</dcterms:created>
  <dcterms:modified xsi:type="dcterms:W3CDTF">2025-10-06T01:05:45Z</dcterms:modified>
</cp:coreProperties>
</file>