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260" r:id="rId6"/>
    <p:sldId id="277" r:id="rId7"/>
    <p:sldId id="263" r:id="rId8"/>
    <p:sldId id="265" r:id="rId9"/>
    <p:sldId id="266" r:id="rId10"/>
    <p:sldId id="262" r:id="rId11"/>
    <p:sldId id="261" r:id="rId12"/>
    <p:sldId id="275" r:id="rId13"/>
    <p:sldId id="268" r:id="rId14"/>
    <p:sldId id="264" r:id="rId15"/>
    <p:sldId id="267" r:id="rId16"/>
    <p:sldId id="273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6" autoAdjust="0"/>
    <p:restoredTop sz="94866"/>
  </p:normalViewPr>
  <p:slideViewPr>
    <p:cSldViewPr snapToGrid="0" snapToObjects="1">
      <p:cViewPr varScale="1">
        <p:scale>
          <a:sx n="131" d="100"/>
          <a:sy n="131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iblednykh/Documents/Accelerator/EIC/ESR/CD3/EnergySpread_BunchLengt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exeiblednykh/Documents/Accelerator/EIC/ESR/CD3/EnergySpread_BunchLengt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Energy</a:t>
            </a:r>
            <a:r>
              <a:rPr lang="en-US" baseline="0"/>
              <a:t> Spread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4.9407508439000005E-4</c:v>
                </c:pt>
                <c:pt idx="1">
                  <c:v>4.9714562962999999E-4</c:v>
                </c:pt>
                <c:pt idx="2">
                  <c:v>5.0056409486999999E-4</c:v>
                </c:pt>
                <c:pt idx="3">
                  <c:v>5.0266629397999999E-4</c:v>
                </c:pt>
                <c:pt idx="4">
                  <c:v>5.3935592195E-4</c:v>
                </c:pt>
                <c:pt idx="5">
                  <c:v>5.8932037562E-4</c:v>
                </c:pt>
                <c:pt idx="6">
                  <c:v>6.0509085845999999E-4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8C-1646-AAA2-F9985FA1A9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5981120"/>
        <c:axId val="900298240"/>
      </c:scatterChart>
      <c:valAx>
        <c:axId val="285981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298240"/>
        <c:crosses val="autoZero"/>
        <c:crossBetween val="midCat"/>
      </c:valAx>
      <c:valAx>
        <c:axId val="900298240"/>
        <c:scaling>
          <c:orientation val="minMax"/>
          <c:min val="4.8000000000000001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981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Bunch</a:t>
            </a:r>
            <a:r>
              <a:rPr lang="en-US" baseline="0"/>
              <a:t> Length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Sheet1!$D$2:$D$9</c:f>
              <c:numCache>
                <c:formatCode>0.0</c:formatCode>
                <c:ptCount val="8"/>
                <c:pt idx="0">
                  <c:v>6.0041978721068752</c:v>
                </c:pt>
                <c:pt idx="1">
                  <c:v>7.2650660658198305</c:v>
                </c:pt>
                <c:pt idx="2">
                  <c:v>8.3539651728542434</c:v>
                </c:pt>
                <c:pt idx="3">
                  <c:v>8.8635004029545765</c:v>
                </c:pt>
                <c:pt idx="4">
                  <c:v>9.6566517819806545</c:v>
                </c:pt>
                <c:pt idx="5">
                  <c:v>10.93655359649215</c:v>
                </c:pt>
                <c:pt idx="6">
                  <c:v>11.849089562988091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AA-5748-B60B-0D943A51EA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349455"/>
        <c:axId val="819879503"/>
      </c:scatterChart>
      <c:valAx>
        <c:axId val="4353494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879503"/>
        <c:crosses val="autoZero"/>
        <c:crossBetween val="midCat"/>
      </c:valAx>
      <c:valAx>
        <c:axId val="819879503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3494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9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10" Type="http://schemas.openxmlformats.org/officeDocument/2006/relationships/chart" Target="../charts/chart2.xml"/><Relationship Id="rId4" Type="http://schemas.openxmlformats.org/officeDocument/2006/relationships/image" Target="../media/image190.png"/><Relationship Id="rId9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466" y="1904336"/>
            <a:ext cx="10334625" cy="1259607"/>
          </a:xfrm>
        </p:spPr>
        <p:txBody>
          <a:bodyPr>
            <a:normAutofit/>
          </a:bodyPr>
          <a:lstStyle/>
          <a:p>
            <a:r>
              <a:rPr lang="en-US" sz="4000" dirty="0"/>
              <a:t>Beam Stability in the EIC ESR: Contribution of the 591 MHz RF Cavities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467" y="5347279"/>
            <a:ext cx="10334625" cy="746185"/>
          </a:xfrm>
        </p:spPr>
        <p:txBody>
          <a:bodyPr/>
          <a:lstStyle/>
          <a:p>
            <a:r>
              <a:rPr lang="en-US" dirty="0"/>
              <a:t>Oct. 6-8,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468" y="3694057"/>
            <a:ext cx="10334625" cy="851878"/>
          </a:xfrm>
        </p:spPr>
        <p:txBody>
          <a:bodyPr/>
          <a:lstStyle/>
          <a:p>
            <a:r>
              <a:rPr lang="en-US" dirty="0"/>
              <a:t>Alexei Blednykh</a:t>
            </a:r>
          </a:p>
          <a:p>
            <a:r>
              <a:rPr lang="en-US" dirty="0"/>
              <a:t>Pre-Operations System Manager</a:t>
            </a:r>
          </a:p>
          <a:p>
            <a:endParaRPr lang="en-US" dirty="0"/>
          </a:p>
        </p:txBody>
      </p:sp>
      <p:pic>
        <p:nvPicPr>
          <p:cNvPr id="8" name="Picture 7" descr="A blue sky with white text&#10;&#10;AI-generated content may be incorrect.">
            <a:extLst>
              <a:ext uri="{FF2B5EF4-FFF2-40B4-BE49-F238E27FC236}">
                <a16:creationId xmlns:a16="http://schemas.microsoft.com/office/drawing/2014/main" id="{A559975C-D28B-1D67-C57F-0951286BF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66" y="287404"/>
            <a:ext cx="3356042" cy="121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9F777-320F-CC2A-5E03-73EB80D8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33FCA-1542-94DA-DFFE-A60378AC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AB7E1-AE31-DAAF-A253-78FCF9C1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Breakdown of Wakefields by Component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E7D2C8-E1B7-4ACB-C721-B889DE2C2F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2AC0E-D5AB-F959-C6ED-CB00DDB08FC1}"/>
              </a:ext>
            </a:extLst>
          </p:cNvPr>
          <p:cNvSpPr txBox="1"/>
          <p:nvPr/>
        </p:nvSpPr>
        <p:spPr>
          <a:xfrm>
            <a:off x="693535" y="5202439"/>
            <a:ext cx="229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Wakefield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AA1C8-242D-980E-557C-DA2633202781}"/>
              </a:ext>
            </a:extLst>
          </p:cNvPr>
          <p:cNvSpPr txBox="1"/>
          <p:nvPr/>
        </p:nvSpPr>
        <p:spPr>
          <a:xfrm>
            <a:off x="8743975" y="5162106"/>
            <a:ext cx="250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Vertical Dipole Wakefield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01CA39-D489-55D1-DE12-ADC4BDF8896E}"/>
              </a:ext>
            </a:extLst>
          </p:cNvPr>
          <p:cNvSpPr txBox="1"/>
          <p:nvPr/>
        </p:nvSpPr>
        <p:spPr>
          <a:xfrm>
            <a:off x="4680794" y="5199721"/>
            <a:ext cx="2257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Quadrupole Wakefield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5587C-6583-B886-E68F-015517D92844}"/>
              </a:ext>
            </a:extLst>
          </p:cNvPr>
          <p:cNvSpPr txBox="1"/>
          <p:nvPr/>
        </p:nvSpPr>
        <p:spPr>
          <a:xfrm>
            <a:off x="1665917" y="5621599"/>
            <a:ext cx="8629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Wakefields have been simulated for a 0.5 mm bunch length (Pseudo Green Functions).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6DFE9-BA7D-B24E-C218-DA98DD015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0" y="657141"/>
            <a:ext cx="3987259" cy="4568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00ED29-04FD-B714-293F-0B643C6C6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657141"/>
            <a:ext cx="3867150" cy="4546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822F6-82EF-2580-0BDF-8EAFF56DD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951" y="571500"/>
            <a:ext cx="3307333" cy="4636448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B8E15D-80A2-6AB7-D200-2E0D3FA55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36770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391C2-624F-5254-BD3D-EF76F333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79A2C63E-8354-FD23-2635-A0250504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287" y="1420805"/>
            <a:ext cx="5477232" cy="35527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DF476-1B9C-214B-2160-400D62A99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00FCA0-241C-DF53-DD04-9D0C5562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Parameters At 5 GeV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947257-82D9-574A-C0F5-13F753C2EB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FD10A5A4-5F49-802C-DB31-729E0C4D4B1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15238786"/>
                  </p:ext>
                </p:extLst>
              </p:nvPr>
            </p:nvGraphicFramePr>
            <p:xfrm>
              <a:off x="835090" y="1345156"/>
              <a:ext cx="4367580" cy="447941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27510">
                      <a:extLst>
                        <a:ext uri="{9D8B030D-6E8A-4147-A177-3AD203B41FA5}">
                          <a16:colId xmlns:a16="http://schemas.microsoft.com/office/drawing/2014/main" val="3742751168"/>
                        </a:ext>
                      </a:extLst>
                    </a:gridCol>
                    <a:gridCol w="682273">
                      <a:extLst>
                        <a:ext uri="{9D8B030D-6E8A-4147-A177-3AD203B41FA5}">
                          <a16:colId xmlns:a16="http://schemas.microsoft.com/office/drawing/2014/main" val="2849546836"/>
                        </a:ext>
                      </a:extLst>
                    </a:gridCol>
                    <a:gridCol w="1157797">
                      <a:extLst>
                        <a:ext uri="{9D8B030D-6E8A-4147-A177-3AD203B41FA5}">
                          <a16:colId xmlns:a16="http://schemas.microsoft.com/office/drawing/2014/main" val="260063692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𝐸</m:t>
                              </m:r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𝐺𝑒𝑉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100073919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Average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𝑎𝑣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7293441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Revolution Period,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𝜇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12.79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4919246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Gammat</a:t>
                          </a:r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baseline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29.6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22368997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Momentum Compaction,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𝛼</m:t>
                              </m:r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1.14x10</a:t>
                          </a:r>
                          <a:r>
                            <a:rPr lang="en-US" sz="1800" b="0" i="0" baseline="3000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-3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88202864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Bunches,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𝑀</m:t>
                              </m:r>
                            </m:oMath>
                          </a14:m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74915289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 Loss,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𝑀𝑒𝑉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1.2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95169970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Voltage,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𝑀𝑉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942314313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Acceptance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1.2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109302618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Synchrotron Tune,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0.057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948732378"/>
                      </a:ext>
                    </a:extLst>
                  </a:tr>
                  <a:tr h="290608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Damping Time,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𝑚𝑠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54, 27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81619365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 Spread,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4.93x10</a:t>
                          </a:r>
                          <a:r>
                            <a:rPr lang="en-US" sz="1800" b="0" i="0" baseline="3000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75648744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Length,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6.0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978407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FD10A5A4-5F49-802C-DB31-729E0C4D4B1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15238786"/>
                  </p:ext>
                </p:extLst>
              </p:nvPr>
            </p:nvGraphicFramePr>
            <p:xfrm>
              <a:off x="835090" y="1345156"/>
              <a:ext cx="4367580" cy="447941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27510">
                      <a:extLst>
                        <a:ext uri="{9D8B030D-6E8A-4147-A177-3AD203B41FA5}">
                          <a16:colId xmlns:a16="http://schemas.microsoft.com/office/drawing/2014/main" val="3742751168"/>
                        </a:ext>
                      </a:extLst>
                    </a:gridCol>
                    <a:gridCol w="682273">
                      <a:extLst>
                        <a:ext uri="{9D8B030D-6E8A-4147-A177-3AD203B41FA5}">
                          <a16:colId xmlns:a16="http://schemas.microsoft.com/office/drawing/2014/main" val="2849546836"/>
                        </a:ext>
                      </a:extLst>
                    </a:gridCol>
                    <a:gridCol w="1157797">
                      <a:extLst>
                        <a:ext uri="{9D8B030D-6E8A-4147-A177-3AD203B41FA5}">
                          <a16:colId xmlns:a16="http://schemas.microsoft.com/office/drawing/2014/main" val="2600636923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11111" r="-73000" b="-12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11111" r="-170370" b="-12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100073919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111111" r="-73000" b="-11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111111" r="-170370" b="-11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7293441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211111" r="-73000" b="-10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211111" r="-170370" b="-10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12.79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149192467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Gammat</a:t>
                          </a:r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baseline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29.6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22368997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411111" r="-73000" b="-8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1.14x10</a:t>
                          </a:r>
                          <a:r>
                            <a:rPr lang="en-US" sz="1800" b="0" i="0" baseline="3000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-3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88202864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492857" r="-73000" b="-7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749152891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614815" r="-73000" b="-6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614815" r="-170370" b="-6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1.2</a:t>
                          </a:r>
                        </a:p>
                      </a:txBody>
                      <a:tcPr marL="68580" marR="68580" marT="34290" marB="34290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951699700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714815" r="-73000" b="-5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714815" r="-170370" b="-5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942314313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Acceptance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814815" r="-170370" b="-4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1.2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109302618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914815" r="-73000" b="-3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0.057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948732378"/>
                      </a:ext>
                    </a:extLst>
                  </a:tr>
                  <a:tr h="3646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944828" r="-7300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944828" r="-170370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54, 27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81619365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1122222" r="-73000" b="-1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4.93x10</a:t>
                          </a:r>
                          <a:r>
                            <a:rPr lang="en-US" sz="1800" b="0" i="0" baseline="3000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75648744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00" t="-1222222" r="-73000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72222" t="-1222222" r="-170370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6.0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6978407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B16BDFD-C92A-CFE0-752A-B3D6AB300B93}"/>
              </a:ext>
            </a:extLst>
          </p:cNvPr>
          <p:cNvSpPr txBox="1"/>
          <p:nvPr/>
        </p:nvSpPr>
        <p:spPr>
          <a:xfrm>
            <a:off x="2559788" y="905089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Lattice v6.3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84E5C-66A3-7080-E3A8-65B9812AFFC4}"/>
              </a:ext>
            </a:extLst>
          </p:cNvPr>
          <p:cNvSpPr txBox="1"/>
          <p:nvPr/>
        </p:nvSpPr>
        <p:spPr>
          <a:xfrm>
            <a:off x="6968567" y="358486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CSR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18A5B-78E5-B7A1-59D2-042C084CCFDF}"/>
              </a:ext>
            </a:extLst>
          </p:cNvPr>
          <p:cNvSpPr txBox="1"/>
          <p:nvPr/>
        </p:nvSpPr>
        <p:spPr>
          <a:xfrm>
            <a:off x="7608566" y="1547610"/>
            <a:ext cx="117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Geom.+RW</a:t>
            </a:r>
            <a:endParaRPr lang="en-US" dirty="0">
              <a:solidFill>
                <a:srgbClr val="FF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3827EF-84A1-09BC-CE30-EB4E30DF3381}"/>
              </a:ext>
            </a:extLst>
          </p:cNvPr>
          <p:cNvSpPr txBox="1"/>
          <p:nvPr/>
        </p:nvSpPr>
        <p:spPr>
          <a:xfrm>
            <a:off x="5773466" y="5218354"/>
            <a:ext cx="632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 safety factor of 2 was applied to the Geom. + RW Wakefield.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AD7F621-2A0B-CE84-EC22-F84E99F96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210491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93D7-8568-0C26-FD99-93D64365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C5518B-4A83-D5AC-6E53-FD2FA07B7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BACF36-D2B5-BCFE-C7EC-464DDD26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ELEGANT Simulations of MWI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1AC47B-3E82-7212-DC39-5FCFA59D5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C36237D-F779-B756-386D-0F0186B38E1B}"/>
                  </a:ext>
                </a:extLst>
              </p:cNvPr>
              <p:cNvSpPr txBox="1"/>
              <p:nvPr/>
            </p:nvSpPr>
            <p:spPr>
              <a:xfrm rot="16200000">
                <a:off x="5927032" y="3088950"/>
                <a:ext cx="484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C36237D-F779-B756-386D-0F0186B38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27032" y="3088950"/>
                <a:ext cx="484748" cy="369332"/>
              </a:xfrm>
              <a:prstGeom prst="rect">
                <a:avLst/>
              </a:prstGeom>
              <a:blipFill>
                <a:blip r:embed="rId4"/>
                <a:stretch>
                  <a:fillRect r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8578E99-B682-3D7C-12D3-6029D69B7CCA}"/>
              </a:ext>
            </a:extLst>
          </p:cNvPr>
          <p:cNvSpPr txBox="1"/>
          <p:nvPr/>
        </p:nvSpPr>
        <p:spPr>
          <a:xfrm>
            <a:off x="8423910" y="48145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08BAAF-B9DD-5F7C-83EA-84DF1584A21A}"/>
              </a:ext>
            </a:extLst>
          </p:cNvPr>
          <p:cNvSpPr txBox="1"/>
          <p:nvPr/>
        </p:nvSpPr>
        <p:spPr>
          <a:xfrm>
            <a:off x="11345103" y="482763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E54A11-6532-2B24-1ED0-1D6C64905908}"/>
                  </a:ext>
                </a:extLst>
              </p:cNvPr>
              <p:cNvSpPr txBox="1"/>
              <p:nvPr/>
            </p:nvSpPr>
            <p:spPr>
              <a:xfrm rot="16200000">
                <a:off x="8693190" y="3083827"/>
                <a:ext cx="1097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E54A11-6532-2B24-1ED0-1D6C64905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693190" y="3083827"/>
                <a:ext cx="1097993" cy="369332"/>
              </a:xfrm>
              <a:prstGeom prst="rect">
                <a:avLst/>
              </a:prstGeom>
              <a:blipFill>
                <a:blip r:embed="rId5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60AC42-50EA-6582-ADDF-1699289B6C1F}"/>
                  </a:ext>
                </a:extLst>
              </p:cNvPr>
              <p:cNvSpPr txBox="1"/>
              <p:nvPr/>
            </p:nvSpPr>
            <p:spPr>
              <a:xfrm>
                <a:off x="7155846" y="5536026"/>
                <a:ext cx="3941079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MWI threshold,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𝑀𝑊𝐼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𝑡h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&gt;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60AC42-50EA-6582-ADDF-1699289B6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846" y="5536026"/>
                <a:ext cx="3941079" cy="477888"/>
              </a:xfrm>
              <a:prstGeom prst="rect">
                <a:avLst/>
              </a:prstGeom>
              <a:blipFill>
                <a:blip r:embed="rId6"/>
                <a:stretch>
                  <a:fillRect l="-2572" t="-7692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1D01A16-67B7-E2AD-FFEB-D2F01BC21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54" y="1085860"/>
            <a:ext cx="4866987" cy="2349580"/>
          </a:xfrm>
          <a:prstGeom prst="rect">
            <a:avLst/>
          </a:prstGeom>
        </p:spPr>
      </p:pic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1A80673-DDF2-BC25-5871-0F1D26656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18" y="3740020"/>
            <a:ext cx="4824657" cy="2349579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6963F04-6BD9-B853-26A3-1F5E4DE6A2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907713"/>
              </p:ext>
            </p:extLst>
          </p:nvPr>
        </p:nvGraphicFramePr>
        <p:xfrm>
          <a:off x="6239970" y="1050611"/>
          <a:ext cx="2851150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C571F19-EB66-1111-AA29-FB8738D99F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717380"/>
              </p:ext>
            </p:extLst>
          </p:nvPr>
        </p:nvGraphicFramePr>
        <p:xfrm>
          <a:off x="9296922" y="1054279"/>
          <a:ext cx="2743200" cy="443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2D964F-CD9E-1D76-D799-4845D1E6F57C}"/>
              </a:ext>
            </a:extLst>
          </p:cNvPr>
          <p:cNvSpPr txBox="1"/>
          <p:nvPr/>
        </p:nvSpPr>
        <p:spPr>
          <a:xfrm>
            <a:off x="2352675" y="777553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Energy Spread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61994-BBE8-2ED1-7C19-AD3F9A4744F5}"/>
              </a:ext>
            </a:extLst>
          </p:cNvPr>
          <p:cNvSpPr txBox="1"/>
          <p:nvPr/>
        </p:nvSpPr>
        <p:spPr>
          <a:xfrm>
            <a:off x="2103713" y="342211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Bunch Lengthening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13C2850-6FF3-51C3-BB2C-D2A4BD9B8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268383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1EBEB-23A9-0108-18B5-FFBFE2981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6C5B69-A13A-32CD-52CE-5F931AEBD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235A5F-1E31-359B-9DB4-6AF32E7D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Bunch Instabilities at 5 GeV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3C41B2-7762-5DBB-A1DF-35B61655A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81E31-F03B-5A4B-3ED2-D1AFDC4FF520}"/>
              </a:ext>
            </a:extLst>
          </p:cNvPr>
          <p:cNvSpPr txBox="1"/>
          <p:nvPr/>
        </p:nvSpPr>
        <p:spPr>
          <a:xfrm>
            <a:off x="327472" y="952626"/>
            <a:ext cx="570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multiple coupled-bunch modes are unstable at 2.5 A average current. The growth time is 20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ms.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11" name="Picture 10" descr="A red line graph with white text&#10;&#10;AI-generated content may be incorrect.">
            <a:extLst>
              <a:ext uri="{FF2B5EF4-FFF2-40B4-BE49-F238E27FC236}">
                <a16:creationId xmlns:a16="http://schemas.microsoft.com/office/drawing/2014/main" id="{A81B5E3F-5B89-EB5D-80A4-FB91EF099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8" y="2458952"/>
            <a:ext cx="5212412" cy="3126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10298F-B207-B2F9-648A-54511F35BE72}"/>
              </a:ext>
            </a:extLst>
          </p:cNvPr>
          <p:cNvSpPr txBox="1"/>
          <p:nvPr/>
        </p:nvSpPr>
        <p:spPr>
          <a:xfrm>
            <a:off x="238739" y="5664038"/>
            <a:ext cx="6187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bunch-by-bunch feedback (damper) is required</a:t>
            </a:r>
          </a:p>
        </p:txBody>
      </p:sp>
      <p:pic>
        <p:nvPicPr>
          <p:cNvPr id="15" name="Picture 14" descr="A math symbols with numbers&#10;&#10;AI-generated content may be incorrect.">
            <a:extLst>
              <a:ext uri="{FF2B5EF4-FFF2-40B4-BE49-F238E27FC236}">
                <a16:creationId xmlns:a16="http://schemas.microsoft.com/office/drawing/2014/main" id="{82E16B1B-054E-A500-304B-D24030B43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864" y="886397"/>
            <a:ext cx="4828923" cy="620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283649-2B54-AE14-1EFB-EAC9AA397B5C}"/>
              </a:ext>
            </a:extLst>
          </p:cNvPr>
          <p:cNvSpPr txBox="1"/>
          <p:nvPr/>
        </p:nvSpPr>
        <p:spPr>
          <a:xfrm>
            <a:off x="6563838" y="1506704"/>
            <a:ext cx="54843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The beam is stable against vertical coupled-bunch instabilities during beam-beam collision.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The vertical shunt impedance &lt;12 M</a:t>
            </a:r>
            <a:r>
              <a:rPr lang="en-US" sz="2000" dirty="0"/>
              <a:t>Ω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/m (Eng. def.).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Cross-checking beam stability, RW+HOM’s w/o beam-beam collision.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D49AE-4D16-70FA-E1DE-87F96ACE9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941" y="1214812"/>
            <a:ext cx="88770" cy="92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4C377-C24B-A8E0-27BE-77C42367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428" y="1060811"/>
            <a:ext cx="88770" cy="924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3A7B23-4020-C95C-8B02-E62470A3F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242" y="1630220"/>
            <a:ext cx="88770" cy="92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4A988-8734-10D7-A359-8CDAEB581CC2}"/>
              </a:ext>
            </a:extLst>
          </p:cNvPr>
          <p:cNvSpPr txBox="1"/>
          <p:nvPr/>
        </p:nvSpPr>
        <p:spPr>
          <a:xfrm>
            <a:off x="396057" y="2379775"/>
            <a:ext cx="2554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Michael Blaskiewicz 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CE1B5C-3C3F-C821-C0D6-6832D6D9B5FD}"/>
                  </a:ext>
                </a:extLst>
              </p:cNvPr>
              <p:cNvSpPr txBox="1"/>
              <p:nvPr/>
            </p:nvSpPr>
            <p:spPr>
              <a:xfrm>
                <a:off x="321821" y="1782773"/>
                <a:ext cx="6373397" cy="50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dirty="0"/>
                  <a:t>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7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7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𝑖𝑞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sSubSup>
                          <m:sSubSupPr>
                            <m:ctrlP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acc>
                          <m:accPr>
                            <m:chr m:val="̅"/>
                            <m:ctrlP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num>
                      <m:den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7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=−∞</m:t>
                        </m:r>
                      </m:sub>
                      <m:sup>
                        <m:r>
                          <a:rPr lang="en-US" sz="17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𝑀𝑗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7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  <m:sSup>
                          <m:sSupPr>
                            <m:ctrlP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−(</m:t>
                            </m:r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𝑀𝑗</m:t>
                            </m:r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sSup>
                              <m:sSupPr>
                                <m:ctrlPr>
                                  <a:rPr lang="en-US" sz="17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7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7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sSub>
                          <m:sSubPr>
                            <m:ctrlP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  <m:r>
                          <a:rPr lang="en-US" sz="17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sz="1700" b="0" i="0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</a:rPr>
                      <m:t>𝑀𝑗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]+</m:t>
                    </m:r>
                    <m:r>
                      <m:rPr>
                        <m:sty m:val="p"/>
                      </m:rPr>
                      <a:rPr lang="el-G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7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CE1B5C-3C3F-C821-C0D6-6832D6D9B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21" y="1782773"/>
                <a:ext cx="6373397" cy="506164"/>
              </a:xfrm>
              <a:prstGeom prst="rect">
                <a:avLst/>
              </a:prstGeom>
              <a:blipFill>
                <a:blip r:embed="rId6"/>
                <a:stretch>
                  <a:fillRect t="-55000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waveform&#10;&#10;AI-generated content may be incorrect.">
            <a:extLst>
              <a:ext uri="{FF2B5EF4-FFF2-40B4-BE49-F238E27FC236}">
                <a16:creationId xmlns:a16="http://schemas.microsoft.com/office/drawing/2014/main" id="{55ED4078-026F-46AA-89ED-D9FA7D989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584" y="3483124"/>
            <a:ext cx="2659380" cy="2022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86ED4-8C8A-5B5E-6AD0-DA352465F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9200" y="3363322"/>
            <a:ext cx="1419964" cy="2106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8E9F07-D25F-E186-92A6-AE7A7D1B8665}"/>
              </a:ext>
            </a:extLst>
          </p:cNvPr>
          <p:cNvSpPr txBox="1"/>
          <p:nvPr/>
        </p:nvSpPr>
        <p:spPr>
          <a:xfrm>
            <a:off x="6610350" y="3154012"/>
            <a:ext cx="23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CST (Frequency Domain)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FBB572-7932-FE33-9942-932008C6DDDF}"/>
              </a:ext>
            </a:extLst>
          </p:cNvPr>
          <p:cNvSpPr txBox="1"/>
          <p:nvPr/>
        </p:nvSpPr>
        <p:spPr>
          <a:xfrm>
            <a:off x="9472761" y="3157636"/>
            <a:ext cx="203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ECHO (Time Domain)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4165F-D6E6-1A5F-9686-41D4870CF345}"/>
              </a:ext>
            </a:extLst>
          </p:cNvPr>
          <p:cNvSpPr txBox="1"/>
          <p:nvPr/>
        </p:nvSpPr>
        <p:spPr>
          <a:xfrm>
            <a:off x="6127131" y="5402780"/>
            <a:ext cx="1199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Wencan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Xu 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787048-2FBA-DEB8-6450-049CBABEDE59}"/>
              </a:ext>
            </a:extLst>
          </p:cNvPr>
          <p:cNvSpPr txBox="1"/>
          <p:nvPr/>
        </p:nvSpPr>
        <p:spPr>
          <a:xfrm>
            <a:off x="8729654" y="5388603"/>
            <a:ext cx="1199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Gang Wang 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20E9B-A308-4BF2-DC7A-0413555E6FA3}"/>
              </a:ext>
            </a:extLst>
          </p:cNvPr>
          <p:cNvSpPr txBox="1"/>
          <p:nvPr/>
        </p:nvSpPr>
        <p:spPr>
          <a:xfrm>
            <a:off x="6384572" y="5696820"/>
            <a:ext cx="5702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Vertical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bunch-by-bunch feedback is under investigation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281E5C4-BCFE-0FDD-8B38-FA2871F19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662919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A36E3-6B8C-932A-55A7-DFEA6138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3AC6B-1EAC-DABF-C738-77A460554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75C7E0-D6F6-76AB-E9BD-FE47D20AD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475879-1285-6A70-6D37-8C96E2194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FDA7464-BA01-51DC-9AFC-A96C3A8A3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55" y="1033115"/>
            <a:ext cx="11567496" cy="4910428"/>
          </a:xfrm>
        </p:spPr>
        <p:txBody>
          <a:bodyPr>
            <a:normAutofit/>
          </a:bodyPr>
          <a:lstStyle/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2-cavity 591 MHz string contribution analyzed for single-bunch dynamics and HOM-driven effects.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Wakefield and Stability Analysis:</a:t>
            </a:r>
          </a:p>
          <a:p>
            <a:pPr marL="806450" lvl="1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 longitudinal damper is required to suppress coupled-bunch instabilities driven by HOMs from the 2-cavity string.</a:t>
            </a:r>
          </a:p>
          <a:p>
            <a:pPr marL="806450" lvl="1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 transverse damper is under investigation to address potential transverse coupled-bunch instabilities (without beam-beam effect)</a:t>
            </a:r>
          </a:p>
          <a:p>
            <a:pPr marL="806450" lvl="1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beam is single-bunch stable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Cryomodule impedance meets the requirements</a:t>
            </a:r>
          </a:p>
          <a:p>
            <a:pPr marL="806450" lvl="1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Remaining components will be incorporated into the impedance budget; No significant impact is expected due to their shielded and standardized designs.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endParaRPr lang="en-US" sz="2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sz="2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9F91C25-72F6-1A54-CF5A-420AF5A7E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215079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4A9F9-944D-5880-3F0F-9FAC5E0F3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Beam Intensity Parameters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Impedance Modeling and Database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Wakefield Simulations of the 2-Cavity String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Total Wakefileds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Instability Threshold Analysis</a:t>
            </a:r>
          </a:p>
          <a:p>
            <a:pPr marL="349250" indent="-349250">
              <a:buClr>
                <a:srgbClr val="FF0000"/>
              </a:buClr>
              <a:buFont typeface="System Font Regular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Summary</a:t>
            </a:r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8314C-D51D-8E89-197F-F28971414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n electrical system&#10;&#10;AI-generated content may be incorrect.">
            <a:extLst>
              <a:ext uri="{FF2B5EF4-FFF2-40B4-BE49-F238E27FC236}">
                <a16:creationId xmlns:a16="http://schemas.microsoft.com/office/drawing/2014/main" id="{19B91C0C-BE7E-B0F6-D2DB-273FCE71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19" y="993019"/>
            <a:ext cx="4809202" cy="49826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77FC3-4F63-F041-2339-3112CCDD2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300B4D-F92D-9B6D-F934-6EF2BFDA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8349599-1ACC-AA4C-960C-D92F7D98FF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850146"/>
                <a:ext cx="11499925" cy="5439461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Electron Injection System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DC Photoelectron Gun</a:t>
                </a:r>
              </a:p>
              <a:p>
                <a:pPr lvl="2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320 keV, ~85% polarization, 1.5 </a:t>
                </a: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nC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per bunch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S-band LINAC</a:t>
                </a:r>
              </a:p>
              <a:p>
                <a:pPr lvl="2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750 MeV energy, normalized emittance: ~80 </a:t>
                </a:r>
                <a:r>
                  <a:rPr lang="el-GR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μ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 (x), ~50 </a:t>
                </a:r>
                <a:r>
                  <a:rPr lang="el-GR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μ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 (y)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Accumulator Ring (BAR, C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50 m)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750 MeV energy, single-bunch accumulation: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28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nC</a:t>
                </a:r>
                <a:endParaRPr lang="en-US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Design lead by the NSLS-II team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Rapid Cycling Synchrotron (RCS, C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1.4 km)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0.750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18 GeV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 100 </a:t>
                </a: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ms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 Hz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Spin-transparent lattice,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28 </a:t>
                </a:r>
                <a:r>
                  <a:rPr lang="en-US" b="1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nC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normalized </a:t>
                </a:r>
                <a:r>
                  <a:rPr lang="el-GR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ε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ₙ: 16-24 nm (x), 1.4-2.4 nm (y) 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Electron Storage Ring (ESR, C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3.8 km)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energy: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5-18 GeV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current :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up to 2.5 A,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SR power: up to 10 MW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Polarized bunches, swap-out injection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Hadron Storage Ring (HSR, C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3.8 km)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 energy: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Injection at 23.8 GeV, accelerated to 41-275 GeV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current: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up to 1 A / 0.7 A with M = 1160 / 290 bunches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Crossing angle: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25 </a:t>
                </a:r>
                <a:r>
                  <a:rPr lang="en-US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mrad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with crab cavities 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Spin rotators 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(longitudinal) for p, d, He</a:t>
                </a:r>
                <a:r>
                  <a:rPr lang="en-US" baseline="30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3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Cooler: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low-energy electron and stochastic cooling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Luminosity:</a:t>
                </a: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up to 10³³-10³⁴ cm⁻²s⁻¹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8349599-1ACC-AA4C-960C-D92F7D98FF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850146"/>
                <a:ext cx="11499925" cy="5439461"/>
              </a:xfrm>
              <a:blipFill>
                <a:blip r:embed="rId3"/>
                <a:stretch>
                  <a:fillRect l="-552" t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C1B3C9-105B-43D8-4526-3C9C6FD41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4220" y="6316595"/>
            <a:ext cx="2659380" cy="365125"/>
          </a:xfrm>
        </p:spPr>
        <p:txBody>
          <a:bodyPr/>
          <a:lstStyle/>
          <a:p>
            <a:r>
              <a:rPr lang="en-US" dirty="0"/>
              <a:t>Alexei Blednykh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0DCFF1-8516-7995-C74B-28786B078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465DA-9C7C-93CD-9B9C-A862CA22106E}"/>
              </a:ext>
            </a:extLst>
          </p:cNvPr>
          <p:cNvSpPr txBox="1"/>
          <p:nvPr/>
        </p:nvSpPr>
        <p:spPr>
          <a:xfrm>
            <a:off x="9036324" y="5052358"/>
            <a:ext cx="3155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ESR: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591 MHz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HSR: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24.8 MHz, 49 MHz, 98 MHz, 197 MHz and 591 MHz</a:t>
            </a:r>
          </a:p>
        </p:txBody>
      </p:sp>
    </p:spTree>
    <p:extLst>
      <p:ext uri="{BB962C8B-B14F-4D97-AF65-F5344CB8AC3E}">
        <p14:creationId xmlns:p14="http://schemas.microsoft.com/office/powerpoint/2010/main" val="66691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B9648-B8FD-7916-3D23-39BD61AAF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176C0-FA2E-F89C-B871-E9F7B1D92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F37D73-EC86-3185-0ACE-3EE5F3C9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54220"/>
            <a:ext cx="11499925" cy="825178"/>
          </a:xfrm>
        </p:spPr>
        <p:txBody>
          <a:bodyPr/>
          <a:lstStyle/>
          <a:p>
            <a:r>
              <a:rPr lang="en-US" dirty="0"/>
              <a:t>Ultimate Beam Intensity Parameters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ECD302-1CB8-912F-4197-A8F469722F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5">
                <a:extLst>
                  <a:ext uri="{FF2B5EF4-FFF2-40B4-BE49-F238E27FC236}">
                    <a16:creationId xmlns:a16="http://schemas.microsoft.com/office/drawing/2014/main" id="{99CB77B7-5E2D-037E-5026-91971E78336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08041363"/>
                  </p:ext>
                </p:extLst>
              </p:nvPr>
            </p:nvGraphicFramePr>
            <p:xfrm>
              <a:off x="1902373" y="1293152"/>
              <a:ext cx="8187320" cy="350793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50892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1484671">
                      <a:extLst>
                        <a:ext uri="{9D8B030D-6E8A-4147-A177-3AD203B41FA5}">
                          <a16:colId xmlns:a16="http://schemas.microsoft.com/office/drawing/2014/main" val="2555680141"/>
                        </a:ext>
                      </a:extLst>
                    </a:gridCol>
                    <a:gridCol w="1754611">
                      <a:extLst>
                        <a:ext uri="{9D8B030D-6E8A-4147-A177-3AD203B41FA5}">
                          <a16:colId xmlns:a16="http://schemas.microsoft.com/office/drawing/2014/main" val="2565519110"/>
                        </a:ext>
                      </a:extLst>
                    </a:gridCol>
                    <a:gridCol w="1597146">
                      <a:extLst>
                        <a:ext uri="{9D8B030D-6E8A-4147-A177-3AD203B41FA5}">
                          <a16:colId xmlns:a16="http://schemas.microsoft.com/office/drawing/2014/main" val="165404327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Num. of electrons per bunch,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</m:t>
                              </m:r>
                            </m:oMath>
                          </a14:m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1.72x10</a:t>
                          </a:r>
                          <a:r>
                            <a:rPr lang="en-US" sz="2000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6.25x10</a:t>
                          </a:r>
                          <a:r>
                            <a:rPr lang="en-US" sz="2000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Charge,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𝑁𝑒</m:t>
                              </m:r>
                            </m:oMath>
                          </a14:m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 </a:t>
                          </a:r>
                          <a:r>
                            <a:rPr lang="en-US" sz="2000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sz="2000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 </a:t>
                          </a:r>
                          <a:r>
                            <a:rPr lang="en-US" sz="2000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Bunches,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𝑀</m:t>
                              </m:r>
                            </m:oMath>
                          </a14:m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123874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Single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Ne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 mA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lvl="0"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0.8 mA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5216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Length,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sub>
                              </m:sSub>
                            </m:oMath>
                          </a14:m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22.7 </a:t>
                          </a:r>
                          <a:r>
                            <a:rPr lang="en-US" sz="2000" b="0" i="0" dirty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25.4 </a:t>
                          </a:r>
                          <a:r>
                            <a:rPr lang="en-US" sz="2000" b="0" i="0" dirty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30 </a:t>
                          </a:r>
                          <a:r>
                            <a:rPr lang="en-US" sz="2000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1800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Peak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𝑁𝑒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484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433 A</a:t>
                          </a:r>
                          <a:endParaRPr lang="en-US" sz="2000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155 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Average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𝑎𝑣</m:t>
                                  </m:r>
                                </m:sub>
                              </m:sSub>
                            </m:oMath>
                          </a14:m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0.23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660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5">
                <a:extLst>
                  <a:ext uri="{FF2B5EF4-FFF2-40B4-BE49-F238E27FC236}">
                    <a16:creationId xmlns:a16="http://schemas.microsoft.com/office/drawing/2014/main" id="{99CB77B7-5E2D-037E-5026-91971E78336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08041363"/>
                  </p:ext>
                </p:extLst>
              </p:nvPr>
            </p:nvGraphicFramePr>
            <p:xfrm>
              <a:off x="1902373" y="1293152"/>
              <a:ext cx="8187320" cy="350793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50892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1484671">
                      <a:extLst>
                        <a:ext uri="{9D8B030D-6E8A-4147-A177-3AD203B41FA5}">
                          <a16:colId xmlns:a16="http://schemas.microsoft.com/office/drawing/2014/main" val="2555680141"/>
                        </a:ext>
                      </a:extLst>
                    </a:gridCol>
                    <a:gridCol w="1754611">
                      <a:extLst>
                        <a:ext uri="{9D8B030D-6E8A-4147-A177-3AD203B41FA5}">
                          <a16:colId xmlns:a16="http://schemas.microsoft.com/office/drawing/2014/main" val="2565519110"/>
                        </a:ext>
                      </a:extLst>
                    </a:gridCol>
                    <a:gridCol w="1597146">
                      <a:extLst>
                        <a:ext uri="{9D8B030D-6E8A-4147-A177-3AD203B41FA5}">
                          <a16:colId xmlns:a16="http://schemas.microsoft.com/office/drawing/2014/main" val="165404327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3125" r="-145076" b="-69687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1.72x10</a:t>
                          </a:r>
                          <a:r>
                            <a:rPr lang="en-US" sz="2000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6.25x10</a:t>
                          </a:r>
                          <a:r>
                            <a:rPr lang="en-US" sz="2000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09677" r="-145076" b="-61935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28 </a:t>
                          </a:r>
                          <a:r>
                            <a:rPr lang="en-US" sz="2000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sz="2000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 </a:t>
                          </a:r>
                          <a:r>
                            <a:rPr lang="en-US" sz="2000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300000" r="-145076" b="-50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12387477"/>
                      </a:ext>
                    </a:extLst>
                  </a:tr>
                  <a:tr h="5683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84444" r="-145076" b="-255556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 mA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lvl="0" algn="ctr"/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0.8 mA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521626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558065" r="-145076" b="-27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22.7 </a:t>
                          </a:r>
                          <a:r>
                            <a:rPr lang="en-US" sz="2000" b="0" i="0" dirty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25.4 </a:t>
                          </a:r>
                          <a:r>
                            <a:rPr lang="en-US" sz="2000" b="0" i="0" dirty="0" err="1">
                              <a:solidFill>
                                <a:schemeClr val="tx1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000" b="0" i="0" dirty="0">
                            <a:solidFill>
                              <a:schemeClr val="tx1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30 </a:t>
                          </a:r>
                          <a:r>
                            <a:rPr lang="en-US" sz="2000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sz="2000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1800672"/>
                      </a:ext>
                    </a:extLst>
                  </a:tr>
                  <a:tr h="5621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53333" r="-145076" b="-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484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433 A</a:t>
                          </a:r>
                          <a:endParaRPr lang="en-US" sz="2000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155 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803226" r="-145076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0.23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6607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ABD5D2C-514D-FE24-B6AA-E0A06C025B21}"/>
              </a:ext>
            </a:extLst>
          </p:cNvPr>
          <p:cNvSpPr txBox="1"/>
          <p:nvPr/>
        </p:nvSpPr>
        <p:spPr>
          <a:xfrm>
            <a:off x="3850834" y="5291709"/>
            <a:ext cx="449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High intensity beams at 5 GeV and 10 GeV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5D87C0C-4670-3B96-0660-61F42988C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335895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9E5A8-E4A9-8A0C-1760-0D1C60CA9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75066A-9286-940D-DB80-92A173434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B1910-F4AA-161E-2BB5-212D0BEA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5422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ESR Vacuum System Component Database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14FAAA-45EF-F839-FFE7-6A06171277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5A999FA-2C91-5624-0799-A1527C06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961635"/>
            <a:ext cx="6790830" cy="481649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13F75F-EBE0-F3E5-2EDB-564D50F4DB91}"/>
                  </a:ext>
                </a:extLst>
              </p:cNvPr>
              <p:cNvSpPr txBox="1"/>
              <p:nvPr/>
            </p:nvSpPr>
            <p:spPr>
              <a:xfrm>
                <a:off x="7441743" y="949974"/>
                <a:ext cx="4520761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Accelerator Physics</a:t>
                </a:r>
              </a:p>
              <a:p>
                <a:pPr indent="350838">
                  <a:buClr>
                    <a:srgbClr val="FF0000"/>
                  </a:buClr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Xiaofeng Gu, Gang Wang, … .</a:t>
                </a: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Vacuum System</a:t>
                </a:r>
              </a:p>
              <a:p>
                <a:pPr indent="350838">
                  <a:buClr>
                    <a:srgbClr val="FF0000"/>
                  </a:buClr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Mathew Mahony, Charlez Hetzel, … .</a:t>
                </a: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Mechanical Design</a:t>
                </a:r>
              </a:p>
              <a:p>
                <a:pPr marL="350838">
                  <a:buClr>
                    <a:srgbClr val="FF0000"/>
                  </a:buClr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George </a:t>
                </a:r>
                <a:r>
                  <a:rPr lang="en-US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Dacos</a:t>
                </a: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(IR10), Sankar        </a:t>
                </a:r>
                <a:r>
                  <a:rPr lang="en-US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Poopalasingam</a:t>
                </a: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Kentaro Matsushima, … .</a:t>
                </a:r>
              </a:p>
              <a:p>
                <a:pPr marL="806450" indent="-342900">
                  <a:buClr>
                    <a:srgbClr val="FF0000"/>
                  </a:buClr>
                  <a:buFont typeface="System Font Regular"/>
                  <a:buChar char="•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52425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Instrumentation System</a:t>
                </a:r>
              </a:p>
              <a:p>
                <a:pPr marL="9525" indent="341313">
                  <a:buClr>
                    <a:srgbClr val="FF0000"/>
                  </a:buClr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David Gassner, … .</a:t>
                </a:r>
              </a:p>
              <a:p>
                <a:pPr marL="806450" indent="-342900">
                  <a:buClr>
                    <a:srgbClr val="FF0000"/>
                  </a:buClr>
                  <a:buFont typeface="System Font Regular"/>
                  <a:buChar char="•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RF System</a:t>
                </a:r>
              </a:p>
              <a:p>
                <a:pPr marL="350838">
                  <a:buClr>
                    <a:srgbClr val="FF0000"/>
                  </a:buClr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Zack Conway,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Silvia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Verd</m:t>
                    </m:r>
                    <m:acc>
                      <m:accPr>
                        <m:chr m:val="́"/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u</m:t>
                        </m:r>
                      </m:e>
                    </m:acc>
                    <m:r>
                      <a:rPr lang="en-US" sz="2000" b="0" i="0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Andr</m:t>
                    </m:r>
                    <m:acc>
                      <m:accPr>
                        <m:chr m:val="́"/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e</m:t>
                        </m:r>
                      </m:e>
                    </m:acc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s</m:t>
                    </m:r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</a:t>
                </a:r>
                <a:r>
                  <a:rPr lang="en-US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Wencan</a:t>
                </a: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Xu, Jiquan Guo, … 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13F75F-EBE0-F3E5-2EDB-564D50F4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743" y="949974"/>
                <a:ext cx="4520761" cy="5324535"/>
              </a:xfrm>
              <a:prstGeom prst="rect">
                <a:avLst/>
              </a:prstGeom>
              <a:blipFill>
                <a:blip r:embed="rId3"/>
                <a:stretch>
                  <a:fillRect l="-1685" t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C6B5758-C6F6-BDD8-4813-E12DD17AD7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364580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56124-C778-AAC8-F61C-BB9022E62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DAAF6-B7A4-0053-7C09-96747A0E9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9ADEE1-1165-140E-7FAA-C658B2C5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54220"/>
            <a:ext cx="11499925" cy="825178"/>
          </a:xfrm>
        </p:spPr>
        <p:txBody>
          <a:bodyPr>
            <a:normAutofit/>
          </a:bodyPr>
          <a:lstStyle/>
          <a:p>
            <a:r>
              <a:rPr lang="en-US" dirty="0"/>
              <a:t>List of Vacuum Components and Their Status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9F7E87-B1ED-422F-2CEF-19F31EE80D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9455D3-A1E3-FC95-26E7-1E55AA92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04" y="909381"/>
            <a:ext cx="10286891" cy="45134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B6E5E0-FAF8-A384-402F-B55B343CA437}"/>
              </a:ext>
            </a:extLst>
          </p:cNvPr>
          <p:cNvSpPr txBox="1"/>
          <p:nvPr/>
        </p:nvSpPr>
        <p:spPr>
          <a:xfrm>
            <a:off x="2956632" y="5591833"/>
            <a:ext cx="5624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Total wakefield simulations for the ESR are in progress.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0EFB5-DDC5-F366-9B8C-28FFA788C233}"/>
              </a:ext>
            </a:extLst>
          </p:cNvPr>
          <p:cNvSpPr/>
          <p:nvPr/>
        </p:nvSpPr>
        <p:spPr>
          <a:xfrm>
            <a:off x="7379717" y="3517487"/>
            <a:ext cx="417571" cy="370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8" name="Picture 17" descr="A close-up of a metal tube&#10;&#10;Description automatically generated">
            <a:extLst>
              <a:ext uri="{FF2B5EF4-FFF2-40B4-BE49-F238E27FC236}">
                <a16:creationId xmlns:a16="http://schemas.microsoft.com/office/drawing/2014/main" id="{476F2A99-EEC6-B97D-C72D-0B55CB545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74" y="3429000"/>
            <a:ext cx="4524827" cy="19694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7B65CA-53C3-D055-D542-D70010A729A1}"/>
              </a:ext>
            </a:extLst>
          </p:cNvPr>
          <p:cNvSpPr txBox="1"/>
          <p:nvPr/>
        </p:nvSpPr>
        <p:spPr>
          <a:xfrm>
            <a:off x="6993501" y="3998078"/>
            <a:ext cx="83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5EB540-9F61-38A5-3F3D-A2B98C4CF8DA}"/>
              </a:ext>
            </a:extLst>
          </p:cNvPr>
          <p:cNvSpPr txBox="1"/>
          <p:nvPr/>
        </p:nvSpPr>
        <p:spPr>
          <a:xfrm>
            <a:off x="6254391" y="436741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36 mm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7DF6D9-605C-2FAF-EB75-7369A9E12D7B}"/>
              </a:ext>
            </a:extLst>
          </p:cNvPr>
          <p:cNvCxnSpPr>
            <a:cxnSpLocks/>
          </p:cNvCxnSpPr>
          <p:nvPr/>
        </p:nvCxnSpPr>
        <p:spPr>
          <a:xfrm>
            <a:off x="6144937" y="4182744"/>
            <a:ext cx="8385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E4EB64-CA16-50BB-AAEF-23EEA38617D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832018" y="4182744"/>
            <a:ext cx="749039" cy="54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864300-B002-68E7-D392-B62E6584C4E1}"/>
              </a:ext>
            </a:extLst>
          </p:cNvPr>
          <p:cNvCxnSpPr>
            <a:cxnSpLocks/>
          </p:cNvCxnSpPr>
          <p:nvPr/>
        </p:nvCxnSpPr>
        <p:spPr>
          <a:xfrm flipV="1">
            <a:off x="6452522" y="3940800"/>
            <a:ext cx="0" cy="4266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C1F0D5-A887-19C8-52C2-5875D477C9CF}"/>
              </a:ext>
            </a:extLst>
          </p:cNvPr>
          <p:cNvCxnSpPr>
            <a:cxnSpLocks/>
          </p:cNvCxnSpPr>
          <p:nvPr/>
        </p:nvCxnSpPr>
        <p:spPr>
          <a:xfrm flipV="1">
            <a:off x="6452522" y="4771802"/>
            <a:ext cx="0" cy="2604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7AD72A-538C-D3A8-BE16-AA7233888AAE}"/>
              </a:ext>
            </a:extLst>
          </p:cNvPr>
          <p:cNvSpPr txBox="1"/>
          <p:nvPr/>
        </p:nvSpPr>
        <p:spPr>
          <a:xfrm>
            <a:off x="7985434" y="3337493"/>
            <a:ext cx="27308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Vacuum Chamber Profile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9B5B4D6-31EA-6740-0649-10899085EF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37134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ECB02-33E3-7D70-6650-1D8FEA0B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77268-825D-B3B1-871C-5D88E5321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FCF60-0451-6E9B-4AE0-99311C0E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IR10 SRF and Beam Line System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28102E-EF4B-79F8-9DC6-F691E74FAD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FB0898C-39B6-954D-F44D-6C209B1F9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000805"/>
              </p:ext>
            </p:extLst>
          </p:nvPr>
        </p:nvGraphicFramePr>
        <p:xfrm>
          <a:off x="1763829" y="985700"/>
          <a:ext cx="8052835" cy="47320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491869">
                  <a:extLst>
                    <a:ext uri="{9D8B030D-6E8A-4147-A177-3AD203B41FA5}">
                      <a16:colId xmlns:a16="http://schemas.microsoft.com/office/drawing/2014/main" val="829012251"/>
                    </a:ext>
                  </a:extLst>
                </a:gridCol>
                <a:gridCol w="1675185">
                  <a:extLst>
                    <a:ext uri="{9D8B030D-6E8A-4147-A177-3AD203B41FA5}">
                      <a16:colId xmlns:a16="http://schemas.microsoft.com/office/drawing/2014/main" val="1117705423"/>
                    </a:ext>
                  </a:extLst>
                </a:gridCol>
                <a:gridCol w="1374173">
                  <a:extLst>
                    <a:ext uri="{9D8B030D-6E8A-4147-A177-3AD203B41FA5}">
                      <a16:colId xmlns:a16="http://schemas.microsoft.com/office/drawing/2014/main" val="3714430409"/>
                    </a:ext>
                  </a:extLst>
                </a:gridCol>
                <a:gridCol w="1511608">
                  <a:extLst>
                    <a:ext uri="{9D8B030D-6E8A-4147-A177-3AD203B41FA5}">
                      <a16:colId xmlns:a16="http://schemas.microsoft.com/office/drawing/2014/main" val="2892224181"/>
                    </a:ext>
                  </a:extLst>
                </a:gridCol>
              </a:tblGrid>
              <a:tr h="326711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Components</a:t>
                      </a:r>
                    </a:p>
                  </a:txBody>
                  <a:tcPr marL="68580" marR="68580"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Abbreviation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Previous Number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New</a:t>
                      </a:r>
                    </a:p>
                    <a:p>
                      <a:pPr algn="ctr"/>
                      <a:r>
                        <a:rPr lang="en-US" sz="18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Number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705378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baseline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IR10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113605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591 MHz RF Cavity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CAV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18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455665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Bellows, 274 mm aperture 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BLW 274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18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773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Bellows, 180 mm aperture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BLW 180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692359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baseline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Bellows, 150 mm aperture 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BLW 150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5034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Tapered Transition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TPRD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19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16886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Gate Valve, 180 mm aperture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GV 180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54697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Gate Valve, 150 mm aperture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GV 150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877257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Beam Line Absorbers, 274 mm aperture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BLA 274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443659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Beam Line Absorbers, 150 mm aperture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BLA 150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02937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Beam Pipes,180 mm aperture, L~5 m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BP 180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949620"/>
                  </a:ext>
                </a:extLst>
              </a:tr>
              <a:tr h="2774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Beam Pipes, 150 mm aperture, L~2.5 m</a:t>
                      </a:r>
                    </a:p>
                  </a:txBody>
                  <a:tcPr marL="68580" marR="68580" marT="34290" marB="34290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BP 150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18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870299"/>
                  </a:ext>
                </a:extLst>
              </a:tr>
            </a:tbl>
          </a:graphicData>
        </a:graphic>
      </p:graphicFrame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F5A53E4-2AF8-BC9A-142A-85442EB36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106438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55AA5-F94D-4A70-8921-3B1C69B55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9C5934-C439-BD7A-5175-87D5E0C30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FD1930-1393-DDFE-26BF-B78502B7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Back-to-Back 591 MHz Cavities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CA6E99-FA6C-4ADC-0B91-339A291F4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D8F85-2A79-0601-AC9B-E91B5A23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28" y="896479"/>
            <a:ext cx="4622473" cy="3610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91F3F-BC42-01F9-99B0-A66BD517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63" y="1126413"/>
            <a:ext cx="3494703" cy="2196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822F8-C985-274A-7EA6-F5B105AFB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675" y="3739462"/>
            <a:ext cx="3494702" cy="2242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333BCB-B6DE-370C-624D-1195E579F6DC}"/>
              </a:ext>
            </a:extLst>
          </p:cNvPr>
          <p:cNvSpPr txBox="1"/>
          <p:nvPr/>
        </p:nvSpPr>
        <p:spPr>
          <a:xfrm>
            <a:off x="8228608" y="779121"/>
            <a:ext cx="229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Wakefield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A7999-FD6D-1141-A3AC-CF2DD5BD4BD6}"/>
              </a:ext>
            </a:extLst>
          </p:cNvPr>
          <p:cNvSpPr txBox="1"/>
          <p:nvPr/>
        </p:nvSpPr>
        <p:spPr>
          <a:xfrm>
            <a:off x="8076825" y="3406959"/>
            <a:ext cx="250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Vertical Dipole Wakefield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AACF67-4C0B-1296-FCB7-3EF3695BE858}"/>
                  </a:ext>
                </a:extLst>
              </p:cNvPr>
              <p:cNvSpPr txBox="1"/>
              <p:nvPr/>
            </p:nvSpPr>
            <p:spPr>
              <a:xfrm>
                <a:off x="339552" y="4528921"/>
                <a:ext cx="7041440" cy="135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Large-aperture connection eliminates tapered transitions between cryomodules.</a:t>
                </a: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~40% reduction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from old to present geometry</a:t>
                </a: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Design meets ESR wakefield requirements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AACF67-4C0B-1296-FCB7-3EF3695BE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52" y="4528921"/>
                <a:ext cx="7041440" cy="1350947"/>
              </a:xfrm>
              <a:prstGeom prst="rect">
                <a:avLst/>
              </a:prstGeom>
              <a:blipFill>
                <a:blip r:embed="rId5"/>
                <a:stretch>
                  <a:fillRect l="-899" t="-27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D98C77D-AF46-36C6-4894-9E69C969CEF1}"/>
              </a:ext>
            </a:extLst>
          </p:cNvPr>
          <p:cNvSpPr txBox="1"/>
          <p:nvPr/>
        </p:nvSpPr>
        <p:spPr>
          <a:xfrm>
            <a:off x="5993431" y="5713887"/>
            <a:ext cx="127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 Wang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93BD1F1-B2B7-F9AC-03C1-1906ED3AF3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3532385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D9AB9-C10F-9BDA-EE27-1437C645E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8F6D2C-5EAC-9841-C3EE-CD53D8392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E6C16A-1CA1-864C-684F-153FB3CC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32" y="0"/>
            <a:ext cx="10783614" cy="825178"/>
          </a:xfrm>
        </p:spPr>
        <p:txBody>
          <a:bodyPr>
            <a:normAutofit/>
          </a:bodyPr>
          <a:lstStyle/>
          <a:p>
            <a:r>
              <a:rPr lang="en-US" dirty="0"/>
              <a:t>Wakefield Simulations for 2-Cavity String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48735F-0319-715D-6E35-1B8A52766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Alexei Blednykh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254B6-581A-7B4C-E6B4-C59C4A6BABAE}"/>
              </a:ext>
            </a:extLst>
          </p:cNvPr>
          <p:cNvSpPr txBox="1"/>
          <p:nvPr/>
        </p:nvSpPr>
        <p:spPr>
          <a:xfrm>
            <a:off x="362357" y="1104966"/>
            <a:ext cx="6096000" cy="123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Simulated Vacuum Components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System Font Regular"/>
              <a:buChar char="•"/>
              <a:defRPr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Two Back-to-Back 591 MHz RF Cavities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System Font Regular"/>
              <a:buChar char="•"/>
              <a:defRPr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Beam Line Absorbers, 274 mm aperture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0FF4EE-5E06-CE2B-BF94-DC8BAA369CCC}"/>
              </a:ext>
            </a:extLst>
          </p:cNvPr>
          <p:cNvSpPr txBox="1"/>
          <p:nvPr/>
        </p:nvSpPr>
        <p:spPr>
          <a:xfrm>
            <a:off x="362357" y="2816725"/>
            <a:ext cx="5234060" cy="2045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•"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Remaining Components to Simulate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System Font Regular"/>
              <a:buChar char="•"/>
              <a:defRPr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Bellows, 274 mm aperture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System Font Regular"/>
              <a:buChar char="•"/>
              <a:defRPr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Tapered Transition (Arc to Straight Section)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System Font Regular"/>
              <a:buChar char="•"/>
              <a:defRPr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Gate Valve, 180 mm aperture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System Font Regular"/>
              <a:buChar char="•"/>
              <a:defRPr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Beam Pipes,180 mm aperture, L~5 m </a:t>
            </a:r>
          </a:p>
        </p:txBody>
      </p:sp>
      <p:pic>
        <p:nvPicPr>
          <p:cNvPr id="12" name="Picture 11" descr="A diagram of a rectangular object with a line and a blue text&#10;&#10;AI-generated content may be incorrect.">
            <a:extLst>
              <a:ext uri="{FF2B5EF4-FFF2-40B4-BE49-F238E27FC236}">
                <a16:creationId xmlns:a16="http://schemas.microsoft.com/office/drawing/2014/main" id="{7019E02A-3280-EE30-B531-2A947F103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24" y="1211294"/>
            <a:ext cx="2906701" cy="1025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1F0DB2-CA16-2FB4-3313-066AE15EA6CF}"/>
              </a:ext>
            </a:extLst>
          </p:cNvPr>
          <p:cNvSpPr txBox="1"/>
          <p:nvPr/>
        </p:nvSpPr>
        <p:spPr>
          <a:xfrm>
            <a:off x="6288479" y="849989"/>
            <a:ext cx="1903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Beam Line Absorber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113A50-4140-2957-1B6D-19EBF3A5EBE5}"/>
              </a:ext>
            </a:extLst>
          </p:cNvPr>
          <p:cNvSpPr txBox="1"/>
          <p:nvPr/>
        </p:nvSpPr>
        <p:spPr>
          <a:xfrm>
            <a:off x="9318806" y="966952"/>
            <a:ext cx="24792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Two Back-To-Back Cavities</a:t>
            </a:r>
          </a:p>
        </p:txBody>
      </p:sp>
      <p:pic>
        <p:nvPicPr>
          <p:cNvPr id="9" name="Picture 8" descr="A blue tube with black lines&#10;&#10;AI-generated content may be incorrect.">
            <a:extLst>
              <a:ext uri="{FF2B5EF4-FFF2-40B4-BE49-F238E27FC236}">
                <a16:creationId xmlns:a16="http://schemas.microsoft.com/office/drawing/2014/main" id="{53876A89-F5EA-7F75-AC03-FB40A8815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895" y="1368133"/>
            <a:ext cx="2854696" cy="747746"/>
          </a:xfrm>
          <a:prstGeom prst="rect">
            <a:avLst/>
          </a:prstGeom>
        </p:spPr>
      </p:pic>
      <p:pic>
        <p:nvPicPr>
          <p:cNvPr id="19" name="Picture 18" descr="A diagram of a machine&#10;&#10;AI-generated content may be incorrect.">
            <a:extLst>
              <a:ext uri="{FF2B5EF4-FFF2-40B4-BE49-F238E27FC236}">
                <a16:creationId xmlns:a16="http://schemas.microsoft.com/office/drawing/2014/main" id="{36BA7847-A956-3CFA-76EF-440F7596E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867" y="2666067"/>
            <a:ext cx="6511073" cy="26859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2F9B48-022E-F083-E207-786F1C4F7158}"/>
                  </a:ext>
                </a:extLst>
              </p:cNvPr>
              <p:cNvSpPr txBox="1"/>
              <p:nvPr/>
            </p:nvSpPr>
            <p:spPr>
              <a:xfrm>
                <a:off x="488821" y="5325497"/>
                <a:ext cx="11304126" cy="786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90000"/>
                  </a:lnSpc>
                  <a:spcBef>
                    <a:spcPts val="1000"/>
                  </a:spcBef>
                  <a:buClr>
                    <a:srgbClr val="FF0000"/>
                  </a:buClr>
                  <a:buFont typeface="System Font Regular"/>
                  <a:buChar char="•"/>
                  <a:defRPr/>
                </a:pPr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No significant impact is expected from adding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of the remaining cryomodule components to the total wakefield.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2F9B48-022E-F083-E207-786F1C4F7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21" y="5325497"/>
                <a:ext cx="11304126" cy="786947"/>
              </a:xfrm>
              <a:prstGeom prst="rect">
                <a:avLst/>
              </a:prstGeom>
              <a:blipFill>
                <a:blip r:embed="rId5"/>
                <a:stretch>
                  <a:fillRect l="-898" t="-9524" r="-561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F13BAD4-79A3-F148-33E4-E81AEEF54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5192" y="6288020"/>
            <a:ext cx="3609028" cy="436630"/>
          </a:xfrm>
        </p:spPr>
        <p:txBody>
          <a:bodyPr/>
          <a:lstStyle/>
          <a:p>
            <a:r>
              <a:rPr lang="en-US" dirty="0"/>
              <a:t>International Workshop on Higher Order Modes in Superconducting Cavities (HOMSC2025)</a:t>
            </a:r>
          </a:p>
        </p:txBody>
      </p:sp>
    </p:spTree>
    <p:extLst>
      <p:ext uri="{BB962C8B-B14F-4D97-AF65-F5344CB8AC3E}">
        <p14:creationId xmlns:p14="http://schemas.microsoft.com/office/powerpoint/2010/main" val="102275876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4a931e-84ca-455b-b63c-5cc68d160249">
      <UserInfo>
        <DisplayName/>
        <AccountId xsi:nil="true"/>
        <AccountType/>
      </UserInfo>
    </SharedWithUsers>
    <DocNumber xmlns="9c0ffe19-3c58-412f-a79c-18412ec544d2" xsi:nil="true"/>
    <Revision xmlns="9c0ffe19-3c58-412f-a79c-18412ec544d2" xsi:nil="true"/>
    <DocumentType xmlns="9c0ffe19-3c58-412f-a79c-18412ec544d2" xsi:nil="true"/>
    <WBS xmlns="9c0ffe19-3c58-412f-a79c-18412ec544d2" xsi:nil="true"/>
    <TaxCatchAll xmlns="3c4a931e-84ca-455b-b63c-5cc68d160249" xsi:nil="true"/>
    <lcf76f155ced4ddcb4097134ff3c332f xmlns="9c0ffe19-3c58-412f-a79c-18412ec544d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5E41521B16E644848EB1F19B540070" ma:contentTypeVersion="17" ma:contentTypeDescription="Create a new document." ma:contentTypeScope="" ma:versionID="404aa0b7b0ec245b282115ce6355062c">
  <xsd:schema xmlns:xsd="http://www.w3.org/2001/XMLSchema" xmlns:xs="http://www.w3.org/2001/XMLSchema" xmlns:p="http://schemas.microsoft.com/office/2006/metadata/properties" xmlns:ns2="9c0ffe19-3c58-412f-a79c-18412ec544d2" xmlns:ns3="3c4a931e-84ca-455b-b63c-5cc68d160249" targetNamespace="http://schemas.microsoft.com/office/2006/metadata/properties" ma:root="true" ma:fieldsID="2ada7ad49f0f651408e6a70e8d537792" ns2:_="" ns3:_="">
    <xsd:import namespace="9c0ffe19-3c58-412f-a79c-18412ec544d2"/>
    <xsd:import namespace="3c4a931e-84ca-455b-b63c-5cc68d160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DocNumber" minOccurs="0"/>
                <xsd:element ref="ns2:Revision" minOccurs="0"/>
                <xsd:element ref="ns2:DocumentType" minOccurs="0"/>
                <xsd:element ref="ns2:WB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ffe19-3c58-412f-a79c-18412ec5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ocNumber" ma:index="12" nillable="true" ma:displayName="Doc Number" ma:format="Dropdown" ma:internalName="DocNumber">
      <xsd:simpleType>
        <xsd:restriction base="dms:Text">
          <xsd:maxLength value="255"/>
        </xsd:restriction>
      </xsd:simpleType>
    </xsd:element>
    <xsd:element name="Revision" ma:index="13" nillable="true" ma:displayName="Revision" ma:decimals="0" ma:format="Dropdown" ma:internalName="Revision" ma:percentage="FALSE">
      <xsd:simpleType>
        <xsd:restriction base="dms:Number"/>
      </xsd:simpleType>
    </xsd:element>
    <xsd:element name="DocumentType" ma:index="14" nillable="true" ma:displayName="Document Type" ma:format="Dropdown" ma:internalName="DocumentType">
      <xsd:simpleType>
        <xsd:restriction base="dms:Text">
          <xsd:maxLength value="255"/>
        </xsd:restriction>
      </xsd:simpleType>
    </xsd:element>
    <xsd:element name="WBS" ma:index="15" nillable="true" ma:displayName="WBS" ma:format="Dropdown" ma:internalName="WBS">
      <xsd:simpleType>
        <xsd:restriction base="dms:Text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a931e-84ca-455b-b63c-5cc68d160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793108d-3612-4f53-a0d2-3dd98d7a3c4d}" ma:internalName="TaxCatchAll" ma:showField="CatchAllData" ma:web="3c4a931e-84ca-455b-b63c-5cc68d1602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3c4a931e-84ca-455b-b63c-5cc68d160249"/>
    <ds:schemaRef ds:uri="9c0ffe19-3c58-412f-a79c-18412ec544d2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EC681B-C9E8-4264-988C-1597A4C20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ffe19-3c58-412f-a79c-18412ec544d2"/>
    <ds:schemaRef ds:uri="3c4a931e-84ca-455b-b63c-5cc68d160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(1)</Template>
  <TotalTime>37086</TotalTime>
  <Words>1264</Words>
  <Application>Microsoft Macintosh PowerPoint</Application>
  <PresentationFormat>Widescreen</PresentationFormat>
  <Paragraphs>270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Narrow</vt:lpstr>
      <vt:lpstr>Calibri</vt:lpstr>
      <vt:lpstr>Cambria Math</vt:lpstr>
      <vt:lpstr>System Font Regular</vt:lpstr>
      <vt:lpstr>Times New Roman</vt:lpstr>
      <vt:lpstr>BNL</vt:lpstr>
      <vt:lpstr>Beam Stability in the EIC ESR: Contribution of the 591 MHz RF Cavities</vt:lpstr>
      <vt:lpstr>Outline</vt:lpstr>
      <vt:lpstr>EIC Project Overview</vt:lpstr>
      <vt:lpstr>Ultimate Beam Intensity Parameters</vt:lpstr>
      <vt:lpstr>ESR Vacuum System Component Database</vt:lpstr>
      <vt:lpstr>List of Vacuum Components and Their Status</vt:lpstr>
      <vt:lpstr>IR10 SRF and Beam Line System</vt:lpstr>
      <vt:lpstr>Two Back-to-Back 591 MHz Cavities</vt:lpstr>
      <vt:lpstr>Wakefield Simulations for 2-Cavity String</vt:lpstr>
      <vt:lpstr>Breakdown of Wakefields by Component</vt:lpstr>
      <vt:lpstr>Main Parameters At 5 GeV</vt:lpstr>
      <vt:lpstr>ELEGANT Simulations of MWI</vt:lpstr>
      <vt:lpstr>Coupled Bunch Instabilities at 5 GeV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Joseph Matalevich</dc:creator>
  <cp:keywords/>
  <dc:description/>
  <cp:lastModifiedBy>lyoshik blednykh</cp:lastModifiedBy>
  <cp:revision>169</cp:revision>
  <cp:lastPrinted>2025-06-12T17:47:14Z</cp:lastPrinted>
  <dcterms:created xsi:type="dcterms:W3CDTF">2025-05-22T12:38:27Z</dcterms:created>
  <dcterms:modified xsi:type="dcterms:W3CDTF">2025-10-03T18:13:19Z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0x010100485E41521B16E644848EB1F19B540070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