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67" r:id="rId4"/>
    <p:sldId id="259" r:id="rId5"/>
    <p:sldId id="262" r:id="rId6"/>
    <p:sldId id="270" r:id="rId7"/>
    <p:sldId id="260" r:id="rId8"/>
    <p:sldId id="263" r:id="rId9"/>
    <p:sldId id="265" r:id="rId10"/>
    <p:sldId id="264" r:id="rId11"/>
    <p:sldId id="266" r:id="rId12"/>
    <p:sldId id="271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ia Duchesne" initials="PD" lastIdx="1" clrIdx="0">
    <p:extLst>
      <p:ext uri="{19B8F6BF-5375-455C-9EA6-DF929625EA0E}">
        <p15:presenceInfo xmlns:p15="http://schemas.microsoft.com/office/powerpoint/2012/main" userId="S-1-5-21-4087870506-3340583420-3770169302-31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6739C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8F04A-D828-4085-9DAB-EC39937D4857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2513D-6B45-46EA-B360-CB9784CE656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618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99D2-9ABB-4631-8DAB-5051389476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11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99D2-9ABB-4631-8DAB-5051389476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491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99D2-9ABB-4631-8DAB-5051389476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9386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  <a:solidFill>
            <a:srgbClr val="01528F"/>
          </a:solidFill>
          <a:ln>
            <a:noFill/>
          </a:ln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07/10/2025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HOMSC2025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42581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" y="-25352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07/10/2025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HOMSC2025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6510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99D2-9ABB-4631-8DAB-5051389476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874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99D2-9ABB-4631-8DAB-5051389476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385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99D2-9ABB-4631-8DAB-5051389476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6998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99D2-9ABB-4631-8DAB-5051389476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154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99D2-9ABB-4631-8DAB-5051389476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4794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99D2-9ABB-4631-8DAB-5051389476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782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99D2-9ABB-4631-8DAB-5051389476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03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99D2-9ABB-4631-8DAB-5051389476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245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07/10/2025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HOMSC2025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E99D2-9ABB-4631-8DAB-5051389476B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689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"/>
          <p:cNvSpPr txBox="1">
            <a:spLocks/>
          </p:cNvSpPr>
          <p:nvPr/>
        </p:nvSpPr>
        <p:spPr>
          <a:xfrm>
            <a:off x="2387056" y="1429165"/>
            <a:ext cx="6373486" cy="1337048"/>
          </a:xfrm>
          <a:prstGeom prst="rect">
            <a:avLst/>
          </a:prstGeom>
        </p:spPr>
        <p:txBody>
          <a:bodyPr vert="horz" lIns="117119" tIns="58560" rIns="117119" bIns="585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171113">
              <a:lnSpc>
                <a:spcPct val="100000"/>
              </a:lnSpc>
              <a:spcBef>
                <a:spcPts val="1281"/>
              </a:spcBef>
              <a:buNone/>
              <a:defRPr/>
            </a:pPr>
            <a:r>
              <a:rPr lang="en-GB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 OF HOM COUPLERS FOR PERLE SRF CAVITIES</a:t>
            </a:r>
            <a:endParaRPr lang="fr-FR" sz="36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5" name="Espace réservé de la date 14">
            <a:extLst>
              <a:ext uri="{FF2B5EF4-FFF2-40B4-BE49-F238E27FC236}">
                <a16:creationId xmlns:a16="http://schemas.microsoft.com/office/drawing/2014/main" id="{CEF8AD51-2223-41F4-AD45-6B1BEB4A2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1982791" y="3952064"/>
            <a:ext cx="9950097" cy="1572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tabLst>
                <a:tab pos="7897813" algn="l"/>
              </a:tabLst>
            </a:pPr>
            <a:r>
              <a:rPr lang="fr-FR" u="sng" dirty="0"/>
              <a:t>Patricia Duchesne</a:t>
            </a:r>
            <a:r>
              <a:rPr lang="fr-FR" dirty="0"/>
              <a:t>,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Sébastien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Blivet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Akira Miyazaki, Gilles Olivier, Guillaume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Olry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Hervé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Saugnac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fr-FR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IJCLab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Yolanda Gomez Martinez       </a:t>
            </a:r>
            <a:r>
              <a:rPr lang="fr-FR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LPSC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Carmelo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Barbagallo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Karin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Canderan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CERN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Haipeng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Wang        </a:t>
            </a:r>
            <a:r>
              <a:rPr lang="en-GB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JLab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526" y="5107236"/>
            <a:ext cx="808530" cy="54864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56" y="5031100"/>
            <a:ext cx="633618" cy="6218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046" y="5195145"/>
            <a:ext cx="643944" cy="4250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050" y="5107236"/>
            <a:ext cx="577834" cy="5523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160" y="5107236"/>
            <a:ext cx="2451457" cy="574561"/>
          </a:xfrm>
          <a:prstGeom prst="rect">
            <a:avLst/>
          </a:prstGeom>
        </p:spPr>
      </p:pic>
      <p:pic>
        <p:nvPicPr>
          <p:cNvPr id="10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792E03CD-9CEC-4525-BEE4-B51F599C7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7695" y="2805782"/>
            <a:ext cx="1793563" cy="56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55302" y="2710442"/>
            <a:ext cx="1190884" cy="741779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22504" y="6181640"/>
            <a:ext cx="744360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Work</a:t>
            </a:r>
            <a:r>
              <a:rPr kumimoji="0" lang="fr-FR" altLang="fr-FR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fr-FR" altLang="fr-FR" sz="1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supported</a:t>
            </a:r>
            <a:r>
              <a:rPr kumimoji="0" lang="fr-FR" altLang="fr-FR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by </a:t>
            </a:r>
            <a:r>
              <a:rPr kumimoji="0" lang="fr-FR" altLang="fr-FR" sz="1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funding</a:t>
            </a:r>
            <a:r>
              <a:rPr kumimoji="0" lang="fr-FR" altLang="fr-FR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fr-FR" altLang="fr-FR" sz="1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from</a:t>
            </a:r>
            <a:r>
              <a:rPr kumimoji="0" lang="fr-FR" altLang="fr-FR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the </a:t>
            </a:r>
            <a:r>
              <a:rPr kumimoji="0" lang="fr-FR" altLang="fr-FR" sz="1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European</a:t>
            </a:r>
            <a:r>
              <a:rPr kumimoji="0" lang="fr-FR" altLang="fr-FR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fr-FR" altLang="fr-FR" sz="1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Union’s</a:t>
            </a:r>
            <a:r>
              <a:rPr kumimoji="0" lang="fr-FR" altLang="fr-FR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program Horizon-INFRA-2023-TECH-01 </a:t>
            </a:r>
            <a:r>
              <a:rPr kumimoji="0" lang="fr-FR" altLang="fr-FR" sz="1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under</a:t>
            </a:r>
            <a:r>
              <a:rPr kumimoji="0" lang="fr-FR" altLang="fr-FR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GA No 101131435 – </a:t>
            </a:r>
            <a:r>
              <a:rPr kumimoji="0" lang="fr-FR" altLang="fr-FR" sz="1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iSAS</a:t>
            </a:r>
            <a:r>
              <a:rPr kumimoji="0" lang="fr-FR" altLang="fr-FR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sz="1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9676F5B-77C7-49D3-B9FC-C2B4286B6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16DE0853-45BA-4F1B-9377-8679F234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0DAC538-D579-483F-B41A-84C93C0CC382}"/>
              </a:ext>
            </a:extLst>
          </p:cNvPr>
          <p:cNvSpPr txBox="1"/>
          <p:nvPr/>
        </p:nvSpPr>
        <p:spPr>
          <a:xfrm>
            <a:off x="8967019" y="1120625"/>
            <a:ext cx="2965869" cy="1292662"/>
          </a:xfrm>
          <a:prstGeom prst="rect">
            <a:avLst/>
          </a:prstGeom>
          <a:solidFill>
            <a:srgbClr val="46739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International Workshop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HOMSC2025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Hamburg, Germany @ DESY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October 6-8, 2025</a:t>
            </a:r>
          </a:p>
        </p:txBody>
      </p:sp>
    </p:spTree>
    <p:extLst>
      <p:ext uri="{BB962C8B-B14F-4D97-AF65-F5344CB8AC3E}">
        <p14:creationId xmlns:p14="http://schemas.microsoft.com/office/powerpoint/2010/main" val="1059619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COOLING CIRCUIT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7541" y="884275"/>
            <a:ext cx="3206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COOLING CIRCUIT @2K</a:t>
            </a:r>
          </a:p>
        </p:txBody>
      </p:sp>
      <p:sp>
        <p:nvSpPr>
          <p:cNvPr id="23" name="Rectangle 26">
            <a:extLst>
              <a:ext uri="{FF2B5EF4-FFF2-40B4-BE49-F238E27FC236}">
                <a16:creationId xmlns:a16="http://schemas.microsoft.com/office/drawing/2014/main" id="{BE558553-7BAD-4F84-AD99-6BD1B0AFE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663" y="56392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3244B4C-B866-41CF-9B0F-EC94C033E172}"/>
              </a:ext>
            </a:extLst>
          </p:cNvPr>
          <p:cNvSpPr txBox="1"/>
          <p:nvPr/>
        </p:nvSpPr>
        <p:spPr>
          <a:xfrm>
            <a:off x="310027" y="1873361"/>
            <a:ext cx="6280425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Heat extraction capacity</a:t>
            </a:r>
            <a:endParaRPr lang="en-GB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spcAft>
                <a:spcPts val="600"/>
              </a:spcAft>
            </a:pP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Evaluation of the maximum heat flux extracted before boiling:</a:t>
            </a:r>
          </a:p>
        </p:txBody>
      </p: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AD818A70-52D4-46BE-A1DD-7E199AC1CF49}"/>
              </a:ext>
            </a:extLst>
          </p:cNvPr>
          <p:cNvGrpSpPr/>
          <p:nvPr/>
        </p:nvGrpSpPr>
        <p:grpSpPr>
          <a:xfrm>
            <a:off x="118595" y="3808508"/>
            <a:ext cx="6917538" cy="2590628"/>
            <a:chOff x="118595" y="3808508"/>
            <a:chExt cx="6917538" cy="2590628"/>
          </a:xfrm>
        </p:grpSpPr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8CFFAC2E-4210-4E54-9E90-5032565DE07E}"/>
                </a:ext>
              </a:extLst>
            </p:cNvPr>
            <p:cNvGrpSpPr/>
            <p:nvPr/>
          </p:nvGrpSpPr>
          <p:grpSpPr>
            <a:xfrm>
              <a:off x="118595" y="4176817"/>
              <a:ext cx="2737000" cy="2222319"/>
              <a:chOff x="6092823" y="864537"/>
              <a:chExt cx="2737000" cy="2222319"/>
            </a:xfrm>
          </p:grpSpPr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D9371A08-0C8D-4C2F-BFB4-34E847D1D8CC}"/>
                  </a:ext>
                </a:extLst>
              </p:cNvPr>
              <p:cNvSpPr txBox="1"/>
              <p:nvPr/>
            </p:nvSpPr>
            <p:spPr>
              <a:xfrm>
                <a:off x="7102514" y="1441640"/>
                <a:ext cx="635210" cy="322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/>
                  <a:t>He II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5378B7C6-CB6C-403F-9028-9BFEBA82D992}"/>
                  </a:ext>
                </a:extLst>
              </p:cNvPr>
              <p:cNvSpPr txBox="1"/>
              <p:nvPr/>
            </p:nvSpPr>
            <p:spPr>
              <a:xfrm>
                <a:off x="7981719" y="1212279"/>
                <a:ext cx="635210" cy="322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/>
                  <a:t>He I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DBC203BA-8926-4FFE-8B4A-EEA40036DE2C}"/>
                  </a:ext>
                </a:extLst>
              </p:cNvPr>
              <p:cNvSpPr txBox="1"/>
              <p:nvPr/>
            </p:nvSpPr>
            <p:spPr>
              <a:xfrm>
                <a:off x="7911408" y="2170476"/>
                <a:ext cx="781360" cy="322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 err="1"/>
                  <a:t>Vapor</a:t>
                </a:r>
                <a:endParaRPr lang="fr-FR" sz="1200" b="1" dirty="0"/>
              </a:p>
            </p:txBody>
          </p:sp>
          <p:cxnSp>
            <p:nvCxnSpPr>
              <p:cNvPr id="37" name="Connecteur droit 36">
                <a:extLst>
                  <a:ext uri="{FF2B5EF4-FFF2-40B4-BE49-F238E27FC236}">
                    <a16:creationId xmlns:a16="http://schemas.microsoft.com/office/drawing/2014/main" id="{557B94E2-FD60-4B52-A1FF-07E155755437}"/>
                  </a:ext>
                </a:extLst>
              </p:cNvPr>
              <p:cNvCxnSpPr>
                <a:cxnSpLocks/>
                <a:stCxn id="48" idx="1"/>
              </p:cNvCxnSpPr>
              <p:nvPr/>
            </p:nvCxnSpPr>
            <p:spPr>
              <a:xfrm flipH="1">
                <a:off x="7588603" y="2155371"/>
                <a:ext cx="20161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2506C6D1-1209-48D1-A50E-5FEAA4E0AD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94541" y="2161062"/>
                <a:ext cx="0" cy="32400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avec flèche 44">
                <a:extLst>
                  <a:ext uri="{FF2B5EF4-FFF2-40B4-BE49-F238E27FC236}">
                    <a16:creationId xmlns:a16="http://schemas.microsoft.com/office/drawing/2014/main" id="{6CEC13D5-7669-4194-A1AB-C96ED159A7C7}"/>
                  </a:ext>
                </a:extLst>
              </p:cNvPr>
              <p:cNvCxnSpPr/>
              <p:nvPr/>
            </p:nvCxnSpPr>
            <p:spPr>
              <a:xfrm flipV="1">
                <a:off x="6878290" y="864537"/>
                <a:ext cx="0" cy="19635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avec flèche 46">
                <a:extLst>
                  <a:ext uri="{FF2B5EF4-FFF2-40B4-BE49-F238E27FC236}">
                    <a16:creationId xmlns:a16="http://schemas.microsoft.com/office/drawing/2014/main" id="{2421F083-C156-4D4B-91BA-D8A8843D4079}"/>
                  </a:ext>
                </a:extLst>
              </p:cNvPr>
              <p:cNvCxnSpPr/>
              <p:nvPr/>
            </p:nvCxnSpPr>
            <p:spPr>
              <a:xfrm>
                <a:off x="6878290" y="2828110"/>
                <a:ext cx="195153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Forme libre : forme 47">
                <a:extLst>
                  <a:ext uri="{FF2B5EF4-FFF2-40B4-BE49-F238E27FC236}">
                    <a16:creationId xmlns:a16="http://schemas.microsoft.com/office/drawing/2014/main" id="{7EB544A3-A7A5-4BC3-8FD6-E941DB445DD3}"/>
                  </a:ext>
                </a:extLst>
              </p:cNvPr>
              <p:cNvSpPr/>
              <p:nvPr/>
            </p:nvSpPr>
            <p:spPr>
              <a:xfrm>
                <a:off x="7439891" y="1478478"/>
                <a:ext cx="1068779" cy="1347849"/>
              </a:xfrm>
              <a:custGeom>
                <a:avLst/>
                <a:gdLst>
                  <a:gd name="connsiteX0" fmla="*/ 0 w 1068779"/>
                  <a:gd name="connsiteY0" fmla="*/ 1347849 h 1347849"/>
                  <a:gd name="connsiteX1" fmla="*/ 350322 w 1068779"/>
                  <a:gd name="connsiteY1" fmla="*/ 676893 h 1347849"/>
                  <a:gd name="connsiteX2" fmla="*/ 801584 w 1068779"/>
                  <a:gd name="connsiteY2" fmla="*/ 190005 h 1347849"/>
                  <a:gd name="connsiteX3" fmla="*/ 1068779 w 1068779"/>
                  <a:gd name="connsiteY3" fmla="*/ 0 h 1347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8779" h="1347849">
                    <a:moveTo>
                      <a:pt x="0" y="1347849"/>
                    </a:moveTo>
                    <a:cubicBezTo>
                      <a:pt x="108362" y="1108858"/>
                      <a:pt x="216725" y="869867"/>
                      <a:pt x="350322" y="676893"/>
                    </a:cubicBezTo>
                    <a:cubicBezTo>
                      <a:pt x="483919" y="483919"/>
                      <a:pt x="681841" y="302820"/>
                      <a:pt x="801584" y="190005"/>
                    </a:cubicBezTo>
                    <a:cubicBezTo>
                      <a:pt x="921327" y="77190"/>
                      <a:pt x="995053" y="38595"/>
                      <a:pt x="1068779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44A986D2-C166-4D21-B179-D02F56A8282D}"/>
                  </a:ext>
                </a:extLst>
              </p:cNvPr>
              <p:cNvCxnSpPr/>
              <p:nvPr/>
            </p:nvCxnSpPr>
            <p:spPr>
              <a:xfrm flipV="1">
                <a:off x="8015067" y="1092862"/>
                <a:ext cx="0" cy="79530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B93DD84A-51D3-4DAF-88E5-916354A0043B}"/>
                  </a:ext>
                </a:extLst>
              </p:cNvPr>
              <p:cNvSpPr txBox="1"/>
              <p:nvPr/>
            </p:nvSpPr>
            <p:spPr>
              <a:xfrm>
                <a:off x="7458721" y="2809857"/>
                <a:ext cx="466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 err="1"/>
                  <a:t>T</a:t>
                </a:r>
                <a:r>
                  <a:rPr lang="fr-FR" sz="1200" b="1" baseline="-25000" dirty="0" err="1"/>
                  <a:t>sat</a:t>
                </a:r>
                <a:endParaRPr lang="fr-FR" sz="1200" b="1" baseline="-25000" dirty="0"/>
              </a:p>
            </p:txBody>
          </p:sp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8D310C07-2D3F-4463-A037-021B4D4D6E04}"/>
                  </a:ext>
                </a:extLst>
              </p:cNvPr>
              <p:cNvSpPr txBox="1"/>
              <p:nvPr/>
            </p:nvSpPr>
            <p:spPr>
              <a:xfrm>
                <a:off x="6523390" y="2271509"/>
                <a:ext cx="3929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 err="1"/>
                  <a:t>P</a:t>
                </a:r>
                <a:r>
                  <a:rPr lang="fr-FR" sz="1200" b="1" baseline="-25000" dirty="0" err="1"/>
                  <a:t>sat</a:t>
                </a:r>
                <a:endParaRPr lang="fr-FR" sz="1200" b="1" baseline="-25000" dirty="0"/>
              </a:p>
            </p:txBody>
          </p:sp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DFA4BA9B-BC20-437C-815E-97048D408D77}"/>
                  </a:ext>
                </a:extLst>
              </p:cNvPr>
              <p:cNvCxnSpPr/>
              <p:nvPr/>
            </p:nvCxnSpPr>
            <p:spPr>
              <a:xfrm flipH="1">
                <a:off x="6878290" y="2492576"/>
                <a:ext cx="718484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>
                <a:extLst>
                  <a:ext uri="{FF2B5EF4-FFF2-40B4-BE49-F238E27FC236}">
                    <a16:creationId xmlns:a16="http://schemas.microsoft.com/office/drawing/2014/main" id="{D8F6BE5C-BB44-4CA3-9681-992DE9667DF6}"/>
                  </a:ext>
                </a:extLst>
              </p:cNvPr>
              <p:cNvCxnSpPr/>
              <p:nvPr/>
            </p:nvCxnSpPr>
            <p:spPr>
              <a:xfrm flipH="1">
                <a:off x="6878290" y="2164538"/>
                <a:ext cx="718484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>
                <a:extLst>
                  <a:ext uri="{FF2B5EF4-FFF2-40B4-BE49-F238E27FC236}">
                    <a16:creationId xmlns:a16="http://schemas.microsoft.com/office/drawing/2014/main" id="{F8EC74FD-4CD2-419E-BCA0-06667225B17F}"/>
                  </a:ext>
                </a:extLst>
              </p:cNvPr>
              <p:cNvCxnSpPr/>
              <p:nvPr/>
            </p:nvCxnSpPr>
            <p:spPr>
              <a:xfrm>
                <a:off x="7596774" y="2500072"/>
                <a:ext cx="0" cy="31487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419B92EE-8988-4A0E-9800-DC5D89464556}"/>
                  </a:ext>
                </a:extLst>
              </p:cNvPr>
              <p:cNvSpPr txBox="1"/>
              <p:nvPr/>
            </p:nvSpPr>
            <p:spPr>
              <a:xfrm>
                <a:off x="7529895" y="1849019"/>
                <a:ext cx="4370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>
                    <a:sym typeface="Symbol" panose="05050102010706020507" pitchFamily="18" charset="2"/>
                  </a:rPr>
                  <a:t>T</a:t>
                </a:r>
                <a:endParaRPr lang="fr-FR" sz="1200" b="1" dirty="0"/>
              </a:p>
            </p:txBody>
          </p:sp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3A7605DF-DB64-450F-93DD-50996F811F38}"/>
                  </a:ext>
                </a:extLst>
              </p:cNvPr>
              <p:cNvSpPr txBox="1"/>
              <p:nvPr/>
            </p:nvSpPr>
            <p:spPr>
              <a:xfrm>
                <a:off x="6092823" y="1973859"/>
                <a:ext cx="89156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 err="1"/>
                  <a:t>P</a:t>
                </a:r>
                <a:r>
                  <a:rPr lang="fr-FR" sz="1200" b="1" baseline="-25000" dirty="0" err="1"/>
                  <a:t>sat</a:t>
                </a:r>
                <a:r>
                  <a:rPr lang="fr-FR" sz="1200" b="1" dirty="0"/>
                  <a:t> + </a:t>
                </a:r>
                <a:r>
                  <a:rPr lang="fr-FR" sz="1200" b="1" dirty="0">
                    <a:sym typeface="Symbol" panose="05050102010706020507" pitchFamily="18" charset="2"/>
                  </a:rPr>
                  <a:t></a:t>
                </a:r>
                <a:r>
                  <a:rPr lang="fr-FR" sz="1200" b="1" dirty="0" err="1"/>
                  <a:t>gh</a:t>
                </a:r>
                <a:endParaRPr lang="fr-FR" sz="1200" b="1" dirty="0"/>
              </a:p>
            </p:txBody>
          </p:sp>
        </p:grp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014EFA53-A0D1-4BAC-9F8A-F9C53C66A380}"/>
                </a:ext>
              </a:extLst>
            </p:cNvPr>
            <p:cNvSpPr txBox="1"/>
            <p:nvPr/>
          </p:nvSpPr>
          <p:spPr>
            <a:xfrm>
              <a:off x="414307" y="3808508"/>
              <a:ext cx="662182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42950" lvl="1" indent="-285750" algn="just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Hydrostatic pressure gives the maximum variation of temperature 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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</p:grp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13D2A004-424D-4EB1-9A52-20A81C439836}"/>
              </a:ext>
            </a:extLst>
          </p:cNvPr>
          <p:cNvSpPr/>
          <p:nvPr/>
        </p:nvSpPr>
        <p:spPr>
          <a:xfrm rot="16200000">
            <a:off x="10233010" y="4693852"/>
            <a:ext cx="86400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Flèche : droite 49">
            <a:extLst>
              <a:ext uri="{FF2B5EF4-FFF2-40B4-BE49-F238E27FC236}">
                <a16:creationId xmlns:a16="http://schemas.microsoft.com/office/drawing/2014/main" id="{0DF934E8-1804-4BF3-A4E8-6CD74A011C66}"/>
              </a:ext>
            </a:extLst>
          </p:cNvPr>
          <p:cNvSpPr/>
          <p:nvPr/>
        </p:nvSpPr>
        <p:spPr>
          <a:xfrm rot="10800000">
            <a:off x="9601379" y="3805305"/>
            <a:ext cx="86400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lèche : droite 53">
            <a:extLst>
              <a:ext uri="{FF2B5EF4-FFF2-40B4-BE49-F238E27FC236}">
                <a16:creationId xmlns:a16="http://schemas.microsoft.com/office/drawing/2014/main" id="{EA2534E1-14AD-4068-AF69-CADEC3125E3E}"/>
              </a:ext>
            </a:extLst>
          </p:cNvPr>
          <p:cNvSpPr/>
          <p:nvPr/>
        </p:nvSpPr>
        <p:spPr>
          <a:xfrm rot="19764305">
            <a:off x="10352479" y="5391350"/>
            <a:ext cx="180000" cy="72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4925BBF-8E1B-4760-B0C9-62D9B7854D71}"/>
                  </a:ext>
                </a:extLst>
              </p:cNvPr>
              <p:cNvSpPr txBox="1"/>
              <p:nvPr/>
            </p:nvSpPr>
            <p:spPr>
              <a:xfrm>
                <a:off x="3188305" y="4532676"/>
                <a:ext cx="640437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Symbol" panose="05050102010706020507" pitchFamily="18" charset="2"/>
                  <a:buChar char="Þ"/>
                </a:pPr>
                <a:r>
                  <a:rPr lang="en-GB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Capacity of heat transport limited by the section 1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GB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60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GB" sz="160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=2.2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GB" sz="1600" dirty="0"/>
                  <a:t>       if </a:t>
                </a:r>
                <a:r>
                  <a:rPr lang="en-GB" sz="16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2-phase tube is half full</a:t>
                </a:r>
                <a:r>
                  <a:rPr lang="en-GB" sz="1600" dirty="0">
                    <a:ea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endParaRPr lang="en-GB" sz="1600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GB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60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b>
                        <m:r>
                          <a:rPr lang="en-GB" sz="160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=1.5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GB" sz="1600" dirty="0"/>
                  <a:t>       if </a:t>
                </a:r>
                <a:r>
                  <a:rPr lang="en-GB" sz="16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2-phase tube is quarter full</a:t>
                </a:r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:endParaRPr lang="en-GB" sz="1600" dirty="0"/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:r>
                  <a:rPr lang="en-GB" sz="1600" dirty="0"/>
                  <a:t>Capacity </a:t>
                </a:r>
                <a:r>
                  <a:rPr lang="en-GB"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 heat transport </a:t>
                </a:r>
                <a:r>
                  <a:rPr lang="en-GB" sz="1600" dirty="0"/>
                  <a:t>= 2 to 3 times the total heat loads (735 </a:t>
                </a:r>
                <a:r>
                  <a:rPr lang="en-GB" sz="1600" dirty="0" err="1"/>
                  <a:t>mW</a:t>
                </a:r>
                <a:r>
                  <a:rPr lang="en-GB" sz="1600" dirty="0"/>
                  <a:t>) </a:t>
                </a: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4925BBF-8E1B-4760-B0C9-62D9B7854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305" y="4532676"/>
                <a:ext cx="6404375" cy="1323439"/>
              </a:xfrm>
              <a:prstGeom prst="rect">
                <a:avLst/>
              </a:prstGeom>
              <a:blipFill>
                <a:blip r:embed="rId2"/>
                <a:stretch>
                  <a:fillRect l="-476" t="-2304" b="-50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Groupe 88">
            <a:extLst>
              <a:ext uri="{FF2B5EF4-FFF2-40B4-BE49-F238E27FC236}">
                <a16:creationId xmlns:a16="http://schemas.microsoft.com/office/drawing/2014/main" id="{91FE5EC5-3CDB-40A7-83A1-21CFE9FC79B8}"/>
              </a:ext>
            </a:extLst>
          </p:cNvPr>
          <p:cNvGrpSpPr/>
          <p:nvPr/>
        </p:nvGrpSpPr>
        <p:grpSpPr>
          <a:xfrm>
            <a:off x="8132202" y="783440"/>
            <a:ext cx="3821490" cy="5691285"/>
            <a:chOff x="8132202" y="783440"/>
            <a:chExt cx="3821490" cy="569128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D78C92D-68C0-47BE-A7A6-BBB8A8C17E16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8527640" y="900516"/>
              <a:ext cx="3426052" cy="2382766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4198CE07-D1EA-494A-9B41-C366B2218DA2}"/>
                </a:ext>
              </a:extLst>
            </p:cNvPr>
            <p:cNvGrpSpPr/>
            <p:nvPr/>
          </p:nvGrpSpPr>
          <p:grpSpPr>
            <a:xfrm>
              <a:off x="8132202" y="2602316"/>
              <a:ext cx="3684224" cy="3872409"/>
              <a:chOff x="7908984" y="2293266"/>
              <a:chExt cx="3684224" cy="3872409"/>
            </a:xfrm>
          </p:grpSpPr>
          <p:sp>
            <p:nvSpPr>
              <p:cNvPr id="66" name="Arc partiel 65">
                <a:extLst>
                  <a:ext uri="{FF2B5EF4-FFF2-40B4-BE49-F238E27FC236}">
                    <a16:creationId xmlns:a16="http://schemas.microsoft.com/office/drawing/2014/main" id="{FEA7D091-F55A-4F73-98CB-3BFEBF8E90A6}"/>
                  </a:ext>
                </a:extLst>
              </p:cNvPr>
              <p:cNvSpPr/>
              <p:nvPr/>
            </p:nvSpPr>
            <p:spPr>
              <a:xfrm>
                <a:off x="8538783" y="2649971"/>
                <a:ext cx="975071" cy="975071"/>
              </a:xfrm>
              <a:prstGeom prst="pie">
                <a:avLst>
                  <a:gd name="adj1" fmla="val 0"/>
                  <a:gd name="adj2" fmla="val 10849889"/>
                </a:avLst>
              </a:pr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F9A8AA22-9E0B-4084-AAFC-D4F78B48C845}"/>
                  </a:ext>
                </a:extLst>
              </p:cNvPr>
              <p:cNvPicPr/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908984" y="2293266"/>
                <a:ext cx="3527098" cy="3872409"/>
              </a:xfrm>
              <a:prstGeom prst="rect">
                <a:avLst/>
              </a:prstGeom>
            </p:spPr>
          </p:pic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50AE8758-37C2-4E15-BFE0-A0BB03627B1D}"/>
                  </a:ext>
                </a:extLst>
              </p:cNvPr>
              <p:cNvCxnSpPr/>
              <p:nvPr/>
            </p:nvCxnSpPr>
            <p:spPr>
              <a:xfrm>
                <a:off x="8500173" y="3550474"/>
                <a:ext cx="183983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id="{928598B2-8066-4D7E-9CB7-277AAB178FDB}"/>
                  </a:ext>
                </a:extLst>
              </p:cNvPr>
              <p:cNvCxnSpPr/>
              <p:nvPr/>
            </p:nvCxnSpPr>
            <p:spPr>
              <a:xfrm flipV="1">
                <a:off x="9967189" y="4934210"/>
                <a:ext cx="719577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8FED01B1-109C-470E-9C01-9B7E5D689901}"/>
                  </a:ext>
                </a:extLst>
              </p:cNvPr>
              <p:cNvCxnSpPr/>
              <p:nvPr/>
            </p:nvCxnSpPr>
            <p:spPr>
              <a:xfrm>
                <a:off x="9937038" y="5086214"/>
                <a:ext cx="79268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avec flèche 11">
                <a:extLst>
                  <a:ext uri="{FF2B5EF4-FFF2-40B4-BE49-F238E27FC236}">
                    <a16:creationId xmlns:a16="http://schemas.microsoft.com/office/drawing/2014/main" id="{86E79630-EB27-4172-AB0B-BFBCB54C9A5B}"/>
                  </a:ext>
                </a:extLst>
              </p:cNvPr>
              <p:cNvCxnSpPr/>
              <p:nvPr/>
            </p:nvCxnSpPr>
            <p:spPr>
              <a:xfrm>
                <a:off x="10062523" y="3550887"/>
                <a:ext cx="0" cy="138368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Zone de texte 475">
                <a:extLst>
                  <a:ext uri="{FF2B5EF4-FFF2-40B4-BE49-F238E27FC236}">
                    <a16:creationId xmlns:a16="http://schemas.microsoft.com/office/drawing/2014/main" id="{6D5F6F18-A58E-4003-9552-7DC4C33D32E2}"/>
                  </a:ext>
                </a:extLst>
              </p:cNvPr>
              <p:cNvSpPr txBox="1"/>
              <p:nvPr/>
            </p:nvSpPr>
            <p:spPr>
              <a:xfrm>
                <a:off x="10459252" y="4071969"/>
                <a:ext cx="743600" cy="21436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1000" b="1" kern="1200" dirty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rPr>
                  <a:t>Section 2</a:t>
                </a:r>
                <a:endParaRPr lang="fr-FR" sz="1000" kern="12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4" name="Zone de texte 475">
                <a:extLst>
                  <a:ext uri="{FF2B5EF4-FFF2-40B4-BE49-F238E27FC236}">
                    <a16:creationId xmlns:a16="http://schemas.microsoft.com/office/drawing/2014/main" id="{D0B0594A-05EB-4BD7-A84F-FCF0D217673B}"/>
                  </a:ext>
                </a:extLst>
              </p:cNvPr>
              <p:cNvSpPr txBox="1"/>
              <p:nvPr/>
            </p:nvSpPr>
            <p:spPr>
              <a:xfrm>
                <a:off x="10850258" y="4903160"/>
                <a:ext cx="742950" cy="21399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1000" b="1" kern="1200" dirty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rPr>
                  <a:t>Section 3</a:t>
                </a:r>
                <a:endParaRPr lang="fr-FR" sz="1000" kern="12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5" name="Zone de texte 477">
                <a:extLst>
                  <a:ext uri="{FF2B5EF4-FFF2-40B4-BE49-F238E27FC236}">
                    <a16:creationId xmlns:a16="http://schemas.microsoft.com/office/drawing/2014/main" id="{0FAD499B-4B4A-4EB2-A360-79A1D92E4168}"/>
                  </a:ext>
                </a:extLst>
              </p:cNvPr>
              <p:cNvSpPr txBox="1"/>
              <p:nvPr/>
            </p:nvSpPr>
            <p:spPr>
              <a:xfrm>
                <a:off x="9553808" y="4197679"/>
                <a:ext cx="603787" cy="20096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8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rPr>
                  <a:t>H2</a:t>
                </a:r>
                <a:endParaRPr lang="fr-FR" sz="11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4D86A2B1-4F07-4288-A11A-B9868B139739}"/>
                  </a:ext>
                </a:extLst>
              </p:cNvPr>
              <p:cNvCxnSpPr/>
              <p:nvPr/>
            </p:nvCxnSpPr>
            <p:spPr>
              <a:xfrm>
                <a:off x="8475348" y="3125299"/>
                <a:ext cx="182442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 de texte 475">
                <a:extLst>
                  <a:ext uri="{FF2B5EF4-FFF2-40B4-BE49-F238E27FC236}">
                    <a16:creationId xmlns:a16="http://schemas.microsoft.com/office/drawing/2014/main" id="{60D14192-2D51-4D61-9466-0B0C92B98A99}"/>
                  </a:ext>
                </a:extLst>
              </p:cNvPr>
              <p:cNvSpPr txBox="1"/>
              <p:nvPr/>
            </p:nvSpPr>
            <p:spPr>
              <a:xfrm>
                <a:off x="8776132" y="3191338"/>
                <a:ext cx="785092" cy="24206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1000" b="1" kern="1200" dirty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rPr>
                  <a:t>Section 1</a:t>
                </a:r>
                <a:endParaRPr lang="fr-FR" sz="1000" kern="12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</a:endParaRPr>
              </a:p>
            </p:txBody>
          </p:sp>
          <p:cxnSp>
            <p:nvCxnSpPr>
              <p:cNvPr id="18" name="Connecteur droit avec flèche 17">
                <a:extLst>
                  <a:ext uri="{FF2B5EF4-FFF2-40B4-BE49-F238E27FC236}">
                    <a16:creationId xmlns:a16="http://schemas.microsoft.com/office/drawing/2014/main" id="{AD3232C9-AAF2-45F7-8611-8A856ABF2E4B}"/>
                  </a:ext>
                </a:extLst>
              </p:cNvPr>
              <p:cNvCxnSpPr/>
              <p:nvPr/>
            </p:nvCxnSpPr>
            <p:spPr>
              <a:xfrm>
                <a:off x="8837467" y="3117436"/>
                <a:ext cx="0" cy="4334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Zone de texte 477">
                <a:extLst>
                  <a:ext uri="{FF2B5EF4-FFF2-40B4-BE49-F238E27FC236}">
                    <a16:creationId xmlns:a16="http://schemas.microsoft.com/office/drawing/2014/main" id="{0A18FDC7-F1FE-4410-B30D-2EF8831D60E7}"/>
                  </a:ext>
                </a:extLst>
              </p:cNvPr>
              <p:cNvSpPr txBox="1"/>
              <p:nvPr/>
            </p:nvSpPr>
            <p:spPr>
              <a:xfrm>
                <a:off x="8440041" y="3217702"/>
                <a:ext cx="603250" cy="20066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8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rPr>
                  <a:t>H1</a:t>
                </a:r>
                <a:endParaRPr lang="fr-FR" sz="11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</a:endParaRPr>
              </a:p>
            </p:txBody>
          </p:sp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93907C61-0A9F-414A-9CF1-F948A3740651}"/>
                  </a:ext>
                </a:extLst>
              </p:cNvPr>
              <p:cNvCxnSpPr/>
              <p:nvPr/>
            </p:nvCxnSpPr>
            <p:spPr>
              <a:xfrm flipV="1">
                <a:off x="10157595" y="2807617"/>
                <a:ext cx="0" cy="217440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avec flèche 20">
                <a:extLst>
                  <a:ext uri="{FF2B5EF4-FFF2-40B4-BE49-F238E27FC236}">
                    <a16:creationId xmlns:a16="http://schemas.microsoft.com/office/drawing/2014/main" id="{307C3C5C-153D-444B-B6E8-C892A119BECF}"/>
                  </a:ext>
                </a:extLst>
              </p:cNvPr>
              <p:cNvCxnSpPr/>
              <p:nvPr/>
            </p:nvCxnSpPr>
            <p:spPr>
              <a:xfrm>
                <a:off x="10106927" y="4934156"/>
                <a:ext cx="0" cy="1520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Zone de texte 477">
                <a:extLst>
                  <a:ext uri="{FF2B5EF4-FFF2-40B4-BE49-F238E27FC236}">
                    <a16:creationId xmlns:a16="http://schemas.microsoft.com/office/drawing/2014/main" id="{E8BA3880-B39E-430B-BF75-027E6A03321E}"/>
                  </a:ext>
                </a:extLst>
              </p:cNvPr>
              <p:cNvSpPr txBox="1"/>
              <p:nvPr/>
            </p:nvSpPr>
            <p:spPr>
              <a:xfrm>
                <a:off x="9583661" y="4890233"/>
                <a:ext cx="603250" cy="20066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8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rPr>
                  <a:t>H3</a:t>
                </a:r>
                <a:endParaRPr lang="fr-FR" sz="11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</a:endParaRPr>
              </a:p>
            </p:txBody>
          </p:sp>
          <p:cxnSp>
            <p:nvCxnSpPr>
              <p:cNvPr id="68" name="Connecteur droit avec flèche 67">
                <a:extLst>
                  <a:ext uri="{FF2B5EF4-FFF2-40B4-BE49-F238E27FC236}">
                    <a16:creationId xmlns:a16="http://schemas.microsoft.com/office/drawing/2014/main" id="{5ABA53C8-7A74-4A29-99A4-7B32D9E061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4301" y="2757574"/>
                <a:ext cx="610555" cy="73219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Zone de texte 477">
                <a:extLst>
                  <a:ext uri="{FF2B5EF4-FFF2-40B4-BE49-F238E27FC236}">
                    <a16:creationId xmlns:a16="http://schemas.microsoft.com/office/drawing/2014/main" id="{6A46E6A2-D4C7-4352-8FBC-984AB6F36D03}"/>
                  </a:ext>
                </a:extLst>
              </p:cNvPr>
              <p:cNvSpPr txBox="1"/>
              <p:nvPr/>
            </p:nvSpPr>
            <p:spPr>
              <a:xfrm>
                <a:off x="8872653" y="2922533"/>
                <a:ext cx="603250" cy="20066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8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  <a:sym typeface="Symbol" panose="05050102010706020507" pitchFamily="18" charset="2"/>
                  </a:rPr>
                  <a:t></a:t>
                </a:r>
                <a:r>
                  <a:rPr lang="en-GB" sz="8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rPr>
                  <a:t>100</a:t>
                </a:r>
                <a:endParaRPr lang="fr-FR" sz="11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</a:endParaRPr>
              </a:p>
            </p:txBody>
          </p:sp>
        </p:grp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35C4D4DA-3F46-442E-BA42-5FA5029FF4D0}"/>
                </a:ext>
              </a:extLst>
            </p:cNvPr>
            <p:cNvSpPr txBox="1"/>
            <p:nvPr/>
          </p:nvSpPr>
          <p:spPr>
            <a:xfrm>
              <a:off x="9391901" y="783440"/>
              <a:ext cx="22537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u="sng" dirty="0"/>
                <a:t>Cooling circuit for HOM coupler</a:t>
              </a: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C4FBED25-074C-4400-AB89-6F954713C649}"/>
              </a:ext>
            </a:extLst>
          </p:cNvPr>
          <p:cNvSpPr txBox="1"/>
          <p:nvPr/>
        </p:nvSpPr>
        <p:spPr>
          <a:xfrm>
            <a:off x="8899137" y="1894674"/>
            <a:ext cx="1026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2-phase tube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39843B9-336C-45A0-B133-207658E52FEF}"/>
              </a:ext>
            </a:extLst>
          </p:cNvPr>
          <p:cNvCxnSpPr/>
          <p:nvPr/>
        </p:nvCxnSpPr>
        <p:spPr>
          <a:xfrm flipV="1">
            <a:off x="9391901" y="1548581"/>
            <a:ext cx="345176" cy="3460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>
            <a:extLst>
              <a:ext uri="{FF2B5EF4-FFF2-40B4-BE49-F238E27FC236}">
                <a16:creationId xmlns:a16="http://schemas.microsoft.com/office/drawing/2014/main" id="{6022E2D5-B5E7-4CEB-96DF-00214216F4F7}"/>
              </a:ext>
            </a:extLst>
          </p:cNvPr>
          <p:cNvSpPr txBox="1"/>
          <p:nvPr/>
        </p:nvSpPr>
        <p:spPr>
          <a:xfrm>
            <a:off x="10952946" y="2119782"/>
            <a:ext cx="1026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Pipe </a:t>
            </a:r>
            <a:r>
              <a:rPr lang="en-GB" sz="1200" dirty="0">
                <a:sym typeface="Symbol" panose="05050102010706020507" pitchFamily="18" charset="2"/>
              </a:rPr>
              <a:t>16</a:t>
            </a:r>
            <a:endParaRPr lang="en-GB" sz="1200" dirty="0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531FA1EE-3CED-4931-B2BA-78ED698D20EA}"/>
              </a:ext>
            </a:extLst>
          </p:cNvPr>
          <p:cNvCxnSpPr>
            <a:stCxn id="57" idx="1"/>
          </p:cNvCxnSpPr>
          <p:nvPr/>
        </p:nvCxnSpPr>
        <p:spPr>
          <a:xfrm flipH="1" flipV="1">
            <a:off x="10682475" y="2140120"/>
            <a:ext cx="270471" cy="1181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DD4945AF-483C-440E-A105-916FD333B40F}"/>
              </a:ext>
            </a:extLst>
          </p:cNvPr>
          <p:cNvSpPr txBox="1"/>
          <p:nvPr/>
        </p:nvSpPr>
        <p:spPr>
          <a:xfrm>
            <a:off x="306962" y="1413080"/>
            <a:ext cx="9291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Single pipe </a:t>
            </a:r>
            <a:r>
              <a:rPr lang="en-GB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connecting the coupler helium vessel to the 2-phase tube (saturated helium bath)</a:t>
            </a:r>
          </a:p>
        </p:txBody>
      </p: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72FA4F72-27E0-4274-ACA8-4EEC24CADB97}"/>
              </a:ext>
            </a:extLst>
          </p:cNvPr>
          <p:cNvGrpSpPr/>
          <p:nvPr/>
        </p:nvGrpSpPr>
        <p:grpSpPr>
          <a:xfrm>
            <a:off x="385586" y="2595717"/>
            <a:ext cx="7668433" cy="1258880"/>
            <a:chOff x="385586" y="2595717"/>
            <a:chExt cx="7668433" cy="1258880"/>
          </a:xfrm>
        </p:grpSpPr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F0E512A8-0696-44AB-B241-D703A6F77B67}"/>
                </a:ext>
              </a:extLst>
            </p:cNvPr>
            <p:cNvSpPr txBox="1"/>
            <p:nvPr/>
          </p:nvSpPr>
          <p:spPr>
            <a:xfrm>
              <a:off x="385586" y="2595717"/>
              <a:ext cx="766843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42950" lvl="1" indent="-285750" algn="just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Use of </a:t>
              </a:r>
              <a:r>
                <a:rPr lang="en-GB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 equivalent thermal conductivity of Superfluid Helium in a channel:</a:t>
              </a:r>
            </a:p>
          </p:txBody>
        </p:sp>
        <p:grpSp>
          <p:nvGrpSpPr>
            <p:cNvPr id="87" name="Groupe 86">
              <a:extLst>
                <a:ext uri="{FF2B5EF4-FFF2-40B4-BE49-F238E27FC236}">
                  <a16:creationId xmlns:a16="http://schemas.microsoft.com/office/drawing/2014/main" id="{C962CFE0-9FEE-404F-9820-AAB4AAAD727A}"/>
                </a:ext>
              </a:extLst>
            </p:cNvPr>
            <p:cNvGrpSpPr/>
            <p:nvPr/>
          </p:nvGrpSpPr>
          <p:grpSpPr>
            <a:xfrm>
              <a:off x="1237476" y="2821331"/>
              <a:ext cx="5272344" cy="1033266"/>
              <a:chOff x="1237476" y="2821331"/>
              <a:chExt cx="5272344" cy="10332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ZoneTexte 43">
                    <a:extLst>
                      <a:ext uri="{FF2B5EF4-FFF2-40B4-BE49-F238E27FC236}">
                        <a16:creationId xmlns:a16="http://schemas.microsoft.com/office/drawing/2014/main" id="{7D2BA234-4C4D-45A8-AD60-C305FD3865FF}"/>
                      </a:ext>
                    </a:extLst>
                  </p:cNvPr>
                  <p:cNvSpPr txBox="1"/>
                  <p:nvPr/>
                </p:nvSpPr>
                <p:spPr>
                  <a:xfrm>
                    <a:off x="2729954" y="3043807"/>
                    <a:ext cx="1615092" cy="55983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GB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GB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GB" sz="1600" i="0">
                                  <a:latin typeface="Cambria Math" panose="02040503050406030204" pitchFamily="18" charset="0"/>
                                </a:rPr>
                                <m:t>3.4</m:t>
                              </m:r>
                            </m:sup>
                          </m:sSup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f>
                            <m:f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𝑑𝑇</m:t>
                              </m:r>
                            </m:num>
                            <m:den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𝑑𝑋</m:t>
                              </m:r>
                            </m:den>
                          </m:f>
                        </m:oMath>
                      </m:oMathPara>
                    </a14:m>
                    <a:endParaRPr lang="en-GB" sz="1600" dirty="0"/>
                  </a:p>
                </p:txBody>
              </p:sp>
            </mc:Choice>
            <mc:Fallback xmlns="">
              <p:sp>
                <p:nvSpPr>
                  <p:cNvPr id="44" name="ZoneTexte 43">
                    <a:extLst>
                      <a:ext uri="{FF2B5EF4-FFF2-40B4-BE49-F238E27FC236}">
                        <a16:creationId xmlns:a16="http://schemas.microsoft.com/office/drawing/2014/main" id="{7D2BA234-4C4D-45A8-AD60-C305FD3865F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29954" y="3043807"/>
                    <a:ext cx="1615092" cy="55983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C9EAA631-74F2-4425-98A1-65F9102CAA98}"/>
                  </a:ext>
                </a:extLst>
              </p:cNvPr>
              <p:cNvSpPr txBox="1"/>
              <p:nvPr/>
            </p:nvSpPr>
            <p:spPr>
              <a:xfrm>
                <a:off x="1237476" y="3185181"/>
                <a:ext cx="161509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Gorter-Mellink</a:t>
                </a:r>
                <a:r>
                  <a:rPr lang="en-GB" sz="14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law:</a:t>
                </a:r>
                <a:endParaRPr lang="en-GB" sz="1400" dirty="0"/>
              </a:p>
            </p:txBody>
          </p:sp>
          <p:grpSp>
            <p:nvGrpSpPr>
              <p:cNvPr id="86" name="Groupe 85">
                <a:extLst>
                  <a:ext uri="{FF2B5EF4-FFF2-40B4-BE49-F238E27FC236}">
                    <a16:creationId xmlns:a16="http://schemas.microsoft.com/office/drawing/2014/main" id="{FD6D39E4-494A-4A24-9EA8-5D5397497D5A}"/>
                  </a:ext>
                </a:extLst>
              </p:cNvPr>
              <p:cNvGrpSpPr/>
              <p:nvPr/>
            </p:nvGrpSpPr>
            <p:grpSpPr>
              <a:xfrm>
                <a:off x="4468728" y="2821331"/>
                <a:ext cx="2041092" cy="1033266"/>
                <a:chOff x="4849407" y="2817119"/>
                <a:chExt cx="2041092" cy="1033266"/>
              </a:xfrm>
            </p:grpSpPr>
            <p:grpSp>
              <p:nvGrpSpPr>
                <p:cNvPr id="85" name="Groupe 84">
                  <a:extLst>
                    <a:ext uri="{FF2B5EF4-FFF2-40B4-BE49-F238E27FC236}">
                      <a16:creationId xmlns:a16="http://schemas.microsoft.com/office/drawing/2014/main" id="{C2884758-E100-42E9-AB6B-098045C5DEE6}"/>
                    </a:ext>
                  </a:extLst>
                </p:cNvPr>
                <p:cNvGrpSpPr/>
                <p:nvPr/>
              </p:nvGrpSpPr>
              <p:grpSpPr>
                <a:xfrm>
                  <a:off x="4849407" y="2817119"/>
                  <a:ext cx="2041092" cy="1033266"/>
                  <a:chOff x="5785459" y="2831751"/>
                  <a:chExt cx="2041092" cy="1033266"/>
                </a:xfrm>
              </p:grpSpPr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05512FF2-ED63-4FA4-8E49-9811E10637CF}"/>
                      </a:ext>
                    </a:extLst>
                  </p:cNvPr>
                  <p:cNvSpPr/>
                  <p:nvPr/>
                </p:nvSpPr>
                <p:spPr>
                  <a:xfrm>
                    <a:off x="6282813" y="3228492"/>
                    <a:ext cx="1543738" cy="268805"/>
                  </a:xfrm>
                  <a:prstGeom prst="rect">
                    <a:avLst/>
                  </a:prstGeom>
                  <a:blipFill>
                    <a:blip r:embed="rId7"/>
                    <a:tile tx="0" ty="0" sx="100000" sy="100000" flip="none" algn="tl"/>
                  </a:blip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2" name="ZoneTexte 41">
                    <a:extLst>
                      <a:ext uri="{FF2B5EF4-FFF2-40B4-BE49-F238E27FC236}">
                        <a16:creationId xmlns:a16="http://schemas.microsoft.com/office/drawing/2014/main" id="{8A773A37-5CD5-499B-B7E3-685C9F678E61}"/>
                      </a:ext>
                    </a:extLst>
                  </p:cNvPr>
                  <p:cNvSpPr txBox="1"/>
                  <p:nvPr/>
                </p:nvSpPr>
                <p:spPr>
                  <a:xfrm>
                    <a:off x="6794058" y="3211176"/>
                    <a:ext cx="874348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400" b="1" dirty="0"/>
                      <a:t>He II</a:t>
                    </a:r>
                  </a:p>
                </p:txBody>
              </p:sp>
              <p:cxnSp>
                <p:nvCxnSpPr>
                  <p:cNvPr id="49" name="Connecteur droit 48">
                    <a:extLst>
                      <a:ext uri="{FF2B5EF4-FFF2-40B4-BE49-F238E27FC236}">
                        <a16:creationId xmlns:a16="http://schemas.microsoft.com/office/drawing/2014/main" id="{F94D3414-BF9E-465E-B260-63E54F6AD5B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64689" y="3105202"/>
                    <a:ext cx="0" cy="513125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Connecteur droit 72">
                    <a:extLst>
                      <a:ext uri="{FF2B5EF4-FFF2-40B4-BE49-F238E27FC236}">
                        <a16:creationId xmlns:a16="http://schemas.microsoft.com/office/drawing/2014/main" id="{E268DC4D-F8FD-40A3-855B-3C3AC1B29469}"/>
                      </a:ext>
                    </a:extLst>
                  </p:cNvPr>
                  <p:cNvCxnSpPr/>
                  <p:nvPr/>
                </p:nvCxnSpPr>
                <p:spPr>
                  <a:xfrm>
                    <a:off x="6256026" y="3220343"/>
                    <a:ext cx="157052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Connecteur droit 74">
                    <a:extLst>
                      <a:ext uri="{FF2B5EF4-FFF2-40B4-BE49-F238E27FC236}">
                        <a16:creationId xmlns:a16="http://schemas.microsoft.com/office/drawing/2014/main" id="{258BF104-6B19-4D40-A042-B51A3A7E5EB2}"/>
                      </a:ext>
                    </a:extLst>
                  </p:cNvPr>
                  <p:cNvCxnSpPr/>
                  <p:nvPr/>
                </p:nvCxnSpPr>
                <p:spPr>
                  <a:xfrm>
                    <a:off x="6282813" y="3497297"/>
                    <a:ext cx="154373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Connecteur droit avec flèche 76">
                    <a:extLst>
                      <a:ext uri="{FF2B5EF4-FFF2-40B4-BE49-F238E27FC236}">
                        <a16:creationId xmlns:a16="http://schemas.microsoft.com/office/drawing/2014/main" id="{40B347A8-107D-4AB4-8F05-15B25D1D8808}"/>
                      </a:ext>
                    </a:extLst>
                  </p:cNvPr>
                  <p:cNvCxnSpPr/>
                  <p:nvPr/>
                </p:nvCxnSpPr>
                <p:spPr>
                  <a:xfrm>
                    <a:off x="6564689" y="3618327"/>
                    <a:ext cx="969551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8" name="ZoneTexte 77">
                    <a:extLst>
                      <a:ext uri="{FF2B5EF4-FFF2-40B4-BE49-F238E27FC236}">
                        <a16:creationId xmlns:a16="http://schemas.microsoft.com/office/drawing/2014/main" id="{D03C12E5-1F08-41AD-BDE9-E105C20DD100}"/>
                      </a:ext>
                    </a:extLst>
                  </p:cNvPr>
                  <p:cNvSpPr txBox="1"/>
                  <p:nvPr/>
                </p:nvSpPr>
                <p:spPr>
                  <a:xfrm>
                    <a:off x="6401734" y="2831751"/>
                    <a:ext cx="45634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/>
                      <a:t>T</a:t>
                    </a:r>
                    <a:r>
                      <a:rPr lang="en-GB" sz="1200" b="1" baseline="-25000" dirty="0"/>
                      <a:t>w</a:t>
                    </a:r>
                  </a:p>
                </p:txBody>
              </p:sp>
              <p:sp>
                <p:nvSpPr>
                  <p:cNvPr id="79" name="ZoneTexte 78">
                    <a:extLst>
                      <a:ext uri="{FF2B5EF4-FFF2-40B4-BE49-F238E27FC236}">
                        <a16:creationId xmlns:a16="http://schemas.microsoft.com/office/drawing/2014/main" id="{38E2E994-A8AD-45FC-BD18-1BC39D3C2A96}"/>
                      </a:ext>
                    </a:extLst>
                  </p:cNvPr>
                  <p:cNvSpPr txBox="1"/>
                  <p:nvPr/>
                </p:nvSpPr>
                <p:spPr>
                  <a:xfrm>
                    <a:off x="7355426" y="2843561"/>
                    <a:ext cx="45634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/>
                      <a:t>T</a:t>
                    </a:r>
                    <a:r>
                      <a:rPr lang="en-GB" sz="1200" b="1" baseline="-25000" dirty="0"/>
                      <a:t>c</a:t>
                    </a:r>
                  </a:p>
                </p:txBody>
              </p:sp>
              <p:sp>
                <p:nvSpPr>
                  <p:cNvPr id="80" name="ZoneTexte 79">
                    <a:extLst>
                      <a:ext uri="{FF2B5EF4-FFF2-40B4-BE49-F238E27FC236}">
                        <a16:creationId xmlns:a16="http://schemas.microsoft.com/office/drawing/2014/main" id="{AFB65248-1BD8-4C6D-9C50-6E184CC8F754}"/>
                      </a:ext>
                    </a:extLst>
                  </p:cNvPr>
                  <p:cNvSpPr txBox="1"/>
                  <p:nvPr/>
                </p:nvSpPr>
                <p:spPr>
                  <a:xfrm>
                    <a:off x="6936767" y="3588018"/>
                    <a:ext cx="291194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/>
                      <a:t>L</a:t>
                    </a:r>
                    <a:endParaRPr lang="en-GB" sz="1200" b="1" baseline="-25000" dirty="0"/>
                  </a:p>
                </p:txBody>
              </p:sp>
              <p:cxnSp>
                <p:nvCxnSpPr>
                  <p:cNvPr id="82" name="Connecteur droit avec flèche 81">
                    <a:extLst>
                      <a:ext uri="{FF2B5EF4-FFF2-40B4-BE49-F238E27FC236}">
                        <a16:creationId xmlns:a16="http://schemas.microsoft.com/office/drawing/2014/main" id="{6A1609EA-6899-4DAE-8215-1570E3168352}"/>
                      </a:ext>
                    </a:extLst>
                  </p:cNvPr>
                  <p:cNvCxnSpPr/>
                  <p:nvPr/>
                </p:nvCxnSpPr>
                <p:spPr>
                  <a:xfrm>
                    <a:off x="6096000" y="3361764"/>
                    <a:ext cx="363794" cy="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4" name="ZoneTexte 83">
                        <a:extLst>
                          <a:ext uri="{FF2B5EF4-FFF2-40B4-BE49-F238E27FC236}">
                            <a16:creationId xmlns:a16="http://schemas.microsoft.com/office/drawing/2014/main" id="{737F0890-9BDF-48E7-89BC-E7ABEE4DC4B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785459" y="3159643"/>
                        <a:ext cx="43718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en-GB" sz="18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oMath>
                          </m:oMathPara>
                        </a14:m>
                        <a:endParaRPr lang="en-GB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84" name="ZoneTexte 83">
                        <a:extLst>
                          <a:ext uri="{FF2B5EF4-FFF2-40B4-BE49-F238E27FC236}">
                            <a16:creationId xmlns:a16="http://schemas.microsoft.com/office/drawing/2014/main" id="{737F0890-9BDF-48E7-89BC-E7ABEE4DC4B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785459" y="3159643"/>
                        <a:ext cx="437188" cy="369332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b="-6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71" name="Connecteur droit 70">
                  <a:extLst>
                    <a:ext uri="{FF2B5EF4-FFF2-40B4-BE49-F238E27FC236}">
                      <a16:creationId xmlns:a16="http://schemas.microsoft.com/office/drawing/2014/main" id="{CCE39149-9C5B-44BE-94C0-2D0012815215}"/>
                    </a:ext>
                  </a:extLst>
                </p:cNvPr>
                <p:cNvCxnSpPr/>
                <p:nvPr/>
              </p:nvCxnSpPr>
              <p:spPr>
                <a:xfrm flipV="1">
                  <a:off x="6579437" y="3090569"/>
                  <a:ext cx="0" cy="5131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0" name="Espace réservé de la date 89">
            <a:extLst>
              <a:ext uri="{FF2B5EF4-FFF2-40B4-BE49-F238E27FC236}">
                <a16:creationId xmlns:a16="http://schemas.microsoft.com/office/drawing/2014/main" id="{FF4A045A-E57B-4733-B936-4AC5278D5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  <a:endParaRPr lang="fr-FR" dirty="0"/>
          </a:p>
        </p:txBody>
      </p:sp>
      <p:sp>
        <p:nvSpPr>
          <p:cNvPr id="91" name="Espace réservé du numéro de diapositive 90">
            <a:extLst>
              <a:ext uri="{FF2B5EF4-FFF2-40B4-BE49-F238E27FC236}">
                <a16:creationId xmlns:a16="http://schemas.microsoft.com/office/drawing/2014/main" id="{CF9A140B-9839-4234-9E0D-1D267C314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92" name="Espace réservé du pied de page 91">
            <a:extLst>
              <a:ext uri="{FF2B5EF4-FFF2-40B4-BE49-F238E27FC236}">
                <a16:creationId xmlns:a16="http://schemas.microsoft.com/office/drawing/2014/main" id="{991876B1-CB10-487F-AED9-2E7D7F19E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530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CONCLUSION and OUTLOOK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967EACD-D286-4008-8A8B-CDD4BDEDB1CD}"/>
              </a:ext>
            </a:extLst>
          </p:cNvPr>
          <p:cNvSpPr txBox="1"/>
          <p:nvPr/>
        </p:nvSpPr>
        <p:spPr>
          <a:xfrm>
            <a:off x="281308" y="1256943"/>
            <a:ext cx="11480856" cy="4342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/>
              <a:t>A damping scheme with only 2 Hook couplers is selected to start PERLE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/>
              <a:t>A mechanical design of Hook coupler equipped with a helium tank is proposed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/>
              <a:t>The heat extraction capacity of the cooling circuit is compatible with the estimated static and dynamic heat loads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/>
              <a:t>Fabrication of 4 HOM Couplers by CERN: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Detailed manufacturing studies in progress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Manufacturing in 2026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/>
              <a:t>Test of HOM couplers at </a:t>
            </a:r>
            <a:r>
              <a:rPr lang="en-GB" dirty="0" err="1"/>
              <a:t>IJCLab</a:t>
            </a:r>
            <a:r>
              <a:rPr lang="en-GB" dirty="0"/>
              <a:t> scheduled for the end of 2026: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Measurement campaign on the copper 5-cell cavity at room T°</a:t>
            </a:r>
            <a:r>
              <a:rPr lang="en-US" dirty="0"/>
              <a:t>, based on</a:t>
            </a:r>
          </a:p>
          <a:p>
            <a:pPr lvl="1"/>
            <a:r>
              <a:rPr lang="en-US" dirty="0"/>
              <a:t>      the experimental setup proposed by C. </a:t>
            </a:r>
            <a:r>
              <a:rPr lang="en-US" dirty="0" err="1"/>
              <a:t>Barbagallo</a:t>
            </a:r>
            <a:r>
              <a:rPr lang="en-US" dirty="0"/>
              <a:t> and H. Wang (2023)</a:t>
            </a:r>
            <a:endParaRPr lang="en-GB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/>
              <a:t>Fabrication of a mock-up helium tank and its circuit to validate the cooling system (Beginning of 2026)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dirty="0"/>
              <a:t>Integration on the cavity string (End of 2027)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ACFA8F3-5F67-4028-9B36-38E02583825A}"/>
              </a:ext>
            </a:extLst>
          </p:cNvPr>
          <p:cNvGrpSpPr/>
          <p:nvPr/>
        </p:nvGrpSpPr>
        <p:grpSpPr>
          <a:xfrm>
            <a:off x="8313513" y="2665419"/>
            <a:ext cx="3512221" cy="1983886"/>
            <a:chOff x="7989049" y="2023510"/>
            <a:chExt cx="3512221" cy="198388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F63EF73-BCDE-4DC9-8D60-F1A2D44BF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933" t="2561" r="1443" b="17345"/>
            <a:stretch/>
          </p:blipFill>
          <p:spPr>
            <a:xfrm>
              <a:off x="8052620" y="2023510"/>
              <a:ext cx="3385080" cy="1676109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908C22B-1724-44E9-BCCF-92928876498B}"/>
                </a:ext>
              </a:extLst>
            </p:cNvPr>
            <p:cNvSpPr txBox="1"/>
            <p:nvPr/>
          </p:nvSpPr>
          <p:spPr>
            <a:xfrm>
              <a:off x="7989049" y="3699619"/>
              <a:ext cx="35122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i="1" dirty="0"/>
                <a:t>Copper 5-cell cavity fabricated at </a:t>
              </a:r>
              <a:r>
                <a:rPr lang="en-GB" sz="1400" b="1" i="1" dirty="0" err="1"/>
                <a:t>Jlab</a:t>
              </a:r>
              <a:r>
                <a:rPr lang="en-GB" sz="1400" b="1" i="1" dirty="0"/>
                <a:t> (2023)</a:t>
              </a:r>
            </a:p>
          </p:txBody>
        </p:sp>
      </p:grp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6230C7B5-D1E1-42C4-A809-20BEA9798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F92481-B93A-4C13-AF60-F19CC925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17D94F6-1891-49A6-9A32-7962761B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5019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C0F41D0-D961-42A2-9B51-A696F8A49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5ADD7F-4B41-4DBB-912C-248D9FA6C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6A573F1-A22D-43CC-B9B0-1DC9CA963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B2BF0E3-4E81-41E3-8562-3221EB49EAB0}"/>
              </a:ext>
            </a:extLst>
          </p:cNvPr>
          <p:cNvSpPr txBox="1"/>
          <p:nvPr/>
        </p:nvSpPr>
        <p:spPr>
          <a:xfrm>
            <a:off x="1344386" y="2507788"/>
            <a:ext cx="9503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310624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2F9FAB-32C7-4EF0-84A9-634427E6A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CONTEXT: ERL PERLE</a:t>
            </a:r>
          </a:p>
        </p:txBody>
      </p:sp>
      <p:sp>
        <p:nvSpPr>
          <p:cNvPr id="20" name="Espace réservé de la date 19">
            <a:extLst>
              <a:ext uri="{FF2B5EF4-FFF2-40B4-BE49-F238E27FC236}">
                <a16:creationId xmlns:a16="http://schemas.microsoft.com/office/drawing/2014/main" id="{5FC9E02F-E16C-493F-8B18-7588AE92E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107153" y="849271"/>
            <a:ext cx="634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PERLE (</a:t>
            </a:r>
            <a:r>
              <a:rPr lang="en-US" dirty="0"/>
              <a:t>Powerful Energy Recovery </a:t>
            </a:r>
            <a:r>
              <a:rPr lang="en-US" dirty="0" err="1"/>
              <a:t>Linac</a:t>
            </a:r>
            <a:r>
              <a:rPr lang="en-US" dirty="0"/>
              <a:t> for Experiments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5062063-D60B-4911-B8A8-F62EC0F327E2}"/>
              </a:ext>
            </a:extLst>
          </p:cNvPr>
          <p:cNvGrpSpPr/>
          <p:nvPr/>
        </p:nvGrpSpPr>
        <p:grpSpPr>
          <a:xfrm>
            <a:off x="202059" y="1366100"/>
            <a:ext cx="7116620" cy="3464172"/>
            <a:chOff x="441183" y="2776516"/>
            <a:chExt cx="7116620" cy="3464172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A21B1B5-FBA2-4FD9-B42B-1B498A37E47D}"/>
                </a:ext>
              </a:extLst>
            </p:cNvPr>
            <p:cNvGrpSpPr/>
            <p:nvPr/>
          </p:nvGrpSpPr>
          <p:grpSpPr>
            <a:xfrm>
              <a:off x="441183" y="2776516"/>
              <a:ext cx="7116620" cy="3464172"/>
              <a:chOff x="441183" y="2776516"/>
              <a:chExt cx="7116620" cy="3464172"/>
            </a:xfrm>
          </p:grpSpPr>
          <p:grpSp>
            <p:nvGrpSpPr>
              <p:cNvPr id="65" name="Groupe 64"/>
              <p:cNvGrpSpPr/>
              <p:nvPr/>
            </p:nvGrpSpPr>
            <p:grpSpPr>
              <a:xfrm>
                <a:off x="441183" y="2776516"/>
                <a:ext cx="7116620" cy="3464172"/>
                <a:chOff x="501402" y="2727752"/>
                <a:chExt cx="7116620" cy="3464172"/>
              </a:xfrm>
            </p:grpSpPr>
            <p:grpSp>
              <p:nvGrpSpPr>
                <p:cNvPr id="64" name="Groupe 63"/>
                <p:cNvGrpSpPr/>
                <p:nvPr/>
              </p:nvGrpSpPr>
              <p:grpSpPr>
                <a:xfrm>
                  <a:off x="501402" y="2727752"/>
                  <a:ext cx="6977720" cy="3464172"/>
                  <a:chOff x="481016" y="2208209"/>
                  <a:chExt cx="6977720" cy="3464172"/>
                </a:xfrm>
              </p:grpSpPr>
              <p:grpSp>
                <p:nvGrpSpPr>
                  <p:cNvPr id="17" name="Groupe 16"/>
                  <p:cNvGrpSpPr/>
                  <p:nvPr/>
                </p:nvGrpSpPr>
                <p:grpSpPr>
                  <a:xfrm>
                    <a:off x="481016" y="2208209"/>
                    <a:ext cx="6977720" cy="3464172"/>
                    <a:chOff x="16661" y="2154361"/>
                    <a:chExt cx="7967777" cy="3955698"/>
                  </a:xfrm>
                </p:grpSpPr>
                <p:pic>
                  <p:nvPicPr>
                    <p:cNvPr id="50" name="Image 49">
                      <a:extLst>
                        <a:ext uri="{FF2B5EF4-FFF2-40B4-BE49-F238E27FC236}">
                          <a16:creationId xmlns:a16="http://schemas.microsoft.com/office/drawing/2014/main" id="{B2C88F40-AC02-4775-9C9F-3F991428E37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16661" y="2154361"/>
                      <a:ext cx="7967777" cy="390934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1" name="Image 50">
                      <a:extLst>
                        <a:ext uri="{FF2B5EF4-FFF2-40B4-BE49-F238E27FC236}">
                          <a16:creationId xmlns:a16="http://schemas.microsoft.com/office/drawing/2014/main" id="{B2C88F40-AC02-4775-9C9F-3F991428E37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63523" t="72108" r="11550" b="1735"/>
                    <a:stretch/>
                  </p:blipFill>
                  <p:spPr>
                    <a:xfrm>
                      <a:off x="5879690" y="5087504"/>
                      <a:ext cx="1986116" cy="102255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56" name="ZoneTexte 55"/>
                  <p:cNvSpPr txBox="1"/>
                  <p:nvPr/>
                </p:nvSpPr>
                <p:spPr>
                  <a:xfrm>
                    <a:off x="3258025" y="4288304"/>
                    <a:ext cx="246769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200" b="1" dirty="0" err="1"/>
                      <a:t>Linac</a:t>
                    </a:r>
                    <a:r>
                      <a:rPr lang="fr-FR" sz="1200" b="1" dirty="0"/>
                      <a:t> </a:t>
                    </a:r>
                    <a:r>
                      <a:rPr lang="fr-FR" sz="1200" b="1" dirty="0" err="1"/>
                      <a:t>cryomodule</a:t>
                    </a:r>
                    <a:endParaRPr lang="fr-FR" sz="1200" b="1" dirty="0"/>
                  </a:p>
                  <a:p>
                    <a:pPr algn="ctr"/>
                    <a:r>
                      <a:rPr lang="fr-FR" sz="1200" b="1" dirty="0"/>
                      <a:t>(Four 5-cell SRF </a:t>
                    </a:r>
                    <a:r>
                      <a:rPr lang="fr-FR" sz="1200" b="1" dirty="0" err="1"/>
                      <a:t>cavities</a:t>
                    </a:r>
                    <a:r>
                      <a:rPr lang="fr-FR" sz="1200" b="1" dirty="0"/>
                      <a:t>)</a:t>
                    </a:r>
                  </a:p>
                </p:txBody>
              </p:sp>
              <p:sp>
                <p:nvSpPr>
                  <p:cNvPr id="57" name="ZoneTexte 56"/>
                  <p:cNvSpPr txBox="1"/>
                  <p:nvPr/>
                </p:nvSpPr>
                <p:spPr>
                  <a:xfrm>
                    <a:off x="5516715" y="3847287"/>
                    <a:ext cx="971846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200" b="1" dirty="0"/>
                      <a:t>Booster</a:t>
                    </a:r>
                  </a:p>
                </p:txBody>
              </p:sp>
              <p:sp>
                <p:nvSpPr>
                  <p:cNvPr id="58" name="ZoneTexte 57"/>
                  <p:cNvSpPr txBox="1"/>
                  <p:nvPr/>
                </p:nvSpPr>
                <p:spPr>
                  <a:xfrm>
                    <a:off x="2183774" y="2822355"/>
                    <a:ext cx="138649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200" b="1" dirty="0" err="1"/>
                      <a:t>Beam</a:t>
                    </a:r>
                    <a:r>
                      <a:rPr lang="fr-FR" sz="1200" b="1" dirty="0"/>
                      <a:t> dump</a:t>
                    </a:r>
                  </a:p>
                </p:txBody>
              </p:sp>
              <p:sp>
                <p:nvSpPr>
                  <p:cNvPr id="59" name="ZoneTexte 58"/>
                  <p:cNvSpPr txBox="1"/>
                  <p:nvPr/>
                </p:nvSpPr>
                <p:spPr>
                  <a:xfrm>
                    <a:off x="5615519" y="4364993"/>
                    <a:ext cx="154822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200" b="1" dirty="0"/>
                      <a:t>Injection line</a:t>
                    </a:r>
                  </a:p>
                </p:txBody>
              </p:sp>
              <p:sp>
                <p:nvSpPr>
                  <p:cNvPr id="60" name="ZoneTexte 59"/>
                  <p:cNvSpPr txBox="1"/>
                  <p:nvPr/>
                </p:nvSpPr>
                <p:spPr>
                  <a:xfrm>
                    <a:off x="1433769" y="5091851"/>
                    <a:ext cx="227162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200" b="1" dirty="0" err="1"/>
                      <a:t>Recirculating</a:t>
                    </a:r>
                    <a:r>
                      <a:rPr lang="fr-FR" sz="1200" b="1" dirty="0"/>
                      <a:t> arc (x3)</a:t>
                    </a:r>
                  </a:p>
                </p:txBody>
              </p:sp>
              <p:sp>
                <p:nvSpPr>
                  <p:cNvPr id="63" name="ZoneTexte 62"/>
                  <p:cNvSpPr txBox="1"/>
                  <p:nvPr/>
                </p:nvSpPr>
                <p:spPr>
                  <a:xfrm>
                    <a:off x="4550783" y="2471058"/>
                    <a:ext cx="141034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200" b="1" dirty="0"/>
                      <a:t>DC </a:t>
                    </a:r>
                    <a:r>
                      <a:rPr lang="fr-FR" sz="1200" b="1" dirty="0" err="1"/>
                      <a:t>Photogun</a:t>
                    </a:r>
                    <a:endParaRPr lang="fr-FR" sz="1200" b="1" dirty="0"/>
                  </a:p>
                </p:txBody>
              </p:sp>
            </p:grpSp>
            <p:sp>
              <p:nvSpPr>
                <p:cNvPr id="62" name="ZoneTexte 61"/>
                <p:cNvSpPr txBox="1"/>
                <p:nvPr/>
              </p:nvSpPr>
              <p:spPr>
                <a:xfrm>
                  <a:off x="6293681" y="2962809"/>
                  <a:ext cx="132434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b="1" dirty="0"/>
                    <a:t>HV system</a:t>
                  </a:r>
                </a:p>
              </p:txBody>
            </p:sp>
          </p:grpSp>
          <p:sp>
            <p:nvSpPr>
              <p:cNvPr id="61" name="ZoneTexte 60"/>
              <p:cNvSpPr txBox="1"/>
              <p:nvPr/>
            </p:nvSpPr>
            <p:spPr>
              <a:xfrm>
                <a:off x="1896373" y="2801185"/>
                <a:ext cx="16854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i="1" u="sng" dirty="0"/>
                  <a:t>ERL PERLE 250 MeV</a:t>
                </a:r>
              </a:p>
            </p:txBody>
          </p:sp>
        </p:grpSp>
        <p:pic>
          <p:nvPicPr>
            <p:cNvPr id="66" name="Image 6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0626" y="2868512"/>
              <a:ext cx="1190884" cy="741779"/>
            </a:xfrm>
            <a:prstGeom prst="rect">
              <a:avLst/>
            </a:prstGeom>
          </p:spPr>
        </p:pic>
        <p:cxnSp>
          <p:nvCxnSpPr>
            <p:cNvPr id="68" name="Connecteur droit avec flèche 67"/>
            <p:cNvCxnSpPr>
              <a:stCxn id="60" idx="0"/>
            </p:cNvCxnSpPr>
            <p:nvPr/>
          </p:nvCxnSpPr>
          <p:spPr>
            <a:xfrm flipH="1" flipV="1">
              <a:off x="2143941" y="5345192"/>
              <a:ext cx="385810" cy="3149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/>
            <p:cNvCxnSpPr/>
            <p:nvPr/>
          </p:nvCxnSpPr>
          <p:spPr>
            <a:xfrm>
              <a:off x="2795101" y="3759994"/>
              <a:ext cx="162557" cy="6294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avec flèche 74"/>
            <p:cNvCxnSpPr>
              <a:stCxn id="57" idx="0"/>
            </p:cNvCxnSpPr>
            <p:nvPr/>
          </p:nvCxnSpPr>
          <p:spPr>
            <a:xfrm flipH="1" flipV="1">
              <a:off x="5744915" y="4161254"/>
              <a:ext cx="217890" cy="2543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Accolade fermante 76"/>
            <p:cNvSpPr/>
            <p:nvPr/>
          </p:nvSpPr>
          <p:spPr>
            <a:xfrm rot="5400000">
              <a:off x="6187326" y="4068804"/>
              <a:ext cx="154313" cy="1651646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9" name="Connecteur droit avec flèche 78"/>
            <p:cNvCxnSpPr>
              <a:stCxn id="63" idx="3"/>
            </p:cNvCxnSpPr>
            <p:nvPr/>
          </p:nvCxnSpPr>
          <p:spPr>
            <a:xfrm>
              <a:off x="5921295" y="3177865"/>
              <a:ext cx="376681" cy="7306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avec flèche 83"/>
            <p:cNvCxnSpPr>
              <a:stCxn id="56" idx="0"/>
            </p:cNvCxnSpPr>
            <p:nvPr/>
          </p:nvCxnSpPr>
          <p:spPr>
            <a:xfrm flipH="1" flipV="1">
              <a:off x="4370787" y="4510585"/>
              <a:ext cx="81252" cy="3460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26475C25-EFEF-47FD-8336-ED35972593C4}"/>
              </a:ext>
            </a:extLst>
          </p:cNvPr>
          <p:cNvSpPr txBox="1"/>
          <p:nvPr/>
        </p:nvSpPr>
        <p:spPr>
          <a:xfrm>
            <a:off x="7158636" y="5283104"/>
            <a:ext cx="51142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600" dirty="0"/>
              <a:t>Demonstrate multi-turn and high current operation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600" dirty="0"/>
              <a:t>Validate important technical choices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600" dirty="0"/>
              <a:t>Host experiments of interest for our lab and institute</a:t>
            </a:r>
          </a:p>
        </p:txBody>
      </p:sp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712254"/>
              </p:ext>
            </p:extLst>
          </p:nvPr>
        </p:nvGraphicFramePr>
        <p:xfrm>
          <a:off x="3277940" y="4156355"/>
          <a:ext cx="3501542" cy="22098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928089">
                  <a:extLst>
                    <a:ext uri="{9D8B030D-6E8A-4147-A177-3AD203B41FA5}">
                      <a16:colId xmlns:a16="http://schemas.microsoft.com/office/drawing/2014/main" val="3116470566"/>
                    </a:ext>
                  </a:extLst>
                </a:gridCol>
                <a:gridCol w="837631">
                  <a:extLst>
                    <a:ext uri="{9D8B030D-6E8A-4147-A177-3AD203B41FA5}">
                      <a16:colId xmlns:a16="http://schemas.microsoft.com/office/drawing/2014/main" val="657023635"/>
                    </a:ext>
                  </a:extLst>
                </a:gridCol>
                <a:gridCol w="735822">
                  <a:extLst>
                    <a:ext uri="{9D8B030D-6E8A-4147-A177-3AD203B41FA5}">
                      <a16:colId xmlns:a16="http://schemas.microsoft.com/office/drawing/2014/main" val="3566108483"/>
                    </a:ext>
                  </a:extLst>
                </a:gridCol>
              </a:tblGrid>
              <a:tr h="201737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Target </a:t>
                      </a:r>
                      <a:r>
                        <a:rPr lang="fr-FR" sz="1100" dirty="0" err="1"/>
                        <a:t>Parameters</a:t>
                      </a:r>
                      <a:r>
                        <a:rPr lang="fr-FR" sz="1100" dirty="0"/>
                        <a:t> (2030)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Unit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Value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1295271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Injection </a:t>
                      </a:r>
                      <a:r>
                        <a:rPr lang="fr-FR" sz="1000" dirty="0" err="1"/>
                        <a:t>energy</a:t>
                      </a:r>
                      <a:endParaRPr lang="fr-FR" sz="1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MeV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194924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Electron </a:t>
                      </a:r>
                      <a:r>
                        <a:rPr lang="fr-FR" sz="1000" dirty="0" err="1"/>
                        <a:t>beam</a:t>
                      </a:r>
                      <a:r>
                        <a:rPr lang="fr-FR" sz="1000" dirty="0"/>
                        <a:t> </a:t>
                      </a:r>
                      <a:r>
                        <a:rPr lang="fr-FR" sz="1000" dirty="0" err="1"/>
                        <a:t>energy</a:t>
                      </a:r>
                      <a:endParaRPr lang="fr-FR" sz="1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MeV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250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2796166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err="1"/>
                        <a:t>Normalized</a:t>
                      </a:r>
                      <a:r>
                        <a:rPr lang="fr-FR" sz="1000" dirty="0"/>
                        <a:t> </a:t>
                      </a:r>
                      <a:r>
                        <a:rPr lang="fr-FR" sz="1000" dirty="0" err="1"/>
                        <a:t>emittance</a:t>
                      </a:r>
                      <a:endParaRPr lang="fr-FR" sz="1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mm </a:t>
                      </a:r>
                      <a:r>
                        <a:rPr lang="fr-FR" sz="1000" dirty="0" err="1"/>
                        <a:t>mrad</a:t>
                      </a:r>
                      <a:endParaRPr lang="fr-FR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6498736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err="1"/>
                        <a:t>Average</a:t>
                      </a:r>
                      <a:r>
                        <a:rPr lang="fr-FR" sz="1000" baseline="0" dirty="0"/>
                        <a:t> </a:t>
                      </a:r>
                      <a:r>
                        <a:rPr lang="fr-FR" sz="1000" baseline="0" dirty="0" err="1"/>
                        <a:t>beam</a:t>
                      </a:r>
                      <a:r>
                        <a:rPr lang="fr-FR" sz="1000" baseline="0" dirty="0"/>
                        <a:t> </a:t>
                      </a:r>
                      <a:r>
                        <a:rPr lang="fr-FR" sz="1000" baseline="0" dirty="0" err="1"/>
                        <a:t>current</a:t>
                      </a:r>
                      <a:r>
                        <a:rPr lang="fr-FR" sz="1000" baseline="0" dirty="0"/>
                        <a:t> I</a:t>
                      </a:r>
                      <a:r>
                        <a:rPr lang="fr-FR" sz="1000" baseline="-25000" dirty="0"/>
                        <a:t>b,0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20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4867660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err="1"/>
                        <a:t>Bunch</a:t>
                      </a:r>
                      <a:r>
                        <a:rPr lang="fr-FR" sz="1000" baseline="0" dirty="0"/>
                        <a:t> charge </a:t>
                      </a:r>
                      <a:r>
                        <a:rPr lang="fr-FR" sz="1000" baseline="0" dirty="0" err="1"/>
                        <a:t>Q</a:t>
                      </a:r>
                      <a:r>
                        <a:rPr lang="fr-FR" sz="1000" baseline="-25000" dirty="0" err="1"/>
                        <a:t>b</a:t>
                      </a:r>
                      <a:endParaRPr lang="fr-FR" sz="1000" baseline="-25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err="1"/>
                        <a:t>pC</a:t>
                      </a:r>
                      <a:endParaRPr lang="fr-FR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500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8893834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Longitudinal </a:t>
                      </a:r>
                      <a:r>
                        <a:rPr lang="fr-FR" sz="1000" dirty="0" err="1"/>
                        <a:t>bunch</a:t>
                      </a:r>
                      <a:r>
                        <a:rPr lang="fr-FR" sz="1000" baseline="0" dirty="0"/>
                        <a:t> </a:t>
                      </a:r>
                      <a:r>
                        <a:rPr lang="fr-FR" sz="1000" baseline="0" dirty="0" err="1"/>
                        <a:t>length</a:t>
                      </a:r>
                      <a:r>
                        <a:rPr lang="fr-FR" sz="1000" baseline="0" dirty="0"/>
                        <a:t> </a:t>
                      </a:r>
                      <a:r>
                        <a:rPr lang="fr-FR" sz="1000" baseline="0" dirty="0"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fr-FR" sz="1000" baseline="-25000" dirty="0"/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8127333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RF </a:t>
                      </a:r>
                      <a:r>
                        <a:rPr lang="fr-FR" sz="1000" dirty="0" err="1"/>
                        <a:t>frequency</a:t>
                      </a:r>
                      <a:endParaRPr lang="fr-FR" sz="1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801.58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4636809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err="1"/>
                        <a:t>Duty</a:t>
                      </a:r>
                      <a:r>
                        <a:rPr lang="fr-FR" sz="1000" baseline="0" dirty="0"/>
                        <a:t> factor</a:t>
                      </a:r>
                      <a:endParaRPr lang="fr-FR" sz="10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-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CW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481109"/>
                  </a:ext>
                </a:extLst>
              </a:tr>
            </a:tbl>
          </a:graphicData>
        </a:graphic>
      </p:graphicFrame>
      <p:grpSp>
        <p:nvGrpSpPr>
          <p:cNvPr id="12" name="Groupe 11">
            <a:extLst>
              <a:ext uri="{FF2B5EF4-FFF2-40B4-BE49-F238E27FC236}">
                <a16:creationId xmlns:a16="http://schemas.microsoft.com/office/drawing/2014/main" id="{97127296-FD5E-4DC5-A8E7-F18709A878BA}"/>
              </a:ext>
            </a:extLst>
          </p:cNvPr>
          <p:cNvGrpSpPr/>
          <p:nvPr/>
        </p:nvGrpSpPr>
        <p:grpSpPr>
          <a:xfrm>
            <a:off x="7439218" y="1049326"/>
            <a:ext cx="4424642" cy="4080547"/>
            <a:chOff x="7400122" y="2285608"/>
            <a:chExt cx="4424642" cy="4080547"/>
          </a:xfrm>
        </p:grpSpPr>
        <p:grpSp>
          <p:nvGrpSpPr>
            <p:cNvPr id="97" name="Groupe 96">
              <a:extLst>
                <a:ext uri="{FF2B5EF4-FFF2-40B4-BE49-F238E27FC236}">
                  <a16:creationId xmlns:a16="http://schemas.microsoft.com/office/drawing/2014/main" id="{16C17197-C9CC-4780-9DCA-562DCCC52CB9}"/>
                </a:ext>
              </a:extLst>
            </p:cNvPr>
            <p:cNvGrpSpPr/>
            <p:nvPr/>
          </p:nvGrpSpPr>
          <p:grpSpPr>
            <a:xfrm>
              <a:off x="7572323" y="3227906"/>
              <a:ext cx="4252441" cy="3138249"/>
              <a:chOff x="7572323" y="3227906"/>
              <a:chExt cx="4252441" cy="3138249"/>
            </a:xfrm>
          </p:grpSpPr>
          <p:grpSp>
            <p:nvGrpSpPr>
              <p:cNvPr id="72" name="Groupe 71">
                <a:extLst>
                  <a:ext uri="{FF2B5EF4-FFF2-40B4-BE49-F238E27FC236}">
                    <a16:creationId xmlns:a16="http://schemas.microsoft.com/office/drawing/2014/main" id="{DA8F15ED-A5F2-40C2-884F-01A2375D8C52}"/>
                  </a:ext>
                </a:extLst>
              </p:cNvPr>
              <p:cNvGrpSpPr/>
              <p:nvPr/>
            </p:nvGrpSpPr>
            <p:grpSpPr>
              <a:xfrm>
                <a:off x="7572323" y="3227906"/>
                <a:ext cx="4252441" cy="3138249"/>
                <a:chOff x="7572323" y="3227906"/>
                <a:chExt cx="4252441" cy="3138249"/>
              </a:xfrm>
            </p:grpSpPr>
            <p:pic>
              <p:nvPicPr>
                <p:cNvPr id="3" name="Image 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572323" y="3529515"/>
                  <a:ext cx="4252441" cy="2836640"/>
                </a:xfrm>
                <a:prstGeom prst="rect">
                  <a:avLst/>
                </a:prstGeom>
              </p:spPr>
            </p:pic>
            <p:grpSp>
              <p:nvGrpSpPr>
                <p:cNvPr id="6" name="Groupe 5"/>
                <p:cNvGrpSpPr/>
                <p:nvPr/>
              </p:nvGrpSpPr>
              <p:grpSpPr>
                <a:xfrm>
                  <a:off x="8223771" y="3227906"/>
                  <a:ext cx="3196315" cy="246224"/>
                  <a:chOff x="7196138" y="3839510"/>
                  <a:chExt cx="3196315" cy="246224"/>
                </a:xfrm>
              </p:grpSpPr>
              <p:sp>
                <p:nvSpPr>
                  <p:cNvPr id="4" name="ZoneTexte 3"/>
                  <p:cNvSpPr txBox="1"/>
                  <p:nvPr/>
                </p:nvSpPr>
                <p:spPr>
                  <a:xfrm>
                    <a:off x="7196138" y="3839513"/>
                    <a:ext cx="457200" cy="24622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r>
                      <a:rPr lang="fr-FR" sz="1000" dirty="0"/>
                      <a:t>2025</a:t>
                    </a:r>
                  </a:p>
                </p:txBody>
              </p:sp>
              <p:sp>
                <p:nvSpPr>
                  <p:cNvPr id="22" name="ZoneTexte 21"/>
                  <p:cNvSpPr txBox="1"/>
                  <p:nvPr/>
                </p:nvSpPr>
                <p:spPr>
                  <a:xfrm>
                    <a:off x="7680439" y="3839512"/>
                    <a:ext cx="457200" cy="24622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r>
                      <a:rPr lang="fr-FR" sz="1000" dirty="0"/>
                      <a:t>2026</a:t>
                    </a:r>
                  </a:p>
                </p:txBody>
              </p:sp>
              <p:sp>
                <p:nvSpPr>
                  <p:cNvPr id="23" name="ZoneTexte 22"/>
                  <p:cNvSpPr txBox="1"/>
                  <p:nvPr/>
                </p:nvSpPr>
                <p:spPr>
                  <a:xfrm>
                    <a:off x="8164740" y="3839511"/>
                    <a:ext cx="457200" cy="24622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r>
                      <a:rPr lang="fr-FR" sz="1000" dirty="0"/>
                      <a:t>2027</a:t>
                    </a:r>
                  </a:p>
                </p:txBody>
              </p:sp>
              <p:sp>
                <p:nvSpPr>
                  <p:cNvPr id="24" name="ZoneTexte 23"/>
                  <p:cNvSpPr txBox="1"/>
                  <p:nvPr/>
                </p:nvSpPr>
                <p:spPr>
                  <a:xfrm>
                    <a:off x="8649041" y="3839511"/>
                    <a:ext cx="457200" cy="24622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r>
                      <a:rPr lang="fr-FR" sz="1000" dirty="0"/>
                      <a:t>2028</a:t>
                    </a:r>
                  </a:p>
                </p:txBody>
              </p:sp>
              <p:sp>
                <p:nvSpPr>
                  <p:cNvPr id="25" name="ZoneTexte 24"/>
                  <p:cNvSpPr txBox="1"/>
                  <p:nvPr/>
                </p:nvSpPr>
                <p:spPr>
                  <a:xfrm>
                    <a:off x="9133342" y="3839511"/>
                    <a:ext cx="457200" cy="24622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r>
                      <a:rPr lang="fr-FR" sz="1000" dirty="0"/>
                      <a:t>2029</a:t>
                    </a:r>
                  </a:p>
                </p:txBody>
              </p:sp>
              <p:sp>
                <p:nvSpPr>
                  <p:cNvPr id="26" name="ZoneTexte 25"/>
                  <p:cNvSpPr txBox="1"/>
                  <p:nvPr/>
                </p:nvSpPr>
                <p:spPr>
                  <a:xfrm>
                    <a:off x="9617643" y="3839511"/>
                    <a:ext cx="457200" cy="24622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r>
                      <a:rPr lang="fr-FR" sz="1000" dirty="0"/>
                      <a:t>2030</a:t>
                    </a:r>
                  </a:p>
                </p:txBody>
              </p:sp>
              <p:sp>
                <p:nvSpPr>
                  <p:cNvPr id="5" name="Chevron 4"/>
                  <p:cNvSpPr/>
                  <p:nvPr/>
                </p:nvSpPr>
                <p:spPr>
                  <a:xfrm>
                    <a:off x="10101259" y="3839511"/>
                    <a:ext cx="109542" cy="246221"/>
                  </a:xfrm>
                  <a:prstGeom prst="chevro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" name="Chevron 26"/>
                  <p:cNvSpPr/>
                  <p:nvPr/>
                </p:nvSpPr>
                <p:spPr>
                  <a:xfrm>
                    <a:off x="10182446" y="3839511"/>
                    <a:ext cx="119067" cy="246221"/>
                  </a:xfrm>
                  <a:prstGeom prst="chevro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" name="Chevron 27"/>
                  <p:cNvSpPr/>
                  <p:nvPr/>
                </p:nvSpPr>
                <p:spPr>
                  <a:xfrm>
                    <a:off x="10273386" y="3839510"/>
                    <a:ext cx="119067" cy="246221"/>
                  </a:xfrm>
                  <a:prstGeom prst="chevro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96" name="Groupe 95">
                <a:extLst>
                  <a:ext uri="{FF2B5EF4-FFF2-40B4-BE49-F238E27FC236}">
                    <a16:creationId xmlns:a16="http://schemas.microsoft.com/office/drawing/2014/main" id="{F6AACF2D-618E-4EFD-B5FA-6C5D4B4ADB7D}"/>
                  </a:ext>
                </a:extLst>
              </p:cNvPr>
              <p:cNvGrpSpPr/>
              <p:nvPr/>
            </p:nvGrpSpPr>
            <p:grpSpPr>
              <a:xfrm>
                <a:off x="7704770" y="4787886"/>
                <a:ext cx="3169788" cy="1425506"/>
                <a:chOff x="7704770" y="4787886"/>
                <a:chExt cx="3169788" cy="1425506"/>
              </a:xfrm>
            </p:grpSpPr>
            <p:sp>
              <p:nvSpPr>
                <p:cNvPr id="87" name="ZoneTexte 86">
                  <a:extLst>
                    <a:ext uri="{FF2B5EF4-FFF2-40B4-BE49-F238E27FC236}">
                      <a16:creationId xmlns:a16="http://schemas.microsoft.com/office/drawing/2014/main" id="{E162C415-C170-4850-967C-4861722C1939}"/>
                    </a:ext>
                  </a:extLst>
                </p:cNvPr>
                <p:cNvSpPr txBox="1"/>
                <p:nvPr/>
              </p:nvSpPr>
              <p:spPr>
                <a:xfrm>
                  <a:off x="10498675" y="5967171"/>
                  <a:ext cx="37588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00" b="1" dirty="0">
                      <a:solidFill>
                        <a:srgbClr val="0000FF"/>
                      </a:solidFill>
                    </a:rPr>
                    <a:t>20</a:t>
                  </a:r>
                </a:p>
              </p:txBody>
            </p:sp>
            <p:cxnSp>
              <p:nvCxnSpPr>
                <p:cNvPr id="89" name="Connecteur droit 88">
                  <a:extLst>
                    <a:ext uri="{FF2B5EF4-FFF2-40B4-BE49-F238E27FC236}">
                      <a16:creationId xmlns:a16="http://schemas.microsoft.com/office/drawing/2014/main" id="{9AA02215-CD5F-4603-B56D-36546A1A0F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29345" y="4924377"/>
                  <a:ext cx="24451" cy="103997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necteur droit 91">
                  <a:extLst>
                    <a:ext uri="{FF2B5EF4-FFF2-40B4-BE49-F238E27FC236}">
                      <a16:creationId xmlns:a16="http://schemas.microsoft.com/office/drawing/2014/main" id="{061C15C9-8E73-43C3-922F-AE25AF6C4FB6}"/>
                    </a:ext>
                  </a:extLst>
                </p:cNvPr>
                <p:cNvCxnSpPr/>
                <p:nvPr/>
              </p:nvCxnSpPr>
              <p:spPr>
                <a:xfrm flipH="1">
                  <a:off x="8010495" y="4910997"/>
                  <a:ext cx="26280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5" name="ZoneTexte 94">
                  <a:extLst>
                    <a:ext uri="{FF2B5EF4-FFF2-40B4-BE49-F238E27FC236}">
                      <a16:creationId xmlns:a16="http://schemas.microsoft.com/office/drawing/2014/main" id="{933A565F-8927-4A3B-ACC9-EECBDEF996E6}"/>
                    </a:ext>
                  </a:extLst>
                </p:cNvPr>
                <p:cNvSpPr txBox="1"/>
                <p:nvPr/>
              </p:nvSpPr>
              <p:spPr>
                <a:xfrm>
                  <a:off x="7704770" y="4787886"/>
                  <a:ext cx="406886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800" b="1" dirty="0">
                      <a:solidFill>
                        <a:srgbClr val="0000FF"/>
                      </a:solidFill>
                    </a:rPr>
                    <a:t>500</a:t>
                  </a:r>
                </a:p>
              </p:txBody>
            </p:sp>
          </p:grpSp>
        </p:grpSp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4D7D35FF-87DF-490A-9C3B-546A799A2B4C}"/>
                </a:ext>
              </a:extLst>
            </p:cNvPr>
            <p:cNvGrpSpPr/>
            <p:nvPr/>
          </p:nvGrpSpPr>
          <p:grpSpPr>
            <a:xfrm>
              <a:off x="8318335" y="2285608"/>
              <a:ext cx="2966063" cy="942299"/>
              <a:chOff x="8318335" y="2285608"/>
              <a:chExt cx="2966063" cy="942299"/>
            </a:xfrm>
          </p:grpSpPr>
          <p:grpSp>
            <p:nvGrpSpPr>
              <p:cNvPr id="69" name="Groupe 68">
                <a:extLst>
                  <a:ext uri="{FF2B5EF4-FFF2-40B4-BE49-F238E27FC236}">
                    <a16:creationId xmlns:a16="http://schemas.microsoft.com/office/drawing/2014/main" id="{D1B09C81-A438-4293-AD15-69A9C45B11E0}"/>
                  </a:ext>
                </a:extLst>
              </p:cNvPr>
              <p:cNvGrpSpPr/>
              <p:nvPr/>
            </p:nvGrpSpPr>
            <p:grpSpPr>
              <a:xfrm>
                <a:off x="8318335" y="2285608"/>
                <a:ext cx="2430724" cy="338554"/>
                <a:chOff x="7994402" y="2389074"/>
                <a:chExt cx="2430724" cy="338554"/>
              </a:xfrm>
            </p:grpSpPr>
            <p:sp>
              <p:nvSpPr>
                <p:cNvPr id="13" name="ZoneTexte 12"/>
                <p:cNvSpPr txBox="1"/>
                <p:nvPr/>
              </p:nvSpPr>
              <p:spPr>
                <a:xfrm>
                  <a:off x="8118961" y="2389074"/>
                  <a:ext cx="230616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/>
                    <a:t>PERLE 3 </a:t>
                  </a:r>
                  <a:r>
                    <a:rPr lang="fr-FR" sz="1600" dirty="0" err="1"/>
                    <a:t>turns</a:t>
                  </a:r>
                  <a:r>
                    <a:rPr lang="fr-FR" sz="1600" dirty="0"/>
                    <a:t> @500 MeV</a:t>
                  </a:r>
                </a:p>
              </p:txBody>
            </p:sp>
            <p:sp>
              <p:nvSpPr>
                <p:cNvPr id="40" name="Ellipse 39"/>
                <p:cNvSpPr/>
                <p:nvPr/>
              </p:nvSpPr>
              <p:spPr>
                <a:xfrm>
                  <a:off x="7994402" y="2486351"/>
                  <a:ext cx="144000" cy="1440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cxnSp>
            <p:nvCxnSpPr>
              <p:cNvPr id="53" name="Connecteur : en angle 52">
                <a:extLst>
                  <a:ext uri="{FF2B5EF4-FFF2-40B4-BE49-F238E27FC236}">
                    <a16:creationId xmlns:a16="http://schemas.microsoft.com/office/drawing/2014/main" id="{6300AAD8-10ED-4982-9EAA-6E973B579B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8398" y="2482476"/>
                <a:ext cx="576000" cy="745431"/>
              </a:xfrm>
              <a:prstGeom prst="bentConnector2">
                <a:avLst/>
              </a:prstGeom>
              <a:ln>
                <a:solidFill>
                  <a:schemeClr val="accent5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e 98">
              <a:extLst>
                <a:ext uri="{FF2B5EF4-FFF2-40B4-BE49-F238E27FC236}">
                  <a16:creationId xmlns:a16="http://schemas.microsoft.com/office/drawing/2014/main" id="{9501CF9B-685A-458B-A8C9-802C7C71D513}"/>
                </a:ext>
              </a:extLst>
            </p:cNvPr>
            <p:cNvGrpSpPr/>
            <p:nvPr/>
          </p:nvGrpSpPr>
          <p:grpSpPr>
            <a:xfrm>
              <a:off x="7704770" y="2540959"/>
              <a:ext cx="3169106" cy="2598862"/>
              <a:chOff x="7704770" y="2540959"/>
              <a:chExt cx="3169106" cy="2598862"/>
            </a:xfrm>
          </p:grpSpPr>
          <p:grpSp>
            <p:nvGrpSpPr>
              <p:cNvPr id="86" name="Groupe 85">
                <a:extLst>
                  <a:ext uri="{FF2B5EF4-FFF2-40B4-BE49-F238E27FC236}">
                    <a16:creationId xmlns:a16="http://schemas.microsoft.com/office/drawing/2014/main" id="{D939E964-8D9C-4FA8-BC95-453DC2660A3A}"/>
                  </a:ext>
                </a:extLst>
              </p:cNvPr>
              <p:cNvGrpSpPr/>
              <p:nvPr/>
            </p:nvGrpSpPr>
            <p:grpSpPr>
              <a:xfrm>
                <a:off x="7855171" y="2540959"/>
                <a:ext cx="3018705" cy="2523973"/>
                <a:chOff x="7855171" y="2540959"/>
                <a:chExt cx="3018705" cy="2523973"/>
              </a:xfrm>
            </p:grpSpPr>
            <p:sp>
              <p:nvSpPr>
                <p:cNvPr id="33" name="Ellipse 32"/>
                <p:cNvSpPr/>
                <p:nvPr/>
              </p:nvSpPr>
              <p:spPr>
                <a:xfrm>
                  <a:off x="10605654" y="4983969"/>
                  <a:ext cx="80963" cy="8096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82" name="Groupe 81">
                  <a:extLst>
                    <a:ext uri="{FF2B5EF4-FFF2-40B4-BE49-F238E27FC236}">
                      <a16:creationId xmlns:a16="http://schemas.microsoft.com/office/drawing/2014/main" id="{8C218BAE-6265-4C39-9198-E513A9885D5E}"/>
                    </a:ext>
                  </a:extLst>
                </p:cNvPr>
                <p:cNvGrpSpPr/>
                <p:nvPr/>
              </p:nvGrpSpPr>
              <p:grpSpPr>
                <a:xfrm>
                  <a:off x="7855171" y="2540959"/>
                  <a:ext cx="3018705" cy="677132"/>
                  <a:chOff x="7855171" y="2540959"/>
                  <a:chExt cx="3018705" cy="677132"/>
                </a:xfrm>
              </p:grpSpPr>
              <p:cxnSp>
                <p:nvCxnSpPr>
                  <p:cNvPr id="42" name="Connecteur : en angle 41">
                    <a:extLst>
                      <a:ext uri="{FF2B5EF4-FFF2-40B4-BE49-F238E27FC236}">
                        <a16:creationId xmlns:a16="http://schemas.microsoft.com/office/drawing/2014/main" id="{08E10B33-C110-4684-B737-5F346DCB0E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248101" y="2750091"/>
                    <a:ext cx="625775" cy="468000"/>
                  </a:xfrm>
                  <a:prstGeom prst="bentConnector2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6" name="Groupe 75">
                    <a:extLst>
                      <a:ext uri="{FF2B5EF4-FFF2-40B4-BE49-F238E27FC236}">
                        <a16:creationId xmlns:a16="http://schemas.microsoft.com/office/drawing/2014/main" id="{EC2D22F5-9188-4DDA-A726-0AE0F43FD299}"/>
                      </a:ext>
                    </a:extLst>
                  </p:cNvPr>
                  <p:cNvGrpSpPr/>
                  <p:nvPr/>
                </p:nvGrpSpPr>
                <p:grpSpPr>
                  <a:xfrm>
                    <a:off x="7855171" y="2540959"/>
                    <a:ext cx="2598329" cy="338554"/>
                    <a:chOff x="7915482" y="2806124"/>
                    <a:chExt cx="2598329" cy="338554"/>
                  </a:xfrm>
                </p:grpSpPr>
                <p:sp>
                  <p:nvSpPr>
                    <p:cNvPr id="78" name="Ellipse 77">
                      <a:extLst>
                        <a:ext uri="{FF2B5EF4-FFF2-40B4-BE49-F238E27FC236}">
                          <a16:creationId xmlns:a16="http://schemas.microsoft.com/office/drawing/2014/main" id="{F0CBEB20-4583-4E0C-AE11-0FF2D435A1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15482" y="2901346"/>
                      <a:ext cx="144000" cy="144000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80" name="ZoneTexte 79">
                      <a:extLst>
                        <a:ext uri="{FF2B5EF4-FFF2-40B4-BE49-F238E27FC236}">
                          <a16:creationId xmlns:a16="http://schemas.microsoft.com/office/drawing/2014/main" id="{1C5AADEC-3B7F-4EB5-BA49-356A45BA91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47207" y="2806124"/>
                      <a:ext cx="2466604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fr-FR" sz="1600" dirty="0"/>
                        <a:t>PERLE 3 </a:t>
                      </a:r>
                      <a:r>
                        <a:rPr lang="fr-FR" sz="1600" dirty="0" err="1"/>
                        <a:t>turns</a:t>
                      </a:r>
                      <a:r>
                        <a:rPr lang="fr-FR" sz="1600" dirty="0"/>
                        <a:t> @250 MeV</a:t>
                      </a:r>
                    </a:p>
                  </p:txBody>
                </p:sp>
              </p:grpSp>
            </p:grpSp>
          </p:grpSp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49A49959-1F11-460C-BC4E-A9ADE37940E9}"/>
                  </a:ext>
                </a:extLst>
              </p:cNvPr>
              <p:cNvSpPr txBox="1"/>
              <p:nvPr/>
            </p:nvSpPr>
            <p:spPr>
              <a:xfrm>
                <a:off x="7704770" y="4924377"/>
                <a:ext cx="35533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800" b="1" dirty="0">
                    <a:solidFill>
                      <a:srgbClr val="0000FF"/>
                    </a:solidFill>
                  </a:rPr>
                  <a:t>250</a:t>
                </a:r>
              </a:p>
            </p:txBody>
          </p:sp>
          <p:cxnSp>
            <p:nvCxnSpPr>
              <p:cNvPr id="93" name="Connecteur droit 92">
                <a:extLst>
                  <a:ext uri="{FF2B5EF4-FFF2-40B4-BE49-F238E27FC236}">
                    <a16:creationId xmlns:a16="http://schemas.microsoft.com/office/drawing/2014/main" id="{3993EA67-144C-4EDF-A165-94EBA9DBC06A}"/>
                  </a:ext>
                </a:extLst>
              </p:cNvPr>
              <p:cNvCxnSpPr/>
              <p:nvPr/>
            </p:nvCxnSpPr>
            <p:spPr>
              <a:xfrm flipH="1">
                <a:off x="8007955" y="5024852"/>
                <a:ext cx="2628000" cy="0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3543D209-9C4F-495C-B1CB-1FF37F4B8FB1}"/>
                </a:ext>
              </a:extLst>
            </p:cNvPr>
            <p:cNvGrpSpPr/>
            <p:nvPr/>
          </p:nvGrpSpPr>
          <p:grpSpPr>
            <a:xfrm>
              <a:off x="7400122" y="2820406"/>
              <a:ext cx="3287066" cy="2428492"/>
              <a:chOff x="7400122" y="2820406"/>
              <a:chExt cx="3287066" cy="2428492"/>
            </a:xfrm>
          </p:grpSpPr>
          <p:grpSp>
            <p:nvGrpSpPr>
              <p:cNvPr id="85" name="Groupe 84">
                <a:extLst>
                  <a:ext uri="{FF2B5EF4-FFF2-40B4-BE49-F238E27FC236}">
                    <a16:creationId xmlns:a16="http://schemas.microsoft.com/office/drawing/2014/main" id="{01D066C4-EAE7-48CD-992C-D91127311A27}"/>
                  </a:ext>
                </a:extLst>
              </p:cNvPr>
              <p:cNvGrpSpPr/>
              <p:nvPr/>
            </p:nvGrpSpPr>
            <p:grpSpPr>
              <a:xfrm>
                <a:off x="7400122" y="2820406"/>
                <a:ext cx="3287066" cy="2428492"/>
                <a:chOff x="7400122" y="2820406"/>
                <a:chExt cx="3287066" cy="2428492"/>
              </a:xfrm>
            </p:grpSpPr>
            <p:sp>
              <p:nvSpPr>
                <p:cNvPr id="9" name="Ellipse 8"/>
                <p:cNvSpPr/>
                <p:nvPr/>
              </p:nvSpPr>
              <p:spPr>
                <a:xfrm>
                  <a:off x="10597188" y="5158898"/>
                  <a:ext cx="90000" cy="9000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83" name="Groupe 82">
                  <a:extLst>
                    <a:ext uri="{FF2B5EF4-FFF2-40B4-BE49-F238E27FC236}">
                      <a16:creationId xmlns:a16="http://schemas.microsoft.com/office/drawing/2014/main" id="{4BD3BE15-BA4A-4904-9C4A-480916F4EB4A}"/>
                    </a:ext>
                  </a:extLst>
                </p:cNvPr>
                <p:cNvGrpSpPr/>
                <p:nvPr/>
              </p:nvGrpSpPr>
              <p:grpSpPr>
                <a:xfrm>
                  <a:off x="7400122" y="2820406"/>
                  <a:ext cx="2505152" cy="407501"/>
                  <a:chOff x="7400122" y="2820406"/>
                  <a:chExt cx="2505152" cy="407501"/>
                </a:xfrm>
              </p:grpSpPr>
              <p:cxnSp>
                <p:nvCxnSpPr>
                  <p:cNvPr id="37" name="Connecteur : en angle 36">
                    <a:extLst>
                      <a:ext uri="{FF2B5EF4-FFF2-40B4-BE49-F238E27FC236}">
                        <a16:creationId xmlns:a16="http://schemas.microsoft.com/office/drawing/2014/main" id="{455EDC39-E8FF-4114-9994-F916152A745B}"/>
                      </a:ext>
                    </a:extLst>
                  </p:cNvPr>
                  <p:cNvCxnSpPr>
                    <a:cxnSpLocks/>
                    <a:endCxn id="24" idx="0"/>
                  </p:cNvCxnSpPr>
                  <p:nvPr/>
                </p:nvCxnSpPr>
                <p:spPr>
                  <a:xfrm>
                    <a:off x="9614089" y="3005178"/>
                    <a:ext cx="291185" cy="222729"/>
                  </a:xfrm>
                  <a:prstGeom prst="bentConnector2">
                    <a:avLst/>
                  </a:prstGeom>
                  <a:ln>
                    <a:solidFill>
                      <a:schemeClr val="accent1">
                        <a:lumMod val="60000"/>
                        <a:lumOff val="4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7" name="Groupe 66">
                    <a:extLst>
                      <a:ext uri="{FF2B5EF4-FFF2-40B4-BE49-F238E27FC236}">
                        <a16:creationId xmlns:a16="http://schemas.microsoft.com/office/drawing/2014/main" id="{D3E3DF47-8B30-407A-944A-53254097E198}"/>
                      </a:ext>
                    </a:extLst>
                  </p:cNvPr>
                  <p:cNvGrpSpPr/>
                  <p:nvPr/>
                </p:nvGrpSpPr>
                <p:grpSpPr>
                  <a:xfrm>
                    <a:off x="7400122" y="2820406"/>
                    <a:ext cx="2301753" cy="338554"/>
                    <a:chOff x="7915482" y="2806124"/>
                    <a:chExt cx="2301753" cy="338554"/>
                  </a:xfrm>
                </p:grpSpPr>
                <p:sp>
                  <p:nvSpPr>
                    <p:cNvPr id="49" name="Ellipse 48"/>
                    <p:cNvSpPr/>
                    <p:nvPr/>
                  </p:nvSpPr>
                  <p:spPr>
                    <a:xfrm>
                      <a:off x="7915482" y="2901346"/>
                      <a:ext cx="144000" cy="144000"/>
                    </a:xfrm>
                    <a:prstGeom prst="ellipse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74" name="ZoneTexte 73">
                      <a:extLst>
                        <a:ext uri="{FF2B5EF4-FFF2-40B4-BE49-F238E27FC236}">
                          <a16:creationId xmlns:a16="http://schemas.microsoft.com/office/drawing/2014/main" id="{F639D475-BC07-4D26-A873-9EBB987B4E0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47207" y="2806124"/>
                      <a:ext cx="217002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fr-FR" sz="1600" dirty="0"/>
                        <a:t>PERLE 1 </a:t>
                      </a:r>
                      <a:r>
                        <a:rPr lang="fr-FR" sz="1600" dirty="0" err="1"/>
                        <a:t>turn</a:t>
                      </a:r>
                      <a:r>
                        <a:rPr lang="fr-FR" sz="1600" dirty="0"/>
                        <a:t> @89 MeV</a:t>
                      </a:r>
                    </a:p>
                  </p:txBody>
                </p:sp>
              </p:grpSp>
            </p:grpSp>
          </p:grpSp>
          <p:cxnSp>
            <p:nvCxnSpPr>
              <p:cNvPr id="94" name="Connecteur droit 93">
                <a:extLst>
                  <a:ext uri="{FF2B5EF4-FFF2-40B4-BE49-F238E27FC236}">
                    <a16:creationId xmlns:a16="http://schemas.microsoft.com/office/drawing/2014/main" id="{5B24D2FC-2A07-43BD-B4BA-284D2D4CA073}"/>
                  </a:ext>
                </a:extLst>
              </p:cNvPr>
              <p:cNvCxnSpPr/>
              <p:nvPr/>
            </p:nvCxnSpPr>
            <p:spPr>
              <a:xfrm flipH="1">
                <a:off x="8007956" y="5208362"/>
                <a:ext cx="2628000" cy="0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AF55382-66C3-4D07-BE64-A5D324330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78E99B21-3569-4CB0-AE25-7229FD8B4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709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8779" y="153467"/>
            <a:ext cx="8489127" cy="488983"/>
          </a:xfrm>
        </p:spPr>
        <p:txBody>
          <a:bodyPr>
            <a:normAutofit/>
          </a:bodyPr>
          <a:lstStyle/>
          <a:p>
            <a:r>
              <a:rPr lang="en-GB" dirty="0"/>
              <a:t>CAVITY AND HOM COUPLER DEVELOPMENT FOR PERLE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8736847" y="1081285"/>
            <a:ext cx="3239169" cy="1383486"/>
            <a:chOff x="8769211" y="1610099"/>
            <a:chExt cx="3239169" cy="138348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/>
            <a:srcRect l="6142" t="12123" r="4334" b="12729"/>
            <a:stretch/>
          </p:blipFill>
          <p:spPr>
            <a:xfrm>
              <a:off x="9825854" y="1610099"/>
              <a:ext cx="2058724" cy="1107834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8769211" y="2716586"/>
              <a:ext cx="32391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u="sng" dirty="0"/>
                <a:t>First </a:t>
              </a:r>
              <a:r>
                <a:rPr lang="en-GB" sz="1200" b="1" i="1" u="sng" dirty="0" err="1"/>
                <a:t>Nb</a:t>
              </a:r>
              <a:r>
                <a:rPr lang="en-GB" sz="1200" b="1" i="1" u="sng" dirty="0"/>
                <a:t> 802 MHz 5-cell cavity fabricated @</a:t>
              </a:r>
              <a:r>
                <a:rPr lang="en-GB" sz="1200" b="1" i="1" u="sng" dirty="0" err="1"/>
                <a:t>JLab</a:t>
              </a:r>
              <a:endParaRPr lang="en-GB" sz="1200" b="1" i="1" u="sng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25132" y="824141"/>
            <a:ext cx="81437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PERLE 5-cell CAVITY &amp; HOM COUPLERS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3723A1E-5597-4015-B41D-14B7F04BD3A4}"/>
              </a:ext>
            </a:extLst>
          </p:cNvPr>
          <p:cNvSpPr txBox="1"/>
          <p:nvPr/>
        </p:nvSpPr>
        <p:spPr>
          <a:xfrm>
            <a:off x="81551" y="1383913"/>
            <a:ext cx="895686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altLang="ja-SE" b="1" dirty="0">
                <a:cs typeface="Arial" charset="0"/>
              </a:rPr>
              <a:t>Cavity RF Design </a:t>
            </a:r>
            <a:r>
              <a:rPr lang="en-US" altLang="ja-SE" sz="1600" dirty="0">
                <a:cs typeface="Arial" charset="0"/>
              </a:rPr>
              <a:t>by CERN &amp;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Jefferson Lab: optimized for an ERL at high beam currents (High Q</a:t>
            </a:r>
            <a:r>
              <a:rPr lang="en-GB" sz="1600" baseline="-25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efficient HOMs extraction), prototype manufactured and tested successfully (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GB" sz="1400" baseline="-25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0@2K</a:t>
            </a:r>
            <a:r>
              <a:rPr lang="en-GB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= 3e10 @27 MV/m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0BD975FA-18CD-4E98-8C5D-905EAFDE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  <a:endParaRPr lang="fr-FR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32A5A906-3255-45F5-9478-E7120B8D7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BB8F1B69-BF25-4561-B426-6475A3A51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  <a:endParaRPr lang="fr-FR" dirty="0"/>
          </a:p>
        </p:txBody>
      </p: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8C38E5F9-2A09-4E63-8736-1C16C50E5C3B}"/>
              </a:ext>
            </a:extLst>
          </p:cNvPr>
          <p:cNvGrpSpPr/>
          <p:nvPr/>
        </p:nvGrpSpPr>
        <p:grpSpPr>
          <a:xfrm>
            <a:off x="228399" y="4135421"/>
            <a:ext cx="11539830" cy="2258620"/>
            <a:chOff x="228399" y="4135421"/>
            <a:chExt cx="11539830" cy="2258620"/>
          </a:xfrm>
        </p:grpSpPr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604BA484-494C-412F-A2F0-093AA07D0148}"/>
                </a:ext>
              </a:extLst>
            </p:cNvPr>
            <p:cNvSpPr txBox="1"/>
            <p:nvPr/>
          </p:nvSpPr>
          <p:spPr>
            <a:xfrm>
              <a:off x="7855781" y="6007274"/>
              <a:ext cx="23652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u="sng" dirty="0"/>
                <a:t>Jacketed Nb 802 MHz 5-cell cavity</a:t>
              </a:r>
            </a:p>
          </p:txBody>
        </p: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5908F6F9-ADE1-4AD5-B7DA-A95DE40488DD}"/>
                </a:ext>
              </a:extLst>
            </p:cNvPr>
            <p:cNvGrpSpPr/>
            <p:nvPr/>
          </p:nvGrpSpPr>
          <p:grpSpPr>
            <a:xfrm>
              <a:off x="228399" y="4135421"/>
              <a:ext cx="11539830" cy="2258620"/>
              <a:chOff x="228399" y="4135421"/>
              <a:chExt cx="11539830" cy="2258620"/>
            </a:xfrm>
          </p:grpSpPr>
          <p:grpSp>
            <p:nvGrpSpPr>
              <p:cNvPr id="78" name="Groupe 77">
                <a:extLst>
                  <a:ext uri="{FF2B5EF4-FFF2-40B4-BE49-F238E27FC236}">
                    <a16:creationId xmlns:a16="http://schemas.microsoft.com/office/drawing/2014/main" id="{58E5FB56-BE03-4DC1-9B5E-DBAB03A36BC3}"/>
                  </a:ext>
                </a:extLst>
              </p:cNvPr>
              <p:cNvGrpSpPr/>
              <p:nvPr/>
            </p:nvGrpSpPr>
            <p:grpSpPr>
              <a:xfrm>
                <a:off x="228399" y="4644853"/>
                <a:ext cx="7191294" cy="1340822"/>
                <a:chOff x="228399" y="4644853"/>
                <a:chExt cx="7191294" cy="1340822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DB9C2C3-0306-4F04-B754-1D45CC2E38D0}"/>
                    </a:ext>
                  </a:extLst>
                </p:cNvPr>
                <p:cNvSpPr/>
                <p:nvPr/>
              </p:nvSpPr>
              <p:spPr>
                <a:xfrm>
                  <a:off x="228399" y="4644853"/>
                  <a:ext cx="7191294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spcAft>
                      <a:spcPts val="600"/>
                    </a:spcAft>
                    <a:buFont typeface="Wingdings" panose="05000000000000000000" pitchFamily="2" charset="2"/>
                    <a:buChar char="q"/>
                  </a:pPr>
                  <a:r>
                    <a:rPr lang="en-GB" b="1" dirty="0"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Cavity mechanical design</a:t>
                  </a:r>
                  <a:r>
                    <a:rPr lang="en-GB" sz="1600" dirty="0"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 mechanical and RF sensitivity analyses </a:t>
                  </a: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D97FA77-2AAD-42C0-8852-FBE13A8EBF59}"/>
                    </a:ext>
                  </a:extLst>
                </p:cNvPr>
                <p:cNvSpPr/>
                <p:nvPr/>
              </p:nvSpPr>
              <p:spPr>
                <a:xfrm>
                  <a:off x="477908" y="5000790"/>
                  <a:ext cx="5592610" cy="9848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 algn="just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GB" sz="1600" dirty="0"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Cavity made of Niobium RRR250</a:t>
                  </a:r>
                </a:p>
                <a:p>
                  <a:pPr marL="285750" indent="-285750" algn="just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GB" sz="1600" dirty="0"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Titanium He Tank including the beam pipes</a:t>
                  </a:r>
                </a:p>
                <a:p>
                  <a:pPr marL="285750" indent="-285750"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GB" sz="1600" dirty="0"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HOM ports + 1 High Power Coupler port + 1 pickup port</a:t>
                  </a:r>
                </a:p>
              </p:txBody>
            </p:sp>
          </p:grpSp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7B158AA8-8C0B-4CCA-AFE8-B1D99AA6598F}"/>
                  </a:ext>
                </a:extLst>
              </p:cNvPr>
              <p:cNvGrpSpPr/>
              <p:nvPr/>
            </p:nvGrpSpPr>
            <p:grpSpPr>
              <a:xfrm>
                <a:off x="6816308" y="4135421"/>
                <a:ext cx="4951921" cy="2258620"/>
                <a:chOff x="4871768" y="4192939"/>
                <a:chExt cx="4951921" cy="2258620"/>
              </a:xfrm>
            </p:grpSpPr>
            <p:pic>
              <p:nvPicPr>
                <p:cNvPr id="28" name="Image 27">
                  <a:extLst>
                    <a:ext uri="{FF2B5EF4-FFF2-40B4-BE49-F238E27FC236}">
                      <a16:creationId xmlns:a16="http://schemas.microsoft.com/office/drawing/2014/main" id="{743052BC-71E3-4987-9693-A5949A2C50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551262" y="4192939"/>
                  <a:ext cx="4218290" cy="2134851"/>
                </a:xfrm>
                <a:prstGeom prst="rect">
                  <a:avLst/>
                </a:prstGeom>
              </p:spPr>
            </p:pic>
            <p:grpSp>
              <p:nvGrpSpPr>
                <p:cNvPr id="37" name="Groupe 36">
                  <a:extLst>
                    <a:ext uri="{FF2B5EF4-FFF2-40B4-BE49-F238E27FC236}">
                      <a16:creationId xmlns:a16="http://schemas.microsoft.com/office/drawing/2014/main" id="{1B77E25B-A660-47C3-A3BF-EAB7377086FE}"/>
                    </a:ext>
                  </a:extLst>
                </p:cNvPr>
                <p:cNvGrpSpPr/>
                <p:nvPr/>
              </p:nvGrpSpPr>
              <p:grpSpPr>
                <a:xfrm>
                  <a:off x="4871768" y="4239376"/>
                  <a:ext cx="4951921" cy="2212183"/>
                  <a:chOff x="-741670" y="2548712"/>
                  <a:chExt cx="4951921" cy="2212183"/>
                </a:xfrm>
              </p:grpSpPr>
              <p:sp>
                <p:nvSpPr>
                  <p:cNvPr id="17" name="ZoneTexte 16">
                    <a:extLst>
                      <a:ext uri="{FF2B5EF4-FFF2-40B4-BE49-F238E27FC236}">
                        <a16:creationId xmlns:a16="http://schemas.microsoft.com/office/drawing/2014/main" id="{ED4E7683-31A2-4EF6-9847-810BC996EBB7}"/>
                      </a:ext>
                    </a:extLst>
                  </p:cNvPr>
                  <p:cNvSpPr txBox="1"/>
                  <p:nvPr/>
                </p:nvSpPr>
                <p:spPr>
                  <a:xfrm>
                    <a:off x="86061" y="2548712"/>
                    <a:ext cx="1376464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400" b="1" dirty="0"/>
                      <a:t>HOM port (x4)</a:t>
                    </a:r>
                  </a:p>
                </p:txBody>
              </p:sp>
              <p:cxnSp>
                <p:nvCxnSpPr>
                  <p:cNvPr id="19" name="Connecteur droit avec flèche 18">
                    <a:extLst>
                      <a:ext uri="{FF2B5EF4-FFF2-40B4-BE49-F238E27FC236}">
                        <a16:creationId xmlns:a16="http://schemas.microsoft.com/office/drawing/2014/main" id="{C1A5DC07-6404-4407-80E6-557D3740BB23}"/>
                      </a:ext>
                    </a:extLst>
                  </p:cNvPr>
                  <p:cNvCxnSpPr>
                    <a:cxnSpLocks/>
                    <a:stCxn id="17" idx="2"/>
                  </p:cNvCxnSpPr>
                  <p:nvPr/>
                </p:nvCxnSpPr>
                <p:spPr>
                  <a:xfrm>
                    <a:off x="774293" y="2856489"/>
                    <a:ext cx="2844487" cy="67741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Connecteur droit avec flèche 20">
                    <a:extLst>
                      <a:ext uri="{FF2B5EF4-FFF2-40B4-BE49-F238E27FC236}">
                        <a16:creationId xmlns:a16="http://schemas.microsoft.com/office/drawing/2014/main" id="{D5D55382-D373-48AA-8292-E8F0AA853EDE}"/>
                      </a:ext>
                    </a:extLst>
                  </p:cNvPr>
                  <p:cNvCxnSpPr>
                    <a:cxnSpLocks/>
                    <a:stCxn id="17" idx="2"/>
                  </p:cNvCxnSpPr>
                  <p:nvPr/>
                </p:nvCxnSpPr>
                <p:spPr>
                  <a:xfrm>
                    <a:off x="774293" y="2856489"/>
                    <a:ext cx="2652433" cy="10886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Connecteur droit avec flèche 22">
                    <a:extLst>
                      <a:ext uri="{FF2B5EF4-FFF2-40B4-BE49-F238E27FC236}">
                        <a16:creationId xmlns:a16="http://schemas.microsoft.com/office/drawing/2014/main" id="{33331005-D9C7-441A-9FCC-2DAF04D8F4F5}"/>
                      </a:ext>
                    </a:extLst>
                  </p:cNvPr>
                  <p:cNvCxnSpPr>
                    <a:cxnSpLocks/>
                    <a:stCxn id="17" idx="2"/>
                  </p:cNvCxnSpPr>
                  <p:nvPr/>
                </p:nvCxnSpPr>
                <p:spPr>
                  <a:xfrm flipH="1">
                    <a:off x="549947" y="2856489"/>
                    <a:ext cx="224346" cy="24471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Connecteur droit avec flèche 24">
                    <a:extLst>
                      <a:ext uri="{FF2B5EF4-FFF2-40B4-BE49-F238E27FC236}">
                        <a16:creationId xmlns:a16="http://schemas.microsoft.com/office/drawing/2014/main" id="{67CC1A21-C935-4234-9CD9-826F675F03DA}"/>
                      </a:ext>
                    </a:extLst>
                  </p:cNvPr>
                  <p:cNvCxnSpPr>
                    <a:cxnSpLocks/>
                    <a:stCxn id="17" idx="2"/>
                  </p:cNvCxnSpPr>
                  <p:nvPr/>
                </p:nvCxnSpPr>
                <p:spPr>
                  <a:xfrm flipH="1">
                    <a:off x="380619" y="2856489"/>
                    <a:ext cx="393674" cy="60029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ZoneTexte 25">
                    <a:extLst>
                      <a:ext uri="{FF2B5EF4-FFF2-40B4-BE49-F238E27FC236}">
                        <a16:creationId xmlns:a16="http://schemas.microsoft.com/office/drawing/2014/main" id="{7042E706-445E-47A5-BE4F-28134BB74DF5}"/>
                      </a:ext>
                    </a:extLst>
                  </p:cNvPr>
                  <p:cNvSpPr txBox="1"/>
                  <p:nvPr/>
                </p:nvSpPr>
                <p:spPr>
                  <a:xfrm>
                    <a:off x="3344205" y="4453118"/>
                    <a:ext cx="86604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400" b="1" dirty="0"/>
                      <a:t>HPC port</a:t>
                    </a:r>
                  </a:p>
                </p:txBody>
              </p:sp>
              <p:sp>
                <p:nvSpPr>
                  <p:cNvPr id="27" name="ZoneTexte 26">
                    <a:extLst>
                      <a:ext uri="{FF2B5EF4-FFF2-40B4-BE49-F238E27FC236}">
                        <a16:creationId xmlns:a16="http://schemas.microsoft.com/office/drawing/2014/main" id="{B269FF0B-5514-4D5D-86B1-2EB279912121}"/>
                      </a:ext>
                    </a:extLst>
                  </p:cNvPr>
                  <p:cNvSpPr txBox="1"/>
                  <p:nvPr/>
                </p:nvSpPr>
                <p:spPr>
                  <a:xfrm>
                    <a:off x="-741670" y="3438711"/>
                    <a:ext cx="866046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400" b="1" dirty="0"/>
                      <a:t>pickup port</a:t>
                    </a:r>
                  </a:p>
                </p:txBody>
              </p:sp>
              <p:cxnSp>
                <p:nvCxnSpPr>
                  <p:cNvPr id="29" name="Connecteur droit avec flèche 28">
                    <a:extLst>
                      <a:ext uri="{FF2B5EF4-FFF2-40B4-BE49-F238E27FC236}">
                        <a16:creationId xmlns:a16="http://schemas.microsoft.com/office/drawing/2014/main" id="{F14FBDC9-38EB-4B97-A80C-AD49CA6B9F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-77673" y="3761789"/>
                    <a:ext cx="500934" cy="9829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Connecteur droit avec flèche 30">
                    <a:extLst>
                      <a:ext uri="{FF2B5EF4-FFF2-40B4-BE49-F238E27FC236}">
                        <a16:creationId xmlns:a16="http://schemas.microsoft.com/office/drawing/2014/main" id="{31ECC65E-0DD6-425D-A0F3-A8F37CD1E883}"/>
                      </a:ext>
                    </a:extLst>
                  </p:cNvPr>
                  <p:cNvCxnSpPr>
                    <a:cxnSpLocks/>
                    <a:stCxn id="26" idx="0"/>
                  </p:cNvCxnSpPr>
                  <p:nvPr/>
                </p:nvCxnSpPr>
                <p:spPr>
                  <a:xfrm flipH="1" flipV="1">
                    <a:off x="3618780" y="4346300"/>
                    <a:ext cx="158448" cy="10681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Arc 17">
                  <a:extLst>
                    <a:ext uri="{FF2B5EF4-FFF2-40B4-BE49-F238E27FC236}">
                      <a16:creationId xmlns:a16="http://schemas.microsoft.com/office/drawing/2014/main" id="{32861596-98C0-4472-8996-9D2815102486}"/>
                    </a:ext>
                  </a:extLst>
                </p:cNvPr>
                <p:cNvSpPr/>
                <p:nvPr/>
              </p:nvSpPr>
              <p:spPr>
                <a:xfrm rot="16200000">
                  <a:off x="5699499" y="4723095"/>
                  <a:ext cx="762351" cy="762351"/>
                </a:xfrm>
                <a:prstGeom prst="arc">
                  <a:avLst/>
                </a:prstGeom>
                <a:ln>
                  <a:solidFill>
                    <a:srgbClr val="0000FF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8D278BB5-2B81-403F-ADC7-56CE25335B10}"/>
                    </a:ext>
                  </a:extLst>
                </p:cNvPr>
                <p:cNvSpPr txBox="1"/>
                <p:nvPr/>
              </p:nvSpPr>
              <p:spPr>
                <a:xfrm rot="19812215">
                  <a:off x="5344391" y="4602097"/>
                  <a:ext cx="6174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solidFill>
                        <a:srgbClr val="0000FF"/>
                      </a:solidFill>
                    </a:rPr>
                    <a:t>120°</a:t>
                  </a:r>
                </a:p>
              </p:txBody>
            </p:sp>
          </p:grpSp>
        </p:grp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0F1F70D5-7534-45E8-833B-76C68685D7E4}"/>
              </a:ext>
            </a:extLst>
          </p:cNvPr>
          <p:cNvGrpSpPr/>
          <p:nvPr/>
        </p:nvGrpSpPr>
        <p:grpSpPr>
          <a:xfrm>
            <a:off x="72166" y="3294856"/>
            <a:ext cx="7504338" cy="1307645"/>
            <a:chOff x="72166" y="3294856"/>
            <a:chExt cx="7504338" cy="1307645"/>
          </a:xfrm>
        </p:grpSpPr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80E6CB4B-1723-427E-A916-53C7F4BABCD0}"/>
                </a:ext>
              </a:extLst>
            </p:cNvPr>
            <p:cNvSpPr txBox="1"/>
            <p:nvPr/>
          </p:nvSpPr>
          <p:spPr>
            <a:xfrm>
              <a:off x="72166" y="3417767"/>
              <a:ext cx="586225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46088" lvl="1" indent="-285750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en-US" altLang="ja-SE" b="1" dirty="0">
                  <a:cs typeface="Arial" charset="0"/>
                </a:rPr>
                <a:t>First PERLE HOM Coupler Prototypes</a:t>
              </a:r>
            </a:p>
            <a:p>
              <a:pPr marL="714375" lvl="2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3D-printed epoxy &amp; copper coated couplers at CERN</a:t>
              </a:r>
            </a:p>
            <a:p>
              <a:pPr marL="714375" lvl="2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Successfully tested on 5-cell copper cavity at </a:t>
              </a:r>
              <a:r>
                <a:rPr lang="en-GB" sz="1600" dirty="0" err="1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Jlab</a:t>
              </a:r>
              <a:endPara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5BB8049A-7C58-4BB5-9102-3FC96A1E6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2704" y="3294856"/>
              <a:ext cx="2243800" cy="1307645"/>
            </a:xfrm>
            <a:prstGeom prst="rect">
              <a:avLst/>
            </a:prstGeom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6C92E0A6-C9A0-46E7-B855-1F5B1CD19D4A}"/>
              </a:ext>
            </a:extLst>
          </p:cNvPr>
          <p:cNvGrpSpPr/>
          <p:nvPr/>
        </p:nvGrpSpPr>
        <p:grpSpPr>
          <a:xfrm>
            <a:off x="57896" y="2114656"/>
            <a:ext cx="12172362" cy="2111022"/>
            <a:chOff x="57896" y="2114656"/>
            <a:chExt cx="12172362" cy="21110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D9052C-9678-425B-8E9D-F38C0A2F9E12}"/>
                </a:ext>
              </a:extLst>
            </p:cNvPr>
            <p:cNvSpPr/>
            <p:nvPr/>
          </p:nvSpPr>
          <p:spPr>
            <a:xfrm>
              <a:off x="57896" y="2114656"/>
              <a:ext cx="8164919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46088" lvl="1" indent="-257175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en-GB" b="1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HOM Damping scheme </a:t>
              </a:r>
              <a:r>
                <a:rPr lang="en-GB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for PERLE </a:t>
              </a:r>
              <a:r>
                <a:rPr lang="en-GB" sz="16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GB" sz="1600" dirty="0"/>
                <a:t>C. </a:t>
              </a:r>
              <a:r>
                <a:rPr lang="en-GB" sz="1600" dirty="0" err="1"/>
                <a:t>Barbagallo</a:t>
              </a:r>
              <a:r>
                <a:rPr lang="en-US" sz="1600" dirty="0"/>
                <a:t>, PhD Thesis, 2024</a:t>
              </a:r>
              <a:r>
                <a:rPr lang="en-GB" sz="16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): </a:t>
              </a:r>
            </a:p>
            <a:p>
              <a:pPr marL="714375" lvl="2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Coaxial couplers to damp the trapped HOMs (4 max / cavity)</a:t>
              </a:r>
            </a:p>
            <a:p>
              <a:pPr marL="714375" lvl="2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Beam-line absorbers to damp the HOMs propagating through the beam pipes (cold / warm BLA)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9920361-1E98-41AB-811E-CEB0E0FA44B2}"/>
                </a:ext>
              </a:extLst>
            </p:cNvPr>
            <p:cNvSpPr txBox="1"/>
            <p:nvPr/>
          </p:nvSpPr>
          <p:spPr>
            <a:xfrm>
              <a:off x="10373329" y="3948679"/>
              <a:ext cx="18569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u="sng" dirty="0" err="1"/>
                <a:t>Linac</a:t>
              </a:r>
              <a:r>
                <a:rPr lang="en-GB" sz="1200" b="1" i="1" u="sng" dirty="0"/>
                <a:t> cryomodule PERLE </a:t>
              </a: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CA82649A-1F9F-41F7-B7B4-A9553A88E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6618" y="2487421"/>
              <a:ext cx="3773216" cy="1487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967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2F9FAB-32C7-4EF0-84A9-634427E6A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DAMPING SCHEME: REQUIREMENTS</a:t>
            </a:r>
          </a:p>
        </p:txBody>
      </p:sp>
      <p:sp>
        <p:nvSpPr>
          <p:cNvPr id="20" name="Espace réservé de la date 19">
            <a:extLst>
              <a:ext uri="{FF2B5EF4-FFF2-40B4-BE49-F238E27FC236}">
                <a16:creationId xmlns:a16="http://schemas.microsoft.com/office/drawing/2014/main" id="{5FC9E02F-E16C-493F-8B18-7588AE92E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153470" y="896454"/>
            <a:ext cx="303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DAMPING REQUIREMENT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53470" y="1382930"/>
            <a:ext cx="9847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dirty="0"/>
              <a:t>BBU (Beam </a:t>
            </a:r>
            <a:r>
              <a:rPr lang="en-GB" b="1" dirty="0" err="1"/>
              <a:t>BreakUp</a:t>
            </a:r>
            <a:r>
              <a:rPr lang="en-GB" b="1" dirty="0"/>
              <a:t> instability) studies </a:t>
            </a:r>
            <a:r>
              <a:rPr lang="en-GB" sz="1600" dirty="0"/>
              <a:t>from an analytical method (</a:t>
            </a:r>
            <a:r>
              <a:rPr lang="en-GB" sz="1600" i="1" dirty="0"/>
              <a:t>C. </a:t>
            </a:r>
            <a:r>
              <a:rPr lang="en-GB" sz="1600" i="1" dirty="0" err="1"/>
              <a:t>Barbagallo</a:t>
            </a:r>
            <a:r>
              <a:rPr lang="en-US" sz="1600" i="1" dirty="0"/>
              <a:t>, PhD Thesis, 2024)</a:t>
            </a:r>
            <a:endParaRPr lang="en-GB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au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5392332"/>
                  </p:ext>
                </p:extLst>
              </p:nvPr>
            </p:nvGraphicFramePr>
            <p:xfrm>
              <a:off x="846557" y="4666840"/>
              <a:ext cx="6048139" cy="1609827"/>
            </p:xfrm>
            <a:graphic>
              <a:graphicData uri="http://schemas.openxmlformats.org/drawingml/2006/table">
                <a:tbl>
                  <a:tblPr firstRow="1" firstCol="1" bandRow="1">
                    <a:tableStyleId>{5FD0F851-EC5A-4D38-B0AD-8093EC10F338}</a:tableStyleId>
                  </a:tblPr>
                  <a:tblGrid>
                    <a:gridCol w="2675466">
                      <a:extLst>
                        <a:ext uri="{9D8B030D-6E8A-4147-A177-3AD203B41FA5}">
                          <a16:colId xmlns:a16="http://schemas.microsoft.com/office/drawing/2014/main" val="618147454"/>
                        </a:ext>
                      </a:extLst>
                    </a:gridCol>
                    <a:gridCol w="1408854">
                      <a:extLst>
                        <a:ext uri="{9D8B030D-6E8A-4147-A177-3AD203B41FA5}">
                          <a16:colId xmlns:a16="http://schemas.microsoft.com/office/drawing/2014/main" val="277477415"/>
                        </a:ext>
                      </a:extLst>
                    </a:gridCol>
                    <a:gridCol w="1963819">
                      <a:extLst>
                        <a:ext uri="{9D8B030D-6E8A-4147-A177-3AD203B41FA5}">
                          <a16:colId xmlns:a16="http://schemas.microsoft.com/office/drawing/2014/main" val="1973795166"/>
                        </a:ext>
                      </a:extLst>
                    </a:gridCol>
                  </a:tblGrid>
                  <a:tr h="36085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400" kern="1200" dirty="0">
                              <a:effectLst/>
                            </a:rPr>
                            <a:t>Machine configuration</a:t>
                          </a:r>
                          <a:endParaRPr lang="fr-FR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fr-FR" sz="1400" i="1" kern="12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400" kern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𝒁</m:t>
                                  </m:r>
                                </m:e>
                                <m:sub>
                                  <m:r>
                                    <a:rPr lang="en-GB" sz="1400" kern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⊥,</m:t>
                                  </m:r>
                                  <m:r>
                                    <a:rPr lang="en-GB" sz="1400" kern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  <m:sup>
                                  <m:r>
                                    <a:rPr lang="en-GB" sz="1400" kern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𝒕𝒉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400" kern="1200" dirty="0">
                              <a:effectLst/>
                            </a:rPr>
                            <a:t> (</a:t>
                          </a:r>
                          <a:r>
                            <a:rPr lang="en-GB" sz="1400" kern="1200" dirty="0">
                              <a:effectLst/>
                              <a:sym typeface="Symbol" panose="05050102010706020507" pitchFamily="18" charset="2"/>
                            </a:rPr>
                            <a:t></a:t>
                          </a:r>
                          <a:r>
                            <a:rPr lang="en-GB" sz="1400" kern="1200" dirty="0">
                              <a:effectLst/>
                            </a:rPr>
                            <a:t>/m)</a:t>
                          </a:r>
                          <a:endParaRPr lang="fr-FR" sz="1400" kern="12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fr-FR" sz="1400" i="1" kern="12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400" kern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𝒁</m:t>
                                  </m:r>
                                </m:e>
                                <m:sub>
                                  <m:r>
                                    <a:rPr lang="en-GB" sz="1400" kern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∥,</m:t>
                                  </m:r>
                                  <m:r>
                                    <a:rPr lang="en-GB" sz="1400" kern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  <m:sup>
                                  <m:r>
                                    <a:rPr lang="en-GB" sz="1400" kern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𝒕𝒉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400" kern="1200" dirty="0">
                              <a:effectLst/>
                            </a:rPr>
                            <a:t> (</a:t>
                          </a:r>
                          <a:r>
                            <a:rPr lang="en-GB" sz="1400" kern="1200" dirty="0">
                              <a:effectLst/>
                              <a:sym typeface="Symbol" panose="05050102010706020507" pitchFamily="18" charset="2"/>
                            </a:rPr>
                            <a:t></a:t>
                          </a:r>
                          <a:r>
                            <a:rPr lang="en-GB" sz="1400" kern="1200" dirty="0">
                              <a:effectLst/>
                            </a:rPr>
                            <a:t>) </a:t>
                          </a:r>
                          <a:r>
                            <a:rPr lang="en-GB" sz="1400" b="1" kern="1200" dirty="0">
                              <a:effectLst/>
                            </a:rPr>
                            <a:t>/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1" i="1" smtClean="0"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fr-FR" sz="14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  <m:r>
                                <a:rPr lang="fr-FR" sz="1400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fr-FR" sz="1400" smtClean="0">
                                  <a:latin typeface="Cambria Math" panose="02040503050406030204" pitchFamily="18" charset="0"/>
                                </a:rPr>
                                <m:t>𝐺𝐻𝑧</m:t>
                              </m:r>
                              <m:r>
                                <a:rPr lang="fr-FR" sz="140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lang="fr-FR" sz="1400" kern="12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651530105"/>
                      </a:ext>
                    </a:extLst>
                  </a:tr>
                  <a:tr h="416324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fr-FR" sz="1400" b="0" i="0" dirty="0"/>
                            <a:t>PERLE 3 </a:t>
                          </a:r>
                          <a:r>
                            <a:rPr lang="fr-FR" sz="1400" b="0" i="0" dirty="0" err="1"/>
                            <a:t>turns</a:t>
                          </a:r>
                          <a:r>
                            <a:rPr lang="fr-FR" sz="1400" b="0" i="0" dirty="0"/>
                            <a:t> @</a:t>
                          </a:r>
                          <a:r>
                            <a:rPr lang="en-GB" sz="1400" b="0" i="0" kern="1200" dirty="0">
                              <a:effectLst/>
                            </a:rPr>
                            <a:t>500 MeV @20 mA</a:t>
                          </a:r>
                          <a:endParaRPr lang="fr-FR" sz="1400" b="0" i="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50000"/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200" i="0" kern="1200" dirty="0">
                              <a:effectLst/>
                            </a:rPr>
                            <a:t>1.41E9</a:t>
                          </a:r>
                          <a:endParaRPr lang="fr-FR" sz="1200" i="0" kern="12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50000"/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i="0" dirty="0"/>
                            <a:t>1.13E8</a:t>
                          </a:r>
                          <a:endParaRPr lang="fr-FR" sz="1200" i="0" kern="12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50000"/>
                            <a:alpha val="2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1419867"/>
                      </a:ext>
                    </a:extLst>
                  </a:tr>
                  <a:tr h="416324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fr-FR" sz="1400" dirty="0"/>
                            <a:t>PERLE 3 </a:t>
                          </a:r>
                          <a:r>
                            <a:rPr lang="fr-FR" sz="1400" dirty="0" err="1"/>
                            <a:t>turns</a:t>
                          </a:r>
                          <a:r>
                            <a:rPr lang="fr-FR" sz="1400" dirty="0"/>
                            <a:t> @</a:t>
                          </a:r>
                          <a:r>
                            <a:rPr lang="en-GB" sz="1400" kern="1200" dirty="0">
                              <a:effectLst/>
                            </a:rPr>
                            <a:t>250 MeV @20 mA</a:t>
                          </a:r>
                          <a:endParaRPr lang="fr-FR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200" kern="1200" dirty="0">
                              <a:effectLst/>
                            </a:rPr>
                            <a:t>4.88E7</a:t>
                          </a:r>
                          <a:endParaRPr lang="fr-FR" sz="1200" kern="12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dirty="0"/>
                            <a:t>1.36E8</a:t>
                          </a:r>
                          <a:endParaRPr lang="fr-FR" sz="1200" kern="12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94569831"/>
                      </a:ext>
                    </a:extLst>
                  </a:tr>
                  <a:tr h="41632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PERLE 1 </a:t>
                          </a:r>
                          <a:r>
                            <a:rPr lang="fr-FR" sz="1400" dirty="0" err="1"/>
                            <a:t>turn</a:t>
                          </a:r>
                          <a:r>
                            <a:rPr lang="fr-FR" sz="1400" dirty="0"/>
                            <a:t> @89 MeV </a:t>
                          </a:r>
                          <a:r>
                            <a:rPr lang="en-GB" sz="1400" kern="1200" dirty="0">
                              <a:effectLst/>
                            </a:rPr>
                            <a:t>@5 mA</a:t>
                          </a:r>
                          <a:endParaRPr lang="fr-FR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200" kern="1200" dirty="0">
                              <a:effectLst/>
                            </a:rPr>
                            <a:t>1.24E10</a:t>
                          </a:r>
                          <a:endParaRPr lang="fr-FR" sz="1200" kern="12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dirty="0"/>
                            <a:t>8.72E10</a:t>
                          </a:r>
                          <a:endParaRPr lang="fr-FR" sz="12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335076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au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75392332"/>
                  </p:ext>
                </p:extLst>
              </p:nvPr>
            </p:nvGraphicFramePr>
            <p:xfrm>
              <a:off x="846557" y="4666840"/>
              <a:ext cx="6048139" cy="1609827"/>
            </p:xfrm>
            <a:graphic>
              <a:graphicData uri="http://schemas.openxmlformats.org/drawingml/2006/table">
                <a:tbl>
                  <a:tblPr firstRow="1" firstCol="1" bandRow="1">
                    <a:tableStyleId>{5FD0F851-EC5A-4D38-B0AD-8093EC10F338}</a:tableStyleId>
                  </a:tblPr>
                  <a:tblGrid>
                    <a:gridCol w="2675466">
                      <a:extLst>
                        <a:ext uri="{9D8B030D-6E8A-4147-A177-3AD203B41FA5}">
                          <a16:colId xmlns:a16="http://schemas.microsoft.com/office/drawing/2014/main" val="618147454"/>
                        </a:ext>
                      </a:extLst>
                    </a:gridCol>
                    <a:gridCol w="1408854">
                      <a:extLst>
                        <a:ext uri="{9D8B030D-6E8A-4147-A177-3AD203B41FA5}">
                          <a16:colId xmlns:a16="http://schemas.microsoft.com/office/drawing/2014/main" val="277477415"/>
                        </a:ext>
                      </a:extLst>
                    </a:gridCol>
                    <a:gridCol w="1963819">
                      <a:extLst>
                        <a:ext uri="{9D8B030D-6E8A-4147-A177-3AD203B41FA5}">
                          <a16:colId xmlns:a16="http://schemas.microsoft.com/office/drawing/2014/main" val="1973795166"/>
                        </a:ext>
                      </a:extLst>
                    </a:gridCol>
                  </a:tblGrid>
                  <a:tr h="36085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400" kern="1200" dirty="0">
                              <a:effectLst/>
                            </a:rPr>
                            <a:t>Machine configuration</a:t>
                          </a:r>
                          <a:endParaRPr lang="fr-FR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190476" t="-1695" r="-140260" b="-3508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07740" t="-1695" r="-310" b="-3508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1530105"/>
                      </a:ext>
                    </a:extLst>
                  </a:tr>
                  <a:tr h="416324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fr-FR" sz="1400" b="0" i="0" dirty="0"/>
                            <a:t>PERLE 3 </a:t>
                          </a:r>
                          <a:r>
                            <a:rPr lang="fr-FR" sz="1400" b="0" i="0" dirty="0" err="1"/>
                            <a:t>turns</a:t>
                          </a:r>
                          <a:r>
                            <a:rPr lang="fr-FR" sz="1400" b="0" i="0" dirty="0"/>
                            <a:t> @</a:t>
                          </a:r>
                          <a:r>
                            <a:rPr lang="en-GB" sz="1400" b="0" i="0" kern="1200" dirty="0">
                              <a:effectLst/>
                            </a:rPr>
                            <a:t>500 MeV @20 mA</a:t>
                          </a:r>
                          <a:endParaRPr lang="fr-FR" sz="1400" b="0" i="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50000"/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200" i="0" kern="1200" dirty="0">
                              <a:effectLst/>
                            </a:rPr>
                            <a:t>1.41E9</a:t>
                          </a:r>
                          <a:endParaRPr lang="fr-FR" sz="1200" i="0" kern="12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50000"/>
                            <a:alpha val="2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i="0" dirty="0"/>
                            <a:t>1.13E8</a:t>
                          </a:r>
                          <a:endParaRPr lang="fr-FR" sz="1200" i="0" kern="12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bg1">
                            <a:lumMod val="50000"/>
                            <a:alpha val="2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51419867"/>
                      </a:ext>
                    </a:extLst>
                  </a:tr>
                  <a:tr h="416324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fr-FR" sz="1400" dirty="0"/>
                            <a:t>PERLE 3 </a:t>
                          </a:r>
                          <a:r>
                            <a:rPr lang="fr-FR" sz="1400" dirty="0" err="1"/>
                            <a:t>turns</a:t>
                          </a:r>
                          <a:r>
                            <a:rPr lang="fr-FR" sz="1400" dirty="0"/>
                            <a:t> @</a:t>
                          </a:r>
                          <a:r>
                            <a:rPr lang="en-GB" sz="1400" kern="1200" dirty="0">
                              <a:effectLst/>
                            </a:rPr>
                            <a:t>250 MeV @20 mA</a:t>
                          </a:r>
                          <a:endParaRPr lang="fr-FR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200" kern="1200" dirty="0">
                              <a:effectLst/>
                            </a:rPr>
                            <a:t>4.88E7</a:t>
                          </a:r>
                          <a:endParaRPr lang="fr-FR" sz="1200" kern="12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dirty="0"/>
                            <a:t>1.36E8</a:t>
                          </a:r>
                          <a:endParaRPr lang="fr-FR" sz="1200" kern="12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94569831"/>
                      </a:ext>
                    </a:extLst>
                  </a:tr>
                  <a:tr h="41632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dirty="0"/>
                            <a:t>PERLE 1 </a:t>
                          </a:r>
                          <a:r>
                            <a:rPr lang="fr-FR" sz="1400" dirty="0" err="1"/>
                            <a:t>turn</a:t>
                          </a:r>
                          <a:r>
                            <a:rPr lang="fr-FR" sz="1400" dirty="0"/>
                            <a:t> @89 MeV </a:t>
                          </a:r>
                          <a:r>
                            <a:rPr lang="en-GB" sz="1400" kern="1200" dirty="0">
                              <a:effectLst/>
                            </a:rPr>
                            <a:t>@5 mA</a:t>
                          </a:r>
                          <a:endParaRPr lang="fr-FR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200" kern="1200" dirty="0">
                              <a:effectLst/>
                            </a:rPr>
                            <a:t>1.24E10</a:t>
                          </a:r>
                          <a:endParaRPr lang="fr-FR" sz="1200" kern="1200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dirty="0"/>
                            <a:t>8.72E10</a:t>
                          </a:r>
                          <a:endParaRPr lang="fr-FR" sz="12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Arial" panose="020B06040202020202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3350767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0" name="Groupe 49"/>
          <p:cNvGrpSpPr/>
          <p:nvPr/>
        </p:nvGrpSpPr>
        <p:grpSpPr>
          <a:xfrm>
            <a:off x="8950130" y="4251077"/>
            <a:ext cx="3048732" cy="2000787"/>
            <a:chOff x="9282028" y="3652657"/>
            <a:chExt cx="3048732" cy="2000787"/>
          </a:xfrm>
        </p:grpSpPr>
        <p:sp>
          <p:nvSpPr>
            <p:cNvPr id="22" name="Zone de texte 496"/>
            <p:cNvSpPr txBox="1"/>
            <p:nvPr/>
          </p:nvSpPr>
          <p:spPr>
            <a:xfrm>
              <a:off x="10182341" y="3652657"/>
              <a:ext cx="1190825" cy="29908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200" b="1" u="sng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</a:rPr>
                <a:t>PERLE 250 MeV</a:t>
              </a:r>
              <a:endParaRPr lang="fr-FR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endParaRPr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6B39B446-75DA-4BFF-8F44-7E5505C11409}"/>
                </a:ext>
              </a:extLst>
            </p:cNvPr>
            <p:cNvGrpSpPr/>
            <p:nvPr/>
          </p:nvGrpSpPr>
          <p:grpSpPr>
            <a:xfrm>
              <a:off x="9282028" y="3885790"/>
              <a:ext cx="3037279" cy="1767654"/>
              <a:chOff x="0" y="138654"/>
              <a:chExt cx="5281952" cy="3092581"/>
            </a:xfrm>
          </p:grpSpPr>
          <p:grpSp>
            <p:nvGrpSpPr>
              <p:cNvPr id="30" name="Groupe 29">
                <a:extLst>
                  <a:ext uri="{FF2B5EF4-FFF2-40B4-BE49-F238E27FC236}">
                    <a16:creationId xmlns:a16="http://schemas.microsoft.com/office/drawing/2014/main" id="{1A56CE42-C6A3-4D53-A958-39DF60B7DF6A}"/>
                  </a:ext>
                </a:extLst>
              </p:cNvPr>
              <p:cNvGrpSpPr/>
              <p:nvPr/>
            </p:nvGrpSpPr>
            <p:grpSpPr>
              <a:xfrm>
                <a:off x="0" y="759497"/>
                <a:ext cx="5281952" cy="2471738"/>
                <a:chOff x="0" y="759497"/>
                <a:chExt cx="5281952" cy="2471738"/>
              </a:xfrm>
            </p:grpSpPr>
            <p:sp>
              <p:nvSpPr>
                <p:cNvPr id="34" name="Organigramme : Terminateur 33">
                  <a:extLst>
                    <a:ext uri="{FF2B5EF4-FFF2-40B4-BE49-F238E27FC236}">
                      <a16:creationId xmlns:a16="http://schemas.microsoft.com/office/drawing/2014/main" id="{2CDBD7F2-4A7C-447D-95C5-3E2CAE5DC32D}"/>
                    </a:ext>
                  </a:extLst>
                </p:cNvPr>
                <p:cNvSpPr/>
                <p:nvPr/>
              </p:nvSpPr>
              <p:spPr>
                <a:xfrm>
                  <a:off x="320107" y="759497"/>
                  <a:ext cx="4647520" cy="2471738"/>
                </a:xfrm>
                <a:prstGeom prst="flowChartTerminator">
                  <a:avLst/>
                </a:prstGeom>
                <a:noFill/>
                <a:ln w="5715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5" name="Organigramme : Terminateur 34">
                  <a:extLst>
                    <a:ext uri="{FF2B5EF4-FFF2-40B4-BE49-F238E27FC236}">
                      <a16:creationId xmlns:a16="http://schemas.microsoft.com/office/drawing/2014/main" id="{0F9B8C2D-4848-48E2-95B2-165A2F254926}"/>
                    </a:ext>
                  </a:extLst>
                </p:cNvPr>
                <p:cNvSpPr/>
                <p:nvPr/>
              </p:nvSpPr>
              <p:spPr>
                <a:xfrm>
                  <a:off x="588848" y="759497"/>
                  <a:ext cx="4110037" cy="2471738"/>
                </a:xfrm>
                <a:prstGeom prst="flowChartTerminator">
                  <a:avLst/>
                </a:prstGeom>
                <a:noFill/>
                <a:ln w="571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36" name="Organigramme : Terminateur 35">
                  <a:extLst>
                    <a:ext uri="{FF2B5EF4-FFF2-40B4-BE49-F238E27FC236}">
                      <a16:creationId xmlns:a16="http://schemas.microsoft.com/office/drawing/2014/main" id="{31C2E4E5-B3CF-489C-ACC1-FE3B0B48C3E5}"/>
                    </a:ext>
                  </a:extLst>
                </p:cNvPr>
                <p:cNvSpPr/>
                <p:nvPr/>
              </p:nvSpPr>
              <p:spPr>
                <a:xfrm>
                  <a:off x="0" y="759497"/>
                  <a:ext cx="5281952" cy="2471738"/>
                </a:xfrm>
                <a:prstGeom prst="flowChartTerminator">
                  <a:avLst/>
                </a:prstGeom>
                <a:no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AB1FCC78-33B7-4EDA-9B3B-1EB4AF5453BA}"/>
                  </a:ext>
                </a:extLst>
              </p:cNvPr>
              <p:cNvGrpSpPr/>
              <p:nvPr/>
            </p:nvGrpSpPr>
            <p:grpSpPr>
              <a:xfrm>
                <a:off x="806730" y="138654"/>
                <a:ext cx="3644448" cy="902147"/>
                <a:chOff x="806730" y="138654"/>
                <a:chExt cx="3644447" cy="902147"/>
              </a:xfrm>
            </p:grpSpPr>
            <p:sp>
              <p:nvSpPr>
                <p:cNvPr id="32" name="ZoneTexte 7">
                  <a:extLst>
                    <a:ext uri="{FF2B5EF4-FFF2-40B4-BE49-F238E27FC236}">
                      <a16:creationId xmlns:a16="http://schemas.microsoft.com/office/drawing/2014/main" id="{700452C1-22EA-4626-82AF-870FA7D3FC30}"/>
                    </a:ext>
                  </a:extLst>
                </p:cNvPr>
                <p:cNvSpPr txBox="1"/>
                <p:nvPr/>
              </p:nvSpPr>
              <p:spPr>
                <a:xfrm>
                  <a:off x="806730" y="301751"/>
                  <a:ext cx="1311278" cy="739050"/>
                </a:xfrm>
                <a:prstGeom prst="rect">
                  <a:avLst/>
                </a:prstGeom>
                <a:noFill/>
                <a:ln w="57150">
                  <a:noFill/>
                </a:ln>
              </p:spPr>
              <p:txBody>
                <a:bodyPr wrap="square" rtlCol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800" kern="120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Cryo_start</a:t>
                  </a:r>
                  <a:endParaRPr lang="fr-FR" sz="11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33" name="ZoneTexte 8">
                  <a:extLst>
                    <a:ext uri="{FF2B5EF4-FFF2-40B4-BE49-F238E27FC236}">
                      <a16:creationId xmlns:a16="http://schemas.microsoft.com/office/drawing/2014/main" id="{BB2ED876-6D8A-489B-B44B-3444AAE62820}"/>
                    </a:ext>
                  </a:extLst>
                </p:cNvPr>
                <p:cNvSpPr txBox="1"/>
                <p:nvPr/>
              </p:nvSpPr>
              <p:spPr>
                <a:xfrm>
                  <a:off x="3139899" y="138654"/>
                  <a:ext cx="1311278" cy="739050"/>
                </a:xfrm>
                <a:prstGeom prst="rect">
                  <a:avLst/>
                </a:prstGeom>
                <a:noFill/>
                <a:ln w="57150">
                  <a:noFill/>
                </a:ln>
              </p:spPr>
              <p:txBody>
                <a:bodyPr wrap="square" rtlCol="0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800" kern="120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Cryo_end</a:t>
                  </a:r>
                  <a:endParaRPr lang="fr-FR" sz="11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4" name="ZoneTexte 13">
              <a:extLst>
                <a:ext uri="{FF2B5EF4-FFF2-40B4-BE49-F238E27FC236}">
                  <a16:creationId xmlns:a16="http://schemas.microsoft.com/office/drawing/2014/main" id="{A399E88D-398D-4E25-A64B-DDF9767658BA}"/>
                </a:ext>
              </a:extLst>
            </p:cNvPr>
            <p:cNvSpPr txBox="1"/>
            <p:nvPr/>
          </p:nvSpPr>
          <p:spPr>
            <a:xfrm>
              <a:off x="11460977" y="4823396"/>
              <a:ext cx="500162" cy="2562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11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</a:rPr>
                <a:t>1,2,3</a:t>
              </a:r>
              <a:endParaRPr lang="fr-FR" sz="11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8B785C40-4BCB-4F11-959B-170EF055D79B}"/>
                </a:ext>
              </a:extLst>
            </p:cNvPr>
            <p:cNvSpPr/>
            <p:nvPr/>
          </p:nvSpPr>
          <p:spPr>
            <a:xfrm>
              <a:off x="10301648" y="4193604"/>
              <a:ext cx="113524" cy="11284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A0C66FB4-854F-4594-A6C8-E36F8186299D}"/>
                </a:ext>
              </a:extLst>
            </p:cNvPr>
            <p:cNvSpPr/>
            <p:nvPr/>
          </p:nvSpPr>
          <p:spPr>
            <a:xfrm>
              <a:off x="11264214" y="4195373"/>
              <a:ext cx="113524" cy="11284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8EF7836D-AA8D-47AC-956D-3D1355AED9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90931" y="4081601"/>
              <a:ext cx="308004" cy="1513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8">
              <a:extLst>
                <a:ext uri="{FF2B5EF4-FFF2-40B4-BE49-F238E27FC236}">
                  <a16:creationId xmlns:a16="http://schemas.microsoft.com/office/drawing/2014/main" id="{54F5223C-D9FB-4028-8A50-DB7CC17E310C}"/>
                </a:ext>
              </a:extLst>
            </p:cNvPr>
            <p:cNvSpPr txBox="1"/>
            <p:nvPr/>
          </p:nvSpPr>
          <p:spPr>
            <a:xfrm>
              <a:off x="10414831" y="4112676"/>
              <a:ext cx="817880" cy="280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800" b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</a:rPr>
                <a:t>Cryomodule 1</a:t>
              </a:r>
              <a:endParaRPr lang="fr-FR" sz="11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29" name="ZoneTexte 30">
              <a:extLst>
                <a:ext uri="{FF2B5EF4-FFF2-40B4-BE49-F238E27FC236}">
                  <a16:creationId xmlns:a16="http://schemas.microsoft.com/office/drawing/2014/main" id="{C2EA647F-8E30-499F-BFA3-24F1D3CB651A}"/>
                </a:ext>
              </a:extLst>
            </p:cNvPr>
            <p:cNvSpPr txBox="1"/>
            <p:nvPr/>
          </p:nvSpPr>
          <p:spPr>
            <a:xfrm>
              <a:off x="11698935" y="3869501"/>
              <a:ext cx="631825" cy="2343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800" b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</a:rPr>
                <a:t>Dump</a:t>
              </a:r>
              <a:endParaRPr lang="fr-FR" sz="11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9" name="Rectangle 55"/>
          <p:cNvSpPr>
            <a:spLocks noChangeArrowheads="1"/>
          </p:cNvSpPr>
          <p:nvPr/>
        </p:nvSpPr>
        <p:spPr bwMode="auto">
          <a:xfrm>
            <a:off x="4681182" y="72021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160693" y="4165975"/>
            <a:ext cx="6257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b="1" dirty="0"/>
              <a:t>HOM requirements </a:t>
            </a:r>
            <a:r>
              <a:rPr lang="en-GB" sz="1600" dirty="0"/>
              <a:t>depending on the machine configuration: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D275B832-DB7A-4DCE-B99F-33E0E288D91E}"/>
              </a:ext>
            </a:extLst>
          </p:cNvPr>
          <p:cNvGrpSpPr/>
          <p:nvPr/>
        </p:nvGrpSpPr>
        <p:grpSpPr>
          <a:xfrm>
            <a:off x="561604" y="2906059"/>
            <a:ext cx="8231256" cy="1277910"/>
            <a:chOff x="561604" y="2906059"/>
            <a:chExt cx="8231256" cy="12779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/>
                <p:cNvSpPr/>
                <p:nvPr/>
              </p:nvSpPr>
              <p:spPr>
                <a:xfrm>
                  <a:off x="1448704" y="3095401"/>
                  <a:ext cx="7344156" cy="6269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600"/>
                    </a:spcAft>
                    <a:tabLst>
                      <a:tab pos="1704975" algn="l"/>
                    </a:tabLst>
                  </a:pPr>
                  <a:r>
                    <a:rPr lang="en-GB" sz="1600" dirty="0"/>
                    <a:t>Monopole mode n:</a:t>
                  </a:r>
                  <a:r>
                    <a:rPr lang="en-GB" sz="1400" dirty="0"/>
                    <a:t>	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fr-FR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∥,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GB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𝑡h</m:t>
                          </m:r>
                        </m:sup>
                      </m:sSubSup>
                      <m:r>
                        <a:rPr lang="en-GB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/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∥,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. </m:t>
                      </m:r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𝑜𝑝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sub>
                          </m:sSub>
                          <m:nary>
                            <m:naryPr>
                              <m:chr m:val="∑"/>
                              <m:limLoc m:val="subSup"/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𝑁𝑐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/</m:t>
                                  </m:r>
                                  <m:sSubSup>
                                    <m:sSubSup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𝑏</m:t>
                                      </m:r>
                                    </m:sub>
                                    <m:sup>
                                      <m:r>
                                        <a:rPr lang="en-GB" sz="1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sup>
                                  </m:sSubSup>
                                </m:e>
                              </m:d>
                              <m:sSubSup>
                                <m:sSubSup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56</m:t>
                                  </m:r>
                                </m:sub>
                                <m:sup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𝑙𝑚</m:t>
                                  </m:r>
                                </m:sup>
                              </m:sSubSup>
                            </m:e>
                          </m:nary>
                          <m:r>
                            <a:rPr lang="en-GB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  <m:d>
                            <m:dPr>
                              <m:ctrlPr>
                                <a:rPr lang="fr-FR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sub>
                                <m:sup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𝑙𝑚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</m:oMath>
                  </a14:m>
                  <a:endParaRPr lang="fr-FR" sz="14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2" name="Rectangle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8704" y="3095401"/>
                  <a:ext cx="7344156" cy="626903"/>
                </a:xfrm>
                <a:prstGeom prst="rect">
                  <a:avLst/>
                </a:prstGeom>
                <a:blipFill>
                  <a:blip r:embed="rId3"/>
                  <a:stretch>
                    <a:fillRect l="-498" b="-5339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/>
                <p:cNvSpPr/>
                <p:nvPr/>
              </p:nvSpPr>
              <p:spPr>
                <a:xfrm>
                  <a:off x="1448704" y="3527251"/>
                  <a:ext cx="6967527" cy="6567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600"/>
                    </a:spcAft>
                    <a:tabLst>
                      <a:tab pos="1704975" algn="l"/>
                      <a:tab pos="1976438" algn="l"/>
                    </a:tabLst>
                  </a:pPr>
                  <a:r>
                    <a:rPr lang="en-US" sz="1600" dirty="0"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Dipole mode n:	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⊥,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𝑡h</m:t>
                          </m:r>
                        </m:sup>
                      </m:sSubSup>
                      <m:r>
                        <a:rPr lang="en-US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/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⊥,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. 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𝑜𝑝</m:t>
                              </m:r>
                            </m:sub>
                          </m:sSub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𝑁𝑐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/</m:t>
                                  </m:r>
                                  <m:sSubSup>
                                    <m:sSub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𝑏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sup>
                                  </m:sSubSup>
                                </m:e>
                              </m:d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𝑙𝑚</m:t>
                                  </m:r>
                                </m:sup>
                              </m:sSubSup>
                            </m:e>
                          </m:nary>
                          <m:r>
                            <a:rPr lang="en-US" sz="1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𝑙𝑚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</m:oMath>
                  </a14:m>
                  <a:endParaRPr lang="en-US" sz="14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3" name="Rectangle 5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8704" y="3527251"/>
                  <a:ext cx="6967527" cy="656718"/>
                </a:xfrm>
                <a:prstGeom prst="rect">
                  <a:avLst/>
                </a:prstGeom>
                <a:blipFill>
                  <a:blip r:embed="rId4"/>
                  <a:stretch>
                    <a:fillRect l="-525" b="-495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ZoneTexte 10"/>
            <p:cNvSpPr txBox="1"/>
            <p:nvPr/>
          </p:nvSpPr>
          <p:spPr>
            <a:xfrm>
              <a:off x="561604" y="2906059"/>
              <a:ext cx="30615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Impedance threshold: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D30E04B5-B3A5-489C-8158-85BA99BD94F1}"/>
              </a:ext>
            </a:extLst>
          </p:cNvPr>
          <p:cNvGrpSpPr/>
          <p:nvPr/>
        </p:nvGrpSpPr>
        <p:grpSpPr>
          <a:xfrm>
            <a:off x="560913" y="1720354"/>
            <a:ext cx="11385567" cy="2251672"/>
            <a:chOff x="560913" y="1720354"/>
            <a:chExt cx="11385567" cy="22516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1460528" y="2216438"/>
                  <a:ext cx="4558107" cy="5884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𝑡h</m:t>
                            </m:r>
                          </m:sub>
                        </m:sSub>
                        <m:r>
                          <a:rPr lang="en-GB" sz="1400" i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4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sz="14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num>
                          <m:den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sSub>
                              <m:sSub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ctrlP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n-GB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GB" sz="1400" i="1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num>
                                      <m:den>
                                        <m:r>
                                          <a:rPr lang="en-GB" sz="1400" i="1"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b>
                                <m:r>
                                  <a:rPr lang="en-GB" sz="1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4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GB" sz="14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GB" sz="1400" i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sz="1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sz="1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GB" sz="1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GB" sz="1400" i="0"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  <m:r>
                                  <a:rPr lang="en-GB" sz="1400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  <m:r>
                                  <a:rPr lang="en-GB" sz="1400" i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GB" sz="1400" i="1">
                                    <a:latin typeface="Cambria Math" panose="02040503050406030204" pitchFamily="18" charset="0"/>
                                  </a:rPr>
                                  <m:t>𝑁𝑐</m:t>
                                </m:r>
                              </m:sup>
                              <m:e>
                                <m:d>
                                  <m:dPr>
                                    <m:ctrlP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n-GB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GB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400" i="1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GB" sz="14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Sup>
                                          <m:sSubSupPr>
                                            <m:ctrlPr>
                                              <a:rPr lang="en-GB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GB" sz="1400" i="1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GB" sz="14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sub>
                                          <m:sup>
                                            <m:r>
                                              <a:rPr lang="en-GB" sz="1400" i="1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sup>
                                        </m:sSubSup>
                                      </m:den>
                                    </m:f>
                                  </m:e>
                                </m:d>
                                <m:sSubSup>
                                  <m:sSubSupPr>
                                    <m:ctrlP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  <m:sup>
                                    <m: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  <m:t>𝑙𝑚</m:t>
                                    </m:r>
                                  </m:sup>
                                </m:sSubSup>
                              </m:e>
                            </m:nary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𝑠𝑖𝑛</m:t>
                            </m:r>
                            <m:d>
                              <m:d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  <m:sup>
                                    <m: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  <m:t>𝑙𝑚</m:t>
                                    </m:r>
                                  </m:sup>
                                </m:sSubSup>
                              </m:e>
                            </m:d>
                          </m:den>
                        </m:f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0528" y="2216438"/>
                  <a:ext cx="4558107" cy="588431"/>
                </a:xfrm>
                <a:prstGeom prst="rect">
                  <a:avLst/>
                </a:prstGeom>
                <a:blipFill>
                  <a:blip r:embed="rId5"/>
                  <a:stretch>
                    <a:fillRect t="-10417" b="-8020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9" name="Groupe 48"/>
            <p:cNvGrpSpPr/>
            <p:nvPr/>
          </p:nvGrpSpPr>
          <p:grpSpPr>
            <a:xfrm>
              <a:off x="8833513" y="1720354"/>
              <a:ext cx="3112967" cy="2251672"/>
              <a:chOff x="5901639" y="3738557"/>
              <a:chExt cx="3112967" cy="2251672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1693C1B8-7A1E-42AE-B50D-92A0E25E5AAD}"/>
                  </a:ext>
                </a:extLst>
              </p:cNvPr>
              <p:cNvGrpSpPr/>
              <p:nvPr/>
            </p:nvGrpSpPr>
            <p:grpSpPr>
              <a:xfrm>
                <a:off x="5901639" y="3972123"/>
                <a:ext cx="3112967" cy="1818687"/>
                <a:chOff x="8654" y="-2"/>
                <a:chExt cx="5399502" cy="3154560"/>
              </a:xfrm>
            </p:grpSpPr>
            <p:grpSp>
              <p:nvGrpSpPr>
                <p:cNvPr id="37" name="Groupe 36">
                  <a:extLst>
                    <a:ext uri="{FF2B5EF4-FFF2-40B4-BE49-F238E27FC236}">
                      <a16:creationId xmlns:a16="http://schemas.microsoft.com/office/drawing/2014/main" id="{E091195C-0266-44BA-A0EB-F03DE5C9BDC9}"/>
                    </a:ext>
                  </a:extLst>
                </p:cNvPr>
                <p:cNvGrpSpPr/>
                <p:nvPr/>
              </p:nvGrpSpPr>
              <p:grpSpPr>
                <a:xfrm>
                  <a:off x="98311" y="289966"/>
                  <a:ext cx="5309845" cy="2709369"/>
                  <a:chOff x="98312" y="289966"/>
                  <a:chExt cx="5309846" cy="2709368"/>
                </a:xfrm>
              </p:grpSpPr>
              <p:sp>
                <p:nvSpPr>
                  <p:cNvPr id="45" name="Organigramme : Terminateur 44">
                    <a:extLst>
                      <a:ext uri="{FF2B5EF4-FFF2-40B4-BE49-F238E27FC236}">
                        <a16:creationId xmlns:a16="http://schemas.microsoft.com/office/drawing/2014/main" id="{DF11586E-43EF-419D-960D-01BE8B70661A}"/>
                      </a:ext>
                    </a:extLst>
                  </p:cNvPr>
                  <p:cNvSpPr/>
                  <p:nvPr/>
                </p:nvSpPr>
                <p:spPr>
                  <a:xfrm>
                    <a:off x="446313" y="432125"/>
                    <a:ext cx="4647520" cy="2471738"/>
                  </a:xfrm>
                  <a:prstGeom prst="flowChartTerminator">
                    <a:avLst/>
                  </a:prstGeom>
                  <a:noFill/>
                  <a:ln w="57150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6" name="Organigramme : Terminateur 45">
                    <a:extLst>
                      <a:ext uri="{FF2B5EF4-FFF2-40B4-BE49-F238E27FC236}">
                        <a16:creationId xmlns:a16="http://schemas.microsoft.com/office/drawing/2014/main" id="{9E2A6011-B60A-4848-89D4-DADF9E859D55}"/>
                      </a:ext>
                    </a:extLst>
                  </p:cNvPr>
                  <p:cNvSpPr/>
                  <p:nvPr/>
                </p:nvSpPr>
                <p:spPr>
                  <a:xfrm>
                    <a:off x="715054" y="432125"/>
                    <a:ext cx="4110037" cy="2471738"/>
                  </a:xfrm>
                  <a:prstGeom prst="flowChartTerminator">
                    <a:avLst/>
                  </a:prstGeom>
                  <a:noFill/>
                  <a:ln w="571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7" name="Organigramme : Terminateur 46">
                    <a:extLst>
                      <a:ext uri="{FF2B5EF4-FFF2-40B4-BE49-F238E27FC236}">
                        <a16:creationId xmlns:a16="http://schemas.microsoft.com/office/drawing/2014/main" id="{60E2D0E8-C735-4FAE-8901-D890314ED750}"/>
                      </a:ext>
                    </a:extLst>
                  </p:cNvPr>
                  <p:cNvSpPr/>
                  <p:nvPr/>
                </p:nvSpPr>
                <p:spPr>
                  <a:xfrm>
                    <a:off x="210930" y="432123"/>
                    <a:ext cx="5197228" cy="2471738"/>
                  </a:xfrm>
                  <a:prstGeom prst="flowChartTerminator">
                    <a:avLst/>
                  </a:prstGeom>
                  <a:no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43EF8076-D9B1-4E58-9A9E-163945170358}"/>
                      </a:ext>
                    </a:extLst>
                  </p:cNvPr>
                  <p:cNvSpPr/>
                  <p:nvPr/>
                </p:nvSpPr>
                <p:spPr>
                  <a:xfrm>
                    <a:off x="98312" y="289966"/>
                    <a:ext cx="2746942" cy="27093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  <p:pic>
              <p:nvPicPr>
                <p:cNvPr id="38" name="Image 37">
                  <a:extLst>
                    <a:ext uri="{FF2B5EF4-FFF2-40B4-BE49-F238E27FC236}">
                      <a16:creationId xmlns:a16="http://schemas.microsoft.com/office/drawing/2014/main" id="{E7A43510-5767-4B64-BBD1-E129FB482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8654" y="289968"/>
                  <a:ext cx="2861730" cy="2804002"/>
                </a:xfrm>
                <a:prstGeom prst="rect">
                  <a:avLst/>
                </a:prstGeom>
              </p:spPr>
            </p:pic>
            <p:grpSp>
              <p:nvGrpSpPr>
                <p:cNvPr id="39" name="Groupe 38">
                  <a:extLst>
                    <a:ext uri="{FF2B5EF4-FFF2-40B4-BE49-F238E27FC236}">
                      <a16:creationId xmlns:a16="http://schemas.microsoft.com/office/drawing/2014/main" id="{839ACB39-A759-4AED-B9FB-BA1C9D1D5B68}"/>
                    </a:ext>
                  </a:extLst>
                </p:cNvPr>
                <p:cNvGrpSpPr/>
                <p:nvPr/>
              </p:nvGrpSpPr>
              <p:grpSpPr>
                <a:xfrm>
                  <a:off x="1044998" y="-2"/>
                  <a:ext cx="3741079" cy="3052200"/>
                  <a:chOff x="1044999" y="-2"/>
                  <a:chExt cx="3741080" cy="3052197"/>
                </a:xfrm>
              </p:grpSpPr>
              <p:sp>
                <p:nvSpPr>
                  <p:cNvPr id="42" name="ZoneTexte 10">
                    <a:extLst>
                      <a:ext uri="{FF2B5EF4-FFF2-40B4-BE49-F238E27FC236}">
                        <a16:creationId xmlns:a16="http://schemas.microsoft.com/office/drawing/2014/main" id="{77BF96DC-7F60-4517-A196-2D3437089A17}"/>
                      </a:ext>
                    </a:extLst>
                  </p:cNvPr>
                  <p:cNvSpPr txBox="1"/>
                  <p:nvPr/>
                </p:nvSpPr>
                <p:spPr>
                  <a:xfrm>
                    <a:off x="1044999" y="-2"/>
                    <a:ext cx="1311823" cy="465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sz="8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rPr>
                      <a:t>CM1_start</a:t>
                    </a:r>
                    <a:endParaRPr lang="fr-FR" sz="1100" kern="120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endParaRPr>
                  </a:p>
                </p:txBody>
              </p:sp>
              <p:sp>
                <p:nvSpPr>
                  <p:cNvPr id="43" name="ZoneTexte 11">
                    <a:extLst>
                      <a:ext uri="{FF2B5EF4-FFF2-40B4-BE49-F238E27FC236}">
                        <a16:creationId xmlns:a16="http://schemas.microsoft.com/office/drawing/2014/main" id="{29EB68E0-A827-466C-A1C8-6AE2CA12FD1A}"/>
                      </a:ext>
                    </a:extLst>
                  </p:cNvPr>
                  <p:cNvSpPr txBox="1"/>
                  <p:nvPr/>
                </p:nvSpPr>
                <p:spPr>
                  <a:xfrm>
                    <a:off x="3474973" y="-2"/>
                    <a:ext cx="1311106" cy="46576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sz="8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rPr>
                      <a:t>CM1_end</a:t>
                    </a:r>
                    <a:endParaRPr lang="fr-FR" sz="1100" kern="120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endParaRPr>
                  </a:p>
                </p:txBody>
              </p:sp>
              <p:sp>
                <p:nvSpPr>
                  <p:cNvPr id="44" name="ZoneTexte 13">
                    <a:extLst>
                      <a:ext uri="{FF2B5EF4-FFF2-40B4-BE49-F238E27FC236}">
                        <a16:creationId xmlns:a16="http://schemas.microsoft.com/office/drawing/2014/main" id="{27B3A4DE-A847-421A-9D37-39A2342B86F4}"/>
                      </a:ext>
                    </a:extLst>
                  </p:cNvPr>
                  <p:cNvSpPr txBox="1"/>
                  <p:nvPr/>
                </p:nvSpPr>
                <p:spPr>
                  <a:xfrm>
                    <a:off x="1285164" y="2520555"/>
                    <a:ext cx="1311106" cy="53164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GB" sz="8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rPr>
                      <a:t>CM2_end</a:t>
                    </a:r>
                    <a:endParaRPr lang="fr-FR" sz="1100" kern="120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0" name="ZoneTexte 8">
                  <a:extLst>
                    <a:ext uri="{FF2B5EF4-FFF2-40B4-BE49-F238E27FC236}">
                      <a16:creationId xmlns:a16="http://schemas.microsoft.com/office/drawing/2014/main" id="{54F5223C-D9FB-4028-8A50-DB7CC17E310C}"/>
                    </a:ext>
                  </a:extLst>
                </p:cNvPr>
                <p:cNvSpPr txBox="1"/>
                <p:nvPr/>
              </p:nvSpPr>
              <p:spPr>
                <a:xfrm>
                  <a:off x="2197123" y="190035"/>
                  <a:ext cx="1419293" cy="4866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 anchor="ctr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800" b="1" kern="120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Cryomodule 1</a:t>
                  </a:r>
                  <a:endParaRPr lang="fr-FR" sz="11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41" name="ZoneTexte 9">
                  <a:extLst>
                    <a:ext uri="{FF2B5EF4-FFF2-40B4-BE49-F238E27FC236}">
                      <a16:creationId xmlns:a16="http://schemas.microsoft.com/office/drawing/2014/main" id="{BB473823-5808-4AF1-8F6E-79256299FB29}"/>
                    </a:ext>
                  </a:extLst>
                </p:cNvPr>
                <p:cNvSpPr txBox="1"/>
                <p:nvPr/>
              </p:nvSpPr>
              <p:spPr>
                <a:xfrm>
                  <a:off x="2356914" y="2667942"/>
                  <a:ext cx="1419293" cy="4866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 anchor="ctr"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GB" sz="800" b="1" kern="120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Cryomodule 2</a:t>
                  </a:r>
                  <a:endParaRPr lang="fr-FR" sz="11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endParaRPr>
                </a:p>
              </p:txBody>
            </p:sp>
          </p:grpSp>
          <p:sp>
            <p:nvSpPr>
              <p:cNvPr id="13" name="ZoneTexte 19">
                <a:extLst>
                  <a:ext uri="{FF2B5EF4-FFF2-40B4-BE49-F238E27FC236}">
                    <a16:creationId xmlns:a16="http://schemas.microsoft.com/office/drawing/2014/main" id="{51FFE881-5C4F-492F-9E8F-AE45A59C04CC}"/>
                  </a:ext>
                </a:extLst>
              </p:cNvPr>
              <p:cNvSpPr txBox="1"/>
              <p:nvPr/>
            </p:nvSpPr>
            <p:spPr>
              <a:xfrm>
                <a:off x="8171556" y="4808778"/>
                <a:ext cx="569535" cy="27074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1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rPr>
                  <a:t>1,3,5</a:t>
                </a:r>
                <a:endParaRPr lang="fr-FR" sz="11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4" name="ZoneTexte 20">
                <a:extLst>
                  <a:ext uri="{FF2B5EF4-FFF2-40B4-BE49-F238E27FC236}">
                    <a16:creationId xmlns:a16="http://schemas.microsoft.com/office/drawing/2014/main" id="{B57775AB-A672-4685-996D-CC6D1960A9BC}"/>
                  </a:ext>
                </a:extLst>
              </p:cNvPr>
              <p:cNvSpPr txBox="1"/>
              <p:nvPr/>
            </p:nvSpPr>
            <p:spPr>
              <a:xfrm>
                <a:off x="6281014" y="4808610"/>
                <a:ext cx="569535" cy="27074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1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rPr>
                  <a:t>2,4,6</a:t>
                </a:r>
                <a:endParaRPr lang="fr-FR" sz="11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</a:endParaRPr>
              </a:p>
            </p:txBody>
          </p: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3B01535A-6D99-4DDA-9802-5A263FE1F6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59330" y="5653444"/>
                <a:ext cx="325325" cy="24291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ZoneTexte 30">
                <a:extLst>
                  <a:ext uri="{FF2B5EF4-FFF2-40B4-BE49-F238E27FC236}">
                    <a16:creationId xmlns:a16="http://schemas.microsoft.com/office/drawing/2014/main" id="{C2EA647F-8E30-499F-BFA3-24F1D3CB651A}"/>
                  </a:ext>
                </a:extLst>
              </p:cNvPr>
              <p:cNvSpPr txBox="1"/>
              <p:nvPr/>
            </p:nvSpPr>
            <p:spPr>
              <a:xfrm>
                <a:off x="6227276" y="5755892"/>
                <a:ext cx="632177" cy="23433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800" b="1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rPr>
                  <a:t>Dump</a:t>
                </a:r>
                <a:endParaRPr lang="fr-FR" sz="11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90E29A48-3A93-41DD-8994-F882CB8D964D}"/>
                  </a:ext>
                </a:extLst>
              </p:cNvPr>
              <p:cNvSpPr/>
              <p:nvPr/>
            </p:nvSpPr>
            <p:spPr>
              <a:xfrm>
                <a:off x="7038050" y="4162444"/>
                <a:ext cx="113820" cy="113819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45AB52A2-2271-4D87-9B2A-FDDE6C230ACF}"/>
                  </a:ext>
                </a:extLst>
              </p:cNvPr>
              <p:cNvSpPr/>
              <p:nvPr/>
            </p:nvSpPr>
            <p:spPr>
              <a:xfrm>
                <a:off x="8003125" y="4164229"/>
                <a:ext cx="113819" cy="11382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742A58AE-A3BB-472E-A1AB-43CAE4510F65}"/>
                  </a:ext>
                </a:extLst>
              </p:cNvPr>
              <p:cNvSpPr/>
              <p:nvPr/>
            </p:nvSpPr>
            <p:spPr>
              <a:xfrm>
                <a:off x="7119152" y="5599185"/>
                <a:ext cx="113819" cy="11382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" name="Zone de texte 496"/>
              <p:cNvSpPr txBox="1"/>
              <p:nvPr/>
            </p:nvSpPr>
            <p:spPr>
              <a:xfrm>
                <a:off x="6847108" y="3738557"/>
                <a:ext cx="1513755" cy="299683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200" b="1" u="sng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rPr>
                  <a:t>PERLE 500 MeV</a:t>
                </a:r>
                <a:endParaRPr lang="fr-FR" sz="12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560913" y="1847646"/>
              <a:ext cx="479348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8425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Threshold current </a:t>
              </a:r>
              <a:r>
                <a:rPr lang="en-GB" sz="1600" dirty="0" err="1"/>
                <a:t>I</a:t>
              </a:r>
              <a:r>
                <a:rPr lang="en-GB" sz="1600" baseline="-25000" dirty="0" err="1"/>
                <a:t>th</a:t>
              </a:r>
              <a:r>
                <a:rPr lang="en-GB" sz="1600" dirty="0"/>
                <a:t> for a multi-pass machine: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ZoneTexte 6"/>
                <p:cNvSpPr txBox="1"/>
                <p:nvPr/>
              </p:nvSpPr>
              <p:spPr>
                <a:xfrm>
                  <a:off x="6228334" y="2058200"/>
                  <a:ext cx="2738807" cy="10472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GB" sz="1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en-GB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2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num>
                                  <m:den>
                                    <m:r>
                                      <a:rPr lang="en-GB" sz="1200" i="1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den>
                                </m:f>
                              </m:e>
                            </m:d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fr-FR" sz="1200" b="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fr-FR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GB" sz="1200" i="1" dirty="0" smtClean="0">
                            <a:latin typeface="Cambria Math" panose="02040503050406030204" pitchFamily="18" charset="0"/>
                          </a:rPr>
                          <m:t>calculated</m:t>
                        </m:r>
                        <m:r>
                          <m:rPr>
                            <m:nor/>
                          </m:rPr>
                          <a:rPr lang="en-GB" sz="120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1200" i="1" dirty="0" smtClean="0">
                            <a:latin typeface="Cambria Math" panose="02040503050406030204" pitchFamily="18" charset="0"/>
                          </a:rPr>
                          <m:t>with</m:t>
                        </m:r>
                        <m:r>
                          <m:rPr>
                            <m:nor/>
                          </m:rPr>
                          <a:rPr lang="en-GB" sz="120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1200" i="1" dirty="0" smtClean="0">
                            <a:latin typeface="Cambria Math" panose="02040503050406030204" pitchFamily="18" charset="0"/>
                          </a:rPr>
                          <m:t>CST</m:t>
                        </m:r>
                      </m:oMath>
                    </m:oMathPara>
                  </a14:m>
                  <a:endParaRPr lang="fr-FR" sz="1200" dirty="0"/>
                </a:p>
                <a:p>
                  <a:r>
                    <a:rPr lang="en-GB" sz="1200" dirty="0"/>
                    <a:t>  </a:t>
                  </a:r>
                </a:p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𝑙𝑚</m:t>
                          </m:r>
                        </m:sup>
                      </m:sSubSup>
                      <m:r>
                        <m:rPr>
                          <m:nor/>
                        </m:rPr>
                        <a:rPr lang="fr-FR" sz="1200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j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element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beam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transfer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matrix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between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checkpoints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200" i="1" dirty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12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200" b="0" i="1" dirty="0" smtClean="0">
                          <a:latin typeface="Cambria Math" panose="02040503050406030204" pitchFamily="18" charset="0"/>
                        </a:rPr>
                        <m:t>calculated</m:t>
                      </m:r>
                      <m:r>
                        <m:rPr>
                          <m:nor/>
                        </m:rPr>
                        <a:rPr lang="fr-FR" sz="12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200" b="0" i="1" dirty="0" smtClean="0">
                          <a:latin typeface="Cambria Math" panose="02040503050406030204" pitchFamily="18" charset="0"/>
                        </a:rPr>
                        <m:t>with</m:t>
                      </m:r>
                      <m:r>
                        <m:rPr>
                          <m:nor/>
                        </m:rPr>
                        <a:rPr lang="fr-FR" sz="12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200" b="0" i="1" dirty="0" smtClean="0">
                          <a:latin typeface="Cambria Math" panose="02040503050406030204" pitchFamily="18" charset="0"/>
                        </a:rPr>
                        <m:t>Bmad</m:t>
                      </m:r>
                      <m:r>
                        <m:rPr>
                          <m:nor/>
                        </m:rPr>
                        <a:rPr lang="fr-FR" sz="12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1200" b="0" i="1" dirty="0" smtClean="0">
                          <a:latin typeface="Cambria Math" panose="02040503050406030204" pitchFamily="18" charset="0"/>
                        </a:rPr>
                        <m:t>code</m:t>
                      </m:r>
                    </m:oMath>
                  </a14:m>
                  <a:r>
                    <a:rPr lang="en-GB" sz="1200" dirty="0"/>
                    <a:t>  </a:t>
                  </a:r>
                </a:p>
              </p:txBody>
            </p:sp>
          </mc:Choice>
          <mc:Fallback xmlns="">
            <p:sp>
              <p:nvSpPr>
                <p:cNvPr id="7" name="ZoneTexte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334" y="2058200"/>
                  <a:ext cx="2738807" cy="1047274"/>
                </a:xfrm>
                <a:prstGeom prst="rect">
                  <a:avLst/>
                </a:prstGeom>
                <a:blipFill>
                  <a:blip r:embed="rId7"/>
                  <a:stretch>
                    <a:fillRect l="-668" t="-2514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8AEBDB47-6ED3-4AB4-869E-67D27246F085}"/>
                </a:ext>
              </a:extLst>
            </p:cNvPr>
            <p:cNvCxnSpPr/>
            <p:nvPr/>
          </p:nvCxnSpPr>
          <p:spPr>
            <a:xfrm>
              <a:off x="6228334" y="1998786"/>
              <a:ext cx="0" cy="11066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Espace réservé du numéro de diapositive 54">
            <a:extLst>
              <a:ext uri="{FF2B5EF4-FFF2-40B4-BE49-F238E27FC236}">
                <a16:creationId xmlns:a16="http://schemas.microsoft.com/office/drawing/2014/main" id="{6BB36906-6036-4FAC-B125-A4B231D7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7" name="Espace réservé du pied de page 56">
            <a:extLst>
              <a:ext uri="{FF2B5EF4-FFF2-40B4-BE49-F238E27FC236}">
                <a16:creationId xmlns:a16="http://schemas.microsoft.com/office/drawing/2014/main" id="{C2CDBFBF-0F8D-41F1-82A4-4701E5DE1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676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2F9FAB-32C7-4EF0-84A9-634427E6A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800" dirty="0"/>
              <a:t>DAMPING SCHEME FOR THE TRAPPED </a:t>
            </a:r>
            <a:r>
              <a:rPr lang="fr-FR" sz="2800" dirty="0" err="1"/>
              <a:t>HOMs</a:t>
            </a:r>
            <a:endParaRPr lang="fr-FR" sz="2800" dirty="0"/>
          </a:p>
        </p:txBody>
      </p:sp>
      <p:sp>
        <p:nvSpPr>
          <p:cNvPr id="20" name="Espace réservé de la date 19">
            <a:extLst>
              <a:ext uri="{FF2B5EF4-FFF2-40B4-BE49-F238E27FC236}">
                <a16:creationId xmlns:a16="http://schemas.microsoft.com/office/drawing/2014/main" id="{5FC9E02F-E16C-493F-8B18-7588AE92E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0" y="798195"/>
            <a:ext cx="6474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CHOICE OF THE HOM DAMPING SCHEME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12879" y="1259736"/>
            <a:ext cx="7279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dirty="0"/>
              <a:t>Identification of the dangerous HOMs </a:t>
            </a:r>
            <a:r>
              <a:rPr lang="en-GB" sz="1600" dirty="0"/>
              <a:t>of the 5-cell cavity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4C4547FF-A2B9-4920-A670-696296FC5BD4}"/>
              </a:ext>
            </a:extLst>
          </p:cNvPr>
          <p:cNvGrpSpPr/>
          <p:nvPr/>
        </p:nvGrpSpPr>
        <p:grpSpPr>
          <a:xfrm>
            <a:off x="8890276" y="880537"/>
            <a:ext cx="3278458" cy="1529567"/>
            <a:chOff x="8590029" y="775918"/>
            <a:chExt cx="3278458" cy="152956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90029" y="775918"/>
              <a:ext cx="3278458" cy="1406133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9968733" y="1905375"/>
              <a:ext cx="1899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i="1" dirty="0"/>
                <a:t>Simulation with CST</a:t>
              </a:r>
            </a:p>
            <a:p>
              <a:pPr algn="ctr"/>
              <a:r>
                <a:rPr lang="en-GB" sz="1000" i="1" dirty="0"/>
                <a:t>(eigenmode + </a:t>
              </a:r>
              <a:r>
                <a:rPr lang="en-GB" sz="1000" i="1" dirty="0" err="1"/>
                <a:t>wakefield</a:t>
              </a:r>
              <a:r>
                <a:rPr lang="en-GB" sz="1000" i="1" dirty="0"/>
                <a:t> solvers)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397BD7B-6B97-458D-BD43-D58A2750C101}"/>
                </a:ext>
              </a:extLst>
            </p:cNvPr>
            <p:cNvSpPr txBox="1"/>
            <p:nvPr/>
          </p:nvSpPr>
          <p:spPr>
            <a:xfrm>
              <a:off x="8633528" y="893631"/>
              <a:ext cx="23263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i="1" dirty="0"/>
                <a:t>Example with 2 hook &amp; 2 probe couplers: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91919341-C532-449D-B852-BA7B58585003}"/>
              </a:ext>
            </a:extLst>
          </p:cNvPr>
          <p:cNvSpPr txBox="1"/>
          <p:nvPr/>
        </p:nvSpPr>
        <p:spPr>
          <a:xfrm>
            <a:off x="312879" y="3550655"/>
            <a:ext cx="6239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dirty="0"/>
              <a:t>Evaluation of the HOM power (for one cavity) PERLE 3-turns </a:t>
            </a: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32466333-05CE-48AF-B578-F6E9FE216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182423"/>
              </p:ext>
            </p:extLst>
          </p:nvPr>
        </p:nvGraphicFramePr>
        <p:xfrm>
          <a:off x="1369036" y="5539464"/>
          <a:ext cx="7067098" cy="4927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285304">
                  <a:extLst>
                    <a:ext uri="{9D8B030D-6E8A-4147-A177-3AD203B41FA5}">
                      <a16:colId xmlns:a16="http://schemas.microsoft.com/office/drawing/2014/main" val="2213862225"/>
                    </a:ext>
                  </a:extLst>
                </a:gridCol>
                <a:gridCol w="1093573">
                  <a:extLst>
                    <a:ext uri="{9D8B030D-6E8A-4147-A177-3AD203B41FA5}">
                      <a16:colId xmlns:a16="http://schemas.microsoft.com/office/drawing/2014/main" val="641504225"/>
                    </a:ext>
                  </a:extLst>
                </a:gridCol>
                <a:gridCol w="908221">
                  <a:extLst>
                    <a:ext uri="{9D8B030D-6E8A-4147-A177-3AD203B41FA5}">
                      <a16:colId xmlns:a16="http://schemas.microsoft.com/office/drawing/2014/main" val="2577581596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1351412326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2669013715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2433226998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2149685869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2513794284"/>
                    </a:ext>
                  </a:extLst>
                </a:gridCol>
              </a:tblGrid>
              <a:tr h="246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/>
                        <a:t>P</a:t>
                      </a:r>
                      <a:r>
                        <a:rPr lang="en-GB" sz="1000" baseline="-25000" dirty="0"/>
                        <a:t>L</a:t>
                      </a:r>
                      <a:r>
                        <a:rPr lang="en-GB" sz="1000" dirty="0"/>
                        <a:t> </a:t>
                      </a:r>
                      <a:r>
                        <a:rPr lang="en-GB" sz="1000" b="0" dirty="0"/>
                        <a:t>[0; 2.5 GHz]</a:t>
                      </a:r>
                      <a:endParaRPr lang="fr-FR" sz="10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P</a:t>
                      </a:r>
                      <a:r>
                        <a:rPr lang="en-GB" sz="1000" baseline="-25000" dirty="0"/>
                        <a:t>M</a:t>
                      </a:r>
                      <a:r>
                        <a:rPr lang="en-GB" sz="1000" dirty="0"/>
                        <a:t> </a:t>
                      </a:r>
                      <a:r>
                        <a:rPr lang="en-GB" sz="1000" b="0" dirty="0"/>
                        <a:t>[2.5; 4 GHz]</a:t>
                      </a:r>
                      <a:endParaRPr lang="en-GB" sz="1000" b="0" dirty="0"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/>
                        <a:t>P</a:t>
                      </a:r>
                      <a:r>
                        <a:rPr lang="en-GB" sz="1000" baseline="-25000" dirty="0"/>
                        <a:t>H</a:t>
                      </a:r>
                      <a:r>
                        <a:rPr lang="en-GB" sz="1000" dirty="0"/>
                        <a:t> </a:t>
                      </a:r>
                      <a:r>
                        <a:rPr lang="en-GB" sz="1000" b="0" dirty="0"/>
                        <a:t>[4; 40 GHz]</a:t>
                      </a:r>
                      <a:endParaRPr lang="fr-FR" sz="10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effectLst/>
                        </a:rPr>
                        <a:t>P</a:t>
                      </a:r>
                      <a:r>
                        <a:rPr lang="en-GB" sz="1000" kern="1200" baseline="-25000" dirty="0">
                          <a:effectLst/>
                        </a:rPr>
                        <a:t>HOM</a:t>
                      </a:r>
                      <a:endParaRPr lang="fr-FR" sz="10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effectLst/>
                        </a:rPr>
                        <a:t>2 Beam pipes</a:t>
                      </a:r>
                      <a:endParaRPr lang="fr-FR" sz="10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effectLst/>
                        </a:rPr>
                        <a:t>FPC</a:t>
                      </a:r>
                      <a:endParaRPr lang="fr-FR" sz="10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effectLst/>
                        </a:rPr>
                        <a:t>2 Hook</a:t>
                      </a:r>
                      <a:endParaRPr lang="fr-FR" sz="10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effectLst/>
                        </a:rPr>
                        <a:t>2 Probe</a:t>
                      </a:r>
                      <a:endParaRPr lang="fr-FR" sz="10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35871715"/>
                  </a:ext>
                </a:extLst>
              </a:tr>
              <a:tr h="2463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effectLst/>
                        </a:rPr>
                        <a:t>3.5 W</a:t>
                      </a:r>
                      <a:endParaRPr lang="fr-FR" sz="10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effectLst/>
                        </a:rPr>
                        <a:t>12 W</a:t>
                      </a:r>
                      <a:endParaRPr lang="fr-FR" sz="10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effectLst/>
                        </a:rPr>
                        <a:t>114 W</a:t>
                      </a:r>
                      <a:endParaRPr lang="fr-FR" sz="10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effectLst/>
                        </a:rPr>
                        <a:t>130 W</a:t>
                      </a:r>
                      <a:endParaRPr lang="fr-FR" sz="10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effectLst/>
                        </a:rPr>
                        <a:t>113 W</a:t>
                      </a:r>
                      <a:endParaRPr lang="fr-FR" sz="10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effectLst/>
                        </a:rPr>
                        <a:t>13 W</a:t>
                      </a:r>
                      <a:endParaRPr lang="fr-FR" sz="10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effectLst/>
                        </a:rPr>
                        <a:t>1 W</a:t>
                      </a:r>
                      <a:endParaRPr lang="fr-FR" sz="10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effectLst/>
                        </a:rPr>
                        <a:t>2.5 W</a:t>
                      </a:r>
                      <a:endParaRPr lang="fr-FR" sz="10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287528"/>
                  </a:ext>
                </a:extLst>
              </a:tr>
            </a:tbl>
          </a:graphicData>
        </a:graphic>
      </p:graphicFrame>
      <p:grpSp>
        <p:nvGrpSpPr>
          <p:cNvPr id="45" name="Groupe 44">
            <a:extLst>
              <a:ext uri="{FF2B5EF4-FFF2-40B4-BE49-F238E27FC236}">
                <a16:creationId xmlns:a16="http://schemas.microsoft.com/office/drawing/2014/main" id="{55EFE1A3-BC57-45E1-B860-685BA457AA91}"/>
              </a:ext>
            </a:extLst>
          </p:cNvPr>
          <p:cNvGrpSpPr/>
          <p:nvPr/>
        </p:nvGrpSpPr>
        <p:grpSpPr>
          <a:xfrm>
            <a:off x="897778" y="4176084"/>
            <a:ext cx="7324618" cy="679801"/>
            <a:chOff x="897778" y="4176084"/>
            <a:chExt cx="7324618" cy="679801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2D42C9B-F951-4086-8D10-E4D2B07D8DD7}"/>
                </a:ext>
              </a:extLst>
            </p:cNvPr>
            <p:cNvSpPr txBox="1"/>
            <p:nvPr/>
          </p:nvSpPr>
          <p:spPr>
            <a:xfrm>
              <a:off x="897778" y="4344206"/>
              <a:ext cx="252884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HOM Power (Wakefield):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9AEE46AA-A8CF-4E5D-8E48-B8275997C51C}"/>
                    </a:ext>
                  </a:extLst>
                </p:cNvPr>
                <p:cNvSpPr txBox="1"/>
                <p:nvPr/>
              </p:nvSpPr>
              <p:spPr>
                <a:xfrm>
                  <a:off x="6103617" y="4337314"/>
                  <a:ext cx="2118779" cy="4041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sz="1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1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fr-FR" sz="1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</m:oMath>
                  </a14:m>
                  <a:r>
                    <a:rPr lang="fr-FR" sz="1000" dirty="0"/>
                    <a:t>=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000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fr-FR" sz="1000" i="1">
                          <a:latin typeface="Cambria Math" panose="02040503050406030204" pitchFamily="18" charset="0"/>
                        </a:rPr>
                        <m:t>𝑜𝑟𝑚𝑎𝑙𝑖𝑧𝑒𝑑</m:t>
                      </m:r>
                      <m:r>
                        <a:rPr lang="fr-FR" sz="1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000" i="1">
                          <a:latin typeface="Cambria Math" panose="02040503050406030204" pitchFamily="18" charset="0"/>
                        </a:rPr>
                        <m:t>𝑓𝑜𝑢𝑟𝑖𝑒𝑟</m:t>
                      </m:r>
                      <m:r>
                        <a:rPr lang="fr-FR" sz="1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000" i="1">
                          <a:latin typeface="Cambria Math" panose="02040503050406030204" pitchFamily="18" charset="0"/>
                        </a:rPr>
                        <m:t>𝑠𝑝𝑒𝑐𝑡𝑟𝑢𝑚</m:t>
                      </m:r>
                    </m:oMath>
                  </a14:m>
                  <a:endParaRPr lang="fr-FR" sz="100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𝑏𝑒𝑎𝑚</m:t>
                        </m:r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𝑐𝑢𝑟𝑟𝑒𝑛𝑡</m:t>
                        </m:r>
                      </m:oMath>
                    </m:oMathPara>
                  </a14:m>
                  <a:endParaRPr lang="fr-FR" sz="1000" dirty="0"/>
                </a:p>
              </p:txBody>
            </p:sp>
          </mc:Choice>
          <mc:Fallback xmlns=""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9AEE46AA-A8CF-4E5D-8E48-B8275997C5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3617" y="4337314"/>
                  <a:ext cx="2118779" cy="40415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525AD2E-30B1-45BE-AED0-B9EC2E37C954}"/>
                    </a:ext>
                  </a:extLst>
                </p:cNvPr>
                <p:cNvSpPr/>
                <p:nvPr/>
              </p:nvSpPr>
              <p:spPr>
                <a:xfrm>
                  <a:off x="3326075" y="4176084"/>
                  <a:ext cx="2806987" cy="6798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𝐻𝑂𝑀</m:t>
                            </m:r>
                          </m:sub>
                        </m:sSub>
                        <m:r>
                          <a:rPr lang="en-GB" sz="1400" i="0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sz="1400" i="0">
                                <a:latin typeface="Cambria Math" panose="02040503050406030204" pitchFamily="18" charset="0"/>
                              </a:rPr>
                              <m:t>,0</m:t>
                            </m:r>
                          </m:sub>
                          <m:sup>
                            <m:r>
                              <a:rPr lang="en-GB" sz="14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nary>
                          <m:naryPr>
                            <m:chr m:val="∑"/>
                            <m:limLoc m:val="undOvr"/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GB" sz="1400" i="0">
                                <a:latin typeface="Cambria Math" panose="02040503050406030204" pitchFamily="18" charset="0"/>
                              </a:rPr>
                              <m:t>=−∞</m:t>
                            </m:r>
                          </m:sub>
                          <m:sup>
                            <m:r>
                              <a:rPr lang="en-GB" sz="1400" i="0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r>
                              <a:rPr lang="en-GB" sz="1400" i="0">
                                <a:latin typeface="Cambria Math" panose="02040503050406030204" pitchFamily="18" charset="0"/>
                              </a:rPr>
                              <m:t>ℜ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GB" sz="1400" i="0">
                                        <a:latin typeface="Cambria Math" panose="02040503050406030204" pitchFamily="18" charset="0"/>
                                      </a:rPr>
                                      <m:t>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sSub>
                                      <m:sSubPr>
                                        <m:ctrlPr>
                                          <a:rPr lang="en-GB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400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GB" sz="1400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  <m:sSup>
                              <m:sSup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GB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GB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GB" sz="1400" i="1">
                                                <a:latin typeface="Cambria Math" panose="02040503050406030204" pitchFamily="18" charset="0"/>
                                              </a:rPr>
                                              <m:t>𝐼</m:t>
                                            </m:r>
                                          </m:e>
                                          <m:sub>
                                            <m:r>
                                              <a:rPr lang="en-GB" sz="1400" i="1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GB" sz="14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  <m:r>
                          <a:rPr lang="en-GB" sz="1400" i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525AD2E-30B1-45BE-AED0-B9EC2E37C9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6075" y="4176084"/>
                  <a:ext cx="2806987" cy="67980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28" name="Tableau 27">
            <a:extLst>
              <a:ext uri="{FF2B5EF4-FFF2-40B4-BE49-F238E27FC236}">
                <a16:creationId xmlns:a16="http://schemas.microsoft.com/office/drawing/2014/main" id="{CFBD944C-8DB2-4F0B-ADA8-606498950A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774744"/>
              </p:ext>
            </p:extLst>
          </p:nvPr>
        </p:nvGraphicFramePr>
        <p:xfrm>
          <a:off x="8882265" y="3921135"/>
          <a:ext cx="2773431" cy="1667116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1123290484"/>
                    </a:ext>
                  </a:extLst>
                </a:gridCol>
                <a:gridCol w="541431">
                  <a:extLst>
                    <a:ext uri="{9D8B030D-6E8A-4147-A177-3AD203B41FA5}">
                      <a16:colId xmlns:a16="http://schemas.microsoft.com/office/drawing/2014/main" val="4147662869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988278371"/>
                    </a:ext>
                  </a:extLst>
                </a:gridCol>
              </a:tblGrid>
              <a:tr h="2274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effectLst/>
                        </a:rPr>
                        <a:t>Parameter</a:t>
                      </a:r>
                      <a:endParaRPr lang="fr-FR" sz="10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effectLst/>
                        </a:rPr>
                        <a:t>Symbol</a:t>
                      </a:r>
                      <a:endParaRPr lang="fr-FR" sz="10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effectLst/>
                        </a:rPr>
                        <a:t>Value</a:t>
                      </a:r>
                      <a:endParaRPr lang="fr-FR" sz="10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3464103"/>
                  </a:ext>
                </a:extLst>
              </a:tr>
              <a:tr h="2274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effectLst/>
                        </a:rPr>
                        <a:t>Longitudinal bunch length</a:t>
                      </a:r>
                      <a:endParaRPr lang="fr-FR" sz="10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kern="1200">
                          <a:effectLst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GB" sz="1000" kern="1200" baseline="-25000">
                          <a:effectLst/>
                        </a:rPr>
                        <a:t>z</a:t>
                      </a:r>
                      <a:endParaRPr lang="fr-FR" sz="10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effectLst/>
                        </a:rPr>
                        <a:t>3mm</a:t>
                      </a:r>
                      <a:endParaRPr lang="fr-FR" sz="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837788"/>
                  </a:ext>
                </a:extLst>
              </a:tr>
              <a:tr h="2274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effectLst/>
                        </a:rPr>
                        <a:t>Bunch charge</a:t>
                      </a:r>
                      <a:endParaRPr lang="fr-FR" sz="10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kern="1200">
                          <a:effectLst/>
                        </a:rPr>
                        <a:t>Q</a:t>
                      </a:r>
                      <a:r>
                        <a:rPr lang="en-GB" sz="1000" kern="1200" baseline="-25000">
                          <a:effectLst/>
                        </a:rPr>
                        <a:t>b</a:t>
                      </a:r>
                      <a:endParaRPr lang="fr-FR" sz="10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effectLst/>
                        </a:rPr>
                        <a:t>500 </a:t>
                      </a:r>
                      <a:r>
                        <a:rPr lang="en-GB" sz="800" kern="1200" dirty="0" err="1">
                          <a:effectLst/>
                        </a:rPr>
                        <a:t>pC</a:t>
                      </a:r>
                      <a:endParaRPr lang="fr-FR" sz="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7039859"/>
                  </a:ext>
                </a:extLst>
              </a:tr>
              <a:tr h="2274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effectLst/>
                        </a:rPr>
                        <a:t>Average beam current</a:t>
                      </a:r>
                      <a:endParaRPr lang="fr-FR" sz="10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kern="1200">
                          <a:effectLst/>
                        </a:rPr>
                        <a:t>I</a:t>
                      </a:r>
                      <a:r>
                        <a:rPr lang="en-GB" sz="1000" kern="1200" baseline="-25000">
                          <a:effectLst/>
                        </a:rPr>
                        <a:t>b,0</a:t>
                      </a:r>
                      <a:endParaRPr lang="fr-FR" sz="10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effectLst/>
                        </a:rPr>
                        <a:t>20 mA</a:t>
                      </a:r>
                      <a:endParaRPr lang="fr-FR" sz="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22295423"/>
                  </a:ext>
                </a:extLst>
              </a:tr>
              <a:tr h="2274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effectLst/>
                        </a:rPr>
                        <a:t>Operating beam current</a:t>
                      </a:r>
                      <a:endParaRPr lang="fr-FR" sz="10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kern="1200">
                          <a:effectLst/>
                        </a:rPr>
                        <a:t>I</a:t>
                      </a:r>
                      <a:r>
                        <a:rPr lang="en-GB" sz="1000" kern="1200" baseline="-25000">
                          <a:effectLst/>
                        </a:rPr>
                        <a:t>b,op</a:t>
                      </a:r>
                      <a:endParaRPr lang="fr-FR" sz="10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effectLst/>
                        </a:rPr>
                        <a:t>120 mA</a:t>
                      </a:r>
                      <a:endParaRPr lang="fr-FR" sz="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78352372"/>
                  </a:ext>
                </a:extLst>
              </a:tr>
              <a:tr h="3024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effectLst/>
                        </a:rPr>
                        <a:t>Total longitudinal loss factor</a:t>
                      </a:r>
                      <a:endParaRPr lang="fr-FR" sz="10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kern="1200">
                          <a:effectLst/>
                        </a:rPr>
                        <a:t>k</a:t>
                      </a:r>
                      <a:r>
                        <a:rPr lang="pt-BR" sz="1000" kern="1200" baseline="-25000">
                          <a:effectLst/>
                        </a:rPr>
                        <a:t>∥</a:t>
                      </a:r>
                      <a:endParaRPr lang="fr-FR" sz="10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effectLst/>
                        </a:rPr>
                        <a:t>2.304 V/</a:t>
                      </a:r>
                      <a:r>
                        <a:rPr lang="en-GB" sz="800" kern="1200" dirty="0" err="1">
                          <a:effectLst/>
                        </a:rPr>
                        <a:t>pC</a:t>
                      </a:r>
                      <a:endParaRPr lang="fr-FR" sz="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8493907"/>
                  </a:ext>
                </a:extLst>
              </a:tr>
              <a:tr h="2274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0" kern="1200" dirty="0">
                          <a:effectLst/>
                        </a:rPr>
                        <a:t>Loss factor of FM </a:t>
                      </a:r>
                      <a:r>
                        <a:rPr lang="pt-BR" sz="1000" b="0" kern="1200" dirty="0">
                          <a:effectLst/>
                        </a:rPr>
                        <a:t>k</a:t>
                      </a:r>
                      <a:r>
                        <a:rPr lang="pt-BR" sz="1000" b="0" kern="1200" baseline="-25000" dirty="0">
                          <a:effectLst/>
                        </a:rPr>
                        <a:t>∥,0</a:t>
                      </a:r>
                      <a:endParaRPr lang="fr-FR" sz="10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kern="1200" dirty="0">
                          <a:effectLst/>
                        </a:rPr>
                        <a:t>k</a:t>
                      </a:r>
                      <a:r>
                        <a:rPr lang="pt-BR" sz="1000" kern="1200" baseline="-25000" dirty="0">
                          <a:effectLst/>
                        </a:rPr>
                        <a:t>∥,0</a:t>
                      </a:r>
                      <a:endParaRPr lang="fr-FR" sz="10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kern="1200" dirty="0">
                          <a:effectLst/>
                        </a:rPr>
                        <a:t>0.594 V/</a:t>
                      </a:r>
                      <a:r>
                        <a:rPr lang="en-GB" sz="800" kern="1200" dirty="0" err="1">
                          <a:effectLst/>
                        </a:rPr>
                        <a:t>pC</a:t>
                      </a:r>
                      <a:endParaRPr lang="fr-FR" sz="8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28543467"/>
                  </a:ext>
                </a:extLst>
              </a:tr>
            </a:tbl>
          </a:graphicData>
        </a:graphic>
      </p:graphicFrame>
      <p:grpSp>
        <p:nvGrpSpPr>
          <p:cNvPr id="46" name="Groupe 45">
            <a:extLst>
              <a:ext uri="{FF2B5EF4-FFF2-40B4-BE49-F238E27FC236}">
                <a16:creationId xmlns:a16="http://schemas.microsoft.com/office/drawing/2014/main" id="{80586BB8-5E96-4940-BE13-95A67E10F4E1}"/>
              </a:ext>
            </a:extLst>
          </p:cNvPr>
          <p:cNvGrpSpPr/>
          <p:nvPr/>
        </p:nvGrpSpPr>
        <p:grpSpPr>
          <a:xfrm>
            <a:off x="1184402" y="4779887"/>
            <a:ext cx="7481203" cy="825076"/>
            <a:chOff x="1184402" y="4779887"/>
            <a:chExt cx="7481203" cy="825076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4DD8AB2-B621-40A2-9C3C-0C1D42F076AF}"/>
                </a:ext>
              </a:extLst>
            </p:cNvPr>
            <p:cNvSpPr txBox="1"/>
            <p:nvPr/>
          </p:nvSpPr>
          <p:spPr>
            <a:xfrm>
              <a:off x="2363786" y="5156864"/>
              <a:ext cx="10628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i="1" dirty="0"/>
                <a:t>With 2H2P: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724D1CAF-7E2C-4186-9ED5-0A7EEC212BFA}"/>
                    </a:ext>
                  </a:extLst>
                </p:cNvPr>
                <p:cNvSpPr txBox="1"/>
                <p:nvPr/>
              </p:nvSpPr>
              <p:spPr>
                <a:xfrm>
                  <a:off x="3309736" y="5031729"/>
                  <a:ext cx="4265913" cy="573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𝐻𝑂𝑀</m:t>
                            </m:r>
                          </m:sub>
                        </m:s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≅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73.7</m:t>
                            </m:r>
                          </m:num>
                          <m:den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7.7</m:t>
                            </m:r>
                          </m:den>
                        </m:f>
                        <m:sSub>
                          <m:sSubPr>
                            <m:ctrlPr>
                              <a:rPr lang="fr-FR" sz="1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sub>
                        </m:sSub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=130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oMath>
                    </m:oMathPara>
                  </a14:m>
                  <a:endParaRPr lang="fr-FR" sz="1400" i="1" dirty="0">
                    <a:latin typeface="Calibri" panose="020F0502020204030204" pitchFamily="34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724D1CAF-7E2C-4186-9ED5-0A7EEC212B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9736" y="5031729"/>
                  <a:ext cx="4265913" cy="57323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63421826-B655-44E5-9B8B-1688DAC00708}"/>
                </a:ext>
              </a:extLst>
            </p:cNvPr>
            <p:cNvSpPr txBox="1"/>
            <p:nvPr/>
          </p:nvSpPr>
          <p:spPr>
            <a:xfrm>
              <a:off x="1184402" y="4779887"/>
              <a:ext cx="748120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Approximation by considering three frequency ranges (Low, Medium, High) </a:t>
              </a:r>
              <a:r>
                <a:rPr lang="en-GB" sz="1200" dirty="0"/>
                <a:t>(</a:t>
              </a:r>
              <a:r>
                <a:rPr lang="en-GB" sz="1200" i="1" dirty="0"/>
                <a:t>C. </a:t>
              </a:r>
              <a:r>
                <a:rPr lang="en-GB" sz="1200" i="1" dirty="0" err="1"/>
                <a:t>Barbagallo</a:t>
              </a:r>
              <a:r>
                <a:rPr lang="en-US" sz="1200" i="1" dirty="0"/>
                <a:t>)</a:t>
              </a:r>
              <a:r>
                <a:rPr lang="en-GB" sz="16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GB" sz="1600" dirty="0"/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FC6467C6-2C8A-4014-9E03-0DC33E20C2A2}"/>
              </a:ext>
            </a:extLst>
          </p:cNvPr>
          <p:cNvSpPr txBox="1"/>
          <p:nvPr/>
        </p:nvSpPr>
        <p:spPr>
          <a:xfrm>
            <a:off x="1369036" y="6037150"/>
            <a:ext cx="104680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sz="1600" dirty="0">
                <a:sym typeface="Wingdings" panose="05000000000000000000" pitchFamily="2" charset="2"/>
              </a:rPr>
              <a:t>Almost all of the HOM power goes into the beam pipes (85%). Only several watts are extracted by the HOM couplers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7F10464-A4F9-4048-BFD4-27D40FCC9FB4}"/>
              </a:ext>
            </a:extLst>
          </p:cNvPr>
          <p:cNvSpPr txBox="1"/>
          <p:nvPr/>
        </p:nvSpPr>
        <p:spPr>
          <a:xfrm>
            <a:off x="403187" y="1586066"/>
            <a:ext cx="91069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with high R/Q values, close to a beam harmonic (a multiple of 40 MHz), confined within the cavity</a:t>
            </a:r>
          </a:p>
          <a:p>
            <a:pPr marL="1200150" lvl="2" indent="-285750">
              <a:buFont typeface="Symbol" panose="05050102010706020507" pitchFamily="18" charset="2"/>
              <a:buChar char="Þ"/>
            </a:pPr>
            <a:r>
              <a:rPr lang="en-GB" sz="1600" dirty="0"/>
              <a:t>Several trapped modes: monopoles TM011 and dipoles TE111 &amp; TM110</a:t>
            </a:r>
          </a:p>
          <a:p>
            <a:pPr marL="1200150" lvl="2" indent="-285750">
              <a:buFont typeface="Symbol" panose="05050102010706020507" pitchFamily="18" charset="2"/>
              <a:buChar char="Þ"/>
            </a:pPr>
            <a:r>
              <a:rPr lang="en-GB" sz="1600" dirty="0"/>
              <a:t>Monopole modes far from beam harmonics</a:t>
            </a:r>
          </a:p>
          <a:p>
            <a:pPr marL="1200150" lvl="2" indent="-285750">
              <a:buFont typeface="Symbol" panose="05050102010706020507" pitchFamily="18" charset="2"/>
              <a:buChar char="Þ"/>
            </a:pPr>
            <a:r>
              <a:rPr lang="en-GB" sz="1600" dirty="0"/>
              <a:t>Dipole modes </a:t>
            </a:r>
            <a:r>
              <a:rPr lang="en-GB" sz="1600" dirty="0">
                <a:sym typeface="Wingdings" panose="05000000000000000000" pitchFamily="2" charset="2"/>
              </a:rPr>
              <a:t>only 1 to 2 MHz away from beam harmonics</a:t>
            </a:r>
            <a:endParaRPr lang="en-GB" sz="16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35DB15B-3557-42C9-9929-C04544FCC2D3}"/>
              </a:ext>
            </a:extLst>
          </p:cNvPr>
          <p:cNvSpPr txBox="1"/>
          <p:nvPr/>
        </p:nvSpPr>
        <p:spPr>
          <a:xfrm>
            <a:off x="312879" y="2660246"/>
            <a:ext cx="3442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dirty="0"/>
              <a:t>Evaluation of the</a:t>
            </a:r>
            <a:r>
              <a:rPr lang="en-GB" dirty="0"/>
              <a:t> </a:t>
            </a:r>
            <a:r>
              <a:rPr lang="en-GB" b="1" dirty="0"/>
              <a:t>impedances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4838AC0A-BDCB-486A-8351-508354C20DF1}"/>
              </a:ext>
            </a:extLst>
          </p:cNvPr>
          <p:cNvGrpSpPr/>
          <p:nvPr/>
        </p:nvGrpSpPr>
        <p:grpSpPr>
          <a:xfrm>
            <a:off x="423128" y="2548240"/>
            <a:ext cx="11259586" cy="1234758"/>
            <a:chOff x="423128" y="2548240"/>
            <a:chExt cx="11259586" cy="1234758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4B25DAC-29D6-4FEC-B60A-0386F6C9A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0601"/>
            <a:stretch/>
          </p:blipFill>
          <p:spPr>
            <a:xfrm>
              <a:off x="9023462" y="2548240"/>
              <a:ext cx="2659252" cy="1234758"/>
            </a:xfrm>
            <a:prstGeom prst="rect">
              <a:avLst/>
            </a:prstGeom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CCE03FE6-358B-4589-BD7C-E72E7242C365}"/>
                </a:ext>
              </a:extLst>
            </p:cNvPr>
            <p:cNvSpPr txBox="1"/>
            <p:nvPr/>
          </p:nvSpPr>
          <p:spPr>
            <a:xfrm>
              <a:off x="423128" y="2999719"/>
              <a:ext cx="612895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with different HOM couplers (HOOK, PROBE, DQW)</a:t>
              </a:r>
            </a:p>
            <a:p>
              <a:pPr marL="1200150" lvl="2" indent="-285750">
                <a:buFont typeface="Symbol" panose="05050102010706020507" pitchFamily="18" charset="2"/>
                <a:buChar char="Þ"/>
              </a:pPr>
              <a:r>
                <a:rPr lang="en-GB" sz="1600" dirty="0"/>
                <a:t>Two efficient damping schemes: 4DQW / 2H2P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7AFFC13C-76D1-4CEC-B5EF-2EC8A34831C5}"/>
              </a:ext>
            </a:extLst>
          </p:cNvPr>
          <p:cNvGrpSpPr/>
          <p:nvPr/>
        </p:nvGrpSpPr>
        <p:grpSpPr>
          <a:xfrm>
            <a:off x="423128" y="3830234"/>
            <a:ext cx="7529779" cy="394476"/>
            <a:chOff x="423128" y="3830234"/>
            <a:chExt cx="7529779" cy="3944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E035504E-A19A-40FE-81D5-CC33491B6AFD}"/>
                    </a:ext>
                  </a:extLst>
                </p:cNvPr>
                <p:cNvSpPr/>
                <p:nvPr/>
              </p:nvSpPr>
              <p:spPr>
                <a:xfrm>
                  <a:off x="3019317" y="3830234"/>
                  <a:ext cx="4933590" cy="37830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𝐻𝑂𝑀</m:t>
                            </m:r>
                          </m:sub>
                        </m:s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||,</m:t>
                            </m:r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𝐻𝑂𝑀</m:t>
                            </m:r>
                          </m:sub>
                        </m:sSub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𝑜𝑝</m:t>
                            </m:r>
                          </m:sub>
                        </m:s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||</m:t>
                                </m:r>
                              </m:sub>
                            </m:s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||,0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𝑜𝑝</m:t>
                            </m:r>
                          </m:sub>
                        </m:s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=102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E035504E-A19A-40FE-81D5-CC33491B6A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9317" y="3830234"/>
                  <a:ext cx="4933590" cy="378309"/>
                </a:xfrm>
                <a:prstGeom prst="rect">
                  <a:avLst/>
                </a:prstGeom>
                <a:blipFill>
                  <a:blip r:embed="rId7"/>
                  <a:stretch>
                    <a:fillRect b="-645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C752A282-83A8-44AE-9978-17695D864C71}"/>
                </a:ext>
              </a:extLst>
            </p:cNvPr>
            <p:cNvSpPr txBox="1"/>
            <p:nvPr/>
          </p:nvSpPr>
          <p:spPr>
            <a:xfrm>
              <a:off x="423128" y="3886156"/>
              <a:ext cx="280191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fr-FR" sz="1600" dirty="0" err="1"/>
                <a:t>Average</a:t>
              </a:r>
              <a:r>
                <a:rPr lang="fr-FR" sz="1600" dirty="0"/>
                <a:t> HOM Power: </a:t>
              </a:r>
              <a:endParaRPr lang="en-GB" sz="1600" dirty="0"/>
            </a:p>
          </p:txBody>
        </p:sp>
      </p:grpSp>
      <p:sp>
        <p:nvSpPr>
          <p:cNvPr id="47" name="Espace réservé du numéro de diapositive 46">
            <a:extLst>
              <a:ext uri="{FF2B5EF4-FFF2-40B4-BE49-F238E27FC236}">
                <a16:creationId xmlns:a16="http://schemas.microsoft.com/office/drawing/2014/main" id="{B19C6E5C-61B3-4540-A825-B8C877D03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8" name="Espace réservé du pied de page 47">
            <a:extLst>
              <a:ext uri="{FF2B5EF4-FFF2-40B4-BE49-F238E27FC236}">
                <a16:creationId xmlns:a16="http://schemas.microsoft.com/office/drawing/2014/main" id="{B7DE4D8B-FBA5-4F19-8BDF-F246AEB6B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944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319"/>
          <a:stretch/>
        </p:blipFill>
        <p:spPr>
          <a:xfrm>
            <a:off x="8126701" y="995296"/>
            <a:ext cx="3726715" cy="265115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12F9FAB-32C7-4EF0-84A9-634427E6A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800" dirty="0"/>
              <a:t>DAMPING SCHEME FOR THE TRAPPED </a:t>
            </a:r>
            <a:r>
              <a:rPr lang="fr-FR" sz="2800" dirty="0" err="1"/>
              <a:t>HOMs</a:t>
            </a:r>
            <a:endParaRPr lang="fr-FR" sz="2800" dirty="0"/>
          </a:p>
        </p:txBody>
      </p:sp>
      <p:sp>
        <p:nvSpPr>
          <p:cNvPr id="20" name="Espace réservé de la date 19">
            <a:extLst>
              <a:ext uri="{FF2B5EF4-FFF2-40B4-BE49-F238E27FC236}">
                <a16:creationId xmlns:a16="http://schemas.microsoft.com/office/drawing/2014/main" id="{5FC9E02F-E16C-493F-8B18-7588AE92E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10672" y="800733"/>
            <a:ext cx="5183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 DAMPING SCHEME ADOPTED FOR PERLE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3331" y="5806014"/>
            <a:ext cx="11925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Symbol" panose="05050102010706020507" pitchFamily="18" charset="2"/>
              <a:buChar char="Þ"/>
            </a:pPr>
            <a:r>
              <a:rPr lang="en-GB" sz="1600" dirty="0">
                <a:sym typeface="Wingdings" panose="05000000000000000000" pitchFamily="2" charset="2"/>
              </a:rPr>
              <a:t>4H damping scheme is the </a:t>
            </a:r>
            <a:r>
              <a:rPr lang="en-US" sz="1600" dirty="0"/>
              <a:t>ideal choice (same fabrication, less cost by mass production)</a:t>
            </a:r>
          </a:p>
          <a:p>
            <a:pPr marL="285750" lvl="1" indent="-285750">
              <a:buFont typeface="Symbol" panose="05050102010706020507" pitchFamily="18" charset="2"/>
              <a:buChar char="Þ"/>
            </a:pPr>
            <a:r>
              <a:rPr lang="en-US" sz="1600" dirty="0"/>
              <a:t>Start PERLE with only </a:t>
            </a:r>
            <a:r>
              <a:rPr lang="en-GB" sz="1600" dirty="0">
                <a:sym typeface="Wingdings" panose="05000000000000000000" pitchFamily="2" charset="2"/>
              </a:rPr>
              <a:t>2 HOOK couplers (one on each side of the cavity oriented at 120° to each other), 2 ports left empty for upgrade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8756" y="2825018"/>
            <a:ext cx="3726715" cy="250711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E084F4E-C866-40A9-8DFC-A3E59F85A0AF}"/>
              </a:ext>
            </a:extLst>
          </p:cNvPr>
          <p:cNvSpPr txBox="1"/>
          <p:nvPr/>
        </p:nvSpPr>
        <p:spPr>
          <a:xfrm>
            <a:off x="492047" y="1397025"/>
            <a:ext cx="7773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dirty="0"/>
              <a:t>Mechanical considerations </a:t>
            </a:r>
            <a:r>
              <a:rPr lang="en-GB" sz="1600" dirty="0"/>
              <a:t>associated with the integration into the cryomodule </a:t>
            </a:r>
            <a:endParaRPr lang="en-GB" sz="16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FCE19AD-CE19-4C74-ADEC-977C0CEF1202}"/>
              </a:ext>
            </a:extLst>
          </p:cNvPr>
          <p:cNvSpPr txBox="1"/>
          <p:nvPr/>
        </p:nvSpPr>
        <p:spPr>
          <a:xfrm>
            <a:off x="592909" y="1747800"/>
            <a:ext cx="74855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Risk of thermal instability due to dynamic heat loads of the fundamental mode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Integration of the couplers on the cavity equipped with its helium vessel </a:t>
            </a:r>
          </a:p>
          <a:p>
            <a:pPr marL="1200150" lvl="2" indent="-285750">
              <a:buFont typeface="Symbol" panose="05050102010706020507" pitchFamily="18" charset="2"/>
              <a:buChar char="Þ"/>
            </a:pPr>
            <a:r>
              <a:rPr lang="en-GB" sz="1600" dirty="0"/>
              <a:t>Only Hook and Probe couplers are possible options</a:t>
            </a:r>
          </a:p>
          <a:p>
            <a:pPr marL="1200150" lvl="2" indent="-285750">
              <a:buFont typeface="Symbol" panose="05050102010706020507" pitchFamily="18" charset="2"/>
              <a:buChar char="Þ"/>
            </a:pPr>
            <a:r>
              <a:rPr lang="en-GB" sz="1600" dirty="0"/>
              <a:t>Comparison of the impedances between 2H2P, 4H, 2H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F486799-89CD-465F-8355-0A67741F5BA9}"/>
              </a:ext>
            </a:extLst>
          </p:cNvPr>
          <p:cNvSpPr txBox="1"/>
          <p:nvPr/>
        </p:nvSpPr>
        <p:spPr>
          <a:xfrm>
            <a:off x="-24758" y="4841422"/>
            <a:ext cx="7673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sz="1400" dirty="0">
                <a:sym typeface="Wingdings" panose="05000000000000000000" pitchFamily="2" charset="2"/>
              </a:rPr>
              <a:t>Probe couplers don’t damp enough the monopole modes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sz="1400" dirty="0">
                <a:sym typeface="Wingdings" panose="05000000000000000000" pitchFamily="2" charset="2"/>
              </a:rPr>
              <a:t>Monopole modes are far from beam harmonics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sz="1400" dirty="0">
                <a:sym typeface="Wingdings" panose="05000000000000000000" pitchFamily="2" charset="2"/>
              </a:rPr>
              <a:t>Minimum ratio for 2H &gt; 10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400" dirty="0">
                <a:sym typeface="Wingdings" panose="05000000000000000000" pitchFamily="2" charset="2"/>
              </a:rPr>
              <a:t>Higher impedances were achieved through more detailed simulations (</a:t>
            </a:r>
            <a:r>
              <a:rPr lang="en-GB" sz="1400" dirty="0">
                <a:sym typeface="Wingdings" panose="05000000000000000000" pitchFamily="2" charset="2"/>
              </a:rPr>
              <a:t>complete HPC, 2 cavities)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4173B225-6EF3-4616-B89E-12DF0F6507E6}"/>
              </a:ext>
            </a:extLst>
          </p:cNvPr>
          <p:cNvGrpSpPr/>
          <p:nvPr/>
        </p:nvGrpSpPr>
        <p:grpSpPr>
          <a:xfrm>
            <a:off x="20803" y="3121160"/>
            <a:ext cx="3956882" cy="1730482"/>
            <a:chOff x="8198050" y="941195"/>
            <a:chExt cx="3956882" cy="1730482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B0F953F-347C-44C9-A22E-964A113E89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941" r="12604" b="12545"/>
            <a:stretch/>
          </p:blipFill>
          <p:spPr>
            <a:xfrm>
              <a:off x="8198050" y="1218194"/>
              <a:ext cx="3917091" cy="1264665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AFE532C-4225-4D11-9250-547E2C90AD2F}"/>
                </a:ext>
              </a:extLst>
            </p:cNvPr>
            <p:cNvSpPr txBox="1"/>
            <p:nvPr/>
          </p:nvSpPr>
          <p:spPr>
            <a:xfrm>
              <a:off x="11151416" y="2425456"/>
              <a:ext cx="10035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/>
                <a:t>Ratio = </a:t>
              </a:r>
              <a:r>
                <a:rPr lang="en-GB" sz="1000" dirty="0" err="1"/>
                <a:t>Z</a:t>
              </a:r>
              <a:r>
                <a:rPr lang="en-GB" sz="1000" baseline="-25000" dirty="0" err="1"/>
                <a:t>calc</a:t>
              </a:r>
              <a:r>
                <a:rPr lang="en-GB" sz="1000" dirty="0"/>
                <a:t> / </a:t>
              </a:r>
              <a:r>
                <a:rPr lang="en-GB" sz="1000" dirty="0" err="1"/>
                <a:t>Z</a:t>
              </a:r>
              <a:r>
                <a:rPr lang="en-GB" sz="1000" baseline="-25000" dirty="0" err="1"/>
                <a:t>th</a:t>
              </a:r>
              <a:endParaRPr lang="en-GB" sz="1000" baseline="-25000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8A66E8E3-7F75-4F63-A2FF-72E68EBEA972}"/>
                </a:ext>
              </a:extLst>
            </p:cNvPr>
            <p:cNvSpPr txBox="1"/>
            <p:nvPr/>
          </p:nvSpPr>
          <p:spPr>
            <a:xfrm>
              <a:off x="8237842" y="941195"/>
              <a:ext cx="39170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u="sng" dirty="0"/>
                <a:t>Longitudinal impedance of dangerous monopole modes:</a:t>
              </a:r>
            </a:p>
          </p:txBody>
        </p:sp>
      </p:grpSp>
      <p:sp>
        <p:nvSpPr>
          <p:cNvPr id="30" name="Espace réservé du numéro de diapositive 29">
            <a:extLst>
              <a:ext uri="{FF2B5EF4-FFF2-40B4-BE49-F238E27FC236}">
                <a16:creationId xmlns:a16="http://schemas.microsoft.com/office/drawing/2014/main" id="{D9B6490E-6ABE-4829-8C7D-77615550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31" name="Espace réservé du pied de page 30">
            <a:extLst>
              <a:ext uri="{FF2B5EF4-FFF2-40B4-BE49-F238E27FC236}">
                <a16:creationId xmlns:a16="http://schemas.microsoft.com/office/drawing/2014/main" id="{12916666-6BE8-404B-A87C-417B7C995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HOMSC2025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79B603-A4AF-41C0-9248-1EB4D04C7B0B}"/>
              </a:ext>
            </a:extLst>
          </p:cNvPr>
          <p:cNvGrpSpPr/>
          <p:nvPr/>
        </p:nvGrpSpPr>
        <p:grpSpPr>
          <a:xfrm>
            <a:off x="7826542" y="3429000"/>
            <a:ext cx="4406863" cy="2382368"/>
            <a:chOff x="7826542" y="3429000"/>
            <a:chExt cx="4406863" cy="2382368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EE32A391-3D9C-4266-BC97-45434372EBDD}"/>
                </a:ext>
              </a:extLst>
            </p:cNvPr>
            <p:cNvGrpSpPr/>
            <p:nvPr/>
          </p:nvGrpSpPr>
          <p:grpSpPr>
            <a:xfrm>
              <a:off x="7906907" y="3429000"/>
              <a:ext cx="4326498" cy="2382368"/>
              <a:chOff x="7865502" y="3585203"/>
              <a:chExt cx="4326498" cy="2382368"/>
            </a:xfrm>
          </p:grpSpPr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8274CB6B-AE69-4B34-A3A4-536141689771}"/>
                  </a:ext>
                </a:extLst>
              </p:cNvPr>
              <p:cNvSpPr txBox="1"/>
              <p:nvPr/>
            </p:nvSpPr>
            <p:spPr>
              <a:xfrm>
                <a:off x="7865502" y="5228907"/>
                <a:ext cx="432649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Symbol" panose="05050102010706020507" pitchFamily="18" charset="2"/>
                  <a:buChar char="Þ"/>
                </a:pPr>
                <a:r>
                  <a:rPr lang="en-GB" sz="1400" dirty="0">
                    <a:sym typeface="Wingdings" panose="05000000000000000000" pitchFamily="2" charset="2"/>
                  </a:rPr>
                  <a:t>Dipole modes well damped by Hook couplers</a:t>
                </a:r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:r>
                  <a:rPr lang="en-GB" sz="1400" dirty="0">
                    <a:sym typeface="Wingdings" panose="05000000000000000000" pitchFamily="2" charset="2"/>
                  </a:rPr>
                  <a:t>Dipole modes are quite close to the beam harmonics</a:t>
                </a:r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:r>
                  <a:rPr lang="en-GB" sz="1400" dirty="0">
                    <a:sym typeface="Wingdings" panose="05000000000000000000" pitchFamily="2" charset="2"/>
                  </a:rPr>
                  <a:t>Minimum ratio for 2H &gt; 7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8BFF6671-B925-460C-B92B-1C02BEC29705}"/>
                  </a:ext>
                </a:extLst>
              </p:cNvPr>
              <p:cNvSpPr txBox="1"/>
              <p:nvPr/>
            </p:nvSpPr>
            <p:spPr>
              <a:xfrm>
                <a:off x="8070206" y="3585203"/>
                <a:ext cx="39170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i="1" u="sng" dirty="0"/>
                  <a:t>Transversal impedance of dangerous dipole modes:</a:t>
                </a:r>
              </a:p>
            </p:txBody>
          </p:sp>
        </p:grp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62DCB9E-02EA-4AA4-ADB6-A617F51EE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813" t="-585" r="9142" b="12956"/>
            <a:stretch/>
          </p:blipFill>
          <p:spPr>
            <a:xfrm>
              <a:off x="7826542" y="3703840"/>
              <a:ext cx="4326498" cy="1363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169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95FFC963-464E-4422-A28B-92DBAEC885BC}"/>
              </a:ext>
            </a:extLst>
          </p:cNvPr>
          <p:cNvGrpSpPr/>
          <p:nvPr/>
        </p:nvGrpSpPr>
        <p:grpSpPr>
          <a:xfrm>
            <a:off x="7475090" y="2774073"/>
            <a:ext cx="4612743" cy="3041576"/>
            <a:chOff x="7470537" y="2613952"/>
            <a:chExt cx="4612743" cy="3041576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14F2BCE-03C2-4443-986C-388E3A330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70537" y="2613952"/>
              <a:ext cx="4591004" cy="3041576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345718D-4FD6-49FC-84FD-0D4CF59136DC}"/>
                </a:ext>
              </a:extLst>
            </p:cNvPr>
            <p:cNvSpPr txBox="1"/>
            <p:nvPr/>
          </p:nvSpPr>
          <p:spPr>
            <a:xfrm>
              <a:off x="8565789" y="4643554"/>
              <a:ext cx="35174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u="sng" dirty="0"/>
                <a:t>5-cell cavity with 2 Hook couplers in the cryomodule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9412" y="169116"/>
            <a:ext cx="10425918" cy="488983"/>
          </a:xfrm>
        </p:spPr>
        <p:txBody>
          <a:bodyPr>
            <a:normAutofit/>
          </a:bodyPr>
          <a:lstStyle/>
          <a:p>
            <a:r>
              <a:rPr lang="fr-FR" sz="2800" dirty="0"/>
              <a:t>DESIGN OF THE HOM COUPLER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56442" y="866637"/>
            <a:ext cx="6007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RF DESIGN TO THE MECHANICAL DESIGN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501898" y="2862544"/>
            <a:ext cx="543663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Coupler with a </a:t>
            </a:r>
            <a:r>
              <a:rPr lang="en-GB" b="1" dirty="0"/>
              <a:t>High RRR Nb antenna </a:t>
            </a:r>
            <a:r>
              <a:rPr lang="en-GB" sz="16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A standard RF feedthrough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A Helium tank to provide an active cooling circuit@2K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CF flanges to have a precise positioning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The closest position to the </a:t>
            </a:r>
            <a:r>
              <a:rPr lang="en-GB" sz="1600" dirty="0" err="1"/>
              <a:t>endcell</a:t>
            </a:r>
            <a:r>
              <a:rPr lang="en-GB" sz="1600" dirty="0"/>
              <a:t> while allowing the integration of the helium vessel of the cavity</a:t>
            </a:r>
          </a:p>
        </p:txBody>
      </p:sp>
      <p:sp>
        <p:nvSpPr>
          <p:cNvPr id="56" name="Rectangle 18"/>
          <p:cNvSpPr>
            <a:spLocks noChangeArrowheads="1"/>
          </p:cNvSpPr>
          <p:nvPr/>
        </p:nvSpPr>
        <p:spPr bwMode="auto">
          <a:xfrm>
            <a:off x="-2223082" y="79206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5" name="Rectangle 27"/>
          <p:cNvSpPr>
            <a:spLocks noChangeArrowheads="1"/>
          </p:cNvSpPr>
          <p:nvPr/>
        </p:nvSpPr>
        <p:spPr bwMode="auto">
          <a:xfrm>
            <a:off x="-466671" y="88711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A9B09B01-0CB7-41CB-ACC9-645646ACE14C}"/>
              </a:ext>
            </a:extLst>
          </p:cNvPr>
          <p:cNvSpPr txBox="1"/>
          <p:nvPr/>
        </p:nvSpPr>
        <p:spPr>
          <a:xfrm>
            <a:off x="2399113" y="4902870"/>
            <a:ext cx="52916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"/>
            </a:pPr>
            <a:r>
              <a:rPr lang="en-GB" sz="1600" b="1" dirty="0"/>
              <a:t>Sensitivity studies </a:t>
            </a:r>
            <a:r>
              <a:rPr lang="en-GB" sz="1600" dirty="0"/>
              <a:t>performed on geometrical parameters to define requirements on the geometrical tolerances</a:t>
            </a:r>
          </a:p>
          <a:p>
            <a:pPr marL="285750" indent="-285750">
              <a:buFont typeface="Symbol" panose="05050102010706020507" pitchFamily="18" charset="2"/>
              <a:buChar char=""/>
            </a:pPr>
            <a:r>
              <a:rPr lang="en-GB" sz="1600" dirty="0"/>
              <a:t>Validation of the mechanical design: iterative process combining </a:t>
            </a:r>
            <a:r>
              <a:rPr lang="en-GB" sz="1600" b="1" dirty="0"/>
              <a:t>RF, thermal and mechanical analyses</a:t>
            </a:r>
            <a:endParaRPr lang="fr-FR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C3BD3B1A-8023-4C5B-8BE3-C90095FF59FE}"/>
              </a:ext>
            </a:extLst>
          </p:cNvPr>
          <p:cNvSpPr txBox="1"/>
          <p:nvPr/>
        </p:nvSpPr>
        <p:spPr>
          <a:xfrm>
            <a:off x="1999704" y="1354404"/>
            <a:ext cx="56843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Based on </a:t>
            </a:r>
            <a:r>
              <a:rPr lang="en-GB" b="1" dirty="0"/>
              <a:t>800 MHz Hook coupler </a:t>
            </a:r>
            <a:r>
              <a:rPr lang="en-GB" sz="1600" b="1" dirty="0"/>
              <a:t>for HL-LHC </a:t>
            </a:r>
            <a:r>
              <a:rPr lang="en-GB" sz="1600" dirty="0"/>
              <a:t>optimized</a:t>
            </a:r>
            <a:r>
              <a:rPr lang="en-GB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The best transmission at TE111 &amp; TM110 passbands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The rejection of the Fundamental mode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Including some geometrical constraints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E37DFC85-BCAA-43E7-93F2-F66FA86CE9ED}"/>
              </a:ext>
            </a:extLst>
          </p:cNvPr>
          <p:cNvGrpSpPr/>
          <p:nvPr/>
        </p:nvGrpSpPr>
        <p:grpSpPr>
          <a:xfrm>
            <a:off x="0" y="1498397"/>
            <a:ext cx="3110475" cy="4837045"/>
            <a:chOff x="0" y="1498397"/>
            <a:chExt cx="3110475" cy="4837045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9E267D6-E4E3-4101-BD8D-47681C78DC49}"/>
                </a:ext>
              </a:extLst>
            </p:cNvPr>
            <p:cNvGrpSpPr/>
            <p:nvPr/>
          </p:nvGrpSpPr>
          <p:grpSpPr>
            <a:xfrm>
              <a:off x="0" y="1595391"/>
              <a:ext cx="3110475" cy="4740051"/>
              <a:chOff x="25983" y="1460229"/>
              <a:chExt cx="3110475" cy="4740051"/>
            </a:xfrm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3A69A510-D53B-4688-8F4A-78ABE2CDB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56442" y="1460229"/>
                <a:ext cx="2834886" cy="4740051"/>
              </a:xfrm>
              <a:prstGeom prst="rect">
                <a:avLst/>
              </a:prstGeom>
            </p:spPr>
          </p:pic>
          <p:sp>
            <p:nvSpPr>
              <p:cNvPr id="86" name="ZoneTexte 85">
                <a:extLst>
                  <a:ext uri="{FF2B5EF4-FFF2-40B4-BE49-F238E27FC236}">
                    <a16:creationId xmlns:a16="http://schemas.microsoft.com/office/drawing/2014/main" id="{297EC45E-9BD8-4855-92C2-3EE6537239FF}"/>
                  </a:ext>
                </a:extLst>
              </p:cNvPr>
              <p:cNvSpPr txBox="1"/>
              <p:nvPr/>
            </p:nvSpPr>
            <p:spPr>
              <a:xfrm>
                <a:off x="301558" y="1633525"/>
                <a:ext cx="96502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000" b="1" kern="1200" dirty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rPr>
                  <a:t>Standard RF feedthrough</a:t>
                </a:r>
                <a:endParaRPr lang="fr-FR" sz="1100" kern="12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D5855EC1-0B37-4D75-AC0C-81CB0B0D5327}"/>
                  </a:ext>
                </a:extLst>
              </p:cNvPr>
              <p:cNvSpPr txBox="1"/>
              <p:nvPr/>
            </p:nvSpPr>
            <p:spPr>
              <a:xfrm>
                <a:off x="130150" y="3320452"/>
                <a:ext cx="85287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" panose="020B0604020202020204" pitchFamily="34" charset="0"/>
                    <a:cs typeface="+mn-cs"/>
                  </a:rPr>
                  <a:t>Cu top antenna</a:t>
                </a:r>
                <a:endParaRPr lang="fr-FR" dirty="0"/>
              </a:p>
            </p:txBody>
          </p:sp>
          <p:sp>
            <p:nvSpPr>
              <p:cNvPr id="89" name="ZoneTexte 88">
                <a:extLst>
                  <a:ext uri="{FF2B5EF4-FFF2-40B4-BE49-F238E27FC236}">
                    <a16:creationId xmlns:a16="http://schemas.microsoft.com/office/drawing/2014/main" id="{E026B1EA-E9F3-470A-A200-31886521D820}"/>
                  </a:ext>
                </a:extLst>
              </p:cNvPr>
              <p:cNvSpPr txBox="1"/>
              <p:nvPr/>
            </p:nvSpPr>
            <p:spPr>
              <a:xfrm>
                <a:off x="551312" y="5519546"/>
                <a:ext cx="852875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" panose="020B0604020202020204" pitchFamily="34" charset="0"/>
                    <a:cs typeface="+mn-cs"/>
                  </a:rPr>
                  <a:t>Nb antenna</a:t>
                </a:r>
                <a:endParaRPr lang="fr-FR" dirty="0"/>
              </a:p>
            </p:txBody>
          </p:sp>
          <p:sp>
            <p:nvSpPr>
              <p:cNvPr id="90" name="ZoneTexte 89">
                <a:extLst>
                  <a:ext uri="{FF2B5EF4-FFF2-40B4-BE49-F238E27FC236}">
                    <a16:creationId xmlns:a16="http://schemas.microsoft.com/office/drawing/2014/main" id="{7D8BC9C2-5591-4DAF-BA65-6731DC2D754C}"/>
                  </a:ext>
                </a:extLst>
              </p:cNvPr>
              <p:cNvSpPr txBox="1"/>
              <p:nvPr/>
            </p:nvSpPr>
            <p:spPr>
              <a:xfrm>
                <a:off x="426764" y="4819994"/>
                <a:ext cx="110196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" panose="020B0604020202020204" pitchFamily="34" charset="0"/>
                    <a:cs typeface="+mn-cs"/>
                  </a:rPr>
                  <a:t>Nb Outer conductor</a:t>
                </a:r>
                <a:endParaRPr lang="fr-FR" dirty="0"/>
              </a:p>
            </p:txBody>
          </p:sp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44704331-EFA3-40C9-926E-F3EC13750DF6}"/>
                  </a:ext>
                </a:extLst>
              </p:cNvPr>
              <p:cNvSpPr txBox="1"/>
              <p:nvPr/>
            </p:nvSpPr>
            <p:spPr>
              <a:xfrm>
                <a:off x="551313" y="2152640"/>
                <a:ext cx="852875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" panose="020B0604020202020204" pitchFamily="34" charset="0"/>
                    <a:cs typeface="+mn-cs"/>
                  </a:rPr>
                  <a:t>Helium Tank</a:t>
                </a:r>
                <a:endParaRPr lang="fr-FR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92" name="ZoneTexte 91">
                <a:extLst>
                  <a:ext uri="{FF2B5EF4-FFF2-40B4-BE49-F238E27FC236}">
                    <a16:creationId xmlns:a16="http://schemas.microsoft.com/office/drawing/2014/main" id="{3AE303A6-2D01-415E-904F-45BA86E7E2BE}"/>
                  </a:ext>
                </a:extLst>
              </p:cNvPr>
              <p:cNvSpPr txBox="1"/>
              <p:nvPr/>
            </p:nvSpPr>
            <p:spPr>
              <a:xfrm>
                <a:off x="25983" y="3830255"/>
                <a:ext cx="883799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" panose="020B0604020202020204" pitchFamily="34" charset="0"/>
                    <a:cs typeface="+mn-cs"/>
                  </a:rPr>
                  <a:t>CF50 Flange</a:t>
                </a:r>
                <a:endParaRPr lang="fr-FR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93" name="ZoneTexte 92">
                <a:extLst>
                  <a:ext uri="{FF2B5EF4-FFF2-40B4-BE49-F238E27FC236}">
                    <a16:creationId xmlns:a16="http://schemas.microsoft.com/office/drawing/2014/main" id="{7B226E25-C69D-4577-A32A-C057730C13AF}"/>
                  </a:ext>
                </a:extLst>
              </p:cNvPr>
              <p:cNvSpPr txBox="1"/>
              <p:nvPr/>
            </p:nvSpPr>
            <p:spPr>
              <a:xfrm>
                <a:off x="2152280" y="2238252"/>
                <a:ext cx="984178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Arial" panose="020B0604020202020204" pitchFamily="34" charset="0"/>
                    <a:cs typeface="+mn-cs"/>
                  </a:rPr>
                  <a:t>CF16 Flange</a:t>
                </a:r>
                <a:endParaRPr lang="fr-FR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16" name="Connecteur droit avec flèche 15">
                <a:extLst>
                  <a:ext uri="{FF2B5EF4-FFF2-40B4-BE49-F238E27FC236}">
                    <a16:creationId xmlns:a16="http://schemas.microsoft.com/office/drawing/2014/main" id="{4DE42B44-3933-4D41-B387-F334D298356C}"/>
                  </a:ext>
                </a:extLst>
              </p:cNvPr>
              <p:cNvCxnSpPr>
                <a:cxnSpLocks/>
                <a:stCxn id="86" idx="3"/>
              </p:cNvCxnSpPr>
              <p:nvPr/>
            </p:nvCxnSpPr>
            <p:spPr>
              <a:xfrm>
                <a:off x="1266584" y="1833580"/>
                <a:ext cx="397907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avec flèche 94">
                <a:extLst>
                  <a:ext uri="{FF2B5EF4-FFF2-40B4-BE49-F238E27FC236}">
                    <a16:creationId xmlns:a16="http://schemas.microsoft.com/office/drawing/2014/main" id="{DDDDCFEB-5E54-455A-8CC3-497948581495}"/>
                  </a:ext>
                </a:extLst>
              </p:cNvPr>
              <p:cNvCxnSpPr>
                <a:cxnSpLocks/>
                <a:stCxn id="93" idx="2"/>
              </p:cNvCxnSpPr>
              <p:nvPr/>
            </p:nvCxnSpPr>
            <p:spPr>
              <a:xfrm flipH="1">
                <a:off x="2177658" y="2484473"/>
                <a:ext cx="466711" cy="240987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avec flèche 21">
                <a:extLst>
                  <a:ext uri="{FF2B5EF4-FFF2-40B4-BE49-F238E27FC236}">
                    <a16:creationId xmlns:a16="http://schemas.microsoft.com/office/drawing/2014/main" id="{00B8A948-CDF2-475A-963C-118FE89EEECB}"/>
                  </a:ext>
                </a:extLst>
              </p:cNvPr>
              <p:cNvCxnSpPr/>
              <p:nvPr/>
            </p:nvCxnSpPr>
            <p:spPr>
              <a:xfrm>
                <a:off x="465826" y="4076476"/>
                <a:ext cx="380668" cy="194202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avec flèche 23">
                <a:extLst>
                  <a:ext uri="{FF2B5EF4-FFF2-40B4-BE49-F238E27FC236}">
                    <a16:creationId xmlns:a16="http://schemas.microsoft.com/office/drawing/2014/main" id="{49409196-E0BB-4AA0-A47D-B9A9764A69A7}"/>
                  </a:ext>
                </a:extLst>
              </p:cNvPr>
              <p:cNvCxnSpPr>
                <a:cxnSpLocks/>
                <a:stCxn id="88" idx="3"/>
              </p:cNvCxnSpPr>
              <p:nvPr/>
            </p:nvCxnSpPr>
            <p:spPr>
              <a:xfrm flipV="1">
                <a:off x="983025" y="3345561"/>
                <a:ext cx="897533" cy="17494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eur droit avec flèche 97">
                <a:extLst>
                  <a:ext uri="{FF2B5EF4-FFF2-40B4-BE49-F238E27FC236}">
                    <a16:creationId xmlns:a16="http://schemas.microsoft.com/office/drawing/2014/main" id="{C8DFC659-004C-4D9E-845D-DE1954229EAE}"/>
                  </a:ext>
                </a:extLst>
              </p:cNvPr>
              <p:cNvCxnSpPr/>
              <p:nvPr/>
            </p:nvCxnSpPr>
            <p:spPr>
              <a:xfrm flipV="1">
                <a:off x="977749" y="4195481"/>
                <a:ext cx="426438" cy="64183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avec flèche 99">
                <a:extLst>
                  <a:ext uri="{FF2B5EF4-FFF2-40B4-BE49-F238E27FC236}">
                    <a16:creationId xmlns:a16="http://schemas.microsoft.com/office/drawing/2014/main" id="{F0693C9F-B9E0-4317-AB3A-CB0B3352E6E0}"/>
                  </a:ext>
                </a:extLst>
              </p:cNvPr>
              <p:cNvCxnSpPr/>
              <p:nvPr/>
            </p:nvCxnSpPr>
            <p:spPr>
              <a:xfrm flipV="1">
                <a:off x="1015086" y="5177593"/>
                <a:ext cx="619631" cy="34195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avec flèche 101">
                <a:extLst>
                  <a:ext uri="{FF2B5EF4-FFF2-40B4-BE49-F238E27FC236}">
                    <a16:creationId xmlns:a16="http://schemas.microsoft.com/office/drawing/2014/main" id="{E88CB8F7-A7C9-4A34-9572-432BFDED8364}"/>
                  </a:ext>
                </a:extLst>
              </p:cNvPr>
              <p:cNvCxnSpPr>
                <a:stCxn id="91" idx="2"/>
              </p:cNvCxnSpPr>
              <p:nvPr/>
            </p:nvCxnSpPr>
            <p:spPr>
              <a:xfrm>
                <a:off x="977751" y="2398861"/>
                <a:ext cx="361021" cy="488255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3739206-3E27-4B3B-B40D-F7EFAC4558D2}"/>
                </a:ext>
              </a:extLst>
            </p:cNvPr>
            <p:cNvSpPr txBox="1"/>
            <p:nvPr/>
          </p:nvSpPr>
          <p:spPr>
            <a:xfrm>
              <a:off x="46827" y="1498397"/>
              <a:ext cx="18077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u="sng" dirty="0"/>
                <a:t>Hook Coupler for PERLE:</a:t>
              </a:r>
            </a:p>
          </p:txBody>
        </p:sp>
      </p:grpSp>
      <p:sp>
        <p:nvSpPr>
          <p:cNvPr id="17" name="Espace réservé de la date 16">
            <a:extLst>
              <a:ext uri="{FF2B5EF4-FFF2-40B4-BE49-F238E27FC236}">
                <a16:creationId xmlns:a16="http://schemas.microsoft.com/office/drawing/2014/main" id="{0C29D257-D004-40F4-851B-223B4011E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  <a:endParaRPr lang="fr-FR" dirty="0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F81ED8FE-58B3-42A5-B4EE-ECB5409D7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7AA3A2E0-E1F7-4ECA-B596-0CDA5FBE2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A23AA8-8DCA-49C3-8EBB-34660A060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047" y="1075883"/>
            <a:ext cx="2480589" cy="13990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230AC6-13C4-4706-A90C-392ED43CC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0716" y="1085778"/>
            <a:ext cx="2333782" cy="139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4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RF CABLE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A642526-6A6D-448C-9CE9-5BF0A525B481}"/>
              </a:ext>
            </a:extLst>
          </p:cNvPr>
          <p:cNvGrpSpPr/>
          <p:nvPr/>
        </p:nvGrpSpPr>
        <p:grpSpPr>
          <a:xfrm>
            <a:off x="601017" y="2062835"/>
            <a:ext cx="7442518" cy="995212"/>
            <a:chOff x="601017" y="2062835"/>
            <a:chExt cx="7442518" cy="995212"/>
          </a:xfrm>
        </p:grpSpPr>
        <p:sp>
          <p:nvSpPr>
            <p:cNvPr id="3" name="ZoneTexte 2"/>
            <p:cNvSpPr txBox="1"/>
            <p:nvPr/>
          </p:nvSpPr>
          <p:spPr>
            <a:xfrm>
              <a:off x="601017" y="2062835"/>
              <a:ext cx="7442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q"/>
              </a:pPr>
              <a:r>
                <a:rPr lang="en-GB" b="1" dirty="0"/>
                <a:t>Static heat loads: </a:t>
              </a:r>
              <a:r>
                <a:rPr lang="en-GB" sz="1800" dirty="0"/>
                <a:t>Thermal conduction from the ambient temperature</a:t>
              </a:r>
            </a:p>
            <a:p>
              <a:pPr marL="342900" indent="-342900">
                <a:buFont typeface="Wingdings" panose="05000000000000000000" pitchFamily="2" charset="2"/>
                <a:buChar char="q"/>
              </a:pPr>
              <a:endParaRPr lang="en-GB" b="1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1180069" y="2473272"/>
              <a:ext cx="57444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lvl="1" indent="-285750">
                <a:buFont typeface="Symbol" panose="05050102010706020507" pitchFamily="18" charset="2"/>
                <a:buChar char="Þ"/>
              </a:pPr>
              <a:r>
                <a:rPr lang="en-GB" sz="1600" dirty="0"/>
                <a:t>No thermalization of the RF cable:	145 </a:t>
              </a:r>
              <a:r>
                <a:rPr lang="en-GB" sz="1600" dirty="0" err="1"/>
                <a:t>mW</a:t>
              </a:r>
              <a:r>
                <a:rPr lang="en-GB" sz="1600" dirty="0"/>
                <a:t> @2K</a:t>
              </a:r>
            </a:p>
            <a:p>
              <a:pPr marL="742950" lvl="1" indent="-285750">
                <a:buFont typeface="Symbol" panose="05050102010706020507" pitchFamily="18" charset="2"/>
                <a:buChar char="Þ"/>
                <a:tabLst>
                  <a:tab pos="3317875" algn="l"/>
                </a:tabLst>
              </a:pPr>
              <a:r>
                <a:rPr lang="en-GB" sz="1600" dirty="0"/>
                <a:t>With a thermalization at 50K:	</a:t>
              </a:r>
              <a:r>
                <a:rPr lang="en-GB" sz="1600" b="1" dirty="0"/>
                <a:t>&lt; 100 </a:t>
              </a:r>
              <a:r>
                <a:rPr lang="en-GB" sz="1600" b="1" dirty="0" err="1"/>
                <a:t>mW</a:t>
              </a:r>
              <a:r>
                <a:rPr lang="en-GB" sz="1600" b="1" dirty="0"/>
                <a:t> @2K</a:t>
              </a:r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6536749" y="1391084"/>
            <a:ext cx="1714500" cy="652428"/>
            <a:chOff x="4150110" y="1175682"/>
            <a:chExt cx="1714500" cy="652428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EF515AAE-188E-4C65-A20D-57E09BFED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50110" y="1175682"/>
              <a:ext cx="1714500" cy="542925"/>
            </a:xfrm>
            <a:prstGeom prst="rect">
              <a:avLst/>
            </a:prstGeom>
          </p:spPr>
        </p:pic>
        <p:sp>
          <p:nvSpPr>
            <p:cNvPr id="37" name="ZoneTexte 36"/>
            <p:cNvSpPr txBox="1"/>
            <p:nvPr/>
          </p:nvSpPr>
          <p:spPr>
            <a:xfrm>
              <a:off x="4372864" y="1520333"/>
              <a:ext cx="10579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Type RG142</a:t>
              </a:r>
            </a:p>
          </p:txBody>
        </p:sp>
      </p:grpSp>
      <p:sp>
        <p:nvSpPr>
          <p:cNvPr id="44" name="Rectangle 1"/>
          <p:cNvSpPr>
            <a:spLocks noChangeArrowheads="1"/>
          </p:cNvSpPr>
          <p:nvPr/>
        </p:nvSpPr>
        <p:spPr bwMode="auto">
          <a:xfrm>
            <a:off x="516228" y="1127134"/>
            <a:ext cx="1010446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 the extracted HOM power by the coupler is evaluated to a few watts,</a:t>
            </a:r>
            <a:r>
              <a:rPr kumimoji="0" lang="en-GB" altLang="fr-FR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RF cable type RG142 is being considered: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Its small diameter limits the static heat loads,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Its length is limited to reduce</a:t>
            </a:r>
            <a:r>
              <a:rPr kumimoji="0" lang="en-GB" altLang="fr-FR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dynamic heat contribution.</a:t>
            </a:r>
            <a:endParaRPr kumimoji="0" lang="en-GB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C5DB7F91-C24B-43D3-B07D-0948F1BA70BB}"/>
              </a:ext>
            </a:extLst>
          </p:cNvPr>
          <p:cNvSpPr txBox="1"/>
          <p:nvPr/>
        </p:nvSpPr>
        <p:spPr>
          <a:xfrm>
            <a:off x="234337" y="771435"/>
            <a:ext cx="3908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CHOICE OF THE RF CABLE </a:t>
            </a:r>
            <a:endParaRPr lang="en-GB" sz="200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997E9DB-1E79-45FA-9137-E803A60CD3F7}"/>
              </a:ext>
            </a:extLst>
          </p:cNvPr>
          <p:cNvSpPr txBox="1"/>
          <p:nvPr/>
        </p:nvSpPr>
        <p:spPr>
          <a:xfrm>
            <a:off x="601017" y="3293157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b="1" dirty="0"/>
              <a:t>Dynamic heat loads: </a:t>
            </a:r>
            <a:r>
              <a:rPr lang="en-GB" dirty="0"/>
              <a:t>RF losses along the RF cable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DECD1939-FB66-4590-8EB3-9C996B78ABB0}"/>
                  </a:ext>
                </a:extLst>
              </p:cNvPr>
              <p:cNvSpPr txBox="1"/>
              <p:nvPr/>
            </p:nvSpPr>
            <p:spPr>
              <a:xfrm>
                <a:off x="1106310" y="4213176"/>
                <a:ext cx="6821061" cy="7364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Dynamic heat loads:</a:t>
                </a:r>
                <a14:m>
                  <m:oMath xmlns:m="http://schemas.openxmlformats.org/officeDocument/2006/math">
                    <m:r>
                      <a:rPr lang="fr-FR" sz="1600" b="0" i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SFRM1200"/>
                      </a:rPr>
                      <m:t> </m:t>
                    </m:r>
                    <m:sSub>
                      <m:sSubPr>
                        <m:ctrlPr>
                          <a:rPr lang="fr-FR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SFRM120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SFRM1200"/>
                          </a:rPr>
                          <m:t>𝑃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SFRM1200"/>
                          </a:rPr>
                          <m:t>𝑙𝑜𝑠𝑠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SFRM1200"/>
                      </a:rPr>
                      <m:t>[</m:t>
                    </m:r>
                    <m:r>
                      <a:rPr lang="en-GB" sz="1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SFRM1200"/>
                      </a:rPr>
                      <m:t>𝑊</m:t>
                    </m:r>
                    <m:r>
                      <a:rPr lang="en-GB" sz="1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SFRM1200"/>
                      </a:rPr>
                      <m:t>/</m:t>
                    </m:r>
                    <m:r>
                      <a:rPr lang="en-GB" sz="1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SFRM1200"/>
                      </a:rPr>
                      <m:t>𝑚</m:t>
                    </m:r>
                    <m:r>
                      <a:rPr lang="en-GB" sz="1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SFRM1200"/>
                      </a:rPr>
                      <m:t>] = </m:t>
                    </m:r>
                    <m:sSub>
                      <m:sSubPr>
                        <m:ctrlPr>
                          <a:rPr lang="fr-FR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SFRM120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SFRM1200"/>
                          </a:rPr>
                          <m:t>𝑃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SFRM1200"/>
                          </a:rPr>
                          <m:t>𝑒𝑥𝑡</m:t>
                        </m:r>
                      </m:sub>
                    </m:sSub>
                    <m:r>
                      <a:rPr lang="en-GB" sz="1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SFRM1200"/>
                      </a:rPr>
                      <m:t>×</m:t>
                    </m:r>
                    <m:d>
                      <m:dPr>
                        <m:begChr m:val="["/>
                        <m:endChr m:val="]"/>
                        <m:ctrlPr>
                          <a:rPr lang="fr-FR" sz="16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SFRM1200"/>
                          </a:rPr>
                        </m:ctrlPr>
                      </m:dPr>
                      <m:e>
                        <m:r>
                          <a:rPr lang="en-GB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SFRM1200"/>
                          </a:rPr>
                          <m:t>1−</m:t>
                        </m:r>
                        <m:sSup>
                          <m:sSupPr>
                            <m:ctrlPr>
                              <a:rPr lang="fr-FR" sz="16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SFRM1200"/>
                              </a:rPr>
                            </m:ctrlPr>
                          </m:sSupPr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SFRM1200"/>
                              </a:rPr>
                              <m:t>10</m:t>
                            </m:r>
                          </m:e>
                          <m:sup>
                            <m:d>
                              <m:dPr>
                                <m:ctrlPr>
                                  <a:rPr lang="fr-FR" sz="16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SFRM120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FR" sz="1600" i="1">
                                        <a:effectLst/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SFRM120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6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SFRM1200"/>
                                      </a:rPr>
                                      <m:t>𝐴𝑡𝑡</m:t>
                                    </m:r>
                                  </m:num>
                                  <m:den>
                                    <m:r>
                                      <a:rPr lang="en-GB" sz="1600" i="1"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SFRM1200"/>
                                      </a:rPr>
                                      <m:t>10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fr-FR" sz="16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976438" lvl="2">
                  <a:spcAft>
                    <a:spcPts val="600"/>
                  </a:spcAft>
                </a:pPr>
                <a:r>
                  <a:rPr lang="en-GB" sz="14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with </a:t>
                </a:r>
                <a:r>
                  <a:rPr lang="en-GB" sz="1400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GB" sz="1400" baseline="-25000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ext</a:t>
                </a:r>
                <a:r>
                  <a:rPr lang="en-GB" sz="14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Extracted RF power by the HOM coupler (=2W)</a:t>
                </a: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DECD1939-FB66-4590-8EB3-9C996B78A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310" y="4213176"/>
                <a:ext cx="6821061" cy="736420"/>
              </a:xfrm>
              <a:prstGeom prst="rect">
                <a:avLst/>
              </a:prstGeom>
              <a:blipFill>
                <a:blip r:embed="rId3"/>
                <a:stretch>
                  <a:fillRect l="-357" b="-82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86A65494-9198-4D02-BDD7-C63189B58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3DD896C-F5CC-4578-8F56-22EA4CA9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EF032A2-F618-484F-9610-ACB71A394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  <a:endParaRPr lang="fr-FR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FA94D81-EA63-417D-87F8-0895BFA79A0F}"/>
              </a:ext>
            </a:extLst>
          </p:cNvPr>
          <p:cNvGrpSpPr/>
          <p:nvPr/>
        </p:nvGrpSpPr>
        <p:grpSpPr>
          <a:xfrm>
            <a:off x="1106311" y="1472740"/>
            <a:ext cx="10955092" cy="2614936"/>
            <a:chOff x="1106311" y="1472740"/>
            <a:chExt cx="10955092" cy="261493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68001527-2CE4-4F25-9A4D-100E4FBA737E}"/>
                </a:ext>
              </a:extLst>
            </p:cNvPr>
            <p:cNvGrpSpPr/>
            <p:nvPr/>
          </p:nvGrpSpPr>
          <p:grpSpPr>
            <a:xfrm>
              <a:off x="1106311" y="1572677"/>
              <a:ext cx="10955092" cy="2514999"/>
              <a:chOff x="1106311" y="1572677"/>
              <a:chExt cx="10955092" cy="2514999"/>
            </a:xfrm>
          </p:grpSpPr>
          <p:grpSp>
            <p:nvGrpSpPr>
              <p:cNvPr id="48" name="Groupe 47">
                <a:extLst>
                  <a:ext uri="{FF2B5EF4-FFF2-40B4-BE49-F238E27FC236}">
                    <a16:creationId xmlns:a16="http://schemas.microsoft.com/office/drawing/2014/main" id="{A7766571-0513-465F-A0D4-21D0EFF3041F}"/>
                  </a:ext>
                </a:extLst>
              </p:cNvPr>
              <p:cNvGrpSpPr/>
              <p:nvPr/>
            </p:nvGrpSpPr>
            <p:grpSpPr>
              <a:xfrm>
                <a:off x="8336636" y="1572677"/>
                <a:ext cx="3724767" cy="2272978"/>
                <a:chOff x="1512236" y="3416807"/>
                <a:chExt cx="4166755" cy="2542694"/>
              </a:xfrm>
            </p:grpSpPr>
            <p:pic>
              <p:nvPicPr>
                <p:cNvPr id="49" name="Image 48">
                  <a:extLst>
                    <a:ext uri="{FF2B5EF4-FFF2-40B4-BE49-F238E27FC236}">
                      <a16:creationId xmlns:a16="http://schemas.microsoft.com/office/drawing/2014/main" id="{1E928E35-88B0-49EF-92D0-52B65B8AA8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12236" y="3416807"/>
                  <a:ext cx="4071236" cy="2542694"/>
                </a:xfrm>
                <a:prstGeom prst="rect">
                  <a:avLst/>
                </a:prstGeom>
              </p:spPr>
            </p:pic>
            <p:sp>
              <p:nvSpPr>
                <p:cNvPr id="50" name="ZoneTexte 49">
                  <a:extLst>
                    <a:ext uri="{FF2B5EF4-FFF2-40B4-BE49-F238E27FC236}">
                      <a16:creationId xmlns:a16="http://schemas.microsoft.com/office/drawing/2014/main" id="{DAB47B3E-4FF2-4B0D-80F8-D1CA83FFA0E2}"/>
                    </a:ext>
                  </a:extLst>
                </p:cNvPr>
                <p:cNvSpPr txBox="1"/>
                <p:nvPr/>
              </p:nvSpPr>
              <p:spPr>
                <a:xfrm>
                  <a:off x="4233118" y="3571001"/>
                  <a:ext cx="14458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b="1" dirty="0"/>
                    <a:t>0,83 dB/m @RT</a:t>
                  </a:r>
                </a:p>
              </p:txBody>
            </p:sp>
            <p:sp>
              <p:nvSpPr>
                <p:cNvPr id="51" name="ZoneTexte 50">
                  <a:extLst>
                    <a:ext uri="{FF2B5EF4-FFF2-40B4-BE49-F238E27FC236}">
                      <a16:creationId xmlns:a16="http://schemas.microsoft.com/office/drawing/2014/main" id="{3AD6890B-26E4-4B6F-88FD-A41612092E38}"/>
                    </a:ext>
                  </a:extLst>
                </p:cNvPr>
                <p:cNvSpPr txBox="1"/>
                <p:nvPr/>
              </p:nvSpPr>
              <p:spPr>
                <a:xfrm>
                  <a:off x="1793530" y="4473027"/>
                  <a:ext cx="1445873" cy="3098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b="1" dirty="0"/>
                    <a:t>0,25 dB/m @2K</a:t>
                  </a:r>
                </a:p>
              </p:txBody>
            </p:sp>
          </p:grpSp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F6AFD7D0-DA37-4853-97F8-C2C6B2EA6F26}"/>
                  </a:ext>
                </a:extLst>
              </p:cNvPr>
              <p:cNvSpPr txBox="1"/>
              <p:nvPr/>
            </p:nvSpPr>
            <p:spPr>
              <a:xfrm>
                <a:off x="1106311" y="3749122"/>
                <a:ext cx="682106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Evaluation of the attenuation of the RF cable as a function of temperature</a:t>
                </a:r>
              </a:p>
            </p:txBody>
          </p:sp>
        </p:grp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C3D1FDC1-6172-42CE-8E7C-A4898E133E89}"/>
                </a:ext>
              </a:extLst>
            </p:cNvPr>
            <p:cNvSpPr txBox="1"/>
            <p:nvPr/>
          </p:nvSpPr>
          <p:spPr>
            <a:xfrm>
              <a:off x="9457042" y="1472740"/>
              <a:ext cx="17145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200" b="1" i="1" u="sng" dirty="0"/>
                <a:t>Attenuation @3GHz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038944D-BDFE-4874-89E5-7BBC4AFA4574}"/>
              </a:ext>
            </a:extLst>
          </p:cNvPr>
          <p:cNvGrpSpPr/>
          <p:nvPr/>
        </p:nvGrpSpPr>
        <p:grpSpPr>
          <a:xfrm>
            <a:off x="1695991" y="3845655"/>
            <a:ext cx="10415536" cy="2575234"/>
            <a:chOff x="1695991" y="3845655"/>
            <a:chExt cx="10415536" cy="2575234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1ACA5CC1-E78C-43A9-842D-4DDF2CC603BE}"/>
                </a:ext>
              </a:extLst>
            </p:cNvPr>
            <p:cNvGrpSpPr/>
            <p:nvPr/>
          </p:nvGrpSpPr>
          <p:grpSpPr>
            <a:xfrm>
              <a:off x="1695991" y="3845655"/>
              <a:ext cx="10319132" cy="2575234"/>
              <a:chOff x="1695991" y="3845655"/>
              <a:chExt cx="10319132" cy="2575234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411B22C8-5C76-4B90-BE9D-EFE4E8DF3FF4}"/>
                  </a:ext>
                </a:extLst>
              </p:cNvPr>
              <p:cNvGrpSpPr/>
              <p:nvPr/>
            </p:nvGrpSpPr>
            <p:grpSpPr>
              <a:xfrm>
                <a:off x="1695991" y="4241958"/>
                <a:ext cx="10319132" cy="2178931"/>
                <a:chOff x="1695991" y="4241958"/>
                <a:chExt cx="10319132" cy="2178931"/>
              </a:xfrm>
            </p:grpSpPr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986BEEDA-542D-4616-A2B1-2F314AB02548}"/>
                    </a:ext>
                  </a:extLst>
                </p:cNvPr>
                <p:cNvSpPr txBox="1"/>
                <p:nvPr/>
              </p:nvSpPr>
              <p:spPr>
                <a:xfrm>
                  <a:off x="1695991" y="5228984"/>
                  <a:ext cx="6591113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Symbol" panose="05050102010706020507" pitchFamily="18" charset="2"/>
                    <a:buChar char="Þ"/>
                    <a:tabLst>
                      <a:tab pos="3141663" algn="l"/>
                    </a:tabLst>
                  </a:pPr>
                  <a:r>
                    <a:rPr lang="en-GB" sz="1600" dirty="0"/>
                    <a:t>No thermalization of the RF cable:	420 </a:t>
                  </a:r>
                  <a:r>
                    <a:rPr lang="en-GB" sz="1600" dirty="0" err="1"/>
                    <a:t>mW</a:t>
                  </a:r>
                  <a:r>
                    <a:rPr lang="en-GB" sz="1600" dirty="0"/>
                    <a:t> @2K, </a:t>
                  </a:r>
                  <a:r>
                    <a:rPr lang="en-GB" sz="1600" dirty="0" err="1"/>
                    <a:t>T°</a:t>
                  </a:r>
                  <a:r>
                    <a:rPr lang="en-GB" sz="1600" baseline="-25000" dirty="0" err="1"/>
                    <a:t>max</a:t>
                  </a:r>
                  <a:r>
                    <a:rPr lang="en-GB" sz="1600" dirty="0"/>
                    <a:t> = 380K</a:t>
                  </a:r>
                </a:p>
                <a:p>
                  <a:pPr marL="285750" indent="-285750">
                    <a:buFont typeface="Symbol" panose="05050102010706020507" pitchFamily="18" charset="2"/>
                    <a:buChar char="Þ"/>
                    <a:tabLst>
                      <a:tab pos="2868613" algn="l"/>
                    </a:tabLst>
                  </a:pPr>
                  <a:r>
                    <a:rPr lang="en-GB" sz="1600" dirty="0"/>
                    <a:t>With a thermalization at 50K:	</a:t>
                  </a:r>
                  <a:r>
                    <a:rPr lang="en-GB" sz="1600" b="1" dirty="0"/>
                    <a:t>&lt; 150 </a:t>
                  </a:r>
                  <a:r>
                    <a:rPr lang="en-GB" sz="1600" b="1" dirty="0" err="1"/>
                    <a:t>mW</a:t>
                  </a:r>
                  <a:r>
                    <a:rPr lang="en-GB" sz="1600" b="1" dirty="0"/>
                    <a:t> @2K, </a:t>
                  </a:r>
                  <a:r>
                    <a:rPr lang="en-GB" sz="1600" b="1" dirty="0" err="1"/>
                    <a:t>T°</a:t>
                  </a:r>
                  <a:r>
                    <a:rPr lang="en-GB" sz="1600" b="1" baseline="-25000" dirty="0" err="1"/>
                    <a:t>max</a:t>
                  </a:r>
                  <a:r>
                    <a:rPr lang="en-GB" sz="1600" b="1" dirty="0"/>
                    <a:t> = 300K</a:t>
                  </a:r>
                </a:p>
              </p:txBody>
            </p:sp>
            <p:grpSp>
              <p:nvGrpSpPr>
                <p:cNvPr id="70" name="Groupe 69">
                  <a:extLst>
                    <a:ext uri="{FF2B5EF4-FFF2-40B4-BE49-F238E27FC236}">
                      <a16:creationId xmlns:a16="http://schemas.microsoft.com/office/drawing/2014/main" id="{F8EE4775-CF26-425E-B3BD-9554B86EC15E}"/>
                    </a:ext>
                  </a:extLst>
                </p:cNvPr>
                <p:cNvGrpSpPr/>
                <p:nvPr/>
              </p:nvGrpSpPr>
              <p:grpSpPr>
                <a:xfrm>
                  <a:off x="7817423" y="4241958"/>
                  <a:ext cx="4197700" cy="2178931"/>
                  <a:chOff x="7773674" y="3317234"/>
                  <a:chExt cx="4197700" cy="2178931"/>
                </a:xfrm>
              </p:grpSpPr>
              <p:grpSp>
                <p:nvGrpSpPr>
                  <p:cNvPr id="71" name="Groupe 70">
                    <a:extLst>
                      <a:ext uri="{FF2B5EF4-FFF2-40B4-BE49-F238E27FC236}">
                        <a16:creationId xmlns:a16="http://schemas.microsoft.com/office/drawing/2014/main" id="{79CA30D2-0D16-4590-8DC7-8DE17ED880D4}"/>
                      </a:ext>
                    </a:extLst>
                  </p:cNvPr>
                  <p:cNvGrpSpPr/>
                  <p:nvPr/>
                </p:nvGrpSpPr>
                <p:grpSpPr>
                  <a:xfrm>
                    <a:off x="7773674" y="3317234"/>
                    <a:ext cx="4197700" cy="2178931"/>
                    <a:chOff x="79719" y="117856"/>
                    <a:chExt cx="4992159" cy="2591435"/>
                  </a:xfrm>
                </p:grpSpPr>
                <p:pic>
                  <p:nvPicPr>
                    <p:cNvPr id="73" name="Image 72">
                      <a:extLst>
                        <a:ext uri="{FF2B5EF4-FFF2-40B4-BE49-F238E27FC236}">
                          <a16:creationId xmlns:a16="http://schemas.microsoft.com/office/drawing/2014/main" id="{45F347FC-68D7-434A-9C14-975ADF7E2B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79719" y="117856"/>
                      <a:ext cx="4992159" cy="259143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4" name="ZoneTexte 5">
                      <a:extLst>
                        <a:ext uri="{FF2B5EF4-FFF2-40B4-BE49-F238E27FC236}">
                          <a16:creationId xmlns:a16="http://schemas.microsoft.com/office/drawing/2014/main" id="{8CDEA281-D3F0-4178-9C98-18028E282B7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8625" y="887310"/>
                      <a:ext cx="1207872" cy="33845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algn="ctr"/>
                      <a:r>
                        <a:rPr lang="en-GB" sz="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</a:rPr>
                        <a:t>T = 337K</a:t>
                      </a:r>
                      <a:endParaRPr lang="fr-FR" sz="11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5" name="ZoneTexte 6">
                      <a:extLst>
                        <a:ext uri="{FF2B5EF4-FFF2-40B4-BE49-F238E27FC236}">
                          <a16:creationId xmlns:a16="http://schemas.microsoft.com/office/drawing/2014/main" id="{F015E567-A11A-4D85-9E99-678852341F5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4672" y="412973"/>
                      <a:ext cx="1162522" cy="2806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algn="ctr"/>
                      <a:r>
                        <a:rPr lang="en-GB" sz="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</a:rPr>
                        <a:t>T = 476K = 203</a:t>
                      </a:r>
                      <a:r>
                        <a:rPr lang="en-GB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°</a:t>
                      </a:r>
                      <a:r>
                        <a:rPr lang="en-GB" sz="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</a:rPr>
                        <a:t>C</a:t>
                      </a:r>
                      <a:endParaRPr lang="fr-FR" sz="11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" name="ZoneTexte 21">
                      <a:extLst>
                        <a:ext uri="{FF2B5EF4-FFF2-40B4-BE49-F238E27FC236}">
                          <a16:creationId xmlns:a16="http://schemas.microsoft.com/office/drawing/2014/main" id="{D4ABE999-A3BF-4300-93FE-50F456FC217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8292" y="649986"/>
                      <a:ext cx="1009091" cy="22627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algn="ctr"/>
                      <a:r>
                        <a:rPr lang="en-GB" sz="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</a:rPr>
                        <a:t>T = 364K</a:t>
                      </a:r>
                      <a:endParaRPr lang="fr-FR" sz="11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72" name="Zone de texte 324">
                    <a:extLst>
                      <a:ext uri="{FF2B5EF4-FFF2-40B4-BE49-F238E27FC236}">
                        <a16:creationId xmlns:a16="http://schemas.microsoft.com/office/drawing/2014/main" id="{7A7C0108-C0AC-4CC3-99EA-03042FC9895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936421" y="3853973"/>
                    <a:ext cx="1676400" cy="20161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GB" altLang="fr-FR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rPr>
                      <a:t>Thermalization at the centre</a:t>
                    </a:r>
                    <a:endParaRPr kumimoji="0" lang="en-GB" altLang="fr-FR" sz="18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C9A0529D-487D-49CD-8E1A-27EA20A0CCCC}"/>
                  </a:ext>
                </a:extLst>
              </p:cNvPr>
              <p:cNvSpPr txBox="1"/>
              <p:nvPr/>
            </p:nvSpPr>
            <p:spPr>
              <a:xfrm>
                <a:off x="8208532" y="3845655"/>
                <a:ext cx="334412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i="1" u="sng" dirty="0"/>
                  <a:t>Temperature of the cable inside the cryomodule as a function of HOM power extracted</a:t>
                </a:r>
              </a:p>
            </p:txBody>
          </p:sp>
        </p:grp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21535C8-3DBF-4862-83D7-523CB15F1AE3}"/>
                </a:ext>
              </a:extLst>
            </p:cNvPr>
            <p:cNvSpPr txBox="1"/>
            <p:nvPr/>
          </p:nvSpPr>
          <p:spPr>
            <a:xfrm>
              <a:off x="8119957" y="5798764"/>
              <a:ext cx="10156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dirty="0"/>
                <a:t>Extremity on the Cryomodule side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67D5A8D8-84D4-483E-9705-975AA4F74E86}"/>
                </a:ext>
              </a:extLst>
            </p:cNvPr>
            <p:cNvSpPr txBox="1"/>
            <p:nvPr/>
          </p:nvSpPr>
          <p:spPr>
            <a:xfrm>
              <a:off x="11415152" y="5359117"/>
              <a:ext cx="696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b="1" dirty="0"/>
                <a:t>Extremity on the HOM coupler side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C6E9FC74-CE27-40C4-943B-2C5004402177}"/>
                </a:ext>
              </a:extLst>
            </p:cNvPr>
            <p:cNvSpPr txBox="1"/>
            <p:nvPr/>
          </p:nvSpPr>
          <p:spPr>
            <a:xfrm>
              <a:off x="9686840" y="5220854"/>
              <a:ext cx="80916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b="1" dirty="0"/>
                <a:t>Thermal. 50K</a:t>
              </a:r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87DDBDF8-7A9F-43F7-8208-8AF3C1C9065D}"/>
                </a:ext>
              </a:extLst>
            </p:cNvPr>
            <p:cNvCxnSpPr/>
            <p:nvPr/>
          </p:nvCxnSpPr>
          <p:spPr>
            <a:xfrm>
              <a:off x="10044013" y="5465233"/>
              <a:ext cx="0" cy="3884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D23BDB78-7951-4486-93E4-98009492E210}"/>
                </a:ext>
              </a:extLst>
            </p:cNvPr>
            <p:cNvCxnSpPr/>
            <p:nvPr/>
          </p:nvCxnSpPr>
          <p:spPr>
            <a:xfrm flipH="1" flipV="1">
              <a:off x="8119957" y="5220854"/>
              <a:ext cx="167147" cy="5779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461F779E-B5C3-473C-AE8E-BDBCEC7D1E44}"/>
                </a:ext>
              </a:extLst>
            </p:cNvPr>
            <p:cNvCxnSpPr>
              <a:stCxn id="39" idx="2"/>
            </p:cNvCxnSpPr>
            <p:nvPr/>
          </p:nvCxnSpPr>
          <p:spPr>
            <a:xfrm>
              <a:off x="11763340" y="5820782"/>
              <a:ext cx="212676" cy="2498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4B70CE00-6384-45FA-BEF1-C1A9CF99EA04}"/>
              </a:ext>
            </a:extLst>
          </p:cNvPr>
          <p:cNvSpPr txBox="1"/>
          <p:nvPr/>
        </p:nvSpPr>
        <p:spPr>
          <a:xfrm>
            <a:off x="495891" y="5844930"/>
            <a:ext cx="73955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  <a:tabLst>
                <a:tab pos="2868613" algn="l"/>
              </a:tabLst>
            </a:pPr>
            <a:r>
              <a:rPr lang="en-GB" sz="1600" dirty="0"/>
              <a:t>Measurements will be realized in cryostat to validate the choice of RF cables</a:t>
            </a:r>
          </a:p>
          <a:p>
            <a:pPr marL="285750" indent="-285750">
              <a:buFont typeface="Symbol" panose="05050102010706020507" pitchFamily="18" charset="2"/>
              <a:buChar char="Þ"/>
              <a:tabLst>
                <a:tab pos="2868613" algn="l"/>
              </a:tabLst>
            </a:pPr>
            <a:r>
              <a:rPr lang="en-GB" sz="1600" dirty="0"/>
              <a:t>Thermal straps @2K will be also added to reduce heat loads on the HOM coupler  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74134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MECHANICAL DESIGN OF THE HOM COUPLER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02979" y="887827"/>
            <a:ext cx="5902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Thermal and Mechanical analyses</a:t>
            </a:r>
          </a:p>
        </p:txBody>
      </p:sp>
      <p:sp>
        <p:nvSpPr>
          <p:cNvPr id="16" name="Rectangle 22">
            <a:extLst>
              <a:ext uri="{FF2B5EF4-FFF2-40B4-BE49-F238E27FC236}">
                <a16:creationId xmlns:a16="http://schemas.microsoft.com/office/drawing/2014/main" id="{D827C6B3-1954-45E8-AE27-AEE8BEBA2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8" name="Rectangle 24">
            <a:extLst>
              <a:ext uri="{FF2B5EF4-FFF2-40B4-BE49-F238E27FC236}">
                <a16:creationId xmlns:a16="http://schemas.microsoft.com/office/drawing/2014/main" id="{DD4072EB-4670-4CB2-ACFD-44DDCDDAD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468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5598E47-A51C-420B-8FAE-8ED5FA5BF1AD}"/>
              </a:ext>
            </a:extLst>
          </p:cNvPr>
          <p:cNvSpPr txBox="1"/>
          <p:nvPr/>
        </p:nvSpPr>
        <p:spPr>
          <a:xfrm>
            <a:off x="649549" y="1760511"/>
            <a:ext cx="58503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4" indent="-285750" algn="just">
              <a:buFont typeface="Symbol" panose="05050102010706020507" pitchFamily="18" charset="2"/>
              <a:buChar char="Þ"/>
            </a:pPr>
            <a:r>
              <a:rPr lang="en-GB" sz="1600" dirty="0">
                <a:effectLst/>
                <a:ea typeface="Times New Roman" panose="02020603050405020304" pitchFamily="18" charset="0"/>
              </a:rPr>
              <a:t>Resistance to the </a:t>
            </a:r>
            <a:r>
              <a:rPr lang="en-GB" sz="1600" dirty="0">
                <a:ea typeface="Times New Roman" panose="02020603050405020304" pitchFamily="18" charset="0"/>
              </a:rPr>
              <a:t>helium 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bath pressure (MAWP=1,5 </a:t>
            </a:r>
            <a:r>
              <a:rPr lang="en-GB" sz="1600" dirty="0" err="1">
                <a:effectLst/>
                <a:ea typeface="Times New Roman" panose="02020603050405020304" pitchFamily="18" charset="0"/>
              </a:rPr>
              <a:t>barg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)</a:t>
            </a:r>
          </a:p>
          <a:p>
            <a:pPr marL="285750" lvl="4" indent="-285750" algn="just">
              <a:buFont typeface="Symbol" panose="05050102010706020507" pitchFamily="18" charset="2"/>
              <a:buChar char="Þ"/>
            </a:pPr>
            <a:r>
              <a:rPr lang="en-GB" sz="1600" dirty="0">
                <a:ea typeface="Times New Roman" panose="02020603050405020304" pitchFamily="18" charset="0"/>
              </a:rPr>
              <a:t>Low temperature range achieved </a:t>
            </a:r>
          </a:p>
          <a:p>
            <a:pPr marL="285750" lvl="4" indent="-285750" algn="just">
              <a:buFont typeface="Symbol" panose="05050102010706020507" pitchFamily="18" charset="2"/>
              <a:buChar char="Þ"/>
            </a:pPr>
            <a:r>
              <a:rPr lang="en-GB" sz="1600" dirty="0">
                <a:effectLst/>
                <a:ea typeface="Times New Roman" panose="02020603050405020304" pitchFamily="18" charset="0"/>
              </a:rPr>
              <a:t>Acceptable thermal contraction</a:t>
            </a:r>
            <a:r>
              <a:rPr lang="en-GB" sz="1600" dirty="0">
                <a:ea typeface="Times New Roman" panose="02020603050405020304" pitchFamily="18" charset="0"/>
              </a:rPr>
              <a:t>s and stresses</a:t>
            </a:r>
            <a:endParaRPr lang="fr-FR" sz="16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916FA2D-451A-408C-9A48-CD33E1F9CB09}"/>
              </a:ext>
            </a:extLst>
          </p:cNvPr>
          <p:cNvSpPr txBox="1"/>
          <p:nvPr/>
        </p:nvSpPr>
        <p:spPr>
          <a:xfrm>
            <a:off x="140278" y="1388813"/>
            <a:ext cx="6438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b="1" dirty="0" err="1"/>
              <a:t>Cooling</a:t>
            </a:r>
            <a:r>
              <a:rPr lang="fr-FR" b="1" dirty="0"/>
              <a:t> down</a:t>
            </a:r>
            <a:r>
              <a:rPr lang="fr-FR" dirty="0"/>
              <a:t> (</a:t>
            </a:r>
            <a:r>
              <a:rPr lang="fr-FR" dirty="0" err="1"/>
              <a:t>static</a:t>
            </a:r>
            <a:r>
              <a:rPr lang="fr-FR" dirty="0"/>
              <a:t> </a:t>
            </a:r>
            <a:r>
              <a:rPr lang="fr-FR" dirty="0" err="1"/>
              <a:t>heat</a:t>
            </a:r>
            <a:r>
              <a:rPr lang="fr-FR" dirty="0"/>
              <a:t> </a:t>
            </a:r>
            <a:r>
              <a:rPr lang="fr-FR" dirty="0" err="1"/>
              <a:t>loads</a:t>
            </a:r>
            <a:r>
              <a:rPr lang="fr-FR" dirty="0"/>
              <a:t>, no </a:t>
            </a:r>
            <a:r>
              <a:rPr lang="fr-FR" dirty="0" err="1"/>
              <a:t>LHe</a:t>
            </a:r>
            <a:r>
              <a:rPr lang="fr-FR" dirty="0"/>
              <a:t> in the coupler tank):</a:t>
            </a:r>
          </a:p>
        </p:txBody>
      </p:sp>
      <p:sp>
        <p:nvSpPr>
          <p:cNvPr id="96" name="Rectangle 19">
            <a:extLst>
              <a:ext uri="{FF2B5EF4-FFF2-40B4-BE49-F238E27FC236}">
                <a16:creationId xmlns:a16="http://schemas.microsoft.com/office/drawing/2014/main" id="{1FEC89E9-A501-49E0-B98F-FB0C62C96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22356" y="75138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fr-FR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fr-F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GB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7" name="Tableau 96">
            <a:extLst>
              <a:ext uri="{FF2B5EF4-FFF2-40B4-BE49-F238E27FC236}">
                <a16:creationId xmlns:a16="http://schemas.microsoft.com/office/drawing/2014/main" id="{2FFB786B-50EF-46C7-A1F7-489B55D0B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965033"/>
              </p:ext>
            </p:extLst>
          </p:nvPr>
        </p:nvGraphicFramePr>
        <p:xfrm>
          <a:off x="6696934" y="4232419"/>
          <a:ext cx="2444561" cy="147198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764000">
                  <a:extLst>
                    <a:ext uri="{9D8B030D-6E8A-4147-A177-3AD203B41FA5}">
                      <a16:colId xmlns:a16="http://schemas.microsoft.com/office/drawing/2014/main" val="936278148"/>
                    </a:ext>
                  </a:extLst>
                </a:gridCol>
                <a:gridCol w="680561">
                  <a:extLst>
                    <a:ext uri="{9D8B030D-6E8A-4147-A177-3AD203B41FA5}">
                      <a16:colId xmlns:a16="http://schemas.microsoft.com/office/drawing/2014/main" val="3836468671"/>
                    </a:ext>
                  </a:extLst>
                </a:gridCol>
              </a:tblGrid>
              <a:tr h="245331">
                <a:tc>
                  <a:txBody>
                    <a:bodyPr/>
                    <a:lstStyle/>
                    <a:p>
                      <a:pPr marL="0" lvl="0" indent="-276225" algn="l"/>
                      <a:r>
                        <a:rPr lang="en-GB" sz="1200" b="0" kern="1200" dirty="0">
                          <a:effectLst/>
                        </a:rPr>
                        <a:t>Static heat loads [</a:t>
                      </a:r>
                      <a:r>
                        <a:rPr lang="en-GB" sz="1200" b="0" kern="1200" dirty="0" err="1">
                          <a:effectLst/>
                        </a:rPr>
                        <a:t>mW</a:t>
                      </a:r>
                      <a:r>
                        <a:rPr lang="en-GB" sz="1200" b="0" kern="1200" dirty="0">
                          <a:effectLst/>
                        </a:rPr>
                        <a:t>]</a:t>
                      </a:r>
                      <a:endParaRPr lang="fr-FR" sz="12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-276225" algn="l"/>
                      <a:r>
                        <a:rPr lang="en-GB" sz="1200" b="0" kern="1200" dirty="0">
                          <a:effectLst/>
                        </a:rPr>
                        <a:t>100</a:t>
                      </a:r>
                      <a:endParaRPr lang="fr-FR" sz="12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9450342"/>
                  </a:ext>
                </a:extLst>
              </a:tr>
              <a:tr h="245331">
                <a:tc>
                  <a:txBody>
                    <a:bodyPr/>
                    <a:lstStyle/>
                    <a:p>
                      <a:pPr marL="0" lvl="0" indent="-276225" algn="l"/>
                      <a:r>
                        <a:rPr lang="en-GB" sz="1200" kern="1200" dirty="0">
                          <a:effectLst/>
                        </a:rPr>
                        <a:t>Dynamic heat loads [</a:t>
                      </a:r>
                      <a:r>
                        <a:rPr lang="en-GB" sz="1200" kern="1200" dirty="0" err="1">
                          <a:effectLst/>
                        </a:rPr>
                        <a:t>mW</a:t>
                      </a:r>
                      <a:r>
                        <a:rPr lang="en-GB" sz="1200" kern="1200" dirty="0">
                          <a:effectLst/>
                        </a:rPr>
                        <a:t>]</a:t>
                      </a:r>
                      <a:endParaRPr lang="fr-FR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-276225" algn="l"/>
                      <a:r>
                        <a:rPr lang="en-GB" sz="1200" kern="1200">
                          <a:effectLst/>
                        </a:rPr>
                        <a:t>490+150</a:t>
                      </a:r>
                      <a:endParaRPr lang="fr-FR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0073301"/>
                  </a:ext>
                </a:extLst>
              </a:tr>
              <a:tr h="245331">
                <a:tc>
                  <a:txBody>
                    <a:bodyPr/>
                    <a:lstStyle/>
                    <a:p>
                      <a:pPr algn="l"/>
                      <a:r>
                        <a:rPr lang="en-GB" sz="1200" kern="1200" dirty="0">
                          <a:effectLst/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en-GB" sz="1200" kern="1200" dirty="0">
                          <a:effectLst/>
                        </a:rPr>
                        <a:t>Total heat loads [</a:t>
                      </a:r>
                      <a:r>
                        <a:rPr lang="en-GB" sz="1200" kern="1200" dirty="0" err="1">
                          <a:effectLst/>
                        </a:rPr>
                        <a:t>mW</a:t>
                      </a:r>
                      <a:r>
                        <a:rPr lang="en-GB" sz="1200" kern="1200" dirty="0">
                          <a:effectLst/>
                        </a:rPr>
                        <a:t>]</a:t>
                      </a:r>
                      <a:endParaRPr lang="fr-FR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kern="1200" dirty="0">
                          <a:effectLst/>
                        </a:rPr>
                        <a:t>740</a:t>
                      </a:r>
                      <a:endParaRPr lang="fr-FR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9877151"/>
                  </a:ext>
                </a:extLst>
              </a:tr>
              <a:tr h="245331">
                <a:tc gridSpan="2">
                  <a:txBody>
                    <a:bodyPr/>
                    <a:lstStyle/>
                    <a:p>
                      <a:pPr algn="l"/>
                      <a:r>
                        <a:rPr lang="fr-FR" sz="1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</a:rPr>
                        <a:t>Dissipated</a:t>
                      </a:r>
                      <a:r>
                        <a:rPr lang="fr-FR" sz="1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</a:rPr>
                        <a:t> by: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918083"/>
                  </a:ext>
                </a:extLst>
              </a:tr>
              <a:tr h="245331">
                <a:tc>
                  <a:txBody>
                    <a:bodyPr/>
                    <a:lstStyle/>
                    <a:p>
                      <a:pPr algn="l"/>
                      <a:r>
                        <a:rPr lang="en-GB" sz="1200" b="0" kern="1200" dirty="0">
                          <a:effectLst/>
                        </a:rPr>
                        <a:t>Cavity LHe@2K [</a:t>
                      </a:r>
                      <a:r>
                        <a:rPr lang="en-GB" sz="1200" b="0" kern="1200" dirty="0" err="1">
                          <a:effectLst/>
                        </a:rPr>
                        <a:t>mW</a:t>
                      </a:r>
                      <a:r>
                        <a:rPr lang="en-GB" sz="1200" b="0" kern="1200" dirty="0">
                          <a:effectLst/>
                        </a:rPr>
                        <a:t>]</a:t>
                      </a:r>
                      <a:endParaRPr lang="fr-FR" sz="12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 kern="1200" dirty="0">
                          <a:effectLst/>
                        </a:rPr>
                        <a:t>5</a:t>
                      </a:r>
                      <a:endParaRPr lang="fr-FR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2810938"/>
                  </a:ext>
                </a:extLst>
              </a:tr>
              <a:tr h="245331">
                <a:tc>
                  <a:txBody>
                    <a:bodyPr/>
                    <a:lstStyle/>
                    <a:p>
                      <a:pPr algn="l"/>
                      <a:r>
                        <a:rPr lang="en-GB" sz="1200" b="0" kern="1200" dirty="0">
                          <a:effectLst/>
                        </a:rPr>
                        <a:t>Coupler LHe@2K [</a:t>
                      </a:r>
                      <a:r>
                        <a:rPr lang="en-GB" sz="1200" b="0" kern="1200" dirty="0" err="1">
                          <a:effectLst/>
                        </a:rPr>
                        <a:t>mW</a:t>
                      </a:r>
                      <a:r>
                        <a:rPr lang="en-GB" sz="1200" b="0" kern="1200" dirty="0">
                          <a:effectLst/>
                        </a:rPr>
                        <a:t>]</a:t>
                      </a:r>
                      <a:endParaRPr lang="fr-FR" sz="12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 kern="1200" dirty="0">
                          <a:effectLst/>
                        </a:rPr>
                        <a:t>735</a:t>
                      </a:r>
                      <a:endParaRPr lang="fr-FR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0707316"/>
                  </a:ext>
                </a:extLst>
              </a:tr>
            </a:tbl>
          </a:graphicData>
        </a:graphic>
      </p:graphicFrame>
      <p:grpSp>
        <p:nvGrpSpPr>
          <p:cNvPr id="8" name="Groupe 7">
            <a:extLst>
              <a:ext uri="{FF2B5EF4-FFF2-40B4-BE49-F238E27FC236}">
                <a16:creationId xmlns:a16="http://schemas.microsoft.com/office/drawing/2014/main" id="{63170CD3-5C49-422F-9EFD-18581E8135FE}"/>
              </a:ext>
            </a:extLst>
          </p:cNvPr>
          <p:cNvGrpSpPr/>
          <p:nvPr/>
        </p:nvGrpSpPr>
        <p:grpSpPr>
          <a:xfrm>
            <a:off x="6350051" y="749327"/>
            <a:ext cx="5751057" cy="2999546"/>
            <a:chOff x="6350051" y="749327"/>
            <a:chExt cx="5751057" cy="2999546"/>
          </a:xfrm>
        </p:grpSpPr>
        <p:grpSp>
          <p:nvGrpSpPr>
            <p:cNvPr id="49" name="Zone de dessin 246">
              <a:extLst>
                <a:ext uri="{FF2B5EF4-FFF2-40B4-BE49-F238E27FC236}">
                  <a16:creationId xmlns:a16="http://schemas.microsoft.com/office/drawing/2014/main" id="{421EB674-5ADC-4EDF-9046-2D6A8767012A}"/>
                </a:ext>
              </a:extLst>
            </p:cNvPr>
            <p:cNvGrpSpPr/>
            <p:nvPr/>
          </p:nvGrpSpPr>
          <p:grpSpPr>
            <a:xfrm>
              <a:off x="9630894" y="1134633"/>
              <a:ext cx="2470214" cy="2485359"/>
              <a:chOff x="3165184" y="36000"/>
              <a:chExt cx="2517886" cy="2499995"/>
            </a:xfrm>
          </p:grpSpPr>
          <p:pic>
            <p:nvPicPr>
              <p:cNvPr id="52" name="Image 51">
                <a:extLst>
                  <a:ext uri="{FF2B5EF4-FFF2-40B4-BE49-F238E27FC236}">
                    <a16:creationId xmlns:a16="http://schemas.microsoft.com/office/drawing/2014/main" id="{09C122E8-8B6C-432D-BD4A-F48EC22BF579}"/>
                  </a:ext>
                </a:extLst>
              </p:cNvPr>
              <p:cNvPicPr/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165184" y="36000"/>
                <a:ext cx="2011045" cy="2499995"/>
              </a:xfrm>
              <a:prstGeom prst="rect">
                <a:avLst/>
              </a:prstGeom>
            </p:spPr>
          </p:pic>
          <p:cxnSp>
            <p:nvCxnSpPr>
              <p:cNvPr id="53" name="Connecteur droit avec flèche 52">
                <a:extLst>
                  <a:ext uri="{FF2B5EF4-FFF2-40B4-BE49-F238E27FC236}">
                    <a16:creationId xmlns:a16="http://schemas.microsoft.com/office/drawing/2014/main" id="{83304596-D774-4A6E-BF06-F39E35E3A501}"/>
                  </a:ext>
                </a:extLst>
              </p:cNvPr>
              <p:cNvCxnSpPr/>
              <p:nvPr/>
            </p:nvCxnSpPr>
            <p:spPr>
              <a:xfrm flipH="1">
                <a:off x="4531144" y="1837255"/>
                <a:ext cx="11859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avec flèche 53">
                <a:extLst>
                  <a:ext uri="{FF2B5EF4-FFF2-40B4-BE49-F238E27FC236}">
                    <a16:creationId xmlns:a16="http://schemas.microsoft.com/office/drawing/2014/main" id="{F3AB9B1E-11BB-4E27-83C1-6AEE5704BB7C}"/>
                  </a:ext>
                </a:extLst>
              </p:cNvPr>
              <p:cNvCxnSpPr/>
              <p:nvPr/>
            </p:nvCxnSpPr>
            <p:spPr>
              <a:xfrm>
                <a:off x="4388600" y="1837182"/>
                <a:ext cx="11547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Zone de texte 281">
                <a:extLst>
                  <a:ext uri="{FF2B5EF4-FFF2-40B4-BE49-F238E27FC236}">
                    <a16:creationId xmlns:a16="http://schemas.microsoft.com/office/drawing/2014/main" id="{8537601D-DC84-4A6F-BC2A-4115C1BFF021}"/>
                  </a:ext>
                </a:extLst>
              </p:cNvPr>
              <p:cNvSpPr txBox="1"/>
              <p:nvPr/>
            </p:nvSpPr>
            <p:spPr>
              <a:xfrm>
                <a:off x="4596716" y="1607665"/>
                <a:ext cx="1086354" cy="301767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10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rPr>
                  <a:t>Gap reduction 0.06mm  </a:t>
                </a:r>
                <a:endParaRPr lang="fr-FR" sz="10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59" name="Zone de texte 271">
                <a:extLst>
                  <a:ext uri="{FF2B5EF4-FFF2-40B4-BE49-F238E27FC236}">
                    <a16:creationId xmlns:a16="http://schemas.microsoft.com/office/drawing/2014/main" id="{949E744E-D0E8-4C4D-95CA-BEB0C52453B4}"/>
                  </a:ext>
                </a:extLst>
              </p:cNvPr>
              <p:cNvSpPr txBox="1"/>
              <p:nvPr/>
            </p:nvSpPr>
            <p:spPr>
              <a:xfrm>
                <a:off x="4582353" y="236537"/>
                <a:ext cx="1050377" cy="33524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10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rPr>
                  <a:t>Gap reduction 0.05mm</a:t>
                </a:r>
                <a:endParaRPr lang="fr-FR" sz="10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60" name="Zone de texte 281">
                <a:extLst>
                  <a:ext uri="{FF2B5EF4-FFF2-40B4-BE49-F238E27FC236}">
                    <a16:creationId xmlns:a16="http://schemas.microsoft.com/office/drawing/2014/main" id="{6A32D7DF-4BA9-4017-A818-A24EF5133988}"/>
                  </a:ext>
                </a:extLst>
              </p:cNvPr>
              <p:cNvSpPr txBox="1"/>
              <p:nvPr/>
            </p:nvSpPr>
            <p:spPr>
              <a:xfrm>
                <a:off x="4567224" y="987795"/>
                <a:ext cx="1086355" cy="36385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10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rPr>
                  <a:t>Gap reduction 0.04mm  </a:t>
                </a:r>
                <a:endParaRPr lang="fr-FR" sz="10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</a:endParaRPr>
              </a:p>
            </p:txBody>
          </p:sp>
          <p:cxnSp>
            <p:nvCxnSpPr>
              <p:cNvPr id="61" name="Connecteur droit avec flèche 60">
                <a:extLst>
                  <a:ext uri="{FF2B5EF4-FFF2-40B4-BE49-F238E27FC236}">
                    <a16:creationId xmlns:a16="http://schemas.microsoft.com/office/drawing/2014/main" id="{D04BC87E-9294-46F9-A328-D1813A32754C}"/>
                  </a:ext>
                </a:extLst>
              </p:cNvPr>
              <p:cNvCxnSpPr/>
              <p:nvPr/>
            </p:nvCxnSpPr>
            <p:spPr>
              <a:xfrm flipH="1">
                <a:off x="4579557" y="1271696"/>
                <a:ext cx="13098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avec flèche 61">
                <a:extLst>
                  <a:ext uri="{FF2B5EF4-FFF2-40B4-BE49-F238E27FC236}">
                    <a16:creationId xmlns:a16="http://schemas.microsoft.com/office/drawing/2014/main" id="{AE6E1F1B-5182-47D1-8E1F-82EE21209179}"/>
                  </a:ext>
                </a:extLst>
              </p:cNvPr>
              <p:cNvCxnSpPr/>
              <p:nvPr/>
            </p:nvCxnSpPr>
            <p:spPr>
              <a:xfrm>
                <a:off x="4423378" y="1271696"/>
                <a:ext cx="10776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avec flèche 62">
                <a:extLst>
                  <a:ext uri="{FF2B5EF4-FFF2-40B4-BE49-F238E27FC236}">
                    <a16:creationId xmlns:a16="http://schemas.microsoft.com/office/drawing/2014/main" id="{D6DDCC13-784C-45CE-B5E9-2E8C335DDCD4}"/>
                  </a:ext>
                </a:extLst>
              </p:cNvPr>
              <p:cNvCxnSpPr/>
              <p:nvPr/>
            </p:nvCxnSpPr>
            <p:spPr>
              <a:xfrm flipH="1">
                <a:off x="4297680" y="494581"/>
                <a:ext cx="352055" cy="62345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e 110">
              <a:extLst>
                <a:ext uri="{FF2B5EF4-FFF2-40B4-BE49-F238E27FC236}">
                  <a16:creationId xmlns:a16="http://schemas.microsoft.com/office/drawing/2014/main" id="{6A0D0319-05FC-42F5-B1AD-BE92203B6225}"/>
                </a:ext>
              </a:extLst>
            </p:cNvPr>
            <p:cNvGrpSpPr/>
            <p:nvPr/>
          </p:nvGrpSpPr>
          <p:grpSpPr>
            <a:xfrm>
              <a:off x="6716129" y="985570"/>
              <a:ext cx="2763647" cy="2763303"/>
              <a:chOff x="6059753" y="713453"/>
              <a:chExt cx="3534101" cy="3533662"/>
            </a:xfrm>
          </p:grpSpPr>
          <p:grpSp>
            <p:nvGrpSpPr>
              <p:cNvPr id="23" name="Groupe 22">
                <a:extLst>
                  <a:ext uri="{FF2B5EF4-FFF2-40B4-BE49-F238E27FC236}">
                    <a16:creationId xmlns:a16="http://schemas.microsoft.com/office/drawing/2014/main" id="{215FAFE4-5DD0-409B-979C-C5D3A1297982}"/>
                  </a:ext>
                </a:extLst>
              </p:cNvPr>
              <p:cNvGrpSpPr/>
              <p:nvPr/>
            </p:nvGrpSpPr>
            <p:grpSpPr>
              <a:xfrm>
                <a:off x="6430670" y="847129"/>
                <a:ext cx="2481709" cy="3399986"/>
                <a:chOff x="7017714" y="2985104"/>
                <a:chExt cx="2481709" cy="3399986"/>
              </a:xfrm>
            </p:grpSpPr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id="{14A3C9ED-C3A4-45E8-AAB7-DB466CF3D3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7017714" y="2985104"/>
                  <a:ext cx="2455759" cy="3219233"/>
                </a:xfrm>
                <a:prstGeom prst="rect">
                  <a:avLst/>
                </a:prstGeom>
              </p:spPr>
            </p:pic>
            <p:sp>
              <p:nvSpPr>
                <p:cNvPr id="36" name="Zone de texte 325">
                  <a:extLst>
                    <a:ext uri="{FF2B5EF4-FFF2-40B4-BE49-F238E27FC236}">
                      <a16:creationId xmlns:a16="http://schemas.microsoft.com/office/drawing/2014/main" id="{1DFEA87D-F377-4BEA-8C62-27429D456D8A}"/>
                    </a:ext>
                  </a:extLst>
                </p:cNvPr>
                <p:cNvSpPr txBox="1"/>
                <p:nvPr/>
              </p:nvSpPr>
              <p:spPr>
                <a:xfrm>
                  <a:off x="8559195" y="6067192"/>
                  <a:ext cx="904682" cy="317898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GB" sz="1000" b="1" kern="1200" dirty="0">
                      <a:solidFill>
                        <a:srgbClr val="FF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2.8K</a:t>
                  </a:r>
                  <a:endParaRPr lang="fr-FR" sz="10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endParaRPr>
                </a:p>
              </p:txBody>
            </p:sp>
            <p:cxnSp>
              <p:nvCxnSpPr>
                <p:cNvPr id="37" name="Connecteur droit avec flèche 36">
                  <a:extLst>
                    <a:ext uri="{FF2B5EF4-FFF2-40B4-BE49-F238E27FC236}">
                      <a16:creationId xmlns:a16="http://schemas.microsoft.com/office/drawing/2014/main" id="{C5ED1369-E4E4-4FF2-B102-25DEE9698C71}"/>
                    </a:ext>
                  </a:extLst>
                </p:cNvPr>
                <p:cNvCxnSpPr>
                  <a:cxnSpLocks/>
                  <a:stCxn id="36" idx="1"/>
                </p:cNvCxnSpPr>
                <p:nvPr/>
              </p:nvCxnSpPr>
              <p:spPr>
                <a:xfrm flipH="1" flipV="1">
                  <a:off x="8483177" y="6066915"/>
                  <a:ext cx="76018" cy="159227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Zone de texte 325">
                  <a:extLst>
                    <a:ext uri="{FF2B5EF4-FFF2-40B4-BE49-F238E27FC236}">
                      <a16:creationId xmlns:a16="http://schemas.microsoft.com/office/drawing/2014/main" id="{B6C0CBD3-BBA0-4387-8B3D-F86DC1AA6A14}"/>
                    </a:ext>
                  </a:extLst>
                </p:cNvPr>
                <p:cNvSpPr txBox="1"/>
                <p:nvPr/>
              </p:nvSpPr>
              <p:spPr>
                <a:xfrm>
                  <a:off x="7308156" y="3397778"/>
                  <a:ext cx="750198" cy="253998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GB" sz="1000" b="1" kern="1200" dirty="0">
                      <a:solidFill>
                        <a:srgbClr val="FF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4.8 K</a:t>
                  </a:r>
                  <a:r>
                    <a:rPr lang="en-GB" sz="1000" b="1" kern="1200" dirty="0">
                      <a:solidFill>
                        <a:srgbClr val="FF0000"/>
                      </a:solidFill>
                      <a:effectLst/>
                      <a:latin typeface="Symbol" panose="05050102010706020507" pitchFamily="18" charset="2"/>
                      <a:ea typeface="Arial" panose="020B0604020202020204" pitchFamily="34" charset="0"/>
                    </a:rPr>
                    <a:t> </a:t>
                  </a:r>
                  <a:endParaRPr lang="fr-FR" sz="10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endParaRPr>
                </a:p>
              </p:txBody>
            </p:sp>
            <p:cxnSp>
              <p:nvCxnSpPr>
                <p:cNvPr id="39" name="Connecteur droit avec flèche 38">
                  <a:extLst>
                    <a:ext uri="{FF2B5EF4-FFF2-40B4-BE49-F238E27FC236}">
                      <a16:creationId xmlns:a16="http://schemas.microsoft.com/office/drawing/2014/main" id="{0A6EE0C5-9D5B-4A4E-8C69-31F5B531F9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34941" y="3669162"/>
                  <a:ext cx="0" cy="338393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Zone de texte 325">
                  <a:extLst>
                    <a:ext uri="{FF2B5EF4-FFF2-40B4-BE49-F238E27FC236}">
                      <a16:creationId xmlns:a16="http://schemas.microsoft.com/office/drawing/2014/main" id="{115F37BD-58F6-4EE6-8FC8-679B1F5CA7EF}"/>
                    </a:ext>
                  </a:extLst>
                </p:cNvPr>
                <p:cNvSpPr txBox="1"/>
                <p:nvPr/>
              </p:nvSpPr>
              <p:spPr>
                <a:xfrm>
                  <a:off x="8742702" y="4223844"/>
                  <a:ext cx="756721" cy="242266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GB" sz="1000" b="1" kern="1200" dirty="0">
                      <a:solidFill>
                        <a:srgbClr val="FF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30K</a:t>
                  </a:r>
                  <a:endParaRPr lang="fr-FR" sz="10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endParaRPr>
                </a:p>
              </p:txBody>
            </p:sp>
            <p:cxnSp>
              <p:nvCxnSpPr>
                <p:cNvPr id="42" name="Connecteur droit avec flèche 41">
                  <a:extLst>
                    <a:ext uri="{FF2B5EF4-FFF2-40B4-BE49-F238E27FC236}">
                      <a16:creationId xmlns:a16="http://schemas.microsoft.com/office/drawing/2014/main" id="{1B24C35D-4C2E-4782-9B45-C193E1B17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492769" y="4409437"/>
                  <a:ext cx="393660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63403FFF-C997-4587-83A6-EF9F61C119F9}"/>
                  </a:ext>
                </a:extLst>
              </p:cNvPr>
              <p:cNvSpPr txBox="1"/>
              <p:nvPr/>
            </p:nvSpPr>
            <p:spPr>
              <a:xfrm>
                <a:off x="8240225" y="1457020"/>
                <a:ext cx="94800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No liquid helium</a:t>
                </a:r>
              </a:p>
            </p:txBody>
          </p:sp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9838F786-89AC-4F9D-AD81-8B86F325A56E}"/>
                  </a:ext>
                </a:extLst>
              </p:cNvPr>
              <p:cNvSpPr txBox="1"/>
              <p:nvPr/>
            </p:nvSpPr>
            <p:spPr>
              <a:xfrm>
                <a:off x="8161391" y="713453"/>
                <a:ext cx="1432463" cy="483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4"/>
                <a:r>
                  <a:rPr lang="en-GB" sz="10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Static heat loads</a:t>
                </a:r>
              </a:p>
              <a:p>
                <a:pPr marL="0" lvl="4"/>
                <a:r>
                  <a:rPr lang="en-GB" sz="1000" b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100 </a:t>
                </a:r>
                <a:r>
                  <a:rPr lang="en-GB" sz="1000" b="1" dirty="0" err="1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mW</a:t>
                </a:r>
                <a:endParaRPr lang="en-GB" sz="1000" b="1" dirty="0"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28" name="Connecteur droit avec flèche 27">
                <a:extLst>
                  <a:ext uri="{FF2B5EF4-FFF2-40B4-BE49-F238E27FC236}">
                    <a16:creationId xmlns:a16="http://schemas.microsoft.com/office/drawing/2014/main" id="{0BA27406-2E33-4540-B3B2-88A5038892FD}"/>
                  </a:ext>
                </a:extLst>
              </p:cNvPr>
              <p:cNvCxnSpPr/>
              <p:nvPr/>
            </p:nvCxnSpPr>
            <p:spPr>
              <a:xfrm flipH="1">
                <a:off x="7981747" y="887827"/>
                <a:ext cx="230505" cy="1163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1627652C-683A-4799-A95A-68F41E21912E}"/>
                  </a:ext>
                </a:extLst>
              </p:cNvPr>
              <p:cNvSpPr txBox="1"/>
              <p:nvPr/>
            </p:nvSpPr>
            <p:spPr>
              <a:xfrm>
                <a:off x="6059753" y="2633026"/>
                <a:ext cx="1011223" cy="297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/>
                  <a:t>Cavity @2K</a:t>
                </a:r>
              </a:p>
            </p:txBody>
          </p:sp>
          <p:cxnSp>
            <p:nvCxnSpPr>
              <p:cNvPr id="31" name="Connecteur droit avec flèche 30">
                <a:extLst>
                  <a:ext uri="{FF2B5EF4-FFF2-40B4-BE49-F238E27FC236}">
                    <a16:creationId xmlns:a16="http://schemas.microsoft.com/office/drawing/2014/main" id="{6D54A2E0-D7BA-475D-857D-E44439A207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1976" y="2962477"/>
                <a:ext cx="89135" cy="15010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avec flèche 47">
                <a:extLst>
                  <a:ext uri="{FF2B5EF4-FFF2-40B4-BE49-F238E27FC236}">
                    <a16:creationId xmlns:a16="http://schemas.microsoft.com/office/drawing/2014/main" id="{0F360231-3BB7-4ABA-BA93-E2BE0B3826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96999" y="1721760"/>
                <a:ext cx="345760" cy="24226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D43A49A-715B-4CDD-8429-B959A479BAD3}"/>
                </a:ext>
              </a:extLst>
            </p:cNvPr>
            <p:cNvSpPr txBox="1"/>
            <p:nvPr/>
          </p:nvSpPr>
          <p:spPr>
            <a:xfrm>
              <a:off x="10001788" y="751580"/>
              <a:ext cx="16587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u="sng" dirty="0"/>
                <a:t>Thermal contractions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F6E9A466-6FC8-414C-87ED-A37BE7D5267E}"/>
                </a:ext>
              </a:extLst>
            </p:cNvPr>
            <p:cNvSpPr txBox="1"/>
            <p:nvPr/>
          </p:nvSpPr>
          <p:spPr>
            <a:xfrm>
              <a:off x="6350051" y="749327"/>
              <a:ext cx="21725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u="sng" dirty="0"/>
                <a:t>T° achieved after cooling down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4FE66EDB-0B8B-4D3D-A55D-FB271AE22D35}"/>
              </a:ext>
            </a:extLst>
          </p:cNvPr>
          <p:cNvGrpSpPr/>
          <p:nvPr/>
        </p:nvGrpSpPr>
        <p:grpSpPr>
          <a:xfrm>
            <a:off x="9151620" y="3680855"/>
            <a:ext cx="3094516" cy="2733860"/>
            <a:chOff x="9151620" y="3680855"/>
            <a:chExt cx="3094516" cy="2733860"/>
          </a:xfrm>
        </p:grpSpPr>
        <p:grpSp>
          <p:nvGrpSpPr>
            <p:cNvPr id="120" name="Groupe 119">
              <a:extLst>
                <a:ext uri="{FF2B5EF4-FFF2-40B4-BE49-F238E27FC236}">
                  <a16:creationId xmlns:a16="http://schemas.microsoft.com/office/drawing/2014/main" id="{78A10E65-7D23-4BB4-9F46-47F6A957923D}"/>
                </a:ext>
              </a:extLst>
            </p:cNvPr>
            <p:cNvGrpSpPr/>
            <p:nvPr/>
          </p:nvGrpSpPr>
          <p:grpSpPr>
            <a:xfrm>
              <a:off x="9151620" y="3904216"/>
              <a:ext cx="3094516" cy="2510499"/>
              <a:chOff x="8086411" y="3883581"/>
              <a:chExt cx="3677121" cy="2983151"/>
            </a:xfrm>
          </p:grpSpPr>
          <p:grpSp>
            <p:nvGrpSpPr>
              <p:cNvPr id="113" name="Groupe 112">
                <a:extLst>
                  <a:ext uri="{FF2B5EF4-FFF2-40B4-BE49-F238E27FC236}">
                    <a16:creationId xmlns:a16="http://schemas.microsoft.com/office/drawing/2014/main" id="{C621A8E2-BA9C-4FA5-BEBD-45D22A0E89E2}"/>
                  </a:ext>
                </a:extLst>
              </p:cNvPr>
              <p:cNvGrpSpPr/>
              <p:nvPr/>
            </p:nvGrpSpPr>
            <p:grpSpPr>
              <a:xfrm>
                <a:off x="8086411" y="3883581"/>
                <a:ext cx="3677121" cy="2983151"/>
                <a:chOff x="4873644" y="4217683"/>
                <a:chExt cx="4206188" cy="3412369"/>
              </a:xfrm>
            </p:grpSpPr>
            <p:grpSp>
              <p:nvGrpSpPr>
                <p:cNvPr id="112" name="Groupe 111">
                  <a:extLst>
                    <a:ext uri="{FF2B5EF4-FFF2-40B4-BE49-F238E27FC236}">
                      <a16:creationId xmlns:a16="http://schemas.microsoft.com/office/drawing/2014/main" id="{54256278-EC1C-48C5-B56D-F0EE10359980}"/>
                    </a:ext>
                  </a:extLst>
                </p:cNvPr>
                <p:cNvGrpSpPr/>
                <p:nvPr/>
              </p:nvGrpSpPr>
              <p:grpSpPr>
                <a:xfrm>
                  <a:off x="4873644" y="4217683"/>
                  <a:ext cx="4206188" cy="3412369"/>
                  <a:chOff x="4873644" y="4217683"/>
                  <a:chExt cx="4206188" cy="3412369"/>
                </a:xfrm>
              </p:grpSpPr>
              <p:grpSp>
                <p:nvGrpSpPr>
                  <p:cNvPr id="94" name="Groupe 93">
                    <a:extLst>
                      <a:ext uri="{FF2B5EF4-FFF2-40B4-BE49-F238E27FC236}">
                        <a16:creationId xmlns:a16="http://schemas.microsoft.com/office/drawing/2014/main" id="{ECF51704-57CE-44C7-9A13-73CFF1F5AD9B}"/>
                      </a:ext>
                    </a:extLst>
                  </p:cNvPr>
                  <p:cNvGrpSpPr/>
                  <p:nvPr/>
                </p:nvGrpSpPr>
                <p:grpSpPr>
                  <a:xfrm>
                    <a:off x="4873644" y="4247114"/>
                    <a:ext cx="3492290" cy="3382938"/>
                    <a:chOff x="2980052" y="3093343"/>
                    <a:chExt cx="3492290" cy="3382938"/>
                  </a:xfrm>
                </p:grpSpPr>
                <p:pic>
                  <p:nvPicPr>
                    <p:cNvPr id="88" name="Image 87">
                      <a:extLst>
                        <a:ext uri="{FF2B5EF4-FFF2-40B4-BE49-F238E27FC236}">
                          <a16:creationId xmlns:a16="http://schemas.microsoft.com/office/drawing/2014/main" id="{9F8D269C-1B2F-4B7B-8BC7-7EF7634D3DC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 t="2762" r="48645" b="2260"/>
                    <a:stretch/>
                  </p:blipFill>
                  <p:spPr>
                    <a:xfrm>
                      <a:off x="2980052" y="3093343"/>
                      <a:ext cx="3336406" cy="338293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1" name="ZoneTexte 90">
                      <a:extLst>
                        <a:ext uri="{FF2B5EF4-FFF2-40B4-BE49-F238E27FC236}">
                          <a16:creationId xmlns:a16="http://schemas.microsoft.com/office/drawing/2014/main" id="{A9C8F32D-FA1A-4865-86D1-22B86FDBE2E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5471" y="4659882"/>
                      <a:ext cx="606871" cy="33467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000" b="1" dirty="0">
                          <a:solidFill>
                            <a:srgbClr val="FF0000"/>
                          </a:solidFill>
                        </a:rPr>
                        <a:t>4.8K</a:t>
                      </a:r>
                    </a:p>
                  </p:txBody>
                </p:sp>
                <p:cxnSp>
                  <p:nvCxnSpPr>
                    <p:cNvPr id="93" name="Connecteur droit avec flèche 92">
                      <a:extLst>
                        <a:ext uri="{FF2B5EF4-FFF2-40B4-BE49-F238E27FC236}">
                          <a16:creationId xmlns:a16="http://schemas.microsoft.com/office/drawing/2014/main" id="{36F1A5E3-1459-4215-BA5B-F58212636637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5257800" y="4853868"/>
                      <a:ext cx="552969" cy="478335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6" name="ZoneTexte 115">
                    <a:extLst>
                      <a:ext uri="{FF2B5EF4-FFF2-40B4-BE49-F238E27FC236}">
                        <a16:creationId xmlns:a16="http://schemas.microsoft.com/office/drawing/2014/main" id="{56FC61BD-A965-424F-B3E6-FD3933D08346}"/>
                      </a:ext>
                    </a:extLst>
                  </p:cNvPr>
                  <p:cNvSpPr txBox="1"/>
                  <p:nvPr/>
                </p:nvSpPr>
                <p:spPr>
                  <a:xfrm>
                    <a:off x="7254068" y="4217683"/>
                    <a:ext cx="1825764" cy="45767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lvl="4"/>
                    <a:r>
                      <a:rPr lang="en-GB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all heat loads</a:t>
                    </a:r>
                  </a:p>
                  <a:p>
                    <a:pPr marL="0" lvl="4"/>
                    <a:r>
                      <a:rPr lang="en-GB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= 100 </a:t>
                    </a:r>
                    <a:r>
                      <a:rPr lang="en-GB" sz="1000" b="1" dirty="0" err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mW</a:t>
                    </a:r>
                    <a:r>
                      <a:rPr lang="en-GB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+ 150 </a:t>
                    </a:r>
                    <a:r>
                      <a:rPr lang="en-GB" sz="1000" b="1" dirty="0" err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mW</a:t>
                    </a:r>
                    <a:endParaRPr lang="en-GB" sz="1000" b="1" dirty="0">
                      <a:ea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117" name="Connecteur droit avec flèche 116">
                  <a:extLst>
                    <a:ext uri="{FF2B5EF4-FFF2-40B4-BE49-F238E27FC236}">
                      <a16:creationId xmlns:a16="http://schemas.microsoft.com/office/drawing/2014/main" id="{1AE33AD9-79B5-4CEB-B4A3-B7B81C52EFD4}"/>
                    </a:ext>
                  </a:extLst>
                </p:cNvPr>
                <p:cNvCxnSpPr/>
                <p:nvPr/>
              </p:nvCxnSpPr>
              <p:spPr>
                <a:xfrm flipH="1">
                  <a:off x="7074425" y="4392057"/>
                  <a:ext cx="230505" cy="1163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ZoneTexte 121">
                <a:extLst>
                  <a:ext uri="{FF2B5EF4-FFF2-40B4-BE49-F238E27FC236}">
                    <a16:creationId xmlns:a16="http://schemas.microsoft.com/office/drawing/2014/main" id="{4FCDDFF7-885B-498F-9BA4-60B6E0EE7356}"/>
                  </a:ext>
                </a:extLst>
              </p:cNvPr>
              <p:cNvSpPr txBox="1"/>
              <p:nvPr/>
            </p:nvSpPr>
            <p:spPr>
              <a:xfrm>
                <a:off x="10355421" y="4495798"/>
                <a:ext cx="7840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/>
                  <a:t>Liquid helium</a:t>
                </a:r>
              </a:p>
            </p:txBody>
          </p:sp>
          <p:sp>
            <p:nvSpPr>
              <p:cNvPr id="123" name="ZoneTexte 122">
                <a:extLst>
                  <a:ext uri="{FF2B5EF4-FFF2-40B4-BE49-F238E27FC236}">
                    <a16:creationId xmlns:a16="http://schemas.microsoft.com/office/drawing/2014/main" id="{4AAD6778-443D-4D0D-AD17-7C479683D02B}"/>
                  </a:ext>
                </a:extLst>
              </p:cNvPr>
              <p:cNvSpPr txBox="1"/>
              <p:nvPr/>
            </p:nvSpPr>
            <p:spPr>
              <a:xfrm>
                <a:off x="8408555" y="5239037"/>
                <a:ext cx="1060120" cy="292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/>
                  <a:t>Cavity @2K</a:t>
                </a:r>
              </a:p>
            </p:txBody>
          </p:sp>
          <p:cxnSp>
            <p:nvCxnSpPr>
              <p:cNvPr id="124" name="Connecteur droit avec flèche 123">
                <a:extLst>
                  <a:ext uri="{FF2B5EF4-FFF2-40B4-BE49-F238E27FC236}">
                    <a16:creationId xmlns:a16="http://schemas.microsoft.com/office/drawing/2014/main" id="{742B5CDF-84A2-45D4-8ADD-3B8460A3F2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208" y="5569375"/>
                <a:ext cx="91484" cy="1540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avec flèche 124">
                <a:extLst>
                  <a:ext uri="{FF2B5EF4-FFF2-40B4-BE49-F238E27FC236}">
                    <a16:creationId xmlns:a16="http://schemas.microsoft.com/office/drawing/2014/main" id="{8F323AAE-FC60-41B9-AE0F-6F69AC68AD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236971" y="4714740"/>
                <a:ext cx="285947" cy="20035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48D4053E-EBFB-4243-AFF8-26B420D63952}"/>
                </a:ext>
              </a:extLst>
            </p:cNvPr>
            <p:cNvSpPr txBox="1"/>
            <p:nvPr/>
          </p:nvSpPr>
          <p:spPr>
            <a:xfrm>
              <a:off x="9655661" y="3680855"/>
              <a:ext cx="21725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i="1" u="sng" dirty="0"/>
                <a:t>T° in nominal condition</a:t>
              </a:r>
            </a:p>
          </p:txBody>
        </p:sp>
      </p:grp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03309ABD-B0B1-46B6-AC8A-D6081D69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07/10/2025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9F1CBEF-F4D9-4609-A901-FF257FDF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E948B5F0-B227-4CBE-9E54-145C9F53C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HOMSC2025</a:t>
            </a:r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5ECAC35-8589-4F55-969C-E502A70DA706}"/>
              </a:ext>
            </a:extLst>
          </p:cNvPr>
          <p:cNvGrpSpPr/>
          <p:nvPr/>
        </p:nvGrpSpPr>
        <p:grpSpPr>
          <a:xfrm>
            <a:off x="140279" y="2707298"/>
            <a:ext cx="6259297" cy="3018530"/>
            <a:chOff x="140279" y="2707298"/>
            <a:chExt cx="6259297" cy="3018530"/>
          </a:xfrm>
        </p:grpSpPr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62B609A3-E3B8-46C1-A438-1EB973E2FD31}"/>
                </a:ext>
              </a:extLst>
            </p:cNvPr>
            <p:cNvSpPr txBox="1"/>
            <p:nvPr/>
          </p:nvSpPr>
          <p:spPr>
            <a:xfrm>
              <a:off x="140279" y="2707298"/>
              <a:ext cx="624744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fr-FR" b="1" dirty="0"/>
                <a:t>Nominal condition </a:t>
              </a:r>
              <a:r>
                <a:rPr lang="fr-FR" dirty="0"/>
                <a:t>(all </a:t>
              </a:r>
              <a:r>
                <a:rPr lang="fr-FR" dirty="0" err="1"/>
                <a:t>heat</a:t>
              </a:r>
              <a:r>
                <a:rPr lang="fr-FR" dirty="0"/>
                <a:t> </a:t>
              </a:r>
              <a:r>
                <a:rPr lang="fr-FR" dirty="0" err="1"/>
                <a:t>loads</a:t>
              </a:r>
              <a:r>
                <a:rPr lang="fr-FR" dirty="0"/>
                <a:t>, </a:t>
              </a:r>
              <a:r>
                <a:rPr lang="fr-FR" dirty="0" err="1"/>
                <a:t>LHe</a:t>
              </a:r>
              <a:r>
                <a:rPr lang="fr-FR" dirty="0"/>
                <a:t> in the coupler tank):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fr-FR" sz="1600" dirty="0" err="1"/>
                <a:t>Heat</a:t>
              </a:r>
              <a:r>
                <a:rPr lang="fr-FR" sz="1600" dirty="0"/>
                <a:t> </a:t>
              </a:r>
              <a:r>
                <a:rPr lang="fr-FR" sz="1600" dirty="0" err="1"/>
                <a:t>loads</a:t>
              </a:r>
              <a:r>
                <a:rPr lang="fr-FR" sz="1600" dirty="0"/>
                <a:t> </a:t>
              </a:r>
              <a:r>
                <a:rPr lang="fr-FR" sz="1600" dirty="0" err="1"/>
                <a:t>from</a:t>
              </a:r>
              <a:r>
                <a:rPr lang="fr-FR" sz="1600" dirty="0"/>
                <a:t> the RF </a:t>
              </a:r>
              <a:r>
                <a:rPr lang="fr-FR" sz="1600" dirty="0" err="1"/>
                <a:t>cable</a:t>
              </a:r>
              <a:r>
                <a:rPr lang="fr-FR" sz="1600" dirty="0"/>
                <a:t>: 100 mW + 150 mW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fr-FR" sz="1600" dirty="0"/>
                <a:t>Dynamic </a:t>
              </a:r>
              <a:r>
                <a:rPr lang="fr-FR" sz="1600" dirty="0" err="1"/>
                <a:t>heat</a:t>
              </a:r>
              <a:r>
                <a:rPr lang="fr-FR" sz="1600" dirty="0"/>
                <a:t> </a:t>
              </a:r>
              <a:r>
                <a:rPr lang="fr-FR" sz="1600" dirty="0" err="1"/>
                <a:t>loads</a:t>
              </a:r>
              <a:r>
                <a:rPr lang="fr-FR" sz="1600" dirty="0"/>
                <a:t> due to </a:t>
              </a:r>
              <a:r>
                <a:rPr lang="fr-FR" sz="1600" dirty="0" err="1"/>
                <a:t>fundamental</a:t>
              </a:r>
              <a:r>
                <a:rPr lang="fr-FR" sz="1600" dirty="0"/>
                <a:t> mode (FM) on </a:t>
              </a:r>
              <a:r>
                <a:rPr lang="fr-FR" sz="1600" dirty="0" err="1"/>
                <a:t>walls</a:t>
              </a:r>
              <a:r>
                <a:rPr lang="fr-FR" sz="1600" dirty="0"/>
                <a:t> and </a:t>
              </a:r>
              <a:r>
                <a:rPr lang="fr-FR" sz="1600" dirty="0" err="1"/>
                <a:t>dielectrics</a:t>
              </a:r>
              <a:r>
                <a:rPr lang="fr-FR" sz="1600" dirty="0"/>
                <a:t> (</a:t>
              </a:r>
              <a:r>
                <a:rPr lang="fr-FR" sz="1600" dirty="0" err="1"/>
                <a:t>strongly</a:t>
              </a:r>
              <a:r>
                <a:rPr lang="fr-FR" sz="1600" dirty="0"/>
                <a:t> </a:t>
              </a:r>
              <a:r>
                <a:rPr lang="fr-FR" sz="1600" dirty="0" err="1"/>
                <a:t>depend</a:t>
              </a:r>
              <a:r>
                <a:rPr lang="fr-FR" sz="1600" dirty="0"/>
                <a:t> on the Niobium T°)</a:t>
              </a:r>
            </a:p>
          </p:txBody>
        </p: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EF1A90A3-F28F-462B-9D0D-DCC31FDDB8BF}"/>
                </a:ext>
              </a:extLst>
            </p:cNvPr>
            <p:cNvGrpSpPr/>
            <p:nvPr/>
          </p:nvGrpSpPr>
          <p:grpSpPr>
            <a:xfrm>
              <a:off x="649549" y="3721646"/>
              <a:ext cx="5750027" cy="2004182"/>
              <a:chOff x="649549" y="3721646"/>
              <a:chExt cx="5750027" cy="2004182"/>
            </a:xfrm>
          </p:grpSpPr>
          <p:grpSp>
            <p:nvGrpSpPr>
              <p:cNvPr id="99" name="Zone de dessin 283">
                <a:extLst>
                  <a:ext uri="{FF2B5EF4-FFF2-40B4-BE49-F238E27FC236}">
                    <a16:creationId xmlns:a16="http://schemas.microsoft.com/office/drawing/2014/main" id="{37FEC425-CBD5-4414-A9A3-5F383D8BA343}"/>
                  </a:ext>
                </a:extLst>
              </p:cNvPr>
              <p:cNvGrpSpPr/>
              <p:nvPr/>
            </p:nvGrpSpPr>
            <p:grpSpPr>
              <a:xfrm>
                <a:off x="3727220" y="3721646"/>
                <a:ext cx="2672356" cy="2004182"/>
                <a:chOff x="2740533" y="-70595"/>
                <a:chExt cx="3117489" cy="2338017"/>
              </a:xfrm>
            </p:grpSpPr>
            <p:pic>
              <p:nvPicPr>
                <p:cNvPr id="101" name="Image 100">
                  <a:extLst>
                    <a:ext uri="{FF2B5EF4-FFF2-40B4-BE49-F238E27FC236}">
                      <a16:creationId xmlns:a16="http://schemas.microsoft.com/office/drawing/2014/main" id="{4820DCB3-EE6D-471F-8249-090F74389B8F}"/>
                    </a:ext>
                  </a:extLst>
                </p:cNvPr>
                <p:cNvPicPr/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743968" y="743422"/>
                  <a:ext cx="974725" cy="1524000"/>
                </a:xfrm>
                <a:prstGeom prst="rect">
                  <a:avLst/>
                </a:prstGeom>
              </p:spPr>
            </p:pic>
            <p:pic>
              <p:nvPicPr>
                <p:cNvPr id="102" name="Image 101">
                  <a:extLst>
                    <a:ext uri="{FF2B5EF4-FFF2-40B4-BE49-F238E27FC236}">
                      <a16:creationId xmlns:a16="http://schemas.microsoft.com/office/drawing/2014/main" id="{A82C420A-CD14-4485-BB1E-60223D8521DA}"/>
                    </a:ext>
                  </a:extLst>
                </p:cNvPr>
                <p:cNvPicPr/>
                <p:nvPr/>
              </p:nvPicPr>
              <p:blipFill rotWithShape="1"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2542" b="5860"/>
                <a:stretch/>
              </p:blipFill>
              <p:spPr>
                <a:xfrm>
                  <a:off x="2740533" y="138634"/>
                  <a:ext cx="1929569" cy="2063038"/>
                </a:xfrm>
                <a:prstGeom prst="rect">
                  <a:avLst/>
                </a:prstGeom>
              </p:spPr>
            </p:pic>
            <p:sp>
              <p:nvSpPr>
                <p:cNvPr id="105" name="Zone de texte 299">
                  <a:extLst>
                    <a:ext uri="{FF2B5EF4-FFF2-40B4-BE49-F238E27FC236}">
                      <a16:creationId xmlns:a16="http://schemas.microsoft.com/office/drawing/2014/main" id="{B3A40B81-7EC3-455C-942E-94D26E019BA8}"/>
                    </a:ext>
                  </a:extLst>
                </p:cNvPr>
                <p:cNvSpPr txBox="1"/>
                <p:nvPr/>
              </p:nvSpPr>
              <p:spPr>
                <a:xfrm>
                  <a:off x="2919529" y="-70595"/>
                  <a:ext cx="2779748" cy="289560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GB" sz="1100" b="1" i="1" u="sng" kern="12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H field &amp; E field @Eacc = 22.4 MV/m</a:t>
                  </a:r>
                  <a:endParaRPr lang="fr-FR" sz="1100" b="1" i="1" u="sng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108" name="Zone de texte 301">
                  <a:extLst>
                    <a:ext uri="{FF2B5EF4-FFF2-40B4-BE49-F238E27FC236}">
                      <a16:creationId xmlns:a16="http://schemas.microsoft.com/office/drawing/2014/main" id="{22CC5275-CFB0-4044-8573-669A479C4787}"/>
                    </a:ext>
                  </a:extLst>
                </p:cNvPr>
                <p:cNvSpPr txBox="1"/>
                <p:nvPr/>
              </p:nvSpPr>
              <p:spPr>
                <a:xfrm>
                  <a:off x="3477799" y="1473088"/>
                  <a:ext cx="1207770" cy="503942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r>
                    <a:rPr lang="en-GB" sz="1000" kern="1200" dirty="0" err="1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H</a:t>
                  </a:r>
                  <a:r>
                    <a:rPr lang="en-GB" sz="1000" kern="1200" baseline="-25000" dirty="0" err="1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max</a:t>
                  </a:r>
                  <a:r>
                    <a:rPr lang="en-GB" sz="1000" kern="12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 = 1.6x10</a:t>
                  </a:r>
                  <a:r>
                    <a:rPr lang="en-GB" sz="1000" kern="1200" baseline="300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4</a:t>
                  </a:r>
                  <a:r>
                    <a:rPr lang="en-GB" sz="1000" kern="12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A/m</a:t>
                  </a:r>
                  <a:endParaRPr lang="fr-FR" sz="11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endParaRPr>
                </a:p>
                <a:p>
                  <a:pPr algn="l"/>
                  <a:r>
                    <a:rPr lang="en-GB" sz="1000" kern="1200" dirty="0" err="1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B</a:t>
                  </a:r>
                  <a:r>
                    <a:rPr lang="en-GB" sz="1000" kern="1200" baseline="-25000" dirty="0" err="1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max</a:t>
                  </a:r>
                  <a:r>
                    <a:rPr lang="en-GB" sz="1000" kern="12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 = 21mT</a:t>
                  </a:r>
                  <a:endParaRPr lang="fr-FR" sz="11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endParaRPr>
                </a:p>
                <a:p>
                  <a:pPr algn="ctr"/>
                  <a:r>
                    <a:rPr lang="en-GB" sz="1000" kern="12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 </a:t>
                  </a:r>
                  <a:endParaRPr lang="fr-FR" sz="11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endParaRPr>
                </a:p>
                <a:p>
                  <a:pPr algn="ctr"/>
                  <a:r>
                    <a:rPr lang="en-GB" sz="1000" kern="12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 </a:t>
                  </a:r>
                  <a:endParaRPr lang="fr-FR" sz="11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endParaRPr>
                </a:p>
              </p:txBody>
            </p:sp>
            <p:cxnSp>
              <p:nvCxnSpPr>
                <p:cNvPr id="109" name="Connecteur droit avec flèche 108">
                  <a:extLst>
                    <a:ext uri="{FF2B5EF4-FFF2-40B4-BE49-F238E27FC236}">
                      <a16:creationId xmlns:a16="http://schemas.microsoft.com/office/drawing/2014/main" id="{E21E7C0F-94DB-4309-8FEA-27A5B1F042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37513" y="1371344"/>
                  <a:ext cx="262892" cy="25447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Zone de texte 301">
                  <a:extLst>
                    <a:ext uri="{FF2B5EF4-FFF2-40B4-BE49-F238E27FC236}">
                      <a16:creationId xmlns:a16="http://schemas.microsoft.com/office/drawing/2014/main" id="{551F2E3A-447D-41A2-B9CF-179F113A09B5}"/>
                    </a:ext>
                  </a:extLst>
                </p:cNvPr>
                <p:cNvSpPr txBox="1"/>
                <p:nvPr/>
              </p:nvSpPr>
              <p:spPr>
                <a:xfrm>
                  <a:off x="4650252" y="348592"/>
                  <a:ext cx="1207770" cy="422166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r>
                    <a:rPr lang="en-GB" sz="900" kern="12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In the ceramic</a:t>
                  </a:r>
                  <a:endParaRPr lang="fr-FR" sz="11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endParaRPr>
                </a:p>
                <a:p>
                  <a:pPr algn="l"/>
                  <a:r>
                    <a:rPr lang="en-GB" sz="900" kern="12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E</a:t>
                  </a:r>
                  <a:r>
                    <a:rPr lang="en-GB" sz="900" kern="1200" baseline="-250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max</a:t>
                  </a:r>
                  <a:r>
                    <a:rPr lang="en-GB" sz="900" kern="12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Arial" panose="020B0604020202020204" pitchFamily="34" charset="0"/>
                    </a:rPr>
                    <a:t> = 0.05 MV/m</a:t>
                  </a:r>
                  <a:endParaRPr lang="fr-FR" sz="11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Arial" panose="020B0604020202020204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ZoneTexte 66">
                    <a:extLst>
                      <a:ext uri="{FF2B5EF4-FFF2-40B4-BE49-F238E27FC236}">
                        <a16:creationId xmlns:a16="http://schemas.microsoft.com/office/drawing/2014/main" id="{10AFE983-27C5-42C1-B0E4-E9ECE8C37B90}"/>
                      </a:ext>
                    </a:extLst>
                  </p:cNvPr>
                  <p:cNvSpPr txBox="1"/>
                  <p:nvPr/>
                </p:nvSpPr>
                <p:spPr>
                  <a:xfrm>
                    <a:off x="649549" y="3836368"/>
                    <a:ext cx="3159263" cy="59586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𝐽𝑜𝑢𝑙𝑒</m:t>
                              </m:r>
                            </m:sub>
                          </m:sSub>
                          <m:r>
                            <a:rPr lang="en-GB" sz="1400" i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GB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𝑠𝑢𝑟𝑓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nary>
                            <m:naryPr>
                              <m:chr m:val="∬"/>
                              <m:limLoc m:val="subSup"/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GB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  <m:sup>
                                  <m:r>
                                    <a:rPr lang="en-GB" sz="1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𝑑𝑆</m:t>
                              </m:r>
                            </m:e>
                          </m:nary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67" name="ZoneTexte 66">
                    <a:extLst>
                      <a:ext uri="{FF2B5EF4-FFF2-40B4-BE49-F238E27FC236}">
                        <a16:creationId xmlns:a16="http://schemas.microsoft.com/office/drawing/2014/main" id="{10AFE983-27C5-42C1-B0E4-E9ECE8C37B9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549" y="3836368"/>
                    <a:ext cx="3159263" cy="59586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ZoneTexte 68">
                    <a:extLst>
                      <a:ext uri="{FF2B5EF4-FFF2-40B4-BE49-F238E27FC236}">
                        <a16:creationId xmlns:a16="http://schemas.microsoft.com/office/drawing/2014/main" id="{2F1212D0-4B7A-4798-A4C9-D10E73294A6C}"/>
                      </a:ext>
                    </a:extLst>
                  </p:cNvPr>
                  <p:cNvSpPr txBox="1"/>
                  <p:nvPr/>
                </p:nvSpPr>
                <p:spPr>
                  <a:xfrm>
                    <a:off x="955015" y="4451838"/>
                    <a:ext cx="2679754" cy="59567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4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𝑐𝑒𝑟</m:t>
                              </m:r>
                            </m:sub>
                          </m:sSub>
                          <m:r>
                            <a:rPr lang="en-GB" sz="1400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14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𝑡𝑎𝑛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𝛿</m:t>
                          </m:r>
                          <m:nary>
                            <m:naryPr>
                              <m:chr m:val="∭"/>
                              <m:limLoc m:val="subSup"/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GB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en-GB" sz="14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𝑑𝑉</m:t>
                              </m:r>
                            </m:e>
                          </m:nary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69" name="ZoneTexte 68">
                    <a:extLst>
                      <a:ext uri="{FF2B5EF4-FFF2-40B4-BE49-F238E27FC236}">
                        <a16:creationId xmlns:a16="http://schemas.microsoft.com/office/drawing/2014/main" id="{2F1212D0-4B7A-4798-A4C9-D10E73294A6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5015" y="4451838"/>
                    <a:ext cx="2679754" cy="59567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14" name="ZoneTexte 113">
            <a:extLst>
              <a:ext uri="{FF2B5EF4-FFF2-40B4-BE49-F238E27FC236}">
                <a16:creationId xmlns:a16="http://schemas.microsoft.com/office/drawing/2014/main" id="{7D8E563D-CF7D-43DD-A4C2-DF07E16A9C3B}"/>
              </a:ext>
            </a:extLst>
          </p:cNvPr>
          <p:cNvSpPr txBox="1"/>
          <p:nvPr/>
        </p:nvSpPr>
        <p:spPr>
          <a:xfrm>
            <a:off x="673369" y="5605212"/>
            <a:ext cx="69094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4" indent="-285750" algn="just">
              <a:buFont typeface="Symbol" panose="05050102010706020507" pitchFamily="18" charset="2"/>
              <a:buChar char="Þ"/>
            </a:pPr>
            <a:r>
              <a:rPr lang="en-GB" sz="1600" dirty="0">
                <a:effectLst/>
                <a:ea typeface="Times New Roman" panose="02020603050405020304" pitchFamily="18" charset="0"/>
              </a:rPr>
              <a:t>Niobium parts remain superconducting</a:t>
            </a:r>
          </a:p>
          <a:p>
            <a:pPr marL="285750" lvl="4" indent="-285750" algn="just">
              <a:buFont typeface="Symbol" panose="05050102010706020507" pitchFamily="18" charset="2"/>
              <a:buChar char="Þ"/>
            </a:pPr>
            <a:r>
              <a:rPr lang="en-GB" sz="1600" dirty="0">
                <a:ea typeface="Times New Roman" panose="02020603050405020304" pitchFamily="18" charset="0"/>
              </a:rPr>
              <a:t>Dynamic heat loads due to FM: 490 </a:t>
            </a:r>
            <a:r>
              <a:rPr lang="en-GB" sz="1600" dirty="0" err="1">
                <a:ea typeface="Times New Roman" panose="02020603050405020304" pitchFamily="18" charset="0"/>
              </a:rPr>
              <a:t>mW</a:t>
            </a:r>
            <a:r>
              <a:rPr lang="en-GB" sz="1600" dirty="0">
                <a:ea typeface="Times New Roman" panose="02020603050405020304" pitchFamily="18" charset="0"/>
              </a:rPr>
              <a:t> (including 40mW on hook antenna)</a:t>
            </a:r>
            <a:endParaRPr lang="en-GB" sz="1600" dirty="0">
              <a:effectLst/>
              <a:ea typeface="Times New Roman" panose="02020603050405020304" pitchFamily="18" charset="0"/>
            </a:endParaRPr>
          </a:p>
          <a:p>
            <a:pPr marL="285750" lvl="4" indent="-285750" algn="just">
              <a:buFont typeface="Symbol" panose="05050102010706020507" pitchFamily="18" charset="2"/>
              <a:buChar char="Þ"/>
            </a:pPr>
            <a:r>
              <a:rPr lang="en-GB" sz="1600" dirty="0">
                <a:ea typeface="Times New Roman" panose="02020603050405020304" pitchFamily="18" charset="0"/>
              </a:rPr>
              <a:t>Heat loads dissipated in </a:t>
            </a:r>
            <a:r>
              <a:rPr lang="en-GB" sz="1600" dirty="0" err="1">
                <a:ea typeface="Times New Roman" panose="02020603050405020304" pitchFamily="18" charset="0"/>
              </a:rPr>
              <a:t>LHe</a:t>
            </a:r>
            <a:r>
              <a:rPr lang="en-GB" sz="1600" dirty="0">
                <a:ea typeface="Times New Roman" panose="02020603050405020304" pitchFamily="18" charset="0"/>
              </a:rPr>
              <a:t> tank: 735 </a:t>
            </a:r>
            <a:r>
              <a:rPr lang="en-GB" sz="1600" dirty="0" err="1">
                <a:ea typeface="Times New Roman" panose="02020603050405020304" pitchFamily="18" charset="0"/>
              </a:rPr>
              <a:t>mW</a:t>
            </a:r>
            <a:r>
              <a:rPr lang="en-GB" sz="1600" dirty="0"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717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4969</TotalTime>
  <Words>2090</Words>
  <Application>Microsoft Office PowerPoint</Application>
  <PresentationFormat>Grand écran</PresentationFormat>
  <Paragraphs>390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Arial</vt:lpstr>
      <vt:lpstr>Arial Unicode MS</vt:lpstr>
      <vt:lpstr>Calibri</vt:lpstr>
      <vt:lpstr>Calibri Light</vt:lpstr>
      <vt:lpstr>Cambria Math</vt:lpstr>
      <vt:lpstr>Symbol</vt:lpstr>
      <vt:lpstr>Wingdings</vt:lpstr>
      <vt:lpstr>Thème Office</vt:lpstr>
      <vt:lpstr>Présentation PowerPoint</vt:lpstr>
      <vt:lpstr>CONTEXT: ERL PERLE</vt:lpstr>
      <vt:lpstr>CAVITY AND HOM COUPLER DEVELOPMENT FOR PERLE</vt:lpstr>
      <vt:lpstr>DAMPING SCHEME: REQUIREMENTS</vt:lpstr>
      <vt:lpstr>DAMPING SCHEME FOR THE TRAPPED HOMs</vt:lpstr>
      <vt:lpstr>DAMPING SCHEME FOR THE TRAPPED HOMs</vt:lpstr>
      <vt:lpstr>DESIGN OF THE HOM COUPLER</vt:lpstr>
      <vt:lpstr>RF CABLE</vt:lpstr>
      <vt:lpstr>MECHANICAL DESIGN OF THE HOM COUPLER</vt:lpstr>
      <vt:lpstr>COOLING CIRCUIT</vt:lpstr>
      <vt:lpstr>CONCLUSION and OUTLOOK</vt:lpstr>
      <vt:lpstr>Présentation PowerPoint</vt:lpstr>
    </vt:vector>
  </TitlesOfParts>
  <Company>I.P.N.Orsay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Patricia Duchesne</dc:creator>
  <cp:lastModifiedBy>Patricia Duchesne</cp:lastModifiedBy>
  <cp:revision>242</cp:revision>
  <dcterms:created xsi:type="dcterms:W3CDTF">2025-09-01T10:33:35Z</dcterms:created>
  <dcterms:modified xsi:type="dcterms:W3CDTF">2025-10-07T06:13:00Z</dcterms:modified>
</cp:coreProperties>
</file>