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26" d="100"/>
          <a:sy n="126" d="100"/>
        </p:scale>
        <p:origin x="-1194" y="-9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33" Type="http://schemas.openxmlformats.org/officeDocument/2006/relationships/presProps" Target="presProps.xml" /><Relationship Id="rId34" Type="http://schemas.openxmlformats.org/officeDocument/2006/relationships/tableStyles" Target="tableStyles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7178929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415548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23B455-5372-467A-9BBE-724170AC30FB}" type="datetimeFigureOut">
              <a:rPr lang="en-US"/>
              <a:t>11/25/2020</a:t>
            </a:fld>
            <a:endParaRPr lang="en-US"/>
          </a:p>
        </p:txBody>
      </p:sp>
      <p:sp>
        <p:nvSpPr>
          <p:cNvPr id="1784871772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50735886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8547894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9062656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19B8D0-C7DA-49A6-ABD3-E1AE4A1F67A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1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89440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445597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386750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19B8D0-C7DA-49A6-ABD3-E1AE4A1F67A1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878962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055463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2" indent="-217792">
              <a:buFont typeface="Arial"/>
              <a:buChar char="–"/>
              <a:defRPr/>
            </a:pPr>
            <a:r>
              <a:rPr/>
              <a:t>Actually sub-canonical since microwave structure has less physical elements </a:t>
            </a:r>
            <a:r>
              <a:rPr/>
              <a:t>than equivalent circuit 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3rd order filter extendable by feed through capacitance </a:t>
            </a:r>
            <a:r>
              <a:rPr/>
              <a:t>to 4th order -&gt; already comparable or superior to TESLA, LHC, and most other couplers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Transmission zero at f=0 if alpha = 90deg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constant L0 allows for broad band character (L1, L2, C0 are anyway constant but Tlines are the limiting factor)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small distance dﬁx favorable to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reduce impact of transmission lines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 lang="en-US"/>
              <a:t>Broad band matching is limited by the frequency band over with equivalent circuit elements behave constant</a:t>
            </a:r>
            <a:endParaRPr lang="en-US" sz="1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6227708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06805A-8095-2A35-F38B-2B09D362425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607128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456294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/>
              <a:t>In general evanescent modes </a:t>
            </a:r>
            <a:r>
              <a:rPr/>
              <a:t>coupling occurs also between non-neighboring fixings (inductive posts)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Equivalent circuit </a:t>
            </a:r>
            <a:r>
              <a:rPr/>
              <a:t>must be reassessed but ...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There is evidence of equivalence: 3 examples indicate similar scaling behavior as alternating shunt inductance and parallel LC circuit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Bandwidth is limited by cutoff of the first HOMs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endParaRPr/>
          </a:p>
        </p:txBody>
      </p:sp>
      <p:sp>
        <p:nvSpPr>
          <p:cNvPr id="13591672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972265-850D-E6F4-EBAC-946F5DA35A3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399330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606448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2" indent="-217792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 evanescent modes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coupling occurs also between non-neighboring fixings (inductive posts)</a:t>
            </a:r>
            <a:endParaRPr sz="1200"/>
          </a:p>
          <a:p>
            <a:pPr marL="217792" indent="-217792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 circuit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reassessed but ...</a:t>
            </a:r>
            <a:endParaRPr sz="1200"/>
          </a:p>
          <a:p>
            <a:pPr marL="217792" indent="-217792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evidence of equivalence: 3 examples indicate similar scaling behavior as alternating shunt inductance and parallel LC circuit</a:t>
            </a:r>
            <a:endParaRPr sz="1200"/>
          </a:p>
          <a:p>
            <a:pPr marL="217793" indent="-217793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Bandwidth is limited by cutoff of the first HOMs</a:t>
            </a:r>
            <a:endParaRPr/>
          </a:p>
        </p:txBody>
      </p:sp>
      <p:sp>
        <p:nvSpPr>
          <p:cNvPr id="10604968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5CC90D-C8CF-4D5E-6347-E5B73303479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468008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09031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052412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47BE96-BC5B-1896-E68A-D7829151A2D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72027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760404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/>
              <a:t>Comparison of complete and concatenated structure with varying number of modes (N) in between the segments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Rotation matrix is analytical incorporates impact of the rotation angle alpha </a:t>
            </a:r>
            <a:r>
              <a:rPr/>
              <a:t>(only a characteristic part of the matrix is shown)</a:t>
            </a:r>
            <a:endParaRPr/>
          </a:p>
        </p:txBody>
      </p:sp>
      <p:sp>
        <p:nvSpPr>
          <p:cNvPr id="17174222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5A9771-C333-B9DB-CDDD-D55567092C8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501472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411370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2" indent="-217792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 general evanescent modes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coupling occurs also between non-neighboring fixings (inductive posts)</a:t>
            </a:r>
            <a:endParaRPr sz="1200"/>
          </a:p>
          <a:p>
            <a:pPr marL="217792" indent="-217792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Equivalent circuit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must be reassessed but ...</a:t>
            </a:r>
            <a:endParaRPr sz="1200"/>
          </a:p>
          <a:p>
            <a:pPr marL="217792" indent="-217792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There is evidence of equivalence: 3 examples indicate similar scaling behavior as alternating shunt inductance and parallel LC circuit</a:t>
            </a:r>
            <a:endParaRPr sz="1200"/>
          </a:p>
          <a:p>
            <a:pPr marL="217792" indent="-217792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Bandwidth is limited by cutoff of the first HOMs</a:t>
            </a:r>
            <a:endParaRPr/>
          </a:p>
        </p:txBody>
      </p:sp>
      <p:sp>
        <p:nvSpPr>
          <p:cNvPr id="5731136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FDA4EB-DF16-F4D2-5D1F-39D5A2F77DF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5817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328881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1" indent="-217791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These properties are verified for the 3rd order realization</a:t>
            </a:r>
            <a:endParaRPr sz="1200"/>
          </a:p>
        </p:txBody>
      </p:sp>
      <p:sp>
        <p:nvSpPr>
          <p:cNvPr id="16385824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2A5E89-BCC1-C495-9068-AF91D814976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717315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32756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9030591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558A9A-1B89-C5B1-1848-2391EC9AB95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48565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368603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/>
              <a:t>Transmission lines must be includes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Equivalent circuits for filter order &gt;=5 mus be revealed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approach for the synthesis of transfer functions by means of coaxial microwave structures</a:t>
            </a:r>
            <a:endParaRPr sz="1200"/>
          </a:p>
          <a:p>
            <a:pPr marL="217793" indent="-217793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rudimentary but the principle has been proven</a:t>
            </a:r>
            <a:endParaRPr/>
          </a:p>
        </p:txBody>
      </p:sp>
      <p:sp>
        <p:nvSpPr>
          <p:cNvPr id="13846700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4D3506-8DEC-EC44-3ECE-CB6125581B0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550892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509442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2" indent="-217792">
              <a:buFont typeface="Arial"/>
              <a:buChar char="–"/>
              <a:defRPr/>
            </a:pPr>
            <a:r>
              <a:rPr/>
              <a:t>Method resulting from the angle analyses of the various structures (3rd, 5th, and 7th order)</a:t>
            </a:r>
            <a:endParaRPr/>
          </a:p>
        </p:txBody>
      </p:sp>
      <p:sp>
        <p:nvSpPr>
          <p:cNvPr id="12822162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D8CE05-E649-ED4B-9BEA-632391C3683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953471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609481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5445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B4D827-DDEA-99E7-6416-EDBB8F29904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959202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814072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77136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FB674E-D82E-6054-7FE3-813762AE0BB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65536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061386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/>
              <a:t>Below TE11 cutoff can be a very large frequency range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Most existing couplers require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3D simulations</a:t>
            </a:r>
            <a:r>
              <a:rPr/>
              <a:t> </a:t>
            </a:r>
            <a:endParaRPr/>
          </a:p>
        </p:txBody>
      </p:sp>
      <p:sp>
        <p:nvSpPr>
          <p:cNvPr id="14526823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8A8374A-4B81-9376-2837-027A170491E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337973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393799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361127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43E39C-5DEA-C7B8-5316-550713C8DB2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193949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930388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94581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84C483-42F3-DCFA-776F-FA9ED17F9D4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008655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113036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89845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221AD6-9EE2-EE95-1100-B2A9C0ADBE8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043594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423439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82301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083460-463E-AB4C-D40F-062891EC705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588033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230838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33441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1B9248B-6606-2374-75A3-7CA8CE028D0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12676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3682098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69024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D52A93-BF2B-5D68-0063-84303A2B8C4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798945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741077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64722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A91C36-2FCC-8C4A-E15B-614DEA6A155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68151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526431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726600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5403DF-1B3F-1246-2CCB-7815ACB3D52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838517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677580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2" indent="-217792">
              <a:buFont typeface="Arial"/>
              <a:buChar char="–"/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conclusions on topology or topological improvements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Most designs quite similar from from the equivalent circuit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Basic equivalent elements are shunt L, series C and shunt LC (shunt = connection inner and outer conductor, series = along the inner conductor)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Some combinations cause parasitic intersection of stop eventually narrowing the notch filter (TESLA and DQWCC HOM couplers)</a:t>
            </a:r>
            <a:r>
              <a:rPr/>
              <a:t> 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Coupling of evanescent modes is another phen</a:t>
            </a:r>
            <a:r>
              <a:rPr/>
              <a:t>omenon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non-parasitic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New Class of coaxial filters with canonical topology and elaborated design procedures given complete understanding</a:t>
            </a:r>
            <a:endParaRPr/>
          </a:p>
        </p:txBody>
      </p:sp>
      <p:sp>
        <p:nvSpPr>
          <p:cNvPr id="15679333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60FF38-05BF-E8EF-842F-EB9124C3978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60539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229475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/>
              <a:t>rf transmission by means of the examples on the left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Some words on equivalent elements:</a:t>
            </a:r>
            <a:endParaRPr/>
          </a:p>
          <a:p>
            <a:pPr marL="617843" lvl="1" indent="-217793">
              <a:buFont typeface="Arial"/>
              <a:buChar char="–"/>
              <a:defRPr/>
            </a:pPr>
            <a:r>
              <a:rPr/>
              <a:t>Fixing of inner conductor equivalent to inductance</a:t>
            </a:r>
            <a:endParaRPr/>
          </a:p>
          <a:p>
            <a:pPr marL="617843" lvl="1" indent="-217793">
              <a:buFont typeface="Arial"/>
              <a:buChar char="–"/>
              <a:defRPr/>
            </a:pPr>
            <a:r>
              <a:rPr/>
              <a:t>Notch filter in most designs equivalent to Series LC circuit connecting inner and outer conductor</a:t>
            </a:r>
            <a:endParaRPr/>
          </a:p>
          <a:p>
            <a:pPr marL="217793" lvl="0" indent="-217793">
              <a:buFont typeface="Arial"/>
              <a:buChar char="–"/>
              <a:defRPr/>
            </a:pPr>
            <a:r>
              <a:rPr/>
              <a:t>How to avoid this combination?</a:t>
            </a:r>
            <a:endParaRPr/>
          </a:p>
          <a:p>
            <a:pPr marL="617843" lvl="1" indent="-217793">
              <a:buFont typeface="Arial"/>
              <a:buChar char="–"/>
              <a:defRPr/>
            </a:pPr>
            <a:r>
              <a:rPr/>
              <a:t>Fixing strictly necessary to hold inner conductor</a:t>
            </a:r>
            <a:endParaRPr/>
          </a:p>
          <a:p>
            <a:pPr marL="617843" lvl="1" indent="-217793">
              <a:buFont typeface="Arial"/>
              <a:buChar char="–"/>
              <a:defRPr/>
            </a:pPr>
            <a:r>
              <a:rPr/>
              <a:t>Abandon notch filter makes coaxial HOM couplers useless; other damping schemes more preferable (e.g.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rect. or ridged wg)</a:t>
            </a:r>
            <a:r>
              <a:rPr/>
              <a:t> 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endParaRPr/>
          </a:p>
        </p:txBody>
      </p:sp>
      <p:sp>
        <p:nvSpPr>
          <p:cNvPr id="8684403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8D0713A-67A0-07C5-0635-E12BA6EC98E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211082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593258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/>
              <a:t>Couplers 1 and 2 do NOT suffer from parasitic behavior of previous slide</a:t>
            </a:r>
            <a:endParaRPr/>
          </a:p>
        </p:txBody>
      </p:sp>
      <p:sp>
        <p:nvSpPr>
          <p:cNvPr id="189787702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749BE9-FBCF-C6B7-484D-9AD0EE78D95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30913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375528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56494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1722C4-59ED-365C-A629-923E8BDF7FF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12119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465986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/>
              <a:t>Simplest microwave structure common to previous designs on primary focus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Angle variation not present in Wu’s and Ainsworth’s designs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Fit by intuitive equivalent circuit fails</a:t>
            </a:r>
            <a:r>
              <a:rPr/>
              <a:t> -&gt; assumption by previous authors definitely wrong</a:t>
            </a:r>
            <a:endParaRPr/>
          </a:p>
        </p:txBody>
      </p:sp>
      <p:sp>
        <p:nvSpPr>
          <p:cNvPr id="17621234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9CC0DF-76D8-0374-6750-0945C50C27D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905312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0407146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/>
              <a:t>Perfect match of parallel LC applies of course only up to a certain frequency as shown later</a:t>
            </a:r>
            <a:endParaRPr/>
          </a:p>
          <a:p>
            <a:pPr marL="217793" indent="-217793">
              <a:buFont typeface="Arial"/>
              <a:buChar char="–"/>
              <a:defRPr/>
            </a:pPr>
            <a:r>
              <a:rPr/>
              <a:t>Hovever, below that frequency, the fit appears to be exact</a:t>
            </a:r>
            <a:endParaRPr/>
          </a:p>
        </p:txBody>
      </p:sp>
      <p:sp>
        <p:nvSpPr>
          <p:cNvPr id="19403482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970AC1-A292-5E55-BEC6-6BE74510881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517956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79096048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57828435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45554757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79812478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  <p:sp>
        <p:nvSpPr>
          <p:cNvPr id="1107128034" name="Rectangle 8"/>
          <p:cNvSpPr/>
          <p:nvPr userDrawn="1"/>
        </p:nvSpPr>
        <p:spPr bwMode="auto"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70160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74484484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0193743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98508207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92894803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8218713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9214431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5540089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55545489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77553447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9609299" name="Rectangle 12"/>
          <p:cNvSpPr/>
          <p:nvPr userDrawn="1"/>
        </p:nvSpPr>
        <p:spPr bwMode="auto"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7504554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7"/>
            <a:ext cx="8229599" cy="490065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2365311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9" y="1335570"/>
            <a:ext cx="8229600" cy="4790592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60205813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7" y="6597352"/>
            <a:ext cx="936104" cy="240283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5993192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4" y="6597352"/>
            <a:ext cx="6048672" cy="265261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70039557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2" y="6597352"/>
            <a:ext cx="946448" cy="240283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  <p:sp>
        <p:nvSpPr>
          <p:cNvPr id="1708203232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4"/>
            <a:ext cx="8229600" cy="3600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/>
              <a:t>Click to edit Master subtitle style</a:t>
            </a:r>
            <a:endParaRPr lang="en-US" sz="2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1516883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254851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08879888" name="Rectangle 6"/>
          <p:cNvSpPr/>
          <p:nvPr userDrawn="1"/>
        </p:nvSpPr>
        <p:spPr bwMode="auto"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5648757" name="Date Placeholder 3"/>
          <p:cNvSpPr txBox="1"/>
          <p:nvPr userDrawn="1"/>
        </p:nvSpPr>
        <p:spPr bwMode="auto">
          <a:xfrm>
            <a:off x="447727" y="6597352"/>
            <a:ext cx="936104" cy="240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26.11.2020</a:t>
            </a:r>
            <a:endParaRPr lang="en-US"/>
          </a:p>
        </p:txBody>
      </p:sp>
      <p:sp>
        <p:nvSpPr>
          <p:cNvPr id="1722374441" name="Footer Placeholder 4"/>
          <p:cNvSpPr txBox="1"/>
          <p:nvPr userDrawn="1"/>
        </p:nvSpPr>
        <p:spPr bwMode="auto">
          <a:xfrm>
            <a:off x="1547664" y="6597352"/>
            <a:ext cx="6048672" cy="265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K. Papke - Methods for the Design and Analysis of Higher-Order Mode Couplers</a:t>
            </a:r>
            <a:endParaRPr lang="en-US"/>
          </a:p>
        </p:txBody>
      </p:sp>
      <p:sp>
        <p:nvSpPr>
          <p:cNvPr id="1754418033" name="Slide Number Placeholder 5"/>
          <p:cNvSpPr txBox="1"/>
          <p:nvPr userDrawn="1"/>
        </p:nvSpPr>
        <p:spPr bwMode="auto">
          <a:xfrm>
            <a:off x="7740352" y="6597352"/>
            <a:ext cx="946448" cy="240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244798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846566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9523415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3418981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20923235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97090017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530793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798714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4529899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3395067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0693636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40825782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46159509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696203485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57963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3680645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425331991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203683375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5739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248505501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5850847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806129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97518342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0737966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9382812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31545874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98352683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6712981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63544698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4003213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2876131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57332822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5685748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87515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20407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2008566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50402496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93604519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D83BE0-B0D1-4EEA-8DF1-70B3DC5519D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0" sldNum="1"/>
  <p:txStyles>
    <p:titleStyle>
      <a:lvl1pPr algn="ctr" defTabSz="914400" rtl="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Relationship Id="rId8" Type="http://schemas.openxmlformats.org/officeDocument/2006/relationships/image" Target="../media/image4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2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30.png"/><Relationship Id="rId8" Type="http://schemas.openxmlformats.org/officeDocument/2006/relationships/image" Target="../media/image49.png"/><Relationship Id="rId9" Type="http://schemas.openxmlformats.org/officeDocument/2006/relationships/image" Target="../media/image50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5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25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25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1962959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en-US" sz="4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Evanescent mode coupling in coaxial HOM filters</a:t>
            </a:r>
            <a:endParaRPr lang="en-US"/>
          </a:p>
        </p:txBody>
      </p:sp>
      <p:sp>
        <p:nvSpPr>
          <p:cNvPr id="620497103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371600" y="3539921"/>
            <a:ext cx="6296743" cy="1067518"/>
          </a:xfrm>
        </p:spPr>
        <p:txBody>
          <a:bodyPr/>
          <a:lstStyle/>
          <a:p>
            <a:pPr>
              <a:defRPr/>
            </a:pPr>
            <a:r>
              <a:rPr lang="en-US" sz="2600"/>
              <a:t>Kai Papke</a:t>
            </a:r>
            <a:endParaRPr sz="2600"/>
          </a:p>
          <a:p>
            <a:pPr>
              <a:defRPr/>
            </a:pPr>
            <a:r>
              <a:rPr lang="en-US" sz="2600"/>
              <a:t>DESY</a:t>
            </a:r>
            <a:endParaRPr sz="2600"/>
          </a:p>
        </p:txBody>
      </p:sp>
      <p:sp>
        <p:nvSpPr>
          <p:cNvPr id="480942396" name="TextBox 4"/>
          <p:cNvSpPr txBox="1"/>
          <p:nvPr/>
        </p:nvSpPr>
        <p:spPr bwMode="auto">
          <a:xfrm>
            <a:off x="1608143" y="5150151"/>
            <a:ext cx="6060560" cy="82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endParaRPr lang="en-US" sz="16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en-US" sz="16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ICFA Workshop on High Order Modes in Superconducting Cavities 2025</a:t>
            </a:r>
            <a:endParaRPr lang="en-US" sz="16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en-US" sz="16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DESY, Hamburg, Germany - 6-8.10.2025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5570192" name="Rectangle 3"/>
          <p:cNvSpPr/>
          <p:nvPr/>
        </p:nvSpPr>
        <p:spPr bwMode="auto">
          <a:xfrm>
            <a:off x="0" y="6577606"/>
            <a:ext cx="9144358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475211122" name=""/>
          <p:cNvSpPr txBox="1"/>
          <p:nvPr/>
        </p:nvSpPr>
        <p:spPr bwMode="auto">
          <a:xfrm rot="0" flipH="0" flipV="0">
            <a:off x="322686" y="4464842"/>
            <a:ext cx="8657642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Acknowledgments: </a:t>
            </a:r>
            <a:endParaRPr/>
          </a:p>
          <a:p>
            <a:pPr algn="ctr">
              <a:defRPr/>
            </a:pPr>
            <a:r>
              <a:rPr/>
              <a:t>Thomas Flisgen</a:t>
            </a:r>
            <a:r>
              <a:rPr baseline="30000"/>
              <a:t>1</a:t>
            </a:r>
            <a:r>
              <a:rPr/>
              <a:t>, Frank Gerigk</a:t>
            </a:r>
            <a:r>
              <a:rPr baseline="30000"/>
              <a:t>2</a:t>
            </a:r>
            <a:r>
              <a:rPr/>
              <a:t>, Graeme Burt</a:t>
            </a:r>
            <a:r>
              <a:rPr baseline="30000"/>
              <a:t>3</a:t>
            </a:r>
            <a:r>
              <a:rPr/>
              <a:t>, Ursula van Rienen</a:t>
            </a:r>
            <a:r>
              <a:rPr baseline="30000"/>
              <a:t>4</a:t>
            </a:r>
            <a:r>
              <a:rPr/>
              <a:t>, Hermann Pommerenke</a:t>
            </a:r>
            <a:r>
              <a:rPr baseline="30000"/>
              <a:t>2</a:t>
            </a:r>
            <a:endParaRPr/>
          </a:p>
        </p:txBody>
      </p:sp>
      <p:sp>
        <p:nvSpPr>
          <p:cNvPr id="341424194" name="Rectangle 42"/>
          <p:cNvSpPr/>
          <p:nvPr/>
        </p:nvSpPr>
        <p:spPr bwMode="auto">
          <a:xfrm>
            <a:off x="1520155" y="6187725"/>
            <a:ext cx="559495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aseline="3000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BTU Cottbus and FBH, </a:t>
            </a:r>
            <a:r>
              <a:rPr lang="en-US" sz="1400" baseline="3000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CERN, </a:t>
            </a:r>
            <a:r>
              <a:rPr lang="en-US" sz="1400" baseline="3000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Lancaster University, </a:t>
            </a:r>
            <a:r>
              <a:rPr lang="en-US" sz="1400" baseline="3000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University of Rostock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269018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762443" y="2031386"/>
            <a:ext cx="2909093" cy="2381249"/>
          </a:xfrm>
          <a:prstGeom prst="rect">
            <a:avLst/>
          </a:prstGeom>
        </p:spPr>
      </p:pic>
      <p:sp>
        <p:nvSpPr>
          <p:cNvPr id="827409401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8" y="1335569"/>
            <a:ext cx="5103068" cy="321261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 lvl="0">
              <a:spcBef>
                <a:spcPts val="799"/>
              </a:spcBef>
              <a:spcAft>
                <a:spcPts val="599"/>
              </a:spcAft>
              <a:defRPr/>
            </a:pP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Canonical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3rd-order high-pass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filter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finite transmission zero at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</a:t>
            </a:r>
            <a:r>
              <a:rPr lang="en-US" sz="2200" b="1" i="0" u="none" strike="noStrike" cap="none" spc="0" baseline="-25000">
                <a:solidFill>
                  <a:schemeClr val="tx1"/>
                </a:solidFill>
                <a:latin typeface="Calibri"/>
                <a:ea typeface="Arial"/>
                <a:cs typeface="Arial"/>
              </a:rPr>
              <a:t>0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&gt;= 0</a:t>
            </a:r>
            <a:endParaRPr sz="2000"/>
          </a:p>
          <a:p>
            <a:pPr lvl="0">
              <a:spcBef>
                <a:spcPts val="799"/>
              </a:spcBef>
              <a:spcAft>
                <a:spcPts val="599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Remarkable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variation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sz="2000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sz="20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orders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magnitude with </a:t>
            </a:r>
            <a:r>
              <a:rPr lang="en-US" sz="2200" b="0" i="1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2200" b="0" i="0" u="none" strike="noStrike" cap="none" spc="0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and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endParaRPr sz="2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L0 nearly constant over large frequency well above notch frequency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-&gt;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broad band character</a:t>
            </a:r>
            <a:endParaRPr lang="en-US" sz="2200" b="1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lvl="0">
              <a:defRPr/>
            </a:pPr>
            <a:r>
              <a:rPr lang="en-US" sz="2200" b="1" i="0" u="none" strike="noStrike" cap="none" spc="0">
                <a:solidFill>
                  <a:srgbClr val="C00000"/>
                </a:solidFill>
                <a:latin typeface="Calibri"/>
                <a:ea typeface="Arial"/>
                <a:cs typeface="Arial"/>
              </a:rPr>
              <a:t>Indicators for coupled evanescent modes</a:t>
            </a:r>
            <a:endParaRPr sz="2000" b="0" i="0" u="none" strike="noStrike" cap="none" spc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62124489" name=""/>
          <p:cNvPicPr>
            <a:picLocks noChangeAspect="1"/>
          </p:cNvPicPr>
          <p:nvPr/>
        </p:nvPicPr>
        <p:blipFill>
          <a:blip r:embed="rId4"/>
          <a:srcRect l="0" t="54407" r="0" b="0"/>
          <a:stretch/>
        </p:blipFill>
        <p:spPr bwMode="auto">
          <a:xfrm flipH="0" flipV="0">
            <a:off x="5783262" y="4422474"/>
            <a:ext cx="3013414" cy="2020417"/>
          </a:xfrm>
          <a:prstGeom prst="rect">
            <a:avLst/>
          </a:prstGeom>
        </p:spPr>
      </p:pic>
      <p:sp>
        <p:nvSpPr>
          <p:cNvPr id="324622792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Phenomenological investigations</a:t>
            </a:r>
            <a:endParaRPr sz="3000"/>
          </a:p>
        </p:txBody>
      </p:sp>
      <p:sp>
        <p:nvSpPr>
          <p:cNvPr id="1597221297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20721099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717930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CB6D35A-B954-47FE-FD9A-A0CE94C8ED62}" type="slidenum">
              <a:rPr lang="en-US"/>
              <a:t/>
            </a:fld>
            <a:endParaRPr lang="en-US"/>
          </a:p>
        </p:txBody>
      </p:sp>
      <p:sp>
        <p:nvSpPr>
          <p:cNvPr id="35127276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Equivalent circuit and element characteristics</a:t>
            </a:r>
            <a:endParaRPr/>
          </a:p>
        </p:txBody>
      </p:sp>
      <p:sp>
        <p:nvSpPr>
          <p:cNvPr id="1681727514" name="Rectangle 9"/>
          <p:cNvSpPr/>
          <p:nvPr/>
        </p:nvSpPr>
        <p:spPr bwMode="auto">
          <a:xfrm>
            <a:off x="5560267" y="1335569"/>
            <a:ext cx="3313447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Coaxial guide with capacitive gap between two inductive posts</a:t>
            </a:r>
            <a:endParaRPr sz="1800"/>
          </a:p>
        </p:txBody>
      </p:sp>
      <p:pic>
        <p:nvPicPr>
          <p:cNvPr id="22626782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58405" y="4422474"/>
            <a:ext cx="5481331" cy="2078337"/>
          </a:xfrm>
          <a:prstGeom prst="rect">
            <a:avLst/>
          </a:prstGeom>
        </p:spPr>
      </p:pic>
      <p:sp>
        <p:nvSpPr>
          <p:cNvPr id="1306798158" name="Rectangle 9"/>
          <p:cNvSpPr/>
          <p:nvPr/>
        </p:nvSpPr>
        <p:spPr bwMode="auto">
          <a:xfrm flipH="0" flipV="0">
            <a:off x="664417" y="4115884"/>
            <a:ext cx="5190799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Dependency of notch filter elements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05610734" name="Picture 5"/>
          <p:cNvPicPr>
            <a:picLocks noChangeAspect="1" noChangeArrowheads="1"/>
          </p:cNvPicPr>
          <p:nvPr/>
        </p:nvPicPr>
        <p:blipFill>
          <a:blip r:embed="rId3"/>
          <a:srcRect l="0" t="12784" r="44068" b="1974"/>
          <a:stretch/>
        </p:blipFill>
        <p:spPr bwMode="auto">
          <a:xfrm flipH="0" flipV="0">
            <a:off x="5674954" y="4362758"/>
            <a:ext cx="2891539" cy="10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579275" name="Picture 5"/>
          <p:cNvPicPr>
            <a:picLocks noChangeAspect="1" noChangeArrowheads="1"/>
          </p:cNvPicPr>
          <p:nvPr/>
        </p:nvPicPr>
        <p:blipFill>
          <a:blip r:embed="rId3"/>
          <a:srcRect l="64043" t="6058" r="0" b="2402"/>
          <a:stretch/>
        </p:blipFill>
        <p:spPr bwMode="auto">
          <a:xfrm flipH="0" flipV="0">
            <a:off x="6490854" y="5279355"/>
            <a:ext cx="1758159" cy="1070644"/>
          </a:xfrm>
          <a:prstGeom prst="rect">
            <a:avLst/>
          </a:prstGeom>
          <a:noFill/>
          <a:ln>
            <a:noFill/>
          </a:ln>
        </p:spPr>
      </p:pic>
      <p:sp>
        <p:nvSpPr>
          <p:cNvPr id="503702131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7" y="1335568"/>
            <a:ext cx="8169301" cy="501443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Repetition of “T”-element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in part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analog to repetition of alternating shunt inductance and parallel LC resonator</a:t>
            </a:r>
            <a:r>
              <a:rPr sz="2000" b="0"/>
              <a:t> in series</a:t>
            </a:r>
            <a:endParaRPr sz="2000" b="0"/>
          </a:p>
        </p:txBody>
      </p:sp>
      <p:sp>
        <p:nvSpPr>
          <p:cNvPr id="1154328541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5"/>
            <a:ext cx="8229597" cy="490063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Phenomenological investigations</a:t>
            </a:r>
            <a:endParaRPr sz="3000"/>
          </a:p>
        </p:txBody>
      </p:sp>
      <p:sp>
        <p:nvSpPr>
          <p:cNvPr id="108877946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4" y="6597351"/>
            <a:ext cx="936102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23191989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2" y="6597351"/>
            <a:ext cx="6048670" cy="265259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88616537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6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0F5C467-9AD6-9D7F-726E-F0144DB5F902}" type="slidenum">
              <a:rPr lang="en-US"/>
              <a:t/>
            </a:fld>
            <a:endParaRPr lang="en-US"/>
          </a:p>
        </p:txBody>
      </p:sp>
      <p:sp>
        <p:nvSpPr>
          <p:cNvPr id="325686371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Scalability of the filter order</a:t>
            </a:r>
            <a:endParaRPr/>
          </a:p>
        </p:txBody>
      </p:sp>
      <p:pic>
        <p:nvPicPr>
          <p:cNvPr id="1060960008" name=""/>
          <p:cNvPicPr>
            <a:picLocks noChangeAspect="1"/>
          </p:cNvPicPr>
          <p:nvPr/>
        </p:nvPicPr>
        <p:blipFill>
          <a:blip r:embed="rId4"/>
          <a:srcRect l="0" t="18409" r="0" b="25162"/>
          <a:stretch/>
        </p:blipFill>
        <p:spPr bwMode="auto">
          <a:xfrm flipH="0" flipV="0">
            <a:off x="-174378" y="2487083"/>
            <a:ext cx="4497916" cy="1904999"/>
          </a:xfrm>
          <a:prstGeom prst="rect">
            <a:avLst/>
          </a:prstGeom>
        </p:spPr>
      </p:pic>
      <p:pic>
        <p:nvPicPr>
          <p:cNvPr id="1545688888" name=""/>
          <p:cNvPicPr>
            <a:picLocks noChangeAspect="1"/>
          </p:cNvPicPr>
          <p:nvPr/>
        </p:nvPicPr>
        <p:blipFill>
          <a:blip r:embed="rId5"/>
          <a:srcRect l="0" t="15627" r="0" b="19051"/>
          <a:stretch/>
        </p:blipFill>
        <p:spPr bwMode="auto">
          <a:xfrm flipH="0" flipV="0">
            <a:off x="2138079" y="2539999"/>
            <a:ext cx="3928781" cy="1926166"/>
          </a:xfrm>
          <a:prstGeom prst="rect">
            <a:avLst/>
          </a:prstGeom>
        </p:spPr>
      </p:pic>
      <p:pic>
        <p:nvPicPr>
          <p:cNvPr id="1468434893" name=""/>
          <p:cNvPicPr>
            <a:picLocks noChangeAspect="1"/>
          </p:cNvPicPr>
          <p:nvPr/>
        </p:nvPicPr>
        <p:blipFill>
          <a:blip r:embed="rId6"/>
          <a:srcRect l="0" t="16865" r="0" b="17813"/>
          <a:stretch/>
        </p:blipFill>
        <p:spPr bwMode="auto">
          <a:xfrm flipH="0" flipV="0">
            <a:off x="4418542" y="2254249"/>
            <a:ext cx="4749063" cy="2328333"/>
          </a:xfrm>
          <a:prstGeom prst="rect">
            <a:avLst/>
          </a:prstGeom>
        </p:spPr>
      </p:pic>
      <p:sp>
        <p:nvSpPr>
          <p:cNvPr id="1679327986" name="Rectangle 9"/>
          <p:cNvSpPr/>
          <p:nvPr/>
        </p:nvSpPr>
        <p:spPr bwMode="auto">
          <a:xfrm flipH="0" flipV="0">
            <a:off x="809943" y="2219779"/>
            <a:ext cx="2232516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3rd ord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er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filter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18376144" name="Rectangle 9"/>
          <p:cNvSpPr/>
          <p:nvPr/>
        </p:nvSpPr>
        <p:spPr bwMode="auto">
          <a:xfrm flipH="0" flipV="0">
            <a:off x="3303724" y="2189119"/>
            <a:ext cx="2233955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5th order filter</a:t>
            </a:r>
            <a:endParaRPr sz="1800"/>
          </a:p>
        </p:txBody>
      </p:sp>
      <p:sp>
        <p:nvSpPr>
          <p:cNvPr id="655122190" name="Rectangle 9"/>
          <p:cNvSpPr/>
          <p:nvPr/>
        </p:nvSpPr>
        <p:spPr bwMode="auto">
          <a:xfrm flipH="0" flipV="0">
            <a:off x="5759704" y="2189119"/>
            <a:ext cx="2235394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7th orde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filter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0858448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853386" y="4392083"/>
            <a:ext cx="4410535" cy="2205267"/>
          </a:xfrm>
          <a:prstGeom prst="rect">
            <a:avLst/>
          </a:prstGeom>
        </p:spPr>
      </p:pic>
      <p:pic>
        <p:nvPicPr>
          <p:cNvPr id="486661581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853386" y="4392083"/>
            <a:ext cx="4410535" cy="2205267"/>
          </a:xfrm>
          <a:prstGeom prst="rect">
            <a:avLst/>
          </a:prstGeom>
        </p:spPr>
      </p:pic>
      <p:sp>
        <p:nvSpPr>
          <p:cNvPr id="1919228069" name="Rectangle 9"/>
          <p:cNvSpPr/>
          <p:nvPr/>
        </p:nvSpPr>
        <p:spPr bwMode="auto">
          <a:xfrm flipH="0" flipV="0">
            <a:off x="4538526" y="4534016"/>
            <a:ext cx="1135942" cy="4575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C00000"/>
                </a:solidFill>
              </a:rPr>
              <a:t>Propagation of 1st HOM</a:t>
            </a:r>
            <a:endParaRPr sz="1200">
              <a:solidFill>
                <a:srgbClr val="C00000"/>
              </a:solidFill>
            </a:endParaRPr>
          </a:p>
        </p:txBody>
      </p:sp>
      <p:sp>
        <p:nvSpPr>
          <p:cNvPr id="452003078" name="Rounded Rectangle 32"/>
          <p:cNvSpPr/>
          <p:nvPr/>
        </p:nvSpPr>
        <p:spPr bwMode="auto">
          <a:xfrm flipH="0" flipV="0">
            <a:off x="4376454" y="4392083"/>
            <a:ext cx="218311" cy="741426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2693879" name="Picture 5"/>
          <p:cNvPicPr>
            <a:picLocks noChangeAspect="1" noChangeArrowheads="1"/>
          </p:cNvPicPr>
          <p:nvPr/>
        </p:nvPicPr>
        <p:blipFill>
          <a:blip r:embed="rId3"/>
          <a:srcRect l="0" t="12784" r="44068" b="1974"/>
          <a:stretch/>
        </p:blipFill>
        <p:spPr bwMode="auto">
          <a:xfrm flipH="0" flipV="0">
            <a:off x="5674953" y="4362757"/>
            <a:ext cx="2891538" cy="10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144481" name="Picture 5"/>
          <p:cNvPicPr>
            <a:picLocks noChangeAspect="1" noChangeArrowheads="1"/>
          </p:cNvPicPr>
          <p:nvPr/>
        </p:nvPicPr>
        <p:blipFill>
          <a:blip r:embed="rId3"/>
          <a:srcRect l="64043" t="6058" r="0" b="2402"/>
          <a:stretch/>
        </p:blipFill>
        <p:spPr bwMode="auto">
          <a:xfrm flipH="0" flipV="0">
            <a:off x="6490854" y="5279355"/>
            <a:ext cx="1758159" cy="1070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97123105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6" y="1335568"/>
            <a:ext cx="8169300" cy="501443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Repetition of “T”-element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in part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analog to repetition of alternating shunt inductance and parallel LC resonator</a:t>
            </a:r>
            <a:r>
              <a:rPr sz="2000" b="0"/>
              <a:t> in series</a:t>
            </a:r>
            <a:endParaRPr sz="2000" b="0"/>
          </a:p>
        </p:txBody>
      </p:sp>
      <p:sp>
        <p:nvSpPr>
          <p:cNvPr id="1541679450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5"/>
            <a:ext cx="8229597" cy="490063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Phenomenological investigations</a:t>
            </a:r>
            <a:endParaRPr sz="3000"/>
          </a:p>
        </p:txBody>
      </p:sp>
      <p:sp>
        <p:nvSpPr>
          <p:cNvPr id="82909313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4" y="6597351"/>
            <a:ext cx="936102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60546852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2" y="6597351"/>
            <a:ext cx="6048670" cy="265259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247448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6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9CCEB24E-3F1C-1E7E-9636-319DD6211B34}" type="slidenum">
              <a:rPr lang="en-US"/>
              <a:t/>
            </a:fld>
            <a:endParaRPr lang="en-US"/>
          </a:p>
        </p:txBody>
      </p:sp>
      <p:sp>
        <p:nvSpPr>
          <p:cNvPr id="627656149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Scalability of the filter order</a:t>
            </a:r>
            <a:endParaRPr/>
          </a:p>
        </p:txBody>
      </p:sp>
      <p:pic>
        <p:nvPicPr>
          <p:cNvPr id="1268919040" name=""/>
          <p:cNvPicPr>
            <a:picLocks noChangeAspect="1"/>
          </p:cNvPicPr>
          <p:nvPr/>
        </p:nvPicPr>
        <p:blipFill>
          <a:blip r:embed="rId4"/>
          <a:srcRect l="0" t="18409" r="0" b="25162"/>
          <a:stretch/>
        </p:blipFill>
        <p:spPr bwMode="auto">
          <a:xfrm flipH="0" flipV="0">
            <a:off x="-174377" y="2487082"/>
            <a:ext cx="4497915" cy="1904999"/>
          </a:xfrm>
          <a:prstGeom prst="rect">
            <a:avLst/>
          </a:prstGeom>
        </p:spPr>
      </p:pic>
      <p:pic>
        <p:nvPicPr>
          <p:cNvPr id="1749331076" name=""/>
          <p:cNvPicPr>
            <a:picLocks noChangeAspect="1"/>
          </p:cNvPicPr>
          <p:nvPr/>
        </p:nvPicPr>
        <p:blipFill>
          <a:blip r:embed="rId5"/>
          <a:srcRect l="0" t="15627" r="0" b="19051"/>
          <a:stretch/>
        </p:blipFill>
        <p:spPr bwMode="auto">
          <a:xfrm flipH="0" flipV="0">
            <a:off x="2138078" y="2539998"/>
            <a:ext cx="3928780" cy="1926165"/>
          </a:xfrm>
          <a:prstGeom prst="rect">
            <a:avLst/>
          </a:prstGeom>
        </p:spPr>
      </p:pic>
      <p:pic>
        <p:nvPicPr>
          <p:cNvPr id="633682952" name=""/>
          <p:cNvPicPr>
            <a:picLocks noChangeAspect="1"/>
          </p:cNvPicPr>
          <p:nvPr/>
        </p:nvPicPr>
        <p:blipFill>
          <a:blip r:embed="rId6"/>
          <a:srcRect l="0" t="16864" r="0" b="17813"/>
          <a:stretch/>
        </p:blipFill>
        <p:spPr bwMode="auto">
          <a:xfrm flipH="0" flipV="0">
            <a:off x="4418541" y="2254249"/>
            <a:ext cx="4749062" cy="2328332"/>
          </a:xfrm>
          <a:prstGeom prst="rect">
            <a:avLst/>
          </a:prstGeom>
        </p:spPr>
      </p:pic>
      <p:sp>
        <p:nvSpPr>
          <p:cNvPr id="1008238039" name="Rectangle 9"/>
          <p:cNvSpPr/>
          <p:nvPr/>
        </p:nvSpPr>
        <p:spPr bwMode="auto">
          <a:xfrm flipH="0" flipV="0">
            <a:off x="809942" y="2219778"/>
            <a:ext cx="2232515" cy="36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3rd ord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er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filter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05197170" name="Rectangle 9"/>
          <p:cNvSpPr/>
          <p:nvPr/>
        </p:nvSpPr>
        <p:spPr bwMode="auto">
          <a:xfrm flipH="0" flipV="0">
            <a:off x="3303723" y="2189118"/>
            <a:ext cx="2233954" cy="36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5th order filter</a:t>
            </a:r>
            <a:endParaRPr sz="1800"/>
          </a:p>
        </p:txBody>
      </p:sp>
      <p:sp>
        <p:nvSpPr>
          <p:cNvPr id="674418969" name="Rectangle 9"/>
          <p:cNvSpPr/>
          <p:nvPr/>
        </p:nvSpPr>
        <p:spPr bwMode="auto">
          <a:xfrm flipH="0" flipV="0">
            <a:off x="5759703" y="2189118"/>
            <a:ext cx="2235393" cy="36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7th orde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filter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83452971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853385" y="4392082"/>
            <a:ext cx="4410534" cy="2205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2069830" name="Title 1"/>
          <p:cNvSpPr>
            <a:spLocks noGrp="1"/>
          </p:cNvSpPr>
          <p:nvPr>
            <p:ph type="title"/>
          </p:nvPr>
        </p:nvSpPr>
        <p:spPr bwMode="auto">
          <a:xfrm>
            <a:off x="722313" y="4406899"/>
            <a:ext cx="7772400" cy="1362074"/>
          </a:xfrm>
        </p:spPr>
        <p:txBody>
          <a:bodyPr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Field Analyses</a:t>
            </a:r>
            <a:endParaRPr/>
          </a:p>
        </p:txBody>
      </p:sp>
      <p:sp>
        <p:nvSpPr>
          <p:cNvPr id="1961440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2"/>
            <a:ext cx="7772400" cy="150018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On the interference of evanescent modes in coaxial wave guides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5234014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Field analyses</a:t>
            </a:r>
            <a:endParaRPr/>
          </a:p>
        </p:txBody>
      </p:sp>
      <p:sp>
        <p:nvSpPr>
          <p:cNvPr id="780038095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8" y="1335569"/>
            <a:ext cx="8229600" cy="491917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Concatenation procedure based on scattering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properties</a:t>
            </a:r>
            <a:r>
              <a:rPr sz="2200"/>
              <a:t> (CSC)</a:t>
            </a:r>
            <a:r>
              <a:rPr lang="en-US" sz="2200" b="0" i="0" u="none" strike="noStrike" cap="none" spc="0" baseline="3000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Excited modes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and their superposition at a single inductive post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Inductive post defines polarization angle of the excited TEmn mode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5288488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7840400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16832930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433882D-62B8-49E7-9AD4-1D475707BB86}" type="slidenum">
              <a:rPr lang="en-US"/>
              <a:t/>
            </a:fld>
            <a:endParaRPr lang="en-US"/>
          </a:p>
        </p:txBody>
      </p:sp>
      <p:sp>
        <p:nvSpPr>
          <p:cNvPr id="1375323244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/>
              <a:t>Exploration of contributing modes</a:t>
            </a:r>
            <a:endParaRPr/>
          </a:p>
        </p:txBody>
      </p:sp>
      <p:sp>
        <p:nvSpPr>
          <p:cNvPr id="475806293" name="TextBox 9"/>
          <p:cNvSpPr txBox="1"/>
          <p:nvPr/>
        </p:nvSpPr>
        <p:spPr bwMode="auto">
          <a:xfrm flipH="0" flipV="0">
            <a:off x="1119247" y="6302541"/>
            <a:ext cx="7052888" cy="24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0" i="0" u="none" strike="noStrike" cap="none" spc="0" baseline="3000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H.-W. Glock, et. al., CSC—A Procedure for Coupled S-Parameter Calculations, IEEE Transaction on Magnetics, Vol. 38, No. 2, 2002</a:t>
            </a:r>
            <a:endParaRPr lang="en-US" sz="10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537650473" name=""/>
          <p:cNvGrpSpPr/>
          <p:nvPr/>
        </p:nvGrpSpPr>
        <p:grpSpPr bwMode="auto">
          <a:xfrm>
            <a:off x="431330" y="1755705"/>
            <a:ext cx="8407555" cy="1547219"/>
            <a:chOff x="0" y="0"/>
            <a:chExt cx="8407555" cy="1547219"/>
          </a:xfrm>
        </p:grpSpPr>
        <p:pic>
          <p:nvPicPr>
            <p:cNvPr id="1746869977" name=""/>
            <p:cNvPicPr>
              <a:picLocks noChangeAspect="1"/>
            </p:cNvPicPr>
            <p:nvPr/>
          </p:nvPicPr>
          <p:blipFill>
            <a:blip r:embed="rId3"/>
            <a:srcRect l="59300" t="21588" r="0" b="22164"/>
            <a:stretch/>
          </p:blipFill>
          <p:spPr bwMode="auto">
            <a:xfrm rot="0" flipH="0" flipV="0">
              <a:off x="6434464" y="372469"/>
              <a:ext cx="1132546" cy="1174749"/>
            </a:xfrm>
            <a:prstGeom prst="rect">
              <a:avLst/>
            </a:prstGeom>
          </p:spPr>
        </p:pic>
        <p:pic>
          <p:nvPicPr>
            <p:cNvPr id="71391745" name=""/>
            <p:cNvPicPr>
              <a:picLocks noChangeAspect="1"/>
            </p:cNvPicPr>
            <p:nvPr/>
          </p:nvPicPr>
          <p:blipFill>
            <a:blip r:embed="rId3"/>
            <a:srcRect l="0" t="21876" r="60026" b="21876"/>
            <a:stretch/>
          </p:blipFill>
          <p:spPr bwMode="auto">
            <a:xfrm rot="0" flipH="0" flipV="0">
              <a:off x="896795" y="372469"/>
              <a:ext cx="1112325" cy="1174749"/>
            </a:xfrm>
            <a:prstGeom prst="rect">
              <a:avLst/>
            </a:prstGeom>
          </p:spPr>
        </p:pic>
        <p:pic>
          <p:nvPicPr>
            <p:cNvPr id="779804186" name=""/>
            <p:cNvPicPr>
              <a:picLocks noChangeAspect="1"/>
            </p:cNvPicPr>
            <p:nvPr/>
          </p:nvPicPr>
          <p:blipFill>
            <a:blip r:embed="rId3"/>
            <a:srcRect l="39973" t="21588" r="40699" b="22164"/>
            <a:stretch/>
          </p:blipFill>
          <p:spPr bwMode="auto">
            <a:xfrm rot="0" flipH="0" flipV="0">
              <a:off x="2768598" y="372469"/>
              <a:ext cx="537800" cy="1174749"/>
            </a:xfrm>
            <a:prstGeom prst="rect">
              <a:avLst/>
            </a:prstGeom>
          </p:spPr>
        </p:pic>
        <p:cxnSp>
          <p:nvCxnSpPr>
            <p:cNvPr id="1692467341" name=""/>
            <p:cNvCxnSpPr/>
            <p:nvPr/>
          </p:nvCxnSpPr>
          <p:spPr bwMode="auto">
            <a:xfrm rot="0" flipH="1" flipV="1">
              <a:off x="7587921" y="848719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669856" name="Line 532669856"/>
            <p:cNvCxnSpPr/>
            <p:nvPr/>
          </p:nvCxnSpPr>
          <p:spPr bwMode="auto">
            <a:xfrm rot="0" flipH="1" flipV="1">
              <a:off x="7589314" y="1071393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446619" name=""/>
            <p:cNvCxnSpPr/>
            <p:nvPr/>
          </p:nvCxnSpPr>
          <p:spPr bwMode="auto">
            <a:xfrm rot="0" flipH="1" flipV="1">
              <a:off x="5782063" y="514286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6672275" name="Line 532669856"/>
            <p:cNvCxnSpPr/>
            <p:nvPr/>
          </p:nvCxnSpPr>
          <p:spPr bwMode="auto">
            <a:xfrm rot="0" flipH="1" flipV="1">
              <a:off x="5783458" y="736959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6926881" name=""/>
            <p:cNvCxnSpPr/>
            <p:nvPr/>
          </p:nvCxnSpPr>
          <p:spPr bwMode="auto">
            <a:xfrm rot="0" flipH="1" flipV="1">
              <a:off x="5780670" y="1159869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918720" name="Line 532669856"/>
            <p:cNvCxnSpPr/>
            <p:nvPr/>
          </p:nvCxnSpPr>
          <p:spPr bwMode="auto">
            <a:xfrm rot="0" flipH="1" flipV="1">
              <a:off x="5782063" y="1382542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1841903" name=""/>
            <p:cNvSpPr txBox="1"/>
            <p:nvPr/>
          </p:nvSpPr>
          <p:spPr bwMode="auto">
            <a:xfrm rot="5399976" flipH="0" flipV="0">
              <a:off x="5885598" y="708406"/>
              <a:ext cx="425488" cy="4727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2500">
                  <a:solidFill>
                    <a:schemeClr val="accent1"/>
                  </a:solidFill>
                </a:rPr>
                <a:t>...</a:t>
              </a:r>
              <a:endParaRPr sz="2500">
                <a:solidFill>
                  <a:schemeClr val="accent1"/>
                </a:solidFill>
              </a:endParaRPr>
            </a:p>
          </p:txBody>
        </p:sp>
        <p:cxnSp>
          <p:nvCxnSpPr>
            <p:cNvPr id="305150332" name=""/>
            <p:cNvCxnSpPr/>
            <p:nvPr/>
          </p:nvCxnSpPr>
          <p:spPr bwMode="auto">
            <a:xfrm rot="0" flipH="1" flipV="1">
              <a:off x="2135048" y="509388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772520" name="Line 532669856"/>
            <p:cNvCxnSpPr/>
            <p:nvPr/>
          </p:nvCxnSpPr>
          <p:spPr bwMode="auto">
            <a:xfrm rot="0" flipH="1" flipV="1">
              <a:off x="2136441" y="732062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679618" name=""/>
            <p:cNvCxnSpPr/>
            <p:nvPr/>
          </p:nvCxnSpPr>
          <p:spPr bwMode="auto">
            <a:xfrm rot="0" flipH="1" flipV="1">
              <a:off x="2133654" y="1154972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364569" name="Line 532669856"/>
            <p:cNvCxnSpPr/>
            <p:nvPr/>
          </p:nvCxnSpPr>
          <p:spPr bwMode="auto">
            <a:xfrm rot="0" flipH="1" flipV="1">
              <a:off x="2135048" y="1377645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991995" name=""/>
            <p:cNvSpPr txBox="1"/>
            <p:nvPr/>
          </p:nvSpPr>
          <p:spPr bwMode="auto">
            <a:xfrm rot="5399976" flipH="0" flipV="0">
              <a:off x="2238760" y="703689"/>
              <a:ext cx="425488" cy="4727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2500">
                  <a:solidFill>
                    <a:schemeClr val="accent1"/>
                  </a:solidFill>
                </a:rPr>
                <a:t>...</a:t>
              </a:r>
              <a:endParaRPr sz="2500">
                <a:solidFill>
                  <a:schemeClr val="accent1"/>
                </a:solidFill>
              </a:endParaRPr>
            </a:p>
          </p:txBody>
        </p:sp>
        <p:cxnSp>
          <p:nvCxnSpPr>
            <p:cNvPr id="1886934126" name=""/>
            <p:cNvCxnSpPr/>
            <p:nvPr/>
          </p:nvCxnSpPr>
          <p:spPr bwMode="auto">
            <a:xfrm rot="0" flipH="1" flipV="1">
              <a:off x="331987" y="848719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3851292" name="Line 532669856"/>
            <p:cNvCxnSpPr/>
            <p:nvPr/>
          </p:nvCxnSpPr>
          <p:spPr bwMode="auto">
            <a:xfrm rot="0" flipH="1" flipV="1">
              <a:off x="333381" y="1071393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1739267" name="Rectangle 9"/>
            <p:cNvSpPr/>
            <p:nvPr/>
          </p:nvSpPr>
          <p:spPr bwMode="auto">
            <a:xfrm rot="0" flipH="0" flipV="0">
              <a:off x="0" y="6349"/>
              <a:ext cx="1042995" cy="6404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TEM mode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579521268" name="Rectangle 9"/>
            <p:cNvSpPr/>
            <p:nvPr/>
          </p:nvSpPr>
          <p:spPr bwMode="auto">
            <a:xfrm rot="0" flipH="0" flipV="0">
              <a:off x="7244118" y="6349"/>
              <a:ext cx="1163437" cy="6404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TEM mode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110742745" name="Rectangle 9"/>
            <p:cNvSpPr/>
            <p:nvPr/>
          </p:nvSpPr>
          <p:spPr bwMode="auto">
            <a:xfrm rot="0" flipH="0" flipV="0">
              <a:off x="1787350" y="0"/>
              <a:ext cx="1164750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N modes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946010433" name="Rectangle 9"/>
            <p:cNvSpPr/>
            <p:nvPr/>
          </p:nvSpPr>
          <p:spPr bwMode="auto">
            <a:xfrm rot="0" flipH="0" flipV="0">
              <a:off x="5415611" y="0"/>
              <a:ext cx="1165078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N modes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1625894678" name=""/>
            <p:cNvCxnSpPr/>
            <p:nvPr/>
          </p:nvCxnSpPr>
          <p:spPr bwMode="auto">
            <a:xfrm rot="0" flipH="1" flipV="1">
              <a:off x="3421653" y="518518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9037217" name="Line 532669856"/>
            <p:cNvCxnSpPr/>
            <p:nvPr/>
          </p:nvCxnSpPr>
          <p:spPr bwMode="auto">
            <a:xfrm rot="0" flipH="1" flipV="1">
              <a:off x="3423047" y="741191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5082813" name=""/>
            <p:cNvCxnSpPr/>
            <p:nvPr/>
          </p:nvCxnSpPr>
          <p:spPr bwMode="auto">
            <a:xfrm rot="0" flipH="1" flipV="1">
              <a:off x="3420258" y="1164102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482689" name="Line 532669856"/>
            <p:cNvCxnSpPr/>
            <p:nvPr/>
          </p:nvCxnSpPr>
          <p:spPr bwMode="auto">
            <a:xfrm rot="0" flipH="1" flipV="1">
              <a:off x="3421653" y="1386775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4033829" name=""/>
            <p:cNvSpPr txBox="1"/>
            <p:nvPr/>
          </p:nvSpPr>
          <p:spPr bwMode="auto">
            <a:xfrm rot="5399976" flipH="0" flipV="0">
              <a:off x="3525186" y="712818"/>
              <a:ext cx="425847" cy="4727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2500">
                  <a:solidFill>
                    <a:schemeClr val="accent1"/>
                  </a:solidFill>
                </a:rPr>
                <a:t>...</a:t>
              </a:r>
              <a:endParaRPr sz="2500">
                <a:solidFill>
                  <a:schemeClr val="accent1"/>
                </a:solidFill>
              </a:endParaRPr>
            </a:p>
          </p:txBody>
        </p:sp>
        <p:sp>
          <p:nvSpPr>
            <p:cNvPr id="1127575316" name="Rectangle 9"/>
            <p:cNvSpPr/>
            <p:nvPr/>
          </p:nvSpPr>
          <p:spPr bwMode="auto">
            <a:xfrm rot="0" flipH="0" flipV="0">
              <a:off x="3055199" y="4231"/>
              <a:ext cx="1165437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N modes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977345906" name="Rectangle 9"/>
            <p:cNvSpPr/>
            <p:nvPr/>
          </p:nvSpPr>
          <p:spPr bwMode="auto">
            <a:xfrm rot="0" flipH="0" flipV="0">
              <a:off x="4297900" y="6349"/>
              <a:ext cx="1170476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Rotation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25760411" name="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flipH="0" flipV="0">
              <a:off x="4009471" y="552278"/>
              <a:ext cx="1747333" cy="793879"/>
            </a:xfrm>
            <a:prstGeom prst="rect">
              <a:avLst/>
            </a:prstGeom>
          </p:spPr>
        </p:pic>
      </p:grpSp>
      <p:pic>
        <p:nvPicPr>
          <p:cNvPr id="2063297783" name=""/>
          <p:cNvPicPr>
            <a:picLocks noChangeAspect="1"/>
          </p:cNvPicPr>
          <p:nvPr/>
        </p:nvPicPr>
        <p:blipFill>
          <a:blip r:embed="rId5"/>
          <a:srcRect l="0" t="0" r="12918" b="0"/>
          <a:stretch/>
        </p:blipFill>
        <p:spPr bwMode="auto">
          <a:xfrm flipH="0" flipV="0">
            <a:off x="634456" y="4089399"/>
            <a:ext cx="1571026" cy="1485079"/>
          </a:xfrm>
          <a:prstGeom prst="rect">
            <a:avLst/>
          </a:prstGeom>
        </p:spPr>
      </p:pic>
      <p:pic>
        <p:nvPicPr>
          <p:cNvPr id="1688303643" name=""/>
          <p:cNvPicPr>
            <a:picLocks noChangeAspect="1"/>
          </p:cNvPicPr>
          <p:nvPr/>
        </p:nvPicPr>
        <p:blipFill>
          <a:blip r:embed="rId6"/>
          <a:srcRect l="0" t="0" r="11155" b="0"/>
          <a:stretch/>
        </p:blipFill>
        <p:spPr bwMode="auto">
          <a:xfrm flipH="0" flipV="0">
            <a:off x="5353875" y="4081149"/>
            <a:ext cx="1561297" cy="1476828"/>
          </a:xfrm>
          <a:prstGeom prst="rect">
            <a:avLst/>
          </a:prstGeom>
        </p:spPr>
      </p:pic>
      <p:pic>
        <p:nvPicPr>
          <p:cNvPr id="1125313042" name=""/>
          <p:cNvPicPr>
            <a:picLocks noChangeAspect="1"/>
          </p:cNvPicPr>
          <p:nvPr/>
        </p:nvPicPr>
        <p:blipFill>
          <a:blip r:embed="rId7"/>
          <a:srcRect l="0" t="0" r="11442" b="0"/>
          <a:stretch/>
        </p:blipFill>
        <p:spPr bwMode="auto">
          <a:xfrm flipH="0" flipV="0">
            <a:off x="2231420" y="4089399"/>
            <a:ext cx="1570864" cy="1498830"/>
          </a:xfrm>
          <a:prstGeom prst="rect">
            <a:avLst/>
          </a:prstGeom>
        </p:spPr>
      </p:pic>
      <p:pic>
        <p:nvPicPr>
          <p:cNvPr id="493775919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6879360" y="4074274"/>
            <a:ext cx="1754592" cy="1504330"/>
          </a:xfrm>
          <a:prstGeom prst="rect">
            <a:avLst/>
          </a:prstGeom>
        </p:spPr>
      </p:pic>
      <p:pic>
        <p:nvPicPr>
          <p:cNvPr id="404382244" name=""/>
          <p:cNvPicPr>
            <a:picLocks noChangeAspect="1"/>
          </p:cNvPicPr>
          <p:nvPr/>
        </p:nvPicPr>
        <p:blipFill>
          <a:blip r:embed="rId9"/>
          <a:srcRect l="0" t="0" r="12355" b="0"/>
          <a:stretch/>
        </p:blipFill>
        <p:spPr bwMode="auto">
          <a:xfrm flipH="0" flipV="0">
            <a:off x="3804031" y="4067398"/>
            <a:ext cx="1530568" cy="1490579"/>
          </a:xfrm>
          <a:prstGeom prst="rect">
            <a:avLst/>
          </a:prstGeom>
        </p:spPr>
      </p:pic>
      <p:sp>
        <p:nvSpPr>
          <p:cNvPr id="661121861" name="Rectangle 9"/>
          <p:cNvSpPr/>
          <p:nvPr/>
        </p:nvSpPr>
        <p:spPr bwMode="auto">
          <a:xfrm rot="0" flipH="0" flipV="0">
            <a:off x="965108" y="3776196"/>
            <a:ext cx="1166550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TEM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00819702" name="Rectangle 9"/>
          <p:cNvSpPr/>
          <p:nvPr/>
        </p:nvSpPr>
        <p:spPr bwMode="auto">
          <a:xfrm rot="0" flipH="0" flipV="0">
            <a:off x="2546257" y="3769845"/>
            <a:ext cx="1170869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TE11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46288605" name="Rectangle 9"/>
          <p:cNvSpPr/>
          <p:nvPr/>
        </p:nvSpPr>
        <p:spPr bwMode="auto">
          <a:xfrm rot="0" flipH="0" flipV="0">
            <a:off x="4066354" y="3769845"/>
            <a:ext cx="1171588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TE21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87180099" name="Rectangle 9"/>
          <p:cNvSpPr/>
          <p:nvPr/>
        </p:nvSpPr>
        <p:spPr bwMode="auto">
          <a:xfrm rot="0" flipH="0" flipV="0">
            <a:off x="5610249" y="3769845"/>
            <a:ext cx="1243431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TEM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+TE11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81591052" name="Rectangle 9"/>
          <p:cNvSpPr/>
          <p:nvPr/>
        </p:nvSpPr>
        <p:spPr bwMode="auto">
          <a:xfrm rot="0" flipH="0" flipV="0">
            <a:off x="6816366" y="3769845"/>
            <a:ext cx="1925154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TEM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+TE11+TE21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489411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47724" y="1335568"/>
            <a:ext cx="8169300" cy="515201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Presence of modes depends on filter order</a:t>
            </a:r>
            <a:endParaRPr sz="2200" b="0"/>
          </a:p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endParaRPr sz="2200" b="0"/>
          </a:p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endParaRPr sz="2200" b="0"/>
          </a:p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endParaRPr sz="2200" b="0"/>
          </a:p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endParaRPr sz="2200" b="0"/>
          </a:p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endParaRPr sz="2200" b="0"/>
          </a:p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endParaRPr sz="2200" b="0"/>
          </a:p>
          <a:p>
            <a:pPr marL="0" lvl="0" indent="0">
              <a:spcBef>
                <a:spcPts val="797"/>
              </a:spcBef>
              <a:spcAft>
                <a:spcPts val="598"/>
              </a:spcAft>
              <a:buClr>
                <a:schemeClr val="bg1">
                  <a:lumMod val="50000"/>
                </a:schemeClr>
              </a:buClr>
              <a:buFont typeface="Wingdings"/>
              <a:buNone/>
              <a:defRPr/>
            </a:pPr>
            <a:endParaRPr sz="2200" b="0"/>
          </a:p>
          <a:p>
            <a:pPr lvl="0">
              <a:spcBef>
                <a:spcPts val="797"/>
              </a:spcBef>
              <a:spcAft>
                <a:spcPts val="598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Coupling of evanescent modes vanishes if orthogonality applies</a:t>
            </a:r>
            <a:endParaRPr sz="2200" b="0"/>
          </a:p>
          <a:p>
            <a:pPr lvl="1">
              <a:spcBef>
                <a:spcPts val="797"/>
              </a:spcBef>
              <a:spcAft>
                <a:spcPts val="598"/>
              </a:spcAft>
              <a:defRPr/>
            </a:pPr>
            <a:r>
              <a:rPr sz="2000" b="0"/>
              <a:t>@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</a:t>
            </a:r>
            <a:r>
              <a:rPr sz="2000" b="0"/>
              <a:t>=45deg, Inference of TE21 disappears below its cutoff</a:t>
            </a:r>
            <a:endParaRPr sz="2000" b="0"/>
          </a:p>
          <a:p>
            <a:pPr lvl="1">
              <a:spcBef>
                <a:spcPts val="797"/>
              </a:spcBef>
              <a:spcAft>
                <a:spcPts val="598"/>
              </a:spcAft>
              <a:defRPr/>
            </a:pPr>
            <a:r>
              <a:rPr sz="2000" b="0"/>
              <a:t>@ </a:t>
            </a:r>
            <a:r>
              <a:rPr sz="2000" b="0">
                <a:latin typeface="Arial"/>
                <a:ea typeface="Arial"/>
                <a:cs typeface="Arial"/>
              </a:rPr>
              <a:t>α</a:t>
            </a:r>
            <a:r>
              <a:rPr sz="2000" b="0"/>
              <a:t>=90deg</a:t>
            </a:r>
            <a:r>
              <a:rPr sz="2000" b="0"/>
              <a:t>,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Inference of TE11 disappears</a:t>
            </a:r>
            <a:r>
              <a:rPr sz="2000" b="0"/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 its cutoff</a:t>
            </a:r>
            <a:endParaRPr sz="2200" b="0"/>
          </a:p>
        </p:txBody>
      </p:sp>
      <p:sp>
        <p:nvSpPr>
          <p:cNvPr id="522780869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5"/>
            <a:ext cx="8229597" cy="490063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 lang="en-US" sz="30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Field analyses</a:t>
            </a:r>
            <a:endParaRPr sz="3000"/>
          </a:p>
        </p:txBody>
      </p:sp>
      <p:sp>
        <p:nvSpPr>
          <p:cNvPr id="180450727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4" y="6597351"/>
            <a:ext cx="936102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51695452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2" y="6597351"/>
            <a:ext cx="6048670" cy="265259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76538529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6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4A7B6A9A-5F54-6C1D-E8CE-655AE3A84E3C}" type="slidenum">
              <a:rPr lang="en-US"/>
              <a:t/>
            </a:fld>
            <a:endParaRPr lang="en-US"/>
          </a:p>
        </p:txBody>
      </p:sp>
      <p:sp>
        <p:nvSpPr>
          <p:cNvPr id="319172159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Properties related to the coupling of evanescent modes</a:t>
            </a:r>
            <a:endParaRPr/>
          </a:p>
        </p:txBody>
      </p:sp>
      <p:grpSp>
        <p:nvGrpSpPr>
          <p:cNvPr id="22774799" name=""/>
          <p:cNvGrpSpPr/>
          <p:nvPr/>
        </p:nvGrpSpPr>
        <p:grpSpPr bwMode="auto">
          <a:xfrm>
            <a:off x="-174377" y="1712868"/>
            <a:ext cx="9341982" cy="2393463"/>
            <a:chOff x="0" y="0"/>
            <a:chExt cx="9341982" cy="2393463"/>
          </a:xfrm>
        </p:grpSpPr>
        <p:pic>
          <p:nvPicPr>
            <p:cNvPr id="143443883" name=""/>
            <p:cNvPicPr>
              <a:picLocks noChangeAspect="1"/>
            </p:cNvPicPr>
            <p:nvPr/>
          </p:nvPicPr>
          <p:blipFill>
            <a:blip r:embed="rId3"/>
            <a:srcRect l="0" t="18409" r="0" b="25162"/>
            <a:stretch/>
          </p:blipFill>
          <p:spPr bwMode="auto">
            <a:xfrm flipH="0" flipV="0">
              <a:off x="0" y="297963"/>
              <a:ext cx="4497915" cy="1904999"/>
            </a:xfrm>
            <a:prstGeom prst="rect">
              <a:avLst/>
            </a:prstGeom>
          </p:spPr>
        </p:pic>
        <p:pic>
          <p:nvPicPr>
            <p:cNvPr id="64683865" name=""/>
            <p:cNvPicPr>
              <a:picLocks noChangeAspect="1"/>
            </p:cNvPicPr>
            <p:nvPr/>
          </p:nvPicPr>
          <p:blipFill>
            <a:blip r:embed="rId4"/>
            <a:srcRect l="0" t="15627" r="0" b="19051"/>
            <a:stretch/>
          </p:blipFill>
          <p:spPr bwMode="auto">
            <a:xfrm flipH="0" flipV="0">
              <a:off x="2312456" y="350879"/>
              <a:ext cx="3928780" cy="1926165"/>
            </a:xfrm>
            <a:prstGeom prst="rect">
              <a:avLst/>
            </a:prstGeom>
          </p:spPr>
        </p:pic>
        <p:pic>
          <p:nvPicPr>
            <p:cNvPr id="1467022041" name=""/>
            <p:cNvPicPr>
              <a:picLocks noChangeAspect="1"/>
            </p:cNvPicPr>
            <p:nvPr/>
          </p:nvPicPr>
          <p:blipFill>
            <a:blip r:embed="rId5"/>
            <a:srcRect l="0" t="16864" r="0" b="17813"/>
            <a:stretch/>
          </p:blipFill>
          <p:spPr bwMode="auto">
            <a:xfrm flipH="0" flipV="0">
              <a:off x="4592919" y="65130"/>
              <a:ext cx="4749062" cy="2328332"/>
            </a:xfrm>
            <a:prstGeom prst="rect">
              <a:avLst/>
            </a:prstGeom>
          </p:spPr>
        </p:pic>
        <p:sp>
          <p:nvSpPr>
            <p:cNvPr id="883955869" name="Rectangle 9"/>
            <p:cNvSpPr/>
            <p:nvPr/>
          </p:nvSpPr>
          <p:spPr bwMode="auto">
            <a:xfrm flipH="0" flipV="0">
              <a:off x="984321" y="30658"/>
              <a:ext cx="2232515" cy="3661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3rd ord</a:t>
              </a:r>
              <a:r>
                <a:rPr lang="en-US" sz="18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er</a:t>
              </a:r>
              <a:r>
                <a:rPr lang="en-US" sz="18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filter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420846680" name="Rectangle 9"/>
            <p:cNvSpPr/>
            <p:nvPr/>
          </p:nvSpPr>
          <p:spPr bwMode="auto">
            <a:xfrm flipH="0" flipV="0">
              <a:off x="3478101" y="0"/>
              <a:ext cx="2233954" cy="3661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5th order filter</a:t>
              </a:r>
              <a:endParaRPr sz="1800"/>
            </a:p>
          </p:txBody>
        </p:sp>
        <p:sp>
          <p:nvSpPr>
            <p:cNvPr id="568540776" name="Rectangle 9"/>
            <p:cNvSpPr/>
            <p:nvPr/>
          </p:nvSpPr>
          <p:spPr bwMode="auto">
            <a:xfrm flipH="0" flipV="0">
              <a:off x="5934081" y="0"/>
              <a:ext cx="2235393" cy="3661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7th orde</a:t>
              </a:r>
              <a:r>
                <a:rPr lang="en-US" sz="18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r</a:t>
              </a:r>
              <a:r>
                <a:rPr lang="en-US" sz="18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filter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66171408" name=""/>
          <p:cNvGrpSpPr/>
          <p:nvPr/>
        </p:nvGrpSpPr>
        <p:grpSpPr bwMode="auto">
          <a:xfrm flipH="0" flipV="0">
            <a:off x="781140" y="3820129"/>
            <a:ext cx="1773084" cy="1016345"/>
            <a:chOff x="0" y="0"/>
            <a:chExt cx="1773084" cy="1016345"/>
          </a:xfrm>
        </p:grpSpPr>
        <p:grpSp>
          <p:nvGrpSpPr>
            <p:cNvPr id="799738429" name=""/>
            <p:cNvGrpSpPr/>
            <p:nvPr/>
          </p:nvGrpSpPr>
          <p:grpSpPr bwMode="auto">
            <a:xfrm flipH="0" flipV="0">
              <a:off x="0" y="10776"/>
              <a:ext cx="878508" cy="1001263"/>
              <a:chOff x="0" y="0"/>
              <a:chExt cx="878508" cy="1001263"/>
            </a:xfrm>
          </p:grpSpPr>
          <p:pic>
            <p:nvPicPr>
              <p:cNvPr id="666205859" name=""/>
              <p:cNvPicPr>
                <a:picLocks noChangeAspect="1"/>
              </p:cNvPicPr>
              <p:nvPr/>
            </p:nvPicPr>
            <p:blipFill>
              <a:blip r:embed="rId6"/>
              <a:srcRect l="0" t="0" r="12918" b="0"/>
              <a:stretch/>
            </p:blipFill>
            <p:spPr bwMode="auto">
              <a:xfrm flipH="0" flipV="0">
                <a:off x="0" y="231769"/>
                <a:ext cx="802674" cy="769494"/>
              </a:xfrm>
              <a:prstGeom prst="rect">
                <a:avLst/>
              </a:prstGeom>
            </p:spPr>
          </p:pic>
          <p:sp>
            <p:nvSpPr>
              <p:cNvPr id="612660814" name="Rectangle 9"/>
              <p:cNvSpPr/>
              <p:nvPr/>
            </p:nvSpPr>
            <p:spPr bwMode="auto">
              <a:xfrm rot="0" flipH="0" flipV="0">
                <a:off x="11403" y="0"/>
                <a:ext cx="867105" cy="3051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>
                    <a:solidFill>
                      <a:schemeClr val="bg1">
                        <a:lumMod val="50000"/>
                      </a:schemeClr>
                    </a:solidFill>
                  </a:rPr>
                  <a:t>TEM</a:t>
                </a:r>
                <a:endParaRPr sz="14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15120391" name=""/>
            <p:cNvGrpSpPr/>
            <p:nvPr/>
          </p:nvGrpSpPr>
          <p:grpSpPr bwMode="auto">
            <a:xfrm flipH="0" flipV="0">
              <a:off x="863929" y="0"/>
              <a:ext cx="909154" cy="1016345"/>
              <a:chOff x="0" y="0"/>
              <a:chExt cx="909154" cy="1016345"/>
            </a:xfrm>
          </p:grpSpPr>
          <p:pic>
            <p:nvPicPr>
              <p:cNvPr id="793088514" name=""/>
              <p:cNvPicPr>
                <a:picLocks noChangeAspect="1"/>
              </p:cNvPicPr>
              <p:nvPr/>
            </p:nvPicPr>
            <p:blipFill>
              <a:blip r:embed="rId7"/>
              <a:srcRect l="0" t="0" r="11441" b="0"/>
              <a:stretch/>
            </p:blipFill>
            <p:spPr bwMode="auto">
              <a:xfrm flipH="0" flipV="0">
                <a:off x="0" y="239726"/>
                <a:ext cx="802591" cy="776618"/>
              </a:xfrm>
              <a:prstGeom prst="rect">
                <a:avLst/>
              </a:prstGeom>
            </p:spPr>
          </p:pic>
          <p:sp>
            <p:nvSpPr>
              <p:cNvPr id="2050669663" name="Rectangle 9"/>
              <p:cNvSpPr/>
              <p:nvPr/>
            </p:nvSpPr>
            <p:spPr bwMode="auto">
              <a:xfrm rot="0" flipH="0" flipV="0">
                <a:off x="38853" y="0"/>
                <a:ext cx="870300" cy="3051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0" i="0" u="none" strike="noStrike" cap="none" spc="0">
                    <a:solidFill>
                      <a:schemeClr val="bg1">
                        <a:lumMod val="50000"/>
                      </a:schemeClr>
                    </a:solidFill>
                    <a:latin typeface="Calibri"/>
                    <a:cs typeface="Calibri"/>
                  </a:rPr>
                  <a:t>TE11</a:t>
                </a:r>
                <a:endParaRPr sz="14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52257361" name=""/>
          <p:cNvGrpSpPr/>
          <p:nvPr/>
        </p:nvGrpSpPr>
        <p:grpSpPr bwMode="auto">
          <a:xfrm>
            <a:off x="2970829" y="3796778"/>
            <a:ext cx="2510679" cy="1016346"/>
            <a:chOff x="0" y="0"/>
            <a:chExt cx="2510679" cy="1016346"/>
          </a:xfrm>
        </p:grpSpPr>
        <p:grpSp>
          <p:nvGrpSpPr>
            <p:cNvPr id="1519958062" name=""/>
            <p:cNvGrpSpPr/>
            <p:nvPr/>
          </p:nvGrpSpPr>
          <p:grpSpPr bwMode="auto">
            <a:xfrm flipH="0" flipV="0">
              <a:off x="0" y="10334"/>
              <a:ext cx="878194" cy="1001264"/>
              <a:chOff x="0" y="0"/>
              <a:chExt cx="878194" cy="1001264"/>
            </a:xfrm>
          </p:grpSpPr>
          <p:pic>
            <p:nvPicPr>
              <p:cNvPr id="840409466" name=""/>
              <p:cNvPicPr>
                <a:picLocks noChangeAspect="1"/>
              </p:cNvPicPr>
              <p:nvPr/>
            </p:nvPicPr>
            <p:blipFill>
              <a:blip r:embed="rId6"/>
              <a:srcRect l="0" t="0" r="12918" b="0"/>
              <a:stretch/>
            </p:blipFill>
            <p:spPr bwMode="auto">
              <a:xfrm flipH="0" flipV="0">
                <a:off x="0" y="231769"/>
                <a:ext cx="802674" cy="769494"/>
              </a:xfrm>
              <a:prstGeom prst="rect">
                <a:avLst/>
              </a:prstGeom>
            </p:spPr>
          </p:pic>
          <p:sp>
            <p:nvSpPr>
              <p:cNvPr id="1261291083" name="Rectangle 9"/>
              <p:cNvSpPr/>
              <p:nvPr/>
            </p:nvSpPr>
            <p:spPr bwMode="auto">
              <a:xfrm rot="0" flipH="0" flipV="0">
                <a:off x="11403" y="0"/>
                <a:ext cx="866791" cy="3051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>
                    <a:solidFill>
                      <a:schemeClr val="bg1">
                        <a:lumMod val="50000"/>
                      </a:schemeClr>
                    </a:solidFill>
                  </a:rPr>
                  <a:t>TEM</a:t>
                </a:r>
                <a:endParaRPr sz="14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32541085" name=""/>
            <p:cNvGrpSpPr/>
            <p:nvPr/>
          </p:nvGrpSpPr>
          <p:grpSpPr bwMode="auto">
            <a:xfrm flipH="0" flipV="0">
              <a:off x="835084" y="0"/>
              <a:ext cx="908840" cy="1016346"/>
              <a:chOff x="0" y="0"/>
              <a:chExt cx="908840" cy="1016346"/>
            </a:xfrm>
          </p:grpSpPr>
          <p:pic>
            <p:nvPicPr>
              <p:cNvPr id="726606320" name=""/>
              <p:cNvPicPr>
                <a:picLocks noChangeAspect="1"/>
              </p:cNvPicPr>
              <p:nvPr/>
            </p:nvPicPr>
            <p:blipFill>
              <a:blip r:embed="rId7"/>
              <a:srcRect l="0" t="0" r="11441" b="0"/>
              <a:stretch/>
            </p:blipFill>
            <p:spPr bwMode="auto">
              <a:xfrm flipH="0" flipV="0">
                <a:off x="0" y="239727"/>
                <a:ext cx="802592" cy="776619"/>
              </a:xfrm>
              <a:prstGeom prst="rect">
                <a:avLst/>
              </a:prstGeom>
            </p:spPr>
          </p:pic>
          <p:sp>
            <p:nvSpPr>
              <p:cNvPr id="231822975" name="Rectangle 9"/>
              <p:cNvSpPr/>
              <p:nvPr/>
            </p:nvSpPr>
            <p:spPr bwMode="auto">
              <a:xfrm rot="0" flipH="0" flipV="0">
                <a:off x="38854" y="0"/>
                <a:ext cx="869986" cy="3051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0" i="0" u="none" strike="noStrike" cap="none" spc="0">
                    <a:solidFill>
                      <a:schemeClr val="bg1">
                        <a:lumMod val="50000"/>
                      </a:schemeClr>
                    </a:solidFill>
                    <a:latin typeface="Calibri"/>
                    <a:cs typeface="Calibri"/>
                  </a:rPr>
                  <a:t>TE11</a:t>
                </a:r>
                <a:endParaRPr sz="14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14266039" name=""/>
            <p:cNvGrpSpPr/>
            <p:nvPr/>
          </p:nvGrpSpPr>
          <p:grpSpPr bwMode="auto">
            <a:xfrm flipH="0" flipV="0">
              <a:off x="1640159" y="13825"/>
              <a:ext cx="870519" cy="993646"/>
              <a:chOff x="0" y="0"/>
              <a:chExt cx="870519" cy="993646"/>
            </a:xfrm>
          </p:grpSpPr>
          <p:pic>
            <p:nvPicPr>
              <p:cNvPr id="26962455" name=""/>
              <p:cNvPicPr>
                <a:picLocks noChangeAspect="1"/>
              </p:cNvPicPr>
              <p:nvPr/>
            </p:nvPicPr>
            <p:blipFill>
              <a:blip r:embed="rId8"/>
              <a:srcRect l="0" t="0" r="12355" b="0"/>
              <a:stretch/>
            </p:blipFill>
            <p:spPr bwMode="auto">
              <a:xfrm flipH="0" flipV="0">
                <a:off x="0" y="221302"/>
                <a:ext cx="782004" cy="772344"/>
              </a:xfrm>
              <a:prstGeom prst="rect">
                <a:avLst/>
              </a:prstGeom>
            </p:spPr>
          </p:pic>
          <p:sp>
            <p:nvSpPr>
              <p:cNvPr id="1070519936" name="Rectangle 9"/>
              <p:cNvSpPr/>
              <p:nvPr/>
            </p:nvSpPr>
            <p:spPr bwMode="auto">
              <a:xfrm rot="0" flipH="0" flipV="0">
                <a:off x="0" y="0"/>
                <a:ext cx="870519" cy="3051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0" i="0" u="none" strike="noStrike" cap="none" spc="0">
                    <a:solidFill>
                      <a:schemeClr val="bg1">
                        <a:lumMod val="50000"/>
                      </a:schemeClr>
                    </a:solidFill>
                    <a:latin typeface="Calibri"/>
                    <a:cs typeface="Calibri"/>
                  </a:rPr>
                  <a:t>TE21</a:t>
                </a:r>
                <a:endParaRPr sz="14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72948912" name=""/>
          <p:cNvGrpSpPr/>
          <p:nvPr/>
        </p:nvGrpSpPr>
        <p:grpSpPr bwMode="auto">
          <a:xfrm>
            <a:off x="6182907" y="3767450"/>
            <a:ext cx="2510992" cy="1016345"/>
            <a:chOff x="0" y="0"/>
            <a:chExt cx="2510992" cy="1016345"/>
          </a:xfrm>
        </p:grpSpPr>
        <p:grpSp>
          <p:nvGrpSpPr>
            <p:cNvPr id="2135390735" name=""/>
            <p:cNvGrpSpPr/>
            <p:nvPr/>
          </p:nvGrpSpPr>
          <p:grpSpPr bwMode="auto">
            <a:xfrm flipH="0" flipV="0">
              <a:off x="0" y="10335"/>
              <a:ext cx="878508" cy="1001263"/>
              <a:chOff x="0" y="0"/>
              <a:chExt cx="878508" cy="1001263"/>
            </a:xfrm>
          </p:grpSpPr>
          <p:pic>
            <p:nvPicPr>
              <p:cNvPr id="1156041543" name=""/>
              <p:cNvPicPr>
                <a:picLocks noChangeAspect="1"/>
              </p:cNvPicPr>
              <p:nvPr/>
            </p:nvPicPr>
            <p:blipFill>
              <a:blip r:embed="rId6"/>
              <a:srcRect l="0" t="0" r="12918" b="0"/>
              <a:stretch/>
            </p:blipFill>
            <p:spPr bwMode="auto">
              <a:xfrm flipH="0" flipV="0">
                <a:off x="0" y="231769"/>
                <a:ext cx="802674" cy="769494"/>
              </a:xfrm>
              <a:prstGeom prst="rect">
                <a:avLst/>
              </a:prstGeom>
            </p:spPr>
          </p:pic>
          <p:sp>
            <p:nvSpPr>
              <p:cNvPr id="1862100645" name="Rectangle 9"/>
              <p:cNvSpPr/>
              <p:nvPr/>
            </p:nvSpPr>
            <p:spPr bwMode="auto">
              <a:xfrm rot="0" flipH="0" flipV="0">
                <a:off x="11403" y="0"/>
                <a:ext cx="867105" cy="3051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>
                    <a:solidFill>
                      <a:schemeClr val="bg1">
                        <a:lumMod val="50000"/>
                      </a:schemeClr>
                    </a:solidFill>
                  </a:rPr>
                  <a:t>TEM</a:t>
                </a:r>
                <a:endParaRPr sz="14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635147839" name=""/>
            <p:cNvGrpSpPr/>
            <p:nvPr/>
          </p:nvGrpSpPr>
          <p:grpSpPr bwMode="auto">
            <a:xfrm flipH="0" flipV="0">
              <a:off x="835084" y="0"/>
              <a:ext cx="909154" cy="1016345"/>
              <a:chOff x="0" y="0"/>
              <a:chExt cx="909154" cy="1016345"/>
            </a:xfrm>
          </p:grpSpPr>
          <p:pic>
            <p:nvPicPr>
              <p:cNvPr id="859017817" name=""/>
              <p:cNvPicPr>
                <a:picLocks noChangeAspect="1"/>
              </p:cNvPicPr>
              <p:nvPr/>
            </p:nvPicPr>
            <p:blipFill>
              <a:blip r:embed="rId7"/>
              <a:srcRect l="0" t="0" r="11441" b="0"/>
              <a:stretch/>
            </p:blipFill>
            <p:spPr bwMode="auto">
              <a:xfrm flipH="0" flipV="0">
                <a:off x="0" y="239726"/>
                <a:ext cx="802591" cy="776618"/>
              </a:xfrm>
              <a:prstGeom prst="rect">
                <a:avLst/>
              </a:prstGeom>
            </p:spPr>
          </p:pic>
          <p:sp>
            <p:nvSpPr>
              <p:cNvPr id="1135615167" name="Rectangle 9"/>
              <p:cNvSpPr/>
              <p:nvPr/>
            </p:nvSpPr>
            <p:spPr bwMode="auto">
              <a:xfrm rot="0" flipH="0" flipV="0">
                <a:off x="38853" y="0"/>
                <a:ext cx="870300" cy="3051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0" i="0" u="none" strike="noStrike" cap="none" spc="0">
                    <a:solidFill>
                      <a:schemeClr val="bg1">
                        <a:lumMod val="50000"/>
                      </a:schemeClr>
                    </a:solidFill>
                    <a:latin typeface="Calibri"/>
                    <a:cs typeface="Calibri"/>
                  </a:rPr>
                  <a:t>TE11</a:t>
                </a:r>
                <a:endParaRPr sz="14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006609674" name=""/>
            <p:cNvGrpSpPr/>
            <p:nvPr/>
          </p:nvGrpSpPr>
          <p:grpSpPr bwMode="auto">
            <a:xfrm flipH="0" flipV="0">
              <a:off x="1640159" y="13825"/>
              <a:ext cx="870833" cy="993645"/>
              <a:chOff x="0" y="0"/>
              <a:chExt cx="870833" cy="993645"/>
            </a:xfrm>
          </p:grpSpPr>
          <p:pic>
            <p:nvPicPr>
              <p:cNvPr id="23901212" name=""/>
              <p:cNvPicPr>
                <a:picLocks noChangeAspect="1"/>
              </p:cNvPicPr>
              <p:nvPr/>
            </p:nvPicPr>
            <p:blipFill>
              <a:blip r:embed="rId8"/>
              <a:srcRect l="0" t="0" r="12355" b="0"/>
              <a:stretch/>
            </p:blipFill>
            <p:spPr bwMode="auto">
              <a:xfrm flipH="0" flipV="0">
                <a:off x="0" y="221301"/>
                <a:ext cx="782004" cy="772343"/>
              </a:xfrm>
              <a:prstGeom prst="rect">
                <a:avLst/>
              </a:prstGeom>
            </p:spPr>
          </p:pic>
          <p:sp>
            <p:nvSpPr>
              <p:cNvPr id="890958581" name="Rectangle 9"/>
              <p:cNvSpPr/>
              <p:nvPr/>
            </p:nvSpPr>
            <p:spPr bwMode="auto">
              <a:xfrm rot="0" flipH="0" flipV="0">
                <a:off x="0" y="0"/>
                <a:ext cx="870833" cy="30515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0" i="0" u="none" strike="noStrike" cap="none" spc="0">
                    <a:solidFill>
                      <a:schemeClr val="bg1">
                        <a:lumMod val="50000"/>
                      </a:schemeClr>
                    </a:solidFill>
                    <a:latin typeface="Calibri"/>
                    <a:cs typeface="Calibri"/>
                  </a:rPr>
                  <a:t>TE21</a:t>
                </a:r>
                <a:endParaRPr sz="14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949132395" name=""/>
          <p:cNvSpPr txBox="1"/>
          <p:nvPr/>
        </p:nvSpPr>
        <p:spPr bwMode="auto">
          <a:xfrm rot="0" flipH="0" flipV="0">
            <a:off x="1403467" y="6090983"/>
            <a:ext cx="752872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>
              <a:spcBef>
                <a:spcPts val="797"/>
              </a:spcBef>
              <a:spcAft>
                <a:spcPts val="598"/>
              </a:spcAft>
              <a:defRPr/>
            </a:pPr>
            <a:r>
              <a:rPr sz="2000" b="1">
                <a:solidFill>
                  <a:srgbClr val="C00000"/>
                </a:solidFill>
              </a:rPr>
              <a:t>-&gt; Parallel LC resonator reduces C</a:t>
            </a:r>
            <a:r>
              <a:rPr sz="2000" b="1">
                <a:solidFill>
                  <a:srgbClr val="C00000"/>
                </a:solidFill>
              </a:rPr>
              <a:t> in equivalent circuit</a:t>
            </a:r>
            <a:endParaRPr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180025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47723" y="1335567"/>
            <a:ext cx="8169300" cy="159946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 lvl="0">
              <a:spcBef>
                <a:spcPts val="796"/>
              </a:spcBef>
              <a:spcAft>
                <a:spcPts val="597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Consistency of  </a:t>
            </a:r>
            <a:r>
              <a:rPr sz="2200" b="0"/>
              <a:t>L</a:t>
            </a:r>
            <a:r>
              <a:rPr sz="2200" b="0" baseline="-25000"/>
              <a:t>0</a:t>
            </a:r>
            <a:r>
              <a:rPr sz="2200" b="0"/>
              <a:t> over notably large frequency range results from dependency of the TE11 cutoff frequency</a:t>
            </a:r>
            <a:endParaRPr sz="2200" b="0"/>
          </a:p>
          <a:p>
            <a:pPr marL="342900" marR="0" lvl="0" indent="-342900" algn="l">
              <a:lnSpc>
                <a:spcPct val="100000"/>
              </a:lnSpc>
              <a:spcBef>
                <a:spcPts val="796"/>
              </a:spcBef>
              <a:spcAft>
                <a:spcPts val="597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r>
              <a:rPr sz="2200" b="0"/>
              <a:t>Large adjustment rang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 of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</a:t>
            </a:r>
            <a:r>
              <a:rPr lang="en-US" sz="2200" b="0" i="0" u="none" strike="noStrike" cap="none" spc="0" baseline="-25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results from the nearly inverse dependency of the coupling factor between evanescent modes</a:t>
            </a:r>
            <a:endParaRPr lang="en-US"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64443714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5"/>
            <a:ext cx="8229596" cy="490062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 lang="en-US" sz="3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Field analyses</a:t>
            </a:r>
            <a:endParaRPr sz="3000"/>
          </a:p>
        </p:txBody>
      </p:sp>
      <p:sp>
        <p:nvSpPr>
          <p:cNvPr id="176460270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3" y="6597351"/>
            <a:ext cx="936101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949269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1" y="6597351"/>
            <a:ext cx="6048669" cy="265258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212110745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5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06DB726-2AC8-01E4-5D07-D13776CC50A3}" type="slidenum">
              <a:rPr lang="en-US"/>
              <a:t/>
            </a:fld>
            <a:endParaRPr lang="en-US"/>
          </a:p>
        </p:txBody>
      </p:sp>
      <p:sp>
        <p:nvSpPr>
          <p:cNvPr id="2080561064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Properties related to the coupling of evanescent modes</a:t>
            </a:r>
            <a:endParaRPr/>
          </a:p>
        </p:txBody>
      </p:sp>
      <p:pic>
        <p:nvPicPr>
          <p:cNvPr id="61889665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997605" y="4246500"/>
            <a:ext cx="3357543" cy="2350849"/>
          </a:xfrm>
          <a:prstGeom prst="rect">
            <a:avLst/>
          </a:prstGeom>
        </p:spPr>
      </p:pic>
      <p:pic>
        <p:nvPicPr>
          <p:cNvPr id="144833778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77095" y="4284145"/>
            <a:ext cx="2542719" cy="2203436"/>
          </a:xfrm>
          <a:prstGeom prst="rect">
            <a:avLst/>
          </a:prstGeom>
        </p:spPr>
      </p:pic>
      <p:pic>
        <p:nvPicPr>
          <p:cNvPr id="126961339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119381" y="4069292"/>
            <a:ext cx="2754692" cy="2254863"/>
          </a:xfrm>
          <a:prstGeom prst="rect">
            <a:avLst/>
          </a:prstGeom>
        </p:spPr>
      </p:pic>
      <p:sp>
        <p:nvSpPr>
          <p:cNvPr id="167195091" name="Rectangle 9"/>
          <p:cNvSpPr/>
          <p:nvPr/>
        </p:nvSpPr>
        <p:spPr bwMode="auto">
          <a:xfrm>
            <a:off x="5818182" y="3539609"/>
            <a:ext cx="3336846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microwave structure and equivalent circuit</a:t>
            </a:r>
            <a:endParaRPr sz="1800"/>
          </a:p>
        </p:txBody>
      </p:sp>
      <p:sp>
        <p:nvSpPr>
          <p:cNvPr id="752739796" name="Rectangle 9"/>
          <p:cNvSpPr/>
          <p:nvPr/>
        </p:nvSpPr>
        <p:spPr bwMode="auto">
          <a:xfrm flipH="0" flipV="0">
            <a:off x="3633924" y="3539609"/>
            <a:ext cx="2409161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Coupling factor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dependency</a:t>
            </a:r>
            <a:endParaRPr sz="1800"/>
          </a:p>
        </p:txBody>
      </p:sp>
      <p:sp>
        <p:nvSpPr>
          <p:cNvPr id="882941105" name="Rectangle 9"/>
          <p:cNvSpPr/>
          <p:nvPr/>
        </p:nvSpPr>
        <p:spPr bwMode="auto">
          <a:xfrm flipH="0" flipV="0">
            <a:off x="913254" y="3539609"/>
            <a:ext cx="2217720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L0 Consistency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and Cutoff dependenc</a:t>
            </a:r>
            <a:r>
              <a: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y</a:t>
            </a:r>
            <a:endParaRPr lang="en-US" sz="18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2704277" name=""/>
          <p:cNvSpPr txBox="1"/>
          <p:nvPr/>
        </p:nvSpPr>
        <p:spPr bwMode="auto">
          <a:xfrm rot="0" flipH="0" flipV="0">
            <a:off x="2558930" y="2935028"/>
            <a:ext cx="4241374" cy="44070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l">
              <a:spcBef>
                <a:spcPts val="796"/>
              </a:spcBef>
              <a:spcAft>
                <a:spcPts val="597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</a:t>
            </a:r>
            <a:r>
              <a:rPr lang="en-US" sz="2200" b="0" i="0" u="none" strike="noStrike" cap="none" spc="0" baseline="-25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Symbol"/>
                <a:ea typeface="Symbol"/>
                <a:cs typeface="Symbol"/>
              </a:rPr>
              <a:t>µ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k</a:t>
            </a:r>
            <a:r>
              <a:rPr lang="en-US" sz="2200" b="0" i="0" u="none" strike="noStrike" cap="none" spc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-1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coupling factor k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Symbol"/>
                <a:ea typeface="Symbol"/>
                <a:cs typeface="Symbol"/>
              </a:rPr>
              <a:t>µ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cos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α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</a:t>
            </a:r>
            <a:endParaRPr sz="2200" b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90355" name="Title 1"/>
          <p:cNvSpPr>
            <a:spLocks noGrp="1"/>
          </p:cNvSpPr>
          <p:nvPr>
            <p:ph type="title"/>
          </p:nvPr>
        </p:nvSpPr>
        <p:spPr bwMode="auto">
          <a:xfrm>
            <a:off x="722313" y="4406899"/>
            <a:ext cx="7772400" cy="1362074"/>
          </a:xfrm>
        </p:spPr>
        <p:txBody>
          <a:bodyPr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Filter design</a:t>
            </a:r>
            <a:endParaRPr/>
          </a:p>
        </p:txBody>
      </p:sp>
      <p:sp>
        <p:nvSpPr>
          <p:cNvPr id="292511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2"/>
            <a:ext cx="7772400" cy="150018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/>
              <a:t>Some thoughts </a:t>
            </a:r>
            <a:r>
              <a:rPr lang="en-US" sz="20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on </a:t>
            </a:r>
            <a:r>
              <a:rPr lang="en-US" sz="20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rudimentary approaches</a:t>
            </a:r>
            <a:endParaRPr lang="en-US" sz="2000" b="0" i="0" u="none" strike="noStrike" cap="none" spc="0">
              <a:solidFill>
                <a:schemeClr val="tx1">
                  <a:tint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8656050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5040768" y="4847861"/>
            <a:ext cx="2424693" cy="1757058"/>
          </a:xfrm>
          <a:prstGeom prst="rect">
            <a:avLst/>
          </a:prstGeom>
          <a:noFill/>
          <a:ln>
            <a:noFill/>
          </a:ln>
        </p:spPr>
      </p:pic>
      <p:sp>
        <p:nvSpPr>
          <p:cNvPr id="383833439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 lang="en-US" sz="30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Filter design</a:t>
            </a:r>
            <a:endParaRPr/>
          </a:p>
        </p:txBody>
      </p:sp>
      <p:sp>
        <p:nvSpPr>
          <p:cNvPr id="1463060455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8" y="1335569"/>
            <a:ext cx="8229600" cy="5173179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equivalent circuits exists, methods of network synthesis can be applied, particularly by means of ladder networks</a:t>
            </a:r>
            <a:endParaRPr lang="en-US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Example of a third-order elliptic high-pass filter</a:t>
            </a:r>
            <a:r>
              <a:rPr/>
              <a:t> (704 MHz SPL)</a:t>
            </a:r>
            <a:endParaRPr/>
          </a:p>
        </p:txBody>
      </p:sp>
      <p:sp>
        <p:nvSpPr>
          <p:cNvPr id="266716157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99336703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7985690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F40F10D-3BC4-238B-044E-BDC5877EC95E}" type="slidenum">
              <a:rPr lang="en-US"/>
              <a:t/>
            </a:fld>
            <a:endParaRPr lang="en-US"/>
          </a:p>
        </p:txBody>
      </p:sp>
      <p:sp>
        <p:nvSpPr>
          <p:cNvPr id="1147934422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 based on fitting equivalent circuits </a:t>
            </a:r>
            <a:endParaRPr/>
          </a:p>
        </p:txBody>
      </p:sp>
      <p:pic>
        <p:nvPicPr>
          <p:cNvPr id="1225438193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45941" y="2820143"/>
            <a:ext cx="2889954" cy="152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2498354" name="Picture 3"/>
          <p:cNvPicPr>
            <a:picLocks noChangeAspect="1" noChangeArrowheads="1"/>
          </p:cNvPicPr>
          <p:nvPr/>
        </p:nvPicPr>
        <p:blipFill>
          <a:blip r:embed="rId5"/>
          <a:srcRect l="53146" t="4761" r="0" b="-1"/>
          <a:stretch/>
        </p:blipFill>
        <p:spPr bwMode="auto">
          <a:xfrm>
            <a:off x="3851919" y="3315196"/>
            <a:ext cx="2449375" cy="101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100532" name="Picture 3"/>
          <p:cNvPicPr>
            <a:picLocks noChangeAspect="1" noChangeArrowheads="1"/>
          </p:cNvPicPr>
          <p:nvPr/>
        </p:nvPicPr>
        <p:blipFill>
          <a:blip r:embed="rId5"/>
          <a:srcRect l="0" t="452" r="52050" b="6590"/>
          <a:stretch/>
        </p:blipFill>
        <p:spPr bwMode="auto">
          <a:xfrm>
            <a:off x="3851919" y="2345159"/>
            <a:ext cx="2449375" cy="97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922673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357644" y="2431969"/>
            <a:ext cx="1719261" cy="423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56540411" name="TextBox 8"/>
          <p:cNvSpPr txBox="1"/>
          <p:nvPr/>
        </p:nvSpPr>
        <p:spPr bwMode="auto">
          <a:xfrm>
            <a:off x="1100222" y="2090066"/>
            <a:ext cx="2410524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Approximation proble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m</a:t>
            </a:r>
            <a:endParaRPr sz="1800"/>
          </a:p>
        </p:txBody>
      </p:sp>
      <p:sp>
        <p:nvSpPr>
          <p:cNvPr id="145729108" name="TextBox 14"/>
          <p:cNvSpPr txBox="1"/>
          <p:nvPr/>
        </p:nvSpPr>
        <p:spPr bwMode="auto">
          <a:xfrm>
            <a:off x="4093068" y="2090066"/>
            <a:ext cx="1895399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Network synthesis</a:t>
            </a:r>
            <a:endParaRPr sz="18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91003463" name="Picture 5"/>
          <p:cNvPicPr>
            <a:picLocks noChangeAspect="1" noChangeArrowheads="1"/>
          </p:cNvPicPr>
          <p:nvPr/>
        </p:nvPicPr>
        <p:blipFill>
          <a:blip r:embed="rId7"/>
          <a:srcRect l="0" t="12784" r="44068" b="1974"/>
          <a:stretch/>
        </p:blipFill>
        <p:spPr bwMode="auto">
          <a:xfrm>
            <a:off x="6444207" y="2551618"/>
            <a:ext cx="2333703" cy="85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697135" name="Picture 5"/>
          <p:cNvPicPr>
            <a:picLocks noChangeAspect="1" noChangeArrowheads="1"/>
          </p:cNvPicPr>
          <p:nvPr/>
        </p:nvPicPr>
        <p:blipFill>
          <a:blip r:embed="rId7"/>
          <a:srcRect l="64043" t="6058" r="0" b="2402"/>
          <a:stretch/>
        </p:blipFill>
        <p:spPr bwMode="auto">
          <a:xfrm>
            <a:off x="7041456" y="3468215"/>
            <a:ext cx="1418975" cy="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846294978" name="TextBox 17"/>
          <p:cNvSpPr txBox="1"/>
          <p:nvPr/>
        </p:nvSpPr>
        <p:spPr bwMode="auto">
          <a:xfrm>
            <a:off x="7122345" y="2089699"/>
            <a:ext cx="1393111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Model fitting</a:t>
            </a:r>
            <a:endParaRPr sz="18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0182025" name="Picture 2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 flipH="0" flipV="0">
            <a:off x="1204699" y="4847861"/>
            <a:ext cx="1739532" cy="160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6953270" name="Picture 7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 flipH="0" flipV="0">
            <a:off x="2918156" y="4847861"/>
            <a:ext cx="1620399" cy="160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6121701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 lang="en-US" sz="3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Filter design</a:t>
            </a:r>
            <a:endParaRPr/>
          </a:p>
        </p:txBody>
      </p:sp>
      <p:sp>
        <p:nvSpPr>
          <p:cNvPr id="1236023692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8" y="1335569"/>
            <a:ext cx="8229600" cy="5173178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>
              <a:defRPr/>
            </a:pPr>
            <a:r>
              <a:rPr/>
              <a:t>Numerical optimization of parameterized segments using CSC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Fully consistent to complete structure provided the necessary modes are involved</a:t>
            </a:r>
            <a:endParaRPr/>
          </a:p>
          <a:p>
            <a:pPr>
              <a:defRPr/>
            </a:pPr>
            <a:r>
              <a:rPr/>
              <a:t>3D field simulations replaced by matrix multiplications and solving small linear matrix equations given </a:t>
            </a:r>
            <a:r>
              <a:rPr b="1"/>
              <a:t>the minimal order representation</a:t>
            </a:r>
            <a:r>
              <a:rPr/>
              <a:t> of the problem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408177163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2372989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7654910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0EEEBA1-BB31-2D51-C972-8E86051E92E0}" type="slidenum">
              <a:rPr lang="en-US"/>
              <a:t/>
            </a:fld>
            <a:endParaRPr lang="en-US"/>
          </a:p>
        </p:txBody>
      </p:sp>
      <p:sp>
        <p:nvSpPr>
          <p:cNvPr id="1224359113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Synthesis based on concatenation of scattering matrices</a:t>
            </a:r>
            <a:endParaRPr/>
          </a:p>
        </p:txBody>
      </p:sp>
      <p:grpSp>
        <p:nvGrpSpPr>
          <p:cNvPr id="1878498372" name=""/>
          <p:cNvGrpSpPr/>
          <p:nvPr/>
        </p:nvGrpSpPr>
        <p:grpSpPr bwMode="auto">
          <a:xfrm>
            <a:off x="431330" y="1861539"/>
            <a:ext cx="8407914" cy="1547218"/>
            <a:chOff x="0" y="0"/>
            <a:chExt cx="8407914" cy="1547218"/>
          </a:xfrm>
        </p:grpSpPr>
        <p:pic>
          <p:nvPicPr>
            <p:cNvPr id="1787450067" name=""/>
            <p:cNvPicPr>
              <a:picLocks noChangeAspect="1"/>
            </p:cNvPicPr>
            <p:nvPr/>
          </p:nvPicPr>
          <p:blipFill>
            <a:blip r:embed="rId3"/>
            <a:srcRect l="59300" t="21588" r="0" b="22164"/>
            <a:stretch/>
          </p:blipFill>
          <p:spPr bwMode="auto">
            <a:xfrm rot="0" flipH="0" flipV="0">
              <a:off x="6434463" y="372469"/>
              <a:ext cx="1132545" cy="1174748"/>
            </a:xfrm>
            <a:prstGeom prst="rect">
              <a:avLst/>
            </a:prstGeom>
          </p:spPr>
        </p:pic>
        <p:pic>
          <p:nvPicPr>
            <p:cNvPr id="190684155" name=""/>
            <p:cNvPicPr>
              <a:picLocks noChangeAspect="1"/>
            </p:cNvPicPr>
            <p:nvPr/>
          </p:nvPicPr>
          <p:blipFill>
            <a:blip r:embed="rId3"/>
            <a:srcRect l="0" t="21876" r="60026" b="21876"/>
            <a:stretch/>
          </p:blipFill>
          <p:spPr bwMode="auto">
            <a:xfrm rot="0" flipH="0" flipV="0">
              <a:off x="896793" y="372468"/>
              <a:ext cx="1112324" cy="1174748"/>
            </a:xfrm>
            <a:prstGeom prst="rect">
              <a:avLst/>
            </a:prstGeom>
          </p:spPr>
        </p:pic>
        <p:pic>
          <p:nvPicPr>
            <p:cNvPr id="648081521" name=""/>
            <p:cNvPicPr>
              <a:picLocks noChangeAspect="1"/>
            </p:cNvPicPr>
            <p:nvPr/>
          </p:nvPicPr>
          <p:blipFill>
            <a:blip r:embed="rId3"/>
            <a:srcRect l="39973" t="21588" r="40699" b="22164"/>
            <a:stretch/>
          </p:blipFill>
          <p:spPr bwMode="auto">
            <a:xfrm rot="0" flipH="0" flipV="0">
              <a:off x="2768598" y="372468"/>
              <a:ext cx="537799" cy="1174748"/>
            </a:xfrm>
            <a:prstGeom prst="rect">
              <a:avLst/>
            </a:prstGeom>
          </p:spPr>
        </p:pic>
        <p:cxnSp>
          <p:nvCxnSpPr>
            <p:cNvPr id="1565075673" name=""/>
            <p:cNvCxnSpPr/>
            <p:nvPr/>
          </p:nvCxnSpPr>
          <p:spPr bwMode="auto">
            <a:xfrm rot="0" flipH="1" flipV="1">
              <a:off x="7587919" y="848719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251026" name="Line 532669856"/>
            <p:cNvCxnSpPr/>
            <p:nvPr/>
          </p:nvCxnSpPr>
          <p:spPr bwMode="auto">
            <a:xfrm rot="0" flipH="1" flipV="1">
              <a:off x="7589314" y="1071392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735176" name=""/>
            <p:cNvCxnSpPr/>
            <p:nvPr/>
          </p:nvCxnSpPr>
          <p:spPr bwMode="auto">
            <a:xfrm rot="0" flipH="1" flipV="1">
              <a:off x="5782063" y="514285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7176481" name="Line 532669856"/>
            <p:cNvCxnSpPr/>
            <p:nvPr/>
          </p:nvCxnSpPr>
          <p:spPr bwMode="auto">
            <a:xfrm rot="0" flipH="1" flipV="1">
              <a:off x="5783457" y="736958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9181044" name=""/>
            <p:cNvCxnSpPr/>
            <p:nvPr/>
          </p:nvCxnSpPr>
          <p:spPr bwMode="auto">
            <a:xfrm rot="0" flipH="1" flipV="1">
              <a:off x="5780669" y="1159868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238848" name="Line 532669856"/>
            <p:cNvCxnSpPr/>
            <p:nvPr/>
          </p:nvCxnSpPr>
          <p:spPr bwMode="auto">
            <a:xfrm rot="0" flipH="1" flipV="1">
              <a:off x="5782063" y="1382541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2724805" name=""/>
            <p:cNvSpPr txBox="1"/>
            <p:nvPr/>
          </p:nvSpPr>
          <p:spPr bwMode="auto">
            <a:xfrm rot="5399976" flipH="0" flipV="0">
              <a:off x="5885597" y="708585"/>
              <a:ext cx="425847" cy="4727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2500">
                  <a:solidFill>
                    <a:schemeClr val="accent1"/>
                  </a:solidFill>
                </a:rPr>
                <a:t>...</a:t>
              </a:r>
              <a:endParaRPr sz="2500">
                <a:solidFill>
                  <a:schemeClr val="accent1"/>
                </a:solidFill>
              </a:endParaRPr>
            </a:p>
          </p:txBody>
        </p:sp>
        <p:cxnSp>
          <p:nvCxnSpPr>
            <p:cNvPr id="1100790833" name=""/>
            <p:cNvCxnSpPr/>
            <p:nvPr/>
          </p:nvCxnSpPr>
          <p:spPr bwMode="auto">
            <a:xfrm rot="0" flipH="1" flipV="1">
              <a:off x="2135047" y="509388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275629" name="Line 532669856"/>
            <p:cNvCxnSpPr/>
            <p:nvPr/>
          </p:nvCxnSpPr>
          <p:spPr bwMode="auto">
            <a:xfrm rot="0" flipH="1" flipV="1">
              <a:off x="2136441" y="732061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72670" name=""/>
            <p:cNvCxnSpPr/>
            <p:nvPr/>
          </p:nvCxnSpPr>
          <p:spPr bwMode="auto">
            <a:xfrm rot="0" flipH="1" flipV="1">
              <a:off x="2133653" y="1154971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8937935" name="Line 532669856"/>
            <p:cNvCxnSpPr/>
            <p:nvPr/>
          </p:nvCxnSpPr>
          <p:spPr bwMode="auto">
            <a:xfrm rot="0" flipH="1" flipV="1">
              <a:off x="2135047" y="1377644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7667049" name=""/>
            <p:cNvSpPr txBox="1"/>
            <p:nvPr/>
          </p:nvSpPr>
          <p:spPr bwMode="auto">
            <a:xfrm rot="5399976" flipH="0" flipV="0">
              <a:off x="2238759" y="703868"/>
              <a:ext cx="425847" cy="4727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2500">
                  <a:solidFill>
                    <a:schemeClr val="accent1"/>
                  </a:solidFill>
                </a:rPr>
                <a:t>...</a:t>
              </a:r>
              <a:endParaRPr sz="2500">
                <a:solidFill>
                  <a:schemeClr val="accent1"/>
                </a:solidFill>
              </a:endParaRPr>
            </a:p>
          </p:txBody>
        </p:sp>
        <p:cxnSp>
          <p:nvCxnSpPr>
            <p:cNvPr id="115690390" name=""/>
            <p:cNvCxnSpPr/>
            <p:nvPr/>
          </p:nvCxnSpPr>
          <p:spPr bwMode="auto">
            <a:xfrm rot="0" flipH="1" flipV="1">
              <a:off x="331986" y="848719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948338" name="Line 532669856"/>
            <p:cNvCxnSpPr/>
            <p:nvPr/>
          </p:nvCxnSpPr>
          <p:spPr bwMode="auto">
            <a:xfrm rot="0" flipH="1" flipV="1">
              <a:off x="333380" y="1071393"/>
              <a:ext cx="519244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1050427" name="Rectangle 9"/>
            <p:cNvSpPr/>
            <p:nvPr/>
          </p:nvSpPr>
          <p:spPr bwMode="auto">
            <a:xfrm rot="0" flipH="0" flipV="0">
              <a:off x="0" y="6348"/>
              <a:ext cx="1043354" cy="6404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TEM mode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291421243" name="Rectangle 9"/>
            <p:cNvSpPr/>
            <p:nvPr/>
          </p:nvSpPr>
          <p:spPr bwMode="auto">
            <a:xfrm rot="0" flipH="0" flipV="0">
              <a:off x="7244118" y="6349"/>
              <a:ext cx="1163796" cy="6404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TEM mode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83567898" name="Rectangle 9"/>
            <p:cNvSpPr/>
            <p:nvPr/>
          </p:nvSpPr>
          <p:spPr bwMode="auto">
            <a:xfrm rot="0" flipH="0" flipV="0">
              <a:off x="1787349" y="0"/>
              <a:ext cx="1165110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N modes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35937998" name="Rectangle 9"/>
            <p:cNvSpPr/>
            <p:nvPr/>
          </p:nvSpPr>
          <p:spPr bwMode="auto">
            <a:xfrm rot="0" flipH="0" flipV="0">
              <a:off x="5415610" y="0"/>
              <a:ext cx="1165437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N modes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1799674659" name=""/>
            <p:cNvCxnSpPr/>
            <p:nvPr/>
          </p:nvCxnSpPr>
          <p:spPr bwMode="auto">
            <a:xfrm rot="0" flipH="1" flipV="1">
              <a:off x="3421651" y="518518"/>
              <a:ext cx="519243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0501762" name="Line 532669856"/>
            <p:cNvCxnSpPr/>
            <p:nvPr/>
          </p:nvCxnSpPr>
          <p:spPr bwMode="auto">
            <a:xfrm rot="0" flipH="1" flipV="1">
              <a:off x="3423046" y="741191"/>
              <a:ext cx="519243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874770" name=""/>
            <p:cNvCxnSpPr/>
            <p:nvPr/>
          </p:nvCxnSpPr>
          <p:spPr bwMode="auto">
            <a:xfrm rot="0" flipH="1" flipV="1">
              <a:off x="3420258" y="1164101"/>
              <a:ext cx="519243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347053" name="Line 532669856"/>
            <p:cNvCxnSpPr/>
            <p:nvPr/>
          </p:nvCxnSpPr>
          <p:spPr bwMode="auto">
            <a:xfrm rot="0" flipH="1" flipV="1">
              <a:off x="3421651" y="1386774"/>
              <a:ext cx="519243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solid"/>
              <a:headEnd type="arrow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9789274" name=""/>
            <p:cNvSpPr txBox="1"/>
            <p:nvPr/>
          </p:nvSpPr>
          <p:spPr bwMode="auto">
            <a:xfrm rot="5399976" flipH="0" flipV="0">
              <a:off x="3525186" y="712997"/>
              <a:ext cx="426207" cy="4727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2500">
                  <a:solidFill>
                    <a:schemeClr val="accent1"/>
                  </a:solidFill>
                </a:rPr>
                <a:t>...</a:t>
              </a:r>
              <a:endParaRPr sz="2500">
                <a:solidFill>
                  <a:schemeClr val="accent1"/>
                </a:solidFill>
              </a:endParaRPr>
            </a:p>
          </p:txBody>
        </p:sp>
        <p:sp>
          <p:nvSpPr>
            <p:cNvPr id="505532537" name="Rectangle 9"/>
            <p:cNvSpPr/>
            <p:nvPr/>
          </p:nvSpPr>
          <p:spPr bwMode="auto">
            <a:xfrm rot="0" flipH="0" flipV="0">
              <a:off x="3055199" y="4231"/>
              <a:ext cx="1165796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N modes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691877470" name="Rectangle 9"/>
            <p:cNvSpPr/>
            <p:nvPr/>
          </p:nvSpPr>
          <p:spPr bwMode="auto">
            <a:xfrm rot="0" flipH="0" flipV="0">
              <a:off x="4297899" y="6349"/>
              <a:ext cx="1170835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bg1">
                      <a:lumMod val="50000"/>
                    </a:schemeClr>
                  </a:solidFill>
                </a:rPr>
                <a:t>Rotation</a:t>
              </a:r>
              <a:endParaRPr lang="en-US" sz="18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153817293" name="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flipH="0" flipV="0">
              <a:off x="4009471" y="552277"/>
              <a:ext cx="1747332" cy="7938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345639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Introduction</a:t>
            </a:r>
            <a:endParaRPr lang="en-US"/>
          </a:p>
        </p:txBody>
      </p:sp>
      <p:sp>
        <p:nvSpPr>
          <p:cNvPr id="183596081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149304" name="Title 1"/>
          <p:cNvSpPr>
            <a:spLocks noGrp="1"/>
          </p:cNvSpPr>
          <p:nvPr>
            <p:ph type="title"/>
          </p:nvPr>
        </p:nvSpPr>
        <p:spPr bwMode="auto">
          <a:xfrm>
            <a:off x="722313" y="4406899"/>
            <a:ext cx="7772400" cy="1362074"/>
          </a:xfrm>
        </p:spPr>
        <p:txBody>
          <a:bodyPr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Conclusion</a:t>
            </a:r>
            <a:endParaRPr/>
          </a:p>
        </p:txBody>
      </p:sp>
      <p:sp>
        <p:nvSpPr>
          <p:cNvPr id="10814923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2"/>
            <a:ext cx="7772400" cy="150018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4952614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Conclusion</a:t>
            </a:r>
            <a:endParaRPr/>
          </a:p>
        </p:txBody>
      </p:sp>
      <p:sp>
        <p:nvSpPr>
          <p:cNvPr id="80648857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7" y="1335568"/>
            <a:ext cx="8229600" cy="362655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 marL="342900" marR="0" indent="-34290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r>
              <a:rPr lang="en-US" sz="21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Canonical topology</a:t>
            </a:r>
            <a:r>
              <a:rPr lang="en-US" sz="21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-&gt; </a:t>
            </a:r>
            <a:r>
              <a:rPr lang="en-US" sz="21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Filter realization with minimal effort</a:t>
            </a:r>
            <a:endParaRPr sz="21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sz="2100"/>
              <a:t>High-pass realization without parasitic effects below TE11 cutoff </a:t>
            </a:r>
            <a:endParaRPr sz="2100"/>
          </a:p>
          <a:p>
            <a:pPr>
              <a:defRPr/>
            </a:pPr>
            <a:r>
              <a:rPr sz="2100"/>
              <a:t>No need of large notch filter capacitance </a:t>
            </a:r>
            <a:r>
              <a:rPr sz="2100"/>
              <a:t>or series LC resonator</a:t>
            </a:r>
            <a:endParaRPr sz="2100"/>
          </a:p>
          <a:p>
            <a:pPr>
              <a:defRPr/>
            </a:pPr>
            <a:r>
              <a:rPr sz="2100"/>
              <a:t>Remarkable larger adjustment range of filter functions (equivalent circuit elements) in comparison to existing coupler designs</a:t>
            </a:r>
            <a:endParaRPr sz="2100"/>
          </a:p>
          <a:p>
            <a:pPr>
              <a:defRPr/>
            </a:pPr>
            <a:r>
              <a:rPr sz="2100"/>
              <a:t>In general compact design due to evanescent character</a:t>
            </a:r>
            <a:endParaRPr sz="2100"/>
          </a:p>
          <a:p>
            <a:pPr>
              <a:defRPr/>
            </a:pPr>
            <a:r>
              <a:rPr sz="2100"/>
              <a:t>Independent treatment of beam pipe/ cavity coupling and notch</a:t>
            </a:r>
            <a:endParaRPr sz="2100"/>
          </a:p>
          <a:p>
            <a:pPr>
              <a:defRPr/>
            </a:pPr>
            <a:r>
              <a:rPr sz="2100"/>
              <a:t>Broad band character -&gt; matching focus: beam pipe/ cavity coupling </a:t>
            </a:r>
            <a:endParaRPr sz="2100"/>
          </a:p>
          <a:p>
            <a:pPr>
              <a:defRPr/>
            </a:pPr>
            <a:r>
              <a:rPr sz="2100"/>
              <a:t>Dismountable </a:t>
            </a:r>
            <a:r>
              <a:rPr sz="2100"/>
              <a:t>coupler designs</a:t>
            </a:r>
            <a:endParaRPr sz="2100"/>
          </a:p>
          <a:p>
            <a:pPr>
              <a:defRPr/>
            </a:pPr>
            <a:r>
              <a:rPr sz="2100"/>
              <a:t>Systematic design in principle without 3D numerical simulations  </a:t>
            </a:r>
            <a:endParaRPr sz="2100"/>
          </a:p>
        </p:txBody>
      </p:sp>
      <p:sp>
        <p:nvSpPr>
          <p:cNvPr id="121441886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2093880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02950554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C34EFE49-DC9F-D73D-BA23-56DF69D2E978}" type="slidenum">
              <a:rPr lang="en-US"/>
              <a:t/>
            </a:fld>
            <a:endParaRPr lang="en-US"/>
          </a:p>
        </p:txBody>
      </p:sp>
      <p:sp>
        <p:nvSpPr>
          <p:cNvPr id="2143777658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/>
              <a:t>Evanescent mode coupling in </a:t>
            </a:r>
            <a:r>
              <a:rPr/>
              <a:t>coaxial HOM couplers allow for ...</a:t>
            </a:r>
            <a:endParaRPr/>
          </a:p>
        </p:txBody>
      </p:sp>
      <p:pic>
        <p:nvPicPr>
          <p:cNvPr id="93666392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398688" y="4621447"/>
            <a:ext cx="1364945" cy="1696381"/>
          </a:xfrm>
          <a:prstGeom prst="rect">
            <a:avLst/>
          </a:prstGeom>
        </p:spPr>
      </p:pic>
      <p:pic>
        <p:nvPicPr>
          <p:cNvPr id="2846084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76743" y="4863607"/>
            <a:ext cx="2381249" cy="1396942"/>
          </a:xfrm>
          <a:prstGeom prst="rect">
            <a:avLst/>
          </a:prstGeom>
        </p:spPr>
      </p:pic>
      <p:sp>
        <p:nvSpPr>
          <p:cNvPr id="998931125" name="TextBox 9"/>
          <p:cNvSpPr txBox="1"/>
          <p:nvPr/>
        </p:nvSpPr>
        <p:spPr bwMode="auto">
          <a:xfrm flipH="0" flipV="0">
            <a:off x="842877" y="6312135"/>
            <a:ext cx="2481649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W. Xu, et. al., in Proc. PAC 2011 , TUP060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31413338" name="Picture 33"/>
          <p:cNvPicPr>
            <a:picLocks noChangeAspect="1"/>
          </p:cNvPicPr>
          <p:nvPr/>
        </p:nvPicPr>
        <p:blipFill>
          <a:blip r:embed="rId5"/>
          <a:srcRect l="50017" t="0" r="0" b="0"/>
          <a:stretch/>
        </p:blipFill>
        <p:spPr bwMode="auto">
          <a:xfrm flipH="0" flipV="0">
            <a:off x="4804336" y="4825227"/>
            <a:ext cx="1163458" cy="1447274"/>
          </a:xfrm>
          <a:prstGeom prst="rect">
            <a:avLst/>
          </a:prstGeom>
        </p:spPr>
      </p:pic>
      <p:sp>
        <p:nvSpPr>
          <p:cNvPr id="1358468182" name="TextBox 9"/>
          <p:cNvSpPr txBox="1"/>
          <p:nvPr/>
        </p:nvSpPr>
        <p:spPr bwMode="auto">
          <a:xfrm flipH="0" flipV="0">
            <a:off x="3513671" y="6312134"/>
            <a:ext cx="2363425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B. P.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Xiao, et al.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DQW-CC HOM Coupler, 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2917499" name=""/>
          <p:cNvSpPr/>
          <p:nvPr/>
        </p:nvSpPr>
        <p:spPr bwMode="auto">
          <a:xfrm rot="0" flipH="0" flipV="0">
            <a:off x="1119767" y="5061540"/>
            <a:ext cx="310116" cy="34334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451289" name=""/>
          <p:cNvSpPr/>
          <p:nvPr/>
        </p:nvSpPr>
        <p:spPr bwMode="auto">
          <a:xfrm rot="0" flipH="0" flipV="0">
            <a:off x="3815347" y="5603548"/>
            <a:ext cx="514038" cy="50751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442014" name=""/>
          <p:cNvSpPr/>
          <p:nvPr/>
        </p:nvSpPr>
        <p:spPr bwMode="auto">
          <a:xfrm rot="0" flipH="0" flipV="0">
            <a:off x="5343000" y="5017504"/>
            <a:ext cx="514038" cy="50751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086507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268779" y="4825227"/>
            <a:ext cx="2304335" cy="1486906"/>
          </a:xfrm>
          <a:prstGeom prst="rect">
            <a:avLst/>
          </a:prstGeom>
        </p:spPr>
      </p:pic>
      <p:sp>
        <p:nvSpPr>
          <p:cNvPr id="1632686033" name="TextBox 9"/>
          <p:cNvSpPr txBox="1"/>
          <p:nvPr/>
        </p:nvSpPr>
        <p:spPr bwMode="auto">
          <a:xfrm flipH="0" flipV="0">
            <a:off x="6490290" y="6342435"/>
            <a:ext cx="2083543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B. P.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Xiao, et al.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, in Proc. SRF2013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61196629" name=""/>
          <p:cNvSpPr/>
          <p:nvPr/>
        </p:nvSpPr>
        <p:spPr bwMode="auto">
          <a:xfrm rot="0" flipH="0" flipV="0">
            <a:off x="7089505" y="5759302"/>
            <a:ext cx="431120" cy="504158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27848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451686253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93017429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35</a:t>
            </a:fld>
            <a:endParaRPr lang="en-US"/>
          </a:p>
        </p:txBody>
      </p:sp>
      <p:pic>
        <p:nvPicPr>
          <p:cNvPr id="173381048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96" y="1196752"/>
            <a:ext cx="9033169" cy="5328591"/>
          </a:xfrm>
          <a:prstGeom prst="rect">
            <a:avLst/>
          </a:prstGeom>
        </p:spPr>
      </p:pic>
      <p:sp>
        <p:nvSpPr>
          <p:cNvPr id="1970829353" name="Textfeld 10"/>
          <p:cNvSpPr txBox="1"/>
          <p:nvPr/>
        </p:nvSpPr>
        <p:spPr bwMode="auto">
          <a:xfrm>
            <a:off x="2627784" y="4459178"/>
            <a:ext cx="3681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000" b="1"/>
              <a:t>Thank you very much </a:t>
            </a:r>
            <a:endParaRPr lang="de-DE" sz="3000" b="1"/>
          </a:p>
        </p:txBody>
      </p:sp>
      <p:sp>
        <p:nvSpPr>
          <p:cNvPr id="377454770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 lang="en-US" sz="30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Outlook</a:t>
            </a:r>
            <a:endParaRPr/>
          </a:p>
        </p:txBody>
      </p:sp>
      <p:sp>
        <p:nvSpPr>
          <p:cNvPr id="572506327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8" y="1335569"/>
            <a:ext cx="8229600" cy="4790592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 marL="342900" marR="0" indent="-34290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Equivalent circuits including quadrupole modes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and simplifications for filter synthesis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marR="0" indent="-34290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Investigate the scalability of the filter order and limits in more detail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342900" marR="0" indent="-34290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Refine and automatize design processes from filter function to microwave structure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342900" marR="0" indent="-34290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Experimental studies and a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pplication in real facilities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endParaRPr/>
          </a:p>
        </p:txBody>
      </p:sp>
      <p:sp>
        <p:nvSpPr>
          <p:cNvPr id="817520397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 a lot of work to do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0858306" name="Title 1"/>
          <p:cNvSpPr>
            <a:spLocks noGrp="1"/>
          </p:cNvSpPr>
          <p:nvPr>
            <p:ph type="title"/>
          </p:nvPr>
        </p:nvSpPr>
        <p:spPr bwMode="auto">
          <a:xfrm>
            <a:off x="722313" y="4406899"/>
            <a:ext cx="7772400" cy="1362074"/>
          </a:xfrm>
        </p:spPr>
        <p:txBody>
          <a:bodyPr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Extra slides</a:t>
            </a:r>
            <a:endParaRPr/>
          </a:p>
        </p:txBody>
      </p:sp>
      <p:sp>
        <p:nvSpPr>
          <p:cNvPr id="6447376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2"/>
            <a:ext cx="7772400" cy="150018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9013695" name="Inhaltsplatzhalter 3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922520" cy="452596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/>
              <a:t>Analysis of numerous </a:t>
            </a:r>
            <a:r>
              <a:rPr lang="en-US"/>
              <a:t>obstacles </a:t>
            </a:r>
            <a:r>
              <a:rPr lang="en-US"/>
              <a:t>and discontinuities by model fitting</a:t>
            </a:r>
            <a:endParaRPr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/>
              <a:t>Focus on elements that are appropriate for high-pass filters,                i.e. equivalent behavior of</a:t>
            </a:r>
            <a:endParaRPr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endParaRPr lang="en-US"/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  <a:defRPr/>
            </a:pPr>
            <a:endParaRPr lang="en-US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/>
              <a:t>Ex: </a:t>
            </a:r>
            <a:r>
              <a:rPr lang="en-US"/>
              <a:t>Capacitive </a:t>
            </a:r>
            <a:r>
              <a:rPr lang="en-US"/>
              <a:t>gap in coaxial guide</a:t>
            </a:r>
            <a:endParaRPr lang="en-US"/>
          </a:p>
          <a:p>
            <a:pPr lvl="1">
              <a:lnSpc>
                <a:spcPct val="114999"/>
              </a:lnSpc>
              <a:spcBef>
                <a:spcPts val="800"/>
              </a:spcBef>
              <a:spcAft>
                <a:spcPts val="600"/>
              </a:spcAft>
              <a:defRPr/>
            </a:pPr>
            <a:r>
              <a:rPr lang="en-US">
                <a:solidFill>
                  <a:schemeClr val="accent1"/>
                </a:solidFill>
              </a:rPr>
              <a:t>analytical or empirical </a:t>
            </a:r>
            <a:r>
              <a:rPr lang="en-US">
                <a:solidFill>
                  <a:schemeClr val="accent1"/>
                </a:solidFill>
              </a:rPr>
              <a:t>approximation:</a:t>
            </a:r>
            <a:endParaRPr/>
          </a:p>
          <a:p>
            <a:pPr>
              <a:defRPr/>
            </a:pPr>
            <a:endParaRPr lang="de-DE"/>
          </a:p>
        </p:txBody>
      </p:sp>
      <p:pic>
        <p:nvPicPr>
          <p:cNvPr id="736375503" name="Grafik 8"/>
          <p:cNvPicPr>
            <a:picLocks noChangeAspect="1"/>
          </p:cNvPicPr>
          <p:nvPr/>
        </p:nvPicPr>
        <p:blipFill>
          <a:blip r:embed="rId3"/>
          <a:srcRect l="60867" t="0" r="0" b="0"/>
          <a:stretch/>
        </p:blipFill>
        <p:spPr bwMode="auto">
          <a:xfrm>
            <a:off x="6156176" y="3366265"/>
            <a:ext cx="2264880" cy="1280149"/>
          </a:xfrm>
          <a:prstGeom prst="rect">
            <a:avLst/>
          </a:prstGeom>
        </p:spPr>
      </p:pic>
      <p:pic>
        <p:nvPicPr>
          <p:cNvPr id="2052296328" name="Grafik 15"/>
          <p:cNvPicPr>
            <a:picLocks noChangeAspect="1"/>
          </p:cNvPicPr>
          <p:nvPr/>
        </p:nvPicPr>
        <p:blipFill>
          <a:blip r:embed="rId3"/>
          <a:srcRect l="0" t="0" r="47746" b="0"/>
          <a:stretch/>
        </p:blipFill>
        <p:spPr bwMode="auto">
          <a:xfrm>
            <a:off x="5652120" y="2132856"/>
            <a:ext cx="3024336" cy="1280149"/>
          </a:xfrm>
          <a:prstGeom prst="rect">
            <a:avLst/>
          </a:prstGeom>
        </p:spPr>
      </p:pic>
      <p:sp>
        <p:nvSpPr>
          <p:cNvPr id="129052237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0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  <a:endParaRPr/>
          </a:p>
        </p:txBody>
      </p:sp>
      <p:sp>
        <p:nvSpPr>
          <p:cNvPr id="104067555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68735204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212393502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20</a:t>
            </a:fld>
            <a:endParaRPr lang="en-US"/>
          </a:p>
        </p:txBody>
      </p:sp>
      <p:sp>
        <p:nvSpPr>
          <p:cNvPr id="93637248" name="Text Placeholder 6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/>
              <a:t>RF Filter Components, Equivalent Circuits, and Topology</a:t>
            </a:r>
            <a:endParaRPr lang="en-US"/>
          </a:p>
        </p:txBody>
      </p:sp>
      <p:sp>
        <p:nvSpPr>
          <p:cNvPr id="1380735409" name="Rectangle 9"/>
          <p:cNvSpPr/>
          <p:nvPr/>
        </p:nvSpPr>
        <p:spPr bwMode="auto">
          <a:xfrm flipH="0" flipV="0">
            <a:off x="5580111" y="1660329"/>
            <a:ext cx="3394762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Coaxial line with capacitive gap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9599104" name="TextBox 10"/>
          <p:cNvSpPr txBox="1"/>
          <p:nvPr/>
        </p:nvSpPr>
        <p:spPr bwMode="auto">
          <a:xfrm rot="16199998">
            <a:off x="5470532" y="5007549"/>
            <a:ext cx="1141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i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L</a:t>
            </a:r>
            <a:r>
              <a:rPr lang="en-US" sz="1100" i="1" baseline="-250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P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 [nH]</a:t>
            </a:r>
            <a:endParaRPr lang="en-US" sz="110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pic>
        <p:nvPicPr>
          <p:cNvPr id="1320255444" name="Grafik 11"/>
          <p:cNvPicPr>
            <a:picLocks noChangeAspect="1"/>
          </p:cNvPicPr>
          <p:nvPr/>
        </p:nvPicPr>
        <p:blipFill>
          <a:blip r:embed="rId4"/>
          <a:srcRect l="0" t="0" r="0" b="12412"/>
          <a:stretch/>
        </p:blipFill>
        <p:spPr bwMode="auto">
          <a:xfrm>
            <a:off x="5959080" y="4658387"/>
            <a:ext cx="2428032" cy="1650933"/>
          </a:xfrm>
          <a:prstGeom prst="rect">
            <a:avLst/>
          </a:prstGeom>
        </p:spPr>
      </p:pic>
      <p:sp>
        <p:nvSpPr>
          <p:cNvPr id="1060169073" name="TextBox 10"/>
          <p:cNvSpPr txBox="1"/>
          <p:nvPr/>
        </p:nvSpPr>
        <p:spPr bwMode="auto">
          <a:xfrm flipH="0" flipV="0">
            <a:off x="6967674" y="6286509"/>
            <a:ext cx="913821" cy="25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dgap [mm]</a:t>
            </a:r>
            <a:endParaRPr lang="en-US" sz="110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847766244" name="Textfeld 12"/>
          <p:cNvSpPr txBox="1"/>
          <p:nvPr/>
        </p:nvSpPr>
        <p:spPr bwMode="auto">
          <a:xfrm>
            <a:off x="4115028" y="5536561"/>
            <a:ext cx="1219392" cy="659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Sup>
                        <m:sSubSupPr>
                          <m:alnScr m:val="off"/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/>
                            <a:rPr lang="en-US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m:rPr/>
                            <a:rPr lang="en-US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m:rPr/>
                        <a:rPr lang="de-DE" sz="16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de-DE" sz="1600" u="none" strike="noStrike" cap="none" spc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ε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l-GR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𝜋</m:t>
                          </m:r>
                          <m:sSubSup>
                            <m:sSubSupPr>
                              <m:alnScr m:val="off"/>
                              <m:ctrlPr>
                                <a:rPr lang="el-GR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SupPr>
                            <m:e>
                              <m:r>
                                <m:rPr/>
                                <a:rPr lang="en-US" sz="1600" b="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1600" b="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m:rPr/>
                                <a:rPr lang="en-US" sz="1600" b="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600" b="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gap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mc:Choice>
              <mc:Fallback/>
            </mc:AlternateContent>
            <a:endParaRPr lang="de-DE" sz="1600">
              <a:solidFill>
                <a:schemeClr val="accent1"/>
              </a:solidFill>
            </a:endParaRPr>
          </a:p>
        </p:txBody>
      </p:sp>
      <p:sp>
        <p:nvSpPr>
          <p:cNvPr id="2117716314" name="Textfeld 18"/>
          <p:cNvSpPr txBox="1"/>
          <p:nvPr/>
        </p:nvSpPr>
        <p:spPr bwMode="auto">
          <a:xfrm>
            <a:off x="1138617" y="5617159"/>
            <a:ext cx="2838209" cy="56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Sup>
                        <m:sSubSupPr>
                          <m:alnScr m:val="off"/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sup>
                      </m:sSubSup>
                      <m:r>
                        <m:rPr/>
                        <a:rPr lang="de-DE" sz="16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alnScr m:val="off"/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SupPr>
                            <m:e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+1.965</m:t>
                          </m:r>
                          <m:r>
                            <m:rPr>
                              <m:sty m:val="i"/>
                            </m:rPr>
                            <a:rPr lang="de-DE" sz="1600" u="none" strike="noStrike" cap="none" spc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ε</m:t>
                          </m:r>
                        </m:e>
                        <m:sub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i="1">
                          <a:solidFill>
                            <a:schemeClr val="accent1"/>
                          </a:solidFill>
                          <a:latin typeface="Cambria Math"/>
                        </a:rPr>
                        <m:t>ln</m:t>
                      </m:r>
                      <m:r>
                        <m:rPr/>
                        <a:rPr lang="en-US" sz="1600" i="1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gap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mc:Choice>
              <mc:Fallback/>
            </mc:AlternateContent>
            <a:endParaRPr lang="de-DE" sz="1600" i="1">
              <a:solidFill>
                <a:schemeClr val="accent1"/>
              </a:solidFill>
              <a:latin typeface="Cambria Math"/>
            </a:endParaRPr>
          </a:p>
        </p:txBody>
      </p:sp>
      <p:cxnSp>
        <p:nvCxnSpPr>
          <p:cNvPr id="1992428099" name="Gerade Verbindung mit Pfeil 20"/>
          <p:cNvCxnSpPr/>
          <p:nvPr/>
        </p:nvCxnSpPr>
        <p:spPr bwMode="auto">
          <a:xfrm>
            <a:off x="7132350" y="2924944"/>
            <a:ext cx="3125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077069" name="Gerader Verbinder 22"/>
          <p:cNvCxnSpPr/>
          <p:nvPr/>
        </p:nvCxnSpPr>
        <p:spPr bwMode="auto">
          <a:xfrm>
            <a:off x="7452320" y="2492896"/>
            <a:ext cx="0" cy="5040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1576680" name="Gerader Verbinder 26"/>
          <p:cNvCxnSpPr/>
          <p:nvPr/>
        </p:nvCxnSpPr>
        <p:spPr bwMode="auto">
          <a:xfrm>
            <a:off x="7524328" y="2492896"/>
            <a:ext cx="0" cy="5040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4288" name="Gerade Verbindung mit Pfeil 27"/>
          <p:cNvCxnSpPr/>
          <p:nvPr/>
        </p:nvCxnSpPr>
        <p:spPr bwMode="auto">
          <a:xfrm>
            <a:off x="7524328" y="2924944"/>
            <a:ext cx="31253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8571303" name="Textfeld 25"/>
          <p:cNvSpPr txBox="1"/>
          <p:nvPr/>
        </p:nvSpPr>
        <p:spPr bwMode="auto">
          <a:xfrm>
            <a:off x="7800000" y="2772930"/>
            <a:ext cx="41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/>
              <a:t>d</a:t>
            </a:r>
            <a:r>
              <a:rPr lang="en-US" sz="1200" baseline="-25000"/>
              <a:t>gap</a:t>
            </a:r>
            <a:endParaRPr lang="de-DE" sz="1200" baseline="-25000"/>
          </a:p>
        </p:txBody>
      </p:sp>
      <p:sp>
        <p:nvSpPr>
          <p:cNvPr id="768077197" name="Textfeld 29"/>
          <p:cNvSpPr txBox="1"/>
          <p:nvPr/>
        </p:nvSpPr>
        <p:spPr bwMode="auto">
          <a:xfrm>
            <a:off x="1187624" y="61371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1"/>
                </a:solidFill>
              </a:rPr>
              <a:t>[Matthaei et. al</a:t>
            </a:r>
            <a:r>
              <a:rPr lang="en-US" sz="1200">
                <a:solidFill>
                  <a:schemeClr val="accent1"/>
                </a:solidFill>
              </a:rPr>
              <a:t>, </a:t>
            </a:r>
            <a:r>
              <a:rPr lang="en-US" sz="1200">
                <a:solidFill>
                  <a:schemeClr val="accent1"/>
                </a:solidFill>
              </a:rPr>
              <a:t>“Microwave </a:t>
            </a:r>
            <a:r>
              <a:rPr lang="en-US" sz="1200">
                <a:solidFill>
                  <a:schemeClr val="accent1"/>
                </a:solidFill>
              </a:rPr>
              <a:t>Filters, Impedance-Matching Networks, and Coupling </a:t>
            </a:r>
            <a:r>
              <a:rPr lang="en-US" sz="1200">
                <a:solidFill>
                  <a:schemeClr val="accent1"/>
                </a:solidFill>
              </a:rPr>
              <a:t>Structures”]</a:t>
            </a:r>
            <a:endParaRPr lang="de-DE" sz="1200">
              <a:solidFill>
                <a:schemeClr val="accent1"/>
              </a:solidFill>
            </a:endParaRPr>
          </a:p>
        </p:txBody>
      </p:sp>
      <p:grpSp>
        <p:nvGrpSpPr>
          <p:cNvPr id="1766975590" name=""/>
          <p:cNvGrpSpPr/>
          <p:nvPr/>
        </p:nvGrpSpPr>
        <p:grpSpPr bwMode="auto">
          <a:xfrm>
            <a:off x="884790" y="3429000"/>
            <a:ext cx="4494927" cy="1206858"/>
            <a:chOff x="0" y="0"/>
            <a:chExt cx="4494927" cy="1206858"/>
          </a:xfrm>
        </p:grpSpPr>
        <p:pic>
          <p:nvPicPr>
            <p:cNvPr id="1096632150" name="Picture 3"/>
            <p:cNvPicPr>
              <a:picLocks noChangeAspect="1" noChangeArrowheads="1"/>
            </p:cNvPicPr>
            <p:nvPr/>
          </p:nvPicPr>
          <p:blipFill>
            <a:blip r:embed="rId5"/>
            <a:srcRect l="50319" t="0" r="0" b="0"/>
            <a:stretch/>
          </p:blipFill>
          <p:spPr bwMode="auto">
            <a:xfrm flipH="0" flipV="0">
              <a:off x="2261807" y="9464"/>
              <a:ext cx="2233119" cy="1197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0718336" name="Picture 3"/>
            <p:cNvPicPr>
              <a:picLocks noChangeAspect="1" noChangeArrowheads="1"/>
            </p:cNvPicPr>
            <p:nvPr/>
          </p:nvPicPr>
          <p:blipFill>
            <a:blip r:embed="rId5"/>
            <a:srcRect l="25235" t="0" r="50689" b="0"/>
            <a:stretch/>
          </p:blipFill>
          <p:spPr bwMode="auto">
            <a:xfrm flipH="0" flipV="0">
              <a:off x="0" y="0"/>
              <a:ext cx="1082138" cy="1197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0605805" name="Picture 3"/>
            <p:cNvPicPr>
              <a:picLocks noChangeAspect="1" noChangeArrowheads="1"/>
            </p:cNvPicPr>
            <p:nvPr/>
          </p:nvPicPr>
          <p:blipFill>
            <a:blip r:embed="rId5"/>
            <a:srcRect l="0" t="0" r="77953" b="0"/>
            <a:stretch/>
          </p:blipFill>
          <p:spPr bwMode="auto">
            <a:xfrm flipH="0" flipV="0">
              <a:off x="1177449" y="9464"/>
              <a:ext cx="990961" cy="11973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71498055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13211" y="4646414"/>
            <a:ext cx="2260677" cy="1872208"/>
          </a:xfrm>
          <a:prstGeom prst="rect">
            <a:avLst/>
          </a:prstGeom>
        </p:spPr>
      </p:pic>
      <p:pic>
        <p:nvPicPr>
          <p:cNvPr id="1854915052" name="Grafik 13"/>
          <p:cNvPicPr>
            <a:picLocks noChangeAspect="1"/>
          </p:cNvPicPr>
          <p:nvPr/>
        </p:nvPicPr>
        <p:blipFill>
          <a:blip r:embed="rId4"/>
          <a:srcRect l="0" t="0" r="46012" b="0"/>
          <a:stretch/>
        </p:blipFill>
        <p:spPr bwMode="auto">
          <a:xfrm>
            <a:off x="5619687" y="2060848"/>
            <a:ext cx="3130756" cy="1331433"/>
          </a:xfrm>
          <a:prstGeom prst="rect">
            <a:avLst/>
          </a:prstGeom>
        </p:spPr>
      </p:pic>
      <p:pic>
        <p:nvPicPr>
          <p:cNvPr id="1385891246" name="Grafik 14"/>
          <p:cNvPicPr>
            <a:picLocks noChangeAspect="1"/>
          </p:cNvPicPr>
          <p:nvPr/>
        </p:nvPicPr>
        <p:blipFill>
          <a:blip r:embed="rId4"/>
          <a:srcRect l="57257" t="0" r="0" b="0"/>
          <a:stretch/>
        </p:blipFill>
        <p:spPr bwMode="auto">
          <a:xfrm>
            <a:off x="5978240" y="3304426"/>
            <a:ext cx="2478704" cy="1331433"/>
          </a:xfrm>
          <a:prstGeom prst="rect">
            <a:avLst/>
          </a:prstGeom>
        </p:spPr>
      </p:pic>
      <p:sp>
        <p:nvSpPr>
          <p:cNvPr id="33925809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Introduction</a:t>
            </a:r>
            <a:endParaRPr/>
          </a:p>
        </p:txBody>
      </p:sp>
      <p:sp>
        <p:nvSpPr>
          <p:cNvPr id="339262834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200" y="1600200"/>
            <a:ext cx="4906887" cy="491842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/>
              <a:t>Analysis of numerous obstacles and discontinuities by model fitting</a:t>
            </a:r>
            <a:endParaRPr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/>
              <a:t>Focus on elements that are appropriate for high-pass filters,                i.e. equivalent behavior of</a:t>
            </a:r>
            <a:endParaRPr lang="en-US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endParaRPr lang="en-US"/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  <a:defRPr/>
            </a:pPr>
            <a:endParaRPr lang="en-US"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/>
              <a:t>Ex: </a:t>
            </a:r>
            <a:r>
              <a:rPr lang="en-US"/>
              <a:t>Inductive post in </a:t>
            </a:r>
            <a:r>
              <a:rPr lang="en-US"/>
              <a:t>coaxial guide</a:t>
            </a:r>
            <a:endParaRPr/>
          </a:p>
          <a:p>
            <a:pPr lvl="1">
              <a:lnSpc>
                <a:spcPct val="114999"/>
              </a:lnSpc>
              <a:spcBef>
                <a:spcPts val="800"/>
              </a:spcBef>
              <a:spcAft>
                <a:spcPts val="600"/>
              </a:spcAft>
              <a:defRPr/>
            </a:pPr>
            <a:r>
              <a:rPr lang="en-US">
                <a:solidFill>
                  <a:schemeClr val="accent1"/>
                </a:solidFill>
              </a:rPr>
              <a:t>analytical or </a:t>
            </a:r>
            <a:r>
              <a:rPr lang="en-US">
                <a:solidFill>
                  <a:schemeClr val="accent1"/>
                </a:solidFill>
              </a:rPr>
              <a:t>empirical approximation:</a:t>
            </a:r>
            <a:endParaRPr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endParaRPr lang="en-US"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endParaRPr lang="en-US"/>
          </a:p>
        </p:txBody>
      </p:sp>
      <p:sp>
        <p:nvSpPr>
          <p:cNvPr id="80751886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21253000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43825143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19</a:t>
            </a:fld>
            <a:endParaRPr lang="en-US"/>
          </a:p>
        </p:txBody>
      </p:sp>
      <p:sp>
        <p:nvSpPr>
          <p:cNvPr id="1441750603" name="Text Placeholder 6"/>
          <p:cNvSpPr>
            <a:spLocks noGrp="1"/>
          </p:cNvSpPr>
          <p:nvPr>
            <p:ph type="body" sz="quarter" idx="13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n-US" sz="1900"/>
              <a:t>Some thoughts on Filter theory and </a:t>
            </a:r>
            <a:r>
              <a:rPr lang="en-US" sz="1900"/>
              <a:t>coaxial lines</a:t>
            </a:r>
            <a:endParaRPr sz="1900"/>
          </a:p>
        </p:txBody>
      </p:sp>
      <p:sp>
        <p:nvSpPr>
          <p:cNvPr id="254120105" name="Rectangle 9"/>
          <p:cNvSpPr/>
          <p:nvPr/>
        </p:nvSpPr>
        <p:spPr bwMode="auto">
          <a:xfrm>
            <a:off x="5546851" y="1699202"/>
            <a:ext cx="361081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Coaxial line with inductive post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12613461" name="TextBox 10"/>
          <p:cNvSpPr txBox="1"/>
          <p:nvPr/>
        </p:nvSpPr>
        <p:spPr bwMode="auto">
          <a:xfrm rot="16199998">
            <a:off x="5470532" y="5007549"/>
            <a:ext cx="1141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i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L</a:t>
            </a:r>
            <a:r>
              <a:rPr lang="en-US" sz="1100" i="1" baseline="-250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P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 [nH]</a:t>
            </a:r>
            <a:endParaRPr lang="en-US" sz="110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2056017182" name="Textfeld 18"/>
          <p:cNvSpPr txBox="1"/>
          <p:nvPr/>
        </p:nvSpPr>
        <p:spPr bwMode="auto">
          <a:xfrm>
            <a:off x="1187623" y="5602130"/>
            <a:ext cx="3360151" cy="58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Sup>
                        <m:sSubSupPr>
                          <m:alnScr m:val="off"/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/>
                            <a:rPr lang="en-US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sup>
                      </m:sSubSup>
                      <m:r>
                        <m:rPr/>
                        <a:rPr lang="de-DE" sz="16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0.367</m:t>
                          </m:r>
                          <m:r>
                            <m:rPr/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µ</m:t>
                          </m:r>
                        </m:e>
                        <m:sub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/>
                        <a:rPr lang="en-US" sz="1600" b="0" i="1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m:rPr/>
                        <a:rPr lang="en-US" sz="1600" i="1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/>
                        <a:rPr lang="en-US" sz="1600" b="0" i="1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  <m:r>
                        <m:rPr/>
                        <a:rPr lang="de-DE" sz="1600" i="1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log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m:rPr/>
                        <a:rPr lang="en-US" sz="1600" i="1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m:rPr/>
                            <a:rPr lang="en-US" sz="1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600" b="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1600" b="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𝑓𝑖𝑥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mc:Choice>
              <mc:Fallback/>
            </mc:AlternateContent>
            <a:endParaRPr lang="de-DE" sz="1600" i="1">
              <a:solidFill>
                <a:schemeClr val="accent1"/>
              </a:solidFill>
              <a:latin typeface="Cambria Math"/>
            </a:endParaRPr>
          </a:p>
        </p:txBody>
      </p:sp>
      <p:sp>
        <p:nvSpPr>
          <p:cNvPr id="2011205015" name="Textfeld 20"/>
          <p:cNvSpPr txBox="1"/>
          <p:nvPr/>
        </p:nvSpPr>
        <p:spPr bwMode="auto">
          <a:xfrm>
            <a:off x="1187624" y="6137164"/>
            <a:ext cx="419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1"/>
                </a:solidFill>
              </a:rPr>
              <a:t>[Matthaei et. al</a:t>
            </a:r>
            <a:r>
              <a:rPr lang="en-US" sz="1200">
                <a:solidFill>
                  <a:schemeClr val="accent1"/>
                </a:solidFill>
              </a:rPr>
              <a:t>, </a:t>
            </a:r>
            <a:r>
              <a:rPr lang="en-US" sz="1200">
                <a:solidFill>
                  <a:schemeClr val="accent1"/>
                </a:solidFill>
              </a:rPr>
              <a:t>“Microwave </a:t>
            </a:r>
            <a:r>
              <a:rPr lang="en-US" sz="1200">
                <a:solidFill>
                  <a:schemeClr val="accent1"/>
                </a:solidFill>
              </a:rPr>
              <a:t>Filters, Impedance-Matching Networks, and Coupling </a:t>
            </a:r>
            <a:r>
              <a:rPr lang="en-US" sz="1200">
                <a:solidFill>
                  <a:schemeClr val="accent1"/>
                </a:solidFill>
              </a:rPr>
              <a:t>Structures”]</a:t>
            </a:r>
            <a:endParaRPr lang="de-DE" sz="1200">
              <a:solidFill>
                <a:schemeClr val="accent1"/>
              </a:solidFill>
            </a:endParaRPr>
          </a:p>
        </p:txBody>
      </p:sp>
      <p:grpSp>
        <p:nvGrpSpPr>
          <p:cNvPr id="1858100595" name=""/>
          <p:cNvGrpSpPr/>
          <p:nvPr/>
        </p:nvGrpSpPr>
        <p:grpSpPr bwMode="auto">
          <a:xfrm>
            <a:off x="884790" y="3429000"/>
            <a:ext cx="4494927" cy="1206857"/>
            <a:chOff x="0" y="0"/>
            <a:chExt cx="4494927" cy="1206857"/>
          </a:xfrm>
        </p:grpSpPr>
        <p:pic>
          <p:nvPicPr>
            <p:cNvPr id="2018768332" name="Picture 3"/>
            <p:cNvPicPr>
              <a:picLocks noChangeAspect="1" noChangeArrowheads="1"/>
            </p:cNvPicPr>
            <p:nvPr/>
          </p:nvPicPr>
          <p:blipFill>
            <a:blip r:embed="rId5"/>
            <a:srcRect l="50319" t="0" r="0" b="0"/>
            <a:stretch/>
          </p:blipFill>
          <p:spPr bwMode="auto">
            <a:xfrm flipH="0" flipV="0">
              <a:off x="2261806" y="9464"/>
              <a:ext cx="2233119" cy="1197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3547645" name="Picture 3"/>
            <p:cNvPicPr>
              <a:picLocks noChangeAspect="1" noChangeArrowheads="1"/>
            </p:cNvPicPr>
            <p:nvPr/>
          </p:nvPicPr>
          <p:blipFill>
            <a:blip r:embed="rId5"/>
            <a:srcRect l="25235" t="0" r="50689" b="0"/>
            <a:stretch/>
          </p:blipFill>
          <p:spPr bwMode="auto">
            <a:xfrm flipH="0" flipV="0">
              <a:off x="0" y="0"/>
              <a:ext cx="1082137" cy="1197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811021" name="Picture 3"/>
            <p:cNvPicPr>
              <a:picLocks noChangeAspect="1" noChangeArrowheads="1"/>
            </p:cNvPicPr>
            <p:nvPr/>
          </p:nvPicPr>
          <p:blipFill>
            <a:blip r:embed="rId5"/>
            <a:srcRect l="0" t="0" r="77953" b="0"/>
            <a:stretch/>
          </p:blipFill>
          <p:spPr bwMode="auto">
            <a:xfrm flipH="0" flipV="0">
              <a:off x="1177448" y="9464"/>
              <a:ext cx="990960" cy="11973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027775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Coaxial </a:t>
            </a:r>
            <a:r>
              <a:rPr lang="en-US"/>
              <a:t>Couplers </a:t>
            </a:r>
            <a:r>
              <a:rPr lang="en-US"/>
              <a:t>and Synthesis</a:t>
            </a:r>
            <a:endParaRPr/>
          </a:p>
        </p:txBody>
      </p:sp>
      <p:sp>
        <p:nvSpPr>
          <p:cNvPr id="1718061053" name="Content Placeholder 2"/>
          <p:cNvSpPr>
            <a:spLocks noGrp="1"/>
          </p:cNvSpPr>
          <p:nvPr>
            <p:ph idx="1"/>
          </p:nvPr>
        </p:nvSpPr>
        <p:spPr bwMode="auto">
          <a:xfrm>
            <a:off x="457199" y="1600199"/>
            <a:ext cx="4474841" cy="499715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/>
              <a:t>No coupling </a:t>
            </a:r>
            <a:r>
              <a:rPr lang="en-US"/>
              <a:t>due to vanishing </a:t>
            </a:r>
            <a:r>
              <a:rPr lang="en-US"/>
              <a:t>fields at coupler location </a:t>
            </a:r>
            <a:r>
              <a:rPr lang="en-US"/>
              <a:t>(resonance </a:t>
            </a:r>
            <a:r>
              <a:rPr lang="en-US"/>
              <a:t>in cutoff tube</a:t>
            </a:r>
            <a:r>
              <a:rPr lang="en-US"/>
              <a:t>)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/>
              <a:t>Independent of coupler design</a:t>
            </a:r>
            <a:endParaRPr/>
          </a:p>
          <a:p>
            <a:pPr>
              <a:defRPr/>
            </a:pPr>
            <a:r>
              <a:rPr lang="en-US"/>
              <a:t>Influenced by waveguide, taper and coupler location</a:t>
            </a:r>
            <a:endParaRPr/>
          </a:p>
          <a:p>
            <a:pPr>
              <a:defRPr/>
            </a:pPr>
            <a:r>
              <a:rPr lang="en-US"/>
              <a:t>Ensure distance from HOMs</a:t>
            </a:r>
            <a:endParaRPr/>
          </a:p>
        </p:txBody>
      </p:sp>
      <p:sp>
        <p:nvSpPr>
          <p:cNvPr id="163111581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77936942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48777090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26</a:t>
            </a:fld>
            <a:endParaRPr lang="en-US"/>
          </a:p>
        </p:txBody>
      </p:sp>
      <p:sp>
        <p:nvSpPr>
          <p:cNvPr id="1025331043" name="Text Placeholder 6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/>
              <a:t>Transmission Zeros in Cutoff Tubes</a:t>
            </a:r>
            <a:endParaRPr lang="en-US"/>
          </a:p>
        </p:txBody>
      </p:sp>
      <p:pic>
        <p:nvPicPr>
          <p:cNvPr id="1492507444" name="Picture 2"/>
          <p:cNvPicPr>
            <a:picLocks noChangeAspect="1" noChangeArrowheads="1"/>
          </p:cNvPicPr>
          <p:nvPr/>
        </p:nvPicPr>
        <p:blipFill>
          <a:blip r:embed="rId3"/>
          <a:srcRect l="0" t="0" r="0" b="9849"/>
          <a:stretch/>
        </p:blipFill>
        <p:spPr bwMode="auto">
          <a:xfrm>
            <a:off x="4712452" y="4498416"/>
            <a:ext cx="4252036" cy="181761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07832696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15615" y="2730639"/>
            <a:ext cx="2808312" cy="185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918316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932040" y="3668054"/>
            <a:ext cx="4032448" cy="8889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2984439" name="TextBox 17"/>
          <p:cNvSpPr txBox="1"/>
          <p:nvPr/>
        </p:nvSpPr>
        <p:spPr bwMode="auto">
          <a:xfrm>
            <a:off x="4884005" y="3378376"/>
            <a:ext cx="1896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TEM-TE</a:t>
            </a:r>
            <a:r>
              <a:rPr lang="en-GB" sz="1400" baseline="-2500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 transmission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97993414" name="TextBox 18"/>
          <p:cNvSpPr txBox="1"/>
          <p:nvPr/>
        </p:nvSpPr>
        <p:spPr bwMode="auto">
          <a:xfrm>
            <a:off x="7068263" y="3356992"/>
            <a:ext cx="1896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TEM-TM</a:t>
            </a:r>
            <a:r>
              <a:rPr lang="en-GB" sz="1400" baseline="-25000">
                <a:solidFill>
                  <a:schemeClr val="bg1">
                    <a:lumMod val="50000"/>
                  </a:schemeClr>
                </a:solidFill>
              </a:rPr>
              <a:t>01</a:t>
            </a: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 transmission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70466013" name="Table 14"/>
          <p:cNvGraphicFramePr>
            <a:graphicFrameLocks xmlns:a="http://schemas.openxmlformats.org/drawingml/2006/main" noGrp="1"/>
          </p:cNvGraphicFramePr>
          <p:nvPr/>
        </p:nvGraphicFramePr>
        <p:xfrm>
          <a:off x="5088043" y="2135128"/>
          <a:ext cx="3816424" cy="10058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87979"/>
                <a:gridCol w="552180"/>
                <a:gridCol w="504056"/>
                <a:gridCol w="504056"/>
                <a:gridCol w="504056"/>
                <a:gridCol w="864097"/>
              </a:tblGrid>
              <a:tr h="245285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200" b="0"/>
                        <a:t>Cavity side</a:t>
                      </a:r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r</a:t>
                      </a:r>
                      <a:r>
                        <a:rPr lang="en-US" sz="1200" b="0" baseline="-25000"/>
                        <a:t>1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en-US" sz="1200" b="0"/>
                        <a:t>[mm]</a:t>
                      </a:r>
                      <a:endParaRPr lang="en-US" sz="1200" b="0" baseline="-2500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r</a:t>
                      </a:r>
                      <a:r>
                        <a:rPr lang="en-US" sz="1200" b="0" baseline="-25000"/>
                        <a:t>2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en-US" sz="1200" b="0"/>
                        <a:t>[mm]</a:t>
                      </a:r>
                      <a:endParaRPr lang="en-US" sz="1200" b="0" baseline="-25000"/>
                    </a:p>
                  </a:txBody>
                  <a:tcPr marL="72000" marR="72000"/>
                </a:tc>
                <a:tc>
                  <a:txBody>
                    <a:bodyPr/>
                    <a:p>
                      <a:pPr marL="0" marR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/>
                        <a:t>l</a:t>
                      </a:r>
                      <a:r>
                        <a:rPr lang="en-US" sz="1200" b="0" baseline="-25000"/>
                        <a:t>t </a:t>
                      </a:r>
                      <a:endParaRPr/>
                    </a:p>
                    <a:p>
                      <a:pPr marL="0" marR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/>
                        <a:t>[mm]</a:t>
                      </a:r>
                      <a:endParaRPr lang="en-US" sz="1200" b="0" baseline="-25000"/>
                    </a:p>
                  </a:txBody>
                  <a:tcPr marL="72000" marR="72000"/>
                </a:tc>
                <a:tc>
                  <a:txBody>
                    <a:bodyPr/>
                    <a:p>
                      <a:pPr marL="0" marR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/>
                        <a:t>l</a:t>
                      </a:r>
                      <a:r>
                        <a:rPr lang="en-US" sz="1200" b="0" baseline="-25000"/>
                        <a:t>0 </a:t>
                      </a:r>
                      <a:endParaRPr/>
                    </a:p>
                    <a:p>
                      <a:pPr marL="0" marR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/>
                        <a:t>[mm]</a:t>
                      </a:r>
                      <a:endParaRPr lang="en-US" sz="1200" b="0" baseline="-25000"/>
                    </a:p>
                  </a:txBody>
                  <a:tcPr marL="72000" marR="72000"/>
                </a:tc>
                <a:tc>
                  <a:txBody>
                    <a:bodyPr/>
                    <a:p>
                      <a:pPr marL="0" marR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/>
                        <a:t>f</a:t>
                      </a:r>
                      <a:r>
                        <a:rPr lang="en-US" sz="1200" b="0" baseline="-25000"/>
                        <a:t>1 </a:t>
                      </a:r>
                      <a:endParaRPr/>
                    </a:p>
                    <a:p>
                      <a:pPr marL="0" marR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/>
                        <a:t>[GHz]</a:t>
                      </a:r>
                      <a:endParaRPr lang="en-US" sz="1200" b="0" baseline="-25000"/>
                    </a:p>
                  </a:txBody>
                  <a:tcPr marL="72000" marR="72000"/>
                </a:tc>
              </a:tr>
              <a:tr h="245285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200" b="0"/>
                        <a:t>Tuner</a:t>
                      </a:r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65</a:t>
                      </a:r>
                      <a:endParaRPr lang="en-US" sz="1200" b="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40</a:t>
                      </a:r>
                      <a:endParaRPr lang="en-US" sz="1200" b="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28</a:t>
                      </a:r>
                      <a:endParaRPr lang="en-US" sz="1200" b="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30</a:t>
                      </a:r>
                      <a:endParaRPr lang="en-US" sz="1200" b="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1.85-1.96</a:t>
                      </a:r>
                      <a:endParaRPr lang="en-US" sz="1200" b="0"/>
                    </a:p>
                  </a:txBody>
                  <a:tcPr marL="72000" marR="72000"/>
                </a:tc>
              </a:tr>
              <a:tr h="245285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200" b="0"/>
                        <a:t>FMC</a:t>
                      </a:r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70</a:t>
                      </a:r>
                      <a:endParaRPr lang="en-US" sz="1200" b="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40</a:t>
                      </a:r>
                      <a:endParaRPr lang="en-US" sz="1200" b="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34</a:t>
                      </a:r>
                      <a:endParaRPr lang="en-US" sz="1200" b="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59</a:t>
                      </a:r>
                      <a:endParaRPr lang="en-US" sz="1200" b="0"/>
                    </a:p>
                  </a:txBody>
                  <a:tcPr marL="72000" marR="7200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200" b="0"/>
                        <a:t>1.68-1.74</a:t>
                      </a:r>
                      <a:endParaRPr lang="en-US" sz="1200" b="0"/>
                    </a:p>
                  </a:txBody>
                  <a:tcPr marL="72000" marR="72000"/>
                </a:tc>
              </a:tr>
            </a:tbl>
          </a:graphicData>
        </a:graphic>
      </p:graphicFrame>
      <p:sp>
        <p:nvSpPr>
          <p:cNvPr id="174043583" name="TextBox 20"/>
          <p:cNvSpPr txBox="1"/>
          <p:nvPr/>
        </p:nvSpPr>
        <p:spPr bwMode="auto">
          <a:xfrm>
            <a:off x="5124047" y="170080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Transmission zeros of the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high-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SPL cutoff tubes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780435" name="TextBox 24"/>
          <p:cNvSpPr txBox="1"/>
          <p:nvPr/>
        </p:nvSpPr>
        <p:spPr bwMode="auto">
          <a:xfrm>
            <a:off x="995508" y="4553836"/>
            <a:ext cx="3048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Probe antenna mounted on cutoff tube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294974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Coaxial </a:t>
            </a:r>
            <a:r>
              <a:rPr lang="en-US"/>
              <a:t>Couplers </a:t>
            </a:r>
            <a:r>
              <a:rPr lang="en-US"/>
              <a:t>and Synthesis</a:t>
            </a:r>
            <a:endParaRPr/>
          </a:p>
        </p:txBody>
      </p:sp>
      <p:sp>
        <p:nvSpPr>
          <p:cNvPr id="177582032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Analysis of numerous obstacles and discontinuities by model </a:t>
            </a:r>
            <a:r>
              <a:rPr lang="en-US"/>
              <a:t>fitting</a:t>
            </a:r>
            <a:endParaRPr/>
          </a:p>
          <a:p>
            <a:pPr lvl="1">
              <a:defRPr/>
            </a:pPr>
            <a:r>
              <a:rPr lang="en-US"/>
              <a:t>understanding of individual components of HOM couplers</a:t>
            </a:r>
            <a:endParaRPr/>
          </a:p>
          <a:p>
            <a:pPr lvl="1">
              <a:defRPr/>
            </a:pPr>
            <a:r>
              <a:rPr lang="en-US"/>
              <a:t>basis for topological choice, synthesis, and numerical optimizations</a:t>
            </a:r>
            <a:endParaRPr/>
          </a:p>
          <a:p>
            <a:pPr lvl="1">
              <a:defRPr/>
            </a:pPr>
            <a:r>
              <a:rPr lang="en-US"/>
              <a:t>equivalent behavior of </a:t>
            </a:r>
            <a:r>
              <a:rPr lang="en-US"/>
              <a:t>capacitive gap between two inductive </a:t>
            </a:r>
            <a:r>
              <a:rPr lang="en-US"/>
              <a:t>posts as a mid-shunt ladder possibly not documented so far</a:t>
            </a:r>
            <a:endParaRPr/>
          </a:p>
          <a:p>
            <a:pPr lvl="1">
              <a:defRPr/>
            </a:pPr>
            <a:endParaRPr lang="en-US"/>
          </a:p>
          <a:p>
            <a:pPr>
              <a:defRPr/>
            </a:pPr>
            <a:r>
              <a:rPr lang="en-US"/>
              <a:t>First approach for the synthesis of transfer functions by means of coaxial microwave structures</a:t>
            </a:r>
            <a:endParaRPr/>
          </a:p>
          <a:p>
            <a:pPr lvl="1">
              <a:defRPr/>
            </a:pPr>
            <a:r>
              <a:rPr lang="en-US"/>
              <a:t>s</a:t>
            </a:r>
            <a:r>
              <a:rPr lang="en-US"/>
              <a:t>till rudimentary but the principle has been proven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Understanding of transmission zeros in cutoff tubes</a:t>
            </a:r>
            <a:endParaRPr/>
          </a:p>
          <a:p>
            <a:pPr lvl="1">
              <a:defRPr/>
            </a:pPr>
            <a:r>
              <a:rPr lang="en-US"/>
              <a:t>transmission zeros of SPL cutoff tubes not harmful</a:t>
            </a:r>
            <a:endParaRPr lang="en-US"/>
          </a:p>
        </p:txBody>
      </p:sp>
      <p:sp>
        <p:nvSpPr>
          <p:cNvPr id="98286335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75919127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30600780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27</a:t>
            </a:fld>
            <a:endParaRPr lang="en-US"/>
          </a:p>
        </p:txBody>
      </p:sp>
      <p:sp>
        <p:nvSpPr>
          <p:cNvPr id="592120372" name="Text Placeholder 6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/>
              <a:t>Summary and </a:t>
            </a:r>
            <a:r>
              <a:rPr lang="en-US"/>
              <a:t>Conclusions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3457497" name="Grafik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23789" y="4749766"/>
            <a:ext cx="2809706" cy="479434"/>
          </a:xfrm>
          <a:prstGeom prst="rect">
            <a:avLst/>
          </a:prstGeom>
        </p:spPr>
      </p:pic>
      <p:sp>
        <p:nvSpPr>
          <p:cNvPr id="118528011" name="Rechteck 29"/>
          <p:cNvSpPr/>
          <p:nvPr/>
        </p:nvSpPr>
        <p:spPr bwMode="auto">
          <a:xfrm>
            <a:off x="2720226" y="4436465"/>
            <a:ext cx="2814878" cy="84190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</a:rPr>
              <a:t>non-linear least </a:t>
            </a:r>
            <a:r>
              <a:rPr lang="en-US" sz="1600">
                <a:solidFill>
                  <a:schemeClr val="tx1"/>
                </a:solidFill>
              </a:rPr>
              <a:t>s</a:t>
            </a:r>
            <a:r>
              <a:rPr lang="en-US" sz="1600">
                <a:solidFill>
                  <a:schemeClr val="tx1"/>
                </a:solidFill>
              </a:rPr>
              <a:t>quare problem</a:t>
            </a:r>
            <a:endParaRPr/>
          </a:p>
          <a:p>
            <a:pPr algn="ctr">
              <a:defRPr/>
            </a:pPr>
            <a:endParaRPr lang="en-US" sz="1600" i="1">
              <a:solidFill>
                <a:schemeClr val="tx1"/>
              </a:solidFill>
            </a:endParaRPr>
          </a:p>
          <a:p>
            <a:pPr algn="ctr">
              <a:defRPr/>
            </a:pPr>
            <a:endParaRPr lang="de-DE" sz="1600" i="1">
              <a:solidFill>
                <a:schemeClr val="tx1"/>
              </a:solidFill>
            </a:endParaRPr>
          </a:p>
        </p:txBody>
      </p:sp>
      <p:pic>
        <p:nvPicPr>
          <p:cNvPr id="1490161603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20974" y="2107351"/>
            <a:ext cx="2934585" cy="1245860"/>
          </a:xfrm>
          <a:prstGeom prst="rect">
            <a:avLst/>
          </a:prstGeom>
        </p:spPr>
      </p:pic>
      <p:pic>
        <p:nvPicPr>
          <p:cNvPr id="1258844201" name="Picture 6"/>
          <p:cNvPicPr>
            <a:picLocks noChangeAspect="1" noChangeArrowheads="1"/>
          </p:cNvPicPr>
          <p:nvPr/>
        </p:nvPicPr>
        <p:blipFill>
          <a:blip r:embed="rId5"/>
          <a:srcRect l="0" t="7491" r="0" b="0"/>
          <a:stretch/>
        </p:blipFill>
        <p:spPr bwMode="auto">
          <a:xfrm>
            <a:off x="5839779" y="3356992"/>
            <a:ext cx="2739424" cy="125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203333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Coaxial </a:t>
            </a:r>
            <a:r>
              <a:rPr lang="en-US"/>
              <a:t>Couplers </a:t>
            </a:r>
            <a:r>
              <a:rPr lang="en-US"/>
              <a:t>and Synthesis</a:t>
            </a:r>
            <a:endParaRPr/>
          </a:p>
        </p:txBody>
      </p:sp>
      <p:sp>
        <p:nvSpPr>
          <p:cNvPr id="86097010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19256" cy="703661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/>
              <a:t>Example coaxial </a:t>
            </a:r>
            <a:r>
              <a:rPr lang="en-US"/>
              <a:t>guide with capacitive gap between two inductive </a:t>
            </a:r>
            <a:r>
              <a:rPr lang="en-US"/>
              <a:t>posts</a:t>
            </a:r>
            <a:endParaRPr lang="en-US"/>
          </a:p>
        </p:txBody>
      </p:sp>
      <p:sp>
        <p:nvSpPr>
          <p:cNvPr id="92931563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65672658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83733820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83BE0-B0D1-4EEA-8DF1-70B3DC5519D0}" type="slidenum">
              <a:rPr lang="en-US"/>
              <a:t>38</a:t>
            </a:fld>
            <a:endParaRPr lang="en-US"/>
          </a:p>
        </p:txBody>
      </p:sp>
      <p:sp>
        <p:nvSpPr>
          <p:cNvPr id="978911053" name="Text Placeholder 6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/>
              <a:t>Equivalent </a:t>
            </a:r>
            <a:r>
              <a:rPr lang="en-US"/>
              <a:t>Circuit Parameter </a:t>
            </a:r>
            <a:r>
              <a:rPr lang="en-US"/>
              <a:t>Characterization </a:t>
            </a:r>
            <a:r>
              <a:rPr lang="en-US"/>
              <a:t>of RF Filter Components</a:t>
            </a:r>
            <a:endParaRPr lang="en-US"/>
          </a:p>
        </p:txBody>
      </p:sp>
      <p:pic>
        <p:nvPicPr>
          <p:cNvPr id="794186018" name="Picture 5"/>
          <p:cNvPicPr>
            <a:picLocks noChangeAspect="1" noChangeArrowheads="1"/>
          </p:cNvPicPr>
          <p:nvPr/>
        </p:nvPicPr>
        <p:blipFill>
          <a:blip r:embed="rId6"/>
          <a:srcRect l="8876" t="0" r="0" b="0"/>
          <a:stretch/>
        </p:blipFill>
        <p:spPr bwMode="auto">
          <a:xfrm>
            <a:off x="6073721" y="4639692"/>
            <a:ext cx="2269671" cy="1885652"/>
          </a:xfrm>
          <a:prstGeom prst="rect">
            <a:avLst/>
          </a:prstGeom>
          <a:noFill/>
          <a:ln>
            <a:noFill/>
          </a:ln>
        </p:spPr>
      </p:pic>
      <p:sp>
        <p:nvSpPr>
          <p:cNvPr id="856143512" name="TextBox 10"/>
          <p:cNvSpPr txBox="1"/>
          <p:nvPr/>
        </p:nvSpPr>
        <p:spPr bwMode="auto">
          <a:xfrm rot="16199998">
            <a:off x="5399913" y="5237019"/>
            <a:ext cx="1141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scattering [dB]</a:t>
            </a:r>
            <a:endParaRPr lang="en-US" sz="110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1988268187" name="Rechteck 17"/>
          <p:cNvSpPr/>
          <p:nvPr/>
        </p:nvSpPr>
        <p:spPr bwMode="auto">
          <a:xfrm>
            <a:off x="899592" y="3416033"/>
            <a:ext cx="1680181" cy="8173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</a:rPr>
              <a:t>phase shift</a:t>
            </a:r>
            <a:endParaRPr/>
          </a:p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US" sz="1600" b="1" i="0">
                          <a:solidFill>
                            <a:schemeClr val="tx1"/>
                          </a:solidFill>
                          <a:latin typeface="Cambria Math"/>
                        </a:rPr>
                        <m:t>𝐒</m:t>
                      </m:r>
                      <m:r>
                        <m:rPr/>
                        <a:rPr lang="en-US" sz="1600" b="1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US" sz="1600" b="1" i="0">
                          <a:solidFill>
                            <a:schemeClr val="tx1"/>
                          </a:solidFill>
                          <a:latin typeface="Cambria Math"/>
                        </a:rPr>
                        <m:t>𝐰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𝐒</m:t>
                          </m:r>
                        </m:e>
                        <m:sup>
                          <m:r>
                            <m:rPr/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/>
                        <a:rPr lang="en-US" sz="1600" b="1" i="0">
                          <a:solidFill>
                            <a:schemeClr val="tx1"/>
                          </a:solidFill>
                          <a:latin typeface="Cambria Math"/>
                        </a:rPr>
                        <m:t>𝐰</m:t>
                      </m:r>
                    </m:oMath>
                  </m:oMathPara>
                </a14:m>
              </mc:Choice>
              <mc:Fallback/>
            </mc:AlternateContent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2035593698" name="Rechteck 20"/>
          <p:cNvSpPr/>
          <p:nvPr/>
        </p:nvSpPr>
        <p:spPr bwMode="auto">
          <a:xfrm>
            <a:off x="899592" y="2398078"/>
            <a:ext cx="1673303" cy="81489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</a:rPr>
              <a:t>freq. domain simulation</a:t>
            </a:r>
            <a:endParaRPr/>
          </a:p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𝐒</m:t>
                          </m:r>
                        </m:e>
                        <m:sup>
                          <m:r>
                            <m:rPr/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/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en-US" sz="1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ω</m:t>
                          </m:r>
                        </m:e>
                        <m:sub>
                          <m:r>
                            <m:rPr/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m:rPr/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de-DE" sz="1600" i="1">
              <a:solidFill>
                <a:schemeClr val="tx1"/>
              </a:solidFill>
            </a:endParaRPr>
          </a:p>
        </p:txBody>
      </p:sp>
      <p:sp>
        <p:nvSpPr>
          <p:cNvPr id="1118952951" name="Rechteck 21"/>
          <p:cNvSpPr/>
          <p:nvPr/>
        </p:nvSpPr>
        <p:spPr bwMode="auto">
          <a:xfrm>
            <a:off x="899592" y="4436465"/>
            <a:ext cx="1680181" cy="84190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</a:rPr>
              <a:t>2-port parameter transformation</a:t>
            </a:r>
            <a:endParaRPr/>
          </a:p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US" sz="1600" b="1" i="0">
                          <a:solidFill>
                            <a:schemeClr val="tx1"/>
                          </a:solidFill>
                          <a:latin typeface="Cambria Math"/>
                        </a:rPr>
                        <m:t>𝐒</m:t>
                      </m:r>
                      <m:r>
                        <m:rPr/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en-US" sz="1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ω</m:t>
                          </m:r>
                        </m:e>
                        <m:sub>
                          <m:r>
                            <m:rPr/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m:rPr/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m:rPr/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/>
                        <a:rPr lang="en-US" sz="1600" b="1" i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𝐓</m:t>
                      </m:r>
                      <m:r>
                        <m:rPr/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en-US" sz="1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ω</m:t>
                          </m:r>
                        </m:e>
                        <m:sub>
                          <m:r>
                            <m:rPr/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m:rPr/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de-DE" sz="1600" i="1">
              <a:solidFill>
                <a:schemeClr val="tx1"/>
              </a:solidFill>
            </a:endParaRPr>
          </a:p>
        </p:txBody>
      </p:sp>
      <p:grpSp>
        <p:nvGrpSpPr>
          <p:cNvPr id="1233011566" name="Gruppieren 19"/>
          <p:cNvGrpSpPr/>
          <p:nvPr/>
        </p:nvGrpSpPr>
        <p:grpSpPr bwMode="auto">
          <a:xfrm>
            <a:off x="2723786" y="2384874"/>
            <a:ext cx="2760747" cy="1620188"/>
            <a:chOff x="0" y="0"/>
            <a:chExt cx="2760747" cy="1620188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7"/>
            <a:srcRect l="16732" t="-24410" r="0" b="16078"/>
            <a:stretch/>
          </p:blipFill>
          <p:spPr bwMode="auto">
            <a:xfrm>
              <a:off x="0" y="13203"/>
              <a:ext cx="2760749" cy="1606986"/>
            </a:xfrm>
            <a:prstGeom prst="rect">
              <a:avLst/>
            </a:prstGeom>
            <a:ln w="15875">
              <a:noFill/>
            </a:ln>
          </p:spPr>
        </p:pic>
        <p:sp>
          <p:nvSpPr>
            <p:cNvPr id="19" name="Textfeld 18"/>
            <p:cNvSpPr txBox="1"/>
            <p:nvPr/>
          </p:nvSpPr>
          <p:spPr bwMode="auto">
            <a:xfrm>
              <a:off x="746374" y="0"/>
              <a:ext cx="1169458" cy="381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sSub>
                          <m:sSubPr>
                            <m:ctrlPr>
                              <a:rPr lang="de-DE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/>
                              <a:rPr lang="en-US" b="1" i="0">
                                <a:latin typeface="Cambria Math"/>
                              </a:rPr>
                              <m:t>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</a:rPr>
                              <m:t>model</m:t>
                            </m:r>
                          </m:sub>
                        </m:sSub>
                        <m:r>
                          <m:rPr/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i"/>
                          </m:rPr>
                          <a:rPr lang="en-US" u="none" strike="noStrike" cap="none" spc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Cambria Math"/>
                          </a:rPr>
                          <m:t>ω</m:t>
                        </m:r>
                        <m:r>
                          <m:rPr/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</mc:Choice>
                <mc:Fallback/>
              </mc:AlternateContent>
              <a:endParaRPr lang="de-DE" i="1"/>
            </a:p>
          </p:txBody>
        </p:sp>
      </p:grpSp>
      <p:pic>
        <p:nvPicPr>
          <p:cNvPr id="1159951621" name="Grafik 27"/>
          <p:cNvPicPr>
            <a:picLocks noChangeAspect="1"/>
          </p:cNvPicPr>
          <p:nvPr/>
        </p:nvPicPr>
        <p:blipFill>
          <a:blip r:embed="rId7"/>
          <a:srcRect l="0" t="81891" r="65709" b="0"/>
          <a:stretch/>
        </p:blipFill>
        <p:spPr bwMode="auto">
          <a:xfrm>
            <a:off x="3408901" y="3952459"/>
            <a:ext cx="1136901" cy="268629"/>
          </a:xfrm>
          <a:prstGeom prst="rect">
            <a:avLst/>
          </a:prstGeom>
          <a:ln w="15875">
            <a:noFill/>
          </a:ln>
        </p:spPr>
      </p:pic>
      <p:sp>
        <p:nvSpPr>
          <p:cNvPr id="1133477741" name="Rechteck 28"/>
          <p:cNvSpPr/>
          <p:nvPr/>
        </p:nvSpPr>
        <p:spPr bwMode="auto">
          <a:xfrm>
            <a:off x="2723788" y="2398078"/>
            <a:ext cx="2808313" cy="1835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600" i="1">
              <a:solidFill>
                <a:schemeClr val="tx1"/>
              </a:solidFill>
            </a:endParaRPr>
          </a:p>
        </p:txBody>
      </p:sp>
      <p:cxnSp>
        <p:nvCxnSpPr>
          <p:cNvPr id="94039974" name="Gerade Verbindung mit Pfeil 10239"/>
          <p:cNvCxnSpPr>
            <a:stCxn id="2035593698" idx="2"/>
            <a:endCxn id="1988268187" idx="0"/>
          </p:cNvCxnSpPr>
          <p:nvPr/>
        </p:nvCxnSpPr>
        <p:spPr bwMode="auto">
          <a:xfrm>
            <a:off x="1736244" y="3212976"/>
            <a:ext cx="3439" cy="203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251998" name="Gerade Verbindung mit Pfeil 10241"/>
          <p:cNvCxnSpPr>
            <a:stCxn id="1988268187" idx="2"/>
            <a:endCxn id="1118952951" idx="0"/>
          </p:cNvCxnSpPr>
          <p:nvPr/>
        </p:nvCxnSpPr>
        <p:spPr bwMode="auto">
          <a:xfrm>
            <a:off x="1739682" y="4233408"/>
            <a:ext cx="0" cy="203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973024" name="Gerade Verbindung mit Pfeil 10252"/>
          <p:cNvCxnSpPr>
            <a:stCxn id="1118952951" idx="3"/>
            <a:endCxn id="118528011" idx="1"/>
          </p:cNvCxnSpPr>
          <p:nvPr/>
        </p:nvCxnSpPr>
        <p:spPr bwMode="auto">
          <a:xfrm>
            <a:off x="2579773" y="4857416"/>
            <a:ext cx="1404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123660" name="Gerade Verbindung mit Pfeil 10254"/>
          <p:cNvCxnSpPr>
            <a:stCxn id="1133477741" idx="2"/>
            <a:endCxn id="118528011" idx="0"/>
          </p:cNvCxnSpPr>
          <p:nvPr/>
        </p:nvCxnSpPr>
        <p:spPr bwMode="auto">
          <a:xfrm flipH="1">
            <a:off x="4127665" y="4233408"/>
            <a:ext cx="280" cy="203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689291" name="Rechteck 47"/>
          <p:cNvSpPr/>
          <p:nvPr/>
        </p:nvSpPr>
        <p:spPr bwMode="auto">
          <a:xfrm>
            <a:off x="2714773" y="5661248"/>
            <a:ext cx="2814878" cy="47228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/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/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/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m:rPr/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/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/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en-US" sz="1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λ</m:t>
                          </m:r>
                        </m:e>
                        <m:sub>
                          <m:r>
                            <m:rPr/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en-US" sz="1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λ</m:t>
                          </m:r>
                        </m:e>
                        <m:sub>
                          <m:r>
                            <m:rPr/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de-DE" sz="1600" i="1">
              <a:solidFill>
                <a:schemeClr val="tx1"/>
              </a:solidFill>
            </a:endParaRPr>
          </a:p>
        </p:txBody>
      </p:sp>
      <p:cxnSp>
        <p:nvCxnSpPr>
          <p:cNvPr id="421625368" name="Gerade Verbindung mit Pfeil 10256"/>
          <p:cNvCxnSpPr>
            <a:stCxn id="118528011" idx="2"/>
            <a:endCxn id="2103689291" idx="0"/>
          </p:cNvCxnSpPr>
          <p:nvPr/>
        </p:nvCxnSpPr>
        <p:spPr bwMode="auto">
          <a:xfrm flipH="1">
            <a:off x="4122212" y="5278366"/>
            <a:ext cx="5453" cy="382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169922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7"/>
            <a:ext cx="8229599" cy="490065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Introduction</a:t>
            </a:r>
            <a:endParaRPr/>
          </a:p>
        </p:txBody>
      </p:sp>
      <p:sp>
        <p:nvSpPr>
          <p:cNvPr id="112899710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207715507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30310367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8218330-BA89-7745-EF4F-0DD04C3BABD4}" type="slidenum">
              <a:rPr lang="en-US"/>
              <a:t/>
            </a:fld>
            <a:endParaRPr lang="en-US"/>
          </a:p>
        </p:txBody>
      </p:sp>
      <p:sp>
        <p:nvSpPr>
          <p:cNvPr id="1614152167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/>
              <a:t>Some thoughts on the course of history </a:t>
            </a:r>
            <a:endParaRPr/>
          </a:p>
        </p:txBody>
      </p:sp>
      <p:grpSp>
        <p:nvGrpSpPr>
          <p:cNvPr id="715288219" name="Group 28"/>
          <p:cNvGrpSpPr/>
          <p:nvPr/>
        </p:nvGrpSpPr>
        <p:grpSpPr bwMode="auto">
          <a:xfrm>
            <a:off x="107503" y="2060847"/>
            <a:ext cx="8909049" cy="1820687"/>
            <a:chOff x="107503" y="1968352"/>
            <a:chExt cx="8909049" cy="1820687"/>
          </a:xfrm>
        </p:grpSpPr>
        <p:pic>
          <p:nvPicPr>
            <p:cNvPr id="1534322876" name="Picture 3"/>
            <p:cNvPicPr>
              <a:picLocks noChangeAspect="1" noChangeArrowheads="1"/>
            </p:cNvPicPr>
            <p:nvPr/>
          </p:nvPicPr>
          <p:blipFill>
            <a:blip r:embed="rId3"/>
            <a:srcRect l="0" t="0" r="0" b="25545"/>
            <a:stretch/>
          </p:blipFill>
          <p:spPr bwMode="auto">
            <a:xfrm>
              <a:off x="1315134" y="1968352"/>
              <a:ext cx="6551514" cy="160109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grpSp>
          <p:nvGrpSpPr>
            <p:cNvPr id="1241571783" name="Group 36"/>
            <p:cNvGrpSpPr/>
            <p:nvPr/>
          </p:nvGrpSpPr>
          <p:grpSpPr bwMode="auto">
            <a:xfrm>
              <a:off x="107503" y="3284983"/>
              <a:ext cx="8909049" cy="504056"/>
              <a:chOff x="260349" y="3263034"/>
              <a:chExt cx="8909049" cy="736074"/>
            </a:xfrm>
          </p:grpSpPr>
          <p:sp>
            <p:nvSpPr>
              <p:cNvPr id="1412118722" name="Freeform 37"/>
              <p:cNvSpPr/>
              <p:nvPr/>
            </p:nvSpPr>
            <p:spPr bwMode="auto">
              <a:xfrm>
                <a:off x="341173" y="3462907"/>
                <a:ext cx="8788818" cy="431047"/>
              </a:xfrm>
              <a:custGeom>
                <a:avLst/>
                <a:gdLst>
                  <a:gd name="connsiteX0" fmla="*/ 204039 w 8788819"/>
                  <a:gd name="connsiteY0" fmla="*/ 355180 h 899286"/>
                  <a:gd name="connsiteX1" fmla="*/ 392965 w 8788819"/>
                  <a:gd name="connsiteY1" fmla="*/ 120913 h 899286"/>
                  <a:gd name="connsiteX2" fmla="*/ 438307 w 8788819"/>
                  <a:gd name="connsiteY2" fmla="*/ 279610 h 899286"/>
                  <a:gd name="connsiteX3" fmla="*/ 491206 w 8788819"/>
                  <a:gd name="connsiteY3" fmla="*/ 196483 h 899286"/>
                  <a:gd name="connsiteX4" fmla="*/ 604562 w 8788819"/>
                  <a:gd name="connsiteY4" fmla="*/ 415637 h 899286"/>
                  <a:gd name="connsiteX5" fmla="*/ 793487 w 8788819"/>
                  <a:gd name="connsiteY5" fmla="*/ 173812 h 899286"/>
                  <a:gd name="connsiteX6" fmla="*/ 823715 w 8788819"/>
                  <a:gd name="connsiteY6" fmla="*/ 294724 h 899286"/>
                  <a:gd name="connsiteX7" fmla="*/ 959742 w 8788819"/>
                  <a:gd name="connsiteY7" fmla="*/ 219154 h 899286"/>
                  <a:gd name="connsiteX8" fmla="*/ 1035312 w 8788819"/>
                  <a:gd name="connsiteY8" fmla="*/ 340066 h 899286"/>
                  <a:gd name="connsiteX9" fmla="*/ 1088211 w 8788819"/>
                  <a:gd name="connsiteY9" fmla="*/ 226711 h 899286"/>
                  <a:gd name="connsiteX10" fmla="*/ 1141110 w 8788819"/>
                  <a:gd name="connsiteY10" fmla="*/ 415637 h 899286"/>
                  <a:gd name="connsiteX11" fmla="*/ 1216681 w 8788819"/>
                  <a:gd name="connsiteY11" fmla="*/ 196483 h 899286"/>
                  <a:gd name="connsiteX12" fmla="*/ 1367821 w 8788819"/>
                  <a:gd name="connsiteY12" fmla="*/ 355180 h 899286"/>
                  <a:gd name="connsiteX13" fmla="*/ 1586975 w 8788819"/>
                  <a:gd name="connsiteY13" fmla="*/ 226711 h 899286"/>
                  <a:gd name="connsiteX14" fmla="*/ 1662545 w 8788819"/>
                  <a:gd name="connsiteY14" fmla="*/ 392966 h 899286"/>
                  <a:gd name="connsiteX15" fmla="*/ 1723001 w 8788819"/>
                  <a:gd name="connsiteY15" fmla="*/ 173812 h 899286"/>
                  <a:gd name="connsiteX16" fmla="*/ 1753229 w 8788819"/>
                  <a:gd name="connsiteY16" fmla="*/ 264496 h 899286"/>
                  <a:gd name="connsiteX17" fmla="*/ 1806129 w 8788819"/>
                  <a:gd name="connsiteY17" fmla="*/ 136027 h 899286"/>
                  <a:gd name="connsiteX18" fmla="*/ 1851471 w 8788819"/>
                  <a:gd name="connsiteY18" fmla="*/ 430751 h 899286"/>
                  <a:gd name="connsiteX19" fmla="*/ 1919484 w 8788819"/>
                  <a:gd name="connsiteY19" fmla="*/ 324952 h 899286"/>
                  <a:gd name="connsiteX20" fmla="*/ 2138638 w 8788819"/>
                  <a:gd name="connsiteY20" fmla="*/ 438308 h 899286"/>
                  <a:gd name="connsiteX21" fmla="*/ 2214208 w 8788819"/>
                  <a:gd name="connsiteY21" fmla="*/ 264496 h 899286"/>
                  <a:gd name="connsiteX22" fmla="*/ 2221765 w 8788819"/>
                  <a:gd name="connsiteY22" fmla="*/ 445865 h 899286"/>
                  <a:gd name="connsiteX23" fmla="*/ 2357791 w 8788819"/>
                  <a:gd name="connsiteY23" fmla="*/ 151141 h 899286"/>
                  <a:gd name="connsiteX24" fmla="*/ 2380462 w 8788819"/>
                  <a:gd name="connsiteY24" fmla="*/ 324952 h 899286"/>
                  <a:gd name="connsiteX25" fmla="*/ 2425805 w 8788819"/>
                  <a:gd name="connsiteY25" fmla="*/ 249382 h 899286"/>
                  <a:gd name="connsiteX26" fmla="*/ 2493818 w 8788819"/>
                  <a:gd name="connsiteY26" fmla="*/ 347623 h 899286"/>
                  <a:gd name="connsiteX27" fmla="*/ 2765871 w 8788819"/>
                  <a:gd name="connsiteY27" fmla="*/ 249382 h 899286"/>
                  <a:gd name="connsiteX28" fmla="*/ 2894340 w 8788819"/>
                  <a:gd name="connsiteY28" fmla="*/ 377851 h 899286"/>
                  <a:gd name="connsiteX29" fmla="*/ 2947239 w 8788819"/>
                  <a:gd name="connsiteY29" fmla="*/ 219154 h 899286"/>
                  <a:gd name="connsiteX30" fmla="*/ 3098380 w 8788819"/>
                  <a:gd name="connsiteY30" fmla="*/ 453422 h 899286"/>
                  <a:gd name="connsiteX31" fmla="*/ 3211735 w 8788819"/>
                  <a:gd name="connsiteY31" fmla="*/ 211597 h 899286"/>
                  <a:gd name="connsiteX32" fmla="*/ 3309977 w 8788819"/>
                  <a:gd name="connsiteY32" fmla="*/ 430751 h 899286"/>
                  <a:gd name="connsiteX33" fmla="*/ 3634929 w 8788819"/>
                  <a:gd name="connsiteY33" fmla="*/ 234268 h 899286"/>
                  <a:gd name="connsiteX34" fmla="*/ 3665157 w 8788819"/>
                  <a:gd name="connsiteY34" fmla="*/ 355180 h 899286"/>
                  <a:gd name="connsiteX35" fmla="*/ 3725613 w 8788819"/>
                  <a:gd name="connsiteY35" fmla="*/ 294724 h 899286"/>
                  <a:gd name="connsiteX36" fmla="*/ 3748284 w 8788819"/>
                  <a:gd name="connsiteY36" fmla="*/ 392966 h 899286"/>
                  <a:gd name="connsiteX37" fmla="*/ 3808740 w 8788819"/>
                  <a:gd name="connsiteY37" fmla="*/ 204040 h 899286"/>
                  <a:gd name="connsiteX38" fmla="*/ 3838968 w 8788819"/>
                  <a:gd name="connsiteY38" fmla="*/ 438308 h 899286"/>
                  <a:gd name="connsiteX39" fmla="*/ 3967438 w 8788819"/>
                  <a:gd name="connsiteY39" fmla="*/ 188926 h 899286"/>
                  <a:gd name="connsiteX40" fmla="*/ 4088350 w 8788819"/>
                  <a:gd name="connsiteY40" fmla="*/ 332509 h 899286"/>
                  <a:gd name="connsiteX41" fmla="*/ 4216819 w 8788819"/>
                  <a:gd name="connsiteY41" fmla="*/ 196483 h 899286"/>
                  <a:gd name="connsiteX42" fmla="*/ 4337732 w 8788819"/>
                  <a:gd name="connsiteY42" fmla="*/ 408080 h 899286"/>
                  <a:gd name="connsiteX43" fmla="*/ 4390631 w 8788819"/>
                  <a:gd name="connsiteY43" fmla="*/ 272053 h 899286"/>
                  <a:gd name="connsiteX44" fmla="*/ 4466201 w 8788819"/>
                  <a:gd name="connsiteY44" fmla="*/ 445865 h 899286"/>
                  <a:gd name="connsiteX45" fmla="*/ 4617342 w 8788819"/>
                  <a:gd name="connsiteY45" fmla="*/ 211597 h 899286"/>
                  <a:gd name="connsiteX46" fmla="*/ 4670241 w 8788819"/>
                  <a:gd name="connsiteY46" fmla="*/ 347623 h 899286"/>
                  <a:gd name="connsiteX47" fmla="*/ 4745811 w 8788819"/>
                  <a:gd name="connsiteY47" fmla="*/ 105799 h 899286"/>
                  <a:gd name="connsiteX48" fmla="*/ 4813824 w 8788819"/>
                  <a:gd name="connsiteY48" fmla="*/ 377851 h 899286"/>
                  <a:gd name="connsiteX49" fmla="*/ 4896952 w 8788819"/>
                  <a:gd name="connsiteY49" fmla="*/ 279610 h 899286"/>
                  <a:gd name="connsiteX50" fmla="*/ 4904509 w 8788819"/>
                  <a:gd name="connsiteY50" fmla="*/ 453422 h 899286"/>
                  <a:gd name="connsiteX51" fmla="*/ 5002750 w 8788819"/>
                  <a:gd name="connsiteY51" fmla="*/ 173812 h 899286"/>
                  <a:gd name="connsiteX52" fmla="*/ 5206790 w 8788819"/>
                  <a:gd name="connsiteY52" fmla="*/ 415637 h 899286"/>
                  <a:gd name="connsiteX53" fmla="*/ 5312588 w 8788819"/>
                  <a:gd name="connsiteY53" fmla="*/ 128470 h 899286"/>
                  <a:gd name="connsiteX54" fmla="*/ 5357930 w 8788819"/>
                  <a:gd name="connsiteY54" fmla="*/ 196483 h 899286"/>
                  <a:gd name="connsiteX55" fmla="*/ 5395715 w 8788819"/>
                  <a:gd name="connsiteY55" fmla="*/ 90685 h 899286"/>
                  <a:gd name="connsiteX56" fmla="*/ 5493957 w 8788819"/>
                  <a:gd name="connsiteY56" fmla="*/ 279610 h 899286"/>
                  <a:gd name="connsiteX57" fmla="*/ 5841580 w 8788819"/>
                  <a:gd name="connsiteY57" fmla="*/ 151141 h 899286"/>
                  <a:gd name="connsiteX58" fmla="*/ 5924707 w 8788819"/>
                  <a:gd name="connsiteY58" fmla="*/ 294724 h 899286"/>
                  <a:gd name="connsiteX59" fmla="*/ 6189203 w 8788819"/>
                  <a:gd name="connsiteY59" fmla="*/ 173812 h 899286"/>
                  <a:gd name="connsiteX60" fmla="*/ 6264773 w 8788819"/>
                  <a:gd name="connsiteY60" fmla="*/ 324952 h 899286"/>
                  <a:gd name="connsiteX61" fmla="*/ 6332786 w 8788819"/>
                  <a:gd name="connsiteY61" fmla="*/ 0 h 899286"/>
                  <a:gd name="connsiteX62" fmla="*/ 6355457 w 8788819"/>
                  <a:gd name="connsiteY62" fmla="*/ 392966 h 899286"/>
                  <a:gd name="connsiteX63" fmla="*/ 6461256 w 8788819"/>
                  <a:gd name="connsiteY63" fmla="*/ 211597 h 899286"/>
                  <a:gd name="connsiteX64" fmla="*/ 6506598 w 8788819"/>
                  <a:gd name="connsiteY64" fmla="*/ 362737 h 899286"/>
                  <a:gd name="connsiteX65" fmla="*/ 6514155 w 8788819"/>
                  <a:gd name="connsiteY65" fmla="*/ 196483 h 899286"/>
                  <a:gd name="connsiteX66" fmla="*/ 6627510 w 8788819"/>
                  <a:gd name="connsiteY66" fmla="*/ 317395 h 899286"/>
                  <a:gd name="connsiteX67" fmla="*/ 6710638 w 8788819"/>
                  <a:gd name="connsiteY67" fmla="*/ 173812 h 899286"/>
                  <a:gd name="connsiteX68" fmla="*/ 6823993 w 8788819"/>
                  <a:gd name="connsiteY68" fmla="*/ 408080 h 899286"/>
                  <a:gd name="connsiteX69" fmla="*/ 7035590 w 8788819"/>
                  <a:gd name="connsiteY69" fmla="*/ 226711 h 899286"/>
                  <a:gd name="connsiteX70" fmla="*/ 7043147 w 8788819"/>
                  <a:gd name="connsiteY70" fmla="*/ 287167 h 899286"/>
                  <a:gd name="connsiteX71" fmla="*/ 7420998 w 8788819"/>
                  <a:gd name="connsiteY71" fmla="*/ 241825 h 899286"/>
                  <a:gd name="connsiteX72" fmla="*/ 7473897 w 8788819"/>
                  <a:gd name="connsiteY72" fmla="*/ 385408 h 899286"/>
                  <a:gd name="connsiteX73" fmla="*/ 7579696 w 8788819"/>
                  <a:gd name="connsiteY73" fmla="*/ 120913 h 899286"/>
                  <a:gd name="connsiteX74" fmla="*/ 7723279 w 8788819"/>
                  <a:gd name="connsiteY74" fmla="*/ 355180 h 899286"/>
                  <a:gd name="connsiteX75" fmla="*/ 7821520 w 8788819"/>
                  <a:gd name="connsiteY75" fmla="*/ 287167 h 899286"/>
                  <a:gd name="connsiteX76" fmla="*/ 7836634 w 8788819"/>
                  <a:gd name="connsiteY76" fmla="*/ 415637 h 899286"/>
                  <a:gd name="connsiteX77" fmla="*/ 7881977 w 8788819"/>
                  <a:gd name="connsiteY77" fmla="*/ 136027 h 899286"/>
                  <a:gd name="connsiteX78" fmla="*/ 7927319 w 8788819"/>
                  <a:gd name="connsiteY78" fmla="*/ 272053 h 899286"/>
                  <a:gd name="connsiteX79" fmla="*/ 8018003 w 8788819"/>
                  <a:gd name="connsiteY79" fmla="*/ 151141 h 899286"/>
                  <a:gd name="connsiteX80" fmla="*/ 8123801 w 8788819"/>
                  <a:gd name="connsiteY80" fmla="*/ 309838 h 899286"/>
                  <a:gd name="connsiteX81" fmla="*/ 8229600 w 8788819"/>
                  <a:gd name="connsiteY81" fmla="*/ 188926 h 899286"/>
                  <a:gd name="connsiteX82" fmla="*/ 8327841 w 8788819"/>
                  <a:gd name="connsiteY82" fmla="*/ 355180 h 899286"/>
                  <a:gd name="connsiteX83" fmla="*/ 8637679 w 8788819"/>
                  <a:gd name="connsiteY83" fmla="*/ 151141 h 899286"/>
                  <a:gd name="connsiteX84" fmla="*/ 8773705 w 8788819"/>
                  <a:gd name="connsiteY84" fmla="*/ 188926 h 899286"/>
                  <a:gd name="connsiteX85" fmla="*/ 8781262 w 8788819"/>
                  <a:gd name="connsiteY85" fmla="*/ 566777 h 899286"/>
                  <a:gd name="connsiteX86" fmla="*/ 8788819 w 8788819"/>
                  <a:gd name="connsiteY86" fmla="*/ 899286 h 899286"/>
                  <a:gd name="connsiteX87" fmla="*/ 0 w 8788819"/>
                  <a:gd name="connsiteY87" fmla="*/ 846387 h 899286"/>
                  <a:gd name="connsiteX88" fmla="*/ 22671 w 8788819"/>
                  <a:gd name="connsiteY88" fmla="*/ 302281 h 899286"/>
                  <a:gd name="connsiteX89" fmla="*/ 204039 w 8788819"/>
                  <a:gd name="connsiteY89" fmla="*/ 355180 h 89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788819" h="899286" fill="norm" stroke="1" extrusionOk="0">
                    <a:moveTo>
                      <a:pt x="204039" y="355180"/>
                    </a:moveTo>
                    <a:lnTo>
                      <a:pt x="392965" y="120913"/>
                    </a:lnTo>
                    <a:lnTo>
                      <a:pt x="438307" y="279610"/>
                    </a:lnTo>
                    <a:lnTo>
                      <a:pt x="491206" y="196483"/>
                    </a:lnTo>
                    <a:lnTo>
                      <a:pt x="604562" y="415637"/>
                    </a:lnTo>
                    <a:lnTo>
                      <a:pt x="793487" y="173812"/>
                    </a:lnTo>
                    <a:lnTo>
                      <a:pt x="823715" y="294724"/>
                    </a:lnTo>
                    <a:lnTo>
                      <a:pt x="959742" y="219154"/>
                    </a:lnTo>
                    <a:lnTo>
                      <a:pt x="1035312" y="340066"/>
                    </a:lnTo>
                    <a:lnTo>
                      <a:pt x="1088211" y="226711"/>
                    </a:lnTo>
                    <a:lnTo>
                      <a:pt x="1141110" y="415637"/>
                    </a:lnTo>
                    <a:lnTo>
                      <a:pt x="1216681" y="196483"/>
                    </a:lnTo>
                    <a:lnTo>
                      <a:pt x="1367821" y="355180"/>
                    </a:lnTo>
                    <a:lnTo>
                      <a:pt x="1586975" y="226711"/>
                    </a:lnTo>
                    <a:lnTo>
                      <a:pt x="1662545" y="392966"/>
                    </a:lnTo>
                    <a:lnTo>
                      <a:pt x="1723001" y="173812"/>
                    </a:lnTo>
                    <a:lnTo>
                      <a:pt x="1753229" y="264496"/>
                    </a:lnTo>
                    <a:lnTo>
                      <a:pt x="1806129" y="136027"/>
                    </a:lnTo>
                    <a:lnTo>
                      <a:pt x="1851471" y="430751"/>
                    </a:lnTo>
                    <a:lnTo>
                      <a:pt x="1919484" y="324952"/>
                    </a:lnTo>
                    <a:lnTo>
                      <a:pt x="2138638" y="438308"/>
                    </a:lnTo>
                    <a:lnTo>
                      <a:pt x="2214208" y="264496"/>
                    </a:lnTo>
                    <a:lnTo>
                      <a:pt x="2221765" y="445865"/>
                    </a:lnTo>
                    <a:lnTo>
                      <a:pt x="2357791" y="151141"/>
                    </a:lnTo>
                    <a:lnTo>
                      <a:pt x="2380462" y="324952"/>
                    </a:lnTo>
                    <a:lnTo>
                      <a:pt x="2425805" y="249382"/>
                    </a:lnTo>
                    <a:lnTo>
                      <a:pt x="2493818" y="347623"/>
                    </a:lnTo>
                    <a:lnTo>
                      <a:pt x="2765871" y="249382"/>
                    </a:lnTo>
                    <a:lnTo>
                      <a:pt x="2894340" y="377851"/>
                    </a:lnTo>
                    <a:lnTo>
                      <a:pt x="2947239" y="219154"/>
                    </a:lnTo>
                    <a:lnTo>
                      <a:pt x="3098380" y="453422"/>
                    </a:lnTo>
                    <a:lnTo>
                      <a:pt x="3211735" y="211597"/>
                    </a:lnTo>
                    <a:lnTo>
                      <a:pt x="3309977" y="430751"/>
                    </a:lnTo>
                    <a:lnTo>
                      <a:pt x="3634929" y="234268"/>
                    </a:lnTo>
                    <a:lnTo>
                      <a:pt x="3665157" y="355180"/>
                    </a:lnTo>
                    <a:lnTo>
                      <a:pt x="3725613" y="294724"/>
                    </a:lnTo>
                    <a:lnTo>
                      <a:pt x="3748284" y="392966"/>
                    </a:lnTo>
                    <a:lnTo>
                      <a:pt x="3808740" y="204040"/>
                    </a:lnTo>
                    <a:lnTo>
                      <a:pt x="3838968" y="438308"/>
                    </a:lnTo>
                    <a:lnTo>
                      <a:pt x="3967438" y="188926"/>
                    </a:lnTo>
                    <a:lnTo>
                      <a:pt x="4088350" y="332509"/>
                    </a:lnTo>
                    <a:lnTo>
                      <a:pt x="4216819" y="196483"/>
                    </a:lnTo>
                    <a:lnTo>
                      <a:pt x="4337732" y="408080"/>
                    </a:lnTo>
                    <a:lnTo>
                      <a:pt x="4390631" y="272053"/>
                    </a:lnTo>
                    <a:lnTo>
                      <a:pt x="4466201" y="445865"/>
                    </a:lnTo>
                    <a:lnTo>
                      <a:pt x="4617342" y="211597"/>
                    </a:lnTo>
                    <a:lnTo>
                      <a:pt x="4670241" y="347623"/>
                    </a:lnTo>
                    <a:lnTo>
                      <a:pt x="4745811" y="105799"/>
                    </a:lnTo>
                    <a:lnTo>
                      <a:pt x="4813824" y="377851"/>
                    </a:lnTo>
                    <a:lnTo>
                      <a:pt x="4896952" y="279610"/>
                    </a:lnTo>
                    <a:lnTo>
                      <a:pt x="4904509" y="453422"/>
                    </a:lnTo>
                    <a:lnTo>
                      <a:pt x="5002750" y="173812"/>
                    </a:lnTo>
                    <a:lnTo>
                      <a:pt x="5206790" y="415637"/>
                    </a:lnTo>
                    <a:lnTo>
                      <a:pt x="5312588" y="128470"/>
                    </a:lnTo>
                    <a:lnTo>
                      <a:pt x="5357930" y="196483"/>
                    </a:lnTo>
                    <a:lnTo>
                      <a:pt x="5395715" y="90685"/>
                    </a:lnTo>
                    <a:lnTo>
                      <a:pt x="5493957" y="279610"/>
                    </a:lnTo>
                    <a:lnTo>
                      <a:pt x="5841580" y="151141"/>
                    </a:lnTo>
                    <a:lnTo>
                      <a:pt x="5924707" y="294724"/>
                    </a:lnTo>
                    <a:lnTo>
                      <a:pt x="6189203" y="173812"/>
                    </a:lnTo>
                    <a:lnTo>
                      <a:pt x="6264773" y="324952"/>
                    </a:lnTo>
                    <a:lnTo>
                      <a:pt x="6332786" y="0"/>
                    </a:lnTo>
                    <a:lnTo>
                      <a:pt x="6355457" y="392966"/>
                    </a:lnTo>
                    <a:lnTo>
                      <a:pt x="6461256" y="211597"/>
                    </a:lnTo>
                    <a:lnTo>
                      <a:pt x="6506598" y="362737"/>
                    </a:lnTo>
                    <a:lnTo>
                      <a:pt x="6514155" y="196483"/>
                    </a:lnTo>
                    <a:lnTo>
                      <a:pt x="6627510" y="317395"/>
                    </a:lnTo>
                    <a:lnTo>
                      <a:pt x="6710638" y="173812"/>
                    </a:lnTo>
                    <a:lnTo>
                      <a:pt x="6823993" y="408080"/>
                    </a:lnTo>
                    <a:lnTo>
                      <a:pt x="7035590" y="226711"/>
                    </a:lnTo>
                    <a:lnTo>
                      <a:pt x="7043147" y="287167"/>
                    </a:lnTo>
                    <a:lnTo>
                      <a:pt x="7420998" y="241825"/>
                    </a:lnTo>
                    <a:lnTo>
                      <a:pt x="7473897" y="385408"/>
                    </a:lnTo>
                    <a:lnTo>
                      <a:pt x="7579696" y="120913"/>
                    </a:lnTo>
                    <a:lnTo>
                      <a:pt x="7723279" y="355180"/>
                    </a:lnTo>
                    <a:lnTo>
                      <a:pt x="7821520" y="287167"/>
                    </a:lnTo>
                    <a:lnTo>
                      <a:pt x="7836634" y="415637"/>
                    </a:lnTo>
                    <a:lnTo>
                      <a:pt x="7881977" y="136027"/>
                    </a:lnTo>
                    <a:lnTo>
                      <a:pt x="7927319" y="272053"/>
                    </a:lnTo>
                    <a:lnTo>
                      <a:pt x="8018003" y="151141"/>
                    </a:lnTo>
                    <a:lnTo>
                      <a:pt x="8123801" y="309838"/>
                    </a:lnTo>
                    <a:lnTo>
                      <a:pt x="8229600" y="188926"/>
                    </a:lnTo>
                    <a:lnTo>
                      <a:pt x="8327841" y="355180"/>
                    </a:lnTo>
                    <a:lnTo>
                      <a:pt x="8637679" y="151141"/>
                    </a:lnTo>
                    <a:lnTo>
                      <a:pt x="8773705" y="188926"/>
                    </a:lnTo>
                    <a:lnTo>
                      <a:pt x="8781262" y="566777"/>
                    </a:lnTo>
                    <a:lnTo>
                      <a:pt x="8788819" y="899286"/>
                    </a:lnTo>
                    <a:lnTo>
                      <a:pt x="0" y="846387"/>
                    </a:lnTo>
                    <a:lnTo>
                      <a:pt x="22671" y="302281"/>
                    </a:lnTo>
                    <a:lnTo>
                      <a:pt x="204039" y="35518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2744862" name="Freeform 38"/>
              <p:cNvSpPr/>
              <p:nvPr/>
            </p:nvSpPr>
            <p:spPr bwMode="auto">
              <a:xfrm>
                <a:off x="260349" y="3263034"/>
                <a:ext cx="8909049" cy="736074"/>
              </a:xfrm>
              <a:custGeom>
                <a:avLst/>
                <a:gdLst>
                  <a:gd name="connsiteX0" fmla="*/ 6350 w 8909050"/>
                  <a:gd name="connsiteY0" fmla="*/ 6350 h 1028700"/>
                  <a:gd name="connsiteX1" fmla="*/ 1149350 w 8909050"/>
                  <a:gd name="connsiteY1" fmla="*/ 0 h 1028700"/>
                  <a:gd name="connsiteX2" fmla="*/ 1155700 w 8909050"/>
                  <a:gd name="connsiteY2" fmla="*/ 742950 h 1028700"/>
                  <a:gd name="connsiteX3" fmla="*/ 7810500 w 8909050"/>
                  <a:gd name="connsiteY3" fmla="*/ 768350 h 1028700"/>
                  <a:gd name="connsiteX4" fmla="*/ 7823200 w 8909050"/>
                  <a:gd name="connsiteY4" fmla="*/ 304800 h 1028700"/>
                  <a:gd name="connsiteX5" fmla="*/ 7899400 w 8909050"/>
                  <a:gd name="connsiteY5" fmla="*/ 146050 h 1028700"/>
                  <a:gd name="connsiteX6" fmla="*/ 8896350 w 8909050"/>
                  <a:gd name="connsiteY6" fmla="*/ 158750 h 1028700"/>
                  <a:gd name="connsiteX7" fmla="*/ 8909050 w 8909050"/>
                  <a:gd name="connsiteY7" fmla="*/ 1028700 h 1028700"/>
                  <a:gd name="connsiteX8" fmla="*/ 0 w 8909050"/>
                  <a:gd name="connsiteY8" fmla="*/ 1003300 h 1028700"/>
                  <a:gd name="connsiteX9" fmla="*/ 31750 w 8909050"/>
                  <a:gd name="connsiteY9" fmla="*/ 6350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09050" h="1028700" fill="norm" stroke="1" extrusionOk="0">
                    <a:moveTo>
                      <a:pt x="6350" y="6350"/>
                    </a:moveTo>
                    <a:lnTo>
                      <a:pt x="1149350" y="0"/>
                    </a:lnTo>
                    <a:cubicBezTo>
                      <a:pt x="1151467" y="247650"/>
                      <a:pt x="1153583" y="495300"/>
                      <a:pt x="1155700" y="742950"/>
                    </a:cubicBezTo>
                    <a:lnTo>
                      <a:pt x="7810500" y="768350"/>
                    </a:lnTo>
                    <a:lnTo>
                      <a:pt x="7823200" y="304800"/>
                    </a:lnTo>
                    <a:lnTo>
                      <a:pt x="7899400" y="146050"/>
                    </a:lnTo>
                    <a:lnTo>
                      <a:pt x="8896350" y="158750"/>
                    </a:lnTo>
                    <a:lnTo>
                      <a:pt x="8909050" y="1028700"/>
                    </a:lnTo>
                    <a:lnTo>
                      <a:pt x="0" y="1003300"/>
                    </a:lnTo>
                    <a:lnTo>
                      <a:pt x="31750" y="6350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53072312" name="Group 31"/>
          <p:cNvGrpSpPr/>
          <p:nvPr/>
        </p:nvGrpSpPr>
        <p:grpSpPr bwMode="auto">
          <a:xfrm>
            <a:off x="107503" y="3665511"/>
            <a:ext cx="8909545" cy="2088234"/>
            <a:chOff x="107503" y="3933055"/>
            <a:chExt cx="8909545" cy="2088234"/>
          </a:xfrm>
        </p:grpSpPr>
        <p:pic>
          <p:nvPicPr>
            <p:cNvPr id="1019595856" name="Picture 4"/>
            <p:cNvPicPr>
              <a:picLocks noChangeAspect="1" noChangeArrowheads="1"/>
            </p:cNvPicPr>
            <p:nvPr/>
          </p:nvPicPr>
          <p:blipFill>
            <a:blip r:embed="rId4"/>
            <a:srcRect l="0" t="8475" r="0" b="9366"/>
            <a:stretch/>
          </p:blipFill>
          <p:spPr bwMode="auto">
            <a:xfrm>
              <a:off x="1307424" y="4069080"/>
              <a:ext cx="6566929" cy="183641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grpSp>
          <p:nvGrpSpPr>
            <p:cNvPr id="2102790205" name="Group 26"/>
            <p:cNvGrpSpPr/>
            <p:nvPr/>
          </p:nvGrpSpPr>
          <p:grpSpPr bwMode="auto">
            <a:xfrm>
              <a:off x="108000" y="5517232"/>
              <a:ext cx="8909049" cy="504056"/>
              <a:chOff x="260349" y="3263034"/>
              <a:chExt cx="8909049" cy="736074"/>
            </a:xfrm>
          </p:grpSpPr>
          <p:sp>
            <p:nvSpPr>
              <p:cNvPr id="74857210" name="Freeform 29"/>
              <p:cNvSpPr/>
              <p:nvPr/>
            </p:nvSpPr>
            <p:spPr bwMode="auto">
              <a:xfrm>
                <a:off x="341173" y="3462907"/>
                <a:ext cx="8788818" cy="431047"/>
              </a:xfrm>
              <a:custGeom>
                <a:avLst/>
                <a:gdLst>
                  <a:gd name="connsiteX0" fmla="*/ 204039 w 8788819"/>
                  <a:gd name="connsiteY0" fmla="*/ 355180 h 899286"/>
                  <a:gd name="connsiteX1" fmla="*/ 392965 w 8788819"/>
                  <a:gd name="connsiteY1" fmla="*/ 120913 h 899286"/>
                  <a:gd name="connsiteX2" fmla="*/ 438307 w 8788819"/>
                  <a:gd name="connsiteY2" fmla="*/ 279610 h 899286"/>
                  <a:gd name="connsiteX3" fmla="*/ 491206 w 8788819"/>
                  <a:gd name="connsiteY3" fmla="*/ 196483 h 899286"/>
                  <a:gd name="connsiteX4" fmla="*/ 604562 w 8788819"/>
                  <a:gd name="connsiteY4" fmla="*/ 415637 h 899286"/>
                  <a:gd name="connsiteX5" fmla="*/ 793487 w 8788819"/>
                  <a:gd name="connsiteY5" fmla="*/ 173812 h 899286"/>
                  <a:gd name="connsiteX6" fmla="*/ 823715 w 8788819"/>
                  <a:gd name="connsiteY6" fmla="*/ 294724 h 899286"/>
                  <a:gd name="connsiteX7" fmla="*/ 959742 w 8788819"/>
                  <a:gd name="connsiteY7" fmla="*/ 219154 h 899286"/>
                  <a:gd name="connsiteX8" fmla="*/ 1035312 w 8788819"/>
                  <a:gd name="connsiteY8" fmla="*/ 340066 h 899286"/>
                  <a:gd name="connsiteX9" fmla="*/ 1088211 w 8788819"/>
                  <a:gd name="connsiteY9" fmla="*/ 226711 h 899286"/>
                  <a:gd name="connsiteX10" fmla="*/ 1141110 w 8788819"/>
                  <a:gd name="connsiteY10" fmla="*/ 415637 h 899286"/>
                  <a:gd name="connsiteX11" fmla="*/ 1216681 w 8788819"/>
                  <a:gd name="connsiteY11" fmla="*/ 196483 h 899286"/>
                  <a:gd name="connsiteX12" fmla="*/ 1367821 w 8788819"/>
                  <a:gd name="connsiteY12" fmla="*/ 355180 h 899286"/>
                  <a:gd name="connsiteX13" fmla="*/ 1586975 w 8788819"/>
                  <a:gd name="connsiteY13" fmla="*/ 226711 h 899286"/>
                  <a:gd name="connsiteX14" fmla="*/ 1662545 w 8788819"/>
                  <a:gd name="connsiteY14" fmla="*/ 392966 h 899286"/>
                  <a:gd name="connsiteX15" fmla="*/ 1723001 w 8788819"/>
                  <a:gd name="connsiteY15" fmla="*/ 173812 h 899286"/>
                  <a:gd name="connsiteX16" fmla="*/ 1753229 w 8788819"/>
                  <a:gd name="connsiteY16" fmla="*/ 264496 h 899286"/>
                  <a:gd name="connsiteX17" fmla="*/ 1806129 w 8788819"/>
                  <a:gd name="connsiteY17" fmla="*/ 136027 h 899286"/>
                  <a:gd name="connsiteX18" fmla="*/ 1851471 w 8788819"/>
                  <a:gd name="connsiteY18" fmla="*/ 430751 h 899286"/>
                  <a:gd name="connsiteX19" fmla="*/ 1919484 w 8788819"/>
                  <a:gd name="connsiteY19" fmla="*/ 324952 h 899286"/>
                  <a:gd name="connsiteX20" fmla="*/ 2138638 w 8788819"/>
                  <a:gd name="connsiteY20" fmla="*/ 438308 h 899286"/>
                  <a:gd name="connsiteX21" fmla="*/ 2214208 w 8788819"/>
                  <a:gd name="connsiteY21" fmla="*/ 264496 h 899286"/>
                  <a:gd name="connsiteX22" fmla="*/ 2221765 w 8788819"/>
                  <a:gd name="connsiteY22" fmla="*/ 445865 h 899286"/>
                  <a:gd name="connsiteX23" fmla="*/ 2357791 w 8788819"/>
                  <a:gd name="connsiteY23" fmla="*/ 151141 h 899286"/>
                  <a:gd name="connsiteX24" fmla="*/ 2380462 w 8788819"/>
                  <a:gd name="connsiteY24" fmla="*/ 324952 h 899286"/>
                  <a:gd name="connsiteX25" fmla="*/ 2425805 w 8788819"/>
                  <a:gd name="connsiteY25" fmla="*/ 249382 h 899286"/>
                  <a:gd name="connsiteX26" fmla="*/ 2493818 w 8788819"/>
                  <a:gd name="connsiteY26" fmla="*/ 347623 h 899286"/>
                  <a:gd name="connsiteX27" fmla="*/ 2765871 w 8788819"/>
                  <a:gd name="connsiteY27" fmla="*/ 249382 h 899286"/>
                  <a:gd name="connsiteX28" fmla="*/ 2894340 w 8788819"/>
                  <a:gd name="connsiteY28" fmla="*/ 377851 h 899286"/>
                  <a:gd name="connsiteX29" fmla="*/ 2947239 w 8788819"/>
                  <a:gd name="connsiteY29" fmla="*/ 219154 h 899286"/>
                  <a:gd name="connsiteX30" fmla="*/ 3098380 w 8788819"/>
                  <a:gd name="connsiteY30" fmla="*/ 453422 h 899286"/>
                  <a:gd name="connsiteX31" fmla="*/ 3211735 w 8788819"/>
                  <a:gd name="connsiteY31" fmla="*/ 211597 h 899286"/>
                  <a:gd name="connsiteX32" fmla="*/ 3309977 w 8788819"/>
                  <a:gd name="connsiteY32" fmla="*/ 430751 h 899286"/>
                  <a:gd name="connsiteX33" fmla="*/ 3634929 w 8788819"/>
                  <a:gd name="connsiteY33" fmla="*/ 234268 h 899286"/>
                  <a:gd name="connsiteX34" fmla="*/ 3665157 w 8788819"/>
                  <a:gd name="connsiteY34" fmla="*/ 355180 h 899286"/>
                  <a:gd name="connsiteX35" fmla="*/ 3725613 w 8788819"/>
                  <a:gd name="connsiteY35" fmla="*/ 294724 h 899286"/>
                  <a:gd name="connsiteX36" fmla="*/ 3748284 w 8788819"/>
                  <a:gd name="connsiteY36" fmla="*/ 392966 h 899286"/>
                  <a:gd name="connsiteX37" fmla="*/ 3808740 w 8788819"/>
                  <a:gd name="connsiteY37" fmla="*/ 204040 h 899286"/>
                  <a:gd name="connsiteX38" fmla="*/ 3838968 w 8788819"/>
                  <a:gd name="connsiteY38" fmla="*/ 438308 h 899286"/>
                  <a:gd name="connsiteX39" fmla="*/ 3967438 w 8788819"/>
                  <a:gd name="connsiteY39" fmla="*/ 188926 h 899286"/>
                  <a:gd name="connsiteX40" fmla="*/ 4088350 w 8788819"/>
                  <a:gd name="connsiteY40" fmla="*/ 332509 h 899286"/>
                  <a:gd name="connsiteX41" fmla="*/ 4216819 w 8788819"/>
                  <a:gd name="connsiteY41" fmla="*/ 196483 h 899286"/>
                  <a:gd name="connsiteX42" fmla="*/ 4337732 w 8788819"/>
                  <a:gd name="connsiteY42" fmla="*/ 408080 h 899286"/>
                  <a:gd name="connsiteX43" fmla="*/ 4390631 w 8788819"/>
                  <a:gd name="connsiteY43" fmla="*/ 272053 h 899286"/>
                  <a:gd name="connsiteX44" fmla="*/ 4466201 w 8788819"/>
                  <a:gd name="connsiteY44" fmla="*/ 445865 h 899286"/>
                  <a:gd name="connsiteX45" fmla="*/ 4617342 w 8788819"/>
                  <a:gd name="connsiteY45" fmla="*/ 211597 h 899286"/>
                  <a:gd name="connsiteX46" fmla="*/ 4670241 w 8788819"/>
                  <a:gd name="connsiteY46" fmla="*/ 347623 h 899286"/>
                  <a:gd name="connsiteX47" fmla="*/ 4745811 w 8788819"/>
                  <a:gd name="connsiteY47" fmla="*/ 105799 h 899286"/>
                  <a:gd name="connsiteX48" fmla="*/ 4813824 w 8788819"/>
                  <a:gd name="connsiteY48" fmla="*/ 377851 h 899286"/>
                  <a:gd name="connsiteX49" fmla="*/ 4896952 w 8788819"/>
                  <a:gd name="connsiteY49" fmla="*/ 279610 h 899286"/>
                  <a:gd name="connsiteX50" fmla="*/ 4904509 w 8788819"/>
                  <a:gd name="connsiteY50" fmla="*/ 453422 h 899286"/>
                  <a:gd name="connsiteX51" fmla="*/ 5002750 w 8788819"/>
                  <a:gd name="connsiteY51" fmla="*/ 173812 h 899286"/>
                  <a:gd name="connsiteX52" fmla="*/ 5206790 w 8788819"/>
                  <a:gd name="connsiteY52" fmla="*/ 415637 h 899286"/>
                  <a:gd name="connsiteX53" fmla="*/ 5312588 w 8788819"/>
                  <a:gd name="connsiteY53" fmla="*/ 128470 h 899286"/>
                  <a:gd name="connsiteX54" fmla="*/ 5357930 w 8788819"/>
                  <a:gd name="connsiteY54" fmla="*/ 196483 h 899286"/>
                  <a:gd name="connsiteX55" fmla="*/ 5395715 w 8788819"/>
                  <a:gd name="connsiteY55" fmla="*/ 90685 h 899286"/>
                  <a:gd name="connsiteX56" fmla="*/ 5493957 w 8788819"/>
                  <a:gd name="connsiteY56" fmla="*/ 279610 h 899286"/>
                  <a:gd name="connsiteX57" fmla="*/ 5841580 w 8788819"/>
                  <a:gd name="connsiteY57" fmla="*/ 151141 h 899286"/>
                  <a:gd name="connsiteX58" fmla="*/ 5924707 w 8788819"/>
                  <a:gd name="connsiteY58" fmla="*/ 294724 h 899286"/>
                  <a:gd name="connsiteX59" fmla="*/ 6189203 w 8788819"/>
                  <a:gd name="connsiteY59" fmla="*/ 173812 h 899286"/>
                  <a:gd name="connsiteX60" fmla="*/ 6264773 w 8788819"/>
                  <a:gd name="connsiteY60" fmla="*/ 324952 h 899286"/>
                  <a:gd name="connsiteX61" fmla="*/ 6332786 w 8788819"/>
                  <a:gd name="connsiteY61" fmla="*/ 0 h 899286"/>
                  <a:gd name="connsiteX62" fmla="*/ 6355457 w 8788819"/>
                  <a:gd name="connsiteY62" fmla="*/ 392966 h 899286"/>
                  <a:gd name="connsiteX63" fmla="*/ 6461256 w 8788819"/>
                  <a:gd name="connsiteY63" fmla="*/ 211597 h 899286"/>
                  <a:gd name="connsiteX64" fmla="*/ 6506598 w 8788819"/>
                  <a:gd name="connsiteY64" fmla="*/ 362737 h 899286"/>
                  <a:gd name="connsiteX65" fmla="*/ 6514155 w 8788819"/>
                  <a:gd name="connsiteY65" fmla="*/ 196483 h 899286"/>
                  <a:gd name="connsiteX66" fmla="*/ 6627510 w 8788819"/>
                  <a:gd name="connsiteY66" fmla="*/ 317395 h 899286"/>
                  <a:gd name="connsiteX67" fmla="*/ 6710638 w 8788819"/>
                  <a:gd name="connsiteY67" fmla="*/ 173812 h 899286"/>
                  <a:gd name="connsiteX68" fmla="*/ 6823993 w 8788819"/>
                  <a:gd name="connsiteY68" fmla="*/ 408080 h 899286"/>
                  <a:gd name="connsiteX69" fmla="*/ 7035590 w 8788819"/>
                  <a:gd name="connsiteY69" fmla="*/ 226711 h 899286"/>
                  <a:gd name="connsiteX70" fmla="*/ 7043147 w 8788819"/>
                  <a:gd name="connsiteY70" fmla="*/ 287167 h 899286"/>
                  <a:gd name="connsiteX71" fmla="*/ 7420998 w 8788819"/>
                  <a:gd name="connsiteY71" fmla="*/ 241825 h 899286"/>
                  <a:gd name="connsiteX72" fmla="*/ 7473897 w 8788819"/>
                  <a:gd name="connsiteY72" fmla="*/ 385408 h 899286"/>
                  <a:gd name="connsiteX73" fmla="*/ 7579696 w 8788819"/>
                  <a:gd name="connsiteY73" fmla="*/ 120913 h 899286"/>
                  <a:gd name="connsiteX74" fmla="*/ 7723279 w 8788819"/>
                  <a:gd name="connsiteY74" fmla="*/ 355180 h 899286"/>
                  <a:gd name="connsiteX75" fmla="*/ 7821520 w 8788819"/>
                  <a:gd name="connsiteY75" fmla="*/ 287167 h 899286"/>
                  <a:gd name="connsiteX76" fmla="*/ 7836634 w 8788819"/>
                  <a:gd name="connsiteY76" fmla="*/ 415637 h 899286"/>
                  <a:gd name="connsiteX77" fmla="*/ 7881977 w 8788819"/>
                  <a:gd name="connsiteY77" fmla="*/ 136027 h 899286"/>
                  <a:gd name="connsiteX78" fmla="*/ 7927319 w 8788819"/>
                  <a:gd name="connsiteY78" fmla="*/ 272053 h 899286"/>
                  <a:gd name="connsiteX79" fmla="*/ 8018003 w 8788819"/>
                  <a:gd name="connsiteY79" fmla="*/ 151141 h 899286"/>
                  <a:gd name="connsiteX80" fmla="*/ 8123801 w 8788819"/>
                  <a:gd name="connsiteY80" fmla="*/ 309838 h 899286"/>
                  <a:gd name="connsiteX81" fmla="*/ 8229600 w 8788819"/>
                  <a:gd name="connsiteY81" fmla="*/ 188926 h 899286"/>
                  <a:gd name="connsiteX82" fmla="*/ 8327841 w 8788819"/>
                  <a:gd name="connsiteY82" fmla="*/ 355180 h 899286"/>
                  <a:gd name="connsiteX83" fmla="*/ 8637679 w 8788819"/>
                  <a:gd name="connsiteY83" fmla="*/ 151141 h 899286"/>
                  <a:gd name="connsiteX84" fmla="*/ 8773705 w 8788819"/>
                  <a:gd name="connsiteY84" fmla="*/ 188926 h 899286"/>
                  <a:gd name="connsiteX85" fmla="*/ 8781262 w 8788819"/>
                  <a:gd name="connsiteY85" fmla="*/ 566777 h 899286"/>
                  <a:gd name="connsiteX86" fmla="*/ 8788819 w 8788819"/>
                  <a:gd name="connsiteY86" fmla="*/ 899286 h 899286"/>
                  <a:gd name="connsiteX87" fmla="*/ 0 w 8788819"/>
                  <a:gd name="connsiteY87" fmla="*/ 846387 h 899286"/>
                  <a:gd name="connsiteX88" fmla="*/ 22671 w 8788819"/>
                  <a:gd name="connsiteY88" fmla="*/ 302281 h 899286"/>
                  <a:gd name="connsiteX89" fmla="*/ 204039 w 8788819"/>
                  <a:gd name="connsiteY89" fmla="*/ 355180 h 89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788819" h="899286" fill="norm" stroke="1" extrusionOk="0">
                    <a:moveTo>
                      <a:pt x="204039" y="355180"/>
                    </a:moveTo>
                    <a:lnTo>
                      <a:pt x="392965" y="120913"/>
                    </a:lnTo>
                    <a:lnTo>
                      <a:pt x="438307" y="279610"/>
                    </a:lnTo>
                    <a:lnTo>
                      <a:pt x="491206" y="196483"/>
                    </a:lnTo>
                    <a:lnTo>
                      <a:pt x="604562" y="415637"/>
                    </a:lnTo>
                    <a:lnTo>
                      <a:pt x="793487" y="173812"/>
                    </a:lnTo>
                    <a:lnTo>
                      <a:pt x="823715" y="294724"/>
                    </a:lnTo>
                    <a:lnTo>
                      <a:pt x="959742" y="219154"/>
                    </a:lnTo>
                    <a:lnTo>
                      <a:pt x="1035312" y="340066"/>
                    </a:lnTo>
                    <a:lnTo>
                      <a:pt x="1088211" y="226711"/>
                    </a:lnTo>
                    <a:lnTo>
                      <a:pt x="1141110" y="415637"/>
                    </a:lnTo>
                    <a:lnTo>
                      <a:pt x="1216681" y="196483"/>
                    </a:lnTo>
                    <a:lnTo>
                      <a:pt x="1367821" y="355180"/>
                    </a:lnTo>
                    <a:lnTo>
                      <a:pt x="1586975" y="226711"/>
                    </a:lnTo>
                    <a:lnTo>
                      <a:pt x="1662545" y="392966"/>
                    </a:lnTo>
                    <a:lnTo>
                      <a:pt x="1723001" y="173812"/>
                    </a:lnTo>
                    <a:lnTo>
                      <a:pt x="1753229" y="264496"/>
                    </a:lnTo>
                    <a:lnTo>
                      <a:pt x="1806129" y="136027"/>
                    </a:lnTo>
                    <a:lnTo>
                      <a:pt x="1851471" y="430751"/>
                    </a:lnTo>
                    <a:lnTo>
                      <a:pt x="1919484" y="324952"/>
                    </a:lnTo>
                    <a:lnTo>
                      <a:pt x="2138638" y="438308"/>
                    </a:lnTo>
                    <a:lnTo>
                      <a:pt x="2214208" y="264496"/>
                    </a:lnTo>
                    <a:lnTo>
                      <a:pt x="2221765" y="445865"/>
                    </a:lnTo>
                    <a:lnTo>
                      <a:pt x="2357791" y="151141"/>
                    </a:lnTo>
                    <a:lnTo>
                      <a:pt x="2380462" y="324952"/>
                    </a:lnTo>
                    <a:lnTo>
                      <a:pt x="2425805" y="249382"/>
                    </a:lnTo>
                    <a:lnTo>
                      <a:pt x="2493818" y="347623"/>
                    </a:lnTo>
                    <a:lnTo>
                      <a:pt x="2765871" y="249382"/>
                    </a:lnTo>
                    <a:lnTo>
                      <a:pt x="2894340" y="377851"/>
                    </a:lnTo>
                    <a:lnTo>
                      <a:pt x="2947239" y="219154"/>
                    </a:lnTo>
                    <a:lnTo>
                      <a:pt x="3098380" y="453422"/>
                    </a:lnTo>
                    <a:lnTo>
                      <a:pt x="3211735" y="211597"/>
                    </a:lnTo>
                    <a:lnTo>
                      <a:pt x="3309977" y="430751"/>
                    </a:lnTo>
                    <a:lnTo>
                      <a:pt x="3634929" y="234268"/>
                    </a:lnTo>
                    <a:lnTo>
                      <a:pt x="3665157" y="355180"/>
                    </a:lnTo>
                    <a:lnTo>
                      <a:pt x="3725613" y="294724"/>
                    </a:lnTo>
                    <a:lnTo>
                      <a:pt x="3748284" y="392966"/>
                    </a:lnTo>
                    <a:lnTo>
                      <a:pt x="3808740" y="204040"/>
                    </a:lnTo>
                    <a:lnTo>
                      <a:pt x="3838968" y="438308"/>
                    </a:lnTo>
                    <a:lnTo>
                      <a:pt x="3967438" y="188926"/>
                    </a:lnTo>
                    <a:lnTo>
                      <a:pt x="4088350" y="332509"/>
                    </a:lnTo>
                    <a:lnTo>
                      <a:pt x="4216819" y="196483"/>
                    </a:lnTo>
                    <a:lnTo>
                      <a:pt x="4337732" y="408080"/>
                    </a:lnTo>
                    <a:lnTo>
                      <a:pt x="4390631" y="272053"/>
                    </a:lnTo>
                    <a:lnTo>
                      <a:pt x="4466201" y="445865"/>
                    </a:lnTo>
                    <a:lnTo>
                      <a:pt x="4617342" y="211597"/>
                    </a:lnTo>
                    <a:lnTo>
                      <a:pt x="4670241" y="347623"/>
                    </a:lnTo>
                    <a:lnTo>
                      <a:pt x="4745811" y="105799"/>
                    </a:lnTo>
                    <a:lnTo>
                      <a:pt x="4813824" y="377851"/>
                    </a:lnTo>
                    <a:lnTo>
                      <a:pt x="4896952" y="279610"/>
                    </a:lnTo>
                    <a:lnTo>
                      <a:pt x="4904509" y="453422"/>
                    </a:lnTo>
                    <a:lnTo>
                      <a:pt x="5002750" y="173812"/>
                    </a:lnTo>
                    <a:lnTo>
                      <a:pt x="5206790" y="415637"/>
                    </a:lnTo>
                    <a:lnTo>
                      <a:pt x="5312588" y="128470"/>
                    </a:lnTo>
                    <a:lnTo>
                      <a:pt x="5357930" y="196483"/>
                    </a:lnTo>
                    <a:lnTo>
                      <a:pt x="5395715" y="90685"/>
                    </a:lnTo>
                    <a:lnTo>
                      <a:pt x="5493957" y="279610"/>
                    </a:lnTo>
                    <a:lnTo>
                      <a:pt x="5841580" y="151141"/>
                    </a:lnTo>
                    <a:lnTo>
                      <a:pt x="5924707" y="294724"/>
                    </a:lnTo>
                    <a:lnTo>
                      <a:pt x="6189203" y="173812"/>
                    </a:lnTo>
                    <a:lnTo>
                      <a:pt x="6264773" y="324952"/>
                    </a:lnTo>
                    <a:lnTo>
                      <a:pt x="6332786" y="0"/>
                    </a:lnTo>
                    <a:lnTo>
                      <a:pt x="6355457" y="392966"/>
                    </a:lnTo>
                    <a:lnTo>
                      <a:pt x="6461256" y="211597"/>
                    </a:lnTo>
                    <a:lnTo>
                      <a:pt x="6506598" y="362737"/>
                    </a:lnTo>
                    <a:lnTo>
                      <a:pt x="6514155" y="196483"/>
                    </a:lnTo>
                    <a:lnTo>
                      <a:pt x="6627510" y="317395"/>
                    </a:lnTo>
                    <a:lnTo>
                      <a:pt x="6710638" y="173812"/>
                    </a:lnTo>
                    <a:lnTo>
                      <a:pt x="6823993" y="408080"/>
                    </a:lnTo>
                    <a:lnTo>
                      <a:pt x="7035590" y="226711"/>
                    </a:lnTo>
                    <a:lnTo>
                      <a:pt x="7043147" y="287167"/>
                    </a:lnTo>
                    <a:lnTo>
                      <a:pt x="7420998" y="241825"/>
                    </a:lnTo>
                    <a:lnTo>
                      <a:pt x="7473897" y="385408"/>
                    </a:lnTo>
                    <a:lnTo>
                      <a:pt x="7579696" y="120913"/>
                    </a:lnTo>
                    <a:lnTo>
                      <a:pt x="7723279" y="355180"/>
                    </a:lnTo>
                    <a:lnTo>
                      <a:pt x="7821520" y="287167"/>
                    </a:lnTo>
                    <a:lnTo>
                      <a:pt x="7836634" y="415637"/>
                    </a:lnTo>
                    <a:lnTo>
                      <a:pt x="7881977" y="136027"/>
                    </a:lnTo>
                    <a:lnTo>
                      <a:pt x="7927319" y="272053"/>
                    </a:lnTo>
                    <a:lnTo>
                      <a:pt x="8018003" y="151141"/>
                    </a:lnTo>
                    <a:lnTo>
                      <a:pt x="8123801" y="309838"/>
                    </a:lnTo>
                    <a:lnTo>
                      <a:pt x="8229600" y="188926"/>
                    </a:lnTo>
                    <a:lnTo>
                      <a:pt x="8327841" y="355180"/>
                    </a:lnTo>
                    <a:lnTo>
                      <a:pt x="8637679" y="151141"/>
                    </a:lnTo>
                    <a:lnTo>
                      <a:pt x="8773705" y="188926"/>
                    </a:lnTo>
                    <a:lnTo>
                      <a:pt x="8781262" y="566777"/>
                    </a:lnTo>
                    <a:lnTo>
                      <a:pt x="8788819" y="899286"/>
                    </a:lnTo>
                    <a:lnTo>
                      <a:pt x="0" y="846387"/>
                    </a:lnTo>
                    <a:lnTo>
                      <a:pt x="22671" y="302281"/>
                    </a:lnTo>
                    <a:lnTo>
                      <a:pt x="204039" y="35518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7222217" name="Freeform 30"/>
              <p:cNvSpPr/>
              <p:nvPr/>
            </p:nvSpPr>
            <p:spPr bwMode="auto">
              <a:xfrm>
                <a:off x="260349" y="3263034"/>
                <a:ext cx="8909049" cy="736074"/>
              </a:xfrm>
              <a:custGeom>
                <a:avLst/>
                <a:gdLst>
                  <a:gd name="connsiteX0" fmla="*/ 6350 w 8909050"/>
                  <a:gd name="connsiteY0" fmla="*/ 6350 h 1028700"/>
                  <a:gd name="connsiteX1" fmla="*/ 1149350 w 8909050"/>
                  <a:gd name="connsiteY1" fmla="*/ 0 h 1028700"/>
                  <a:gd name="connsiteX2" fmla="*/ 1155700 w 8909050"/>
                  <a:gd name="connsiteY2" fmla="*/ 742950 h 1028700"/>
                  <a:gd name="connsiteX3" fmla="*/ 7810500 w 8909050"/>
                  <a:gd name="connsiteY3" fmla="*/ 768350 h 1028700"/>
                  <a:gd name="connsiteX4" fmla="*/ 7823200 w 8909050"/>
                  <a:gd name="connsiteY4" fmla="*/ 304800 h 1028700"/>
                  <a:gd name="connsiteX5" fmla="*/ 7899400 w 8909050"/>
                  <a:gd name="connsiteY5" fmla="*/ 146050 h 1028700"/>
                  <a:gd name="connsiteX6" fmla="*/ 8896350 w 8909050"/>
                  <a:gd name="connsiteY6" fmla="*/ 158750 h 1028700"/>
                  <a:gd name="connsiteX7" fmla="*/ 8909050 w 8909050"/>
                  <a:gd name="connsiteY7" fmla="*/ 1028700 h 1028700"/>
                  <a:gd name="connsiteX8" fmla="*/ 0 w 8909050"/>
                  <a:gd name="connsiteY8" fmla="*/ 1003300 h 1028700"/>
                  <a:gd name="connsiteX9" fmla="*/ 31750 w 8909050"/>
                  <a:gd name="connsiteY9" fmla="*/ 6350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09050" h="1028700" fill="norm" stroke="1" extrusionOk="0">
                    <a:moveTo>
                      <a:pt x="6350" y="6350"/>
                    </a:moveTo>
                    <a:lnTo>
                      <a:pt x="1149350" y="0"/>
                    </a:lnTo>
                    <a:cubicBezTo>
                      <a:pt x="1151467" y="247650"/>
                      <a:pt x="1153583" y="495300"/>
                      <a:pt x="1155700" y="742950"/>
                    </a:cubicBezTo>
                    <a:lnTo>
                      <a:pt x="7810500" y="768350"/>
                    </a:lnTo>
                    <a:lnTo>
                      <a:pt x="7823200" y="304800"/>
                    </a:lnTo>
                    <a:lnTo>
                      <a:pt x="7899400" y="146050"/>
                    </a:lnTo>
                    <a:lnTo>
                      <a:pt x="8896350" y="158750"/>
                    </a:lnTo>
                    <a:lnTo>
                      <a:pt x="8909050" y="1028700"/>
                    </a:lnTo>
                    <a:lnTo>
                      <a:pt x="0" y="1003300"/>
                    </a:lnTo>
                    <a:lnTo>
                      <a:pt x="31750" y="6350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43839801" name="Group 39"/>
            <p:cNvGrpSpPr/>
            <p:nvPr/>
          </p:nvGrpSpPr>
          <p:grpSpPr bwMode="auto">
            <a:xfrm flipV="1">
              <a:off x="107503" y="3933055"/>
              <a:ext cx="8909049" cy="504056"/>
              <a:chOff x="260349" y="3263034"/>
              <a:chExt cx="8909049" cy="736074"/>
            </a:xfrm>
          </p:grpSpPr>
          <p:sp>
            <p:nvSpPr>
              <p:cNvPr id="1318584417" name="Freeform 40"/>
              <p:cNvSpPr/>
              <p:nvPr/>
            </p:nvSpPr>
            <p:spPr bwMode="auto">
              <a:xfrm>
                <a:off x="341173" y="3462907"/>
                <a:ext cx="8788818" cy="431047"/>
              </a:xfrm>
              <a:custGeom>
                <a:avLst/>
                <a:gdLst>
                  <a:gd name="connsiteX0" fmla="*/ 204039 w 8788819"/>
                  <a:gd name="connsiteY0" fmla="*/ 355180 h 899286"/>
                  <a:gd name="connsiteX1" fmla="*/ 392965 w 8788819"/>
                  <a:gd name="connsiteY1" fmla="*/ 120913 h 899286"/>
                  <a:gd name="connsiteX2" fmla="*/ 438307 w 8788819"/>
                  <a:gd name="connsiteY2" fmla="*/ 279610 h 899286"/>
                  <a:gd name="connsiteX3" fmla="*/ 491206 w 8788819"/>
                  <a:gd name="connsiteY3" fmla="*/ 196483 h 899286"/>
                  <a:gd name="connsiteX4" fmla="*/ 604562 w 8788819"/>
                  <a:gd name="connsiteY4" fmla="*/ 415637 h 899286"/>
                  <a:gd name="connsiteX5" fmla="*/ 793487 w 8788819"/>
                  <a:gd name="connsiteY5" fmla="*/ 173812 h 899286"/>
                  <a:gd name="connsiteX6" fmla="*/ 823715 w 8788819"/>
                  <a:gd name="connsiteY6" fmla="*/ 294724 h 899286"/>
                  <a:gd name="connsiteX7" fmla="*/ 959742 w 8788819"/>
                  <a:gd name="connsiteY7" fmla="*/ 219154 h 899286"/>
                  <a:gd name="connsiteX8" fmla="*/ 1035312 w 8788819"/>
                  <a:gd name="connsiteY8" fmla="*/ 340066 h 899286"/>
                  <a:gd name="connsiteX9" fmla="*/ 1088211 w 8788819"/>
                  <a:gd name="connsiteY9" fmla="*/ 226711 h 899286"/>
                  <a:gd name="connsiteX10" fmla="*/ 1141110 w 8788819"/>
                  <a:gd name="connsiteY10" fmla="*/ 415637 h 899286"/>
                  <a:gd name="connsiteX11" fmla="*/ 1216681 w 8788819"/>
                  <a:gd name="connsiteY11" fmla="*/ 196483 h 899286"/>
                  <a:gd name="connsiteX12" fmla="*/ 1367821 w 8788819"/>
                  <a:gd name="connsiteY12" fmla="*/ 355180 h 899286"/>
                  <a:gd name="connsiteX13" fmla="*/ 1586975 w 8788819"/>
                  <a:gd name="connsiteY13" fmla="*/ 226711 h 899286"/>
                  <a:gd name="connsiteX14" fmla="*/ 1662545 w 8788819"/>
                  <a:gd name="connsiteY14" fmla="*/ 392966 h 899286"/>
                  <a:gd name="connsiteX15" fmla="*/ 1723001 w 8788819"/>
                  <a:gd name="connsiteY15" fmla="*/ 173812 h 899286"/>
                  <a:gd name="connsiteX16" fmla="*/ 1753229 w 8788819"/>
                  <a:gd name="connsiteY16" fmla="*/ 264496 h 899286"/>
                  <a:gd name="connsiteX17" fmla="*/ 1806129 w 8788819"/>
                  <a:gd name="connsiteY17" fmla="*/ 136027 h 899286"/>
                  <a:gd name="connsiteX18" fmla="*/ 1851471 w 8788819"/>
                  <a:gd name="connsiteY18" fmla="*/ 430751 h 899286"/>
                  <a:gd name="connsiteX19" fmla="*/ 1919484 w 8788819"/>
                  <a:gd name="connsiteY19" fmla="*/ 324952 h 899286"/>
                  <a:gd name="connsiteX20" fmla="*/ 2138638 w 8788819"/>
                  <a:gd name="connsiteY20" fmla="*/ 438308 h 899286"/>
                  <a:gd name="connsiteX21" fmla="*/ 2214208 w 8788819"/>
                  <a:gd name="connsiteY21" fmla="*/ 264496 h 899286"/>
                  <a:gd name="connsiteX22" fmla="*/ 2221765 w 8788819"/>
                  <a:gd name="connsiteY22" fmla="*/ 445865 h 899286"/>
                  <a:gd name="connsiteX23" fmla="*/ 2357791 w 8788819"/>
                  <a:gd name="connsiteY23" fmla="*/ 151141 h 899286"/>
                  <a:gd name="connsiteX24" fmla="*/ 2380462 w 8788819"/>
                  <a:gd name="connsiteY24" fmla="*/ 324952 h 899286"/>
                  <a:gd name="connsiteX25" fmla="*/ 2425805 w 8788819"/>
                  <a:gd name="connsiteY25" fmla="*/ 249382 h 899286"/>
                  <a:gd name="connsiteX26" fmla="*/ 2493818 w 8788819"/>
                  <a:gd name="connsiteY26" fmla="*/ 347623 h 899286"/>
                  <a:gd name="connsiteX27" fmla="*/ 2765871 w 8788819"/>
                  <a:gd name="connsiteY27" fmla="*/ 249382 h 899286"/>
                  <a:gd name="connsiteX28" fmla="*/ 2894340 w 8788819"/>
                  <a:gd name="connsiteY28" fmla="*/ 377851 h 899286"/>
                  <a:gd name="connsiteX29" fmla="*/ 2947239 w 8788819"/>
                  <a:gd name="connsiteY29" fmla="*/ 219154 h 899286"/>
                  <a:gd name="connsiteX30" fmla="*/ 3098380 w 8788819"/>
                  <a:gd name="connsiteY30" fmla="*/ 453422 h 899286"/>
                  <a:gd name="connsiteX31" fmla="*/ 3211735 w 8788819"/>
                  <a:gd name="connsiteY31" fmla="*/ 211597 h 899286"/>
                  <a:gd name="connsiteX32" fmla="*/ 3309977 w 8788819"/>
                  <a:gd name="connsiteY32" fmla="*/ 430751 h 899286"/>
                  <a:gd name="connsiteX33" fmla="*/ 3634929 w 8788819"/>
                  <a:gd name="connsiteY33" fmla="*/ 234268 h 899286"/>
                  <a:gd name="connsiteX34" fmla="*/ 3665157 w 8788819"/>
                  <a:gd name="connsiteY34" fmla="*/ 355180 h 899286"/>
                  <a:gd name="connsiteX35" fmla="*/ 3725613 w 8788819"/>
                  <a:gd name="connsiteY35" fmla="*/ 294724 h 899286"/>
                  <a:gd name="connsiteX36" fmla="*/ 3748284 w 8788819"/>
                  <a:gd name="connsiteY36" fmla="*/ 392966 h 899286"/>
                  <a:gd name="connsiteX37" fmla="*/ 3808740 w 8788819"/>
                  <a:gd name="connsiteY37" fmla="*/ 204040 h 899286"/>
                  <a:gd name="connsiteX38" fmla="*/ 3838968 w 8788819"/>
                  <a:gd name="connsiteY38" fmla="*/ 438308 h 899286"/>
                  <a:gd name="connsiteX39" fmla="*/ 3967438 w 8788819"/>
                  <a:gd name="connsiteY39" fmla="*/ 188926 h 899286"/>
                  <a:gd name="connsiteX40" fmla="*/ 4088350 w 8788819"/>
                  <a:gd name="connsiteY40" fmla="*/ 332509 h 899286"/>
                  <a:gd name="connsiteX41" fmla="*/ 4216819 w 8788819"/>
                  <a:gd name="connsiteY41" fmla="*/ 196483 h 899286"/>
                  <a:gd name="connsiteX42" fmla="*/ 4337732 w 8788819"/>
                  <a:gd name="connsiteY42" fmla="*/ 408080 h 899286"/>
                  <a:gd name="connsiteX43" fmla="*/ 4390631 w 8788819"/>
                  <a:gd name="connsiteY43" fmla="*/ 272053 h 899286"/>
                  <a:gd name="connsiteX44" fmla="*/ 4466201 w 8788819"/>
                  <a:gd name="connsiteY44" fmla="*/ 445865 h 899286"/>
                  <a:gd name="connsiteX45" fmla="*/ 4617342 w 8788819"/>
                  <a:gd name="connsiteY45" fmla="*/ 211597 h 899286"/>
                  <a:gd name="connsiteX46" fmla="*/ 4670241 w 8788819"/>
                  <a:gd name="connsiteY46" fmla="*/ 347623 h 899286"/>
                  <a:gd name="connsiteX47" fmla="*/ 4745811 w 8788819"/>
                  <a:gd name="connsiteY47" fmla="*/ 105799 h 899286"/>
                  <a:gd name="connsiteX48" fmla="*/ 4813824 w 8788819"/>
                  <a:gd name="connsiteY48" fmla="*/ 377851 h 899286"/>
                  <a:gd name="connsiteX49" fmla="*/ 4896952 w 8788819"/>
                  <a:gd name="connsiteY49" fmla="*/ 279610 h 899286"/>
                  <a:gd name="connsiteX50" fmla="*/ 4904509 w 8788819"/>
                  <a:gd name="connsiteY50" fmla="*/ 453422 h 899286"/>
                  <a:gd name="connsiteX51" fmla="*/ 5002750 w 8788819"/>
                  <a:gd name="connsiteY51" fmla="*/ 173812 h 899286"/>
                  <a:gd name="connsiteX52" fmla="*/ 5206790 w 8788819"/>
                  <a:gd name="connsiteY52" fmla="*/ 415637 h 899286"/>
                  <a:gd name="connsiteX53" fmla="*/ 5312588 w 8788819"/>
                  <a:gd name="connsiteY53" fmla="*/ 128470 h 899286"/>
                  <a:gd name="connsiteX54" fmla="*/ 5357930 w 8788819"/>
                  <a:gd name="connsiteY54" fmla="*/ 196483 h 899286"/>
                  <a:gd name="connsiteX55" fmla="*/ 5395715 w 8788819"/>
                  <a:gd name="connsiteY55" fmla="*/ 90685 h 899286"/>
                  <a:gd name="connsiteX56" fmla="*/ 5493957 w 8788819"/>
                  <a:gd name="connsiteY56" fmla="*/ 279610 h 899286"/>
                  <a:gd name="connsiteX57" fmla="*/ 5841580 w 8788819"/>
                  <a:gd name="connsiteY57" fmla="*/ 151141 h 899286"/>
                  <a:gd name="connsiteX58" fmla="*/ 5924707 w 8788819"/>
                  <a:gd name="connsiteY58" fmla="*/ 294724 h 899286"/>
                  <a:gd name="connsiteX59" fmla="*/ 6189203 w 8788819"/>
                  <a:gd name="connsiteY59" fmla="*/ 173812 h 899286"/>
                  <a:gd name="connsiteX60" fmla="*/ 6264773 w 8788819"/>
                  <a:gd name="connsiteY60" fmla="*/ 324952 h 899286"/>
                  <a:gd name="connsiteX61" fmla="*/ 6332786 w 8788819"/>
                  <a:gd name="connsiteY61" fmla="*/ 0 h 899286"/>
                  <a:gd name="connsiteX62" fmla="*/ 6355457 w 8788819"/>
                  <a:gd name="connsiteY62" fmla="*/ 392966 h 899286"/>
                  <a:gd name="connsiteX63" fmla="*/ 6461256 w 8788819"/>
                  <a:gd name="connsiteY63" fmla="*/ 211597 h 899286"/>
                  <a:gd name="connsiteX64" fmla="*/ 6506598 w 8788819"/>
                  <a:gd name="connsiteY64" fmla="*/ 362737 h 899286"/>
                  <a:gd name="connsiteX65" fmla="*/ 6514155 w 8788819"/>
                  <a:gd name="connsiteY65" fmla="*/ 196483 h 899286"/>
                  <a:gd name="connsiteX66" fmla="*/ 6627510 w 8788819"/>
                  <a:gd name="connsiteY66" fmla="*/ 317395 h 899286"/>
                  <a:gd name="connsiteX67" fmla="*/ 6710638 w 8788819"/>
                  <a:gd name="connsiteY67" fmla="*/ 173812 h 899286"/>
                  <a:gd name="connsiteX68" fmla="*/ 6823993 w 8788819"/>
                  <a:gd name="connsiteY68" fmla="*/ 408080 h 899286"/>
                  <a:gd name="connsiteX69" fmla="*/ 7035590 w 8788819"/>
                  <a:gd name="connsiteY69" fmla="*/ 226711 h 899286"/>
                  <a:gd name="connsiteX70" fmla="*/ 7043147 w 8788819"/>
                  <a:gd name="connsiteY70" fmla="*/ 287167 h 899286"/>
                  <a:gd name="connsiteX71" fmla="*/ 7420998 w 8788819"/>
                  <a:gd name="connsiteY71" fmla="*/ 241825 h 899286"/>
                  <a:gd name="connsiteX72" fmla="*/ 7473897 w 8788819"/>
                  <a:gd name="connsiteY72" fmla="*/ 385408 h 899286"/>
                  <a:gd name="connsiteX73" fmla="*/ 7579696 w 8788819"/>
                  <a:gd name="connsiteY73" fmla="*/ 120913 h 899286"/>
                  <a:gd name="connsiteX74" fmla="*/ 7723279 w 8788819"/>
                  <a:gd name="connsiteY74" fmla="*/ 355180 h 899286"/>
                  <a:gd name="connsiteX75" fmla="*/ 7821520 w 8788819"/>
                  <a:gd name="connsiteY75" fmla="*/ 287167 h 899286"/>
                  <a:gd name="connsiteX76" fmla="*/ 7836634 w 8788819"/>
                  <a:gd name="connsiteY76" fmla="*/ 415637 h 899286"/>
                  <a:gd name="connsiteX77" fmla="*/ 7881977 w 8788819"/>
                  <a:gd name="connsiteY77" fmla="*/ 136027 h 899286"/>
                  <a:gd name="connsiteX78" fmla="*/ 7927319 w 8788819"/>
                  <a:gd name="connsiteY78" fmla="*/ 272053 h 899286"/>
                  <a:gd name="connsiteX79" fmla="*/ 8018003 w 8788819"/>
                  <a:gd name="connsiteY79" fmla="*/ 151141 h 899286"/>
                  <a:gd name="connsiteX80" fmla="*/ 8123801 w 8788819"/>
                  <a:gd name="connsiteY80" fmla="*/ 309838 h 899286"/>
                  <a:gd name="connsiteX81" fmla="*/ 8229600 w 8788819"/>
                  <a:gd name="connsiteY81" fmla="*/ 188926 h 899286"/>
                  <a:gd name="connsiteX82" fmla="*/ 8327841 w 8788819"/>
                  <a:gd name="connsiteY82" fmla="*/ 355180 h 899286"/>
                  <a:gd name="connsiteX83" fmla="*/ 8637679 w 8788819"/>
                  <a:gd name="connsiteY83" fmla="*/ 151141 h 899286"/>
                  <a:gd name="connsiteX84" fmla="*/ 8773705 w 8788819"/>
                  <a:gd name="connsiteY84" fmla="*/ 188926 h 899286"/>
                  <a:gd name="connsiteX85" fmla="*/ 8781262 w 8788819"/>
                  <a:gd name="connsiteY85" fmla="*/ 566777 h 899286"/>
                  <a:gd name="connsiteX86" fmla="*/ 8788819 w 8788819"/>
                  <a:gd name="connsiteY86" fmla="*/ 899286 h 899286"/>
                  <a:gd name="connsiteX87" fmla="*/ 0 w 8788819"/>
                  <a:gd name="connsiteY87" fmla="*/ 846387 h 899286"/>
                  <a:gd name="connsiteX88" fmla="*/ 22671 w 8788819"/>
                  <a:gd name="connsiteY88" fmla="*/ 302281 h 899286"/>
                  <a:gd name="connsiteX89" fmla="*/ 204039 w 8788819"/>
                  <a:gd name="connsiteY89" fmla="*/ 355180 h 89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8788819" h="899286" fill="norm" stroke="1" extrusionOk="0">
                    <a:moveTo>
                      <a:pt x="204039" y="355180"/>
                    </a:moveTo>
                    <a:lnTo>
                      <a:pt x="392965" y="120913"/>
                    </a:lnTo>
                    <a:lnTo>
                      <a:pt x="438307" y="279610"/>
                    </a:lnTo>
                    <a:lnTo>
                      <a:pt x="491206" y="196483"/>
                    </a:lnTo>
                    <a:lnTo>
                      <a:pt x="604562" y="415637"/>
                    </a:lnTo>
                    <a:lnTo>
                      <a:pt x="793487" y="173812"/>
                    </a:lnTo>
                    <a:lnTo>
                      <a:pt x="823715" y="294724"/>
                    </a:lnTo>
                    <a:lnTo>
                      <a:pt x="959742" y="219154"/>
                    </a:lnTo>
                    <a:lnTo>
                      <a:pt x="1035312" y="340066"/>
                    </a:lnTo>
                    <a:lnTo>
                      <a:pt x="1088211" y="226711"/>
                    </a:lnTo>
                    <a:lnTo>
                      <a:pt x="1141110" y="415637"/>
                    </a:lnTo>
                    <a:lnTo>
                      <a:pt x="1216681" y="196483"/>
                    </a:lnTo>
                    <a:lnTo>
                      <a:pt x="1367821" y="355180"/>
                    </a:lnTo>
                    <a:lnTo>
                      <a:pt x="1586975" y="226711"/>
                    </a:lnTo>
                    <a:lnTo>
                      <a:pt x="1662545" y="392966"/>
                    </a:lnTo>
                    <a:lnTo>
                      <a:pt x="1723001" y="173812"/>
                    </a:lnTo>
                    <a:lnTo>
                      <a:pt x="1753229" y="264496"/>
                    </a:lnTo>
                    <a:lnTo>
                      <a:pt x="1806129" y="136027"/>
                    </a:lnTo>
                    <a:lnTo>
                      <a:pt x="1851471" y="430751"/>
                    </a:lnTo>
                    <a:lnTo>
                      <a:pt x="1919484" y="324952"/>
                    </a:lnTo>
                    <a:lnTo>
                      <a:pt x="2138638" y="438308"/>
                    </a:lnTo>
                    <a:lnTo>
                      <a:pt x="2214208" y="264496"/>
                    </a:lnTo>
                    <a:lnTo>
                      <a:pt x="2221765" y="445865"/>
                    </a:lnTo>
                    <a:lnTo>
                      <a:pt x="2357791" y="151141"/>
                    </a:lnTo>
                    <a:lnTo>
                      <a:pt x="2380462" y="324952"/>
                    </a:lnTo>
                    <a:lnTo>
                      <a:pt x="2425805" y="249382"/>
                    </a:lnTo>
                    <a:lnTo>
                      <a:pt x="2493818" y="347623"/>
                    </a:lnTo>
                    <a:lnTo>
                      <a:pt x="2765871" y="249382"/>
                    </a:lnTo>
                    <a:lnTo>
                      <a:pt x="2894340" y="377851"/>
                    </a:lnTo>
                    <a:lnTo>
                      <a:pt x="2947239" y="219154"/>
                    </a:lnTo>
                    <a:lnTo>
                      <a:pt x="3098380" y="453422"/>
                    </a:lnTo>
                    <a:lnTo>
                      <a:pt x="3211735" y="211597"/>
                    </a:lnTo>
                    <a:lnTo>
                      <a:pt x="3309977" y="430751"/>
                    </a:lnTo>
                    <a:lnTo>
                      <a:pt x="3634929" y="234268"/>
                    </a:lnTo>
                    <a:lnTo>
                      <a:pt x="3665157" y="355180"/>
                    </a:lnTo>
                    <a:lnTo>
                      <a:pt x="3725613" y="294724"/>
                    </a:lnTo>
                    <a:lnTo>
                      <a:pt x="3748284" y="392966"/>
                    </a:lnTo>
                    <a:lnTo>
                      <a:pt x="3808740" y="204040"/>
                    </a:lnTo>
                    <a:lnTo>
                      <a:pt x="3838968" y="438308"/>
                    </a:lnTo>
                    <a:lnTo>
                      <a:pt x="3967438" y="188926"/>
                    </a:lnTo>
                    <a:lnTo>
                      <a:pt x="4088350" y="332509"/>
                    </a:lnTo>
                    <a:lnTo>
                      <a:pt x="4216819" y="196483"/>
                    </a:lnTo>
                    <a:lnTo>
                      <a:pt x="4337732" y="408080"/>
                    </a:lnTo>
                    <a:lnTo>
                      <a:pt x="4390631" y="272053"/>
                    </a:lnTo>
                    <a:lnTo>
                      <a:pt x="4466201" y="445865"/>
                    </a:lnTo>
                    <a:lnTo>
                      <a:pt x="4617342" y="211597"/>
                    </a:lnTo>
                    <a:lnTo>
                      <a:pt x="4670241" y="347623"/>
                    </a:lnTo>
                    <a:lnTo>
                      <a:pt x="4745811" y="105799"/>
                    </a:lnTo>
                    <a:lnTo>
                      <a:pt x="4813824" y="377851"/>
                    </a:lnTo>
                    <a:lnTo>
                      <a:pt x="4896952" y="279610"/>
                    </a:lnTo>
                    <a:lnTo>
                      <a:pt x="4904509" y="453422"/>
                    </a:lnTo>
                    <a:lnTo>
                      <a:pt x="5002750" y="173812"/>
                    </a:lnTo>
                    <a:lnTo>
                      <a:pt x="5206790" y="415637"/>
                    </a:lnTo>
                    <a:lnTo>
                      <a:pt x="5312588" y="128470"/>
                    </a:lnTo>
                    <a:lnTo>
                      <a:pt x="5357930" y="196483"/>
                    </a:lnTo>
                    <a:lnTo>
                      <a:pt x="5395715" y="90685"/>
                    </a:lnTo>
                    <a:lnTo>
                      <a:pt x="5493957" y="279610"/>
                    </a:lnTo>
                    <a:lnTo>
                      <a:pt x="5841580" y="151141"/>
                    </a:lnTo>
                    <a:lnTo>
                      <a:pt x="5924707" y="294724"/>
                    </a:lnTo>
                    <a:lnTo>
                      <a:pt x="6189203" y="173812"/>
                    </a:lnTo>
                    <a:lnTo>
                      <a:pt x="6264773" y="324952"/>
                    </a:lnTo>
                    <a:lnTo>
                      <a:pt x="6332786" y="0"/>
                    </a:lnTo>
                    <a:lnTo>
                      <a:pt x="6355457" y="392966"/>
                    </a:lnTo>
                    <a:lnTo>
                      <a:pt x="6461256" y="211597"/>
                    </a:lnTo>
                    <a:lnTo>
                      <a:pt x="6506598" y="362737"/>
                    </a:lnTo>
                    <a:lnTo>
                      <a:pt x="6514155" y="196483"/>
                    </a:lnTo>
                    <a:lnTo>
                      <a:pt x="6627510" y="317395"/>
                    </a:lnTo>
                    <a:lnTo>
                      <a:pt x="6710638" y="173812"/>
                    </a:lnTo>
                    <a:lnTo>
                      <a:pt x="6823993" y="408080"/>
                    </a:lnTo>
                    <a:lnTo>
                      <a:pt x="7035590" y="226711"/>
                    </a:lnTo>
                    <a:lnTo>
                      <a:pt x="7043147" y="287167"/>
                    </a:lnTo>
                    <a:lnTo>
                      <a:pt x="7420998" y="241825"/>
                    </a:lnTo>
                    <a:lnTo>
                      <a:pt x="7473897" y="385408"/>
                    </a:lnTo>
                    <a:lnTo>
                      <a:pt x="7579696" y="120913"/>
                    </a:lnTo>
                    <a:lnTo>
                      <a:pt x="7723279" y="355180"/>
                    </a:lnTo>
                    <a:lnTo>
                      <a:pt x="7821520" y="287167"/>
                    </a:lnTo>
                    <a:lnTo>
                      <a:pt x="7836634" y="415637"/>
                    </a:lnTo>
                    <a:lnTo>
                      <a:pt x="7881977" y="136027"/>
                    </a:lnTo>
                    <a:lnTo>
                      <a:pt x="7927319" y="272053"/>
                    </a:lnTo>
                    <a:lnTo>
                      <a:pt x="8018003" y="151141"/>
                    </a:lnTo>
                    <a:lnTo>
                      <a:pt x="8123801" y="309838"/>
                    </a:lnTo>
                    <a:lnTo>
                      <a:pt x="8229600" y="188926"/>
                    </a:lnTo>
                    <a:lnTo>
                      <a:pt x="8327841" y="355180"/>
                    </a:lnTo>
                    <a:lnTo>
                      <a:pt x="8637679" y="151141"/>
                    </a:lnTo>
                    <a:lnTo>
                      <a:pt x="8773705" y="188926"/>
                    </a:lnTo>
                    <a:lnTo>
                      <a:pt x="8781262" y="566777"/>
                    </a:lnTo>
                    <a:lnTo>
                      <a:pt x="8788819" y="899286"/>
                    </a:lnTo>
                    <a:lnTo>
                      <a:pt x="0" y="846387"/>
                    </a:lnTo>
                    <a:lnTo>
                      <a:pt x="22671" y="302281"/>
                    </a:lnTo>
                    <a:lnTo>
                      <a:pt x="204039" y="35518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5020429" name="Freeform 41"/>
              <p:cNvSpPr/>
              <p:nvPr/>
            </p:nvSpPr>
            <p:spPr bwMode="auto">
              <a:xfrm>
                <a:off x="260349" y="3263034"/>
                <a:ext cx="8909049" cy="736074"/>
              </a:xfrm>
              <a:custGeom>
                <a:avLst/>
                <a:gdLst>
                  <a:gd name="connsiteX0" fmla="*/ 6350 w 8909050"/>
                  <a:gd name="connsiteY0" fmla="*/ 6350 h 1028700"/>
                  <a:gd name="connsiteX1" fmla="*/ 1149350 w 8909050"/>
                  <a:gd name="connsiteY1" fmla="*/ 0 h 1028700"/>
                  <a:gd name="connsiteX2" fmla="*/ 1155700 w 8909050"/>
                  <a:gd name="connsiteY2" fmla="*/ 742950 h 1028700"/>
                  <a:gd name="connsiteX3" fmla="*/ 7810500 w 8909050"/>
                  <a:gd name="connsiteY3" fmla="*/ 768350 h 1028700"/>
                  <a:gd name="connsiteX4" fmla="*/ 7823200 w 8909050"/>
                  <a:gd name="connsiteY4" fmla="*/ 304800 h 1028700"/>
                  <a:gd name="connsiteX5" fmla="*/ 7899400 w 8909050"/>
                  <a:gd name="connsiteY5" fmla="*/ 146050 h 1028700"/>
                  <a:gd name="connsiteX6" fmla="*/ 8896350 w 8909050"/>
                  <a:gd name="connsiteY6" fmla="*/ 158750 h 1028700"/>
                  <a:gd name="connsiteX7" fmla="*/ 8909050 w 8909050"/>
                  <a:gd name="connsiteY7" fmla="*/ 1028700 h 1028700"/>
                  <a:gd name="connsiteX8" fmla="*/ 0 w 8909050"/>
                  <a:gd name="connsiteY8" fmla="*/ 1003300 h 1028700"/>
                  <a:gd name="connsiteX9" fmla="*/ 31750 w 8909050"/>
                  <a:gd name="connsiteY9" fmla="*/ 6350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09050" h="1028700" fill="norm" stroke="1" extrusionOk="0">
                    <a:moveTo>
                      <a:pt x="6350" y="6350"/>
                    </a:moveTo>
                    <a:lnTo>
                      <a:pt x="1149350" y="0"/>
                    </a:lnTo>
                    <a:cubicBezTo>
                      <a:pt x="1151467" y="247650"/>
                      <a:pt x="1153583" y="495300"/>
                      <a:pt x="1155700" y="742950"/>
                    </a:cubicBezTo>
                    <a:lnTo>
                      <a:pt x="7810500" y="768350"/>
                    </a:lnTo>
                    <a:lnTo>
                      <a:pt x="7823200" y="304800"/>
                    </a:lnTo>
                    <a:lnTo>
                      <a:pt x="7899400" y="146050"/>
                    </a:lnTo>
                    <a:lnTo>
                      <a:pt x="8896350" y="158750"/>
                    </a:lnTo>
                    <a:lnTo>
                      <a:pt x="8909050" y="1028700"/>
                    </a:lnTo>
                    <a:lnTo>
                      <a:pt x="0" y="1003300"/>
                    </a:lnTo>
                    <a:lnTo>
                      <a:pt x="31750" y="6350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747099339" name="Rounded Rectangle 32"/>
          <p:cNvSpPr/>
          <p:nvPr/>
        </p:nvSpPr>
        <p:spPr bwMode="auto">
          <a:xfrm>
            <a:off x="3491879" y="4149078"/>
            <a:ext cx="2592288" cy="216023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7413870" name="Rounded Rectangle 45"/>
          <p:cNvSpPr/>
          <p:nvPr/>
        </p:nvSpPr>
        <p:spPr bwMode="auto">
          <a:xfrm>
            <a:off x="2411759" y="5213684"/>
            <a:ext cx="2376263" cy="231538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3929179" name="Rectangle 42"/>
          <p:cNvSpPr/>
          <p:nvPr/>
        </p:nvSpPr>
        <p:spPr bwMode="auto">
          <a:xfrm>
            <a:off x="3127500" y="5723382"/>
            <a:ext cx="2950998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[E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. Haebel, Part. Accel. 40, 141 (1992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)]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9160189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7725" y="4807070"/>
            <a:ext cx="1185941" cy="1473911"/>
          </a:xfrm>
          <a:prstGeom prst="rect">
            <a:avLst/>
          </a:prstGeom>
        </p:spPr>
      </p:pic>
      <p:sp>
        <p:nvSpPr>
          <p:cNvPr id="1168519952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7"/>
            <a:ext cx="8229599" cy="490065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Introduction</a:t>
            </a:r>
            <a:endParaRPr/>
          </a:p>
        </p:txBody>
      </p:sp>
      <p:sp>
        <p:nvSpPr>
          <p:cNvPr id="7101428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 of Numerical simulations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 yield a </a:t>
            </a:r>
            <a:r>
              <a:rPr/>
              <a:t>zoo </a:t>
            </a:r>
            <a:r>
              <a:rPr/>
              <a:t>of coaxial HOM couplers but ...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Choice a suitable 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topology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remains doubtful</a:t>
            </a:r>
            <a:endParaRPr/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r>
              <a:rPr lang="en-US" sz="20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Systematic design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typically based on exhaustive parameter variations </a:t>
            </a:r>
            <a:endParaRPr lang="en-US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Black box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behavior hinder in 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understanding the origin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of particular filter characteristics (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parasitic and non-parasitic phenomena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</a:t>
            </a:r>
            <a:endParaRPr lang="en-US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/>
              <a:buChar char="§"/>
              <a:defRPr/>
            </a:pPr>
            <a:endParaRPr lang="en-US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43341223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33605739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6675317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39F246C6-02EF-31AC-1E75-8D923BE3A0E1}" type="slidenum">
              <a:rPr lang="en-US"/>
              <a:t/>
            </a:fld>
            <a:endParaRPr lang="en-US"/>
          </a:p>
        </p:txBody>
      </p:sp>
      <p:sp>
        <p:nvSpPr>
          <p:cNvPr id="187781332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thoughts on the course of history</a:t>
            </a:r>
            <a:endParaRPr/>
          </a:p>
        </p:txBody>
      </p:sp>
      <p:pic>
        <p:nvPicPr>
          <p:cNvPr id="1686432316" name="Picture 33"/>
          <p:cNvPicPr>
            <a:picLocks noChangeAspect="1"/>
          </p:cNvPicPr>
          <p:nvPr/>
        </p:nvPicPr>
        <p:blipFill>
          <a:blip r:embed="rId4"/>
          <a:srcRect l="50017" t="0" r="0" b="0"/>
          <a:stretch/>
        </p:blipFill>
        <p:spPr bwMode="auto">
          <a:xfrm flipH="0" flipV="0">
            <a:off x="1745897" y="5050464"/>
            <a:ext cx="1010878" cy="1257473"/>
          </a:xfrm>
          <a:prstGeom prst="rect">
            <a:avLst/>
          </a:prstGeom>
        </p:spPr>
      </p:pic>
      <p:pic>
        <p:nvPicPr>
          <p:cNvPr id="642992580" name="Picture 2"/>
          <p:cNvPicPr>
            <a:picLocks noChangeAspect="1" noChangeArrowheads="1"/>
          </p:cNvPicPr>
          <p:nvPr/>
        </p:nvPicPr>
        <p:blipFill>
          <a:blip r:embed="rId5"/>
          <a:srcRect l="2597" t="56023" r="64298" b="9858"/>
          <a:stretch/>
        </p:blipFill>
        <p:spPr bwMode="auto">
          <a:xfrm flipH="0" flipV="0">
            <a:off x="787499" y="3688168"/>
            <a:ext cx="2317737" cy="996802"/>
          </a:xfrm>
          <a:prstGeom prst="rect">
            <a:avLst/>
          </a:prstGeom>
          <a:noFill/>
          <a:ln>
            <a:noFill/>
          </a:ln>
        </p:spPr>
      </p:pic>
      <p:sp>
        <p:nvSpPr>
          <p:cNvPr id="2014371222" name="TextBox 9"/>
          <p:cNvSpPr txBox="1"/>
          <p:nvPr/>
        </p:nvSpPr>
        <p:spPr bwMode="auto">
          <a:xfrm flipH="0" flipV="0">
            <a:off x="787499" y="4684970"/>
            <a:ext cx="2319537" cy="24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LHC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HOM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couplers [CERN]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6591964" name="TextBox 9"/>
          <p:cNvSpPr txBox="1"/>
          <p:nvPr/>
        </p:nvSpPr>
        <p:spPr bwMode="auto">
          <a:xfrm flipH="0" flipV="0">
            <a:off x="510610" y="6292191"/>
            <a:ext cx="2363066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B. P.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Xiao, et al.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DQW-CC HOM Coupler, 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4371624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7795748" y="3676186"/>
            <a:ext cx="880728" cy="2604795"/>
          </a:xfrm>
          <a:prstGeom prst="rect">
            <a:avLst/>
          </a:prstGeom>
        </p:spPr>
      </p:pic>
      <p:pic>
        <p:nvPicPr>
          <p:cNvPr id="29933260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6294398" y="3612079"/>
            <a:ext cx="1445952" cy="2733010"/>
          </a:xfrm>
          <a:prstGeom prst="rect">
            <a:avLst/>
          </a:prstGeom>
        </p:spPr>
      </p:pic>
      <p:sp>
        <p:nvSpPr>
          <p:cNvPr id="1067277188" name="TextBox 9"/>
          <p:cNvSpPr txBox="1"/>
          <p:nvPr/>
        </p:nvSpPr>
        <p:spPr bwMode="auto">
          <a:xfrm flipH="0" flipV="0">
            <a:off x="6474496" y="6307939"/>
            <a:ext cx="2258077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De Silvia, et al.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, RFD-CC HHOM Coupler 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43701156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3213052" y="5039926"/>
            <a:ext cx="2041250" cy="1018415"/>
          </a:xfrm>
          <a:prstGeom prst="rect">
            <a:avLst/>
          </a:prstGeom>
        </p:spPr>
      </p:pic>
      <p:pic>
        <p:nvPicPr>
          <p:cNvPr id="1422777394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0" flipV="0">
            <a:off x="4950784" y="5438378"/>
            <a:ext cx="1070634" cy="1023859"/>
          </a:xfrm>
          <a:prstGeom prst="rect">
            <a:avLst/>
          </a:prstGeom>
        </p:spPr>
      </p:pic>
      <p:sp>
        <p:nvSpPr>
          <p:cNvPr id="970019875" name="TextBox 9"/>
          <p:cNvSpPr txBox="1"/>
          <p:nvPr/>
        </p:nvSpPr>
        <p:spPr bwMode="auto">
          <a:xfrm flipH="0" flipV="0">
            <a:off x="3213052" y="6058342"/>
            <a:ext cx="1961350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Q. Wu, et. al., HOM Damper for 56MHz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SRF Cavity for RHIC</a:t>
            </a:r>
            <a:endParaRPr lang="en-US" sz="10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31627900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flipH="0" flipV="0">
            <a:off x="3377759" y="3489978"/>
            <a:ext cx="1137487" cy="1317091"/>
          </a:xfrm>
          <a:prstGeom prst="rect">
            <a:avLst/>
          </a:prstGeom>
        </p:spPr>
      </p:pic>
      <p:sp>
        <p:nvSpPr>
          <p:cNvPr id="1630540539" name="TextBox 9"/>
          <p:cNvSpPr txBox="1"/>
          <p:nvPr/>
        </p:nvSpPr>
        <p:spPr bwMode="auto">
          <a:xfrm flipH="0" flipV="0">
            <a:off x="3353499" y="4734384"/>
            <a:ext cx="2335376" cy="24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J. Sekutowicz,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et. al.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, HERA, TESLA, ...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90407363" name="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flipH="0" flipV="0">
            <a:off x="4572000" y="3638660"/>
            <a:ext cx="1003163" cy="104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601450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666776" y="4481179"/>
            <a:ext cx="3202239" cy="1917102"/>
          </a:xfrm>
          <a:prstGeom prst="rect">
            <a:avLst/>
          </a:prstGeom>
          <a:ln w="12699">
            <a:noFill/>
            <a:prstDash val="solid"/>
          </a:ln>
        </p:spPr>
      </p:pic>
      <p:sp>
        <p:nvSpPr>
          <p:cNvPr id="1732108229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7"/>
            <a:ext cx="8229599" cy="490065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 lang="en-US" sz="30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  <a:endParaRPr/>
          </a:p>
        </p:txBody>
      </p:sp>
      <p:sp>
        <p:nvSpPr>
          <p:cNvPr id="656513282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200" y="1335570"/>
            <a:ext cx="4937741" cy="4888905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>
              <a:defRPr/>
            </a:pPr>
            <a:r>
              <a:rPr/>
              <a:t>Common to many HOM couplers is a parasitic behavior below </a:t>
            </a:r>
            <a:r>
              <a:rPr/>
              <a:t>notch </a:t>
            </a:r>
            <a:endParaRPr/>
          </a:p>
          <a:p>
            <a:pPr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Notch filter </a:t>
            </a:r>
            <a:r>
              <a:rPr b="0"/>
              <a:t>seem to be placed within the pass-band of a high-pass filter</a:t>
            </a:r>
            <a:endParaRPr b="0"/>
          </a:p>
          <a:p>
            <a:pPr>
              <a:defRPr/>
            </a:pPr>
            <a:r>
              <a:rPr b="0"/>
              <a:t>Intrinsic property given by </a:t>
            </a:r>
            <a:r>
              <a:rPr b="0"/>
              <a:t> combination series notch filter (L</a:t>
            </a:r>
            <a:r>
              <a:rPr b="0" baseline="-25000"/>
              <a:t>0</a:t>
            </a:r>
            <a:r>
              <a:rPr b="0"/>
              <a:t>C</a:t>
            </a:r>
            <a:r>
              <a:rPr b="0" baseline="-25000"/>
              <a:t>0</a:t>
            </a:r>
            <a:r>
              <a:rPr b="0"/>
              <a:t>) and fixing of inner conductor (L</a:t>
            </a:r>
            <a:r>
              <a:rPr b="0" baseline="-25000"/>
              <a:t>1</a:t>
            </a:r>
            <a:r>
              <a:rPr b="0"/>
              <a:t>) </a:t>
            </a:r>
            <a:endParaRPr b="0"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72314994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28235019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915804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91FA449F-9F2D-CF25-2B36-373C5E892752}" type="slidenum">
              <a:rPr lang="en-US"/>
              <a:t/>
            </a:fld>
            <a:endParaRPr lang="en-US"/>
          </a:p>
        </p:txBody>
      </p:sp>
      <p:sp>
        <p:nvSpPr>
          <p:cNvPr id="1740376509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/>
              <a:t>Motivation</a:t>
            </a:r>
            <a:endParaRPr/>
          </a:p>
        </p:txBody>
      </p:sp>
      <p:pic>
        <p:nvPicPr>
          <p:cNvPr id="173726053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611398" y="1918962"/>
            <a:ext cx="3172392" cy="1861061"/>
          </a:xfrm>
          <a:prstGeom prst="rect">
            <a:avLst/>
          </a:prstGeom>
        </p:spPr>
      </p:pic>
      <p:pic>
        <p:nvPicPr>
          <p:cNvPr id="135502620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574217" y="4414726"/>
            <a:ext cx="1239421" cy="1179901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048151178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7374160" y="1694563"/>
            <a:ext cx="1457315" cy="1383339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841345038" name="TextBox 9"/>
          <p:cNvSpPr txBox="1"/>
          <p:nvPr/>
        </p:nvSpPr>
        <p:spPr bwMode="auto">
          <a:xfrm flipH="0" flipV="0">
            <a:off x="6207461" y="3766689"/>
            <a:ext cx="2384665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W. Xu, et. al., in Proc. PAC 2011 , TUP060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3698806" name="TextBox 9"/>
          <p:cNvSpPr txBox="1"/>
          <p:nvPr/>
        </p:nvSpPr>
        <p:spPr bwMode="auto">
          <a:xfrm flipH="0" flipV="0">
            <a:off x="6286404" y="6342905"/>
            <a:ext cx="2398345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J. Mitchel, PhD thesis 2019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5284231" name="Rectangle 9"/>
          <p:cNvSpPr/>
          <p:nvPr/>
        </p:nvSpPr>
        <p:spPr bwMode="auto">
          <a:xfrm>
            <a:off x="5611398" y="1335570"/>
            <a:ext cx="3329287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RF Transmission of modified TESLA Coupler</a:t>
            </a:r>
            <a:endParaRPr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2112796" name="Rectangle 9"/>
          <p:cNvSpPr/>
          <p:nvPr/>
        </p:nvSpPr>
        <p:spPr bwMode="auto">
          <a:xfrm>
            <a:off x="5666776" y="4054188"/>
            <a:ext cx="3333607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RF Transmission of DQWCC HOM Coupler</a:t>
            </a:r>
            <a:endParaRPr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4294338" name="Rounded Rectangle 32"/>
          <p:cNvSpPr/>
          <p:nvPr/>
        </p:nvSpPr>
        <p:spPr bwMode="auto">
          <a:xfrm flipH="0" flipV="0">
            <a:off x="6286404" y="2032534"/>
            <a:ext cx="260397" cy="1101854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5469241" name="Rounded Rectangle 32"/>
          <p:cNvSpPr/>
          <p:nvPr/>
        </p:nvSpPr>
        <p:spPr bwMode="auto">
          <a:xfrm flipH="0" flipV="0">
            <a:off x="6178407" y="4688015"/>
            <a:ext cx="260397" cy="1101854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79876593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269496" y="4013835"/>
            <a:ext cx="2918206" cy="1222255"/>
          </a:xfrm>
          <a:prstGeom prst="rect">
            <a:avLst/>
          </a:prstGeom>
        </p:spPr>
      </p:pic>
      <p:sp>
        <p:nvSpPr>
          <p:cNvPr id="1016555600" name=""/>
          <p:cNvSpPr txBox="1"/>
          <p:nvPr/>
        </p:nvSpPr>
        <p:spPr bwMode="auto">
          <a:xfrm rot="0" flipH="0" flipV="0">
            <a:off x="830367" y="5496054"/>
            <a:ext cx="4283939" cy="4727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500">
                <a:solidFill>
                  <a:srgbClr val="C00000"/>
                </a:solidFill>
              </a:rPr>
              <a:t>How to avoid this combination?</a:t>
            </a:r>
            <a:endParaRPr sz="2500">
              <a:solidFill>
                <a:srgbClr val="C00000"/>
              </a:solidFill>
            </a:endParaRPr>
          </a:p>
        </p:txBody>
      </p:sp>
      <p:sp>
        <p:nvSpPr>
          <p:cNvPr id="1901948153" name="TextBox 9"/>
          <p:cNvSpPr txBox="1"/>
          <p:nvPr/>
        </p:nvSpPr>
        <p:spPr bwMode="auto">
          <a:xfrm flipH="0" flipV="0">
            <a:off x="7339376" y="2779414"/>
            <a:ext cx="1492819" cy="396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K. Watanabe,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et. al., NIM Sec. A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, 2008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29636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 lang="en-US" sz="3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Introduction</a:t>
            </a:r>
            <a:endParaRPr/>
          </a:p>
        </p:txBody>
      </p:sp>
      <p:sp>
        <p:nvSpPr>
          <p:cNvPr id="52161739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72444667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85344137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6893AED9-262B-C35E-9856-215D151D20EA}" type="slidenum">
              <a:rPr lang="en-US"/>
              <a:t/>
            </a:fld>
            <a:endParaRPr lang="en-US"/>
          </a:p>
        </p:txBody>
      </p:sp>
      <p:sp>
        <p:nvSpPr>
          <p:cNvPr id="1179293448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</a:t>
            </a:r>
            <a:endParaRPr/>
          </a:p>
        </p:txBody>
      </p:sp>
      <p:grpSp>
        <p:nvGrpSpPr>
          <p:cNvPr id="1406517565" name=""/>
          <p:cNvGrpSpPr/>
          <p:nvPr/>
        </p:nvGrpSpPr>
        <p:grpSpPr bwMode="auto">
          <a:xfrm>
            <a:off x="3290195" y="1577672"/>
            <a:ext cx="2508322" cy="2145308"/>
            <a:chOff x="0" y="0"/>
            <a:chExt cx="2508322" cy="2145308"/>
          </a:xfrm>
        </p:grpSpPr>
        <p:pic>
          <p:nvPicPr>
            <p:cNvPr id="286908129" name=""/>
            <p:cNvPicPr>
              <a:picLocks noChangeAspect="1"/>
            </p:cNvPicPr>
            <p:nvPr/>
          </p:nvPicPr>
          <p:blipFill>
            <a:blip r:embed="rId3"/>
            <a:srcRect l="0" t="0" r="41322" b="0"/>
            <a:stretch/>
          </p:blipFill>
          <p:spPr bwMode="auto">
            <a:xfrm flipH="0" flipV="0">
              <a:off x="0" y="182688"/>
              <a:ext cx="2353446" cy="1962620"/>
            </a:xfrm>
            <a:prstGeom prst="rect">
              <a:avLst/>
            </a:prstGeom>
          </p:spPr>
        </p:pic>
        <p:pic>
          <p:nvPicPr>
            <p:cNvPr id="599180623" name=""/>
            <p:cNvPicPr>
              <a:picLocks noChangeAspect="1"/>
            </p:cNvPicPr>
            <p:nvPr/>
          </p:nvPicPr>
          <p:blipFill>
            <a:blip r:embed="rId4"/>
            <a:srcRect l="0" t="0" r="11099" b="0"/>
            <a:stretch/>
          </p:blipFill>
          <p:spPr bwMode="auto">
            <a:xfrm flipH="0" flipV="0">
              <a:off x="630312" y="870500"/>
              <a:ext cx="1878009" cy="962259"/>
            </a:xfrm>
            <a:prstGeom prst="rect">
              <a:avLst/>
            </a:prstGeom>
          </p:spPr>
        </p:pic>
        <p:sp>
          <p:nvSpPr>
            <p:cNvPr id="1876679299" name=""/>
            <p:cNvSpPr/>
            <p:nvPr/>
          </p:nvSpPr>
          <p:spPr bwMode="auto">
            <a:xfrm rot="0" flipH="0" flipV="0">
              <a:off x="306565" y="0"/>
              <a:ext cx="421821" cy="22451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00449531" name=""/>
          <p:cNvGrpSpPr/>
          <p:nvPr/>
        </p:nvGrpSpPr>
        <p:grpSpPr bwMode="auto">
          <a:xfrm>
            <a:off x="5880121" y="1798343"/>
            <a:ext cx="3132546" cy="2159443"/>
            <a:chOff x="0" y="0"/>
            <a:chExt cx="3132546" cy="2159443"/>
          </a:xfrm>
        </p:grpSpPr>
        <p:pic>
          <p:nvPicPr>
            <p:cNvPr id="752253314" name="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flipH="0" flipV="0">
              <a:off x="0" y="0"/>
              <a:ext cx="2533875" cy="1924637"/>
            </a:xfrm>
            <a:prstGeom prst="rect">
              <a:avLst/>
            </a:prstGeom>
          </p:spPr>
        </p:pic>
        <p:sp>
          <p:nvSpPr>
            <p:cNvPr id="1110867652" name="TextBox 9"/>
            <p:cNvSpPr txBox="1"/>
            <p:nvPr/>
          </p:nvSpPr>
          <p:spPr bwMode="auto">
            <a:xfrm flipH="0" flipV="0">
              <a:off x="105833" y="1915242"/>
              <a:ext cx="3026713" cy="2441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chemeClr val="bg1">
                      <a:lumMod val="50000"/>
                    </a:schemeClr>
                  </a:solidFill>
                </a:rPr>
                <a:t>R. Ainsworth, in Proc. IPAC2012, WEEPPB008</a:t>
              </a:r>
              <a:r>
                <a:rPr lang="en-US" sz="1000" b="0" i="0" u="none" strike="noStrike" cap="none" spc="0">
                  <a:solidFill>
                    <a:schemeClr val="bg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</a:t>
              </a:r>
              <a:endParaRPr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621854221" name="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rot="0" flipH="0" flipV="0">
              <a:off x="969776" y="548308"/>
              <a:ext cx="2162409" cy="1118672"/>
            </a:xfrm>
            <a:prstGeom prst="rect">
              <a:avLst/>
            </a:prstGeom>
          </p:spPr>
        </p:pic>
      </p:grpSp>
      <p:sp>
        <p:nvSpPr>
          <p:cNvPr id="1787622613" name="TextBox 9"/>
          <p:cNvSpPr txBox="1"/>
          <p:nvPr/>
        </p:nvSpPr>
        <p:spPr bwMode="auto">
          <a:xfrm flipH="0" flipV="0">
            <a:off x="3693643" y="3713586"/>
            <a:ext cx="1906742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W. Xu, in Proc. PAC2011, TUP060</a:t>
            </a: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19189062" name=""/>
          <p:cNvPicPr>
            <a:picLocks noChangeAspect="1"/>
          </p:cNvPicPr>
          <p:nvPr/>
        </p:nvPicPr>
        <p:blipFill>
          <a:blip r:embed="rId7"/>
          <a:srcRect l="0" t="0" r="29325" b="0"/>
          <a:stretch/>
        </p:blipFill>
        <p:spPr bwMode="auto">
          <a:xfrm flipH="0" flipV="0">
            <a:off x="688999" y="1782054"/>
            <a:ext cx="2213559" cy="1957216"/>
          </a:xfrm>
          <a:prstGeom prst="rect">
            <a:avLst/>
          </a:prstGeom>
        </p:spPr>
      </p:pic>
      <p:sp>
        <p:nvSpPr>
          <p:cNvPr id="531905526" name="TextBox 9"/>
          <p:cNvSpPr txBox="1"/>
          <p:nvPr/>
        </p:nvSpPr>
        <p:spPr bwMode="auto">
          <a:xfrm flipH="0" flipV="0">
            <a:off x="588139" y="3713585"/>
            <a:ext cx="2791766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Q. Wu, et. al.,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HOM Damper Design ...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, BNL, 2010</a:t>
            </a:r>
            <a:endParaRPr lang="en-US" sz="10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952152778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1450999" y="3597946"/>
            <a:ext cx="846666" cy="125034"/>
          </a:xfrm>
          <a:prstGeom prst="rect">
            <a:avLst/>
          </a:prstGeom>
        </p:spPr>
      </p:pic>
      <p:pic>
        <p:nvPicPr>
          <p:cNvPr id="2055384043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0" flipV="0">
            <a:off x="1337834" y="2487083"/>
            <a:ext cx="1764164" cy="884441"/>
          </a:xfrm>
          <a:prstGeom prst="rect">
            <a:avLst/>
          </a:prstGeom>
        </p:spPr>
      </p:pic>
      <p:sp>
        <p:nvSpPr>
          <p:cNvPr id="793963575" name="Rounded Rectangle 32"/>
          <p:cNvSpPr/>
          <p:nvPr/>
        </p:nvSpPr>
        <p:spPr bwMode="auto">
          <a:xfrm flipH="0" flipV="0">
            <a:off x="1005321" y="2361495"/>
            <a:ext cx="260397" cy="1101854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3334839" name="Rounded Rectangle 32"/>
          <p:cNvSpPr/>
          <p:nvPr/>
        </p:nvSpPr>
        <p:spPr bwMode="auto">
          <a:xfrm flipH="0" flipV="0">
            <a:off x="3547275" y="2361495"/>
            <a:ext cx="260397" cy="1101854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1060719" name="Rounded Rectangle 32"/>
          <p:cNvSpPr/>
          <p:nvPr/>
        </p:nvSpPr>
        <p:spPr bwMode="auto">
          <a:xfrm flipH="0" flipV="0">
            <a:off x="6387841" y="2378376"/>
            <a:ext cx="260397" cy="1101854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5468972" name="TextBox 9"/>
          <p:cNvSpPr txBox="1"/>
          <p:nvPr/>
        </p:nvSpPr>
        <p:spPr bwMode="auto">
          <a:xfrm flipH="0" flipV="0">
            <a:off x="915777" y="5807718"/>
            <a:ext cx="7427068" cy="244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Q. Wu, et. al.,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Operation of the 56 MHz superconducting rf cavity in RHIC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with higher order mode damper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, PRAB </a:t>
            </a:r>
            <a:r>
              <a:rPr lang="en-US" sz="1000" b="0" i="0" u="none" strike="noStrike" cap="none" spc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22, 102001 (2019)</a:t>
            </a:r>
            <a:endParaRPr lang="en-US" sz="1000" b="0" i="0" u="none" strike="noStrike" cap="none" spc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9083499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200" y="1335570"/>
            <a:ext cx="8229600" cy="519536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>
              <a:defRPr/>
            </a:pPr>
            <a:r>
              <a:rPr/>
              <a:t>Some HOM couplers reveal an “unusual” notch characteristic </a:t>
            </a:r>
            <a:endParaRPr/>
          </a:p>
          <a:p>
            <a:pPr marL="0" indent="0">
              <a:buClr>
                <a:schemeClr val="bg1">
                  <a:lumMod val="50000"/>
                </a:schemeClr>
              </a:buClr>
              <a:buFont typeface="Wingdings"/>
              <a:buNone/>
              <a:defRPr/>
            </a:pPr>
            <a:endParaRPr sz="500"/>
          </a:p>
        </p:txBody>
      </p:sp>
      <p:sp>
        <p:nvSpPr>
          <p:cNvPr id="590435470" name="Content Placeholder 2"/>
          <p:cNvSpPr>
            <a:spLocks noGrp="1"/>
          </p:cNvSpPr>
          <p:nvPr/>
        </p:nvSpPr>
        <p:spPr bwMode="auto">
          <a:xfrm flipH="0" flipV="0">
            <a:off x="450849" y="4033761"/>
            <a:ext cx="8229600" cy="941915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 contradiction to equivalent circuits based on alternating shunt inductance and series capacitance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(only notch at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 = 0 Hz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possible)</a:t>
            </a: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88178605" name=""/>
          <p:cNvSpPr txBox="1"/>
          <p:nvPr/>
        </p:nvSpPr>
        <p:spPr bwMode="auto">
          <a:xfrm rot="0" flipH="0" flipV="0">
            <a:off x="2254788" y="6051918"/>
            <a:ext cx="4749185" cy="4727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500">
                <a:solidFill>
                  <a:srgbClr val="C00000"/>
                </a:solidFill>
              </a:rPr>
              <a:t>What is the origin of the notch(es)?</a:t>
            </a:r>
            <a:endParaRPr sz="2500">
              <a:solidFill>
                <a:srgbClr val="C00000"/>
              </a:solidFill>
            </a:endParaRPr>
          </a:p>
        </p:txBody>
      </p:sp>
      <p:pic>
        <p:nvPicPr>
          <p:cNvPr id="1996371798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flipH="0" flipV="0">
            <a:off x="2614661" y="4827084"/>
            <a:ext cx="4220105" cy="980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2588136" name="Title 1"/>
          <p:cNvSpPr>
            <a:spLocks noGrp="1"/>
          </p:cNvSpPr>
          <p:nvPr>
            <p:ph type="title"/>
          </p:nvPr>
        </p:nvSpPr>
        <p:spPr bwMode="auto">
          <a:xfrm>
            <a:off x="722313" y="4406899"/>
            <a:ext cx="7772400" cy="1362074"/>
          </a:xfrm>
        </p:spPr>
        <p:txBody>
          <a:bodyPr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 sz="4000" b="1" i="0" u="none" strike="noStrike" cap="all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Phenomenological investigations</a:t>
            </a:r>
            <a:endParaRPr/>
          </a:p>
        </p:txBody>
      </p:sp>
      <p:sp>
        <p:nvSpPr>
          <p:cNvPr id="9291358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2"/>
            <a:ext cx="7772400" cy="150018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Towards an understanding </a:t>
            </a:r>
            <a:r>
              <a:rPr lang="en-US" sz="20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o</a:t>
            </a:r>
            <a:r>
              <a:rPr lang="en-US" sz="2000" b="0" i="0" u="none" strike="noStrike" cap="none" spc="0">
                <a:solidFill>
                  <a:schemeClr val="tx1">
                    <a:tint val="75000"/>
                  </a:schemeClr>
                </a:solidFill>
                <a:latin typeface="Calibri"/>
                <a:ea typeface="Arial"/>
                <a:cs typeface="Arial"/>
              </a:rPr>
              <a:t>f the “unusual” notch in coaxial lines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544544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Phenomenological investigations</a:t>
            </a:r>
            <a:endParaRPr sz="3000"/>
          </a:p>
        </p:txBody>
      </p:sp>
      <p:sp>
        <p:nvSpPr>
          <p:cNvPr id="190146999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9" y="1335570"/>
            <a:ext cx="5008987" cy="5212865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>
              <a:spcBef>
                <a:spcPts val="799"/>
              </a:spcBef>
              <a:spcAft>
                <a:spcPts val="599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waveguide obstacles and discontinuities by numerous model fits</a:t>
            </a: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elements that are appropriate for high-pass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filters,                   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i.e. equivalent behavior of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Ladder of shunt inductance and series capacitance will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NOT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introduce a notch at a frequency &gt; 0</a:t>
            </a:r>
            <a:endParaRPr sz="2200"/>
          </a:p>
          <a:p>
            <a:pPr>
              <a:defRPr/>
            </a:pPr>
            <a:endParaRPr/>
          </a:p>
        </p:txBody>
      </p:sp>
      <p:sp>
        <p:nvSpPr>
          <p:cNvPr id="29830836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0416298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680784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E1BC83D9-7E35-9596-8A1D-279B8C43F803}" type="slidenum">
              <a:rPr lang="en-US"/>
              <a:t/>
            </a:fld>
            <a:endParaRPr lang="en-US"/>
          </a:p>
        </p:txBody>
      </p:sp>
      <p:sp>
        <p:nvSpPr>
          <p:cNvPr id="838658221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Topology, filter components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, and equivalent circuits</a:t>
            </a:r>
            <a:endParaRPr/>
          </a:p>
        </p:txBody>
      </p:sp>
      <p:grpSp>
        <p:nvGrpSpPr>
          <p:cNvPr id="543210328" name=""/>
          <p:cNvGrpSpPr/>
          <p:nvPr/>
        </p:nvGrpSpPr>
        <p:grpSpPr bwMode="auto">
          <a:xfrm>
            <a:off x="797150" y="3344985"/>
            <a:ext cx="4519632" cy="1411342"/>
            <a:chOff x="0" y="0"/>
            <a:chExt cx="4519632" cy="1411342"/>
          </a:xfrm>
        </p:grpSpPr>
        <p:pic>
          <p:nvPicPr>
            <p:cNvPr id="1019631653" name="Picture 3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0" y="0"/>
              <a:ext cx="4494927" cy="11973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0704479" name="Rectangle 9"/>
            <p:cNvSpPr/>
            <p:nvPr/>
          </p:nvSpPr>
          <p:spPr bwMode="auto">
            <a:xfrm flipH="0" flipV="0">
              <a:off x="0" y="1106182"/>
              <a:ext cx="1006067" cy="3051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1400" baseline="-2500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= 0</a:t>
              </a:r>
              <a:endParaRPr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3263770" name="Rectangle 9"/>
            <p:cNvSpPr/>
            <p:nvPr/>
          </p:nvSpPr>
          <p:spPr bwMode="auto">
            <a:xfrm flipH="0" flipV="0">
              <a:off x="1158106" y="1106182"/>
              <a:ext cx="1006427" cy="3051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1400" baseline="-2500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= 0</a:t>
              </a:r>
              <a:endParaRPr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4538868" name="Rectangle 9"/>
            <p:cNvSpPr/>
            <p:nvPr/>
          </p:nvSpPr>
          <p:spPr bwMode="auto">
            <a:xfrm flipH="0" flipV="0">
              <a:off x="2353296" y="1106182"/>
              <a:ext cx="1006787" cy="3051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1400" baseline="-2500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&gt; 0</a:t>
              </a:r>
              <a:endParaRPr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2310384" name="Rectangle 9"/>
            <p:cNvSpPr/>
            <p:nvPr/>
          </p:nvSpPr>
          <p:spPr bwMode="auto">
            <a:xfrm flipH="0" flipV="0">
              <a:off x="3512484" y="1106182"/>
              <a:ext cx="1007147" cy="3051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1400" baseline="-2500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&gt; 0</a:t>
              </a:r>
              <a:endParaRPr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3684187" name="Rectangle 9"/>
          <p:cNvSpPr/>
          <p:nvPr/>
        </p:nvSpPr>
        <p:spPr bwMode="auto">
          <a:xfrm>
            <a:off x="5560268" y="1335570"/>
            <a:ext cx="3313447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Coaxial guide with capacitive gap between two inductive posts</a:t>
            </a:r>
            <a:endParaRPr sz="1800"/>
          </a:p>
        </p:txBody>
      </p:sp>
      <p:pic>
        <p:nvPicPr>
          <p:cNvPr id="77455150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680499" y="2019753"/>
            <a:ext cx="3069552" cy="4423140"/>
          </a:xfrm>
          <a:prstGeom prst="rect">
            <a:avLst/>
          </a:prstGeom>
        </p:spPr>
      </p:pic>
      <p:sp>
        <p:nvSpPr>
          <p:cNvPr id="995631168" name="Rounded Rectangle 32"/>
          <p:cNvSpPr/>
          <p:nvPr/>
        </p:nvSpPr>
        <p:spPr bwMode="auto">
          <a:xfrm flipH="0" flipV="0">
            <a:off x="1858592" y="3381373"/>
            <a:ext cx="1226341" cy="146446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793703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57198" y="1335569"/>
            <a:ext cx="5008986" cy="510732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/>
              <a:buChar char="§"/>
              <a:defRPr sz="2200"/>
            </a:lvl1pPr>
            <a:lvl2pPr marL="742950" indent="-28575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2000"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800"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/>
              <a:buChar char="§"/>
              <a:defRPr sz="1600"/>
            </a:lvl5pPr>
          </a:lstStyle>
          <a:p>
            <a:pPr>
              <a:spcBef>
                <a:spcPts val="799"/>
              </a:spcBef>
              <a:spcAft>
                <a:spcPts val="599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Analysis of waveguide obstacles and discontinuities by numerous model fits</a:t>
            </a: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Focus on elements that are appropriate for high-pass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filters,                   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i.e. equivalent behavior of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:</a:t>
            </a:r>
            <a:endParaRPr lang="en-US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endParaRPr sz="2200"/>
          </a:p>
          <a:p>
            <a:pPr>
              <a:spcBef>
                <a:spcPts val="799"/>
              </a:spcBef>
              <a:spcAft>
                <a:spcPts val="599"/>
              </a:spcAft>
              <a:defRPr/>
            </a:pP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Parallel LC resonator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yield perfect match between equivalent circuit model and simulation data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sz="2200"/>
              <a:t>over large frequency range</a:t>
            </a:r>
            <a:endParaRPr sz="2200"/>
          </a:p>
        </p:txBody>
      </p:sp>
      <p:pic>
        <p:nvPicPr>
          <p:cNvPr id="116862260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783263" y="2011399"/>
            <a:ext cx="3013415" cy="4431493"/>
          </a:xfrm>
          <a:prstGeom prst="rect">
            <a:avLst/>
          </a:prstGeom>
        </p:spPr>
      </p:pic>
      <p:sp>
        <p:nvSpPr>
          <p:cNvPr id="1802965362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74636"/>
            <a:ext cx="8229598" cy="490064"/>
          </a:xfrm>
        </p:spPr>
        <p:txBody>
          <a:bodyPr/>
          <a:lstStyle>
            <a:lvl1pPr algn="l">
              <a:defRPr sz="3000"/>
            </a:lvl1pPr>
          </a:lstStyle>
          <a:p>
            <a:pPr>
              <a:defRPr/>
            </a:pPr>
            <a:r>
              <a:rPr/>
              <a:t>Phenomenological investigations</a:t>
            </a:r>
            <a:endParaRPr sz="3000"/>
          </a:p>
        </p:txBody>
      </p:sp>
      <p:sp>
        <p:nvSpPr>
          <p:cNvPr id="1518016483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47725" y="6597351"/>
            <a:ext cx="936103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7.10.2025</a:t>
            </a:r>
            <a:endParaRPr/>
          </a:p>
        </p:txBody>
      </p:sp>
      <p:sp>
        <p:nvSpPr>
          <p:cNvPr id="112125595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47663" y="6597351"/>
            <a:ext cx="6048671" cy="26526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Kai Papke - Evanescent mode coupling in coaxial HOM filters - HOMSC25 </a:t>
            </a:r>
            <a:endParaRPr/>
          </a:p>
        </p:txBody>
      </p:sp>
      <p:sp>
        <p:nvSpPr>
          <p:cNvPr id="19265641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40351" y="6597351"/>
            <a:ext cx="946447" cy="24028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13BD931E-A34F-4066-DF2F-5447FFCE3199}" type="slidenum">
              <a:rPr lang="en-US"/>
              <a:t/>
            </a:fld>
            <a:endParaRPr lang="en-US"/>
          </a:p>
        </p:txBody>
      </p:sp>
      <p:sp>
        <p:nvSpPr>
          <p:cNvPr id="662398725" name="Text Placehold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57200" y="764703"/>
            <a:ext cx="8229600" cy="36003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Topology, filter components</a:t>
            </a:r>
            <a:r>
              <a:rPr lang="en-US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equivalent circuits</a:t>
            </a:r>
            <a:endParaRPr/>
          </a:p>
        </p:txBody>
      </p:sp>
      <p:grpSp>
        <p:nvGrpSpPr>
          <p:cNvPr id="1986010301" name=""/>
          <p:cNvGrpSpPr/>
          <p:nvPr/>
        </p:nvGrpSpPr>
        <p:grpSpPr bwMode="auto">
          <a:xfrm>
            <a:off x="797150" y="3344985"/>
            <a:ext cx="4519632" cy="1411342"/>
            <a:chOff x="0" y="0"/>
            <a:chExt cx="4519632" cy="1411342"/>
          </a:xfrm>
        </p:grpSpPr>
        <p:pic>
          <p:nvPicPr>
            <p:cNvPr id="340095384" name="Picture 3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4494927" cy="11973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868605" name="Rectangle 9"/>
            <p:cNvSpPr/>
            <p:nvPr/>
          </p:nvSpPr>
          <p:spPr bwMode="auto">
            <a:xfrm flipH="0" flipV="0">
              <a:off x="0" y="1106182"/>
              <a:ext cx="1006067" cy="3051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1400" baseline="-2500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= 0</a:t>
              </a:r>
              <a:endParaRPr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08651304" name="Rectangle 9"/>
            <p:cNvSpPr/>
            <p:nvPr/>
          </p:nvSpPr>
          <p:spPr bwMode="auto">
            <a:xfrm flipH="0" flipV="0">
              <a:off x="1158106" y="1106182"/>
              <a:ext cx="1006427" cy="3051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1400" baseline="-2500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= 0</a:t>
              </a:r>
              <a:endParaRPr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9511188" name="Rectangle 9"/>
            <p:cNvSpPr/>
            <p:nvPr/>
          </p:nvSpPr>
          <p:spPr bwMode="auto">
            <a:xfrm flipH="0" flipV="0">
              <a:off x="2353296" y="1106182"/>
              <a:ext cx="1006787" cy="3051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1400" baseline="-2500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&gt; 0</a:t>
              </a:r>
              <a:endParaRPr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25058971" name="Rectangle 9"/>
            <p:cNvSpPr/>
            <p:nvPr/>
          </p:nvSpPr>
          <p:spPr bwMode="auto">
            <a:xfrm flipH="0" flipV="0">
              <a:off x="3512484" y="1106182"/>
              <a:ext cx="1007147" cy="3051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en-US" sz="1400" baseline="-2500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 &gt; 0</a:t>
              </a:r>
              <a:endParaRPr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98738092" name="Rectangle 9"/>
          <p:cNvSpPr/>
          <p:nvPr/>
        </p:nvSpPr>
        <p:spPr bwMode="auto">
          <a:xfrm>
            <a:off x="5560267" y="1335569"/>
            <a:ext cx="3313447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Coaxial guide with capacitive gap between two inductive posts</a:t>
            </a:r>
            <a:endParaRPr sz="1800"/>
          </a:p>
        </p:txBody>
      </p:sp>
      <p:sp>
        <p:nvSpPr>
          <p:cNvPr id="2125866679" name="Rounded Rectangle 32"/>
          <p:cNvSpPr/>
          <p:nvPr/>
        </p:nvSpPr>
        <p:spPr bwMode="auto">
          <a:xfrm flipH="0" flipV="0">
            <a:off x="4239843" y="3381374"/>
            <a:ext cx="1226342" cy="1464468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ONLYOFFICE/9.0.4.50</Application>
  <PresentationFormat>On-screen Show (4:3)</PresentationFormat>
  <Paragraphs>0</Paragraphs>
  <Slides>28</Slides>
  <Notes>28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the Design and Analysis of Higher-Order Mode Couplers applied to Superconducting Accelerating Structures</dc:title>
  <dc:creator>kai</dc:creator>
  <cp:lastModifiedBy/>
  <cp:revision>279</cp:revision>
  <dcterms:created xsi:type="dcterms:W3CDTF">2020-08-05T05:11:33Z</dcterms:created>
  <dcterms:modified xsi:type="dcterms:W3CDTF">2025-10-07T07:41:07Z</dcterms:modified>
</cp:coreProperties>
</file>