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5D_221601F2.xml" ContentType="application/vnd.ms-powerpoint.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9" r:id="rId5"/>
  </p:sldMasterIdLst>
  <p:notesMasterIdLst>
    <p:notesMasterId r:id="rId30"/>
  </p:notesMasterIdLst>
  <p:sldIdLst>
    <p:sldId id="265" r:id="rId6"/>
    <p:sldId id="266" r:id="rId7"/>
    <p:sldId id="279" r:id="rId8"/>
    <p:sldId id="274" r:id="rId9"/>
    <p:sldId id="273" r:id="rId10"/>
    <p:sldId id="280" r:id="rId11"/>
    <p:sldId id="263" r:id="rId12"/>
    <p:sldId id="264" r:id="rId13"/>
    <p:sldId id="257" r:id="rId14"/>
    <p:sldId id="283" r:id="rId15"/>
    <p:sldId id="281" r:id="rId16"/>
    <p:sldId id="272" r:id="rId17"/>
    <p:sldId id="278" r:id="rId18"/>
    <p:sldId id="276" r:id="rId19"/>
    <p:sldId id="269" r:id="rId20"/>
    <p:sldId id="260" r:id="rId21"/>
    <p:sldId id="261" r:id="rId22"/>
    <p:sldId id="282" r:id="rId23"/>
    <p:sldId id="262" r:id="rId24"/>
    <p:sldId id="284" r:id="rId25"/>
    <p:sldId id="285" r:id="rId26"/>
    <p:sldId id="270" r:id="rId27"/>
    <p:sldId id="286"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100" d="100"/>
          <a:sy n="100" d="100"/>
        </p:scale>
        <p:origin x="378"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comments/modernComment_15D_221601F2.xml><?xml version="1.0" encoding="utf-8"?>
<p188:cmLst xmlns:a="http://schemas.openxmlformats.org/drawingml/2006/main" xmlns:r="http://schemas.openxmlformats.org/officeDocument/2006/relationships" xmlns:p188="http://schemas.microsoft.com/office/powerpoint/2018/8/main">
  <p188:cm id="{4BDFBD6B-6525-4282-8B12-84C622CC365D}" authorId="{A331D9DE-BAFB-4CB9-4C51-25151CA41892}" created="2025-04-04T12:19:13.811">
    <ac:txMkLst xmlns:ac="http://schemas.microsoft.com/office/drawing/2013/main/command">
      <pc:docMk xmlns:pc="http://schemas.microsoft.com/office/powerpoint/2013/main/command"/>
      <pc:sldMk xmlns:pc="http://schemas.microsoft.com/office/powerpoint/2013/main/command" cId="571867634" sldId="349"/>
      <ac:spMk id="4" creationId="{00000000-0000-0000-0000-000000000000}"/>
      <ac:txMk cp="16">
        <ac:context len="87" hash="1336334881"/>
      </ac:txMk>
    </ac:txMkLst>
    <p188:pos x="3315729" y="171621"/>
    <p188:txBody>
      <a:bodyPr/>
      <a:lstStyle/>
      <a:p>
        <a:r>
          <a:rPr lang="en-GB"/>
          <a:t>Don't think this reads as a perspective, more background - can't think of a better work at the moment.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16F3C-C850-44EB-AC47-22ED34323F56}" type="datetimeFigureOut">
              <a:rPr lang="en-GB" smtClean="0"/>
              <a:t>24/09/2025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5E9622-5497-4DCB-80A6-5EB330ADCA5E}" type="slidenum">
              <a:rPr lang="en-GB" smtClean="0"/>
              <a:t>‹#›</a:t>
            </a:fld>
            <a:endParaRPr lang="en-GB"/>
          </a:p>
        </p:txBody>
      </p:sp>
    </p:spTree>
    <p:extLst>
      <p:ext uri="{BB962C8B-B14F-4D97-AF65-F5344CB8AC3E}">
        <p14:creationId xmlns:p14="http://schemas.microsoft.com/office/powerpoint/2010/main" val="2323905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169198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give you a sense of scale for the user community in the UK I’ve charted the 2024 data for two of the major facilities, (we have more data coming soon from the others, but it’s a similar story). The UK is the second largest non domestic user at both facilities.  With use increasing from 6% in 2018 to 11% in 2024.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A0739-1C77-4C67-836A-ABC88CBFF13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574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61BC1-B2F7-4843-992B-6D3D4603192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856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101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033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1"/>
                </a:solidFill>
                <a:cs typeface="Calibri"/>
              </a:rPr>
              <a:t>Single-cycle </a:t>
            </a:r>
            <a:r>
              <a:rPr lang="en-GB" err="1">
                <a:solidFill>
                  <a:schemeClr val="tx1"/>
                </a:solidFill>
                <a:cs typeface="Calibri"/>
              </a:rPr>
              <a:t>undulator</a:t>
            </a:r>
            <a:r>
              <a:rPr lang="en-GB">
                <a:solidFill>
                  <a:schemeClr val="tx1"/>
                </a:solidFill>
                <a:cs typeface="Calibri"/>
              </a:rPr>
              <a:t> light with carrier-envelope phase control</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0F91F-C4A8-42D7-97D3-9FBA36CECD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905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a:extLst>
            <a:ext uri="{FF2B5EF4-FFF2-40B4-BE49-F238E27FC236}">
              <a16:creationId xmlns:a16="http://schemas.microsoft.com/office/drawing/2014/main" id="{5A9FFD9F-068D-964B-03B2-4DA4BFBF89C2}"/>
            </a:ext>
          </a:extLst>
        </p:cNvPr>
        <p:cNvGrpSpPr/>
        <p:nvPr/>
      </p:nvGrpSpPr>
      <p:grpSpPr>
        <a:xfrm>
          <a:off x="0" y="0"/>
          <a:ext cx="0" cy="0"/>
          <a:chOff x="0" y="0"/>
          <a:chExt cx="0" cy="0"/>
        </a:xfrm>
      </p:grpSpPr>
      <p:sp>
        <p:nvSpPr>
          <p:cNvPr id="259" name="Google Shape;259;p3:notes">
            <a:extLst>
              <a:ext uri="{FF2B5EF4-FFF2-40B4-BE49-F238E27FC236}">
                <a16:creationId xmlns:a16="http://schemas.microsoft.com/office/drawing/2014/main" id="{91DE155C-A9C2-5BDF-86A1-BEBC8C57E4B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3:notes">
            <a:extLst>
              <a:ext uri="{FF2B5EF4-FFF2-40B4-BE49-F238E27FC236}">
                <a16:creationId xmlns:a16="http://schemas.microsoft.com/office/drawing/2014/main" id="{37701A6B-37ED-4E68-2D27-E00D31955D4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Uk-</a:t>
            </a:r>
            <a:r>
              <a:rPr lang="en-GB" err="1"/>
              <a:t>xfel</a:t>
            </a:r>
            <a:r>
              <a:rPr lang="en-GB"/>
              <a:t> misnomer?</a:t>
            </a:r>
            <a:endParaRPr/>
          </a:p>
        </p:txBody>
      </p:sp>
      <p:sp>
        <p:nvSpPr>
          <p:cNvPr id="261" name="Google Shape;261;p3:notes">
            <a:extLst>
              <a:ext uri="{FF2B5EF4-FFF2-40B4-BE49-F238E27FC236}">
                <a16:creationId xmlns:a16="http://schemas.microsoft.com/office/drawing/2014/main" id="{EA9C7B61-047F-A088-7C24-3D782778BD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615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4004506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F675B5-7BF8-4037-86F3-6D409B6836D5}"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323321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E33FDA-03F8-405B-BBA8-1C1E7ADCD01A}"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125408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055ECC-9FDA-4133-A193-265AFB4187AD}"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77945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586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DA6872-49E7-3214-F6C8-1F6473D5DD42}"/>
              </a:ext>
            </a:extLst>
          </p:cNvPr>
          <p:cNvPicPr>
            <a:picLocks noChangeAspect="1"/>
          </p:cNvPicPr>
          <p:nvPr userDrawn="1"/>
        </p:nvPicPr>
        <p:blipFill rotWithShape="1">
          <a:blip r:embed="rId2">
            <a:alphaModFix amt="35000"/>
          </a:blip>
          <a:srcRect l="15225" r="18622"/>
          <a:stretch/>
        </p:blipFill>
        <p:spPr>
          <a:xfrm flipH="1">
            <a:off x="1995057" y="0"/>
            <a:ext cx="10196943" cy="6858009"/>
          </a:xfrm>
          <a:prstGeom prst="rect">
            <a:avLst/>
          </a:prstGeom>
        </p:spPr>
      </p:pic>
      <p:grpSp>
        <p:nvGrpSpPr>
          <p:cNvPr id="8" name="Group 7">
            <a:extLst>
              <a:ext uri="{FF2B5EF4-FFF2-40B4-BE49-F238E27FC236}">
                <a16:creationId xmlns:a16="http://schemas.microsoft.com/office/drawing/2014/main" id="{F52073DB-F759-C25D-EFDB-EF68AF89F775}"/>
              </a:ext>
            </a:extLst>
          </p:cNvPr>
          <p:cNvGrpSpPr/>
          <p:nvPr userDrawn="1"/>
        </p:nvGrpSpPr>
        <p:grpSpPr>
          <a:xfrm>
            <a:off x="0" y="0"/>
            <a:ext cx="10847457" cy="6967970"/>
            <a:chOff x="-161316" y="-13"/>
            <a:chExt cx="10847457" cy="6967970"/>
          </a:xfrm>
        </p:grpSpPr>
        <p:pic>
          <p:nvPicPr>
            <p:cNvPr id="9" name="Picture 8">
              <a:extLst>
                <a:ext uri="{FF2B5EF4-FFF2-40B4-BE49-F238E27FC236}">
                  <a16:creationId xmlns:a16="http://schemas.microsoft.com/office/drawing/2014/main" id="{756F9F7F-8083-0E2F-591F-AA9E450DC782}"/>
                </a:ext>
              </a:extLst>
            </p:cNvPr>
            <p:cNvPicPr>
              <a:picLocks noChangeAspect="1"/>
            </p:cNvPicPr>
            <p:nvPr/>
          </p:nvPicPr>
          <p:blipFill>
            <a:blip r:embed="rId3"/>
            <a:stretch>
              <a:fillRect/>
            </a:stretch>
          </p:blipFill>
          <p:spPr>
            <a:xfrm rot="16200000">
              <a:off x="4060007" y="341822"/>
              <a:ext cx="6967970" cy="6284299"/>
            </a:xfrm>
            <a:prstGeom prst="rect">
              <a:avLst/>
            </a:prstGeom>
          </p:spPr>
        </p:pic>
        <p:sp>
          <p:nvSpPr>
            <p:cNvPr id="10" name="Rectangle 9">
              <a:extLst>
                <a:ext uri="{FF2B5EF4-FFF2-40B4-BE49-F238E27FC236}">
                  <a16:creationId xmlns:a16="http://schemas.microsoft.com/office/drawing/2014/main" id="{6D86CB73-EAC2-F295-6D42-527FBC841574}"/>
                </a:ext>
              </a:extLst>
            </p:cNvPr>
            <p:cNvSpPr/>
            <p:nvPr/>
          </p:nvSpPr>
          <p:spPr>
            <a:xfrm>
              <a:off x="-161316" y="0"/>
              <a:ext cx="4601586" cy="6858000"/>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descr="A picture containing company name&#10;&#10;Description automatically generated">
            <a:extLst>
              <a:ext uri="{FF2B5EF4-FFF2-40B4-BE49-F238E27FC236}">
                <a16:creationId xmlns:a16="http://schemas.microsoft.com/office/drawing/2014/main" id="{ED6CD507-D554-B9E9-B622-CADF4DE8A394}"/>
              </a:ext>
            </a:extLst>
          </p:cNvPr>
          <p:cNvPicPr>
            <a:picLocks noChangeAspect="1"/>
          </p:cNvPicPr>
          <p:nvPr userDrawn="1"/>
        </p:nvPicPr>
        <p:blipFill rotWithShape="1">
          <a:blip r:embed="rId4"/>
          <a:srcRect b="33905"/>
          <a:stretch/>
        </p:blipFill>
        <p:spPr>
          <a:xfrm>
            <a:off x="-24218" y="6302142"/>
            <a:ext cx="1886114" cy="535394"/>
          </a:xfrm>
          <a:prstGeom prst="rect">
            <a:avLst/>
          </a:prstGeom>
        </p:spPr>
      </p:pic>
      <p:sp>
        <p:nvSpPr>
          <p:cNvPr id="6" name="Title 1">
            <a:extLst>
              <a:ext uri="{FF2B5EF4-FFF2-40B4-BE49-F238E27FC236}">
                <a16:creationId xmlns:a16="http://schemas.microsoft.com/office/drawing/2014/main" id="{0BDA09BE-4508-CFFB-EC8F-B937C8650A3A}"/>
              </a:ext>
            </a:extLst>
          </p:cNvPr>
          <p:cNvSpPr>
            <a:spLocks noGrp="1"/>
          </p:cNvSpPr>
          <p:nvPr>
            <p:ph type="title" hasCustomPrompt="1"/>
          </p:nvPr>
        </p:nvSpPr>
        <p:spPr>
          <a:xfrm>
            <a:off x="110837" y="2776163"/>
            <a:ext cx="11970325" cy="584776"/>
          </a:xfrm>
          <a:prstGeom prst="rect">
            <a:avLst/>
          </a:prstGeom>
        </p:spPr>
        <p:txBody>
          <a:bodyPr>
            <a:noAutofit/>
          </a:bodyPr>
          <a:lstStyle>
            <a:lvl1pPr>
              <a:defRPr kumimoji="0" lang="en-GB" sz="4400" b="1" i="0" u="none" strike="noStrike" kern="1200" cap="none" spc="-150" normalizeH="0" baseline="0" dirty="0">
                <a:ln>
                  <a:noFill/>
                </a:ln>
                <a:solidFill>
                  <a:srgbClr val="2E2D62"/>
                </a:solidFill>
                <a:effectLst/>
                <a:uLnTx/>
                <a:uFillTx/>
                <a:latin typeface="Arial"/>
                <a:ea typeface="+mn-ea"/>
                <a:cs typeface="Arial"/>
              </a:defRPr>
            </a:lvl1pPr>
          </a:lstStyle>
          <a:p>
            <a:r>
              <a:rPr lang="en-US"/>
              <a:t>Click to section title</a:t>
            </a:r>
            <a:endParaRPr lang="en-GB"/>
          </a:p>
        </p:txBody>
      </p:sp>
      <p:sp>
        <p:nvSpPr>
          <p:cNvPr id="13" name="Subtitle 2">
            <a:extLst>
              <a:ext uri="{FF2B5EF4-FFF2-40B4-BE49-F238E27FC236}">
                <a16:creationId xmlns:a16="http://schemas.microsoft.com/office/drawing/2014/main" id="{1E54A3D5-0347-0885-B52A-17D81E57AB66}"/>
              </a:ext>
            </a:extLst>
          </p:cNvPr>
          <p:cNvSpPr>
            <a:spLocks noGrp="1"/>
          </p:cNvSpPr>
          <p:nvPr>
            <p:ph type="subTitle" idx="1"/>
          </p:nvPr>
        </p:nvSpPr>
        <p:spPr>
          <a:xfrm>
            <a:off x="148282" y="3429000"/>
            <a:ext cx="9144000" cy="644611"/>
          </a:xfrm>
          <a:prstGeom prst="rect">
            <a:avLst/>
          </a:prstGeom>
        </p:spPr>
        <p:txBody>
          <a:bodyPr vert="horz" lIns="91440" tIns="45720" rIns="91440" bIns="45720" rtlCol="0" anchor="ctr">
            <a:noAutofit/>
          </a:bodyPr>
          <a:lstStyle>
            <a:lvl1pPr>
              <a:defRPr kumimoji="0" lang="en-GB" sz="3000" b="0" i="0" u="none" strike="noStrike" cap="none" spc="0" normalizeH="0" baseline="0" dirty="0">
                <a:ln>
                  <a:noFill/>
                </a:ln>
                <a:solidFill>
                  <a:srgbClr val="626262"/>
                </a:solidFill>
                <a:effectLst/>
                <a:uLnTx/>
                <a:uFillTx/>
                <a:latin typeface="Arial"/>
                <a:cs typeface="Arial"/>
              </a:defRPr>
            </a:lvl1pPr>
          </a:lstStyle>
          <a:p>
            <a:pPr marL="0" lvl="0">
              <a:spcBef>
                <a:spcPct val="0"/>
              </a:spcBef>
              <a:buNone/>
            </a:pPr>
            <a:r>
              <a:rPr lang="en-US"/>
              <a:t>Click to edit Master subtitle style</a:t>
            </a:r>
            <a:endParaRPr lang="en-GB"/>
          </a:p>
        </p:txBody>
      </p:sp>
    </p:spTree>
    <p:extLst>
      <p:ext uri="{BB962C8B-B14F-4D97-AF65-F5344CB8AC3E}">
        <p14:creationId xmlns:p14="http://schemas.microsoft.com/office/powerpoint/2010/main" val="3261567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DA6872-49E7-3214-F6C8-1F6473D5DD42}"/>
              </a:ext>
            </a:extLst>
          </p:cNvPr>
          <p:cNvPicPr>
            <a:picLocks noChangeAspect="1"/>
          </p:cNvPicPr>
          <p:nvPr userDrawn="1"/>
        </p:nvPicPr>
        <p:blipFill rotWithShape="1">
          <a:blip r:embed="rId2"/>
          <a:srcRect l="15225" r="18622"/>
          <a:stretch/>
        </p:blipFill>
        <p:spPr>
          <a:xfrm flipH="1">
            <a:off x="1995057" y="0"/>
            <a:ext cx="10196943" cy="6858009"/>
          </a:xfrm>
          <a:prstGeom prst="rect">
            <a:avLst/>
          </a:prstGeom>
        </p:spPr>
      </p:pic>
      <p:grpSp>
        <p:nvGrpSpPr>
          <p:cNvPr id="8" name="Group 7">
            <a:extLst>
              <a:ext uri="{FF2B5EF4-FFF2-40B4-BE49-F238E27FC236}">
                <a16:creationId xmlns:a16="http://schemas.microsoft.com/office/drawing/2014/main" id="{F52073DB-F759-C25D-EFDB-EF68AF89F775}"/>
              </a:ext>
            </a:extLst>
          </p:cNvPr>
          <p:cNvGrpSpPr/>
          <p:nvPr userDrawn="1"/>
        </p:nvGrpSpPr>
        <p:grpSpPr>
          <a:xfrm>
            <a:off x="0" y="0"/>
            <a:ext cx="10847457" cy="6967970"/>
            <a:chOff x="-161316" y="-13"/>
            <a:chExt cx="10847457" cy="6967970"/>
          </a:xfrm>
        </p:grpSpPr>
        <p:pic>
          <p:nvPicPr>
            <p:cNvPr id="9" name="Picture 8">
              <a:extLst>
                <a:ext uri="{FF2B5EF4-FFF2-40B4-BE49-F238E27FC236}">
                  <a16:creationId xmlns:a16="http://schemas.microsoft.com/office/drawing/2014/main" id="{756F9F7F-8083-0E2F-591F-AA9E450DC782}"/>
                </a:ext>
              </a:extLst>
            </p:cNvPr>
            <p:cNvPicPr>
              <a:picLocks noChangeAspect="1"/>
            </p:cNvPicPr>
            <p:nvPr/>
          </p:nvPicPr>
          <p:blipFill>
            <a:blip r:embed="rId3"/>
            <a:stretch>
              <a:fillRect/>
            </a:stretch>
          </p:blipFill>
          <p:spPr>
            <a:xfrm rot="16200000">
              <a:off x="4060007" y="341822"/>
              <a:ext cx="6967970" cy="6284299"/>
            </a:xfrm>
            <a:prstGeom prst="rect">
              <a:avLst/>
            </a:prstGeom>
          </p:spPr>
        </p:pic>
        <p:sp>
          <p:nvSpPr>
            <p:cNvPr id="10" name="Rectangle 9">
              <a:extLst>
                <a:ext uri="{FF2B5EF4-FFF2-40B4-BE49-F238E27FC236}">
                  <a16:creationId xmlns:a16="http://schemas.microsoft.com/office/drawing/2014/main" id="{6D86CB73-EAC2-F295-6D42-527FBC841574}"/>
                </a:ext>
              </a:extLst>
            </p:cNvPr>
            <p:cNvSpPr/>
            <p:nvPr/>
          </p:nvSpPr>
          <p:spPr>
            <a:xfrm>
              <a:off x="-161316" y="0"/>
              <a:ext cx="4601586" cy="6858000"/>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descr="A picture containing company name&#10;&#10;Description automatically generated">
            <a:extLst>
              <a:ext uri="{FF2B5EF4-FFF2-40B4-BE49-F238E27FC236}">
                <a16:creationId xmlns:a16="http://schemas.microsoft.com/office/drawing/2014/main" id="{ED6CD507-D554-B9E9-B622-CADF4DE8A394}"/>
              </a:ext>
            </a:extLst>
          </p:cNvPr>
          <p:cNvPicPr>
            <a:picLocks noChangeAspect="1"/>
          </p:cNvPicPr>
          <p:nvPr userDrawn="1"/>
        </p:nvPicPr>
        <p:blipFill rotWithShape="1">
          <a:blip r:embed="rId4"/>
          <a:srcRect b="33905"/>
          <a:stretch/>
        </p:blipFill>
        <p:spPr>
          <a:xfrm>
            <a:off x="-24218" y="6302142"/>
            <a:ext cx="1886114" cy="535394"/>
          </a:xfrm>
          <a:prstGeom prst="rect">
            <a:avLst/>
          </a:prstGeom>
        </p:spPr>
      </p:pic>
      <p:sp>
        <p:nvSpPr>
          <p:cNvPr id="13" name="Title 1">
            <a:extLst>
              <a:ext uri="{FF2B5EF4-FFF2-40B4-BE49-F238E27FC236}">
                <a16:creationId xmlns:a16="http://schemas.microsoft.com/office/drawing/2014/main" id="{78F49586-F0C7-0722-3A0A-47020BA97C3E}"/>
              </a:ext>
            </a:extLst>
          </p:cNvPr>
          <p:cNvSpPr>
            <a:spLocks noGrp="1"/>
          </p:cNvSpPr>
          <p:nvPr>
            <p:ph type="title"/>
          </p:nvPr>
        </p:nvSpPr>
        <p:spPr>
          <a:xfrm>
            <a:off x="110837" y="2776163"/>
            <a:ext cx="11970325" cy="584776"/>
          </a:xfrm>
          <a:prstGeom prst="rect">
            <a:avLst/>
          </a:prstGeom>
        </p:spPr>
        <p:txBody>
          <a:bodyPr>
            <a:noAutofit/>
          </a:bodyPr>
          <a:lstStyle>
            <a:lvl1pPr>
              <a:defRPr kumimoji="0" lang="en-GB" sz="4400" b="1" i="0" u="none" strike="noStrike" kern="1200" cap="none" spc="-150" normalizeH="0" baseline="0" dirty="0">
                <a:ln>
                  <a:noFill/>
                </a:ln>
                <a:solidFill>
                  <a:srgbClr val="2E2D62"/>
                </a:solidFill>
                <a:effectLst/>
                <a:uLnTx/>
                <a:uFillTx/>
                <a:latin typeface="Arial"/>
                <a:ea typeface="+mn-ea"/>
                <a:cs typeface="Arial"/>
              </a:defRPr>
            </a:lvl1pPr>
          </a:lstStyle>
          <a:p>
            <a:r>
              <a:rPr lang="en-US"/>
              <a:t>Click to edit Master title</a:t>
            </a:r>
            <a:endParaRPr lang="en-GB"/>
          </a:p>
        </p:txBody>
      </p:sp>
      <p:sp>
        <p:nvSpPr>
          <p:cNvPr id="15" name="Subtitle 2">
            <a:extLst>
              <a:ext uri="{FF2B5EF4-FFF2-40B4-BE49-F238E27FC236}">
                <a16:creationId xmlns:a16="http://schemas.microsoft.com/office/drawing/2014/main" id="{A8559365-B620-A31A-CF4E-427DF1FA2BE8}"/>
              </a:ext>
            </a:extLst>
          </p:cNvPr>
          <p:cNvSpPr>
            <a:spLocks noGrp="1"/>
          </p:cNvSpPr>
          <p:nvPr>
            <p:ph type="subTitle" idx="1"/>
          </p:nvPr>
        </p:nvSpPr>
        <p:spPr>
          <a:xfrm>
            <a:off x="148282" y="3429000"/>
            <a:ext cx="9144000" cy="644611"/>
          </a:xfrm>
          <a:prstGeom prst="rect">
            <a:avLst/>
          </a:prstGeom>
        </p:spPr>
        <p:txBody>
          <a:bodyPr vert="horz" lIns="91440" tIns="45720" rIns="91440" bIns="45720" rtlCol="0" anchor="ctr">
            <a:noAutofit/>
          </a:bodyPr>
          <a:lstStyle>
            <a:lvl1pPr>
              <a:defRPr kumimoji="0" lang="en-GB" sz="3000" b="0" i="0" u="none" strike="noStrike" cap="none" spc="0" normalizeH="0" baseline="0" dirty="0">
                <a:ln>
                  <a:noFill/>
                </a:ln>
                <a:solidFill>
                  <a:srgbClr val="626262"/>
                </a:solidFill>
                <a:effectLst/>
                <a:uLnTx/>
                <a:uFillTx/>
                <a:latin typeface="Arial"/>
                <a:cs typeface="Arial"/>
              </a:defRPr>
            </a:lvl1pPr>
          </a:lstStyle>
          <a:p>
            <a:pPr marL="0" lvl="0">
              <a:spcBef>
                <a:spcPct val="0"/>
              </a:spcBef>
              <a:buNone/>
            </a:pPr>
            <a:r>
              <a:rPr lang="en-US"/>
              <a:t>Click to edit Master subtitle style</a:t>
            </a:r>
            <a:endParaRPr lang="en-GB"/>
          </a:p>
        </p:txBody>
      </p:sp>
    </p:spTree>
    <p:extLst>
      <p:ext uri="{BB962C8B-B14F-4D97-AF65-F5344CB8AC3E}">
        <p14:creationId xmlns:p14="http://schemas.microsoft.com/office/powerpoint/2010/main" val="20075577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DA6872-49E7-3214-F6C8-1F6473D5DD42}"/>
              </a:ext>
            </a:extLst>
          </p:cNvPr>
          <p:cNvPicPr>
            <a:picLocks noChangeAspect="1"/>
          </p:cNvPicPr>
          <p:nvPr userDrawn="1"/>
        </p:nvPicPr>
        <p:blipFill rotWithShape="1">
          <a:blip r:embed="rId2">
            <a:alphaModFix amt="35000"/>
          </a:blip>
          <a:srcRect l="15225" r="18622"/>
          <a:stretch/>
        </p:blipFill>
        <p:spPr>
          <a:xfrm flipH="1">
            <a:off x="1995057" y="0"/>
            <a:ext cx="10196943" cy="6858009"/>
          </a:xfrm>
          <a:prstGeom prst="rect">
            <a:avLst/>
          </a:prstGeom>
        </p:spPr>
      </p:pic>
      <p:grpSp>
        <p:nvGrpSpPr>
          <p:cNvPr id="8" name="Group 7">
            <a:extLst>
              <a:ext uri="{FF2B5EF4-FFF2-40B4-BE49-F238E27FC236}">
                <a16:creationId xmlns:a16="http://schemas.microsoft.com/office/drawing/2014/main" id="{F52073DB-F759-C25D-EFDB-EF68AF89F775}"/>
              </a:ext>
            </a:extLst>
          </p:cNvPr>
          <p:cNvGrpSpPr/>
          <p:nvPr userDrawn="1"/>
        </p:nvGrpSpPr>
        <p:grpSpPr>
          <a:xfrm>
            <a:off x="0" y="0"/>
            <a:ext cx="10847457" cy="6967970"/>
            <a:chOff x="-161316" y="-13"/>
            <a:chExt cx="10847457" cy="6967970"/>
          </a:xfrm>
        </p:grpSpPr>
        <p:pic>
          <p:nvPicPr>
            <p:cNvPr id="9" name="Picture 8">
              <a:extLst>
                <a:ext uri="{FF2B5EF4-FFF2-40B4-BE49-F238E27FC236}">
                  <a16:creationId xmlns:a16="http://schemas.microsoft.com/office/drawing/2014/main" id="{756F9F7F-8083-0E2F-591F-AA9E450DC782}"/>
                </a:ext>
              </a:extLst>
            </p:cNvPr>
            <p:cNvPicPr>
              <a:picLocks noChangeAspect="1"/>
            </p:cNvPicPr>
            <p:nvPr/>
          </p:nvPicPr>
          <p:blipFill>
            <a:blip r:embed="rId3"/>
            <a:stretch>
              <a:fillRect/>
            </a:stretch>
          </p:blipFill>
          <p:spPr>
            <a:xfrm rot="16200000">
              <a:off x="4060007" y="341822"/>
              <a:ext cx="6967970" cy="6284299"/>
            </a:xfrm>
            <a:prstGeom prst="rect">
              <a:avLst/>
            </a:prstGeom>
          </p:spPr>
        </p:pic>
        <p:sp>
          <p:nvSpPr>
            <p:cNvPr id="10" name="Rectangle 9">
              <a:extLst>
                <a:ext uri="{FF2B5EF4-FFF2-40B4-BE49-F238E27FC236}">
                  <a16:creationId xmlns:a16="http://schemas.microsoft.com/office/drawing/2014/main" id="{6D86CB73-EAC2-F295-6D42-527FBC841574}"/>
                </a:ext>
              </a:extLst>
            </p:cNvPr>
            <p:cNvSpPr/>
            <p:nvPr/>
          </p:nvSpPr>
          <p:spPr>
            <a:xfrm>
              <a:off x="-161316" y="0"/>
              <a:ext cx="4601586" cy="6858000"/>
            </a:xfrm>
            <a:prstGeom prst="rect">
              <a:avLst/>
            </a:prstGeom>
            <a:solidFill>
              <a:schemeClr val="lt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10" descr="A picture containing company name&#10;&#10;Description automatically generated">
            <a:extLst>
              <a:ext uri="{FF2B5EF4-FFF2-40B4-BE49-F238E27FC236}">
                <a16:creationId xmlns:a16="http://schemas.microsoft.com/office/drawing/2014/main" id="{ED6CD507-D554-B9E9-B622-CADF4DE8A394}"/>
              </a:ext>
            </a:extLst>
          </p:cNvPr>
          <p:cNvPicPr>
            <a:picLocks noChangeAspect="1"/>
          </p:cNvPicPr>
          <p:nvPr userDrawn="1"/>
        </p:nvPicPr>
        <p:blipFill rotWithShape="1">
          <a:blip r:embed="rId4"/>
          <a:srcRect b="33905"/>
          <a:stretch/>
        </p:blipFill>
        <p:spPr>
          <a:xfrm>
            <a:off x="-24218" y="6302142"/>
            <a:ext cx="1886114" cy="535394"/>
          </a:xfrm>
          <a:prstGeom prst="rect">
            <a:avLst/>
          </a:prstGeom>
        </p:spPr>
      </p:pic>
      <p:sp>
        <p:nvSpPr>
          <p:cNvPr id="6" name="Title 1">
            <a:extLst>
              <a:ext uri="{FF2B5EF4-FFF2-40B4-BE49-F238E27FC236}">
                <a16:creationId xmlns:a16="http://schemas.microsoft.com/office/drawing/2014/main" id="{0BDA09BE-4508-CFFB-EC8F-B937C8650A3A}"/>
              </a:ext>
            </a:extLst>
          </p:cNvPr>
          <p:cNvSpPr>
            <a:spLocks noGrp="1"/>
          </p:cNvSpPr>
          <p:nvPr>
            <p:ph type="title" hasCustomPrompt="1"/>
          </p:nvPr>
        </p:nvSpPr>
        <p:spPr>
          <a:xfrm>
            <a:off x="110837" y="2776163"/>
            <a:ext cx="11970325" cy="584776"/>
          </a:xfrm>
          <a:prstGeom prst="rect">
            <a:avLst/>
          </a:prstGeom>
        </p:spPr>
        <p:txBody>
          <a:bodyPr>
            <a:noAutofit/>
          </a:bodyPr>
          <a:lstStyle>
            <a:lvl1pPr>
              <a:defRPr kumimoji="0" lang="en-GB" sz="4400" b="1" i="0" u="none" strike="noStrike" kern="1200" cap="none" spc="-150" normalizeH="0" baseline="0" dirty="0">
                <a:ln>
                  <a:noFill/>
                </a:ln>
                <a:solidFill>
                  <a:srgbClr val="2E2D62"/>
                </a:solidFill>
                <a:effectLst/>
                <a:uLnTx/>
                <a:uFillTx/>
                <a:latin typeface="Arial"/>
                <a:ea typeface="+mn-ea"/>
                <a:cs typeface="Arial"/>
              </a:defRPr>
            </a:lvl1pPr>
          </a:lstStyle>
          <a:p>
            <a:r>
              <a:rPr lang="en-US"/>
              <a:t>Click to section title</a:t>
            </a:r>
            <a:endParaRPr lang="en-GB"/>
          </a:p>
        </p:txBody>
      </p:sp>
      <p:sp>
        <p:nvSpPr>
          <p:cNvPr id="13" name="Subtitle 2">
            <a:extLst>
              <a:ext uri="{FF2B5EF4-FFF2-40B4-BE49-F238E27FC236}">
                <a16:creationId xmlns:a16="http://schemas.microsoft.com/office/drawing/2014/main" id="{1E54A3D5-0347-0885-B52A-17D81E57AB66}"/>
              </a:ext>
            </a:extLst>
          </p:cNvPr>
          <p:cNvSpPr>
            <a:spLocks noGrp="1"/>
          </p:cNvSpPr>
          <p:nvPr>
            <p:ph type="subTitle" idx="1"/>
          </p:nvPr>
        </p:nvSpPr>
        <p:spPr>
          <a:xfrm>
            <a:off x="148282" y="3429000"/>
            <a:ext cx="9144000" cy="644611"/>
          </a:xfrm>
          <a:prstGeom prst="rect">
            <a:avLst/>
          </a:prstGeom>
        </p:spPr>
        <p:txBody>
          <a:bodyPr vert="horz" lIns="91440" tIns="45720" rIns="91440" bIns="45720" rtlCol="0" anchor="ctr">
            <a:noAutofit/>
          </a:bodyPr>
          <a:lstStyle>
            <a:lvl1pPr>
              <a:defRPr kumimoji="0" lang="en-GB" sz="3000" b="0" i="0" u="none" strike="noStrike" cap="none" spc="0" normalizeH="0" baseline="0" dirty="0">
                <a:ln>
                  <a:noFill/>
                </a:ln>
                <a:solidFill>
                  <a:srgbClr val="626262"/>
                </a:solidFill>
                <a:effectLst/>
                <a:uLnTx/>
                <a:uFillTx/>
                <a:latin typeface="Arial"/>
                <a:cs typeface="Arial"/>
              </a:defRPr>
            </a:lvl1pPr>
          </a:lstStyle>
          <a:p>
            <a:pPr marL="0" lvl="0">
              <a:spcBef>
                <a:spcPct val="0"/>
              </a:spcBef>
              <a:buNone/>
            </a:pPr>
            <a:r>
              <a:rPr lang="en-US"/>
              <a:t>Click to edit Master subtitle style</a:t>
            </a:r>
            <a:endParaRPr lang="en-GB"/>
          </a:p>
        </p:txBody>
      </p:sp>
    </p:spTree>
    <p:extLst>
      <p:ext uri="{BB962C8B-B14F-4D97-AF65-F5344CB8AC3E}">
        <p14:creationId xmlns:p14="http://schemas.microsoft.com/office/powerpoint/2010/main" val="2102130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8C4C6A-3346-5B34-991E-427B75E9C2F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descr="A picture containing company name&#10;&#10;Description automatically generated">
            <a:extLst>
              <a:ext uri="{FF2B5EF4-FFF2-40B4-BE49-F238E27FC236}">
                <a16:creationId xmlns:a16="http://schemas.microsoft.com/office/drawing/2014/main" id="{0F370C5F-BB4C-EC05-B649-9782F8A937FC}"/>
              </a:ext>
            </a:extLst>
          </p:cNvPr>
          <p:cNvPicPr>
            <a:picLocks noChangeAspect="1"/>
          </p:cNvPicPr>
          <p:nvPr userDrawn="1"/>
        </p:nvPicPr>
        <p:blipFill rotWithShape="1">
          <a:blip r:embed="rId2"/>
          <a:srcRect b="33905"/>
          <a:stretch/>
        </p:blipFill>
        <p:spPr>
          <a:xfrm>
            <a:off x="-24218" y="6302142"/>
            <a:ext cx="1886114" cy="535394"/>
          </a:xfrm>
          <a:prstGeom prst="rect">
            <a:avLst/>
          </a:prstGeom>
        </p:spPr>
      </p:pic>
    </p:spTree>
    <p:extLst>
      <p:ext uri="{BB962C8B-B14F-4D97-AF65-F5344CB8AC3E}">
        <p14:creationId xmlns:p14="http://schemas.microsoft.com/office/powerpoint/2010/main" val="40640790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B06DC-1941-7190-80C2-823D60C62CB8}"/>
              </a:ext>
            </a:extLst>
          </p:cNvPr>
          <p:cNvSpPr>
            <a:spLocks noGrp="1"/>
          </p:cNvSpPr>
          <p:nvPr>
            <p:ph type="title"/>
          </p:nvPr>
        </p:nvSpPr>
        <p:spPr>
          <a:xfrm>
            <a:off x="106879" y="107104"/>
            <a:ext cx="11970325" cy="584776"/>
          </a:xfrm>
          <a:prstGeom prst="rect">
            <a:avLst/>
          </a:prstGeom>
        </p:spPr>
        <p:txBody>
          <a:bodyPr/>
          <a:lstStyle>
            <a:lvl1pPr>
              <a:defRPr lang="en-US" sz="3200" b="1" kern="1200" spc="-160" dirty="0">
                <a:solidFill>
                  <a:srgbClr val="2E2D62"/>
                </a:solidFill>
                <a:latin typeface="Arial" panose="020B0604020202020204" pitchFamily="34" charset="0"/>
                <a:ea typeface="+mn-ea"/>
                <a:cs typeface="Arial" panose="020B0604020202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3E02EB-A3B1-5115-DE02-40383A257249}"/>
              </a:ext>
            </a:extLst>
          </p:cNvPr>
          <p:cNvSpPr>
            <a:spLocks noGrp="1"/>
          </p:cNvSpPr>
          <p:nvPr>
            <p:ph idx="1"/>
          </p:nvPr>
        </p:nvSpPr>
        <p:spPr>
          <a:xfrm>
            <a:off x="106879" y="902750"/>
            <a:ext cx="11970325" cy="5274213"/>
          </a:xfrm>
          <a:prstGeom prst="rect">
            <a:avLst/>
          </a:prstGeom>
        </p:spPr>
        <p:txBody>
          <a:bodyPr>
            <a:normAutofit/>
          </a:bodyPr>
          <a:lstStyle>
            <a:lvl1pPr>
              <a:defRPr lang="en-US" sz="2400" kern="1200" dirty="0">
                <a:solidFill>
                  <a:schemeClr val="tx1"/>
                </a:solidFill>
                <a:latin typeface="+mn-lt"/>
                <a:ea typeface="+mn-ea"/>
                <a:cs typeface="Arial"/>
              </a:defRPr>
            </a:lvl1pPr>
            <a:lvl2pPr>
              <a:defRPr lang="en-US" sz="2400" kern="1200" dirty="0">
                <a:solidFill>
                  <a:schemeClr val="tx1"/>
                </a:solidFill>
                <a:latin typeface="+mn-lt"/>
                <a:ea typeface="+mn-ea"/>
                <a:cs typeface="Arial"/>
              </a:defRPr>
            </a:lvl2pPr>
            <a:lvl3pPr>
              <a:defRPr lang="en-US" sz="2400" kern="1200" dirty="0">
                <a:solidFill>
                  <a:schemeClr val="tx1"/>
                </a:solidFill>
                <a:latin typeface="+mn-lt"/>
                <a:ea typeface="+mn-ea"/>
                <a:cs typeface="Arial"/>
              </a:defRPr>
            </a:lvl3pPr>
            <a:lvl4pPr>
              <a:defRPr lang="en-US" sz="2400" kern="1200" dirty="0">
                <a:solidFill>
                  <a:schemeClr val="tx1"/>
                </a:solidFill>
                <a:latin typeface="+mn-lt"/>
                <a:ea typeface="+mn-ea"/>
                <a:cs typeface="Arial"/>
              </a:defRPr>
            </a:lvl4pPr>
            <a:lvl5pPr>
              <a:defRPr lang="en-GB" sz="2400" kern="1200" dirty="0">
                <a:solidFill>
                  <a:schemeClr val="tx1"/>
                </a:solidFill>
                <a:latin typeface="+mn-lt"/>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1797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C0125C-1ACB-FFA1-BFF5-F5934CB9F982}"/>
              </a:ext>
            </a:extLst>
          </p:cNvPr>
          <p:cNvSpPr>
            <a:spLocks noGrp="1"/>
          </p:cNvSpPr>
          <p:nvPr>
            <p:ph type="title"/>
          </p:nvPr>
        </p:nvSpPr>
        <p:spPr>
          <a:xfrm>
            <a:off x="106879" y="107104"/>
            <a:ext cx="11970325" cy="584776"/>
          </a:xfrm>
          <a:prstGeom prst="rect">
            <a:avLst/>
          </a:prstGeom>
        </p:spPr>
        <p:txBody>
          <a:bodyPr/>
          <a:lstStyle>
            <a:lvl1pPr>
              <a:defRPr lang="en-US" sz="3200" b="1" kern="1200" spc="-160" dirty="0">
                <a:solidFill>
                  <a:srgbClr val="2E2D62"/>
                </a:solidFill>
                <a:latin typeface="Arial" panose="020B0604020202020204" pitchFamily="34" charset="0"/>
                <a:ea typeface="+mn-ea"/>
                <a:cs typeface="Arial" panose="020B0604020202020204" pitchFamily="34" charset="0"/>
              </a:defRPr>
            </a:lvl1pPr>
          </a:lstStyle>
          <a:p>
            <a:r>
              <a:rPr lang="en-US"/>
              <a:t>Click to edit Master title style</a:t>
            </a:r>
            <a:endParaRPr lang="en-GB"/>
          </a:p>
        </p:txBody>
      </p:sp>
      <p:sp>
        <p:nvSpPr>
          <p:cNvPr id="7" name="Content Placeholder 2">
            <a:extLst>
              <a:ext uri="{FF2B5EF4-FFF2-40B4-BE49-F238E27FC236}">
                <a16:creationId xmlns:a16="http://schemas.microsoft.com/office/drawing/2014/main" id="{FB02C588-97AB-D356-2E0E-78D53F296F30}"/>
              </a:ext>
            </a:extLst>
          </p:cNvPr>
          <p:cNvSpPr>
            <a:spLocks noGrp="1"/>
          </p:cNvSpPr>
          <p:nvPr>
            <p:ph idx="1"/>
          </p:nvPr>
        </p:nvSpPr>
        <p:spPr>
          <a:xfrm>
            <a:off x="106879" y="902750"/>
            <a:ext cx="5634894" cy="5274213"/>
          </a:xfrm>
          <a:prstGeom prst="rect">
            <a:avLst/>
          </a:prstGeom>
        </p:spPr>
        <p:txBody>
          <a:bodyPr>
            <a:normAutofit/>
          </a:bodyPr>
          <a:lstStyle>
            <a:lvl1pPr>
              <a:defRPr lang="en-US" sz="2400" kern="1200" dirty="0">
                <a:solidFill>
                  <a:schemeClr val="tx1"/>
                </a:solidFill>
                <a:latin typeface="+mn-lt"/>
                <a:ea typeface="+mn-ea"/>
                <a:cs typeface="Arial"/>
              </a:defRPr>
            </a:lvl1pPr>
            <a:lvl2pPr>
              <a:defRPr lang="en-US" sz="2400" kern="1200" dirty="0">
                <a:solidFill>
                  <a:schemeClr val="tx1"/>
                </a:solidFill>
                <a:latin typeface="+mn-lt"/>
                <a:ea typeface="+mn-ea"/>
                <a:cs typeface="Arial"/>
              </a:defRPr>
            </a:lvl2pPr>
            <a:lvl3pPr>
              <a:defRPr lang="en-US" sz="2400" kern="1200" dirty="0">
                <a:solidFill>
                  <a:schemeClr val="tx1"/>
                </a:solidFill>
                <a:latin typeface="+mn-lt"/>
                <a:ea typeface="+mn-ea"/>
                <a:cs typeface="Arial"/>
              </a:defRPr>
            </a:lvl3pPr>
            <a:lvl4pPr>
              <a:defRPr lang="en-US" sz="2400" kern="1200" dirty="0">
                <a:solidFill>
                  <a:schemeClr val="tx1"/>
                </a:solidFill>
                <a:latin typeface="+mn-lt"/>
                <a:ea typeface="+mn-ea"/>
                <a:cs typeface="Arial"/>
              </a:defRPr>
            </a:lvl4pPr>
            <a:lvl5pPr>
              <a:defRPr lang="en-GB" sz="2400" kern="1200" dirty="0">
                <a:solidFill>
                  <a:schemeClr val="tx1"/>
                </a:solidFill>
                <a:latin typeface="+mn-lt"/>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1A40F78F-40AE-9414-1717-05C27B87BFCC}"/>
              </a:ext>
            </a:extLst>
          </p:cNvPr>
          <p:cNvSpPr>
            <a:spLocks noGrp="1"/>
          </p:cNvSpPr>
          <p:nvPr>
            <p:ph idx="10"/>
          </p:nvPr>
        </p:nvSpPr>
        <p:spPr>
          <a:xfrm>
            <a:off x="6458466" y="898631"/>
            <a:ext cx="5605848" cy="5274213"/>
          </a:xfrm>
          <a:prstGeom prst="rect">
            <a:avLst/>
          </a:prstGeom>
        </p:spPr>
        <p:txBody>
          <a:bodyPr>
            <a:normAutofit/>
          </a:bodyPr>
          <a:lstStyle>
            <a:lvl1pPr>
              <a:defRPr lang="en-US" sz="2400" kern="1200" dirty="0">
                <a:solidFill>
                  <a:schemeClr val="tx1"/>
                </a:solidFill>
                <a:latin typeface="+mn-lt"/>
                <a:ea typeface="+mn-ea"/>
                <a:cs typeface="Arial"/>
              </a:defRPr>
            </a:lvl1pPr>
            <a:lvl2pPr>
              <a:defRPr lang="en-US" sz="2400" kern="1200" dirty="0">
                <a:solidFill>
                  <a:schemeClr val="tx1"/>
                </a:solidFill>
                <a:latin typeface="+mn-lt"/>
                <a:ea typeface="+mn-ea"/>
                <a:cs typeface="Arial"/>
              </a:defRPr>
            </a:lvl2pPr>
            <a:lvl3pPr>
              <a:defRPr lang="en-US" sz="2400" kern="1200" dirty="0">
                <a:solidFill>
                  <a:schemeClr val="tx1"/>
                </a:solidFill>
                <a:latin typeface="+mn-lt"/>
                <a:ea typeface="+mn-ea"/>
                <a:cs typeface="Arial"/>
              </a:defRPr>
            </a:lvl3pPr>
            <a:lvl4pPr>
              <a:defRPr lang="en-US" sz="2400" kern="1200" dirty="0">
                <a:solidFill>
                  <a:schemeClr val="tx1"/>
                </a:solidFill>
                <a:latin typeface="+mn-lt"/>
                <a:ea typeface="+mn-ea"/>
                <a:cs typeface="Arial"/>
              </a:defRPr>
            </a:lvl4pPr>
            <a:lvl5pPr>
              <a:defRPr lang="en-GB" sz="2400" kern="1200" dirty="0">
                <a:solidFill>
                  <a:schemeClr val="tx1"/>
                </a:solidFill>
                <a:latin typeface="+mn-lt"/>
                <a:ea typeface="+mn-ea"/>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61009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9FFD-B60C-7FCB-465A-ECC7B38AE7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5DDFC0-73A0-C990-967D-8387D28635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7A8D99-0B47-42B7-021D-8AF7946A4C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414B8FD-D155-CA73-A289-0DE489B48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77D95E-F981-AAAA-AD69-97C30CD118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BA6AB23-7226-319D-77E5-53799D4929C0}"/>
              </a:ext>
            </a:extLst>
          </p:cNvPr>
          <p:cNvSpPr>
            <a:spLocks noGrp="1"/>
          </p:cNvSpPr>
          <p:nvPr>
            <p:ph type="dt" sz="half" idx="10"/>
          </p:nvPr>
        </p:nvSpPr>
        <p:spPr>
          <a:xfrm>
            <a:off x="838200" y="6356350"/>
            <a:ext cx="2743200" cy="365125"/>
          </a:xfrm>
          <a:prstGeom prst="rect">
            <a:avLst/>
          </a:prstGeom>
        </p:spPr>
        <p:txBody>
          <a:bodyPr/>
          <a:lstStyle/>
          <a:p>
            <a:fld id="{6D499ACF-752A-4AFC-A8F3-80234D115D8B}" type="datetime1">
              <a:rPr lang="en-GB" smtClean="0"/>
              <a:t>02/10/2025</a:t>
            </a:fld>
            <a:endParaRPr lang="en-GB"/>
          </a:p>
        </p:txBody>
      </p:sp>
      <p:sp>
        <p:nvSpPr>
          <p:cNvPr id="8" name="Footer Placeholder 7">
            <a:extLst>
              <a:ext uri="{FF2B5EF4-FFF2-40B4-BE49-F238E27FC236}">
                <a16:creationId xmlns:a16="http://schemas.microsoft.com/office/drawing/2014/main" id="{CE4FCE44-C865-DF85-C66C-FD6BB7736D7D}"/>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9" name="Slide Number Placeholder 8">
            <a:extLst>
              <a:ext uri="{FF2B5EF4-FFF2-40B4-BE49-F238E27FC236}">
                <a16:creationId xmlns:a16="http://schemas.microsoft.com/office/drawing/2014/main" id="{C85CE87F-5F46-A7AB-132A-945611B30CDD}"/>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302535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8724F30-E86D-4CC2-8070-C4E142D42E77}"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1452074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C484D-D0F7-7F40-AE07-57E7674A9E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830AB5-7F08-F863-481E-636872C66318}"/>
              </a:ext>
            </a:extLst>
          </p:cNvPr>
          <p:cNvSpPr>
            <a:spLocks noGrp="1"/>
          </p:cNvSpPr>
          <p:nvPr>
            <p:ph type="dt" sz="half" idx="10"/>
          </p:nvPr>
        </p:nvSpPr>
        <p:spPr>
          <a:xfrm>
            <a:off x="838200" y="6356350"/>
            <a:ext cx="2743200" cy="365125"/>
          </a:xfrm>
          <a:prstGeom prst="rect">
            <a:avLst/>
          </a:prstGeom>
        </p:spPr>
        <p:txBody>
          <a:bodyPr/>
          <a:lstStyle/>
          <a:p>
            <a:fld id="{30F60E6F-FAC2-403D-ADF7-152675B613AA}" type="datetime1">
              <a:rPr lang="en-GB" smtClean="0"/>
              <a:t>02/10/2025</a:t>
            </a:fld>
            <a:endParaRPr lang="en-GB"/>
          </a:p>
        </p:txBody>
      </p:sp>
      <p:sp>
        <p:nvSpPr>
          <p:cNvPr id="4" name="Footer Placeholder 3">
            <a:extLst>
              <a:ext uri="{FF2B5EF4-FFF2-40B4-BE49-F238E27FC236}">
                <a16:creationId xmlns:a16="http://schemas.microsoft.com/office/drawing/2014/main" id="{84989359-8D86-E5AE-F214-E8D03EA160D1}"/>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5" name="Slide Number Placeholder 4">
            <a:extLst>
              <a:ext uri="{FF2B5EF4-FFF2-40B4-BE49-F238E27FC236}">
                <a16:creationId xmlns:a16="http://schemas.microsoft.com/office/drawing/2014/main" id="{29E8F61C-2E8B-D5BA-7DBF-81BDC95D12AB}"/>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1075955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D771F9-E93A-0D15-27A7-A11EFB9A93B0}"/>
              </a:ext>
            </a:extLst>
          </p:cNvPr>
          <p:cNvSpPr>
            <a:spLocks noGrp="1"/>
          </p:cNvSpPr>
          <p:nvPr>
            <p:ph type="dt" sz="half" idx="10"/>
          </p:nvPr>
        </p:nvSpPr>
        <p:spPr>
          <a:xfrm>
            <a:off x="838200" y="6356350"/>
            <a:ext cx="2743200" cy="365125"/>
          </a:xfrm>
          <a:prstGeom prst="rect">
            <a:avLst/>
          </a:prstGeom>
        </p:spPr>
        <p:txBody>
          <a:bodyPr/>
          <a:lstStyle/>
          <a:p>
            <a:fld id="{16350B23-F605-4C34-B4E5-A740571AEED8}" type="datetime1">
              <a:rPr lang="en-GB" smtClean="0"/>
              <a:t>02/10/2025</a:t>
            </a:fld>
            <a:endParaRPr lang="en-GB"/>
          </a:p>
        </p:txBody>
      </p:sp>
      <p:sp>
        <p:nvSpPr>
          <p:cNvPr id="3" name="Footer Placeholder 2">
            <a:extLst>
              <a:ext uri="{FF2B5EF4-FFF2-40B4-BE49-F238E27FC236}">
                <a16:creationId xmlns:a16="http://schemas.microsoft.com/office/drawing/2014/main" id="{08E81AB8-D810-F272-E734-742525F3BCA0}"/>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4" name="Slide Number Placeholder 3">
            <a:extLst>
              <a:ext uri="{FF2B5EF4-FFF2-40B4-BE49-F238E27FC236}">
                <a16:creationId xmlns:a16="http://schemas.microsoft.com/office/drawing/2014/main" id="{C159F65D-7774-AE06-15DC-C0ACF830BE8E}"/>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19461571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E428-C431-2FD8-7350-51B5B0681C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E1D7A46-D19E-0AE6-87EC-DFB1AA6CFB9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73C6399-EB21-956B-F223-84DF2AC9D6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8783-DE0F-9F1F-8CD2-B042F97F48B6}"/>
              </a:ext>
            </a:extLst>
          </p:cNvPr>
          <p:cNvSpPr>
            <a:spLocks noGrp="1"/>
          </p:cNvSpPr>
          <p:nvPr>
            <p:ph type="dt" sz="half" idx="10"/>
          </p:nvPr>
        </p:nvSpPr>
        <p:spPr>
          <a:xfrm>
            <a:off x="838200" y="6356350"/>
            <a:ext cx="2743200" cy="365125"/>
          </a:xfrm>
          <a:prstGeom prst="rect">
            <a:avLst/>
          </a:prstGeom>
        </p:spPr>
        <p:txBody>
          <a:bodyPr/>
          <a:lstStyle/>
          <a:p>
            <a:fld id="{45399CE7-092B-42E4-9466-08CDA22F486E}" type="datetime1">
              <a:rPr lang="en-GB" smtClean="0"/>
              <a:t>02/10/2025</a:t>
            </a:fld>
            <a:endParaRPr lang="en-GB"/>
          </a:p>
        </p:txBody>
      </p:sp>
      <p:sp>
        <p:nvSpPr>
          <p:cNvPr id="6" name="Footer Placeholder 5">
            <a:extLst>
              <a:ext uri="{FF2B5EF4-FFF2-40B4-BE49-F238E27FC236}">
                <a16:creationId xmlns:a16="http://schemas.microsoft.com/office/drawing/2014/main" id="{E2E78C65-34F6-7DE0-2E88-0995F91067CD}"/>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7" name="Slide Number Placeholder 6">
            <a:extLst>
              <a:ext uri="{FF2B5EF4-FFF2-40B4-BE49-F238E27FC236}">
                <a16:creationId xmlns:a16="http://schemas.microsoft.com/office/drawing/2014/main" id="{1BE5CF98-D263-A920-BADF-B6D20A9C8A02}"/>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8218160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FEF12-7912-AB1C-60C6-4F17F79646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C74B462-B74F-5ED5-B578-81542D04C5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DAFC31-7501-4542-9144-9C123C068A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368E1-F4AF-D7BD-8723-B7BC415D5E80}"/>
              </a:ext>
            </a:extLst>
          </p:cNvPr>
          <p:cNvSpPr>
            <a:spLocks noGrp="1"/>
          </p:cNvSpPr>
          <p:nvPr>
            <p:ph type="dt" sz="half" idx="10"/>
          </p:nvPr>
        </p:nvSpPr>
        <p:spPr>
          <a:xfrm>
            <a:off x="838200" y="6356350"/>
            <a:ext cx="2743200" cy="365125"/>
          </a:xfrm>
          <a:prstGeom prst="rect">
            <a:avLst/>
          </a:prstGeom>
        </p:spPr>
        <p:txBody>
          <a:bodyPr/>
          <a:lstStyle/>
          <a:p>
            <a:fld id="{C567D07D-5D00-4E63-A640-AD0A43E4F19C}" type="datetime1">
              <a:rPr lang="en-GB" smtClean="0"/>
              <a:t>02/10/2025</a:t>
            </a:fld>
            <a:endParaRPr lang="en-GB"/>
          </a:p>
        </p:txBody>
      </p:sp>
      <p:sp>
        <p:nvSpPr>
          <p:cNvPr id="6" name="Footer Placeholder 5">
            <a:extLst>
              <a:ext uri="{FF2B5EF4-FFF2-40B4-BE49-F238E27FC236}">
                <a16:creationId xmlns:a16="http://schemas.microsoft.com/office/drawing/2014/main" id="{199210ED-E643-DFA4-3984-33D0AF5520C1}"/>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7" name="Slide Number Placeholder 6">
            <a:extLst>
              <a:ext uri="{FF2B5EF4-FFF2-40B4-BE49-F238E27FC236}">
                <a16:creationId xmlns:a16="http://schemas.microsoft.com/office/drawing/2014/main" id="{38991F25-C437-9DC9-141D-800E10C8FF2C}"/>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273319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A447A-67D6-CF9E-24D8-5C2010415F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C39C39-D093-F0BA-DE5B-C2F508961B4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9000D-00D9-781B-EAF6-E734E58BC573}"/>
              </a:ext>
            </a:extLst>
          </p:cNvPr>
          <p:cNvSpPr>
            <a:spLocks noGrp="1"/>
          </p:cNvSpPr>
          <p:nvPr>
            <p:ph type="dt" sz="half" idx="10"/>
          </p:nvPr>
        </p:nvSpPr>
        <p:spPr>
          <a:xfrm>
            <a:off x="838200" y="6356350"/>
            <a:ext cx="2743200" cy="365125"/>
          </a:xfrm>
          <a:prstGeom prst="rect">
            <a:avLst/>
          </a:prstGeom>
        </p:spPr>
        <p:txBody>
          <a:bodyPr/>
          <a:lstStyle/>
          <a:p>
            <a:fld id="{E3CFACD7-33D9-4D00-9EF1-C2E176528893}" type="datetime1">
              <a:rPr lang="en-GB" smtClean="0"/>
              <a:t>02/10/2025</a:t>
            </a:fld>
            <a:endParaRPr lang="en-GB"/>
          </a:p>
        </p:txBody>
      </p:sp>
      <p:sp>
        <p:nvSpPr>
          <p:cNvPr id="5" name="Footer Placeholder 4">
            <a:extLst>
              <a:ext uri="{FF2B5EF4-FFF2-40B4-BE49-F238E27FC236}">
                <a16:creationId xmlns:a16="http://schemas.microsoft.com/office/drawing/2014/main" id="{35D66AE2-A2E0-76ED-A91F-C8EB0FD9AAE2}"/>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6" name="Slide Number Placeholder 5">
            <a:extLst>
              <a:ext uri="{FF2B5EF4-FFF2-40B4-BE49-F238E27FC236}">
                <a16:creationId xmlns:a16="http://schemas.microsoft.com/office/drawing/2014/main" id="{C1DBD9B8-3596-3059-ECFB-073339389157}"/>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37452402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8AB5E-4868-48A1-C75D-2675BCDFD1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AED25-B76B-6459-18E7-ABC28EF2C1A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F68B76-7C8C-355A-762B-A55CC6F5C59E}"/>
              </a:ext>
            </a:extLst>
          </p:cNvPr>
          <p:cNvSpPr>
            <a:spLocks noGrp="1"/>
          </p:cNvSpPr>
          <p:nvPr>
            <p:ph type="dt" sz="half" idx="10"/>
          </p:nvPr>
        </p:nvSpPr>
        <p:spPr>
          <a:xfrm>
            <a:off x="838200" y="6356350"/>
            <a:ext cx="2743200" cy="365125"/>
          </a:xfrm>
          <a:prstGeom prst="rect">
            <a:avLst/>
          </a:prstGeom>
        </p:spPr>
        <p:txBody>
          <a:bodyPr/>
          <a:lstStyle/>
          <a:p>
            <a:fld id="{E9C705BA-E691-4EE5-833B-8F85F8CCD7EC}" type="datetime1">
              <a:rPr lang="en-GB" smtClean="0"/>
              <a:t>02/10/2025</a:t>
            </a:fld>
            <a:endParaRPr lang="en-GB"/>
          </a:p>
        </p:txBody>
      </p:sp>
      <p:sp>
        <p:nvSpPr>
          <p:cNvPr id="5" name="Footer Placeholder 4">
            <a:extLst>
              <a:ext uri="{FF2B5EF4-FFF2-40B4-BE49-F238E27FC236}">
                <a16:creationId xmlns:a16="http://schemas.microsoft.com/office/drawing/2014/main" id="{59E223B2-6484-E75C-174E-55DFF74307D6}"/>
              </a:ext>
            </a:extLst>
          </p:cNvPr>
          <p:cNvSpPr>
            <a:spLocks noGrp="1"/>
          </p:cNvSpPr>
          <p:nvPr>
            <p:ph type="ftr" sz="quarter" idx="11"/>
          </p:nvPr>
        </p:nvSpPr>
        <p:spPr>
          <a:xfrm>
            <a:off x="4038600" y="6356350"/>
            <a:ext cx="4114800" cy="365125"/>
          </a:xfrm>
          <a:prstGeom prst="rect">
            <a:avLst/>
          </a:prstGeom>
        </p:spPr>
        <p:txBody>
          <a:bodyPr/>
          <a:lstStyle/>
          <a:p>
            <a:r>
              <a:rPr lang="en-GB" smtClean="0"/>
              <a:t>HOMSC2025</a:t>
            </a:r>
            <a:endParaRPr lang="en-GB"/>
          </a:p>
        </p:txBody>
      </p:sp>
      <p:sp>
        <p:nvSpPr>
          <p:cNvPr id="6" name="Slide Number Placeholder 5">
            <a:extLst>
              <a:ext uri="{FF2B5EF4-FFF2-40B4-BE49-F238E27FC236}">
                <a16:creationId xmlns:a16="http://schemas.microsoft.com/office/drawing/2014/main" id="{2F91F66A-7AAC-2248-B53C-F86286BE755E}"/>
              </a:ext>
            </a:extLst>
          </p:cNvPr>
          <p:cNvSpPr>
            <a:spLocks noGrp="1"/>
          </p:cNvSpPr>
          <p:nvPr>
            <p:ph type="sldNum" sz="quarter" idx="12"/>
          </p:nvPr>
        </p:nvSpPr>
        <p:spPr>
          <a:xfrm>
            <a:off x="8610600" y="6356350"/>
            <a:ext cx="2743200" cy="365125"/>
          </a:xfrm>
          <a:prstGeom prst="rect">
            <a:avLst/>
          </a:prstGeom>
        </p:spPr>
        <p:txBody>
          <a:bodyPr/>
          <a:lstStyle/>
          <a:p>
            <a:fld id="{0CC39504-800B-4053-A170-DCD3ACC9EC45}" type="slidenum">
              <a:rPr lang="en-GB" smtClean="0"/>
              <a:t>‹#›</a:t>
            </a:fld>
            <a:endParaRPr lang="en-GB"/>
          </a:p>
        </p:txBody>
      </p:sp>
    </p:spTree>
    <p:extLst>
      <p:ext uri="{BB962C8B-B14F-4D97-AF65-F5344CB8AC3E}">
        <p14:creationId xmlns:p14="http://schemas.microsoft.com/office/powerpoint/2010/main" val="1042392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FFFFF"/>
        </a:solidFill>
        <a:effectLst/>
      </p:bgPr>
    </p:bg>
    <p:spTree>
      <p:nvGrpSpPr>
        <p:cNvPr id="1" name="Shape 17"/>
        <p:cNvGrpSpPr/>
        <p:nvPr/>
      </p:nvGrpSpPr>
      <p:grpSpPr>
        <a:xfrm>
          <a:off x="0" y="0"/>
          <a:ext cx="0" cy="0"/>
          <a:chOff x="0" y="0"/>
          <a:chExt cx="0" cy="0"/>
        </a:xfrm>
      </p:grpSpPr>
    </p:spTree>
    <p:extLst>
      <p:ext uri="{BB962C8B-B14F-4D97-AF65-F5344CB8AC3E}">
        <p14:creationId xmlns:p14="http://schemas.microsoft.com/office/powerpoint/2010/main" val="42166861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0" y="-1742"/>
            <a:ext cx="8446791" cy="382705"/>
          </a:xfrm>
          <a:prstGeom prst="rect">
            <a:avLst/>
          </a:prstGeom>
          <a:noFill/>
          <a:ln w="0">
            <a:noFill/>
          </a:ln>
        </p:spPr>
        <p:txBody>
          <a:bodyPr lIns="0" tIns="0" rIns="0" bIns="0" anchor="ctr">
            <a:noAutofit/>
          </a:bodyPr>
          <a:lstStyle>
            <a:lvl1pPr marL="217692" indent="0">
              <a:buNone/>
              <a:defRPr/>
            </a:lvl1pPr>
          </a:lstStyle>
          <a:p>
            <a:pPr marL="180000" indent="0">
              <a:buNone/>
            </a:pPr>
            <a:endParaRPr lang="en-GB" sz="1814" b="0" strike="noStrike" spc="-1">
              <a:solidFill>
                <a:srgbClr val="000066"/>
              </a:solidFill>
              <a:latin typeface="Arial"/>
            </a:endParaRPr>
          </a:p>
        </p:txBody>
      </p:sp>
      <p:sp>
        <p:nvSpPr>
          <p:cNvPr id="51" name="PlaceHolder 2"/>
          <p:cNvSpPr>
            <a:spLocks noGrp="1"/>
          </p:cNvSpPr>
          <p:nvPr>
            <p:ph/>
          </p:nvPr>
        </p:nvSpPr>
        <p:spPr>
          <a:xfrm>
            <a:off x="609562" y="1604399"/>
            <a:ext cx="10971684" cy="3976819"/>
          </a:xfrm>
          <a:prstGeom prst="rect">
            <a:avLst/>
          </a:prstGeom>
          <a:noFill/>
          <a:ln w="0">
            <a:noFill/>
          </a:ln>
        </p:spPr>
        <p:txBody>
          <a:bodyPr lIns="0" tIns="0" rIns="0" bIns="0" anchor="t">
            <a:normAutofit/>
          </a:bodyPr>
          <a:lstStyle>
            <a:lvl1pPr indent="0">
              <a:spcAft>
                <a:spcPts val="1282"/>
              </a:spcAft>
              <a:buNone/>
              <a:defRPr/>
            </a:lvl1pPr>
          </a:lstStyle>
          <a:p>
            <a:pPr indent="0">
              <a:spcAft>
                <a:spcPts val="1060"/>
              </a:spcAft>
              <a:buNone/>
            </a:pPr>
            <a:endParaRPr lang="en-GB" sz="2903" b="0" strike="noStrike" spc="-1">
              <a:solidFill>
                <a:srgbClr val="000000"/>
              </a:solidFill>
              <a:latin typeface="Arial"/>
            </a:endParaRPr>
          </a:p>
        </p:txBody>
      </p:sp>
    </p:spTree>
    <p:extLst>
      <p:ext uri="{BB962C8B-B14F-4D97-AF65-F5344CB8AC3E}">
        <p14:creationId xmlns:p14="http://schemas.microsoft.com/office/powerpoint/2010/main" val="536345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2807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company name&#10;&#10;Description automatically generated">
            <a:extLst>
              <a:ext uri="{FF2B5EF4-FFF2-40B4-BE49-F238E27FC236}">
                <a16:creationId xmlns:a16="http://schemas.microsoft.com/office/drawing/2014/main" id="{CD7BDB97-AED5-8950-9857-FC0908A8C2B8}"/>
              </a:ext>
            </a:extLst>
          </p:cNvPr>
          <p:cNvPicPr>
            <a:picLocks noChangeAspect="1"/>
          </p:cNvPicPr>
          <p:nvPr userDrawn="1"/>
        </p:nvPicPr>
        <p:blipFill rotWithShape="1">
          <a:blip r:embed="rId2"/>
          <a:srcRect b="33905"/>
          <a:stretch/>
        </p:blipFill>
        <p:spPr>
          <a:xfrm>
            <a:off x="1" y="6284890"/>
            <a:ext cx="1886114" cy="535394"/>
          </a:xfrm>
          <a:prstGeom prst="rect">
            <a:avLst/>
          </a:prstGeom>
        </p:spPr>
      </p:pic>
      <p:sp>
        <p:nvSpPr>
          <p:cNvPr id="9" name="TextBox 8">
            <a:extLst>
              <a:ext uri="{FF2B5EF4-FFF2-40B4-BE49-F238E27FC236}">
                <a16:creationId xmlns:a16="http://schemas.microsoft.com/office/drawing/2014/main" id="{A98D9983-B043-AACA-C5D5-286E45E884CB}"/>
              </a:ext>
            </a:extLst>
          </p:cNvPr>
          <p:cNvSpPr txBox="1"/>
          <p:nvPr userDrawn="1"/>
        </p:nvSpPr>
        <p:spPr>
          <a:xfrm>
            <a:off x="1824123" y="6502553"/>
            <a:ext cx="609551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err="1">
                <a:ln>
                  <a:noFill/>
                </a:ln>
                <a:solidFill>
                  <a:srgbClr val="626262"/>
                </a:solidFill>
                <a:effectLst/>
                <a:uLnTx/>
                <a:uFillTx/>
                <a:latin typeface="Arial" panose="020B0604020202020204" pitchFamily="34" charset="0"/>
                <a:ea typeface="+mn-ea"/>
                <a:cs typeface="Arial" panose="020B0604020202020204" pitchFamily="34" charset="0"/>
                <a:sym typeface="Arial"/>
              </a:rPr>
              <a:t>xfel.ac.uk</a:t>
            </a:r>
            <a:endParaRPr kumimoji="0" lang="en-GB" sz="1200" b="0" i="0" u="none" strike="noStrike" kern="1200" cap="none" spc="0" normalizeH="0" baseline="0" noProof="0">
              <a:ln>
                <a:noFill/>
              </a:ln>
              <a:solidFill>
                <a:srgbClr val="626262"/>
              </a:solidFill>
              <a:effectLst/>
              <a:uLnTx/>
              <a:uFillTx/>
              <a:latin typeface="Arial" panose="020B0604020202020204" pitchFamily="34" charset="0"/>
              <a:ea typeface="+mn-ea"/>
              <a:cs typeface="Arial" panose="020B0604020202020204" pitchFamily="34" charset="0"/>
            </a:endParaRPr>
          </a:p>
        </p:txBody>
      </p:sp>
      <p:sp>
        <p:nvSpPr>
          <p:cNvPr id="11" name="Slide Number Placeholder 5">
            <a:extLst>
              <a:ext uri="{FF2B5EF4-FFF2-40B4-BE49-F238E27FC236}">
                <a16:creationId xmlns:a16="http://schemas.microsoft.com/office/drawing/2014/main" id="{A1EE1160-7DB3-80DA-2B99-172C08DE1852}"/>
              </a:ext>
            </a:extLst>
          </p:cNvPr>
          <p:cNvSpPr>
            <a:spLocks noGrp="1"/>
          </p:cNvSpPr>
          <p:nvPr>
            <p:ph type="sldNum" sz="quarter" idx="4"/>
          </p:nvPr>
        </p:nvSpPr>
        <p:spPr>
          <a:xfrm>
            <a:off x="9448799" y="6543285"/>
            <a:ext cx="2743200" cy="276999"/>
          </a:xfrm>
          <a:prstGeom prst="rect">
            <a:avLst/>
          </a:prstGeom>
        </p:spPr>
        <p:txBody>
          <a:bodyPr/>
          <a:lstStyle>
            <a:lvl1pPr algn="r">
              <a:defRPr kumimoji="0" lang="en-GB" sz="1200" b="0" i="0" u="none" strike="noStrike" kern="1200" cap="none" spc="0" normalizeH="0" baseline="0" smtClean="0">
                <a:ln>
                  <a:noFill/>
                </a:ln>
                <a:solidFill>
                  <a:srgbClr val="626262"/>
                </a:solidFill>
                <a:effectLst/>
                <a:uLnTx/>
                <a:uFillTx/>
                <a:latin typeface="Arial" panose="020B0604020202020204" pitchFamily="34" charset="0"/>
                <a:ea typeface="+mn-ea"/>
                <a:cs typeface="Arial" panose="020B0604020202020204" pitchFamily="34" charset="0"/>
              </a:defRPr>
            </a:lvl1pPr>
          </a:lstStyle>
          <a:p>
            <a:fld id="{E4D17403-F0AD-4B12-BB3D-F7BF7D3BF144}" type="slidenum">
              <a:rPr lang="en-GB" smtClean="0"/>
              <a:pPr/>
              <a:t>‹#›</a:t>
            </a:fld>
            <a:endParaRPr lang="en-GB"/>
          </a:p>
        </p:txBody>
      </p:sp>
    </p:spTree>
    <p:extLst>
      <p:ext uri="{BB962C8B-B14F-4D97-AF65-F5344CB8AC3E}">
        <p14:creationId xmlns:p14="http://schemas.microsoft.com/office/powerpoint/2010/main" val="3376959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254D2C-6847-4467-A8FC-E8F825520EC6}"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1071155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F0733F9-97CD-497B-B88C-5E6E9282AA72}" type="datetime1">
              <a:rPr lang="en-GB" smtClean="0"/>
              <a:t>02/10/2025</a:t>
            </a:fld>
            <a:endParaRPr lang="en-GB"/>
          </a:p>
        </p:txBody>
      </p:sp>
      <p:sp>
        <p:nvSpPr>
          <p:cNvPr id="6" name="Footer Placeholder 5"/>
          <p:cNvSpPr>
            <a:spLocks noGrp="1"/>
          </p:cNvSpPr>
          <p:nvPr>
            <p:ph type="ftr" sz="quarter" idx="11"/>
          </p:nvPr>
        </p:nvSpPr>
        <p:spPr/>
        <p:txBody>
          <a:bodyPr/>
          <a:lstStyle/>
          <a:p>
            <a:r>
              <a:rPr lang="en-GB" smtClean="0"/>
              <a:t>HOMSC2025</a:t>
            </a:r>
            <a:endParaRPr lang="en-GB"/>
          </a:p>
        </p:txBody>
      </p:sp>
      <p:sp>
        <p:nvSpPr>
          <p:cNvPr id="7" name="Slide Number Placeholder 6"/>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3663139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1D2720C-D81E-4156-99A8-0A2150CDD923}" type="datetime1">
              <a:rPr lang="en-GB" smtClean="0"/>
              <a:t>02/10/2025</a:t>
            </a:fld>
            <a:endParaRPr lang="en-GB"/>
          </a:p>
        </p:txBody>
      </p:sp>
      <p:sp>
        <p:nvSpPr>
          <p:cNvPr id="8" name="Footer Placeholder 7"/>
          <p:cNvSpPr>
            <a:spLocks noGrp="1"/>
          </p:cNvSpPr>
          <p:nvPr>
            <p:ph type="ftr" sz="quarter" idx="11"/>
          </p:nvPr>
        </p:nvSpPr>
        <p:spPr/>
        <p:txBody>
          <a:bodyPr/>
          <a:lstStyle/>
          <a:p>
            <a:r>
              <a:rPr lang="en-GB" smtClean="0"/>
              <a:t>HOMSC2025</a:t>
            </a:r>
            <a:endParaRPr lang="en-GB"/>
          </a:p>
        </p:txBody>
      </p:sp>
      <p:sp>
        <p:nvSpPr>
          <p:cNvPr id="9" name="Slide Number Placeholder 8"/>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1784389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303F97-40C1-4894-B148-139D0D6E5759}" type="datetime1">
              <a:rPr lang="en-GB" smtClean="0"/>
              <a:t>02/10/2025</a:t>
            </a:fld>
            <a:endParaRPr lang="en-GB"/>
          </a:p>
        </p:txBody>
      </p:sp>
      <p:sp>
        <p:nvSpPr>
          <p:cNvPr id="4" name="Footer Placeholder 3"/>
          <p:cNvSpPr>
            <a:spLocks noGrp="1"/>
          </p:cNvSpPr>
          <p:nvPr>
            <p:ph type="ftr" sz="quarter" idx="11"/>
          </p:nvPr>
        </p:nvSpPr>
        <p:spPr/>
        <p:txBody>
          <a:bodyPr/>
          <a:lstStyle/>
          <a:p>
            <a:r>
              <a:rPr lang="en-GB" smtClean="0"/>
              <a:t>HOMSC2025</a:t>
            </a:r>
            <a:endParaRPr lang="en-GB"/>
          </a:p>
        </p:txBody>
      </p:sp>
      <p:sp>
        <p:nvSpPr>
          <p:cNvPr id="5" name="Slide Number Placeholder 4"/>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247910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25D81C-DD72-4EA1-A8B2-AE30089C92C2}" type="datetime1">
              <a:rPr lang="en-GB" smtClean="0"/>
              <a:t>02/10/2025</a:t>
            </a:fld>
            <a:endParaRPr lang="en-GB"/>
          </a:p>
        </p:txBody>
      </p:sp>
      <p:sp>
        <p:nvSpPr>
          <p:cNvPr id="3" name="Footer Placeholder 2"/>
          <p:cNvSpPr>
            <a:spLocks noGrp="1"/>
          </p:cNvSpPr>
          <p:nvPr>
            <p:ph type="ftr" sz="quarter" idx="11"/>
          </p:nvPr>
        </p:nvSpPr>
        <p:spPr/>
        <p:txBody>
          <a:bodyPr/>
          <a:lstStyle/>
          <a:p>
            <a:r>
              <a:rPr lang="en-GB" smtClean="0"/>
              <a:t>HOMSC2025</a:t>
            </a:r>
            <a:endParaRPr lang="en-GB"/>
          </a:p>
        </p:txBody>
      </p:sp>
      <p:sp>
        <p:nvSpPr>
          <p:cNvPr id="4" name="Slide Number Placeholder 3"/>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4260117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CDB5CF-37EC-4D38-BF16-B032F9E90B21}" type="datetime1">
              <a:rPr lang="en-GB" smtClean="0"/>
              <a:t>02/10/2025</a:t>
            </a:fld>
            <a:endParaRPr lang="en-GB"/>
          </a:p>
        </p:txBody>
      </p:sp>
      <p:sp>
        <p:nvSpPr>
          <p:cNvPr id="6" name="Footer Placeholder 5"/>
          <p:cNvSpPr>
            <a:spLocks noGrp="1"/>
          </p:cNvSpPr>
          <p:nvPr>
            <p:ph type="ftr" sz="quarter" idx="11"/>
          </p:nvPr>
        </p:nvSpPr>
        <p:spPr/>
        <p:txBody>
          <a:bodyPr/>
          <a:lstStyle/>
          <a:p>
            <a:r>
              <a:rPr lang="en-GB" smtClean="0"/>
              <a:t>HOMSC2025</a:t>
            </a:r>
            <a:endParaRPr lang="en-GB"/>
          </a:p>
        </p:txBody>
      </p:sp>
      <p:sp>
        <p:nvSpPr>
          <p:cNvPr id="7" name="Slide Number Placeholder 6"/>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485635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F47C0A-8B65-4A7C-AF6E-6066D1FEDA07}" type="datetime1">
              <a:rPr lang="en-GB" smtClean="0"/>
              <a:t>02/10/2025</a:t>
            </a:fld>
            <a:endParaRPr lang="en-GB"/>
          </a:p>
        </p:txBody>
      </p:sp>
      <p:sp>
        <p:nvSpPr>
          <p:cNvPr id="6" name="Footer Placeholder 5"/>
          <p:cNvSpPr>
            <a:spLocks noGrp="1"/>
          </p:cNvSpPr>
          <p:nvPr>
            <p:ph type="ftr" sz="quarter" idx="11"/>
          </p:nvPr>
        </p:nvSpPr>
        <p:spPr/>
        <p:txBody>
          <a:bodyPr/>
          <a:lstStyle/>
          <a:p>
            <a:r>
              <a:rPr lang="en-GB" smtClean="0"/>
              <a:t>HOMSC2025</a:t>
            </a:r>
            <a:endParaRPr lang="en-GB"/>
          </a:p>
        </p:txBody>
      </p:sp>
      <p:sp>
        <p:nvSpPr>
          <p:cNvPr id="7" name="Slide Number Placeholder 6"/>
          <p:cNvSpPr>
            <a:spLocks noGrp="1"/>
          </p:cNvSpPr>
          <p:nvPr>
            <p:ph type="sldNum" sz="quarter" idx="12"/>
          </p:nvPr>
        </p:nvSpPr>
        <p:spPr/>
        <p:txBody>
          <a:bodyPr/>
          <a:lstStyle/>
          <a:p>
            <a:fld id="{3AC83699-7587-40E8-BE27-FD3E7AC6B951}" type="slidenum">
              <a:rPr lang="en-GB" smtClean="0"/>
              <a:t>‹#›</a:t>
            </a:fld>
            <a:endParaRPr lang="en-GB"/>
          </a:p>
        </p:txBody>
      </p:sp>
    </p:spTree>
    <p:extLst>
      <p:ext uri="{BB962C8B-B14F-4D97-AF65-F5344CB8AC3E}">
        <p14:creationId xmlns:p14="http://schemas.microsoft.com/office/powerpoint/2010/main" val="298465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3.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3620F1-9EDE-4768-9976-05D605CE80F8}" type="datetime1">
              <a:rPr lang="en-GB" smtClean="0"/>
              <a:t>02/10/2025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HOMSC2025</a:t>
            </a:r>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83699-7587-40E8-BE27-FD3E7AC6B951}" type="slidenum">
              <a:rPr lang="en-GB" smtClean="0"/>
              <a:t>‹#›</a:t>
            </a:fld>
            <a:endParaRPr lang="en-GB"/>
          </a:p>
        </p:txBody>
      </p:sp>
    </p:spTree>
    <p:extLst>
      <p:ext uri="{BB962C8B-B14F-4D97-AF65-F5344CB8AC3E}">
        <p14:creationId xmlns:p14="http://schemas.microsoft.com/office/powerpoint/2010/main" val="2690643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Blue smoke in space&#10;&#10;Description automatically generated">
            <a:extLst>
              <a:ext uri="{FF2B5EF4-FFF2-40B4-BE49-F238E27FC236}">
                <a16:creationId xmlns:a16="http://schemas.microsoft.com/office/drawing/2014/main" id="{E2912621-0EBC-059E-3489-AABCCB0835B1}"/>
              </a:ext>
            </a:extLst>
          </p:cNvPr>
          <p:cNvPicPr>
            <a:picLocks noChangeAspect="1"/>
          </p:cNvPicPr>
          <p:nvPr userDrawn="1"/>
        </p:nvPicPr>
        <p:blipFill>
          <a:blip r:embed="rId18">
            <a:alphaModFix amt="20000"/>
          </a:blip>
          <a:srcRect l="2401" t="50577" r="21583" b="43027"/>
          <a:stretch/>
        </p:blipFill>
        <p:spPr>
          <a:xfrm>
            <a:off x="-28329" y="6416674"/>
            <a:ext cx="12220329" cy="457201"/>
          </a:xfrm>
          <a:prstGeom prst="rect">
            <a:avLst/>
          </a:prstGeom>
          <a:noFill/>
        </p:spPr>
      </p:pic>
      <p:sp>
        <p:nvSpPr>
          <p:cNvPr id="2" name="Title Placeholder 1">
            <a:extLst>
              <a:ext uri="{FF2B5EF4-FFF2-40B4-BE49-F238E27FC236}">
                <a16:creationId xmlns:a16="http://schemas.microsoft.com/office/drawing/2014/main" id="{0D7EB7B1-1B17-FF6E-AC57-3B5CF54BF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442F261-7FC4-79C7-785E-A5105F5B20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4EB0800-C359-5759-D589-D7A9B49F5E4D}"/>
              </a:ext>
            </a:extLst>
          </p:cNvPr>
          <p:cNvSpPr/>
          <p:nvPr userDrawn="1"/>
        </p:nvSpPr>
        <p:spPr>
          <a:xfrm>
            <a:off x="10881539" y="6438531"/>
            <a:ext cx="747549" cy="246221"/>
          </a:xfrm>
          <a:prstGeom prst="rect">
            <a:avLst/>
          </a:prstGeom>
        </p:spPr>
        <p:txBody>
          <a:bodyPr wrap="square">
            <a:spAutoFit/>
          </a:bodyPr>
          <a:lstStyle/>
          <a:p>
            <a:r>
              <a:rPr lang="en-GB" sz="1000" err="1">
                <a:solidFill>
                  <a:schemeClr val="tx1"/>
                </a:solidFill>
                <a:latin typeface="Moderat Medium" pitchFamily="2" charset="77"/>
                <a:cs typeface="Arial" panose="020B0604020202020204" pitchFamily="34" charset="0"/>
              </a:rPr>
              <a:t>xfel.ac.uk</a:t>
            </a:r>
            <a:endParaRPr lang="en-GB" sz="1000">
              <a:solidFill>
                <a:schemeClr val="tx1"/>
              </a:solidFill>
              <a:latin typeface="Moderat Medium" pitchFamily="2" charset="77"/>
              <a:cs typeface="Arial" panose="020B0604020202020204" pitchFamily="34" charset="0"/>
            </a:endParaRPr>
          </a:p>
        </p:txBody>
      </p:sp>
      <p:sp>
        <p:nvSpPr>
          <p:cNvPr id="8" name="Rectangle 7">
            <a:extLst>
              <a:ext uri="{FF2B5EF4-FFF2-40B4-BE49-F238E27FC236}">
                <a16:creationId xmlns:a16="http://schemas.microsoft.com/office/drawing/2014/main" id="{AD2DB8EC-35B1-5C4B-8EAF-44BCCA3D8992}"/>
              </a:ext>
            </a:extLst>
          </p:cNvPr>
          <p:cNvSpPr/>
          <p:nvPr userDrawn="1"/>
        </p:nvSpPr>
        <p:spPr>
          <a:xfrm>
            <a:off x="8490857" y="6606577"/>
            <a:ext cx="3138232" cy="246221"/>
          </a:xfrm>
          <a:prstGeom prst="rect">
            <a:avLst/>
          </a:prstGeom>
        </p:spPr>
        <p:txBody>
          <a:bodyPr wrap="square">
            <a:spAutoFit/>
          </a:bodyPr>
          <a:lstStyle/>
          <a:p>
            <a:pPr algn="r"/>
            <a:r>
              <a:rPr lang="en-GB" sz="1000">
                <a:solidFill>
                  <a:schemeClr val="tx1"/>
                </a:solidFill>
                <a:latin typeface="Moderat Medium" pitchFamily="2" charset="77"/>
                <a:cs typeface="Arial" panose="020B0604020202020204" pitchFamily="34" charset="0"/>
              </a:rPr>
              <a:t>SPIE Optics + Optoelectronics 2025,</a:t>
            </a:r>
            <a:r>
              <a:rPr lang="en-GB" sz="1000" baseline="0">
                <a:solidFill>
                  <a:schemeClr val="tx1"/>
                </a:solidFill>
                <a:latin typeface="Moderat Medium" pitchFamily="2" charset="77"/>
                <a:cs typeface="Arial" panose="020B0604020202020204" pitchFamily="34" charset="0"/>
              </a:rPr>
              <a:t> 8</a:t>
            </a:r>
            <a:r>
              <a:rPr lang="en-GB" sz="1000" baseline="30000">
                <a:solidFill>
                  <a:schemeClr val="tx1"/>
                </a:solidFill>
                <a:latin typeface="Moderat Medium" pitchFamily="2" charset="77"/>
                <a:cs typeface="Arial" panose="020B0604020202020204" pitchFamily="34" charset="0"/>
              </a:rPr>
              <a:t>th</a:t>
            </a:r>
            <a:r>
              <a:rPr lang="en-GB" sz="1000" baseline="0">
                <a:solidFill>
                  <a:schemeClr val="tx1"/>
                </a:solidFill>
                <a:latin typeface="Moderat Medium" pitchFamily="2" charset="77"/>
                <a:cs typeface="Arial" panose="020B0604020202020204" pitchFamily="34" charset="0"/>
              </a:rPr>
              <a:t> April 2025</a:t>
            </a:r>
            <a:endParaRPr lang="en-GB" sz="1000">
              <a:solidFill>
                <a:schemeClr val="tx1"/>
              </a:solidFill>
              <a:latin typeface="Moderat Medium" pitchFamily="2" charset="77"/>
              <a:cs typeface="Arial" panose="020B0604020202020204" pitchFamily="34" charset="0"/>
            </a:endParaRPr>
          </a:p>
        </p:txBody>
      </p:sp>
      <p:pic>
        <p:nvPicPr>
          <p:cNvPr id="12" name="Picture 11" descr="A picture containing company name&#10;&#10;Description automatically generated">
            <a:extLst>
              <a:ext uri="{FF2B5EF4-FFF2-40B4-BE49-F238E27FC236}">
                <a16:creationId xmlns:a16="http://schemas.microsoft.com/office/drawing/2014/main" id="{E06D1E6A-84E8-E629-1A07-D6249FCB3298}"/>
              </a:ext>
            </a:extLst>
          </p:cNvPr>
          <p:cNvPicPr>
            <a:picLocks noChangeAspect="1"/>
          </p:cNvPicPr>
          <p:nvPr userDrawn="1"/>
        </p:nvPicPr>
        <p:blipFill rotWithShape="1">
          <a:blip r:embed="rId19"/>
          <a:srcRect b="33905"/>
          <a:stretch/>
        </p:blipFill>
        <p:spPr>
          <a:xfrm>
            <a:off x="-24218" y="6302142"/>
            <a:ext cx="1886114" cy="535394"/>
          </a:xfrm>
          <a:prstGeom prst="rect">
            <a:avLst/>
          </a:prstGeom>
        </p:spPr>
      </p:pic>
      <p:cxnSp>
        <p:nvCxnSpPr>
          <p:cNvPr id="9" name="Straight Connector 8">
            <a:extLst>
              <a:ext uri="{FF2B5EF4-FFF2-40B4-BE49-F238E27FC236}">
                <a16:creationId xmlns:a16="http://schemas.microsoft.com/office/drawing/2014/main" id="{FBCBA4D9-ABDE-37EA-A37E-674DC0DDB735}"/>
              </a:ext>
            </a:extLst>
          </p:cNvPr>
          <p:cNvCxnSpPr/>
          <p:nvPr userDrawn="1"/>
        </p:nvCxnSpPr>
        <p:spPr>
          <a:xfrm>
            <a:off x="11644392" y="6492099"/>
            <a:ext cx="0" cy="3024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4AE6577-4C3D-1E28-1768-CF6D87D75CAF}"/>
              </a:ext>
            </a:extLst>
          </p:cNvPr>
          <p:cNvSpPr txBox="1"/>
          <p:nvPr userDrawn="1"/>
        </p:nvSpPr>
        <p:spPr>
          <a:xfrm>
            <a:off x="11727656" y="6507581"/>
            <a:ext cx="367408" cy="276999"/>
          </a:xfrm>
          <a:prstGeom prst="rect">
            <a:avLst/>
          </a:prstGeom>
          <a:noFill/>
        </p:spPr>
        <p:txBody>
          <a:bodyPr wrap="none" rtlCol="0">
            <a:spAutoFit/>
          </a:bodyPr>
          <a:lstStyle/>
          <a:p>
            <a:fld id="{591AC816-D952-3442-A7EF-333AA4CF39D6}" type="slidenum">
              <a:rPr lang="en-GB" sz="1200" smtClean="0"/>
              <a:t>‹#›</a:t>
            </a:fld>
            <a:endParaRPr lang="en-GB" sz="1200"/>
          </a:p>
        </p:txBody>
      </p:sp>
    </p:spTree>
    <p:extLst>
      <p:ext uri="{BB962C8B-B14F-4D97-AF65-F5344CB8AC3E}">
        <p14:creationId xmlns:p14="http://schemas.microsoft.com/office/powerpoint/2010/main" val="5227124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microsoft.com/office/2018/10/relationships/comments" Target="../comments/modernComment_15D_221601F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microsoft.com/office/2018/10/relationships/comments" Target="../comments/modernComment_15D_221601F2.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5D_221601F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9" Type="http://schemas.openxmlformats.org/officeDocument/2006/relationships/image" Target="../media/image74.png"/><Relationship Id="rId21" Type="http://schemas.openxmlformats.org/officeDocument/2006/relationships/image" Target="../media/image56.png"/><Relationship Id="rId34" Type="http://schemas.openxmlformats.org/officeDocument/2006/relationships/image" Target="../media/image69.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33" Type="http://schemas.openxmlformats.org/officeDocument/2006/relationships/image" Target="../media/image68.png"/><Relationship Id="rId38" Type="http://schemas.openxmlformats.org/officeDocument/2006/relationships/image" Target="../media/image73.png"/><Relationship Id="rId2" Type="http://schemas.openxmlformats.org/officeDocument/2006/relationships/notesSlide" Target="../notesSlides/notesSlide7.xml"/><Relationship Id="rId16" Type="http://schemas.openxmlformats.org/officeDocument/2006/relationships/image" Target="../media/image51.png"/><Relationship Id="rId20" Type="http://schemas.openxmlformats.org/officeDocument/2006/relationships/image" Target="../media/image55.png"/><Relationship Id="rId29"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72.jpeg"/><Relationship Id="rId40" Type="http://schemas.openxmlformats.org/officeDocument/2006/relationships/image" Target="../media/image75.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71.png"/><Relationship Id="rId10" Type="http://schemas.openxmlformats.org/officeDocument/2006/relationships/image" Target="../media/image45.png"/><Relationship Id="rId19" Type="http://schemas.openxmlformats.org/officeDocument/2006/relationships/image" Target="../media/image54.png"/><Relationship Id="rId31" Type="http://schemas.openxmlformats.org/officeDocument/2006/relationships/image" Target="../media/image66.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70.png"/><Relationship Id="rId8" Type="http://schemas.openxmlformats.org/officeDocument/2006/relationships/image" Target="../media/image43.png"/><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5D_221601F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microsoft.com/office/2018/10/relationships/comments" Target="../comments/modernComment_15D_221601F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BE685D4-0AE8-2E9B-D4B0-C3A0C1BC5E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4183"/>
            <a:ext cx="12292521" cy="6871596"/>
          </a:xfrm>
          <a:prstGeom prst="rect">
            <a:avLst/>
          </a:prstGeom>
        </p:spPr>
      </p:pic>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367478" y="2124963"/>
            <a:ext cx="6157686" cy="1446550"/>
          </a:xfrm>
          <a:prstGeom prst="rect">
            <a:avLst/>
          </a:prstGeom>
          <a:noFill/>
        </p:spPr>
        <p:txBody>
          <a:bodyPr wrap="square" rtlCol="0" anchor="t">
            <a:spAutoFit/>
          </a:bodyPr>
          <a:lstStyle/>
          <a:p>
            <a:pPr lvl="0">
              <a:defRPr/>
            </a:pPr>
            <a:r>
              <a:rPr lang="en-US" sz="4400" b="1" spc="-150" dirty="0">
                <a:solidFill>
                  <a:srgbClr val="002060"/>
                </a:solidFill>
                <a:latin typeface="Arial" panose="020B0604020202020204" pitchFamily="34" charset="0"/>
                <a:cs typeface="Arial" panose="020B0604020202020204" pitchFamily="34" charset="0"/>
              </a:rPr>
              <a:t>The UK XFEL project: conceptual </a:t>
            </a:r>
            <a:r>
              <a:rPr lang="en-US" sz="4400" b="1" spc="-150" dirty="0" smtClean="0">
                <a:solidFill>
                  <a:srgbClr val="002060"/>
                </a:solidFill>
                <a:latin typeface="Arial" panose="020B0604020202020204" pitchFamily="34" charset="0"/>
                <a:cs typeface="Arial" panose="020B0604020202020204" pitchFamily="34" charset="0"/>
              </a:rPr>
              <a:t>design</a:t>
            </a:r>
            <a:endParaRPr lang="en-US" sz="3600" spc="-150" dirty="0">
              <a:solidFill>
                <a:schemeClr val="accent1">
                  <a:lumMod val="40000"/>
                  <a:lumOff val="60000"/>
                </a:schemeClr>
              </a:solidFill>
              <a:latin typeface="Arial"/>
              <a:cs typeface="Arial"/>
            </a:endParaRPr>
          </a:p>
        </p:txBody>
      </p:sp>
      <p:sp>
        <p:nvSpPr>
          <p:cNvPr id="8" name="Isosceles Triangle 9">
            <a:extLst>
              <a:ext uri="{FF2B5EF4-FFF2-40B4-BE49-F238E27FC236}">
                <a16:creationId xmlns:a16="http://schemas.microsoft.com/office/drawing/2014/main" id="{D8DFA089-7A3D-6890-CC09-FA357B7B5E84}"/>
              </a:ext>
            </a:extLst>
          </p:cNvPr>
          <p:cNvSpPr/>
          <p:nvPr/>
        </p:nvSpPr>
        <p:spPr>
          <a:xfrm rot="10800000">
            <a:off x="4166557" y="-88005"/>
            <a:ext cx="5745668" cy="7496175"/>
          </a:xfrm>
          <a:prstGeom prst="triangle">
            <a:avLst>
              <a:gd name="adj" fmla="val 0"/>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2623A0-CD46-9DF6-C182-2CE1D1120446}"/>
              </a:ext>
            </a:extLst>
          </p:cNvPr>
          <p:cNvSpPr/>
          <p:nvPr/>
        </p:nvSpPr>
        <p:spPr>
          <a:xfrm>
            <a:off x="9912225" y="-101600"/>
            <a:ext cx="2380296" cy="1828800"/>
          </a:xfrm>
          <a:prstGeom prst="rect">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4B8BC2-188D-B468-D2A3-19953E5F70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88004"/>
            <a:ext cx="3286539" cy="6858000"/>
          </a:xfrm>
          <a:prstGeom prst="rect">
            <a:avLst/>
          </a:prstGeom>
        </p:spPr>
      </p:pic>
      <p:sp>
        <p:nvSpPr>
          <p:cNvPr id="11" name="Rectangle 10">
            <a:extLst>
              <a:ext uri="{FF2B5EF4-FFF2-40B4-BE49-F238E27FC236}">
                <a16:creationId xmlns:a16="http://schemas.microsoft.com/office/drawing/2014/main" id="{0BEB0AE4-391E-6F41-84C6-D4EEDF519A31}"/>
              </a:ext>
            </a:extLst>
          </p:cNvPr>
          <p:cNvSpPr/>
          <p:nvPr/>
        </p:nvSpPr>
        <p:spPr>
          <a:xfrm>
            <a:off x="399236" y="4243962"/>
            <a:ext cx="6999287"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smtClean="0">
                <a:solidFill>
                  <a:srgbClr val="000000"/>
                </a:solidFill>
                <a:latin typeface="Arial" panose="020B0604020202020204" pitchFamily="34" charset="0"/>
                <a:cs typeface="Arial" panose="020B0604020202020204" pitchFamily="34" charset="0"/>
              </a:rPr>
              <a:t>Anth</a:t>
            </a:r>
            <a:r>
              <a:rPr kumimoji="0" lang="en-GB" sz="2400" b="0"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Arial" panose="020B0604020202020204" pitchFamily="34" charset="0"/>
              </a:rPr>
              <a:t>ony</a:t>
            </a:r>
            <a:r>
              <a:rPr kumimoji="0" lang="en-GB"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Gilfellon,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STFC Daresbury Laboratory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On </a:t>
            </a:r>
            <a:r>
              <a:rPr kumimoji="0" lang="en-GB"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behalf of the </a:t>
            </a:r>
            <a:r>
              <a:rPr kumimoji="0" lang="en-GB" sz="2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UK XFEL project team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0000"/>
                </a:solidFill>
                <a:latin typeface="Arial" panose="020B0604020202020204" pitchFamily="34" charset="0"/>
                <a:cs typeface="Arial" panose="020B0604020202020204" pitchFamily="34" charset="0"/>
              </a:rPr>
              <a:t>8</a:t>
            </a:r>
            <a:r>
              <a:rPr kumimoji="0" lang="en-US" sz="2400" b="0" i="0" u="none" strike="noStrike" kern="1200" cap="none" spc="0" normalizeH="0" baseline="30000" noProof="0" dirty="0" smtClean="0">
                <a:ln>
                  <a:noFill/>
                </a:ln>
                <a:solidFill>
                  <a:srgbClr val="000000"/>
                </a:solidFill>
                <a:effectLst/>
                <a:uLnTx/>
                <a:uFillTx/>
                <a:latin typeface="Arial" panose="020B0604020202020204" pitchFamily="34" charset="0"/>
                <a:ea typeface="+mn-ea"/>
                <a:cs typeface="Arial" panose="020B0604020202020204" pitchFamily="34" charset="0"/>
              </a:rPr>
              <a:t>th</a:t>
            </a:r>
            <a:r>
              <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Arial" panose="020B0604020202020204" pitchFamily="34" charset="0"/>
              </a:rPr>
              <a:t>October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2025</a:t>
            </a:r>
          </a:p>
        </p:txBody>
      </p:sp>
      <p:pic>
        <p:nvPicPr>
          <p:cNvPr id="12" name="Picture 11">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3" name="TextBox 12"/>
          <p:cNvSpPr txBox="1"/>
          <p:nvPr/>
        </p:nvSpPr>
        <p:spPr>
          <a:xfrm>
            <a:off x="85725" y="6488668"/>
            <a:ext cx="10669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rPr>
              <a:t>xfel.ac.uk</a:t>
            </a:r>
          </a:p>
        </p:txBody>
      </p:sp>
    </p:spTree>
    <p:extLst>
      <p:ext uri="{BB962C8B-B14F-4D97-AF65-F5344CB8AC3E}">
        <p14:creationId xmlns:p14="http://schemas.microsoft.com/office/powerpoint/2010/main" val="2785064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460070" y="197825"/>
            <a:ext cx="8703025" cy="64800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User Requirements from the Science Case &amp; Survey</a:t>
            </a:r>
          </a:p>
        </p:txBody>
      </p:sp>
      <p:sp>
        <p:nvSpPr>
          <p:cNvPr id="22" name="Rectangle 21"/>
          <p:cNvSpPr/>
          <p:nvPr/>
        </p:nvSpPr>
        <p:spPr>
          <a:xfrm>
            <a:off x="10763795" y="0"/>
            <a:ext cx="14282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070" y="497839"/>
            <a:ext cx="8059538" cy="605059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06560" y="5719980"/>
            <a:ext cx="2032000" cy="365760"/>
          </a:xfrm>
          <a:prstGeom prst="rect">
            <a:avLst/>
          </a:prstGeom>
          <a:ln>
            <a:solidFill>
              <a:srgbClr val="000000"/>
            </a:solidFill>
          </a:ln>
        </p:spPr>
      </p:pic>
      <p:sp>
        <p:nvSpPr>
          <p:cNvPr id="26" name="Rectangle 25"/>
          <p:cNvSpPr/>
          <p:nvPr/>
        </p:nvSpPr>
        <p:spPr>
          <a:xfrm>
            <a:off x="4005647" y="6471721"/>
            <a:ext cx="2547554"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~1-1.5 GeV</a:t>
            </a:r>
          </a:p>
        </p:txBody>
      </p:sp>
      <p:sp>
        <p:nvSpPr>
          <p:cNvPr id="27" name="Rectangle 26"/>
          <p:cNvSpPr/>
          <p:nvPr/>
        </p:nvSpPr>
        <p:spPr>
          <a:xfrm>
            <a:off x="6553201" y="6471722"/>
            <a:ext cx="1737359"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~2-3 GeV</a:t>
            </a:r>
          </a:p>
        </p:txBody>
      </p:sp>
      <p:sp>
        <p:nvSpPr>
          <p:cNvPr id="28" name="Rectangle 27"/>
          <p:cNvSpPr/>
          <p:nvPr/>
        </p:nvSpPr>
        <p:spPr>
          <a:xfrm>
            <a:off x="8290560" y="6471721"/>
            <a:ext cx="193040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~6-8 GeV</a:t>
            </a:r>
          </a:p>
        </p:txBody>
      </p:sp>
      <p:sp>
        <p:nvSpPr>
          <p:cNvPr id="29" name="Rectangle 28"/>
          <p:cNvSpPr/>
          <p:nvPr/>
        </p:nvSpPr>
        <p:spPr>
          <a:xfrm>
            <a:off x="10220960" y="6471721"/>
            <a:ext cx="114241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≥10 </a:t>
            </a: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GeV</a:t>
            </a:r>
          </a:p>
        </p:txBody>
      </p:sp>
      <p:sp>
        <p:nvSpPr>
          <p:cNvPr id="37" name="Rectangle 36"/>
          <p:cNvSpPr/>
          <p:nvPr/>
        </p:nvSpPr>
        <p:spPr>
          <a:xfrm>
            <a:off x="3337905" y="6353160"/>
            <a:ext cx="1476838"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Electron Beam Energy:</a:t>
            </a:r>
          </a:p>
        </p:txBody>
      </p:sp>
      <p:sp>
        <p:nvSpPr>
          <p:cNvPr id="30" name="Rectangle 29"/>
          <p:cNvSpPr/>
          <p:nvPr/>
        </p:nvSpPr>
        <p:spPr>
          <a:xfrm>
            <a:off x="11267595" y="4390261"/>
            <a:ext cx="994395"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HRR NC</a:t>
            </a:r>
          </a:p>
        </p:txBody>
      </p:sp>
      <p:sp>
        <p:nvSpPr>
          <p:cNvPr id="31" name="Rectangle 30"/>
          <p:cNvSpPr/>
          <p:nvPr/>
        </p:nvSpPr>
        <p:spPr>
          <a:xfrm>
            <a:off x="11234308" y="5224427"/>
            <a:ext cx="1060969"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NC</a:t>
            </a:r>
          </a:p>
        </p:txBody>
      </p:sp>
      <p:sp>
        <p:nvSpPr>
          <p:cNvPr id="32" name="Rectangle 31"/>
          <p:cNvSpPr/>
          <p:nvPr/>
        </p:nvSpPr>
        <p:spPr>
          <a:xfrm>
            <a:off x="11250951" y="3513858"/>
            <a:ext cx="1027682"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(Pulsed)</a:t>
            </a:r>
          </a:p>
        </p:txBody>
      </p:sp>
      <p:sp>
        <p:nvSpPr>
          <p:cNvPr id="33" name="Rectangle 32"/>
          <p:cNvSpPr/>
          <p:nvPr/>
        </p:nvSpPr>
        <p:spPr>
          <a:xfrm>
            <a:off x="11215132" y="1996940"/>
            <a:ext cx="1099321" cy="63912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(CW)</a:t>
            </a:r>
          </a:p>
        </p:txBody>
      </p:sp>
      <p:sp>
        <p:nvSpPr>
          <p:cNvPr id="34" name="Rectangle 33"/>
          <p:cNvSpPr/>
          <p:nvPr/>
        </p:nvSpPr>
        <p:spPr>
          <a:xfrm>
            <a:off x="11362686" y="1098541"/>
            <a:ext cx="804213"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ERLs</a:t>
            </a:r>
          </a:p>
        </p:txBody>
      </p:sp>
      <p:sp>
        <p:nvSpPr>
          <p:cNvPr id="38" name="Rectangle 37"/>
          <p:cNvSpPr/>
          <p:nvPr/>
        </p:nvSpPr>
        <p:spPr>
          <a:xfrm>
            <a:off x="10763795" y="98616"/>
            <a:ext cx="1399300" cy="517084"/>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Acceleration Technology:</a:t>
            </a:r>
          </a:p>
        </p:txBody>
      </p:sp>
      <p:sp>
        <p:nvSpPr>
          <p:cNvPr id="39" name="Rectangle 38">
            <a:extLst>
              <a:ext uri="{FF2B5EF4-FFF2-40B4-BE49-F238E27FC236}">
                <a16:creationId xmlns:a16="http://schemas.microsoft.com/office/drawing/2014/main" id="{108DC7F5-099C-FD4D-905A-DC79A38901EC}"/>
              </a:ext>
            </a:extLst>
          </p:cNvPr>
          <p:cNvSpPr/>
          <p:nvPr/>
        </p:nvSpPr>
        <p:spPr>
          <a:xfrm>
            <a:off x="131658" y="1748812"/>
            <a:ext cx="3155523" cy="4819781"/>
          </a:xfrm>
          <a:prstGeom prst="rect">
            <a:avLst/>
          </a:prstGeom>
        </p:spPr>
        <p:txBody>
          <a:bodyPr wrap="square">
            <a:spAutoFit/>
          </a:bodyPr>
          <a:lstStyle/>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Max.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photon energy</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strongly influences the required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electron beam energy</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Repetition rate</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largely dictates the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type of acceleration technology</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Always aiming for most efficient way to cover this parameter space</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Requirements suggest </a:t>
            </a:r>
            <a:b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b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~8 GeV superconducting RF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Arial" panose="020B0604020202020204" pitchFamily="34" charset="0"/>
              </a:rPr>
              <a:t>linac</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 name="Slide Number Placeholder 1"/>
          <p:cNvSpPr>
            <a:spLocks noGrp="1"/>
          </p:cNvSpPr>
          <p:nvPr>
            <p:ph type="sldNum" sz="quarter" idx="4294967295"/>
          </p:nvPr>
        </p:nvSpPr>
        <p:spPr>
          <a:xfrm>
            <a:off x="94488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24" name="Rectangle 23"/>
          <p:cNvSpPr/>
          <p:nvPr/>
        </p:nvSpPr>
        <p:spPr>
          <a:xfrm>
            <a:off x="4076324" y="5103419"/>
            <a:ext cx="2070553" cy="945866"/>
          </a:xfrm>
          <a:prstGeom prst="rect">
            <a:avLst/>
          </a:prstGeom>
          <a:noFill/>
          <a:ln w="12700" cap="flat" cmpd="sng" algn="ctr">
            <a:solidFill>
              <a:schemeClr val="bg1">
                <a:lumMod val="50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0000"/>
                </a:solidFill>
                <a:effectLst/>
                <a:uLnTx/>
                <a:uFillTx/>
                <a:latin typeface="Calibri" panose="020F0502020204030204"/>
                <a:ea typeface="+mn-ea"/>
                <a:cs typeface="+mn-cs"/>
              </a:rPr>
              <a:t>Physics and X-ray Photonics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Calibri" panose="020F0502020204030204"/>
                <a:ea typeface="+mn-ea"/>
                <a:cs typeface="+mn-cs"/>
              </a:rPr>
              <a:t>Matter in Extreme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Quantum and Nanomaterials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70C0"/>
                </a:solidFill>
                <a:effectLst/>
                <a:uLnTx/>
                <a:uFillTx/>
                <a:latin typeface="Calibri" panose="020F0502020204030204"/>
                <a:ea typeface="+mn-ea"/>
                <a:cs typeface="+mn-cs"/>
              </a:rPr>
              <a:t>Chemical Sciences and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Life Sciences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08900">
                    <a:lumMod val="50000"/>
                  </a:srgbClr>
                </a:solidFill>
                <a:effectLst/>
                <a:uLnTx/>
                <a:uFillTx/>
                <a:latin typeface="Calibri" panose="020F0502020204030204"/>
                <a:ea typeface="+mn-ea"/>
                <a:cs typeface="+mn-cs"/>
              </a:rPr>
              <a:t>Industry</a:t>
            </a:r>
          </a:p>
        </p:txBody>
      </p:sp>
      <p:sp>
        <p:nvSpPr>
          <p:cNvPr id="25" name="TextBox 24">
            <a:extLst>
              <a:ext uri="{FF2B5EF4-FFF2-40B4-BE49-F238E27FC236}">
                <a16:creationId xmlns:a16="http://schemas.microsoft.com/office/drawing/2014/main" id="{DE67786B-8CF6-7140-A9BE-F2F0A0F1F7F0}"/>
              </a:ext>
            </a:extLst>
          </p:cNvPr>
          <p:cNvSpPr txBox="1"/>
          <p:nvPr/>
        </p:nvSpPr>
        <p:spPr>
          <a:xfrm>
            <a:off x="131658" y="60995"/>
            <a:ext cx="3176085"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Top-level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facility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choices</a:t>
            </a:r>
          </a:p>
        </p:txBody>
      </p:sp>
      <p:sp>
        <p:nvSpPr>
          <p:cNvPr id="4" name="TextBox 3"/>
          <p:cNvSpPr txBox="1"/>
          <p:nvPr/>
        </p:nvSpPr>
        <p:spPr>
          <a:xfrm rot="16200000">
            <a:off x="2843806" y="3260483"/>
            <a:ext cx="1495069" cy="246221"/>
          </a:xfrm>
          <a:prstGeom prst="rect">
            <a:avLst/>
          </a:prstGeom>
          <a:solidFill>
            <a:schemeClr val="bg1"/>
          </a:solidFill>
        </p:spPr>
        <p:txBody>
          <a:bodyPr wrap="square" tIns="0" rIns="9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Pulses/sec</a:t>
            </a:r>
          </a:p>
        </p:txBody>
      </p:sp>
      <p:sp>
        <p:nvSpPr>
          <p:cNvPr id="5" name="Date Placeholder 4"/>
          <p:cNvSpPr>
            <a:spLocks noGrp="1"/>
          </p:cNvSpPr>
          <p:nvPr>
            <p:ph type="dt" sz="half" idx="10"/>
          </p:nvPr>
        </p:nvSpPr>
        <p:spPr/>
        <p:txBody>
          <a:bodyPr/>
          <a:lstStyle/>
          <a:p>
            <a:fld id="{340A52BB-331F-42DA-9DEC-ACD8CC5214CE}" type="datetime1">
              <a:rPr lang="en-GB" smtClean="0"/>
              <a:t>02/10/2025</a:t>
            </a:fld>
            <a:endParaRPr lang="en-GB"/>
          </a:p>
        </p:txBody>
      </p:sp>
      <p:sp>
        <p:nvSpPr>
          <p:cNvPr id="8" name="Footer Placeholder 7"/>
          <p:cNvSpPr>
            <a:spLocks noGrp="1"/>
          </p:cNvSpPr>
          <p:nvPr>
            <p:ph type="ftr" sz="quarter" idx="11"/>
          </p:nvPr>
        </p:nvSpPr>
        <p:spPr/>
        <p:txBody>
          <a:bodyPr/>
          <a:lstStyle/>
          <a:p>
            <a:r>
              <a:rPr lang="en-GB" smtClean="0"/>
              <a:t>HOMSC2025</a:t>
            </a:r>
            <a:endParaRPr lang="en-GB"/>
          </a:p>
        </p:txBody>
      </p:sp>
      <p:sp>
        <p:nvSpPr>
          <p:cNvPr id="3" name="Oval 2"/>
          <p:cNvSpPr/>
          <p:nvPr/>
        </p:nvSpPr>
        <p:spPr>
          <a:xfrm>
            <a:off x="7426295" y="2636058"/>
            <a:ext cx="1513293" cy="64552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6583499" y="1134637"/>
            <a:ext cx="2062462" cy="1200329"/>
          </a:xfrm>
          <a:prstGeom prst="rect">
            <a:avLst/>
          </a:prstGeom>
          <a:noFill/>
          <a:ln w="12700">
            <a:solidFill>
              <a:schemeClr val="tx1"/>
            </a:solidFill>
          </a:ln>
        </p:spPr>
        <p:txBody>
          <a:bodyPr wrap="square" rtlCol="0">
            <a:spAutoFit/>
          </a:bodyPr>
          <a:lstStyle/>
          <a:p>
            <a:pPr algn="ctr"/>
            <a:r>
              <a:rPr lang="en-GB" dirty="0" smtClean="0"/>
              <a:t>SXR 1 to 5 </a:t>
            </a:r>
            <a:r>
              <a:rPr lang="en-GB" dirty="0" err="1" smtClean="0"/>
              <a:t>KeV</a:t>
            </a:r>
            <a:r>
              <a:rPr lang="en-GB" dirty="0" smtClean="0"/>
              <a:t> </a:t>
            </a:r>
          </a:p>
          <a:p>
            <a:pPr algn="ctr"/>
            <a:r>
              <a:rPr lang="en-GB" dirty="0" smtClean="0"/>
              <a:t>100 kHz</a:t>
            </a:r>
          </a:p>
          <a:p>
            <a:pPr algn="ctr"/>
            <a:r>
              <a:rPr lang="en-GB" dirty="0" smtClean="0"/>
              <a:t>Atomic / Molecular Chemistry </a:t>
            </a:r>
            <a:endParaRPr lang="en-GB" dirty="0"/>
          </a:p>
        </p:txBody>
      </p:sp>
      <p:sp>
        <p:nvSpPr>
          <p:cNvPr id="46" name="Oval 45"/>
          <p:cNvSpPr/>
          <p:nvPr/>
        </p:nvSpPr>
        <p:spPr>
          <a:xfrm>
            <a:off x="9383553" y="2651858"/>
            <a:ext cx="837407" cy="64552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p:cNvSpPr txBox="1"/>
          <p:nvPr/>
        </p:nvSpPr>
        <p:spPr>
          <a:xfrm>
            <a:off x="9205133" y="906593"/>
            <a:ext cx="2062462" cy="1200329"/>
          </a:xfrm>
          <a:prstGeom prst="rect">
            <a:avLst/>
          </a:prstGeom>
          <a:noFill/>
          <a:ln w="12700">
            <a:solidFill>
              <a:schemeClr val="tx1"/>
            </a:solidFill>
          </a:ln>
        </p:spPr>
        <p:txBody>
          <a:bodyPr wrap="square" rtlCol="0">
            <a:spAutoFit/>
          </a:bodyPr>
          <a:lstStyle/>
          <a:p>
            <a:pPr algn="ctr"/>
            <a:r>
              <a:rPr lang="en-GB" dirty="0"/>
              <a:t>H</a:t>
            </a:r>
            <a:r>
              <a:rPr lang="en-GB" dirty="0" smtClean="0"/>
              <a:t>XR 10 to 20 </a:t>
            </a:r>
            <a:r>
              <a:rPr lang="en-GB" dirty="0" err="1" smtClean="0"/>
              <a:t>KeV</a:t>
            </a:r>
            <a:r>
              <a:rPr lang="en-GB" dirty="0" smtClean="0"/>
              <a:t> </a:t>
            </a:r>
          </a:p>
          <a:p>
            <a:pPr algn="ctr"/>
            <a:r>
              <a:rPr lang="en-GB" dirty="0" smtClean="0"/>
              <a:t>100 kHz</a:t>
            </a:r>
          </a:p>
          <a:p>
            <a:pPr algn="ctr"/>
            <a:r>
              <a:rPr lang="en-GB" dirty="0" smtClean="0"/>
              <a:t>X-ray diffraction</a:t>
            </a:r>
          </a:p>
          <a:p>
            <a:pPr algn="ctr"/>
            <a:r>
              <a:rPr lang="en-GB" dirty="0" smtClean="0"/>
              <a:t>Biological processes</a:t>
            </a:r>
            <a:endParaRPr lang="en-GB" dirty="0"/>
          </a:p>
        </p:txBody>
      </p:sp>
      <p:cxnSp>
        <p:nvCxnSpPr>
          <p:cNvPr id="11" name="Straight Connector 10"/>
          <p:cNvCxnSpPr>
            <a:endCxn id="3" idx="0"/>
          </p:cNvCxnSpPr>
          <p:nvPr/>
        </p:nvCxnSpPr>
        <p:spPr>
          <a:xfrm>
            <a:off x="7624003" y="2334966"/>
            <a:ext cx="558939" cy="30109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endCxn id="46" idx="0"/>
          </p:cNvCxnSpPr>
          <p:nvPr/>
        </p:nvCxnSpPr>
        <p:spPr>
          <a:xfrm flipH="1">
            <a:off x="9802257" y="2105844"/>
            <a:ext cx="408906" cy="54601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50" name="Oval 49"/>
          <p:cNvSpPr/>
          <p:nvPr/>
        </p:nvSpPr>
        <p:spPr>
          <a:xfrm>
            <a:off x="10041308" y="5190843"/>
            <a:ext cx="1243877" cy="297306"/>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p:cNvSpPr txBox="1"/>
          <p:nvPr/>
        </p:nvSpPr>
        <p:spPr>
          <a:xfrm>
            <a:off x="6228098" y="4920982"/>
            <a:ext cx="2062462" cy="1200329"/>
          </a:xfrm>
          <a:prstGeom prst="rect">
            <a:avLst/>
          </a:prstGeom>
          <a:noFill/>
          <a:ln w="12700">
            <a:solidFill>
              <a:schemeClr val="tx1"/>
            </a:solidFill>
          </a:ln>
        </p:spPr>
        <p:txBody>
          <a:bodyPr wrap="square" rtlCol="0">
            <a:spAutoFit/>
          </a:bodyPr>
          <a:lstStyle/>
          <a:p>
            <a:pPr algn="ctr"/>
            <a:r>
              <a:rPr lang="en-GB" dirty="0"/>
              <a:t>H</a:t>
            </a:r>
            <a:r>
              <a:rPr lang="en-GB" dirty="0" smtClean="0"/>
              <a:t>XR 20 to 45 </a:t>
            </a:r>
            <a:r>
              <a:rPr lang="en-GB" dirty="0" err="1" smtClean="0"/>
              <a:t>KeV</a:t>
            </a:r>
            <a:r>
              <a:rPr lang="en-GB" dirty="0" smtClean="0"/>
              <a:t> </a:t>
            </a:r>
          </a:p>
          <a:p>
            <a:pPr algn="ctr"/>
            <a:r>
              <a:rPr lang="en-GB" dirty="0" smtClean="0"/>
              <a:t>100 Hz</a:t>
            </a:r>
          </a:p>
          <a:p>
            <a:pPr algn="ctr"/>
            <a:r>
              <a:rPr lang="en-GB" dirty="0" smtClean="0"/>
              <a:t>Matter in extreme conditions</a:t>
            </a:r>
            <a:endParaRPr lang="en-GB" dirty="0"/>
          </a:p>
        </p:txBody>
      </p:sp>
      <p:cxnSp>
        <p:nvCxnSpPr>
          <p:cNvPr id="52" name="Straight Connector 51"/>
          <p:cNvCxnSpPr>
            <a:stCxn id="51" idx="3"/>
          </p:cNvCxnSpPr>
          <p:nvPr/>
        </p:nvCxnSpPr>
        <p:spPr>
          <a:xfrm flipV="1">
            <a:off x="8290560" y="5333999"/>
            <a:ext cx="1744617" cy="187148"/>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3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6" grpId="0" animBg="1"/>
      <p:bldP spid="48" grpId="0" animBg="1"/>
      <p:bldP spid="50" grpId="0" animBg="1"/>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83" y="2065178"/>
            <a:ext cx="9550400" cy="2754600"/>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smtClean="0">
                <a:ln>
                  <a:noFill/>
                </a:ln>
                <a:solidFill>
                  <a:srgbClr val="5B9BD5">
                    <a:lumMod val="40000"/>
                    <a:lumOff val="60000"/>
                  </a:srgbClr>
                </a:solidFill>
                <a:effectLst/>
                <a:uLnTx/>
                <a:uFillTx/>
                <a:latin typeface="Arial"/>
                <a:ea typeface="+mn-ea"/>
                <a:cs typeface="Arial"/>
              </a:rPr>
              <a:t> Concept </a:t>
            </a: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principles </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spc="-150" dirty="0" smtClean="0">
                <a:solidFill>
                  <a:srgbClr val="5B9BD5">
                    <a:lumMod val="40000"/>
                    <a:lumOff val="60000"/>
                  </a:srgbClr>
                </a:solidFill>
                <a:latin typeface="Arial"/>
                <a:cs typeface="Arial"/>
              </a:rPr>
              <a:t> User </a:t>
            </a:r>
            <a:r>
              <a:rPr lang="en-GB" sz="3200" spc="-150" dirty="0">
                <a:solidFill>
                  <a:srgbClr val="5B9BD5">
                    <a:lumMod val="40000"/>
                    <a:lumOff val="60000"/>
                  </a:srgbClr>
                </a:solidFill>
                <a:latin typeface="Arial"/>
                <a:cs typeface="Arial"/>
              </a:rPr>
              <a:t>communities’ requirements</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b="1" spc="-150" dirty="0" smtClean="0">
                <a:solidFill>
                  <a:srgbClr val="2E2D62"/>
                </a:solidFill>
                <a:latin typeface="Arial"/>
                <a:cs typeface="Arial"/>
              </a:rPr>
              <a:t>Conceptual </a:t>
            </a:r>
            <a:r>
              <a:rPr lang="en-GB" sz="3200" b="1" spc="-150" dirty="0">
                <a:solidFill>
                  <a:srgbClr val="2E2D62"/>
                </a:solidFill>
                <a:latin typeface="Arial"/>
                <a:cs typeface="Arial"/>
              </a:rPr>
              <a:t>design for a next-generation XFEL</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 Summary and next steps</a:t>
            </a:r>
          </a:p>
        </p:txBody>
      </p:sp>
    </p:spTree>
    <p:extLst>
      <p:ext uri="{BB962C8B-B14F-4D97-AF65-F5344CB8AC3E}">
        <p14:creationId xmlns:p14="http://schemas.microsoft.com/office/powerpoint/2010/main" val="2069595947"/>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Title 1"/>
          <p:cNvSpPr>
            <a:spLocks noGrp="1"/>
          </p:cNvSpPr>
          <p:nvPr>
            <p:ph type="title"/>
          </p:nvPr>
        </p:nvSpPr>
        <p:spPr>
          <a:xfrm>
            <a:off x="625497" y="122280"/>
            <a:ext cx="10515600" cy="1325563"/>
          </a:xfrm>
        </p:spPr>
        <p:txBody>
          <a:bodyPr/>
          <a:lstStyle/>
          <a:p>
            <a:r>
              <a:rPr lang="en-GB" dirty="0"/>
              <a:t>Facility concept</a:t>
            </a:r>
          </a:p>
        </p:txBody>
      </p:sp>
      <p:sp>
        <p:nvSpPr>
          <p:cNvPr id="5" name="Content Placeholder 1">
            <a:extLst>
              <a:ext uri="{FF2B5EF4-FFF2-40B4-BE49-F238E27FC236}">
                <a16:creationId xmlns:a16="http://schemas.microsoft.com/office/drawing/2014/main" id="{B4CEE029-3CF7-A0C8-6CD5-241A1646EBDF}"/>
              </a:ext>
            </a:extLst>
          </p:cNvPr>
          <p:cNvSpPr>
            <a:spLocks noGrp="1"/>
          </p:cNvSpPr>
          <p:nvPr>
            <p:ph idx="1"/>
          </p:nvPr>
        </p:nvSpPr>
        <p:spPr>
          <a:xfrm>
            <a:off x="106880" y="1135989"/>
            <a:ext cx="7608948" cy="1063492"/>
          </a:xfrm>
        </p:spPr>
        <p:txBody>
          <a:bodyPr>
            <a:normAutofit/>
          </a:bodyPr>
          <a:lstStyle/>
          <a:p>
            <a:r>
              <a:rPr lang="en-US" sz="1800" dirty="0">
                <a:solidFill>
                  <a:srgbClr val="000000"/>
                </a:solidFill>
                <a:latin typeface="Arial" panose="020B0604020202020204" pitchFamily="34" charset="0"/>
                <a:cs typeface="Arial" panose="020B0604020202020204" pitchFamily="34" charset="0"/>
              </a:rPr>
              <a:t>The aim is for ~10 FELs in simultaneous operation</a:t>
            </a:r>
          </a:p>
          <a:p>
            <a:r>
              <a:rPr lang="en-US" sz="1800" dirty="0">
                <a:solidFill>
                  <a:srgbClr val="000000"/>
                </a:solidFill>
                <a:latin typeface="Arial" panose="020B0604020202020204" pitchFamily="34" charset="0"/>
                <a:cs typeface="Arial" panose="020B0604020202020204" pitchFamily="34" charset="0"/>
              </a:rPr>
              <a:t>Growing international consensus around this direction for superconducting XFELs</a:t>
            </a:r>
          </a:p>
        </p:txBody>
      </p:sp>
      <p:cxnSp>
        <p:nvCxnSpPr>
          <p:cNvPr id="8" name="Straight Arrow Connector 7">
            <a:extLst>
              <a:ext uri="{FF2B5EF4-FFF2-40B4-BE49-F238E27FC236}">
                <a16:creationId xmlns:a16="http://schemas.microsoft.com/office/drawing/2014/main" id="{A0C63BD0-3ECC-57F7-CB0D-AF71F786010C}"/>
              </a:ext>
            </a:extLst>
          </p:cNvPr>
          <p:cNvCxnSpPr>
            <a:cxnSpLocks/>
            <a:endCxn id="153" idx="3"/>
          </p:cNvCxnSpPr>
          <p:nvPr/>
        </p:nvCxnSpPr>
        <p:spPr>
          <a:xfrm>
            <a:off x="2202340" y="3863995"/>
            <a:ext cx="3495266" cy="351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D875EFD-F635-0DCD-F48C-95FEB0EE14C4}"/>
              </a:ext>
            </a:extLst>
          </p:cNvPr>
          <p:cNvSpPr/>
          <p:nvPr/>
        </p:nvSpPr>
        <p:spPr>
          <a:xfrm>
            <a:off x="2181904" y="3768150"/>
            <a:ext cx="1816829" cy="194488"/>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SCRF 8GeV Linac</a:t>
            </a:r>
          </a:p>
        </p:txBody>
      </p:sp>
      <p:sp>
        <p:nvSpPr>
          <p:cNvPr id="10" name="Rectangle 9">
            <a:extLst>
              <a:ext uri="{FF2B5EF4-FFF2-40B4-BE49-F238E27FC236}">
                <a16:creationId xmlns:a16="http://schemas.microsoft.com/office/drawing/2014/main" id="{CD93720B-79E6-138F-E359-6197A9D925A4}"/>
              </a:ext>
            </a:extLst>
          </p:cNvPr>
          <p:cNvSpPr/>
          <p:nvPr/>
        </p:nvSpPr>
        <p:spPr>
          <a:xfrm>
            <a:off x="4727354" y="3794861"/>
            <a:ext cx="968140" cy="14548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Cu Linac</a:t>
            </a:r>
          </a:p>
        </p:txBody>
      </p:sp>
      <p:sp>
        <p:nvSpPr>
          <p:cNvPr id="18" name="TextBox 17">
            <a:extLst>
              <a:ext uri="{FF2B5EF4-FFF2-40B4-BE49-F238E27FC236}">
                <a16:creationId xmlns:a16="http://schemas.microsoft.com/office/drawing/2014/main" id="{4214D74E-63FA-CA7A-BF71-449672FBAABC}"/>
              </a:ext>
            </a:extLst>
          </p:cNvPr>
          <p:cNvSpPr txBox="1"/>
          <p:nvPr/>
        </p:nvSpPr>
        <p:spPr>
          <a:xfrm>
            <a:off x="7646407" y="3515783"/>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2</a:t>
            </a:r>
          </a:p>
        </p:txBody>
      </p:sp>
      <p:sp>
        <p:nvSpPr>
          <p:cNvPr id="19" name="Rectangle 18">
            <a:extLst>
              <a:ext uri="{FF2B5EF4-FFF2-40B4-BE49-F238E27FC236}">
                <a16:creationId xmlns:a16="http://schemas.microsoft.com/office/drawing/2014/main" id="{DC4860BB-ACB5-604C-E6AB-19BF6FA225A7}"/>
              </a:ext>
            </a:extLst>
          </p:cNvPr>
          <p:cNvSpPr/>
          <p:nvPr/>
        </p:nvSpPr>
        <p:spPr>
          <a:xfrm>
            <a:off x="9628178" y="2981296"/>
            <a:ext cx="400746" cy="167777"/>
          </a:xfrm>
          <a:prstGeom prst="rect">
            <a:avLst/>
          </a:prstGeom>
          <a:solidFill>
            <a:srgbClr val="92D05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878B6B5-105E-F3C3-F485-F94E7BBC4B47}"/>
              </a:ext>
            </a:extLst>
          </p:cNvPr>
          <p:cNvSpPr/>
          <p:nvPr/>
        </p:nvSpPr>
        <p:spPr>
          <a:xfrm>
            <a:off x="10028925" y="2887054"/>
            <a:ext cx="400746" cy="167777"/>
          </a:xfrm>
          <a:prstGeom prst="rect">
            <a:avLst/>
          </a:prstGeom>
          <a:solidFill>
            <a:srgbClr val="92D05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675D2A28-D5EC-9CF0-B692-61B5840C691A}"/>
              </a:ext>
            </a:extLst>
          </p:cNvPr>
          <p:cNvSpPr/>
          <p:nvPr/>
        </p:nvSpPr>
        <p:spPr>
          <a:xfrm>
            <a:off x="9278507" y="2676728"/>
            <a:ext cx="400746" cy="167777"/>
          </a:xfrm>
          <a:prstGeom prst="rect">
            <a:avLst/>
          </a:prstGeom>
          <a:solidFill>
            <a:srgbClr val="FFC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E6EADAA-8FB9-F048-2670-FC967BDB8B5A}"/>
              </a:ext>
            </a:extLst>
          </p:cNvPr>
          <p:cNvSpPr/>
          <p:nvPr/>
        </p:nvSpPr>
        <p:spPr>
          <a:xfrm>
            <a:off x="9488467" y="2780267"/>
            <a:ext cx="400746" cy="167777"/>
          </a:xfrm>
          <a:prstGeom prst="rect">
            <a:avLst/>
          </a:prstGeom>
          <a:solidFill>
            <a:srgbClr val="FFC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E8C9282-57E9-B17F-90EF-5C6DAA189C3D}"/>
              </a:ext>
            </a:extLst>
          </p:cNvPr>
          <p:cNvSpPr/>
          <p:nvPr/>
        </p:nvSpPr>
        <p:spPr>
          <a:xfrm>
            <a:off x="6119518" y="3235161"/>
            <a:ext cx="1243196" cy="9421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19713BB-9B40-1C63-E403-696DBDEFDE4E}"/>
              </a:ext>
            </a:extLst>
          </p:cNvPr>
          <p:cNvSpPr/>
          <p:nvPr/>
        </p:nvSpPr>
        <p:spPr>
          <a:xfrm>
            <a:off x="7016533" y="2494149"/>
            <a:ext cx="1243196" cy="9421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928D0E-AE5F-ACAA-0F99-99CCD5143F5B}"/>
              </a:ext>
            </a:extLst>
          </p:cNvPr>
          <p:cNvSpPr/>
          <p:nvPr/>
        </p:nvSpPr>
        <p:spPr>
          <a:xfrm>
            <a:off x="7016638" y="2747223"/>
            <a:ext cx="1243196" cy="9421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6" name="Straight Arrow Connector 25">
            <a:extLst>
              <a:ext uri="{FF2B5EF4-FFF2-40B4-BE49-F238E27FC236}">
                <a16:creationId xmlns:a16="http://schemas.microsoft.com/office/drawing/2014/main" id="{91282CEF-3171-8E75-BCE9-90BA64E1B1DA}"/>
              </a:ext>
            </a:extLst>
          </p:cNvPr>
          <p:cNvCxnSpPr>
            <a:cxnSpLocks/>
          </p:cNvCxnSpPr>
          <p:nvPr/>
        </p:nvCxnSpPr>
        <p:spPr>
          <a:xfrm flipV="1">
            <a:off x="4073823" y="2315991"/>
            <a:ext cx="2365894" cy="154829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9">
            <a:extLst>
              <a:ext uri="{FF2B5EF4-FFF2-40B4-BE49-F238E27FC236}">
                <a16:creationId xmlns:a16="http://schemas.microsoft.com/office/drawing/2014/main" id="{03136860-E4CB-9993-2AD6-B56B5CC0965B}"/>
              </a:ext>
            </a:extLst>
          </p:cNvPr>
          <p:cNvSpPr/>
          <p:nvPr/>
        </p:nvSpPr>
        <p:spPr>
          <a:xfrm>
            <a:off x="5151658" y="3496968"/>
            <a:ext cx="192256" cy="133406"/>
          </a:xfrm>
          <a:prstGeom prst="roundRect">
            <a:avLst/>
          </a:prstGeom>
          <a:solidFill>
            <a:srgbClr val="C00000">
              <a:alpha val="5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Rectangle: Rounded Corners 32">
            <a:extLst>
              <a:ext uri="{FF2B5EF4-FFF2-40B4-BE49-F238E27FC236}">
                <a16:creationId xmlns:a16="http://schemas.microsoft.com/office/drawing/2014/main" id="{85274456-7197-A691-B61F-D9299403F688}"/>
              </a:ext>
            </a:extLst>
          </p:cNvPr>
          <p:cNvSpPr/>
          <p:nvPr/>
        </p:nvSpPr>
        <p:spPr>
          <a:xfrm>
            <a:off x="6008284" y="2453018"/>
            <a:ext cx="192256" cy="145481"/>
          </a:xfrm>
          <a:prstGeom prst="roundRect">
            <a:avLst/>
          </a:prstGeom>
          <a:solidFill>
            <a:schemeClr val="accent4">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tangle: Rounded Corners 33">
            <a:extLst>
              <a:ext uri="{FF2B5EF4-FFF2-40B4-BE49-F238E27FC236}">
                <a16:creationId xmlns:a16="http://schemas.microsoft.com/office/drawing/2014/main" id="{EA7188F5-9BE2-C981-E1A1-06A5CD9A15EC}"/>
              </a:ext>
            </a:extLst>
          </p:cNvPr>
          <p:cNvSpPr/>
          <p:nvPr/>
        </p:nvSpPr>
        <p:spPr>
          <a:xfrm>
            <a:off x="5562012" y="2716625"/>
            <a:ext cx="192256" cy="145481"/>
          </a:xfrm>
          <a:prstGeom prst="roundRect">
            <a:avLst/>
          </a:prstGeom>
          <a:solidFill>
            <a:schemeClr val="accent4">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Rounded Corners 34">
            <a:extLst>
              <a:ext uri="{FF2B5EF4-FFF2-40B4-BE49-F238E27FC236}">
                <a16:creationId xmlns:a16="http://schemas.microsoft.com/office/drawing/2014/main" id="{B95DECAA-8091-6047-1A5E-59268872AF39}"/>
              </a:ext>
            </a:extLst>
          </p:cNvPr>
          <p:cNvSpPr/>
          <p:nvPr/>
        </p:nvSpPr>
        <p:spPr>
          <a:xfrm>
            <a:off x="5182455" y="2982689"/>
            <a:ext cx="192256" cy="145481"/>
          </a:xfrm>
          <a:prstGeom prst="roundRect">
            <a:avLst/>
          </a:prstGeom>
          <a:solidFill>
            <a:schemeClr val="accent4">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1A4BCFB4-B4BB-B299-9B0C-3CACB4CB6258}"/>
              </a:ext>
            </a:extLst>
          </p:cNvPr>
          <p:cNvCxnSpPr>
            <a:cxnSpLocks/>
          </p:cNvCxnSpPr>
          <p:nvPr/>
        </p:nvCxnSpPr>
        <p:spPr>
          <a:xfrm>
            <a:off x="4693258" y="3569708"/>
            <a:ext cx="5275907" cy="1035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83AE265-C89C-8D4D-D429-F385CA7EA2E3}"/>
              </a:ext>
            </a:extLst>
          </p:cNvPr>
          <p:cNvCxnSpPr>
            <a:cxnSpLocks/>
          </p:cNvCxnSpPr>
          <p:nvPr/>
        </p:nvCxnSpPr>
        <p:spPr>
          <a:xfrm>
            <a:off x="6101796" y="2553493"/>
            <a:ext cx="3892946" cy="483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AB69658-1D70-71B0-EAF4-FBDD203BB32F}"/>
              </a:ext>
            </a:extLst>
          </p:cNvPr>
          <p:cNvCxnSpPr>
            <a:cxnSpLocks/>
          </p:cNvCxnSpPr>
          <p:nvPr/>
        </p:nvCxnSpPr>
        <p:spPr>
          <a:xfrm>
            <a:off x="5712664" y="2783892"/>
            <a:ext cx="3697365" cy="1129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F372825C-539C-9109-CF32-291E8B56048C}"/>
              </a:ext>
            </a:extLst>
          </p:cNvPr>
          <p:cNvCxnSpPr>
            <a:cxnSpLocks/>
          </p:cNvCxnSpPr>
          <p:nvPr/>
        </p:nvCxnSpPr>
        <p:spPr>
          <a:xfrm flipV="1">
            <a:off x="5257415" y="3504487"/>
            <a:ext cx="446908" cy="6777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41">
            <a:extLst>
              <a:ext uri="{FF2B5EF4-FFF2-40B4-BE49-F238E27FC236}">
                <a16:creationId xmlns:a16="http://schemas.microsoft.com/office/drawing/2014/main" id="{BA2C5A33-CD7C-98F0-BDC8-ED26B2AA5394}"/>
              </a:ext>
            </a:extLst>
          </p:cNvPr>
          <p:cNvSpPr/>
          <p:nvPr/>
        </p:nvSpPr>
        <p:spPr>
          <a:xfrm>
            <a:off x="5576278" y="3417970"/>
            <a:ext cx="192256" cy="133406"/>
          </a:xfrm>
          <a:prstGeom prst="roundRect">
            <a:avLst/>
          </a:prstGeom>
          <a:solidFill>
            <a:schemeClr val="accent5">
              <a:lumMod val="20000"/>
              <a:lumOff val="80000"/>
              <a:alpha val="59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Rectangle: Rounded Corners 42">
            <a:extLst>
              <a:ext uri="{FF2B5EF4-FFF2-40B4-BE49-F238E27FC236}">
                <a16:creationId xmlns:a16="http://schemas.microsoft.com/office/drawing/2014/main" id="{EC9D5E19-B68F-5EE9-D749-C364899B1BF0}"/>
              </a:ext>
            </a:extLst>
          </p:cNvPr>
          <p:cNvSpPr/>
          <p:nvPr/>
        </p:nvSpPr>
        <p:spPr>
          <a:xfrm>
            <a:off x="6143438" y="3375344"/>
            <a:ext cx="192256" cy="145481"/>
          </a:xfrm>
          <a:prstGeom prst="roundRect">
            <a:avLst/>
          </a:prstGeom>
          <a:solidFill>
            <a:schemeClr val="accent4">
              <a:alpha val="59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37" name="Straight Arrow Connector 36">
            <a:extLst>
              <a:ext uri="{FF2B5EF4-FFF2-40B4-BE49-F238E27FC236}">
                <a16:creationId xmlns:a16="http://schemas.microsoft.com/office/drawing/2014/main" id="{E5C30097-F0DF-B83C-B571-32918201A228}"/>
              </a:ext>
            </a:extLst>
          </p:cNvPr>
          <p:cNvCxnSpPr>
            <a:cxnSpLocks/>
            <a:endCxn id="36" idx="1"/>
          </p:cNvCxnSpPr>
          <p:nvPr/>
        </p:nvCxnSpPr>
        <p:spPr>
          <a:xfrm flipV="1">
            <a:off x="5768534" y="3448084"/>
            <a:ext cx="374904" cy="3267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494D29F-8897-C2C8-E12B-073917CABEB0}"/>
              </a:ext>
            </a:extLst>
          </p:cNvPr>
          <p:cNvCxnSpPr>
            <a:cxnSpLocks/>
          </p:cNvCxnSpPr>
          <p:nvPr/>
        </p:nvCxnSpPr>
        <p:spPr>
          <a:xfrm flipV="1">
            <a:off x="6351326" y="3453958"/>
            <a:ext cx="1619342" cy="249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47">
            <a:extLst>
              <a:ext uri="{FF2B5EF4-FFF2-40B4-BE49-F238E27FC236}">
                <a16:creationId xmlns:a16="http://schemas.microsoft.com/office/drawing/2014/main" id="{39161D7E-7F1C-041C-3FEF-51C0014B79E3}"/>
              </a:ext>
            </a:extLst>
          </p:cNvPr>
          <p:cNvSpPr/>
          <p:nvPr/>
        </p:nvSpPr>
        <p:spPr>
          <a:xfrm>
            <a:off x="4827671" y="3225530"/>
            <a:ext cx="192256" cy="145481"/>
          </a:xfrm>
          <a:prstGeom prst="roundRect">
            <a:avLst/>
          </a:prstGeom>
          <a:solidFill>
            <a:schemeClr val="accent4">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Rectangle: Rounded Corners 48">
            <a:extLst>
              <a:ext uri="{FF2B5EF4-FFF2-40B4-BE49-F238E27FC236}">
                <a16:creationId xmlns:a16="http://schemas.microsoft.com/office/drawing/2014/main" id="{F172C600-FC09-70E1-B636-66404424983C}"/>
              </a:ext>
            </a:extLst>
          </p:cNvPr>
          <p:cNvSpPr/>
          <p:nvPr/>
        </p:nvSpPr>
        <p:spPr>
          <a:xfrm>
            <a:off x="4476560" y="3470881"/>
            <a:ext cx="192256" cy="145481"/>
          </a:xfrm>
          <a:prstGeom prst="roundRect">
            <a:avLst/>
          </a:prstGeom>
          <a:solidFill>
            <a:schemeClr val="accent4">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D0F93875-EBB0-ECC2-1260-2133BED1162F}"/>
              </a:ext>
            </a:extLst>
          </p:cNvPr>
          <p:cNvSpPr txBox="1"/>
          <p:nvPr/>
        </p:nvSpPr>
        <p:spPr>
          <a:xfrm>
            <a:off x="8218673" y="2346240"/>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6</a:t>
            </a:r>
          </a:p>
        </p:txBody>
      </p:sp>
      <p:sp>
        <p:nvSpPr>
          <p:cNvPr id="42" name="TextBox 41">
            <a:extLst>
              <a:ext uri="{FF2B5EF4-FFF2-40B4-BE49-F238E27FC236}">
                <a16:creationId xmlns:a16="http://schemas.microsoft.com/office/drawing/2014/main" id="{791F22AA-C598-A849-EF5E-62861B70E343}"/>
              </a:ext>
            </a:extLst>
          </p:cNvPr>
          <p:cNvSpPr txBox="1"/>
          <p:nvPr/>
        </p:nvSpPr>
        <p:spPr>
          <a:xfrm>
            <a:off x="8165371" y="2597944"/>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5</a:t>
            </a:r>
          </a:p>
        </p:txBody>
      </p:sp>
      <p:sp>
        <p:nvSpPr>
          <p:cNvPr id="43" name="Rectangle 42">
            <a:extLst>
              <a:ext uri="{FF2B5EF4-FFF2-40B4-BE49-F238E27FC236}">
                <a16:creationId xmlns:a16="http://schemas.microsoft.com/office/drawing/2014/main" id="{34B71EA3-6978-B941-ACFE-06575520874E}"/>
              </a:ext>
            </a:extLst>
          </p:cNvPr>
          <p:cNvSpPr/>
          <p:nvPr/>
        </p:nvSpPr>
        <p:spPr>
          <a:xfrm>
            <a:off x="6759951" y="3403188"/>
            <a:ext cx="1243196" cy="94210"/>
          </a:xfrm>
          <a:prstGeom prst="rect">
            <a:avLst/>
          </a:prstGeom>
          <a:solidFill>
            <a:schemeClr val="accent1">
              <a:lumMod val="20000"/>
              <a:lumOff val="80000"/>
              <a:alpha val="7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1DA89520-F9D5-3EA9-BEAE-E84B38EAD028}"/>
              </a:ext>
            </a:extLst>
          </p:cNvPr>
          <p:cNvSpPr/>
          <p:nvPr/>
        </p:nvSpPr>
        <p:spPr>
          <a:xfrm>
            <a:off x="6535056" y="2991486"/>
            <a:ext cx="1243196" cy="9421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CF318917-371D-4ACC-2996-D040350D9B1F}"/>
              </a:ext>
            </a:extLst>
          </p:cNvPr>
          <p:cNvSpPr txBox="1"/>
          <p:nvPr/>
        </p:nvSpPr>
        <p:spPr>
          <a:xfrm>
            <a:off x="7721834" y="2847879"/>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4</a:t>
            </a:r>
          </a:p>
        </p:txBody>
      </p:sp>
      <p:sp>
        <p:nvSpPr>
          <p:cNvPr id="46" name="Rectangle 45">
            <a:extLst>
              <a:ext uri="{FF2B5EF4-FFF2-40B4-BE49-F238E27FC236}">
                <a16:creationId xmlns:a16="http://schemas.microsoft.com/office/drawing/2014/main" id="{B40E98AB-DD06-82DA-CBC4-9F8943F1186A}"/>
              </a:ext>
            </a:extLst>
          </p:cNvPr>
          <p:cNvSpPr/>
          <p:nvPr/>
        </p:nvSpPr>
        <p:spPr>
          <a:xfrm>
            <a:off x="6433176" y="3532956"/>
            <a:ext cx="1243196" cy="9421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93B59933-1BDD-A741-1F6B-F9B9B5EE9BB9}"/>
              </a:ext>
            </a:extLst>
          </p:cNvPr>
          <p:cNvCxnSpPr>
            <a:cxnSpLocks/>
          </p:cNvCxnSpPr>
          <p:nvPr/>
        </p:nvCxnSpPr>
        <p:spPr>
          <a:xfrm flipV="1">
            <a:off x="5376087" y="3044835"/>
            <a:ext cx="4255948" cy="19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63329A9B-03F4-50CE-E28A-3E7DDAFAC4B2}"/>
              </a:ext>
            </a:extLst>
          </p:cNvPr>
          <p:cNvCxnSpPr>
            <a:cxnSpLocks/>
          </p:cNvCxnSpPr>
          <p:nvPr/>
        </p:nvCxnSpPr>
        <p:spPr>
          <a:xfrm>
            <a:off x="8013135" y="3460923"/>
            <a:ext cx="2043978" cy="10878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AF3DA58-FB75-66AD-4DF2-8BF1D97982ED}"/>
              </a:ext>
            </a:extLst>
          </p:cNvPr>
          <p:cNvSpPr txBox="1"/>
          <p:nvPr/>
        </p:nvSpPr>
        <p:spPr>
          <a:xfrm>
            <a:off x="7941441" y="3283870"/>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5B</a:t>
            </a:r>
          </a:p>
        </p:txBody>
      </p:sp>
      <p:cxnSp>
        <p:nvCxnSpPr>
          <p:cNvPr id="50" name="Straight Arrow Connector 49">
            <a:extLst>
              <a:ext uri="{FF2B5EF4-FFF2-40B4-BE49-F238E27FC236}">
                <a16:creationId xmlns:a16="http://schemas.microsoft.com/office/drawing/2014/main" id="{A11F62AA-F8EF-61C3-69AE-DDCDBBC72315}"/>
              </a:ext>
            </a:extLst>
          </p:cNvPr>
          <p:cNvCxnSpPr>
            <a:cxnSpLocks/>
          </p:cNvCxnSpPr>
          <p:nvPr/>
        </p:nvCxnSpPr>
        <p:spPr>
          <a:xfrm flipV="1">
            <a:off x="4982466" y="3274266"/>
            <a:ext cx="4152933" cy="1545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1633F64-D208-FD08-282C-2ADE2895A574}"/>
              </a:ext>
            </a:extLst>
          </p:cNvPr>
          <p:cNvSpPr txBox="1"/>
          <p:nvPr/>
        </p:nvSpPr>
        <p:spPr>
          <a:xfrm>
            <a:off x="7298044" y="3083341"/>
            <a:ext cx="739711"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3</a:t>
            </a:r>
          </a:p>
        </p:txBody>
      </p:sp>
      <p:sp>
        <p:nvSpPr>
          <p:cNvPr id="52" name="TextBox 51">
            <a:extLst>
              <a:ext uri="{FF2B5EF4-FFF2-40B4-BE49-F238E27FC236}">
                <a16:creationId xmlns:a16="http://schemas.microsoft.com/office/drawing/2014/main" id="{4A095144-CEE0-CD5F-B5D4-7BF472C5BD28}"/>
              </a:ext>
            </a:extLst>
          </p:cNvPr>
          <p:cNvSpPr txBox="1"/>
          <p:nvPr/>
        </p:nvSpPr>
        <p:spPr>
          <a:xfrm>
            <a:off x="6393485" y="2127131"/>
            <a:ext cx="2145571" cy="24622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8GeV Beam Utilisation</a:t>
            </a:r>
          </a:p>
        </p:txBody>
      </p:sp>
      <p:sp>
        <p:nvSpPr>
          <p:cNvPr id="53" name="Rectangle 52">
            <a:extLst>
              <a:ext uri="{FF2B5EF4-FFF2-40B4-BE49-F238E27FC236}">
                <a16:creationId xmlns:a16="http://schemas.microsoft.com/office/drawing/2014/main" id="{EB1706FB-82AB-BE46-971E-EE1CC01A7F4D}"/>
              </a:ext>
            </a:extLst>
          </p:cNvPr>
          <p:cNvSpPr/>
          <p:nvPr/>
        </p:nvSpPr>
        <p:spPr>
          <a:xfrm>
            <a:off x="9132330" y="3167891"/>
            <a:ext cx="400746" cy="167777"/>
          </a:xfrm>
          <a:prstGeom prst="rect">
            <a:avLst/>
          </a:prstGeom>
          <a:solidFill>
            <a:srgbClr val="00B05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8C74557E-9A5F-2DF6-7999-601CF4DC636B}"/>
              </a:ext>
            </a:extLst>
          </p:cNvPr>
          <p:cNvSpPr/>
          <p:nvPr/>
        </p:nvSpPr>
        <p:spPr>
          <a:xfrm>
            <a:off x="9533076" y="3255102"/>
            <a:ext cx="400746" cy="167777"/>
          </a:xfrm>
          <a:prstGeom prst="rect">
            <a:avLst/>
          </a:prstGeom>
          <a:solidFill>
            <a:srgbClr val="00B05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55" name="Straight Arrow Connector 54">
            <a:extLst>
              <a:ext uri="{FF2B5EF4-FFF2-40B4-BE49-F238E27FC236}">
                <a16:creationId xmlns:a16="http://schemas.microsoft.com/office/drawing/2014/main" id="{6FC3CBE2-69B8-FE65-A8BB-DB12BC0C8B6A}"/>
              </a:ext>
            </a:extLst>
          </p:cNvPr>
          <p:cNvCxnSpPr>
            <a:cxnSpLocks/>
            <a:endCxn id="54" idx="1"/>
          </p:cNvCxnSpPr>
          <p:nvPr/>
        </p:nvCxnSpPr>
        <p:spPr>
          <a:xfrm>
            <a:off x="8455931" y="3278846"/>
            <a:ext cx="1077146" cy="6014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C61CE250-B8B4-888E-6620-8977DAAC465F}"/>
              </a:ext>
            </a:extLst>
          </p:cNvPr>
          <p:cNvCxnSpPr>
            <a:cxnSpLocks/>
            <a:endCxn id="20" idx="1"/>
          </p:cNvCxnSpPr>
          <p:nvPr/>
        </p:nvCxnSpPr>
        <p:spPr>
          <a:xfrm flipV="1">
            <a:off x="8600929" y="2970942"/>
            <a:ext cx="1427995" cy="76910"/>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4766444-01E2-82A6-5C1B-5BAF93706263}"/>
              </a:ext>
            </a:extLst>
          </p:cNvPr>
          <p:cNvCxnSpPr>
            <a:cxnSpLocks/>
            <a:endCxn id="22" idx="1"/>
          </p:cNvCxnSpPr>
          <p:nvPr/>
        </p:nvCxnSpPr>
        <p:spPr>
          <a:xfrm>
            <a:off x="8836755" y="2799284"/>
            <a:ext cx="651713" cy="6487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269E097-D69A-DA27-D265-149149690BA1}"/>
              </a:ext>
            </a:extLst>
          </p:cNvPr>
          <p:cNvCxnSpPr>
            <a:cxnSpLocks/>
          </p:cNvCxnSpPr>
          <p:nvPr/>
        </p:nvCxnSpPr>
        <p:spPr>
          <a:xfrm flipV="1">
            <a:off x="9027541" y="2465580"/>
            <a:ext cx="1112734" cy="10079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EEA7A096-EE7D-E776-3E33-8B94EC1FF37D}"/>
              </a:ext>
            </a:extLst>
          </p:cNvPr>
          <p:cNvSpPr/>
          <p:nvPr/>
        </p:nvSpPr>
        <p:spPr>
          <a:xfrm>
            <a:off x="9969166" y="2516698"/>
            <a:ext cx="400746" cy="167777"/>
          </a:xfrm>
          <a:prstGeom prst="rect">
            <a:avLst/>
          </a:prstGeom>
          <a:solidFill>
            <a:srgbClr val="FF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E11D5DE2-42C2-D782-08CD-5570A574803C}"/>
              </a:ext>
            </a:extLst>
          </p:cNvPr>
          <p:cNvSpPr/>
          <p:nvPr/>
        </p:nvSpPr>
        <p:spPr>
          <a:xfrm>
            <a:off x="10113565" y="2340031"/>
            <a:ext cx="400746" cy="167777"/>
          </a:xfrm>
          <a:prstGeom prst="rect">
            <a:avLst/>
          </a:prstGeom>
          <a:solidFill>
            <a:srgbClr val="FF000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1C516647-A7DA-DC2F-D4CA-74FB7D33B34D}"/>
              </a:ext>
            </a:extLst>
          </p:cNvPr>
          <p:cNvSpPr/>
          <p:nvPr/>
        </p:nvSpPr>
        <p:spPr>
          <a:xfrm>
            <a:off x="10060487" y="3488694"/>
            <a:ext cx="400746" cy="167777"/>
          </a:xfrm>
          <a:prstGeom prst="rect">
            <a:avLst/>
          </a:prstGeom>
          <a:solidFill>
            <a:srgbClr val="0070C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Rounded Corners 165">
            <a:extLst>
              <a:ext uri="{FF2B5EF4-FFF2-40B4-BE49-F238E27FC236}">
                <a16:creationId xmlns:a16="http://schemas.microsoft.com/office/drawing/2014/main" id="{E5EE7C94-1F70-DF45-FE72-BE1496C6AAB4}"/>
              </a:ext>
            </a:extLst>
          </p:cNvPr>
          <p:cNvSpPr/>
          <p:nvPr/>
        </p:nvSpPr>
        <p:spPr>
          <a:xfrm>
            <a:off x="8976189" y="2290257"/>
            <a:ext cx="1629193" cy="1384947"/>
          </a:xfrm>
          <a:prstGeom prst="roundRect">
            <a:avLst>
              <a:gd name="adj" fmla="val 4657"/>
            </a:avLst>
          </a:prstGeom>
          <a:solidFill>
            <a:schemeClr val="tx2">
              <a:lumMod val="50000"/>
              <a:lumOff val="50000"/>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B5519191-DF17-12EE-DC23-8AD8FD57A95B}"/>
              </a:ext>
            </a:extLst>
          </p:cNvPr>
          <p:cNvSpPr txBox="1"/>
          <p:nvPr/>
        </p:nvSpPr>
        <p:spPr>
          <a:xfrm>
            <a:off x="4155892" y="5990297"/>
            <a:ext cx="1728385"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Spreader</a:t>
            </a:r>
          </a:p>
        </p:txBody>
      </p:sp>
      <p:sp>
        <p:nvSpPr>
          <p:cNvPr id="64" name="TextBox 63">
            <a:extLst>
              <a:ext uri="{FF2B5EF4-FFF2-40B4-BE49-F238E27FC236}">
                <a16:creationId xmlns:a16="http://schemas.microsoft.com/office/drawing/2014/main" id="{AD6DDA0E-AE13-BB51-85DD-1BDC0701EDFB}"/>
              </a:ext>
            </a:extLst>
          </p:cNvPr>
          <p:cNvSpPr txBox="1"/>
          <p:nvPr/>
        </p:nvSpPr>
        <p:spPr>
          <a:xfrm>
            <a:off x="2051200" y="5995346"/>
            <a:ext cx="1948643"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Linac</a:t>
            </a:r>
          </a:p>
        </p:txBody>
      </p:sp>
      <p:sp>
        <p:nvSpPr>
          <p:cNvPr id="65" name="TextBox 64">
            <a:extLst>
              <a:ext uri="{FF2B5EF4-FFF2-40B4-BE49-F238E27FC236}">
                <a16:creationId xmlns:a16="http://schemas.microsoft.com/office/drawing/2014/main" id="{526DC1BA-B192-2379-B938-198AFE2D1415}"/>
              </a:ext>
            </a:extLst>
          </p:cNvPr>
          <p:cNvSpPr txBox="1"/>
          <p:nvPr/>
        </p:nvSpPr>
        <p:spPr>
          <a:xfrm>
            <a:off x="6119376" y="5970212"/>
            <a:ext cx="1495953"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FELs</a:t>
            </a:r>
          </a:p>
        </p:txBody>
      </p:sp>
      <p:sp>
        <p:nvSpPr>
          <p:cNvPr id="66" name="TextBox 65">
            <a:extLst>
              <a:ext uri="{FF2B5EF4-FFF2-40B4-BE49-F238E27FC236}">
                <a16:creationId xmlns:a16="http://schemas.microsoft.com/office/drawing/2014/main" id="{AF63C83E-9F83-7EC7-9D51-C4471BD8AEB1}"/>
              </a:ext>
            </a:extLst>
          </p:cNvPr>
          <p:cNvSpPr txBox="1"/>
          <p:nvPr/>
        </p:nvSpPr>
        <p:spPr>
          <a:xfrm>
            <a:off x="7634992" y="5969119"/>
            <a:ext cx="1602859"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Photon Transports</a:t>
            </a:r>
          </a:p>
        </p:txBody>
      </p:sp>
      <p:sp>
        <p:nvSpPr>
          <p:cNvPr id="67" name="TextBox 66">
            <a:extLst>
              <a:ext uri="{FF2B5EF4-FFF2-40B4-BE49-F238E27FC236}">
                <a16:creationId xmlns:a16="http://schemas.microsoft.com/office/drawing/2014/main" id="{A059B19E-3CE1-9E29-C936-14A89528B224}"/>
              </a:ext>
            </a:extLst>
          </p:cNvPr>
          <p:cNvSpPr txBox="1"/>
          <p:nvPr/>
        </p:nvSpPr>
        <p:spPr>
          <a:xfrm>
            <a:off x="9246988" y="5964685"/>
            <a:ext cx="1809141"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Experimental Halls </a:t>
            </a:r>
          </a:p>
        </p:txBody>
      </p:sp>
      <p:grpSp>
        <p:nvGrpSpPr>
          <p:cNvPr id="68" name="Group 67">
            <a:extLst>
              <a:ext uri="{FF2B5EF4-FFF2-40B4-BE49-F238E27FC236}">
                <a16:creationId xmlns:a16="http://schemas.microsoft.com/office/drawing/2014/main" id="{738C71BE-D099-E041-2AF2-E11019061DB3}"/>
              </a:ext>
            </a:extLst>
          </p:cNvPr>
          <p:cNvGrpSpPr/>
          <p:nvPr/>
        </p:nvGrpSpPr>
        <p:grpSpPr>
          <a:xfrm>
            <a:off x="4155892" y="3922474"/>
            <a:ext cx="6404626" cy="1926885"/>
            <a:chOff x="3330114" y="4945595"/>
            <a:chExt cx="6237898" cy="1748496"/>
          </a:xfrm>
        </p:grpSpPr>
        <p:sp>
          <p:nvSpPr>
            <p:cNvPr id="69" name="Rectangle 68">
              <a:extLst>
                <a:ext uri="{FF2B5EF4-FFF2-40B4-BE49-F238E27FC236}">
                  <a16:creationId xmlns:a16="http://schemas.microsoft.com/office/drawing/2014/main" id="{29D62472-F527-D71D-158F-37AF604489AE}"/>
                </a:ext>
              </a:extLst>
            </p:cNvPr>
            <p:cNvSpPr/>
            <p:nvPr/>
          </p:nvSpPr>
          <p:spPr>
            <a:xfrm flipV="1">
              <a:off x="8645080" y="5647269"/>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5129533-5767-F5D5-ACDD-6F342DF0D19A}"/>
                </a:ext>
              </a:extLst>
            </p:cNvPr>
            <p:cNvSpPr/>
            <p:nvPr/>
          </p:nvSpPr>
          <p:spPr>
            <a:xfrm flipV="1">
              <a:off x="9028555" y="5739728"/>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4B1DD263-A9EA-C607-B563-3A2FBDF34A1C}"/>
                </a:ext>
              </a:extLst>
            </p:cNvPr>
            <p:cNvSpPr/>
            <p:nvPr/>
          </p:nvSpPr>
          <p:spPr>
            <a:xfrm flipV="1">
              <a:off x="8310479" y="5946074"/>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293DC4C-7029-1170-A0E9-46A38D364413}"/>
                </a:ext>
              </a:extLst>
            </p:cNvPr>
            <p:cNvSpPr/>
            <p:nvPr/>
          </p:nvSpPr>
          <p:spPr>
            <a:xfrm flipV="1">
              <a:off x="8511391" y="5844495"/>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0E5F0496-FF09-7DCE-96F0-629081C3EED2}"/>
                </a:ext>
              </a:extLst>
            </p:cNvPr>
            <p:cNvSpPr/>
            <p:nvPr/>
          </p:nvSpPr>
          <p:spPr>
            <a:xfrm flipV="1">
              <a:off x="5287641" y="5470383"/>
              <a:ext cx="1189615" cy="9242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04DCAB5B-DDA6-FCF7-7523-ABD7AC1A3E68}"/>
                </a:ext>
              </a:extLst>
            </p:cNvPr>
            <p:cNvSpPr/>
            <p:nvPr/>
          </p:nvSpPr>
          <p:spPr>
            <a:xfrm flipV="1">
              <a:off x="6145995" y="6197373"/>
              <a:ext cx="1189615" cy="9242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3F1ADA39-A4DA-2B78-263F-011AE37EFFD5}"/>
                </a:ext>
              </a:extLst>
            </p:cNvPr>
            <p:cNvSpPr/>
            <p:nvPr/>
          </p:nvSpPr>
          <p:spPr>
            <a:xfrm flipV="1">
              <a:off x="6146095" y="5949087"/>
              <a:ext cx="1189615" cy="9242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76" name="Straight Arrow Connector 75">
              <a:extLst>
                <a:ext uri="{FF2B5EF4-FFF2-40B4-BE49-F238E27FC236}">
                  <a16:creationId xmlns:a16="http://schemas.microsoft.com/office/drawing/2014/main" id="{95E84BAD-4677-3C12-2122-BABD7F261C89}"/>
                </a:ext>
              </a:extLst>
            </p:cNvPr>
            <p:cNvCxnSpPr>
              <a:cxnSpLocks/>
            </p:cNvCxnSpPr>
            <p:nvPr/>
          </p:nvCxnSpPr>
          <p:spPr>
            <a:xfrm>
              <a:off x="3330114" y="4945595"/>
              <a:ext cx="2263926" cy="1518992"/>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14">
              <a:extLst>
                <a:ext uri="{FF2B5EF4-FFF2-40B4-BE49-F238E27FC236}">
                  <a16:creationId xmlns:a16="http://schemas.microsoft.com/office/drawing/2014/main" id="{6954C6AF-A030-4276-46ED-75B7F1BAC697}"/>
                </a:ext>
              </a:extLst>
            </p:cNvPr>
            <p:cNvSpPr/>
            <p:nvPr/>
          </p:nvSpPr>
          <p:spPr>
            <a:xfrm flipV="1">
              <a:off x="4361495" y="5175076"/>
              <a:ext cx="183970" cy="130881"/>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Rounded Corners 16">
              <a:extLst>
                <a:ext uri="{FF2B5EF4-FFF2-40B4-BE49-F238E27FC236}">
                  <a16:creationId xmlns:a16="http://schemas.microsoft.com/office/drawing/2014/main" id="{B90A8A7F-8428-B00A-C247-9F8464A7D9E4}"/>
                </a:ext>
              </a:extLst>
            </p:cNvPr>
            <p:cNvSpPr/>
            <p:nvPr/>
          </p:nvSpPr>
          <p:spPr>
            <a:xfrm flipV="1">
              <a:off x="5181201" y="6187425"/>
              <a:ext cx="183970" cy="142728"/>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Rectangle: Rounded Corners 17">
              <a:extLst>
                <a:ext uri="{FF2B5EF4-FFF2-40B4-BE49-F238E27FC236}">
                  <a16:creationId xmlns:a16="http://schemas.microsoft.com/office/drawing/2014/main" id="{9B109FF0-4C65-FA9B-EC2E-189B1DA23609}"/>
                </a:ext>
              </a:extLst>
            </p:cNvPr>
            <p:cNvSpPr/>
            <p:nvPr/>
          </p:nvSpPr>
          <p:spPr>
            <a:xfrm flipV="1">
              <a:off x="4754163" y="5928807"/>
              <a:ext cx="183970" cy="142728"/>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Rectangle: Rounded Corners 18">
              <a:extLst>
                <a:ext uri="{FF2B5EF4-FFF2-40B4-BE49-F238E27FC236}">
                  <a16:creationId xmlns:a16="http://schemas.microsoft.com/office/drawing/2014/main" id="{4FD048A3-1FA2-E6E9-ACB6-67C3D579CFCA}"/>
                </a:ext>
              </a:extLst>
            </p:cNvPr>
            <p:cNvSpPr/>
            <p:nvPr/>
          </p:nvSpPr>
          <p:spPr>
            <a:xfrm flipV="1">
              <a:off x="4390965" y="5667777"/>
              <a:ext cx="183970" cy="142728"/>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1" name="Straight Arrow Connector 80">
              <a:extLst>
                <a:ext uri="{FF2B5EF4-FFF2-40B4-BE49-F238E27FC236}">
                  <a16:creationId xmlns:a16="http://schemas.microsoft.com/office/drawing/2014/main" id="{7B08B93E-448A-99A2-45F9-99479359799A}"/>
                </a:ext>
              </a:extLst>
            </p:cNvPr>
            <p:cNvCxnSpPr>
              <a:cxnSpLocks/>
            </p:cNvCxnSpPr>
            <p:nvPr/>
          </p:nvCxnSpPr>
          <p:spPr>
            <a:xfrm flipV="1">
              <a:off x="3922852" y="5224437"/>
              <a:ext cx="5048519" cy="1015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415E026-0C5F-B27B-04BD-38F6E965AD1B}"/>
                </a:ext>
              </a:extLst>
            </p:cNvPr>
            <p:cNvCxnSpPr>
              <a:cxnSpLocks/>
            </p:cNvCxnSpPr>
            <p:nvPr/>
          </p:nvCxnSpPr>
          <p:spPr>
            <a:xfrm flipV="1">
              <a:off x="5270683" y="6226836"/>
              <a:ext cx="3725163" cy="474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E2EF997-89FA-49AC-E0EA-3A9FFB8BA24D}"/>
                </a:ext>
              </a:extLst>
            </p:cNvPr>
            <p:cNvCxnSpPr>
              <a:cxnSpLocks/>
            </p:cNvCxnSpPr>
            <p:nvPr/>
          </p:nvCxnSpPr>
          <p:spPr>
            <a:xfrm flipV="1">
              <a:off x="4898322" y="5994462"/>
              <a:ext cx="3538011" cy="11078"/>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3152A4B0-1541-F0CE-6AA2-3FC0A424D291}"/>
                </a:ext>
              </a:extLst>
            </p:cNvPr>
            <p:cNvCxnSpPr>
              <a:cxnSpLocks/>
            </p:cNvCxnSpPr>
            <p:nvPr/>
          </p:nvCxnSpPr>
          <p:spPr>
            <a:xfrm>
              <a:off x="4462694" y="5232086"/>
              <a:ext cx="427646" cy="6649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5" name="Rectangle: Rounded Corners 23">
              <a:extLst>
                <a:ext uri="{FF2B5EF4-FFF2-40B4-BE49-F238E27FC236}">
                  <a16:creationId xmlns:a16="http://schemas.microsoft.com/office/drawing/2014/main" id="{9156B092-5B7D-66CC-C764-B2D1ECEF6C13}"/>
                </a:ext>
              </a:extLst>
            </p:cNvPr>
            <p:cNvSpPr/>
            <p:nvPr/>
          </p:nvSpPr>
          <p:spPr>
            <a:xfrm flipV="1">
              <a:off x="4767814" y="5252579"/>
              <a:ext cx="183970" cy="130881"/>
            </a:xfrm>
            <a:prstGeom prst="roundRect">
              <a:avLst/>
            </a:prstGeom>
            <a:solidFill>
              <a:schemeClr val="bg1">
                <a:lumMod val="75000"/>
                <a:alpha val="59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Rectangle: Rounded Corners 24">
              <a:extLst>
                <a:ext uri="{FF2B5EF4-FFF2-40B4-BE49-F238E27FC236}">
                  <a16:creationId xmlns:a16="http://schemas.microsoft.com/office/drawing/2014/main" id="{AB81DA68-712B-061A-5C80-03A01E59606D}"/>
                </a:ext>
              </a:extLst>
            </p:cNvPr>
            <p:cNvSpPr/>
            <p:nvPr/>
          </p:nvSpPr>
          <p:spPr>
            <a:xfrm flipV="1">
              <a:off x="5310530" y="5282552"/>
              <a:ext cx="183970" cy="142728"/>
            </a:xfrm>
            <a:prstGeom prst="roundRect">
              <a:avLst/>
            </a:prstGeom>
            <a:solidFill>
              <a:schemeClr val="bg1">
                <a:lumMod val="75000"/>
                <a:alpha val="59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7" name="Straight Arrow Connector 86">
              <a:extLst>
                <a:ext uri="{FF2B5EF4-FFF2-40B4-BE49-F238E27FC236}">
                  <a16:creationId xmlns:a16="http://schemas.microsoft.com/office/drawing/2014/main" id="{8BC01019-84F1-6AD1-5244-9508F9947C82}"/>
                </a:ext>
              </a:extLst>
            </p:cNvPr>
            <p:cNvCxnSpPr>
              <a:cxnSpLocks/>
              <a:endCxn id="86" idx="1"/>
            </p:cNvCxnSpPr>
            <p:nvPr/>
          </p:nvCxnSpPr>
          <p:spPr>
            <a:xfrm>
              <a:off x="4951784" y="5321863"/>
              <a:ext cx="358746" cy="3205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51373E5C-75F7-98AE-6F1A-AD98E1DACAE7}"/>
                </a:ext>
              </a:extLst>
            </p:cNvPr>
            <p:cNvCxnSpPr>
              <a:cxnSpLocks/>
            </p:cNvCxnSpPr>
            <p:nvPr/>
          </p:nvCxnSpPr>
          <p:spPr>
            <a:xfrm>
              <a:off x="5509458" y="5345709"/>
              <a:ext cx="1549550" cy="244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Rounded Corners 28">
              <a:extLst>
                <a:ext uri="{FF2B5EF4-FFF2-40B4-BE49-F238E27FC236}">
                  <a16:creationId xmlns:a16="http://schemas.microsoft.com/office/drawing/2014/main" id="{3ED661FD-2A48-9E3E-37A2-94BEE0C2445D}"/>
                </a:ext>
              </a:extLst>
            </p:cNvPr>
            <p:cNvSpPr/>
            <p:nvPr/>
          </p:nvSpPr>
          <p:spPr>
            <a:xfrm flipV="1">
              <a:off x="4051471" y="5429531"/>
              <a:ext cx="183970" cy="142728"/>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Rectangle: Rounded Corners 30">
              <a:extLst>
                <a:ext uri="{FF2B5EF4-FFF2-40B4-BE49-F238E27FC236}">
                  <a16:creationId xmlns:a16="http://schemas.microsoft.com/office/drawing/2014/main" id="{90634A8A-AA17-4C27-8891-D3AA3E89156A}"/>
                </a:ext>
              </a:extLst>
            </p:cNvPr>
            <p:cNvSpPr/>
            <p:nvPr/>
          </p:nvSpPr>
          <p:spPr>
            <a:xfrm flipV="1">
              <a:off x="3715493" y="5188823"/>
              <a:ext cx="183970" cy="142728"/>
            </a:xfrm>
            <a:prstGeom prst="roundRect">
              <a:avLst/>
            </a:prstGeom>
            <a:solidFill>
              <a:schemeClr val="bg1">
                <a:lumMod val="75000"/>
                <a:alpha val="5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3DA5D805-48DC-4363-1898-C68D3D02CC6D}"/>
                </a:ext>
              </a:extLst>
            </p:cNvPr>
            <p:cNvSpPr txBox="1"/>
            <p:nvPr/>
          </p:nvSpPr>
          <p:spPr>
            <a:xfrm rot="10800000" flipV="1">
              <a:off x="7296324" y="6205083"/>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6X</a:t>
              </a:r>
            </a:p>
          </p:txBody>
        </p:sp>
        <p:sp>
          <p:nvSpPr>
            <p:cNvPr id="92" name="TextBox 91">
              <a:extLst>
                <a:ext uri="{FF2B5EF4-FFF2-40B4-BE49-F238E27FC236}">
                  <a16:creationId xmlns:a16="http://schemas.microsoft.com/office/drawing/2014/main" id="{5EF61176-3B11-B181-9112-BE3474FCD312}"/>
                </a:ext>
              </a:extLst>
            </p:cNvPr>
            <p:cNvSpPr txBox="1"/>
            <p:nvPr/>
          </p:nvSpPr>
          <p:spPr>
            <a:xfrm rot="10800000" flipV="1">
              <a:off x="7245319" y="5958142"/>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5X</a:t>
              </a:r>
            </a:p>
          </p:txBody>
        </p:sp>
        <p:sp>
          <p:nvSpPr>
            <p:cNvPr id="93" name="Rectangle 92">
              <a:extLst>
                <a:ext uri="{FF2B5EF4-FFF2-40B4-BE49-F238E27FC236}">
                  <a16:creationId xmlns:a16="http://schemas.microsoft.com/office/drawing/2014/main" id="{A7C328E5-7DC5-E20E-582D-18D7FFC19484}"/>
                </a:ext>
              </a:extLst>
            </p:cNvPr>
            <p:cNvSpPr/>
            <p:nvPr/>
          </p:nvSpPr>
          <p:spPr>
            <a:xfrm flipV="1">
              <a:off x="5900472" y="5305536"/>
              <a:ext cx="1189615" cy="92427"/>
            </a:xfrm>
            <a:prstGeom prst="rect">
              <a:avLst/>
            </a:prstGeom>
            <a:solidFill>
              <a:schemeClr val="bg1">
                <a:lumMod val="75000"/>
                <a:alpha val="70000"/>
              </a:scheme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23413F13-DDFB-8A30-98E1-3C5DAA432C96}"/>
                </a:ext>
              </a:extLst>
            </p:cNvPr>
            <p:cNvSpPr/>
            <p:nvPr/>
          </p:nvSpPr>
          <p:spPr>
            <a:xfrm flipV="1">
              <a:off x="5685270" y="5709447"/>
              <a:ext cx="1189615" cy="9242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5" name="TextBox 94">
              <a:extLst>
                <a:ext uri="{FF2B5EF4-FFF2-40B4-BE49-F238E27FC236}">
                  <a16:creationId xmlns:a16="http://schemas.microsoft.com/office/drawing/2014/main" id="{F191DFFC-3AFE-289E-4EE4-17390CDFB613}"/>
                </a:ext>
              </a:extLst>
            </p:cNvPr>
            <p:cNvSpPr txBox="1"/>
            <p:nvPr/>
          </p:nvSpPr>
          <p:spPr>
            <a:xfrm rot="10800000" flipV="1">
              <a:off x="6820898" y="5712936"/>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4X</a:t>
              </a:r>
            </a:p>
          </p:txBody>
        </p:sp>
        <p:sp>
          <p:nvSpPr>
            <p:cNvPr id="96" name="Rectangle 95">
              <a:extLst>
                <a:ext uri="{FF2B5EF4-FFF2-40B4-BE49-F238E27FC236}">
                  <a16:creationId xmlns:a16="http://schemas.microsoft.com/office/drawing/2014/main" id="{327ECF2D-477D-C0C9-3EBC-1DC20901DF96}"/>
                </a:ext>
              </a:extLst>
            </p:cNvPr>
            <p:cNvSpPr/>
            <p:nvPr/>
          </p:nvSpPr>
          <p:spPr>
            <a:xfrm flipV="1">
              <a:off x="5587780" y="5178223"/>
              <a:ext cx="1189615" cy="92427"/>
            </a:xfrm>
            <a:prstGeom prst="rect">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97" name="Straight Arrow Connector 96">
              <a:extLst>
                <a:ext uri="{FF2B5EF4-FFF2-40B4-BE49-F238E27FC236}">
                  <a16:creationId xmlns:a16="http://schemas.microsoft.com/office/drawing/2014/main" id="{A029F743-A1BD-50BB-06A8-F9E36B451B42}"/>
                </a:ext>
              </a:extLst>
            </p:cNvPr>
            <p:cNvCxnSpPr>
              <a:cxnSpLocks/>
            </p:cNvCxnSpPr>
            <p:nvPr/>
          </p:nvCxnSpPr>
          <p:spPr>
            <a:xfrm>
              <a:off x="4576251" y="5749347"/>
              <a:ext cx="4072519" cy="18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1B3674EF-BD35-BAB2-EDC0-29B2EEBD1D57}"/>
                </a:ext>
              </a:extLst>
            </p:cNvPr>
            <p:cNvCxnSpPr>
              <a:cxnSpLocks/>
            </p:cNvCxnSpPr>
            <p:nvPr/>
          </p:nvCxnSpPr>
          <p:spPr>
            <a:xfrm flipV="1">
              <a:off x="7099644" y="5234593"/>
              <a:ext cx="1955884" cy="106727"/>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35854D0F-EB0A-51C2-E7A5-F87443A34598}"/>
                </a:ext>
              </a:extLst>
            </p:cNvPr>
            <p:cNvSpPr txBox="1"/>
            <p:nvPr/>
          </p:nvSpPr>
          <p:spPr>
            <a:xfrm rot="10800000" flipV="1">
              <a:off x="7032153" y="5264315"/>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5Bx</a:t>
              </a:r>
            </a:p>
          </p:txBody>
        </p:sp>
        <p:cxnSp>
          <p:nvCxnSpPr>
            <p:cNvPr id="100" name="Straight Arrow Connector 99">
              <a:extLst>
                <a:ext uri="{FF2B5EF4-FFF2-40B4-BE49-F238E27FC236}">
                  <a16:creationId xmlns:a16="http://schemas.microsoft.com/office/drawing/2014/main" id="{EB55CF75-06E5-00FA-0CD2-10B2BD34C57B}"/>
                </a:ext>
              </a:extLst>
            </p:cNvPr>
            <p:cNvCxnSpPr>
              <a:cxnSpLocks/>
            </p:cNvCxnSpPr>
            <p:nvPr/>
          </p:nvCxnSpPr>
          <p:spPr>
            <a:xfrm>
              <a:off x="4199595" y="5509284"/>
              <a:ext cx="3973944" cy="1516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1" name="TextBox 100">
              <a:extLst>
                <a:ext uri="{FF2B5EF4-FFF2-40B4-BE49-F238E27FC236}">
                  <a16:creationId xmlns:a16="http://schemas.microsoft.com/office/drawing/2014/main" id="{2F433E59-0892-538C-AE39-5A2152283C0E}"/>
                </a:ext>
              </a:extLst>
            </p:cNvPr>
            <p:cNvSpPr txBox="1"/>
            <p:nvPr/>
          </p:nvSpPr>
          <p:spPr>
            <a:xfrm rot="10800000" flipV="1">
              <a:off x="6415373" y="5481930"/>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3X</a:t>
              </a:r>
            </a:p>
          </p:txBody>
        </p:sp>
        <p:sp>
          <p:nvSpPr>
            <p:cNvPr id="102" name="TextBox 101">
              <a:extLst>
                <a:ext uri="{FF2B5EF4-FFF2-40B4-BE49-F238E27FC236}">
                  <a16:creationId xmlns:a16="http://schemas.microsoft.com/office/drawing/2014/main" id="{FF410CDC-8AE3-7D58-B4A9-453F6B49B849}"/>
                </a:ext>
              </a:extLst>
            </p:cNvPr>
            <p:cNvSpPr txBox="1"/>
            <p:nvPr/>
          </p:nvSpPr>
          <p:spPr>
            <a:xfrm rot="10800000" flipV="1">
              <a:off x="5403451" y="6427884"/>
              <a:ext cx="1011922" cy="2662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Expansion</a:t>
              </a:r>
            </a:p>
          </p:txBody>
        </p:sp>
        <p:sp>
          <p:nvSpPr>
            <p:cNvPr id="103" name="Rectangle 102">
              <a:extLst>
                <a:ext uri="{FF2B5EF4-FFF2-40B4-BE49-F238E27FC236}">
                  <a16:creationId xmlns:a16="http://schemas.microsoft.com/office/drawing/2014/main" id="{855F0194-E591-48FD-77AA-9D5D3119BF15}"/>
                </a:ext>
              </a:extLst>
            </p:cNvPr>
            <p:cNvSpPr/>
            <p:nvPr/>
          </p:nvSpPr>
          <p:spPr>
            <a:xfrm flipV="1">
              <a:off x="8170603" y="5464205"/>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4" name="Rectangle 103">
              <a:extLst>
                <a:ext uri="{FF2B5EF4-FFF2-40B4-BE49-F238E27FC236}">
                  <a16:creationId xmlns:a16="http://schemas.microsoft.com/office/drawing/2014/main" id="{17F4AF21-238C-2B1D-EC6D-4B5000FD5E7F}"/>
                </a:ext>
              </a:extLst>
            </p:cNvPr>
            <p:cNvSpPr/>
            <p:nvPr/>
          </p:nvSpPr>
          <p:spPr>
            <a:xfrm flipV="1">
              <a:off x="8554077" y="5378645"/>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05" name="Straight Arrow Connector 104">
              <a:extLst>
                <a:ext uri="{FF2B5EF4-FFF2-40B4-BE49-F238E27FC236}">
                  <a16:creationId xmlns:a16="http://schemas.microsoft.com/office/drawing/2014/main" id="{ABFE3887-399F-1DAD-E299-73B1BAD619F8}"/>
                </a:ext>
              </a:extLst>
            </p:cNvPr>
            <p:cNvCxnSpPr>
              <a:cxnSpLocks/>
              <a:endCxn id="104" idx="1"/>
            </p:cNvCxnSpPr>
            <p:nvPr/>
          </p:nvCxnSpPr>
          <p:spPr>
            <a:xfrm flipV="1">
              <a:off x="7523356" y="5460946"/>
              <a:ext cx="1030722" cy="59006"/>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A9D74C6F-91B4-C04B-8C15-E7146ED89AD3}"/>
                </a:ext>
              </a:extLst>
            </p:cNvPr>
            <p:cNvCxnSpPr>
              <a:cxnSpLocks/>
              <a:endCxn id="70" idx="1"/>
            </p:cNvCxnSpPr>
            <p:nvPr/>
          </p:nvCxnSpPr>
          <p:spPr>
            <a:xfrm>
              <a:off x="7662105" y="5746574"/>
              <a:ext cx="1366449" cy="7545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6E59DE92-EC6F-B5B3-D56E-C5EFEA386F5F}"/>
                </a:ext>
              </a:extLst>
            </p:cNvPr>
            <p:cNvCxnSpPr>
              <a:cxnSpLocks/>
              <a:endCxn id="72" idx="1"/>
            </p:cNvCxnSpPr>
            <p:nvPr/>
          </p:nvCxnSpPr>
          <p:spPr>
            <a:xfrm flipV="1">
              <a:off x="7887767" y="5926796"/>
              <a:ext cx="623625" cy="6364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E819ADBB-9815-FE0E-F7C4-661A3B4CF0CF}"/>
                </a:ext>
              </a:extLst>
            </p:cNvPr>
            <p:cNvCxnSpPr>
              <a:cxnSpLocks/>
            </p:cNvCxnSpPr>
            <p:nvPr/>
          </p:nvCxnSpPr>
          <p:spPr>
            <a:xfrm>
              <a:off x="8070330" y="6218944"/>
              <a:ext cx="1064776" cy="9888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9" name="Rectangle 108">
              <a:extLst>
                <a:ext uri="{FF2B5EF4-FFF2-40B4-BE49-F238E27FC236}">
                  <a16:creationId xmlns:a16="http://schemas.microsoft.com/office/drawing/2014/main" id="{97741129-2542-EB94-396D-51F86CD425E1}"/>
                </a:ext>
              </a:extLst>
            </p:cNvPr>
            <p:cNvSpPr/>
            <p:nvPr/>
          </p:nvSpPr>
          <p:spPr>
            <a:xfrm flipV="1">
              <a:off x="8971372" y="6103076"/>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6B999BFE-5FAD-607D-3599-92930A0B7386}"/>
                </a:ext>
              </a:extLst>
            </p:cNvPr>
            <p:cNvSpPr/>
            <p:nvPr/>
          </p:nvSpPr>
          <p:spPr>
            <a:xfrm flipV="1">
              <a:off x="9109547" y="6276399"/>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B7039521-5DFD-0D11-05B0-39F4543BAA6B}"/>
                </a:ext>
              </a:extLst>
            </p:cNvPr>
            <p:cNvSpPr/>
            <p:nvPr/>
          </p:nvSpPr>
          <p:spPr>
            <a:xfrm flipV="1">
              <a:off x="9058757" y="5149473"/>
              <a:ext cx="383474" cy="164602"/>
            </a:xfrm>
            <a:prstGeom prst="rect">
              <a:avLst/>
            </a:prstGeom>
            <a:solidFill>
              <a:schemeClr val="bg1">
                <a:lumMod val="7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2" name="Rectangle: Rounded Corners 93">
              <a:extLst>
                <a:ext uri="{FF2B5EF4-FFF2-40B4-BE49-F238E27FC236}">
                  <a16:creationId xmlns:a16="http://schemas.microsoft.com/office/drawing/2014/main" id="{DB997C39-798A-DEA8-CC0D-70E81D85FF2E}"/>
                </a:ext>
              </a:extLst>
            </p:cNvPr>
            <p:cNvSpPr/>
            <p:nvPr/>
          </p:nvSpPr>
          <p:spPr>
            <a:xfrm flipV="1">
              <a:off x="8021191" y="5131094"/>
              <a:ext cx="1546821" cy="1358740"/>
            </a:xfrm>
            <a:prstGeom prst="roundRect">
              <a:avLst>
                <a:gd name="adj" fmla="val 4657"/>
              </a:avLst>
            </a:prstGeom>
            <a:solidFill>
              <a:schemeClr val="bg1">
                <a:lumMod val="75000"/>
                <a:alpha val="2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3" name="TextBox 112">
              <a:extLst>
                <a:ext uri="{FF2B5EF4-FFF2-40B4-BE49-F238E27FC236}">
                  <a16:creationId xmlns:a16="http://schemas.microsoft.com/office/drawing/2014/main" id="{9DBDB5BE-1948-CF3A-1973-59FB4FA547C3}"/>
                </a:ext>
              </a:extLst>
            </p:cNvPr>
            <p:cNvSpPr txBox="1"/>
            <p:nvPr/>
          </p:nvSpPr>
          <p:spPr>
            <a:xfrm rot="10800000" flipV="1">
              <a:off x="6698556" y="5012347"/>
              <a:ext cx="70783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2X</a:t>
              </a:r>
            </a:p>
          </p:txBody>
        </p:sp>
      </p:grpSp>
      <p:sp>
        <p:nvSpPr>
          <p:cNvPr id="114" name="TextBox 113">
            <a:extLst>
              <a:ext uri="{FF2B5EF4-FFF2-40B4-BE49-F238E27FC236}">
                <a16:creationId xmlns:a16="http://schemas.microsoft.com/office/drawing/2014/main" id="{80D3EF79-631E-F08C-342A-72761248A243}"/>
              </a:ext>
            </a:extLst>
          </p:cNvPr>
          <p:cNvSpPr txBox="1"/>
          <p:nvPr/>
        </p:nvSpPr>
        <p:spPr>
          <a:xfrm>
            <a:off x="538457" y="6001696"/>
            <a:ext cx="1277644" cy="307777"/>
          </a:xfrm>
          <a:prstGeom prst="rect">
            <a:avLst/>
          </a:prstGeom>
          <a:gradFill flip="none" rotWithShape="1">
            <a:gsLst>
              <a:gs pos="0">
                <a:schemeClr val="accent1">
                  <a:lumMod val="5000"/>
                  <a:lumOff val="95000"/>
                </a:schemeClr>
              </a:gs>
              <a:gs pos="65000">
                <a:schemeClr val="tx2">
                  <a:lumMod val="25000"/>
                  <a:lumOff val="75000"/>
                  <a:alpha val="47000"/>
                </a:schemeClr>
              </a:gs>
              <a:gs pos="55956">
                <a:srgbClr val="A6CAEC">
                  <a:alpha val="52000"/>
                </a:srgbClr>
              </a:gs>
              <a:gs pos="37000">
                <a:schemeClr val="tx2">
                  <a:lumMod val="25000"/>
                  <a:lumOff val="75000"/>
                  <a:alpha val="47000"/>
                </a:schemeClr>
              </a:gs>
              <a:gs pos="100000">
                <a:schemeClr val="bg1"/>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2E2C61"/>
                </a:solidFill>
                <a:effectLst/>
                <a:uLnTx/>
                <a:uFillTx/>
                <a:latin typeface="Calibri" panose="020F0502020204030204"/>
                <a:ea typeface="+mn-ea"/>
                <a:cs typeface="+mn-cs"/>
              </a:rPr>
              <a:t>Injector</a:t>
            </a:r>
          </a:p>
        </p:txBody>
      </p:sp>
      <p:grpSp>
        <p:nvGrpSpPr>
          <p:cNvPr id="115" name="Group 114">
            <a:extLst>
              <a:ext uri="{FF2B5EF4-FFF2-40B4-BE49-F238E27FC236}">
                <a16:creationId xmlns:a16="http://schemas.microsoft.com/office/drawing/2014/main" id="{81EB20BB-0A6B-EB02-532F-0D71CDF41136}"/>
              </a:ext>
            </a:extLst>
          </p:cNvPr>
          <p:cNvGrpSpPr/>
          <p:nvPr/>
        </p:nvGrpSpPr>
        <p:grpSpPr>
          <a:xfrm>
            <a:off x="527559" y="3406257"/>
            <a:ext cx="1645313" cy="740896"/>
            <a:chOff x="262615" y="3196679"/>
            <a:chExt cx="1930096" cy="740896"/>
          </a:xfrm>
        </p:grpSpPr>
        <p:sp>
          <p:nvSpPr>
            <p:cNvPr id="116" name="Rectangle 115">
              <a:extLst>
                <a:ext uri="{FF2B5EF4-FFF2-40B4-BE49-F238E27FC236}">
                  <a16:creationId xmlns:a16="http://schemas.microsoft.com/office/drawing/2014/main" id="{0DD2D010-EBC7-4AED-862F-9203084A876C}"/>
                </a:ext>
              </a:extLst>
            </p:cNvPr>
            <p:cNvSpPr/>
            <p:nvPr/>
          </p:nvSpPr>
          <p:spPr>
            <a:xfrm>
              <a:off x="772324" y="3425762"/>
              <a:ext cx="936578" cy="194488"/>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Injector 1</a:t>
              </a:r>
            </a:p>
          </p:txBody>
        </p:sp>
        <p:sp>
          <p:nvSpPr>
            <p:cNvPr id="117" name="Freeform: Shape 100">
              <a:extLst>
                <a:ext uri="{FF2B5EF4-FFF2-40B4-BE49-F238E27FC236}">
                  <a16:creationId xmlns:a16="http://schemas.microsoft.com/office/drawing/2014/main" id="{0106E777-4DD7-8EFC-E5C4-85C3D7772E68}"/>
                </a:ext>
              </a:extLst>
            </p:cNvPr>
            <p:cNvSpPr/>
            <p:nvPr/>
          </p:nvSpPr>
          <p:spPr>
            <a:xfrm>
              <a:off x="1716902" y="3515828"/>
              <a:ext cx="470178" cy="139925"/>
            </a:xfrm>
            <a:custGeom>
              <a:avLst/>
              <a:gdLst>
                <a:gd name="connsiteX0" fmla="*/ 0 w 865704"/>
                <a:gd name="connsiteY0" fmla="*/ 0 h 524834"/>
                <a:gd name="connsiteX1" fmla="*/ 146087 w 865704"/>
                <a:gd name="connsiteY1" fmla="*/ 108213 h 524834"/>
                <a:gd name="connsiteX2" fmla="*/ 270532 w 865704"/>
                <a:gd name="connsiteY2" fmla="*/ 281354 h 524834"/>
                <a:gd name="connsiteX3" fmla="*/ 357103 w 865704"/>
                <a:gd name="connsiteY3" fmla="*/ 373335 h 524834"/>
                <a:gd name="connsiteX4" fmla="*/ 546475 w 865704"/>
                <a:gd name="connsiteY4" fmla="*/ 497780 h 524834"/>
                <a:gd name="connsiteX5" fmla="*/ 865704 w 865704"/>
                <a:gd name="connsiteY5" fmla="*/ 524834 h 52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704" h="524834">
                  <a:moveTo>
                    <a:pt x="0" y="0"/>
                  </a:moveTo>
                  <a:cubicBezTo>
                    <a:pt x="50499" y="30660"/>
                    <a:pt x="100998" y="61321"/>
                    <a:pt x="146087" y="108213"/>
                  </a:cubicBezTo>
                  <a:cubicBezTo>
                    <a:pt x="191176" y="155105"/>
                    <a:pt x="235363" y="237167"/>
                    <a:pt x="270532" y="281354"/>
                  </a:cubicBezTo>
                  <a:cubicBezTo>
                    <a:pt x="305701" y="325541"/>
                    <a:pt x="311113" y="337264"/>
                    <a:pt x="357103" y="373335"/>
                  </a:cubicBezTo>
                  <a:cubicBezTo>
                    <a:pt x="403093" y="409406"/>
                    <a:pt x="461708" y="472530"/>
                    <a:pt x="546475" y="497780"/>
                  </a:cubicBezTo>
                  <a:cubicBezTo>
                    <a:pt x="631242" y="523030"/>
                    <a:pt x="748473" y="523932"/>
                    <a:pt x="865704" y="524834"/>
                  </a:cubicBezTo>
                </a:path>
              </a:pathLst>
            </a:custGeom>
            <a:ln w="19050">
              <a:tailEnd type="arrow" w="sm" len="lg"/>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118" name="Freeform: Shape 101">
              <a:extLst>
                <a:ext uri="{FF2B5EF4-FFF2-40B4-BE49-F238E27FC236}">
                  <a16:creationId xmlns:a16="http://schemas.microsoft.com/office/drawing/2014/main" id="{A647B47A-DEA2-FAC8-834A-0A44AEEDCD47}"/>
                </a:ext>
              </a:extLst>
            </p:cNvPr>
            <p:cNvSpPr/>
            <p:nvPr/>
          </p:nvSpPr>
          <p:spPr>
            <a:xfrm flipV="1">
              <a:off x="1722533" y="3649600"/>
              <a:ext cx="470178" cy="171765"/>
            </a:xfrm>
            <a:custGeom>
              <a:avLst/>
              <a:gdLst>
                <a:gd name="connsiteX0" fmla="*/ 0 w 865704"/>
                <a:gd name="connsiteY0" fmla="*/ 0 h 524834"/>
                <a:gd name="connsiteX1" fmla="*/ 146087 w 865704"/>
                <a:gd name="connsiteY1" fmla="*/ 108213 h 524834"/>
                <a:gd name="connsiteX2" fmla="*/ 270532 w 865704"/>
                <a:gd name="connsiteY2" fmla="*/ 281354 h 524834"/>
                <a:gd name="connsiteX3" fmla="*/ 357103 w 865704"/>
                <a:gd name="connsiteY3" fmla="*/ 373335 h 524834"/>
                <a:gd name="connsiteX4" fmla="*/ 546475 w 865704"/>
                <a:gd name="connsiteY4" fmla="*/ 497780 h 524834"/>
                <a:gd name="connsiteX5" fmla="*/ 865704 w 865704"/>
                <a:gd name="connsiteY5" fmla="*/ 524834 h 52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704" h="524834">
                  <a:moveTo>
                    <a:pt x="0" y="0"/>
                  </a:moveTo>
                  <a:cubicBezTo>
                    <a:pt x="50499" y="30660"/>
                    <a:pt x="100998" y="61321"/>
                    <a:pt x="146087" y="108213"/>
                  </a:cubicBezTo>
                  <a:cubicBezTo>
                    <a:pt x="191176" y="155105"/>
                    <a:pt x="235363" y="237167"/>
                    <a:pt x="270532" y="281354"/>
                  </a:cubicBezTo>
                  <a:cubicBezTo>
                    <a:pt x="305701" y="325541"/>
                    <a:pt x="311113" y="337264"/>
                    <a:pt x="357103" y="373335"/>
                  </a:cubicBezTo>
                  <a:cubicBezTo>
                    <a:pt x="403093" y="409406"/>
                    <a:pt x="461708" y="472530"/>
                    <a:pt x="546475" y="497780"/>
                  </a:cubicBezTo>
                  <a:cubicBezTo>
                    <a:pt x="631242" y="523030"/>
                    <a:pt x="748473" y="523932"/>
                    <a:pt x="865704" y="524834"/>
                  </a:cubicBezTo>
                </a:path>
              </a:pathLst>
            </a:custGeom>
            <a:ln w="19050">
              <a:tailEnd type="arrow" w="sm" len="lg"/>
            </a:ln>
          </p:spPr>
          <p:style>
            <a:lnRef idx="1">
              <a:schemeClr val="accent4"/>
            </a:lnRef>
            <a:fillRef idx="0">
              <a:schemeClr val="accent4"/>
            </a:fillRef>
            <a:effectRef idx="0">
              <a:schemeClr val="accent4"/>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119" name="Rectangle 118">
              <a:extLst>
                <a:ext uri="{FF2B5EF4-FFF2-40B4-BE49-F238E27FC236}">
                  <a16:creationId xmlns:a16="http://schemas.microsoft.com/office/drawing/2014/main" id="{03F3D2E5-EE35-DB7A-FB9F-6ACA69534F81}"/>
                </a:ext>
              </a:extLst>
            </p:cNvPr>
            <p:cNvSpPr/>
            <p:nvPr/>
          </p:nvSpPr>
          <p:spPr>
            <a:xfrm>
              <a:off x="793250" y="3743087"/>
              <a:ext cx="936578" cy="194488"/>
            </a:xfrm>
            <a:prstGeom prst="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Injector 2</a:t>
              </a:r>
            </a:p>
          </p:txBody>
        </p:sp>
        <p:sp>
          <p:nvSpPr>
            <p:cNvPr id="120" name="Rectangle: Rounded Corners 103">
              <a:extLst>
                <a:ext uri="{FF2B5EF4-FFF2-40B4-BE49-F238E27FC236}">
                  <a16:creationId xmlns:a16="http://schemas.microsoft.com/office/drawing/2014/main" id="{C73C4E61-3EE0-6E3D-B793-94CA1D90C9CF}"/>
                </a:ext>
              </a:extLst>
            </p:cNvPr>
            <p:cNvSpPr/>
            <p:nvPr/>
          </p:nvSpPr>
          <p:spPr>
            <a:xfrm>
              <a:off x="391195" y="3421360"/>
              <a:ext cx="190651" cy="203292"/>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1" name="Straight Arrow Connector 120">
              <a:extLst>
                <a:ext uri="{FF2B5EF4-FFF2-40B4-BE49-F238E27FC236}">
                  <a16:creationId xmlns:a16="http://schemas.microsoft.com/office/drawing/2014/main" id="{4ED721EE-B613-9BF9-6701-BCD9F5AC4274}"/>
                </a:ext>
              </a:extLst>
            </p:cNvPr>
            <p:cNvCxnSpPr>
              <a:cxnSpLocks/>
            </p:cNvCxnSpPr>
            <p:nvPr/>
          </p:nvCxnSpPr>
          <p:spPr>
            <a:xfrm>
              <a:off x="583329" y="3515828"/>
              <a:ext cx="208654" cy="773"/>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40FC4F7-9D86-80E1-951F-7A151931866A}"/>
                </a:ext>
              </a:extLst>
            </p:cNvPr>
            <p:cNvCxnSpPr>
              <a:cxnSpLocks/>
            </p:cNvCxnSpPr>
            <p:nvPr/>
          </p:nvCxnSpPr>
          <p:spPr>
            <a:xfrm>
              <a:off x="594579" y="3835324"/>
              <a:ext cx="208654" cy="773"/>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3" name="Rectangle: Rounded Corners 106">
              <a:extLst>
                <a:ext uri="{FF2B5EF4-FFF2-40B4-BE49-F238E27FC236}">
                  <a16:creationId xmlns:a16="http://schemas.microsoft.com/office/drawing/2014/main" id="{A428FBC5-B1B2-2252-E6E6-D986F115AF8F}"/>
                </a:ext>
              </a:extLst>
            </p:cNvPr>
            <p:cNvSpPr/>
            <p:nvPr/>
          </p:nvSpPr>
          <p:spPr>
            <a:xfrm>
              <a:off x="403821" y="3733533"/>
              <a:ext cx="190651" cy="203292"/>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30C74517-530B-BF34-5CB2-8EF3FF21AFED}"/>
                </a:ext>
              </a:extLst>
            </p:cNvPr>
            <p:cNvSpPr txBox="1"/>
            <p:nvPr/>
          </p:nvSpPr>
          <p:spPr>
            <a:xfrm>
              <a:off x="262615" y="3196679"/>
              <a:ext cx="66371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Gun</a:t>
              </a:r>
            </a:p>
          </p:txBody>
        </p:sp>
      </p:grpSp>
      <p:sp>
        <p:nvSpPr>
          <p:cNvPr id="125" name="Content Placeholder 2">
            <a:extLst>
              <a:ext uri="{FF2B5EF4-FFF2-40B4-BE49-F238E27FC236}">
                <a16:creationId xmlns:a16="http://schemas.microsoft.com/office/drawing/2014/main" id="{F0F96AC1-4570-B4F9-D917-DC396312ADEE}"/>
              </a:ext>
            </a:extLst>
          </p:cNvPr>
          <p:cNvSpPr txBox="1">
            <a:spLocks/>
          </p:cNvSpPr>
          <p:nvPr/>
        </p:nvSpPr>
        <p:spPr>
          <a:xfrm>
            <a:off x="344408" y="1468209"/>
            <a:ext cx="6537167" cy="2473231"/>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2E2C61"/>
              </a:buClr>
              <a:buSzTx/>
              <a:buFont typeface="Wingdings" pitchFamily="2" charset="2"/>
              <a:buChar char="§"/>
              <a:tabLst/>
              <a:defRPr/>
            </a:pP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p:txBody>
      </p:sp>
      <p:sp>
        <p:nvSpPr>
          <p:cNvPr id="127" name="TextBox 126">
            <a:extLst>
              <a:ext uri="{FF2B5EF4-FFF2-40B4-BE49-F238E27FC236}">
                <a16:creationId xmlns:a16="http://schemas.microsoft.com/office/drawing/2014/main" id="{6F31ECB2-CA24-04A1-468B-B0D563396759}"/>
              </a:ext>
            </a:extLst>
          </p:cNvPr>
          <p:cNvSpPr txBox="1"/>
          <p:nvPr/>
        </p:nvSpPr>
        <p:spPr>
          <a:xfrm>
            <a:off x="3542908" y="3965565"/>
            <a:ext cx="663714" cy="217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8GeV</a:t>
            </a:r>
          </a:p>
        </p:txBody>
      </p:sp>
      <p:cxnSp>
        <p:nvCxnSpPr>
          <p:cNvPr id="128" name="Straight Arrow Connector 127">
            <a:extLst>
              <a:ext uri="{FF2B5EF4-FFF2-40B4-BE49-F238E27FC236}">
                <a16:creationId xmlns:a16="http://schemas.microsoft.com/office/drawing/2014/main" id="{082E2252-63B2-98CC-C66A-827547406608}"/>
              </a:ext>
            </a:extLst>
          </p:cNvPr>
          <p:cNvCxnSpPr>
            <a:cxnSpLocks/>
          </p:cNvCxnSpPr>
          <p:nvPr/>
        </p:nvCxnSpPr>
        <p:spPr>
          <a:xfrm>
            <a:off x="3973364" y="4060729"/>
            <a:ext cx="208654" cy="773"/>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9B8AAC52-95A4-3D6C-9FA7-4AC16FBD1CED}"/>
              </a:ext>
            </a:extLst>
          </p:cNvPr>
          <p:cNvSpPr txBox="1"/>
          <p:nvPr/>
        </p:nvSpPr>
        <p:spPr>
          <a:xfrm>
            <a:off x="5103794" y="3965565"/>
            <a:ext cx="74295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~12 GeV</a:t>
            </a:r>
          </a:p>
        </p:txBody>
      </p:sp>
      <p:cxnSp>
        <p:nvCxnSpPr>
          <p:cNvPr id="130" name="Straight Arrow Connector 129">
            <a:extLst>
              <a:ext uri="{FF2B5EF4-FFF2-40B4-BE49-F238E27FC236}">
                <a16:creationId xmlns:a16="http://schemas.microsoft.com/office/drawing/2014/main" id="{9E26DE10-F8A6-02E7-2548-21EC34EAF491}"/>
              </a:ext>
            </a:extLst>
          </p:cNvPr>
          <p:cNvCxnSpPr>
            <a:cxnSpLocks/>
          </p:cNvCxnSpPr>
          <p:nvPr/>
        </p:nvCxnSpPr>
        <p:spPr>
          <a:xfrm>
            <a:off x="5657032" y="4060729"/>
            <a:ext cx="208654" cy="773"/>
          </a:xfrm>
          <a:prstGeom prst="straightConnector1">
            <a:avLst/>
          </a:prstGeom>
          <a:ln w="41275">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7742F06D-B932-19A9-512C-BF9989542188}"/>
              </a:ext>
            </a:extLst>
          </p:cNvPr>
          <p:cNvSpPr txBox="1"/>
          <p:nvPr/>
        </p:nvSpPr>
        <p:spPr>
          <a:xfrm>
            <a:off x="2245093" y="4190478"/>
            <a:ext cx="1744338" cy="10772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Fixed accelerator energy ~8 GeV, electron bunches at  ~1 MHz</a:t>
            </a:r>
          </a:p>
        </p:txBody>
      </p:sp>
      <p:sp>
        <p:nvSpPr>
          <p:cNvPr id="132" name="TextBox 131">
            <a:extLst>
              <a:ext uri="{FF2B5EF4-FFF2-40B4-BE49-F238E27FC236}">
                <a16:creationId xmlns:a16="http://schemas.microsoft.com/office/drawing/2014/main" id="{FDDA5061-65A4-8B6F-8E01-9C06A1904A15}"/>
              </a:ext>
            </a:extLst>
          </p:cNvPr>
          <p:cNvSpPr txBox="1"/>
          <p:nvPr/>
        </p:nvSpPr>
        <p:spPr>
          <a:xfrm>
            <a:off x="3487223" y="2020621"/>
            <a:ext cx="1989277" cy="830997"/>
          </a:xfrm>
          <a:prstGeom prst="rect">
            <a:avLst/>
          </a:prstGeom>
          <a:ln>
            <a:solidFill>
              <a:srgbClr val="5B9BD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Kickers to split MHz bunch train to ~100 kHz per line</a:t>
            </a:r>
          </a:p>
        </p:txBody>
      </p:sp>
      <p:sp>
        <p:nvSpPr>
          <p:cNvPr id="133" name="TextBox 132">
            <a:extLst>
              <a:ext uri="{FF2B5EF4-FFF2-40B4-BE49-F238E27FC236}">
                <a16:creationId xmlns:a16="http://schemas.microsoft.com/office/drawing/2014/main" id="{72DBAAB1-4EB8-F4A0-E238-B8C97603B472}"/>
              </a:ext>
            </a:extLst>
          </p:cNvPr>
          <p:cNvSpPr txBox="1"/>
          <p:nvPr/>
        </p:nvSpPr>
        <p:spPr>
          <a:xfrm>
            <a:off x="7183753" y="1291250"/>
            <a:ext cx="4057590" cy="830997"/>
          </a:xfrm>
          <a:prstGeom prst="rect">
            <a:avLst/>
          </a:prstGeom>
          <a:ln>
            <a:solidFill>
              <a:srgbClr val="5B9BD5"/>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~10 FELs independently tuneable in terms of photon energy, pulse duration etc.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 potential direct uses of electron beam</a:t>
            </a:r>
          </a:p>
        </p:txBody>
      </p:sp>
      <p:sp>
        <p:nvSpPr>
          <p:cNvPr id="134" name="TextBox 133">
            <a:extLst>
              <a:ext uri="{FF2B5EF4-FFF2-40B4-BE49-F238E27FC236}">
                <a16:creationId xmlns:a16="http://schemas.microsoft.com/office/drawing/2014/main" id="{2E41E4FE-879E-C010-E3DA-C3DE92CE2744}"/>
              </a:ext>
            </a:extLst>
          </p:cNvPr>
          <p:cNvSpPr txBox="1"/>
          <p:nvPr/>
        </p:nvSpPr>
        <p:spPr>
          <a:xfrm>
            <a:off x="385879" y="2819498"/>
            <a:ext cx="2511323" cy="584775"/>
          </a:xfrm>
          <a:prstGeom prst="rect">
            <a:avLst/>
          </a:prstGeom>
          <a:ln>
            <a:solidFill>
              <a:srgbClr val="5B9BD5"/>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2E2C61"/>
                </a:solidFill>
                <a:effectLst/>
                <a:uLnTx/>
                <a:uFillTx/>
                <a:latin typeface="Arial Nova Light" panose="020B0304020202020204" pitchFamily="34" charset="0"/>
                <a:ea typeface="+mn-ea"/>
                <a:cs typeface="+mn-cs"/>
              </a:rPr>
              <a:t>Electron bunch properties tailored per FEL</a:t>
            </a:r>
          </a:p>
        </p:txBody>
      </p:sp>
      <p:grpSp>
        <p:nvGrpSpPr>
          <p:cNvPr id="135" name="Group 134">
            <a:extLst>
              <a:ext uri="{FF2B5EF4-FFF2-40B4-BE49-F238E27FC236}">
                <a16:creationId xmlns:a16="http://schemas.microsoft.com/office/drawing/2014/main" id="{4F91CA6A-1BAE-542A-D7AE-472940A05038}"/>
              </a:ext>
            </a:extLst>
          </p:cNvPr>
          <p:cNvGrpSpPr/>
          <p:nvPr/>
        </p:nvGrpSpPr>
        <p:grpSpPr>
          <a:xfrm>
            <a:off x="2311335" y="3240454"/>
            <a:ext cx="1530944" cy="494325"/>
            <a:chOff x="85725" y="994350"/>
            <a:chExt cx="4791153" cy="863025"/>
          </a:xfrm>
        </p:grpSpPr>
        <p:sp>
          <p:nvSpPr>
            <p:cNvPr id="136" name="Oval 135">
              <a:extLst>
                <a:ext uri="{FF2B5EF4-FFF2-40B4-BE49-F238E27FC236}">
                  <a16:creationId xmlns:a16="http://schemas.microsoft.com/office/drawing/2014/main" id="{6DEAA421-D0AD-14C0-726C-FBCD357941BF}"/>
                </a:ext>
              </a:extLst>
            </p:cNvPr>
            <p:cNvSpPr/>
            <p:nvPr/>
          </p:nvSpPr>
          <p:spPr>
            <a:xfrm>
              <a:off x="238124" y="1432761"/>
              <a:ext cx="161926" cy="33324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A79E069A-582B-E3AC-0AE0-D5B9901E5865}"/>
                </a:ext>
              </a:extLst>
            </p:cNvPr>
            <p:cNvSpPr/>
            <p:nvPr/>
          </p:nvSpPr>
          <p:spPr>
            <a:xfrm>
              <a:off x="1105405" y="1432761"/>
              <a:ext cx="161926" cy="33324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FE2B20A5-0B76-3551-4C83-D41D4E0508AD}"/>
                </a:ext>
              </a:extLst>
            </p:cNvPr>
            <p:cNvSpPr/>
            <p:nvPr/>
          </p:nvSpPr>
          <p:spPr>
            <a:xfrm>
              <a:off x="1972688" y="1432761"/>
              <a:ext cx="161926" cy="333242"/>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D8669221-4867-F29E-7F5A-5EADDACF0C7E}"/>
                </a:ext>
              </a:extLst>
            </p:cNvPr>
            <p:cNvSpPr/>
            <p:nvPr/>
          </p:nvSpPr>
          <p:spPr>
            <a:xfrm>
              <a:off x="2839969" y="1432761"/>
              <a:ext cx="161926" cy="333242"/>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B80A0CD8-CDDD-F86E-F7D9-6D006FE0DC6C}"/>
                </a:ext>
              </a:extLst>
            </p:cNvPr>
            <p:cNvSpPr/>
            <p:nvPr/>
          </p:nvSpPr>
          <p:spPr>
            <a:xfrm>
              <a:off x="4574533" y="1432761"/>
              <a:ext cx="161926" cy="3332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9AA0D302-BFA8-6A72-CDBC-DE36F159DBA0}"/>
                </a:ext>
              </a:extLst>
            </p:cNvPr>
            <p:cNvSpPr/>
            <p:nvPr/>
          </p:nvSpPr>
          <p:spPr>
            <a:xfrm>
              <a:off x="3707249" y="1432761"/>
              <a:ext cx="161926" cy="33324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Rectangle 141">
              <a:extLst>
                <a:ext uri="{FF2B5EF4-FFF2-40B4-BE49-F238E27FC236}">
                  <a16:creationId xmlns:a16="http://schemas.microsoft.com/office/drawing/2014/main" id="{6C87AD15-46A7-F5B0-6FD2-D3EFF4439B27}"/>
                </a:ext>
              </a:extLst>
            </p:cNvPr>
            <p:cNvSpPr/>
            <p:nvPr/>
          </p:nvSpPr>
          <p:spPr>
            <a:xfrm>
              <a:off x="85725" y="994350"/>
              <a:ext cx="4791153" cy="863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7" name="Rectangle 146"/>
          <p:cNvSpPr/>
          <p:nvPr/>
        </p:nvSpPr>
        <p:spPr>
          <a:xfrm>
            <a:off x="249115" y="89084"/>
            <a:ext cx="9698815"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A step change in the simultaneous operation of multiple end stations</a:t>
            </a:r>
            <a:endParaRPr kumimoji="0" lang="en-GB"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0" name="Group 149"/>
          <p:cNvGrpSpPr/>
          <p:nvPr/>
        </p:nvGrpSpPr>
        <p:grpSpPr>
          <a:xfrm>
            <a:off x="4729466" y="3585161"/>
            <a:ext cx="7174969" cy="630753"/>
            <a:chOff x="4718931" y="3585567"/>
            <a:chExt cx="7174969" cy="630753"/>
          </a:xfrm>
        </p:grpSpPr>
        <p:sp>
          <p:nvSpPr>
            <p:cNvPr id="151" name="Rectangle: Rounded Corners 70">
              <a:extLst>
                <a:ext uri="{FF2B5EF4-FFF2-40B4-BE49-F238E27FC236}">
                  <a16:creationId xmlns:a16="http://schemas.microsoft.com/office/drawing/2014/main" id="{D72D9920-390F-6F12-27DC-5D4400CF1E7B}"/>
                </a:ext>
              </a:extLst>
            </p:cNvPr>
            <p:cNvSpPr/>
            <p:nvPr/>
          </p:nvSpPr>
          <p:spPr>
            <a:xfrm>
              <a:off x="10618183" y="3615446"/>
              <a:ext cx="1275717" cy="535094"/>
            </a:xfrm>
            <a:prstGeom prst="roundRect">
              <a:avLst/>
            </a:prstGeom>
            <a:solidFill>
              <a:srgbClr val="C00000">
                <a:alpha val="49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rPr>
                <a:t>MEC</a:t>
              </a:r>
            </a:p>
          </p:txBody>
        </p:sp>
        <p:sp>
          <p:nvSpPr>
            <p:cNvPr id="152" name="Rectangle 151">
              <a:extLst>
                <a:ext uri="{FF2B5EF4-FFF2-40B4-BE49-F238E27FC236}">
                  <a16:creationId xmlns:a16="http://schemas.microsoft.com/office/drawing/2014/main" id="{911AC6A4-CC2B-E2B7-2411-C4FCF001DEEA}"/>
                </a:ext>
              </a:extLst>
            </p:cNvPr>
            <p:cNvSpPr/>
            <p:nvPr/>
          </p:nvSpPr>
          <p:spPr>
            <a:xfrm>
              <a:off x="10623438" y="3870810"/>
              <a:ext cx="400746" cy="167777"/>
            </a:xfrm>
            <a:prstGeom prst="rect">
              <a:avLst/>
            </a:prstGeom>
            <a:solidFill>
              <a:srgbClr val="7030A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B8BED5E7-FFE8-F609-8280-325B0DF25BF7}"/>
                </a:ext>
              </a:extLst>
            </p:cNvPr>
            <p:cNvSpPr/>
            <p:nvPr/>
          </p:nvSpPr>
          <p:spPr>
            <a:xfrm>
              <a:off x="4718931" y="3795174"/>
              <a:ext cx="968140" cy="14548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Cu </a:t>
              </a:r>
              <a:r>
                <a:rPr kumimoji="0" lang="en-GB" sz="1000" b="0" i="0" u="none" strike="noStrike" kern="1200" cap="none" spc="0" normalizeH="0" baseline="0" noProof="0" err="1">
                  <a:ln>
                    <a:noFill/>
                  </a:ln>
                  <a:solidFill>
                    <a:srgbClr val="2E2C61"/>
                  </a:solidFill>
                  <a:effectLst/>
                  <a:uLnTx/>
                  <a:uFillTx/>
                  <a:latin typeface="Calibri" panose="020F0502020204030204"/>
                  <a:ea typeface="+mn-ea"/>
                  <a:cs typeface="+mn-cs"/>
                </a:rPr>
                <a:t>Linac</a:t>
              </a:r>
              <a:endPar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154" name="Rectangle 153">
              <a:extLst>
                <a:ext uri="{FF2B5EF4-FFF2-40B4-BE49-F238E27FC236}">
                  <a16:creationId xmlns:a16="http://schemas.microsoft.com/office/drawing/2014/main" id="{7CBEF7DA-71C8-17E1-1706-277E4E12967F}"/>
                </a:ext>
              </a:extLst>
            </p:cNvPr>
            <p:cNvSpPr/>
            <p:nvPr/>
          </p:nvSpPr>
          <p:spPr>
            <a:xfrm>
              <a:off x="7559906" y="3934465"/>
              <a:ext cx="3063532" cy="50572"/>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TextBox 155">
              <a:extLst>
                <a:ext uri="{FF2B5EF4-FFF2-40B4-BE49-F238E27FC236}">
                  <a16:creationId xmlns:a16="http://schemas.microsoft.com/office/drawing/2014/main" id="{E6D98B98-17E4-6031-4983-F34B521AD428}"/>
                </a:ext>
              </a:extLst>
            </p:cNvPr>
            <p:cNvSpPr txBox="1"/>
            <p:nvPr/>
          </p:nvSpPr>
          <p:spPr>
            <a:xfrm>
              <a:off x="7120457" y="3970099"/>
              <a:ext cx="7397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1b</a:t>
              </a:r>
            </a:p>
          </p:txBody>
        </p:sp>
        <p:cxnSp>
          <p:nvCxnSpPr>
            <p:cNvPr id="157" name="Straight Arrow Connector 156">
              <a:extLst>
                <a:ext uri="{FF2B5EF4-FFF2-40B4-BE49-F238E27FC236}">
                  <a16:creationId xmlns:a16="http://schemas.microsoft.com/office/drawing/2014/main" id="{143298FF-AB7D-FB1A-6F0E-C3F8AD4363C7}"/>
                </a:ext>
              </a:extLst>
            </p:cNvPr>
            <p:cNvCxnSpPr>
              <a:cxnSpLocks/>
              <a:stCxn id="153" idx="3"/>
              <a:endCxn id="163" idx="1"/>
            </p:cNvCxnSpPr>
            <p:nvPr/>
          </p:nvCxnSpPr>
          <p:spPr>
            <a:xfrm flipV="1">
              <a:off x="5687071" y="3837241"/>
              <a:ext cx="567357" cy="3067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a:extLst>
                <a:ext uri="{FF2B5EF4-FFF2-40B4-BE49-F238E27FC236}">
                  <a16:creationId xmlns:a16="http://schemas.microsoft.com/office/drawing/2014/main" id="{7CBEF7DA-71C8-17E1-1706-277E4E12967F}"/>
                </a:ext>
              </a:extLst>
            </p:cNvPr>
            <p:cNvSpPr/>
            <p:nvPr/>
          </p:nvSpPr>
          <p:spPr>
            <a:xfrm>
              <a:off x="7559906" y="3784887"/>
              <a:ext cx="3063532" cy="50572"/>
            </a:xfrm>
            <a:prstGeom prst="rect">
              <a:avLst/>
            </a:prstGeom>
            <a:solidFill>
              <a:schemeClr val="bg1"/>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Rectangle 158">
              <a:extLst>
                <a:ext uri="{FF2B5EF4-FFF2-40B4-BE49-F238E27FC236}">
                  <a16:creationId xmlns:a16="http://schemas.microsoft.com/office/drawing/2014/main" id="{911AC6A4-CC2B-E2B7-2411-C4FCF001DEEA}"/>
                </a:ext>
              </a:extLst>
            </p:cNvPr>
            <p:cNvSpPr/>
            <p:nvPr/>
          </p:nvSpPr>
          <p:spPr>
            <a:xfrm>
              <a:off x="10623438" y="3710103"/>
              <a:ext cx="400746" cy="167777"/>
            </a:xfrm>
            <a:prstGeom prst="rect">
              <a:avLst/>
            </a:prstGeom>
            <a:solidFill>
              <a:srgbClr val="7030A0"/>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60" name="Straight Arrow Connector 159">
              <a:extLst>
                <a:ext uri="{FF2B5EF4-FFF2-40B4-BE49-F238E27FC236}">
                  <a16:creationId xmlns:a16="http://schemas.microsoft.com/office/drawing/2014/main" id="{28E37369-165E-648E-F12E-D05E653E967E}"/>
                </a:ext>
              </a:extLst>
            </p:cNvPr>
            <p:cNvCxnSpPr>
              <a:cxnSpLocks/>
            </p:cNvCxnSpPr>
            <p:nvPr/>
          </p:nvCxnSpPr>
          <p:spPr>
            <a:xfrm flipV="1">
              <a:off x="6928713" y="3807844"/>
              <a:ext cx="3999425" cy="236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28E37369-165E-648E-F12E-D05E653E967E}"/>
                </a:ext>
              </a:extLst>
            </p:cNvPr>
            <p:cNvCxnSpPr>
              <a:cxnSpLocks/>
            </p:cNvCxnSpPr>
            <p:nvPr/>
          </p:nvCxnSpPr>
          <p:spPr>
            <a:xfrm flipV="1">
              <a:off x="6928713" y="3959204"/>
              <a:ext cx="3999425" cy="2369"/>
            </a:xfrm>
            <a:prstGeom prst="straightConnector1">
              <a:avLst/>
            </a:prstGeom>
            <a:ln>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BC1E6BF3-10A4-CFBF-51AE-C6B5137AAA49}"/>
                </a:ext>
              </a:extLst>
            </p:cNvPr>
            <p:cNvSpPr/>
            <p:nvPr/>
          </p:nvSpPr>
          <p:spPr>
            <a:xfrm>
              <a:off x="6254428" y="3919498"/>
              <a:ext cx="1243196" cy="9421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Rectangle 162">
              <a:extLst>
                <a:ext uri="{FF2B5EF4-FFF2-40B4-BE49-F238E27FC236}">
                  <a16:creationId xmlns:a16="http://schemas.microsoft.com/office/drawing/2014/main" id="{BC1E6BF3-10A4-CFBF-51AE-C6B5137AAA49}"/>
                </a:ext>
              </a:extLst>
            </p:cNvPr>
            <p:cNvSpPr/>
            <p:nvPr/>
          </p:nvSpPr>
          <p:spPr>
            <a:xfrm>
              <a:off x="6254428" y="3790136"/>
              <a:ext cx="1243196" cy="9421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E6D98B98-17E4-6031-4983-F34B521AD428}"/>
                </a:ext>
              </a:extLst>
            </p:cNvPr>
            <p:cNvSpPr txBox="1"/>
            <p:nvPr/>
          </p:nvSpPr>
          <p:spPr>
            <a:xfrm>
              <a:off x="7119400" y="3585567"/>
              <a:ext cx="7397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2E2C61"/>
                  </a:solidFill>
                  <a:effectLst/>
                  <a:uLnTx/>
                  <a:uFillTx/>
                  <a:latin typeface="Calibri" panose="020F0502020204030204"/>
                  <a:ea typeface="+mn-ea"/>
                  <a:cs typeface="+mn-cs"/>
                </a:rPr>
                <a:t>FEL 1a</a:t>
              </a:r>
            </a:p>
          </p:txBody>
        </p:sp>
      </p:grpSp>
      <p:cxnSp>
        <p:nvCxnSpPr>
          <p:cNvPr id="167" name="Straight Arrow Connector 166">
            <a:extLst>
              <a:ext uri="{FF2B5EF4-FFF2-40B4-BE49-F238E27FC236}">
                <a16:creationId xmlns:a16="http://schemas.microsoft.com/office/drawing/2014/main" id="{143298FF-AB7D-FB1A-6F0E-C3F8AD4363C7}"/>
              </a:ext>
            </a:extLst>
          </p:cNvPr>
          <p:cNvCxnSpPr>
            <a:cxnSpLocks/>
            <a:stCxn id="153" idx="3"/>
            <a:endCxn id="162" idx="1"/>
          </p:cNvCxnSpPr>
          <p:nvPr/>
        </p:nvCxnSpPr>
        <p:spPr>
          <a:xfrm>
            <a:off x="5697606" y="3867508"/>
            <a:ext cx="567357" cy="98689"/>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25">
            <a:extLst>
              <a:ext uri="{FF2B5EF4-FFF2-40B4-BE49-F238E27FC236}">
                <a16:creationId xmlns:a16="http://schemas.microsoft.com/office/drawing/2014/main" id="{408B6720-F7E8-9105-F25E-44007D7D7894}"/>
              </a:ext>
            </a:extLst>
          </p:cNvPr>
          <p:cNvSpPr/>
          <p:nvPr/>
        </p:nvSpPr>
        <p:spPr>
          <a:xfrm>
            <a:off x="4069812" y="3795532"/>
            <a:ext cx="192256" cy="145480"/>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7742F06D-B932-19A9-512C-BF9989542188}"/>
              </a:ext>
            </a:extLst>
          </p:cNvPr>
          <p:cNvSpPr txBox="1"/>
          <p:nvPr/>
        </p:nvSpPr>
        <p:spPr>
          <a:xfrm>
            <a:off x="4640563" y="4178942"/>
            <a:ext cx="238862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GB" sz="1600">
                <a:solidFill>
                  <a:srgbClr val="2E2C61"/>
                </a:solidFill>
                <a:latin typeface="Arial Nova Light" panose="020B0304020202020204" pitchFamily="34" charset="0"/>
              </a:rPr>
              <a:t>Energy boost for higher pulse energy/high photon energy</a:t>
            </a:r>
          </a:p>
        </p:txBody>
      </p:sp>
      <p:sp>
        <p:nvSpPr>
          <p:cNvPr id="2" name="Date Placeholder 1"/>
          <p:cNvSpPr>
            <a:spLocks noGrp="1"/>
          </p:cNvSpPr>
          <p:nvPr>
            <p:ph type="dt" sz="half" idx="10"/>
          </p:nvPr>
        </p:nvSpPr>
        <p:spPr/>
        <p:txBody>
          <a:bodyPr/>
          <a:lstStyle/>
          <a:p>
            <a:fld id="{A3A28740-F4CD-40EE-B43B-38ABD9869B7B}" type="datetime1">
              <a:rPr lang="en-GB" smtClean="0"/>
              <a:t>02/10/2025</a:t>
            </a:fld>
            <a:endParaRPr lang="en-GB"/>
          </a:p>
        </p:txBody>
      </p:sp>
      <p:sp>
        <p:nvSpPr>
          <p:cNvPr id="3" name="Footer Placeholder 2"/>
          <p:cNvSpPr>
            <a:spLocks noGrp="1"/>
          </p:cNvSpPr>
          <p:nvPr>
            <p:ph type="ftr" sz="quarter" idx="11"/>
          </p:nvPr>
        </p:nvSpPr>
        <p:spPr/>
        <p:txBody>
          <a:bodyPr/>
          <a:lstStyle/>
          <a:p>
            <a:r>
              <a:rPr lang="en-GB" smtClean="0"/>
              <a:t>HOMSC2025</a:t>
            </a:r>
            <a:endParaRPr lang="en-GB"/>
          </a:p>
        </p:txBody>
      </p:sp>
      <p:sp>
        <p:nvSpPr>
          <p:cNvPr id="4" name="Slide Number Placeholder 3"/>
          <p:cNvSpPr>
            <a:spLocks noGrp="1"/>
          </p:cNvSpPr>
          <p:nvPr>
            <p:ph type="sldNum" sz="quarter" idx="12"/>
          </p:nvPr>
        </p:nvSpPr>
        <p:spPr/>
        <p:txBody>
          <a:bodyPr/>
          <a:lstStyle/>
          <a:p>
            <a:fld id="{3AC83699-7587-40E8-BE27-FD3E7AC6B951}" type="slidenum">
              <a:rPr lang="en-GB" smtClean="0"/>
              <a:t>12</a:t>
            </a:fld>
            <a:endParaRPr lang="en-GB"/>
          </a:p>
        </p:txBody>
      </p:sp>
    </p:spTree>
    <p:extLst>
      <p:ext uri="{BB962C8B-B14F-4D97-AF65-F5344CB8AC3E}">
        <p14:creationId xmlns:p14="http://schemas.microsoft.com/office/powerpoint/2010/main" val="1221868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570587" y="458177"/>
            <a:ext cx="10319657" cy="6080735"/>
          </a:xfrm>
          <a:prstGeom prst="rect">
            <a:avLst/>
          </a:prstGeom>
        </p:spPr>
      </p:pic>
      <p:sp>
        <p:nvSpPr>
          <p:cNvPr id="7" name="Title 1"/>
          <p:cNvSpPr txBox="1">
            <a:spLocks/>
          </p:cNvSpPr>
          <p:nvPr/>
        </p:nvSpPr>
        <p:spPr>
          <a:xfrm>
            <a:off x="1010645" y="132083"/>
            <a:ext cx="7209430" cy="5847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3200" b="1" kern="1200" spc="-160" dirty="0">
                <a:solidFill>
                  <a:srgbClr val="2E2D62"/>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16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UK XFEL Facility       </a:t>
            </a:r>
            <a:r>
              <a:rPr kumimoji="0" lang="en-GB" sz="2800" b="1" i="0" u="none" strike="noStrike" kern="1200" cap="none" spc="-16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(not to scale)</a:t>
            </a:r>
            <a:endParaRPr kumimoji="0" lang="en-GB" sz="28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5EA91C-40ED-465F-800D-B8EDF546B1B8}" type="datetime1">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02/10/2025</a:t>
            </a:fld>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t>HOMSC2025</a:t>
            </a: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C83699-7587-40E8-BE27-FD3E7AC6B951}"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35B38DE-7220-C4D9-55AA-975784AF1228}"/>
              </a:ext>
            </a:extLst>
          </p:cNvPr>
          <p:cNvPicPr>
            <a:picLocks noChangeAspect="1"/>
          </p:cNvPicPr>
          <p:nvPr/>
        </p:nvPicPr>
        <p:blipFill>
          <a:blip r:embed="rId3"/>
          <a:stretch>
            <a:fillRect/>
          </a:stretch>
        </p:blipFill>
        <p:spPr>
          <a:xfrm>
            <a:off x="10308173" y="0"/>
            <a:ext cx="1883827" cy="2450804"/>
          </a:xfrm>
          <a:prstGeom prst="rect">
            <a:avLst/>
          </a:prstGeom>
        </p:spPr>
      </p:pic>
      <p:sp>
        <p:nvSpPr>
          <p:cNvPr id="21" name="Rectangle 20"/>
          <p:cNvSpPr/>
          <p:nvPr/>
        </p:nvSpPr>
        <p:spPr>
          <a:xfrm>
            <a:off x="196953" y="880470"/>
            <a:ext cx="5559106"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Injector section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Two VHF NC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guns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Varying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bunch charge beams interleaved</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Leaves section at </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MeV</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Maximum bunch repetition rate of 1 MHz</a:t>
            </a:r>
          </a:p>
        </p:txBody>
      </p:sp>
      <p:sp>
        <p:nvSpPr>
          <p:cNvPr id="6" name="Oval 5"/>
          <p:cNvSpPr/>
          <p:nvPr/>
        </p:nvSpPr>
        <p:spPr>
          <a:xfrm rot="19754074">
            <a:off x="587047" y="5682059"/>
            <a:ext cx="1683118" cy="633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1494" y="2740222"/>
            <a:ext cx="4715507" cy="2754600"/>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 Accelerating </a:t>
            </a:r>
            <a:r>
              <a:rPr kumimoji="0" lang="en-GB"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section (initial design) </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 MeV</a:t>
            </a:r>
            <a:r>
              <a:rPr kumimoji="0" lang="en-GB" sz="16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to 8 GeV</a:t>
            </a:r>
            <a:endPar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600 1.3GHz TESLA 9-cell cavities</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Gradient of ~ 14 MV/m</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8 </a:t>
            </a:r>
            <a:r>
              <a:rPr kumimoji="0" lang="en-GB"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linearising</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3.9 GHz </a:t>
            </a:r>
            <a:endPar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cavities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 bunch </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compressors</a:t>
            </a:r>
          </a:p>
        </p:txBody>
      </p:sp>
      <p:sp>
        <p:nvSpPr>
          <p:cNvPr id="23" name="Oval 22"/>
          <p:cNvSpPr/>
          <p:nvPr/>
        </p:nvSpPr>
        <p:spPr>
          <a:xfrm rot="19726166">
            <a:off x="1978626" y="4246747"/>
            <a:ext cx="3677403" cy="633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rot="18119554">
            <a:off x="4980481" y="2812373"/>
            <a:ext cx="1683118" cy="2060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rot="20883312">
            <a:off x="5358574" y="3358799"/>
            <a:ext cx="2807863" cy="1677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3604087" y="4951858"/>
            <a:ext cx="3042994" cy="1877437"/>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Switchyard</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Fast kickers to separate out 1MHz beam to (say) 10 x 100 kHz beams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Variants are possible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Freeform 33"/>
          <p:cNvSpPr/>
          <p:nvPr/>
        </p:nvSpPr>
        <p:spPr>
          <a:xfrm>
            <a:off x="5710518" y="1192306"/>
            <a:ext cx="3980329" cy="2294965"/>
          </a:xfrm>
          <a:custGeom>
            <a:avLst/>
            <a:gdLst>
              <a:gd name="connsiteX0" fmla="*/ 2187388 w 3980329"/>
              <a:gd name="connsiteY0" fmla="*/ 0 h 2294965"/>
              <a:gd name="connsiteX1" fmla="*/ 3980329 w 3980329"/>
              <a:gd name="connsiteY1" fmla="*/ 1048870 h 2294965"/>
              <a:gd name="connsiteX2" fmla="*/ 2483223 w 3980329"/>
              <a:gd name="connsiteY2" fmla="*/ 1900518 h 2294965"/>
              <a:gd name="connsiteX3" fmla="*/ 0 w 3980329"/>
              <a:gd name="connsiteY3" fmla="*/ 2294965 h 2294965"/>
              <a:gd name="connsiteX4" fmla="*/ 699247 w 3980329"/>
              <a:gd name="connsiteY4" fmla="*/ 887506 h 2294965"/>
              <a:gd name="connsiteX5" fmla="*/ 2187388 w 3980329"/>
              <a:gd name="connsiteY5" fmla="*/ 0 h 229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0329" h="2294965">
                <a:moveTo>
                  <a:pt x="2187388" y="0"/>
                </a:moveTo>
                <a:lnTo>
                  <a:pt x="3980329" y="1048870"/>
                </a:lnTo>
                <a:lnTo>
                  <a:pt x="2483223" y="1900518"/>
                </a:lnTo>
                <a:lnTo>
                  <a:pt x="0" y="2294965"/>
                </a:lnTo>
                <a:lnTo>
                  <a:pt x="699247" y="887506"/>
                </a:lnTo>
                <a:lnTo>
                  <a:pt x="2187388"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p:cNvSpPr/>
          <p:nvPr/>
        </p:nvSpPr>
        <p:spPr>
          <a:xfrm>
            <a:off x="6077840" y="3933259"/>
            <a:ext cx="2648396" cy="2123658"/>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FEL lines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6 to 12 FEL lines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Independently customisable in terms of bunch charge and repetition rate  </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Freeform 36"/>
          <p:cNvSpPr/>
          <p:nvPr/>
        </p:nvSpPr>
        <p:spPr>
          <a:xfrm>
            <a:off x="7727576" y="349624"/>
            <a:ext cx="3630706" cy="1999129"/>
          </a:xfrm>
          <a:custGeom>
            <a:avLst/>
            <a:gdLst>
              <a:gd name="connsiteX0" fmla="*/ 0 w 3630706"/>
              <a:gd name="connsiteY0" fmla="*/ 654423 h 1999129"/>
              <a:gd name="connsiteX1" fmla="*/ 2321859 w 3630706"/>
              <a:gd name="connsiteY1" fmla="*/ 1999129 h 1999129"/>
              <a:gd name="connsiteX2" fmla="*/ 3630706 w 3630706"/>
              <a:gd name="connsiteY2" fmla="*/ 1093694 h 1999129"/>
              <a:gd name="connsiteX3" fmla="*/ 2976283 w 3630706"/>
              <a:gd name="connsiteY3" fmla="*/ 188258 h 1999129"/>
              <a:gd name="connsiteX4" fmla="*/ 1120589 w 3630706"/>
              <a:gd name="connsiteY4" fmla="*/ 0 h 1999129"/>
              <a:gd name="connsiteX5" fmla="*/ 0 w 3630706"/>
              <a:gd name="connsiteY5" fmla="*/ 654423 h 199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706" h="1999129">
                <a:moveTo>
                  <a:pt x="0" y="654423"/>
                </a:moveTo>
                <a:lnTo>
                  <a:pt x="2321859" y="1999129"/>
                </a:lnTo>
                <a:lnTo>
                  <a:pt x="3630706" y="1093694"/>
                </a:lnTo>
                <a:lnTo>
                  <a:pt x="2976283" y="188258"/>
                </a:lnTo>
                <a:lnTo>
                  <a:pt x="1120589" y="0"/>
                </a:lnTo>
                <a:lnTo>
                  <a:pt x="0" y="654423"/>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9099978" y="4792534"/>
            <a:ext cx="2725286" cy="2277547"/>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END stations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Multiple end stations per FEL line</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Full range of pump lasers available</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561376" y="5811345"/>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100 MeV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TextBox 25"/>
          <p:cNvSpPr txBox="1"/>
          <p:nvPr/>
        </p:nvSpPr>
        <p:spPr>
          <a:xfrm>
            <a:off x="5226156" y="4317927"/>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8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1" name="Curved Connector 10"/>
          <p:cNvCxnSpPr>
            <a:stCxn id="5" idx="1"/>
          </p:cNvCxnSpPr>
          <p:nvPr/>
        </p:nvCxnSpPr>
        <p:spPr>
          <a:xfrm rot="10800000">
            <a:off x="2224000" y="5623355"/>
            <a:ext cx="337376" cy="372657"/>
          </a:xfrm>
          <a:prstGeom prst="curvedConnector2">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p:nvPr/>
        </p:nvCxnSpPr>
        <p:spPr>
          <a:xfrm rot="16200000" flipV="1">
            <a:off x="5202937" y="3991231"/>
            <a:ext cx="477443" cy="199700"/>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2" name="Oval 31"/>
          <p:cNvSpPr/>
          <p:nvPr/>
        </p:nvSpPr>
        <p:spPr>
          <a:xfrm rot="19829173">
            <a:off x="5185002" y="3217019"/>
            <a:ext cx="1690696" cy="1915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7955431" y="3352611"/>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12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2" name="Curved Connector 41"/>
          <p:cNvCxnSpPr>
            <a:stCxn id="41" idx="1"/>
          </p:cNvCxnSpPr>
          <p:nvPr/>
        </p:nvCxnSpPr>
        <p:spPr>
          <a:xfrm rot="10800000">
            <a:off x="6577415" y="2933699"/>
            <a:ext cx="1378017" cy="603578"/>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3873" y="3213988"/>
            <a:ext cx="2793571" cy="3401799"/>
          </a:xfrm>
          <a:prstGeom prst="rect">
            <a:avLst/>
          </a:prstGeom>
        </p:spPr>
      </p:pic>
      <p:sp>
        <p:nvSpPr>
          <p:cNvPr id="12" name="TextBox 11"/>
          <p:cNvSpPr txBox="1"/>
          <p:nvPr/>
        </p:nvSpPr>
        <p:spPr>
          <a:xfrm>
            <a:off x="5371610" y="4594402"/>
            <a:ext cx="3003910" cy="1384995"/>
          </a:xfrm>
          <a:prstGeom prst="rect">
            <a:avLst/>
          </a:prstGeom>
          <a:noFill/>
        </p:spPr>
        <p:txBody>
          <a:bodyPr wrap="square" rtlCol="0">
            <a:spAutoFit/>
          </a:bodyPr>
          <a:lstStyle/>
          <a:p>
            <a:r>
              <a:rPr lang="en-GB" sz="1400" b="1" dirty="0" smtClean="0"/>
              <a:t>Left: </a:t>
            </a:r>
            <a:r>
              <a:rPr lang="en-GB" sz="1400" dirty="0" smtClean="0"/>
              <a:t>(a</a:t>
            </a:r>
            <a:r>
              <a:rPr lang="en-GB" sz="1400" dirty="0"/>
              <a:t>) Pareto fronts for each gun design. The selected design is marked with a black cross. b) Optimized traditional gun geometry. c) Optimized relaxed gun geometry. d) Peak electric field on axis for each gun design.</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6579" y="4148750"/>
            <a:ext cx="5328041" cy="1287569"/>
          </a:xfrm>
          <a:prstGeom prst="rect">
            <a:avLst/>
          </a:prstGeom>
        </p:spPr>
      </p:pic>
      <p:sp>
        <p:nvSpPr>
          <p:cNvPr id="14" name="Rectangle 13"/>
          <p:cNvSpPr/>
          <p:nvPr/>
        </p:nvSpPr>
        <p:spPr>
          <a:xfrm>
            <a:off x="5842414" y="5475769"/>
            <a:ext cx="5756402" cy="307777"/>
          </a:xfrm>
          <a:prstGeom prst="rect">
            <a:avLst/>
          </a:prstGeom>
        </p:spPr>
        <p:txBody>
          <a:bodyPr wrap="square">
            <a:spAutoFit/>
          </a:bodyPr>
          <a:lstStyle/>
          <a:p>
            <a:pPr algn="just"/>
            <a:r>
              <a:rPr lang="en-GB" sz="1400" b="1" i="1" dirty="0" smtClean="0"/>
              <a:t>Above:</a:t>
            </a:r>
            <a:r>
              <a:rPr lang="en-GB" sz="1400" i="1" dirty="0" smtClean="0"/>
              <a:t> The </a:t>
            </a:r>
            <a:r>
              <a:rPr lang="en-GB" sz="1400" i="1" dirty="0"/>
              <a:t>TM</a:t>
            </a:r>
            <a:r>
              <a:rPr lang="en-GB" sz="1400" i="1" baseline="-25000" dirty="0"/>
              <a:t>010</a:t>
            </a:r>
            <a:r>
              <a:rPr lang="en-GB" sz="1400" i="1" dirty="0"/>
              <a:t> </a:t>
            </a:r>
            <a:r>
              <a:rPr lang="el-GR" sz="1400" i="1" dirty="0"/>
              <a:t>π</a:t>
            </a:r>
            <a:r>
              <a:rPr lang="en-GB" sz="1400" i="1" dirty="0"/>
              <a:t>-mode E-field </a:t>
            </a:r>
            <a:r>
              <a:rPr lang="en-GB" sz="1400" i="1" dirty="0" smtClean="0"/>
              <a:t>distribution in A 9-cell L-band TESLA cavity. </a:t>
            </a:r>
            <a:endParaRPr lang="en-GB" sz="1400" dirty="0"/>
          </a:p>
        </p:txBody>
      </p:sp>
      <p:sp>
        <p:nvSpPr>
          <p:cNvPr id="15" name="Rectangle 14"/>
          <p:cNvSpPr/>
          <p:nvPr/>
        </p:nvSpPr>
        <p:spPr>
          <a:xfrm>
            <a:off x="8190747" y="5185174"/>
            <a:ext cx="3544155" cy="954107"/>
          </a:xfrm>
          <a:prstGeom prst="rect">
            <a:avLst/>
          </a:prstGeom>
        </p:spPr>
        <p:txBody>
          <a:bodyPr wrap="square">
            <a:spAutoFit/>
          </a:bodyPr>
          <a:lstStyle/>
          <a:p>
            <a:r>
              <a:rPr lang="en-GB" sz="1200" b="1" dirty="0" smtClean="0"/>
              <a:t>Above: </a:t>
            </a:r>
            <a:r>
              <a:rPr lang="en-GB" sz="1200" dirty="0" smtClean="0"/>
              <a:t>Example of a </a:t>
            </a:r>
            <a:r>
              <a:rPr lang="en-GB" sz="1200" dirty="0" err="1" smtClean="0"/>
              <a:t>stripline</a:t>
            </a:r>
            <a:r>
              <a:rPr lang="en-GB" sz="1200" dirty="0" smtClean="0"/>
              <a:t> kicker. </a:t>
            </a:r>
          </a:p>
          <a:p>
            <a:r>
              <a:rPr lang="en-GB" sz="1050" dirty="0" err="1" smtClean="0"/>
              <a:t>Belver</a:t>
            </a:r>
            <a:r>
              <a:rPr lang="en-GB" sz="1050" dirty="0" smtClean="0"/>
              <a:t>-Aguilar</a:t>
            </a:r>
            <a:r>
              <a:rPr lang="en-GB" sz="1050" dirty="0"/>
              <a:t>, C. </a:t>
            </a:r>
            <a:r>
              <a:rPr lang="en-GB" sz="1050" i="1" dirty="0"/>
              <a:t>et al.</a:t>
            </a:r>
            <a:r>
              <a:rPr lang="en-GB" sz="1050" dirty="0"/>
              <a:t> (2014) ‘</a:t>
            </a:r>
            <a:r>
              <a:rPr lang="en-GB" sz="1050" dirty="0" err="1"/>
              <a:t>Stripline</a:t>
            </a:r>
            <a:r>
              <a:rPr lang="en-GB" sz="1050" dirty="0"/>
              <a:t> design for the extraction kicker of Compact Linear Collider damping rings’, </a:t>
            </a:r>
            <a:r>
              <a:rPr lang="en-GB" sz="1050" i="1" dirty="0"/>
              <a:t>Phys. Rev. ST </a:t>
            </a:r>
            <a:r>
              <a:rPr lang="en-GB" sz="1050" i="1" dirty="0" err="1"/>
              <a:t>Accel</a:t>
            </a:r>
            <a:r>
              <a:rPr lang="en-GB" sz="1050" i="1" dirty="0"/>
              <a:t>. Beams</a:t>
            </a:r>
            <a:r>
              <a:rPr lang="en-GB" sz="1050" dirty="0"/>
              <a:t>, 17, p. 071003. Available at: https://doi.org/10.1103/PhysRevSTAB.17.071003.</a:t>
            </a: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5015" y="3398577"/>
            <a:ext cx="3436533" cy="165991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1237" y="3221404"/>
            <a:ext cx="3599805" cy="1216295"/>
          </a:xfrm>
          <a:prstGeom prst="rect">
            <a:avLst/>
          </a:prstGeom>
        </p:spPr>
      </p:pic>
      <p:sp>
        <p:nvSpPr>
          <p:cNvPr id="19" name="TextBox 18"/>
          <p:cNvSpPr txBox="1"/>
          <p:nvPr/>
        </p:nvSpPr>
        <p:spPr>
          <a:xfrm>
            <a:off x="8634457" y="4445115"/>
            <a:ext cx="3410342" cy="461665"/>
          </a:xfrm>
          <a:prstGeom prst="rect">
            <a:avLst/>
          </a:prstGeom>
          <a:noFill/>
        </p:spPr>
        <p:txBody>
          <a:bodyPr wrap="square" rtlCol="0">
            <a:spAutoFit/>
          </a:bodyPr>
          <a:lstStyle/>
          <a:p>
            <a:r>
              <a:rPr lang="en-GB" sz="1200" b="1" i="1" dirty="0" smtClean="0"/>
              <a:t>Above: </a:t>
            </a:r>
            <a:r>
              <a:rPr lang="en-GB" sz="1200" dirty="0" smtClean="0"/>
              <a:t>Illustration of the mechanism in an optical device used to create free-electron laser light.</a:t>
            </a:r>
            <a:endParaRPr lang="en-GB" sz="1200" dirty="0"/>
          </a:p>
        </p:txBody>
      </p:sp>
      <p:sp>
        <p:nvSpPr>
          <p:cNvPr id="27" name="Right Brace 26"/>
          <p:cNvSpPr/>
          <p:nvPr/>
        </p:nvSpPr>
        <p:spPr>
          <a:xfrm rot="3612892">
            <a:off x="3691716" y="3265053"/>
            <a:ext cx="426368" cy="3448983"/>
          </a:xfrm>
          <a:prstGeom prst="rightBrace">
            <a:avLst>
              <a:gd name="adj1" fmla="val 8333"/>
              <a:gd name="adj2" fmla="val 65996"/>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p:cNvSpPr txBox="1"/>
          <p:nvPr/>
        </p:nvSpPr>
        <p:spPr>
          <a:xfrm>
            <a:off x="3330607" y="5463632"/>
            <a:ext cx="759503" cy="369332"/>
          </a:xfrm>
          <a:prstGeom prst="rect">
            <a:avLst/>
          </a:prstGeom>
          <a:noFill/>
        </p:spPr>
        <p:txBody>
          <a:bodyPr wrap="square" rtlCol="0">
            <a:spAutoFit/>
          </a:bodyPr>
          <a:lstStyle/>
          <a:p>
            <a:r>
              <a:rPr lang="en-GB" dirty="0" smtClean="0"/>
              <a:t>~ 1km</a:t>
            </a:r>
            <a:endParaRPr lang="en-GB" dirty="0"/>
          </a:p>
        </p:txBody>
      </p:sp>
      <p:sp>
        <p:nvSpPr>
          <p:cNvPr id="36" name="Rectangle 35"/>
          <p:cNvSpPr/>
          <p:nvPr/>
        </p:nvSpPr>
        <p:spPr>
          <a:xfrm>
            <a:off x="9073455" y="2544973"/>
            <a:ext cx="2725286" cy="2431435"/>
          </a:xfrm>
          <a:prstGeom prst="rect">
            <a:avLst/>
          </a:prstGeom>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Booster Section</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600" dirty="0" smtClean="0">
                <a:solidFill>
                  <a:prstClr val="black"/>
                </a:solidFill>
                <a:latin typeface="Arial" panose="020B0604020202020204" pitchFamily="34" charset="0"/>
                <a:cs typeface="Arial" panose="020B0604020202020204" pitchFamily="34" charset="0"/>
              </a:rPr>
              <a:t>NC Cu C-band, </a:t>
            </a: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 Hz, ~35 MV/m</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8GeV to 12 GeV</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Matter in extreme conditions</a:t>
            </a:r>
          </a:p>
          <a:p>
            <a:pPr marL="8001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450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55" presetID="1"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par>
                                <p:cTn id="61" presetID="1" presetClass="entr" presetSubtype="0" fill="hold" grpId="0"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animBg="1"/>
      <p:bldP spid="22" grpId="0"/>
      <p:bldP spid="23" grpId="0" animBg="1"/>
      <p:bldP spid="24" grpId="0" animBg="1"/>
      <p:bldP spid="25" grpId="0" animBg="1"/>
      <p:bldP spid="28" grpId="0"/>
      <p:bldP spid="34" grpId="0" animBg="1"/>
      <p:bldP spid="35" grpId="0"/>
      <p:bldP spid="37" grpId="0" animBg="1"/>
      <p:bldP spid="38" grpId="0"/>
      <p:bldP spid="5" grpId="0"/>
      <p:bldP spid="26" grpId="0"/>
      <p:bldP spid="32" grpId="0" animBg="1"/>
      <p:bldP spid="41" grpId="0"/>
      <p:bldP spid="12" grpId="0"/>
      <p:bldP spid="14" grpId="0"/>
      <p:bldP spid="15" grpId="0"/>
      <p:bldP spid="19" grpId="0"/>
      <p:bldP spid="27" grpId="0" animBg="1"/>
      <p:bldP spid="30"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333E91-0F52-3B48-815D-38B09DC63755}"/>
              </a:ext>
            </a:extLst>
          </p:cNvPr>
          <p:cNvSpPr/>
          <p:nvPr/>
        </p:nvSpPr>
        <p:spPr>
          <a:xfrm>
            <a:off x="-166255" y="6380018"/>
            <a:ext cx="2878282" cy="5922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7772C20F-3A0C-3CA6-9B38-0EEEF204D932}"/>
              </a:ext>
            </a:extLst>
          </p:cNvPr>
          <p:cNvSpPr/>
          <p:nvPr/>
        </p:nvSpPr>
        <p:spPr>
          <a:xfrm>
            <a:off x="4979574" y="1070525"/>
            <a:ext cx="7230355" cy="57874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1890" y="1106084"/>
            <a:ext cx="7275600" cy="5539721"/>
          </a:xfrm>
          <a:prstGeom prst="rect">
            <a:avLst/>
          </a:prstGeom>
        </p:spPr>
      </p:pic>
      <p:sp>
        <p:nvSpPr>
          <p:cNvPr id="15" name="Rectangle 14"/>
          <p:cNvSpPr/>
          <p:nvPr/>
        </p:nvSpPr>
        <p:spPr>
          <a:xfrm>
            <a:off x="9144650" y="3086818"/>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GB" sz="1800" b="0" i="0" u="none" strike="noStrike" kern="1200" cap="none" spc="0" normalizeH="0" baseline="0" noProof="0">
              <a:ln>
                <a:noFill/>
              </a:ln>
              <a:solidFill>
                <a:srgbClr val="2E2C61"/>
              </a:solidFill>
              <a:effectLst/>
              <a:uLnTx/>
              <a:uFillTx/>
              <a:latin typeface="Calibri" panose="020F0502020204030204"/>
              <a:ea typeface="+mn-ea"/>
              <a:cs typeface="+mn-cs"/>
            </a:endParaRP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a:ext>
            </a:extLst>
          </a:blip>
          <a:srcRect t="-11423"/>
          <a:stretch/>
        </p:blipFill>
        <p:spPr>
          <a:xfrm>
            <a:off x="6350001" y="967438"/>
            <a:ext cx="4572000" cy="368995"/>
          </a:xfrm>
          <a:prstGeom prst="rect">
            <a:avLst/>
          </a:prstGeom>
        </p:spPr>
      </p:pic>
      <p:sp>
        <p:nvSpPr>
          <p:cNvPr id="24" name="Rectangle 23"/>
          <p:cNvSpPr/>
          <p:nvPr/>
        </p:nvSpPr>
        <p:spPr>
          <a:xfrm>
            <a:off x="8894205" y="2835186"/>
            <a:ext cx="1148565" cy="3190382"/>
          </a:xfrm>
          <a:prstGeom prst="rect">
            <a:avLst/>
          </a:prstGeom>
          <a:solidFill>
            <a:srgbClr val="0070C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438309" y="3178350"/>
            <a:ext cx="2017484" cy="2847219"/>
          </a:xfrm>
          <a:prstGeom prst="rect">
            <a:avLst/>
          </a:prstGeom>
          <a:solidFill>
            <a:srgbClr val="FFC00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9328666" y="4998403"/>
            <a:ext cx="1255734" cy="1027165"/>
          </a:xfrm>
          <a:prstGeom prst="rect">
            <a:avLst/>
          </a:prstGeom>
          <a:solidFill>
            <a:srgbClr val="7030A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7553010" y="3036030"/>
            <a:ext cx="1341196" cy="2524461"/>
          </a:xfrm>
          <a:prstGeom prst="rect">
            <a:avLst/>
          </a:prstGeom>
          <a:solidFill>
            <a:srgbClr val="92D05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8455794" y="2893333"/>
            <a:ext cx="1167841" cy="2328534"/>
          </a:xfrm>
          <a:prstGeom prst="rect">
            <a:avLst/>
          </a:prstGeom>
          <a:solidFill>
            <a:srgbClr val="00B05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p:cNvSpPr txBox="1"/>
          <p:nvPr/>
        </p:nvSpPr>
        <p:spPr>
          <a:xfrm>
            <a:off x="8566389" y="2040910"/>
            <a:ext cx="1682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100 eV – 20 </a:t>
            </a:r>
            <a:r>
              <a:rPr kumimoji="0" lang="en-GB" sz="1400" b="1"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keV</a:t>
            </a:r>
            <a:endPar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100 as to 100 fs</a:t>
            </a:r>
            <a:endParaRPr kumimoji="0" lang="en-GB"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35"/>
          <p:cNvSpPr/>
          <p:nvPr/>
        </p:nvSpPr>
        <p:spPr>
          <a:xfrm>
            <a:off x="5135215" y="4541485"/>
            <a:ext cx="2417796" cy="1484084"/>
          </a:xfrm>
          <a:prstGeom prst="rect">
            <a:avLst/>
          </a:prstGeom>
          <a:solidFill>
            <a:srgbClr val="FF0000">
              <a:alpha val="50000"/>
            </a:srgb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5681506" y="2519583"/>
            <a:ext cx="4361264" cy="350598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7" name="Table 16"/>
          <p:cNvGraphicFramePr>
            <a:graphicFrameLocks noGrp="1"/>
          </p:cNvGraphicFramePr>
          <p:nvPr/>
        </p:nvGraphicFramePr>
        <p:xfrm>
          <a:off x="66432" y="1226198"/>
          <a:ext cx="4913142" cy="5452388"/>
        </p:xfrm>
        <a:graphic>
          <a:graphicData uri="http://schemas.openxmlformats.org/drawingml/2006/table">
            <a:tbl>
              <a:tblPr firstRow="1" bandRow="1">
                <a:tableStyleId>{5940675A-B579-460E-94D1-54222C63F5DA}</a:tableStyleId>
              </a:tblPr>
              <a:tblGrid>
                <a:gridCol w="554518">
                  <a:extLst>
                    <a:ext uri="{9D8B030D-6E8A-4147-A177-3AD203B41FA5}">
                      <a16:colId xmlns:a16="http://schemas.microsoft.com/office/drawing/2014/main" val="3340298340"/>
                    </a:ext>
                  </a:extLst>
                </a:gridCol>
                <a:gridCol w="1049199">
                  <a:extLst>
                    <a:ext uri="{9D8B030D-6E8A-4147-A177-3AD203B41FA5}">
                      <a16:colId xmlns:a16="http://schemas.microsoft.com/office/drawing/2014/main" val="3787306612"/>
                    </a:ext>
                  </a:extLst>
                </a:gridCol>
                <a:gridCol w="1055077">
                  <a:extLst>
                    <a:ext uri="{9D8B030D-6E8A-4147-A177-3AD203B41FA5}">
                      <a16:colId xmlns:a16="http://schemas.microsoft.com/office/drawing/2014/main" val="749748757"/>
                    </a:ext>
                  </a:extLst>
                </a:gridCol>
                <a:gridCol w="942535">
                  <a:extLst>
                    <a:ext uri="{9D8B030D-6E8A-4147-A177-3AD203B41FA5}">
                      <a16:colId xmlns:a16="http://schemas.microsoft.com/office/drawing/2014/main" val="1024447413"/>
                    </a:ext>
                  </a:extLst>
                </a:gridCol>
                <a:gridCol w="1311813">
                  <a:extLst>
                    <a:ext uri="{9D8B030D-6E8A-4147-A177-3AD203B41FA5}">
                      <a16:colId xmlns:a16="http://schemas.microsoft.com/office/drawing/2014/main" val="584817439"/>
                    </a:ext>
                  </a:extLst>
                </a:gridCol>
              </a:tblGrid>
              <a:tr h="573362">
                <a:tc>
                  <a:txBody>
                    <a:bodyPr/>
                    <a:lstStyle/>
                    <a:p>
                      <a:r>
                        <a:rPr lang="en-GB" sz="1400" b="1"/>
                        <a:t>FEL</a:t>
                      </a:r>
                    </a:p>
                  </a:txBody>
                  <a:tcPr anchor="ctr">
                    <a:solidFill>
                      <a:schemeClr val="bg1">
                        <a:lumMod val="75000"/>
                      </a:schemeClr>
                    </a:solidFill>
                  </a:tcPr>
                </a:tc>
                <a:tc>
                  <a:txBody>
                    <a:bodyPr/>
                    <a:lstStyle/>
                    <a:p>
                      <a:r>
                        <a:rPr lang="en-GB" sz="1400" b="1"/>
                        <a:t>Tuning</a:t>
                      </a:r>
                    </a:p>
                  </a:txBody>
                  <a:tcPr anchor="ctr">
                    <a:solidFill>
                      <a:schemeClr val="bg1">
                        <a:lumMod val="75000"/>
                      </a:schemeClr>
                    </a:solidFill>
                  </a:tcPr>
                </a:tc>
                <a:tc>
                  <a:txBody>
                    <a:bodyPr/>
                    <a:lstStyle/>
                    <a:p>
                      <a:r>
                        <a:rPr lang="en-GB" sz="1400" b="1"/>
                        <a:t>Mode</a:t>
                      </a:r>
                    </a:p>
                  </a:txBody>
                  <a:tcPr anchor="ctr">
                    <a:solidFill>
                      <a:schemeClr val="bg1">
                        <a:lumMod val="75000"/>
                      </a:schemeClr>
                    </a:solidFill>
                  </a:tcPr>
                </a:tc>
                <a:tc>
                  <a:txBody>
                    <a:bodyPr/>
                    <a:lstStyle/>
                    <a:p>
                      <a:r>
                        <a:rPr lang="en-GB" sz="1400" b="1"/>
                        <a:t>Technique</a:t>
                      </a:r>
                    </a:p>
                  </a:txBody>
                  <a:tcPr anchor="ctr">
                    <a:solidFill>
                      <a:schemeClr val="bg1">
                        <a:lumMod val="75000"/>
                      </a:schemeClr>
                    </a:solidFill>
                  </a:tcPr>
                </a:tc>
                <a:tc>
                  <a:txBody>
                    <a:bodyPr/>
                    <a:lstStyle/>
                    <a:p>
                      <a:r>
                        <a:rPr lang="en-GB" sz="1400" b="1"/>
                        <a:t>Transform Limited </a:t>
                      </a:r>
                      <a:br>
                        <a:rPr lang="en-GB" sz="1400" b="1"/>
                      </a:br>
                      <a:r>
                        <a:rPr lang="en-GB" sz="1400" b="1"/>
                        <a:t>Pulse Duration</a:t>
                      </a:r>
                    </a:p>
                  </a:txBody>
                  <a:tcPr anchor="ctr">
                    <a:solidFill>
                      <a:schemeClr val="bg1">
                        <a:lumMod val="75000"/>
                      </a:schemeClr>
                    </a:solidFill>
                  </a:tcPr>
                </a:tc>
                <a:extLst>
                  <a:ext uri="{0D108BD9-81ED-4DB2-BD59-A6C34878D82A}">
                    <a16:rowId xmlns:a16="http://schemas.microsoft.com/office/drawing/2014/main" val="3111876179"/>
                  </a:ext>
                </a:extLst>
              </a:tr>
              <a:tr h="331947">
                <a:tc>
                  <a:txBody>
                    <a:bodyPr/>
                    <a:lstStyle/>
                    <a:p>
                      <a:r>
                        <a:rPr lang="en-GB" sz="1400" b="1">
                          <a:solidFill>
                            <a:srgbClr val="FF0000"/>
                          </a:solidFill>
                        </a:rPr>
                        <a:t>FEL-6</a:t>
                      </a:r>
                    </a:p>
                  </a:txBody>
                  <a:tcPr/>
                </a:tc>
                <a:tc>
                  <a:txBody>
                    <a:bodyPr/>
                    <a:lstStyle/>
                    <a:p>
                      <a:r>
                        <a:rPr lang="en-GB" sz="1400"/>
                        <a:t>0.05 – 1.0 keV</a:t>
                      </a:r>
                    </a:p>
                  </a:txBody>
                  <a:tcPr/>
                </a:tc>
                <a:tc>
                  <a:txBody>
                    <a:bodyPr/>
                    <a:lstStyle/>
                    <a:p>
                      <a:r>
                        <a:rPr lang="en-GB" sz="1400"/>
                        <a:t>Seeded</a:t>
                      </a:r>
                    </a:p>
                  </a:txBody>
                  <a:tcPr/>
                </a:tc>
                <a:tc>
                  <a:txBody>
                    <a:bodyPr/>
                    <a:lstStyle/>
                    <a:p>
                      <a:r>
                        <a:rPr lang="en-GB" sz="1400"/>
                        <a:t>EEHG</a:t>
                      </a:r>
                    </a:p>
                  </a:txBody>
                  <a:tcPr marL="90000"/>
                </a:tc>
                <a:tc>
                  <a:txBody>
                    <a:bodyPr/>
                    <a:lstStyle/>
                    <a:p>
                      <a:r>
                        <a:rPr lang="en-GB" sz="1400"/>
                        <a:t>5</a:t>
                      </a:r>
                      <a:r>
                        <a:rPr lang="en-GB" sz="1400" baseline="0"/>
                        <a:t> – 100 fs</a:t>
                      </a:r>
                      <a:endParaRPr lang="en-GB" sz="1400"/>
                    </a:p>
                  </a:txBody>
                  <a:tcPr marL="90000"/>
                </a:tc>
                <a:extLst>
                  <a:ext uri="{0D108BD9-81ED-4DB2-BD59-A6C34878D82A}">
                    <a16:rowId xmlns:a16="http://schemas.microsoft.com/office/drawing/2014/main" val="378209441"/>
                  </a:ext>
                </a:extLst>
              </a:tr>
              <a:tr h="331947">
                <a:tc rowSpan="2">
                  <a:txBody>
                    <a:bodyPr/>
                    <a:lstStyle/>
                    <a:p>
                      <a:r>
                        <a:rPr lang="en-GB" sz="1400" b="1">
                          <a:solidFill>
                            <a:srgbClr val="FFC000"/>
                          </a:solidFill>
                        </a:rPr>
                        <a:t>FEL-5</a:t>
                      </a:r>
                    </a:p>
                  </a:txBody>
                  <a:tcPr anchor="ctr"/>
                </a:tc>
                <a:tc rowSpan="2">
                  <a:txBody>
                    <a:bodyPr/>
                    <a:lstStyle/>
                    <a:p>
                      <a:r>
                        <a:rPr lang="en-GB" sz="1400"/>
                        <a:t>0.25 – 3.0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EEHG/HB</a:t>
                      </a:r>
                    </a:p>
                  </a:txBody>
                  <a:tcPr marL="90000">
                    <a:solidFill>
                      <a:schemeClr val="accent1">
                        <a:lumMod val="20000"/>
                        <a:lumOff val="80000"/>
                      </a:schemeClr>
                    </a:solidFill>
                  </a:tcPr>
                </a:tc>
                <a:tc>
                  <a:txBody>
                    <a:bodyPr/>
                    <a:lstStyle/>
                    <a:p>
                      <a:r>
                        <a:rPr lang="en-GB" sz="1400"/>
                        <a:t>100 fs – 20 fs</a:t>
                      </a:r>
                    </a:p>
                  </a:txBody>
                  <a:tcPr marL="90000">
                    <a:solidFill>
                      <a:schemeClr val="accent1">
                        <a:lumMod val="20000"/>
                        <a:lumOff val="80000"/>
                      </a:schemeClr>
                    </a:solidFill>
                  </a:tcPr>
                </a:tc>
                <a:extLst>
                  <a:ext uri="{0D108BD9-81ED-4DB2-BD59-A6C34878D82A}">
                    <a16:rowId xmlns:a16="http://schemas.microsoft.com/office/drawing/2014/main" val="148023374"/>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marL="90000">
                    <a:solidFill>
                      <a:schemeClr val="accent4">
                        <a:lumMod val="40000"/>
                        <a:lumOff val="60000"/>
                      </a:schemeClr>
                    </a:solidFill>
                  </a:tcPr>
                </a:tc>
                <a:tc>
                  <a:txBody>
                    <a:bodyPr/>
                    <a:lstStyle/>
                    <a:p>
                      <a:r>
                        <a:rPr lang="en-GB" sz="1400"/>
                        <a:t>2 fs – 350 as</a:t>
                      </a:r>
                    </a:p>
                  </a:txBody>
                  <a:tcPr marL="90000">
                    <a:solidFill>
                      <a:schemeClr val="accent4">
                        <a:lumMod val="40000"/>
                        <a:lumOff val="60000"/>
                      </a:schemeClr>
                    </a:solidFill>
                  </a:tcPr>
                </a:tc>
                <a:extLst>
                  <a:ext uri="{0D108BD9-81ED-4DB2-BD59-A6C34878D82A}">
                    <a16:rowId xmlns:a16="http://schemas.microsoft.com/office/drawing/2014/main" val="1575360563"/>
                  </a:ext>
                </a:extLst>
              </a:tr>
              <a:tr h="331947">
                <a:tc rowSpan="2">
                  <a:txBody>
                    <a:bodyPr/>
                    <a:lstStyle/>
                    <a:p>
                      <a:pPr algn="l" rtl="0" fontAlgn="ctr"/>
                      <a:r>
                        <a:rPr lang="en-GB" sz="1400" b="1" i="0" u="none" strike="noStrike">
                          <a:solidFill>
                            <a:srgbClr val="92D050"/>
                          </a:solidFill>
                          <a:effectLst/>
                          <a:latin typeface="Calibri" panose="020F0502020204030204" pitchFamily="34" charset="0"/>
                        </a:rPr>
                        <a:t>FEL-  4</a:t>
                      </a:r>
                    </a:p>
                  </a:txBody>
                  <a:tcPr marR="7620" marT="7620" marB="0" anchor="ctr"/>
                </a:tc>
                <a:tc rowSpan="2">
                  <a:txBody>
                    <a:bodyPr/>
                    <a:lstStyle/>
                    <a:p>
                      <a:pPr algn="l" rtl="0" fontAlgn="ctr"/>
                      <a:r>
                        <a:rPr lang="en-GB" sz="1400" b="0" i="0" u="none" strike="noStrike">
                          <a:solidFill>
                            <a:srgbClr val="2E2C61"/>
                          </a:solidFill>
                          <a:effectLst/>
                          <a:latin typeface="Calibri" panose="020F0502020204030204" pitchFamily="34" charset="0"/>
                        </a:rPr>
                        <a:t>1.0 – 5.0  </a:t>
                      </a:r>
                      <a:r>
                        <a:rPr lang="en-GB" sz="1400" b="0" i="0" u="none" strike="noStrike" err="1">
                          <a:solidFill>
                            <a:srgbClr val="2E2C61"/>
                          </a:solidFill>
                          <a:effectLst/>
                          <a:latin typeface="Calibri" panose="020F0502020204030204" pitchFamily="34" charset="0"/>
                        </a:rPr>
                        <a:t>keV</a:t>
                      </a:r>
                      <a:endParaRPr lang="en-GB" sz="1400" b="0" i="0" u="none" strike="noStrike">
                        <a:solidFill>
                          <a:srgbClr val="2E2C61"/>
                        </a:solidFill>
                        <a:effectLst/>
                        <a:latin typeface="Calibri" panose="020F0502020204030204" pitchFamily="34" charset="0"/>
                      </a:endParaRPr>
                    </a:p>
                  </a:txBody>
                  <a:tcPr marR="7620" marT="7620" marB="0" anchor="ctr"/>
                </a:tc>
                <a:tc>
                  <a:txBody>
                    <a:bodyPr/>
                    <a:lstStyle/>
                    <a:p>
                      <a:pPr algn="l" rtl="0" fontAlgn="ctr"/>
                      <a:r>
                        <a:rPr lang="en-GB" sz="1400" b="0" i="0" u="none" strike="noStrike">
                          <a:solidFill>
                            <a:srgbClr val="2E2C61"/>
                          </a:solidFill>
                          <a:effectLst/>
                          <a:latin typeface="Calibri" panose="020F0502020204030204" pitchFamily="34" charset="0"/>
                        </a:rPr>
                        <a:t>Long Pulse</a:t>
                      </a:r>
                    </a:p>
                  </a:txBody>
                  <a:tcPr marL="7620" marR="7620" marT="7620" marB="0" anchor="ctr">
                    <a:solidFill>
                      <a:schemeClr val="accent1">
                        <a:lumMod val="20000"/>
                        <a:lumOff val="80000"/>
                      </a:schemeClr>
                    </a:solidFill>
                  </a:tcPr>
                </a:tc>
                <a:tc>
                  <a:txBody>
                    <a:bodyPr/>
                    <a:lstStyle/>
                    <a:p>
                      <a:pPr algn="l" rtl="0" fontAlgn="ctr"/>
                      <a:r>
                        <a:rPr lang="en-GB" sz="1400" b="0" i="0" u="none" strike="noStrike">
                          <a:solidFill>
                            <a:srgbClr val="2E2C61"/>
                          </a:solidFill>
                          <a:effectLst/>
                          <a:latin typeface="Calibri" panose="020F0502020204030204" pitchFamily="34" charset="0"/>
                        </a:rPr>
                        <a:t>HB-SASE</a:t>
                      </a:r>
                    </a:p>
                  </a:txBody>
                  <a:tcPr marL="90000" marR="7620" marT="7620" marB="0" anchor="ctr">
                    <a:solidFill>
                      <a:schemeClr val="accent1">
                        <a:lumMod val="20000"/>
                        <a:lumOff val="80000"/>
                      </a:schemeClr>
                    </a:solidFill>
                  </a:tcPr>
                </a:tc>
                <a:tc>
                  <a:txBody>
                    <a:bodyPr/>
                    <a:lstStyle/>
                    <a:p>
                      <a:pPr algn="l" rtl="0" fontAlgn="ctr"/>
                      <a:r>
                        <a:rPr lang="en-GB" sz="1400" b="0" i="0" u="none" strike="noStrike">
                          <a:solidFill>
                            <a:srgbClr val="2E2C61"/>
                          </a:solidFill>
                          <a:effectLst/>
                          <a:latin typeface="Calibri" panose="020F0502020204030204" pitchFamily="34" charset="0"/>
                        </a:rPr>
                        <a:t>40 fs – 15 fs</a:t>
                      </a:r>
                    </a:p>
                  </a:txBody>
                  <a:tcPr marL="90000" marR="7620" marT="7620" marB="0" anchor="ctr">
                    <a:solidFill>
                      <a:schemeClr val="accent1">
                        <a:lumMod val="20000"/>
                        <a:lumOff val="80000"/>
                      </a:schemeClr>
                    </a:solidFill>
                  </a:tcPr>
                </a:tc>
                <a:extLst>
                  <a:ext uri="{0D108BD9-81ED-4DB2-BD59-A6C34878D82A}">
                    <a16:rowId xmlns:a16="http://schemas.microsoft.com/office/drawing/2014/main" val="2383373679"/>
                  </a:ext>
                </a:extLst>
              </a:tr>
              <a:tr h="331947">
                <a:tc vMerge="1">
                  <a:txBody>
                    <a:bodyPr/>
                    <a:lstStyle/>
                    <a:p>
                      <a:endParaRPr lang="en-GB"/>
                    </a:p>
                  </a:txBody>
                  <a:tcPr/>
                </a:tc>
                <a:tc vMerge="1">
                  <a:txBody>
                    <a:bodyPr/>
                    <a:lstStyle/>
                    <a:p>
                      <a:endParaRPr lang="en-GB"/>
                    </a:p>
                  </a:txBody>
                  <a:tcPr/>
                </a:tc>
                <a:tc>
                  <a:txBody>
                    <a:bodyPr/>
                    <a:lstStyle/>
                    <a:p>
                      <a:pPr algn="l" rtl="0" fontAlgn="ctr"/>
                      <a:r>
                        <a:rPr lang="en-GB" sz="1400" b="0" i="0" u="none" strike="noStrike">
                          <a:solidFill>
                            <a:srgbClr val="2E2C61"/>
                          </a:solidFill>
                          <a:effectLst/>
                          <a:latin typeface="Calibri" panose="020F0502020204030204" pitchFamily="34" charset="0"/>
                        </a:rPr>
                        <a:t>Short Pulse</a:t>
                      </a:r>
                    </a:p>
                  </a:txBody>
                  <a:tcPr marL="7620" marR="7620" marT="7620" marB="0" anchor="ctr">
                    <a:solidFill>
                      <a:schemeClr val="accent4">
                        <a:lumMod val="40000"/>
                        <a:lumOff val="60000"/>
                      </a:schemeClr>
                    </a:solidFill>
                  </a:tcPr>
                </a:tc>
                <a:tc>
                  <a:txBody>
                    <a:bodyPr/>
                    <a:lstStyle/>
                    <a:p>
                      <a:pPr algn="l" rtl="0" fontAlgn="ctr"/>
                      <a:r>
                        <a:rPr lang="en-GB" sz="1400" b="0" i="0" u="none" strike="noStrike">
                          <a:solidFill>
                            <a:srgbClr val="2E2C61"/>
                          </a:solidFill>
                          <a:effectLst/>
                          <a:latin typeface="Calibri" panose="020F0502020204030204" pitchFamily="34" charset="0"/>
                        </a:rPr>
                        <a:t>XLEAP</a:t>
                      </a:r>
                    </a:p>
                  </a:txBody>
                  <a:tcPr marL="90000" marR="7620" marT="7620" marB="0" anchor="ctr">
                    <a:solidFill>
                      <a:schemeClr val="accent4">
                        <a:lumMod val="40000"/>
                        <a:lumOff val="60000"/>
                      </a:schemeClr>
                    </a:solidFill>
                  </a:tcPr>
                </a:tc>
                <a:tc>
                  <a:txBody>
                    <a:bodyPr/>
                    <a:lstStyle/>
                    <a:p>
                      <a:pPr algn="l" rtl="0" fontAlgn="ctr"/>
                      <a:r>
                        <a:rPr lang="en-GB" sz="1400" b="0" i="0" u="none" strike="noStrike">
                          <a:solidFill>
                            <a:srgbClr val="2E2C61"/>
                          </a:solidFill>
                          <a:effectLst/>
                          <a:latin typeface="Calibri" panose="020F0502020204030204" pitchFamily="34" charset="0"/>
                        </a:rPr>
                        <a:t>800 as – 275 as</a:t>
                      </a:r>
                    </a:p>
                  </a:txBody>
                  <a:tcPr marL="90000" marR="7620" marT="7620" marB="0" anchor="ctr">
                    <a:solidFill>
                      <a:schemeClr val="accent4">
                        <a:lumMod val="40000"/>
                        <a:lumOff val="60000"/>
                      </a:schemeClr>
                    </a:solidFill>
                  </a:tcPr>
                </a:tc>
                <a:extLst>
                  <a:ext uri="{0D108BD9-81ED-4DB2-BD59-A6C34878D82A}">
                    <a16:rowId xmlns:a16="http://schemas.microsoft.com/office/drawing/2014/main" val="3198255329"/>
                  </a:ext>
                </a:extLst>
              </a:tr>
              <a:tr h="331947">
                <a:tc rowSpan="2">
                  <a:txBody>
                    <a:bodyPr/>
                    <a:lstStyle/>
                    <a:p>
                      <a:r>
                        <a:rPr lang="en-GB" sz="1400" b="1">
                          <a:solidFill>
                            <a:srgbClr val="00B050"/>
                          </a:solidFill>
                        </a:rPr>
                        <a:t>FEL-3</a:t>
                      </a:r>
                    </a:p>
                  </a:txBody>
                  <a:tcPr anchor="ctr"/>
                </a:tc>
                <a:tc rowSpan="2">
                  <a:txBody>
                    <a:bodyPr/>
                    <a:lstStyle/>
                    <a:p>
                      <a:r>
                        <a:rPr lang="en-GB" sz="1400"/>
                        <a:t>3.0 –</a:t>
                      </a:r>
                      <a:r>
                        <a:rPr lang="en-GB" sz="1400" baseline="0"/>
                        <a:t> </a:t>
                      </a:r>
                      <a:r>
                        <a:rPr lang="en-GB" sz="1400"/>
                        <a:t>13.0 </a:t>
                      </a:r>
                      <a:r>
                        <a:rPr lang="en-GB" sz="1400" err="1"/>
                        <a:t>keV</a:t>
                      </a:r>
                      <a:endParaRPr lang="en-GB" sz="1400"/>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HB-SASE</a:t>
                      </a:r>
                    </a:p>
                  </a:txBody>
                  <a:tcPr marL="90000">
                    <a:solidFill>
                      <a:schemeClr val="accent1">
                        <a:lumMod val="20000"/>
                        <a:lumOff val="80000"/>
                      </a:schemeClr>
                    </a:solidFill>
                  </a:tcPr>
                </a:tc>
                <a:tc>
                  <a:txBody>
                    <a:bodyPr/>
                    <a:lstStyle/>
                    <a:p>
                      <a:r>
                        <a:rPr lang="en-GB" sz="1400"/>
                        <a:t>20 fs – 10 fs</a:t>
                      </a:r>
                    </a:p>
                  </a:txBody>
                  <a:tcPr marL="90000">
                    <a:solidFill>
                      <a:schemeClr val="accent1">
                        <a:lumMod val="20000"/>
                        <a:lumOff val="80000"/>
                      </a:schemeClr>
                    </a:solidFill>
                  </a:tcPr>
                </a:tc>
                <a:extLst>
                  <a:ext uri="{0D108BD9-81ED-4DB2-BD59-A6C34878D82A}">
                    <a16:rowId xmlns:a16="http://schemas.microsoft.com/office/drawing/2014/main" val="3593554209"/>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marL="90000">
                    <a:solidFill>
                      <a:schemeClr val="accent4">
                        <a:lumMod val="40000"/>
                        <a:lumOff val="60000"/>
                      </a:schemeClr>
                    </a:solidFill>
                  </a:tcPr>
                </a:tc>
                <a:tc>
                  <a:txBody>
                    <a:bodyPr/>
                    <a:lstStyle/>
                    <a:p>
                      <a:r>
                        <a:rPr lang="en-GB" sz="1400"/>
                        <a:t>400 as – 200 as</a:t>
                      </a:r>
                    </a:p>
                  </a:txBody>
                  <a:tcPr marL="90000">
                    <a:solidFill>
                      <a:schemeClr val="accent4">
                        <a:lumMod val="40000"/>
                        <a:lumOff val="60000"/>
                      </a:schemeClr>
                    </a:solidFill>
                  </a:tcPr>
                </a:tc>
                <a:extLst>
                  <a:ext uri="{0D108BD9-81ED-4DB2-BD59-A6C34878D82A}">
                    <a16:rowId xmlns:a16="http://schemas.microsoft.com/office/drawing/2014/main" val="1978758967"/>
                  </a:ext>
                </a:extLst>
              </a:tr>
              <a:tr h="331947">
                <a:tc rowSpan="3">
                  <a:txBody>
                    <a:bodyPr/>
                    <a:lstStyle/>
                    <a:p>
                      <a:r>
                        <a:rPr lang="en-GB" sz="1400" b="1">
                          <a:solidFill>
                            <a:srgbClr val="0070C0"/>
                          </a:solidFill>
                        </a:rPr>
                        <a:t>FEL-2</a:t>
                      </a:r>
                    </a:p>
                  </a:txBody>
                  <a:tcPr anchor="ctr"/>
                </a:tc>
                <a:tc rowSpan="3">
                  <a:txBody>
                    <a:bodyPr/>
                    <a:lstStyle/>
                    <a:p>
                      <a:r>
                        <a:rPr lang="en-GB" sz="1400"/>
                        <a:t>5.0 – 20.0 keV</a:t>
                      </a:r>
                    </a:p>
                  </a:txBody>
                  <a:tcPr anchor="ctr"/>
                </a:tc>
                <a:tc>
                  <a:txBody>
                    <a:bodyPr/>
                    <a:lstStyle/>
                    <a:p>
                      <a:r>
                        <a:rPr lang="en-GB" sz="1400"/>
                        <a:t>Long Pulse</a:t>
                      </a:r>
                    </a:p>
                  </a:txBody>
                  <a:tcPr>
                    <a:solidFill>
                      <a:schemeClr val="accent1">
                        <a:lumMod val="20000"/>
                        <a:lumOff val="80000"/>
                      </a:schemeClr>
                    </a:solidFill>
                  </a:tcPr>
                </a:tc>
                <a:tc>
                  <a:txBody>
                    <a:bodyPr/>
                    <a:lstStyle/>
                    <a:p>
                      <a:r>
                        <a:rPr lang="en-GB" sz="1400"/>
                        <a:t>HB-SASE</a:t>
                      </a:r>
                    </a:p>
                  </a:txBody>
                  <a:tcPr marL="90000">
                    <a:solidFill>
                      <a:schemeClr val="accent1">
                        <a:lumMod val="20000"/>
                        <a:lumOff val="80000"/>
                      </a:schemeClr>
                    </a:solidFill>
                  </a:tcPr>
                </a:tc>
                <a:tc>
                  <a:txBody>
                    <a:bodyPr/>
                    <a:lstStyle/>
                    <a:p>
                      <a:r>
                        <a:rPr lang="en-GB" sz="1400"/>
                        <a:t>16 fs  - 12 fs </a:t>
                      </a:r>
                    </a:p>
                  </a:txBody>
                  <a:tcPr marL="90000">
                    <a:solidFill>
                      <a:schemeClr val="accent1">
                        <a:lumMod val="20000"/>
                        <a:lumOff val="80000"/>
                      </a:schemeClr>
                    </a:solidFill>
                  </a:tcPr>
                </a:tc>
                <a:extLst>
                  <a:ext uri="{0D108BD9-81ED-4DB2-BD59-A6C34878D82A}">
                    <a16:rowId xmlns:a16="http://schemas.microsoft.com/office/drawing/2014/main" val="2552112406"/>
                  </a:ext>
                </a:extLst>
              </a:tr>
              <a:tr h="331947">
                <a:tc vMerge="1">
                  <a:txBody>
                    <a:bodyPr/>
                    <a:lstStyle/>
                    <a:p>
                      <a:endParaRPr lang="en-GB" sz="1100"/>
                    </a:p>
                  </a:txBody>
                  <a:tcPr/>
                </a:tc>
                <a:tc vMerge="1">
                  <a:txBody>
                    <a:bodyPr/>
                    <a:lstStyle/>
                    <a:p>
                      <a:endParaRPr lang="en-GB" sz="1100"/>
                    </a:p>
                  </a:txBody>
                  <a:tcPr/>
                </a:tc>
                <a:tc>
                  <a:txBody>
                    <a:bodyPr/>
                    <a:lstStyle/>
                    <a:p>
                      <a:r>
                        <a:rPr lang="en-GB" sz="1400"/>
                        <a:t>Short Pulse</a:t>
                      </a:r>
                    </a:p>
                  </a:txBody>
                  <a:tcPr>
                    <a:solidFill>
                      <a:schemeClr val="accent4">
                        <a:lumMod val="40000"/>
                        <a:lumOff val="60000"/>
                      </a:schemeClr>
                    </a:solidFill>
                  </a:tcPr>
                </a:tc>
                <a:tc>
                  <a:txBody>
                    <a:bodyPr/>
                    <a:lstStyle/>
                    <a:p>
                      <a:r>
                        <a:rPr lang="en-GB" sz="1400"/>
                        <a:t>XLEAP</a:t>
                      </a:r>
                    </a:p>
                  </a:txBody>
                  <a:tcPr marL="90000">
                    <a:solidFill>
                      <a:schemeClr val="accent4">
                        <a:lumMod val="40000"/>
                        <a:lumOff val="60000"/>
                      </a:schemeClr>
                    </a:solidFill>
                  </a:tcPr>
                </a:tc>
                <a:tc>
                  <a:txBody>
                    <a:bodyPr/>
                    <a:lstStyle/>
                    <a:p>
                      <a:r>
                        <a:rPr lang="en-GB" sz="1400"/>
                        <a:t>300 as – 200 as</a:t>
                      </a:r>
                    </a:p>
                  </a:txBody>
                  <a:tcPr marL="90000">
                    <a:solidFill>
                      <a:schemeClr val="accent4">
                        <a:lumMod val="40000"/>
                        <a:lumOff val="60000"/>
                      </a:schemeClr>
                    </a:solidFill>
                  </a:tcPr>
                </a:tc>
                <a:extLst>
                  <a:ext uri="{0D108BD9-81ED-4DB2-BD59-A6C34878D82A}">
                    <a16:rowId xmlns:a16="http://schemas.microsoft.com/office/drawing/2014/main" val="4050499919"/>
                  </a:ext>
                </a:extLst>
              </a:tr>
              <a:tr h="331947">
                <a:tc vMerge="1">
                  <a:txBody>
                    <a:bodyPr/>
                    <a:lstStyle/>
                    <a:p>
                      <a:endParaRPr lang="en-GB" sz="1100"/>
                    </a:p>
                  </a:txBody>
                  <a:tcPr/>
                </a:tc>
                <a:tc vMerge="1">
                  <a:txBody>
                    <a:bodyPr/>
                    <a:lstStyle/>
                    <a:p>
                      <a:endParaRPr lang="en-GB" sz="1100"/>
                    </a:p>
                  </a:txBody>
                  <a:tcPr/>
                </a:tc>
                <a:tc>
                  <a:txBody>
                    <a:bodyPr/>
                    <a:lstStyle/>
                    <a:p>
                      <a:r>
                        <a:rPr lang="en-GB" sz="1400">
                          <a:solidFill>
                            <a:schemeClr val="bg1">
                              <a:lumMod val="50000"/>
                            </a:schemeClr>
                          </a:solidFill>
                        </a:rPr>
                        <a:t>Cavity</a:t>
                      </a:r>
                    </a:p>
                  </a:txBody>
                  <a:tcPr/>
                </a:tc>
                <a:tc>
                  <a:txBody>
                    <a:bodyPr/>
                    <a:lstStyle/>
                    <a:p>
                      <a:r>
                        <a:rPr lang="en-GB" sz="1400">
                          <a:solidFill>
                            <a:schemeClr val="bg1">
                              <a:lumMod val="50000"/>
                            </a:schemeClr>
                          </a:solidFill>
                        </a:rPr>
                        <a:t>XFELO</a:t>
                      </a:r>
                    </a:p>
                  </a:txBody>
                  <a:tcPr marL="90000"/>
                </a:tc>
                <a:tc>
                  <a:txBody>
                    <a:bodyPr/>
                    <a:lstStyle/>
                    <a:p>
                      <a:r>
                        <a:rPr lang="en-GB" sz="1400">
                          <a:solidFill>
                            <a:schemeClr val="bg1">
                              <a:lumMod val="50000"/>
                            </a:schemeClr>
                          </a:solidFill>
                        </a:rPr>
                        <a:t>~ 100 fs</a:t>
                      </a:r>
                    </a:p>
                  </a:txBody>
                  <a:tcPr marL="90000"/>
                </a:tc>
                <a:extLst>
                  <a:ext uri="{0D108BD9-81ED-4DB2-BD59-A6C34878D82A}">
                    <a16:rowId xmlns:a16="http://schemas.microsoft.com/office/drawing/2014/main" val="3604331381"/>
                  </a:ext>
                </a:extLst>
              </a:tr>
              <a:tr h="331947">
                <a:tc rowSpan="3">
                  <a:txBody>
                    <a:bodyPr/>
                    <a:lstStyle/>
                    <a:p>
                      <a:r>
                        <a:rPr lang="en-GB" sz="1400" b="1">
                          <a:solidFill>
                            <a:srgbClr val="7030A0"/>
                          </a:solidFill>
                        </a:rPr>
                        <a:t>FEL-1</a:t>
                      </a:r>
                    </a:p>
                  </a:txBody>
                  <a:tcPr anchor="ctr">
                    <a:solidFill>
                      <a:schemeClr val="bg1"/>
                    </a:solidFill>
                  </a:tcPr>
                </a:tc>
                <a:tc>
                  <a:txBody>
                    <a:bodyPr/>
                    <a:lstStyle/>
                    <a:p>
                      <a:r>
                        <a:rPr lang="en-GB" sz="1400"/>
                        <a:t>9 – 20 keV</a:t>
                      </a:r>
                    </a:p>
                  </a:txBody>
                  <a:tcPr anchor="ctr"/>
                </a:tc>
                <a:tc>
                  <a:txBody>
                    <a:bodyPr/>
                    <a:lstStyle/>
                    <a:p>
                      <a:r>
                        <a:rPr lang="en-GB" sz="1400"/>
                        <a:t>High Power</a:t>
                      </a:r>
                    </a:p>
                  </a:txBody>
                  <a:tcPr/>
                </a:tc>
                <a:tc rowSpan="3">
                  <a:txBody>
                    <a:bodyPr/>
                    <a:lstStyle/>
                    <a:p>
                      <a:r>
                        <a:rPr lang="en-GB" sz="1400"/>
                        <a:t>SASE</a:t>
                      </a:r>
                    </a:p>
                  </a:txBody>
                  <a:tcPr anchor="ctr"/>
                </a:tc>
                <a:tc rowSpan="3">
                  <a:txBody>
                    <a:bodyPr/>
                    <a:lstStyle/>
                    <a:p>
                      <a:r>
                        <a:rPr lang="en-GB" sz="1400"/>
                        <a:t>~ 30 fs (not</a:t>
                      </a:r>
                      <a:r>
                        <a:rPr lang="en-GB" sz="1400" baseline="0"/>
                        <a:t> TL)</a:t>
                      </a:r>
                      <a:endParaRPr lang="en-GB" sz="1400"/>
                    </a:p>
                  </a:txBody>
                  <a:tcPr anchor="ctr"/>
                </a:tc>
                <a:extLst>
                  <a:ext uri="{0D108BD9-81ED-4DB2-BD59-A6C34878D82A}">
                    <a16:rowId xmlns:a16="http://schemas.microsoft.com/office/drawing/2014/main" val="2381599586"/>
                  </a:ext>
                </a:extLst>
              </a:tr>
              <a:tr h="441619">
                <a:tc vMerge="1">
                  <a:txBody>
                    <a:bodyPr/>
                    <a:lstStyle/>
                    <a:p>
                      <a:endParaRPr lang="en-GB" sz="1100"/>
                    </a:p>
                  </a:txBody>
                  <a:tcPr/>
                </a:tc>
                <a:tc>
                  <a:txBody>
                    <a:bodyPr/>
                    <a:lstStyle/>
                    <a:p>
                      <a:r>
                        <a:rPr lang="en-GB" sz="1400">
                          <a:solidFill>
                            <a:schemeClr val="bg1">
                              <a:lumMod val="50000"/>
                            </a:schemeClr>
                          </a:solidFill>
                        </a:rPr>
                        <a:t>13 – 30keV</a:t>
                      </a:r>
                      <a:r>
                        <a:rPr lang="en-GB" sz="1400" baseline="30000">
                          <a:solidFill>
                            <a:schemeClr val="bg1">
                              <a:lumMod val="50000"/>
                            </a:schemeClr>
                          </a:solidFill>
                        </a:rPr>
                        <a:t>*</a:t>
                      </a:r>
                    </a:p>
                  </a:txBody>
                  <a:tcPr anchor="ctr">
                    <a:solidFill>
                      <a:schemeClr val="bg1"/>
                    </a:solidFill>
                  </a:tcPr>
                </a:tc>
                <a:tc>
                  <a:txBody>
                    <a:bodyPr/>
                    <a:lstStyle/>
                    <a:p>
                      <a:r>
                        <a:rPr lang="en-GB" sz="1400">
                          <a:solidFill>
                            <a:schemeClr val="bg1">
                              <a:lumMod val="50000"/>
                            </a:schemeClr>
                          </a:solidFill>
                        </a:rPr>
                        <a:t>High</a:t>
                      </a:r>
                      <a:r>
                        <a:rPr lang="en-GB" sz="1400" baseline="0">
                          <a:solidFill>
                            <a:schemeClr val="bg1">
                              <a:lumMod val="50000"/>
                            </a:schemeClr>
                          </a:solidFill>
                        </a:rPr>
                        <a:t> Energy</a:t>
                      </a:r>
                    </a:p>
                  </a:txBody>
                  <a:tcPr/>
                </a:tc>
                <a:tc vMerge="1">
                  <a:txBody>
                    <a:bodyPr/>
                    <a:lstStyle/>
                    <a:p>
                      <a:endParaRPr lang="en-GB" sz="1400"/>
                    </a:p>
                  </a:txBody>
                  <a:tcPr/>
                </a:tc>
                <a:tc vMerge="1">
                  <a:txBody>
                    <a:bodyPr/>
                    <a:lstStyle/>
                    <a:p>
                      <a:endParaRPr lang="en-GB" sz="1400"/>
                    </a:p>
                  </a:txBody>
                  <a:tcPr/>
                </a:tc>
                <a:extLst>
                  <a:ext uri="{0D108BD9-81ED-4DB2-BD59-A6C34878D82A}">
                    <a16:rowId xmlns:a16="http://schemas.microsoft.com/office/drawing/2014/main" val="3111120447"/>
                  </a:ext>
                </a:extLst>
              </a:tr>
              <a:tr h="441619">
                <a:tc vMerge="1">
                  <a:txBody>
                    <a:bodyPr/>
                    <a:lstStyle/>
                    <a:p>
                      <a:endParaRPr lang="en-GB" sz="1100"/>
                    </a:p>
                  </a:txBody>
                  <a:tcPr/>
                </a:tc>
                <a:tc>
                  <a:txBody>
                    <a:bodyPr/>
                    <a:lstStyle/>
                    <a:p>
                      <a:r>
                        <a:rPr lang="en-GB" sz="1400">
                          <a:solidFill>
                            <a:schemeClr val="bg1">
                              <a:lumMod val="50000"/>
                            </a:schemeClr>
                          </a:solidFill>
                        </a:rPr>
                        <a:t>20 – 40keV</a:t>
                      </a:r>
                      <a:r>
                        <a:rPr lang="en-GB" sz="1400" baseline="30000">
                          <a:solidFill>
                            <a:schemeClr val="bg1">
                              <a:lumMod val="50000"/>
                            </a:schemeClr>
                          </a:solidFill>
                        </a:rPr>
                        <a:t>*</a:t>
                      </a:r>
                      <a:endParaRPr lang="en-GB" sz="1400">
                        <a:solidFill>
                          <a:schemeClr val="bg1">
                            <a:lumMod val="50000"/>
                          </a:schemeClr>
                        </a:solidFill>
                      </a:endParaRPr>
                    </a:p>
                  </a:txBody>
                  <a:tcPr anchor="ctr">
                    <a:solidFill>
                      <a:schemeClr val="bg1"/>
                    </a:solidFill>
                  </a:tcPr>
                </a:tc>
                <a:tc>
                  <a:txBody>
                    <a:bodyPr/>
                    <a:lstStyle/>
                    <a:p>
                      <a:r>
                        <a:rPr lang="en-GB" sz="1400">
                          <a:solidFill>
                            <a:schemeClr val="bg1">
                              <a:lumMod val="50000"/>
                            </a:schemeClr>
                          </a:solidFill>
                        </a:rPr>
                        <a:t>High Energy</a:t>
                      </a:r>
                    </a:p>
                  </a:txBody>
                  <a:tcPr/>
                </a:tc>
                <a:tc vMerge="1">
                  <a:txBody>
                    <a:bodyPr/>
                    <a:lstStyle/>
                    <a:p>
                      <a:endParaRPr lang="en-GB" sz="1400"/>
                    </a:p>
                  </a:txBody>
                  <a:tcPr/>
                </a:tc>
                <a:tc vMerge="1">
                  <a:txBody>
                    <a:bodyPr/>
                    <a:lstStyle/>
                    <a:p>
                      <a:endParaRPr lang="en-GB" sz="1400"/>
                    </a:p>
                  </a:txBody>
                  <a:tcPr/>
                </a:tc>
                <a:extLst>
                  <a:ext uri="{0D108BD9-81ED-4DB2-BD59-A6C34878D82A}">
                    <a16:rowId xmlns:a16="http://schemas.microsoft.com/office/drawing/2014/main" val="2382617639"/>
                  </a:ext>
                </a:extLst>
              </a:tr>
            </a:tbl>
          </a:graphicData>
        </a:graphic>
      </p:graphicFrame>
      <p:sp>
        <p:nvSpPr>
          <p:cNvPr id="2" name="TextBox 1">
            <a:extLst>
              <a:ext uri="{FF2B5EF4-FFF2-40B4-BE49-F238E27FC236}">
                <a16:creationId xmlns:a16="http://schemas.microsoft.com/office/drawing/2014/main" id="{0B3F2BEF-1585-BD04-67D1-42E65F94BC1A}"/>
              </a:ext>
            </a:extLst>
          </p:cNvPr>
          <p:cNvSpPr txBox="1"/>
          <p:nvPr/>
        </p:nvSpPr>
        <p:spPr>
          <a:xfrm>
            <a:off x="5104356" y="6599204"/>
            <a:ext cx="702501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Pulse durations estimated from simulations/scaling, intermediates between short and long pulse modes also accessible.</a:t>
            </a:r>
          </a:p>
        </p:txBody>
      </p:sp>
      <p:sp>
        <p:nvSpPr>
          <p:cNvPr id="46" name="Oval 45"/>
          <p:cNvSpPr/>
          <p:nvPr/>
        </p:nvSpPr>
        <p:spPr>
          <a:xfrm rot="20908502">
            <a:off x="6288860" y="2905373"/>
            <a:ext cx="3816172" cy="793414"/>
          </a:xfrm>
          <a:prstGeom prst="ellipse">
            <a:avLst/>
          </a:prstGeom>
          <a:gradFill flip="none" rotWithShape="1">
            <a:gsLst>
              <a:gs pos="0">
                <a:srgbClr val="FFC000"/>
              </a:gs>
              <a:gs pos="39000">
                <a:srgbClr val="92D050"/>
              </a:gs>
              <a:gs pos="59000">
                <a:srgbClr val="00B050"/>
              </a:gs>
              <a:gs pos="100000">
                <a:srgbClr val="0070C0"/>
              </a:gs>
            </a:gsLst>
            <a:lin ang="0" scaled="1"/>
            <a:tileRect/>
          </a:gra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Short Pulse Modes</a:t>
            </a:r>
          </a:p>
        </p:txBody>
      </p:sp>
      <p:sp>
        <p:nvSpPr>
          <p:cNvPr id="49" name="Oval 48"/>
          <p:cNvSpPr/>
          <p:nvPr/>
        </p:nvSpPr>
        <p:spPr>
          <a:xfrm>
            <a:off x="5262646" y="4638409"/>
            <a:ext cx="2223820" cy="1364570"/>
          </a:xfrm>
          <a:prstGeom prst="ellipse">
            <a:avLst/>
          </a:prstGeom>
          <a:solidFill>
            <a:srgbClr val="FF000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Seeded</a:t>
            </a:r>
          </a:p>
        </p:txBody>
      </p:sp>
      <p:sp>
        <p:nvSpPr>
          <p:cNvPr id="50" name="Oval 49"/>
          <p:cNvSpPr/>
          <p:nvPr/>
        </p:nvSpPr>
        <p:spPr>
          <a:xfrm rot="20681229">
            <a:off x="6287722" y="4758646"/>
            <a:ext cx="3929810" cy="896233"/>
          </a:xfrm>
          <a:prstGeom prst="ellipse">
            <a:avLst/>
          </a:prstGeom>
          <a:gradFill flip="none" rotWithShape="1">
            <a:gsLst>
              <a:gs pos="0">
                <a:srgbClr val="FFC000">
                  <a:alpha val="20000"/>
                </a:srgbClr>
              </a:gs>
              <a:gs pos="39000">
                <a:srgbClr val="92D050"/>
              </a:gs>
              <a:gs pos="59000">
                <a:srgbClr val="00B050"/>
              </a:gs>
              <a:gs pos="100000">
                <a:srgbClr val="0070C0"/>
              </a:gs>
            </a:gsLst>
            <a:lin ang="0" scaled="1"/>
            <a:tileRect/>
          </a:gra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Long Pulse Modes</a:t>
            </a:r>
          </a:p>
        </p:txBody>
      </p:sp>
      <p:sp>
        <p:nvSpPr>
          <p:cNvPr id="51" name="Oval 50"/>
          <p:cNvSpPr/>
          <p:nvPr/>
        </p:nvSpPr>
        <p:spPr>
          <a:xfrm>
            <a:off x="8455793" y="5398049"/>
            <a:ext cx="1479804" cy="793414"/>
          </a:xfrm>
          <a:prstGeom prst="ellipse">
            <a:avLst/>
          </a:prstGeom>
          <a:solidFill>
            <a:srgbClr val="0070C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Cavity</a:t>
            </a:r>
          </a:p>
        </p:txBody>
      </p:sp>
      <p:sp>
        <p:nvSpPr>
          <p:cNvPr id="52" name="Oval 51"/>
          <p:cNvSpPr/>
          <p:nvPr/>
        </p:nvSpPr>
        <p:spPr>
          <a:xfrm>
            <a:off x="9280150" y="5073741"/>
            <a:ext cx="1479804" cy="793414"/>
          </a:xfrm>
          <a:prstGeom prst="ellipse">
            <a:avLst/>
          </a:prstGeom>
          <a:solidFill>
            <a:srgbClr val="7030A0"/>
          </a:solidFill>
          <a:ln>
            <a:noFill/>
          </a:ln>
          <a:effectLst>
            <a:softEdge rad="127000"/>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FFFFF"/>
                </a:solidFill>
                <a:effectLst/>
                <a:uLnTx/>
                <a:uFillTx/>
                <a:latin typeface="Calibri" panose="020F0502020204030204"/>
                <a:ea typeface="+mn-ea"/>
                <a:cs typeface="+mn-cs"/>
              </a:rPr>
              <a:t> High Energy</a:t>
            </a:r>
          </a:p>
        </p:txBody>
      </p:sp>
      <p:sp>
        <p:nvSpPr>
          <p:cNvPr id="6" name="Rectangle 5"/>
          <p:cNvSpPr/>
          <p:nvPr/>
        </p:nvSpPr>
        <p:spPr>
          <a:xfrm>
            <a:off x="6078256" y="4567276"/>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FEL-6</a:t>
            </a:r>
          </a:p>
        </p:txBody>
      </p:sp>
      <p:sp>
        <p:nvSpPr>
          <p:cNvPr id="32" name="Rectangle 31"/>
          <p:cNvSpPr/>
          <p:nvPr/>
        </p:nvSpPr>
        <p:spPr>
          <a:xfrm>
            <a:off x="7184785" y="4246027"/>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FEL-5</a:t>
            </a:r>
          </a:p>
        </p:txBody>
      </p:sp>
      <p:sp>
        <p:nvSpPr>
          <p:cNvPr id="33" name="Rectangle 32"/>
          <p:cNvSpPr/>
          <p:nvPr/>
        </p:nvSpPr>
        <p:spPr>
          <a:xfrm>
            <a:off x="8085869" y="4109840"/>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FEL-4</a:t>
            </a:r>
          </a:p>
        </p:txBody>
      </p:sp>
      <p:sp>
        <p:nvSpPr>
          <p:cNvPr id="34" name="Rectangle 33"/>
          <p:cNvSpPr/>
          <p:nvPr/>
        </p:nvSpPr>
        <p:spPr>
          <a:xfrm>
            <a:off x="8751814" y="4019289"/>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FEL-3</a:t>
            </a:r>
          </a:p>
        </p:txBody>
      </p:sp>
      <p:sp>
        <p:nvSpPr>
          <p:cNvPr id="35" name="Rectangle 34"/>
          <p:cNvSpPr/>
          <p:nvPr/>
        </p:nvSpPr>
        <p:spPr>
          <a:xfrm>
            <a:off x="9276666" y="3993412"/>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FEL-2</a:t>
            </a:r>
          </a:p>
        </p:txBody>
      </p:sp>
      <p:sp>
        <p:nvSpPr>
          <p:cNvPr id="38" name="Rectangle 37"/>
          <p:cNvSpPr/>
          <p:nvPr/>
        </p:nvSpPr>
        <p:spPr>
          <a:xfrm>
            <a:off x="9687368" y="4938714"/>
            <a:ext cx="57579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Calibri" panose="020F0502020204030204"/>
                <a:ea typeface="+mn-ea"/>
                <a:cs typeface="+mn-cs"/>
              </a:rPr>
              <a:t>FEL-1</a:t>
            </a:r>
          </a:p>
        </p:txBody>
      </p:sp>
      <p:sp>
        <p:nvSpPr>
          <p:cNvPr id="37" name="TextBox 36">
            <a:extLst>
              <a:ext uri="{FF2B5EF4-FFF2-40B4-BE49-F238E27FC236}">
                <a16:creationId xmlns:a16="http://schemas.microsoft.com/office/drawing/2014/main" id="{0B3F2BEF-1585-BD04-67D1-42E65F94BC1A}"/>
              </a:ext>
            </a:extLst>
          </p:cNvPr>
          <p:cNvSpPr txBox="1"/>
          <p:nvPr/>
        </p:nvSpPr>
        <p:spPr>
          <a:xfrm>
            <a:off x="161318" y="6643093"/>
            <a:ext cx="491314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*via booster, p</a:t>
            </a:r>
            <a:r>
              <a:rPr kumimoji="0" lang="en-GB" sz="1100" b="0" i="0" u="none" strike="noStrike" kern="1200" cap="none" spc="0" normalizeH="0" baseline="0" noProof="0" err="1">
                <a:ln>
                  <a:noFill/>
                </a:ln>
                <a:solidFill>
                  <a:srgbClr val="2E2C61"/>
                </a:solidFill>
                <a:effectLst/>
                <a:uLnTx/>
                <a:uFillTx/>
                <a:latin typeface="Calibri" panose="020F0502020204030204"/>
                <a:ea typeface="Calibri"/>
                <a:cs typeface="Calibri"/>
              </a:rPr>
              <a:t>ossibly</a:t>
            </a:r>
            <a:r>
              <a:rPr kumimoji="0" lang="en-GB" sz="1100" b="0" i="0" u="none" strike="noStrike" kern="1200" cap="none" spc="0" normalizeH="0" baseline="0" noProof="0">
                <a:ln>
                  <a:noFill/>
                </a:ln>
                <a:solidFill>
                  <a:srgbClr val="2E2C61"/>
                </a:solidFill>
                <a:effectLst/>
                <a:uLnTx/>
                <a:uFillTx/>
                <a:latin typeface="Calibri" panose="020F0502020204030204"/>
                <a:ea typeface="Calibri"/>
                <a:cs typeface="Calibri"/>
              </a:rPr>
              <a:t> at lower rep. rate</a:t>
            </a:r>
            <a:endParaRPr kumimoji="0" lang="en-GB" sz="1100" b="0" i="0" u="none" strike="noStrike" kern="1200" cap="none" spc="0" normalizeH="0" baseline="0" noProof="0">
              <a:ln>
                <a:noFill/>
              </a:ln>
              <a:solidFill>
                <a:srgbClr val="2E2C61"/>
              </a:solidFill>
              <a:effectLst/>
              <a:uLnTx/>
              <a:uFillTx/>
              <a:latin typeface="Calibri" panose="020F0502020204030204"/>
              <a:ea typeface="+mn-ea"/>
              <a:cs typeface="+mn-cs"/>
            </a:endParaRPr>
          </a:p>
        </p:txBody>
      </p:sp>
      <p:sp>
        <p:nvSpPr>
          <p:cNvPr id="40" name="Rectangle 39"/>
          <p:cNvSpPr/>
          <p:nvPr/>
        </p:nvSpPr>
        <p:spPr>
          <a:xfrm>
            <a:off x="7386893" y="97317"/>
            <a:ext cx="3014623"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r>
              <a:rPr kumimoji="0" lang="en-GB" sz="1800" b="0" i="0" u="none" strike="noStrike" kern="1200" cap="none" spc="-100" normalizeH="0" baseline="0" noProof="0" dirty="0">
                <a:ln>
                  <a:noFill/>
                </a:ln>
                <a:solidFill>
                  <a:srgbClr val="2E2D62"/>
                </a:solidFill>
                <a:effectLst/>
                <a:uLnTx/>
                <a:uFillTx/>
                <a:latin typeface="Calibri" panose="020F0502020204030204"/>
                <a:ea typeface="+mn-ea"/>
                <a:cs typeface="Arial"/>
                <a:sym typeface="Arial"/>
              </a:rPr>
              <a:t>Each FEL has 1-3 primary operating modes, covering both short-pulse and long-pulse options</a:t>
            </a:r>
          </a:p>
        </p:txBody>
      </p:sp>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60564" y="97317"/>
            <a:ext cx="1668804" cy="782024"/>
          </a:xfrm>
          <a:prstGeom prst="rect">
            <a:avLst/>
          </a:prstGeom>
        </p:spPr>
      </p:pic>
      <p:sp>
        <p:nvSpPr>
          <p:cNvPr id="41" name="Slide Number Placeholder 3"/>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a:bodyPr>
          <a:lstStyle/>
          <a:p>
            <a:r>
              <a:rPr lang="en-US" spc="-150" dirty="0">
                <a:latin typeface="Arial"/>
                <a:cs typeface="Arial"/>
              </a:rPr>
              <a:t>Near transform-limited </a:t>
            </a:r>
            <a:r>
              <a:rPr lang="en-US" spc="-150" dirty="0" smtClean="0">
                <a:latin typeface="Arial"/>
                <a:cs typeface="Arial"/>
              </a:rPr>
              <a:t>pulses (8 GeV)</a:t>
            </a:r>
            <a:endParaRPr lang="en-GB" dirty="0"/>
          </a:p>
        </p:txBody>
      </p:sp>
      <p:sp>
        <p:nvSpPr>
          <p:cNvPr id="8" name="Content Placeholder 7"/>
          <p:cNvSpPr>
            <a:spLocks noGrp="1"/>
          </p:cNvSpPr>
          <p:nvPr>
            <p:ph idx="1"/>
          </p:nvPr>
        </p:nvSpPr>
        <p:spPr>
          <a:xfrm>
            <a:off x="115374" y="634377"/>
            <a:ext cx="5856226" cy="5274213"/>
          </a:xfrm>
        </p:spPr>
        <p:txBody>
          <a:bodyPr>
            <a:normAutofit/>
          </a:bodyPr>
          <a:lstStyle/>
          <a:p>
            <a:pPr marL="0" indent="0">
              <a:buNone/>
            </a:pPr>
            <a:r>
              <a:rPr lang="en-US" sz="1800"/>
              <a:t>Generating laser-like pulses across a wide range of energies and pulse lengths requires a variety of techniques</a:t>
            </a:r>
          </a:p>
        </p:txBody>
      </p:sp>
    </p:spTree>
    <p:extLst>
      <p:ext uri="{BB962C8B-B14F-4D97-AF65-F5344CB8AC3E}">
        <p14:creationId xmlns:p14="http://schemas.microsoft.com/office/powerpoint/2010/main" val="38079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animBg="1"/>
      <p:bldP spid="28" grpId="0" animBg="1"/>
      <p:bldP spid="29" grpId="0" animBg="1"/>
      <p:bldP spid="36" grpId="0" animBg="1"/>
      <p:bldP spid="46" grpId="0" animBg="1"/>
      <p:bldP spid="49" grpId="0" animBg="1"/>
      <p:bldP spid="50" grpId="0" animBg="1"/>
      <p:bldP spid="51" grpId="0" animBg="1"/>
      <p:bldP spid="52" grpId="0" animBg="1"/>
      <p:bldP spid="6" grpId="0"/>
      <p:bldP spid="32" grpId="0"/>
      <p:bldP spid="33" grpId="0"/>
      <p:bldP spid="34" grpId="0"/>
      <p:bldP spid="35" grpId="0"/>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40835"/>
            <a:ext cx="10128738" cy="2893925"/>
          </a:xfrm>
          <a:prstGeom prst="rect">
            <a:avLst/>
          </a:prstGeom>
        </p:spPr>
      </p:pic>
      <p:sp>
        <p:nvSpPr>
          <p:cNvPr id="149" name="Title 1"/>
          <p:cNvSpPr>
            <a:spLocks noGrp="1"/>
          </p:cNvSpPr>
          <p:nvPr>
            <p:ph type="title"/>
          </p:nvPr>
        </p:nvSpPr>
        <p:spPr>
          <a:xfrm>
            <a:off x="350742" y="0"/>
            <a:ext cx="6461315" cy="1225402"/>
          </a:xfrm>
        </p:spPr>
        <p:txBody>
          <a:bodyPr>
            <a:normAutofit/>
          </a:bodyPr>
          <a:lstStyle/>
          <a:p>
            <a:r>
              <a:rPr lang="en-GB" sz="4000" b="1" spc="-160" dirty="0">
                <a:solidFill>
                  <a:srgbClr val="2E2D62"/>
                </a:solidFill>
                <a:latin typeface="Arial" panose="020B0604020202020204" pitchFamily="34" charset="0"/>
                <a:ea typeface="+mn-ea"/>
                <a:cs typeface="Arial" panose="020B0604020202020204" pitchFamily="34" charset="0"/>
              </a:rPr>
              <a:t>Example </a:t>
            </a:r>
            <a:r>
              <a:rPr lang="en-GB" sz="4000" b="1" spc="-160" dirty="0" smtClean="0">
                <a:solidFill>
                  <a:srgbClr val="2E2D62"/>
                </a:solidFill>
                <a:latin typeface="Arial" panose="020B0604020202020204" pitchFamily="34" charset="0"/>
                <a:ea typeface="+mn-ea"/>
                <a:cs typeface="Arial" panose="020B0604020202020204" pitchFamily="34" charset="0"/>
              </a:rPr>
              <a:t>Composite Beam</a:t>
            </a:r>
            <a:endParaRPr lang="en-GB" sz="4000" b="1" spc="-160" dirty="0">
              <a:solidFill>
                <a:srgbClr val="2E2D62"/>
              </a:solidFill>
              <a:latin typeface="Arial" panose="020B0604020202020204" pitchFamily="34" charset="0"/>
              <a:ea typeface="+mn-ea"/>
              <a:cs typeface="Arial" panose="020B0604020202020204" pitchFamily="34" charset="0"/>
            </a:endParaRPr>
          </a:p>
        </p:txBody>
      </p:sp>
      <p:sp>
        <p:nvSpPr>
          <p:cNvPr id="5" name="Content Placeholder 1">
            <a:extLst>
              <a:ext uri="{FF2B5EF4-FFF2-40B4-BE49-F238E27FC236}">
                <a16:creationId xmlns:a16="http://schemas.microsoft.com/office/drawing/2014/main" id="{B4CEE029-3CF7-A0C8-6CD5-241A1646EBDF}"/>
              </a:ext>
            </a:extLst>
          </p:cNvPr>
          <p:cNvSpPr>
            <a:spLocks noGrp="1"/>
          </p:cNvSpPr>
          <p:nvPr>
            <p:ph idx="1"/>
          </p:nvPr>
        </p:nvSpPr>
        <p:spPr>
          <a:xfrm>
            <a:off x="350741" y="1100133"/>
            <a:ext cx="5782325" cy="2976567"/>
          </a:xfrm>
        </p:spPr>
        <p:txBody>
          <a:bodyPr>
            <a:normAutofit/>
          </a:bodyPr>
          <a:lstStyle/>
          <a:p>
            <a:r>
              <a:rPr lang="en-US" sz="1800" dirty="0" smtClean="0">
                <a:solidFill>
                  <a:srgbClr val="000000"/>
                </a:solidFill>
                <a:cs typeface="Arial" panose="020B0604020202020204" pitchFamily="34" charset="0"/>
              </a:rPr>
              <a:t>Feeding 6+ independent FEL lines simultaneously via 1 main accelerating section necessitates a composite beam</a:t>
            </a:r>
          </a:p>
          <a:p>
            <a:r>
              <a:rPr lang="en-US" sz="1800" dirty="0" smtClean="0">
                <a:solidFill>
                  <a:srgbClr val="000000"/>
                </a:solidFill>
                <a:cs typeface="Arial" panose="020B0604020202020204" pitchFamily="34" charset="0"/>
              </a:rPr>
              <a:t>1MHz beat - - - - - - - </a:t>
            </a:r>
            <a:endParaRPr lang="en-US" sz="1800" dirty="0" smtClean="0">
              <a:solidFill>
                <a:srgbClr val="000000"/>
              </a:solidFill>
              <a:cs typeface="Arial" panose="020B0604020202020204" pitchFamily="34" charset="0"/>
            </a:endParaRPr>
          </a:p>
          <a:p>
            <a:r>
              <a:rPr lang="en-US" sz="1800" b="1" dirty="0" smtClean="0">
                <a:solidFill>
                  <a:srgbClr val="0070C0"/>
                </a:solidFill>
                <a:cs typeface="Arial" panose="020B0604020202020204" pitchFamily="34" charset="0"/>
              </a:rPr>
              <a:t>75 </a:t>
            </a:r>
            <a:r>
              <a:rPr lang="en-US" sz="1800" b="1" dirty="0" smtClean="0">
                <a:solidFill>
                  <a:srgbClr val="0070C0"/>
                </a:solidFill>
                <a:cs typeface="Arial" panose="020B0604020202020204" pitchFamily="34" charset="0"/>
              </a:rPr>
              <a:t>  pC </a:t>
            </a:r>
            <a:r>
              <a:rPr lang="en-US" sz="1800" dirty="0" smtClean="0">
                <a:solidFill>
                  <a:srgbClr val="000000"/>
                </a:solidFill>
                <a:cs typeface="Arial" panose="020B0604020202020204" pitchFamily="34" charset="0"/>
              </a:rPr>
              <a:t>bunches </a:t>
            </a:r>
            <a:r>
              <a:rPr lang="en-US" sz="1800" dirty="0" smtClean="0">
                <a:solidFill>
                  <a:srgbClr val="000000"/>
                </a:solidFill>
                <a:cs typeface="Arial" panose="020B0604020202020204" pitchFamily="34" charset="0"/>
              </a:rPr>
              <a:t>at 250 kHz </a:t>
            </a:r>
          </a:p>
          <a:p>
            <a:r>
              <a:rPr lang="en-US" sz="1800" b="1" dirty="0" smtClean="0">
                <a:solidFill>
                  <a:srgbClr val="FFC000"/>
                </a:solidFill>
                <a:cs typeface="Arial" panose="020B0604020202020204" pitchFamily="34" charset="0"/>
              </a:rPr>
              <a:t>150 pC </a:t>
            </a:r>
            <a:r>
              <a:rPr lang="en-US" sz="1800" dirty="0" smtClean="0">
                <a:solidFill>
                  <a:srgbClr val="000000"/>
                </a:solidFill>
                <a:cs typeface="Arial" panose="020B0604020202020204" pitchFamily="34" charset="0"/>
              </a:rPr>
              <a:t>bunches at 500 kHz</a:t>
            </a:r>
          </a:p>
          <a:p>
            <a:r>
              <a:rPr lang="en-US" sz="1800" b="1" dirty="0" smtClean="0">
                <a:solidFill>
                  <a:srgbClr val="FF0000"/>
                </a:solidFill>
                <a:cs typeface="Arial" panose="020B0604020202020204" pitchFamily="34" charset="0"/>
              </a:rPr>
              <a:t>600 pC </a:t>
            </a:r>
            <a:r>
              <a:rPr lang="en-US" sz="1800" dirty="0" smtClean="0">
                <a:solidFill>
                  <a:srgbClr val="000000"/>
                </a:solidFill>
                <a:cs typeface="Arial" panose="020B0604020202020204" pitchFamily="34" charset="0"/>
              </a:rPr>
              <a:t>bunches at 100 Hz (</a:t>
            </a:r>
            <a:r>
              <a:rPr lang="en-US" sz="1800" dirty="0" smtClean="0">
                <a:solidFill>
                  <a:srgbClr val="000000"/>
                </a:solidFill>
                <a:cs typeface="Arial" panose="020B0604020202020204" pitchFamily="34" charset="0"/>
                <a:sym typeface="Wingdings" panose="05000000000000000000" pitchFamily="2" charset="2"/>
              </a:rPr>
              <a:t> NC booster</a:t>
            </a:r>
            <a:r>
              <a:rPr lang="en-US" sz="1800" dirty="0" smtClean="0">
                <a:solidFill>
                  <a:srgbClr val="000000"/>
                </a:solidFill>
                <a:cs typeface="Arial" panose="020B0604020202020204" pitchFamily="34" charset="0"/>
              </a:rPr>
              <a:t>)</a:t>
            </a:r>
          </a:p>
          <a:p>
            <a:r>
              <a:rPr lang="en-US" sz="1800" dirty="0" smtClean="0">
                <a:solidFill>
                  <a:srgbClr val="000000"/>
                </a:solidFill>
                <a:cs typeface="Arial" panose="020B0604020202020204" pitchFamily="34" charset="0"/>
              </a:rPr>
              <a:t>Switchyard distributes </a:t>
            </a:r>
            <a:r>
              <a:rPr lang="en-US" sz="1800" dirty="0" smtClean="0">
                <a:solidFill>
                  <a:srgbClr val="000000"/>
                </a:solidFill>
                <a:cs typeface="Arial" panose="020B0604020202020204" pitchFamily="34" charset="0"/>
              </a:rPr>
              <a:t>bunches to end stations </a:t>
            </a:r>
            <a:r>
              <a:rPr lang="en-US" sz="1800" dirty="0" smtClean="0">
                <a:solidFill>
                  <a:srgbClr val="000000"/>
                </a:solidFill>
                <a:cs typeface="Arial" panose="020B0604020202020204" pitchFamily="34" charset="0"/>
              </a:rPr>
              <a:t>at required </a:t>
            </a:r>
            <a:r>
              <a:rPr lang="en-US" sz="1800" dirty="0" smtClean="0">
                <a:solidFill>
                  <a:srgbClr val="000000"/>
                </a:solidFill>
                <a:cs typeface="Arial" panose="020B0604020202020204" pitchFamily="34" charset="0"/>
              </a:rPr>
              <a:t>bunch repetition rates and charges.</a:t>
            </a:r>
            <a:endParaRPr lang="en-US" sz="1800" dirty="0">
              <a:solidFill>
                <a:srgbClr val="000000"/>
              </a:solidFill>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8095" y="199292"/>
            <a:ext cx="4723002" cy="3542251"/>
          </a:xfrm>
          <a:prstGeom prst="rect">
            <a:avLst/>
          </a:prstGeom>
        </p:spPr>
      </p:pic>
      <p:sp>
        <p:nvSpPr>
          <p:cNvPr id="4" name="Rectangle 3"/>
          <p:cNvSpPr/>
          <p:nvPr/>
        </p:nvSpPr>
        <p:spPr>
          <a:xfrm>
            <a:off x="7097086" y="973122"/>
            <a:ext cx="1744910" cy="206369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7097086" y="603791"/>
            <a:ext cx="1350628" cy="369332"/>
          </a:xfrm>
          <a:prstGeom prst="rect">
            <a:avLst/>
          </a:prstGeom>
          <a:noFill/>
        </p:spPr>
        <p:txBody>
          <a:bodyPr wrap="square" rtlCol="0">
            <a:spAutoFit/>
          </a:bodyPr>
          <a:lstStyle/>
          <a:p>
            <a:r>
              <a:rPr lang="en-GB" b="1" dirty="0" smtClean="0">
                <a:solidFill>
                  <a:srgbClr val="7030A0"/>
                </a:solidFill>
              </a:rPr>
              <a:t>Repeat Unit</a:t>
            </a:r>
            <a:endParaRPr lang="en-GB" b="1" dirty="0">
              <a:solidFill>
                <a:srgbClr val="7030A0"/>
              </a:solidFill>
            </a:endParaRPr>
          </a:p>
        </p:txBody>
      </p:sp>
      <p:sp>
        <p:nvSpPr>
          <p:cNvPr id="11" name="Date Placeholder 10"/>
          <p:cNvSpPr>
            <a:spLocks noGrp="1"/>
          </p:cNvSpPr>
          <p:nvPr>
            <p:ph type="dt" sz="half" idx="10"/>
          </p:nvPr>
        </p:nvSpPr>
        <p:spPr/>
        <p:txBody>
          <a:bodyPr/>
          <a:lstStyle/>
          <a:p>
            <a:fld id="{CA17C248-8132-48E7-BBC2-996CE1536CDA}" type="datetime1">
              <a:rPr lang="en-GB" smtClean="0"/>
              <a:t>02/10/2025</a:t>
            </a:fld>
            <a:endParaRPr lang="en-GB"/>
          </a:p>
        </p:txBody>
      </p:sp>
      <p:sp>
        <p:nvSpPr>
          <p:cNvPr id="12" name="Footer Placeholder 11"/>
          <p:cNvSpPr>
            <a:spLocks noGrp="1"/>
          </p:cNvSpPr>
          <p:nvPr>
            <p:ph type="ftr" sz="quarter" idx="11"/>
          </p:nvPr>
        </p:nvSpPr>
        <p:spPr/>
        <p:txBody>
          <a:bodyPr/>
          <a:lstStyle/>
          <a:p>
            <a:r>
              <a:rPr lang="en-GB" smtClean="0"/>
              <a:t>HOMSC2025</a:t>
            </a:r>
            <a:endParaRPr lang="en-GB"/>
          </a:p>
        </p:txBody>
      </p:sp>
      <p:sp>
        <p:nvSpPr>
          <p:cNvPr id="13" name="Slide Number Placeholder 12"/>
          <p:cNvSpPr>
            <a:spLocks noGrp="1"/>
          </p:cNvSpPr>
          <p:nvPr>
            <p:ph type="sldNum" sz="quarter" idx="12"/>
          </p:nvPr>
        </p:nvSpPr>
        <p:spPr/>
        <p:txBody>
          <a:bodyPr/>
          <a:lstStyle/>
          <a:p>
            <a:fld id="{3AC83699-7587-40E8-BE27-FD3E7AC6B951}" type="slidenum">
              <a:rPr lang="en-GB" smtClean="0"/>
              <a:t>15</a:t>
            </a:fld>
            <a:endParaRPr lang="en-GB"/>
          </a:p>
        </p:txBody>
      </p:sp>
      <p:sp>
        <p:nvSpPr>
          <p:cNvPr id="14" name="Content Placeholder 1">
            <a:extLst>
              <a:ext uri="{FF2B5EF4-FFF2-40B4-BE49-F238E27FC236}">
                <a16:creationId xmlns:a16="http://schemas.microsoft.com/office/drawing/2014/main" id="{B4CEE029-3CF7-A0C8-6CD5-241A1646EBDF}"/>
              </a:ext>
            </a:extLst>
          </p:cNvPr>
          <p:cNvSpPr txBox="1">
            <a:spLocks/>
          </p:cNvSpPr>
          <p:nvPr/>
        </p:nvSpPr>
        <p:spPr>
          <a:xfrm>
            <a:off x="9351818" y="3804812"/>
            <a:ext cx="2781273" cy="2438303"/>
          </a:xfrm>
          <a:prstGeom prst="rect">
            <a:avLst/>
          </a:prstGeom>
          <a:ln w="19050">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smtClean="0">
                <a:solidFill>
                  <a:srgbClr val="000000"/>
                </a:solidFill>
                <a:latin typeface="Arial" panose="020B0604020202020204" pitchFamily="34" charset="0"/>
                <a:cs typeface="Arial" panose="020B0604020202020204" pitchFamily="34" charset="0"/>
              </a:rPr>
              <a:t>Previous Presentation (21):</a:t>
            </a:r>
          </a:p>
          <a:p>
            <a:pPr marL="0" indent="0">
              <a:buNone/>
            </a:pPr>
            <a:r>
              <a:rPr lang="en-GB" sz="1800" b="1" i="1" dirty="0" smtClean="0">
                <a:solidFill>
                  <a:srgbClr val="000000"/>
                </a:solidFill>
                <a:latin typeface="Arial" panose="020B0604020202020204" pitchFamily="34" charset="0"/>
                <a:cs typeface="Arial" panose="020B0604020202020204" pitchFamily="34" charset="0"/>
              </a:rPr>
              <a:t>“Dipole </a:t>
            </a:r>
            <a:r>
              <a:rPr lang="en-GB" sz="1800" b="1" i="1" dirty="0">
                <a:solidFill>
                  <a:srgbClr val="000000"/>
                </a:solidFill>
                <a:latin typeface="Arial" panose="020B0604020202020204" pitchFamily="34" charset="0"/>
                <a:cs typeface="Arial" panose="020B0604020202020204" pitchFamily="34" charset="0"/>
              </a:rPr>
              <a:t>mode </a:t>
            </a:r>
            <a:r>
              <a:rPr lang="en-GB" sz="1800" b="1" i="1" dirty="0" err="1">
                <a:solidFill>
                  <a:srgbClr val="000000"/>
                </a:solidFill>
                <a:latin typeface="Arial" panose="020B0604020202020204" pitchFamily="34" charset="0"/>
                <a:cs typeface="Arial" panose="020B0604020202020204" pitchFamily="34" charset="0"/>
              </a:rPr>
              <a:t>wakefields</a:t>
            </a:r>
            <a:r>
              <a:rPr lang="en-GB" sz="1800" b="1" i="1" dirty="0">
                <a:solidFill>
                  <a:srgbClr val="000000"/>
                </a:solidFill>
                <a:latin typeface="Arial" panose="020B0604020202020204" pitchFamily="34" charset="0"/>
                <a:cs typeface="Arial" panose="020B0604020202020204" pitchFamily="34" charset="0"/>
              </a:rPr>
              <a:t> and beam dynamics tracking simulations for the UK XFEL main accelerating </a:t>
            </a:r>
            <a:r>
              <a:rPr lang="en-GB" sz="1800" b="1" i="1" dirty="0" err="1" smtClean="0">
                <a:solidFill>
                  <a:srgbClr val="000000"/>
                </a:solidFill>
                <a:latin typeface="Arial" panose="020B0604020202020204" pitchFamily="34" charset="0"/>
                <a:cs typeface="Arial" panose="020B0604020202020204" pitchFamily="34" charset="0"/>
              </a:rPr>
              <a:t>Linacs</a:t>
            </a:r>
            <a:r>
              <a:rPr lang="en-GB" sz="1800" b="1" i="1" dirty="0" smtClean="0">
                <a:solidFill>
                  <a:srgbClr val="000000"/>
                </a:solidFill>
                <a:latin typeface="Arial" panose="020B0604020202020204" pitchFamily="34" charset="0"/>
                <a:cs typeface="Arial" panose="020B0604020202020204" pitchFamily="34" charset="0"/>
              </a:rPr>
              <a:t>”</a:t>
            </a:r>
            <a:endParaRPr lang="en-US" sz="1800" b="1" i="1" dirty="0">
              <a:solidFill>
                <a:srgbClr val="000000"/>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935B38DE-7220-C4D9-55AA-975784AF1228}"/>
              </a:ext>
            </a:extLst>
          </p:cNvPr>
          <p:cNvPicPr>
            <a:picLocks noChangeAspect="1"/>
          </p:cNvPicPr>
          <p:nvPr/>
        </p:nvPicPr>
        <p:blipFill>
          <a:blip r:embed="rId4"/>
          <a:stretch>
            <a:fillRect/>
          </a:stretch>
        </p:blipFill>
        <p:spPr>
          <a:xfrm>
            <a:off x="10308173" y="0"/>
            <a:ext cx="1883827" cy="2450804"/>
          </a:xfrm>
          <a:prstGeom prst="rect">
            <a:avLst/>
          </a:prstGeom>
        </p:spPr>
      </p:pic>
    </p:spTree>
    <p:extLst>
      <p:ext uri="{BB962C8B-B14F-4D97-AF65-F5344CB8AC3E}">
        <p14:creationId xmlns:p14="http://schemas.microsoft.com/office/powerpoint/2010/main" val="13871476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D41D06F-268A-85A8-3551-00A007D661C3}"/>
              </a:ext>
            </a:extLst>
          </p:cNvPr>
          <p:cNvGrpSpPr/>
          <p:nvPr/>
        </p:nvGrpSpPr>
        <p:grpSpPr>
          <a:xfrm>
            <a:off x="858740" y="42618"/>
            <a:ext cx="11333259" cy="6366134"/>
            <a:chOff x="0" y="42617"/>
            <a:chExt cx="12192000" cy="6875667"/>
          </a:xfrm>
        </p:grpSpPr>
        <p:pic>
          <p:nvPicPr>
            <p:cNvPr id="19" name="Picture 18">
              <a:extLst>
                <a:ext uri="{FF2B5EF4-FFF2-40B4-BE49-F238E27FC236}">
                  <a16:creationId xmlns:a16="http://schemas.microsoft.com/office/drawing/2014/main" id="{C6ED94F5-1FF9-23CC-B3B3-BCDEF4B1A6B9}"/>
                </a:ext>
              </a:extLst>
            </p:cNvPr>
            <p:cNvPicPr>
              <a:picLocks noChangeAspect="1"/>
            </p:cNvPicPr>
            <p:nvPr/>
          </p:nvPicPr>
          <p:blipFill>
            <a:blip r:embed="rId2"/>
            <a:stretch>
              <a:fillRect/>
            </a:stretch>
          </p:blipFill>
          <p:spPr>
            <a:xfrm>
              <a:off x="0" y="42617"/>
              <a:ext cx="12192000" cy="6875667"/>
            </a:xfrm>
            <a:prstGeom prst="rect">
              <a:avLst/>
            </a:prstGeom>
          </p:spPr>
        </p:pic>
        <p:pic>
          <p:nvPicPr>
            <p:cNvPr id="20" name="Picture 19">
              <a:extLst>
                <a:ext uri="{FF2B5EF4-FFF2-40B4-BE49-F238E27FC236}">
                  <a16:creationId xmlns:a16="http://schemas.microsoft.com/office/drawing/2014/main" id="{74C73563-C14D-B4A9-06D2-6B1225917F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01" t="42098" r="36117" b="20700"/>
            <a:stretch/>
          </p:blipFill>
          <p:spPr>
            <a:xfrm>
              <a:off x="417596" y="6573752"/>
              <a:ext cx="654269" cy="273269"/>
            </a:xfrm>
            <a:prstGeom prst="parallelogram">
              <a:avLst>
                <a:gd name="adj" fmla="val 155055"/>
              </a:avLst>
            </a:prstGeom>
          </p:spPr>
        </p:pic>
      </p:grpSp>
      <p:sp>
        <p:nvSpPr>
          <p:cNvPr id="2" name="Title 1"/>
          <p:cNvSpPr>
            <a:spLocks noGrp="1"/>
          </p:cNvSpPr>
          <p:nvPr>
            <p:ph type="title"/>
          </p:nvPr>
        </p:nvSpPr>
        <p:spPr>
          <a:xfrm>
            <a:off x="448109" y="107890"/>
            <a:ext cx="5460209" cy="836683"/>
          </a:xfrm>
        </p:spPr>
        <p:txBody>
          <a:bodyPr>
            <a:normAutofit/>
          </a:bodyPr>
          <a:lstStyle/>
          <a:p>
            <a:r>
              <a:rPr lang="en-GB" sz="4000" b="1" spc="-160" dirty="0">
                <a:solidFill>
                  <a:srgbClr val="2E2D62"/>
                </a:solidFill>
                <a:latin typeface="Arial" panose="020B0604020202020204" pitchFamily="34" charset="0"/>
                <a:ea typeface="+mn-ea"/>
                <a:cs typeface="Arial" panose="020B0604020202020204" pitchFamily="34" charset="0"/>
              </a:rPr>
              <a:t>Facility design features</a:t>
            </a:r>
          </a:p>
        </p:txBody>
      </p:sp>
      <p:sp>
        <p:nvSpPr>
          <p:cNvPr id="3" name="Content Placeholder 2"/>
          <p:cNvSpPr>
            <a:spLocks noGrp="1"/>
          </p:cNvSpPr>
          <p:nvPr>
            <p:ph idx="1"/>
          </p:nvPr>
        </p:nvSpPr>
        <p:spPr>
          <a:xfrm>
            <a:off x="-28024" y="944573"/>
            <a:ext cx="11970325" cy="5274213"/>
          </a:xfrm>
        </p:spPr>
        <p:txBody>
          <a:bodyPr>
            <a:normAutofit/>
          </a:bodyPr>
          <a:lstStyle/>
          <a:p>
            <a:r>
              <a:rPr lang="en-GB" sz="2000" dirty="0">
                <a:cs typeface="Arial" panose="020B0604020202020204" pitchFamily="34" charset="0"/>
              </a:rPr>
              <a:t>We have developed a self-consistent conceptual design that is:</a:t>
            </a:r>
          </a:p>
          <a:p>
            <a:pPr lvl="1"/>
            <a:r>
              <a:rPr lang="en-GB" sz="1600" dirty="0">
                <a:cs typeface="Arial" panose="020B0604020202020204" pitchFamily="34" charset="0"/>
              </a:rPr>
              <a:t>Robust and technically feasible</a:t>
            </a:r>
          </a:p>
          <a:p>
            <a:pPr lvl="1"/>
            <a:r>
              <a:rPr lang="en-GB" sz="1600" dirty="0">
                <a:cs typeface="Arial" panose="020B0604020202020204" pitchFamily="34" charset="0"/>
              </a:rPr>
              <a:t>Highly modular in terms of design and civil engineering</a:t>
            </a:r>
          </a:p>
          <a:p>
            <a:pPr lvl="1"/>
            <a:r>
              <a:rPr lang="en-GB" sz="1600" dirty="0">
                <a:cs typeface="Arial" panose="020B0604020202020204" pitchFamily="34" charset="0"/>
              </a:rPr>
              <a:t>Highly and independently customisable for each experimental line</a:t>
            </a:r>
          </a:p>
          <a:p>
            <a:pPr lvl="1"/>
            <a:endParaRPr lang="en-GB" sz="1600" dirty="0">
              <a:cs typeface="Arial" panose="020B0604020202020204" pitchFamily="34" charset="0"/>
            </a:endParaRPr>
          </a:p>
        </p:txBody>
      </p:sp>
      <p:sp>
        <p:nvSpPr>
          <p:cNvPr id="7" name="Rectangle 6"/>
          <p:cNvSpPr/>
          <p:nvPr/>
        </p:nvSpPr>
        <p:spPr>
          <a:xfrm>
            <a:off x="5275839" y="4809346"/>
            <a:ext cx="1009818" cy="590931"/>
          </a:xfrm>
          <a:prstGeom prst="rect">
            <a:avLst/>
          </a:prstGeom>
        </p:spPr>
        <p:txBody>
          <a:bodyPr wrap="square">
            <a:spAutoFit/>
          </a:bodyPr>
          <a:lstStyle/>
          <a:p>
            <a:pPr marL="0" marR="0" lvl="0" indent="0" algn="r" defTabSz="914400" rtl="0" eaLnBrk="1" fontAlgn="auto" latinLnBrk="0" hangingPunct="1">
              <a:lnSpc>
                <a:spcPct val="90000"/>
              </a:lnSpc>
              <a:spcBef>
                <a:spcPts val="600"/>
              </a:spcBef>
              <a:spcAft>
                <a:spcPts val="500"/>
              </a:spcAft>
              <a:buClr>
                <a:srgbClr val="2E2C61"/>
              </a:buClr>
              <a:buSzTx/>
              <a:buFontTx/>
              <a:buNone/>
              <a:tabLst/>
              <a:defRPr/>
            </a:pPr>
            <a:r>
              <a:rPr kumimoji="0" lang="en-US" sz="1200" b="0" i="0" u="none" strike="noStrike" kern="1200" cap="none" spc="0" normalizeH="0" baseline="0" noProof="0">
                <a:ln>
                  <a:noFill/>
                </a:ln>
                <a:solidFill>
                  <a:srgbClr val="000000"/>
                </a:solidFill>
                <a:effectLst/>
                <a:uLnTx/>
                <a:uFillTx/>
                <a:ea typeface="+mn-ea"/>
                <a:cs typeface="Arial" panose="020B0604020202020204" pitchFamily="34" charset="0"/>
              </a:rPr>
              <a:t>Modular beam distribution</a:t>
            </a:r>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9562" t="22695" b="18917"/>
          <a:stretch/>
        </p:blipFill>
        <p:spPr>
          <a:xfrm>
            <a:off x="6298409" y="3977817"/>
            <a:ext cx="3823537" cy="1372972"/>
          </a:xfrm>
          <a:prstGeom prst="rect">
            <a:avLst/>
          </a:prstGeom>
          <a:effectLst>
            <a:outerShdw blurRad="63500" sx="102000" sy="102000" algn="ctr" rotWithShape="0">
              <a:prstClr val="black">
                <a:alpha val="40000"/>
              </a:prstClr>
            </a:outerShdw>
          </a:effectLst>
        </p:spPr>
      </p:pic>
      <p:cxnSp>
        <p:nvCxnSpPr>
          <p:cNvPr id="9" name="Straight Arrow Connector 8"/>
          <p:cNvCxnSpPr/>
          <p:nvPr/>
        </p:nvCxnSpPr>
        <p:spPr>
          <a:xfrm flipV="1">
            <a:off x="5924967" y="3994848"/>
            <a:ext cx="12860" cy="765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Content Placeholder 5">
            <a:extLst>
              <a:ext uri="{FF2B5EF4-FFF2-40B4-BE49-F238E27FC236}">
                <a16:creationId xmlns:a16="http://schemas.microsoft.com/office/drawing/2014/main" id="{01E5F3C0-5582-5E36-47FB-1EA72A96BBA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771" b="50818"/>
          <a:stretch/>
        </p:blipFill>
        <p:spPr>
          <a:xfrm>
            <a:off x="531899" y="2537167"/>
            <a:ext cx="5061733" cy="789754"/>
          </a:xfrm>
          <a:prstGeom prst="rect">
            <a:avLst/>
          </a:prstGeom>
          <a:effectLst>
            <a:outerShdw blurRad="63500" sx="102000" sy="102000" algn="ctr" rotWithShape="0">
              <a:prstClr val="black">
                <a:alpha val="40000"/>
              </a:prstClr>
            </a:outerShdw>
          </a:effectLst>
        </p:spPr>
      </p:pic>
      <p:sp>
        <p:nvSpPr>
          <p:cNvPr id="11" name="TextBox 10"/>
          <p:cNvSpPr txBox="1"/>
          <p:nvPr/>
        </p:nvSpPr>
        <p:spPr>
          <a:xfrm>
            <a:off x="485030" y="2252034"/>
            <a:ext cx="522081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mn-ea"/>
                <a:cs typeface="Arial" panose="020B0604020202020204" pitchFamily="34" charset="0"/>
              </a:rPr>
              <a:t>Individually shielded undulator lines for independent operation</a:t>
            </a:r>
          </a:p>
        </p:txBody>
      </p:sp>
      <p:sp>
        <p:nvSpPr>
          <p:cNvPr id="13" name="Rectangle 12"/>
          <p:cNvSpPr/>
          <p:nvPr/>
        </p:nvSpPr>
        <p:spPr>
          <a:xfrm>
            <a:off x="36729" y="5189905"/>
            <a:ext cx="2072577" cy="757130"/>
          </a:xfrm>
          <a:prstGeom prst="rect">
            <a:avLst/>
          </a:prstGeom>
        </p:spPr>
        <p:txBody>
          <a:bodyPr wrap="square">
            <a:spAutoFit/>
          </a:bodyPr>
          <a:lstStyle/>
          <a:p>
            <a:pPr marL="0" marR="0" lvl="0" indent="0" algn="l" defTabSz="914400" rtl="0" eaLnBrk="1" fontAlgn="auto" latinLnBrk="0" hangingPunct="1">
              <a:lnSpc>
                <a:spcPct val="90000"/>
              </a:lnSpc>
              <a:spcBef>
                <a:spcPts val="600"/>
              </a:spcBef>
              <a:spcAft>
                <a:spcPts val="500"/>
              </a:spcAft>
              <a:buClr>
                <a:srgbClr val="2E2C61"/>
              </a:buClr>
              <a:buSzTx/>
              <a:buFontTx/>
              <a:buNone/>
              <a:tabLst/>
              <a:defRPr/>
            </a:pPr>
            <a:r>
              <a:rPr kumimoji="0" lang="en-US" sz="1200" b="0" i="0" u="none" strike="noStrike" kern="1200" cap="none" spc="0" normalizeH="0" baseline="0" noProof="0">
                <a:ln>
                  <a:noFill/>
                </a:ln>
                <a:solidFill>
                  <a:srgbClr val="000000"/>
                </a:solidFill>
                <a:effectLst/>
                <a:uLnTx/>
                <a:uFillTx/>
                <a:ea typeface="+mn-ea"/>
                <a:cs typeface="Arial" panose="020B0604020202020204" pitchFamily="34" charset="0"/>
              </a:rPr>
              <a:t>Two photo-injectors, with multiple lasers each - for flexibility and redundancy – </a:t>
            </a:r>
            <a:r>
              <a:rPr kumimoji="0" lang="en-US" sz="1200" b="1" i="0" u="none" strike="noStrike" kern="1200" cap="none" spc="0" normalizeH="0" baseline="0" noProof="0">
                <a:ln>
                  <a:noFill/>
                </a:ln>
                <a:solidFill>
                  <a:srgbClr val="000000"/>
                </a:solidFill>
                <a:effectLst/>
                <a:uLnTx/>
                <a:uFillTx/>
                <a:ea typeface="+mn-ea"/>
                <a:cs typeface="Arial" panose="020B0604020202020204" pitchFamily="34" charset="0"/>
              </a:rPr>
              <a:t>a key R&amp;D technology</a:t>
            </a:r>
          </a:p>
        </p:txBody>
      </p:sp>
      <p:cxnSp>
        <p:nvCxnSpPr>
          <p:cNvPr id="14" name="Straight Arrow Connector 13"/>
          <p:cNvCxnSpPr>
            <a:cxnSpLocks/>
          </p:cNvCxnSpPr>
          <p:nvPr/>
        </p:nvCxnSpPr>
        <p:spPr>
          <a:xfrm>
            <a:off x="744729" y="5963277"/>
            <a:ext cx="408210" cy="1592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A Chilling Feat: Superconducting X-Ray Laser Reaches Operating Temperature  Colder Than Outer Spac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40" t="17402"/>
          <a:stretch/>
        </p:blipFill>
        <p:spPr bwMode="auto">
          <a:xfrm>
            <a:off x="3252071" y="5562864"/>
            <a:ext cx="2282599" cy="126937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178214" y="5094545"/>
            <a:ext cx="23564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mn-ea"/>
                <a:cs typeface="Arial" panose="020B0604020202020204" pitchFamily="34" charset="0"/>
              </a:rPr>
              <a:t>Making use of established acceleration technology</a:t>
            </a:r>
          </a:p>
        </p:txBody>
      </p:sp>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77516" y="2252034"/>
            <a:ext cx="1878458" cy="1261446"/>
          </a:xfrm>
          <a:prstGeom prst="rect">
            <a:avLst/>
          </a:prstGeom>
        </p:spPr>
      </p:pic>
      <p:sp>
        <p:nvSpPr>
          <p:cNvPr id="21" name="TextBox 20"/>
          <p:cNvSpPr txBox="1"/>
          <p:nvPr/>
        </p:nvSpPr>
        <p:spPr>
          <a:xfrm>
            <a:off x="10182015" y="3516152"/>
            <a:ext cx="200998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mn-ea"/>
                <a:cs typeface="Arial" panose="020B0604020202020204" pitchFamily="34" charset="0"/>
              </a:rPr>
              <a:t>A laser facility as well as an accelerator facility</a:t>
            </a:r>
          </a:p>
        </p:txBody>
      </p:sp>
      <p:cxnSp>
        <p:nvCxnSpPr>
          <p:cNvPr id="22" name="Straight Arrow Connector 21"/>
          <p:cNvCxnSpPr/>
          <p:nvPr/>
        </p:nvCxnSpPr>
        <p:spPr>
          <a:xfrm flipV="1">
            <a:off x="5671574" y="2495794"/>
            <a:ext cx="360690" cy="248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8882244" y="2948356"/>
            <a:ext cx="1239702" cy="590931"/>
          </a:xfrm>
          <a:prstGeom prst="rect">
            <a:avLst/>
          </a:prstGeom>
        </p:spPr>
        <p:txBody>
          <a:bodyPr wrap="square">
            <a:spAutoFit/>
          </a:bodyPr>
          <a:lstStyle/>
          <a:p>
            <a:pPr marL="0" marR="0" lvl="0" indent="0" algn="ctr" defTabSz="914400" rtl="0" eaLnBrk="1" fontAlgn="auto" latinLnBrk="0" hangingPunct="1">
              <a:lnSpc>
                <a:spcPct val="90000"/>
              </a:lnSpc>
              <a:spcBef>
                <a:spcPts val="600"/>
              </a:spcBef>
              <a:spcAft>
                <a:spcPts val="500"/>
              </a:spcAft>
              <a:buClr>
                <a:srgbClr val="2E2C61"/>
              </a:buClr>
              <a:buSzTx/>
              <a:buFontTx/>
              <a:buNone/>
              <a:tabLst/>
              <a:defRPr/>
            </a:pPr>
            <a:r>
              <a:rPr kumimoji="0" lang="en-US" sz="1200" b="0" i="0" u="none" strike="noStrike" kern="1200" cap="none" spc="0" normalizeH="0" baseline="0" noProof="0" err="1">
                <a:ln>
                  <a:noFill/>
                </a:ln>
                <a:solidFill>
                  <a:srgbClr val="000000"/>
                </a:solidFill>
                <a:effectLst/>
                <a:uLnTx/>
                <a:uFillTx/>
                <a:ea typeface="+mn-ea"/>
                <a:cs typeface="Arial" panose="020B0604020202020204" pitchFamily="34" charset="0"/>
              </a:rPr>
              <a:t>Specialised</a:t>
            </a:r>
            <a:r>
              <a:rPr kumimoji="0" lang="en-US" sz="1200" b="0" i="0" u="none" strike="noStrike" kern="1200" cap="none" spc="0" normalizeH="0" baseline="0" noProof="0">
                <a:ln>
                  <a:noFill/>
                </a:ln>
                <a:solidFill>
                  <a:srgbClr val="000000"/>
                </a:solidFill>
                <a:effectLst/>
                <a:uLnTx/>
                <a:uFillTx/>
                <a:ea typeface="+mn-ea"/>
                <a:cs typeface="Arial" panose="020B0604020202020204" pitchFamily="34" charset="0"/>
              </a:rPr>
              <a:t> </a:t>
            </a:r>
            <a:r>
              <a:rPr kumimoji="0" lang="en-US" sz="1200" b="0" i="0" u="none" strike="noStrike" kern="1200" cap="none" spc="0" normalizeH="0" baseline="0" noProof="0" err="1">
                <a:ln>
                  <a:noFill/>
                </a:ln>
                <a:solidFill>
                  <a:srgbClr val="000000"/>
                </a:solidFill>
                <a:effectLst/>
                <a:uLnTx/>
                <a:uFillTx/>
                <a:ea typeface="+mn-ea"/>
                <a:cs typeface="Arial" panose="020B0604020202020204" pitchFamily="34" charset="0"/>
              </a:rPr>
              <a:t>undulator</a:t>
            </a:r>
            <a:r>
              <a:rPr kumimoji="0" lang="en-US" sz="1200" b="0" i="0" u="none" strike="noStrike" kern="1200" cap="none" spc="0" normalizeH="0" baseline="0" noProof="0">
                <a:ln>
                  <a:noFill/>
                </a:ln>
                <a:solidFill>
                  <a:srgbClr val="000000"/>
                </a:solidFill>
                <a:effectLst/>
                <a:uLnTx/>
                <a:uFillTx/>
                <a:ea typeface="+mn-ea"/>
                <a:cs typeface="Arial" panose="020B0604020202020204" pitchFamily="34" charset="0"/>
              </a:rPr>
              <a:t> features per line</a:t>
            </a:r>
          </a:p>
        </p:txBody>
      </p:sp>
      <p:cxnSp>
        <p:nvCxnSpPr>
          <p:cNvPr id="24" name="Straight Arrow Connector 23"/>
          <p:cNvCxnSpPr/>
          <p:nvPr/>
        </p:nvCxnSpPr>
        <p:spPr>
          <a:xfrm flipH="1" flipV="1">
            <a:off x="3218198" y="5279096"/>
            <a:ext cx="205044" cy="1334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9564333" y="2777154"/>
            <a:ext cx="0" cy="1712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11142482" y="1857080"/>
            <a:ext cx="148527" cy="28214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11490051" y="399492"/>
            <a:ext cx="0" cy="17397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64959" y="0"/>
            <a:ext cx="16172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0000"/>
                </a:solidFill>
                <a:effectLst/>
                <a:uLnTx/>
                <a:uFillTx/>
                <a:ea typeface="+mn-ea"/>
                <a:cs typeface="Arial" panose="020B0604020202020204" pitchFamily="34" charset="0"/>
              </a:rPr>
              <a:t>A world-class array of independently operable instruments</a:t>
            </a:r>
          </a:p>
        </p:txBody>
      </p:sp>
      <p:cxnSp>
        <p:nvCxnSpPr>
          <p:cNvPr id="26" name="Straight Arrow Connector 25"/>
          <p:cNvCxnSpPr/>
          <p:nvPr/>
        </p:nvCxnSpPr>
        <p:spPr>
          <a:xfrm>
            <a:off x="8868044" y="502168"/>
            <a:ext cx="456826" cy="1273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p:txBody>
          <a:bodyPr/>
          <a:lstStyle/>
          <a:p>
            <a:fld id="{165D47B8-C1BD-4AF4-904F-67304C7E3799}" type="datetime1">
              <a:rPr lang="en-GB" smtClean="0"/>
              <a:t>02/10/2025</a:t>
            </a:fld>
            <a:endParaRPr lang="en-GB"/>
          </a:p>
        </p:txBody>
      </p:sp>
      <p:sp>
        <p:nvSpPr>
          <p:cNvPr id="5" name="Footer Placeholder 4"/>
          <p:cNvSpPr>
            <a:spLocks noGrp="1"/>
          </p:cNvSpPr>
          <p:nvPr>
            <p:ph type="ftr" sz="quarter" idx="11"/>
          </p:nvPr>
        </p:nvSpPr>
        <p:spPr/>
        <p:txBody>
          <a:bodyPr/>
          <a:lstStyle/>
          <a:p>
            <a:r>
              <a:rPr lang="en-GB" smtClean="0"/>
              <a:t>HOMSC2025</a:t>
            </a:r>
            <a:endParaRPr lang="en-GB"/>
          </a:p>
        </p:txBody>
      </p:sp>
      <p:sp>
        <p:nvSpPr>
          <p:cNvPr id="6" name="Slide Number Placeholder 5"/>
          <p:cNvSpPr>
            <a:spLocks noGrp="1"/>
          </p:cNvSpPr>
          <p:nvPr>
            <p:ph type="sldNum" sz="quarter" idx="12"/>
          </p:nvPr>
        </p:nvSpPr>
        <p:spPr/>
        <p:txBody>
          <a:bodyPr/>
          <a:lstStyle/>
          <a:p>
            <a:fld id="{3AC83699-7587-40E8-BE27-FD3E7AC6B951}" type="slidenum">
              <a:rPr lang="en-GB" smtClean="0"/>
              <a:t>16</a:t>
            </a:fld>
            <a:endParaRPr lang="en-GB"/>
          </a:p>
        </p:txBody>
      </p:sp>
      <p:sp>
        <p:nvSpPr>
          <p:cNvPr id="31" name="Rectangle 3"/>
          <p:cNvSpPr>
            <a:spLocks noChangeAspect="1"/>
          </p:cNvSpPr>
          <p:nvPr/>
        </p:nvSpPr>
        <p:spPr>
          <a:xfrm>
            <a:off x="199862" y="3388576"/>
            <a:ext cx="4472569" cy="1801329"/>
          </a:xfrm>
          <a:custGeom>
            <a:avLst/>
            <a:gdLst>
              <a:gd name="connsiteX0" fmla="*/ 0 w 4585722"/>
              <a:gd name="connsiteY0" fmla="*/ 0 h 1941958"/>
              <a:gd name="connsiteX1" fmla="*/ 4585722 w 4585722"/>
              <a:gd name="connsiteY1" fmla="*/ 0 h 1941958"/>
              <a:gd name="connsiteX2" fmla="*/ 4585722 w 4585722"/>
              <a:gd name="connsiteY2" fmla="*/ 1941958 h 1941958"/>
              <a:gd name="connsiteX3" fmla="*/ 0 w 4585722"/>
              <a:gd name="connsiteY3" fmla="*/ 1941958 h 1941958"/>
              <a:gd name="connsiteX4" fmla="*/ 0 w 4585722"/>
              <a:gd name="connsiteY4" fmla="*/ 0 h 1941958"/>
              <a:gd name="connsiteX0" fmla="*/ 0 w 4585722"/>
              <a:gd name="connsiteY0" fmla="*/ 0 h 1941958"/>
              <a:gd name="connsiteX1" fmla="*/ 4585722 w 4585722"/>
              <a:gd name="connsiteY1" fmla="*/ 0 h 1941958"/>
              <a:gd name="connsiteX2" fmla="*/ 1803193 w 4585722"/>
              <a:gd name="connsiteY2" fmla="*/ 1922293 h 1941958"/>
              <a:gd name="connsiteX3" fmla="*/ 0 w 4585722"/>
              <a:gd name="connsiteY3" fmla="*/ 1941958 h 1941958"/>
              <a:gd name="connsiteX4" fmla="*/ 0 w 4585722"/>
              <a:gd name="connsiteY4" fmla="*/ 0 h 1941958"/>
              <a:gd name="connsiteX0" fmla="*/ 0 w 4585722"/>
              <a:gd name="connsiteY0" fmla="*/ 0 h 1941958"/>
              <a:gd name="connsiteX1" fmla="*/ 4585722 w 4585722"/>
              <a:gd name="connsiteY1" fmla="*/ 0 h 1941958"/>
              <a:gd name="connsiteX2" fmla="*/ 1803193 w 4585722"/>
              <a:gd name="connsiteY2" fmla="*/ 1922293 h 1941958"/>
              <a:gd name="connsiteX3" fmla="*/ 0 w 4585722"/>
              <a:gd name="connsiteY3" fmla="*/ 1941958 h 1941958"/>
              <a:gd name="connsiteX4" fmla="*/ 0 w 4585722"/>
              <a:gd name="connsiteY4" fmla="*/ 0 h 1941958"/>
              <a:gd name="connsiteX0" fmla="*/ 0 w 4980023"/>
              <a:gd name="connsiteY0" fmla="*/ 0 h 1941958"/>
              <a:gd name="connsiteX1" fmla="*/ 4585722 w 4980023"/>
              <a:gd name="connsiteY1" fmla="*/ 0 h 1941958"/>
              <a:gd name="connsiteX2" fmla="*/ 4532671 w 4980023"/>
              <a:gd name="connsiteY2" fmla="*/ 1038178 h 1941958"/>
              <a:gd name="connsiteX3" fmla="*/ 1803193 w 4980023"/>
              <a:gd name="connsiteY3" fmla="*/ 1922293 h 1941958"/>
              <a:gd name="connsiteX4" fmla="*/ 0 w 4980023"/>
              <a:gd name="connsiteY4" fmla="*/ 1941958 h 1941958"/>
              <a:gd name="connsiteX5" fmla="*/ 0 w 4980023"/>
              <a:gd name="connsiteY5" fmla="*/ 0 h 1941958"/>
              <a:gd name="connsiteX0" fmla="*/ 0 w 4865954"/>
              <a:gd name="connsiteY0" fmla="*/ 0 h 1941958"/>
              <a:gd name="connsiteX1" fmla="*/ 4585722 w 4865954"/>
              <a:gd name="connsiteY1" fmla="*/ 0 h 1941958"/>
              <a:gd name="connsiteX2" fmla="*/ 4532671 w 4865954"/>
              <a:gd name="connsiteY2" fmla="*/ 1038178 h 1941958"/>
              <a:gd name="connsiteX3" fmla="*/ 1803193 w 4865954"/>
              <a:gd name="connsiteY3" fmla="*/ 1922293 h 1941958"/>
              <a:gd name="connsiteX4" fmla="*/ 0 w 4865954"/>
              <a:gd name="connsiteY4" fmla="*/ 1941958 h 1941958"/>
              <a:gd name="connsiteX5" fmla="*/ 0 w 4865954"/>
              <a:gd name="connsiteY5" fmla="*/ 0 h 1941958"/>
              <a:gd name="connsiteX0" fmla="*/ 0 w 4865954"/>
              <a:gd name="connsiteY0" fmla="*/ 0 h 1941958"/>
              <a:gd name="connsiteX1" fmla="*/ 4585722 w 4865954"/>
              <a:gd name="connsiteY1" fmla="*/ 0 h 1941958"/>
              <a:gd name="connsiteX2" fmla="*/ 4532671 w 4865954"/>
              <a:gd name="connsiteY2" fmla="*/ 1038178 h 1941958"/>
              <a:gd name="connsiteX3" fmla="*/ 1803193 w 4865954"/>
              <a:gd name="connsiteY3" fmla="*/ 1922293 h 1941958"/>
              <a:gd name="connsiteX4" fmla="*/ 0 w 4865954"/>
              <a:gd name="connsiteY4" fmla="*/ 1941958 h 1941958"/>
              <a:gd name="connsiteX5" fmla="*/ 0 w 4865954"/>
              <a:gd name="connsiteY5" fmla="*/ 0 h 1941958"/>
              <a:gd name="connsiteX0" fmla="*/ 0 w 4849809"/>
              <a:gd name="connsiteY0" fmla="*/ 0 h 1941958"/>
              <a:gd name="connsiteX1" fmla="*/ 4585722 w 4849809"/>
              <a:gd name="connsiteY1" fmla="*/ 0 h 1941958"/>
              <a:gd name="connsiteX2" fmla="*/ 4532671 w 4849809"/>
              <a:gd name="connsiteY2" fmla="*/ 1038178 h 1941958"/>
              <a:gd name="connsiteX3" fmla="*/ 1803193 w 4849809"/>
              <a:gd name="connsiteY3" fmla="*/ 1922293 h 1941958"/>
              <a:gd name="connsiteX4" fmla="*/ 0 w 4849809"/>
              <a:gd name="connsiteY4" fmla="*/ 1941958 h 1941958"/>
              <a:gd name="connsiteX5" fmla="*/ 0 w 4849809"/>
              <a:gd name="connsiteY5" fmla="*/ 0 h 1941958"/>
              <a:gd name="connsiteX0" fmla="*/ 0 w 4596864"/>
              <a:gd name="connsiteY0" fmla="*/ 0 h 1941958"/>
              <a:gd name="connsiteX1" fmla="*/ 4585722 w 4596864"/>
              <a:gd name="connsiteY1" fmla="*/ 0 h 1941958"/>
              <a:gd name="connsiteX2" fmla="*/ 4532671 w 4596864"/>
              <a:gd name="connsiteY2" fmla="*/ 1038178 h 1941958"/>
              <a:gd name="connsiteX3" fmla="*/ 1803193 w 4596864"/>
              <a:gd name="connsiteY3" fmla="*/ 1922293 h 1941958"/>
              <a:gd name="connsiteX4" fmla="*/ 0 w 4596864"/>
              <a:gd name="connsiteY4" fmla="*/ 1941958 h 1941958"/>
              <a:gd name="connsiteX5" fmla="*/ 0 w 4596864"/>
              <a:gd name="connsiteY5" fmla="*/ 0 h 1941958"/>
              <a:gd name="connsiteX0" fmla="*/ 0 w 4601538"/>
              <a:gd name="connsiteY0" fmla="*/ 0 h 1941958"/>
              <a:gd name="connsiteX1" fmla="*/ 4585722 w 4601538"/>
              <a:gd name="connsiteY1" fmla="*/ 0 h 1941958"/>
              <a:gd name="connsiteX2" fmla="*/ 4583043 w 4601538"/>
              <a:gd name="connsiteY2" fmla="*/ 996096 h 1941958"/>
              <a:gd name="connsiteX3" fmla="*/ 1803193 w 4601538"/>
              <a:gd name="connsiteY3" fmla="*/ 1922293 h 1941958"/>
              <a:gd name="connsiteX4" fmla="*/ 0 w 4601538"/>
              <a:gd name="connsiteY4" fmla="*/ 1941958 h 1941958"/>
              <a:gd name="connsiteX5" fmla="*/ 0 w 4601538"/>
              <a:gd name="connsiteY5" fmla="*/ 0 h 1941958"/>
              <a:gd name="connsiteX0" fmla="*/ 0 w 4610560"/>
              <a:gd name="connsiteY0" fmla="*/ 0 h 1941958"/>
              <a:gd name="connsiteX1" fmla="*/ 4585722 w 4610560"/>
              <a:gd name="connsiteY1" fmla="*/ 0 h 1941958"/>
              <a:gd name="connsiteX2" fmla="*/ 4583043 w 4610560"/>
              <a:gd name="connsiteY2" fmla="*/ 996096 h 1941958"/>
              <a:gd name="connsiteX3" fmla="*/ 1803193 w 4610560"/>
              <a:gd name="connsiteY3" fmla="*/ 1922293 h 1941958"/>
              <a:gd name="connsiteX4" fmla="*/ 0 w 4610560"/>
              <a:gd name="connsiteY4" fmla="*/ 1941958 h 1941958"/>
              <a:gd name="connsiteX5" fmla="*/ 0 w 4610560"/>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1803193 w 4613278"/>
              <a:gd name="connsiteY3" fmla="*/ 1922293 h 1941958"/>
              <a:gd name="connsiteX4" fmla="*/ 0 w 4613278"/>
              <a:gd name="connsiteY4" fmla="*/ 1941958 h 1941958"/>
              <a:gd name="connsiteX5" fmla="*/ 0 w 4613278"/>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1803193 w 4613278"/>
              <a:gd name="connsiteY3" fmla="*/ 1922293 h 1941958"/>
              <a:gd name="connsiteX4" fmla="*/ 0 w 4613278"/>
              <a:gd name="connsiteY4" fmla="*/ 1941958 h 1941958"/>
              <a:gd name="connsiteX5" fmla="*/ 0 w 4613278"/>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987173 w 4613278"/>
              <a:gd name="connsiteY3" fmla="*/ 1922293 h 1941958"/>
              <a:gd name="connsiteX4" fmla="*/ 0 w 4613278"/>
              <a:gd name="connsiteY4" fmla="*/ 1941958 h 1941958"/>
              <a:gd name="connsiteX5" fmla="*/ 0 w 4613278"/>
              <a:gd name="connsiteY5" fmla="*/ 0 h 1941958"/>
              <a:gd name="connsiteX0" fmla="*/ 0 w 4617222"/>
              <a:gd name="connsiteY0" fmla="*/ 0 h 1941958"/>
              <a:gd name="connsiteX1" fmla="*/ 4585722 w 4617222"/>
              <a:gd name="connsiteY1" fmla="*/ 0 h 1941958"/>
              <a:gd name="connsiteX2" fmla="*/ 4593119 w 4617222"/>
              <a:gd name="connsiteY2" fmla="*/ 680480 h 1941958"/>
              <a:gd name="connsiteX3" fmla="*/ 987173 w 4617222"/>
              <a:gd name="connsiteY3" fmla="*/ 1922293 h 1941958"/>
              <a:gd name="connsiteX4" fmla="*/ 0 w 4617222"/>
              <a:gd name="connsiteY4" fmla="*/ 1941958 h 1941958"/>
              <a:gd name="connsiteX5" fmla="*/ 0 w 4617222"/>
              <a:gd name="connsiteY5" fmla="*/ 0 h 19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222" h="1941958">
                <a:moveTo>
                  <a:pt x="0" y="0"/>
                </a:moveTo>
                <a:lnTo>
                  <a:pt x="4585722" y="0"/>
                </a:lnTo>
                <a:cubicBezTo>
                  <a:pt x="4636522" y="644978"/>
                  <a:pt x="4615876" y="-258254"/>
                  <a:pt x="4593119" y="680480"/>
                </a:cubicBezTo>
                <a:cubicBezTo>
                  <a:pt x="3059698" y="1303401"/>
                  <a:pt x="1627908" y="1742166"/>
                  <a:pt x="987173" y="1922293"/>
                </a:cubicBezTo>
                <a:lnTo>
                  <a:pt x="0" y="1941958"/>
                </a:lnTo>
                <a:lnTo>
                  <a:pt x="0" y="0"/>
                </a:lnTo>
                <a:close/>
              </a:path>
            </a:pathLst>
          </a:custGeom>
          <a:blipFill>
            <a:blip r:embed="rId8"/>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2"/>
          <p:cNvSpPr txBox="1"/>
          <p:nvPr/>
        </p:nvSpPr>
        <p:spPr>
          <a:xfrm>
            <a:off x="2462092" y="6046993"/>
            <a:ext cx="804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100 MeV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4988905" y="4496623"/>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8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6" name="Curved Connector 35"/>
          <p:cNvCxnSpPr>
            <a:stCxn id="33" idx="1"/>
          </p:cNvCxnSpPr>
          <p:nvPr/>
        </p:nvCxnSpPr>
        <p:spPr>
          <a:xfrm rot="10800000">
            <a:off x="2124716" y="5859009"/>
            <a:ext cx="337376" cy="511151"/>
          </a:xfrm>
          <a:prstGeom prst="curvedConnector2">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7" name="Curved Connector 36"/>
          <p:cNvCxnSpPr/>
          <p:nvPr/>
        </p:nvCxnSpPr>
        <p:spPr>
          <a:xfrm rot="5400000" flipH="1" flipV="1">
            <a:off x="5118670" y="4022083"/>
            <a:ext cx="672005" cy="300828"/>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8" name="TextBox 37"/>
          <p:cNvSpPr txBox="1"/>
          <p:nvPr/>
        </p:nvSpPr>
        <p:spPr>
          <a:xfrm>
            <a:off x="7774972" y="3422532"/>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12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9" name="Curved Connector 38"/>
          <p:cNvCxnSpPr>
            <a:stCxn id="38" idx="1"/>
          </p:cNvCxnSpPr>
          <p:nvPr/>
        </p:nvCxnSpPr>
        <p:spPr>
          <a:xfrm rot="10800000">
            <a:off x="7390698" y="2821014"/>
            <a:ext cx="384274" cy="786185"/>
          </a:xfrm>
          <a:prstGeom prst="curvedConnector2">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878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5"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26139" y="16778"/>
            <a:ext cx="11333259" cy="6366134"/>
            <a:chOff x="0" y="42617"/>
            <a:chExt cx="12192000" cy="6875667"/>
          </a:xfrm>
        </p:grpSpPr>
        <p:pic>
          <p:nvPicPr>
            <p:cNvPr id="6" name="Picture 5">
              <a:extLst>
                <a:ext uri="{FF2B5EF4-FFF2-40B4-BE49-F238E27FC236}">
                  <a16:creationId xmlns:a16="http://schemas.microsoft.com/office/drawing/2014/main" id="{45D51114-847A-F7C1-2749-22D7BB3C15BF}"/>
                </a:ext>
              </a:extLst>
            </p:cNvPr>
            <p:cNvPicPr>
              <a:picLocks noChangeAspect="1"/>
            </p:cNvPicPr>
            <p:nvPr/>
          </p:nvPicPr>
          <p:blipFill>
            <a:blip r:embed="rId2"/>
            <a:stretch>
              <a:fillRect/>
            </a:stretch>
          </p:blipFill>
          <p:spPr>
            <a:xfrm>
              <a:off x="0" y="42617"/>
              <a:ext cx="12192000" cy="6875667"/>
            </a:xfrm>
            <a:prstGeom prst="rect">
              <a:avLst/>
            </a:prstGeom>
          </p:spPr>
        </p:pic>
        <p:pic>
          <p:nvPicPr>
            <p:cNvPr id="7" name="Picture 6">
              <a:extLst>
                <a:ext uri="{FF2B5EF4-FFF2-40B4-BE49-F238E27FC236}">
                  <a16:creationId xmlns:a16="http://schemas.microsoft.com/office/drawing/2014/main" id="{45D51114-847A-F7C1-2749-22D7BB3C15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01" t="42098" r="36117" b="20700"/>
            <a:stretch/>
          </p:blipFill>
          <p:spPr>
            <a:xfrm>
              <a:off x="417596" y="6573752"/>
              <a:ext cx="654269" cy="273269"/>
            </a:xfrm>
            <a:prstGeom prst="parallelogram">
              <a:avLst>
                <a:gd name="adj" fmla="val 155055"/>
              </a:avLst>
            </a:prstGeom>
          </p:spPr>
        </p:pic>
      </p:grpSp>
      <p:sp>
        <p:nvSpPr>
          <p:cNvPr id="2" name="Title 1"/>
          <p:cNvSpPr>
            <a:spLocks noGrp="1"/>
          </p:cNvSpPr>
          <p:nvPr>
            <p:ph type="title"/>
          </p:nvPr>
        </p:nvSpPr>
        <p:spPr>
          <a:xfrm>
            <a:off x="248906" y="179066"/>
            <a:ext cx="5285763" cy="475215"/>
          </a:xfrm>
        </p:spPr>
        <p:txBody>
          <a:bodyPr>
            <a:noAutofit/>
          </a:bodyPr>
          <a:lstStyle/>
          <a:p>
            <a:r>
              <a:rPr lang="en-GB" sz="4000" b="1" spc="-160" dirty="0">
                <a:solidFill>
                  <a:srgbClr val="2E2D62"/>
                </a:solidFill>
                <a:latin typeface="Arial" panose="020B0604020202020204" pitchFamily="34" charset="0"/>
                <a:ea typeface="+mn-ea"/>
                <a:cs typeface="Arial" panose="020B0604020202020204" pitchFamily="34" charset="0"/>
              </a:rPr>
              <a:t>Technology readiness</a:t>
            </a:r>
          </a:p>
        </p:txBody>
      </p:sp>
      <p:sp>
        <p:nvSpPr>
          <p:cNvPr id="3" name="Content Placeholder 2"/>
          <p:cNvSpPr>
            <a:spLocks noGrp="1"/>
          </p:cNvSpPr>
          <p:nvPr>
            <p:ph idx="1"/>
          </p:nvPr>
        </p:nvSpPr>
        <p:spPr>
          <a:xfrm>
            <a:off x="100085" y="840340"/>
            <a:ext cx="6303969" cy="5274213"/>
          </a:xfrm>
        </p:spPr>
        <p:txBody>
          <a:bodyPr>
            <a:normAutofit/>
          </a:bodyPr>
          <a:lstStyle/>
          <a:p>
            <a:r>
              <a:rPr lang="en-GB" sz="1700" dirty="0">
                <a:solidFill>
                  <a:srgbClr val="000000"/>
                </a:solidFill>
                <a:cs typeface="Arial" panose="020B0604020202020204" pitchFamily="34" charset="0"/>
              </a:rPr>
              <a:t>Generally the required technology is well developed – MHz XFELs are already in commissioning</a:t>
            </a:r>
          </a:p>
          <a:p>
            <a:r>
              <a:rPr lang="en-GB" sz="1700" dirty="0">
                <a:solidFill>
                  <a:srgbClr val="000000"/>
                </a:solidFill>
                <a:cs typeface="Arial" panose="020B0604020202020204" pitchFamily="34" charset="0"/>
              </a:rPr>
              <a:t>Some R&amp;D areas and capability-building (for a UK option) would be essential e.g. MHz electron injector programme, fast kickers</a:t>
            </a:r>
          </a:p>
          <a:p>
            <a:r>
              <a:rPr lang="en-GB" sz="1700" dirty="0">
                <a:solidFill>
                  <a:srgbClr val="000000"/>
                </a:solidFill>
                <a:cs typeface="Arial" panose="020B0604020202020204" pitchFamily="34" charset="0"/>
              </a:rPr>
              <a:t>There are some trade-offs between technology readiness and more sustainable technologies, e.g. thin-film SRF</a:t>
            </a:r>
          </a:p>
          <a:p>
            <a:r>
              <a:rPr lang="en-GB" sz="1700" dirty="0">
                <a:solidFill>
                  <a:srgbClr val="000000"/>
                </a:solidFill>
                <a:cs typeface="Arial" panose="020B0604020202020204" pitchFamily="34" charset="0"/>
              </a:rPr>
              <a:t>Key R&amp;D technologies can have many benefits independently</a:t>
            </a:r>
            <a:br>
              <a:rPr lang="en-GB" sz="1700" dirty="0">
                <a:solidFill>
                  <a:srgbClr val="000000"/>
                </a:solidFill>
                <a:cs typeface="Arial" panose="020B0604020202020204" pitchFamily="34" charset="0"/>
              </a:rPr>
            </a:br>
            <a:r>
              <a:rPr lang="en-GB" sz="1700" dirty="0">
                <a:solidFill>
                  <a:srgbClr val="000000"/>
                </a:solidFill>
                <a:cs typeface="Arial" panose="020B0604020202020204" pitchFamily="34" charset="0"/>
              </a:rPr>
              <a:t>of a UK XFEL</a:t>
            </a:r>
          </a:p>
        </p:txBody>
      </p:sp>
      <p:sp>
        <p:nvSpPr>
          <p:cNvPr id="11" name="Rectangle 10">
            <a:extLst>
              <a:ext uri="{FF2B5EF4-FFF2-40B4-BE49-F238E27FC236}">
                <a16:creationId xmlns:a16="http://schemas.microsoft.com/office/drawing/2014/main" id="{2410F2A5-1A46-6F3F-B38C-6D6674227F24}"/>
              </a:ext>
            </a:extLst>
          </p:cNvPr>
          <p:cNvSpPr/>
          <p:nvPr/>
        </p:nvSpPr>
        <p:spPr>
          <a:xfrm>
            <a:off x="36729" y="5189905"/>
            <a:ext cx="2072577" cy="867930"/>
          </a:xfrm>
          <a:prstGeom prst="rect">
            <a:avLst/>
          </a:prstGeom>
        </p:spPr>
        <p:txBody>
          <a:bodyPr wrap="square">
            <a:spAutoFit/>
          </a:bodyPr>
          <a:lstStyle/>
          <a:p>
            <a:pPr marL="0" marR="0" lvl="0" indent="0" algn="l" defTabSz="914400" rtl="0" eaLnBrk="1" fontAlgn="auto" latinLnBrk="0" hangingPunct="1">
              <a:lnSpc>
                <a:spcPct val="90000"/>
              </a:lnSpc>
              <a:spcBef>
                <a:spcPts val="600"/>
              </a:spcBef>
              <a:spcAft>
                <a:spcPts val="500"/>
              </a:spcAft>
              <a:buClr>
                <a:srgbClr val="2E2C61"/>
              </a:buClr>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Two photo-injectors, with multiple lasers each - for flexibility and redundancy – </a:t>
            </a:r>
            <a:r>
              <a:rPr kumimoji="0" lang="en-US" sz="1400" b="1" i="0" u="none" strike="noStrike" kern="1200" cap="none" spc="0" normalizeH="0" baseline="0" noProof="0" dirty="0">
                <a:ln>
                  <a:noFill/>
                </a:ln>
                <a:solidFill>
                  <a:srgbClr val="000000"/>
                </a:solidFill>
                <a:effectLst/>
                <a:uLnTx/>
                <a:uFillTx/>
                <a:ea typeface="+mn-ea"/>
                <a:cs typeface="Arial" panose="020B0604020202020204" pitchFamily="34" charset="0"/>
              </a:rPr>
              <a:t>a key R&amp;D technology</a:t>
            </a:r>
          </a:p>
        </p:txBody>
      </p:sp>
      <p:cxnSp>
        <p:nvCxnSpPr>
          <p:cNvPr id="13" name="Straight Arrow Connector 12">
            <a:extLst>
              <a:ext uri="{FF2B5EF4-FFF2-40B4-BE49-F238E27FC236}">
                <a16:creationId xmlns:a16="http://schemas.microsoft.com/office/drawing/2014/main" id="{E2064737-E0CF-3E2C-9B3B-573F5CB7679B}"/>
              </a:ext>
            </a:extLst>
          </p:cNvPr>
          <p:cNvCxnSpPr>
            <a:cxnSpLocks/>
          </p:cNvCxnSpPr>
          <p:nvPr/>
        </p:nvCxnSpPr>
        <p:spPr>
          <a:xfrm>
            <a:off x="744729" y="5963277"/>
            <a:ext cx="408210" cy="151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2" descr="A Chilling Feat: Superconducting X-Ray Laser Reaches Operating Temperature  Colder Than Outer Space">
            <a:extLst>
              <a:ext uri="{FF2B5EF4-FFF2-40B4-BE49-F238E27FC236}">
                <a16:creationId xmlns:a16="http://schemas.microsoft.com/office/drawing/2014/main" id="{1B4A32B7-300F-444E-6548-619A9F53D22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40" t="17402"/>
          <a:stretch/>
        </p:blipFill>
        <p:spPr bwMode="auto">
          <a:xfrm>
            <a:off x="3252071" y="5562864"/>
            <a:ext cx="2282599" cy="12693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81D4B17-B902-3C2D-10E5-8D92FB9CCA6B}"/>
              </a:ext>
            </a:extLst>
          </p:cNvPr>
          <p:cNvSpPr txBox="1"/>
          <p:nvPr/>
        </p:nvSpPr>
        <p:spPr>
          <a:xfrm>
            <a:off x="3442448" y="4988607"/>
            <a:ext cx="2356456"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ea typeface="+mn-ea"/>
                <a:cs typeface="Arial"/>
              </a:rPr>
              <a:t>Making use of established acceleration technology</a:t>
            </a:r>
            <a:endParaRPr kumimoji="0" lang="en-GB" sz="1400" b="0" i="0" u="none" strike="noStrike" kern="1200" cap="none" spc="0" normalizeH="0" baseline="0" noProof="0" dirty="0">
              <a:ln>
                <a:noFill/>
              </a:ln>
              <a:solidFill>
                <a:srgbClr val="000000"/>
              </a:solidFill>
              <a:effectLst/>
              <a:uLnTx/>
              <a:uFillTx/>
              <a:ea typeface="+mn-ea"/>
              <a:cs typeface="Arial" panose="020B0604020202020204" pitchFamily="34" charset="0"/>
            </a:endParaRPr>
          </a:p>
        </p:txBody>
      </p:sp>
      <p:cxnSp>
        <p:nvCxnSpPr>
          <p:cNvPr id="19" name="Straight Arrow Connector 18">
            <a:extLst>
              <a:ext uri="{FF2B5EF4-FFF2-40B4-BE49-F238E27FC236}">
                <a16:creationId xmlns:a16="http://schemas.microsoft.com/office/drawing/2014/main" id="{01771C9D-05D4-1C69-7D0C-B6F86BDDE9E4}"/>
              </a:ext>
            </a:extLst>
          </p:cNvPr>
          <p:cNvCxnSpPr/>
          <p:nvPr/>
        </p:nvCxnSpPr>
        <p:spPr>
          <a:xfrm flipH="1" flipV="1">
            <a:off x="3218198" y="5279096"/>
            <a:ext cx="363202" cy="411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A Chilling Feat: Superconducting X-Ray Laser Reaches Operating Temperature  Colder Than Outer Space">
            <a:extLst>
              <a:ext uri="{FF2B5EF4-FFF2-40B4-BE49-F238E27FC236}">
                <a16:creationId xmlns:a16="http://schemas.microsoft.com/office/drawing/2014/main" id="{1B4A32B7-300F-444E-6548-619A9F53D22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40" t="17402"/>
          <a:stretch/>
        </p:blipFill>
        <p:spPr bwMode="auto">
          <a:xfrm>
            <a:off x="3252070" y="5562000"/>
            <a:ext cx="2282599" cy="1269373"/>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5637417" y="4570489"/>
            <a:ext cx="1137348" cy="674031"/>
          </a:xfrm>
          <a:prstGeom prst="rect">
            <a:avLst/>
          </a:prstGeom>
        </p:spPr>
        <p:txBody>
          <a:bodyPr wrap="square">
            <a:spAutoFit/>
          </a:bodyPr>
          <a:lstStyle/>
          <a:p>
            <a:pPr marL="0" marR="0" lvl="0" indent="0" algn="r" defTabSz="914400" rtl="0" eaLnBrk="1" fontAlgn="auto" latinLnBrk="0" hangingPunct="1">
              <a:lnSpc>
                <a:spcPct val="90000"/>
              </a:lnSpc>
              <a:spcBef>
                <a:spcPts val="600"/>
              </a:spcBef>
              <a:spcAft>
                <a:spcPts val="500"/>
              </a:spcAft>
              <a:buClr>
                <a:srgbClr val="2E2C61"/>
              </a:buClr>
              <a:buSzTx/>
              <a:buFontTx/>
              <a:buNone/>
              <a:tabLst/>
              <a:defRPr/>
            </a:pPr>
            <a:r>
              <a:rPr kumimoji="0" lang="en-US" sz="1400" b="0" i="0" u="none" strike="noStrike" kern="1200" cap="none" spc="0" normalizeH="0" baseline="0" noProof="0" dirty="0">
                <a:ln>
                  <a:noFill/>
                </a:ln>
                <a:solidFill>
                  <a:srgbClr val="000000"/>
                </a:solidFill>
                <a:effectLst/>
                <a:uLnTx/>
                <a:uFillTx/>
                <a:ea typeface="+mn-ea"/>
                <a:cs typeface="Arial" panose="020B0604020202020204" pitchFamily="34" charset="0"/>
              </a:rPr>
              <a:t>Modular beam distribution</a:t>
            </a:r>
          </a:p>
        </p:txBody>
      </p:sp>
      <p:cxnSp>
        <p:nvCxnSpPr>
          <p:cNvPr id="21" name="Straight Arrow Connector 20"/>
          <p:cNvCxnSpPr/>
          <p:nvPr/>
        </p:nvCxnSpPr>
        <p:spPr>
          <a:xfrm flipV="1">
            <a:off x="6189454" y="3731613"/>
            <a:ext cx="12860" cy="765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5" cstate="screen">
            <a:extLst>
              <a:ext uri="{28A0092B-C50C-407E-A947-70E740481C1C}">
                <a14:useLocalDpi xmlns:a14="http://schemas.microsoft.com/office/drawing/2010/main"/>
              </a:ext>
            </a:extLst>
          </a:blip>
          <a:srcRect l="9562" t="22695" b="18917"/>
          <a:stretch/>
        </p:blipFill>
        <p:spPr>
          <a:xfrm>
            <a:off x="7011710" y="4089705"/>
            <a:ext cx="5063391" cy="1818184"/>
          </a:xfrm>
          <a:prstGeom prst="rect">
            <a:avLst/>
          </a:prstGeom>
          <a:effectLst>
            <a:glow rad="228600">
              <a:schemeClr val="accent6">
                <a:satMod val="175000"/>
                <a:alpha val="40000"/>
              </a:schemeClr>
            </a:glow>
            <a:outerShdw blurRad="63500" sx="102000" sy="102000" algn="ctr" rotWithShape="0">
              <a:prstClr val="black">
                <a:alpha val="40000"/>
              </a:prstClr>
            </a:outerShdw>
          </a:effectLst>
        </p:spPr>
      </p:pic>
      <p:sp>
        <p:nvSpPr>
          <p:cNvPr id="4" name="Date Placeholder 3"/>
          <p:cNvSpPr>
            <a:spLocks noGrp="1"/>
          </p:cNvSpPr>
          <p:nvPr>
            <p:ph type="dt" sz="half" idx="10"/>
          </p:nvPr>
        </p:nvSpPr>
        <p:spPr/>
        <p:txBody>
          <a:bodyPr/>
          <a:lstStyle/>
          <a:p>
            <a:fld id="{445E3EC8-3317-497B-B90F-B5A940EE88CE}" type="datetime1">
              <a:rPr lang="en-GB" smtClean="0"/>
              <a:t>02/10/2025</a:t>
            </a:fld>
            <a:endParaRPr lang="en-GB" dirty="0"/>
          </a:p>
        </p:txBody>
      </p:sp>
      <p:sp>
        <p:nvSpPr>
          <p:cNvPr id="8" name="Footer Placeholder 7"/>
          <p:cNvSpPr>
            <a:spLocks noGrp="1"/>
          </p:cNvSpPr>
          <p:nvPr>
            <p:ph type="ftr" sz="quarter" idx="11"/>
          </p:nvPr>
        </p:nvSpPr>
        <p:spPr/>
        <p:txBody>
          <a:bodyPr/>
          <a:lstStyle/>
          <a:p>
            <a:r>
              <a:rPr lang="en-GB" smtClean="0"/>
              <a:t>HOMSC2025</a:t>
            </a:r>
            <a:endParaRPr lang="en-GB"/>
          </a:p>
        </p:txBody>
      </p:sp>
      <p:sp>
        <p:nvSpPr>
          <p:cNvPr id="10" name="Slide Number Placeholder 9"/>
          <p:cNvSpPr>
            <a:spLocks noGrp="1"/>
          </p:cNvSpPr>
          <p:nvPr>
            <p:ph type="sldNum" sz="quarter" idx="12"/>
          </p:nvPr>
        </p:nvSpPr>
        <p:spPr/>
        <p:txBody>
          <a:bodyPr/>
          <a:lstStyle/>
          <a:p>
            <a:fld id="{3AC83699-7587-40E8-BE27-FD3E7AC6B951}" type="slidenum">
              <a:rPr lang="en-GB" smtClean="0"/>
              <a:t>17</a:t>
            </a:fld>
            <a:endParaRPr lang="en-GB"/>
          </a:p>
        </p:txBody>
      </p:sp>
      <p:sp>
        <p:nvSpPr>
          <p:cNvPr id="26" name="Rectangle 3"/>
          <p:cNvSpPr>
            <a:spLocks noChangeAspect="1"/>
          </p:cNvSpPr>
          <p:nvPr/>
        </p:nvSpPr>
        <p:spPr>
          <a:xfrm>
            <a:off x="146512" y="3225127"/>
            <a:ext cx="4688790" cy="1888412"/>
          </a:xfrm>
          <a:custGeom>
            <a:avLst/>
            <a:gdLst>
              <a:gd name="connsiteX0" fmla="*/ 0 w 4585722"/>
              <a:gd name="connsiteY0" fmla="*/ 0 h 1941958"/>
              <a:gd name="connsiteX1" fmla="*/ 4585722 w 4585722"/>
              <a:gd name="connsiteY1" fmla="*/ 0 h 1941958"/>
              <a:gd name="connsiteX2" fmla="*/ 4585722 w 4585722"/>
              <a:gd name="connsiteY2" fmla="*/ 1941958 h 1941958"/>
              <a:gd name="connsiteX3" fmla="*/ 0 w 4585722"/>
              <a:gd name="connsiteY3" fmla="*/ 1941958 h 1941958"/>
              <a:gd name="connsiteX4" fmla="*/ 0 w 4585722"/>
              <a:gd name="connsiteY4" fmla="*/ 0 h 1941958"/>
              <a:gd name="connsiteX0" fmla="*/ 0 w 4585722"/>
              <a:gd name="connsiteY0" fmla="*/ 0 h 1941958"/>
              <a:gd name="connsiteX1" fmla="*/ 4585722 w 4585722"/>
              <a:gd name="connsiteY1" fmla="*/ 0 h 1941958"/>
              <a:gd name="connsiteX2" fmla="*/ 1803193 w 4585722"/>
              <a:gd name="connsiteY2" fmla="*/ 1922293 h 1941958"/>
              <a:gd name="connsiteX3" fmla="*/ 0 w 4585722"/>
              <a:gd name="connsiteY3" fmla="*/ 1941958 h 1941958"/>
              <a:gd name="connsiteX4" fmla="*/ 0 w 4585722"/>
              <a:gd name="connsiteY4" fmla="*/ 0 h 1941958"/>
              <a:gd name="connsiteX0" fmla="*/ 0 w 4585722"/>
              <a:gd name="connsiteY0" fmla="*/ 0 h 1941958"/>
              <a:gd name="connsiteX1" fmla="*/ 4585722 w 4585722"/>
              <a:gd name="connsiteY1" fmla="*/ 0 h 1941958"/>
              <a:gd name="connsiteX2" fmla="*/ 1803193 w 4585722"/>
              <a:gd name="connsiteY2" fmla="*/ 1922293 h 1941958"/>
              <a:gd name="connsiteX3" fmla="*/ 0 w 4585722"/>
              <a:gd name="connsiteY3" fmla="*/ 1941958 h 1941958"/>
              <a:gd name="connsiteX4" fmla="*/ 0 w 4585722"/>
              <a:gd name="connsiteY4" fmla="*/ 0 h 1941958"/>
              <a:gd name="connsiteX0" fmla="*/ 0 w 4980023"/>
              <a:gd name="connsiteY0" fmla="*/ 0 h 1941958"/>
              <a:gd name="connsiteX1" fmla="*/ 4585722 w 4980023"/>
              <a:gd name="connsiteY1" fmla="*/ 0 h 1941958"/>
              <a:gd name="connsiteX2" fmla="*/ 4532671 w 4980023"/>
              <a:gd name="connsiteY2" fmla="*/ 1038178 h 1941958"/>
              <a:gd name="connsiteX3" fmla="*/ 1803193 w 4980023"/>
              <a:gd name="connsiteY3" fmla="*/ 1922293 h 1941958"/>
              <a:gd name="connsiteX4" fmla="*/ 0 w 4980023"/>
              <a:gd name="connsiteY4" fmla="*/ 1941958 h 1941958"/>
              <a:gd name="connsiteX5" fmla="*/ 0 w 4980023"/>
              <a:gd name="connsiteY5" fmla="*/ 0 h 1941958"/>
              <a:gd name="connsiteX0" fmla="*/ 0 w 4865954"/>
              <a:gd name="connsiteY0" fmla="*/ 0 h 1941958"/>
              <a:gd name="connsiteX1" fmla="*/ 4585722 w 4865954"/>
              <a:gd name="connsiteY1" fmla="*/ 0 h 1941958"/>
              <a:gd name="connsiteX2" fmla="*/ 4532671 w 4865954"/>
              <a:gd name="connsiteY2" fmla="*/ 1038178 h 1941958"/>
              <a:gd name="connsiteX3" fmla="*/ 1803193 w 4865954"/>
              <a:gd name="connsiteY3" fmla="*/ 1922293 h 1941958"/>
              <a:gd name="connsiteX4" fmla="*/ 0 w 4865954"/>
              <a:gd name="connsiteY4" fmla="*/ 1941958 h 1941958"/>
              <a:gd name="connsiteX5" fmla="*/ 0 w 4865954"/>
              <a:gd name="connsiteY5" fmla="*/ 0 h 1941958"/>
              <a:gd name="connsiteX0" fmla="*/ 0 w 4865954"/>
              <a:gd name="connsiteY0" fmla="*/ 0 h 1941958"/>
              <a:gd name="connsiteX1" fmla="*/ 4585722 w 4865954"/>
              <a:gd name="connsiteY1" fmla="*/ 0 h 1941958"/>
              <a:gd name="connsiteX2" fmla="*/ 4532671 w 4865954"/>
              <a:gd name="connsiteY2" fmla="*/ 1038178 h 1941958"/>
              <a:gd name="connsiteX3" fmla="*/ 1803193 w 4865954"/>
              <a:gd name="connsiteY3" fmla="*/ 1922293 h 1941958"/>
              <a:gd name="connsiteX4" fmla="*/ 0 w 4865954"/>
              <a:gd name="connsiteY4" fmla="*/ 1941958 h 1941958"/>
              <a:gd name="connsiteX5" fmla="*/ 0 w 4865954"/>
              <a:gd name="connsiteY5" fmla="*/ 0 h 1941958"/>
              <a:gd name="connsiteX0" fmla="*/ 0 w 4849809"/>
              <a:gd name="connsiteY0" fmla="*/ 0 h 1941958"/>
              <a:gd name="connsiteX1" fmla="*/ 4585722 w 4849809"/>
              <a:gd name="connsiteY1" fmla="*/ 0 h 1941958"/>
              <a:gd name="connsiteX2" fmla="*/ 4532671 w 4849809"/>
              <a:gd name="connsiteY2" fmla="*/ 1038178 h 1941958"/>
              <a:gd name="connsiteX3" fmla="*/ 1803193 w 4849809"/>
              <a:gd name="connsiteY3" fmla="*/ 1922293 h 1941958"/>
              <a:gd name="connsiteX4" fmla="*/ 0 w 4849809"/>
              <a:gd name="connsiteY4" fmla="*/ 1941958 h 1941958"/>
              <a:gd name="connsiteX5" fmla="*/ 0 w 4849809"/>
              <a:gd name="connsiteY5" fmla="*/ 0 h 1941958"/>
              <a:gd name="connsiteX0" fmla="*/ 0 w 4596864"/>
              <a:gd name="connsiteY0" fmla="*/ 0 h 1941958"/>
              <a:gd name="connsiteX1" fmla="*/ 4585722 w 4596864"/>
              <a:gd name="connsiteY1" fmla="*/ 0 h 1941958"/>
              <a:gd name="connsiteX2" fmla="*/ 4532671 w 4596864"/>
              <a:gd name="connsiteY2" fmla="*/ 1038178 h 1941958"/>
              <a:gd name="connsiteX3" fmla="*/ 1803193 w 4596864"/>
              <a:gd name="connsiteY3" fmla="*/ 1922293 h 1941958"/>
              <a:gd name="connsiteX4" fmla="*/ 0 w 4596864"/>
              <a:gd name="connsiteY4" fmla="*/ 1941958 h 1941958"/>
              <a:gd name="connsiteX5" fmla="*/ 0 w 4596864"/>
              <a:gd name="connsiteY5" fmla="*/ 0 h 1941958"/>
              <a:gd name="connsiteX0" fmla="*/ 0 w 4601538"/>
              <a:gd name="connsiteY0" fmla="*/ 0 h 1941958"/>
              <a:gd name="connsiteX1" fmla="*/ 4585722 w 4601538"/>
              <a:gd name="connsiteY1" fmla="*/ 0 h 1941958"/>
              <a:gd name="connsiteX2" fmla="*/ 4583043 w 4601538"/>
              <a:gd name="connsiteY2" fmla="*/ 996096 h 1941958"/>
              <a:gd name="connsiteX3" fmla="*/ 1803193 w 4601538"/>
              <a:gd name="connsiteY3" fmla="*/ 1922293 h 1941958"/>
              <a:gd name="connsiteX4" fmla="*/ 0 w 4601538"/>
              <a:gd name="connsiteY4" fmla="*/ 1941958 h 1941958"/>
              <a:gd name="connsiteX5" fmla="*/ 0 w 4601538"/>
              <a:gd name="connsiteY5" fmla="*/ 0 h 1941958"/>
              <a:gd name="connsiteX0" fmla="*/ 0 w 4610560"/>
              <a:gd name="connsiteY0" fmla="*/ 0 h 1941958"/>
              <a:gd name="connsiteX1" fmla="*/ 4585722 w 4610560"/>
              <a:gd name="connsiteY1" fmla="*/ 0 h 1941958"/>
              <a:gd name="connsiteX2" fmla="*/ 4583043 w 4610560"/>
              <a:gd name="connsiteY2" fmla="*/ 996096 h 1941958"/>
              <a:gd name="connsiteX3" fmla="*/ 1803193 w 4610560"/>
              <a:gd name="connsiteY3" fmla="*/ 1922293 h 1941958"/>
              <a:gd name="connsiteX4" fmla="*/ 0 w 4610560"/>
              <a:gd name="connsiteY4" fmla="*/ 1941958 h 1941958"/>
              <a:gd name="connsiteX5" fmla="*/ 0 w 4610560"/>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1803193 w 4613278"/>
              <a:gd name="connsiteY3" fmla="*/ 1922293 h 1941958"/>
              <a:gd name="connsiteX4" fmla="*/ 0 w 4613278"/>
              <a:gd name="connsiteY4" fmla="*/ 1941958 h 1941958"/>
              <a:gd name="connsiteX5" fmla="*/ 0 w 4613278"/>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1803193 w 4613278"/>
              <a:gd name="connsiteY3" fmla="*/ 1922293 h 1941958"/>
              <a:gd name="connsiteX4" fmla="*/ 0 w 4613278"/>
              <a:gd name="connsiteY4" fmla="*/ 1941958 h 1941958"/>
              <a:gd name="connsiteX5" fmla="*/ 0 w 4613278"/>
              <a:gd name="connsiteY5" fmla="*/ 0 h 1941958"/>
              <a:gd name="connsiteX0" fmla="*/ 0 w 4613278"/>
              <a:gd name="connsiteY0" fmla="*/ 0 h 1941958"/>
              <a:gd name="connsiteX1" fmla="*/ 4585722 w 4613278"/>
              <a:gd name="connsiteY1" fmla="*/ 0 h 1941958"/>
              <a:gd name="connsiteX2" fmla="*/ 4583043 w 4613278"/>
              <a:gd name="connsiteY2" fmla="*/ 996096 h 1941958"/>
              <a:gd name="connsiteX3" fmla="*/ 987173 w 4613278"/>
              <a:gd name="connsiteY3" fmla="*/ 1922293 h 1941958"/>
              <a:gd name="connsiteX4" fmla="*/ 0 w 4613278"/>
              <a:gd name="connsiteY4" fmla="*/ 1941958 h 1941958"/>
              <a:gd name="connsiteX5" fmla="*/ 0 w 4613278"/>
              <a:gd name="connsiteY5" fmla="*/ 0 h 1941958"/>
              <a:gd name="connsiteX0" fmla="*/ 0 w 4617222"/>
              <a:gd name="connsiteY0" fmla="*/ 0 h 1941958"/>
              <a:gd name="connsiteX1" fmla="*/ 4585722 w 4617222"/>
              <a:gd name="connsiteY1" fmla="*/ 0 h 1941958"/>
              <a:gd name="connsiteX2" fmla="*/ 4593119 w 4617222"/>
              <a:gd name="connsiteY2" fmla="*/ 680480 h 1941958"/>
              <a:gd name="connsiteX3" fmla="*/ 987173 w 4617222"/>
              <a:gd name="connsiteY3" fmla="*/ 1922293 h 1941958"/>
              <a:gd name="connsiteX4" fmla="*/ 0 w 4617222"/>
              <a:gd name="connsiteY4" fmla="*/ 1941958 h 1941958"/>
              <a:gd name="connsiteX5" fmla="*/ 0 w 4617222"/>
              <a:gd name="connsiteY5" fmla="*/ 0 h 194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7222" h="1941958">
                <a:moveTo>
                  <a:pt x="0" y="0"/>
                </a:moveTo>
                <a:lnTo>
                  <a:pt x="4585722" y="0"/>
                </a:lnTo>
                <a:cubicBezTo>
                  <a:pt x="4636522" y="644978"/>
                  <a:pt x="4615876" y="-258254"/>
                  <a:pt x="4593119" y="680480"/>
                </a:cubicBezTo>
                <a:cubicBezTo>
                  <a:pt x="3059698" y="1303401"/>
                  <a:pt x="1627908" y="1742166"/>
                  <a:pt x="987173" y="1922293"/>
                </a:cubicBezTo>
                <a:lnTo>
                  <a:pt x="0" y="1941958"/>
                </a:lnTo>
                <a:lnTo>
                  <a:pt x="0" y="0"/>
                </a:lnTo>
                <a:close/>
              </a:path>
            </a:pathLst>
          </a:custGeom>
          <a:blipFill>
            <a:blip r:embed="rId6"/>
            <a:stretch>
              <a:fillRect/>
            </a:stretch>
          </a:blipFill>
          <a:ln w="12700" cap="flat" cmpd="sng" algn="ctr">
            <a:noFill/>
            <a:prstDash val="solid"/>
            <a:miter lim="800000"/>
          </a:ln>
          <a:effectLst>
            <a:glow rad="228600">
              <a:schemeClr val="accent6">
                <a:satMod val="175000"/>
                <a:alpha val="40000"/>
              </a:schemeClr>
            </a:glow>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p:cNvSpPr txBox="1"/>
          <p:nvPr/>
        </p:nvSpPr>
        <p:spPr>
          <a:xfrm>
            <a:off x="2462092" y="6046993"/>
            <a:ext cx="804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100 MeV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8" name="TextBox 27"/>
          <p:cNvSpPr txBox="1"/>
          <p:nvPr/>
        </p:nvSpPr>
        <p:spPr>
          <a:xfrm>
            <a:off x="4988905" y="4496623"/>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8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9" name="Curved Connector 28"/>
          <p:cNvCxnSpPr>
            <a:stCxn id="27" idx="1"/>
          </p:cNvCxnSpPr>
          <p:nvPr/>
        </p:nvCxnSpPr>
        <p:spPr>
          <a:xfrm rot="10800000">
            <a:off x="2124716" y="5859009"/>
            <a:ext cx="337376" cy="511151"/>
          </a:xfrm>
          <a:prstGeom prst="curvedConnector2">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Curved Connector 29"/>
          <p:cNvCxnSpPr/>
          <p:nvPr/>
        </p:nvCxnSpPr>
        <p:spPr>
          <a:xfrm rot="5400000" flipH="1" flipV="1">
            <a:off x="5096261" y="4070090"/>
            <a:ext cx="646409" cy="230412"/>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31" name="TextBox 30"/>
          <p:cNvSpPr txBox="1"/>
          <p:nvPr/>
        </p:nvSpPr>
        <p:spPr>
          <a:xfrm>
            <a:off x="6668988" y="3492759"/>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12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2" name="Curved Connector 31"/>
          <p:cNvCxnSpPr/>
          <p:nvPr/>
        </p:nvCxnSpPr>
        <p:spPr>
          <a:xfrm rot="5400000" flipH="1" flipV="1">
            <a:off x="6874622" y="3046311"/>
            <a:ext cx="733124" cy="222153"/>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00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83" y="2065178"/>
            <a:ext cx="9550400" cy="2754600"/>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smtClean="0">
                <a:ln>
                  <a:noFill/>
                </a:ln>
                <a:solidFill>
                  <a:srgbClr val="5B9BD5">
                    <a:lumMod val="40000"/>
                    <a:lumOff val="60000"/>
                  </a:srgbClr>
                </a:solidFill>
                <a:effectLst/>
                <a:uLnTx/>
                <a:uFillTx/>
                <a:latin typeface="Arial"/>
                <a:ea typeface="+mn-ea"/>
                <a:cs typeface="Arial"/>
              </a:rPr>
              <a:t> Concept </a:t>
            </a: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principles </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smtClean="0">
                <a:ln>
                  <a:noFill/>
                </a:ln>
                <a:solidFill>
                  <a:srgbClr val="5B9BD5">
                    <a:lumMod val="40000"/>
                    <a:lumOff val="60000"/>
                  </a:srgbClr>
                </a:solidFill>
                <a:effectLst/>
                <a:uLnTx/>
                <a:uFillTx/>
                <a:latin typeface="Arial"/>
                <a:ea typeface="+mn-ea"/>
                <a:cs typeface="Arial"/>
              </a:rPr>
              <a:t> User </a:t>
            </a: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communities’ requirements</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spc="-150" dirty="0" smtClean="0">
                <a:solidFill>
                  <a:srgbClr val="5B9BD5">
                    <a:lumMod val="40000"/>
                    <a:lumOff val="60000"/>
                  </a:srgbClr>
                </a:solidFill>
                <a:latin typeface="Arial"/>
                <a:cs typeface="Arial"/>
              </a:rPr>
              <a:t> Conceptual </a:t>
            </a:r>
            <a:r>
              <a:rPr lang="en-GB" sz="3200" spc="-150" dirty="0">
                <a:solidFill>
                  <a:srgbClr val="5B9BD5">
                    <a:lumMod val="40000"/>
                    <a:lumOff val="60000"/>
                  </a:srgbClr>
                </a:solidFill>
                <a:latin typeface="Arial"/>
                <a:cs typeface="Arial"/>
              </a:rPr>
              <a:t>design for a next-generation XFEL</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b="1" spc="-150" dirty="0" smtClean="0">
                <a:solidFill>
                  <a:srgbClr val="2E2D62"/>
                </a:solidFill>
                <a:latin typeface="Arial"/>
                <a:cs typeface="Arial"/>
              </a:rPr>
              <a:t>Summary </a:t>
            </a:r>
            <a:r>
              <a:rPr lang="en-GB" sz="3200" b="1" spc="-150" dirty="0">
                <a:solidFill>
                  <a:srgbClr val="2E2D62"/>
                </a:solidFill>
                <a:latin typeface="Arial"/>
                <a:cs typeface="Arial"/>
              </a:rPr>
              <a:t>and next steps</a:t>
            </a:r>
          </a:p>
        </p:txBody>
      </p:sp>
    </p:spTree>
    <p:extLst>
      <p:ext uri="{BB962C8B-B14F-4D97-AF65-F5344CB8AC3E}">
        <p14:creationId xmlns:p14="http://schemas.microsoft.com/office/powerpoint/2010/main" val="1993005203"/>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582B7A9-D6F7-1A16-A527-4F5310CB8164}"/>
              </a:ext>
            </a:extLst>
          </p:cNvPr>
          <p:cNvGrpSpPr/>
          <p:nvPr/>
        </p:nvGrpSpPr>
        <p:grpSpPr>
          <a:xfrm>
            <a:off x="2536773" y="1114954"/>
            <a:ext cx="9580368" cy="4988227"/>
            <a:chOff x="0" y="42617"/>
            <a:chExt cx="12192000" cy="6875667"/>
          </a:xfrm>
        </p:grpSpPr>
        <p:pic>
          <p:nvPicPr>
            <p:cNvPr id="5" name="Picture 4">
              <a:extLst>
                <a:ext uri="{FF2B5EF4-FFF2-40B4-BE49-F238E27FC236}">
                  <a16:creationId xmlns:a16="http://schemas.microsoft.com/office/drawing/2014/main" id="{3D7CA270-27C4-A0E5-E088-51DEA908AF2F}"/>
                </a:ext>
              </a:extLst>
            </p:cNvPr>
            <p:cNvPicPr>
              <a:picLocks noChangeAspect="1"/>
            </p:cNvPicPr>
            <p:nvPr/>
          </p:nvPicPr>
          <p:blipFill>
            <a:blip r:embed="rId2"/>
            <a:stretch>
              <a:fillRect/>
            </a:stretch>
          </p:blipFill>
          <p:spPr>
            <a:xfrm>
              <a:off x="0" y="42617"/>
              <a:ext cx="12192000" cy="6875667"/>
            </a:xfrm>
            <a:prstGeom prst="rect">
              <a:avLst/>
            </a:prstGeom>
          </p:spPr>
        </p:pic>
        <p:pic>
          <p:nvPicPr>
            <p:cNvPr id="6" name="Picture 5">
              <a:extLst>
                <a:ext uri="{FF2B5EF4-FFF2-40B4-BE49-F238E27FC236}">
                  <a16:creationId xmlns:a16="http://schemas.microsoft.com/office/drawing/2014/main" id="{DE8611A2-6E70-76CC-C812-5EB43B61E5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501" t="42098" r="36117" b="20700"/>
            <a:stretch/>
          </p:blipFill>
          <p:spPr>
            <a:xfrm>
              <a:off x="417596" y="6573752"/>
              <a:ext cx="654269" cy="273269"/>
            </a:xfrm>
            <a:prstGeom prst="parallelogram">
              <a:avLst>
                <a:gd name="adj" fmla="val 155055"/>
              </a:avLst>
            </a:prstGeom>
          </p:spPr>
        </p:pic>
      </p:grpSp>
      <p:sp>
        <p:nvSpPr>
          <p:cNvPr id="7" name="Content Placeholder 5">
            <a:extLst>
              <a:ext uri="{FF2B5EF4-FFF2-40B4-BE49-F238E27FC236}">
                <a16:creationId xmlns:a16="http://schemas.microsoft.com/office/drawing/2014/main" id="{53231383-9CF6-A080-BD8E-DE3BE4C12DC1}"/>
              </a:ext>
            </a:extLst>
          </p:cNvPr>
          <p:cNvSpPr txBox="1">
            <a:spLocks/>
          </p:cNvSpPr>
          <p:nvPr/>
        </p:nvSpPr>
        <p:spPr>
          <a:xfrm>
            <a:off x="2937544" y="1318275"/>
            <a:ext cx="11970325" cy="52742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a:solidFill>
                  <a:schemeClr val="tx1"/>
                </a:solidFill>
                <a:latin typeface="+mn-lt"/>
                <a:ea typeface="+mn-ea"/>
                <a:cs typeface="Arial"/>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Arial"/>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Arial"/>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a:solidFill>
                  <a:schemeClr val="tx1"/>
                </a:solidFill>
                <a:latin typeface="+mn-lt"/>
                <a:ea typeface="+mn-ea"/>
                <a:cs typeface="Arial"/>
              </a:defRPr>
            </a:lvl4pPr>
            <a:lvl5pPr marL="2057400" indent="-228600" algn="l" defTabSz="914400" rtl="0" eaLnBrk="1" latinLnBrk="0" hangingPunct="1">
              <a:lnSpc>
                <a:spcPct val="90000"/>
              </a:lnSpc>
              <a:spcBef>
                <a:spcPts val="500"/>
              </a:spcBef>
              <a:buFont typeface="Arial" panose="020B0604020202020204" pitchFamily="34" charset="0"/>
              <a:buChar char="•"/>
              <a:defRPr lang="en-GB" sz="2400" kern="1200" dirty="0">
                <a:solidFill>
                  <a:schemeClr val="tx1"/>
                </a:solidFill>
                <a:latin typeface="+mn-lt"/>
                <a:ea typeface="+mn-ea"/>
                <a:cs typeface="Arial"/>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endParaRPr lang="en-GB" sz="1800"/>
          </a:p>
        </p:txBody>
      </p:sp>
      <p:sp>
        <p:nvSpPr>
          <p:cNvPr id="3" name="Content Placeholder 2">
            <a:extLst>
              <a:ext uri="{FF2B5EF4-FFF2-40B4-BE49-F238E27FC236}">
                <a16:creationId xmlns:a16="http://schemas.microsoft.com/office/drawing/2014/main" id="{024AD4EF-AAF3-9346-4207-0EED62DC8803}"/>
              </a:ext>
            </a:extLst>
          </p:cNvPr>
          <p:cNvSpPr>
            <a:spLocks noGrp="1"/>
          </p:cNvSpPr>
          <p:nvPr>
            <p:ph idx="1"/>
          </p:nvPr>
        </p:nvSpPr>
        <p:spPr>
          <a:xfrm>
            <a:off x="74404" y="27287"/>
            <a:ext cx="11736596" cy="3247866"/>
          </a:xfrm>
        </p:spPr>
        <p:txBody>
          <a:bodyPr>
            <a:noAutofit/>
          </a:bodyPr>
          <a:lstStyle/>
          <a:p>
            <a:pPr marL="0" indent="0">
              <a:buNone/>
            </a:pPr>
            <a:r>
              <a:rPr lang="en-GB" sz="3200" b="1" spc="-150" dirty="0">
                <a:solidFill>
                  <a:srgbClr val="2E2D62"/>
                </a:solidFill>
                <a:latin typeface="Arial"/>
                <a:cs typeface="Arial"/>
              </a:rPr>
              <a:t>Summary</a:t>
            </a:r>
          </a:p>
          <a:p>
            <a:pPr marL="285750" indent="-285750"/>
            <a:r>
              <a:rPr lang="en-GB" sz="1400" dirty="0"/>
              <a:t>XFELs are an extraordinary technology that still have great potential to be improved: they are well positioned to be leading scientific facilities for decades</a:t>
            </a:r>
          </a:p>
          <a:p>
            <a:pPr marL="285750" indent="-285750"/>
            <a:r>
              <a:rPr lang="en-GB" sz="1400" dirty="0"/>
              <a:t>There is considerable domestic (UK) demand for XFEL capabilities</a:t>
            </a:r>
          </a:p>
          <a:p>
            <a:pPr marL="285750" indent="-285750">
              <a:spcBef>
                <a:spcPts val="2200"/>
              </a:spcBef>
            </a:pPr>
            <a:r>
              <a:rPr lang="en-GB" sz="1400" dirty="0"/>
              <a:t>We have developed a conceptual design for a next-generation XFEL </a:t>
            </a:r>
            <a:br>
              <a:rPr lang="en-GB" sz="1400" dirty="0"/>
            </a:br>
            <a:r>
              <a:rPr lang="en-GB" sz="1400" dirty="0"/>
              <a:t>to meet the Science Case requirements:</a:t>
            </a:r>
          </a:p>
          <a:p>
            <a:pPr marL="742950" lvl="1" indent="-285750"/>
            <a:r>
              <a:rPr lang="en-GB" sz="1400" dirty="0"/>
              <a:t>Ambitious ‘international-scale’ scope</a:t>
            </a:r>
          </a:p>
          <a:p>
            <a:pPr marL="742950" lvl="1" indent="-285750"/>
            <a:r>
              <a:rPr lang="en-GB" sz="1400" dirty="0"/>
              <a:t>Robust and technically feasible</a:t>
            </a:r>
          </a:p>
          <a:p>
            <a:pPr marL="742950" lvl="1" indent="-285750"/>
            <a:r>
              <a:rPr lang="en-GB" sz="1400" dirty="0"/>
              <a:t>Aspects of this design can be mapped to a range of options presently being </a:t>
            </a:r>
            <a:r>
              <a:rPr lang="en-GB" sz="1400" dirty="0"/>
              <a:t>analysed</a:t>
            </a:r>
          </a:p>
          <a:p>
            <a:pPr marL="285750" indent="-285750"/>
            <a:r>
              <a:rPr lang="en-GB" sz="1400" dirty="0" smtClean="0"/>
              <a:t>This </a:t>
            </a:r>
            <a:r>
              <a:rPr lang="en-GB" sz="1400" dirty="0"/>
              <a:t>is a major opportunity for the UK to develop a new facility</a:t>
            </a:r>
            <a:br>
              <a:rPr lang="en-GB" sz="1400" dirty="0"/>
            </a:br>
            <a:r>
              <a:rPr lang="en-GB" sz="1400" dirty="0"/>
              <a:t>or to help significantly enhance international facilities</a:t>
            </a:r>
          </a:p>
        </p:txBody>
      </p:sp>
      <p:sp>
        <p:nvSpPr>
          <p:cNvPr id="8" name="Rectangle 7"/>
          <p:cNvSpPr/>
          <p:nvPr/>
        </p:nvSpPr>
        <p:spPr>
          <a:xfrm>
            <a:off x="5568047" y="5023671"/>
            <a:ext cx="6427765" cy="1279325"/>
          </a:xfrm>
          <a:prstGeom prst="rect">
            <a:avLst/>
          </a:prstGeom>
        </p:spPr>
        <p:txBody>
          <a:bodyPr wrap="square">
            <a:spAutoFit/>
          </a:bodyPr>
          <a:lstStyle/>
          <a:p>
            <a:pPr>
              <a:lnSpc>
                <a:spcPct val="90000"/>
              </a:lnSpc>
              <a:spcBef>
                <a:spcPts val="1000"/>
              </a:spcBef>
              <a:spcAft>
                <a:spcPts val="800"/>
              </a:spcAft>
            </a:pPr>
            <a:r>
              <a:rPr lang="en-GB" sz="3200" b="1" spc="-150" dirty="0">
                <a:solidFill>
                  <a:srgbClr val="2E2D62"/>
                </a:solidFill>
                <a:latin typeface="Arial"/>
                <a:cs typeface="Arial"/>
              </a:rPr>
              <a:t>Next Steps</a:t>
            </a:r>
          </a:p>
          <a:p>
            <a:pPr algn="just">
              <a:spcBef>
                <a:spcPts val="300"/>
              </a:spcBef>
              <a:spcAft>
                <a:spcPts val="800"/>
              </a:spcAft>
            </a:pPr>
            <a:r>
              <a:rPr lang="en-GB" sz="1400" dirty="0"/>
              <a:t>Publish the “Conceptual Design and Options Analysis” document Q1 2026.</a:t>
            </a:r>
          </a:p>
          <a:p>
            <a:pPr algn="just">
              <a:spcBef>
                <a:spcPts val="300"/>
              </a:spcBef>
              <a:spcAft>
                <a:spcPts val="800"/>
              </a:spcAft>
            </a:pPr>
            <a:r>
              <a:rPr lang="en-GB" sz="1400" dirty="0"/>
              <a:t>Present to both internal (UKRI) and external advisory boards</a:t>
            </a:r>
            <a:r>
              <a:rPr lang="en-GB" sz="1600" dirty="0" smtClean="0"/>
              <a:t>.</a:t>
            </a:r>
            <a:endParaRPr lang="en-GB" sz="1600" dirty="0"/>
          </a:p>
        </p:txBody>
      </p:sp>
      <p:sp>
        <p:nvSpPr>
          <p:cNvPr id="16" name="Date Placeholder 15"/>
          <p:cNvSpPr>
            <a:spLocks noGrp="1"/>
          </p:cNvSpPr>
          <p:nvPr>
            <p:ph type="dt" sz="half" idx="10"/>
          </p:nvPr>
        </p:nvSpPr>
        <p:spPr/>
        <p:txBody>
          <a:bodyPr/>
          <a:lstStyle/>
          <a:p>
            <a:fld id="{C98C485D-400B-4335-AF6F-00185811A027}" type="datetime1">
              <a:rPr lang="en-GB" smtClean="0"/>
              <a:t>02/10/2025</a:t>
            </a:fld>
            <a:endParaRPr lang="en-GB"/>
          </a:p>
        </p:txBody>
      </p:sp>
      <p:sp>
        <p:nvSpPr>
          <p:cNvPr id="17" name="Footer Placeholder 16"/>
          <p:cNvSpPr>
            <a:spLocks noGrp="1"/>
          </p:cNvSpPr>
          <p:nvPr>
            <p:ph type="ftr" sz="quarter" idx="11"/>
          </p:nvPr>
        </p:nvSpPr>
        <p:spPr/>
        <p:txBody>
          <a:bodyPr/>
          <a:lstStyle/>
          <a:p>
            <a:r>
              <a:rPr lang="en-GB" smtClean="0"/>
              <a:t>HOMSC2025</a:t>
            </a:r>
            <a:endParaRPr lang="en-GB"/>
          </a:p>
        </p:txBody>
      </p:sp>
      <p:sp>
        <p:nvSpPr>
          <p:cNvPr id="18" name="Slide Number Placeholder 17"/>
          <p:cNvSpPr>
            <a:spLocks noGrp="1"/>
          </p:cNvSpPr>
          <p:nvPr>
            <p:ph type="sldNum" sz="quarter" idx="12"/>
          </p:nvPr>
        </p:nvSpPr>
        <p:spPr/>
        <p:txBody>
          <a:bodyPr/>
          <a:lstStyle/>
          <a:p>
            <a:fld id="{3AC83699-7587-40E8-BE27-FD3E7AC6B951}" type="slidenum">
              <a:rPr lang="en-GB" smtClean="0"/>
              <a:t>19</a:t>
            </a:fld>
            <a:endParaRPr lang="en-GB"/>
          </a:p>
        </p:txBody>
      </p:sp>
      <p:sp>
        <p:nvSpPr>
          <p:cNvPr id="13" name="Content Placeholder 2">
            <a:extLst>
              <a:ext uri="{FF2B5EF4-FFF2-40B4-BE49-F238E27FC236}">
                <a16:creationId xmlns:a16="http://schemas.microsoft.com/office/drawing/2014/main" id="{024AD4EF-AAF3-9346-4207-0EED62DC8803}"/>
              </a:ext>
            </a:extLst>
          </p:cNvPr>
          <p:cNvSpPr txBox="1">
            <a:spLocks/>
          </p:cNvSpPr>
          <p:nvPr/>
        </p:nvSpPr>
        <p:spPr>
          <a:xfrm>
            <a:off x="253580" y="3467078"/>
            <a:ext cx="4210237" cy="32478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b="1" spc="-150" dirty="0">
                <a:solidFill>
                  <a:srgbClr val="2E2D62"/>
                </a:solidFill>
                <a:latin typeface="Arial"/>
                <a:cs typeface="Arial"/>
              </a:rPr>
              <a:t>Key Parameters</a:t>
            </a:r>
          </a:p>
          <a:p>
            <a:r>
              <a:rPr lang="en-GB" sz="1400" dirty="0"/>
              <a:t>8</a:t>
            </a:r>
            <a:r>
              <a:rPr lang="en-GB" sz="1400" dirty="0" smtClean="0"/>
              <a:t> GeV e</a:t>
            </a:r>
            <a:r>
              <a:rPr lang="en-GB" sz="1400" baseline="30000" dirty="0" smtClean="0"/>
              <a:t>-</a:t>
            </a:r>
            <a:r>
              <a:rPr lang="en-GB" sz="1400" dirty="0" smtClean="0"/>
              <a:t> machine</a:t>
            </a:r>
          </a:p>
          <a:p>
            <a:r>
              <a:rPr lang="en-GB" sz="1400" dirty="0" smtClean="0"/>
              <a:t>2 </a:t>
            </a:r>
            <a:r>
              <a:rPr lang="en-GB" sz="1400" dirty="0"/>
              <a:t>VHF NC Guns</a:t>
            </a:r>
          </a:p>
          <a:p>
            <a:r>
              <a:rPr lang="en-GB" sz="1400" dirty="0"/>
              <a:t>Interleaved beams of irregular fill pattern comprised of varying bunch charges</a:t>
            </a:r>
          </a:p>
          <a:p>
            <a:r>
              <a:rPr lang="en-GB" sz="1400" dirty="0"/>
              <a:t>600 L-band TESLA 9-cell </a:t>
            </a:r>
            <a:r>
              <a:rPr lang="en-GB" sz="1400" dirty="0" smtClean="0"/>
              <a:t>cavities ~14MV/m</a:t>
            </a:r>
          </a:p>
          <a:p>
            <a:pPr marL="0" indent="0">
              <a:buNone/>
            </a:pPr>
            <a:endParaRPr lang="en-GB" sz="1600" dirty="0" smtClean="0"/>
          </a:p>
          <a:p>
            <a:endParaRPr lang="en-GB" sz="1600" dirty="0"/>
          </a:p>
          <a:p>
            <a:endParaRPr lang="en-GB" sz="1700" dirty="0" smtClean="0"/>
          </a:p>
          <a:p>
            <a:endParaRPr lang="en-GB" sz="1700" dirty="0" smtClean="0"/>
          </a:p>
          <a:p>
            <a:endParaRPr lang="en-GB" sz="1700" dirty="0"/>
          </a:p>
        </p:txBody>
      </p:sp>
      <p:sp>
        <p:nvSpPr>
          <p:cNvPr id="14" name="TextBox 13"/>
          <p:cNvSpPr txBox="1"/>
          <p:nvPr/>
        </p:nvSpPr>
        <p:spPr>
          <a:xfrm>
            <a:off x="3898265" y="5838402"/>
            <a:ext cx="8043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100 MeV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TextBox 14"/>
          <p:cNvSpPr txBox="1"/>
          <p:nvPr/>
        </p:nvSpPr>
        <p:spPr>
          <a:xfrm>
            <a:off x="6333712" y="4451018"/>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8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9" name="Curved Connector 18"/>
          <p:cNvCxnSpPr>
            <a:stCxn id="14" idx="1"/>
          </p:cNvCxnSpPr>
          <p:nvPr/>
        </p:nvCxnSpPr>
        <p:spPr>
          <a:xfrm rot="10800000">
            <a:off x="3560889" y="5650418"/>
            <a:ext cx="337376" cy="511151"/>
          </a:xfrm>
          <a:prstGeom prst="curvedConnector2">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Curved Connector 19"/>
          <p:cNvCxnSpPr/>
          <p:nvPr/>
        </p:nvCxnSpPr>
        <p:spPr>
          <a:xfrm rot="16200000" flipV="1">
            <a:off x="6394832" y="4208661"/>
            <a:ext cx="379696" cy="128774"/>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1" name="TextBox 20"/>
          <p:cNvSpPr txBox="1"/>
          <p:nvPr/>
        </p:nvSpPr>
        <p:spPr>
          <a:xfrm>
            <a:off x="7623497" y="3924762"/>
            <a:ext cx="105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12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G</a:t>
            </a:r>
            <a:r>
              <a:rPr kumimoji="0" lang="en-GB"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eV</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2" name="Curved Connector 21"/>
          <p:cNvCxnSpPr/>
          <p:nvPr/>
        </p:nvCxnSpPr>
        <p:spPr>
          <a:xfrm rot="5400000" flipH="1" flipV="1">
            <a:off x="7755838" y="3542247"/>
            <a:ext cx="630135" cy="164990"/>
          </a:xfrm>
          <a:prstGeom prst="curvedConnector3">
            <a:avLst>
              <a:gd name="adj1" fmla="val 50000"/>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2" name="Rectangle 11"/>
          <p:cNvSpPr/>
          <p:nvPr/>
        </p:nvSpPr>
        <p:spPr>
          <a:xfrm>
            <a:off x="244671" y="5623707"/>
            <a:ext cx="2337169" cy="954107"/>
          </a:xfrm>
          <a:prstGeom prst="rect">
            <a:avLst/>
          </a:prstGeom>
        </p:spPr>
        <p:txBody>
          <a:bodyPr wrap="square">
            <a:spAutoFit/>
          </a:bodyPr>
          <a:lstStyle/>
          <a:p>
            <a:pPr marL="285750" lvl="0" indent="-285750">
              <a:buFont typeface="Arial" panose="020B0604020202020204" pitchFamily="34" charset="0"/>
              <a:buChar char="•"/>
            </a:pPr>
            <a:r>
              <a:rPr lang="en-GB" sz="1400" dirty="0"/>
              <a:t>NC Cu Booster to </a:t>
            </a:r>
            <a:r>
              <a:rPr lang="en-GB" sz="1400" dirty="0"/>
              <a:t>take beam </a:t>
            </a:r>
            <a:r>
              <a:rPr lang="en-GB" sz="1400" dirty="0"/>
              <a:t>to 12 GeV</a:t>
            </a:r>
            <a:r>
              <a:rPr lang="en-GB" sz="1400" dirty="0" smtClean="0"/>
              <a:t>.</a:t>
            </a:r>
          </a:p>
          <a:p>
            <a:pPr marL="285750" lvl="0" indent="-285750">
              <a:buFont typeface="Arial" panose="020B0604020202020204" pitchFamily="34" charset="0"/>
              <a:buChar char="•"/>
            </a:pPr>
            <a:r>
              <a:rPr lang="en-GB" sz="1400" dirty="0" smtClean="0"/>
              <a:t>6 – 12 FEL lines (scalable)</a:t>
            </a:r>
            <a:endParaRPr lang="en-GB" sz="1400" dirty="0"/>
          </a:p>
          <a:p>
            <a:pPr marL="285750" lvl="0" indent="-285750">
              <a:buFont typeface="Arial" panose="020B0604020202020204" pitchFamily="34" charset="0"/>
              <a:buChar char="•"/>
            </a:pPr>
            <a:endParaRPr lang="en-GB" sz="1400" dirty="0"/>
          </a:p>
        </p:txBody>
      </p:sp>
    </p:spTree>
    <p:extLst>
      <p:ext uri="{BB962C8B-B14F-4D97-AF65-F5344CB8AC3E}">
        <p14:creationId xmlns:p14="http://schemas.microsoft.com/office/powerpoint/2010/main" val="366405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83" y="2065178"/>
            <a:ext cx="9550400" cy="2754600"/>
          </a:xfrm>
          <a:prstGeom prst="rect">
            <a:avLst/>
          </a:prstGeom>
        </p:spPr>
        <p:txBody>
          <a:bodyPr wrap="square" lIns="91440" tIns="45720" rIns="91440" bIns="45720" anchor="t">
            <a:spAutoFit/>
          </a:bodyPr>
          <a:lstStyle/>
          <a:p>
            <a:pPr marL="342900" indent="-342900">
              <a:spcAft>
                <a:spcPts val="1800"/>
              </a:spcAft>
              <a:buFont typeface="+mj-lt"/>
              <a:buAutoNum type="arabicPeriod"/>
            </a:pPr>
            <a:r>
              <a:rPr lang="en-GB" sz="3200" b="1" spc="-150" dirty="0" smtClean="0">
                <a:solidFill>
                  <a:srgbClr val="2E2D62"/>
                </a:solidFill>
                <a:latin typeface="Arial"/>
                <a:cs typeface="Arial"/>
              </a:rPr>
              <a:t> Concept principles </a:t>
            </a:r>
          </a:p>
          <a:p>
            <a:pPr marL="342900" indent="-342900">
              <a:spcAft>
                <a:spcPts val="1800"/>
              </a:spcAft>
              <a:buFont typeface="+mj-lt"/>
              <a:buAutoNum type="arabicPeriod"/>
            </a:pPr>
            <a:r>
              <a:rPr lang="en-GB" sz="3200" b="1" spc="-150" dirty="0">
                <a:solidFill>
                  <a:srgbClr val="2E2D62"/>
                </a:solidFill>
                <a:latin typeface="Arial"/>
                <a:cs typeface="Arial"/>
              </a:rPr>
              <a:t> </a:t>
            </a:r>
            <a:r>
              <a:rPr lang="en-GB" sz="3200" b="1" spc="-150" dirty="0" smtClean="0">
                <a:solidFill>
                  <a:srgbClr val="2E2D62"/>
                </a:solidFill>
                <a:latin typeface="Arial"/>
                <a:cs typeface="Arial"/>
              </a:rPr>
              <a:t>User </a:t>
            </a:r>
            <a:r>
              <a:rPr lang="en-GB" sz="3200" b="1" spc="-150" dirty="0">
                <a:solidFill>
                  <a:srgbClr val="2E2D62"/>
                </a:solidFill>
                <a:latin typeface="Arial"/>
                <a:cs typeface="Arial"/>
              </a:rPr>
              <a:t>communities’ requirements</a:t>
            </a:r>
          </a:p>
          <a:p>
            <a:pPr marL="342900" indent="-342900">
              <a:spcAft>
                <a:spcPts val="1800"/>
              </a:spcAft>
              <a:buFont typeface="+mj-lt"/>
              <a:buAutoNum type="arabicPeriod"/>
            </a:pPr>
            <a:r>
              <a:rPr lang="en-GB" sz="3200" b="1" spc="-150" dirty="0">
                <a:solidFill>
                  <a:srgbClr val="2E2D62"/>
                </a:solidFill>
                <a:latin typeface="Arial"/>
                <a:cs typeface="Arial"/>
              </a:rPr>
              <a:t> </a:t>
            </a:r>
            <a:r>
              <a:rPr lang="en-GB" sz="3200" b="1" spc="-150" dirty="0">
                <a:solidFill>
                  <a:srgbClr val="2E2D62"/>
                </a:solidFill>
                <a:latin typeface="Arial"/>
                <a:cs typeface="Arial"/>
              </a:rPr>
              <a:t>Conceptual design for a next-generation XFEL</a:t>
            </a:r>
          </a:p>
          <a:p>
            <a:pPr marL="342900" indent="-342900">
              <a:spcAft>
                <a:spcPts val="1800"/>
              </a:spcAft>
              <a:buFont typeface="+mj-lt"/>
              <a:buAutoNum type="arabicPeriod"/>
            </a:pPr>
            <a:r>
              <a:rPr lang="en-GB" sz="3200" b="1" spc="-150" dirty="0">
                <a:solidFill>
                  <a:srgbClr val="2E2D62"/>
                </a:solidFill>
                <a:latin typeface="Arial"/>
                <a:cs typeface="Arial"/>
              </a:rPr>
              <a:t> Summary and next steps</a:t>
            </a:r>
          </a:p>
        </p:txBody>
      </p:sp>
      <p:sp>
        <p:nvSpPr>
          <p:cNvPr id="3" name="Rectangle 2"/>
          <p:cNvSpPr/>
          <p:nvPr/>
        </p:nvSpPr>
        <p:spPr>
          <a:xfrm>
            <a:off x="1004097" y="572357"/>
            <a:ext cx="3235096" cy="954107"/>
          </a:xfrm>
          <a:prstGeom prst="rect">
            <a:avLst/>
          </a:prstGeom>
        </p:spPr>
        <p:txBody>
          <a:bodyPr wrap="square">
            <a:spAutoFit/>
          </a:bodyPr>
          <a:lstStyle/>
          <a:p>
            <a:pPr>
              <a:spcAft>
                <a:spcPts val="1800"/>
              </a:spcAft>
            </a:pPr>
            <a:r>
              <a:rPr lang="en-GB" sz="5600" b="1" spc="-160" dirty="0" smtClean="0">
                <a:solidFill>
                  <a:srgbClr val="2E2D62"/>
                </a:solidFill>
                <a:latin typeface="Arial" panose="020B0604020202020204" pitchFamily="34" charset="0"/>
                <a:cs typeface="Arial" panose="020B0604020202020204" pitchFamily="34" charset="0"/>
              </a:rPr>
              <a:t>Outline</a:t>
            </a:r>
            <a:endParaRPr lang="en-GB" sz="5600" b="1" spc="-160" dirty="0">
              <a:solidFill>
                <a:srgbClr val="2E2D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022809"/>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10600" y="636723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7360734" y="1231712"/>
            <a:ext cx="4361022" cy="3729189"/>
          </a:xfrm>
          <a:prstGeom prst="rect">
            <a:avLst/>
          </a:prstGeom>
        </p:spPr>
      </p:pic>
      <p:sp>
        <p:nvSpPr>
          <p:cNvPr id="4" name="TextBox 3">
            <a:extLst>
              <a:ext uri="{FF2B5EF4-FFF2-40B4-BE49-F238E27FC236}">
                <a16:creationId xmlns:a16="http://schemas.microsoft.com/office/drawing/2014/main" id="{F56A4CB8-9A12-B879-68FF-601617C5B01E}"/>
              </a:ext>
            </a:extLst>
          </p:cNvPr>
          <p:cNvSpPr txBox="1"/>
          <p:nvPr/>
        </p:nvSpPr>
        <p:spPr>
          <a:xfrm>
            <a:off x="1115338" y="1243148"/>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Matter in extreme conditions</a:t>
            </a:r>
          </a:p>
        </p:txBody>
      </p:sp>
      <p:sp>
        <p:nvSpPr>
          <p:cNvPr id="5" name="TextBox 4">
            <a:extLst>
              <a:ext uri="{FF2B5EF4-FFF2-40B4-BE49-F238E27FC236}">
                <a16:creationId xmlns:a16="http://schemas.microsoft.com/office/drawing/2014/main" id="{A431144A-9421-652D-B167-A13A5BE48C7F}"/>
              </a:ext>
            </a:extLst>
          </p:cNvPr>
          <p:cNvSpPr txBox="1"/>
          <p:nvPr/>
        </p:nvSpPr>
        <p:spPr>
          <a:xfrm>
            <a:off x="1115338" y="2096745"/>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Nano/Quantum materials </a:t>
            </a:r>
          </a:p>
        </p:txBody>
      </p:sp>
      <p:sp>
        <p:nvSpPr>
          <p:cNvPr id="6" name="TextBox 5">
            <a:extLst>
              <a:ext uri="{FF2B5EF4-FFF2-40B4-BE49-F238E27FC236}">
                <a16:creationId xmlns:a16="http://schemas.microsoft.com/office/drawing/2014/main" id="{207A8ED2-196D-D5E7-8E2F-6DEBE7C05D21}"/>
              </a:ext>
            </a:extLst>
          </p:cNvPr>
          <p:cNvSpPr txBox="1"/>
          <p:nvPr/>
        </p:nvSpPr>
        <p:spPr>
          <a:xfrm>
            <a:off x="1115338" y="3012636"/>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Engineering/Materials/Applications</a:t>
            </a:r>
          </a:p>
        </p:txBody>
      </p:sp>
      <p:sp>
        <p:nvSpPr>
          <p:cNvPr id="7" name="TextBox 6">
            <a:extLst>
              <a:ext uri="{FF2B5EF4-FFF2-40B4-BE49-F238E27FC236}">
                <a16:creationId xmlns:a16="http://schemas.microsoft.com/office/drawing/2014/main" id="{E60946C7-C4C2-1695-E99A-0514DAF595B2}"/>
              </a:ext>
            </a:extLst>
          </p:cNvPr>
          <p:cNvSpPr txBox="1"/>
          <p:nvPr/>
        </p:nvSpPr>
        <p:spPr>
          <a:xfrm>
            <a:off x="1115338" y="3874940"/>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Life sciences: </a:t>
            </a:r>
          </a:p>
        </p:txBody>
      </p:sp>
      <p:sp>
        <p:nvSpPr>
          <p:cNvPr id="8" name="TextBox 7">
            <a:extLst>
              <a:ext uri="{FF2B5EF4-FFF2-40B4-BE49-F238E27FC236}">
                <a16:creationId xmlns:a16="http://schemas.microsoft.com/office/drawing/2014/main" id="{9A101260-A790-1F22-FC84-6E483561828A}"/>
              </a:ext>
            </a:extLst>
          </p:cNvPr>
          <p:cNvSpPr txBox="1"/>
          <p:nvPr/>
        </p:nvSpPr>
        <p:spPr>
          <a:xfrm>
            <a:off x="1108690" y="4737244"/>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Chemical sciences: </a:t>
            </a:r>
          </a:p>
        </p:txBody>
      </p:sp>
      <p:sp>
        <p:nvSpPr>
          <p:cNvPr id="9" name="TextBox 8">
            <a:extLst>
              <a:ext uri="{FF2B5EF4-FFF2-40B4-BE49-F238E27FC236}">
                <a16:creationId xmlns:a16="http://schemas.microsoft.com/office/drawing/2014/main" id="{CCB6D864-930A-DC7E-4FC3-7661F0E3E329}"/>
              </a:ext>
            </a:extLst>
          </p:cNvPr>
          <p:cNvSpPr txBox="1"/>
          <p:nvPr/>
        </p:nvSpPr>
        <p:spPr>
          <a:xfrm>
            <a:off x="1115338" y="5694262"/>
            <a:ext cx="5444710"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Physical sciences: </a:t>
            </a:r>
          </a:p>
        </p:txBody>
      </p:sp>
      <p:sp>
        <p:nvSpPr>
          <p:cNvPr id="10" name="TextBox 9">
            <a:extLst>
              <a:ext uri="{FF2B5EF4-FFF2-40B4-BE49-F238E27FC236}">
                <a16:creationId xmlns:a16="http://schemas.microsoft.com/office/drawing/2014/main" id="{5EB3D33E-1C15-4176-EFF9-6A9CC8E80DCE}"/>
              </a:ext>
            </a:extLst>
          </p:cNvPr>
          <p:cNvSpPr txBox="1"/>
          <p:nvPr/>
        </p:nvSpPr>
        <p:spPr>
          <a:xfrm>
            <a:off x="1115339" y="1582823"/>
            <a:ext cx="5634014"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Andy Higginbotham (York), Andy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Comley</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(AWE), Emma McBride (QUB), Sam Vinko (Oxford), Marco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Borghesi</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(QUB), Malcolm McMahon (Edinburgh), Justin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Wark</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(Oxford)</a:t>
            </a: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8BD2CE2-B103-46E9-A367-07859331D506}"/>
              </a:ext>
            </a:extLst>
          </p:cNvPr>
          <p:cNvSpPr txBox="1"/>
          <p:nvPr/>
        </p:nvSpPr>
        <p:spPr>
          <a:xfrm>
            <a:off x="1115340" y="2419847"/>
            <a:ext cx="5220146"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Anna Regoutz (UCL), Marcus Newton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Soton</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Ian Robinson (UCL/Brookhaven), Mark Dean (Brookhaven), Shakil Awan (Plymouth), Paolo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Raedelli</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(Oxford), Simon Wall (Aarhus), Sarnjeet Dhesi (Diamond), </a:t>
            </a:r>
          </a:p>
        </p:txBody>
      </p:sp>
      <p:sp>
        <p:nvSpPr>
          <p:cNvPr id="12" name="TextBox 11">
            <a:extLst>
              <a:ext uri="{FF2B5EF4-FFF2-40B4-BE49-F238E27FC236}">
                <a16:creationId xmlns:a16="http://schemas.microsoft.com/office/drawing/2014/main" id="{AE5BE12C-5C52-6A91-F351-6F2E95AED21C}"/>
              </a:ext>
            </a:extLst>
          </p:cNvPr>
          <p:cNvSpPr txBox="1"/>
          <p:nvPr/>
        </p:nvSpPr>
        <p:spPr>
          <a:xfrm>
            <a:off x="1115339" y="3380959"/>
            <a:ext cx="5796407"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David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Rugg</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(RR), Sven Schroeder (Leeds), David Dye (IC) Dan Eakins (Oxford),  Mike Fitzpatrick (Coventry) </a:t>
            </a:r>
          </a:p>
        </p:txBody>
      </p:sp>
      <p:sp>
        <p:nvSpPr>
          <p:cNvPr id="13" name="TextBox 12">
            <a:extLst>
              <a:ext uri="{FF2B5EF4-FFF2-40B4-BE49-F238E27FC236}">
                <a16:creationId xmlns:a16="http://schemas.microsoft.com/office/drawing/2014/main" id="{32288600-6CEE-AFB5-51BA-4C7900721188}"/>
              </a:ext>
            </a:extLst>
          </p:cNvPr>
          <p:cNvSpPr txBox="1"/>
          <p:nvPr/>
        </p:nvSpPr>
        <p:spPr>
          <a:xfrm>
            <a:off x="1115339" y="4221570"/>
            <a:ext cx="5634013"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Allen Orville (Diamond), Jasper van Thor (IC), Xiaodong Zhang (IC), Shakil Awan (Plymouth), Adrian Mancuso (Diamond), Tian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Geng</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Heptares</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57156980-8C09-CF75-C115-489A0902384C}"/>
              </a:ext>
            </a:extLst>
          </p:cNvPr>
          <p:cNvSpPr txBox="1"/>
          <p:nvPr/>
        </p:nvSpPr>
        <p:spPr>
          <a:xfrm>
            <a:off x="1115339" y="5092333"/>
            <a:ext cx="5133061" cy="64633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Julia Weinstein (Sheffield), Russell Minns (</a:t>
            </a:r>
            <a:r>
              <a:rPr kumimoji="0" lang="en-GB" sz="1200" b="0" i="1" u="none" strike="noStrike" kern="1200" cap="none" spc="0" normalizeH="0" baseline="0" noProof="0" err="1">
                <a:ln>
                  <a:noFill/>
                </a:ln>
                <a:solidFill>
                  <a:prstClr val="black"/>
                </a:solidFill>
                <a:effectLst/>
                <a:uLnTx/>
                <a:uFillTx/>
                <a:latin typeface="Calibri" panose="020F0502020204030204"/>
                <a:ea typeface="+mn-ea"/>
                <a:cs typeface="+mn-cs"/>
              </a:rPr>
              <a:t>Soton</a:t>
            </a: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 Sofia Diaz-Moreno (Diamond), Alex Baidak (Manchester), Andrew Burnett (Leeds), Tom Penfold (Newcastle), Rebecca Ingle (UCL), Mark Brouard, Claire Vallance (Oxford) </a:t>
            </a:r>
          </a:p>
        </p:txBody>
      </p:sp>
      <p:sp>
        <p:nvSpPr>
          <p:cNvPr id="15" name="TextBox 14">
            <a:extLst>
              <a:ext uri="{FF2B5EF4-FFF2-40B4-BE49-F238E27FC236}">
                <a16:creationId xmlns:a16="http://schemas.microsoft.com/office/drawing/2014/main" id="{1AF5C12D-5FA5-C556-E752-4717F1A2C275}"/>
              </a:ext>
            </a:extLst>
          </p:cNvPr>
          <p:cNvSpPr txBox="1"/>
          <p:nvPr/>
        </p:nvSpPr>
        <p:spPr>
          <a:xfrm>
            <a:off x="1115339" y="6049350"/>
            <a:ext cx="4708518" cy="461665"/>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prstClr val="black"/>
                </a:solidFill>
                <a:effectLst/>
                <a:uLnTx/>
                <a:uFillTx/>
                <a:latin typeface="Calibri" panose="020F0502020204030204"/>
                <a:ea typeface="+mn-ea"/>
                <a:cs typeface="+mn-cs"/>
              </a:rPr>
              <a:t>Amelle Zair (KCL), Adam Kirrander (Edinburgh), Jason Greenwood (QUB), Jon Marangos (IC), Elaine Seddon (Cockcroft) </a:t>
            </a:r>
          </a:p>
        </p:txBody>
      </p:sp>
      <p:sp>
        <p:nvSpPr>
          <p:cNvPr id="16" name="TextBox 15">
            <a:extLst>
              <a:ext uri="{FF2B5EF4-FFF2-40B4-BE49-F238E27FC236}">
                <a16:creationId xmlns:a16="http://schemas.microsoft.com/office/drawing/2014/main" id="{85F17C2E-3065-83A0-4CB5-5F4C7B28E016}"/>
              </a:ext>
            </a:extLst>
          </p:cNvPr>
          <p:cNvSpPr txBox="1"/>
          <p:nvPr/>
        </p:nvSpPr>
        <p:spPr>
          <a:xfrm>
            <a:off x="320681" y="6550223"/>
            <a:ext cx="6239367"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prstClr val="black"/>
                </a:solidFill>
                <a:effectLst/>
                <a:uLnTx/>
                <a:uFillTx/>
                <a:latin typeface="Calibri" panose="020F0502020204030204"/>
                <a:ea typeface="+mn-ea"/>
                <a:cs typeface="+mn-cs"/>
              </a:rPr>
              <a:t>+ around 100 additional experts from around the world contributing to Science Case</a:t>
            </a:r>
          </a:p>
        </p:txBody>
      </p:sp>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162" y="1243148"/>
            <a:ext cx="942698" cy="1378096"/>
          </a:xfrm>
          <a:prstGeom prst="rect">
            <a:avLst/>
          </a:prstGeom>
        </p:spPr>
      </p:pic>
      <p:sp>
        <p:nvSpPr>
          <p:cNvPr id="21" name="TextBox 20">
            <a:extLst>
              <a:ext uri="{FF2B5EF4-FFF2-40B4-BE49-F238E27FC236}">
                <a16:creationId xmlns:a16="http://schemas.microsoft.com/office/drawing/2014/main" id="{85F17C2E-3065-83A0-4CB5-5F4C7B28E016}"/>
              </a:ext>
            </a:extLst>
          </p:cNvPr>
          <p:cNvSpPr txBox="1"/>
          <p:nvPr/>
        </p:nvSpPr>
        <p:spPr>
          <a:xfrm>
            <a:off x="6960391" y="4910467"/>
            <a:ext cx="5077942" cy="20313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Öznur</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Apsimon, Can </a:t>
            </a: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Davut</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Ben Hounsell, Suzanna Percival, Julian McKenzie, Lee Jones, Louise Cowie, Hywel Owen, Andy Wolski, Andrew Potter, Adam Dixon, Frank Jackson, Joe Crone, Ian Bailey, Peter McIntosh, Alan </a:t>
            </a:r>
            <a:r>
              <a:rPr kumimoji="0" lang="en-GB" sz="1400" b="0" i="0" u="none" strike="noStrike" kern="1200" cap="none" spc="0" normalizeH="0" baseline="0" noProof="0" dirty="0" smtClean="0">
                <a:ln>
                  <a:noFill/>
                </a:ln>
                <a:solidFill>
                  <a:srgbClr val="2E2C61"/>
                </a:solidFill>
                <a:effectLst/>
                <a:uLnTx/>
                <a:uFillTx/>
                <a:latin typeface="Calibri" panose="020F0502020204030204"/>
                <a:ea typeface="+mn-ea"/>
                <a:cs typeface="+mn-cs"/>
              </a:rPr>
              <a:t>Wheelhouse, </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Anthony Gilfellon, Aaron Farricker, Anisullah Baig, </a:t>
            </a: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Fahim</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Habib, Lily Berman, Alan </a:t>
            </a:r>
            <a:r>
              <a:rPr kumimoji="0" lang="en-GB" sz="1400" b="0" i="0" u="none" strike="noStrike" kern="1200" cap="none" spc="0" normalizeH="0" baseline="0" noProof="0" dirty="0" err="1">
                <a:ln>
                  <a:noFill/>
                </a:ln>
                <a:solidFill>
                  <a:srgbClr val="2E2C61"/>
                </a:solidFill>
                <a:effectLst/>
                <a:uLnTx/>
                <a:uFillTx/>
                <a:latin typeface="Calibri" panose="020F0502020204030204"/>
                <a:ea typeface="+mn-ea"/>
                <a:cs typeface="+mn-cs"/>
              </a:rPr>
              <a:t>Mak</a:t>
            </a:r>
            <a:r>
              <a:rPr kumimoji="0" lang="en-GB" sz="1400" b="0" i="0" u="none" strike="noStrike" kern="1200" cap="none" spc="0" normalizeH="0" baseline="0" noProof="0" dirty="0">
                <a:ln>
                  <a:noFill/>
                </a:ln>
                <a:solidFill>
                  <a:srgbClr val="2E2C61"/>
                </a:solidFill>
                <a:effectLst/>
                <a:uLnTx/>
                <a:uFillTx/>
                <a:latin typeface="Calibri" panose="020F0502020204030204"/>
                <a:ea typeface="+mn-ea"/>
                <a:cs typeface="+mn-cs"/>
              </a:rPr>
              <a:t>, Alex Hinton, Brian McNeil, Katie Morrow, Amelia Pollard, Matt King, Alex Aiken, Patrick Sterling, Chris Armstrong, Matthew Veale, Sion Richards, Ben Shepherd, Andrew Vick, James Bourne, Emily Baker, Sonja Scott-Jones, Lynn Caddick, Lauren Hamblett</a:t>
            </a:r>
          </a:p>
        </p:txBody>
      </p:sp>
      <p:sp>
        <p:nvSpPr>
          <p:cNvPr id="22" name="Slide Number Placeholder 3"/>
          <p:cNvSpPr txBox="1">
            <a:spLocks/>
          </p:cNvSpPr>
          <p:nvPr/>
        </p:nvSpPr>
        <p:spPr>
          <a:xfrm>
            <a:off x="8763000" y="651963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825C962B-EAA7-4660-0A86-19434C004987}"/>
              </a:ext>
            </a:extLst>
          </p:cNvPr>
          <p:cNvSpPr txBox="1"/>
          <p:nvPr/>
        </p:nvSpPr>
        <p:spPr>
          <a:xfrm>
            <a:off x="6749353" y="921135"/>
            <a:ext cx="5442648" cy="338554"/>
          </a:xfrm>
          <a:prstGeom prst="rect">
            <a:avLst/>
          </a:prstGeom>
          <a:solidFill>
            <a:srgbClr val="0070C0">
              <a:alpha val="52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6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Facility design and support</a:t>
            </a:r>
          </a:p>
        </p:txBody>
      </p:sp>
      <p:sp>
        <p:nvSpPr>
          <p:cNvPr id="26" name="TextBox 25">
            <a:extLst>
              <a:ext uri="{FF2B5EF4-FFF2-40B4-BE49-F238E27FC236}">
                <a16:creationId xmlns:a16="http://schemas.microsoft.com/office/drawing/2014/main" id="{825C962B-EAA7-4660-0A86-19434C004987}"/>
              </a:ext>
            </a:extLst>
          </p:cNvPr>
          <p:cNvSpPr txBox="1"/>
          <p:nvPr/>
        </p:nvSpPr>
        <p:spPr>
          <a:xfrm>
            <a:off x="88163" y="921135"/>
            <a:ext cx="6661190" cy="338554"/>
          </a:xfrm>
          <a:prstGeom prst="rect">
            <a:avLst/>
          </a:prstGeom>
          <a:solidFill>
            <a:srgbClr val="0070C0">
              <a:alpha val="52000"/>
            </a:srgbClr>
          </a:solidFill>
          <a:ln>
            <a:noFill/>
          </a:ln>
          <a:effectLst/>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6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Science Team</a:t>
            </a:r>
          </a:p>
        </p:txBody>
      </p:sp>
      <p:sp>
        <p:nvSpPr>
          <p:cNvPr id="18" name="Title 1">
            <a:extLst>
              <a:ext uri="{FF2B5EF4-FFF2-40B4-BE49-F238E27FC236}">
                <a16:creationId xmlns:a16="http://schemas.microsoft.com/office/drawing/2014/main" id="{213E82AD-2E86-919E-EE64-C46BCE17D5AE}"/>
              </a:ext>
            </a:extLst>
          </p:cNvPr>
          <p:cNvSpPr txBox="1">
            <a:spLocks/>
          </p:cNvSpPr>
          <p:nvPr/>
        </p:nvSpPr>
        <p:spPr>
          <a:xfrm>
            <a:off x="106879" y="107104"/>
            <a:ext cx="11970325" cy="58477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a:ln>
                  <a:noFill/>
                </a:ln>
                <a:solidFill>
                  <a:srgbClr val="2E2C61"/>
                </a:solidFill>
                <a:effectLst/>
                <a:uLnTx/>
                <a:uFillTx/>
                <a:latin typeface="Arial"/>
                <a:ea typeface="+mj-ea"/>
                <a:cs typeface="Arial"/>
              </a:rPr>
              <a:t>Acknowledgements</a:t>
            </a:r>
            <a:endParaRPr kumimoji="0" lang="en-US" sz="3200" b="1" i="0" u="none" strike="noStrike" kern="1200" cap="none" spc="0" normalizeH="0" baseline="0" noProof="0">
              <a:ln>
                <a:noFill/>
              </a:ln>
              <a:solidFill>
                <a:srgbClr val="2E2C61"/>
              </a:solidFill>
              <a:effectLst/>
              <a:uLnTx/>
              <a:uFillTx/>
              <a:latin typeface="Arial"/>
              <a:ea typeface="+mj-ea"/>
              <a:cs typeface="Arial"/>
            </a:endParaRPr>
          </a:p>
        </p:txBody>
      </p:sp>
      <p:sp>
        <p:nvSpPr>
          <p:cNvPr id="17" name="Date Placeholder 16"/>
          <p:cNvSpPr>
            <a:spLocks noGrp="1"/>
          </p:cNvSpPr>
          <p:nvPr>
            <p:ph type="dt" sz="half" idx="10"/>
          </p:nvPr>
        </p:nvSpPr>
        <p:spPr/>
        <p:txBody>
          <a:bodyPr/>
          <a:lstStyle/>
          <a:p>
            <a:fld id="{4E71A2E4-D458-4BF0-9C38-C7ED1FFA9C1B}" type="datetime1">
              <a:rPr lang="en-GB" smtClean="0"/>
              <a:t>02/10/2025</a:t>
            </a:fld>
            <a:endParaRPr lang="en-GB"/>
          </a:p>
        </p:txBody>
      </p:sp>
      <p:sp>
        <p:nvSpPr>
          <p:cNvPr id="19" name="Footer Placeholder 18"/>
          <p:cNvSpPr>
            <a:spLocks noGrp="1"/>
          </p:cNvSpPr>
          <p:nvPr>
            <p:ph type="ftr" sz="quarter" idx="11"/>
          </p:nvPr>
        </p:nvSpPr>
        <p:spPr/>
        <p:txBody>
          <a:bodyPr/>
          <a:lstStyle/>
          <a:p>
            <a:r>
              <a:rPr lang="en-GB" smtClean="0"/>
              <a:t>HOMSC2025</a:t>
            </a:r>
            <a:endParaRPr lang="en-GB"/>
          </a:p>
        </p:txBody>
      </p:sp>
    </p:spTree>
    <p:extLst>
      <p:ext uri="{BB962C8B-B14F-4D97-AF65-F5344CB8AC3E}">
        <p14:creationId xmlns:p14="http://schemas.microsoft.com/office/powerpoint/2010/main" val="28511731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2">
          <a:extLst>
            <a:ext uri="{FF2B5EF4-FFF2-40B4-BE49-F238E27FC236}">
              <a16:creationId xmlns:a16="http://schemas.microsoft.com/office/drawing/2014/main" id="{E706EA88-4210-79EE-692A-C3278BC1E6C0}"/>
            </a:ext>
          </a:extLst>
        </p:cNvPr>
        <p:cNvGrpSpPr/>
        <p:nvPr/>
      </p:nvGrpSpPr>
      <p:grpSpPr>
        <a:xfrm>
          <a:off x="0" y="0"/>
          <a:ext cx="0" cy="0"/>
          <a:chOff x="0" y="0"/>
          <a:chExt cx="0" cy="0"/>
        </a:xfrm>
      </p:grpSpPr>
      <p:sp>
        <p:nvSpPr>
          <p:cNvPr id="11" name="Google Shape;319;p9">
            <a:extLst>
              <a:ext uri="{FF2B5EF4-FFF2-40B4-BE49-F238E27FC236}">
                <a16:creationId xmlns:a16="http://schemas.microsoft.com/office/drawing/2014/main" id="{837E2C39-FA76-A74A-2AA7-E8801A88C727}"/>
              </a:ext>
            </a:extLst>
          </p:cNvPr>
          <p:cNvSpPr/>
          <p:nvPr/>
        </p:nvSpPr>
        <p:spPr>
          <a:xfrm>
            <a:off x="177434" y="1468287"/>
            <a:ext cx="9473999" cy="2802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Tx/>
              <a:buNone/>
              <a:tabLst/>
              <a:defRPr/>
            </a:pPr>
            <a:endParaRPr kumimoji="0" lang="en-GB" sz="2400" b="0" i="0" u="none" strike="noStrike" kern="1200" cap="none" spc="-10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endParaRPr>
          </a:p>
        </p:txBody>
      </p:sp>
      <p:sp>
        <p:nvSpPr>
          <p:cNvPr id="5" name="Google Shape;269;p3">
            <a:extLst>
              <a:ext uri="{FF2B5EF4-FFF2-40B4-BE49-F238E27FC236}">
                <a16:creationId xmlns:a16="http://schemas.microsoft.com/office/drawing/2014/main" id="{B7DF5724-9609-B12E-F850-4023AD171151}"/>
              </a:ext>
            </a:extLst>
          </p:cNvPr>
          <p:cNvSpPr txBox="1"/>
          <p:nvPr/>
        </p:nvSpPr>
        <p:spPr>
          <a:xfrm>
            <a:off x="191484" y="115079"/>
            <a:ext cx="8381015"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GB" sz="60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sym typeface="Arial"/>
              </a:rPr>
              <a:t>UK XFEL </a:t>
            </a:r>
          </a:p>
        </p:txBody>
      </p:sp>
      <p:sp>
        <p:nvSpPr>
          <p:cNvPr id="10" name="TextBox 9">
            <a:extLst>
              <a:ext uri="{FF2B5EF4-FFF2-40B4-BE49-F238E27FC236}">
                <a16:creationId xmlns:a16="http://schemas.microsoft.com/office/drawing/2014/main" id="{4B995637-02CB-E403-0B19-C085E53A7313}"/>
              </a:ext>
            </a:extLst>
          </p:cNvPr>
          <p:cNvSpPr txBox="1"/>
          <p:nvPr/>
        </p:nvSpPr>
        <p:spPr>
          <a:xfrm>
            <a:off x="274638" y="5032600"/>
            <a:ext cx="7055013"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Other </a:t>
            </a:r>
            <a:r>
              <a:rPr kumimoji="0" lang="en-GB" sz="1800" b="1" i="0" u="none" strike="noStrike" kern="1200" cap="none" spc="0" normalizeH="0" baseline="0" noProof="0" err="1">
                <a:ln>
                  <a:noFill/>
                </a:ln>
                <a:solidFill>
                  <a:prstClr val="white"/>
                </a:solidFill>
                <a:effectLst/>
                <a:uLnTx/>
                <a:uFillTx/>
                <a:latin typeface="Calibri" panose="020F0502020204030204"/>
                <a:ea typeface="+mn-ea"/>
                <a:cs typeface="Arial" panose="020B0604020202020204" pitchFamily="34" charset="0"/>
              </a:rPr>
              <a:t>XFELs</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C553EB91-85CC-A975-ADC7-7A66A00EC732}"/>
              </a:ext>
            </a:extLst>
          </p:cNvPr>
          <p:cNvSpPr txBox="1"/>
          <p:nvPr/>
        </p:nvSpPr>
        <p:spPr>
          <a:xfrm>
            <a:off x="274638" y="1084667"/>
            <a:ext cx="11756705"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Science Team</a:t>
            </a:r>
          </a:p>
        </p:txBody>
      </p:sp>
      <p:sp>
        <p:nvSpPr>
          <p:cNvPr id="13" name="TextBox 12">
            <a:extLst>
              <a:ext uri="{FF2B5EF4-FFF2-40B4-BE49-F238E27FC236}">
                <a16:creationId xmlns:a16="http://schemas.microsoft.com/office/drawing/2014/main" id="{2B30BC49-F3FB-0834-EA7A-30DBA4E71691}"/>
              </a:ext>
            </a:extLst>
          </p:cNvPr>
          <p:cNvSpPr txBox="1"/>
          <p:nvPr/>
        </p:nvSpPr>
        <p:spPr>
          <a:xfrm>
            <a:off x="274638" y="3311088"/>
            <a:ext cx="11756485"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UK Research Councils &amp; Government</a:t>
            </a:r>
          </a:p>
        </p:txBody>
      </p:sp>
      <p:pic>
        <p:nvPicPr>
          <p:cNvPr id="3" name="Picture 2">
            <a:extLst>
              <a:ext uri="{FF2B5EF4-FFF2-40B4-BE49-F238E27FC236}">
                <a16:creationId xmlns:a16="http://schemas.microsoft.com/office/drawing/2014/main" id="{E399646C-288E-912F-EAD2-2BB5B78F554D}"/>
              </a:ext>
            </a:extLst>
          </p:cNvPr>
          <p:cNvPicPr>
            <a:picLocks noChangeAspect="1"/>
          </p:cNvPicPr>
          <p:nvPr/>
        </p:nvPicPr>
        <p:blipFill>
          <a:blip r:embed="rId3"/>
          <a:stretch>
            <a:fillRect/>
          </a:stretch>
        </p:blipFill>
        <p:spPr>
          <a:xfrm>
            <a:off x="338493" y="3901026"/>
            <a:ext cx="2732935" cy="807458"/>
          </a:xfrm>
          <a:prstGeom prst="rect">
            <a:avLst/>
          </a:prstGeom>
        </p:spPr>
      </p:pic>
      <p:pic>
        <p:nvPicPr>
          <p:cNvPr id="19" name="Picture 18">
            <a:extLst>
              <a:ext uri="{FF2B5EF4-FFF2-40B4-BE49-F238E27FC236}">
                <a16:creationId xmlns:a16="http://schemas.microsoft.com/office/drawing/2014/main" id="{91C432EB-072D-D303-2B27-C855A518C386}"/>
              </a:ext>
            </a:extLst>
          </p:cNvPr>
          <p:cNvPicPr>
            <a:picLocks noChangeAspect="1"/>
          </p:cNvPicPr>
          <p:nvPr/>
        </p:nvPicPr>
        <p:blipFill>
          <a:blip r:embed="rId4"/>
          <a:stretch>
            <a:fillRect/>
          </a:stretch>
        </p:blipFill>
        <p:spPr>
          <a:xfrm>
            <a:off x="3641556" y="2774566"/>
            <a:ext cx="969984" cy="368509"/>
          </a:xfrm>
          <a:prstGeom prst="rect">
            <a:avLst/>
          </a:prstGeom>
        </p:spPr>
      </p:pic>
      <p:pic>
        <p:nvPicPr>
          <p:cNvPr id="22" name="Picture 21">
            <a:extLst>
              <a:ext uri="{FF2B5EF4-FFF2-40B4-BE49-F238E27FC236}">
                <a16:creationId xmlns:a16="http://schemas.microsoft.com/office/drawing/2014/main" id="{8107311D-52FF-1AAC-9B2D-91BBE3A34F3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83517" y="2229313"/>
            <a:ext cx="1414695" cy="404198"/>
          </a:xfrm>
          <a:prstGeom prst="rect">
            <a:avLst/>
          </a:prstGeom>
        </p:spPr>
      </p:pic>
      <p:pic>
        <p:nvPicPr>
          <p:cNvPr id="23" name="Picture 22">
            <a:extLst>
              <a:ext uri="{FF2B5EF4-FFF2-40B4-BE49-F238E27FC236}">
                <a16:creationId xmlns:a16="http://schemas.microsoft.com/office/drawing/2014/main" id="{BFE4E76E-65E2-B50E-F914-B8E6C4B6DD85}"/>
              </a:ext>
            </a:extLst>
          </p:cNvPr>
          <p:cNvPicPr>
            <a:picLocks noChangeAspect="1"/>
          </p:cNvPicPr>
          <p:nvPr/>
        </p:nvPicPr>
        <p:blipFill>
          <a:blip r:embed="rId6"/>
          <a:stretch>
            <a:fillRect/>
          </a:stretch>
        </p:blipFill>
        <p:spPr>
          <a:xfrm>
            <a:off x="6674618" y="2131804"/>
            <a:ext cx="1042140" cy="546320"/>
          </a:xfrm>
          <a:prstGeom prst="rect">
            <a:avLst/>
          </a:prstGeom>
        </p:spPr>
      </p:pic>
      <p:pic>
        <p:nvPicPr>
          <p:cNvPr id="24" name="Picture 23">
            <a:extLst>
              <a:ext uri="{FF2B5EF4-FFF2-40B4-BE49-F238E27FC236}">
                <a16:creationId xmlns:a16="http://schemas.microsoft.com/office/drawing/2014/main" id="{CE29D470-CC03-2C42-4797-FB1046710AF7}"/>
              </a:ext>
            </a:extLst>
          </p:cNvPr>
          <p:cNvPicPr>
            <a:picLocks noChangeAspect="1"/>
          </p:cNvPicPr>
          <p:nvPr/>
        </p:nvPicPr>
        <p:blipFill>
          <a:blip r:embed="rId7"/>
          <a:stretch>
            <a:fillRect/>
          </a:stretch>
        </p:blipFill>
        <p:spPr>
          <a:xfrm>
            <a:off x="8748931" y="1560310"/>
            <a:ext cx="703465" cy="703465"/>
          </a:xfrm>
          <a:prstGeom prst="rect">
            <a:avLst/>
          </a:prstGeom>
        </p:spPr>
      </p:pic>
      <p:pic>
        <p:nvPicPr>
          <p:cNvPr id="25" name="Picture 24">
            <a:extLst>
              <a:ext uri="{FF2B5EF4-FFF2-40B4-BE49-F238E27FC236}">
                <a16:creationId xmlns:a16="http://schemas.microsoft.com/office/drawing/2014/main" id="{EE01F627-CA84-9911-2D3D-DC29DFE136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541638" y="1572660"/>
            <a:ext cx="810900" cy="618429"/>
          </a:xfrm>
          <a:prstGeom prst="rect">
            <a:avLst/>
          </a:prstGeom>
        </p:spPr>
      </p:pic>
      <p:pic>
        <p:nvPicPr>
          <p:cNvPr id="26" name="Picture 25">
            <a:extLst>
              <a:ext uri="{FF2B5EF4-FFF2-40B4-BE49-F238E27FC236}">
                <a16:creationId xmlns:a16="http://schemas.microsoft.com/office/drawing/2014/main" id="{48EC2824-061E-DCB7-365B-699AFB2AEE8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140492" y="2098164"/>
            <a:ext cx="851287" cy="579960"/>
          </a:xfrm>
          <a:prstGeom prst="rect">
            <a:avLst/>
          </a:prstGeom>
        </p:spPr>
      </p:pic>
      <p:pic>
        <p:nvPicPr>
          <p:cNvPr id="27" name="Picture 26">
            <a:extLst>
              <a:ext uri="{FF2B5EF4-FFF2-40B4-BE49-F238E27FC236}">
                <a16:creationId xmlns:a16="http://schemas.microsoft.com/office/drawing/2014/main" id="{51252E63-2E85-A688-9178-E6978F6DED8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29300" y="1748492"/>
            <a:ext cx="1780346" cy="467443"/>
          </a:xfrm>
          <a:prstGeom prst="rect">
            <a:avLst/>
          </a:prstGeom>
        </p:spPr>
      </p:pic>
      <p:pic>
        <p:nvPicPr>
          <p:cNvPr id="28" name="Picture 27">
            <a:extLst>
              <a:ext uri="{FF2B5EF4-FFF2-40B4-BE49-F238E27FC236}">
                <a16:creationId xmlns:a16="http://schemas.microsoft.com/office/drawing/2014/main" id="{48F84B42-CBC6-5BE1-1C4E-229FE9519F6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012914" y="2772118"/>
            <a:ext cx="1334625" cy="314199"/>
          </a:xfrm>
          <a:prstGeom prst="rect">
            <a:avLst/>
          </a:prstGeom>
        </p:spPr>
      </p:pic>
      <p:pic>
        <p:nvPicPr>
          <p:cNvPr id="29" name="Picture 28">
            <a:extLst>
              <a:ext uri="{FF2B5EF4-FFF2-40B4-BE49-F238E27FC236}">
                <a16:creationId xmlns:a16="http://schemas.microsoft.com/office/drawing/2014/main" id="{FD6D94FE-ED5B-4DEC-C760-03B85D63C6E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949928" y="2478986"/>
            <a:ext cx="1300050" cy="469270"/>
          </a:xfrm>
          <a:prstGeom prst="rect">
            <a:avLst/>
          </a:prstGeom>
        </p:spPr>
      </p:pic>
      <p:pic>
        <p:nvPicPr>
          <p:cNvPr id="30" name="Picture 29">
            <a:extLst>
              <a:ext uri="{FF2B5EF4-FFF2-40B4-BE49-F238E27FC236}">
                <a16:creationId xmlns:a16="http://schemas.microsoft.com/office/drawing/2014/main" id="{549992EC-C69A-DB61-8BA6-1F5FB0EF518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76707" y="2123067"/>
            <a:ext cx="1043449" cy="589775"/>
          </a:xfrm>
          <a:prstGeom prst="rect">
            <a:avLst/>
          </a:prstGeom>
        </p:spPr>
      </p:pic>
      <p:pic>
        <p:nvPicPr>
          <p:cNvPr id="31" name="Picture 30">
            <a:extLst>
              <a:ext uri="{FF2B5EF4-FFF2-40B4-BE49-F238E27FC236}">
                <a16:creationId xmlns:a16="http://schemas.microsoft.com/office/drawing/2014/main" id="{A23F4B5E-9405-5F5C-2C7B-87143209149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384577" y="2633099"/>
            <a:ext cx="1556601" cy="469270"/>
          </a:xfrm>
          <a:prstGeom prst="rect">
            <a:avLst/>
          </a:prstGeom>
        </p:spPr>
      </p:pic>
      <p:pic>
        <p:nvPicPr>
          <p:cNvPr id="32" name="Picture 31">
            <a:extLst>
              <a:ext uri="{FF2B5EF4-FFF2-40B4-BE49-F238E27FC236}">
                <a16:creationId xmlns:a16="http://schemas.microsoft.com/office/drawing/2014/main" id="{072259C7-80E1-4D17-B10F-815FB7E16103}"/>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808674" y="2393231"/>
            <a:ext cx="980169" cy="709138"/>
          </a:xfrm>
          <a:prstGeom prst="rect">
            <a:avLst/>
          </a:prstGeom>
        </p:spPr>
      </p:pic>
      <p:pic>
        <p:nvPicPr>
          <p:cNvPr id="33" name="Picture 32">
            <a:extLst>
              <a:ext uri="{FF2B5EF4-FFF2-40B4-BE49-F238E27FC236}">
                <a16:creationId xmlns:a16="http://schemas.microsoft.com/office/drawing/2014/main" id="{656D70A6-10A0-9B37-EEA2-1318ACA1AF0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461836" y="1543527"/>
            <a:ext cx="1569507" cy="342616"/>
          </a:xfrm>
          <a:prstGeom prst="rect">
            <a:avLst/>
          </a:prstGeom>
        </p:spPr>
      </p:pic>
      <p:pic>
        <p:nvPicPr>
          <p:cNvPr id="34" name="Picture 33">
            <a:extLst>
              <a:ext uri="{FF2B5EF4-FFF2-40B4-BE49-F238E27FC236}">
                <a16:creationId xmlns:a16="http://schemas.microsoft.com/office/drawing/2014/main" id="{925FC9F7-B12F-4D76-7CF5-6FF47CBE3B32}"/>
              </a:ext>
            </a:extLst>
          </p:cNvPr>
          <p:cNvPicPr>
            <a:picLocks noChangeAspect="1"/>
          </p:cNvPicPr>
          <p:nvPr/>
        </p:nvPicPr>
        <p:blipFill>
          <a:blip r:embed="rId17"/>
          <a:stretch>
            <a:fillRect/>
          </a:stretch>
        </p:blipFill>
        <p:spPr>
          <a:xfrm>
            <a:off x="7859001" y="1465173"/>
            <a:ext cx="786102" cy="791342"/>
          </a:xfrm>
          <a:prstGeom prst="rect">
            <a:avLst/>
          </a:prstGeom>
        </p:spPr>
      </p:pic>
      <p:pic>
        <p:nvPicPr>
          <p:cNvPr id="35" name="Picture 34">
            <a:extLst>
              <a:ext uri="{FF2B5EF4-FFF2-40B4-BE49-F238E27FC236}">
                <a16:creationId xmlns:a16="http://schemas.microsoft.com/office/drawing/2014/main" id="{096E5690-608B-4A8B-E7AC-572A65082CD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317509" y="1518270"/>
            <a:ext cx="1611441" cy="401963"/>
          </a:xfrm>
          <a:prstGeom prst="rect">
            <a:avLst/>
          </a:prstGeom>
        </p:spPr>
      </p:pic>
      <p:pic>
        <p:nvPicPr>
          <p:cNvPr id="36" name="Picture 35">
            <a:extLst>
              <a:ext uri="{FF2B5EF4-FFF2-40B4-BE49-F238E27FC236}">
                <a16:creationId xmlns:a16="http://schemas.microsoft.com/office/drawing/2014/main" id="{694080E9-AA9E-2FB2-3129-0721AD5FD172}"/>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5710358" y="1478159"/>
            <a:ext cx="2021319" cy="486561"/>
          </a:xfrm>
          <a:prstGeom prst="rect">
            <a:avLst/>
          </a:prstGeom>
        </p:spPr>
      </p:pic>
      <p:pic>
        <p:nvPicPr>
          <p:cNvPr id="37" name="Picture 36">
            <a:extLst>
              <a:ext uri="{FF2B5EF4-FFF2-40B4-BE49-F238E27FC236}">
                <a16:creationId xmlns:a16="http://schemas.microsoft.com/office/drawing/2014/main" id="{24E8BB6D-5EE4-5081-706F-85C9809E5055}"/>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t="24872" b="38980"/>
          <a:stretch/>
        </p:blipFill>
        <p:spPr>
          <a:xfrm>
            <a:off x="11122790" y="2012942"/>
            <a:ext cx="908553" cy="328426"/>
          </a:xfrm>
          <a:prstGeom prst="rect">
            <a:avLst/>
          </a:prstGeom>
        </p:spPr>
      </p:pic>
      <p:pic>
        <p:nvPicPr>
          <p:cNvPr id="38" name="Picture 37">
            <a:extLst>
              <a:ext uri="{FF2B5EF4-FFF2-40B4-BE49-F238E27FC236}">
                <a16:creationId xmlns:a16="http://schemas.microsoft.com/office/drawing/2014/main" id="{C81DAC3C-2EC0-EFA0-366E-19D1BC85C1A7}"/>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180970" y="1525117"/>
            <a:ext cx="1396685" cy="490129"/>
          </a:xfrm>
          <a:prstGeom prst="rect">
            <a:avLst/>
          </a:prstGeom>
        </p:spPr>
      </p:pic>
      <p:pic>
        <p:nvPicPr>
          <p:cNvPr id="20" name="Picture 19">
            <a:extLst>
              <a:ext uri="{FF2B5EF4-FFF2-40B4-BE49-F238E27FC236}">
                <a16:creationId xmlns:a16="http://schemas.microsoft.com/office/drawing/2014/main" id="{3E16E9DA-B24C-F988-FD9C-203204018297}"/>
              </a:ext>
            </a:extLst>
          </p:cNvPr>
          <p:cNvPicPr>
            <a:picLocks noChangeAspect="1"/>
          </p:cNvPicPr>
          <p:nvPr/>
        </p:nvPicPr>
        <p:blipFill>
          <a:blip r:embed="rId22"/>
          <a:stretch>
            <a:fillRect/>
          </a:stretch>
        </p:blipFill>
        <p:spPr>
          <a:xfrm>
            <a:off x="346731" y="2575835"/>
            <a:ext cx="1478172" cy="431679"/>
          </a:xfrm>
          <a:prstGeom prst="rect">
            <a:avLst/>
          </a:prstGeom>
        </p:spPr>
      </p:pic>
      <p:pic>
        <p:nvPicPr>
          <p:cNvPr id="39" name="Picture 38">
            <a:extLst>
              <a:ext uri="{FF2B5EF4-FFF2-40B4-BE49-F238E27FC236}">
                <a16:creationId xmlns:a16="http://schemas.microsoft.com/office/drawing/2014/main" id="{C4E3DB31-2992-D636-4916-E69865A0212B}"/>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340762" y="3958635"/>
            <a:ext cx="1267260" cy="782800"/>
          </a:xfrm>
          <a:prstGeom prst="rect">
            <a:avLst/>
          </a:prstGeom>
        </p:spPr>
      </p:pic>
      <p:pic>
        <p:nvPicPr>
          <p:cNvPr id="40" name="Picture 39">
            <a:extLst>
              <a:ext uri="{FF2B5EF4-FFF2-40B4-BE49-F238E27FC236}">
                <a16:creationId xmlns:a16="http://schemas.microsoft.com/office/drawing/2014/main" id="{8623A6B1-AD5D-6B96-8875-2721B4EED718}"/>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780702" y="5561895"/>
            <a:ext cx="1199974" cy="599987"/>
          </a:xfrm>
          <a:prstGeom prst="rect">
            <a:avLst/>
          </a:prstGeom>
        </p:spPr>
      </p:pic>
      <p:pic>
        <p:nvPicPr>
          <p:cNvPr id="41" name="Picture 40">
            <a:extLst>
              <a:ext uri="{FF2B5EF4-FFF2-40B4-BE49-F238E27FC236}">
                <a16:creationId xmlns:a16="http://schemas.microsoft.com/office/drawing/2014/main" id="{92663AB2-BA71-AA27-80EF-DA63C93E4984}"/>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2939131" y="5681221"/>
            <a:ext cx="1123211" cy="470710"/>
          </a:xfrm>
          <a:prstGeom prst="rect">
            <a:avLst/>
          </a:prstGeom>
        </p:spPr>
      </p:pic>
      <p:pic>
        <p:nvPicPr>
          <p:cNvPr id="42" name="Picture 41">
            <a:extLst>
              <a:ext uri="{FF2B5EF4-FFF2-40B4-BE49-F238E27FC236}">
                <a16:creationId xmlns:a16="http://schemas.microsoft.com/office/drawing/2014/main" id="{5F471E82-DE7E-893C-606E-34F07FC5E288}"/>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337319" y="5562871"/>
            <a:ext cx="658440" cy="658440"/>
          </a:xfrm>
          <a:prstGeom prst="rect">
            <a:avLst/>
          </a:prstGeom>
        </p:spPr>
      </p:pic>
      <p:pic>
        <p:nvPicPr>
          <p:cNvPr id="53" name="Picture 52">
            <a:extLst>
              <a:ext uri="{FF2B5EF4-FFF2-40B4-BE49-F238E27FC236}">
                <a16:creationId xmlns:a16="http://schemas.microsoft.com/office/drawing/2014/main" id="{BC0B8405-696F-D950-5C5E-1AAF686C5252}"/>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3307985" y="3699109"/>
            <a:ext cx="2903325" cy="652848"/>
          </a:xfrm>
          <a:prstGeom prst="rect">
            <a:avLst/>
          </a:prstGeom>
        </p:spPr>
      </p:pic>
      <p:pic>
        <p:nvPicPr>
          <p:cNvPr id="54" name="Picture 53">
            <a:extLst>
              <a:ext uri="{FF2B5EF4-FFF2-40B4-BE49-F238E27FC236}">
                <a16:creationId xmlns:a16="http://schemas.microsoft.com/office/drawing/2014/main" id="{49A9AED0-6291-F2AB-BC8F-48FB3881ECF3}"/>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4720383" y="4280076"/>
            <a:ext cx="1485900" cy="546066"/>
          </a:xfrm>
          <a:prstGeom prst="rect">
            <a:avLst/>
          </a:prstGeom>
        </p:spPr>
      </p:pic>
      <p:pic>
        <p:nvPicPr>
          <p:cNvPr id="55" name="Picture 54">
            <a:extLst>
              <a:ext uri="{FF2B5EF4-FFF2-40B4-BE49-F238E27FC236}">
                <a16:creationId xmlns:a16="http://schemas.microsoft.com/office/drawing/2014/main" id="{49B0FB04-CEFB-62AF-BE69-04C2CD521F50}"/>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6220737" y="4341743"/>
            <a:ext cx="1470581" cy="490980"/>
          </a:xfrm>
          <a:prstGeom prst="rect">
            <a:avLst/>
          </a:prstGeom>
        </p:spPr>
      </p:pic>
      <p:pic>
        <p:nvPicPr>
          <p:cNvPr id="56" name="Picture 55">
            <a:extLst>
              <a:ext uri="{FF2B5EF4-FFF2-40B4-BE49-F238E27FC236}">
                <a16:creationId xmlns:a16="http://schemas.microsoft.com/office/drawing/2014/main" id="{AEB26B62-5C40-769D-513C-9B550507B57D}"/>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9408301" y="0"/>
            <a:ext cx="2651972" cy="1070092"/>
          </a:xfrm>
          <a:prstGeom prst="rect">
            <a:avLst/>
          </a:prstGeom>
        </p:spPr>
      </p:pic>
      <p:pic>
        <p:nvPicPr>
          <p:cNvPr id="1026" name="Picture 2" descr="Riken and JASRI unveil SACLA, Japan's ...">
            <a:extLst>
              <a:ext uri="{FF2B5EF4-FFF2-40B4-BE49-F238E27FC236}">
                <a16:creationId xmlns:a16="http://schemas.microsoft.com/office/drawing/2014/main" id="{7EA84963-1577-D251-AE5B-2551788A087C}"/>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l="19473" r="15227"/>
          <a:stretch/>
        </p:blipFill>
        <p:spPr bwMode="auto">
          <a:xfrm>
            <a:off x="4050256" y="5590316"/>
            <a:ext cx="837623" cy="674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hang Light Source-II (PLS-II ...">
            <a:extLst>
              <a:ext uri="{FF2B5EF4-FFF2-40B4-BE49-F238E27FC236}">
                <a16:creationId xmlns:a16="http://schemas.microsoft.com/office/drawing/2014/main" id="{027F3C14-F671-1315-4365-64DC277022FB}"/>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4820224" y="5703438"/>
            <a:ext cx="873007" cy="476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nner">
            <a:extLst>
              <a:ext uri="{FF2B5EF4-FFF2-40B4-BE49-F238E27FC236}">
                <a16:creationId xmlns:a16="http://schemas.microsoft.com/office/drawing/2014/main" id="{E38449C8-CB92-7CB9-FA77-08CE5FE25D00}"/>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5591094" y="5472948"/>
            <a:ext cx="904973" cy="8747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a:extLst>
              <a:ext uri="{FF2B5EF4-FFF2-40B4-BE49-F238E27FC236}">
                <a16:creationId xmlns:a16="http://schemas.microsoft.com/office/drawing/2014/main" id="{B50094B7-05CB-BC16-B2D6-BBC23FB5CCE2}"/>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6657243" y="5661535"/>
            <a:ext cx="603315" cy="571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1F30532-2975-AF30-B66E-9937BCDFD67C}"/>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a:off x="3223012" y="4333101"/>
            <a:ext cx="1602557" cy="452487"/>
          </a:xfrm>
          <a:prstGeom prst="rect">
            <a:avLst/>
          </a:prstGeom>
        </p:spPr>
      </p:pic>
      <p:pic>
        <p:nvPicPr>
          <p:cNvPr id="8" name="Picture 7">
            <a:extLst>
              <a:ext uri="{FF2B5EF4-FFF2-40B4-BE49-F238E27FC236}">
                <a16:creationId xmlns:a16="http://schemas.microsoft.com/office/drawing/2014/main" id="{4215D6F6-D9F8-4FBE-96B4-240289C8565A}"/>
              </a:ext>
            </a:extLst>
          </p:cNvPr>
          <p:cNvPicPr>
            <a:picLocks noChangeAspect="1"/>
          </p:cNvPicPr>
          <p:nvPr/>
        </p:nvPicPr>
        <p:blipFill>
          <a:blip r:embed="rId36" cstate="print">
            <a:extLst>
              <a:ext uri="{28A0092B-C50C-407E-A947-70E740481C1C}">
                <a14:useLocalDpi xmlns:a14="http://schemas.microsoft.com/office/drawing/2010/main"/>
              </a:ext>
            </a:extLst>
          </a:blip>
          <a:stretch>
            <a:fillRect/>
          </a:stretch>
        </p:blipFill>
        <p:spPr>
          <a:xfrm>
            <a:off x="8546313" y="5552682"/>
            <a:ext cx="873576" cy="575766"/>
          </a:xfrm>
          <a:prstGeom prst="rect">
            <a:avLst/>
          </a:prstGeom>
        </p:spPr>
      </p:pic>
      <p:pic>
        <p:nvPicPr>
          <p:cNvPr id="9" name="Picture 4" descr="Productivity at Alliance Manchester Business School | Alliance MBS">
            <a:extLst>
              <a:ext uri="{FF2B5EF4-FFF2-40B4-BE49-F238E27FC236}">
                <a16:creationId xmlns:a16="http://schemas.microsoft.com/office/drawing/2014/main" id="{7F991BBF-D674-5FA4-F3D7-2F05940D1194}"/>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7534557" y="5564417"/>
            <a:ext cx="910216" cy="5338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D7B365A-BD69-C3A8-2CD1-2B1D27D73E56}"/>
              </a:ext>
            </a:extLst>
          </p:cNvPr>
          <p:cNvPicPr>
            <a:picLocks noChangeAspect="1"/>
          </p:cNvPicPr>
          <p:nvPr/>
        </p:nvPicPr>
        <p:blipFill>
          <a:blip r:embed="rId38"/>
          <a:stretch>
            <a:fillRect/>
          </a:stretch>
        </p:blipFill>
        <p:spPr>
          <a:xfrm>
            <a:off x="9225358" y="3926190"/>
            <a:ext cx="1033501" cy="844906"/>
          </a:xfrm>
          <a:prstGeom prst="rect">
            <a:avLst/>
          </a:prstGeom>
        </p:spPr>
      </p:pic>
      <p:sp>
        <p:nvSpPr>
          <p:cNvPr id="17" name="TextBox 16">
            <a:extLst>
              <a:ext uri="{FF2B5EF4-FFF2-40B4-BE49-F238E27FC236}">
                <a16:creationId xmlns:a16="http://schemas.microsoft.com/office/drawing/2014/main" id="{7B919A11-F56B-474F-FB2B-04B8606DAC76}"/>
              </a:ext>
            </a:extLst>
          </p:cNvPr>
          <p:cNvSpPr txBox="1"/>
          <p:nvPr/>
        </p:nvSpPr>
        <p:spPr>
          <a:xfrm>
            <a:off x="7430012" y="5040034"/>
            <a:ext cx="4657492" cy="369332"/>
          </a:xfrm>
          <a:prstGeom prst="rect">
            <a:avLst/>
          </a:prstGeom>
          <a:solidFill>
            <a:srgbClr val="2E2D6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And Others….</a:t>
            </a:r>
          </a:p>
        </p:txBody>
      </p:sp>
      <p:pic>
        <p:nvPicPr>
          <p:cNvPr id="18" name="Picture 17">
            <a:extLst>
              <a:ext uri="{FF2B5EF4-FFF2-40B4-BE49-F238E27FC236}">
                <a16:creationId xmlns:a16="http://schemas.microsoft.com/office/drawing/2014/main" id="{00C8A66A-D8E8-3496-2C9E-4EEA51408A63}"/>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9481837" y="5482138"/>
            <a:ext cx="999437" cy="679764"/>
          </a:xfrm>
          <a:prstGeom prst="rect">
            <a:avLst/>
          </a:prstGeom>
        </p:spPr>
      </p:pic>
      <p:pic>
        <p:nvPicPr>
          <p:cNvPr id="1034" name="Picture 10" descr="DESY Logo">
            <a:extLst>
              <a:ext uri="{FF2B5EF4-FFF2-40B4-BE49-F238E27FC236}">
                <a16:creationId xmlns:a16="http://schemas.microsoft.com/office/drawing/2014/main" id="{4032FA08-0F65-81FB-DCC9-7BE1189D452A}"/>
              </a:ext>
            </a:extLst>
          </p:cNvPr>
          <p:cNvPicPr>
            <a:picLocks noChangeAspect="1" noChangeArrowheads="1"/>
          </p:cNvPicPr>
          <p:nvPr/>
        </p:nvPicPr>
        <p:blipFill rotWithShape="1">
          <a:blip r:embed="rId40" cstate="print">
            <a:extLst>
              <a:ext uri="{28A0092B-C50C-407E-A947-70E740481C1C}">
                <a14:useLocalDpi xmlns:a14="http://schemas.microsoft.com/office/drawing/2010/main"/>
              </a:ext>
            </a:extLst>
          </a:blip>
          <a:srcRect/>
          <a:stretch/>
        </p:blipFill>
        <p:spPr bwMode="auto">
          <a:xfrm>
            <a:off x="1062665" y="5490116"/>
            <a:ext cx="758282" cy="7455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GB"/>
          </a:p>
        </p:txBody>
      </p:sp>
      <p:sp>
        <p:nvSpPr>
          <p:cNvPr id="4" name="Content Placeholder 3"/>
          <p:cNvSpPr>
            <a:spLocks noGrp="1"/>
          </p:cNvSpPr>
          <p:nvPr>
            <p:ph idx="1"/>
          </p:nvPr>
        </p:nvSpPr>
        <p:spPr/>
        <p:txBody>
          <a:bodyPr/>
          <a:lstStyle/>
          <a:p>
            <a:endParaRPr lang="en-GB"/>
          </a:p>
        </p:txBody>
      </p:sp>
      <p:sp>
        <p:nvSpPr>
          <p:cNvPr id="6" name="Date Placeholder 5"/>
          <p:cNvSpPr>
            <a:spLocks noGrp="1"/>
          </p:cNvSpPr>
          <p:nvPr>
            <p:ph type="dt" sz="half" idx="10"/>
          </p:nvPr>
        </p:nvSpPr>
        <p:spPr/>
        <p:txBody>
          <a:bodyPr/>
          <a:lstStyle/>
          <a:p>
            <a:fld id="{41BBF290-17EA-4E42-82A1-7299B54EAA0A}" type="datetime1">
              <a:rPr lang="en-GB" smtClean="0"/>
              <a:t>02/10/2025</a:t>
            </a:fld>
            <a:endParaRPr lang="en-GB"/>
          </a:p>
        </p:txBody>
      </p:sp>
      <p:sp>
        <p:nvSpPr>
          <p:cNvPr id="14" name="Footer Placeholder 13"/>
          <p:cNvSpPr>
            <a:spLocks noGrp="1"/>
          </p:cNvSpPr>
          <p:nvPr>
            <p:ph type="ftr" sz="quarter" idx="11"/>
          </p:nvPr>
        </p:nvSpPr>
        <p:spPr/>
        <p:txBody>
          <a:bodyPr/>
          <a:lstStyle/>
          <a:p>
            <a:r>
              <a:rPr lang="en-GB" smtClean="0"/>
              <a:t>HOMSC2025</a:t>
            </a:r>
            <a:endParaRPr lang="en-GB"/>
          </a:p>
        </p:txBody>
      </p:sp>
      <p:sp>
        <p:nvSpPr>
          <p:cNvPr id="15" name="Slide Number Placeholder 14"/>
          <p:cNvSpPr>
            <a:spLocks noGrp="1"/>
          </p:cNvSpPr>
          <p:nvPr>
            <p:ph type="sldNum" sz="quarter" idx="12"/>
          </p:nvPr>
        </p:nvSpPr>
        <p:spPr/>
        <p:txBody>
          <a:bodyPr/>
          <a:lstStyle/>
          <a:p>
            <a:fld id="{3AC83699-7587-40E8-BE27-FD3E7AC6B951}" type="slidenum">
              <a:rPr lang="en-GB" smtClean="0"/>
              <a:t>21</a:t>
            </a:fld>
            <a:endParaRPr lang="en-GB"/>
          </a:p>
        </p:txBody>
      </p:sp>
    </p:spTree>
    <p:extLst>
      <p:ext uri="{BB962C8B-B14F-4D97-AF65-F5344CB8AC3E}">
        <p14:creationId xmlns:p14="http://schemas.microsoft.com/office/powerpoint/2010/main" val="35327367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1BE685D4-0AE8-2E9B-D4B0-C3A0C1BC5ED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744"/>
            <a:ext cx="12292521" cy="6871596"/>
          </a:xfrm>
          <a:prstGeom prst="rect">
            <a:avLst/>
          </a:prstGeom>
        </p:spPr>
      </p:pic>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924128" y="2887037"/>
            <a:ext cx="5222132" cy="1938992"/>
          </a:xfrm>
          <a:prstGeom prst="rect">
            <a:avLst/>
          </a:prstGeom>
          <a:noFill/>
        </p:spPr>
        <p:txBody>
          <a:bodyPr wrap="square" rtlCol="0" anchor="t">
            <a:spAutoFit/>
          </a:bodyPr>
          <a:lstStyle/>
          <a:p>
            <a:pPr lvl="0" algn="ctr">
              <a:defRPr/>
            </a:pPr>
            <a:r>
              <a:rPr lang="en-US" sz="4000" b="1" spc="-150" dirty="0" smtClean="0">
                <a:solidFill>
                  <a:srgbClr val="002060"/>
                </a:solidFill>
                <a:latin typeface="Arial" panose="020B0604020202020204" pitchFamily="34" charset="0"/>
                <a:cs typeface="Arial" panose="020B0604020202020204" pitchFamily="34" charset="0"/>
              </a:rPr>
              <a:t>Thank you!</a:t>
            </a:r>
          </a:p>
          <a:p>
            <a:pPr lvl="0" algn="ctr">
              <a:defRPr/>
            </a:pPr>
            <a:endParaRPr lang="en-US" sz="4000" b="1" spc="-150" dirty="0" smtClean="0">
              <a:solidFill>
                <a:srgbClr val="002060"/>
              </a:solidFill>
              <a:latin typeface="Arial" panose="020B0604020202020204" pitchFamily="34" charset="0"/>
              <a:cs typeface="Arial" panose="020B0604020202020204" pitchFamily="34" charset="0"/>
            </a:endParaRPr>
          </a:p>
          <a:p>
            <a:pPr lvl="0" algn="ctr">
              <a:defRPr/>
            </a:pPr>
            <a:r>
              <a:rPr lang="en-US" sz="4000" b="1" spc="-150" dirty="0" smtClean="0">
                <a:solidFill>
                  <a:srgbClr val="002060"/>
                </a:solidFill>
                <a:latin typeface="Arial" panose="020B0604020202020204" pitchFamily="34" charset="0"/>
                <a:cs typeface="Arial" panose="020B0604020202020204" pitchFamily="34" charset="0"/>
              </a:rPr>
              <a:t>Any Questions?</a:t>
            </a:r>
            <a:endParaRPr lang="en-US" sz="3200" spc="-150" dirty="0">
              <a:solidFill>
                <a:schemeClr val="accent1">
                  <a:lumMod val="40000"/>
                  <a:lumOff val="60000"/>
                </a:schemeClr>
              </a:solidFill>
              <a:latin typeface="Arial"/>
              <a:cs typeface="Arial"/>
            </a:endParaRPr>
          </a:p>
        </p:txBody>
      </p:sp>
      <p:sp>
        <p:nvSpPr>
          <p:cNvPr id="8" name="Isosceles Triangle 9">
            <a:extLst>
              <a:ext uri="{FF2B5EF4-FFF2-40B4-BE49-F238E27FC236}">
                <a16:creationId xmlns:a16="http://schemas.microsoft.com/office/drawing/2014/main" id="{D8DFA089-7A3D-6890-CC09-FA357B7B5E84}"/>
              </a:ext>
            </a:extLst>
          </p:cNvPr>
          <p:cNvSpPr/>
          <p:nvPr/>
        </p:nvSpPr>
        <p:spPr>
          <a:xfrm rot="10800000">
            <a:off x="4166557" y="-88005"/>
            <a:ext cx="5745668" cy="7496175"/>
          </a:xfrm>
          <a:prstGeom prst="triangle">
            <a:avLst>
              <a:gd name="adj" fmla="val 0"/>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B2623A0-CD46-9DF6-C182-2CE1D1120446}"/>
              </a:ext>
            </a:extLst>
          </p:cNvPr>
          <p:cNvSpPr/>
          <p:nvPr/>
        </p:nvSpPr>
        <p:spPr>
          <a:xfrm>
            <a:off x="9912225" y="-101600"/>
            <a:ext cx="2380296" cy="1828800"/>
          </a:xfrm>
          <a:prstGeom prst="rect">
            <a:avLst/>
          </a:prstGeom>
          <a:solidFill>
            <a:srgbClr val="005C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84B8BC2-188D-B468-D2A3-19953E5F70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88004"/>
            <a:ext cx="3286539" cy="6858000"/>
          </a:xfrm>
          <a:prstGeom prst="rect">
            <a:avLst/>
          </a:prstGeom>
        </p:spPr>
      </p:pic>
      <p:pic>
        <p:nvPicPr>
          <p:cNvPr id="12" name="Picture 11">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3" name="TextBox 12"/>
          <p:cNvSpPr txBox="1"/>
          <p:nvPr/>
        </p:nvSpPr>
        <p:spPr>
          <a:xfrm>
            <a:off x="85725" y="6488668"/>
            <a:ext cx="10669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201D3E"/>
                </a:solidFill>
                <a:effectLst/>
                <a:uLnTx/>
                <a:uFillTx/>
                <a:latin typeface="Calibri" panose="020F0502020204030204"/>
                <a:ea typeface="+mn-ea"/>
                <a:cs typeface="+mn-cs"/>
              </a:rPr>
              <a:t>xfel.ac.uk</a:t>
            </a:r>
          </a:p>
        </p:txBody>
      </p:sp>
    </p:spTree>
    <p:extLst>
      <p:ext uri="{BB962C8B-B14F-4D97-AF65-F5344CB8AC3E}">
        <p14:creationId xmlns:p14="http://schemas.microsoft.com/office/powerpoint/2010/main" val="3392120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5974" y="638174"/>
            <a:ext cx="4048125" cy="584775"/>
          </a:xfrm>
          <a:prstGeom prst="rect">
            <a:avLst/>
          </a:prstGeom>
          <a:noFill/>
        </p:spPr>
        <p:txBody>
          <a:bodyPr wrap="square" rtlCol="0">
            <a:spAutoFit/>
          </a:bodyPr>
          <a:lstStyle/>
          <a:p>
            <a:r>
              <a:rPr lang="en-GB" sz="3200" dirty="0" smtClean="0"/>
              <a:t>Additional Slide….</a:t>
            </a:r>
            <a:endParaRPr lang="en-GB" sz="3200" dirty="0"/>
          </a:p>
        </p:txBody>
      </p:sp>
    </p:spTree>
    <p:extLst>
      <p:ext uri="{BB962C8B-B14F-4D97-AF65-F5344CB8AC3E}">
        <p14:creationId xmlns:p14="http://schemas.microsoft.com/office/powerpoint/2010/main" val="35317585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055F6-4B80-A27B-030A-2511B0C89425}"/>
              </a:ext>
            </a:extLst>
          </p:cNvPr>
          <p:cNvSpPr txBox="1">
            <a:spLocks/>
          </p:cNvSpPr>
          <p:nvPr/>
        </p:nvSpPr>
        <p:spPr>
          <a:xfrm>
            <a:off x="106879" y="107104"/>
            <a:ext cx="11970325" cy="58477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spcAft>
                <a:spcPts val="800"/>
              </a:spcAft>
            </a:pPr>
            <a:r>
              <a:rPr lang="en-GB" sz="4000" b="1" spc="-150" dirty="0">
                <a:solidFill>
                  <a:srgbClr val="2E2D62"/>
                </a:solidFill>
                <a:latin typeface="Arial"/>
                <a:ea typeface="+mn-ea"/>
                <a:cs typeface="Arial"/>
              </a:rPr>
              <a:t>UK XFEL Next Steps</a:t>
            </a:r>
            <a:endParaRPr lang="en-GB" sz="4000" b="1" spc="-150" dirty="0">
              <a:solidFill>
                <a:srgbClr val="2E2D62"/>
              </a:solidFill>
              <a:latin typeface="Arial"/>
              <a:ea typeface="+mn-ea"/>
              <a:cs typeface="Arial"/>
            </a:endParaRPr>
          </a:p>
        </p:txBody>
      </p:sp>
      <p:sp>
        <p:nvSpPr>
          <p:cNvPr id="3" name="TextBox 2">
            <a:extLst>
              <a:ext uri="{FF2B5EF4-FFF2-40B4-BE49-F238E27FC236}">
                <a16:creationId xmlns:a16="http://schemas.microsoft.com/office/drawing/2014/main" id="{ACFB4731-983A-4CB3-EEE5-0660745180F4}"/>
              </a:ext>
            </a:extLst>
          </p:cNvPr>
          <p:cNvSpPr txBox="1"/>
          <p:nvPr/>
        </p:nvSpPr>
        <p:spPr>
          <a:xfrm>
            <a:off x="159488" y="855391"/>
            <a:ext cx="11674549" cy="3139321"/>
          </a:xfrm>
          <a:prstGeom prst="rect">
            <a:avLst/>
          </a:prstGeom>
          <a:noFill/>
        </p:spPr>
        <p:txBody>
          <a:bodyPr wrap="square">
            <a:spAutoFit/>
          </a:bodyPr>
          <a:lstStyle/>
          <a:p>
            <a:r>
              <a:rPr lang="en-US" sz="1800" dirty="0"/>
              <a:t>It’s a major decision for the UK to set its direction between the options presented in the CDOA</a:t>
            </a:r>
          </a:p>
          <a:p>
            <a:endParaRPr lang="en-GB" sz="1800" dirty="0">
              <a:solidFill>
                <a:srgbClr val="1D5DF9"/>
              </a:solidFill>
            </a:endParaRPr>
          </a:p>
          <a:p>
            <a:r>
              <a:rPr lang="en-GB" dirty="0"/>
              <a:t>Options review will take place over the coming year, whilst preparations for a TDR process begin. </a:t>
            </a:r>
          </a:p>
          <a:p>
            <a:endParaRPr lang="en-GB" dirty="0"/>
          </a:p>
          <a:p>
            <a:r>
              <a:rPr lang="en-GB" dirty="0"/>
              <a:t>Expected bid into the 2027 UKRI Infrastructure Funding window for the next phase.</a:t>
            </a:r>
          </a:p>
          <a:p>
            <a:endParaRPr lang="en-GB" dirty="0"/>
          </a:p>
          <a:p>
            <a:r>
              <a:rPr lang="en-GB" dirty="0"/>
              <a:t>Investing in existing FELs will have timelines dependent upon the various levels of investment and their own strategic roadmaps. </a:t>
            </a:r>
          </a:p>
          <a:p>
            <a:endParaRPr lang="en-GB" dirty="0"/>
          </a:p>
          <a:p>
            <a:r>
              <a:rPr lang="en-GB" dirty="0"/>
              <a:t>Building a UK based XFEL will be a decade long endeavour;</a:t>
            </a:r>
          </a:p>
          <a:p>
            <a:endParaRPr lang="en-GB" dirty="0"/>
          </a:p>
        </p:txBody>
      </p:sp>
      <p:pic>
        <p:nvPicPr>
          <p:cNvPr id="4" name="Picture 3">
            <a:extLst>
              <a:ext uri="{FF2B5EF4-FFF2-40B4-BE49-F238E27FC236}">
                <a16:creationId xmlns:a16="http://schemas.microsoft.com/office/drawing/2014/main" id="{AA610537-CC27-76AE-3A91-3A8E218A9BFD}"/>
              </a:ext>
            </a:extLst>
          </p:cNvPr>
          <p:cNvPicPr>
            <a:picLocks noChangeAspect="1"/>
          </p:cNvPicPr>
          <p:nvPr/>
        </p:nvPicPr>
        <p:blipFill>
          <a:blip r:embed="rId2"/>
          <a:srcRect t="10895" b="7909"/>
          <a:stretch>
            <a:fillRect/>
          </a:stretch>
        </p:blipFill>
        <p:spPr>
          <a:xfrm>
            <a:off x="1072115" y="4061637"/>
            <a:ext cx="9964479" cy="2179676"/>
          </a:xfrm>
          <a:prstGeom prst="rect">
            <a:avLst/>
          </a:prstGeom>
        </p:spPr>
      </p:pic>
      <p:pic>
        <p:nvPicPr>
          <p:cNvPr id="5" name="Picture 4">
            <a:extLst>
              <a:ext uri="{FF2B5EF4-FFF2-40B4-BE49-F238E27FC236}">
                <a16:creationId xmlns:a16="http://schemas.microsoft.com/office/drawing/2014/main" id="{935B38DE-7220-C4D9-55AA-975784AF1228}"/>
              </a:ext>
            </a:extLst>
          </p:cNvPr>
          <p:cNvPicPr>
            <a:picLocks noChangeAspect="1"/>
          </p:cNvPicPr>
          <p:nvPr/>
        </p:nvPicPr>
        <p:blipFill>
          <a:blip r:embed="rId3"/>
          <a:stretch>
            <a:fillRect/>
          </a:stretch>
        </p:blipFill>
        <p:spPr>
          <a:xfrm>
            <a:off x="10308173" y="0"/>
            <a:ext cx="1883827" cy="2450804"/>
          </a:xfrm>
          <a:prstGeom prst="rect">
            <a:avLst/>
          </a:prstGeom>
        </p:spPr>
      </p:pic>
    </p:spTree>
    <p:extLst>
      <p:ext uri="{BB962C8B-B14F-4D97-AF65-F5344CB8AC3E}">
        <p14:creationId xmlns:p14="http://schemas.microsoft.com/office/powerpoint/2010/main" val="12430366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83" y="2065178"/>
            <a:ext cx="9550400" cy="2754600"/>
          </a:xfrm>
          <a:prstGeom prst="rect">
            <a:avLst/>
          </a:prstGeom>
        </p:spPr>
        <p:txBody>
          <a:bodyPr wrap="square" lIns="91440" tIns="45720" rIns="91440" bIns="45720" anchor="t">
            <a:spAutoFit/>
          </a:bodyPr>
          <a:lstStyle/>
          <a:p>
            <a:pPr marL="342900" indent="-342900">
              <a:spcAft>
                <a:spcPts val="1800"/>
              </a:spcAft>
              <a:buFont typeface="+mj-lt"/>
              <a:buAutoNum type="arabicPeriod"/>
            </a:pPr>
            <a:r>
              <a:rPr lang="en-GB" sz="3200" b="1" spc="-150" dirty="0" smtClean="0">
                <a:solidFill>
                  <a:srgbClr val="2E2D62"/>
                </a:solidFill>
                <a:latin typeface="Arial"/>
                <a:cs typeface="Arial"/>
              </a:rPr>
              <a:t>Concept principles </a:t>
            </a:r>
          </a:p>
          <a:p>
            <a:pPr marL="342900" indent="-342900">
              <a:spcAft>
                <a:spcPts val="1800"/>
              </a:spcAft>
              <a:buFont typeface="+mj-lt"/>
              <a:buAutoNum type="arabicPeriod"/>
            </a:pPr>
            <a:r>
              <a:rPr lang="en-GB" sz="3200" spc="-150" dirty="0" smtClean="0">
                <a:solidFill>
                  <a:schemeClr val="accent1">
                    <a:lumMod val="40000"/>
                    <a:lumOff val="60000"/>
                  </a:schemeClr>
                </a:solidFill>
                <a:latin typeface="Arial"/>
                <a:cs typeface="Arial"/>
              </a:rPr>
              <a:t> user </a:t>
            </a:r>
            <a:r>
              <a:rPr lang="en-GB" sz="3200" spc="-150" dirty="0">
                <a:solidFill>
                  <a:schemeClr val="accent1">
                    <a:lumMod val="40000"/>
                    <a:lumOff val="60000"/>
                  </a:schemeClr>
                </a:solidFill>
                <a:latin typeface="Arial"/>
                <a:cs typeface="Arial"/>
              </a:rPr>
              <a:t>communities’ requirements</a:t>
            </a:r>
          </a:p>
          <a:p>
            <a:pPr marL="342900" indent="-342900">
              <a:spcAft>
                <a:spcPts val="1800"/>
              </a:spcAft>
              <a:buFont typeface="+mj-lt"/>
              <a:buAutoNum type="arabicPeriod"/>
            </a:pPr>
            <a:r>
              <a:rPr lang="en-GB" sz="3200" spc="-150" dirty="0" smtClean="0">
                <a:solidFill>
                  <a:schemeClr val="accent1">
                    <a:lumMod val="40000"/>
                    <a:lumOff val="60000"/>
                  </a:schemeClr>
                </a:solidFill>
                <a:latin typeface="Arial"/>
                <a:cs typeface="Arial"/>
              </a:rPr>
              <a:t> </a:t>
            </a:r>
            <a:r>
              <a:rPr lang="en-GB" sz="3200" spc="-150" dirty="0">
                <a:solidFill>
                  <a:schemeClr val="accent1">
                    <a:lumMod val="40000"/>
                    <a:lumOff val="60000"/>
                  </a:schemeClr>
                </a:solidFill>
                <a:latin typeface="Arial"/>
                <a:cs typeface="Arial"/>
              </a:rPr>
              <a:t>Conceptual design for a next-generation XFEL</a:t>
            </a:r>
          </a:p>
          <a:p>
            <a:pPr marL="342900" indent="-342900">
              <a:spcAft>
                <a:spcPts val="1800"/>
              </a:spcAft>
              <a:buFont typeface="+mj-lt"/>
              <a:buAutoNum type="arabicPeriod"/>
            </a:pPr>
            <a:r>
              <a:rPr lang="en-GB" sz="3200" spc="-150" dirty="0">
                <a:solidFill>
                  <a:schemeClr val="accent1">
                    <a:lumMod val="40000"/>
                    <a:lumOff val="60000"/>
                  </a:schemeClr>
                </a:solidFill>
                <a:latin typeface="Arial"/>
                <a:cs typeface="Arial"/>
              </a:rPr>
              <a:t> Summary and next steps</a:t>
            </a:r>
          </a:p>
        </p:txBody>
      </p:sp>
    </p:spTree>
    <p:extLst>
      <p:ext uri="{BB962C8B-B14F-4D97-AF65-F5344CB8AC3E}">
        <p14:creationId xmlns:p14="http://schemas.microsoft.com/office/powerpoint/2010/main" val="929063730"/>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35B38DE-7220-C4D9-55AA-975784AF1228}"/>
              </a:ext>
            </a:extLst>
          </p:cNvPr>
          <p:cNvPicPr>
            <a:picLocks noChangeAspect="1"/>
          </p:cNvPicPr>
          <p:nvPr/>
        </p:nvPicPr>
        <p:blipFill>
          <a:blip r:embed="rId2"/>
          <a:stretch>
            <a:fillRect/>
          </a:stretch>
        </p:blipFill>
        <p:spPr>
          <a:xfrm>
            <a:off x="10308173" y="0"/>
            <a:ext cx="1883827" cy="2450804"/>
          </a:xfrm>
          <a:prstGeom prst="rect">
            <a:avLst/>
          </a:prstGeom>
        </p:spPr>
      </p:pic>
      <p:sp>
        <p:nvSpPr>
          <p:cNvPr id="7" name="Title 1"/>
          <p:cNvSpPr txBox="1">
            <a:spLocks/>
          </p:cNvSpPr>
          <p:nvPr/>
        </p:nvSpPr>
        <p:spPr>
          <a:xfrm>
            <a:off x="106879" y="107104"/>
            <a:ext cx="11970325" cy="584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200" b="1" kern="1200" spc="-160" dirty="0">
                <a:solidFill>
                  <a:srgbClr val="2E2D62"/>
                </a:solidFill>
                <a:latin typeface="Arial" panose="020B0604020202020204" pitchFamily="34" charset="0"/>
                <a:ea typeface="+mn-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160" normalizeH="0" baseline="0" noProof="0" dirty="0" smtClean="0">
                <a:ln>
                  <a:noFill/>
                </a:ln>
                <a:solidFill>
                  <a:srgbClr val="2E2D62"/>
                </a:solidFill>
                <a:effectLst/>
                <a:uLnTx/>
                <a:uFillTx/>
                <a:latin typeface="Arial" panose="020B0604020202020204" pitchFamily="34" charset="0"/>
                <a:ea typeface="+mn-ea"/>
                <a:cs typeface="Arial" panose="020B0604020202020204" pitchFamily="34" charset="0"/>
              </a:rPr>
              <a:t>UK XFEL: Conceptual Design &amp; Options Analysis</a:t>
            </a:r>
            <a:endParaRPr kumimoji="0" lang="en-GB" sz="3200" b="1" i="0" u="none" strike="noStrike" kern="1200" cap="none" spc="-16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7C9D6DBC-F19A-84A4-4151-0057FA9156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2411" y="6131822"/>
            <a:ext cx="2111379" cy="539751"/>
          </a:xfrm>
          <a:prstGeom prst="rect">
            <a:avLst/>
          </a:prstGeom>
        </p:spPr>
      </p:pic>
      <p:pic>
        <p:nvPicPr>
          <p:cNvPr id="19" name="Picture 18"/>
          <p:cNvPicPr>
            <a:picLocks noChangeAspect="1"/>
          </p:cNvPicPr>
          <p:nvPr/>
        </p:nvPicPr>
        <p:blipFill>
          <a:blip r:embed="rId4"/>
          <a:stretch>
            <a:fillRect/>
          </a:stretch>
        </p:blipFill>
        <p:spPr>
          <a:xfrm>
            <a:off x="1644378" y="107104"/>
            <a:ext cx="10319657" cy="6080735"/>
          </a:xfrm>
          <a:prstGeom prst="rect">
            <a:avLst/>
          </a:prstGeom>
        </p:spPr>
      </p:pic>
      <p:sp>
        <p:nvSpPr>
          <p:cNvPr id="9" name="Content Placeholder 2"/>
          <p:cNvSpPr txBox="1">
            <a:spLocks/>
          </p:cNvSpPr>
          <p:nvPr/>
        </p:nvSpPr>
        <p:spPr>
          <a:xfrm>
            <a:off x="106879" y="857609"/>
            <a:ext cx="7921243" cy="52742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D5DF9"/>
                </a:solidFill>
                <a:effectLst/>
                <a:uLnTx/>
                <a:uFillTx/>
                <a:latin typeface="Arial" panose="020B0604020202020204" pitchFamily="34" charset="0"/>
                <a:ea typeface="+mn-ea"/>
                <a:cs typeface="Arial" panose="020B0604020202020204" pitchFamily="34" charset="0"/>
              </a:rPr>
              <a:t>UK XFEL is a multi-stage project to pursue ‘</a:t>
            </a:r>
            <a:r>
              <a:rPr kumimoji="0" lang="en-US" sz="2000" b="1" i="0" u="none" strike="noStrike" kern="1200" cap="none" spc="0" normalizeH="0" baseline="0" noProof="0" dirty="0" smtClean="0">
                <a:ln>
                  <a:noFill/>
                </a:ln>
                <a:solidFill>
                  <a:srgbClr val="1D5DF9"/>
                </a:solidFill>
                <a:effectLst/>
                <a:uLnTx/>
                <a:uFillTx/>
                <a:latin typeface="Arial" panose="020B0604020202020204" pitchFamily="34" charset="0"/>
                <a:ea typeface="+mn-ea"/>
                <a:cs typeface="Arial" panose="020B0604020202020204" pitchFamily="34" charset="0"/>
              </a:rPr>
              <a:t>next-generation’ </a:t>
            </a:r>
            <a:r>
              <a:rPr kumimoji="0" lang="en-GB" sz="2000" b="1" i="0" u="none" strike="noStrike" kern="1200" cap="none" spc="0" normalizeH="0" baseline="0" noProof="0" dirty="0" smtClean="0">
                <a:ln>
                  <a:noFill/>
                </a:ln>
                <a:solidFill>
                  <a:srgbClr val="1D5DF9"/>
                </a:solidFill>
                <a:effectLst/>
                <a:uLnTx/>
                <a:uFillTx/>
                <a:latin typeface="Arial" panose="020B0604020202020204" pitchFamily="34" charset="0"/>
                <a:ea typeface="+mn-ea"/>
                <a:cs typeface="Arial" panose="020B0604020202020204" pitchFamily="34" charset="0"/>
              </a:rPr>
              <a:t>XFEL capabilities for the UK</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Conceptual Design</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Ambitious ‘international-scale’ scope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Robust and technically feasible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Scalable to a range of investment </a:t>
            </a: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options</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Options Analysis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(vs the status quo):</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new facility in the UK</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Investment at existing XFELs</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combined approach</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800" b="1"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4496112" y="4732581"/>
            <a:ext cx="5426846" cy="1938992"/>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2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Science and Technology Case</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1"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Access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to the ultrafast domain: </a:t>
            </a:r>
            <a:r>
              <a:rPr kumimoji="0" lang="en-GB" sz="1800" b="0" i="0"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the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i</a:t>
            </a:r>
            <a:r>
              <a:rPr kumimoji="0" lang="en-GB" sz="1800" b="0" i="0"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ntrinsic </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timescales for physical, chemical and biological changes of </a:t>
            </a:r>
            <a:r>
              <a:rPr kumimoji="0" lang="en-GB" sz="1800" b="0" i="0"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matter</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800" b="0" i="1"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Impacts for </a:t>
            </a:r>
            <a:r>
              <a:rPr kumimoji="0" lang="en-GB" sz="1800" b="0" i="1"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society and </a:t>
            </a:r>
            <a:r>
              <a:rPr kumimoji="0" lang="en-GB" sz="1800" b="0" i="1"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industry: </a:t>
            </a:r>
            <a:r>
              <a:rPr kumimoji="0" lang="en-GB" sz="1800" b="0" i="0" u="none" strike="noStrike" kern="1200" cap="none" spc="0" normalizeH="0" baseline="0" noProof="0" dirty="0" smtClean="0">
                <a:ln>
                  <a:noFill/>
                </a:ln>
                <a:solidFill>
                  <a:prstClr val="black"/>
                </a:solidFill>
                <a:effectLst/>
                <a:uLnTx/>
                <a:uFillTx/>
                <a:latin typeface="Arial" panose="020B0604020202020204" pitchFamily="34" charset="0"/>
                <a:ea typeface="Calibri"/>
                <a:cs typeface="Arial" panose="020B0604020202020204" pitchFamily="34" charset="0"/>
              </a:rPr>
              <a:t>biotech</a:t>
            </a: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Calibri"/>
                <a:cs typeface="Arial" panose="020B0604020202020204" pitchFamily="34" charset="0"/>
              </a:rPr>
              <a:t>, batteries, energy and catalysis, defence etc.</a:t>
            </a:r>
          </a:p>
        </p:txBody>
      </p:sp>
      <p:grpSp>
        <p:nvGrpSpPr>
          <p:cNvPr id="27" name="Group 26"/>
          <p:cNvGrpSpPr/>
          <p:nvPr/>
        </p:nvGrpSpPr>
        <p:grpSpPr>
          <a:xfrm>
            <a:off x="10036127" y="3750523"/>
            <a:ext cx="2053199" cy="2896520"/>
            <a:chOff x="10003276" y="2793143"/>
            <a:chExt cx="2053199" cy="2896520"/>
          </a:xfrm>
        </p:grpSpPr>
        <p:pic>
          <p:nvPicPr>
            <p:cNvPr id="11" name="Picture 4" descr="PDF) UK-XFEL Science Case"/>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003277" y="2793143"/>
              <a:ext cx="2048288" cy="28965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Google Shape;283;p5">
              <a:extLst>
                <a:ext uri="{FF2B5EF4-FFF2-40B4-BE49-F238E27FC236}">
                  <a16:creationId xmlns:a16="http://schemas.microsoft.com/office/drawing/2014/main" id="{71DD8AA4-E9D5-F740-86C0-BA3C5F065063}"/>
                </a:ext>
              </a:extLst>
            </p:cNvPr>
            <p:cNvSpPr/>
            <p:nvPr/>
          </p:nvSpPr>
          <p:spPr>
            <a:xfrm>
              <a:off x="10003276" y="5278716"/>
              <a:ext cx="2053199" cy="37253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xfel.ac.uk</a:t>
              </a: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03402" y="2423169"/>
            <a:ext cx="1273802" cy="1273802"/>
          </a:xfrm>
          <a:prstGeom prst="rect">
            <a:avLst/>
          </a:prstGeom>
        </p:spPr>
      </p:pic>
      <p:sp>
        <p:nvSpPr>
          <p:cNvPr id="2" name="Date Placeholder 1"/>
          <p:cNvSpPr>
            <a:spLocks noGrp="1"/>
          </p:cNvSpPr>
          <p:nvPr>
            <p:ph type="dt" sz="half" idx="10"/>
          </p:nvPr>
        </p:nvSpPr>
        <p:spPr/>
        <p:txBody>
          <a:bodyPr/>
          <a:lstStyle/>
          <a:p>
            <a:fld id="{12F9CA38-3D17-4B75-8730-C444D19BBEA5}" type="datetime1">
              <a:rPr lang="en-GB" smtClean="0"/>
              <a:t>02/10/2025</a:t>
            </a:fld>
            <a:endParaRPr lang="en-GB"/>
          </a:p>
        </p:txBody>
      </p:sp>
      <p:sp>
        <p:nvSpPr>
          <p:cNvPr id="3" name="Footer Placeholder 2"/>
          <p:cNvSpPr>
            <a:spLocks noGrp="1"/>
          </p:cNvSpPr>
          <p:nvPr>
            <p:ph type="ftr" sz="quarter" idx="11"/>
          </p:nvPr>
        </p:nvSpPr>
        <p:spPr/>
        <p:txBody>
          <a:bodyPr/>
          <a:lstStyle/>
          <a:p>
            <a:r>
              <a:rPr lang="en-GB" smtClean="0"/>
              <a:t>HOMSC2025</a:t>
            </a:r>
            <a:endParaRPr lang="en-GB"/>
          </a:p>
        </p:txBody>
      </p:sp>
      <p:sp>
        <p:nvSpPr>
          <p:cNvPr id="4" name="Slide Number Placeholder 3"/>
          <p:cNvSpPr>
            <a:spLocks noGrp="1"/>
          </p:cNvSpPr>
          <p:nvPr>
            <p:ph type="sldNum" sz="quarter" idx="12"/>
          </p:nvPr>
        </p:nvSpPr>
        <p:spPr/>
        <p:txBody>
          <a:bodyPr/>
          <a:lstStyle/>
          <a:p>
            <a:fld id="{3AC83699-7587-40E8-BE27-FD3E7AC6B951}" type="slidenum">
              <a:rPr lang="en-GB" smtClean="0"/>
              <a:t>4</a:t>
            </a:fld>
            <a:endParaRPr lang="en-GB"/>
          </a:p>
        </p:txBody>
      </p:sp>
    </p:spTree>
    <p:extLst>
      <p:ext uri="{BB962C8B-B14F-4D97-AF65-F5344CB8AC3E}">
        <p14:creationId xmlns:p14="http://schemas.microsoft.com/office/powerpoint/2010/main" val="2263025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34" y="165948"/>
            <a:ext cx="8332960" cy="537625"/>
          </a:xfrm>
        </p:spPr>
        <p:txBody>
          <a:bodyPr>
            <a:normAutofit fontScale="90000"/>
          </a:bodyPr>
          <a:lstStyle/>
          <a:p>
            <a:r>
              <a:rPr lang="en-GB" dirty="0"/>
              <a:t>UK XFEL next generation capabilities</a:t>
            </a:r>
          </a:p>
        </p:txBody>
      </p:sp>
      <p:sp>
        <p:nvSpPr>
          <p:cNvPr id="3" name="Content Placeholder 2"/>
          <p:cNvSpPr>
            <a:spLocks noGrp="1"/>
          </p:cNvSpPr>
          <p:nvPr>
            <p:ph idx="1"/>
          </p:nvPr>
        </p:nvSpPr>
        <p:spPr>
          <a:xfrm>
            <a:off x="106879" y="902750"/>
            <a:ext cx="11926625" cy="5274213"/>
          </a:xfrm>
        </p:spPr>
        <p:txBody>
          <a:bodyPr>
            <a:normAutofit/>
          </a:bodyPr>
          <a:lstStyle/>
          <a:p>
            <a:pPr marL="0" indent="0">
              <a:lnSpc>
                <a:spcPct val="100000"/>
              </a:lnSpc>
              <a:spcBef>
                <a:spcPts val="1200"/>
              </a:spcBef>
              <a:spcAft>
                <a:spcPts val="600"/>
              </a:spcAft>
              <a:buNone/>
              <a:defRPr/>
            </a:pPr>
            <a:r>
              <a:rPr lang="en-GB" sz="1800">
                <a:latin typeface="Arial" panose="020B0604020202020204" pitchFamily="34" charset="0"/>
                <a:cs typeface="Arial" panose="020B0604020202020204" pitchFamily="34" charset="0"/>
              </a:rPr>
              <a:t>The Science Case </a:t>
            </a:r>
            <a:r>
              <a:rPr lang="en-GB" sz="1800" i="1">
                <a:latin typeface="Arial" panose="020B0604020202020204" pitchFamily="34" charset="0"/>
                <a:cs typeface="Arial" panose="020B0604020202020204" pitchFamily="34" charset="0"/>
              </a:rPr>
              <a:t>calls for an ambitious, internationally-competitive machine</a:t>
            </a:r>
            <a:r>
              <a:rPr lang="en-GB" sz="1800">
                <a:latin typeface="Arial" panose="020B0604020202020204" pitchFamily="34" charset="0"/>
                <a:cs typeface="Arial" panose="020B0604020202020204" pitchFamily="34" charset="0"/>
              </a:rPr>
              <a:t>, with </a:t>
            </a:r>
            <a:r>
              <a:rPr lang="en-GB" sz="1800">
                <a:solidFill>
                  <a:srgbClr val="0070C0"/>
                </a:solidFill>
                <a:latin typeface="Arial" panose="020B0604020202020204" pitchFamily="34" charset="0"/>
                <a:cs typeface="Arial" panose="020B0604020202020204" pitchFamily="34" charset="0"/>
              </a:rPr>
              <a:t>‘next-generation’ </a:t>
            </a:r>
            <a:r>
              <a:rPr lang="en-GB" sz="1800">
                <a:latin typeface="Arial" panose="020B0604020202020204" pitchFamily="34" charset="0"/>
                <a:cs typeface="Arial" panose="020B0604020202020204" pitchFamily="34" charset="0"/>
              </a:rPr>
              <a:t>capabilities</a:t>
            </a:r>
            <a:endParaRPr lang="en-GB" sz="1800">
              <a:solidFill>
                <a:prstClr val="black"/>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2713816" y="1557466"/>
            <a:ext cx="9056751" cy="4505846"/>
          </a:xfrm>
          <a:prstGeom prst="rect">
            <a:avLst/>
          </a:prstGeom>
          <a:effectLst>
            <a:outerShdw blurRad="63500" sx="102000" sy="102000" algn="ctr" rotWithShape="0">
              <a:prstClr val="black">
                <a:alpha val="40000"/>
              </a:prstClr>
            </a:outerShdw>
          </a:effectLst>
        </p:spPr>
      </p:pic>
      <p:sp>
        <p:nvSpPr>
          <p:cNvPr id="6" name="TextBox 5"/>
          <p:cNvSpPr txBox="1"/>
          <p:nvPr/>
        </p:nvSpPr>
        <p:spPr>
          <a:xfrm>
            <a:off x="218846" y="1498083"/>
            <a:ext cx="2376000" cy="923330"/>
          </a:xfrm>
          <a:prstGeom prst="homePlate">
            <a:avLst/>
          </a:prstGeom>
          <a:ln/>
          <a:effectLst>
            <a:softEdge rad="31750"/>
          </a:effectLst>
        </p:spPr>
        <p:style>
          <a:lnRef idx="2">
            <a:schemeClr val="dk1">
              <a:shade val="50000"/>
            </a:schemeClr>
          </a:lnRef>
          <a:fillRef idx="1">
            <a:schemeClr val="dk1"/>
          </a:fillRef>
          <a:effectRef idx="0">
            <a:schemeClr val="dk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Extremely high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pulse rep. rate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data and AI</a:t>
            </a:r>
          </a:p>
        </p:txBody>
      </p:sp>
      <p:sp>
        <p:nvSpPr>
          <p:cNvPr id="7" name="TextBox 6"/>
          <p:cNvSpPr txBox="1"/>
          <p:nvPr/>
        </p:nvSpPr>
        <p:spPr>
          <a:xfrm>
            <a:off x="218846" y="2492258"/>
            <a:ext cx="2376000" cy="646331"/>
          </a:xfrm>
          <a:prstGeom prst="homePlate">
            <a:avLst/>
          </a:prstGeom>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Significantly increased capacity</a:t>
            </a:r>
          </a:p>
        </p:txBody>
      </p:sp>
      <p:sp>
        <p:nvSpPr>
          <p:cNvPr id="8" name="TextBox 7"/>
          <p:cNvSpPr txBox="1"/>
          <p:nvPr/>
        </p:nvSpPr>
        <p:spPr>
          <a:xfrm>
            <a:off x="218846" y="3214050"/>
            <a:ext cx="2376000" cy="1065904"/>
          </a:xfrm>
          <a:prstGeom prst="homePlate">
            <a:avLst/>
          </a:prstGeom>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Enhanced X-ray pulse qualities</a:t>
            </a:r>
          </a:p>
        </p:txBody>
      </p:sp>
      <p:sp>
        <p:nvSpPr>
          <p:cNvPr id="9" name="TextBox 8"/>
          <p:cNvSpPr txBox="1"/>
          <p:nvPr/>
        </p:nvSpPr>
        <p:spPr>
          <a:xfrm>
            <a:off x="218846" y="4330525"/>
            <a:ext cx="2376000" cy="1097279"/>
          </a:xfrm>
          <a:prstGeom prst="homePlate">
            <a:avLst/>
          </a:prstGeom>
          <a:ln/>
          <a:effectLst>
            <a:softEdge rad="31750"/>
          </a:effectLst>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 suite of laser-based synchronous sources</a:t>
            </a:r>
          </a:p>
        </p:txBody>
      </p:sp>
      <p:sp>
        <p:nvSpPr>
          <p:cNvPr id="10" name="TextBox 9"/>
          <p:cNvSpPr txBox="1"/>
          <p:nvPr/>
        </p:nvSpPr>
        <p:spPr>
          <a:xfrm>
            <a:off x="218846" y="5478375"/>
            <a:ext cx="2376000" cy="594081"/>
          </a:xfrm>
          <a:prstGeom prst="homePlate">
            <a:avLst/>
          </a:prstGeom>
          <a:ln/>
          <a:effectLst>
            <a:softEdge rad="31750"/>
          </a:effectLst>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Environmentally Sustainable</a:t>
            </a:r>
          </a:p>
        </p:txBody>
      </p:sp>
      <p:sp>
        <p:nvSpPr>
          <p:cNvPr id="5" name="Date Placeholder 4"/>
          <p:cNvSpPr>
            <a:spLocks noGrp="1"/>
          </p:cNvSpPr>
          <p:nvPr>
            <p:ph type="dt" sz="half" idx="10"/>
          </p:nvPr>
        </p:nvSpPr>
        <p:spPr/>
        <p:txBody>
          <a:bodyPr/>
          <a:lstStyle/>
          <a:p>
            <a:fld id="{C4F4504C-25EB-4398-A036-4B97B23FA626}" type="datetime1">
              <a:rPr lang="en-GB" smtClean="0"/>
              <a:t>02/10/2025</a:t>
            </a:fld>
            <a:endParaRPr lang="en-GB"/>
          </a:p>
        </p:txBody>
      </p:sp>
      <p:sp>
        <p:nvSpPr>
          <p:cNvPr id="11" name="Footer Placeholder 10"/>
          <p:cNvSpPr>
            <a:spLocks noGrp="1"/>
          </p:cNvSpPr>
          <p:nvPr>
            <p:ph type="ftr" sz="quarter" idx="11"/>
          </p:nvPr>
        </p:nvSpPr>
        <p:spPr/>
        <p:txBody>
          <a:bodyPr/>
          <a:lstStyle/>
          <a:p>
            <a:r>
              <a:rPr lang="en-GB" smtClean="0"/>
              <a:t>HOMSC2025</a:t>
            </a:r>
            <a:endParaRPr lang="en-GB"/>
          </a:p>
        </p:txBody>
      </p:sp>
      <p:sp>
        <p:nvSpPr>
          <p:cNvPr id="12" name="Slide Number Placeholder 11"/>
          <p:cNvSpPr>
            <a:spLocks noGrp="1"/>
          </p:cNvSpPr>
          <p:nvPr>
            <p:ph type="sldNum" sz="quarter" idx="12"/>
          </p:nvPr>
        </p:nvSpPr>
        <p:spPr/>
        <p:txBody>
          <a:bodyPr/>
          <a:lstStyle/>
          <a:p>
            <a:fld id="{3AC83699-7587-40E8-BE27-FD3E7AC6B951}" type="slidenum">
              <a:rPr lang="en-GB" smtClean="0"/>
              <a:t>5</a:t>
            </a:fld>
            <a:endParaRPr lang="en-GB"/>
          </a:p>
        </p:txBody>
      </p:sp>
    </p:spTree>
    <p:extLst>
      <p:ext uri="{BB962C8B-B14F-4D97-AF65-F5344CB8AC3E}">
        <p14:creationId xmlns:p14="http://schemas.microsoft.com/office/powerpoint/2010/main" val="162215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5083" y="2065178"/>
            <a:ext cx="9550400" cy="2754600"/>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spc="-150" dirty="0" smtClean="0">
                <a:solidFill>
                  <a:srgbClr val="5B9BD5">
                    <a:lumMod val="40000"/>
                    <a:lumOff val="60000"/>
                  </a:srgbClr>
                </a:solidFill>
                <a:latin typeface="Arial"/>
                <a:cs typeface="Arial"/>
              </a:rPr>
              <a:t> Concept </a:t>
            </a:r>
            <a:r>
              <a:rPr lang="en-GB" sz="3200" spc="-150" dirty="0">
                <a:solidFill>
                  <a:srgbClr val="5B9BD5">
                    <a:lumMod val="40000"/>
                    <a:lumOff val="60000"/>
                  </a:srgbClr>
                </a:solidFill>
                <a:latin typeface="Arial"/>
                <a:cs typeface="Arial"/>
              </a:rPr>
              <a:t>principles </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lang="en-GB" sz="3200" b="1" spc="-150" dirty="0" smtClean="0">
                <a:solidFill>
                  <a:srgbClr val="2E2D62"/>
                </a:solidFill>
                <a:latin typeface="Arial"/>
                <a:cs typeface="Arial"/>
              </a:rPr>
              <a:t>User </a:t>
            </a:r>
            <a:r>
              <a:rPr lang="en-GB" sz="3200" b="1" spc="-150" dirty="0">
                <a:solidFill>
                  <a:srgbClr val="2E2D62"/>
                </a:solidFill>
                <a:latin typeface="Arial"/>
                <a:cs typeface="Arial"/>
              </a:rPr>
              <a:t>communities’ requirements</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smtClean="0">
                <a:ln>
                  <a:noFill/>
                </a:ln>
                <a:solidFill>
                  <a:srgbClr val="5B9BD5">
                    <a:lumMod val="40000"/>
                    <a:lumOff val="60000"/>
                  </a:srgbClr>
                </a:solidFill>
                <a:effectLst/>
                <a:uLnTx/>
                <a:uFillTx/>
                <a:latin typeface="Arial"/>
                <a:ea typeface="+mn-ea"/>
                <a:cs typeface="Arial"/>
              </a:rPr>
              <a:t> </a:t>
            </a: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Conceptual design for a next-generation XFEL</a:t>
            </a:r>
          </a:p>
          <a:p>
            <a:pPr marL="342900" marR="0" lvl="0" indent="-342900" algn="l" defTabSz="914400" rtl="0" eaLnBrk="1" fontAlgn="auto" latinLnBrk="0" hangingPunct="1">
              <a:lnSpc>
                <a:spcPct val="100000"/>
              </a:lnSpc>
              <a:spcBef>
                <a:spcPts val="0"/>
              </a:spcBef>
              <a:spcAft>
                <a:spcPts val="1800"/>
              </a:spcAft>
              <a:buClrTx/>
              <a:buSzTx/>
              <a:buFont typeface="+mj-lt"/>
              <a:buAutoNum type="arabicPeriod"/>
              <a:tabLst/>
              <a:defRPr/>
            </a:pPr>
            <a:r>
              <a:rPr kumimoji="0" lang="en-GB" sz="3200" b="0" i="0" u="none" strike="noStrike" kern="1200" cap="none" spc="-150" normalizeH="0" baseline="0" noProof="0" dirty="0">
                <a:ln>
                  <a:noFill/>
                </a:ln>
                <a:solidFill>
                  <a:srgbClr val="5B9BD5">
                    <a:lumMod val="40000"/>
                    <a:lumOff val="60000"/>
                  </a:srgbClr>
                </a:solidFill>
                <a:effectLst/>
                <a:uLnTx/>
                <a:uFillTx/>
                <a:latin typeface="Arial"/>
                <a:ea typeface="+mn-ea"/>
                <a:cs typeface="Arial"/>
              </a:rPr>
              <a:t> Summary and next steps</a:t>
            </a:r>
          </a:p>
        </p:txBody>
      </p:sp>
    </p:spTree>
    <p:extLst>
      <p:ext uri="{BB962C8B-B14F-4D97-AF65-F5344CB8AC3E}">
        <p14:creationId xmlns:p14="http://schemas.microsoft.com/office/powerpoint/2010/main" val="1848190856"/>
      </p:ext>
    </p:extLst>
  </p:cSld>
  <p:clrMapOvr>
    <a:masterClrMapping/>
  </p:clrMapOvr>
  <p:timing>
    <p:tnLst>
      <p:par>
        <p:cTn id="1" dur="indefinite" restart="never" nodeType="tmRoot"/>
      </p:par>
    </p:tnLst>
  </p:timing>
  <p:extLst mod="1">
    <p:ext uri="{6950BFC3-D8DA-4A85-94F7-54DA5524770B}">
      <p188:commentRel xmlns=""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E688FE-230B-C027-F23C-61C17FBF4F5D}"/>
              </a:ext>
            </a:extLst>
          </p:cNvPr>
          <p:cNvSpPr>
            <a:spLocks noGrp="1"/>
          </p:cNvSpPr>
          <p:nvPr>
            <p:ph type="title"/>
          </p:nvPr>
        </p:nvSpPr>
        <p:spPr>
          <a:xfrm>
            <a:off x="762699" y="-136800"/>
            <a:ext cx="10515600" cy="1325563"/>
          </a:xfrm>
        </p:spPr>
        <p:txBody>
          <a:bodyPr/>
          <a:lstStyle/>
          <a:p>
            <a:r>
              <a:rPr lang="en-GB" dirty="0"/>
              <a:t>The UK’s XFEL user community</a:t>
            </a:r>
          </a:p>
        </p:txBody>
      </p:sp>
      <p:sp>
        <p:nvSpPr>
          <p:cNvPr id="4" name="Content Placeholder 3"/>
          <p:cNvSpPr>
            <a:spLocks noGrp="1"/>
          </p:cNvSpPr>
          <p:nvPr>
            <p:ph idx="1"/>
          </p:nvPr>
        </p:nvSpPr>
        <p:spPr>
          <a:xfrm>
            <a:off x="762699" y="1363420"/>
            <a:ext cx="10515600" cy="4351338"/>
          </a:xfrm>
        </p:spPr>
        <p:txBody>
          <a:bodyPr>
            <a:normAutofit/>
          </a:bodyPr>
          <a:lstStyle/>
          <a:p>
            <a:r>
              <a:rPr lang="en-GB" sz="2000" dirty="0"/>
              <a:t>The UK has a very strong XFEL user community: over 500 UK scientists with active involvement in XFEL science in the past decade (from the 2020 Science Case)</a:t>
            </a:r>
          </a:p>
        </p:txBody>
      </p:sp>
      <p:sp>
        <p:nvSpPr>
          <p:cNvPr id="2" name="Title 1">
            <a:extLst>
              <a:ext uri="{FF2B5EF4-FFF2-40B4-BE49-F238E27FC236}">
                <a16:creationId xmlns:a16="http://schemas.microsoft.com/office/drawing/2014/main" id="{04CBCCE7-3884-DC59-760D-72114B33E60B}"/>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150" normalizeH="0" baseline="0" noProof="0">
              <a:ln>
                <a:noFill/>
              </a:ln>
              <a:solidFill>
                <a:srgbClr val="2E2D62"/>
              </a:solidFill>
              <a:effectLst/>
              <a:uLnTx/>
              <a:uFillTx/>
              <a:latin typeface="Arial" panose="020B0604020202020204" pitchFamily="34" charset="0"/>
              <a:ea typeface="+mj-ea"/>
              <a:cs typeface="Arial" panose="020B0604020202020204" pitchFamily="34" charset="0"/>
            </a:endParaRPr>
          </a:p>
        </p:txBody>
      </p:sp>
      <p:pic>
        <p:nvPicPr>
          <p:cNvPr id="3" name="Picture 5">
            <a:extLst>
              <a:ext uri="{FF2B5EF4-FFF2-40B4-BE49-F238E27FC236}">
                <a16:creationId xmlns:a16="http://schemas.microsoft.com/office/drawing/2014/main" id="{A610889B-5922-265B-8497-F7895E29883B}"/>
              </a:ext>
            </a:extLst>
          </p:cNvPr>
          <p:cNvPicPr>
            <a:picLocks noChangeAspect="1"/>
          </p:cNvPicPr>
          <p:nvPr/>
        </p:nvPicPr>
        <p:blipFill>
          <a:blip r:embed="rId3"/>
          <a:srcRect l="1651" t="1565" r="1313" b="636"/>
          <a:stretch/>
        </p:blipFill>
        <p:spPr>
          <a:xfrm>
            <a:off x="6630266" y="2316465"/>
            <a:ext cx="4416057" cy="3657600"/>
          </a:xfrm>
          <a:prstGeom prst="rect">
            <a:avLst/>
          </a:prstGeom>
        </p:spPr>
      </p:pic>
      <p:pic>
        <p:nvPicPr>
          <p:cNvPr id="5" name="Picture 13">
            <a:extLst>
              <a:ext uri="{FF2B5EF4-FFF2-40B4-BE49-F238E27FC236}">
                <a16:creationId xmlns:a16="http://schemas.microsoft.com/office/drawing/2014/main" id="{08E8725A-D164-AE2B-B31A-93A9A531AB1C}"/>
              </a:ext>
            </a:extLst>
          </p:cNvPr>
          <p:cNvPicPr>
            <a:picLocks noChangeAspect="1"/>
          </p:cNvPicPr>
          <p:nvPr/>
        </p:nvPicPr>
        <p:blipFill>
          <a:blip r:embed="rId4"/>
          <a:srcRect l="1092" t="982" r="958" b="1240"/>
          <a:stretch/>
        </p:blipFill>
        <p:spPr>
          <a:xfrm>
            <a:off x="1051718" y="2302289"/>
            <a:ext cx="4401880" cy="3657600"/>
          </a:xfrm>
          <a:prstGeom prst="rect">
            <a:avLst/>
          </a:prstGeom>
        </p:spPr>
      </p:pic>
      <p:sp>
        <p:nvSpPr>
          <p:cNvPr id="9" name="TextBox 15">
            <a:extLst>
              <a:ext uri="{FF2B5EF4-FFF2-40B4-BE49-F238E27FC236}">
                <a16:creationId xmlns:a16="http://schemas.microsoft.com/office/drawing/2014/main" id="{175131AF-23EE-58E5-6FFC-1C06B614A2F1}"/>
              </a:ext>
            </a:extLst>
          </p:cNvPr>
          <p:cNvSpPr txBox="1"/>
          <p:nvPr/>
        </p:nvSpPr>
        <p:spPr>
          <a:xfrm>
            <a:off x="5806874" y="2141808"/>
            <a:ext cx="2460806"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Arial"/>
              </a:rPr>
              <a:t>Eu XFEL (2023)</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2" name="TextBox 11">
            <a:extLst>
              <a:ext uri="{FF2B5EF4-FFF2-40B4-BE49-F238E27FC236}">
                <a16:creationId xmlns:a16="http://schemas.microsoft.com/office/drawing/2014/main" id="{7D287A60-8229-D892-A03F-01AC910D58C2}"/>
              </a:ext>
            </a:extLst>
          </p:cNvPr>
          <p:cNvSpPr txBox="1"/>
          <p:nvPr/>
        </p:nvSpPr>
        <p:spPr>
          <a:xfrm>
            <a:off x="2200074" y="835635"/>
            <a:ext cx="7213600"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D5DF9"/>
                </a:solidFill>
                <a:effectLst/>
                <a:uLnTx/>
                <a:uFillTx/>
                <a:latin typeface="Calibri" panose="020F0502020204030204"/>
                <a:ea typeface="+mn-ea"/>
                <a:cs typeface="Arial"/>
              </a:rPr>
              <a:t>Non-domestic users of LCLS and </a:t>
            </a:r>
            <a:r>
              <a:rPr kumimoji="0" lang="en-GB" sz="2400" b="0" i="0" u="none" strike="noStrike" kern="1200" cap="none" spc="0" normalizeH="0" baseline="0" noProof="0" dirty="0" err="1">
                <a:ln>
                  <a:noFill/>
                </a:ln>
                <a:solidFill>
                  <a:srgbClr val="1D5DF9"/>
                </a:solidFill>
                <a:effectLst/>
                <a:uLnTx/>
                <a:uFillTx/>
                <a:latin typeface="Calibri" panose="020F0502020204030204"/>
                <a:ea typeface="+mn-ea"/>
                <a:cs typeface="Arial"/>
              </a:rPr>
              <a:t>Eu</a:t>
            </a:r>
            <a:r>
              <a:rPr kumimoji="0" lang="en-GB" sz="2400" b="0" i="0" u="none" strike="noStrike" kern="1200" cap="none" spc="0" normalizeH="0" baseline="0" noProof="0" dirty="0">
                <a:ln>
                  <a:noFill/>
                </a:ln>
                <a:solidFill>
                  <a:srgbClr val="1D5DF9"/>
                </a:solidFill>
                <a:effectLst/>
                <a:uLnTx/>
                <a:uFillTx/>
                <a:latin typeface="Calibri" panose="020F0502020204030204"/>
                <a:ea typeface="+mn-ea"/>
                <a:cs typeface="Arial"/>
              </a:rPr>
              <a:t> XFEL:</a:t>
            </a:r>
          </a:p>
        </p:txBody>
      </p:sp>
      <p:sp>
        <p:nvSpPr>
          <p:cNvPr id="15" name="TextBox 14">
            <a:extLst>
              <a:ext uri="{FF2B5EF4-FFF2-40B4-BE49-F238E27FC236}">
                <a16:creationId xmlns:a16="http://schemas.microsoft.com/office/drawing/2014/main" id="{9C05FA96-1A1D-D3AC-A704-567747B8E59E}"/>
              </a:ext>
            </a:extLst>
          </p:cNvPr>
          <p:cNvSpPr txBox="1"/>
          <p:nvPr/>
        </p:nvSpPr>
        <p:spPr>
          <a:xfrm>
            <a:off x="590975" y="2146883"/>
            <a:ext cx="1997875"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Arial"/>
              </a:rPr>
              <a:t>LCLS (2024)</a:t>
            </a: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6" name="Date Placeholder 5"/>
          <p:cNvSpPr>
            <a:spLocks noGrp="1"/>
          </p:cNvSpPr>
          <p:nvPr>
            <p:ph type="dt" sz="half" idx="10"/>
          </p:nvPr>
        </p:nvSpPr>
        <p:spPr/>
        <p:txBody>
          <a:bodyPr/>
          <a:lstStyle/>
          <a:p>
            <a:fld id="{30285146-DAB4-4BAE-9DA3-592515F460CC}" type="datetime1">
              <a:rPr lang="en-GB" smtClean="0"/>
              <a:t>02/10/2025</a:t>
            </a:fld>
            <a:endParaRPr lang="en-GB"/>
          </a:p>
        </p:txBody>
      </p:sp>
      <p:sp>
        <p:nvSpPr>
          <p:cNvPr id="7" name="Footer Placeholder 6"/>
          <p:cNvSpPr>
            <a:spLocks noGrp="1"/>
          </p:cNvSpPr>
          <p:nvPr>
            <p:ph type="ftr" sz="quarter" idx="11"/>
          </p:nvPr>
        </p:nvSpPr>
        <p:spPr/>
        <p:txBody>
          <a:bodyPr/>
          <a:lstStyle/>
          <a:p>
            <a:r>
              <a:rPr lang="en-GB" smtClean="0"/>
              <a:t>HOMSC2025</a:t>
            </a:r>
            <a:endParaRPr lang="en-GB"/>
          </a:p>
        </p:txBody>
      </p:sp>
      <p:sp>
        <p:nvSpPr>
          <p:cNvPr id="10" name="Slide Number Placeholder 9"/>
          <p:cNvSpPr>
            <a:spLocks noGrp="1"/>
          </p:cNvSpPr>
          <p:nvPr>
            <p:ph type="sldNum" sz="quarter" idx="12"/>
          </p:nvPr>
        </p:nvSpPr>
        <p:spPr/>
        <p:txBody>
          <a:bodyPr/>
          <a:lstStyle/>
          <a:p>
            <a:fld id="{3AC83699-7587-40E8-BE27-FD3E7AC6B951}" type="slidenum">
              <a:rPr lang="en-GB" smtClean="0"/>
              <a:t>7</a:t>
            </a:fld>
            <a:endParaRPr lang="en-GB"/>
          </a:p>
        </p:txBody>
      </p:sp>
    </p:spTree>
    <p:extLst>
      <p:ext uri="{BB962C8B-B14F-4D97-AF65-F5344CB8AC3E}">
        <p14:creationId xmlns:p14="http://schemas.microsoft.com/office/powerpoint/2010/main" val="2463206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a:bodyPr>
          <a:lstStyle/>
          <a:p>
            <a:r>
              <a:rPr lang="en-GB" spc="-150">
                <a:solidFill>
                  <a:srgbClr val="2E2D62"/>
                </a:solidFill>
              </a:rPr>
              <a:t>UK XFEL Science Case</a:t>
            </a:r>
            <a:endParaRPr lang="en-GB"/>
          </a:p>
        </p:txBody>
      </p:sp>
      <p:pic>
        <p:nvPicPr>
          <p:cNvPr id="4" name="Picture 3"/>
          <p:cNvPicPr>
            <a:picLocks noChangeAspect="1"/>
          </p:cNvPicPr>
          <p:nvPr/>
        </p:nvPicPr>
        <p:blipFill>
          <a:blip r:embed="rId3"/>
          <a:stretch>
            <a:fillRect/>
          </a:stretch>
        </p:blipFill>
        <p:spPr>
          <a:xfrm>
            <a:off x="291684" y="1334825"/>
            <a:ext cx="9060025" cy="5020358"/>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1C9FF59-A213-4577-B932-ECE1D1C60E30}"/>
              </a:ext>
            </a:extLst>
          </p:cNvPr>
          <p:cNvSpPr txBox="1"/>
          <p:nvPr/>
        </p:nvSpPr>
        <p:spPr>
          <a:xfrm>
            <a:off x="-61208" y="99907"/>
            <a:ext cx="10700405" cy="646331"/>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ea typeface="+mn-ea"/>
                <a:cs typeface="Arial"/>
              </a:rPr>
              <a:t>The </a:t>
            </a:r>
            <a:r>
              <a:rPr kumimoji="0" lang="en-GB" b="1" i="0" u="none" strike="noStrike" kern="1200" cap="none" spc="0" normalizeH="0" baseline="0" noProof="0" dirty="0">
                <a:ln>
                  <a:noFill/>
                </a:ln>
                <a:solidFill>
                  <a:prstClr val="black"/>
                </a:solidFill>
                <a:effectLst/>
                <a:uLnTx/>
                <a:uFillTx/>
                <a:ea typeface="+mn-ea"/>
                <a:cs typeface="Arial"/>
              </a:rPr>
              <a:t>UK XFEL Science Case </a:t>
            </a:r>
            <a:r>
              <a:rPr kumimoji="0" lang="en-GB" b="0" i="0" u="none" strike="noStrike" kern="1200" cap="none" spc="0" normalizeH="0" baseline="0" noProof="0" dirty="0">
                <a:ln>
                  <a:noFill/>
                </a:ln>
                <a:solidFill>
                  <a:srgbClr val="0070C0"/>
                </a:solidFill>
                <a:effectLst/>
                <a:uLnTx/>
                <a:uFillTx/>
                <a:ea typeface="+mn-ea"/>
                <a:cs typeface="Arial"/>
              </a:rPr>
              <a:t>(2019–2020) </a:t>
            </a:r>
            <a:r>
              <a:rPr kumimoji="0" lang="en-GB" b="0" i="0" u="none" strike="noStrike" kern="1200" cap="none" spc="0" normalizeH="0" baseline="0" noProof="0" dirty="0">
                <a:ln>
                  <a:noFill/>
                </a:ln>
                <a:solidFill>
                  <a:prstClr val="black"/>
                </a:solidFill>
                <a:effectLst/>
                <a:uLnTx/>
                <a:uFillTx/>
                <a:ea typeface="+mn-ea"/>
                <a:cs typeface="Arial"/>
              </a:rPr>
              <a:t>demonstrated the scientific need for</a:t>
            </a:r>
            <a:r>
              <a:rPr lang="en-GB" dirty="0">
                <a:solidFill>
                  <a:prstClr val="black"/>
                </a:solidFill>
                <a:cs typeface="Arial"/>
              </a:rPr>
              <a:t> ‘</a:t>
            </a:r>
            <a:r>
              <a:rPr kumimoji="0" lang="en-GB" b="0" i="0" u="none" strike="noStrike" kern="1200" cap="none" spc="0" normalizeH="0" baseline="0" noProof="0" dirty="0">
                <a:ln>
                  <a:noFill/>
                </a:ln>
                <a:solidFill>
                  <a:prstClr val="black"/>
                </a:solidFill>
                <a:effectLst/>
                <a:uLnTx/>
                <a:uFillTx/>
                <a:ea typeface="+mn-ea"/>
                <a:cs typeface="Arial" panose="020B0604020202020204" pitchFamily="34" charset="0"/>
              </a:rPr>
              <a:t>next-generation’ XFEL capability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prstClr val="black"/>
                </a:solidFill>
                <a:cs typeface="Arial" panose="020B0604020202020204" pitchFamily="34" charset="0"/>
              </a:rPr>
              <a:t>Presently being updated and expanded to a </a:t>
            </a:r>
            <a:r>
              <a:rPr lang="en-GB" b="1" dirty="0">
                <a:solidFill>
                  <a:prstClr val="black"/>
                </a:solidFill>
                <a:cs typeface="Arial" panose="020B0604020202020204" pitchFamily="34" charset="0"/>
              </a:rPr>
              <a:t>Science and Technology Case</a:t>
            </a:r>
            <a:r>
              <a:rPr kumimoji="0" lang="en-GB" b="1" i="0" u="none" strike="noStrike" kern="1200" cap="none" spc="0" normalizeH="0" baseline="0" noProof="0" dirty="0">
                <a:ln>
                  <a:noFill/>
                </a:ln>
                <a:solidFill>
                  <a:prstClr val="black"/>
                </a:solidFill>
                <a:effectLst/>
                <a:uLnTx/>
                <a:uFillTx/>
                <a:cs typeface="Arial" panose="020B0604020202020204" pitchFamily="34" charset="0"/>
              </a:rPr>
              <a:t> </a:t>
            </a:r>
            <a:r>
              <a:rPr kumimoji="0" lang="en-GB" b="0" i="0" u="none" strike="noStrike" kern="1200" cap="none" spc="0" normalizeH="0" baseline="0" noProof="0" dirty="0">
                <a:ln>
                  <a:noFill/>
                </a:ln>
                <a:solidFill>
                  <a:schemeClr val="accent1"/>
                </a:solidFill>
                <a:effectLst/>
                <a:uLnTx/>
                <a:uFillTx/>
                <a:ea typeface="+mn-ea"/>
                <a:cs typeface="Arial" panose="020B0604020202020204" pitchFamily="34" charset="0"/>
              </a:rPr>
              <a:t>(2022-2025)</a:t>
            </a:r>
          </a:p>
        </p:txBody>
      </p:sp>
      <p:pic>
        <p:nvPicPr>
          <p:cNvPr id="8" name="Picture 7">
            <a:extLst>
              <a:ext uri="{FF2B5EF4-FFF2-40B4-BE49-F238E27FC236}">
                <a16:creationId xmlns:a16="http://schemas.microsoft.com/office/drawing/2014/main" id="{935B38DE-7220-C4D9-55AA-975784AF1228}"/>
              </a:ext>
            </a:extLst>
          </p:cNvPr>
          <p:cNvPicPr>
            <a:picLocks noChangeAspect="1"/>
          </p:cNvPicPr>
          <p:nvPr/>
        </p:nvPicPr>
        <p:blipFill>
          <a:blip r:embed="rId4"/>
          <a:stretch>
            <a:fillRect/>
          </a:stretch>
        </p:blipFill>
        <p:spPr>
          <a:xfrm>
            <a:off x="10308173" y="0"/>
            <a:ext cx="1883827" cy="2450804"/>
          </a:xfrm>
          <a:prstGeom prst="rect">
            <a:avLst/>
          </a:prstGeom>
        </p:spPr>
      </p:pic>
      <p:sp>
        <p:nvSpPr>
          <p:cNvPr id="15" name="Title 1">
            <a:extLst>
              <a:ext uri="{FF2B5EF4-FFF2-40B4-BE49-F238E27FC236}">
                <a16:creationId xmlns:a16="http://schemas.microsoft.com/office/drawing/2014/main" id="{791BDAFB-DDC4-9FD0-DEE9-72384D26F492}"/>
              </a:ext>
            </a:extLst>
          </p:cNvPr>
          <p:cNvSpPr txBox="1">
            <a:spLocks/>
          </p:cNvSpPr>
          <p:nvPr/>
        </p:nvSpPr>
        <p:spPr>
          <a:xfrm>
            <a:off x="291684" y="186427"/>
            <a:ext cx="10515600" cy="6867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1" i="0" u="none" strike="noStrike" kern="1200" cap="none" spc="-150" normalizeH="0" baseline="0" noProof="0">
              <a:ln>
                <a:noFill/>
              </a:ln>
              <a:solidFill>
                <a:srgbClr val="2E2D62"/>
              </a:solidFill>
              <a:effectLst/>
              <a:uLnTx/>
              <a:uFillTx/>
              <a:latin typeface="Arial" panose="020B0604020202020204" pitchFamily="34" charset="0"/>
              <a:ea typeface="+mj-ea"/>
              <a:cs typeface="Arial" panose="020B0604020202020204" pitchFamily="34" charset="0"/>
            </a:endParaRPr>
          </a:p>
        </p:txBody>
      </p:sp>
      <p:sp>
        <p:nvSpPr>
          <p:cNvPr id="13" name="Google Shape;283;p5">
            <a:extLst>
              <a:ext uri="{FF2B5EF4-FFF2-40B4-BE49-F238E27FC236}">
                <a16:creationId xmlns:a16="http://schemas.microsoft.com/office/drawing/2014/main" id="{71DD8AA4-E9D5-F740-86C0-BA3C5F065063}"/>
              </a:ext>
            </a:extLst>
          </p:cNvPr>
          <p:cNvSpPr/>
          <p:nvPr/>
        </p:nvSpPr>
        <p:spPr>
          <a:xfrm>
            <a:off x="10970222" y="99907"/>
            <a:ext cx="1221778" cy="37253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rPr>
              <a:t>xfel.ac.uk</a:t>
            </a:r>
          </a:p>
        </p:txBody>
      </p:sp>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00426" y="529793"/>
            <a:ext cx="1376778" cy="1376778"/>
          </a:xfrm>
          <a:prstGeom prst="rect">
            <a:avLst/>
          </a:prstGeom>
        </p:spPr>
      </p:pic>
      <p:sp>
        <p:nvSpPr>
          <p:cNvPr id="2" name="TextBox 1"/>
          <p:cNvSpPr txBox="1"/>
          <p:nvPr/>
        </p:nvSpPr>
        <p:spPr>
          <a:xfrm>
            <a:off x="9824125" y="5363469"/>
            <a:ext cx="2247900" cy="92333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srgbClr val="FFFFFF"/>
                </a:solidFill>
                <a:effectLst/>
                <a:uLnTx/>
                <a:uFillTx/>
                <a:latin typeface="Calibri" panose="020F0502020204030204"/>
              </a:rPr>
              <a:t>Demonstrated</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a:solidFill>
                  <a:srgbClr val="FFFFFF"/>
                </a:solidFill>
                <a:latin typeface="Calibri" panose="020F0502020204030204"/>
              </a:rPr>
              <a:t>scientific</a:t>
            </a:r>
            <a:r>
              <a:rPr kumimoji="0" lang="en-GB" sz="1800" i="0" u="none" strike="noStrike" kern="1200" cap="none" spc="0" normalizeH="0" baseline="0" noProof="0">
                <a:ln>
                  <a:noFill/>
                </a:ln>
                <a:solidFill>
                  <a:srgbClr val="FFFFFF"/>
                </a:solidFill>
                <a:effectLst/>
                <a:uLnTx/>
                <a:uFillTx/>
                <a:latin typeface="Calibri" panose="020F05020202040302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a:ln>
                  <a:noFill/>
                </a:ln>
                <a:solidFill>
                  <a:srgbClr val="FFFFFF"/>
                </a:solidFill>
                <a:effectLst/>
                <a:uLnTx/>
                <a:uFillTx/>
                <a:latin typeface="Calibri" panose="020F0502020204030204"/>
              </a:rPr>
              <a:t>‘mission need’</a:t>
            </a:r>
          </a:p>
        </p:txBody>
      </p:sp>
      <p:pic>
        <p:nvPicPr>
          <p:cNvPr id="1028" name="Picture 4" descr="PDF) UK-XFEL Science Case"/>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824125" y="2009678"/>
            <a:ext cx="2253079" cy="31861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fld id="{319A2780-10B5-4AA0-950D-754DB2A30B6E}" type="datetime1">
              <a:rPr lang="en-GB" smtClean="0"/>
              <a:t>02/10/2025</a:t>
            </a:fld>
            <a:endParaRPr lang="en-GB"/>
          </a:p>
        </p:txBody>
      </p:sp>
      <p:sp>
        <p:nvSpPr>
          <p:cNvPr id="6" name="Footer Placeholder 5"/>
          <p:cNvSpPr>
            <a:spLocks noGrp="1"/>
          </p:cNvSpPr>
          <p:nvPr>
            <p:ph type="ftr" sz="quarter" idx="11"/>
          </p:nvPr>
        </p:nvSpPr>
        <p:spPr/>
        <p:txBody>
          <a:bodyPr/>
          <a:lstStyle/>
          <a:p>
            <a:r>
              <a:rPr lang="en-GB" smtClean="0"/>
              <a:t>HOMSC2025</a:t>
            </a:r>
            <a:endParaRPr lang="en-GB"/>
          </a:p>
        </p:txBody>
      </p:sp>
      <p:sp>
        <p:nvSpPr>
          <p:cNvPr id="7" name="Slide Number Placeholder 6"/>
          <p:cNvSpPr>
            <a:spLocks noGrp="1"/>
          </p:cNvSpPr>
          <p:nvPr>
            <p:ph type="sldNum" sz="quarter" idx="12"/>
          </p:nvPr>
        </p:nvSpPr>
        <p:spPr/>
        <p:txBody>
          <a:bodyPr/>
          <a:lstStyle/>
          <a:p>
            <a:fld id="{3AC83699-7587-40E8-BE27-FD3E7AC6B951}" type="slidenum">
              <a:rPr lang="en-GB" smtClean="0"/>
              <a:t>8</a:t>
            </a:fld>
            <a:endParaRPr lang="en-GB"/>
          </a:p>
        </p:txBody>
      </p:sp>
    </p:spTree>
    <p:extLst>
      <p:ext uri="{BB962C8B-B14F-4D97-AF65-F5344CB8AC3E}">
        <p14:creationId xmlns:p14="http://schemas.microsoft.com/office/powerpoint/2010/main" val="2003346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3460070" y="197825"/>
            <a:ext cx="8703025" cy="64800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mn-cs"/>
              </a:rPr>
              <a:t>User Requirements from the Science Case &amp; Survey</a:t>
            </a:r>
          </a:p>
        </p:txBody>
      </p:sp>
      <p:sp>
        <p:nvSpPr>
          <p:cNvPr id="22" name="Rectangle 21"/>
          <p:cNvSpPr/>
          <p:nvPr/>
        </p:nvSpPr>
        <p:spPr>
          <a:xfrm>
            <a:off x="10763795" y="0"/>
            <a:ext cx="14282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0070" y="497839"/>
            <a:ext cx="8059538" cy="6050597"/>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06560" y="5719980"/>
            <a:ext cx="2032000" cy="365760"/>
          </a:xfrm>
          <a:prstGeom prst="rect">
            <a:avLst/>
          </a:prstGeom>
          <a:ln>
            <a:solidFill>
              <a:srgbClr val="000000"/>
            </a:solidFill>
          </a:ln>
        </p:spPr>
      </p:pic>
      <p:sp>
        <p:nvSpPr>
          <p:cNvPr id="26" name="Rectangle 25"/>
          <p:cNvSpPr/>
          <p:nvPr/>
        </p:nvSpPr>
        <p:spPr>
          <a:xfrm>
            <a:off x="4005647" y="6471721"/>
            <a:ext cx="2547554"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~1-1.5 GeV</a:t>
            </a:r>
          </a:p>
        </p:txBody>
      </p:sp>
      <p:sp>
        <p:nvSpPr>
          <p:cNvPr id="27" name="Rectangle 26"/>
          <p:cNvSpPr/>
          <p:nvPr/>
        </p:nvSpPr>
        <p:spPr>
          <a:xfrm>
            <a:off x="6553201" y="6471722"/>
            <a:ext cx="1737359"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~2-3 GeV</a:t>
            </a:r>
          </a:p>
        </p:txBody>
      </p:sp>
      <p:sp>
        <p:nvSpPr>
          <p:cNvPr id="28" name="Rectangle 27"/>
          <p:cNvSpPr/>
          <p:nvPr/>
        </p:nvSpPr>
        <p:spPr>
          <a:xfrm>
            <a:off x="8290560" y="6471721"/>
            <a:ext cx="193040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~6-8 GeV</a:t>
            </a:r>
          </a:p>
        </p:txBody>
      </p:sp>
      <p:sp>
        <p:nvSpPr>
          <p:cNvPr id="29" name="Rectangle 28"/>
          <p:cNvSpPr/>
          <p:nvPr/>
        </p:nvSpPr>
        <p:spPr>
          <a:xfrm>
            <a:off x="10220960" y="6471721"/>
            <a:ext cx="1142410"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≥10 </a:t>
            </a:r>
            <a:r>
              <a:rPr kumimoji="0" lang="en-GB" sz="1800" b="1" i="0" u="none" strike="noStrike" kern="1200" cap="none" spc="0" normalizeH="0" baseline="0" noProof="0">
                <a:ln>
                  <a:noFill/>
                </a:ln>
                <a:solidFill>
                  <a:srgbClr val="FF0000"/>
                </a:solidFill>
                <a:effectLst/>
                <a:uLnTx/>
                <a:uFillTx/>
                <a:latin typeface="Calibri" panose="020F0502020204030204"/>
                <a:ea typeface="+mn-ea"/>
                <a:cs typeface="+mn-cs"/>
              </a:rPr>
              <a:t>GeV</a:t>
            </a:r>
          </a:p>
        </p:txBody>
      </p:sp>
      <p:sp>
        <p:nvSpPr>
          <p:cNvPr id="37" name="Rectangle 36"/>
          <p:cNvSpPr/>
          <p:nvPr/>
        </p:nvSpPr>
        <p:spPr>
          <a:xfrm>
            <a:off x="3337905" y="6353160"/>
            <a:ext cx="1476838" cy="427108"/>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0000"/>
                </a:solidFill>
                <a:effectLst/>
                <a:uLnTx/>
                <a:uFillTx/>
                <a:latin typeface="Calibri" panose="020F0502020204030204"/>
                <a:ea typeface="+mn-ea"/>
                <a:cs typeface="+mn-cs"/>
              </a:rPr>
              <a:t>Electron Beam Energy:</a:t>
            </a:r>
          </a:p>
        </p:txBody>
      </p:sp>
      <p:sp>
        <p:nvSpPr>
          <p:cNvPr id="30" name="Rectangle 29"/>
          <p:cNvSpPr/>
          <p:nvPr/>
        </p:nvSpPr>
        <p:spPr>
          <a:xfrm>
            <a:off x="11267595" y="4390261"/>
            <a:ext cx="994395"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HRR NC</a:t>
            </a:r>
          </a:p>
        </p:txBody>
      </p:sp>
      <p:sp>
        <p:nvSpPr>
          <p:cNvPr id="31" name="Rectangle 30"/>
          <p:cNvSpPr/>
          <p:nvPr/>
        </p:nvSpPr>
        <p:spPr>
          <a:xfrm>
            <a:off x="11234308" y="5224427"/>
            <a:ext cx="1060969"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2E2C61"/>
                </a:solidFill>
                <a:effectLst/>
                <a:uLnTx/>
                <a:uFillTx/>
                <a:latin typeface="Calibri" panose="020F0502020204030204"/>
                <a:ea typeface="+mn-ea"/>
                <a:cs typeface="+mn-cs"/>
              </a:rPr>
              <a:t>NC</a:t>
            </a:r>
          </a:p>
        </p:txBody>
      </p:sp>
      <p:sp>
        <p:nvSpPr>
          <p:cNvPr id="32" name="Rectangle 31"/>
          <p:cNvSpPr/>
          <p:nvPr/>
        </p:nvSpPr>
        <p:spPr>
          <a:xfrm>
            <a:off x="11250951" y="3513858"/>
            <a:ext cx="1027682"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(Pulsed)</a:t>
            </a:r>
          </a:p>
        </p:txBody>
      </p:sp>
      <p:sp>
        <p:nvSpPr>
          <p:cNvPr id="33" name="Rectangle 32"/>
          <p:cNvSpPr/>
          <p:nvPr/>
        </p:nvSpPr>
        <p:spPr>
          <a:xfrm>
            <a:off x="11215132" y="1996940"/>
            <a:ext cx="1099321" cy="63912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SRF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(CW)</a:t>
            </a:r>
          </a:p>
        </p:txBody>
      </p:sp>
      <p:sp>
        <p:nvSpPr>
          <p:cNvPr id="34" name="Rectangle 33"/>
          <p:cNvSpPr/>
          <p:nvPr/>
        </p:nvSpPr>
        <p:spPr>
          <a:xfrm>
            <a:off x="11362686" y="1098541"/>
            <a:ext cx="804213" cy="288000"/>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ERLs</a:t>
            </a:r>
          </a:p>
        </p:txBody>
      </p:sp>
      <p:sp>
        <p:nvSpPr>
          <p:cNvPr id="38" name="Rectangle 37"/>
          <p:cNvSpPr/>
          <p:nvPr/>
        </p:nvSpPr>
        <p:spPr>
          <a:xfrm>
            <a:off x="10763795" y="98616"/>
            <a:ext cx="1399300" cy="517084"/>
          </a:xfrm>
          <a:prstGeom prst="rect">
            <a:avLst/>
          </a:prstGeom>
          <a:noFill/>
          <a:ln w="12700" cap="flat" cmpd="sng" algn="ctr">
            <a:noFill/>
            <a:prstDash val="sysDo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2E2C61"/>
                </a:solidFill>
                <a:effectLst/>
                <a:uLnTx/>
                <a:uFillTx/>
                <a:latin typeface="Calibri" panose="020F0502020204030204"/>
                <a:ea typeface="+mn-ea"/>
                <a:cs typeface="+mn-cs"/>
              </a:rPr>
              <a:t>Acceleration Technology:</a:t>
            </a:r>
          </a:p>
        </p:txBody>
      </p:sp>
      <p:sp>
        <p:nvSpPr>
          <p:cNvPr id="39" name="Rectangle 38">
            <a:extLst>
              <a:ext uri="{FF2B5EF4-FFF2-40B4-BE49-F238E27FC236}">
                <a16:creationId xmlns:a16="http://schemas.microsoft.com/office/drawing/2014/main" id="{108DC7F5-099C-FD4D-905A-DC79A38901EC}"/>
              </a:ext>
            </a:extLst>
          </p:cNvPr>
          <p:cNvSpPr/>
          <p:nvPr/>
        </p:nvSpPr>
        <p:spPr>
          <a:xfrm>
            <a:off x="131658" y="1748812"/>
            <a:ext cx="3155523" cy="4819781"/>
          </a:xfrm>
          <a:prstGeom prst="rect">
            <a:avLst/>
          </a:prstGeom>
        </p:spPr>
        <p:txBody>
          <a:bodyPr wrap="square">
            <a:spAutoFit/>
          </a:bodyPr>
          <a:lstStyle/>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Max.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photon energy</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strongly influences the required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electron beam energy</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Repetition rate</a:t>
            </a: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 largely dictates the </a:t>
            </a:r>
            <a:r>
              <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type of acceleration technology</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Always aiming for most efficient way to cover this parameter space</a:t>
            </a: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Requirements suggest </a:t>
            </a:r>
            <a:b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br>
            <a:r>
              <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rPr>
              <a:t>~8 GeV superconducting RF </a:t>
            </a:r>
            <a:r>
              <a:rPr kumimoji="0" lang="en-GB" sz="1800" b="0" i="0" u="none" strike="noStrike" kern="1200" cap="none" spc="0" normalizeH="0" baseline="0" noProof="0" err="1">
                <a:ln>
                  <a:noFill/>
                </a:ln>
                <a:solidFill>
                  <a:srgbClr val="000000"/>
                </a:solidFill>
                <a:effectLst/>
                <a:uLnTx/>
                <a:uFillTx/>
                <a:latin typeface="Calibri" panose="020F0502020204030204"/>
                <a:ea typeface="+mn-ea"/>
                <a:cs typeface="Arial" panose="020B0604020202020204" pitchFamily="34" charset="0"/>
              </a:rPr>
              <a:t>linac</a:t>
            </a: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285750" marR="0" lvl="0" indent="-28575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endParaRPr kumimoji="0" lang="en-GB" sz="1800" b="1"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p:txBody>
      </p:sp>
      <p:sp>
        <p:nvSpPr>
          <p:cNvPr id="2" name="Slide Number Placeholder 1"/>
          <p:cNvSpPr>
            <a:spLocks noGrp="1"/>
          </p:cNvSpPr>
          <p:nvPr>
            <p:ph type="sldNum" sz="quarter" idx="4294967295"/>
          </p:nvPr>
        </p:nvSpPr>
        <p:spPr>
          <a:xfrm>
            <a:off x="9448800" y="6492875"/>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AB195-B577-5546-8349-9DDA93B6129E}" type="slidenum">
              <a:rPr kumimoji="0" lang="en-US" sz="1200" b="0" i="0" u="none" strike="noStrike" kern="1200" cap="none" spc="0" normalizeH="0" baseline="0" noProof="0" smtClean="0">
                <a:ln>
                  <a:noFill/>
                </a:ln>
                <a:solidFill>
                  <a:srgbClr val="2E2C61">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2E2C61">
                  <a:tint val="75000"/>
                </a:srgbClr>
              </a:solidFill>
              <a:effectLst/>
              <a:uLnTx/>
              <a:uFillTx/>
              <a:latin typeface="Calibri" panose="020F0502020204030204"/>
              <a:ea typeface="+mn-ea"/>
              <a:cs typeface="+mn-cs"/>
            </a:endParaRPr>
          </a:p>
        </p:txBody>
      </p:sp>
      <p:sp>
        <p:nvSpPr>
          <p:cNvPr id="24" name="Rectangle 23"/>
          <p:cNvSpPr/>
          <p:nvPr/>
        </p:nvSpPr>
        <p:spPr>
          <a:xfrm>
            <a:off x="4076324" y="5103419"/>
            <a:ext cx="2070553" cy="945866"/>
          </a:xfrm>
          <a:prstGeom prst="rect">
            <a:avLst/>
          </a:prstGeom>
          <a:noFill/>
          <a:ln w="12700" cap="flat" cmpd="sng" algn="ctr">
            <a:solidFill>
              <a:schemeClr val="bg1">
                <a:lumMod val="50000"/>
              </a:schemeClr>
            </a:solidFill>
            <a:prstDash val="solid"/>
          </a:ln>
          <a:effectLst/>
        </p:spPr>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F0000"/>
                </a:solidFill>
                <a:effectLst/>
                <a:uLnTx/>
                <a:uFillTx/>
                <a:latin typeface="Calibri" panose="020F0502020204030204"/>
                <a:ea typeface="+mn-ea"/>
                <a:cs typeface="+mn-cs"/>
              </a:rPr>
              <a:t>Physics and X-ray Photonics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0000"/>
                </a:solidFill>
                <a:effectLst/>
                <a:uLnTx/>
                <a:uFillTx/>
                <a:latin typeface="Calibri" panose="020F0502020204030204"/>
                <a:ea typeface="+mn-ea"/>
                <a:cs typeface="+mn-cs"/>
              </a:rPr>
              <a:t>Matter in Extreme Conditions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7030A0"/>
                </a:solidFill>
                <a:effectLst/>
                <a:uLnTx/>
                <a:uFillTx/>
                <a:latin typeface="Calibri" panose="020F0502020204030204"/>
                <a:ea typeface="+mn-ea"/>
                <a:cs typeface="+mn-cs"/>
              </a:rPr>
              <a:t>Quantum and Nanomaterials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0070C0"/>
                </a:solidFill>
                <a:effectLst/>
                <a:uLnTx/>
                <a:uFillTx/>
                <a:latin typeface="Calibri" panose="020F0502020204030204"/>
                <a:ea typeface="+mn-ea"/>
                <a:cs typeface="+mn-cs"/>
              </a:rPr>
              <a:t>Chemical Sciences and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Life Sciences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1200" cap="none" spc="0" normalizeH="0" baseline="0" noProof="0">
                <a:ln>
                  <a:noFill/>
                </a:ln>
                <a:solidFill>
                  <a:srgbClr val="F08900">
                    <a:lumMod val="50000"/>
                  </a:srgbClr>
                </a:solidFill>
                <a:effectLst/>
                <a:uLnTx/>
                <a:uFillTx/>
                <a:latin typeface="Calibri" panose="020F0502020204030204"/>
                <a:ea typeface="+mn-ea"/>
                <a:cs typeface="+mn-cs"/>
              </a:rPr>
              <a:t>Industry</a:t>
            </a:r>
          </a:p>
        </p:txBody>
      </p:sp>
      <p:sp>
        <p:nvSpPr>
          <p:cNvPr id="25" name="TextBox 24">
            <a:extLst>
              <a:ext uri="{FF2B5EF4-FFF2-40B4-BE49-F238E27FC236}">
                <a16:creationId xmlns:a16="http://schemas.microsoft.com/office/drawing/2014/main" id="{DE67786B-8CF6-7140-A9BE-F2F0A0F1F7F0}"/>
              </a:ext>
            </a:extLst>
          </p:cNvPr>
          <p:cNvSpPr txBox="1"/>
          <p:nvPr/>
        </p:nvSpPr>
        <p:spPr>
          <a:xfrm>
            <a:off x="131658" y="60995"/>
            <a:ext cx="3176085"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Top-level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facility design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50" normalizeH="0" baseline="0" noProof="0">
                <a:ln>
                  <a:noFill/>
                </a:ln>
                <a:solidFill>
                  <a:srgbClr val="2E2D62"/>
                </a:solidFill>
                <a:effectLst/>
                <a:uLnTx/>
                <a:uFillTx/>
                <a:latin typeface="Arial" panose="020B0604020202020204" pitchFamily="34" charset="0"/>
                <a:ea typeface="+mn-ea"/>
                <a:cs typeface="Arial" panose="020B0604020202020204" pitchFamily="34" charset="0"/>
              </a:rPr>
              <a:t>choices</a:t>
            </a:r>
          </a:p>
        </p:txBody>
      </p:sp>
      <p:sp>
        <p:nvSpPr>
          <p:cNvPr id="4" name="TextBox 3"/>
          <p:cNvSpPr txBox="1"/>
          <p:nvPr/>
        </p:nvSpPr>
        <p:spPr>
          <a:xfrm rot="16200000">
            <a:off x="2843806" y="3260483"/>
            <a:ext cx="1495069" cy="246221"/>
          </a:xfrm>
          <a:prstGeom prst="rect">
            <a:avLst/>
          </a:prstGeom>
          <a:solidFill>
            <a:schemeClr val="bg1"/>
          </a:solidFill>
        </p:spPr>
        <p:txBody>
          <a:bodyPr wrap="square" tIns="0" rIns="9000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Calibri" panose="020F0502020204030204"/>
                <a:ea typeface="+mn-ea"/>
                <a:cs typeface="+mn-cs"/>
              </a:rPr>
              <a:t>Pulses/sec</a:t>
            </a:r>
          </a:p>
        </p:txBody>
      </p:sp>
      <p:sp>
        <p:nvSpPr>
          <p:cNvPr id="35" name="Round Single Corner Rectangle 34"/>
          <p:cNvSpPr/>
          <p:nvPr/>
        </p:nvSpPr>
        <p:spPr>
          <a:xfrm>
            <a:off x="4005648" y="2194560"/>
            <a:ext cx="6096296" cy="3891280"/>
          </a:xfrm>
          <a:prstGeom prst="round1Rect">
            <a:avLst>
              <a:gd name="adj" fmla="val 3408"/>
            </a:avLst>
          </a:prstGeom>
          <a:gradFill flip="none" rotWithShape="1">
            <a:gsLst>
              <a:gs pos="0">
                <a:srgbClr val="00B050">
                  <a:alpha val="74000"/>
                </a:srgbClr>
              </a:gs>
              <a:gs pos="53000">
                <a:schemeClr val="bg1">
                  <a:alpha val="41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LCLS-II-HE, SHINE, UK XFEL: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~8 GeV SRF CW</a:t>
            </a:r>
          </a:p>
        </p:txBody>
      </p:sp>
      <p:sp>
        <p:nvSpPr>
          <p:cNvPr id="41" name="Rectangle 40"/>
          <p:cNvSpPr/>
          <p:nvPr/>
        </p:nvSpPr>
        <p:spPr>
          <a:xfrm>
            <a:off x="7334254" y="2177321"/>
            <a:ext cx="2767690" cy="738664"/>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~1 MHz to allow many simultaneous experiments at ~100 kHz </a:t>
            </a:r>
          </a:p>
        </p:txBody>
      </p:sp>
      <p:sp>
        <p:nvSpPr>
          <p:cNvPr id="43" name="Round Single Corner Rectangle 42"/>
          <p:cNvSpPr/>
          <p:nvPr/>
        </p:nvSpPr>
        <p:spPr>
          <a:xfrm>
            <a:off x="6640553" y="5224426"/>
            <a:ext cx="4075769" cy="878653"/>
          </a:xfrm>
          <a:prstGeom prst="round1Rect">
            <a:avLst>
              <a:gd name="adj" fmla="val 3408"/>
            </a:avLst>
          </a:prstGeom>
          <a:gradFill flip="none" rotWithShape="1">
            <a:gsLst>
              <a:gs pos="0">
                <a:srgbClr val="00B050">
                  <a:alpha val="74000"/>
                </a:srgbClr>
              </a:gs>
              <a:gs pos="71000">
                <a:schemeClr val="bg1">
                  <a:alpha val="41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Calibri" panose="020F0502020204030204"/>
                <a:ea typeface="+mn-ea"/>
                <a:cs typeface="+mn-cs"/>
              </a:rPr>
              <a:t>Booster</a:t>
            </a:r>
          </a:p>
        </p:txBody>
      </p:sp>
      <p:sp>
        <p:nvSpPr>
          <p:cNvPr id="42" name="Rectangle 41"/>
          <p:cNvSpPr/>
          <p:nvPr/>
        </p:nvSpPr>
        <p:spPr>
          <a:xfrm>
            <a:off x="8923371" y="4670559"/>
            <a:ext cx="1792951" cy="523220"/>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-&gt; extra capability for a subset of users</a:t>
            </a:r>
          </a:p>
        </p:txBody>
      </p:sp>
      <p:sp>
        <p:nvSpPr>
          <p:cNvPr id="36" name="TextBox 35"/>
          <p:cNvSpPr txBox="1"/>
          <p:nvPr/>
        </p:nvSpPr>
        <p:spPr>
          <a:xfrm>
            <a:off x="9558064" y="1256355"/>
            <a:ext cx="1145452" cy="830997"/>
          </a:xfrm>
          <a:prstGeom prst="rect">
            <a:avLst/>
          </a:prstGeom>
          <a:noFill/>
        </p:spPr>
        <p:txBody>
          <a:bodyPr wrap="square" rtlCol="0">
            <a:spAutoFit/>
          </a:bodyPr>
          <a:lstStyle/>
          <a:p>
            <a:pPr algn="ctr"/>
            <a:r>
              <a:rPr lang="en-GB" sz="1200">
                <a:solidFill>
                  <a:schemeClr val="bg2">
                    <a:lumMod val="50000"/>
                  </a:schemeClr>
                </a:solidFill>
              </a:rPr>
              <a:t>Important to recognise continuous vs bursts</a:t>
            </a:r>
          </a:p>
        </p:txBody>
      </p:sp>
      <p:sp>
        <p:nvSpPr>
          <p:cNvPr id="12" name="Arc 11"/>
          <p:cNvSpPr/>
          <p:nvPr/>
        </p:nvSpPr>
        <p:spPr>
          <a:xfrm>
            <a:off x="6939873" y="974201"/>
            <a:ext cx="4320000" cy="5264669"/>
          </a:xfrm>
          <a:prstGeom prst="arc">
            <a:avLst>
              <a:gd name="adj1" fmla="val 18837914"/>
              <a:gd name="adj2" fmla="val 2424763"/>
            </a:avLst>
          </a:prstGeom>
          <a:ln>
            <a:solidFill>
              <a:schemeClr val="accent3">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Arc 39"/>
          <p:cNvSpPr/>
          <p:nvPr/>
        </p:nvSpPr>
        <p:spPr>
          <a:xfrm>
            <a:off x="6667259" y="1748813"/>
            <a:ext cx="4320000" cy="3475514"/>
          </a:xfrm>
          <a:prstGeom prst="arc">
            <a:avLst>
              <a:gd name="adj1" fmla="val 16912765"/>
              <a:gd name="adj2" fmla="val 4145499"/>
            </a:avLst>
          </a:prstGeom>
          <a:ln>
            <a:solidFill>
              <a:schemeClr val="accent3">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Date Placeholder 4"/>
          <p:cNvSpPr>
            <a:spLocks noGrp="1"/>
          </p:cNvSpPr>
          <p:nvPr>
            <p:ph type="dt" sz="half" idx="10"/>
          </p:nvPr>
        </p:nvSpPr>
        <p:spPr/>
        <p:txBody>
          <a:bodyPr/>
          <a:lstStyle/>
          <a:p>
            <a:fld id="{FD5E5BD0-EF47-4694-809F-24FFFE9062CE}" type="datetime1">
              <a:rPr lang="en-GB" smtClean="0"/>
              <a:t>02/10/2025</a:t>
            </a:fld>
            <a:endParaRPr lang="en-GB"/>
          </a:p>
        </p:txBody>
      </p:sp>
      <p:sp>
        <p:nvSpPr>
          <p:cNvPr id="8" name="Footer Placeholder 7"/>
          <p:cNvSpPr>
            <a:spLocks noGrp="1"/>
          </p:cNvSpPr>
          <p:nvPr>
            <p:ph type="ftr" sz="quarter" idx="11"/>
          </p:nvPr>
        </p:nvSpPr>
        <p:spPr/>
        <p:txBody>
          <a:bodyPr/>
          <a:lstStyle/>
          <a:p>
            <a:r>
              <a:rPr lang="en-GB" smtClean="0"/>
              <a:t>HOMSC2025</a:t>
            </a:r>
            <a:endParaRPr lang="en-GB"/>
          </a:p>
        </p:txBody>
      </p:sp>
    </p:spTree>
    <p:extLst>
      <p:ext uri="{BB962C8B-B14F-4D97-AF65-F5344CB8AC3E}">
        <p14:creationId xmlns:p14="http://schemas.microsoft.com/office/powerpoint/2010/main" val="3838657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7" grpId="0"/>
      <p:bldP spid="30" grpId="0"/>
      <p:bldP spid="31" grpId="0"/>
      <p:bldP spid="32" grpId="0"/>
      <p:bldP spid="33" grpId="0"/>
      <p:bldP spid="34" grpId="0"/>
      <p:bldP spid="38" grpId="0"/>
      <p:bldP spid="35" grpId="0" animBg="1"/>
      <p:bldP spid="41" grpId="0" animBg="1"/>
      <p:bldP spid="43"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b30b962-d64f-4fac-9a84-80fe431bb5a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8CCCD2B8245C4F95DC5E9047C3BD2C" ma:contentTypeVersion="18" ma:contentTypeDescription="Create a new document." ma:contentTypeScope="" ma:versionID="723f9d887085349b130c7bfd177116cd">
  <xsd:schema xmlns:xsd="http://www.w3.org/2001/XMLSchema" xmlns:xs="http://www.w3.org/2001/XMLSchema" xmlns:p="http://schemas.microsoft.com/office/2006/metadata/properties" xmlns:ns3="4b30b962-d64f-4fac-9a84-80fe431bb5a6" xmlns:ns4="a4e8d087-3694-4626-a605-1b1c11c7b191" targetNamespace="http://schemas.microsoft.com/office/2006/metadata/properties" ma:root="true" ma:fieldsID="6004f6eefa2238a676535ac80bc501e4" ns3:_="" ns4:_="">
    <xsd:import namespace="4b30b962-d64f-4fac-9a84-80fe431bb5a6"/>
    <xsd:import namespace="a4e8d087-3694-4626-a605-1b1c11c7b19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30b962-d64f-4fac-9a84-80fe431bb5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4e8d087-3694-4626-a605-1b1c11c7b19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95A915-6D64-4F1A-9082-5BD3251F67DF}">
  <ds:schemaRef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a4e8d087-3694-4626-a605-1b1c11c7b191"/>
    <ds:schemaRef ds:uri="4b30b962-d64f-4fac-9a84-80fe431bb5a6"/>
    <ds:schemaRef ds:uri="http://www.w3.org/XML/1998/namespace"/>
    <ds:schemaRef ds:uri="http://purl.org/dc/terms/"/>
  </ds:schemaRefs>
</ds:datastoreItem>
</file>

<file path=customXml/itemProps2.xml><?xml version="1.0" encoding="utf-8"?>
<ds:datastoreItem xmlns:ds="http://schemas.openxmlformats.org/officeDocument/2006/customXml" ds:itemID="{713285EB-923A-451F-A2B6-F572F5DE243A}">
  <ds:schemaRefs>
    <ds:schemaRef ds:uri="http://schemas.microsoft.com/sharepoint/v3/contenttype/forms"/>
  </ds:schemaRefs>
</ds:datastoreItem>
</file>

<file path=customXml/itemProps3.xml><?xml version="1.0" encoding="utf-8"?>
<ds:datastoreItem xmlns:ds="http://schemas.openxmlformats.org/officeDocument/2006/customXml" ds:itemID="{C7B9D6F0-5DA3-46F2-AB7F-B3452C6E3C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30b962-d64f-4fac-9a84-80fe431bb5a6"/>
    <ds:schemaRef ds:uri="a4e8d087-3694-4626-a605-1b1c11c7b1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19080</TotalTime>
  <Words>2416</Words>
  <Application>Microsoft Office PowerPoint</Application>
  <PresentationFormat>Widescreen</PresentationFormat>
  <Paragraphs>441</Paragraphs>
  <Slides>24</Slides>
  <Notes>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Arial Nova Light</vt:lpstr>
      <vt:lpstr>Arial Regular</vt:lpstr>
      <vt:lpstr>Calibri</vt:lpstr>
      <vt:lpstr>Calibri Light</vt:lpstr>
      <vt:lpstr>Moderat Medium</vt:lpstr>
      <vt:lpstr>Times New Roman</vt:lpstr>
      <vt:lpstr>Wingdings</vt:lpstr>
      <vt:lpstr>Office Theme</vt:lpstr>
      <vt:lpstr>1_Office Theme</vt:lpstr>
      <vt:lpstr>PowerPoint Presentation</vt:lpstr>
      <vt:lpstr>PowerPoint Presentation</vt:lpstr>
      <vt:lpstr>PowerPoint Presentation</vt:lpstr>
      <vt:lpstr>PowerPoint Presentation</vt:lpstr>
      <vt:lpstr>UK XFEL next generation capabilities</vt:lpstr>
      <vt:lpstr>PowerPoint Presentation</vt:lpstr>
      <vt:lpstr>The UK’s XFEL user community</vt:lpstr>
      <vt:lpstr>UK XFEL Science Case</vt:lpstr>
      <vt:lpstr>PowerPoint Presentation</vt:lpstr>
      <vt:lpstr>PowerPoint Presentation</vt:lpstr>
      <vt:lpstr>PowerPoint Presentation</vt:lpstr>
      <vt:lpstr>Facility concept</vt:lpstr>
      <vt:lpstr>PowerPoint Presentation</vt:lpstr>
      <vt:lpstr>Near transform-limited pulses (8 GeV)</vt:lpstr>
      <vt:lpstr>Example Composite Beam</vt:lpstr>
      <vt:lpstr>Facility design features</vt:lpstr>
      <vt:lpstr>Technology readiness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STFC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Gilfellon, Anthony (STFC,DL,AST)</dc:creator>
  <cp:lastModifiedBy>Gilfellon, Anthony (STFC,DL,AST)</cp:lastModifiedBy>
  <cp:revision>54</cp:revision>
  <dcterms:created xsi:type="dcterms:W3CDTF">2025-09-19T13:34:50Z</dcterms:created>
  <dcterms:modified xsi:type="dcterms:W3CDTF">2025-10-03T14:01:40Z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0x010100028CCCD2B8245C4F95DC5E9047C3BD2C</vt:lpwstr>
  </property>
</Properties>
</file>