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76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6A73AD-8E3B-54C0-614D-63489A57B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8657"/>
            <a:ext cx="8920716" cy="1143000"/>
          </a:xfrm>
        </p:spPr>
        <p:txBody>
          <a:bodyPr>
            <a:noAutofit/>
          </a:bodyPr>
          <a:lstStyle/>
          <a:p>
            <a:r>
              <a:rPr lang="en-GB" sz="2400" dirty="0"/>
              <a:t>Working group 3: </a:t>
            </a:r>
            <a:br>
              <a:rPr lang="en-GB" sz="2400" dirty="0"/>
            </a:br>
            <a:r>
              <a:rPr lang="de-DE" sz="2400" b="1" dirty="0"/>
              <a:t>Design </a:t>
            </a:r>
            <a:r>
              <a:rPr lang="de-DE" sz="2400" b="1" dirty="0" err="1"/>
              <a:t>of</a:t>
            </a:r>
            <a:r>
              <a:rPr lang="de-DE" sz="2400" b="1" dirty="0"/>
              <a:t> SRF </a:t>
            </a:r>
            <a:r>
              <a:rPr lang="de-DE" sz="2400" b="1" dirty="0" err="1"/>
              <a:t>Cavities</a:t>
            </a:r>
            <a:r>
              <a:rPr lang="de-DE" sz="2400" b="1" dirty="0"/>
              <a:t> and HOM </a:t>
            </a:r>
            <a:r>
              <a:rPr lang="de-DE" sz="2400" b="1" dirty="0" err="1"/>
              <a:t>Damping</a:t>
            </a:r>
            <a:r>
              <a:rPr lang="de-DE" sz="2400" b="1" dirty="0"/>
              <a:t> Schemes</a:t>
            </a:r>
            <a:br>
              <a:rPr lang="de-DE" sz="2400" b="1" dirty="0"/>
            </a:b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ECED71-FD06-0749-A674-5D34C22B686D}"/>
              </a:ext>
            </a:extLst>
          </p:cNvPr>
          <p:cNvSpPr txBox="1"/>
          <p:nvPr/>
        </p:nvSpPr>
        <p:spPr>
          <a:xfrm>
            <a:off x="0" y="1289938"/>
            <a:ext cx="8920716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Akira Miyazaki: </a:t>
            </a:r>
            <a:r>
              <a:rPr lang="en-GB" b="1" dirty="0"/>
              <a:t>RF absorber development at </a:t>
            </a:r>
            <a:r>
              <a:rPr lang="en-GB" b="1" dirty="0" err="1"/>
              <a:t>IJCLab</a:t>
            </a:r>
            <a:endParaRPr lang="en-GB" b="1" dirty="0"/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Studies on material choices and possible vendors for the BLA in PERLE cavities at </a:t>
            </a:r>
            <a:r>
              <a:rPr lang="en-GB" dirty="0" err="1"/>
              <a:t>IJCLab</a:t>
            </a:r>
            <a:r>
              <a:rPr lang="en-GB" dirty="0"/>
              <a:t> (operating at 40 K) and the underlying theory of dielectric losses were presented</a:t>
            </a:r>
            <a:endParaRPr lang="en-GB" b="1" i="1" dirty="0"/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A. </a:t>
            </a:r>
            <a:r>
              <a:rPr lang="en-GB" i="1" dirty="0" err="1"/>
              <a:t>Tsakanian</a:t>
            </a:r>
            <a:r>
              <a:rPr lang="en-GB" i="1" dirty="0"/>
              <a:t>: </a:t>
            </a:r>
            <a:r>
              <a:rPr lang="en-GB" dirty="0"/>
              <a:t> </a:t>
            </a:r>
            <a:r>
              <a:rPr lang="en-GB" b="1" dirty="0"/>
              <a:t>Design of HOM damped SRF Cavities for CW Operation in Storage Rings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Presentations covered HOM power distribution analysis and the importance of integrating HOM damping early in the cavity design stage, illustrated with examples from the BESSY VSR cavity design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Jiquan Guo: </a:t>
            </a:r>
            <a:r>
              <a:rPr lang="en-GB" b="1" dirty="0"/>
              <a:t>HOM damping for the EIC ESR SRF Cryomodule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Latest updates on the EIC cavity design, from single- to two-cavity module, addressing impedance limitations and BLA design for kW-level HOM power, along with test results, were presented.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Andrei Lunin</a:t>
            </a:r>
            <a:r>
              <a:rPr lang="en-GB" dirty="0"/>
              <a:t>:</a:t>
            </a:r>
            <a:r>
              <a:rPr lang="en-GB" b="1" dirty="0"/>
              <a:t> Compact Coaxial HOM Damper for SRF Cavities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 new compact HOM damper based on a radially sectioned coaxial design was proposed, providing effective and compact HOM suppression especially for low frequency cavities</a:t>
            </a:r>
            <a:endParaRPr lang="en-GB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852F7C-1E37-40B8-8237-6400B9DEF850}"/>
              </a:ext>
            </a:extLst>
          </p:cNvPr>
          <p:cNvSpPr txBox="1"/>
          <p:nvPr/>
        </p:nvSpPr>
        <p:spPr>
          <a:xfrm>
            <a:off x="4452261" y="882527"/>
            <a:ext cx="45066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Wrap up by </a:t>
            </a:r>
            <a:r>
              <a:rPr lang="en-US" sz="1600" i="1" dirty="0" err="1"/>
              <a:t>Shahnam</a:t>
            </a:r>
            <a:r>
              <a:rPr lang="en-US" sz="1600" i="1" dirty="0"/>
              <a:t> </a:t>
            </a:r>
            <a:r>
              <a:rPr lang="en-US" sz="1600" i="1" dirty="0" err="1"/>
              <a:t>Gorgi</a:t>
            </a:r>
            <a:r>
              <a:rPr lang="en-US" sz="1600" i="1" dirty="0"/>
              <a:t> Zadeh and Adolfo Velez </a:t>
            </a:r>
            <a:endParaRPr lang="de-DE" sz="16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8C389-0337-4072-759B-26C8389D6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FEDE2F-8F8A-8DC0-598E-8C2BC1F7E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8657"/>
            <a:ext cx="8920716" cy="1143000"/>
          </a:xfrm>
        </p:spPr>
        <p:txBody>
          <a:bodyPr>
            <a:noAutofit/>
          </a:bodyPr>
          <a:lstStyle/>
          <a:p>
            <a:r>
              <a:rPr lang="en-GB" sz="2400" dirty="0"/>
              <a:t>Working group 3: </a:t>
            </a:r>
            <a:br>
              <a:rPr lang="en-GB" sz="2400" dirty="0"/>
            </a:br>
            <a:r>
              <a:rPr lang="de-DE" sz="2400" b="1" dirty="0"/>
              <a:t>Design </a:t>
            </a:r>
            <a:r>
              <a:rPr lang="de-DE" sz="2400" b="1" dirty="0" err="1"/>
              <a:t>of</a:t>
            </a:r>
            <a:r>
              <a:rPr lang="de-DE" sz="2400" b="1" dirty="0"/>
              <a:t> SRF </a:t>
            </a:r>
            <a:r>
              <a:rPr lang="de-DE" sz="2400" b="1" dirty="0" err="1"/>
              <a:t>Cavities</a:t>
            </a:r>
            <a:r>
              <a:rPr lang="de-DE" sz="2400" b="1" dirty="0"/>
              <a:t> and HOM </a:t>
            </a:r>
            <a:r>
              <a:rPr lang="de-DE" sz="2400" b="1" dirty="0" err="1"/>
              <a:t>Damping</a:t>
            </a:r>
            <a:r>
              <a:rPr lang="de-DE" sz="2400" b="1" dirty="0"/>
              <a:t> Schemes</a:t>
            </a:r>
            <a:br>
              <a:rPr lang="de-DE" sz="2400" b="1" dirty="0"/>
            </a:b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CE0C8E-B6D0-E966-EEC5-470834C31745}"/>
              </a:ext>
            </a:extLst>
          </p:cNvPr>
          <p:cNvSpPr txBox="1"/>
          <p:nvPr/>
        </p:nvSpPr>
        <p:spPr>
          <a:xfrm>
            <a:off x="0" y="1261657"/>
            <a:ext cx="91440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Patricia Duchesne: </a:t>
            </a:r>
            <a:r>
              <a:rPr lang="en-GB" b="1" dirty="0"/>
              <a:t>Progress of HOM couplers for PERLE SRF cavities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 summary of the thermomechanical analysis for superconducting coaxial HOM coupler design, focusing on the hook-type coupler for PERLE cavities, was presented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H. ZHENG: </a:t>
            </a:r>
            <a:r>
              <a:rPr lang="en-GB" b="1" dirty="0"/>
              <a:t>HOM Damping in 166MHz beta=1 QWR for High Energy Photon Source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HOM damping in 166.6 MHz cavities using large-radius ferrite absorbers, addressing challenges such as brazing, ferrite tile peel-off</a:t>
            </a:r>
            <a:endParaRPr lang="en-GB" b="1" dirty="0"/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Kai Papke: </a:t>
            </a:r>
            <a:r>
              <a:rPr lang="en-GB" b="1" dirty="0"/>
              <a:t>Evanescent mode coupling in coaxial HOM filters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Overview of coaxial HOM coupler design theory and a systematic design approach from filter function to 3D structure, illustrated with an example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 err="1"/>
              <a:t>Binping</a:t>
            </a:r>
            <a:r>
              <a:rPr lang="en-GB" i="1" dirty="0"/>
              <a:t> Xiao: </a:t>
            </a:r>
            <a:r>
              <a:rPr lang="en-GB" b="1" dirty="0"/>
              <a:t>HOM Damping for EIC Crab Cavities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Recent progress on HOM impedance threshold calculations and HOM damping design for the 197 MHz and 394 MHz EIC crab cavities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1" dirty="0"/>
              <a:t>Nuaman Shafqat: </a:t>
            </a:r>
            <a:r>
              <a:rPr lang="en-GB" b="1" dirty="0"/>
              <a:t>Radio frequency design ad higher mode analysis of superconducting Quasi-Waveguide Multi-cell Resonator crab cavities for the production of picosecond X-ray pulses for </a:t>
            </a:r>
            <a:r>
              <a:rPr lang="en-GB" b="1" dirty="0" err="1"/>
              <a:t>Elttra</a:t>
            </a:r>
            <a:r>
              <a:rPr lang="en-GB" b="1" dirty="0"/>
              <a:t> 2.0</a:t>
            </a:r>
          </a:p>
          <a:p>
            <a:pPr marL="742950" lvl="1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 err="1"/>
              <a:t>QMiR</a:t>
            </a:r>
            <a:r>
              <a:rPr lang="en-GB" dirty="0"/>
              <a:t> 3.0 GHz and 3.25 GHz crab cavities for Elettra 2.0 designed without HOM couplers, with challenges from high-Q, low-R/Q HOMs trapped in the beam pipe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06617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Working group 3:  Design of SRF Cavities and HOM Damping Schemes </vt:lpstr>
      <vt:lpstr>Working group 3:  Design of SRF Cavities and HOM Damping Schemes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group 3:  Design of SRF Cavities and HOM Damping Schemes </dc:title>
  <dc:subject/>
  <dc:creator/>
  <cp:keywords/>
  <dc:description>generated using python-pptx</dc:description>
  <cp:lastModifiedBy>Baboi, Nicoleta-Ionela</cp:lastModifiedBy>
  <cp:revision>15</cp:revision>
  <dcterms:created xsi:type="dcterms:W3CDTF">2013-01-27T09:14:16Z</dcterms:created>
  <dcterms:modified xsi:type="dcterms:W3CDTF">2025-10-08T08:39:18Z</dcterms:modified>
  <cp:category/>
</cp:coreProperties>
</file>