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63" d="100"/>
          <a:sy n="63" d="100"/>
        </p:scale>
        <p:origin x="45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A6E022-5EB2-4C9E-BF1D-47B0BBFEFA6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F8EFC1-09B8-4B79-8AA8-D691E37778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05B98E-380B-4C1F-BB2D-721107736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772B-779F-49B1-BCFB-2D204B47FBA2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0F42D-A805-4D9B-8C01-F116FE522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4F6E96-26B7-40B9-8C38-8A18F98E11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AB97C-B4F1-4AA7-9569-475E5E63CCE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71038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41F843-C8AE-4E8E-AD27-92D5A28987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42E5D6-8FD3-48FF-A530-E9CCC93F5F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90E282-FE79-4BD9-9CDD-14F8CEF11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772B-779F-49B1-BCFB-2D204B47FBA2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52AD6F-562B-4FBA-A691-6AFC126628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4DDBFF-E7FD-4F44-B219-914E8BD0D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AB97C-B4F1-4AA7-9569-475E5E63CCE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91709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010E020-ED8B-44DD-8B58-EC03BCBC01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AD9227-E4C0-4C0D-83B1-29A175AB8A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E99719-B754-47D5-8FA1-2C7513DCE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772B-779F-49B1-BCFB-2D204B47FBA2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B9BB03-9696-419C-86D0-38061448E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D800FE-F095-43AC-B1C0-B1B80CFDE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AB97C-B4F1-4AA7-9569-475E5E63CCE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90172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BEC744-3CBB-488F-9B24-CD917C0AE8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CE8C7C-22DD-4DDB-A83B-2397DB1922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A33E2-B55E-4692-8A9F-E961F0C4B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772B-779F-49B1-BCFB-2D204B47FBA2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FC8750-6C9F-459B-A981-3C56F91D38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61975A-EAEA-4166-8A54-D8091B664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AB97C-B4F1-4AA7-9569-475E5E63CCE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9943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800C99-B556-476D-8395-BFA529F5DB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2D3383-BDCB-4E63-9226-C7D9A8DB4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9D2559-925A-47C8-B145-33750BCB3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772B-779F-49B1-BCFB-2D204B47FBA2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23C257-220C-48F8-A816-A670570C3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D4F4DA-4427-47BE-A24D-647199049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AB97C-B4F1-4AA7-9569-475E5E63CCE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0503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3BC9-7479-4ED8-9FE2-946C586DC4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179F0B-8DA2-455E-A01E-1DB4E628ED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2662EA-9615-46D7-B7C0-E4672E7AED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C2FF1B-9CC7-4293-839D-9AD11EF3CD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772B-779F-49B1-BCFB-2D204B47FBA2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361DA4-5F2D-4709-B1A2-A9E425A2E4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E5FD23-09AC-4DDD-B63E-10A33A79E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AB97C-B4F1-4AA7-9569-475E5E63CCE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8827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480E0-64AA-45F0-85F4-AF1ABD63B6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6BAAB1-5E67-4334-AD6B-641EAE4AEB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F7033C-4F9D-4348-90C1-3B7B9564F2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1217719-9401-4934-BBE9-4885A5E2F3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99B9B8C-D2AB-40D2-9FB1-890B1F1988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B0A931-BC3B-4AA7-ADC5-3243CD0F6D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772B-779F-49B1-BCFB-2D204B47FBA2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26AE72-2C85-4188-9409-A53D0C491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2B51BD9-CBF5-4A45-B11B-0415C2AC18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AB97C-B4F1-4AA7-9569-475E5E63CCE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08287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02B286-FB61-4C25-BEB9-642A68A360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3A00A0F-1DB9-43D4-817E-4F7066055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772B-779F-49B1-BCFB-2D204B47FBA2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5A84CD-31B6-46C7-8A75-250D7299F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F269EA-3DB8-4D3C-8771-8A3260E7F4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AB97C-B4F1-4AA7-9569-475E5E63CCE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64058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7E09040-5D87-4F94-8F40-2EAE872A1D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772B-779F-49B1-BCFB-2D204B47FBA2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52B4E1B-C306-4A61-AB62-C547E7D174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1599D8-F542-4CC2-A5E2-7BD1689852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AB97C-B4F1-4AA7-9569-475E5E63CCE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2707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9E781-1FB2-4862-AF03-E25CC115D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145C5-CB57-479A-8E26-5B4B61EF02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FC84A97-813A-4E7E-BA84-C839E30B87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5EADBB-189D-46BF-BA88-679B61ECF3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772B-779F-49B1-BCFB-2D204B47FBA2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9BB30A-2FCC-498A-99B1-6BA2FE00A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DB63E93-7337-42DD-8BB7-54D6BCB38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AB97C-B4F1-4AA7-9569-475E5E63CCE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879918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9654E-ACC7-4717-A7C9-3E601A4482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901B87-CBD1-4C51-85BF-9BB0C23ADA0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CC34B1-CBED-4FDB-BBB7-0A7EBD0123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4C80ED7-9908-43B7-851C-ED0ED6F4F9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772B-779F-49B1-BCFB-2D204B47FBA2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C15604-3CEC-4E48-8D9A-87EB8FBEF6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8C6849-2AE8-42E0-B548-C16EE0530E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AB97C-B4F1-4AA7-9569-475E5E63CCE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63562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3384FA-B867-498B-816E-342D895C1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F3283-F79D-4C8A-92C4-D23D0B4339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454C5A-27EF-46B7-A530-9D1FBD9E0A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6772B-779F-49B1-BCFB-2D204B47FBA2}" type="datetimeFigureOut">
              <a:rPr lang="de-DE" smtClean="0"/>
              <a:t>08.10.2025</a:t>
            </a:fld>
            <a:endParaRPr lang="de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7655C7-2233-40BC-AA9E-69FAE8802B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0AF0FE-F004-46C0-A288-BF98C93A16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AB97C-B4F1-4AA7-9569-475E5E63CCEB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06257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0AEADB-2EB3-4983-A161-27C241E66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Wrap Up of WG4: </a:t>
            </a:r>
            <a:br>
              <a:rPr lang="en-US" dirty="0"/>
            </a:br>
            <a:r>
              <a:rPr lang="de-DE" b="1" dirty="0"/>
              <a:t>Operation </a:t>
            </a:r>
            <a:r>
              <a:rPr lang="de-DE" b="1" dirty="0" err="1"/>
              <a:t>of</a:t>
            </a:r>
            <a:r>
              <a:rPr lang="de-DE" b="1" dirty="0"/>
              <a:t> SRF </a:t>
            </a:r>
            <a:r>
              <a:rPr lang="de-DE" b="1" dirty="0" err="1"/>
              <a:t>Facilities</a:t>
            </a:r>
            <a:endParaRPr lang="de-DE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692CC14-7D41-4645-9E16-4D0F58921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sz="1600" dirty="0"/>
          </a:p>
          <a:p>
            <a:r>
              <a:rPr lang="en-US" sz="2000" dirty="0"/>
              <a:t>Andrei </a:t>
            </a:r>
            <a:r>
              <a:rPr lang="en-US" sz="2000" dirty="0" err="1"/>
              <a:t>Lunin</a:t>
            </a:r>
            <a:r>
              <a:rPr lang="en-US" sz="2000" dirty="0"/>
              <a:t>: Interaction of degenerate HOMs in periodic accelerating structures</a:t>
            </a:r>
          </a:p>
          <a:p>
            <a:pPr lvl="1"/>
            <a:r>
              <a:rPr lang="en-US" sz="1800" dirty="0"/>
              <a:t>Phenomenon of degenerate HOMs interaction in the PIP-II HB650 cavity can lead to flat passbands which should be avoided</a:t>
            </a:r>
          </a:p>
          <a:p>
            <a:pPr lvl="2"/>
            <a:endParaRPr lang="en-US" sz="1400" dirty="0"/>
          </a:p>
          <a:p>
            <a:r>
              <a:rPr lang="de-DE" sz="2000" dirty="0"/>
              <a:t>Amelia Edwards: </a:t>
            </a:r>
            <a:r>
              <a:rPr lang="en-US" sz="2000" dirty="0"/>
              <a:t>Cold Testing and HOM Coupler Qualification for HL-LHC Crab Cavity Systems</a:t>
            </a:r>
            <a:endParaRPr lang="de-DE" sz="2000" dirty="0"/>
          </a:p>
          <a:p>
            <a:pPr lvl="1"/>
            <a:r>
              <a:rPr lang="en-US" sz="1800" dirty="0"/>
              <a:t>HOM couplers for crab cavities for HL-LHC well into production stage and being integrated into cavities and cryomodules</a:t>
            </a:r>
          </a:p>
          <a:p>
            <a:pPr lvl="1"/>
            <a:endParaRPr lang="en-US" sz="1800" dirty="0"/>
          </a:p>
          <a:p>
            <a:r>
              <a:rPr lang="en-US" sz="2000" dirty="0" err="1"/>
              <a:t>Conor</a:t>
            </a:r>
            <a:r>
              <a:rPr lang="en-US" sz="2000" dirty="0"/>
              <a:t> McFarlane: </a:t>
            </a:r>
            <a:r>
              <a:rPr lang="en-GB" sz="2000" dirty="0"/>
              <a:t>Developing</a:t>
            </a:r>
            <a:r>
              <a:rPr lang="en-US" sz="2000" dirty="0"/>
              <a:t> a Beam Spectrum for Transient Beams in the CERN Double Quarter Wave Crab Cavities</a:t>
            </a:r>
          </a:p>
          <a:p>
            <a:pPr lvl="1"/>
            <a:r>
              <a:rPr lang="en-US" sz="1800" dirty="0"/>
              <a:t>There were large discrepancies between measurements of crab cavities and the predictions =&gt; Transient beam conditions should be considered for HOMs!</a:t>
            </a:r>
          </a:p>
          <a:p>
            <a:endParaRPr lang="en-US" sz="2000" dirty="0"/>
          </a:p>
          <a:p>
            <a:pPr lvl="1"/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672244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70AEADB-2EB3-4983-A161-27C241E663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Wrap Up of WG4: </a:t>
            </a:r>
            <a:br>
              <a:rPr lang="en-US" dirty="0"/>
            </a:br>
            <a:r>
              <a:rPr lang="de-DE" b="1" dirty="0"/>
              <a:t>Operation </a:t>
            </a:r>
            <a:r>
              <a:rPr lang="de-DE" b="1" dirty="0" err="1"/>
              <a:t>of</a:t>
            </a:r>
            <a:r>
              <a:rPr lang="de-DE" b="1" dirty="0"/>
              <a:t> SRF </a:t>
            </a:r>
            <a:r>
              <a:rPr lang="de-DE" b="1" dirty="0" err="1"/>
              <a:t>Facilities</a:t>
            </a:r>
            <a:r>
              <a:rPr lang="de-DE" b="1" dirty="0"/>
              <a:t> (2)</a:t>
            </a:r>
            <a:endParaRPr lang="de-DE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692CC14-7D41-4645-9E16-4D0F58921F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/>
            <a:endParaRPr lang="en-US" sz="1600" dirty="0"/>
          </a:p>
          <a:p>
            <a:r>
              <a:rPr lang="en-US" sz="2000" dirty="0" err="1"/>
              <a:t>Takaaki</a:t>
            </a:r>
            <a:r>
              <a:rPr lang="en-US" sz="2000" dirty="0"/>
              <a:t> </a:t>
            </a:r>
            <a:r>
              <a:rPr lang="en-JP" sz="2000" dirty="0"/>
              <a:t>Yamaguchi</a:t>
            </a:r>
            <a:r>
              <a:rPr lang="en-US" sz="2000" dirty="0"/>
              <a:t>:</a:t>
            </a:r>
            <a:r>
              <a:rPr lang="en-JP" sz="2000" dirty="0"/>
              <a:t> Observation and simulation</a:t>
            </a:r>
            <a:r>
              <a:rPr lang="en-US" sz="2000" dirty="0"/>
              <a:t> </a:t>
            </a:r>
            <a:r>
              <a:rPr lang="en-JP" sz="2000" dirty="0"/>
              <a:t>on the fill-pattern dependence of HOM power in the SuperKEKB</a:t>
            </a:r>
            <a:r>
              <a:rPr lang="en-US" sz="2000" dirty="0"/>
              <a:t> </a:t>
            </a:r>
            <a:r>
              <a:rPr lang="en-JP" sz="2000" dirty="0"/>
              <a:t>superconducting cavity</a:t>
            </a:r>
            <a:endParaRPr lang="en-US" sz="2000" dirty="0"/>
          </a:p>
          <a:p>
            <a:pPr lvl="1"/>
            <a:r>
              <a:rPr lang="en-US" sz="1800" dirty="0"/>
              <a:t>An advanced method for evaluating HOM power; the EM fields inside materials are directly used</a:t>
            </a:r>
          </a:p>
          <a:p>
            <a:pPr lvl="1"/>
            <a:endParaRPr lang="en-US" sz="1600" dirty="0"/>
          </a:p>
          <a:p>
            <a:r>
              <a:rPr lang="en-US" sz="2000" dirty="0"/>
              <a:t>Anthony </a:t>
            </a:r>
            <a:r>
              <a:rPr lang="en-US" sz="2000" dirty="0" err="1"/>
              <a:t>Gilfellon</a:t>
            </a:r>
            <a:r>
              <a:rPr lang="en-US" sz="2000" dirty="0"/>
              <a:t>: The UK XFEL project: conceptual design</a:t>
            </a:r>
          </a:p>
          <a:p>
            <a:pPr lvl="1"/>
            <a:r>
              <a:rPr lang="en-US" sz="1800" dirty="0"/>
              <a:t>Nice overview!</a:t>
            </a:r>
          </a:p>
          <a:p>
            <a:pPr lvl="1"/>
            <a:endParaRPr lang="en-US" sz="1800" dirty="0"/>
          </a:p>
          <a:p>
            <a:r>
              <a:rPr lang="en-US" sz="2000" dirty="0"/>
              <a:t>Karol </a:t>
            </a:r>
            <a:r>
              <a:rPr lang="en-US" sz="2000" dirty="0" err="1"/>
              <a:t>Kasprzak</a:t>
            </a:r>
            <a:r>
              <a:rPr lang="en-US" sz="2000" dirty="0"/>
              <a:t>: CW operation characteristics of the spare Eu-XFEL third harmonic cryomodule</a:t>
            </a:r>
          </a:p>
          <a:p>
            <a:pPr lvl="1"/>
            <a:r>
              <a:rPr lang="en-US" sz="1800" dirty="0"/>
              <a:t>A modified design of HOM Couplers is required for </a:t>
            </a:r>
            <a:r>
              <a:rPr lang="en-US" sz="1800"/>
              <a:t>the CW </a:t>
            </a:r>
            <a:r>
              <a:rPr lang="en-US" sz="1800" dirty="0"/>
              <a:t>upgrade</a:t>
            </a:r>
            <a:endParaRPr lang="de-DE" sz="1800" dirty="0"/>
          </a:p>
        </p:txBody>
      </p:sp>
    </p:spTree>
    <p:extLst>
      <p:ext uri="{BB962C8B-B14F-4D97-AF65-F5344CB8AC3E}">
        <p14:creationId xmlns:p14="http://schemas.microsoft.com/office/powerpoint/2010/main" val="544253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197</Words>
  <Application>Microsoft Office PowerPoint</Application>
  <PresentationFormat>Widescreen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Wrap Up of WG4:  Operation of SRF Facilities</vt:lpstr>
      <vt:lpstr>Wrap Up of WG4:  Operation of SRF Facilities (2)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Wrap Up of WG4: Operation of SRF Facilities</dc:title>
  <dc:creator>Baboi, Nicoleta-Ionela</dc:creator>
  <cp:lastModifiedBy>Baboi, Nicoleta-Ionela</cp:lastModifiedBy>
  <cp:revision>11</cp:revision>
  <dcterms:created xsi:type="dcterms:W3CDTF">2025-10-08T07:34:53Z</dcterms:created>
  <dcterms:modified xsi:type="dcterms:W3CDTF">2025-10-08T09:53:20Z</dcterms:modified>
</cp:coreProperties>
</file>