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Lst>
  <p:notesMasterIdLst>
    <p:notesMasterId r:id="rId17"/>
  </p:notesMasterIdLst>
  <p:handoutMasterIdLst>
    <p:handoutMasterId r:id="rId18"/>
  </p:handoutMasterIdLst>
  <p:sldIdLst>
    <p:sldId id="256" r:id="rId3"/>
    <p:sldId id="283" r:id="rId4"/>
    <p:sldId id="296" r:id="rId5"/>
    <p:sldId id="285" r:id="rId6"/>
    <p:sldId id="289" r:id="rId7"/>
    <p:sldId id="290" r:id="rId8"/>
    <p:sldId id="291" r:id="rId9"/>
    <p:sldId id="298" r:id="rId10"/>
    <p:sldId id="292" r:id="rId11"/>
    <p:sldId id="297" r:id="rId12"/>
    <p:sldId id="293" r:id="rId13"/>
    <p:sldId id="295" r:id="rId14"/>
    <p:sldId id="294" r:id="rId15"/>
    <p:sldId id="282" r:id="rId16"/>
  </p:sldIdLst>
  <p:sldSz cx="12192000" cy="6858000"/>
  <p:notesSz cx="6794500" cy="9906000"/>
  <p:defaultTex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00FF"/>
    <a:srgbClr val="FF99CC"/>
    <a:srgbClr val="3CC23C"/>
    <a:srgbClr val="7F7F7F"/>
    <a:srgbClr val="FF0000"/>
    <a:srgbClr val="FFFF00"/>
    <a:srgbClr val="0099FF"/>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2" autoAdjust="0"/>
    <p:restoredTop sz="96837" autoAdjust="0"/>
  </p:normalViewPr>
  <p:slideViewPr>
    <p:cSldViewPr>
      <p:cViewPr varScale="1">
        <p:scale>
          <a:sx n="114" d="100"/>
          <a:sy n="114" d="100"/>
        </p:scale>
        <p:origin x="102" y="408"/>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4283" cy="4953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8645" y="0"/>
            <a:ext cx="2944283" cy="495300"/>
          </a:xfrm>
          <a:prstGeom prst="rect">
            <a:avLst/>
          </a:prstGeom>
        </p:spPr>
        <p:txBody>
          <a:bodyPr vert="horz" lIns="91440" tIns="45720" rIns="91440" bIns="45720" rtlCol="0"/>
          <a:lstStyle>
            <a:lvl1pPr algn="r">
              <a:defRPr sz="1200"/>
            </a:lvl1pPr>
          </a:lstStyle>
          <a:p>
            <a:fld id="{3BDECABF-184F-40A3-9F1C-03D9C0008A18}" type="datetimeFigureOut">
              <a:rPr lang="de-DE" smtClean="0"/>
              <a:t>24.03.2025</a:t>
            </a:fld>
            <a:endParaRPr lang="de-DE"/>
          </a:p>
        </p:txBody>
      </p:sp>
      <p:sp>
        <p:nvSpPr>
          <p:cNvPr id="4" name="Fußzeilenplatzhalter 3"/>
          <p:cNvSpPr>
            <a:spLocks noGrp="1"/>
          </p:cNvSpPr>
          <p:nvPr>
            <p:ph type="ftr" sz="quarter" idx="2"/>
          </p:nvPr>
        </p:nvSpPr>
        <p:spPr>
          <a:xfrm>
            <a:off x="0" y="9408981"/>
            <a:ext cx="2944283" cy="4953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8645" y="9408981"/>
            <a:ext cx="2944283" cy="495300"/>
          </a:xfrm>
          <a:prstGeom prst="rect">
            <a:avLst/>
          </a:prstGeom>
        </p:spPr>
        <p:txBody>
          <a:bodyPr vert="horz" lIns="91440" tIns="45720" rIns="91440" bIns="45720" rtlCol="0" anchor="b"/>
          <a:lstStyle>
            <a:lvl1pPr algn="r">
              <a:defRPr sz="1200"/>
            </a:lvl1pPr>
          </a:lstStyle>
          <a:p>
            <a:fld id="{449A8582-930B-43EF-BCE6-09963EF6D7D2}" type="slidenum">
              <a:rPr lang="de-DE" smtClean="0"/>
              <a:t>‹Nr.›</a:t>
            </a:fld>
            <a:endParaRPr lang="de-DE"/>
          </a:p>
        </p:txBody>
      </p:sp>
    </p:spTree>
    <p:extLst>
      <p:ext uri="{BB962C8B-B14F-4D97-AF65-F5344CB8AC3E}">
        <p14:creationId xmlns:p14="http://schemas.microsoft.com/office/powerpoint/2010/main" val="38818129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4813" cy="4953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8100" y="0"/>
            <a:ext cx="2944813" cy="495300"/>
          </a:xfrm>
          <a:prstGeom prst="rect">
            <a:avLst/>
          </a:prstGeom>
        </p:spPr>
        <p:txBody>
          <a:bodyPr vert="horz" lIns="91440" tIns="45720" rIns="91440" bIns="45720" rtlCol="0"/>
          <a:lstStyle>
            <a:lvl1pPr algn="r">
              <a:defRPr sz="1200"/>
            </a:lvl1pPr>
          </a:lstStyle>
          <a:p>
            <a:fld id="{62D5C47D-4A34-444C-B823-03ADA8934A72}" type="datetimeFigureOut">
              <a:rPr lang="de-DE" smtClean="0"/>
              <a:t>24.03.2025</a:t>
            </a:fld>
            <a:endParaRPr lang="de-DE"/>
          </a:p>
        </p:txBody>
      </p:sp>
      <p:sp>
        <p:nvSpPr>
          <p:cNvPr id="4" name="Folienbildplatzhalter 3"/>
          <p:cNvSpPr>
            <a:spLocks noGrp="1" noRot="1" noChangeAspect="1"/>
          </p:cNvSpPr>
          <p:nvPr>
            <p:ph type="sldImg" idx="2"/>
          </p:nvPr>
        </p:nvSpPr>
        <p:spPr>
          <a:xfrm>
            <a:off x="95250" y="742950"/>
            <a:ext cx="6604000" cy="371475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05350"/>
            <a:ext cx="5435600" cy="44577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09113"/>
            <a:ext cx="2944813" cy="4953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8100" y="9409113"/>
            <a:ext cx="2944813" cy="495300"/>
          </a:xfrm>
          <a:prstGeom prst="rect">
            <a:avLst/>
          </a:prstGeom>
        </p:spPr>
        <p:txBody>
          <a:bodyPr vert="horz" lIns="91440" tIns="45720" rIns="91440" bIns="45720" rtlCol="0" anchor="b"/>
          <a:lstStyle>
            <a:lvl1pPr algn="r">
              <a:defRPr sz="1200"/>
            </a:lvl1pPr>
          </a:lstStyle>
          <a:p>
            <a:fld id="{BE8D6CDA-A16B-4E4C-ADFE-28969469BD70}" type="slidenum">
              <a:rPr lang="de-DE" smtClean="0"/>
              <a:t>‹Nr.›</a:t>
            </a:fld>
            <a:endParaRPr lang="de-DE"/>
          </a:p>
        </p:txBody>
      </p:sp>
    </p:spTree>
    <p:extLst>
      <p:ext uri="{BB962C8B-B14F-4D97-AF65-F5344CB8AC3E}">
        <p14:creationId xmlns:p14="http://schemas.microsoft.com/office/powerpoint/2010/main" val="3570131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Am</a:t>
            </a:r>
            <a:r>
              <a:rPr lang="de-DE" baseline="0" dirty="0" smtClean="0"/>
              <a:t> HZDR wird mit HAMSTER (</a:t>
            </a:r>
            <a:r>
              <a:rPr lang="de-DE" dirty="0" smtClean="0"/>
              <a:t>Helmholtz </a:t>
            </a:r>
            <a:r>
              <a:rPr lang="de-DE" dirty="0" err="1" smtClean="0"/>
              <a:t>Accelerator</a:t>
            </a:r>
            <a:r>
              <a:rPr lang="de-DE" dirty="0" smtClean="0"/>
              <a:t> </a:t>
            </a:r>
            <a:r>
              <a:rPr lang="de-DE" dirty="0" err="1" smtClean="0"/>
              <a:t>Mass</a:t>
            </a:r>
            <a:r>
              <a:rPr lang="de-DE" dirty="0" smtClean="0"/>
              <a:t> </a:t>
            </a:r>
            <a:r>
              <a:rPr lang="de-DE" dirty="0" err="1" smtClean="0"/>
              <a:t>Spectrometer</a:t>
            </a:r>
            <a:r>
              <a:rPr lang="de-DE" dirty="0" smtClean="0"/>
              <a:t> </a:t>
            </a:r>
            <a:r>
              <a:rPr lang="de-DE" dirty="0" err="1" smtClean="0"/>
              <a:t>Tracing</a:t>
            </a:r>
            <a:r>
              <a:rPr lang="de-DE" dirty="0" smtClean="0"/>
              <a:t> Environmental </a:t>
            </a:r>
            <a:r>
              <a:rPr lang="de-DE" dirty="0" err="1" smtClean="0"/>
              <a:t>Radionuclides</a:t>
            </a:r>
            <a:r>
              <a:rPr lang="de-DE" baseline="0" dirty="0" smtClean="0"/>
              <a:t>) eine neues Massenspektrometer aufgebaut, dessen Hauptkomponente ein </a:t>
            </a:r>
            <a:r>
              <a:rPr lang="de-DE" dirty="0" err="1" smtClean="0"/>
              <a:t>Pelletron</a:t>
            </a:r>
            <a:r>
              <a:rPr lang="de-DE" dirty="0" smtClean="0"/>
              <a:t>-Tandembeschleuniger mit einer maximalen Terminalspannung von 1 MV ist.  Die Anlage bietet zwei verschiedene Niederenergie-Injektionsstrahlführungen, wobei an einer die zweite Generation eines laserbasierten Isobaren-</a:t>
            </a:r>
            <a:r>
              <a:rPr lang="de-DE" dirty="0" err="1" smtClean="0"/>
              <a:t>Suppressors</a:t>
            </a:r>
            <a:r>
              <a:rPr lang="de-DE" dirty="0" smtClean="0"/>
              <a:t> entwickelt</a:t>
            </a:r>
            <a:r>
              <a:rPr lang="de-DE" baseline="0" dirty="0" smtClean="0"/>
              <a:t> wird. Ziel des übergeordneten Kontrollsystems ist die einheitliche Bedienung, Automatisierung und Archivierung von Messungen. Dieses Kontrollsystem verwendet EPICS zur Anbindung des Beschleunigers, weiteren Kaufgeräten und Eigenentwicklungen als auch eine Reihe von Tools aus der EPICS Community. Die Besonderheit ist das </a:t>
            </a:r>
            <a:r>
              <a:rPr lang="de-DE" baseline="0" dirty="0" err="1" smtClean="0"/>
              <a:t>Deployment</a:t>
            </a:r>
            <a:r>
              <a:rPr lang="de-DE" baseline="0" dirty="0" smtClean="0"/>
              <a:t> aller IOCs und Tools in Docker-Containern. Der Vortrag beschreibt deren Funktionsweise und die Vor- und Nachteile dieses Ansatzes auch hinsichtlich der Wiederverwendbarkeit an anderen Anlagen.</a:t>
            </a:r>
            <a:endParaRPr lang="de-DE" dirty="0"/>
          </a:p>
        </p:txBody>
      </p:sp>
      <p:sp>
        <p:nvSpPr>
          <p:cNvPr id="4" name="Foliennummernplatzhalter 3"/>
          <p:cNvSpPr>
            <a:spLocks noGrp="1"/>
          </p:cNvSpPr>
          <p:nvPr>
            <p:ph type="sldNum" sz="quarter" idx="10"/>
          </p:nvPr>
        </p:nvSpPr>
        <p:spPr/>
        <p:txBody>
          <a:bodyPr/>
          <a:lstStyle/>
          <a:p>
            <a:fld id="{BE8D6CDA-A16B-4E4C-ADFE-28969469BD70}" type="slidenum">
              <a:rPr lang="de-DE" smtClean="0"/>
              <a:t>1</a:t>
            </a:fld>
            <a:endParaRPr lang="de-DE"/>
          </a:p>
        </p:txBody>
      </p:sp>
    </p:spTree>
    <p:extLst>
      <p:ext uri="{BB962C8B-B14F-4D97-AF65-F5344CB8AC3E}">
        <p14:creationId xmlns:p14="http://schemas.microsoft.com/office/powerpoint/2010/main" val="1254765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dirty="0" smtClean="0"/>
          </a:p>
        </p:txBody>
      </p:sp>
      <p:sp>
        <p:nvSpPr>
          <p:cNvPr id="4" name="Foliennummernplatzhalter 3"/>
          <p:cNvSpPr>
            <a:spLocks noGrp="1"/>
          </p:cNvSpPr>
          <p:nvPr>
            <p:ph type="sldNum" sz="quarter" idx="10"/>
          </p:nvPr>
        </p:nvSpPr>
        <p:spPr/>
        <p:txBody>
          <a:bodyPr/>
          <a:lstStyle/>
          <a:p>
            <a:fld id="{BE8D6CDA-A16B-4E4C-ADFE-28969469BD70}" type="slidenum">
              <a:rPr lang="de-DE" smtClean="0"/>
              <a:t>11</a:t>
            </a:fld>
            <a:endParaRPr lang="de-DE"/>
          </a:p>
        </p:txBody>
      </p:sp>
    </p:spTree>
    <p:extLst>
      <p:ext uri="{BB962C8B-B14F-4D97-AF65-F5344CB8AC3E}">
        <p14:creationId xmlns:p14="http://schemas.microsoft.com/office/powerpoint/2010/main" val="2421733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dirty="0"/>
          </a:p>
        </p:txBody>
      </p:sp>
      <p:sp>
        <p:nvSpPr>
          <p:cNvPr id="4" name="Foliennummernplatzhalter 3"/>
          <p:cNvSpPr>
            <a:spLocks noGrp="1"/>
          </p:cNvSpPr>
          <p:nvPr>
            <p:ph type="sldNum" sz="quarter" idx="10"/>
          </p:nvPr>
        </p:nvSpPr>
        <p:spPr/>
        <p:txBody>
          <a:bodyPr/>
          <a:lstStyle/>
          <a:p>
            <a:fld id="{BE8D6CDA-A16B-4E4C-ADFE-28969469BD70}" type="slidenum">
              <a:rPr lang="de-DE" smtClean="0"/>
              <a:t>12</a:t>
            </a:fld>
            <a:endParaRPr lang="de-DE"/>
          </a:p>
        </p:txBody>
      </p:sp>
    </p:spTree>
    <p:extLst>
      <p:ext uri="{BB962C8B-B14F-4D97-AF65-F5344CB8AC3E}">
        <p14:creationId xmlns:p14="http://schemas.microsoft.com/office/powerpoint/2010/main" val="3128513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E8D6CDA-A16B-4E4C-ADFE-28969469BD70}" type="slidenum">
              <a:rPr lang="de-DE" smtClean="0"/>
              <a:t>13</a:t>
            </a:fld>
            <a:endParaRPr lang="de-DE"/>
          </a:p>
        </p:txBody>
      </p:sp>
    </p:spTree>
    <p:extLst>
      <p:ext uri="{BB962C8B-B14F-4D97-AF65-F5344CB8AC3E}">
        <p14:creationId xmlns:p14="http://schemas.microsoft.com/office/powerpoint/2010/main" val="2147407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E8D6CDA-A16B-4E4C-ADFE-28969469BD70}" type="slidenum">
              <a:rPr lang="de-DE" smtClean="0"/>
              <a:t>2</a:t>
            </a:fld>
            <a:endParaRPr lang="de-DE"/>
          </a:p>
        </p:txBody>
      </p:sp>
    </p:spTree>
    <p:extLst>
      <p:ext uri="{BB962C8B-B14F-4D97-AF65-F5344CB8AC3E}">
        <p14:creationId xmlns:p14="http://schemas.microsoft.com/office/powerpoint/2010/main" val="3032369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E8D6CDA-A16B-4E4C-ADFE-28969469BD70}" type="slidenum">
              <a:rPr lang="de-DE" smtClean="0"/>
              <a:t>3</a:t>
            </a:fld>
            <a:endParaRPr lang="de-DE"/>
          </a:p>
        </p:txBody>
      </p:sp>
    </p:spTree>
    <p:extLst>
      <p:ext uri="{BB962C8B-B14F-4D97-AF65-F5344CB8AC3E}">
        <p14:creationId xmlns:p14="http://schemas.microsoft.com/office/powerpoint/2010/main" val="1588158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E8D6CDA-A16B-4E4C-ADFE-28969469BD70}" type="slidenum">
              <a:rPr lang="de-DE" smtClean="0"/>
              <a:t>4</a:t>
            </a:fld>
            <a:endParaRPr lang="de-DE"/>
          </a:p>
        </p:txBody>
      </p:sp>
    </p:spTree>
    <p:extLst>
      <p:ext uri="{BB962C8B-B14F-4D97-AF65-F5344CB8AC3E}">
        <p14:creationId xmlns:p14="http://schemas.microsoft.com/office/powerpoint/2010/main" val="1450525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E8D6CDA-A16B-4E4C-ADFE-28969469BD70}" type="slidenum">
              <a:rPr lang="de-DE" smtClean="0"/>
              <a:t>5</a:t>
            </a:fld>
            <a:endParaRPr lang="de-DE"/>
          </a:p>
        </p:txBody>
      </p:sp>
    </p:spTree>
    <p:extLst>
      <p:ext uri="{BB962C8B-B14F-4D97-AF65-F5344CB8AC3E}">
        <p14:creationId xmlns:p14="http://schemas.microsoft.com/office/powerpoint/2010/main" val="883738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E8D6CDA-A16B-4E4C-ADFE-28969469BD70}" type="slidenum">
              <a:rPr lang="de-DE" smtClean="0"/>
              <a:t>6</a:t>
            </a:fld>
            <a:endParaRPr lang="de-DE"/>
          </a:p>
        </p:txBody>
      </p:sp>
    </p:spTree>
    <p:extLst>
      <p:ext uri="{BB962C8B-B14F-4D97-AF65-F5344CB8AC3E}">
        <p14:creationId xmlns:p14="http://schemas.microsoft.com/office/powerpoint/2010/main" val="2539974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dirty="0"/>
          </a:p>
        </p:txBody>
      </p:sp>
      <p:sp>
        <p:nvSpPr>
          <p:cNvPr id="4" name="Foliennummernplatzhalter 3"/>
          <p:cNvSpPr>
            <a:spLocks noGrp="1"/>
          </p:cNvSpPr>
          <p:nvPr>
            <p:ph type="sldNum" sz="quarter" idx="10"/>
          </p:nvPr>
        </p:nvSpPr>
        <p:spPr/>
        <p:txBody>
          <a:bodyPr/>
          <a:lstStyle/>
          <a:p>
            <a:fld id="{BE8D6CDA-A16B-4E4C-ADFE-28969469BD70}" type="slidenum">
              <a:rPr lang="de-DE" smtClean="0"/>
              <a:t>7</a:t>
            </a:fld>
            <a:endParaRPr lang="de-DE"/>
          </a:p>
        </p:txBody>
      </p:sp>
    </p:spTree>
    <p:extLst>
      <p:ext uri="{BB962C8B-B14F-4D97-AF65-F5344CB8AC3E}">
        <p14:creationId xmlns:p14="http://schemas.microsoft.com/office/powerpoint/2010/main" val="4197318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E8D6CDA-A16B-4E4C-ADFE-28969469BD70}" type="slidenum">
              <a:rPr lang="de-DE" smtClean="0"/>
              <a:t>8</a:t>
            </a:fld>
            <a:endParaRPr lang="de-DE"/>
          </a:p>
        </p:txBody>
      </p:sp>
    </p:spTree>
    <p:extLst>
      <p:ext uri="{BB962C8B-B14F-4D97-AF65-F5344CB8AC3E}">
        <p14:creationId xmlns:p14="http://schemas.microsoft.com/office/powerpoint/2010/main" val="128805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E8D6CDA-A16B-4E4C-ADFE-28969469BD70}" type="slidenum">
              <a:rPr lang="de-DE" smtClean="0"/>
              <a:t>9</a:t>
            </a:fld>
            <a:endParaRPr lang="de-DE"/>
          </a:p>
        </p:txBody>
      </p:sp>
    </p:spTree>
    <p:extLst>
      <p:ext uri="{BB962C8B-B14F-4D97-AF65-F5344CB8AC3E}">
        <p14:creationId xmlns:p14="http://schemas.microsoft.com/office/powerpoint/2010/main" val="1366814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4" name="Textplatzhalter 3"/>
          <p:cNvSpPr>
            <a:spLocks noGrp="1"/>
          </p:cNvSpPr>
          <p:nvPr>
            <p:ph type="body" sz="quarter" idx="10"/>
          </p:nvPr>
        </p:nvSpPr>
        <p:spPr>
          <a:xfrm>
            <a:off x="1200151" y="692150"/>
            <a:ext cx="9023349" cy="504602"/>
          </a:xfrm>
          <a:prstGeom prst="rect">
            <a:avLst/>
          </a:prstGeom>
        </p:spPr>
        <p:txBody>
          <a:bodyPr/>
          <a:lstStyle>
            <a:lvl1pPr marL="0" indent="0">
              <a:buNone/>
              <a:defRPr sz="2200" b="1">
                <a:solidFill>
                  <a:schemeClr val="bg1"/>
                </a:solidFill>
                <a:latin typeface="Arial" pitchFamily="34" charset="0"/>
                <a:cs typeface="Arial" pitchFamily="34" charset="0"/>
              </a:defRPr>
            </a:lvl1pPr>
          </a:lstStyle>
          <a:p>
            <a:pPr lvl="0"/>
            <a:r>
              <a:rPr lang="de-DE" smtClean="0"/>
              <a:t>Textmasterformat bearbeiten</a:t>
            </a:r>
          </a:p>
        </p:txBody>
      </p:sp>
      <p:sp>
        <p:nvSpPr>
          <p:cNvPr id="6" name="Textplatzhalter 5"/>
          <p:cNvSpPr>
            <a:spLocks noGrp="1"/>
          </p:cNvSpPr>
          <p:nvPr>
            <p:ph type="body" sz="quarter" idx="11"/>
          </p:nvPr>
        </p:nvSpPr>
        <p:spPr>
          <a:xfrm>
            <a:off x="1200151" y="1268413"/>
            <a:ext cx="9023349" cy="576262"/>
          </a:xfrm>
          <a:prstGeom prst="rect">
            <a:avLst/>
          </a:prstGeom>
        </p:spPr>
        <p:txBody>
          <a:bodyPr/>
          <a:lstStyle>
            <a:lvl1pPr marL="0" indent="0">
              <a:buNone/>
              <a:defRPr sz="2200">
                <a:solidFill>
                  <a:schemeClr val="bg1"/>
                </a:solidFill>
                <a:latin typeface="Arial" pitchFamily="34" charset="0"/>
                <a:cs typeface="Arial" pitchFamily="34" charset="0"/>
              </a:defRPr>
            </a:lvl1pPr>
          </a:lstStyle>
          <a:p>
            <a:pPr lvl="0"/>
            <a:r>
              <a:rPr lang="de-DE" smtClean="0"/>
              <a:t>Textmasterformat bearbeiten</a:t>
            </a:r>
          </a:p>
        </p:txBody>
      </p:sp>
    </p:spTree>
    <p:extLst>
      <p:ext uri="{BB962C8B-B14F-4D97-AF65-F5344CB8AC3E}">
        <p14:creationId xmlns:p14="http://schemas.microsoft.com/office/powerpoint/2010/main" val="30194293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721604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4234" y="-7938"/>
            <a:ext cx="12187767" cy="6856413"/>
          </a:xfrm>
          <a:prstGeom prst="rect">
            <a:avLst/>
          </a:prstGeom>
          <a:solidFill>
            <a:srgbClr val="00589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1027" name="Gruppieren 18"/>
          <p:cNvGrpSpPr>
            <a:grpSpLocks/>
          </p:cNvGrpSpPr>
          <p:nvPr/>
        </p:nvGrpSpPr>
        <p:grpSpPr bwMode="auto">
          <a:xfrm>
            <a:off x="-4233" y="0"/>
            <a:ext cx="12192000" cy="6858000"/>
            <a:chOff x="-3175" y="-19275"/>
            <a:chExt cx="9144000" cy="6858000"/>
          </a:xfrm>
        </p:grpSpPr>
        <p:grpSp>
          <p:nvGrpSpPr>
            <p:cNvPr id="1030" name="Gruppieren 14"/>
            <p:cNvGrpSpPr>
              <a:grpSpLocks/>
            </p:cNvGrpSpPr>
            <p:nvPr/>
          </p:nvGrpSpPr>
          <p:grpSpPr bwMode="auto">
            <a:xfrm>
              <a:off x="-3175" y="-19275"/>
              <a:ext cx="9144000" cy="6858000"/>
              <a:chOff x="0" y="0"/>
              <a:chExt cx="9144000" cy="6858000"/>
            </a:xfrm>
          </p:grpSpPr>
          <p:sp>
            <p:nvSpPr>
              <p:cNvPr id="1034" name="Rectangle 4"/>
              <p:cNvSpPr>
                <a:spLocks noChangeArrowheads="1"/>
              </p:cNvSpPr>
              <p:nvPr/>
            </p:nvSpPr>
            <p:spPr bwMode="auto">
              <a:xfrm>
                <a:off x="0" y="0"/>
                <a:ext cx="287338" cy="287338"/>
              </a:xfrm>
              <a:prstGeom prst="rect">
                <a:avLst/>
              </a:prstGeom>
              <a:solidFill>
                <a:srgbClr val="CF6800"/>
              </a:solidFill>
              <a:ln>
                <a:noFill/>
              </a:ln>
              <a:effectLst/>
              <a:extLst>
                <a:ext uri="{91240B29-F687-4F45-9708-019B960494DF}">
                  <a14:hiddenLine xmlns:a14="http://schemas.microsoft.com/office/drawing/2010/main" w="9525" cmpd="dbl">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35" name="Rectangle 6"/>
              <p:cNvSpPr>
                <a:spLocks noChangeArrowheads="1"/>
              </p:cNvSpPr>
              <p:nvPr/>
            </p:nvSpPr>
            <p:spPr bwMode="auto">
              <a:xfrm>
                <a:off x="6350" y="6426140"/>
                <a:ext cx="3059113" cy="144463"/>
              </a:xfrm>
              <a:prstGeom prst="rect">
                <a:avLst/>
              </a:prstGeom>
              <a:solidFill>
                <a:srgbClr val="CF68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36" name="Rectangle 7"/>
              <p:cNvSpPr>
                <a:spLocks noChangeArrowheads="1"/>
              </p:cNvSpPr>
              <p:nvPr/>
            </p:nvSpPr>
            <p:spPr bwMode="auto">
              <a:xfrm>
                <a:off x="0" y="6713538"/>
                <a:ext cx="3059113" cy="144462"/>
              </a:xfrm>
              <a:prstGeom prst="rect">
                <a:avLst/>
              </a:prstGeom>
              <a:solidFill>
                <a:srgbClr val="9C9C9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37" name="Rectangle 8"/>
              <p:cNvSpPr>
                <a:spLocks noChangeArrowheads="1"/>
              </p:cNvSpPr>
              <p:nvPr/>
            </p:nvSpPr>
            <p:spPr bwMode="auto">
              <a:xfrm>
                <a:off x="3057525" y="6567488"/>
                <a:ext cx="3059113" cy="144462"/>
              </a:xfrm>
              <a:prstGeom prst="rect">
                <a:avLst/>
              </a:prstGeom>
              <a:solidFill>
                <a:srgbClr val="B9B9B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38" name="Rectangle 9"/>
              <p:cNvSpPr>
                <a:spLocks noChangeArrowheads="1"/>
              </p:cNvSpPr>
              <p:nvPr/>
            </p:nvSpPr>
            <p:spPr bwMode="auto">
              <a:xfrm>
                <a:off x="3174" y="6570603"/>
                <a:ext cx="3059113" cy="1444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39" name="Rectangle 10"/>
              <p:cNvSpPr>
                <a:spLocks noChangeArrowheads="1"/>
              </p:cNvSpPr>
              <p:nvPr/>
            </p:nvSpPr>
            <p:spPr bwMode="auto">
              <a:xfrm>
                <a:off x="3062287" y="6711950"/>
                <a:ext cx="6081713" cy="144462"/>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grpSp>
          <p:nvGrpSpPr>
            <p:cNvPr id="1031" name="Gruppieren 15"/>
            <p:cNvGrpSpPr>
              <a:grpSpLocks/>
            </p:cNvGrpSpPr>
            <p:nvPr/>
          </p:nvGrpSpPr>
          <p:grpSpPr bwMode="auto">
            <a:xfrm>
              <a:off x="6011863" y="4849886"/>
              <a:ext cx="2808287" cy="1536628"/>
              <a:chOff x="6011863" y="4849886"/>
              <a:chExt cx="2808287" cy="1536628"/>
            </a:xfrm>
          </p:grpSpPr>
          <p:pic>
            <p:nvPicPr>
              <p:cNvPr id="1032" name="Grafik 19"/>
              <p:cNvPicPr>
                <a:picLocks noChangeAspect="1"/>
              </p:cNvPicPr>
              <p:nvPr/>
            </p:nvPicPr>
            <p:blipFill>
              <a:blip r:embed="rId3" cstate="print">
                <a:extLst>
                  <a:ext uri="{28A0092B-C50C-407E-A947-70E740481C1C}">
                    <a14:useLocalDpi xmlns:a14="http://schemas.microsoft.com/office/drawing/2010/main" val="0"/>
                  </a:ext>
                </a:extLst>
              </a:blip>
              <a:srcRect r="40276"/>
              <a:stretch>
                <a:fillRect/>
              </a:stretch>
            </p:blipFill>
            <p:spPr bwMode="auto">
              <a:xfrm>
                <a:off x="7077075" y="4849886"/>
                <a:ext cx="1743075" cy="1536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Bild 4" descr="DDC_Sticker_groß_Schatten_RGB.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11863" y="4921893"/>
                <a:ext cx="1008062" cy="1315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5" name="Rectangle 13"/>
          <p:cNvSpPr>
            <a:spLocks noChangeArrowheads="1"/>
          </p:cNvSpPr>
          <p:nvPr userDrawn="1"/>
        </p:nvSpPr>
        <p:spPr bwMode="auto">
          <a:xfrm>
            <a:off x="2351584" y="6673850"/>
            <a:ext cx="9840416" cy="1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algn="r" eaLnBrk="0" hangingPunct="0"/>
            <a:r>
              <a:rPr lang="de-DE" sz="900" kern="1200" dirty="0" smtClean="0">
                <a:solidFill>
                  <a:schemeClr val="tx1"/>
                </a:solidFill>
                <a:latin typeface="Arial" charset="0"/>
                <a:ea typeface="+mn-ea"/>
                <a:cs typeface="Arial" charset="0"/>
              </a:rPr>
              <a:t> M. </a:t>
            </a:r>
            <a:r>
              <a:rPr lang="de-DE" sz="900" kern="1200" baseline="0" dirty="0" smtClean="0">
                <a:solidFill>
                  <a:schemeClr val="tx1"/>
                </a:solidFill>
                <a:latin typeface="Arial" charset="0"/>
                <a:ea typeface="+mn-ea"/>
                <a:cs typeface="Arial" charset="0"/>
              </a:rPr>
              <a:t>Meyer</a:t>
            </a:r>
            <a:r>
              <a:rPr lang="de-DE" sz="900" kern="1200" dirty="0" smtClean="0">
                <a:solidFill>
                  <a:schemeClr val="tx1"/>
                </a:solidFill>
                <a:latin typeface="Arial" charset="0"/>
                <a:ea typeface="+mn-ea"/>
                <a:cs typeface="Arial" charset="0"/>
              </a:rPr>
              <a:t>  I  Zentralabteilung</a:t>
            </a:r>
            <a:r>
              <a:rPr lang="de-DE" sz="900" kern="1200" baseline="0" dirty="0" smtClean="0">
                <a:solidFill>
                  <a:schemeClr val="tx1"/>
                </a:solidFill>
                <a:latin typeface="Arial" charset="0"/>
                <a:ea typeface="+mn-ea"/>
                <a:cs typeface="Arial" charset="0"/>
              </a:rPr>
              <a:t> Forschungstechnik  |  Abteilung Instrumentierung</a:t>
            </a:r>
            <a:r>
              <a:rPr lang="de-DE" sz="900" kern="1200" dirty="0" smtClean="0">
                <a:solidFill>
                  <a:schemeClr val="tx1"/>
                </a:solidFill>
                <a:latin typeface="Arial" charset="0"/>
                <a:ea typeface="+mn-ea"/>
                <a:cs typeface="Arial" charset="0"/>
              </a:rPr>
              <a:t>  I  www.hzdr.de</a:t>
            </a:r>
            <a:endParaRPr lang="de-DE" sz="2400" dirty="0">
              <a:latin typeface="Times" pitchFamily="18" charset="0"/>
            </a:endParaRPr>
          </a:p>
        </p:txBody>
      </p:sp>
    </p:spTree>
  </p:cSld>
  <p:clrMap bg1="lt1" tx1="dk1" bg2="lt2" tx2="dk2" accent1="accent1" accent2="accent2" accent3="accent3" accent4="accent4" accent5="accent5" accent6="accent6" hlink="hlink" folHlink="folHlink"/>
  <p:sldLayoutIdLst>
    <p:sldLayoutId id="2147483663" r:id="rId1"/>
  </p:sldLayoutIdLst>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4"/>
          <p:cNvSpPr>
            <a:spLocks noChangeArrowheads="1"/>
          </p:cNvSpPr>
          <p:nvPr/>
        </p:nvSpPr>
        <p:spPr bwMode="auto">
          <a:xfrm>
            <a:off x="0" y="0"/>
            <a:ext cx="383117" cy="287338"/>
          </a:xfrm>
          <a:prstGeom prst="rect">
            <a:avLst/>
          </a:prstGeom>
          <a:solidFill>
            <a:srgbClr val="CF6800"/>
          </a:solidFill>
          <a:ln>
            <a:noFill/>
          </a:ln>
          <a:effectLst/>
          <a:extLst>
            <a:ext uri="{91240B29-F687-4F45-9708-019B960494DF}">
              <a14:hiddenLine xmlns:a14="http://schemas.microsoft.com/office/drawing/2010/main"/>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de-DE"/>
            </a:defPPr>
            <a:lvl1pPr algn="l" rtl="0" eaLnBrk="0" fontAlgn="base" hangingPunct="0">
              <a:spcBef>
                <a:spcPct val="0"/>
              </a:spcBef>
              <a:spcAft>
                <a:spcPct val="0"/>
              </a:spcAft>
              <a:defRPr sz="2400" kern="1200">
                <a:solidFill>
                  <a:schemeClr val="tx1"/>
                </a:solidFill>
                <a:latin typeface="Times"/>
                <a:ea typeface="+mn-ea"/>
                <a:cs typeface="+mn-cs"/>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pPr>
              <a:defRPr/>
            </a:pPr>
            <a:endParaRPr lang="de-DE" sz="2400"/>
          </a:p>
        </p:txBody>
      </p:sp>
      <p:grpSp>
        <p:nvGrpSpPr>
          <p:cNvPr id="2" name="Gruppieren 1"/>
          <p:cNvGrpSpPr/>
          <p:nvPr/>
        </p:nvGrpSpPr>
        <p:grpSpPr>
          <a:xfrm>
            <a:off x="0" y="6575426"/>
            <a:ext cx="12192000" cy="290513"/>
            <a:chOff x="0" y="6575425"/>
            <a:chExt cx="9144000" cy="290513"/>
          </a:xfrm>
        </p:grpSpPr>
        <p:sp>
          <p:nvSpPr>
            <p:cNvPr id="9" name="Rectangle 6"/>
            <p:cNvSpPr>
              <a:spLocks noChangeArrowheads="1"/>
            </p:cNvSpPr>
            <p:nvPr/>
          </p:nvSpPr>
          <p:spPr bwMode="auto">
            <a:xfrm>
              <a:off x="0" y="6575425"/>
              <a:ext cx="3059113" cy="144463"/>
            </a:xfrm>
            <a:prstGeom prst="rect">
              <a:avLst/>
            </a:prstGeom>
            <a:solidFill>
              <a:srgbClr val="9C9C9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de-DE"/>
              </a:defPPr>
              <a:lvl1pPr algn="l" rtl="0" eaLnBrk="0" fontAlgn="base" hangingPunct="0">
                <a:spcBef>
                  <a:spcPct val="0"/>
                </a:spcBef>
                <a:spcAft>
                  <a:spcPct val="0"/>
                </a:spcAft>
                <a:defRPr sz="2400" kern="1200">
                  <a:solidFill>
                    <a:schemeClr val="tx1"/>
                  </a:solidFill>
                  <a:latin typeface="Times"/>
                  <a:ea typeface="+mn-ea"/>
                  <a:cs typeface="+mn-cs"/>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pPr>
                <a:defRPr/>
              </a:pPr>
              <a:endParaRPr lang="de-DE" sz="2400"/>
            </a:p>
          </p:txBody>
        </p:sp>
        <p:sp>
          <p:nvSpPr>
            <p:cNvPr id="10" name="Rectangle 7"/>
            <p:cNvSpPr>
              <a:spLocks noChangeArrowheads="1"/>
            </p:cNvSpPr>
            <p:nvPr/>
          </p:nvSpPr>
          <p:spPr bwMode="auto">
            <a:xfrm>
              <a:off x="3057525" y="6575425"/>
              <a:ext cx="6086475" cy="144463"/>
            </a:xfrm>
            <a:prstGeom prst="rect">
              <a:avLst/>
            </a:prstGeom>
            <a:solidFill>
              <a:srgbClr val="00589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de-DE"/>
              </a:defPPr>
              <a:lvl1pPr algn="l" rtl="0" eaLnBrk="0" fontAlgn="base" hangingPunct="0">
                <a:spcBef>
                  <a:spcPct val="0"/>
                </a:spcBef>
                <a:spcAft>
                  <a:spcPct val="0"/>
                </a:spcAft>
                <a:defRPr sz="2400" kern="1200">
                  <a:solidFill>
                    <a:schemeClr val="tx1"/>
                  </a:solidFill>
                  <a:latin typeface="Times"/>
                  <a:ea typeface="+mn-ea"/>
                  <a:cs typeface="+mn-cs"/>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pPr>
                <a:defRPr/>
              </a:pPr>
              <a:endParaRPr lang="de-DE" sz="2400"/>
            </a:p>
          </p:txBody>
        </p:sp>
        <p:sp>
          <p:nvSpPr>
            <p:cNvPr id="12" name="Rectangle 15"/>
            <p:cNvSpPr>
              <a:spLocks noChangeArrowheads="1"/>
            </p:cNvSpPr>
            <p:nvPr/>
          </p:nvSpPr>
          <p:spPr bwMode="auto">
            <a:xfrm>
              <a:off x="0" y="6718300"/>
              <a:ext cx="3059113" cy="147638"/>
            </a:xfrm>
            <a:prstGeom prst="rect">
              <a:avLst/>
            </a:prstGeom>
            <a:solidFill>
              <a:srgbClr val="00589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defPPr>
                <a:defRPr lang="de-DE"/>
              </a:defPPr>
              <a:lvl1pPr algn="l" rtl="0" eaLnBrk="0" fontAlgn="base" hangingPunct="0">
                <a:spcBef>
                  <a:spcPct val="0"/>
                </a:spcBef>
                <a:spcAft>
                  <a:spcPct val="0"/>
                </a:spcAft>
                <a:defRPr sz="2400" kern="1200">
                  <a:solidFill>
                    <a:schemeClr val="tx1"/>
                  </a:solidFill>
                  <a:latin typeface="Times"/>
                  <a:ea typeface="+mn-ea"/>
                  <a:cs typeface="+mn-cs"/>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a:lstStyle>
            <a:p>
              <a:pPr>
                <a:defRPr/>
              </a:pPr>
              <a:endParaRPr lang="de-DE" sz="2400"/>
            </a:p>
          </p:txBody>
        </p:sp>
      </p:grpSp>
      <p:sp>
        <p:nvSpPr>
          <p:cNvPr id="13" name="Text Box 21"/>
          <p:cNvSpPr txBox="1">
            <a:spLocks noChangeArrowheads="1"/>
          </p:cNvSpPr>
          <p:nvPr/>
        </p:nvSpPr>
        <p:spPr bwMode="auto">
          <a:xfrm>
            <a:off x="8496300" y="6530975"/>
            <a:ext cx="3361267" cy="23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de-DE" sz="900" dirty="0">
                <a:solidFill>
                  <a:schemeClr val="bg1"/>
                </a:solidFill>
                <a:latin typeface="Arial" charset="0"/>
              </a:rPr>
              <a:t>             Mitglied der Helmholtz-Gemeinschaft</a:t>
            </a:r>
          </a:p>
        </p:txBody>
      </p:sp>
      <p:pic>
        <p:nvPicPr>
          <p:cNvPr id="2053" name="Grafik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223500" y="6021289"/>
            <a:ext cx="1585384" cy="5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72034" y="6021288"/>
            <a:ext cx="1056217" cy="503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1" name="Textfeld 16"/>
          <p:cNvSpPr txBox="1">
            <a:spLocks noChangeArrowheads="1"/>
          </p:cNvSpPr>
          <p:nvPr/>
        </p:nvSpPr>
        <p:spPr bwMode="auto">
          <a:xfrm>
            <a:off x="192617" y="6524626"/>
            <a:ext cx="1295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de-DE" sz="1000" smtClean="0">
                <a:solidFill>
                  <a:schemeClr val="bg1"/>
                </a:solidFill>
                <a:latin typeface="Arial" charset="0"/>
              </a:rPr>
              <a:t>Seite </a:t>
            </a:r>
            <a:fld id="{236C7B44-AA72-4768-974F-376735F5CA23}" type="slidenum">
              <a:rPr lang="de-DE" sz="1000" smtClean="0">
                <a:solidFill>
                  <a:schemeClr val="bg1"/>
                </a:solidFill>
                <a:latin typeface="Arial" charset="0"/>
              </a:rPr>
              <a:pPr>
                <a:defRPr/>
              </a:pPr>
              <a:t>‹Nr.›</a:t>
            </a:fld>
            <a:endParaRPr lang="de-DE" sz="1000" smtClean="0">
              <a:solidFill>
                <a:schemeClr val="bg1"/>
              </a:solidFill>
              <a:latin typeface="Arial" charset="0"/>
            </a:endParaRPr>
          </a:p>
        </p:txBody>
      </p:sp>
      <p:sp>
        <p:nvSpPr>
          <p:cNvPr id="11" name="Rectangle 13"/>
          <p:cNvSpPr>
            <a:spLocks noChangeArrowheads="1"/>
          </p:cNvSpPr>
          <p:nvPr/>
        </p:nvSpPr>
        <p:spPr bwMode="auto">
          <a:xfrm>
            <a:off x="2351584" y="6673850"/>
            <a:ext cx="9840416" cy="1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algn="r" eaLnBrk="0" hangingPunct="0"/>
            <a:r>
              <a:rPr lang="de-DE" sz="900" kern="1200" dirty="0" smtClean="0">
                <a:solidFill>
                  <a:schemeClr val="tx1"/>
                </a:solidFill>
                <a:latin typeface="Arial" charset="0"/>
                <a:ea typeface="+mn-ea"/>
                <a:cs typeface="Arial" charset="0"/>
              </a:rPr>
              <a:t> M. </a:t>
            </a:r>
            <a:r>
              <a:rPr lang="de-DE" sz="900" kern="1200" baseline="0" dirty="0" smtClean="0">
                <a:solidFill>
                  <a:schemeClr val="tx1"/>
                </a:solidFill>
                <a:latin typeface="Arial" charset="0"/>
                <a:ea typeface="+mn-ea"/>
                <a:cs typeface="Arial" charset="0"/>
              </a:rPr>
              <a:t>Meyer</a:t>
            </a:r>
            <a:r>
              <a:rPr lang="de-DE" sz="900" kern="1200" dirty="0" smtClean="0">
                <a:solidFill>
                  <a:schemeClr val="tx1"/>
                </a:solidFill>
                <a:latin typeface="Arial" charset="0"/>
                <a:ea typeface="+mn-ea"/>
                <a:cs typeface="Arial" charset="0"/>
              </a:rPr>
              <a:t>  I  Zentralabteilung</a:t>
            </a:r>
            <a:r>
              <a:rPr lang="de-DE" sz="900" kern="1200" baseline="0" dirty="0" smtClean="0">
                <a:solidFill>
                  <a:schemeClr val="tx1"/>
                </a:solidFill>
                <a:latin typeface="Arial" charset="0"/>
                <a:ea typeface="+mn-ea"/>
                <a:cs typeface="Arial" charset="0"/>
              </a:rPr>
              <a:t> Forschungstechnik  |  Abteilung Instrumentierung</a:t>
            </a:r>
            <a:r>
              <a:rPr lang="de-DE" sz="900" kern="1200" dirty="0" smtClean="0">
                <a:solidFill>
                  <a:schemeClr val="tx1"/>
                </a:solidFill>
                <a:latin typeface="Arial" charset="0"/>
                <a:ea typeface="+mn-ea"/>
                <a:cs typeface="Arial" charset="0"/>
              </a:rPr>
              <a:t>  I  www.hzdr.de</a:t>
            </a:r>
            <a:endParaRPr lang="de-DE" sz="2400" dirty="0">
              <a:latin typeface="Times" pitchFamily="18" charset="0"/>
            </a:endParaRPr>
          </a:p>
        </p:txBody>
      </p:sp>
    </p:spTree>
  </p:cSld>
  <p:clrMap bg1="lt1" tx1="dk1" bg2="lt2" tx2="dk2" accent1="accent1" accent2="accent2" accent3="accent3" accent4="accent4" accent5="accent5" accent6="accent6" hlink="hlink" folHlink="folHlink"/>
  <p:sldLayoutIdLst>
    <p:sldLayoutId id="2147483666" r:id="rId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platzhalter 1"/>
          <p:cNvSpPr>
            <a:spLocks noGrp="1"/>
          </p:cNvSpPr>
          <p:nvPr>
            <p:ph type="body" sz="quarter" idx="10"/>
          </p:nvPr>
        </p:nvSpPr>
        <p:spPr bwMode="auto">
          <a:xfrm>
            <a:off x="407368" y="620714"/>
            <a:ext cx="11161240" cy="115210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DE" sz="3200" dirty="0" smtClean="0"/>
              <a:t>Kontrollsystem für HAMSTER</a:t>
            </a:r>
            <a:endParaRPr lang="de-DE" sz="3200" dirty="0">
              <a:latin typeface="Arial" charset="0"/>
              <a:cs typeface="Arial" charset="0"/>
            </a:endParaRPr>
          </a:p>
        </p:txBody>
      </p:sp>
      <p:sp>
        <p:nvSpPr>
          <p:cNvPr id="3075" name="Textplatzhalter 2"/>
          <p:cNvSpPr>
            <a:spLocks noGrp="1"/>
          </p:cNvSpPr>
          <p:nvPr>
            <p:ph type="body" sz="quarter" idx="11"/>
          </p:nvPr>
        </p:nvSpPr>
        <p:spPr bwMode="auto">
          <a:xfrm>
            <a:off x="407368" y="2060848"/>
            <a:ext cx="11161240" cy="27363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DE" dirty="0" smtClean="0">
                <a:latin typeface="Arial" charset="0"/>
                <a:cs typeface="Arial" charset="0"/>
              </a:rPr>
              <a:t>Umsetzung des übergeordneten Kontrollsystems für eine neue AMS-Anlage basierend auf EPICS und quelloffenen Tools in Docker Containern.</a:t>
            </a:r>
          </a:p>
          <a:p>
            <a:endParaRPr lang="de-DE" dirty="0">
              <a:latin typeface="Arial" charset="0"/>
              <a:cs typeface="Arial" charset="0"/>
            </a:endParaRPr>
          </a:p>
          <a:p>
            <a:r>
              <a:rPr lang="de-DE" dirty="0" smtClean="0">
                <a:latin typeface="Arial" charset="0"/>
                <a:cs typeface="Arial" charset="0"/>
              </a:rPr>
              <a:t>SEI 2025</a:t>
            </a:r>
          </a:p>
          <a:p>
            <a:r>
              <a:rPr lang="de-DE" dirty="0" smtClean="0">
                <a:latin typeface="Arial" charset="0"/>
                <a:cs typeface="Arial" charset="0"/>
              </a:rPr>
              <a:t>M. Meyer</a:t>
            </a:r>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0096" y="5013176"/>
            <a:ext cx="720080" cy="1131554"/>
          </a:xfrm>
          <a:prstGeom prst="rect">
            <a:avLst/>
          </a:prstGeom>
          <a:ln w="76200">
            <a:solidFill>
              <a:schemeClr val="bg1"/>
            </a:solidFill>
          </a:ln>
        </p:spPr>
      </p:pic>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39816" y="5013176"/>
            <a:ext cx="1973283" cy="1131554"/>
          </a:xfrm>
          <a:prstGeom prst="rect">
            <a:avLst/>
          </a:prstGeom>
          <a:ln w="76200">
            <a:solidFill>
              <a:schemeClr val="bg1"/>
            </a:solid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txBox="1">
            <a:spLocks/>
          </p:cNvSpPr>
          <p:nvPr/>
        </p:nvSpPr>
        <p:spPr bwMode="auto">
          <a:xfrm>
            <a:off x="695400" y="333376"/>
            <a:ext cx="9504289" cy="43132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DE" sz="2200" b="1" dirty="0" smtClean="0">
                <a:solidFill>
                  <a:srgbClr val="003E89"/>
                </a:solidFill>
                <a:latin typeface="Arial" charset="0"/>
              </a:rPr>
              <a:t>GUI in einem </a:t>
            </a:r>
            <a:r>
              <a:rPr lang="de-DE" sz="2200" b="1" dirty="0" err="1" smtClean="0">
                <a:solidFill>
                  <a:srgbClr val="003E89"/>
                </a:solidFill>
                <a:latin typeface="Arial" charset="0"/>
              </a:rPr>
              <a:t>Headless</a:t>
            </a:r>
            <a:r>
              <a:rPr lang="de-DE" sz="2200" b="1" dirty="0" smtClean="0">
                <a:solidFill>
                  <a:srgbClr val="003E89"/>
                </a:solidFill>
                <a:latin typeface="Arial" charset="0"/>
              </a:rPr>
              <a:t>-Desktop Container</a:t>
            </a:r>
            <a:endParaRPr lang="de-DE" sz="2200" b="1" dirty="0">
              <a:solidFill>
                <a:srgbClr val="003E89"/>
              </a:solidFill>
              <a:latin typeface="Arial" charset="0"/>
            </a:endParaRPr>
          </a:p>
        </p:txBody>
      </p:sp>
      <p:sp>
        <p:nvSpPr>
          <p:cNvPr id="3" name="Textfeld 2"/>
          <p:cNvSpPr txBox="1"/>
          <p:nvPr/>
        </p:nvSpPr>
        <p:spPr>
          <a:xfrm>
            <a:off x="335360" y="935430"/>
            <a:ext cx="2376264" cy="4078039"/>
          </a:xfrm>
          <a:prstGeom prst="rect">
            <a:avLst/>
          </a:prstGeom>
          <a:noFill/>
        </p:spPr>
        <p:txBody>
          <a:bodyPr wrap="square" rtlCol="0">
            <a:spAutoFit/>
          </a:bodyPr>
          <a:lstStyle/>
          <a:p>
            <a:pPr marL="285750" indent="-285750">
              <a:spcBef>
                <a:spcPts val="600"/>
              </a:spcBef>
              <a:buClr>
                <a:schemeClr val="tx2"/>
              </a:buClr>
              <a:buFont typeface="Wingdings" panose="05000000000000000000" pitchFamily="2" charset="2"/>
              <a:buChar char="§"/>
            </a:pPr>
            <a:r>
              <a:rPr lang="de-DE" dirty="0" err="1" smtClean="0">
                <a:latin typeface="Arial" panose="020B0604020202020204" pitchFamily="34" charset="0"/>
                <a:cs typeface="Arial" panose="020B0604020202020204" pitchFamily="34" charset="0"/>
              </a:rPr>
              <a:t>Shared</a:t>
            </a:r>
            <a:r>
              <a:rPr lang="de-DE" dirty="0" smtClean="0">
                <a:latin typeface="Arial" panose="020B0604020202020204" pitchFamily="34" charset="0"/>
                <a:cs typeface="Arial" panose="020B0604020202020204" pitchFamily="34" charset="0"/>
              </a:rPr>
              <a:t> Desktop über VNC im Webbrowser</a:t>
            </a:r>
          </a:p>
          <a:p>
            <a:pPr marL="285750" indent="-285750">
              <a:spcBef>
                <a:spcPts val="600"/>
              </a:spcBef>
              <a:buClr>
                <a:schemeClr val="tx2"/>
              </a:buClr>
              <a:buFont typeface="Wingdings" panose="05000000000000000000" pitchFamily="2" charset="2"/>
              <a:buChar char="§"/>
            </a:pPr>
            <a:r>
              <a:rPr lang="de-DE" dirty="0" smtClean="0">
                <a:latin typeface="Arial" panose="020B0604020202020204" pitchFamily="34" charset="0"/>
                <a:cs typeface="Arial" panose="020B0604020202020204" pitchFamily="34" charset="0"/>
              </a:rPr>
              <a:t>Tools und Bibliotheken installiert</a:t>
            </a:r>
          </a:p>
          <a:p>
            <a:pPr marL="285750" indent="-285750">
              <a:spcBef>
                <a:spcPts val="600"/>
              </a:spcBef>
              <a:buClr>
                <a:schemeClr val="tx2"/>
              </a:buClr>
              <a:buFont typeface="Wingdings" panose="05000000000000000000" pitchFamily="2" charset="2"/>
              <a:buChar char="§"/>
            </a:pPr>
            <a:r>
              <a:rPr lang="de-DE" dirty="0" smtClean="0">
                <a:latin typeface="Arial" panose="020B0604020202020204" pitchFamily="34" charset="0"/>
                <a:cs typeface="Arial" panose="020B0604020202020204" pitchFamily="34" charset="0"/>
              </a:rPr>
              <a:t>Alle externen Dienste vor-konfiguriert</a:t>
            </a:r>
          </a:p>
          <a:p>
            <a:pPr marL="285750" indent="-285750">
              <a:spcBef>
                <a:spcPts val="600"/>
              </a:spcBef>
              <a:buClr>
                <a:schemeClr val="tx2"/>
              </a:buClr>
              <a:buFont typeface="Wingdings" panose="05000000000000000000" pitchFamily="2" charset="2"/>
              <a:buChar char="§"/>
            </a:pPr>
            <a:endParaRPr lang="de-DE" dirty="0" smtClean="0">
              <a:latin typeface="Arial" panose="020B0604020202020204" pitchFamily="34" charset="0"/>
              <a:cs typeface="Arial" panose="020B0604020202020204" pitchFamily="34" charset="0"/>
            </a:endParaRPr>
          </a:p>
          <a:p>
            <a:pPr marL="285750" indent="-285750">
              <a:spcBef>
                <a:spcPts val="600"/>
              </a:spcBef>
              <a:buClr>
                <a:schemeClr val="tx2"/>
              </a:buClr>
              <a:buFont typeface="Wingdings" panose="05000000000000000000" pitchFamily="2" charset="2"/>
              <a:buChar char="§"/>
            </a:pPr>
            <a:r>
              <a:rPr lang="de-DE" dirty="0" smtClean="0">
                <a:latin typeface="Arial" panose="020B0604020202020204" pitchFamily="34" charset="0"/>
                <a:cs typeface="Arial" panose="020B0604020202020204" pitchFamily="34" charset="0"/>
              </a:rPr>
              <a:t>Einheitliche GUI</a:t>
            </a:r>
          </a:p>
          <a:p>
            <a:pPr marL="285750" indent="-285750">
              <a:spcBef>
                <a:spcPts val="600"/>
              </a:spcBef>
              <a:buClr>
                <a:schemeClr val="tx2"/>
              </a:buClr>
              <a:buFont typeface="Wingdings" panose="05000000000000000000" pitchFamily="2" charset="2"/>
              <a:buChar char="§"/>
            </a:pPr>
            <a:r>
              <a:rPr lang="de-DE" dirty="0" smtClean="0">
                <a:latin typeface="Arial" panose="020B0604020202020204" pitchFamily="34" charset="0"/>
                <a:cs typeface="Arial" panose="020B0604020202020204" pitchFamily="34" charset="0"/>
              </a:rPr>
              <a:t>Editierbar und </a:t>
            </a:r>
            <a:r>
              <a:rPr lang="de-DE" dirty="0" err="1" smtClean="0">
                <a:latin typeface="Arial" panose="020B0604020202020204" pitchFamily="34" charset="0"/>
                <a:cs typeface="Arial" panose="020B0604020202020204" pitchFamily="34" charset="0"/>
              </a:rPr>
              <a:t>versioniert</a:t>
            </a:r>
            <a:endParaRPr lang="de-DE" dirty="0" smtClean="0">
              <a:latin typeface="Arial" panose="020B0604020202020204" pitchFamily="34" charset="0"/>
              <a:cs typeface="Arial" panose="020B0604020202020204" pitchFamily="34" charset="0"/>
            </a:endParaRPr>
          </a:p>
        </p:txBody>
      </p:sp>
      <p:pic>
        <p:nvPicPr>
          <p:cNvPr id="4" name="Grafik 3"/>
          <p:cNvPicPr>
            <a:picLocks noChangeAspect="1"/>
          </p:cNvPicPr>
          <p:nvPr/>
        </p:nvPicPr>
        <p:blipFill rotWithShape="1">
          <a:blip r:embed="rId2"/>
          <a:srcRect t="4485" b="2835"/>
          <a:stretch/>
        </p:blipFill>
        <p:spPr>
          <a:xfrm>
            <a:off x="2711624" y="764705"/>
            <a:ext cx="9387729" cy="5256582"/>
          </a:xfrm>
          <a:prstGeom prst="rect">
            <a:avLst/>
          </a:prstGeom>
        </p:spPr>
      </p:pic>
    </p:spTree>
    <p:extLst>
      <p:ext uri="{BB962C8B-B14F-4D97-AF65-F5344CB8AC3E}">
        <p14:creationId xmlns:p14="http://schemas.microsoft.com/office/powerpoint/2010/main" val="40322726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txBox="1">
            <a:spLocks/>
          </p:cNvSpPr>
          <p:nvPr/>
        </p:nvSpPr>
        <p:spPr bwMode="auto">
          <a:xfrm>
            <a:off x="695400" y="333376"/>
            <a:ext cx="9504289" cy="43132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DE" sz="2200" b="1" dirty="0" smtClean="0">
                <a:solidFill>
                  <a:srgbClr val="003E89"/>
                </a:solidFill>
                <a:latin typeface="Arial" charset="0"/>
              </a:rPr>
              <a:t>Weitere Dienste</a:t>
            </a:r>
            <a:endParaRPr lang="de-DE" sz="2200" b="1" dirty="0">
              <a:solidFill>
                <a:srgbClr val="003E89"/>
              </a:solidFill>
              <a:latin typeface="Arial" charset="0"/>
            </a:endParaRPr>
          </a:p>
        </p:txBody>
      </p:sp>
      <p:sp>
        <p:nvSpPr>
          <p:cNvPr id="3" name="Textfeld 2"/>
          <p:cNvSpPr txBox="1"/>
          <p:nvPr/>
        </p:nvSpPr>
        <p:spPr>
          <a:xfrm>
            <a:off x="335360" y="935430"/>
            <a:ext cx="11449272" cy="4970591"/>
          </a:xfrm>
          <a:prstGeom prst="rect">
            <a:avLst/>
          </a:prstGeom>
          <a:noFill/>
        </p:spPr>
        <p:txBody>
          <a:bodyPr wrap="square" rtlCol="0">
            <a:spAutoFit/>
          </a:bodyPr>
          <a:lstStyle/>
          <a:p>
            <a:pPr marL="285750" indent="-285750">
              <a:spcBef>
                <a:spcPts val="600"/>
              </a:spcBef>
              <a:buClr>
                <a:schemeClr val="tx2"/>
              </a:buClr>
              <a:buFont typeface="Wingdings" panose="05000000000000000000" pitchFamily="2" charset="2"/>
              <a:buChar char="§"/>
            </a:pPr>
            <a:r>
              <a:rPr lang="de-DE" dirty="0" smtClean="0">
                <a:latin typeface="Arial" panose="020B0604020202020204" pitchFamily="34" charset="0"/>
                <a:cs typeface="Arial" panose="020B0604020202020204" pitchFamily="34" charset="0"/>
              </a:rPr>
              <a:t>Verzeichnisdienst für verfügbare Prozessvariablen</a:t>
            </a:r>
          </a:p>
          <a:p>
            <a:pPr marL="285750" indent="-285750">
              <a:spcBef>
                <a:spcPts val="600"/>
              </a:spcBef>
              <a:buClr>
                <a:schemeClr val="tx2"/>
              </a:buClr>
              <a:buFont typeface="Wingdings" panose="05000000000000000000" pitchFamily="2" charset="2"/>
              <a:buChar char="§"/>
            </a:pPr>
            <a:r>
              <a:rPr lang="de-DE" dirty="0" smtClean="0">
                <a:latin typeface="Arial" panose="020B0604020202020204" pitchFamily="34" charset="0"/>
                <a:cs typeface="Arial" panose="020B0604020202020204" pitchFamily="34" charset="0"/>
              </a:rPr>
              <a:t>Alarm-System mit Quittierung und </a:t>
            </a:r>
            <a:r>
              <a:rPr lang="de-DE" dirty="0" err="1" smtClean="0">
                <a:latin typeface="Arial" panose="020B0604020202020204" pitchFamily="34" charset="0"/>
                <a:cs typeface="Arial" panose="020B0604020202020204" pitchFamily="34" charset="0"/>
              </a:rPr>
              <a:t>Logging</a:t>
            </a:r>
            <a:endParaRPr lang="de-DE" dirty="0" smtClean="0">
              <a:latin typeface="Arial" panose="020B0604020202020204" pitchFamily="34" charset="0"/>
              <a:cs typeface="Arial" panose="020B0604020202020204" pitchFamily="34" charset="0"/>
            </a:endParaRPr>
          </a:p>
          <a:p>
            <a:pPr marL="285750" indent="-285750">
              <a:spcBef>
                <a:spcPts val="600"/>
              </a:spcBef>
              <a:buClr>
                <a:schemeClr val="tx2"/>
              </a:buClr>
              <a:buFont typeface="Wingdings" panose="05000000000000000000" pitchFamily="2" charset="2"/>
              <a:buChar char="§"/>
            </a:pPr>
            <a:r>
              <a:rPr lang="de-DE" dirty="0" err="1" smtClean="0">
                <a:latin typeface="Arial" panose="020B0604020202020204" pitchFamily="34" charset="0"/>
                <a:cs typeface="Arial" panose="020B0604020202020204" pitchFamily="34" charset="0"/>
              </a:rPr>
              <a:t>Jupyter</a:t>
            </a:r>
            <a:r>
              <a:rPr lang="de-DE" dirty="0" smtClean="0">
                <a:latin typeface="Arial" panose="020B0604020202020204" pitchFamily="34" charset="0"/>
                <a:cs typeface="Arial" panose="020B0604020202020204" pitchFamily="34" charset="0"/>
              </a:rPr>
              <a:t>-Notebooks für </a:t>
            </a:r>
            <a:r>
              <a:rPr lang="de-DE" dirty="0" err="1" smtClean="0">
                <a:latin typeface="Arial" panose="020B0604020202020204" pitchFamily="34" charset="0"/>
                <a:cs typeface="Arial" panose="020B0604020202020204" pitchFamily="34" charset="0"/>
              </a:rPr>
              <a:t>Skripting</a:t>
            </a:r>
            <a:r>
              <a:rPr lang="de-DE" dirty="0" smtClean="0">
                <a:latin typeface="Arial" panose="020B0604020202020204" pitchFamily="34" charset="0"/>
                <a:cs typeface="Arial" panose="020B0604020202020204" pitchFamily="34" charset="0"/>
              </a:rPr>
              <a:t> und Datenauswertung</a:t>
            </a:r>
          </a:p>
          <a:p>
            <a:pPr marL="285750" indent="-285750">
              <a:spcBef>
                <a:spcPts val="600"/>
              </a:spcBef>
              <a:buClr>
                <a:schemeClr val="tx2"/>
              </a:buClr>
              <a:buFont typeface="Wingdings" panose="05000000000000000000" pitchFamily="2" charset="2"/>
              <a:buChar char="§"/>
            </a:pPr>
            <a:r>
              <a:rPr lang="de-DE" dirty="0" smtClean="0">
                <a:latin typeface="Arial" panose="020B0604020202020204" pitchFamily="34" charset="0"/>
                <a:cs typeface="Arial" panose="020B0604020202020204" pitchFamily="34" charset="0"/>
              </a:rPr>
              <a:t>SMB-Storage zum Messdatenaustausch</a:t>
            </a:r>
          </a:p>
          <a:p>
            <a:pPr marL="285750" indent="-285750">
              <a:spcBef>
                <a:spcPts val="600"/>
              </a:spcBef>
              <a:buClr>
                <a:schemeClr val="tx2"/>
              </a:buClr>
              <a:buFont typeface="Wingdings" panose="05000000000000000000" pitchFamily="2" charset="2"/>
              <a:buChar char="§"/>
            </a:pPr>
            <a:endParaRPr lang="de-DE" dirty="0" smtClean="0">
              <a:latin typeface="Arial" panose="020B0604020202020204" pitchFamily="34" charset="0"/>
              <a:cs typeface="Arial" panose="020B0604020202020204" pitchFamily="34" charset="0"/>
            </a:endParaRPr>
          </a:p>
          <a:p>
            <a:pPr marL="285750" indent="-285750">
              <a:spcBef>
                <a:spcPts val="600"/>
              </a:spcBef>
              <a:buClr>
                <a:schemeClr val="tx2"/>
              </a:buClr>
              <a:buFont typeface="Wingdings" panose="05000000000000000000" pitchFamily="2" charset="2"/>
              <a:buChar char="§"/>
            </a:pPr>
            <a:r>
              <a:rPr lang="de-DE" dirty="0" smtClean="0">
                <a:latin typeface="Arial" panose="020B0604020202020204" pitchFamily="34" charset="0"/>
                <a:cs typeface="Arial" panose="020B0604020202020204" pitchFamily="34" charset="0"/>
              </a:rPr>
              <a:t>Elektronisches Laborbuch</a:t>
            </a:r>
          </a:p>
          <a:p>
            <a:pPr marL="285750" indent="-285750">
              <a:spcBef>
                <a:spcPts val="600"/>
              </a:spcBef>
              <a:buClr>
                <a:schemeClr val="tx2"/>
              </a:buClr>
              <a:buFont typeface="Wingdings" panose="05000000000000000000" pitchFamily="2" charset="2"/>
              <a:buChar char="§"/>
            </a:pPr>
            <a:r>
              <a:rPr lang="de-DE" dirty="0" smtClean="0">
                <a:latin typeface="Arial" panose="020B0604020202020204" pitchFamily="34" charset="0"/>
                <a:cs typeface="Arial" panose="020B0604020202020204" pitchFamily="34" charset="0"/>
              </a:rPr>
              <a:t>Dokumentations-Wiki</a:t>
            </a:r>
          </a:p>
          <a:p>
            <a:pPr marL="285750" indent="-285750">
              <a:spcBef>
                <a:spcPts val="600"/>
              </a:spcBef>
              <a:buClr>
                <a:schemeClr val="tx2"/>
              </a:buClr>
              <a:buFont typeface="Wingdings" panose="05000000000000000000" pitchFamily="2" charset="2"/>
              <a:buChar char="§"/>
            </a:pPr>
            <a:r>
              <a:rPr lang="de-DE" dirty="0" err="1" smtClean="0">
                <a:latin typeface="Arial" panose="020B0604020202020204" pitchFamily="34" charset="0"/>
                <a:cs typeface="Arial" panose="020B0604020202020204" pitchFamily="34" charset="0"/>
              </a:rPr>
              <a:t>Grafana</a:t>
            </a:r>
            <a:endParaRPr lang="de-DE" dirty="0" smtClean="0">
              <a:latin typeface="Arial" panose="020B0604020202020204" pitchFamily="34" charset="0"/>
              <a:cs typeface="Arial" panose="020B0604020202020204" pitchFamily="34" charset="0"/>
            </a:endParaRPr>
          </a:p>
          <a:p>
            <a:pPr marL="285750" indent="-285750">
              <a:spcBef>
                <a:spcPts val="600"/>
              </a:spcBef>
              <a:buClr>
                <a:schemeClr val="tx2"/>
              </a:buClr>
              <a:buFont typeface="Wingdings" panose="05000000000000000000" pitchFamily="2" charset="2"/>
              <a:buChar char="§"/>
            </a:pPr>
            <a:endParaRPr lang="de-DE" dirty="0" smtClean="0">
              <a:latin typeface="Arial" panose="020B0604020202020204" pitchFamily="34" charset="0"/>
              <a:cs typeface="Arial" panose="020B0604020202020204" pitchFamily="34" charset="0"/>
            </a:endParaRPr>
          </a:p>
          <a:p>
            <a:pPr marL="285750" indent="-285750">
              <a:spcBef>
                <a:spcPts val="600"/>
              </a:spcBef>
              <a:buClr>
                <a:schemeClr val="tx2"/>
              </a:buClr>
              <a:buFont typeface="Wingdings" panose="05000000000000000000" pitchFamily="2" charset="2"/>
              <a:buChar char="§"/>
            </a:pPr>
            <a:r>
              <a:rPr lang="de-DE" dirty="0" smtClean="0">
                <a:latin typeface="Arial" panose="020B0604020202020204" pitchFamily="34" charset="0"/>
                <a:cs typeface="Arial" panose="020B0604020202020204" pitchFamily="34" charset="0"/>
              </a:rPr>
              <a:t>State-Machines für Überwachungen und übergreifende automatische Reaktionen (z.B. Stromausfall)</a:t>
            </a:r>
            <a:endParaRPr lang="de-DE" dirty="0">
              <a:latin typeface="Arial" panose="020B0604020202020204" pitchFamily="34" charset="0"/>
              <a:cs typeface="Arial" panose="020B0604020202020204" pitchFamily="34" charset="0"/>
            </a:endParaRPr>
          </a:p>
          <a:p>
            <a:pPr marL="285750" indent="-285750">
              <a:spcBef>
                <a:spcPts val="600"/>
              </a:spcBef>
              <a:buClr>
                <a:schemeClr val="tx2"/>
              </a:buClr>
              <a:buFont typeface="Wingdings" panose="05000000000000000000" pitchFamily="2" charset="2"/>
              <a:buChar char="§"/>
            </a:pPr>
            <a:r>
              <a:rPr lang="de-DE" dirty="0" err="1" smtClean="0">
                <a:latin typeface="Arial" panose="020B0604020202020204" pitchFamily="34" charset="0"/>
                <a:cs typeface="Arial" panose="020B0604020202020204" pitchFamily="34" charset="0"/>
              </a:rPr>
              <a:t>Bluesky</a:t>
            </a:r>
            <a:r>
              <a:rPr lang="de-DE" dirty="0" smtClean="0">
                <a:latin typeface="Arial" panose="020B0604020202020204" pitchFamily="34" charset="0"/>
                <a:cs typeface="Arial" panose="020B0604020202020204" pitchFamily="34" charset="0"/>
              </a:rPr>
              <a:t> für automatisierte Messungen</a:t>
            </a:r>
          </a:p>
          <a:p>
            <a:pPr marL="285750" indent="-285750">
              <a:spcBef>
                <a:spcPts val="600"/>
              </a:spcBef>
              <a:buClr>
                <a:schemeClr val="tx2"/>
              </a:buClr>
              <a:buFont typeface="Wingdings" panose="05000000000000000000" pitchFamily="2" charset="2"/>
              <a:buChar char="§"/>
            </a:pPr>
            <a:endParaRPr lang="de-DE" dirty="0" smtClean="0">
              <a:latin typeface="Arial" panose="020B0604020202020204" pitchFamily="34" charset="0"/>
              <a:cs typeface="Arial" panose="020B0604020202020204" pitchFamily="34" charset="0"/>
            </a:endParaRPr>
          </a:p>
          <a:p>
            <a:pPr marL="285750" indent="-285750">
              <a:spcBef>
                <a:spcPts val="600"/>
              </a:spcBef>
              <a:buClr>
                <a:schemeClr val="tx2"/>
              </a:buClr>
              <a:buFont typeface="Wingdings" panose="05000000000000000000" pitchFamily="2" charset="2"/>
              <a:buChar char="§"/>
            </a:pPr>
            <a:endParaRPr lang="de-DE" dirty="0">
              <a:latin typeface="Arial" panose="020B0604020202020204" pitchFamily="34" charset="0"/>
              <a:cs typeface="Arial" panose="020B0604020202020204" pitchFamily="34" charset="0"/>
            </a:endParaRPr>
          </a:p>
          <a:p>
            <a:pPr marL="285750" indent="-285750">
              <a:spcBef>
                <a:spcPts val="600"/>
              </a:spcBef>
              <a:buClr>
                <a:schemeClr val="tx2"/>
              </a:buClr>
              <a:buFont typeface="Wingdings" panose="05000000000000000000" pitchFamily="2" charset="2"/>
              <a:buChar char="§"/>
            </a:pPr>
            <a:r>
              <a:rPr lang="de-DE" dirty="0" smtClean="0">
                <a:latin typeface="Arial" panose="020B0604020202020204" pitchFamily="34" charset="0"/>
                <a:cs typeface="Arial" panose="020B0604020202020204" pitchFamily="34" charset="0"/>
              </a:rPr>
              <a:t>... und was sich die Nutzer noch wünschen werden.</a:t>
            </a:r>
          </a:p>
        </p:txBody>
      </p:sp>
    </p:spTree>
    <p:extLst>
      <p:ext uri="{BB962C8B-B14F-4D97-AF65-F5344CB8AC3E}">
        <p14:creationId xmlns:p14="http://schemas.microsoft.com/office/powerpoint/2010/main" val="42859306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txBox="1">
            <a:spLocks/>
          </p:cNvSpPr>
          <p:nvPr/>
        </p:nvSpPr>
        <p:spPr bwMode="auto">
          <a:xfrm>
            <a:off x="695400" y="333376"/>
            <a:ext cx="9504289" cy="43132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DE" sz="2200" b="1" dirty="0" smtClean="0">
                <a:solidFill>
                  <a:srgbClr val="003E89"/>
                </a:solidFill>
                <a:latin typeface="Arial" charset="0"/>
              </a:rPr>
              <a:t>Durchführung von Updates</a:t>
            </a:r>
            <a:endParaRPr lang="de-DE" sz="2200" b="1" dirty="0">
              <a:solidFill>
                <a:srgbClr val="003E89"/>
              </a:solidFill>
              <a:latin typeface="Arial" charset="0"/>
            </a:endParaRPr>
          </a:p>
        </p:txBody>
      </p:sp>
      <p:sp>
        <p:nvSpPr>
          <p:cNvPr id="3" name="Textfeld 2"/>
          <p:cNvSpPr txBox="1"/>
          <p:nvPr/>
        </p:nvSpPr>
        <p:spPr>
          <a:xfrm>
            <a:off x="321639" y="927196"/>
            <a:ext cx="11607009" cy="2139047"/>
          </a:xfrm>
          <a:prstGeom prst="rect">
            <a:avLst/>
          </a:prstGeom>
          <a:noFill/>
        </p:spPr>
        <p:txBody>
          <a:bodyPr wrap="square" rtlCol="0">
            <a:spAutoFit/>
          </a:bodyPr>
          <a:lstStyle/>
          <a:p>
            <a:pPr marL="285750" indent="-285750">
              <a:spcBef>
                <a:spcPts val="600"/>
              </a:spcBef>
              <a:buClr>
                <a:schemeClr val="tx2"/>
              </a:buClr>
              <a:buFont typeface="Wingdings" panose="05000000000000000000" pitchFamily="2" charset="2"/>
              <a:buChar char="§"/>
            </a:pPr>
            <a:r>
              <a:rPr lang="de-DE" dirty="0" smtClean="0">
                <a:latin typeface="Arial" panose="020B0604020202020204" pitchFamily="34" charset="0"/>
                <a:cs typeface="Arial" panose="020B0604020202020204" pitchFamily="34" charset="0"/>
              </a:rPr>
              <a:t>Das Aktualisieren der Dienste ist aktuell nicht automatisiert</a:t>
            </a:r>
          </a:p>
          <a:p>
            <a:pPr marL="742950" lvl="1" indent="-285750">
              <a:spcBef>
                <a:spcPts val="600"/>
              </a:spcBef>
              <a:buClr>
                <a:schemeClr val="tx2"/>
              </a:buClr>
              <a:buFont typeface="Wingdings" panose="05000000000000000000" pitchFamily="2" charset="2"/>
              <a:buChar char="§"/>
            </a:pPr>
            <a:r>
              <a:rPr lang="de-DE" dirty="0" smtClean="0">
                <a:latin typeface="Arial" panose="020B0604020202020204" pitchFamily="34" charset="0"/>
                <a:cs typeface="Arial" panose="020B0604020202020204" pitchFamily="34" charset="0"/>
              </a:rPr>
              <a:t>Prüfen fremder und </a:t>
            </a:r>
            <a:r>
              <a:rPr lang="de-DE" dirty="0">
                <a:latin typeface="Arial" panose="020B0604020202020204" pitchFamily="34" charset="0"/>
                <a:cs typeface="Arial" panose="020B0604020202020204" pitchFamily="34" charset="0"/>
              </a:rPr>
              <a:t>Anpassen </a:t>
            </a:r>
            <a:r>
              <a:rPr lang="de-DE" dirty="0" smtClean="0">
                <a:latin typeface="Arial" panose="020B0604020202020204" pitchFamily="34" charset="0"/>
                <a:cs typeface="Arial" panose="020B0604020202020204" pitchFamily="34" charset="0"/>
              </a:rPr>
              <a:t>eigener Änderungen hinsichtlich Kompatibilität</a:t>
            </a:r>
          </a:p>
          <a:p>
            <a:pPr marL="285750" indent="-285750">
              <a:spcBef>
                <a:spcPts val="600"/>
              </a:spcBef>
              <a:buClr>
                <a:schemeClr val="tx2"/>
              </a:buClr>
              <a:buFont typeface="Wingdings" panose="05000000000000000000" pitchFamily="2" charset="2"/>
              <a:buChar char="§"/>
            </a:pPr>
            <a:r>
              <a:rPr lang="de-DE" dirty="0">
                <a:latin typeface="Arial" panose="020B0604020202020204" pitchFamily="34" charset="0"/>
                <a:cs typeface="Arial" panose="020B0604020202020204" pitchFamily="34" charset="0"/>
              </a:rPr>
              <a:t>Images werden automatisch in der </a:t>
            </a:r>
            <a:r>
              <a:rPr lang="de-DE" dirty="0" err="1">
                <a:latin typeface="Arial" panose="020B0604020202020204" pitchFamily="34" charset="0"/>
                <a:cs typeface="Arial" panose="020B0604020202020204" pitchFamily="34" charset="0"/>
              </a:rPr>
              <a:t>Gitlab</a:t>
            </a:r>
            <a:r>
              <a:rPr lang="de-DE" dirty="0">
                <a:latin typeface="Arial" panose="020B0604020202020204" pitchFamily="34" charset="0"/>
                <a:cs typeface="Arial" panose="020B0604020202020204" pitchFamily="34" charset="0"/>
              </a:rPr>
              <a:t> CI gebaut und in </a:t>
            </a:r>
            <a:r>
              <a:rPr lang="de-DE" dirty="0" smtClean="0">
                <a:latin typeface="Arial" panose="020B0604020202020204" pitchFamily="34" charset="0"/>
                <a:cs typeface="Arial" panose="020B0604020202020204" pitchFamily="34" charset="0"/>
              </a:rPr>
              <a:t>die </a:t>
            </a:r>
            <a:r>
              <a:rPr lang="de-DE" dirty="0">
                <a:latin typeface="Arial" panose="020B0604020202020204" pitchFamily="34" charset="0"/>
                <a:cs typeface="Arial" panose="020B0604020202020204" pitchFamily="34" charset="0"/>
              </a:rPr>
              <a:t>Registry </a:t>
            </a:r>
            <a:r>
              <a:rPr lang="de-DE" dirty="0" smtClean="0">
                <a:latin typeface="Arial" panose="020B0604020202020204" pitchFamily="34" charset="0"/>
                <a:cs typeface="Arial" panose="020B0604020202020204" pitchFamily="34" charset="0"/>
              </a:rPr>
              <a:t>hochgeladen</a:t>
            </a:r>
            <a:endParaRPr lang="de-DE" dirty="0">
              <a:latin typeface="Arial" panose="020B0604020202020204" pitchFamily="34" charset="0"/>
              <a:cs typeface="Arial" panose="020B0604020202020204" pitchFamily="34" charset="0"/>
            </a:endParaRPr>
          </a:p>
          <a:p>
            <a:pPr marL="285750" indent="-285750">
              <a:spcBef>
                <a:spcPts val="600"/>
              </a:spcBef>
              <a:buClr>
                <a:schemeClr val="tx2"/>
              </a:buClr>
              <a:buFont typeface="Wingdings" panose="05000000000000000000" pitchFamily="2" charset="2"/>
              <a:buChar char="§"/>
            </a:pPr>
            <a:r>
              <a:rPr lang="de-DE" dirty="0" smtClean="0">
                <a:latin typeface="Arial" panose="020B0604020202020204" pitchFamily="34" charset="0"/>
                <a:cs typeface="Arial" panose="020B0604020202020204" pitchFamily="34" charset="0"/>
              </a:rPr>
              <a:t>Container können vor dem </a:t>
            </a:r>
            <a:r>
              <a:rPr lang="de-DE" dirty="0" err="1" smtClean="0">
                <a:latin typeface="Arial" panose="020B0604020202020204" pitchFamily="34" charset="0"/>
                <a:cs typeface="Arial" panose="020B0604020202020204" pitchFamily="34" charset="0"/>
              </a:rPr>
              <a:t>Deployment</a:t>
            </a:r>
            <a:r>
              <a:rPr lang="de-DE" dirty="0" smtClean="0">
                <a:latin typeface="Arial" panose="020B0604020202020204" pitchFamily="34" charset="0"/>
                <a:cs typeface="Arial" panose="020B0604020202020204" pitchFamily="34" charset="0"/>
              </a:rPr>
              <a:t> lokal getestet werden</a:t>
            </a:r>
          </a:p>
          <a:p>
            <a:pPr marL="285750" indent="-285750">
              <a:spcBef>
                <a:spcPts val="600"/>
              </a:spcBef>
              <a:buClr>
                <a:schemeClr val="tx2"/>
              </a:buClr>
              <a:buFont typeface="Wingdings" panose="05000000000000000000" pitchFamily="2" charset="2"/>
              <a:buChar char="§"/>
            </a:pPr>
            <a:endParaRPr lang="de-DE" dirty="0" smtClean="0">
              <a:latin typeface="Arial" panose="020B0604020202020204" pitchFamily="34" charset="0"/>
              <a:cs typeface="Arial" panose="020B0604020202020204" pitchFamily="34" charset="0"/>
            </a:endParaRPr>
          </a:p>
          <a:p>
            <a:pPr marL="285750" indent="-285750">
              <a:spcBef>
                <a:spcPts val="600"/>
              </a:spcBef>
              <a:buClr>
                <a:schemeClr val="tx2"/>
              </a:buClr>
              <a:buFont typeface="Wingdings" panose="05000000000000000000" pitchFamily="2" charset="2"/>
              <a:buChar char="§"/>
            </a:pPr>
            <a:r>
              <a:rPr lang="de-DE" dirty="0" smtClean="0">
                <a:latin typeface="Arial" panose="020B0604020202020204" pitchFamily="34" charset="0"/>
                <a:cs typeface="Arial" panose="020B0604020202020204" pitchFamily="34" charset="0"/>
              </a:rPr>
              <a:t>Der Austausch des Containers erfolgt in wenigen Sekunden</a:t>
            </a:r>
          </a:p>
        </p:txBody>
      </p:sp>
      <p:sp>
        <p:nvSpPr>
          <p:cNvPr id="4" name="Textfeld 3"/>
          <p:cNvSpPr txBox="1"/>
          <p:nvPr/>
        </p:nvSpPr>
        <p:spPr>
          <a:xfrm>
            <a:off x="911424" y="3270992"/>
            <a:ext cx="9720313" cy="723275"/>
          </a:xfrm>
          <a:prstGeom prst="rect">
            <a:avLst/>
          </a:prstGeom>
          <a:solidFill>
            <a:schemeClr val="bg1">
              <a:lumMod val="95000"/>
            </a:schemeClr>
          </a:solidFill>
          <a:ln>
            <a:solidFill>
              <a:schemeClr val="tx1"/>
            </a:solidFill>
          </a:ln>
        </p:spPr>
        <p:txBody>
          <a:bodyPr wrap="square" rtlCol="0">
            <a:spAutoFit/>
          </a:bodyPr>
          <a:lstStyle/>
          <a:p>
            <a:pPr>
              <a:spcBef>
                <a:spcPts val="600"/>
              </a:spcBef>
              <a:buClr>
                <a:schemeClr val="tx2"/>
              </a:buClr>
            </a:pPr>
            <a:r>
              <a:rPr lang="de-DE" dirty="0" err="1" smtClean="0">
                <a:latin typeface="Consolas" panose="020B0609020204030204" pitchFamily="49" charset="0"/>
                <a:cs typeface="Arial" panose="020B0604020202020204" pitchFamily="34" charset="0"/>
              </a:rPr>
              <a:t>docker</a:t>
            </a:r>
            <a:r>
              <a:rPr lang="de-DE" dirty="0" smtClean="0">
                <a:latin typeface="Consolas" panose="020B0609020204030204" pitchFamily="49" charset="0"/>
                <a:cs typeface="Arial" panose="020B0604020202020204" pitchFamily="34" charset="0"/>
              </a:rPr>
              <a:t> </a:t>
            </a:r>
            <a:r>
              <a:rPr lang="de-DE" dirty="0" err="1" smtClean="0">
                <a:latin typeface="Consolas" panose="020B0609020204030204" pitchFamily="49" charset="0"/>
                <a:cs typeface="Arial" panose="020B0604020202020204" pitchFamily="34" charset="0"/>
              </a:rPr>
              <a:t>compose</a:t>
            </a:r>
            <a:r>
              <a:rPr lang="de-DE" dirty="0" smtClean="0">
                <a:latin typeface="Consolas" panose="020B0609020204030204" pitchFamily="49" charset="0"/>
                <a:cs typeface="Arial" panose="020B0604020202020204" pitchFamily="34" charset="0"/>
              </a:rPr>
              <a:t> pull </a:t>
            </a:r>
            <a:r>
              <a:rPr lang="de-DE" dirty="0" err="1" smtClean="0">
                <a:latin typeface="Consolas" panose="020B0609020204030204" pitchFamily="49" charset="0"/>
                <a:cs typeface="Arial" panose="020B0604020202020204" pitchFamily="34" charset="0"/>
              </a:rPr>
              <a:t>olog</a:t>
            </a:r>
            <a:r>
              <a:rPr lang="de-DE" dirty="0" smtClean="0">
                <a:latin typeface="Consolas" panose="020B0609020204030204" pitchFamily="49" charset="0"/>
                <a:cs typeface="Arial" panose="020B0604020202020204" pitchFamily="34" charset="0"/>
              </a:rPr>
              <a:t> </a:t>
            </a:r>
          </a:p>
          <a:p>
            <a:pPr>
              <a:spcBef>
                <a:spcPts val="600"/>
              </a:spcBef>
              <a:buClr>
                <a:schemeClr val="tx2"/>
              </a:buClr>
            </a:pPr>
            <a:r>
              <a:rPr lang="de-DE" dirty="0" err="1" smtClean="0">
                <a:latin typeface="Consolas" panose="020B0609020204030204" pitchFamily="49" charset="0"/>
                <a:cs typeface="Arial" panose="020B0604020202020204" pitchFamily="34" charset="0"/>
              </a:rPr>
              <a:t>docker</a:t>
            </a:r>
            <a:r>
              <a:rPr lang="de-DE" dirty="0" smtClean="0">
                <a:latin typeface="Consolas" panose="020B0609020204030204" pitchFamily="49" charset="0"/>
                <a:cs typeface="Arial" panose="020B0604020202020204" pitchFamily="34" charset="0"/>
              </a:rPr>
              <a:t> </a:t>
            </a:r>
            <a:r>
              <a:rPr lang="de-DE" dirty="0" err="1" smtClean="0">
                <a:latin typeface="Consolas" panose="020B0609020204030204" pitchFamily="49" charset="0"/>
                <a:cs typeface="Arial" panose="020B0604020202020204" pitchFamily="34" charset="0"/>
              </a:rPr>
              <a:t>compose</a:t>
            </a:r>
            <a:r>
              <a:rPr lang="de-DE" dirty="0" smtClean="0">
                <a:latin typeface="Consolas" panose="020B0609020204030204" pitchFamily="49" charset="0"/>
                <a:cs typeface="Arial" panose="020B0604020202020204" pitchFamily="34" charset="0"/>
              </a:rPr>
              <a:t> down </a:t>
            </a:r>
            <a:r>
              <a:rPr lang="de-DE" dirty="0" err="1" smtClean="0">
                <a:latin typeface="Consolas" panose="020B0609020204030204" pitchFamily="49" charset="0"/>
                <a:cs typeface="Arial" panose="020B0604020202020204" pitchFamily="34" charset="0"/>
              </a:rPr>
              <a:t>olog</a:t>
            </a:r>
            <a:r>
              <a:rPr lang="de-DE" dirty="0" smtClean="0">
                <a:latin typeface="Consolas" panose="020B0609020204030204" pitchFamily="49" charset="0"/>
                <a:cs typeface="Arial" panose="020B0604020202020204" pitchFamily="34" charset="0"/>
              </a:rPr>
              <a:t> &amp;&amp; </a:t>
            </a:r>
            <a:r>
              <a:rPr lang="de-DE" dirty="0" err="1" smtClean="0">
                <a:latin typeface="Consolas" panose="020B0609020204030204" pitchFamily="49" charset="0"/>
                <a:cs typeface="Arial" panose="020B0604020202020204" pitchFamily="34" charset="0"/>
              </a:rPr>
              <a:t>docker</a:t>
            </a:r>
            <a:r>
              <a:rPr lang="de-DE" dirty="0" smtClean="0">
                <a:latin typeface="Consolas" panose="020B0609020204030204" pitchFamily="49" charset="0"/>
                <a:cs typeface="Arial" panose="020B0604020202020204" pitchFamily="34" charset="0"/>
              </a:rPr>
              <a:t> </a:t>
            </a:r>
            <a:r>
              <a:rPr lang="de-DE" dirty="0" err="1" smtClean="0">
                <a:latin typeface="Consolas" panose="020B0609020204030204" pitchFamily="49" charset="0"/>
                <a:cs typeface="Arial" panose="020B0604020202020204" pitchFamily="34" charset="0"/>
              </a:rPr>
              <a:t>compose</a:t>
            </a:r>
            <a:r>
              <a:rPr lang="de-DE" dirty="0" smtClean="0">
                <a:latin typeface="Consolas" panose="020B0609020204030204" pitchFamily="49" charset="0"/>
                <a:cs typeface="Arial" panose="020B0604020202020204" pitchFamily="34" charset="0"/>
              </a:rPr>
              <a:t> </a:t>
            </a:r>
            <a:r>
              <a:rPr lang="de-DE" dirty="0" err="1" smtClean="0">
                <a:latin typeface="Consolas" panose="020B0609020204030204" pitchFamily="49" charset="0"/>
                <a:cs typeface="Arial" panose="020B0604020202020204" pitchFamily="34" charset="0"/>
              </a:rPr>
              <a:t>up</a:t>
            </a:r>
            <a:r>
              <a:rPr lang="de-DE" dirty="0" smtClean="0">
                <a:latin typeface="Consolas" panose="020B0609020204030204" pitchFamily="49" charset="0"/>
                <a:cs typeface="Arial" panose="020B0604020202020204" pitchFamily="34" charset="0"/>
              </a:rPr>
              <a:t> –d </a:t>
            </a:r>
            <a:r>
              <a:rPr lang="de-DE" dirty="0" err="1" smtClean="0">
                <a:latin typeface="Consolas" panose="020B0609020204030204" pitchFamily="49" charset="0"/>
                <a:cs typeface="Arial" panose="020B0604020202020204" pitchFamily="34" charset="0"/>
              </a:rPr>
              <a:t>olog</a:t>
            </a:r>
            <a:endParaRPr lang="de-DE" dirty="0" smtClean="0">
              <a:latin typeface="Consolas" panose="020B0609020204030204" pitchFamily="49" charset="0"/>
              <a:cs typeface="Arial" panose="020B0604020202020204" pitchFamily="34" charset="0"/>
            </a:endParaRPr>
          </a:p>
        </p:txBody>
      </p:sp>
      <p:sp>
        <p:nvSpPr>
          <p:cNvPr id="5" name="Textfeld 4"/>
          <p:cNvSpPr txBox="1"/>
          <p:nvPr/>
        </p:nvSpPr>
        <p:spPr>
          <a:xfrm>
            <a:off x="321638" y="4355812"/>
            <a:ext cx="11607009" cy="1077218"/>
          </a:xfrm>
          <a:prstGeom prst="rect">
            <a:avLst/>
          </a:prstGeom>
          <a:noFill/>
        </p:spPr>
        <p:txBody>
          <a:bodyPr wrap="square" rtlCol="0">
            <a:spAutoFit/>
          </a:bodyPr>
          <a:lstStyle/>
          <a:p>
            <a:pPr marL="285750" indent="-285750">
              <a:spcBef>
                <a:spcPts val="600"/>
              </a:spcBef>
              <a:buClr>
                <a:schemeClr val="tx2"/>
              </a:buClr>
              <a:buFont typeface="Wingdings" panose="05000000000000000000" pitchFamily="2" charset="2"/>
              <a:buChar char="§"/>
            </a:pPr>
            <a:r>
              <a:rPr lang="de-DE" dirty="0" smtClean="0">
                <a:latin typeface="Arial" panose="020B0604020202020204" pitchFamily="34" charset="0"/>
                <a:cs typeface="Arial" panose="020B0604020202020204" pitchFamily="34" charset="0"/>
              </a:rPr>
              <a:t>Bei Fehlern, tauscht man zurück auf die vorherige Version des Image</a:t>
            </a:r>
          </a:p>
          <a:p>
            <a:pPr marL="742950" lvl="1" indent="-285750">
              <a:spcBef>
                <a:spcPts val="600"/>
              </a:spcBef>
              <a:buClr>
                <a:schemeClr val="tx2"/>
              </a:buClr>
              <a:buFont typeface="Wingdings" panose="05000000000000000000" pitchFamily="2" charset="2"/>
              <a:buChar char="§"/>
            </a:pPr>
            <a:r>
              <a:rPr lang="de-DE" dirty="0" smtClean="0">
                <a:latin typeface="Arial" panose="020B0604020202020204" pitchFamily="34" charset="0"/>
                <a:cs typeface="Arial" panose="020B0604020202020204" pitchFamily="34" charset="0"/>
              </a:rPr>
              <a:t>Image-Tags sind wichtig!</a:t>
            </a:r>
          </a:p>
          <a:p>
            <a:pPr marL="742950" lvl="1" indent="-285750">
              <a:spcBef>
                <a:spcPts val="600"/>
              </a:spcBef>
              <a:buClr>
                <a:schemeClr val="tx2"/>
              </a:buClr>
              <a:buFont typeface="Wingdings" panose="05000000000000000000" pitchFamily="2" charset="2"/>
              <a:buChar char="§"/>
            </a:pPr>
            <a:r>
              <a:rPr lang="de-DE" dirty="0" smtClean="0">
                <a:latin typeface="Arial" panose="020B0604020202020204" pitchFamily="34" charset="0"/>
                <a:cs typeface="Arial" panose="020B0604020202020204" pitchFamily="34" charset="0"/>
              </a:rPr>
              <a:t>Dateien außerhalb des Containers müssen im Backup sein</a:t>
            </a:r>
          </a:p>
        </p:txBody>
      </p:sp>
    </p:spTree>
    <p:extLst>
      <p:ext uri="{BB962C8B-B14F-4D97-AF65-F5344CB8AC3E}">
        <p14:creationId xmlns:p14="http://schemas.microsoft.com/office/powerpoint/2010/main" val="36532906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txBox="1">
            <a:spLocks/>
          </p:cNvSpPr>
          <p:nvPr/>
        </p:nvSpPr>
        <p:spPr bwMode="auto">
          <a:xfrm>
            <a:off x="695400" y="333376"/>
            <a:ext cx="9504289" cy="43132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DE" sz="2200" b="1" dirty="0" smtClean="0">
                <a:solidFill>
                  <a:srgbClr val="003E89"/>
                </a:solidFill>
                <a:latin typeface="Arial" charset="0"/>
              </a:rPr>
              <a:t>Vor- und Nachteile des Container-</a:t>
            </a:r>
            <a:r>
              <a:rPr lang="de-DE" sz="2200" b="1" dirty="0" err="1" smtClean="0">
                <a:solidFill>
                  <a:srgbClr val="003E89"/>
                </a:solidFill>
                <a:latin typeface="Arial" charset="0"/>
              </a:rPr>
              <a:t>Deployments</a:t>
            </a:r>
            <a:endParaRPr lang="de-DE" sz="2200" b="1" dirty="0">
              <a:solidFill>
                <a:srgbClr val="003E89"/>
              </a:solidFill>
              <a:latin typeface="Arial" charset="0"/>
            </a:endParaRPr>
          </a:p>
        </p:txBody>
      </p:sp>
      <p:sp>
        <p:nvSpPr>
          <p:cNvPr id="3" name="Textfeld 2"/>
          <p:cNvSpPr txBox="1"/>
          <p:nvPr/>
        </p:nvSpPr>
        <p:spPr>
          <a:xfrm>
            <a:off x="321639" y="927196"/>
            <a:ext cx="11607009" cy="4616648"/>
          </a:xfrm>
          <a:prstGeom prst="rect">
            <a:avLst/>
          </a:prstGeom>
          <a:noFill/>
        </p:spPr>
        <p:txBody>
          <a:bodyPr wrap="square" rtlCol="0">
            <a:spAutoFit/>
          </a:bodyPr>
          <a:lstStyle/>
          <a:p>
            <a:pPr marL="285750" indent="-285750">
              <a:spcBef>
                <a:spcPts val="600"/>
              </a:spcBef>
              <a:buClr>
                <a:schemeClr val="tx2"/>
              </a:buClr>
              <a:buFont typeface="Wingdings" panose="05000000000000000000" pitchFamily="2" charset="2"/>
              <a:buChar char="§"/>
            </a:pPr>
            <a:r>
              <a:rPr lang="de-DE" b="1" dirty="0">
                <a:latin typeface="Arial" panose="020B0604020202020204" pitchFamily="34" charset="0"/>
                <a:cs typeface="Arial" panose="020B0604020202020204" pitchFamily="34" charset="0"/>
              </a:rPr>
              <a:t>Vorteile</a:t>
            </a:r>
          </a:p>
          <a:p>
            <a:pPr marL="742950" lvl="1" indent="-285750">
              <a:spcBef>
                <a:spcPts val="600"/>
              </a:spcBef>
              <a:buClr>
                <a:schemeClr val="tx2"/>
              </a:buClr>
              <a:buFont typeface="Wingdings" panose="05000000000000000000" pitchFamily="2" charset="2"/>
              <a:buChar char="§"/>
            </a:pPr>
            <a:r>
              <a:rPr lang="de-DE" dirty="0" smtClean="0">
                <a:latin typeface="Arial" panose="020B0604020202020204" pitchFamily="34" charset="0"/>
                <a:cs typeface="Arial" panose="020B0604020202020204" pitchFamily="34" charset="0"/>
              </a:rPr>
              <a:t>Getrennte Laufzeitumgebungen (Update von Containern ohne Abhängigkeitskonflikte)</a:t>
            </a:r>
          </a:p>
          <a:p>
            <a:pPr marL="742950" lvl="1" indent="-285750">
              <a:spcBef>
                <a:spcPts val="600"/>
              </a:spcBef>
              <a:buClr>
                <a:schemeClr val="tx2"/>
              </a:buClr>
              <a:buFont typeface="Wingdings" panose="05000000000000000000" pitchFamily="2" charset="2"/>
              <a:buChar char="§"/>
            </a:pPr>
            <a:r>
              <a:rPr lang="de-DE" dirty="0" smtClean="0">
                <a:latin typeface="Arial" panose="020B0604020202020204" pitchFamily="34" charset="0"/>
                <a:cs typeface="Arial" panose="020B0604020202020204" pitchFamily="34" charset="0"/>
              </a:rPr>
              <a:t>Host-Hardware flexibel (von Embedded-PC bis Cluster)</a:t>
            </a:r>
          </a:p>
          <a:p>
            <a:pPr marL="742950" lvl="1" indent="-285750">
              <a:spcBef>
                <a:spcPts val="600"/>
              </a:spcBef>
              <a:buClr>
                <a:schemeClr val="tx2"/>
              </a:buClr>
              <a:buFont typeface="Wingdings" panose="05000000000000000000" pitchFamily="2" charset="2"/>
              <a:buChar char="§"/>
            </a:pPr>
            <a:r>
              <a:rPr lang="de-DE" dirty="0" smtClean="0">
                <a:latin typeface="Arial" panose="020B0604020202020204" pitchFamily="34" charset="0"/>
                <a:cs typeface="Arial" panose="020B0604020202020204" pitchFamily="34" charset="0"/>
              </a:rPr>
              <a:t>Container auch für die Entwicklung nutzbar</a:t>
            </a:r>
          </a:p>
          <a:p>
            <a:pPr marL="742950" lvl="1" indent="-285750">
              <a:spcBef>
                <a:spcPts val="600"/>
              </a:spcBef>
              <a:buClr>
                <a:schemeClr val="tx2"/>
              </a:buClr>
              <a:buFont typeface="Wingdings" panose="05000000000000000000" pitchFamily="2" charset="2"/>
              <a:buChar char="§"/>
            </a:pPr>
            <a:r>
              <a:rPr lang="de-DE" dirty="0" smtClean="0">
                <a:latin typeface="Arial" panose="020B0604020202020204" pitchFamily="34" charset="0"/>
                <a:cs typeface="Arial" panose="020B0604020202020204" pitchFamily="34" charset="0"/>
              </a:rPr>
              <a:t>Übergreifende Konfiguration in Text-Dateien (volle Versionskontrolle)</a:t>
            </a:r>
          </a:p>
          <a:p>
            <a:pPr marL="742950" lvl="1" indent="-285750">
              <a:spcBef>
                <a:spcPts val="600"/>
              </a:spcBef>
              <a:buClr>
                <a:schemeClr val="tx2"/>
              </a:buClr>
              <a:buFont typeface="Wingdings" panose="05000000000000000000" pitchFamily="2" charset="2"/>
              <a:buChar char="§"/>
            </a:pPr>
            <a:r>
              <a:rPr lang="de-DE" dirty="0" smtClean="0">
                <a:latin typeface="Arial" panose="020B0604020202020204" pitchFamily="34" charset="0"/>
                <a:cs typeface="Arial" panose="020B0604020202020204" pitchFamily="34" charset="0"/>
              </a:rPr>
              <a:t>Images können mit anderer Konfiguration für andere Projekte wiederverwendet werden</a:t>
            </a:r>
          </a:p>
          <a:p>
            <a:pPr marL="742950" lvl="1" indent="-285750">
              <a:spcBef>
                <a:spcPts val="600"/>
              </a:spcBef>
              <a:buClr>
                <a:schemeClr val="tx2"/>
              </a:buClr>
              <a:buFont typeface="Wingdings" panose="05000000000000000000" pitchFamily="2" charset="2"/>
              <a:buChar char="§"/>
            </a:pPr>
            <a:endParaRPr lang="de-DE" dirty="0" smtClean="0">
              <a:latin typeface="Arial" panose="020B0604020202020204" pitchFamily="34" charset="0"/>
              <a:cs typeface="Arial" panose="020B0604020202020204" pitchFamily="34" charset="0"/>
            </a:endParaRPr>
          </a:p>
          <a:p>
            <a:pPr marL="742950" lvl="1" indent="-285750">
              <a:spcBef>
                <a:spcPts val="600"/>
              </a:spcBef>
              <a:buClr>
                <a:schemeClr val="tx2"/>
              </a:buClr>
              <a:buFont typeface="Wingdings" panose="05000000000000000000" pitchFamily="2" charset="2"/>
              <a:buChar char="§"/>
            </a:pPr>
            <a:endParaRPr lang="de-DE" dirty="0">
              <a:latin typeface="Arial" panose="020B0604020202020204" pitchFamily="34" charset="0"/>
              <a:cs typeface="Arial" panose="020B0604020202020204" pitchFamily="34" charset="0"/>
            </a:endParaRPr>
          </a:p>
          <a:p>
            <a:pPr marL="285750" indent="-285750">
              <a:spcBef>
                <a:spcPts val="600"/>
              </a:spcBef>
              <a:buClr>
                <a:schemeClr val="tx2"/>
              </a:buClr>
              <a:buFont typeface="Wingdings" panose="05000000000000000000" pitchFamily="2" charset="2"/>
              <a:buChar char="§"/>
            </a:pPr>
            <a:r>
              <a:rPr lang="de-DE" b="1" dirty="0">
                <a:latin typeface="Arial" panose="020B0604020202020204" pitchFamily="34" charset="0"/>
                <a:cs typeface="Arial" panose="020B0604020202020204" pitchFamily="34" charset="0"/>
              </a:rPr>
              <a:t>Nachteile</a:t>
            </a:r>
          </a:p>
          <a:p>
            <a:pPr marL="742950" lvl="1" indent="-285750">
              <a:spcBef>
                <a:spcPts val="600"/>
              </a:spcBef>
              <a:buClr>
                <a:schemeClr val="tx2"/>
              </a:buClr>
              <a:buFont typeface="Wingdings" panose="05000000000000000000" pitchFamily="2" charset="2"/>
              <a:buChar char="§"/>
            </a:pPr>
            <a:r>
              <a:rPr lang="de-DE" dirty="0" smtClean="0">
                <a:latin typeface="Arial" panose="020B0604020202020204" pitchFamily="34" charset="0"/>
                <a:cs typeface="Arial" panose="020B0604020202020204" pitchFamily="34" charset="0"/>
              </a:rPr>
              <a:t>Linux stark empfohlen</a:t>
            </a:r>
          </a:p>
          <a:p>
            <a:pPr marL="742950" lvl="1" indent="-285750">
              <a:spcBef>
                <a:spcPts val="600"/>
              </a:spcBef>
              <a:buClr>
                <a:schemeClr val="tx2"/>
              </a:buClr>
              <a:buFont typeface="Wingdings" panose="05000000000000000000" pitchFamily="2" charset="2"/>
              <a:buChar char="§"/>
            </a:pPr>
            <a:r>
              <a:rPr lang="de-DE" dirty="0" smtClean="0">
                <a:latin typeface="Arial" panose="020B0604020202020204" pitchFamily="34" charset="0"/>
                <a:cs typeface="Arial" panose="020B0604020202020204" pitchFamily="34" charset="0"/>
              </a:rPr>
              <a:t>Einarbeitung in die Arbeit mit Containern notwendig</a:t>
            </a:r>
            <a:endParaRPr lang="de-DE" dirty="0">
              <a:latin typeface="Arial" panose="020B0604020202020204" pitchFamily="34" charset="0"/>
              <a:cs typeface="Arial" panose="020B0604020202020204" pitchFamily="34" charset="0"/>
            </a:endParaRPr>
          </a:p>
          <a:p>
            <a:pPr marL="742950" lvl="1" indent="-285750">
              <a:spcBef>
                <a:spcPts val="600"/>
              </a:spcBef>
              <a:buClr>
                <a:schemeClr val="tx2"/>
              </a:buClr>
              <a:buFont typeface="Wingdings" panose="05000000000000000000" pitchFamily="2" charset="2"/>
              <a:buChar char="§"/>
            </a:pPr>
            <a:r>
              <a:rPr lang="de-DE" dirty="0" smtClean="0">
                <a:latin typeface="Arial" panose="020B0604020202020204" pitchFamily="34" charset="0"/>
                <a:cs typeface="Arial" panose="020B0604020202020204" pitchFamily="34" charset="0"/>
              </a:rPr>
              <a:t>Häufig Probleme mit Dateiberechtigungen</a:t>
            </a:r>
            <a:endParaRPr lang="de-DE" dirty="0">
              <a:latin typeface="Arial" panose="020B0604020202020204" pitchFamily="34" charset="0"/>
              <a:cs typeface="Arial" panose="020B0604020202020204" pitchFamily="34" charset="0"/>
            </a:endParaRPr>
          </a:p>
          <a:p>
            <a:pPr marL="742950" lvl="1" indent="-285750">
              <a:spcBef>
                <a:spcPts val="600"/>
              </a:spcBef>
              <a:buClr>
                <a:schemeClr val="tx2"/>
              </a:buClr>
              <a:buFont typeface="Wingdings" panose="05000000000000000000" pitchFamily="2" charset="2"/>
              <a:buChar char="§"/>
            </a:pPr>
            <a:r>
              <a:rPr lang="de-DE" dirty="0" smtClean="0">
                <a:latin typeface="Arial" panose="020B0604020202020204" pitchFamily="34" charset="0"/>
                <a:cs typeface="Arial" panose="020B0604020202020204" pitchFamily="34" charset="0"/>
              </a:rPr>
              <a:t>Die (manuelle) Update-Wartung selbst bleibt bestehen</a:t>
            </a:r>
          </a:p>
        </p:txBody>
      </p:sp>
    </p:spTree>
    <p:extLst>
      <p:ext uri="{BB962C8B-B14F-4D97-AF65-F5344CB8AC3E}">
        <p14:creationId xmlns:p14="http://schemas.microsoft.com/office/powerpoint/2010/main" val="35988130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txBox="1">
            <a:spLocks/>
          </p:cNvSpPr>
          <p:nvPr/>
        </p:nvSpPr>
        <p:spPr bwMode="auto">
          <a:xfrm>
            <a:off x="695400" y="333376"/>
            <a:ext cx="9504289" cy="43132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DE" sz="2200" b="1" dirty="0">
                <a:solidFill>
                  <a:srgbClr val="003E89"/>
                </a:solidFill>
                <a:latin typeface="Arial" charset="0"/>
              </a:rPr>
              <a:t>Zusammenfassung</a:t>
            </a:r>
          </a:p>
        </p:txBody>
      </p:sp>
      <p:sp>
        <p:nvSpPr>
          <p:cNvPr id="3" name="Textfeld 2"/>
          <p:cNvSpPr txBox="1"/>
          <p:nvPr/>
        </p:nvSpPr>
        <p:spPr>
          <a:xfrm>
            <a:off x="321639" y="927196"/>
            <a:ext cx="11607009" cy="4970591"/>
          </a:xfrm>
          <a:prstGeom prst="rect">
            <a:avLst/>
          </a:prstGeom>
          <a:noFill/>
        </p:spPr>
        <p:txBody>
          <a:bodyPr wrap="square" rtlCol="0">
            <a:spAutoFit/>
          </a:bodyPr>
          <a:lstStyle/>
          <a:p>
            <a:pPr marL="285750" indent="-285750">
              <a:spcBef>
                <a:spcPts val="600"/>
              </a:spcBef>
              <a:buClr>
                <a:schemeClr val="tx2"/>
              </a:buClr>
              <a:buFont typeface="Wingdings" panose="05000000000000000000" pitchFamily="2" charset="2"/>
              <a:buChar char="§"/>
            </a:pPr>
            <a:r>
              <a:rPr lang="de-DE" dirty="0" err="1" smtClean="0">
                <a:latin typeface="Arial" panose="020B0604020202020204" pitchFamily="34" charset="0"/>
                <a:cs typeface="Arial" panose="020B0604020202020204" pitchFamily="34" charset="0"/>
              </a:rPr>
              <a:t>Deployment</a:t>
            </a:r>
            <a:r>
              <a:rPr lang="de-DE" dirty="0" smtClean="0">
                <a:latin typeface="Arial" panose="020B0604020202020204" pitchFamily="34" charset="0"/>
                <a:cs typeface="Arial" panose="020B0604020202020204" pitchFamily="34" charset="0"/>
              </a:rPr>
              <a:t> von IOCs und (Mikro-)Diensten in Docker Containern </a:t>
            </a:r>
          </a:p>
          <a:p>
            <a:pPr marL="285750" indent="-285750">
              <a:spcBef>
                <a:spcPts val="600"/>
              </a:spcBef>
              <a:buClr>
                <a:schemeClr val="tx2"/>
              </a:buClr>
              <a:buFont typeface="Wingdings" panose="05000000000000000000" pitchFamily="2" charset="2"/>
              <a:buChar char="§"/>
            </a:pPr>
            <a:r>
              <a:rPr lang="de-DE" dirty="0" smtClean="0">
                <a:latin typeface="Arial" panose="020B0604020202020204" pitchFamily="34" charset="0"/>
                <a:cs typeface="Arial" panose="020B0604020202020204" pitchFamily="34" charset="0"/>
              </a:rPr>
              <a:t>Mehr Konfigurieren als Programmieren</a:t>
            </a:r>
          </a:p>
          <a:p>
            <a:pPr marL="742950" lvl="1" indent="-285750">
              <a:spcBef>
                <a:spcPts val="600"/>
              </a:spcBef>
              <a:buClr>
                <a:schemeClr val="tx2"/>
              </a:buClr>
              <a:buFont typeface="Wingdings" panose="05000000000000000000" pitchFamily="2" charset="2"/>
              <a:buChar char="§"/>
            </a:pPr>
            <a:r>
              <a:rPr lang="de-DE" dirty="0" smtClean="0">
                <a:latin typeface="Arial" panose="020B0604020202020204" pitchFamily="34" charset="0"/>
                <a:cs typeface="Arial" panose="020B0604020202020204" pitchFamily="34" charset="0"/>
              </a:rPr>
              <a:t>Infrastructure </a:t>
            </a:r>
            <a:r>
              <a:rPr lang="de-DE" dirty="0" err="1" smtClean="0">
                <a:latin typeface="Arial" panose="020B0604020202020204" pitchFamily="34" charset="0"/>
                <a:cs typeface="Arial" panose="020B0604020202020204" pitchFamily="34" charset="0"/>
              </a:rPr>
              <a:t>as</a:t>
            </a:r>
            <a:r>
              <a:rPr lang="de-DE" dirty="0" smtClean="0">
                <a:latin typeface="Arial" panose="020B0604020202020204" pitchFamily="34" charset="0"/>
                <a:cs typeface="Arial" panose="020B0604020202020204" pitchFamily="34" charset="0"/>
              </a:rPr>
              <a:t> Code für Images und </a:t>
            </a:r>
            <a:r>
              <a:rPr lang="de-DE" dirty="0" err="1" smtClean="0">
                <a:latin typeface="Arial" panose="020B0604020202020204" pitchFamily="34" charset="0"/>
                <a:cs typeface="Arial" panose="020B0604020202020204" pitchFamily="34" charset="0"/>
              </a:rPr>
              <a:t>Compose</a:t>
            </a:r>
            <a:endParaRPr lang="de-DE" dirty="0" smtClean="0">
              <a:latin typeface="Arial" panose="020B0604020202020204" pitchFamily="34" charset="0"/>
              <a:cs typeface="Arial" panose="020B0604020202020204" pitchFamily="34" charset="0"/>
            </a:endParaRPr>
          </a:p>
          <a:p>
            <a:pPr marL="742950" lvl="1" indent="-285750">
              <a:spcBef>
                <a:spcPts val="600"/>
              </a:spcBef>
              <a:buClr>
                <a:schemeClr val="tx2"/>
              </a:buClr>
              <a:buFont typeface="Wingdings" panose="05000000000000000000" pitchFamily="2" charset="2"/>
              <a:buChar char="§"/>
            </a:pPr>
            <a:r>
              <a:rPr lang="de-DE" dirty="0" smtClean="0">
                <a:latin typeface="Arial" panose="020B0604020202020204" pitchFamily="34" charset="0"/>
                <a:cs typeface="Arial" panose="020B0604020202020204" pitchFamily="34" charset="0"/>
                <a:sym typeface="Wingdings" panose="05000000000000000000" pitchFamily="2" charset="2"/>
              </a:rPr>
              <a:t>Trotz </a:t>
            </a:r>
            <a:r>
              <a:rPr lang="de-DE" dirty="0" smtClean="0">
                <a:latin typeface="Arial" panose="020B0604020202020204" pitchFamily="34" charset="0"/>
                <a:cs typeface="Arial" panose="020B0604020202020204" pitchFamily="34" charset="0"/>
              </a:rPr>
              <a:t>Menge der Dienste für eine Person beherrschbar</a:t>
            </a:r>
          </a:p>
          <a:p>
            <a:pPr marL="285750" indent="-285750">
              <a:spcBef>
                <a:spcPts val="600"/>
              </a:spcBef>
              <a:buClr>
                <a:schemeClr val="tx2"/>
              </a:buClr>
              <a:buFont typeface="Wingdings" panose="05000000000000000000" pitchFamily="2" charset="2"/>
              <a:buChar char="§"/>
            </a:pPr>
            <a:r>
              <a:rPr lang="de-DE" dirty="0" smtClean="0">
                <a:latin typeface="Arial" panose="020B0604020202020204" pitchFamily="34" charset="0"/>
                <a:cs typeface="Arial" panose="020B0604020202020204" pitchFamily="34" charset="0"/>
              </a:rPr>
              <a:t>Stabilität sehr gut</a:t>
            </a:r>
          </a:p>
          <a:p>
            <a:pPr marL="285750" indent="-285750">
              <a:spcBef>
                <a:spcPts val="600"/>
              </a:spcBef>
              <a:buClr>
                <a:schemeClr val="tx2"/>
              </a:buClr>
              <a:buFont typeface="Wingdings" panose="05000000000000000000" pitchFamily="2" charset="2"/>
              <a:buChar char="§"/>
            </a:pPr>
            <a:r>
              <a:rPr lang="de-DE" dirty="0" smtClean="0">
                <a:latin typeface="Arial" panose="020B0604020202020204" pitchFamily="34" charset="0"/>
                <a:cs typeface="Arial" panose="020B0604020202020204" pitchFamily="34" charset="0"/>
              </a:rPr>
              <a:t>Updates erfolgreich durchgeführt</a:t>
            </a:r>
          </a:p>
          <a:p>
            <a:pPr>
              <a:spcBef>
                <a:spcPts val="600"/>
              </a:spcBef>
              <a:buClr>
                <a:schemeClr val="tx2"/>
              </a:buClr>
            </a:pPr>
            <a:endParaRPr lang="de-DE" dirty="0">
              <a:latin typeface="Arial" panose="020B0604020202020204" pitchFamily="34" charset="0"/>
              <a:cs typeface="Arial" panose="020B0604020202020204" pitchFamily="34" charset="0"/>
            </a:endParaRPr>
          </a:p>
          <a:p>
            <a:pPr marL="285750" indent="-285750">
              <a:spcBef>
                <a:spcPts val="600"/>
              </a:spcBef>
              <a:buClr>
                <a:schemeClr val="tx2"/>
              </a:buClr>
              <a:buFont typeface="Wingdings" panose="05000000000000000000" pitchFamily="2" charset="2"/>
              <a:buChar char="§"/>
            </a:pPr>
            <a:r>
              <a:rPr lang="de-DE" dirty="0" smtClean="0">
                <a:latin typeface="Arial" panose="020B0604020202020204" pitchFamily="34" charset="0"/>
                <a:cs typeface="Arial" panose="020B0604020202020204" pitchFamily="34" charset="0"/>
              </a:rPr>
              <a:t>EPICS bietet für unterschiedliche </a:t>
            </a:r>
            <a:r>
              <a:rPr lang="de-DE" dirty="0">
                <a:latin typeface="Arial" panose="020B0604020202020204" pitchFamily="34" charset="0"/>
                <a:cs typeface="Arial" panose="020B0604020202020204" pitchFamily="34" charset="0"/>
              </a:rPr>
              <a:t>Geräte </a:t>
            </a:r>
            <a:r>
              <a:rPr lang="de-DE" dirty="0" smtClean="0">
                <a:latin typeface="Arial" panose="020B0604020202020204" pitchFamily="34" charset="0"/>
                <a:cs typeface="Arial" panose="020B0604020202020204" pitchFamily="34" charset="0"/>
              </a:rPr>
              <a:t>ein einheitliches Interface</a:t>
            </a:r>
            <a:endParaRPr lang="de-DE" dirty="0">
              <a:latin typeface="Arial" panose="020B0604020202020204" pitchFamily="34" charset="0"/>
              <a:cs typeface="Arial" panose="020B0604020202020204" pitchFamily="34" charset="0"/>
            </a:endParaRPr>
          </a:p>
          <a:p>
            <a:pPr marL="285750" indent="-285750">
              <a:spcBef>
                <a:spcPts val="600"/>
              </a:spcBef>
              <a:buClr>
                <a:schemeClr val="tx2"/>
              </a:buClr>
              <a:buFont typeface="Wingdings" panose="05000000000000000000" pitchFamily="2" charset="2"/>
              <a:buChar char="§"/>
            </a:pPr>
            <a:r>
              <a:rPr lang="de-DE" dirty="0">
                <a:latin typeface="Arial" panose="020B0604020202020204" pitchFamily="34" charset="0"/>
                <a:cs typeface="Arial" panose="020B0604020202020204" pitchFamily="34" charset="0"/>
              </a:rPr>
              <a:t>Die EPICS Community ist großartig!</a:t>
            </a:r>
          </a:p>
          <a:p>
            <a:pPr marL="285750" indent="-285750">
              <a:spcBef>
                <a:spcPts val="600"/>
              </a:spcBef>
              <a:buClr>
                <a:schemeClr val="tx2"/>
              </a:buClr>
              <a:buFont typeface="Wingdings" panose="05000000000000000000" pitchFamily="2" charset="2"/>
              <a:buChar char="§"/>
            </a:pPr>
            <a:endParaRPr lang="de-DE" dirty="0">
              <a:latin typeface="Arial" panose="020B0604020202020204" pitchFamily="34" charset="0"/>
              <a:cs typeface="Arial" panose="020B0604020202020204" pitchFamily="34" charset="0"/>
            </a:endParaRPr>
          </a:p>
          <a:p>
            <a:pPr marL="285750" indent="-285750">
              <a:spcBef>
                <a:spcPts val="600"/>
              </a:spcBef>
              <a:buClr>
                <a:schemeClr val="tx2"/>
              </a:buClr>
              <a:buFont typeface="Wingdings" panose="05000000000000000000" pitchFamily="2" charset="2"/>
              <a:buChar char="§"/>
            </a:pPr>
            <a:r>
              <a:rPr lang="de-DE" dirty="0" smtClean="0">
                <a:latin typeface="Arial" panose="020B0604020202020204" pitchFamily="34" charset="0"/>
                <a:cs typeface="Arial" panose="020B0604020202020204" pitchFamily="34" charset="0"/>
              </a:rPr>
              <a:t>Nächste Schritte:</a:t>
            </a:r>
          </a:p>
          <a:p>
            <a:pPr marL="742950" lvl="1" indent="-285750">
              <a:spcBef>
                <a:spcPts val="600"/>
              </a:spcBef>
              <a:buClr>
                <a:schemeClr val="tx2"/>
              </a:buClr>
              <a:buFont typeface="Wingdings" panose="05000000000000000000" pitchFamily="2" charset="2"/>
              <a:buChar char="§"/>
            </a:pPr>
            <a:r>
              <a:rPr lang="de-DE" dirty="0" smtClean="0">
                <a:latin typeface="Arial" panose="020B0604020202020204" pitchFamily="34" charset="0"/>
                <a:cs typeface="Arial" panose="020B0604020202020204" pitchFamily="34" charset="0"/>
              </a:rPr>
              <a:t>Einbinden von weiteren Geräten </a:t>
            </a:r>
            <a:r>
              <a:rPr lang="de-DE" dirty="0" smtClean="0">
                <a:latin typeface="Arial" panose="020B0604020202020204" pitchFamily="34" charset="0"/>
                <a:cs typeface="Arial" panose="020B0604020202020204" pitchFamily="34" charset="0"/>
                <a:sym typeface="Wingdings" panose="05000000000000000000" pitchFamily="2" charset="2"/>
              </a:rPr>
              <a:t> </a:t>
            </a:r>
            <a:r>
              <a:rPr lang="de-DE" dirty="0" smtClean="0">
                <a:latin typeface="Arial" panose="020B0604020202020204" pitchFamily="34" charset="0"/>
                <a:cs typeface="Arial" panose="020B0604020202020204" pitchFamily="34" charset="0"/>
              </a:rPr>
              <a:t>Steigung der Anzahl an Prozessvariablen</a:t>
            </a:r>
          </a:p>
          <a:p>
            <a:pPr marL="742950" lvl="1" indent="-285750">
              <a:spcBef>
                <a:spcPts val="600"/>
              </a:spcBef>
              <a:buClr>
                <a:schemeClr val="tx2"/>
              </a:buClr>
              <a:buFont typeface="Wingdings" panose="05000000000000000000" pitchFamily="2" charset="2"/>
              <a:buChar char="§"/>
            </a:pPr>
            <a:r>
              <a:rPr lang="de-DE" dirty="0" smtClean="0">
                <a:latin typeface="Arial" panose="020B0604020202020204" pitchFamily="34" charset="0"/>
                <a:cs typeface="Arial" panose="020B0604020202020204" pitchFamily="34" charset="0"/>
              </a:rPr>
              <a:t>GUI vervollständigen</a:t>
            </a:r>
          </a:p>
          <a:p>
            <a:pPr marL="742950" lvl="1" indent="-285750">
              <a:spcBef>
                <a:spcPts val="600"/>
              </a:spcBef>
              <a:buClr>
                <a:schemeClr val="tx2"/>
              </a:buClr>
              <a:buFont typeface="Wingdings" panose="05000000000000000000" pitchFamily="2" charset="2"/>
              <a:buChar char="§"/>
            </a:pPr>
            <a:r>
              <a:rPr lang="de-DE" dirty="0" smtClean="0">
                <a:latin typeface="Arial" panose="020B0604020202020204" pitchFamily="34" charset="0"/>
                <a:cs typeface="Arial" panose="020B0604020202020204" pitchFamily="34" charset="0"/>
              </a:rPr>
              <a:t>Automatisierte Messungen und Optimierungen</a:t>
            </a:r>
          </a:p>
        </p:txBody>
      </p:sp>
      <p:sp>
        <p:nvSpPr>
          <p:cNvPr id="4" name="Textfeld 3"/>
          <p:cNvSpPr txBox="1"/>
          <p:nvPr/>
        </p:nvSpPr>
        <p:spPr>
          <a:xfrm>
            <a:off x="4295800" y="5940569"/>
            <a:ext cx="3168352" cy="584775"/>
          </a:xfrm>
          <a:prstGeom prst="rect">
            <a:avLst/>
          </a:prstGeom>
          <a:noFill/>
        </p:spPr>
        <p:txBody>
          <a:bodyPr wrap="square" rtlCol="0">
            <a:spAutoFit/>
          </a:bodyPr>
          <a:lstStyle/>
          <a:p>
            <a:r>
              <a:rPr lang="de-DE" sz="3200" b="1" dirty="0" smtClean="0"/>
              <a:t>Vielen Dank!</a:t>
            </a:r>
            <a:endParaRPr lang="de-DE" sz="3200" b="1" dirty="0"/>
          </a:p>
        </p:txBody>
      </p:sp>
    </p:spTree>
    <p:extLst>
      <p:ext uri="{BB962C8B-B14F-4D97-AF65-F5344CB8AC3E}">
        <p14:creationId xmlns:p14="http://schemas.microsoft.com/office/powerpoint/2010/main" val="1451914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0360" y="548680"/>
            <a:ext cx="8904312" cy="3998482"/>
          </a:xfrm>
          <a:prstGeom prst="rect">
            <a:avLst/>
          </a:prstGeom>
        </p:spPr>
      </p:pic>
      <p:sp>
        <p:nvSpPr>
          <p:cNvPr id="5" name="Rechteck 4"/>
          <p:cNvSpPr/>
          <p:nvPr/>
        </p:nvSpPr>
        <p:spPr bwMode="auto">
          <a:xfrm>
            <a:off x="5760640" y="639708"/>
            <a:ext cx="907779" cy="63598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pitchFamily="18" charset="0"/>
            </a:endParaRPr>
          </a:p>
        </p:txBody>
      </p:sp>
      <p:sp>
        <p:nvSpPr>
          <p:cNvPr id="7" name="Rechteck 6"/>
          <p:cNvSpPr/>
          <p:nvPr/>
        </p:nvSpPr>
        <p:spPr bwMode="auto">
          <a:xfrm>
            <a:off x="5521614" y="758390"/>
            <a:ext cx="936313" cy="511674"/>
          </a:xfrm>
          <a:prstGeom prst="rect">
            <a:avLst/>
          </a:prstGeom>
          <a:solidFill>
            <a:srgbClr val="CF6800">
              <a:alpha val="30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CF6800"/>
                </a:solidFill>
                <a:effectLst/>
                <a:latin typeface="Arial" panose="020B0604020202020204" pitchFamily="34" charset="0"/>
                <a:cs typeface="Arial" panose="020B0604020202020204" pitchFamily="34" charset="0"/>
              </a:rPr>
              <a:t>SIMS</a:t>
            </a:r>
          </a:p>
        </p:txBody>
      </p:sp>
      <p:sp>
        <p:nvSpPr>
          <p:cNvPr id="8" name="Rechteck 7"/>
          <p:cNvSpPr/>
          <p:nvPr/>
        </p:nvSpPr>
        <p:spPr bwMode="auto">
          <a:xfrm>
            <a:off x="4608512" y="3789040"/>
            <a:ext cx="1248556" cy="635068"/>
          </a:xfrm>
          <a:prstGeom prst="rect">
            <a:avLst/>
          </a:prstGeom>
          <a:solidFill>
            <a:srgbClr val="CF6800">
              <a:alpha val="30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CF6800"/>
                </a:solidFill>
                <a:effectLst/>
                <a:latin typeface="Arial" panose="020B0604020202020204" pitchFamily="34" charset="0"/>
                <a:cs typeface="Arial" panose="020B0604020202020204" pitchFamily="34" charset="0"/>
              </a:rPr>
              <a:t>ILTIS</a:t>
            </a:r>
          </a:p>
        </p:txBody>
      </p:sp>
      <p:sp>
        <p:nvSpPr>
          <p:cNvPr id="9" name="Rechteck 8"/>
          <p:cNvSpPr/>
          <p:nvPr/>
        </p:nvSpPr>
        <p:spPr bwMode="auto">
          <a:xfrm>
            <a:off x="3816424" y="2466064"/>
            <a:ext cx="916875" cy="635068"/>
          </a:xfrm>
          <a:prstGeom prst="rect">
            <a:avLst/>
          </a:prstGeom>
          <a:solidFill>
            <a:srgbClr val="CF6800">
              <a:alpha val="30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CF6800"/>
                </a:solidFill>
                <a:effectLst/>
                <a:latin typeface="Arial" panose="020B0604020202020204" pitchFamily="34" charset="0"/>
                <a:cs typeface="Arial" panose="020B0604020202020204" pitchFamily="34" charset="0"/>
              </a:rPr>
              <a:t>S2</a:t>
            </a:r>
          </a:p>
        </p:txBody>
      </p:sp>
      <p:sp>
        <p:nvSpPr>
          <p:cNvPr id="10" name="Rechteck 9"/>
          <p:cNvSpPr/>
          <p:nvPr/>
        </p:nvSpPr>
        <p:spPr bwMode="auto">
          <a:xfrm>
            <a:off x="7263971" y="2697708"/>
            <a:ext cx="936417" cy="635068"/>
          </a:xfrm>
          <a:prstGeom prst="rect">
            <a:avLst/>
          </a:prstGeom>
          <a:solidFill>
            <a:srgbClr val="CF6800">
              <a:alpha val="30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CF6800"/>
                </a:solidFill>
                <a:effectLst/>
                <a:latin typeface="Arial" panose="020B0604020202020204" pitchFamily="34" charset="0"/>
                <a:cs typeface="Arial" panose="020B0604020202020204" pitchFamily="34" charset="0"/>
              </a:rPr>
              <a:t>S1</a:t>
            </a:r>
          </a:p>
        </p:txBody>
      </p:sp>
      <p:sp>
        <p:nvSpPr>
          <p:cNvPr id="11" name="Rechteck 10"/>
          <p:cNvSpPr/>
          <p:nvPr/>
        </p:nvSpPr>
        <p:spPr bwMode="auto">
          <a:xfrm>
            <a:off x="8136904" y="1305950"/>
            <a:ext cx="1755782" cy="878052"/>
          </a:xfrm>
          <a:prstGeom prst="rect">
            <a:avLst/>
          </a:prstGeom>
          <a:solidFill>
            <a:srgbClr val="CF6800">
              <a:alpha val="30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US" sz="2000" b="1" dirty="0" err="1" smtClean="0">
                <a:solidFill>
                  <a:srgbClr val="CF6800"/>
                </a:solidFill>
                <a:latin typeface="Arial" panose="020B0604020202020204" pitchFamily="34" charset="0"/>
                <a:cs typeface="Arial" panose="020B0604020202020204" pitchFamily="34" charset="0"/>
              </a:rPr>
              <a:t>Pelletron</a:t>
            </a:r>
            <a:endParaRPr kumimoji="0" lang="en-US" sz="2000" b="1" i="0" u="none" strike="noStrike" cap="none" normalizeH="0" baseline="0" dirty="0" smtClean="0">
              <a:ln>
                <a:noFill/>
              </a:ln>
              <a:solidFill>
                <a:srgbClr val="CF6800"/>
              </a:solidFill>
              <a:effectLst/>
              <a:latin typeface="Arial" panose="020B0604020202020204" pitchFamily="34" charset="0"/>
              <a:cs typeface="Arial" panose="020B0604020202020204" pitchFamily="34" charset="0"/>
            </a:endParaRPr>
          </a:p>
        </p:txBody>
      </p:sp>
      <p:sp>
        <p:nvSpPr>
          <p:cNvPr id="12" name="Rechteck 11"/>
          <p:cNvSpPr/>
          <p:nvPr/>
        </p:nvSpPr>
        <p:spPr bwMode="auto">
          <a:xfrm>
            <a:off x="2376264" y="3934315"/>
            <a:ext cx="955022" cy="635068"/>
          </a:xfrm>
          <a:prstGeom prst="rect">
            <a:avLst/>
          </a:prstGeom>
          <a:solidFill>
            <a:srgbClr val="CF6800">
              <a:alpha val="30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CF6800"/>
                </a:solidFill>
                <a:effectLst/>
                <a:latin typeface="Arial" panose="020B0604020202020204" pitchFamily="34" charset="0"/>
                <a:cs typeface="Arial" panose="020B0604020202020204" pitchFamily="34" charset="0"/>
              </a:rPr>
              <a:t>Laser</a:t>
            </a:r>
          </a:p>
        </p:txBody>
      </p:sp>
      <p:sp>
        <p:nvSpPr>
          <p:cNvPr id="13" name="Rechteck 12"/>
          <p:cNvSpPr/>
          <p:nvPr/>
        </p:nvSpPr>
        <p:spPr bwMode="auto">
          <a:xfrm>
            <a:off x="7128792" y="3956535"/>
            <a:ext cx="965346" cy="635068"/>
          </a:xfrm>
          <a:prstGeom prst="rect">
            <a:avLst/>
          </a:prstGeom>
          <a:solidFill>
            <a:srgbClr val="CF6800">
              <a:alpha val="30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US" sz="2000" b="1" dirty="0" smtClean="0">
                <a:solidFill>
                  <a:srgbClr val="CF6800"/>
                </a:solidFill>
                <a:latin typeface="Arial" panose="020B0604020202020204" pitchFamily="34" charset="0"/>
                <a:cs typeface="Arial" panose="020B0604020202020204" pitchFamily="34" charset="0"/>
              </a:rPr>
              <a:t>Laser</a:t>
            </a:r>
            <a:endParaRPr kumimoji="0" lang="en-US" sz="1600" b="1" i="0" u="none" strike="noStrike" cap="none" normalizeH="0" baseline="0" dirty="0" smtClean="0">
              <a:ln>
                <a:noFill/>
              </a:ln>
              <a:solidFill>
                <a:srgbClr val="CF6800"/>
              </a:solidFill>
              <a:effectLst/>
              <a:latin typeface="Arial" panose="020B0604020202020204" pitchFamily="34" charset="0"/>
              <a:cs typeface="Arial" panose="020B0604020202020204" pitchFamily="34" charset="0"/>
            </a:endParaRPr>
          </a:p>
        </p:txBody>
      </p:sp>
      <p:pic>
        <p:nvPicPr>
          <p:cNvPr id="15" name="Grafik 14"/>
          <p:cNvPicPr>
            <a:picLocks noChangeAspect="1"/>
          </p:cNvPicPr>
          <p:nvPr/>
        </p:nvPicPr>
        <p:blipFill rotWithShape="1">
          <a:blip r:embed="rId4" cstate="print">
            <a:extLst>
              <a:ext uri="{28A0092B-C50C-407E-A947-70E740481C1C}">
                <a14:useLocalDpi xmlns:a14="http://schemas.microsoft.com/office/drawing/2010/main" val="0"/>
              </a:ext>
            </a:extLst>
          </a:blip>
          <a:srcRect l="7587" t="15704" b="26172"/>
          <a:stretch/>
        </p:blipFill>
        <p:spPr>
          <a:xfrm>
            <a:off x="3051004" y="4638190"/>
            <a:ext cx="9040663" cy="1892743"/>
          </a:xfrm>
          <a:prstGeom prst="rect">
            <a:avLst/>
          </a:prstGeom>
        </p:spPr>
      </p:pic>
      <p:sp>
        <p:nvSpPr>
          <p:cNvPr id="18" name="Textfeld 17"/>
          <p:cNvSpPr txBox="1"/>
          <p:nvPr/>
        </p:nvSpPr>
        <p:spPr>
          <a:xfrm>
            <a:off x="321639" y="927196"/>
            <a:ext cx="4841521" cy="5524589"/>
          </a:xfrm>
          <a:prstGeom prst="rect">
            <a:avLst/>
          </a:prstGeom>
          <a:noFill/>
        </p:spPr>
        <p:txBody>
          <a:bodyPr wrap="square" rtlCol="0">
            <a:spAutoFit/>
          </a:bodyPr>
          <a:lstStyle/>
          <a:p>
            <a:pPr marL="285750" indent="-285750">
              <a:spcBef>
                <a:spcPts val="1200"/>
              </a:spcBef>
              <a:buClr>
                <a:schemeClr val="tx2"/>
              </a:buClr>
              <a:buFont typeface="Wingdings" panose="05000000000000000000" pitchFamily="2" charset="2"/>
              <a:buChar char="§"/>
            </a:pPr>
            <a:r>
              <a:rPr lang="de-DE" dirty="0" smtClean="0">
                <a:latin typeface="Arial" panose="020B0604020202020204" pitchFamily="34" charset="0"/>
                <a:cs typeface="Arial" panose="020B0604020202020204" pitchFamily="34" charset="0"/>
              </a:rPr>
              <a:t>Typischer</a:t>
            </a:r>
            <a:r>
              <a:rPr lang="en-US" dirty="0" smtClean="0">
                <a:latin typeface="Arial" panose="020B0604020202020204" pitchFamily="34" charset="0"/>
                <a:cs typeface="Arial" panose="020B0604020202020204" pitchFamily="34" charset="0"/>
              </a:rPr>
              <a:t> </a:t>
            </a:r>
            <a:r>
              <a:rPr lang="de-DE" dirty="0" smtClean="0">
                <a:latin typeface="Arial" panose="020B0604020202020204" pitchFamily="34" charset="0"/>
                <a:cs typeface="Arial" panose="020B0604020202020204" pitchFamily="34" charset="0"/>
              </a:rPr>
              <a:t>AMS-Aufbau</a:t>
            </a:r>
            <a:r>
              <a:rPr lang="en-US" dirty="0" smtClean="0">
                <a:latin typeface="Arial" panose="020B0604020202020204" pitchFamily="34" charset="0"/>
                <a:cs typeface="Arial" panose="020B0604020202020204" pitchFamily="34" charset="0"/>
              </a:rPr>
              <a:t> </a:t>
            </a:r>
            <a:r>
              <a:rPr lang="de-DE" dirty="0" smtClean="0">
                <a:latin typeface="Arial" panose="020B0604020202020204" pitchFamily="34" charset="0"/>
                <a:cs typeface="Arial" panose="020B0604020202020204" pitchFamily="34" charset="0"/>
              </a:rPr>
              <a:t>mit</a:t>
            </a:r>
            <a:r>
              <a:rPr lang="en-US" dirty="0" smtClean="0">
                <a:latin typeface="Arial" panose="020B0604020202020204" pitchFamily="34" charset="0"/>
                <a:cs typeface="Arial" panose="020B0604020202020204" pitchFamily="34" charset="0"/>
              </a:rPr>
              <a:t> </a:t>
            </a:r>
            <a:r>
              <a:rPr lang="de-DE" dirty="0">
                <a:latin typeface="Arial" panose="020B0604020202020204" pitchFamily="34" charset="0"/>
                <a:cs typeface="Arial" panose="020B0604020202020204" pitchFamily="34" charset="0"/>
              </a:rPr>
              <a:t>zwei Niederenergie-Injektionsstrahlführungen und zwei Analysemagneten</a:t>
            </a:r>
            <a:endParaRPr lang="de-DE" dirty="0" smtClean="0">
              <a:latin typeface="Arial" panose="020B0604020202020204" pitchFamily="34" charset="0"/>
              <a:cs typeface="Arial" panose="020B0604020202020204" pitchFamily="34" charset="0"/>
            </a:endParaRPr>
          </a:p>
          <a:p>
            <a:pPr marL="285750" indent="-285750">
              <a:spcBef>
                <a:spcPts val="1200"/>
              </a:spcBef>
              <a:buClr>
                <a:schemeClr val="tx2"/>
              </a:buClr>
              <a:buFont typeface="Wingdings" panose="05000000000000000000" pitchFamily="2" charset="2"/>
              <a:buChar char="§"/>
            </a:pPr>
            <a:r>
              <a:rPr lang="de-DE" dirty="0" smtClean="0">
                <a:latin typeface="Arial" panose="020B0604020202020204" pitchFamily="34" charset="0"/>
                <a:cs typeface="Arial" panose="020B0604020202020204" pitchFamily="34" charset="0"/>
              </a:rPr>
              <a:t>1-MV </a:t>
            </a:r>
            <a:r>
              <a:rPr lang="de-DE" dirty="0" err="1" smtClean="0">
                <a:latin typeface="Arial" panose="020B0604020202020204" pitchFamily="34" charset="0"/>
                <a:cs typeface="Arial" panose="020B0604020202020204" pitchFamily="34" charset="0"/>
              </a:rPr>
              <a:t>Pelletron</a:t>
            </a:r>
            <a:r>
              <a:rPr lang="de-DE" dirty="0" smtClean="0">
                <a:latin typeface="Arial" panose="020B0604020202020204" pitchFamily="34" charset="0"/>
                <a:cs typeface="Arial" panose="020B0604020202020204" pitchFamily="34" charset="0"/>
              </a:rPr>
              <a:t>-Tandembeschleuniger</a:t>
            </a:r>
          </a:p>
          <a:p>
            <a:pPr marL="285750" indent="-285750">
              <a:spcBef>
                <a:spcPts val="1200"/>
              </a:spcBef>
              <a:buClr>
                <a:schemeClr val="tx2"/>
              </a:buClr>
              <a:buFont typeface="Wingdings" panose="05000000000000000000" pitchFamily="2" charset="2"/>
              <a:buChar char="§"/>
            </a:pPr>
            <a:r>
              <a:rPr lang="de-DE" dirty="0" smtClean="0">
                <a:latin typeface="Arial" panose="020B0604020202020204" pitchFamily="34" charset="0"/>
                <a:cs typeface="Arial" panose="020B0604020202020204" pitchFamily="34" charset="0"/>
              </a:rPr>
              <a:t>Detektion</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von </a:t>
            </a:r>
            <a:r>
              <a:rPr lang="de-DE" dirty="0" smtClean="0">
                <a:latin typeface="Arial" panose="020B0604020202020204" pitchFamily="34" charset="0"/>
                <a:cs typeface="Arial" panose="020B0604020202020204" pitchFamily="34" charset="0"/>
              </a:rPr>
              <a:t>Radionukliden</a:t>
            </a:r>
            <a:br>
              <a:rPr lang="de-DE" dirty="0" smtClean="0">
                <a:latin typeface="Arial" panose="020B0604020202020204" pitchFamily="34" charset="0"/>
                <a:cs typeface="Arial" panose="020B0604020202020204" pitchFamily="34" charset="0"/>
              </a:rPr>
            </a:br>
            <a:r>
              <a:rPr lang="de-DE" dirty="0" err="1" smtClean="0">
                <a:latin typeface="Arial" panose="020B0604020202020204" pitchFamily="34" charset="0"/>
                <a:cs typeface="Arial" panose="020B0604020202020204" pitchFamily="34" charset="0"/>
              </a:rPr>
              <a:t>z.B</a:t>
            </a:r>
            <a:r>
              <a:rPr lang="en-US" dirty="0">
                <a:latin typeface="Arial" panose="020B0604020202020204" pitchFamily="34" charset="0"/>
                <a:cs typeface="Arial" panose="020B0604020202020204" pitchFamily="34" charset="0"/>
              </a:rPr>
              <a:t>. Al-26, </a:t>
            </a:r>
            <a:r>
              <a:rPr lang="en-US" dirty="0" smtClean="0">
                <a:latin typeface="Arial" panose="020B0604020202020204" pitchFamily="34" charset="0"/>
                <a:cs typeface="Arial" panose="020B0604020202020204" pitchFamily="34" charset="0"/>
              </a:rPr>
              <a:t>Be-10</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Ca-41,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Cl-36 in </a:t>
            </a:r>
            <a:r>
              <a:rPr lang="de-DE" dirty="0" smtClean="0">
                <a:latin typeface="Arial" panose="020B0604020202020204" pitchFamily="34" charset="0"/>
                <a:cs typeface="Arial" panose="020B0604020202020204" pitchFamily="34" charset="0"/>
              </a:rPr>
              <a:t>geologischen</a:t>
            </a: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de-DE" dirty="0" smtClean="0">
                <a:latin typeface="Arial" panose="020B0604020202020204" pitchFamily="34" charset="0"/>
                <a:cs typeface="Arial" panose="020B0604020202020204" pitchFamily="34" charset="0"/>
              </a:rPr>
              <a:t>Proben</a:t>
            </a:r>
          </a:p>
          <a:p>
            <a:pPr marL="285750" indent="-285750">
              <a:spcBef>
                <a:spcPts val="1200"/>
              </a:spcBef>
              <a:buClr>
                <a:schemeClr val="tx2"/>
              </a:buClr>
              <a:buFont typeface="Wingdings" panose="05000000000000000000" pitchFamily="2" charset="2"/>
              <a:buChar char="§"/>
            </a:pPr>
            <a:r>
              <a:rPr lang="de-DE" dirty="0">
                <a:latin typeface="Arial" panose="020B0604020202020204" pitchFamily="34" charset="0"/>
                <a:cs typeface="Arial" panose="020B0604020202020204" pitchFamily="34" charset="0"/>
              </a:rPr>
              <a:t>Bereitstellung </a:t>
            </a:r>
            <a:r>
              <a:rPr lang="de-DE" dirty="0" smtClean="0">
                <a:latin typeface="Arial" panose="020B0604020202020204" pitchFamily="34" charset="0"/>
                <a:cs typeface="Arial" panose="020B0604020202020204" pitchFamily="34" charset="0"/>
              </a:rPr>
              <a:t>durch</a:t>
            </a: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de-DE" dirty="0" smtClean="0">
                <a:latin typeface="Arial" panose="020B0604020202020204" pitchFamily="34" charset="0"/>
                <a:cs typeface="Arial" panose="020B0604020202020204" pitchFamily="34" charset="0"/>
              </a:rPr>
              <a:t>NEC Corp.</a:t>
            </a:r>
          </a:p>
          <a:p>
            <a:pPr marL="285750" indent="-285750">
              <a:spcBef>
                <a:spcPts val="1200"/>
              </a:spcBef>
              <a:buClr>
                <a:schemeClr val="tx2"/>
              </a:buClr>
              <a:buFont typeface="Wingdings" panose="05000000000000000000" pitchFamily="2" charset="2"/>
              <a:buChar char="§"/>
            </a:pPr>
            <a:endParaRPr lang="de-DE" dirty="0" smtClean="0">
              <a:latin typeface="Arial" panose="020B0604020202020204" pitchFamily="34" charset="0"/>
              <a:cs typeface="Arial" panose="020B0604020202020204" pitchFamily="34" charset="0"/>
            </a:endParaRPr>
          </a:p>
          <a:p>
            <a:pPr marL="285750" indent="-285750">
              <a:spcBef>
                <a:spcPts val="1200"/>
              </a:spcBef>
              <a:buClr>
                <a:schemeClr val="tx2"/>
              </a:buClr>
              <a:buFont typeface="Wingdings" panose="05000000000000000000" pitchFamily="2" charset="2"/>
              <a:buChar char="§"/>
            </a:pPr>
            <a:r>
              <a:rPr lang="de-DE" dirty="0" smtClean="0">
                <a:latin typeface="Arial" panose="020B0604020202020204" pitchFamily="34" charset="0"/>
                <a:cs typeface="Arial" panose="020B0604020202020204" pitchFamily="34" charset="0"/>
              </a:rPr>
              <a:t>Integration:</a:t>
            </a:r>
          </a:p>
          <a:p>
            <a:pPr marL="452438" lvl="1" indent="-285750">
              <a:spcBef>
                <a:spcPts val="600"/>
              </a:spcBef>
              <a:buClr>
                <a:schemeClr val="tx2"/>
              </a:buClr>
              <a:buFont typeface="Wingdings" panose="05000000000000000000" pitchFamily="2" charset="2"/>
              <a:buChar char="§"/>
            </a:pPr>
            <a:r>
              <a:rPr lang="en-US" u="sng" dirty="0" smtClean="0">
                <a:latin typeface="Arial" panose="020B0604020202020204" pitchFamily="34" charset="0"/>
                <a:cs typeface="Arial" panose="020B0604020202020204" pitchFamily="34" charset="0"/>
              </a:rPr>
              <a:t>S</a:t>
            </a:r>
            <a:r>
              <a:rPr lang="en-US" dirty="0" smtClean="0">
                <a:latin typeface="Arial" panose="020B0604020202020204" pitchFamily="34" charset="0"/>
                <a:cs typeface="Arial" panose="020B0604020202020204" pitchFamily="34" charset="0"/>
              </a:rPr>
              <a:t>econdary </a:t>
            </a:r>
            <a:r>
              <a:rPr lang="en-US" u="sng" dirty="0">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on </a:t>
            </a:r>
            <a:r>
              <a:rPr lang="en-US" u="sng" dirty="0" smtClean="0">
                <a:latin typeface="Arial" panose="020B0604020202020204" pitchFamily="34" charset="0"/>
                <a:cs typeface="Arial" panose="020B0604020202020204" pitchFamily="34" charset="0"/>
              </a:rPr>
              <a:t>M</a:t>
            </a:r>
            <a:r>
              <a:rPr lang="en-US" dirty="0" smtClean="0">
                <a:latin typeface="Arial" panose="020B0604020202020204" pitchFamily="34" charset="0"/>
                <a:cs typeface="Arial" panose="020B0604020202020204" pitchFamily="34" charset="0"/>
              </a:rPr>
              <a:t>ass </a:t>
            </a:r>
            <a:br>
              <a:rPr lang="en-US" dirty="0" smtClean="0">
                <a:latin typeface="Arial" panose="020B0604020202020204" pitchFamily="34" charset="0"/>
                <a:cs typeface="Arial" panose="020B0604020202020204" pitchFamily="34" charset="0"/>
              </a:rPr>
            </a:br>
            <a:r>
              <a:rPr lang="en-US" u="sng" dirty="0" smtClean="0">
                <a:latin typeface="Arial" panose="020B0604020202020204" pitchFamily="34" charset="0"/>
                <a:cs typeface="Arial" panose="020B0604020202020204" pitchFamily="34" charset="0"/>
              </a:rPr>
              <a:t>S</a:t>
            </a:r>
            <a:r>
              <a:rPr lang="en-US" dirty="0" smtClean="0">
                <a:latin typeface="Arial" panose="020B0604020202020204" pitchFamily="34" charset="0"/>
                <a:cs typeface="Arial" panose="020B0604020202020204" pitchFamily="34" charset="0"/>
              </a:rPr>
              <a:t>pectrometry </a:t>
            </a:r>
            <a:r>
              <a:rPr lang="en-US" dirty="0">
                <a:latin typeface="Arial" panose="020B0604020202020204" pitchFamily="34" charset="0"/>
                <a:cs typeface="Arial" panose="020B0604020202020204" pitchFamily="34" charset="0"/>
              </a:rPr>
              <a:t>(SIMS</a:t>
            </a:r>
            <a:r>
              <a:rPr lang="en-US" dirty="0" smtClean="0">
                <a:latin typeface="Arial" panose="020B0604020202020204" pitchFamily="34" charset="0"/>
                <a:cs typeface="Arial" panose="020B0604020202020204" pitchFamily="34" charset="0"/>
              </a:rPr>
              <a:t>)</a:t>
            </a:r>
          </a:p>
          <a:p>
            <a:pPr marL="452438" lvl="1" indent="-285750">
              <a:spcBef>
                <a:spcPts val="600"/>
              </a:spcBef>
              <a:buClr>
                <a:schemeClr val="tx2"/>
              </a:buClr>
              <a:buFont typeface="Wingdings" panose="05000000000000000000" pitchFamily="2" charset="2"/>
              <a:buChar char="§"/>
            </a:pPr>
            <a:r>
              <a:rPr lang="en-US" dirty="0" smtClean="0">
                <a:latin typeface="Arial" panose="020B0604020202020204" pitchFamily="34" charset="0"/>
                <a:cs typeface="Arial" panose="020B0604020202020204" pitchFamily="34" charset="0"/>
              </a:rPr>
              <a:t>ILTIS</a:t>
            </a:r>
          </a:p>
          <a:p>
            <a:pPr marL="452438" lvl="1" indent="-285750">
              <a:spcBef>
                <a:spcPts val="600"/>
              </a:spcBef>
              <a:buClr>
                <a:schemeClr val="tx2"/>
              </a:buClr>
              <a:buFont typeface="Wingdings" panose="05000000000000000000" pitchFamily="2" charset="2"/>
              <a:buChar char="§"/>
            </a:pPr>
            <a:r>
              <a:rPr lang="de-DE" dirty="0">
                <a:latin typeface="Arial" panose="020B0604020202020204" pitchFamily="34" charset="0"/>
                <a:cs typeface="Arial" panose="020B0604020202020204" pitchFamily="34" charset="0"/>
              </a:rPr>
              <a:t>Sicherheitssystem</a:t>
            </a:r>
          </a:p>
        </p:txBody>
      </p:sp>
      <p:cxnSp>
        <p:nvCxnSpPr>
          <p:cNvPr id="20" name="Gerader Verbinder 19"/>
          <p:cNvCxnSpPr>
            <a:stCxn id="13" idx="1"/>
            <a:endCxn id="12" idx="3"/>
          </p:cNvCxnSpPr>
          <p:nvPr/>
        </p:nvCxnSpPr>
        <p:spPr bwMode="auto">
          <a:xfrm flipH="1" flipV="1">
            <a:off x="3331286" y="4251849"/>
            <a:ext cx="3797506" cy="22220"/>
          </a:xfrm>
          <a:prstGeom prst="line">
            <a:avLst/>
          </a:prstGeom>
          <a:solidFill>
            <a:schemeClr val="accent1"/>
          </a:solidFill>
          <a:ln w="28575" cap="flat" cmpd="sng" algn="ctr">
            <a:solidFill>
              <a:srgbClr val="FF0000"/>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platzhalter 1"/>
          <p:cNvSpPr txBox="1">
            <a:spLocks/>
          </p:cNvSpPr>
          <p:nvPr/>
        </p:nvSpPr>
        <p:spPr bwMode="auto">
          <a:xfrm>
            <a:off x="695400" y="333376"/>
            <a:ext cx="11017224" cy="43132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DE" sz="2200" b="1" u="sng" dirty="0">
                <a:solidFill>
                  <a:srgbClr val="003E89"/>
                </a:solidFill>
                <a:latin typeface="Arial" charset="0"/>
              </a:rPr>
              <a:t>H</a:t>
            </a:r>
            <a:r>
              <a:rPr lang="de-DE" sz="2200" b="1" dirty="0">
                <a:solidFill>
                  <a:srgbClr val="003E89"/>
                </a:solidFill>
                <a:latin typeface="Arial" charset="0"/>
              </a:rPr>
              <a:t>elmholtz </a:t>
            </a:r>
            <a:r>
              <a:rPr lang="de-DE" sz="2200" b="1" u="sng" dirty="0" err="1">
                <a:solidFill>
                  <a:srgbClr val="003E89"/>
                </a:solidFill>
                <a:latin typeface="Arial" charset="0"/>
              </a:rPr>
              <a:t>A</a:t>
            </a:r>
            <a:r>
              <a:rPr lang="de-DE" sz="2200" b="1" dirty="0" err="1">
                <a:solidFill>
                  <a:srgbClr val="003E89"/>
                </a:solidFill>
                <a:latin typeface="Arial" charset="0"/>
              </a:rPr>
              <a:t>ccelerator</a:t>
            </a:r>
            <a:r>
              <a:rPr lang="de-DE" sz="2200" b="1" dirty="0">
                <a:solidFill>
                  <a:srgbClr val="003E89"/>
                </a:solidFill>
                <a:latin typeface="Arial" charset="0"/>
              </a:rPr>
              <a:t> </a:t>
            </a:r>
            <a:r>
              <a:rPr lang="de-DE" sz="2200" b="1" u="sng" dirty="0" err="1">
                <a:solidFill>
                  <a:srgbClr val="003E89"/>
                </a:solidFill>
                <a:latin typeface="Arial" charset="0"/>
              </a:rPr>
              <a:t>M</a:t>
            </a:r>
            <a:r>
              <a:rPr lang="de-DE" sz="2200" b="1" dirty="0" err="1">
                <a:solidFill>
                  <a:srgbClr val="003E89"/>
                </a:solidFill>
                <a:latin typeface="Arial" charset="0"/>
              </a:rPr>
              <a:t>ass</a:t>
            </a:r>
            <a:r>
              <a:rPr lang="de-DE" sz="2200" b="1" dirty="0">
                <a:solidFill>
                  <a:srgbClr val="003E89"/>
                </a:solidFill>
                <a:latin typeface="Arial" charset="0"/>
              </a:rPr>
              <a:t> </a:t>
            </a:r>
            <a:r>
              <a:rPr lang="de-DE" sz="2200" b="1" u="sng" dirty="0" err="1">
                <a:solidFill>
                  <a:srgbClr val="003E89"/>
                </a:solidFill>
                <a:latin typeface="Arial" charset="0"/>
              </a:rPr>
              <a:t>S</a:t>
            </a:r>
            <a:r>
              <a:rPr lang="de-DE" sz="2200" b="1" dirty="0" err="1">
                <a:solidFill>
                  <a:srgbClr val="003E89"/>
                </a:solidFill>
                <a:latin typeface="Arial" charset="0"/>
              </a:rPr>
              <a:t>pectrometer</a:t>
            </a:r>
            <a:r>
              <a:rPr lang="de-DE" sz="2200" b="1" dirty="0">
                <a:solidFill>
                  <a:srgbClr val="003E89"/>
                </a:solidFill>
                <a:latin typeface="Arial" charset="0"/>
              </a:rPr>
              <a:t> </a:t>
            </a:r>
            <a:r>
              <a:rPr lang="de-DE" sz="2200" b="1" u="sng" dirty="0" err="1">
                <a:solidFill>
                  <a:srgbClr val="003E89"/>
                </a:solidFill>
                <a:latin typeface="Arial" charset="0"/>
              </a:rPr>
              <a:t>T</a:t>
            </a:r>
            <a:r>
              <a:rPr lang="de-DE" sz="2200" b="1" dirty="0" err="1">
                <a:solidFill>
                  <a:srgbClr val="003E89"/>
                </a:solidFill>
                <a:latin typeface="Arial" charset="0"/>
              </a:rPr>
              <a:t>racing</a:t>
            </a:r>
            <a:r>
              <a:rPr lang="de-DE" sz="2200" b="1" dirty="0">
                <a:solidFill>
                  <a:srgbClr val="003E89"/>
                </a:solidFill>
                <a:latin typeface="Arial" charset="0"/>
              </a:rPr>
              <a:t> </a:t>
            </a:r>
            <a:r>
              <a:rPr lang="de-DE" sz="2200" b="1" u="sng" dirty="0">
                <a:solidFill>
                  <a:srgbClr val="003E89"/>
                </a:solidFill>
                <a:latin typeface="Arial" charset="0"/>
              </a:rPr>
              <a:t>E</a:t>
            </a:r>
            <a:r>
              <a:rPr lang="de-DE" sz="2200" b="1" dirty="0">
                <a:solidFill>
                  <a:srgbClr val="003E89"/>
                </a:solidFill>
                <a:latin typeface="Arial" charset="0"/>
              </a:rPr>
              <a:t>nvironmental </a:t>
            </a:r>
            <a:r>
              <a:rPr lang="de-DE" sz="2200" b="1" u="sng" dirty="0" err="1" smtClean="0">
                <a:solidFill>
                  <a:srgbClr val="003E89"/>
                </a:solidFill>
                <a:latin typeface="Arial" charset="0"/>
              </a:rPr>
              <a:t>R</a:t>
            </a:r>
            <a:r>
              <a:rPr lang="de-DE" sz="2200" b="1" dirty="0" err="1" smtClean="0">
                <a:solidFill>
                  <a:srgbClr val="003E89"/>
                </a:solidFill>
                <a:latin typeface="Arial" charset="0"/>
              </a:rPr>
              <a:t>adionuclides</a:t>
            </a:r>
            <a:endParaRPr lang="de-DE" sz="2200" b="1" dirty="0">
              <a:solidFill>
                <a:srgbClr val="003E89"/>
              </a:solidFill>
              <a:latin typeface="Arial" charset="0"/>
            </a:endParaRPr>
          </a:p>
        </p:txBody>
      </p:sp>
    </p:spTree>
    <p:extLst>
      <p:ext uri="{BB962C8B-B14F-4D97-AF65-F5344CB8AC3E}">
        <p14:creationId xmlns:p14="http://schemas.microsoft.com/office/powerpoint/2010/main" val="2600523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txBox="1">
            <a:spLocks/>
          </p:cNvSpPr>
          <p:nvPr/>
        </p:nvSpPr>
        <p:spPr bwMode="auto">
          <a:xfrm>
            <a:off x="695400" y="333376"/>
            <a:ext cx="11017224" cy="43132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200" b="1" u="sng" dirty="0">
                <a:solidFill>
                  <a:srgbClr val="003E89"/>
                </a:solidFill>
                <a:latin typeface="Arial" charset="0"/>
              </a:rPr>
              <a:t>I</a:t>
            </a:r>
            <a:r>
              <a:rPr lang="en-US" sz="2200" b="1" dirty="0">
                <a:solidFill>
                  <a:srgbClr val="003E89"/>
                </a:solidFill>
                <a:latin typeface="Arial" charset="0"/>
              </a:rPr>
              <a:t>on </a:t>
            </a:r>
            <a:r>
              <a:rPr lang="en-US" sz="2200" b="1" u="sng" dirty="0">
                <a:solidFill>
                  <a:srgbClr val="003E89"/>
                </a:solidFill>
                <a:latin typeface="Arial" charset="0"/>
              </a:rPr>
              <a:t>L</a:t>
            </a:r>
            <a:r>
              <a:rPr lang="en-US" sz="2200" b="1" dirty="0">
                <a:solidFill>
                  <a:srgbClr val="003E89"/>
                </a:solidFill>
                <a:latin typeface="Arial" charset="0"/>
              </a:rPr>
              <a:t>inear </a:t>
            </a:r>
            <a:r>
              <a:rPr lang="en-US" sz="2200" b="1" u="sng" dirty="0">
                <a:solidFill>
                  <a:srgbClr val="003E89"/>
                </a:solidFill>
                <a:latin typeface="Arial" charset="0"/>
              </a:rPr>
              <a:t>T</a:t>
            </a:r>
            <a:r>
              <a:rPr lang="en-US" sz="2200" b="1" dirty="0">
                <a:solidFill>
                  <a:srgbClr val="003E89"/>
                </a:solidFill>
                <a:latin typeface="Arial" charset="0"/>
              </a:rPr>
              <a:t>rap for </a:t>
            </a:r>
            <a:r>
              <a:rPr lang="en-US" sz="2200" b="1" u="sng" dirty="0">
                <a:solidFill>
                  <a:srgbClr val="003E89"/>
                </a:solidFill>
                <a:latin typeface="Arial" charset="0"/>
              </a:rPr>
              <a:t>I</a:t>
            </a:r>
            <a:r>
              <a:rPr lang="en-US" sz="2200" b="1" dirty="0">
                <a:solidFill>
                  <a:srgbClr val="003E89"/>
                </a:solidFill>
                <a:latin typeface="Arial" charset="0"/>
              </a:rPr>
              <a:t>sobar </a:t>
            </a:r>
            <a:r>
              <a:rPr lang="en-US" sz="2200" b="1" u="sng" dirty="0" smtClean="0">
                <a:solidFill>
                  <a:srgbClr val="003E89"/>
                </a:solidFill>
                <a:latin typeface="Arial" charset="0"/>
              </a:rPr>
              <a:t>S</a:t>
            </a:r>
            <a:r>
              <a:rPr lang="en-US" sz="2200" b="1" dirty="0" smtClean="0">
                <a:solidFill>
                  <a:srgbClr val="003E89"/>
                </a:solidFill>
                <a:latin typeface="Arial" charset="0"/>
              </a:rPr>
              <a:t>uppression (ILTIS)</a:t>
            </a:r>
            <a:endParaRPr lang="de-DE" sz="2200" b="1" dirty="0">
              <a:solidFill>
                <a:srgbClr val="003E89"/>
              </a:solidFill>
              <a:latin typeface="Arial" charset="0"/>
            </a:endParaRPr>
          </a:p>
        </p:txBody>
      </p:sp>
      <p:sp>
        <p:nvSpPr>
          <p:cNvPr id="6" name="Rechteck 5"/>
          <p:cNvSpPr/>
          <p:nvPr/>
        </p:nvSpPr>
        <p:spPr>
          <a:xfrm>
            <a:off x="3286919" y="6277120"/>
            <a:ext cx="3384376" cy="261610"/>
          </a:xfrm>
          <a:prstGeom prst="rect">
            <a:avLst/>
          </a:prstGeom>
        </p:spPr>
        <p:txBody>
          <a:bodyPr wrap="square">
            <a:spAutoFit/>
          </a:bodyPr>
          <a:lstStyle/>
          <a:p>
            <a:r>
              <a:rPr lang="de-DE" sz="1100" dirty="0">
                <a:solidFill>
                  <a:schemeClr val="bg1"/>
                </a:solidFill>
              </a:rPr>
              <a:t>https://www.hzdr.de/db/Cms?pOid=40412&amp;pNid=3163</a:t>
            </a:r>
          </a:p>
        </p:txBody>
      </p:sp>
      <p:sp>
        <p:nvSpPr>
          <p:cNvPr id="4" name="Textfeld 3"/>
          <p:cNvSpPr txBox="1"/>
          <p:nvPr/>
        </p:nvSpPr>
        <p:spPr>
          <a:xfrm>
            <a:off x="321639" y="927196"/>
            <a:ext cx="8222633" cy="2262158"/>
          </a:xfrm>
          <a:prstGeom prst="rect">
            <a:avLst/>
          </a:prstGeom>
          <a:noFill/>
        </p:spPr>
        <p:txBody>
          <a:bodyPr wrap="square" rtlCol="0">
            <a:spAutoFit/>
          </a:bodyPr>
          <a:lstStyle/>
          <a:p>
            <a:pPr marL="285750" indent="-285750">
              <a:spcBef>
                <a:spcPts val="600"/>
              </a:spcBef>
              <a:buClr>
                <a:schemeClr val="tx2"/>
              </a:buClr>
              <a:buFont typeface="Wingdings" panose="05000000000000000000" pitchFamily="2" charset="2"/>
              <a:buChar char="§"/>
            </a:pPr>
            <a:r>
              <a:rPr lang="de-DE" b="1" dirty="0" smtClean="0">
                <a:latin typeface="Arial" panose="020B0604020202020204" pitchFamily="34" charset="0"/>
                <a:cs typeface="Arial" panose="020B0604020202020204" pitchFamily="34" charset="0"/>
              </a:rPr>
              <a:t>Ziel</a:t>
            </a:r>
            <a:r>
              <a:rPr lang="de-DE" dirty="0" smtClean="0">
                <a:latin typeface="Arial" panose="020B0604020202020204" pitchFamily="34" charset="0"/>
                <a:cs typeface="Arial" panose="020B0604020202020204" pitchFamily="34" charset="0"/>
              </a:rPr>
              <a:t>: Unterdrückung von Isobaren des nachzuweisenden Isotops</a:t>
            </a:r>
          </a:p>
          <a:p>
            <a:pPr marL="285750" indent="-285750">
              <a:spcBef>
                <a:spcPts val="600"/>
              </a:spcBef>
              <a:buClr>
                <a:schemeClr val="tx2"/>
              </a:buClr>
              <a:buFont typeface="Wingdings" panose="05000000000000000000" pitchFamily="2" charset="2"/>
              <a:buChar char="§"/>
            </a:pPr>
            <a:r>
              <a:rPr lang="de-DE" b="1" dirty="0" smtClean="0">
                <a:latin typeface="Arial" panose="020B0604020202020204" pitchFamily="34" charset="0"/>
                <a:cs typeface="Arial" panose="020B0604020202020204" pitchFamily="34" charset="0"/>
              </a:rPr>
              <a:t>Methode</a:t>
            </a:r>
            <a:r>
              <a:rPr lang="de-DE" dirty="0" smtClean="0">
                <a:latin typeface="Arial" panose="020B0604020202020204" pitchFamily="34" charset="0"/>
                <a:cs typeface="Arial" panose="020B0604020202020204" pitchFamily="34" charset="0"/>
              </a:rPr>
              <a:t>:</a:t>
            </a:r>
          </a:p>
          <a:p>
            <a:pPr marL="742950" lvl="1" indent="-285750">
              <a:spcBef>
                <a:spcPts val="600"/>
              </a:spcBef>
              <a:buClr>
                <a:schemeClr val="tx2"/>
              </a:buClr>
              <a:buFont typeface="Wingdings" panose="05000000000000000000" pitchFamily="2" charset="2"/>
              <a:buChar char="§"/>
            </a:pPr>
            <a:r>
              <a:rPr lang="de-DE" dirty="0" smtClean="0">
                <a:latin typeface="Arial" panose="020B0604020202020204" pitchFamily="34" charset="0"/>
                <a:cs typeface="Arial" panose="020B0604020202020204" pitchFamily="34" charset="0"/>
              </a:rPr>
              <a:t>Abbremsen der Ionen für maximale Wechselwirkungsdauer (durch HV und Puffergas)</a:t>
            </a:r>
          </a:p>
          <a:p>
            <a:pPr marL="742950" lvl="1" indent="-285750">
              <a:spcBef>
                <a:spcPts val="600"/>
              </a:spcBef>
              <a:buClr>
                <a:schemeClr val="tx2"/>
              </a:buClr>
              <a:buFont typeface="Wingdings" panose="05000000000000000000" pitchFamily="2" charset="2"/>
              <a:buChar char="§"/>
            </a:pPr>
            <a:r>
              <a:rPr lang="de-DE" dirty="0" smtClean="0">
                <a:latin typeface="Arial" panose="020B0604020202020204" pitchFamily="34" charset="0"/>
                <a:cs typeface="Arial" panose="020B0604020202020204" pitchFamily="34" charset="0"/>
              </a:rPr>
              <a:t>Ladungsneutralisierung der Isobaren-Ionen durch ein </a:t>
            </a:r>
            <a:r>
              <a:rPr lang="de-DE" dirty="0">
                <a:latin typeface="Arial" panose="020B0604020202020204" pitchFamily="34" charset="0"/>
                <a:cs typeface="Arial" panose="020B0604020202020204" pitchFamily="34" charset="0"/>
              </a:rPr>
              <a:t>Photon mit </a:t>
            </a:r>
            <a:r>
              <a:rPr lang="de-DE" dirty="0" smtClean="0">
                <a:latin typeface="Arial" panose="020B0604020202020204" pitchFamily="34" charset="0"/>
                <a:cs typeface="Arial" panose="020B0604020202020204" pitchFamily="34" charset="0"/>
              </a:rPr>
              <a:t>gleich oder größerer Energie der Elektronenaffinität des Ions </a:t>
            </a:r>
            <a:r>
              <a:rPr lang="de-DE" dirty="0">
                <a:latin typeface="Arial" panose="020B0604020202020204" pitchFamily="34" charset="0"/>
                <a:cs typeface="Arial" panose="020B0604020202020204" pitchFamily="34" charset="0"/>
              </a:rPr>
              <a:t>(</a:t>
            </a:r>
            <a:r>
              <a:rPr lang="de-DE" dirty="0" smtClean="0">
                <a:latin typeface="Arial" panose="020B0604020202020204" pitchFamily="34" charset="0"/>
                <a:cs typeface="Arial" panose="020B0604020202020204" pitchFamily="34" charset="0"/>
              </a:rPr>
              <a:t>Laser-</a:t>
            </a:r>
            <a:r>
              <a:rPr lang="de-DE" dirty="0" err="1" smtClean="0">
                <a:latin typeface="Arial" panose="020B0604020202020204" pitchFamily="34" charset="0"/>
                <a:cs typeface="Arial" panose="020B0604020202020204" pitchFamily="34" charset="0"/>
              </a:rPr>
              <a:t>Photodetachment</a:t>
            </a:r>
            <a:r>
              <a:rPr lang="de-DE" dirty="0" smtClean="0">
                <a:latin typeface="Arial" panose="020B0604020202020204" pitchFamily="34" charset="0"/>
                <a:cs typeface="Arial" panose="020B0604020202020204" pitchFamily="34" charset="0"/>
              </a:rPr>
              <a:t>)</a:t>
            </a:r>
          </a:p>
        </p:txBody>
      </p:sp>
      <p:grpSp>
        <p:nvGrpSpPr>
          <p:cNvPr id="12" name="Gruppieren 11"/>
          <p:cNvGrpSpPr/>
          <p:nvPr/>
        </p:nvGrpSpPr>
        <p:grpSpPr>
          <a:xfrm>
            <a:off x="1961918" y="3274509"/>
            <a:ext cx="5717874" cy="946579"/>
            <a:chOff x="2351584" y="3130493"/>
            <a:chExt cx="5717874" cy="946579"/>
          </a:xfrm>
        </p:grpSpPr>
        <p:pic>
          <p:nvPicPr>
            <p:cNvPr id="5" name="Grafik 4"/>
            <p:cNvPicPr>
              <a:picLocks noChangeAspect="1"/>
            </p:cNvPicPr>
            <p:nvPr/>
          </p:nvPicPr>
          <p:blipFill rotWithShape="1">
            <a:blip r:embed="rId3">
              <a:extLst>
                <a:ext uri="{28A0092B-C50C-407E-A947-70E740481C1C}">
                  <a14:useLocalDpi xmlns:a14="http://schemas.microsoft.com/office/drawing/2010/main" val="0"/>
                </a:ext>
              </a:extLst>
            </a:blip>
            <a:srcRect t="77438" r="57140"/>
            <a:stretch/>
          </p:blipFill>
          <p:spPr>
            <a:xfrm>
              <a:off x="3215680" y="3130493"/>
              <a:ext cx="3816424" cy="902138"/>
            </a:xfrm>
            <a:prstGeom prst="rect">
              <a:avLst/>
            </a:prstGeom>
          </p:spPr>
        </p:pic>
        <p:sp>
          <p:nvSpPr>
            <p:cNvPr id="7" name="Rechteck 6"/>
            <p:cNvSpPr/>
            <p:nvPr/>
          </p:nvSpPr>
          <p:spPr bwMode="auto">
            <a:xfrm>
              <a:off x="4583832" y="3274509"/>
              <a:ext cx="1248556" cy="635068"/>
            </a:xfrm>
            <a:prstGeom prst="rect">
              <a:avLst/>
            </a:prstGeom>
            <a:solidFill>
              <a:srgbClr val="CF6800">
                <a:alpha val="30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CF6800"/>
                  </a:solidFill>
                  <a:effectLst/>
                  <a:latin typeface="Arial" panose="020B0604020202020204" pitchFamily="34" charset="0"/>
                  <a:cs typeface="Arial" panose="020B0604020202020204" pitchFamily="34" charset="0"/>
                </a:rPr>
                <a:t>ILTIS</a:t>
              </a:r>
            </a:p>
          </p:txBody>
        </p:sp>
        <p:sp>
          <p:nvSpPr>
            <p:cNvPr id="8" name="Rechteck 7"/>
            <p:cNvSpPr/>
            <p:nvPr/>
          </p:nvSpPr>
          <p:spPr bwMode="auto">
            <a:xfrm>
              <a:off x="2351584" y="3419784"/>
              <a:ext cx="955022" cy="635068"/>
            </a:xfrm>
            <a:prstGeom prst="rect">
              <a:avLst/>
            </a:prstGeom>
            <a:solidFill>
              <a:srgbClr val="CF6800">
                <a:alpha val="30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CF6800"/>
                  </a:solidFill>
                  <a:effectLst/>
                  <a:latin typeface="Arial" panose="020B0604020202020204" pitchFamily="34" charset="0"/>
                  <a:cs typeface="Arial" panose="020B0604020202020204" pitchFamily="34" charset="0"/>
                </a:rPr>
                <a:t>Laser</a:t>
              </a:r>
            </a:p>
          </p:txBody>
        </p:sp>
        <p:sp>
          <p:nvSpPr>
            <p:cNvPr id="9" name="Rechteck 8"/>
            <p:cNvSpPr/>
            <p:nvPr/>
          </p:nvSpPr>
          <p:spPr bwMode="auto">
            <a:xfrm>
              <a:off x="7104112" y="3442004"/>
              <a:ext cx="965346" cy="635068"/>
            </a:xfrm>
            <a:prstGeom prst="rect">
              <a:avLst/>
            </a:prstGeom>
            <a:solidFill>
              <a:srgbClr val="CF6800">
                <a:alpha val="30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US" sz="2000" b="1" dirty="0" smtClean="0">
                  <a:solidFill>
                    <a:srgbClr val="CF6800"/>
                  </a:solidFill>
                  <a:latin typeface="Arial" panose="020B0604020202020204" pitchFamily="34" charset="0"/>
                  <a:cs typeface="Arial" panose="020B0604020202020204" pitchFamily="34" charset="0"/>
                </a:rPr>
                <a:t>Laser</a:t>
              </a:r>
              <a:endParaRPr kumimoji="0" lang="en-US" sz="1600" b="1" i="0" u="none" strike="noStrike" cap="none" normalizeH="0" baseline="0" dirty="0" smtClean="0">
                <a:ln>
                  <a:noFill/>
                </a:ln>
                <a:solidFill>
                  <a:srgbClr val="CF6800"/>
                </a:solidFill>
                <a:effectLst/>
                <a:latin typeface="Arial" panose="020B0604020202020204" pitchFamily="34" charset="0"/>
                <a:cs typeface="Arial" panose="020B0604020202020204" pitchFamily="34" charset="0"/>
              </a:endParaRPr>
            </a:p>
          </p:txBody>
        </p:sp>
        <p:cxnSp>
          <p:nvCxnSpPr>
            <p:cNvPr id="10" name="Gerader Verbinder 9"/>
            <p:cNvCxnSpPr>
              <a:stCxn id="9" idx="1"/>
              <a:endCxn id="8" idx="3"/>
            </p:cNvCxnSpPr>
            <p:nvPr/>
          </p:nvCxnSpPr>
          <p:spPr bwMode="auto">
            <a:xfrm flipH="1" flipV="1">
              <a:off x="3306606" y="3737318"/>
              <a:ext cx="3797506" cy="22220"/>
            </a:xfrm>
            <a:prstGeom prst="line">
              <a:avLst/>
            </a:prstGeom>
            <a:solidFill>
              <a:schemeClr val="accent1"/>
            </a:solidFill>
            <a:ln w="28575" cap="flat" cmpd="sng" algn="ctr">
              <a:solidFill>
                <a:srgbClr val="FF0000"/>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11" name="Grafik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88288" y="619480"/>
            <a:ext cx="3328468" cy="5917276"/>
          </a:xfrm>
          <a:prstGeom prst="rect">
            <a:avLst/>
          </a:prstGeom>
        </p:spPr>
      </p:pic>
      <p:sp>
        <p:nvSpPr>
          <p:cNvPr id="13" name="Textfeld 12"/>
          <p:cNvSpPr txBox="1"/>
          <p:nvPr/>
        </p:nvSpPr>
        <p:spPr>
          <a:xfrm>
            <a:off x="321638" y="4386297"/>
            <a:ext cx="8222633" cy="2139047"/>
          </a:xfrm>
          <a:prstGeom prst="rect">
            <a:avLst/>
          </a:prstGeom>
          <a:noFill/>
        </p:spPr>
        <p:txBody>
          <a:bodyPr wrap="square" rtlCol="0">
            <a:spAutoFit/>
          </a:bodyPr>
          <a:lstStyle/>
          <a:p>
            <a:pPr marL="285750" indent="-285750">
              <a:spcBef>
                <a:spcPts val="600"/>
              </a:spcBef>
              <a:buClr>
                <a:schemeClr val="tx2"/>
              </a:buClr>
              <a:buFont typeface="Wingdings" panose="05000000000000000000" pitchFamily="2" charset="2"/>
              <a:buChar char="§"/>
            </a:pPr>
            <a:r>
              <a:rPr lang="de-DE" b="1" dirty="0" smtClean="0">
                <a:latin typeface="Arial" panose="020B0604020202020204" pitchFamily="34" charset="0"/>
                <a:cs typeface="Arial" panose="020B0604020202020204" pitchFamily="34" charset="0"/>
              </a:rPr>
              <a:t>Herausforderungen:</a:t>
            </a:r>
          </a:p>
          <a:p>
            <a:pPr marL="742950" lvl="1" indent="-285750">
              <a:spcBef>
                <a:spcPts val="600"/>
              </a:spcBef>
              <a:buClr>
                <a:schemeClr val="tx2"/>
              </a:buClr>
              <a:buFont typeface="Wingdings" panose="05000000000000000000" pitchFamily="2" charset="2"/>
              <a:buChar char="§"/>
            </a:pPr>
            <a:r>
              <a:rPr lang="de-DE" dirty="0" smtClean="0">
                <a:latin typeface="Arial" panose="020B0604020202020204" pitchFamily="34" charset="0"/>
                <a:cs typeface="Arial" panose="020B0604020202020204" pitchFamily="34" charset="0"/>
              </a:rPr>
              <a:t>Stark begrenzter Raum für Elektronik</a:t>
            </a:r>
          </a:p>
          <a:p>
            <a:pPr marL="742950" lvl="1" indent="-285750">
              <a:spcBef>
                <a:spcPts val="600"/>
              </a:spcBef>
              <a:buClr>
                <a:schemeClr val="tx2"/>
              </a:buClr>
              <a:buFont typeface="Wingdings" panose="05000000000000000000" pitchFamily="2" charset="2"/>
              <a:buChar char="§"/>
            </a:pPr>
            <a:r>
              <a:rPr lang="de-DE" dirty="0" smtClean="0">
                <a:latin typeface="Arial" panose="020B0604020202020204" pitchFamily="34" charset="0"/>
                <a:cs typeface="Arial" panose="020B0604020202020204" pitchFamily="34" charset="0"/>
              </a:rPr>
              <a:t>Netzwerk und RS232-Verbindungen werden auf POF-Leitung getunnelt</a:t>
            </a:r>
          </a:p>
          <a:p>
            <a:pPr marL="742950" lvl="1" indent="-285750">
              <a:spcBef>
                <a:spcPts val="600"/>
              </a:spcBef>
              <a:buClr>
                <a:schemeClr val="tx2"/>
              </a:buClr>
              <a:buFont typeface="Wingdings" panose="05000000000000000000" pitchFamily="2" charset="2"/>
              <a:buChar char="§"/>
            </a:pPr>
            <a:r>
              <a:rPr lang="de-DE" dirty="0" smtClean="0">
                <a:latin typeface="Arial" panose="020B0604020202020204" pitchFamily="34" charset="0"/>
                <a:cs typeface="Arial" panose="020B0604020202020204" pitchFamily="34" charset="0"/>
              </a:rPr>
              <a:t>Personensicherheitssystem für Hochspannung und Laser</a:t>
            </a:r>
          </a:p>
          <a:p>
            <a:pPr marL="742950" lvl="1" indent="-285750">
              <a:spcBef>
                <a:spcPts val="600"/>
              </a:spcBef>
              <a:buClr>
                <a:schemeClr val="tx2"/>
              </a:buClr>
              <a:buFont typeface="Wingdings" panose="05000000000000000000" pitchFamily="2" charset="2"/>
              <a:buChar char="§"/>
            </a:pPr>
            <a:r>
              <a:rPr lang="de-DE" dirty="0" smtClean="0">
                <a:latin typeface="Arial" panose="020B0604020202020204" pitchFamily="34" charset="0"/>
                <a:cs typeface="Arial" panose="020B0604020202020204" pitchFamily="34" charset="0"/>
              </a:rPr>
              <a:t>Einheitliches Nutzer-Interface für ILTIS, Laser, Spiegelmotoren, ...</a:t>
            </a:r>
          </a:p>
          <a:p>
            <a:pPr marL="742950" lvl="1" indent="-285750">
              <a:spcBef>
                <a:spcPts val="600"/>
              </a:spcBef>
              <a:buClr>
                <a:schemeClr val="tx2"/>
              </a:buClr>
              <a:buFont typeface="Wingdings" panose="05000000000000000000" pitchFamily="2" charset="2"/>
              <a:buChar char="§"/>
            </a:pPr>
            <a:r>
              <a:rPr lang="de-DE" dirty="0" smtClean="0">
                <a:latin typeface="Arial" panose="020B0604020202020204" pitchFamily="34" charset="0"/>
                <a:cs typeface="Arial" panose="020B0604020202020204" pitchFamily="34" charset="0"/>
              </a:rPr>
              <a:t>Begrenzte Personalressourcen</a:t>
            </a:r>
          </a:p>
        </p:txBody>
      </p:sp>
    </p:spTree>
    <p:extLst>
      <p:ext uri="{BB962C8B-B14F-4D97-AF65-F5344CB8AC3E}">
        <p14:creationId xmlns:p14="http://schemas.microsoft.com/office/powerpoint/2010/main" val="21134065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txBox="1">
            <a:spLocks/>
          </p:cNvSpPr>
          <p:nvPr/>
        </p:nvSpPr>
        <p:spPr bwMode="auto">
          <a:xfrm>
            <a:off x="695400" y="333376"/>
            <a:ext cx="9504289" cy="43132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200" b="1" u="sng" dirty="0">
                <a:solidFill>
                  <a:srgbClr val="003E89"/>
                </a:solidFill>
                <a:latin typeface="Arial" charset="0"/>
              </a:rPr>
              <a:t>E</a:t>
            </a:r>
            <a:r>
              <a:rPr lang="en-US" sz="2200" b="1" dirty="0">
                <a:solidFill>
                  <a:srgbClr val="003E89"/>
                </a:solidFill>
                <a:latin typeface="Arial" charset="0"/>
              </a:rPr>
              <a:t>xperimental </a:t>
            </a:r>
            <a:r>
              <a:rPr lang="en-US" sz="2200" b="1" u="sng" dirty="0" smtClean="0">
                <a:solidFill>
                  <a:srgbClr val="003E89"/>
                </a:solidFill>
                <a:latin typeface="Arial" charset="0"/>
              </a:rPr>
              <a:t>P</a:t>
            </a:r>
            <a:r>
              <a:rPr lang="en-US" sz="2200" b="1" dirty="0" smtClean="0">
                <a:solidFill>
                  <a:srgbClr val="003E89"/>
                </a:solidFill>
                <a:latin typeface="Arial" charset="0"/>
              </a:rPr>
              <a:t>hysics and </a:t>
            </a:r>
            <a:r>
              <a:rPr lang="en-US" sz="2200" b="1" u="sng" dirty="0">
                <a:solidFill>
                  <a:srgbClr val="003E89"/>
                </a:solidFill>
                <a:latin typeface="Arial" charset="0"/>
              </a:rPr>
              <a:t>I</a:t>
            </a:r>
            <a:r>
              <a:rPr lang="en-US" sz="2200" b="1" dirty="0">
                <a:solidFill>
                  <a:srgbClr val="003E89"/>
                </a:solidFill>
                <a:latin typeface="Arial" charset="0"/>
              </a:rPr>
              <a:t>ndustrial </a:t>
            </a:r>
            <a:r>
              <a:rPr lang="en-US" sz="2200" b="1" u="sng" dirty="0">
                <a:solidFill>
                  <a:srgbClr val="003E89"/>
                </a:solidFill>
                <a:latin typeface="Arial" charset="0"/>
              </a:rPr>
              <a:t>C</a:t>
            </a:r>
            <a:r>
              <a:rPr lang="en-US" sz="2200" b="1" dirty="0">
                <a:solidFill>
                  <a:srgbClr val="003E89"/>
                </a:solidFill>
                <a:latin typeface="Arial" charset="0"/>
              </a:rPr>
              <a:t>ontrol </a:t>
            </a:r>
            <a:r>
              <a:rPr lang="en-US" sz="2200" b="1" u="sng" dirty="0" smtClean="0">
                <a:solidFill>
                  <a:srgbClr val="003E89"/>
                </a:solidFill>
                <a:latin typeface="Arial" charset="0"/>
              </a:rPr>
              <a:t>S</a:t>
            </a:r>
            <a:r>
              <a:rPr lang="en-US" sz="2200" b="1" dirty="0" smtClean="0">
                <a:solidFill>
                  <a:srgbClr val="003E89"/>
                </a:solidFill>
                <a:latin typeface="Arial" charset="0"/>
              </a:rPr>
              <a:t>ystem (EPICS)</a:t>
            </a:r>
            <a:endParaRPr lang="de-DE" sz="2200" b="1" dirty="0">
              <a:solidFill>
                <a:srgbClr val="003E89"/>
              </a:solidFill>
              <a:latin typeface="Arial" charset="0"/>
            </a:endParaRPr>
          </a:p>
        </p:txBody>
      </p:sp>
      <p:sp>
        <p:nvSpPr>
          <p:cNvPr id="3" name="Rechteck 2"/>
          <p:cNvSpPr/>
          <p:nvPr/>
        </p:nvSpPr>
        <p:spPr>
          <a:xfrm>
            <a:off x="1271464" y="2498986"/>
            <a:ext cx="7409680" cy="432048"/>
          </a:xfrm>
          <a:prstGeom prst="rect">
            <a:avLst/>
          </a:prstGeom>
          <a:solidFill>
            <a:srgbClr val="FF99CC"/>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de-DE" dirty="0" err="1" smtClean="0"/>
              <a:t>ChannelAccess</a:t>
            </a:r>
            <a:r>
              <a:rPr lang="de-DE" dirty="0" smtClean="0"/>
              <a:t> (CA) / </a:t>
            </a:r>
            <a:r>
              <a:rPr lang="de-DE" dirty="0" err="1" smtClean="0"/>
              <a:t>PVAccess</a:t>
            </a:r>
            <a:r>
              <a:rPr lang="de-DE" dirty="0" smtClean="0"/>
              <a:t> (PVA)</a:t>
            </a:r>
            <a:endParaRPr lang="de-DE" dirty="0"/>
          </a:p>
        </p:txBody>
      </p:sp>
      <p:sp>
        <p:nvSpPr>
          <p:cNvPr id="4" name="Rechteck 3"/>
          <p:cNvSpPr/>
          <p:nvPr/>
        </p:nvSpPr>
        <p:spPr>
          <a:xfrm>
            <a:off x="1343472" y="3911335"/>
            <a:ext cx="936104" cy="432048"/>
          </a:xfrm>
          <a:prstGeom prst="rect">
            <a:avLst/>
          </a:prstGeom>
          <a:solidFill>
            <a:srgbClr val="92D050"/>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de-DE" dirty="0" smtClean="0"/>
              <a:t>IOC</a:t>
            </a:r>
            <a:endParaRPr lang="de-DE" dirty="0"/>
          </a:p>
        </p:txBody>
      </p:sp>
      <p:sp>
        <p:nvSpPr>
          <p:cNvPr id="5" name="Rechteck 4"/>
          <p:cNvSpPr/>
          <p:nvPr/>
        </p:nvSpPr>
        <p:spPr>
          <a:xfrm>
            <a:off x="2495600" y="3910841"/>
            <a:ext cx="936104" cy="432048"/>
          </a:xfrm>
          <a:prstGeom prst="rect">
            <a:avLst/>
          </a:prstGeom>
          <a:solidFill>
            <a:srgbClr val="92D050"/>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de-DE" dirty="0" smtClean="0"/>
              <a:t>IOC</a:t>
            </a:r>
            <a:endParaRPr lang="de-DE" dirty="0"/>
          </a:p>
        </p:txBody>
      </p:sp>
      <p:sp>
        <p:nvSpPr>
          <p:cNvPr id="6" name="Rechteck 5"/>
          <p:cNvSpPr/>
          <p:nvPr/>
        </p:nvSpPr>
        <p:spPr>
          <a:xfrm>
            <a:off x="3546470" y="3910841"/>
            <a:ext cx="936104" cy="432048"/>
          </a:xfrm>
          <a:prstGeom prst="rect">
            <a:avLst/>
          </a:prstGeom>
          <a:solidFill>
            <a:srgbClr val="92D050"/>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de-DE" dirty="0" smtClean="0"/>
              <a:t>IOC</a:t>
            </a:r>
            <a:endParaRPr lang="de-DE" dirty="0"/>
          </a:p>
        </p:txBody>
      </p:sp>
      <p:sp>
        <p:nvSpPr>
          <p:cNvPr id="7" name="Rechteck 6"/>
          <p:cNvSpPr/>
          <p:nvPr/>
        </p:nvSpPr>
        <p:spPr>
          <a:xfrm>
            <a:off x="4598989" y="3901761"/>
            <a:ext cx="936104" cy="432048"/>
          </a:xfrm>
          <a:prstGeom prst="rect">
            <a:avLst/>
          </a:prstGeom>
          <a:solidFill>
            <a:srgbClr val="92D050"/>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de-DE" dirty="0" smtClean="0"/>
              <a:t>IOC</a:t>
            </a:r>
            <a:endParaRPr lang="de-DE" dirty="0"/>
          </a:p>
        </p:txBody>
      </p:sp>
      <p:sp>
        <p:nvSpPr>
          <p:cNvPr id="8" name="Rechteck 7"/>
          <p:cNvSpPr/>
          <p:nvPr/>
        </p:nvSpPr>
        <p:spPr>
          <a:xfrm>
            <a:off x="1703512" y="1388607"/>
            <a:ext cx="936104" cy="432048"/>
          </a:xfrm>
          <a:prstGeom prst="rect">
            <a:avLst/>
          </a:prstGeom>
          <a:solidFill>
            <a:schemeClr val="tx2">
              <a:lumMod val="40000"/>
              <a:lumOff val="6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de-DE" dirty="0" smtClean="0"/>
              <a:t>GUI</a:t>
            </a:r>
            <a:endParaRPr lang="de-DE" dirty="0"/>
          </a:p>
        </p:txBody>
      </p:sp>
      <p:sp>
        <p:nvSpPr>
          <p:cNvPr id="9" name="Rechteck 8"/>
          <p:cNvSpPr/>
          <p:nvPr/>
        </p:nvSpPr>
        <p:spPr>
          <a:xfrm>
            <a:off x="3017658" y="1388607"/>
            <a:ext cx="1080120" cy="432048"/>
          </a:xfrm>
          <a:prstGeom prst="rect">
            <a:avLst/>
          </a:prstGeom>
          <a:solidFill>
            <a:schemeClr val="tx2">
              <a:lumMod val="40000"/>
              <a:lumOff val="6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de-DE" dirty="0" err="1" smtClean="0"/>
              <a:t>Archiver</a:t>
            </a:r>
            <a:endParaRPr lang="de-DE" dirty="0"/>
          </a:p>
        </p:txBody>
      </p:sp>
      <p:sp>
        <p:nvSpPr>
          <p:cNvPr id="10" name="Rechteck 9"/>
          <p:cNvSpPr/>
          <p:nvPr/>
        </p:nvSpPr>
        <p:spPr>
          <a:xfrm>
            <a:off x="1271464" y="4610448"/>
            <a:ext cx="1080120" cy="562126"/>
          </a:xfrm>
          <a:prstGeom prst="rect">
            <a:avLst/>
          </a:prstGeom>
          <a:solidFill>
            <a:schemeClr val="accent4">
              <a:lumMod val="60000"/>
              <a:lumOff val="4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de-DE" dirty="0" err="1" smtClean="0"/>
              <a:t>Beckhoff</a:t>
            </a:r>
            <a:r>
              <a:rPr lang="de-DE" dirty="0" smtClean="0"/>
              <a:t> SPS</a:t>
            </a:r>
            <a:endParaRPr lang="de-DE" dirty="0"/>
          </a:p>
        </p:txBody>
      </p:sp>
      <p:sp>
        <p:nvSpPr>
          <p:cNvPr id="12" name="Rechteck 11"/>
          <p:cNvSpPr/>
          <p:nvPr/>
        </p:nvSpPr>
        <p:spPr>
          <a:xfrm>
            <a:off x="4511824" y="1388607"/>
            <a:ext cx="1080120" cy="432048"/>
          </a:xfrm>
          <a:prstGeom prst="rect">
            <a:avLst/>
          </a:prstGeom>
          <a:solidFill>
            <a:schemeClr val="tx2">
              <a:lumMod val="40000"/>
              <a:lumOff val="6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de-DE" dirty="0" smtClean="0"/>
              <a:t>Alarme</a:t>
            </a:r>
            <a:endParaRPr lang="de-DE" dirty="0"/>
          </a:p>
        </p:txBody>
      </p:sp>
      <p:sp>
        <p:nvSpPr>
          <p:cNvPr id="13" name="Rechteck 12"/>
          <p:cNvSpPr/>
          <p:nvPr/>
        </p:nvSpPr>
        <p:spPr>
          <a:xfrm>
            <a:off x="5933982" y="1388607"/>
            <a:ext cx="1080120" cy="432048"/>
          </a:xfrm>
          <a:prstGeom prst="rect">
            <a:avLst/>
          </a:prstGeom>
          <a:solidFill>
            <a:schemeClr val="tx2">
              <a:lumMod val="40000"/>
              <a:lumOff val="6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de-DE" dirty="0" smtClean="0"/>
              <a:t>Skripte</a:t>
            </a:r>
            <a:endParaRPr lang="de-DE" dirty="0"/>
          </a:p>
        </p:txBody>
      </p:sp>
      <p:sp>
        <p:nvSpPr>
          <p:cNvPr id="14" name="Textfeld 13"/>
          <p:cNvSpPr txBox="1"/>
          <p:nvPr/>
        </p:nvSpPr>
        <p:spPr>
          <a:xfrm>
            <a:off x="9055853" y="908720"/>
            <a:ext cx="2800787" cy="3754874"/>
          </a:xfrm>
          <a:prstGeom prst="rect">
            <a:avLst/>
          </a:prstGeom>
          <a:noFill/>
        </p:spPr>
        <p:txBody>
          <a:bodyPr wrap="square" rtlCol="0">
            <a:spAutoFit/>
          </a:bodyPr>
          <a:lstStyle/>
          <a:p>
            <a:pPr marL="285750" indent="-285750">
              <a:spcBef>
                <a:spcPts val="600"/>
              </a:spcBef>
              <a:buClr>
                <a:schemeClr val="tx2"/>
              </a:buClr>
              <a:buFont typeface="Wingdings" panose="05000000000000000000" pitchFamily="2" charset="2"/>
              <a:buChar char="§"/>
            </a:pPr>
            <a:r>
              <a:rPr lang="de-DE" dirty="0" smtClean="0">
                <a:latin typeface="Arial" panose="020B0604020202020204" pitchFamily="34" charset="0"/>
                <a:cs typeface="Arial" panose="020B0604020202020204" pitchFamily="34" charset="0"/>
              </a:rPr>
              <a:t>Verteiltes Kontrollsystem</a:t>
            </a:r>
          </a:p>
          <a:p>
            <a:pPr marL="285750" indent="-285750">
              <a:spcBef>
                <a:spcPts val="600"/>
              </a:spcBef>
              <a:buClr>
                <a:schemeClr val="tx2"/>
              </a:buClr>
              <a:buFont typeface="Wingdings" panose="05000000000000000000" pitchFamily="2" charset="2"/>
              <a:buChar char="§"/>
            </a:pPr>
            <a:r>
              <a:rPr lang="de-DE" dirty="0" smtClean="0">
                <a:latin typeface="Arial" panose="020B0604020202020204" pitchFamily="34" charset="0"/>
                <a:cs typeface="Arial" panose="020B0604020202020204" pitchFamily="34" charset="0"/>
              </a:rPr>
              <a:t>Jeder kann mit jedem kommunizieren</a:t>
            </a:r>
          </a:p>
          <a:p>
            <a:pPr marL="285750" indent="-285750">
              <a:spcBef>
                <a:spcPts val="600"/>
              </a:spcBef>
              <a:buClr>
                <a:schemeClr val="tx2"/>
              </a:buClr>
              <a:buFont typeface="Wingdings" panose="05000000000000000000" pitchFamily="2" charset="2"/>
              <a:buChar char="§"/>
            </a:pPr>
            <a:r>
              <a:rPr lang="de-DE" dirty="0" smtClean="0">
                <a:latin typeface="Arial" panose="020B0604020202020204" pitchFamily="34" charset="0"/>
                <a:cs typeface="Arial" panose="020B0604020202020204" pitchFamily="34" charset="0"/>
              </a:rPr>
              <a:t>Open Source</a:t>
            </a:r>
          </a:p>
          <a:p>
            <a:pPr marL="285750" indent="-285750">
              <a:spcBef>
                <a:spcPts val="600"/>
              </a:spcBef>
              <a:buClr>
                <a:schemeClr val="tx2"/>
              </a:buClr>
              <a:buFont typeface="Wingdings" panose="05000000000000000000" pitchFamily="2" charset="2"/>
              <a:buChar char="§"/>
            </a:pPr>
            <a:r>
              <a:rPr lang="de-DE" dirty="0" smtClean="0">
                <a:latin typeface="Arial" panose="020B0604020202020204" pitchFamily="34" charset="0"/>
                <a:cs typeface="Arial" panose="020B0604020202020204" pitchFamily="34" charset="0"/>
              </a:rPr>
              <a:t>Flexibel</a:t>
            </a:r>
          </a:p>
          <a:p>
            <a:pPr marL="285750" indent="-285750">
              <a:spcBef>
                <a:spcPts val="600"/>
              </a:spcBef>
              <a:buClr>
                <a:schemeClr val="tx2"/>
              </a:buClr>
              <a:buFont typeface="Wingdings" panose="05000000000000000000" pitchFamily="2" charset="2"/>
              <a:buChar char="§"/>
            </a:pPr>
            <a:endParaRPr lang="de-DE" dirty="0" smtClean="0">
              <a:latin typeface="Arial" panose="020B0604020202020204" pitchFamily="34" charset="0"/>
              <a:cs typeface="Arial" panose="020B0604020202020204" pitchFamily="34" charset="0"/>
            </a:endParaRPr>
          </a:p>
          <a:p>
            <a:pPr marL="285750" indent="-285750">
              <a:spcBef>
                <a:spcPts val="600"/>
              </a:spcBef>
              <a:buClr>
                <a:schemeClr val="tx2"/>
              </a:buClr>
              <a:buFont typeface="Wingdings" panose="05000000000000000000" pitchFamily="2" charset="2"/>
              <a:buChar char="§"/>
            </a:pPr>
            <a:r>
              <a:rPr lang="de-DE" dirty="0" smtClean="0">
                <a:latin typeface="Arial" panose="020B0604020202020204" pitchFamily="34" charset="0"/>
                <a:cs typeface="Arial" panose="020B0604020202020204" pitchFamily="34" charset="0"/>
              </a:rPr>
              <a:t>Fokus auf Linux</a:t>
            </a:r>
          </a:p>
          <a:p>
            <a:pPr marL="285750" indent="-285750">
              <a:spcBef>
                <a:spcPts val="600"/>
              </a:spcBef>
              <a:buClr>
                <a:schemeClr val="tx2"/>
              </a:buClr>
              <a:buFont typeface="Wingdings" panose="05000000000000000000" pitchFamily="2" charset="2"/>
              <a:buChar char="§"/>
            </a:pPr>
            <a:r>
              <a:rPr lang="de-DE" dirty="0" smtClean="0">
                <a:latin typeface="Arial" panose="020B0604020202020204" pitchFamily="34" charset="0"/>
                <a:cs typeface="Arial" panose="020B0604020202020204" pitchFamily="34" charset="0"/>
              </a:rPr>
              <a:t>Nicht deterministisch</a:t>
            </a:r>
          </a:p>
          <a:p>
            <a:pPr marL="285750" indent="-285750">
              <a:spcBef>
                <a:spcPts val="600"/>
              </a:spcBef>
              <a:buClr>
                <a:schemeClr val="tx2"/>
              </a:buClr>
              <a:buFont typeface="Wingdings" panose="05000000000000000000" pitchFamily="2" charset="2"/>
              <a:buChar char="§"/>
            </a:pPr>
            <a:r>
              <a:rPr lang="de-DE" dirty="0" smtClean="0">
                <a:latin typeface="Arial" panose="020B0604020202020204" pitchFamily="34" charset="0"/>
                <a:cs typeface="Arial" panose="020B0604020202020204" pitchFamily="34" charset="0"/>
              </a:rPr>
              <a:t>Nicht zertifiziert</a:t>
            </a:r>
          </a:p>
          <a:p>
            <a:pPr marL="285750" indent="-285750">
              <a:spcBef>
                <a:spcPts val="600"/>
              </a:spcBef>
              <a:buClr>
                <a:schemeClr val="tx2"/>
              </a:buClr>
              <a:buFont typeface="Wingdings" panose="05000000000000000000" pitchFamily="2" charset="2"/>
              <a:buChar char="§"/>
            </a:pPr>
            <a:r>
              <a:rPr lang="de-DE" dirty="0" smtClean="0">
                <a:latin typeface="Arial" panose="020B0604020202020204" pitchFamily="34" charset="0"/>
                <a:cs typeface="Arial" panose="020B0604020202020204" pitchFamily="34" charset="0"/>
              </a:rPr>
              <a:t>Keine Cyber-Security </a:t>
            </a:r>
          </a:p>
        </p:txBody>
      </p:sp>
      <p:sp>
        <p:nvSpPr>
          <p:cNvPr id="15" name="Rechteck 14"/>
          <p:cNvSpPr/>
          <p:nvPr/>
        </p:nvSpPr>
        <p:spPr>
          <a:xfrm>
            <a:off x="7392144" y="1388607"/>
            <a:ext cx="1080120" cy="432048"/>
          </a:xfrm>
          <a:prstGeom prst="rect">
            <a:avLst/>
          </a:prstGeom>
          <a:solidFill>
            <a:schemeClr val="tx2">
              <a:lumMod val="40000"/>
              <a:lumOff val="6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de-DE" dirty="0" smtClean="0"/>
              <a:t>...</a:t>
            </a:r>
            <a:endParaRPr lang="de-DE" dirty="0"/>
          </a:p>
        </p:txBody>
      </p:sp>
      <p:sp>
        <p:nvSpPr>
          <p:cNvPr id="17" name="Rechteck 16"/>
          <p:cNvSpPr/>
          <p:nvPr/>
        </p:nvSpPr>
        <p:spPr>
          <a:xfrm>
            <a:off x="2495600" y="4610448"/>
            <a:ext cx="936104" cy="432048"/>
          </a:xfrm>
          <a:prstGeom prst="rect">
            <a:avLst/>
          </a:prstGeom>
          <a:solidFill>
            <a:schemeClr val="accent4">
              <a:lumMod val="60000"/>
              <a:lumOff val="4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de-DE" dirty="0" err="1" smtClean="0"/>
              <a:t>Oszi</a:t>
            </a:r>
            <a:endParaRPr lang="de-DE" dirty="0"/>
          </a:p>
        </p:txBody>
      </p:sp>
      <p:sp>
        <p:nvSpPr>
          <p:cNvPr id="18" name="Rechteck 17"/>
          <p:cNvSpPr/>
          <p:nvPr/>
        </p:nvSpPr>
        <p:spPr>
          <a:xfrm>
            <a:off x="3546470" y="4610448"/>
            <a:ext cx="936104" cy="432048"/>
          </a:xfrm>
          <a:prstGeom prst="rect">
            <a:avLst/>
          </a:prstGeom>
          <a:solidFill>
            <a:schemeClr val="accent4">
              <a:lumMod val="60000"/>
              <a:lumOff val="4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de-DE" dirty="0" smtClean="0"/>
              <a:t>Laser</a:t>
            </a:r>
            <a:endParaRPr lang="de-DE" dirty="0"/>
          </a:p>
        </p:txBody>
      </p:sp>
      <p:sp>
        <p:nvSpPr>
          <p:cNvPr id="19" name="Rechteck 18"/>
          <p:cNvSpPr/>
          <p:nvPr/>
        </p:nvSpPr>
        <p:spPr>
          <a:xfrm>
            <a:off x="4597340" y="4610448"/>
            <a:ext cx="936104" cy="562251"/>
          </a:xfrm>
          <a:prstGeom prst="rect">
            <a:avLst/>
          </a:prstGeom>
          <a:solidFill>
            <a:schemeClr val="accent4">
              <a:lumMod val="60000"/>
              <a:lumOff val="4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de-DE" dirty="0" smtClean="0"/>
              <a:t>Piezo-Spiegel</a:t>
            </a:r>
            <a:endParaRPr lang="de-DE" dirty="0"/>
          </a:p>
        </p:txBody>
      </p:sp>
      <p:sp>
        <p:nvSpPr>
          <p:cNvPr id="20" name="Rechteck 19"/>
          <p:cNvSpPr/>
          <p:nvPr/>
        </p:nvSpPr>
        <p:spPr>
          <a:xfrm>
            <a:off x="5648210" y="4610448"/>
            <a:ext cx="936104" cy="432048"/>
          </a:xfrm>
          <a:prstGeom prst="rect">
            <a:avLst/>
          </a:prstGeom>
          <a:solidFill>
            <a:schemeClr val="accent4">
              <a:lumMod val="60000"/>
              <a:lumOff val="4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de-DE" dirty="0" smtClean="0"/>
              <a:t>NEC API</a:t>
            </a:r>
            <a:endParaRPr lang="de-DE" dirty="0"/>
          </a:p>
        </p:txBody>
      </p:sp>
      <p:sp>
        <p:nvSpPr>
          <p:cNvPr id="21" name="Rechteck 20"/>
          <p:cNvSpPr/>
          <p:nvPr/>
        </p:nvSpPr>
        <p:spPr>
          <a:xfrm>
            <a:off x="6699082" y="4610448"/>
            <a:ext cx="936104" cy="432048"/>
          </a:xfrm>
          <a:prstGeom prst="rect">
            <a:avLst/>
          </a:prstGeom>
          <a:solidFill>
            <a:schemeClr val="accent4">
              <a:lumMod val="60000"/>
              <a:lumOff val="4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de-DE" dirty="0" smtClean="0"/>
              <a:t>BACNET</a:t>
            </a:r>
            <a:endParaRPr lang="de-DE" dirty="0"/>
          </a:p>
        </p:txBody>
      </p:sp>
      <p:sp>
        <p:nvSpPr>
          <p:cNvPr id="22" name="Rechteck 21"/>
          <p:cNvSpPr/>
          <p:nvPr/>
        </p:nvSpPr>
        <p:spPr>
          <a:xfrm>
            <a:off x="5648210" y="3901761"/>
            <a:ext cx="936104" cy="432048"/>
          </a:xfrm>
          <a:prstGeom prst="rect">
            <a:avLst/>
          </a:prstGeom>
          <a:solidFill>
            <a:srgbClr val="92D050"/>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de-DE" dirty="0" smtClean="0"/>
              <a:t>IOC</a:t>
            </a:r>
            <a:endParaRPr lang="de-DE" dirty="0"/>
          </a:p>
        </p:txBody>
      </p:sp>
      <p:sp>
        <p:nvSpPr>
          <p:cNvPr id="23" name="Rechteck 22"/>
          <p:cNvSpPr/>
          <p:nvPr/>
        </p:nvSpPr>
        <p:spPr>
          <a:xfrm>
            <a:off x="6696625" y="3899786"/>
            <a:ext cx="936104" cy="432048"/>
          </a:xfrm>
          <a:prstGeom prst="rect">
            <a:avLst/>
          </a:prstGeom>
          <a:solidFill>
            <a:srgbClr val="92D050"/>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de-DE" dirty="0" smtClean="0"/>
              <a:t>IOC</a:t>
            </a:r>
            <a:endParaRPr lang="de-DE" dirty="0"/>
          </a:p>
        </p:txBody>
      </p:sp>
      <p:sp>
        <p:nvSpPr>
          <p:cNvPr id="24" name="Rechteck 23"/>
          <p:cNvSpPr/>
          <p:nvPr/>
        </p:nvSpPr>
        <p:spPr>
          <a:xfrm>
            <a:off x="91862" y="1425738"/>
            <a:ext cx="936104" cy="432048"/>
          </a:xfrm>
          <a:prstGeom prst="rect">
            <a:avLst/>
          </a:prstGeom>
          <a:solidFill>
            <a:schemeClr val="bg1"/>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dirty="0" smtClean="0"/>
              <a:t>Clients</a:t>
            </a:r>
            <a:endParaRPr lang="de-DE" dirty="0"/>
          </a:p>
        </p:txBody>
      </p:sp>
      <p:sp>
        <p:nvSpPr>
          <p:cNvPr id="25" name="Rechteck 24"/>
          <p:cNvSpPr/>
          <p:nvPr/>
        </p:nvSpPr>
        <p:spPr>
          <a:xfrm>
            <a:off x="91862" y="2492896"/>
            <a:ext cx="1179602" cy="432048"/>
          </a:xfrm>
          <a:prstGeom prst="rect">
            <a:avLst/>
          </a:prstGeom>
          <a:solidFill>
            <a:schemeClr val="bg1"/>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dirty="0" smtClean="0"/>
              <a:t>Ethernet</a:t>
            </a:r>
            <a:endParaRPr lang="de-DE" dirty="0"/>
          </a:p>
        </p:txBody>
      </p:sp>
      <p:sp>
        <p:nvSpPr>
          <p:cNvPr id="26" name="Rechteck 25"/>
          <p:cNvSpPr/>
          <p:nvPr/>
        </p:nvSpPr>
        <p:spPr>
          <a:xfrm>
            <a:off x="91862" y="3899786"/>
            <a:ext cx="936104" cy="432048"/>
          </a:xfrm>
          <a:prstGeom prst="rect">
            <a:avLst/>
          </a:prstGeom>
          <a:solidFill>
            <a:schemeClr val="bg1"/>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dirty="0" smtClean="0"/>
              <a:t>Treiber</a:t>
            </a:r>
            <a:endParaRPr lang="de-DE" dirty="0"/>
          </a:p>
        </p:txBody>
      </p:sp>
      <p:sp>
        <p:nvSpPr>
          <p:cNvPr id="27" name="Rechteck 26"/>
          <p:cNvSpPr/>
          <p:nvPr/>
        </p:nvSpPr>
        <p:spPr>
          <a:xfrm>
            <a:off x="91862" y="4610448"/>
            <a:ext cx="1179602" cy="432048"/>
          </a:xfrm>
          <a:prstGeom prst="rect">
            <a:avLst/>
          </a:prstGeom>
          <a:solidFill>
            <a:schemeClr val="bg1"/>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dirty="0" smtClean="0"/>
              <a:t>Hardware API</a:t>
            </a:r>
            <a:endParaRPr lang="de-DE" dirty="0"/>
          </a:p>
        </p:txBody>
      </p:sp>
      <p:cxnSp>
        <p:nvCxnSpPr>
          <p:cNvPr id="31" name="Gerade Verbindung mit Pfeil 30"/>
          <p:cNvCxnSpPr>
            <a:stCxn id="4" idx="2"/>
            <a:endCxn id="10" idx="0"/>
          </p:cNvCxnSpPr>
          <p:nvPr/>
        </p:nvCxnSpPr>
        <p:spPr>
          <a:xfrm>
            <a:off x="1811524" y="4343383"/>
            <a:ext cx="0" cy="267065"/>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Gerade Verbindung mit Pfeil 37"/>
          <p:cNvCxnSpPr>
            <a:stCxn id="5" idx="2"/>
            <a:endCxn id="17" idx="0"/>
          </p:cNvCxnSpPr>
          <p:nvPr/>
        </p:nvCxnSpPr>
        <p:spPr>
          <a:xfrm>
            <a:off x="2963652" y="4342889"/>
            <a:ext cx="0" cy="267559"/>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Gerade Verbindung mit Pfeil 40"/>
          <p:cNvCxnSpPr>
            <a:stCxn id="6" idx="2"/>
            <a:endCxn id="18" idx="0"/>
          </p:cNvCxnSpPr>
          <p:nvPr/>
        </p:nvCxnSpPr>
        <p:spPr>
          <a:xfrm>
            <a:off x="4014522" y="4342889"/>
            <a:ext cx="0" cy="267559"/>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Gerade Verbindung mit Pfeil 43"/>
          <p:cNvCxnSpPr>
            <a:stCxn id="7" idx="2"/>
            <a:endCxn id="19" idx="0"/>
          </p:cNvCxnSpPr>
          <p:nvPr/>
        </p:nvCxnSpPr>
        <p:spPr>
          <a:xfrm flipH="1">
            <a:off x="5065392" y="4333809"/>
            <a:ext cx="1649" cy="276639"/>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Gerade Verbindung mit Pfeil 46"/>
          <p:cNvCxnSpPr>
            <a:stCxn id="22" idx="2"/>
            <a:endCxn id="20" idx="0"/>
          </p:cNvCxnSpPr>
          <p:nvPr/>
        </p:nvCxnSpPr>
        <p:spPr>
          <a:xfrm>
            <a:off x="6116262" y="4333809"/>
            <a:ext cx="0" cy="276639"/>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Gerade Verbindung mit Pfeil 49"/>
          <p:cNvCxnSpPr>
            <a:stCxn id="23" idx="2"/>
            <a:endCxn id="21" idx="0"/>
          </p:cNvCxnSpPr>
          <p:nvPr/>
        </p:nvCxnSpPr>
        <p:spPr>
          <a:xfrm>
            <a:off x="7164677" y="4331834"/>
            <a:ext cx="2457" cy="278614"/>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3" name="Rechteck 52"/>
          <p:cNvSpPr/>
          <p:nvPr/>
        </p:nvSpPr>
        <p:spPr>
          <a:xfrm>
            <a:off x="7747497" y="4610448"/>
            <a:ext cx="936104" cy="432048"/>
          </a:xfrm>
          <a:prstGeom prst="rect">
            <a:avLst/>
          </a:prstGeom>
          <a:solidFill>
            <a:schemeClr val="accent4">
              <a:lumMod val="60000"/>
              <a:lumOff val="4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de-DE" dirty="0" smtClean="0"/>
              <a:t>...</a:t>
            </a:r>
            <a:endParaRPr lang="de-DE" dirty="0"/>
          </a:p>
        </p:txBody>
      </p:sp>
      <p:sp>
        <p:nvSpPr>
          <p:cNvPr id="54" name="Rechteck 53"/>
          <p:cNvSpPr/>
          <p:nvPr/>
        </p:nvSpPr>
        <p:spPr>
          <a:xfrm>
            <a:off x="7745040" y="3899786"/>
            <a:ext cx="936104" cy="432048"/>
          </a:xfrm>
          <a:prstGeom prst="rect">
            <a:avLst/>
          </a:prstGeom>
          <a:solidFill>
            <a:srgbClr val="92D050"/>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de-DE" dirty="0" smtClean="0"/>
              <a:t>IOC</a:t>
            </a:r>
            <a:endParaRPr lang="de-DE" dirty="0"/>
          </a:p>
        </p:txBody>
      </p:sp>
      <p:cxnSp>
        <p:nvCxnSpPr>
          <p:cNvPr id="55" name="Gerade Verbindung mit Pfeil 54"/>
          <p:cNvCxnSpPr>
            <a:stCxn id="54" idx="2"/>
            <a:endCxn id="53" idx="0"/>
          </p:cNvCxnSpPr>
          <p:nvPr/>
        </p:nvCxnSpPr>
        <p:spPr>
          <a:xfrm>
            <a:off x="8213092" y="4331834"/>
            <a:ext cx="2457" cy="278614"/>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6" name="Gerade Verbindung mit Pfeil 55"/>
          <p:cNvCxnSpPr>
            <a:endCxn id="4" idx="0"/>
          </p:cNvCxnSpPr>
          <p:nvPr/>
        </p:nvCxnSpPr>
        <p:spPr>
          <a:xfrm>
            <a:off x="1811524" y="2924944"/>
            <a:ext cx="0" cy="986391"/>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9" name="Gerade Verbindung mit Pfeil 58"/>
          <p:cNvCxnSpPr/>
          <p:nvPr/>
        </p:nvCxnSpPr>
        <p:spPr>
          <a:xfrm>
            <a:off x="2963652" y="2924944"/>
            <a:ext cx="0" cy="986391"/>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0" name="Gerade Verbindung mit Pfeil 59"/>
          <p:cNvCxnSpPr/>
          <p:nvPr/>
        </p:nvCxnSpPr>
        <p:spPr>
          <a:xfrm>
            <a:off x="4000305" y="2924944"/>
            <a:ext cx="0" cy="986391"/>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1" name="Gerade Verbindung mit Pfeil 60"/>
          <p:cNvCxnSpPr/>
          <p:nvPr/>
        </p:nvCxnSpPr>
        <p:spPr>
          <a:xfrm>
            <a:off x="5065392" y="2913395"/>
            <a:ext cx="0" cy="986391"/>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2" name="Gerade Verbindung mit Pfeil 61"/>
          <p:cNvCxnSpPr/>
          <p:nvPr/>
        </p:nvCxnSpPr>
        <p:spPr>
          <a:xfrm>
            <a:off x="6116262" y="2924450"/>
            <a:ext cx="0" cy="986391"/>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3" name="Gerade Verbindung mit Pfeil 62"/>
          <p:cNvCxnSpPr/>
          <p:nvPr/>
        </p:nvCxnSpPr>
        <p:spPr>
          <a:xfrm>
            <a:off x="7164677" y="2931034"/>
            <a:ext cx="0" cy="986391"/>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4" name="Gerade Verbindung mit Pfeil 63"/>
          <p:cNvCxnSpPr/>
          <p:nvPr/>
        </p:nvCxnSpPr>
        <p:spPr>
          <a:xfrm>
            <a:off x="8216318" y="2924450"/>
            <a:ext cx="0" cy="986391"/>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5" name="Gerade Verbindung mit Pfeil 64"/>
          <p:cNvCxnSpPr>
            <a:stCxn id="8" idx="2"/>
          </p:cNvCxnSpPr>
          <p:nvPr/>
        </p:nvCxnSpPr>
        <p:spPr>
          <a:xfrm>
            <a:off x="2171564" y="1820655"/>
            <a:ext cx="0" cy="672241"/>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8" name="Gerade Verbindung mit Pfeil 67"/>
          <p:cNvCxnSpPr>
            <a:stCxn id="9" idx="2"/>
          </p:cNvCxnSpPr>
          <p:nvPr/>
        </p:nvCxnSpPr>
        <p:spPr>
          <a:xfrm>
            <a:off x="3557718" y="1820655"/>
            <a:ext cx="0" cy="709372"/>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1" name="Gerade Verbindung mit Pfeil 70"/>
          <p:cNvCxnSpPr>
            <a:stCxn id="12" idx="2"/>
          </p:cNvCxnSpPr>
          <p:nvPr/>
        </p:nvCxnSpPr>
        <p:spPr>
          <a:xfrm>
            <a:off x="5051884" y="1820655"/>
            <a:ext cx="0" cy="680306"/>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2" name="Gerade Verbindung mit Pfeil 71"/>
          <p:cNvCxnSpPr>
            <a:stCxn id="13" idx="2"/>
          </p:cNvCxnSpPr>
          <p:nvPr/>
        </p:nvCxnSpPr>
        <p:spPr>
          <a:xfrm>
            <a:off x="6474042" y="1820655"/>
            <a:ext cx="0" cy="680306"/>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3" name="Gerade Verbindung mit Pfeil 72"/>
          <p:cNvCxnSpPr>
            <a:stCxn id="15" idx="2"/>
          </p:cNvCxnSpPr>
          <p:nvPr/>
        </p:nvCxnSpPr>
        <p:spPr>
          <a:xfrm>
            <a:off x="7932204" y="1820655"/>
            <a:ext cx="0" cy="672241"/>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3" name="Textfeld 82"/>
          <p:cNvSpPr txBox="1"/>
          <p:nvPr/>
        </p:nvSpPr>
        <p:spPr>
          <a:xfrm>
            <a:off x="767408" y="5698759"/>
            <a:ext cx="7784389" cy="369332"/>
          </a:xfrm>
          <a:prstGeom prst="rect">
            <a:avLst/>
          </a:prstGeom>
          <a:noFill/>
        </p:spPr>
        <p:txBody>
          <a:bodyPr wrap="square" rtlCol="0">
            <a:spAutoFit/>
          </a:bodyPr>
          <a:lstStyle/>
          <a:p>
            <a:pPr>
              <a:spcBef>
                <a:spcPts val="600"/>
              </a:spcBef>
              <a:buClr>
                <a:schemeClr val="tx2"/>
              </a:buClr>
            </a:pPr>
            <a:r>
              <a:rPr lang="de-DE" dirty="0" smtClean="0">
                <a:latin typeface="Arial" panose="020B0604020202020204" pitchFamily="34" charset="0"/>
                <a:cs typeface="Arial" panose="020B0604020202020204" pitchFamily="34" charset="0"/>
                <a:sym typeface="Wingdings" panose="05000000000000000000" pitchFamily="2" charset="2"/>
              </a:rPr>
              <a:t> </a:t>
            </a:r>
            <a:r>
              <a:rPr lang="de-DE" dirty="0" smtClean="0">
                <a:latin typeface="Arial" panose="020B0604020202020204" pitchFamily="34" charset="0"/>
                <a:cs typeface="Arial" panose="020B0604020202020204" pitchFamily="34" charset="0"/>
              </a:rPr>
              <a:t>Viele verschiedene Tools mit eigenen Abhängigkeiten und Schnittstellen</a:t>
            </a:r>
          </a:p>
        </p:txBody>
      </p:sp>
    </p:spTree>
    <p:extLst>
      <p:ext uri="{BB962C8B-B14F-4D97-AF65-F5344CB8AC3E}">
        <p14:creationId xmlns:p14="http://schemas.microsoft.com/office/powerpoint/2010/main" val="907456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txBox="1">
            <a:spLocks/>
          </p:cNvSpPr>
          <p:nvPr/>
        </p:nvSpPr>
        <p:spPr bwMode="auto">
          <a:xfrm>
            <a:off x="695400" y="333376"/>
            <a:ext cx="10513168" cy="43132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DE" sz="2200" b="1" dirty="0" smtClean="0">
                <a:solidFill>
                  <a:srgbClr val="003E89"/>
                </a:solidFill>
                <a:latin typeface="Arial" charset="0"/>
              </a:rPr>
              <a:t>Verwendung</a:t>
            </a:r>
            <a:r>
              <a:rPr lang="en-US" sz="2200" b="1" dirty="0" smtClean="0">
                <a:solidFill>
                  <a:srgbClr val="003E89"/>
                </a:solidFill>
                <a:latin typeface="Arial" charset="0"/>
              </a:rPr>
              <a:t> von Docker </a:t>
            </a:r>
            <a:r>
              <a:rPr lang="de-DE" sz="2200" b="1" dirty="0" smtClean="0">
                <a:solidFill>
                  <a:srgbClr val="003E89"/>
                </a:solidFill>
                <a:latin typeface="Arial" charset="0"/>
              </a:rPr>
              <a:t>Containern</a:t>
            </a:r>
            <a:endParaRPr lang="de-DE" sz="2200" b="1" dirty="0">
              <a:solidFill>
                <a:srgbClr val="003E89"/>
              </a:solidFill>
              <a:latin typeface="Arial" charset="0"/>
            </a:endParaRPr>
          </a:p>
        </p:txBody>
      </p:sp>
      <p:sp>
        <p:nvSpPr>
          <p:cNvPr id="4" name="Rechteck 3"/>
          <p:cNvSpPr/>
          <p:nvPr/>
        </p:nvSpPr>
        <p:spPr>
          <a:xfrm>
            <a:off x="407368" y="5428898"/>
            <a:ext cx="2736303" cy="432048"/>
          </a:xfrm>
          <a:prstGeom prst="rect">
            <a:avLst/>
          </a:prstGeom>
          <a:solidFill>
            <a:schemeClr val="bg1">
              <a:lumMod val="85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de-DE" dirty="0" smtClean="0"/>
              <a:t>Hardware</a:t>
            </a:r>
            <a:endParaRPr lang="de-DE" dirty="0"/>
          </a:p>
        </p:txBody>
      </p:sp>
      <p:sp>
        <p:nvSpPr>
          <p:cNvPr id="6" name="Rechteck 5"/>
          <p:cNvSpPr/>
          <p:nvPr/>
        </p:nvSpPr>
        <p:spPr>
          <a:xfrm>
            <a:off x="407368" y="4806837"/>
            <a:ext cx="2736303" cy="598372"/>
          </a:xfrm>
          <a:prstGeom prst="rect">
            <a:avLst/>
          </a:prstGeom>
          <a:solidFill>
            <a:schemeClr val="tx2">
              <a:lumMod val="40000"/>
              <a:lumOff val="6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de-DE" dirty="0" smtClean="0"/>
              <a:t>Betriebssystem (Kernel)</a:t>
            </a:r>
            <a:endParaRPr lang="de-DE" dirty="0"/>
          </a:p>
        </p:txBody>
      </p:sp>
      <p:sp>
        <p:nvSpPr>
          <p:cNvPr id="7" name="Rechteck 6"/>
          <p:cNvSpPr/>
          <p:nvPr/>
        </p:nvSpPr>
        <p:spPr>
          <a:xfrm>
            <a:off x="407368" y="4351100"/>
            <a:ext cx="2736303" cy="432048"/>
          </a:xfrm>
          <a:prstGeom prst="rect">
            <a:avLst/>
          </a:prstGeom>
          <a:solidFill>
            <a:schemeClr val="accent3">
              <a:lumMod val="40000"/>
              <a:lumOff val="6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de-DE" dirty="0" err="1" smtClean="0"/>
              <a:t>Hypervisor</a:t>
            </a:r>
            <a:endParaRPr lang="de-DE" dirty="0"/>
          </a:p>
        </p:txBody>
      </p:sp>
      <p:grpSp>
        <p:nvGrpSpPr>
          <p:cNvPr id="16" name="Gruppieren 15"/>
          <p:cNvGrpSpPr/>
          <p:nvPr/>
        </p:nvGrpSpPr>
        <p:grpSpPr>
          <a:xfrm>
            <a:off x="407368" y="2370831"/>
            <a:ext cx="1391848" cy="1915981"/>
            <a:chOff x="640717" y="1844824"/>
            <a:chExt cx="1013864" cy="1915981"/>
          </a:xfrm>
        </p:grpSpPr>
        <p:sp>
          <p:nvSpPr>
            <p:cNvPr id="8" name="Rechteck 7"/>
            <p:cNvSpPr/>
            <p:nvPr/>
          </p:nvSpPr>
          <p:spPr>
            <a:xfrm>
              <a:off x="747684" y="2276872"/>
              <a:ext cx="811812" cy="432048"/>
            </a:xfrm>
            <a:prstGeom prst="rect">
              <a:avLst/>
            </a:prstGeom>
            <a:solidFill>
              <a:schemeClr val="accent3">
                <a:lumMod val="40000"/>
                <a:lumOff val="6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de-DE" smtClean="0"/>
                <a:t>App</a:t>
              </a:r>
              <a:endParaRPr lang="de-DE" dirty="0"/>
            </a:p>
          </p:txBody>
        </p:sp>
        <p:sp>
          <p:nvSpPr>
            <p:cNvPr id="9" name="Rechteck 8"/>
            <p:cNvSpPr/>
            <p:nvPr/>
          </p:nvSpPr>
          <p:spPr>
            <a:xfrm>
              <a:off x="747684" y="2747282"/>
              <a:ext cx="811812" cy="432048"/>
            </a:xfrm>
            <a:prstGeom prst="rect">
              <a:avLst/>
            </a:prstGeom>
            <a:solidFill>
              <a:schemeClr val="bg1">
                <a:lumMod val="85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de-DE" dirty="0" err="1" smtClean="0"/>
                <a:t>Libs</a:t>
              </a:r>
              <a:endParaRPr lang="de-DE" dirty="0"/>
            </a:p>
          </p:txBody>
        </p:sp>
        <p:sp>
          <p:nvSpPr>
            <p:cNvPr id="10" name="Rechteck 9"/>
            <p:cNvSpPr/>
            <p:nvPr/>
          </p:nvSpPr>
          <p:spPr>
            <a:xfrm>
              <a:off x="747684" y="3228097"/>
              <a:ext cx="811812" cy="432048"/>
            </a:xfrm>
            <a:prstGeom prst="rect">
              <a:avLst/>
            </a:prstGeom>
            <a:solidFill>
              <a:schemeClr val="tx2">
                <a:lumMod val="40000"/>
                <a:lumOff val="6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de-DE" dirty="0" smtClean="0"/>
                <a:t>Kernel</a:t>
              </a:r>
              <a:endParaRPr lang="de-DE" dirty="0"/>
            </a:p>
          </p:txBody>
        </p:sp>
        <p:sp>
          <p:nvSpPr>
            <p:cNvPr id="11" name="Rechteck 10"/>
            <p:cNvSpPr/>
            <p:nvPr/>
          </p:nvSpPr>
          <p:spPr>
            <a:xfrm>
              <a:off x="640717" y="1844824"/>
              <a:ext cx="1013864" cy="1915981"/>
            </a:xfrm>
            <a:prstGeom prst="rect">
              <a:avLst/>
            </a:prstGeom>
            <a:noFill/>
            <a:ln>
              <a:solidFill>
                <a:schemeClr val="tx1"/>
              </a:solidFill>
            </a:ln>
            <a:effectLst/>
          </p:spPr>
          <p:style>
            <a:lnRef idx="1">
              <a:schemeClr val="accent2"/>
            </a:lnRef>
            <a:fillRef idx="2">
              <a:schemeClr val="accent2"/>
            </a:fillRef>
            <a:effectRef idx="1">
              <a:schemeClr val="accent2"/>
            </a:effectRef>
            <a:fontRef idx="minor">
              <a:schemeClr val="dk1"/>
            </a:fontRef>
          </p:style>
          <p:txBody>
            <a:bodyPr rtlCol="0" anchor="t" anchorCtr="0"/>
            <a:lstStyle/>
            <a:p>
              <a:pPr algn="ctr"/>
              <a:r>
                <a:rPr lang="de-DE" dirty="0" smtClean="0"/>
                <a:t>VM1</a:t>
              </a:r>
              <a:endParaRPr lang="de-DE" dirty="0"/>
            </a:p>
          </p:txBody>
        </p:sp>
      </p:grpSp>
      <p:grpSp>
        <p:nvGrpSpPr>
          <p:cNvPr id="17" name="Gruppieren 16"/>
          <p:cNvGrpSpPr/>
          <p:nvPr/>
        </p:nvGrpSpPr>
        <p:grpSpPr>
          <a:xfrm>
            <a:off x="1845110" y="2371294"/>
            <a:ext cx="1298561" cy="1915981"/>
            <a:chOff x="1728283" y="1844824"/>
            <a:chExt cx="1013864" cy="1915981"/>
          </a:xfrm>
        </p:grpSpPr>
        <p:sp>
          <p:nvSpPr>
            <p:cNvPr id="12" name="Rechteck 11"/>
            <p:cNvSpPr/>
            <p:nvPr/>
          </p:nvSpPr>
          <p:spPr>
            <a:xfrm>
              <a:off x="1835250" y="2276872"/>
              <a:ext cx="811812" cy="432048"/>
            </a:xfrm>
            <a:prstGeom prst="rect">
              <a:avLst/>
            </a:prstGeom>
            <a:solidFill>
              <a:schemeClr val="accent3">
                <a:lumMod val="40000"/>
                <a:lumOff val="6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de-DE" smtClean="0"/>
                <a:t>App</a:t>
              </a:r>
              <a:endParaRPr lang="de-DE" dirty="0"/>
            </a:p>
          </p:txBody>
        </p:sp>
        <p:sp>
          <p:nvSpPr>
            <p:cNvPr id="13" name="Rechteck 12"/>
            <p:cNvSpPr/>
            <p:nvPr/>
          </p:nvSpPr>
          <p:spPr>
            <a:xfrm>
              <a:off x="1835250" y="2747282"/>
              <a:ext cx="811812" cy="432048"/>
            </a:xfrm>
            <a:prstGeom prst="rect">
              <a:avLst/>
            </a:prstGeom>
            <a:solidFill>
              <a:schemeClr val="bg1">
                <a:lumMod val="85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de-DE" dirty="0" err="1" smtClean="0"/>
                <a:t>Libs</a:t>
              </a:r>
              <a:endParaRPr lang="de-DE" dirty="0"/>
            </a:p>
          </p:txBody>
        </p:sp>
        <p:sp>
          <p:nvSpPr>
            <p:cNvPr id="14" name="Rechteck 13"/>
            <p:cNvSpPr/>
            <p:nvPr/>
          </p:nvSpPr>
          <p:spPr>
            <a:xfrm>
              <a:off x="1835250" y="3228097"/>
              <a:ext cx="811812" cy="432048"/>
            </a:xfrm>
            <a:prstGeom prst="rect">
              <a:avLst/>
            </a:prstGeom>
            <a:solidFill>
              <a:schemeClr val="tx2">
                <a:lumMod val="40000"/>
                <a:lumOff val="6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de-DE" dirty="0" smtClean="0"/>
                <a:t>Kernel</a:t>
              </a:r>
              <a:endParaRPr lang="de-DE" dirty="0"/>
            </a:p>
          </p:txBody>
        </p:sp>
        <p:sp>
          <p:nvSpPr>
            <p:cNvPr id="15" name="Rechteck 14"/>
            <p:cNvSpPr/>
            <p:nvPr/>
          </p:nvSpPr>
          <p:spPr>
            <a:xfrm>
              <a:off x="1728283" y="1844824"/>
              <a:ext cx="1013864" cy="1915981"/>
            </a:xfrm>
            <a:prstGeom prst="rect">
              <a:avLst/>
            </a:prstGeom>
            <a:noFill/>
            <a:ln>
              <a:solidFill>
                <a:schemeClr val="tx1"/>
              </a:solidFill>
            </a:ln>
            <a:effectLst/>
          </p:spPr>
          <p:style>
            <a:lnRef idx="1">
              <a:schemeClr val="accent2"/>
            </a:lnRef>
            <a:fillRef idx="2">
              <a:schemeClr val="accent2"/>
            </a:fillRef>
            <a:effectRef idx="1">
              <a:schemeClr val="accent2"/>
            </a:effectRef>
            <a:fontRef idx="minor">
              <a:schemeClr val="dk1"/>
            </a:fontRef>
          </p:style>
          <p:txBody>
            <a:bodyPr rtlCol="0" anchor="t" anchorCtr="0"/>
            <a:lstStyle/>
            <a:p>
              <a:pPr algn="ctr"/>
              <a:r>
                <a:rPr lang="de-DE" dirty="0" smtClean="0"/>
                <a:t>VM2</a:t>
              </a:r>
              <a:endParaRPr lang="de-DE" dirty="0"/>
            </a:p>
          </p:txBody>
        </p:sp>
      </p:grpSp>
      <p:sp>
        <p:nvSpPr>
          <p:cNvPr id="18" name="Textfeld 17"/>
          <p:cNvSpPr txBox="1"/>
          <p:nvPr/>
        </p:nvSpPr>
        <p:spPr>
          <a:xfrm>
            <a:off x="407368" y="1988840"/>
            <a:ext cx="2736303" cy="369332"/>
          </a:xfrm>
          <a:prstGeom prst="rect">
            <a:avLst/>
          </a:prstGeom>
          <a:noFill/>
        </p:spPr>
        <p:txBody>
          <a:bodyPr wrap="square" rtlCol="0">
            <a:spAutoFit/>
          </a:bodyPr>
          <a:lstStyle/>
          <a:p>
            <a:pPr algn="ctr"/>
            <a:r>
              <a:rPr lang="de-DE" dirty="0" smtClean="0"/>
              <a:t>Virtuelle Maschine</a:t>
            </a:r>
            <a:endParaRPr lang="de-DE" dirty="0"/>
          </a:p>
        </p:txBody>
      </p:sp>
      <p:sp>
        <p:nvSpPr>
          <p:cNvPr id="19" name="Rechteck 18"/>
          <p:cNvSpPr/>
          <p:nvPr/>
        </p:nvSpPr>
        <p:spPr>
          <a:xfrm>
            <a:off x="3431704" y="5428898"/>
            <a:ext cx="2664295" cy="432048"/>
          </a:xfrm>
          <a:prstGeom prst="rect">
            <a:avLst/>
          </a:prstGeom>
          <a:solidFill>
            <a:schemeClr val="bg1">
              <a:lumMod val="85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de-DE" dirty="0" smtClean="0"/>
              <a:t>Hardware</a:t>
            </a:r>
            <a:endParaRPr lang="de-DE" dirty="0"/>
          </a:p>
        </p:txBody>
      </p:sp>
      <p:sp>
        <p:nvSpPr>
          <p:cNvPr id="20" name="Rechteck 19"/>
          <p:cNvSpPr/>
          <p:nvPr/>
        </p:nvSpPr>
        <p:spPr>
          <a:xfrm>
            <a:off x="3431704" y="4806837"/>
            <a:ext cx="2664295" cy="598372"/>
          </a:xfrm>
          <a:prstGeom prst="rect">
            <a:avLst/>
          </a:prstGeom>
          <a:solidFill>
            <a:schemeClr val="tx2">
              <a:lumMod val="40000"/>
              <a:lumOff val="6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de-DE" dirty="0" smtClean="0"/>
              <a:t>Betriebssystem (Kernel)</a:t>
            </a:r>
            <a:endParaRPr lang="de-DE" dirty="0"/>
          </a:p>
        </p:txBody>
      </p:sp>
      <p:sp>
        <p:nvSpPr>
          <p:cNvPr id="21" name="Rechteck 20"/>
          <p:cNvSpPr/>
          <p:nvPr/>
        </p:nvSpPr>
        <p:spPr>
          <a:xfrm>
            <a:off x="3431704" y="4351100"/>
            <a:ext cx="2664295" cy="432048"/>
          </a:xfrm>
          <a:prstGeom prst="rect">
            <a:avLst/>
          </a:prstGeom>
          <a:solidFill>
            <a:schemeClr val="accent3">
              <a:lumMod val="40000"/>
              <a:lumOff val="6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de-DE" dirty="0" smtClean="0"/>
              <a:t>Docker Engine</a:t>
            </a:r>
            <a:endParaRPr lang="de-DE" dirty="0"/>
          </a:p>
        </p:txBody>
      </p:sp>
      <p:grpSp>
        <p:nvGrpSpPr>
          <p:cNvPr id="22" name="Gruppieren 21"/>
          <p:cNvGrpSpPr/>
          <p:nvPr/>
        </p:nvGrpSpPr>
        <p:grpSpPr>
          <a:xfrm>
            <a:off x="3431704" y="2370831"/>
            <a:ext cx="1266934" cy="1915981"/>
            <a:chOff x="568709" y="1844824"/>
            <a:chExt cx="1085872" cy="1915981"/>
          </a:xfrm>
        </p:grpSpPr>
        <p:sp>
          <p:nvSpPr>
            <p:cNvPr id="23" name="Rechteck 22"/>
            <p:cNvSpPr/>
            <p:nvPr/>
          </p:nvSpPr>
          <p:spPr>
            <a:xfrm>
              <a:off x="712725" y="2276872"/>
              <a:ext cx="846771" cy="432048"/>
            </a:xfrm>
            <a:prstGeom prst="rect">
              <a:avLst/>
            </a:prstGeom>
            <a:solidFill>
              <a:schemeClr val="accent3">
                <a:lumMod val="40000"/>
                <a:lumOff val="6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de-DE" dirty="0" smtClean="0"/>
                <a:t>App</a:t>
              </a:r>
              <a:endParaRPr lang="de-DE" dirty="0"/>
            </a:p>
          </p:txBody>
        </p:sp>
        <p:sp>
          <p:nvSpPr>
            <p:cNvPr id="24" name="Rechteck 23"/>
            <p:cNvSpPr/>
            <p:nvPr/>
          </p:nvSpPr>
          <p:spPr>
            <a:xfrm>
              <a:off x="712725" y="2747282"/>
              <a:ext cx="846771" cy="432048"/>
            </a:xfrm>
            <a:prstGeom prst="rect">
              <a:avLst/>
            </a:prstGeom>
            <a:solidFill>
              <a:schemeClr val="bg1">
                <a:lumMod val="85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de-DE" dirty="0" err="1" smtClean="0"/>
                <a:t>Libs</a:t>
              </a:r>
              <a:endParaRPr lang="de-DE" dirty="0"/>
            </a:p>
          </p:txBody>
        </p:sp>
        <p:sp>
          <p:nvSpPr>
            <p:cNvPr id="26" name="Rechteck 25"/>
            <p:cNvSpPr/>
            <p:nvPr/>
          </p:nvSpPr>
          <p:spPr>
            <a:xfrm>
              <a:off x="568709" y="1844824"/>
              <a:ext cx="1085872" cy="1915981"/>
            </a:xfrm>
            <a:prstGeom prst="rect">
              <a:avLst/>
            </a:prstGeom>
            <a:noFill/>
            <a:ln>
              <a:solidFill>
                <a:schemeClr val="tx1"/>
              </a:solidFill>
            </a:ln>
            <a:effectLst/>
          </p:spPr>
          <p:style>
            <a:lnRef idx="1">
              <a:schemeClr val="accent2"/>
            </a:lnRef>
            <a:fillRef idx="2">
              <a:schemeClr val="accent2"/>
            </a:fillRef>
            <a:effectRef idx="1">
              <a:schemeClr val="accent2"/>
            </a:effectRef>
            <a:fontRef idx="minor">
              <a:schemeClr val="dk1"/>
            </a:fontRef>
          </p:style>
          <p:txBody>
            <a:bodyPr rtlCol="0" anchor="t" anchorCtr="0"/>
            <a:lstStyle/>
            <a:p>
              <a:pPr algn="ctr"/>
              <a:r>
                <a:rPr lang="de-DE" dirty="0" smtClean="0"/>
                <a:t>Container 1</a:t>
              </a:r>
              <a:endParaRPr lang="de-DE" dirty="0"/>
            </a:p>
          </p:txBody>
        </p:sp>
      </p:grpSp>
      <p:grpSp>
        <p:nvGrpSpPr>
          <p:cNvPr id="27" name="Gruppieren 26"/>
          <p:cNvGrpSpPr/>
          <p:nvPr/>
        </p:nvGrpSpPr>
        <p:grpSpPr>
          <a:xfrm>
            <a:off x="4755728" y="2371294"/>
            <a:ext cx="1340271" cy="1915981"/>
            <a:chOff x="1728283" y="1844824"/>
            <a:chExt cx="1055350" cy="1915981"/>
          </a:xfrm>
        </p:grpSpPr>
        <p:sp>
          <p:nvSpPr>
            <p:cNvPr id="28" name="Rechteck 27"/>
            <p:cNvSpPr/>
            <p:nvPr/>
          </p:nvSpPr>
          <p:spPr>
            <a:xfrm>
              <a:off x="1835250" y="2276872"/>
              <a:ext cx="804366" cy="432048"/>
            </a:xfrm>
            <a:prstGeom prst="rect">
              <a:avLst/>
            </a:prstGeom>
            <a:solidFill>
              <a:schemeClr val="accent3">
                <a:lumMod val="40000"/>
                <a:lumOff val="6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de-DE" dirty="0" smtClean="0"/>
                <a:t>App</a:t>
              </a:r>
              <a:endParaRPr lang="de-DE" dirty="0"/>
            </a:p>
          </p:txBody>
        </p:sp>
        <p:sp>
          <p:nvSpPr>
            <p:cNvPr id="29" name="Rechteck 28"/>
            <p:cNvSpPr/>
            <p:nvPr/>
          </p:nvSpPr>
          <p:spPr>
            <a:xfrm>
              <a:off x="1835250" y="2747282"/>
              <a:ext cx="804366" cy="432048"/>
            </a:xfrm>
            <a:prstGeom prst="rect">
              <a:avLst/>
            </a:prstGeom>
            <a:solidFill>
              <a:schemeClr val="bg1">
                <a:lumMod val="85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de-DE" dirty="0" err="1" smtClean="0"/>
                <a:t>Libs</a:t>
              </a:r>
              <a:endParaRPr lang="de-DE" dirty="0"/>
            </a:p>
          </p:txBody>
        </p:sp>
        <p:sp>
          <p:nvSpPr>
            <p:cNvPr id="31" name="Rechteck 30"/>
            <p:cNvSpPr/>
            <p:nvPr/>
          </p:nvSpPr>
          <p:spPr>
            <a:xfrm>
              <a:off x="1728283" y="1844824"/>
              <a:ext cx="1055350" cy="1915981"/>
            </a:xfrm>
            <a:prstGeom prst="rect">
              <a:avLst/>
            </a:prstGeom>
            <a:noFill/>
            <a:ln>
              <a:solidFill>
                <a:schemeClr val="tx1"/>
              </a:solidFill>
            </a:ln>
            <a:effectLst/>
          </p:spPr>
          <p:style>
            <a:lnRef idx="1">
              <a:schemeClr val="accent2"/>
            </a:lnRef>
            <a:fillRef idx="2">
              <a:schemeClr val="accent2"/>
            </a:fillRef>
            <a:effectRef idx="1">
              <a:schemeClr val="accent2"/>
            </a:effectRef>
            <a:fontRef idx="minor">
              <a:schemeClr val="dk1"/>
            </a:fontRef>
          </p:style>
          <p:txBody>
            <a:bodyPr rtlCol="0" anchor="t" anchorCtr="0"/>
            <a:lstStyle/>
            <a:p>
              <a:pPr algn="ctr"/>
              <a:r>
                <a:rPr lang="de-DE" dirty="0" smtClean="0"/>
                <a:t>Container 2</a:t>
              </a:r>
              <a:endParaRPr lang="de-DE" dirty="0"/>
            </a:p>
          </p:txBody>
        </p:sp>
      </p:grpSp>
      <p:sp>
        <p:nvSpPr>
          <p:cNvPr id="32" name="Textfeld 31"/>
          <p:cNvSpPr txBox="1"/>
          <p:nvPr/>
        </p:nvSpPr>
        <p:spPr>
          <a:xfrm>
            <a:off x="3431704" y="1989655"/>
            <a:ext cx="2664295" cy="369332"/>
          </a:xfrm>
          <a:prstGeom prst="rect">
            <a:avLst/>
          </a:prstGeom>
          <a:noFill/>
        </p:spPr>
        <p:txBody>
          <a:bodyPr wrap="square" rtlCol="0">
            <a:spAutoFit/>
          </a:bodyPr>
          <a:lstStyle/>
          <a:p>
            <a:pPr algn="ctr"/>
            <a:r>
              <a:rPr lang="de-DE" dirty="0" smtClean="0"/>
              <a:t>Docker Container</a:t>
            </a:r>
            <a:endParaRPr lang="de-DE" dirty="0"/>
          </a:p>
        </p:txBody>
      </p:sp>
      <p:pic>
        <p:nvPicPr>
          <p:cNvPr id="34" name="Grafik 33"/>
          <p:cNvPicPr>
            <a:picLocks noChangeAspect="1"/>
          </p:cNvPicPr>
          <p:nvPr/>
        </p:nvPicPr>
        <p:blipFill rotWithShape="1">
          <a:blip r:embed="rId3"/>
          <a:srcRect r="29821"/>
          <a:stretch/>
        </p:blipFill>
        <p:spPr>
          <a:xfrm>
            <a:off x="6310695" y="2412039"/>
            <a:ext cx="5761969" cy="4113305"/>
          </a:xfrm>
          <a:prstGeom prst="rect">
            <a:avLst/>
          </a:prstGeom>
        </p:spPr>
      </p:pic>
      <p:sp>
        <p:nvSpPr>
          <p:cNvPr id="35" name="Textfeld 34"/>
          <p:cNvSpPr txBox="1"/>
          <p:nvPr/>
        </p:nvSpPr>
        <p:spPr>
          <a:xfrm>
            <a:off x="407368" y="908720"/>
            <a:ext cx="9937104" cy="723275"/>
          </a:xfrm>
          <a:prstGeom prst="rect">
            <a:avLst/>
          </a:prstGeom>
          <a:noFill/>
        </p:spPr>
        <p:txBody>
          <a:bodyPr wrap="square" rtlCol="0">
            <a:spAutoFit/>
          </a:bodyPr>
          <a:lstStyle/>
          <a:p>
            <a:pPr marL="285750" indent="-285750">
              <a:spcBef>
                <a:spcPts val="600"/>
              </a:spcBef>
              <a:buClr>
                <a:schemeClr val="tx2"/>
              </a:buClr>
              <a:buFont typeface="Wingdings" panose="05000000000000000000" pitchFamily="2" charset="2"/>
              <a:buChar char="§"/>
            </a:pPr>
            <a:r>
              <a:rPr lang="de-DE" dirty="0" smtClean="0">
                <a:latin typeface="Arial" panose="020B0604020202020204" pitchFamily="34" charset="0"/>
                <a:cs typeface="Arial" panose="020B0604020202020204" pitchFamily="34" charset="0"/>
                <a:sym typeface="Wingdings" panose="05000000000000000000" pitchFamily="2" charset="2"/>
              </a:rPr>
              <a:t>Erstellung von Docker-Images</a:t>
            </a:r>
            <a:r>
              <a:rPr lang="de-DE" dirty="0" smtClean="0">
                <a:latin typeface="Arial" panose="020B0604020202020204" pitchFamily="34" charset="0"/>
                <a:cs typeface="Arial" panose="020B0604020202020204" pitchFamily="34" charset="0"/>
              </a:rPr>
              <a:t> für alle benötigten (Mikro-)Dienste, Datenbanken und IOCs</a:t>
            </a:r>
          </a:p>
          <a:p>
            <a:pPr marL="285750" indent="-285750">
              <a:spcBef>
                <a:spcPts val="600"/>
              </a:spcBef>
              <a:buClr>
                <a:schemeClr val="tx2"/>
              </a:buClr>
              <a:buFont typeface="Wingdings" panose="05000000000000000000" pitchFamily="2" charset="2"/>
              <a:buChar char="§"/>
            </a:pPr>
            <a:r>
              <a:rPr lang="de-DE" dirty="0" smtClean="0">
                <a:latin typeface="Arial" panose="020B0604020202020204" pitchFamily="34" charset="0"/>
                <a:cs typeface="Arial" panose="020B0604020202020204" pitchFamily="34" charset="0"/>
              </a:rPr>
              <a:t>Verwendung des Helmholtz-</a:t>
            </a:r>
            <a:r>
              <a:rPr lang="de-DE" dirty="0" err="1" smtClean="0">
                <a:latin typeface="Arial" panose="020B0604020202020204" pitchFamily="34" charset="0"/>
                <a:cs typeface="Arial" panose="020B0604020202020204" pitchFamily="34" charset="0"/>
              </a:rPr>
              <a:t>Gitlab</a:t>
            </a:r>
            <a:r>
              <a:rPr lang="de-DE" dirty="0" smtClean="0">
                <a:latin typeface="Arial" panose="020B0604020202020204" pitchFamily="34" charset="0"/>
                <a:cs typeface="Arial" panose="020B0604020202020204" pitchFamily="34" charset="0"/>
              </a:rPr>
              <a:t> als Container-Registry und Versionsverwaltung</a:t>
            </a:r>
          </a:p>
        </p:txBody>
      </p:sp>
      <p:sp>
        <p:nvSpPr>
          <p:cNvPr id="36" name="Textfeld 35"/>
          <p:cNvSpPr txBox="1"/>
          <p:nvPr/>
        </p:nvSpPr>
        <p:spPr>
          <a:xfrm>
            <a:off x="7464153" y="1979548"/>
            <a:ext cx="2664295" cy="369332"/>
          </a:xfrm>
          <a:prstGeom prst="rect">
            <a:avLst/>
          </a:prstGeom>
          <a:noFill/>
        </p:spPr>
        <p:txBody>
          <a:bodyPr wrap="square" rtlCol="0">
            <a:spAutoFit/>
          </a:bodyPr>
          <a:lstStyle/>
          <a:p>
            <a:r>
              <a:rPr lang="de-DE" dirty="0" smtClean="0"/>
              <a:t>Docker Image</a:t>
            </a:r>
            <a:endParaRPr lang="de-DE" dirty="0"/>
          </a:p>
        </p:txBody>
      </p:sp>
    </p:spTree>
    <p:extLst>
      <p:ext uri="{BB962C8B-B14F-4D97-AF65-F5344CB8AC3E}">
        <p14:creationId xmlns:p14="http://schemas.microsoft.com/office/powerpoint/2010/main" val="3347919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txBox="1">
            <a:spLocks/>
          </p:cNvSpPr>
          <p:nvPr/>
        </p:nvSpPr>
        <p:spPr bwMode="auto">
          <a:xfrm>
            <a:off x="695400" y="333376"/>
            <a:ext cx="9504289" cy="43132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200" b="1" dirty="0" smtClean="0">
                <a:solidFill>
                  <a:srgbClr val="003E89"/>
                </a:solidFill>
                <a:latin typeface="Arial" charset="0"/>
              </a:rPr>
              <a:t>Server </a:t>
            </a:r>
            <a:r>
              <a:rPr lang="de-DE" sz="2200" b="1" dirty="0" smtClean="0">
                <a:solidFill>
                  <a:srgbClr val="003E89"/>
                </a:solidFill>
                <a:latin typeface="Arial" charset="0"/>
              </a:rPr>
              <a:t>als</a:t>
            </a:r>
            <a:r>
              <a:rPr lang="en-US" sz="2200" b="1" dirty="0" smtClean="0">
                <a:solidFill>
                  <a:srgbClr val="003E89"/>
                </a:solidFill>
                <a:latin typeface="Arial" charset="0"/>
              </a:rPr>
              <a:t> Docker-Host</a:t>
            </a:r>
            <a:endParaRPr lang="de-DE" sz="2200" b="1" dirty="0">
              <a:solidFill>
                <a:srgbClr val="003E89"/>
              </a:solidFill>
              <a:latin typeface="Arial" charset="0"/>
            </a:endParaRPr>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2144" y="476672"/>
            <a:ext cx="4641712" cy="3228653"/>
          </a:xfrm>
          <a:prstGeom prst="rect">
            <a:avLst/>
          </a:prstGeom>
        </p:spPr>
      </p:pic>
      <p:sp>
        <p:nvSpPr>
          <p:cNvPr id="9" name="Textfeld 8"/>
          <p:cNvSpPr txBox="1"/>
          <p:nvPr/>
        </p:nvSpPr>
        <p:spPr>
          <a:xfrm>
            <a:off x="321639" y="927196"/>
            <a:ext cx="7286529" cy="4385816"/>
          </a:xfrm>
          <a:prstGeom prst="rect">
            <a:avLst/>
          </a:prstGeom>
          <a:noFill/>
        </p:spPr>
        <p:txBody>
          <a:bodyPr wrap="square" rtlCol="0">
            <a:spAutoFit/>
          </a:bodyPr>
          <a:lstStyle/>
          <a:p>
            <a:pPr marL="285750" indent="-285750">
              <a:spcBef>
                <a:spcPts val="600"/>
              </a:spcBef>
              <a:buClr>
                <a:schemeClr val="tx2"/>
              </a:buClr>
              <a:buFont typeface="Wingdings" panose="05000000000000000000" pitchFamily="2" charset="2"/>
              <a:buChar char="§"/>
            </a:pPr>
            <a:r>
              <a:rPr lang="de-DE" dirty="0" smtClean="0">
                <a:latin typeface="Arial" panose="020B0604020202020204" pitchFamily="34" charset="0"/>
                <a:cs typeface="Arial" panose="020B0604020202020204" pitchFamily="34" charset="0"/>
              </a:rPr>
              <a:t>Host für aktuell 7 virtuelle Maschinen, in </a:t>
            </a:r>
            <a:r>
              <a:rPr lang="de-DE" smtClean="0">
                <a:latin typeface="Arial" panose="020B0604020202020204" pitchFamily="34" charset="0"/>
                <a:cs typeface="Arial" panose="020B0604020202020204" pitchFamily="34" charset="0"/>
              </a:rPr>
              <a:t>denen </a:t>
            </a:r>
            <a:r>
              <a:rPr lang="de-DE" smtClean="0">
                <a:latin typeface="Arial" panose="020B0604020202020204" pitchFamily="34" charset="0"/>
                <a:cs typeface="Arial" panose="020B0604020202020204" pitchFamily="34" charset="0"/>
              </a:rPr>
              <a:t>mehrere </a:t>
            </a:r>
            <a:r>
              <a:rPr lang="de-DE" dirty="0" smtClean="0">
                <a:latin typeface="Arial" panose="020B0604020202020204" pitchFamily="34" charset="0"/>
                <a:cs typeface="Arial" panose="020B0604020202020204" pitchFamily="34" charset="0"/>
              </a:rPr>
              <a:t>Docker Container laufen</a:t>
            </a:r>
          </a:p>
          <a:p>
            <a:pPr marL="742950" lvl="1" indent="-285750">
              <a:spcBef>
                <a:spcPts val="600"/>
              </a:spcBef>
              <a:buClr>
                <a:schemeClr val="tx2"/>
              </a:buClr>
              <a:buFont typeface="Wingdings" panose="05000000000000000000" pitchFamily="2" charset="2"/>
              <a:buChar char="§"/>
            </a:pPr>
            <a:r>
              <a:rPr lang="de-DE" dirty="0" smtClean="0">
                <a:latin typeface="Arial" panose="020B0604020202020204" pitchFamily="34" charset="0"/>
                <a:cs typeface="Arial" panose="020B0604020202020204" pitchFamily="34" charset="0"/>
              </a:rPr>
              <a:t>Minimale Einrichtung jeder VM: </a:t>
            </a:r>
            <a:r>
              <a:rPr lang="de-DE" dirty="0" err="1" smtClean="0">
                <a:latin typeface="Arial" panose="020B0604020202020204" pitchFamily="34" charset="0"/>
                <a:cs typeface="Arial" panose="020B0604020202020204" pitchFamily="34" charset="0"/>
              </a:rPr>
              <a:t>git</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docker</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ntp</a:t>
            </a:r>
            <a:r>
              <a:rPr lang="de-DE" dirty="0" smtClean="0">
                <a:latin typeface="Arial" panose="020B0604020202020204" pitchFamily="34" charset="0"/>
                <a:cs typeface="Arial" panose="020B0604020202020204" pitchFamily="34" charset="0"/>
              </a:rPr>
              <a:t> und </a:t>
            </a:r>
            <a:r>
              <a:rPr lang="de-DE" dirty="0" err="1" smtClean="0">
                <a:latin typeface="Arial" panose="020B0604020202020204" pitchFamily="34" charset="0"/>
                <a:cs typeface="Arial" panose="020B0604020202020204" pitchFamily="34" charset="0"/>
              </a:rPr>
              <a:t>nfs</a:t>
            </a:r>
            <a:r>
              <a:rPr lang="de-DE" dirty="0" smtClean="0">
                <a:latin typeface="Arial" panose="020B0604020202020204" pitchFamily="34" charset="0"/>
                <a:cs typeface="Arial" panose="020B0604020202020204" pitchFamily="34" charset="0"/>
              </a:rPr>
              <a:t>/</a:t>
            </a:r>
            <a:r>
              <a:rPr lang="de-DE" dirty="0" err="1" smtClean="0">
                <a:latin typeface="Arial" panose="020B0604020202020204" pitchFamily="34" charset="0"/>
                <a:cs typeface="Arial" panose="020B0604020202020204" pitchFamily="34" charset="0"/>
              </a:rPr>
              <a:t>smb</a:t>
            </a:r>
            <a:endParaRPr lang="de-DE" dirty="0" smtClean="0">
              <a:latin typeface="Arial" panose="020B0604020202020204" pitchFamily="34" charset="0"/>
              <a:cs typeface="Arial" panose="020B0604020202020204" pitchFamily="34" charset="0"/>
            </a:endParaRPr>
          </a:p>
          <a:p>
            <a:pPr marL="742950" lvl="1" indent="-285750">
              <a:spcBef>
                <a:spcPts val="600"/>
              </a:spcBef>
              <a:buClr>
                <a:schemeClr val="tx2"/>
              </a:buClr>
              <a:buFont typeface="Wingdings" panose="05000000000000000000" pitchFamily="2" charset="2"/>
              <a:buChar char="§"/>
            </a:pPr>
            <a:r>
              <a:rPr lang="de-DE" dirty="0" smtClean="0">
                <a:latin typeface="Arial" panose="020B0604020202020204" pitchFamily="34" charset="0"/>
                <a:cs typeface="Arial" panose="020B0604020202020204" pitchFamily="34" charset="0"/>
              </a:rPr>
              <a:t>13 IOCs und 45+ Dienste</a:t>
            </a:r>
          </a:p>
          <a:p>
            <a:pPr marL="285750" indent="-285750">
              <a:spcBef>
                <a:spcPts val="600"/>
              </a:spcBef>
              <a:buClr>
                <a:schemeClr val="tx2"/>
              </a:buClr>
              <a:buFont typeface="Wingdings" panose="05000000000000000000" pitchFamily="2" charset="2"/>
              <a:buChar char="§"/>
            </a:pPr>
            <a:r>
              <a:rPr lang="de-DE" dirty="0" smtClean="0">
                <a:latin typeface="Arial" panose="020B0604020202020204" pitchFamily="34" charset="0"/>
                <a:cs typeface="Arial" panose="020B0604020202020204" pitchFamily="34" charset="0"/>
              </a:rPr>
              <a:t>Ausgelegt </a:t>
            </a:r>
            <a:r>
              <a:rPr lang="de-DE" dirty="0">
                <a:latin typeface="Arial" panose="020B0604020202020204" pitchFamily="34" charset="0"/>
                <a:cs typeface="Arial" panose="020B0604020202020204" pitchFamily="34" charset="0"/>
              </a:rPr>
              <a:t>auf 10.000 Variablen mit 1 Hz </a:t>
            </a:r>
            <a:r>
              <a:rPr lang="de-DE" dirty="0" smtClean="0">
                <a:latin typeface="Arial" panose="020B0604020202020204" pitchFamily="34" charset="0"/>
                <a:cs typeface="Arial" panose="020B0604020202020204" pitchFamily="34" charset="0"/>
              </a:rPr>
              <a:t>Änderungsrate</a:t>
            </a:r>
          </a:p>
          <a:p>
            <a:pPr marL="285750" indent="-285750">
              <a:spcBef>
                <a:spcPts val="600"/>
              </a:spcBef>
              <a:buClr>
                <a:schemeClr val="tx2"/>
              </a:buClr>
              <a:buFont typeface="Wingdings" panose="05000000000000000000" pitchFamily="2" charset="2"/>
              <a:buChar char="§"/>
            </a:pPr>
            <a:r>
              <a:rPr lang="de-DE" dirty="0" smtClean="0">
                <a:latin typeface="Arial" panose="020B0604020202020204" pitchFamily="34" charset="0"/>
                <a:cs typeface="Arial" panose="020B0604020202020204" pitchFamily="34" charset="0"/>
              </a:rPr>
              <a:t>Anbindung an das Backend im Rechenzentrum (Backup, Firewall)</a:t>
            </a:r>
          </a:p>
          <a:p>
            <a:pPr marL="285750" indent="-285750">
              <a:spcBef>
                <a:spcPts val="600"/>
              </a:spcBef>
              <a:buClr>
                <a:schemeClr val="tx2"/>
              </a:buClr>
              <a:buFont typeface="Wingdings" panose="05000000000000000000" pitchFamily="2" charset="2"/>
              <a:buChar char="§"/>
            </a:pPr>
            <a:endParaRPr lang="de-DE" dirty="0" smtClean="0">
              <a:latin typeface="Arial" panose="020B0604020202020204" pitchFamily="34" charset="0"/>
              <a:cs typeface="Arial" panose="020B0604020202020204" pitchFamily="34" charset="0"/>
            </a:endParaRPr>
          </a:p>
          <a:p>
            <a:pPr marL="285750" indent="-285750">
              <a:spcBef>
                <a:spcPts val="600"/>
              </a:spcBef>
              <a:buClr>
                <a:schemeClr val="tx2"/>
              </a:buClr>
              <a:buFont typeface="Wingdings" panose="05000000000000000000" pitchFamily="2" charset="2"/>
              <a:buChar char="§"/>
            </a:pPr>
            <a:r>
              <a:rPr lang="de-DE" dirty="0" smtClean="0">
                <a:latin typeface="Arial" panose="020B0604020202020204" pitchFamily="34" charset="0"/>
                <a:cs typeface="Arial" panose="020B0604020202020204" pitchFamily="34" charset="0"/>
              </a:rPr>
              <a:t>Eine </a:t>
            </a:r>
            <a:r>
              <a:rPr lang="de-DE" dirty="0">
                <a:latin typeface="Arial" panose="020B0604020202020204" pitchFamily="34" charset="0"/>
                <a:cs typeface="Arial" panose="020B0604020202020204" pitchFamily="34" charset="0"/>
              </a:rPr>
              <a:t>schwächere Workstation oder mehrere Embedded-PCs sind auch möglich</a:t>
            </a:r>
            <a:r>
              <a:rPr lang="de-DE" dirty="0" smtClean="0">
                <a:latin typeface="Arial" panose="020B0604020202020204" pitchFamily="34" charset="0"/>
                <a:cs typeface="Arial" panose="020B0604020202020204" pitchFamily="34" charset="0"/>
              </a:rPr>
              <a:t>!</a:t>
            </a:r>
          </a:p>
          <a:p>
            <a:pPr marL="285750" indent="-285750">
              <a:spcBef>
                <a:spcPts val="600"/>
              </a:spcBef>
              <a:buClr>
                <a:schemeClr val="tx2"/>
              </a:buClr>
              <a:buFont typeface="Wingdings" panose="05000000000000000000" pitchFamily="2" charset="2"/>
              <a:buChar char="§"/>
            </a:pPr>
            <a:r>
              <a:rPr lang="de-DE" dirty="0">
                <a:latin typeface="Arial" panose="020B0604020202020204" pitchFamily="34" charset="0"/>
                <a:cs typeface="Arial" panose="020B0604020202020204" pitchFamily="34" charset="0"/>
              </a:rPr>
              <a:t>Umstellung von </a:t>
            </a:r>
            <a:r>
              <a:rPr lang="de-DE" dirty="0" err="1">
                <a:latin typeface="Arial" panose="020B0604020202020204" pitchFamily="34" charset="0"/>
                <a:cs typeface="Arial" panose="020B0604020202020204" pitchFamily="34" charset="0"/>
              </a:rPr>
              <a:t>VMWare</a:t>
            </a:r>
            <a:r>
              <a:rPr lang="de-DE" dirty="0">
                <a:latin typeface="Arial" panose="020B0604020202020204" pitchFamily="34" charset="0"/>
                <a:cs typeface="Arial" panose="020B0604020202020204" pitchFamily="34" charset="0"/>
              </a:rPr>
              <a:t> ESXI zu </a:t>
            </a:r>
            <a:r>
              <a:rPr lang="de-DE" dirty="0" err="1">
                <a:latin typeface="Arial" panose="020B0604020202020204" pitchFamily="34" charset="0"/>
                <a:cs typeface="Arial" panose="020B0604020202020204" pitchFamily="34" charset="0"/>
              </a:rPr>
              <a:t>Proxmox</a:t>
            </a:r>
            <a:r>
              <a:rPr lang="de-DE" dirty="0">
                <a:latin typeface="Arial" panose="020B0604020202020204" pitchFamily="34" charset="0"/>
                <a:cs typeface="Arial" panose="020B0604020202020204" pitchFamily="34" charset="0"/>
              </a:rPr>
              <a:t> </a:t>
            </a:r>
            <a:r>
              <a:rPr lang="de-DE" dirty="0" smtClean="0">
                <a:latin typeface="Arial" panose="020B0604020202020204" pitchFamily="34" charset="0"/>
                <a:cs typeface="Arial" panose="020B0604020202020204" pitchFamily="34" charset="0"/>
              </a:rPr>
              <a:t>VE</a:t>
            </a:r>
            <a:endParaRPr lang="de-DE" dirty="0">
              <a:latin typeface="Arial" panose="020B0604020202020204" pitchFamily="34" charset="0"/>
              <a:cs typeface="Arial" panose="020B0604020202020204" pitchFamily="34" charset="0"/>
            </a:endParaRPr>
          </a:p>
          <a:p>
            <a:pPr>
              <a:spcBef>
                <a:spcPts val="600"/>
              </a:spcBef>
              <a:buClr>
                <a:schemeClr val="tx2"/>
              </a:buClr>
            </a:pPr>
            <a:endParaRPr lang="de-DE" dirty="0">
              <a:latin typeface="Arial" panose="020B0604020202020204" pitchFamily="34" charset="0"/>
              <a:cs typeface="Arial" panose="020B0604020202020204" pitchFamily="34" charset="0"/>
            </a:endParaRPr>
          </a:p>
          <a:p>
            <a:pPr marL="285750" indent="-285750">
              <a:spcBef>
                <a:spcPts val="600"/>
              </a:spcBef>
              <a:buClr>
                <a:schemeClr val="tx2"/>
              </a:buClr>
              <a:buFont typeface="Wingdings" panose="05000000000000000000" pitchFamily="2" charset="2"/>
              <a:buChar char="§"/>
            </a:pPr>
            <a:r>
              <a:rPr lang="de-DE" dirty="0" smtClean="0">
                <a:latin typeface="Arial" panose="020B0604020202020204" pitchFamily="34" charset="0"/>
                <a:cs typeface="Arial" panose="020B0604020202020204" pitchFamily="34" charset="0"/>
              </a:rPr>
              <a:t>Im Kontrollraum nur </a:t>
            </a:r>
            <a:r>
              <a:rPr lang="de-DE" dirty="0" err="1" smtClean="0">
                <a:latin typeface="Arial" panose="020B0604020202020204" pitchFamily="34" charset="0"/>
                <a:cs typeface="Arial" panose="020B0604020202020204" pitchFamily="34" charset="0"/>
              </a:rPr>
              <a:t>Thin</a:t>
            </a:r>
            <a:r>
              <a:rPr lang="de-DE" dirty="0" smtClean="0">
                <a:latin typeface="Arial" panose="020B0604020202020204" pitchFamily="34" charset="0"/>
                <a:cs typeface="Arial" panose="020B0604020202020204" pitchFamily="34" charset="0"/>
              </a:rPr>
              <a:t>-Clients mit Remote-Verbindungen zum Server via Webbrowser</a:t>
            </a:r>
          </a:p>
        </p:txBody>
      </p:sp>
    </p:spTree>
    <p:extLst>
      <p:ext uri="{BB962C8B-B14F-4D97-AF65-F5344CB8AC3E}">
        <p14:creationId xmlns:p14="http://schemas.microsoft.com/office/powerpoint/2010/main" val="4034933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hteck 15"/>
          <p:cNvSpPr/>
          <p:nvPr/>
        </p:nvSpPr>
        <p:spPr>
          <a:xfrm>
            <a:off x="105665" y="2879064"/>
            <a:ext cx="1741863" cy="2747556"/>
          </a:xfrm>
          <a:prstGeom prst="rect">
            <a:avLst/>
          </a:prstGeom>
          <a:solidFill>
            <a:schemeClr val="bg1">
              <a:lumMod val="85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t" anchorCtr="0"/>
          <a:lstStyle/>
          <a:p>
            <a:pPr algn="ctr"/>
            <a:r>
              <a:rPr lang="de-DE" dirty="0" smtClean="0"/>
              <a:t>NEC PC</a:t>
            </a:r>
            <a:endParaRPr lang="de-DE" dirty="0"/>
          </a:p>
        </p:txBody>
      </p:sp>
      <p:sp>
        <p:nvSpPr>
          <p:cNvPr id="8" name="Rechteck 7"/>
          <p:cNvSpPr/>
          <p:nvPr/>
        </p:nvSpPr>
        <p:spPr>
          <a:xfrm>
            <a:off x="8432052" y="2405142"/>
            <a:ext cx="2313370" cy="2519396"/>
          </a:xfrm>
          <a:prstGeom prst="rect">
            <a:avLst/>
          </a:prstGeom>
          <a:solidFill>
            <a:schemeClr val="bg1">
              <a:lumMod val="85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t" anchorCtr="0"/>
          <a:lstStyle/>
          <a:p>
            <a:pPr algn="ctr"/>
            <a:r>
              <a:rPr lang="de-DE" dirty="0" err="1" smtClean="0"/>
              <a:t>Thin</a:t>
            </a:r>
            <a:r>
              <a:rPr lang="de-DE" dirty="0" smtClean="0"/>
              <a:t> Client</a:t>
            </a:r>
            <a:endParaRPr lang="de-DE" dirty="0"/>
          </a:p>
        </p:txBody>
      </p:sp>
      <p:sp>
        <p:nvSpPr>
          <p:cNvPr id="7" name="Rechteck 6"/>
          <p:cNvSpPr/>
          <p:nvPr/>
        </p:nvSpPr>
        <p:spPr>
          <a:xfrm>
            <a:off x="2503342" y="980728"/>
            <a:ext cx="4672778" cy="4645892"/>
          </a:xfrm>
          <a:prstGeom prst="rect">
            <a:avLst/>
          </a:prstGeom>
          <a:solidFill>
            <a:schemeClr val="bg1">
              <a:lumMod val="85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t" anchorCtr="0"/>
          <a:lstStyle/>
          <a:p>
            <a:pPr algn="ctr"/>
            <a:r>
              <a:rPr lang="de-DE" dirty="0" smtClean="0"/>
              <a:t>Server</a:t>
            </a:r>
            <a:endParaRPr lang="de-DE" dirty="0"/>
          </a:p>
        </p:txBody>
      </p:sp>
      <p:sp>
        <p:nvSpPr>
          <p:cNvPr id="2" name="Textplatzhalter 1"/>
          <p:cNvSpPr txBox="1">
            <a:spLocks/>
          </p:cNvSpPr>
          <p:nvPr/>
        </p:nvSpPr>
        <p:spPr bwMode="auto">
          <a:xfrm>
            <a:off x="695400" y="333376"/>
            <a:ext cx="9504289" cy="43132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DE" sz="2200" b="1" dirty="0" smtClean="0">
                <a:solidFill>
                  <a:srgbClr val="003E89"/>
                </a:solidFill>
                <a:latin typeface="Arial" charset="0"/>
              </a:rPr>
              <a:t>Grundlegender Aufbau und Kommunikationswege</a:t>
            </a:r>
            <a:endParaRPr lang="de-DE" sz="2200" b="1" dirty="0">
              <a:solidFill>
                <a:srgbClr val="003E89"/>
              </a:solidFill>
              <a:latin typeface="Arial" charset="0"/>
            </a:endParaRPr>
          </a:p>
        </p:txBody>
      </p:sp>
      <p:sp>
        <p:nvSpPr>
          <p:cNvPr id="5" name="Rechteck 4"/>
          <p:cNvSpPr/>
          <p:nvPr/>
        </p:nvSpPr>
        <p:spPr>
          <a:xfrm>
            <a:off x="399652" y="3364137"/>
            <a:ext cx="1167587" cy="633782"/>
          </a:xfrm>
          <a:prstGeom prst="rect">
            <a:avLst/>
          </a:prstGeom>
          <a:solidFill>
            <a:schemeClr val="accent4">
              <a:lumMod val="60000"/>
              <a:lumOff val="4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de-DE" dirty="0" err="1" smtClean="0"/>
              <a:t>AccelNET</a:t>
            </a:r>
            <a:endParaRPr lang="de-DE" dirty="0"/>
          </a:p>
        </p:txBody>
      </p:sp>
      <p:sp>
        <p:nvSpPr>
          <p:cNvPr id="9" name="Rechteck 8"/>
          <p:cNvSpPr/>
          <p:nvPr/>
        </p:nvSpPr>
        <p:spPr>
          <a:xfrm>
            <a:off x="2652199" y="1327619"/>
            <a:ext cx="1368152" cy="3068415"/>
          </a:xfrm>
          <a:prstGeom prst="rect">
            <a:avLst/>
          </a:prstGeom>
          <a:solidFill>
            <a:schemeClr val="accent3">
              <a:lumMod val="40000"/>
              <a:lumOff val="6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t" anchorCtr="0"/>
          <a:lstStyle/>
          <a:p>
            <a:pPr algn="ctr"/>
            <a:r>
              <a:rPr lang="de-DE" dirty="0" smtClean="0"/>
              <a:t>VM1</a:t>
            </a:r>
            <a:endParaRPr lang="de-DE" dirty="0"/>
          </a:p>
        </p:txBody>
      </p:sp>
      <p:sp>
        <p:nvSpPr>
          <p:cNvPr id="6" name="Rechteck 5"/>
          <p:cNvSpPr/>
          <p:nvPr/>
        </p:nvSpPr>
        <p:spPr>
          <a:xfrm>
            <a:off x="2844117" y="3465004"/>
            <a:ext cx="936104" cy="432048"/>
          </a:xfrm>
          <a:prstGeom prst="rect">
            <a:avLst/>
          </a:prstGeom>
          <a:solidFill>
            <a:srgbClr val="92D050"/>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de-DE" dirty="0" smtClean="0"/>
              <a:t>IOC</a:t>
            </a:r>
            <a:endParaRPr lang="de-DE" dirty="0"/>
          </a:p>
        </p:txBody>
      </p:sp>
      <p:sp>
        <p:nvSpPr>
          <p:cNvPr id="10" name="Rechteck 9"/>
          <p:cNvSpPr/>
          <p:nvPr/>
        </p:nvSpPr>
        <p:spPr>
          <a:xfrm>
            <a:off x="4738002" y="1327618"/>
            <a:ext cx="2322597" cy="2351405"/>
          </a:xfrm>
          <a:prstGeom prst="rect">
            <a:avLst/>
          </a:prstGeom>
          <a:solidFill>
            <a:schemeClr val="accent3">
              <a:lumMod val="40000"/>
              <a:lumOff val="6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t" anchorCtr="0"/>
          <a:lstStyle/>
          <a:p>
            <a:pPr algn="ctr"/>
            <a:r>
              <a:rPr lang="de-DE" dirty="0" smtClean="0"/>
              <a:t>VM2</a:t>
            </a:r>
            <a:endParaRPr lang="de-DE" dirty="0"/>
          </a:p>
        </p:txBody>
      </p:sp>
      <p:sp>
        <p:nvSpPr>
          <p:cNvPr id="11" name="Rechteck 10"/>
          <p:cNvSpPr/>
          <p:nvPr/>
        </p:nvSpPr>
        <p:spPr>
          <a:xfrm>
            <a:off x="4738003" y="3914697"/>
            <a:ext cx="1368152" cy="1009842"/>
          </a:xfrm>
          <a:prstGeom prst="rect">
            <a:avLst/>
          </a:prstGeom>
          <a:solidFill>
            <a:schemeClr val="accent3">
              <a:lumMod val="40000"/>
              <a:lumOff val="6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t" anchorCtr="0"/>
          <a:lstStyle/>
          <a:p>
            <a:pPr algn="ctr"/>
            <a:r>
              <a:rPr lang="de-DE" dirty="0" smtClean="0"/>
              <a:t>VM3</a:t>
            </a:r>
            <a:endParaRPr lang="de-DE" dirty="0"/>
          </a:p>
        </p:txBody>
      </p:sp>
      <p:cxnSp>
        <p:nvCxnSpPr>
          <p:cNvPr id="12" name="Gerade Verbindung mit Pfeil 11"/>
          <p:cNvCxnSpPr>
            <a:stCxn id="6" idx="1"/>
            <a:endCxn id="5" idx="3"/>
          </p:cNvCxnSpPr>
          <p:nvPr/>
        </p:nvCxnSpPr>
        <p:spPr>
          <a:xfrm flipH="1">
            <a:off x="1567239" y="3681028"/>
            <a:ext cx="1276878"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Rechteck 19"/>
          <p:cNvSpPr/>
          <p:nvPr/>
        </p:nvSpPr>
        <p:spPr>
          <a:xfrm>
            <a:off x="399651" y="4306790"/>
            <a:ext cx="1167587" cy="432048"/>
          </a:xfrm>
          <a:prstGeom prst="rect">
            <a:avLst/>
          </a:prstGeom>
          <a:solidFill>
            <a:schemeClr val="tx2">
              <a:lumMod val="40000"/>
              <a:lumOff val="6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de-DE" dirty="0" smtClean="0"/>
              <a:t>GUI</a:t>
            </a:r>
            <a:endParaRPr lang="de-DE" dirty="0"/>
          </a:p>
        </p:txBody>
      </p:sp>
      <p:cxnSp>
        <p:nvCxnSpPr>
          <p:cNvPr id="24" name="Gewinkelter Verbinder 23"/>
          <p:cNvCxnSpPr>
            <a:stCxn id="20" idx="2"/>
            <a:endCxn id="8" idx="2"/>
          </p:cNvCxnSpPr>
          <p:nvPr/>
        </p:nvCxnSpPr>
        <p:spPr>
          <a:xfrm rot="16200000" flipH="1">
            <a:off x="5193241" y="529042"/>
            <a:ext cx="185700" cy="8605292"/>
          </a:xfrm>
          <a:prstGeom prst="bentConnector3">
            <a:avLst>
              <a:gd name="adj1" fmla="val 663813"/>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Rechteck 2"/>
          <p:cNvSpPr/>
          <p:nvPr/>
        </p:nvSpPr>
        <p:spPr>
          <a:xfrm>
            <a:off x="5893758" y="1973094"/>
            <a:ext cx="1066338" cy="432048"/>
          </a:xfrm>
          <a:prstGeom prst="rect">
            <a:avLst/>
          </a:prstGeom>
          <a:solidFill>
            <a:schemeClr val="tx2">
              <a:lumMod val="40000"/>
              <a:lumOff val="6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de-DE" dirty="0" err="1" smtClean="0"/>
              <a:t>Grafana</a:t>
            </a:r>
            <a:endParaRPr lang="de-DE" dirty="0"/>
          </a:p>
        </p:txBody>
      </p:sp>
      <p:sp>
        <p:nvSpPr>
          <p:cNvPr id="4" name="Rechteck 3"/>
          <p:cNvSpPr/>
          <p:nvPr/>
        </p:nvSpPr>
        <p:spPr>
          <a:xfrm>
            <a:off x="4872670" y="4356655"/>
            <a:ext cx="1080120" cy="432048"/>
          </a:xfrm>
          <a:prstGeom prst="rect">
            <a:avLst/>
          </a:prstGeom>
          <a:solidFill>
            <a:schemeClr val="tx2">
              <a:lumMod val="40000"/>
              <a:lumOff val="6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de-DE" dirty="0" err="1" smtClean="0"/>
              <a:t>Archiver</a:t>
            </a:r>
            <a:endParaRPr lang="de-DE" dirty="0"/>
          </a:p>
        </p:txBody>
      </p:sp>
      <p:sp>
        <p:nvSpPr>
          <p:cNvPr id="31" name="Rechteck 30"/>
          <p:cNvSpPr/>
          <p:nvPr/>
        </p:nvSpPr>
        <p:spPr>
          <a:xfrm>
            <a:off x="2844117" y="1882880"/>
            <a:ext cx="936104" cy="432048"/>
          </a:xfrm>
          <a:prstGeom prst="rect">
            <a:avLst/>
          </a:prstGeom>
          <a:solidFill>
            <a:srgbClr val="92D050"/>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de-DE" dirty="0" smtClean="0"/>
              <a:t>IOC</a:t>
            </a:r>
            <a:endParaRPr lang="de-DE" dirty="0"/>
          </a:p>
        </p:txBody>
      </p:sp>
      <p:cxnSp>
        <p:nvCxnSpPr>
          <p:cNvPr id="32" name="Gerade Verbindung mit Pfeil 31"/>
          <p:cNvCxnSpPr>
            <a:stCxn id="31" idx="1"/>
            <a:endCxn id="33" idx="3"/>
          </p:cNvCxnSpPr>
          <p:nvPr/>
        </p:nvCxnSpPr>
        <p:spPr>
          <a:xfrm flipH="1" flipV="1">
            <a:off x="1626237" y="2091921"/>
            <a:ext cx="1217880" cy="6983"/>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282497" y="1875897"/>
            <a:ext cx="1343740" cy="432048"/>
          </a:xfrm>
          <a:prstGeom prst="rect">
            <a:avLst/>
          </a:prstGeom>
          <a:solidFill>
            <a:schemeClr val="accent4">
              <a:lumMod val="60000"/>
              <a:lumOff val="4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de-DE" dirty="0" smtClean="0"/>
              <a:t>Oszilloskop</a:t>
            </a:r>
            <a:endParaRPr lang="de-DE" dirty="0"/>
          </a:p>
        </p:txBody>
      </p:sp>
      <p:sp>
        <p:nvSpPr>
          <p:cNvPr id="37" name="Textfeld 36"/>
          <p:cNvSpPr txBox="1"/>
          <p:nvPr/>
        </p:nvSpPr>
        <p:spPr>
          <a:xfrm>
            <a:off x="1726740" y="1734089"/>
            <a:ext cx="776602" cy="369332"/>
          </a:xfrm>
          <a:prstGeom prst="rect">
            <a:avLst/>
          </a:prstGeom>
          <a:noFill/>
        </p:spPr>
        <p:txBody>
          <a:bodyPr wrap="square" rtlCol="0">
            <a:spAutoFit/>
          </a:bodyPr>
          <a:lstStyle/>
          <a:p>
            <a:r>
              <a:rPr lang="de-DE" dirty="0" smtClean="0"/>
              <a:t>Telnet</a:t>
            </a:r>
            <a:endParaRPr lang="de-DE" dirty="0"/>
          </a:p>
        </p:txBody>
      </p:sp>
      <p:sp>
        <p:nvSpPr>
          <p:cNvPr id="38" name="Textfeld 37"/>
          <p:cNvSpPr txBox="1"/>
          <p:nvPr/>
        </p:nvSpPr>
        <p:spPr>
          <a:xfrm>
            <a:off x="1908196" y="3311696"/>
            <a:ext cx="542147" cy="369332"/>
          </a:xfrm>
          <a:prstGeom prst="rect">
            <a:avLst/>
          </a:prstGeom>
          <a:noFill/>
        </p:spPr>
        <p:txBody>
          <a:bodyPr wrap="square" rtlCol="0">
            <a:spAutoFit/>
          </a:bodyPr>
          <a:lstStyle/>
          <a:p>
            <a:r>
              <a:rPr lang="de-DE" dirty="0" smtClean="0"/>
              <a:t>API</a:t>
            </a:r>
            <a:endParaRPr lang="de-DE" dirty="0"/>
          </a:p>
        </p:txBody>
      </p:sp>
      <p:sp>
        <p:nvSpPr>
          <p:cNvPr id="39" name="Rechteck 38"/>
          <p:cNvSpPr/>
          <p:nvPr/>
        </p:nvSpPr>
        <p:spPr>
          <a:xfrm>
            <a:off x="5893758" y="2506146"/>
            <a:ext cx="1066338" cy="432048"/>
          </a:xfrm>
          <a:prstGeom prst="rect">
            <a:avLst/>
          </a:prstGeom>
          <a:solidFill>
            <a:schemeClr val="tx2">
              <a:lumMod val="40000"/>
              <a:lumOff val="6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de-DE" dirty="0" smtClean="0"/>
              <a:t>GUI</a:t>
            </a:r>
            <a:endParaRPr lang="de-DE" dirty="0"/>
          </a:p>
        </p:txBody>
      </p:sp>
      <p:sp>
        <p:nvSpPr>
          <p:cNvPr id="64" name="Rechteck 63"/>
          <p:cNvSpPr/>
          <p:nvPr/>
        </p:nvSpPr>
        <p:spPr>
          <a:xfrm>
            <a:off x="8904313" y="2931508"/>
            <a:ext cx="1440160" cy="1670493"/>
          </a:xfrm>
          <a:prstGeom prst="rect">
            <a:avLst/>
          </a:prstGeom>
          <a:solidFill>
            <a:schemeClr val="accent3">
              <a:lumMod val="40000"/>
              <a:lumOff val="6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nchorCtr="0"/>
          <a:lstStyle/>
          <a:p>
            <a:pPr algn="ctr"/>
            <a:r>
              <a:rPr lang="de-DE" dirty="0" smtClean="0"/>
              <a:t>Webbrowser</a:t>
            </a:r>
            <a:endParaRPr lang="de-DE" dirty="0"/>
          </a:p>
        </p:txBody>
      </p:sp>
      <p:sp>
        <p:nvSpPr>
          <p:cNvPr id="96" name="Rechteck 95"/>
          <p:cNvSpPr/>
          <p:nvPr/>
        </p:nvSpPr>
        <p:spPr>
          <a:xfrm>
            <a:off x="4908243" y="1966813"/>
            <a:ext cx="708113" cy="1560809"/>
          </a:xfrm>
          <a:prstGeom prst="rect">
            <a:avLst/>
          </a:prstGeom>
          <a:solidFill>
            <a:schemeClr val="tx2">
              <a:lumMod val="40000"/>
              <a:lumOff val="6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de-DE" dirty="0" smtClean="0"/>
              <a:t>Gate-</a:t>
            </a:r>
            <a:r>
              <a:rPr lang="de-DE" dirty="0" err="1" smtClean="0"/>
              <a:t>way</a:t>
            </a:r>
            <a:endParaRPr lang="de-DE" dirty="0"/>
          </a:p>
        </p:txBody>
      </p:sp>
      <p:cxnSp>
        <p:nvCxnSpPr>
          <p:cNvPr id="104" name="Gerade Verbindung mit Pfeil 103"/>
          <p:cNvCxnSpPr>
            <a:stCxn id="3" idx="1"/>
          </p:cNvCxnSpPr>
          <p:nvPr/>
        </p:nvCxnSpPr>
        <p:spPr>
          <a:xfrm flipH="1">
            <a:off x="5616358" y="2189118"/>
            <a:ext cx="277400"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7" name="Gerade Verbindung mit Pfeil 106"/>
          <p:cNvCxnSpPr>
            <a:stCxn id="39" idx="1"/>
          </p:cNvCxnSpPr>
          <p:nvPr/>
        </p:nvCxnSpPr>
        <p:spPr>
          <a:xfrm flipH="1">
            <a:off x="5616358" y="2722170"/>
            <a:ext cx="277400"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2" name="Textfeld 121"/>
          <p:cNvSpPr txBox="1"/>
          <p:nvPr/>
        </p:nvSpPr>
        <p:spPr>
          <a:xfrm>
            <a:off x="8688288" y="5626620"/>
            <a:ext cx="1054027" cy="369332"/>
          </a:xfrm>
          <a:prstGeom prst="rect">
            <a:avLst/>
          </a:prstGeom>
          <a:noFill/>
        </p:spPr>
        <p:txBody>
          <a:bodyPr wrap="square" rtlCol="0">
            <a:spAutoFit/>
          </a:bodyPr>
          <a:lstStyle/>
          <a:p>
            <a:r>
              <a:rPr lang="de-DE" dirty="0" smtClean="0"/>
              <a:t>SSH -X</a:t>
            </a:r>
            <a:endParaRPr lang="de-DE" dirty="0"/>
          </a:p>
        </p:txBody>
      </p:sp>
      <p:sp>
        <p:nvSpPr>
          <p:cNvPr id="123" name="Rechteck 122"/>
          <p:cNvSpPr/>
          <p:nvPr/>
        </p:nvSpPr>
        <p:spPr>
          <a:xfrm>
            <a:off x="5893757" y="3081453"/>
            <a:ext cx="1066339" cy="432048"/>
          </a:xfrm>
          <a:prstGeom prst="rect">
            <a:avLst/>
          </a:prstGeom>
          <a:solidFill>
            <a:schemeClr val="tx2">
              <a:lumMod val="40000"/>
              <a:lumOff val="6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de-DE" dirty="0" err="1" smtClean="0"/>
              <a:t>Jupyter</a:t>
            </a:r>
            <a:endParaRPr lang="de-DE" dirty="0"/>
          </a:p>
        </p:txBody>
      </p:sp>
      <p:cxnSp>
        <p:nvCxnSpPr>
          <p:cNvPr id="124" name="Gerade Verbindung mit Pfeil 123"/>
          <p:cNvCxnSpPr>
            <a:stCxn id="123" idx="1"/>
          </p:cNvCxnSpPr>
          <p:nvPr/>
        </p:nvCxnSpPr>
        <p:spPr>
          <a:xfrm flipH="1">
            <a:off x="5616359" y="3297477"/>
            <a:ext cx="277398" cy="14219"/>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2" name="Gewinkelter Verbinder 141"/>
          <p:cNvCxnSpPr>
            <a:stCxn id="31" idx="3"/>
            <a:endCxn id="96" idx="1"/>
          </p:cNvCxnSpPr>
          <p:nvPr/>
        </p:nvCxnSpPr>
        <p:spPr>
          <a:xfrm>
            <a:off x="3780221" y="2098904"/>
            <a:ext cx="1128022" cy="648314"/>
          </a:xfrm>
          <a:prstGeom prst="bentConnector3">
            <a:avLst>
              <a:gd name="adj1" fmla="val 50000"/>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45" name="Gewinkelter Verbinder 144"/>
          <p:cNvCxnSpPr>
            <a:endCxn id="64" idx="1"/>
          </p:cNvCxnSpPr>
          <p:nvPr/>
        </p:nvCxnSpPr>
        <p:spPr>
          <a:xfrm flipV="1">
            <a:off x="5952790" y="3766755"/>
            <a:ext cx="2951523" cy="886381"/>
          </a:xfrm>
          <a:prstGeom prst="bentConnector3">
            <a:avLst>
              <a:gd name="adj1" fmla="val 67023"/>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51" name="Gewinkelter Verbinder 150"/>
          <p:cNvCxnSpPr>
            <a:stCxn id="6" idx="3"/>
            <a:endCxn id="96" idx="1"/>
          </p:cNvCxnSpPr>
          <p:nvPr/>
        </p:nvCxnSpPr>
        <p:spPr>
          <a:xfrm flipV="1">
            <a:off x="3780221" y="2747218"/>
            <a:ext cx="1128022" cy="933810"/>
          </a:xfrm>
          <a:prstGeom prst="bentConnector3">
            <a:avLst>
              <a:gd name="adj1" fmla="val 50000"/>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54" name="Gewinkelter Verbinder 153"/>
          <p:cNvCxnSpPr>
            <a:stCxn id="6" idx="3"/>
            <a:endCxn id="4" idx="1"/>
          </p:cNvCxnSpPr>
          <p:nvPr/>
        </p:nvCxnSpPr>
        <p:spPr>
          <a:xfrm>
            <a:off x="3780221" y="3681028"/>
            <a:ext cx="1092449" cy="891651"/>
          </a:xfrm>
          <a:prstGeom prst="bentConnector3">
            <a:avLst>
              <a:gd name="adj1" fmla="val 51744"/>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58" name="Gewinkelter Verbinder 157"/>
          <p:cNvCxnSpPr>
            <a:stCxn id="4" idx="3"/>
            <a:endCxn id="123" idx="2"/>
          </p:cNvCxnSpPr>
          <p:nvPr/>
        </p:nvCxnSpPr>
        <p:spPr>
          <a:xfrm flipV="1">
            <a:off x="5952790" y="3513501"/>
            <a:ext cx="474137" cy="1059178"/>
          </a:xfrm>
          <a:prstGeom prst="bentConnector2">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61" name="Gewinkelter Verbinder 160"/>
          <p:cNvCxnSpPr>
            <a:stCxn id="123" idx="3"/>
            <a:endCxn id="64" idx="1"/>
          </p:cNvCxnSpPr>
          <p:nvPr/>
        </p:nvCxnSpPr>
        <p:spPr>
          <a:xfrm>
            <a:off x="6960096" y="3297477"/>
            <a:ext cx="1944217" cy="469278"/>
          </a:xfrm>
          <a:prstGeom prst="bentConnector3">
            <a:avLst>
              <a:gd name="adj1" fmla="val 50000"/>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64" name="Gewinkelter Verbinder 163"/>
          <p:cNvCxnSpPr>
            <a:stCxn id="39" idx="3"/>
            <a:endCxn id="64" idx="1"/>
          </p:cNvCxnSpPr>
          <p:nvPr/>
        </p:nvCxnSpPr>
        <p:spPr>
          <a:xfrm>
            <a:off x="6960096" y="2722170"/>
            <a:ext cx="1944217" cy="1044585"/>
          </a:xfrm>
          <a:prstGeom prst="bentConnector3">
            <a:avLst>
              <a:gd name="adj1" fmla="val 50000"/>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78" name="Rechteck 177"/>
          <p:cNvSpPr/>
          <p:nvPr/>
        </p:nvSpPr>
        <p:spPr>
          <a:xfrm>
            <a:off x="8434656" y="943828"/>
            <a:ext cx="2313370" cy="1105325"/>
          </a:xfrm>
          <a:prstGeom prst="rect">
            <a:avLst/>
          </a:prstGeom>
          <a:solidFill>
            <a:schemeClr val="bg1">
              <a:lumMod val="85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t" anchorCtr="0"/>
          <a:lstStyle/>
          <a:p>
            <a:pPr algn="ctr"/>
            <a:r>
              <a:rPr lang="de-DE" dirty="0" smtClean="0"/>
              <a:t>TV</a:t>
            </a:r>
            <a:endParaRPr lang="de-DE" dirty="0"/>
          </a:p>
        </p:txBody>
      </p:sp>
      <p:cxnSp>
        <p:nvCxnSpPr>
          <p:cNvPr id="182" name="Gewinkelter Verbinder 181"/>
          <p:cNvCxnSpPr>
            <a:stCxn id="3" idx="3"/>
            <a:endCxn id="188" idx="1"/>
          </p:cNvCxnSpPr>
          <p:nvPr/>
        </p:nvCxnSpPr>
        <p:spPr>
          <a:xfrm flipV="1">
            <a:off x="6960096" y="1638454"/>
            <a:ext cx="1950393" cy="550664"/>
          </a:xfrm>
          <a:prstGeom prst="bentConnector3">
            <a:avLst>
              <a:gd name="adj1" fmla="val 50000"/>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88" name="Rechteck 187"/>
          <p:cNvSpPr/>
          <p:nvPr/>
        </p:nvSpPr>
        <p:spPr>
          <a:xfrm>
            <a:off x="8910489" y="1361048"/>
            <a:ext cx="1440160" cy="554812"/>
          </a:xfrm>
          <a:prstGeom prst="rect">
            <a:avLst/>
          </a:prstGeom>
          <a:solidFill>
            <a:schemeClr val="accent3">
              <a:lumMod val="40000"/>
              <a:lumOff val="6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nchorCtr="0"/>
          <a:lstStyle/>
          <a:p>
            <a:pPr algn="ctr"/>
            <a:r>
              <a:rPr lang="de-DE" dirty="0" smtClean="0"/>
              <a:t>Webbrowser</a:t>
            </a:r>
            <a:endParaRPr lang="de-DE" dirty="0"/>
          </a:p>
        </p:txBody>
      </p:sp>
      <p:sp>
        <p:nvSpPr>
          <p:cNvPr id="46" name="Rechteck 45"/>
          <p:cNvSpPr/>
          <p:nvPr/>
        </p:nvSpPr>
        <p:spPr>
          <a:xfrm>
            <a:off x="4872670" y="5059555"/>
            <a:ext cx="1080120" cy="432048"/>
          </a:xfrm>
          <a:prstGeom prst="rect">
            <a:avLst/>
          </a:prstGeom>
          <a:solidFill>
            <a:schemeClr val="bg1">
              <a:lumMod val="65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de-DE" dirty="0" smtClean="0"/>
              <a:t>Storage</a:t>
            </a:r>
            <a:endParaRPr lang="de-DE" dirty="0"/>
          </a:p>
        </p:txBody>
      </p:sp>
      <p:cxnSp>
        <p:nvCxnSpPr>
          <p:cNvPr id="47" name="Gerade Verbindung mit Pfeil 46"/>
          <p:cNvCxnSpPr>
            <a:stCxn id="4" idx="2"/>
            <a:endCxn id="46" idx="0"/>
          </p:cNvCxnSpPr>
          <p:nvPr/>
        </p:nvCxnSpPr>
        <p:spPr>
          <a:xfrm>
            <a:off x="5412730" y="4788703"/>
            <a:ext cx="0" cy="270852"/>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39113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txBox="1">
            <a:spLocks/>
          </p:cNvSpPr>
          <p:nvPr/>
        </p:nvSpPr>
        <p:spPr bwMode="auto">
          <a:xfrm>
            <a:off x="695400" y="333376"/>
            <a:ext cx="9504289" cy="43132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DE" sz="2200" b="1" dirty="0" smtClean="0">
                <a:solidFill>
                  <a:srgbClr val="003E89"/>
                </a:solidFill>
                <a:latin typeface="Arial" charset="0"/>
              </a:rPr>
              <a:t>Anbindung von Hardware an EPICS</a:t>
            </a:r>
            <a:endParaRPr lang="de-DE" sz="2200" b="1" dirty="0">
              <a:solidFill>
                <a:srgbClr val="003E89"/>
              </a:solidFill>
              <a:latin typeface="Arial" charset="0"/>
            </a:endParaRPr>
          </a:p>
        </p:txBody>
      </p:sp>
      <p:sp>
        <p:nvSpPr>
          <p:cNvPr id="5" name="Textfeld 4"/>
          <p:cNvSpPr txBox="1"/>
          <p:nvPr/>
        </p:nvSpPr>
        <p:spPr>
          <a:xfrm>
            <a:off x="355104" y="935430"/>
            <a:ext cx="10886929" cy="1077218"/>
          </a:xfrm>
          <a:prstGeom prst="rect">
            <a:avLst/>
          </a:prstGeom>
          <a:noFill/>
        </p:spPr>
        <p:txBody>
          <a:bodyPr wrap="square" rtlCol="0">
            <a:spAutoFit/>
          </a:bodyPr>
          <a:lstStyle/>
          <a:p>
            <a:pPr marL="285750" indent="-285750">
              <a:spcBef>
                <a:spcPts val="600"/>
              </a:spcBef>
              <a:buClr>
                <a:schemeClr val="tx2"/>
              </a:buClr>
              <a:buFont typeface="Wingdings" panose="05000000000000000000" pitchFamily="2" charset="2"/>
              <a:buChar char="§"/>
            </a:pPr>
            <a:r>
              <a:rPr lang="de-DE" dirty="0" smtClean="0">
                <a:latin typeface="Arial" panose="020B0604020202020204" pitchFamily="34" charset="0"/>
                <a:cs typeface="Arial" panose="020B0604020202020204" pitchFamily="34" charset="0"/>
              </a:rPr>
              <a:t>IOC ist die Schnittstelle zwischen Hardware und den EPICS Netzwerkprotokollen</a:t>
            </a:r>
          </a:p>
          <a:p>
            <a:pPr marL="285750" indent="-285750">
              <a:spcBef>
                <a:spcPts val="600"/>
              </a:spcBef>
              <a:buClr>
                <a:schemeClr val="tx2"/>
              </a:buClr>
              <a:buFont typeface="Wingdings" panose="05000000000000000000" pitchFamily="2" charset="2"/>
              <a:buChar char="§"/>
            </a:pPr>
            <a:r>
              <a:rPr lang="de-DE" dirty="0" smtClean="0">
                <a:latin typeface="Arial" panose="020B0604020202020204" pitchFamily="34" charset="0"/>
                <a:cs typeface="Arial" panose="020B0604020202020204" pitchFamily="34" charset="0"/>
              </a:rPr>
              <a:t>Konzentration auf den Device-Treiber </a:t>
            </a:r>
          </a:p>
          <a:p>
            <a:pPr marL="285750" indent="-285750">
              <a:spcBef>
                <a:spcPts val="600"/>
              </a:spcBef>
              <a:buClr>
                <a:schemeClr val="tx2"/>
              </a:buClr>
              <a:buFont typeface="Wingdings" panose="05000000000000000000" pitchFamily="2" charset="2"/>
              <a:buChar char="§"/>
            </a:pPr>
            <a:r>
              <a:rPr lang="de-DE" dirty="0" smtClean="0">
                <a:latin typeface="Arial" panose="020B0604020202020204" pitchFamily="34" charset="0"/>
                <a:cs typeface="Arial" panose="020B0604020202020204" pitchFamily="34" charset="0"/>
              </a:rPr>
              <a:t>Für viele Protokolle gibt es fertige Device-Treiber (</a:t>
            </a:r>
            <a:r>
              <a:rPr lang="de-DE" dirty="0" err="1" smtClean="0">
                <a:latin typeface="Arial" panose="020B0604020202020204" pitchFamily="34" charset="0"/>
                <a:cs typeface="Arial" panose="020B0604020202020204" pitchFamily="34" charset="0"/>
              </a:rPr>
              <a:t>Modbus</a:t>
            </a:r>
            <a:r>
              <a:rPr lang="de-DE" dirty="0" smtClean="0">
                <a:latin typeface="Arial" panose="020B0604020202020204" pitchFamily="34" charset="0"/>
                <a:cs typeface="Arial" panose="020B0604020202020204" pitchFamily="34" charset="0"/>
              </a:rPr>
              <a:t>, OPC-UA, Telnet, USB-TMC, </a:t>
            </a:r>
            <a:r>
              <a:rPr lang="de-DE" dirty="0" err="1" smtClean="0">
                <a:latin typeface="Arial" panose="020B0604020202020204" pitchFamily="34" charset="0"/>
                <a:cs typeface="Arial" panose="020B0604020202020204" pitchFamily="34" charset="0"/>
              </a:rPr>
              <a:t>GigE</a:t>
            </a:r>
            <a:r>
              <a:rPr lang="de-DE" dirty="0" smtClean="0">
                <a:latin typeface="Arial" panose="020B0604020202020204" pitchFamily="34" charset="0"/>
                <a:cs typeface="Arial" panose="020B0604020202020204" pitchFamily="34" charset="0"/>
              </a:rPr>
              <a:t>, ...)</a:t>
            </a:r>
          </a:p>
        </p:txBody>
      </p:sp>
      <p:sp>
        <p:nvSpPr>
          <p:cNvPr id="6" name="Textfeld 5"/>
          <p:cNvSpPr txBox="1"/>
          <p:nvPr/>
        </p:nvSpPr>
        <p:spPr>
          <a:xfrm>
            <a:off x="355104" y="6011996"/>
            <a:ext cx="10886929" cy="369332"/>
          </a:xfrm>
          <a:prstGeom prst="rect">
            <a:avLst/>
          </a:prstGeom>
          <a:noFill/>
        </p:spPr>
        <p:txBody>
          <a:bodyPr wrap="square" rtlCol="0">
            <a:spAutoFit/>
          </a:bodyPr>
          <a:lstStyle/>
          <a:p>
            <a:pPr>
              <a:spcBef>
                <a:spcPts val="600"/>
              </a:spcBef>
              <a:buClr>
                <a:schemeClr val="tx2"/>
              </a:buClr>
            </a:pPr>
            <a:r>
              <a:rPr lang="de-DE" dirty="0" smtClean="0">
                <a:latin typeface="Arial" panose="020B0604020202020204" pitchFamily="34" charset="0"/>
                <a:cs typeface="Arial" panose="020B0604020202020204" pitchFamily="34" charset="0"/>
                <a:sym typeface="Wingdings" panose="05000000000000000000" pitchFamily="2" charset="2"/>
              </a:rPr>
              <a:t> Der Gerätehersteller muss e</a:t>
            </a:r>
            <a:r>
              <a:rPr lang="de-DE" dirty="0" smtClean="0">
                <a:latin typeface="Arial" panose="020B0604020202020204" pitchFamily="34" charset="0"/>
                <a:cs typeface="Arial" panose="020B0604020202020204" pitchFamily="34" charset="0"/>
              </a:rPr>
              <a:t>ine offene Schnittstelle bereitstellen</a:t>
            </a:r>
          </a:p>
        </p:txBody>
      </p:sp>
      <p:sp>
        <p:nvSpPr>
          <p:cNvPr id="9" name="Rechteck 8"/>
          <p:cNvSpPr/>
          <p:nvPr/>
        </p:nvSpPr>
        <p:spPr>
          <a:xfrm>
            <a:off x="191344" y="2353310"/>
            <a:ext cx="735539" cy="1975789"/>
          </a:xfrm>
          <a:prstGeom prst="rect">
            <a:avLst/>
          </a:prstGeom>
          <a:solidFill>
            <a:schemeClr val="accent4">
              <a:lumMod val="60000"/>
              <a:lumOff val="4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de-DE" dirty="0" err="1" smtClean="0"/>
              <a:t>AccelNET</a:t>
            </a:r>
            <a:endParaRPr lang="de-DE" dirty="0"/>
          </a:p>
        </p:txBody>
      </p:sp>
      <p:sp>
        <p:nvSpPr>
          <p:cNvPr id="10" name="Rechteck 9"/>
          <p:cNvSpPr/>
          <p:nvPr/>
        </p:nvSpPr>
        <p:spPr>
          <a:xfrm>
            <a:off x="2639616" y="2354722"/>
            <a:ext cx="3316175" cy="1974378"/>
          </a:xfrm>
          <a:prstGeom prst="rect">
            <a:avLst/>
          </a:prstGeom>
          <a:solidFill>
            <a:srgbClr val="92D050"/>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t" anchorCtr="0"/>
          <a:lstStyle/>
          <a:p>
            <a:pPr algn="ctr"/>
            <a:r>
              <a:rPr lang="de-DE" dirty="0" smtClean="0"/>
              <a:t>IOC</a:t>
            </a:r>
            <a:endParaRPr lang="de-DE" dirty="0"/>
          </a:p>
        </p:txBody>
      </p:sp>
      <p:sp>
        <p:nvSpPr>
          <p:cNvPr id="11" name="Textfeld 10"/>
          <p:cNvSpPr txBox="1"/>
          <p:nvPr/>
        </p:nvSpPr>
        <p:spPr>
          <a:xfrm>
            <a:off x="1010940" y="2123564"/>
            <a:ext cx="1992648" cy="369332"/>
          </a:xfrm>
          <a:prstGeom prst="rect">
            <a:avLst/>
          </a:prstGeom>
          <a:noFill/>
        </p:spPr>
        <p:txBody>
          <a:bodyPr wrap="square" rtlCol="0">
            <a:spAutoFit/>
          </a:bodyPr>
          <a:lstStyle/>
          <a:p>
            <a:r>
              <a:rPr lang="de-DE" dirty="0" err="1" smtClean="0">
                <a:latin typeface="Consolas" panose="020B0609020204030204" pitchFamily="49" charset="0"/>
              </a:rPr>
              <a:t>attach</a:t>
            </a:r>
            <a:r>
              <a:rPr lang="de-DE" dirty="0" smtClean="0">
                <a:latin typeface="Consolas" panose="020B0609020204030204" pitchFamily="49" charset="0"/>
              </a:rPr>
              <a:t>()</a:t>
            </a:r>
            <a:endParaRPr lang="de-DE" dirty="0">
              <a:latin typeface="Consolas" panose="020B0609020204030204" pitchFamily="49" charset="0"/>
            </a:endParaRPr>
          </a:p>
        </p:txBody>
      </p:sp>
      <p:cxnSp>
        <p:nvCxnSpPr>
          <p:cNvPr id="12" name="Gerade Verbindung mit Pfeil 11"/>
          <p:cNvCxnSpPr/>
          <p:nvPr/>
        </p:nvCxnSpPr>
        <p:spPr>
          <a:xfrm flipH="1">
            <a:off x="911300" y="2521117"/>
            <a:ext cx="1728316" cy="934"/>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5" name="Gerade Verbindung mit Pfeil 24"/>
          <p:cNvCxnSpPr/>
          <p:nvPr/>
        </p:nvCxnSpPr>
        <p:spPr>
          <a:xfrm flipH="1">
            <a:off x="926884" y="3063688"/>
            <a:ext cx="1712732" cy="706"/>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6" name="Gerade Verbindung mit Pfeil 25"/>
          <p:cNvCxnSpPr/>
          <p:nvPr/>
        </p:nvCxnSpPr>
        <p:spPr>
          <a:xfrm flipH="1">
            <a:off x="934875" y="3606384"/>
            <a:ext cx="1704023" cy="353"/>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Gerade Verbindung mit Pfeil 26"/>
          <p:cNvCxnSpPr/>
          <p:nvPr/>
        </p:nvCxnSpPr>
        <p:spPr>
          <a:xfrm flipH="1">
            <a:off x="934875" y="4148727"/>
            <a:ext cx="1704023" cy="353"/>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Textfeld 28"/>
          <p:cNvSpPr txBox="1"/>
          <p:nvPr/>
        </p:nvSpPr>
        <p:spPr>
          <a:xfrm>
            <a:off x="987365" y="2636912"/>
            <a:ext cx="1992648" cy="369332"/>
          </a:xfrm>
          <a:prstGeom prst="rect">
            <a:avLst/>
          </a:prstGeom>
          <a:noFill/>
        </p:spPr>
        <p:txBody>
          <a:bodyPr wrap="square" rtlCol="0">
            <a:spAutoFit/>
          </a:bodyPr>
          <a:lstStyle/>
          <a:p>
            <a:r>
              <a:rPr lang="de-DE" dirty="0" err="1" smtClean="0">
                <a:latin typeface="Consolas" panose="020B0609020204030204" pitchFamily="49" charset="0"/>
              </a:rPr>
              <a:t>subscribe</a:t>
            </a:r>
            <a:r>
              <a:rPr lang="de-DE" dirty="0" smtClean="0">
                <a:latin typeface="Consolas" panose="020B0609020204030204" pitchFamily="49" charset="0"/>
              </a:rPr>
              <a:t>()</a:t>
            </a:r>
            <a:endParaRPr lang="de-DE" dirty="0">
              <a:latin typeface="Consolas" panose="020B0609020204030204" pitchFamily="49" charset="0"/>
            </a:endParaRPr>
          </a:p>
        </p:txBody>
      </p:sp>
      <p:sp>
        <p:nvSpPr>
          <p:cNvPr id="30" name="Textfeld 29"/>
          <p:cNvSpPr txBox="1"/>
          <p:nvPr/>
        </p:nvSpPr>
        <p:spPr>
          <a:xfrm>
            <a:off x="1010940" y="3203684"/>
            <a:ext cx="1992648" cy="369332"/>
          </a:xfrm>
          <a:prstGeom prst="rect">
            <a:avLst/>
          </a:prstGeom>
          <a:noFill/>
        </p:spPr>
        <p:txBody>
          <a:bodyPr wrap="square" rtlCol="0">
            <a:spAutoFit/>
          </a:bodyPr>
          <a:lstStyle/>
          <a:p>
            <a:r>
              <a:rPr lang="de-DE" dirty="0" err="1" smtClean="0">
                <a:latin typeface="Consolas" panose="020B0609020204030204" pitchFamily="49" charset="0"/>
              </a:rPr>
              <a:t>get_value</a:t>
            </a:r>
            <a:r>
              <a:rPr lang="de-DE" dirty="0" smtClean="0">
                <a:latin typeface="Consolas" panose="020B0609020204030204" pitchFamily="49" charset="0"/>
              </a:rPr>
              <a:t>()</a:t>
            </a:r>
            <a:endParaRPr lang="de-DE" dirty="0">
              <a:latin typeface="Consolas" panose="020B0609020204030204" pitchFamily="49" charset="0"/>
            </a:endParaRPr>
          </a:p>
        </p:txBody>
      </p:sp>
      <p:sp>
        <p:nvSpPr>
          <p:cNvPr id="31" name="Textfeld 30"/>
          <p:cNvSpPr txBox="1"/>
          <p:nvPr/>
        </p:nvSpPr>
        <p:spPr>
          <a:xfrm>
            <a:off x="1010940" y="3779748"/>
            <a:ext cx="1992648" cy="369332"/>
          </a:xfrm>
          <a:prstGeom prst="rect">
            <a:avLst/>
          </a:prstGeom>
          <a:noFill/>
        </p:spPr>
        <p:txBody>
          <a:bodyPr wrap="square" rtlCol="0">
            <a:spAutoFit/>
          </a:bodyPr>
          <a:lstStyle/>
          <a:p>
            <a:r>
              <a:rPr lang="de-DE" dirty="0" err="1" smtClean="0">
                <a:latin typeface="Consolas" panose="020B0609020204030204" pitchFamily="49" charset="0"/>
              </a:rPr>
              <a:t>set_value</a:t>
            </a:r>
            <a:r>
              <a:rPr lang="de-DE" dirty="0" smtClean="0">
                <a:latin typeface="Consolas" panose="020B0609020204030204" pitchFamily="49" charset="0"/>
              </a:rPr>
              <a:t>()</a:t>
            </a:r>
            <a:endParaRPr lang="de-DE" dirty="0">
              <a:latin typeface="Consolas" panose="020B0609020204030204" pitchFamily="49" charset="0"/>
            </a:endParaRPr>
          </a:p>
        </p:txBody>
      </p:sp>
      <p:sp>
        <p:nvSpPr>
          <p:cNvPr id="33" name="Rechteck 32"/>
          <p:cNvSpPr/>
          <p:nvPr/>
        </p:nvSpPr>
        <p:spPr>
          <a:xfrm>
            <a:off x="2855640" y="2727098"/>
            <a:ext cx="2920295" cy="1421982"/>
          </a:xfrm>
          <a:prstGeom prst="rect">
            <a:avLst/>
          </a:prstGeom>
          <a:solidFill>
            <a:schemeClr val="tx2">
              <a:lumMod val="40000"/>
              <a:lumOff val="6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t" anchorCtr="0"/>
          <a:lstStyle/>
          <a:p>
            <a:pPr algn="ctr"/>
            <a:r>
              <a:rPr lang="de-DE" dirty="0" err="1" smtClean="0"/>
              <a:t>asyn</a:t>
            </a:r>
            <a:endParaRPr lang="de-DE" dirty="0"/>
          </a:p>
        </p:txBody>
      </p:sp>
      <p:cxnSp>
        <p:nvCxnSpPr>
          <p:cNvPr id="34" name="Gerade Verbindung mit Pfeil 33"/>
          <p:cNvCxnSpPr/>
          <p:nvPr/>
        </p:nvCxnSpPr>
        <p:spPr>
          <a:xfrm flipH="1">
            <a:off x="5775936" y="3341204"/>
            <a:ext cx="485011" cy="1"/>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Textfeld 34"/>
          <p:cNvSpPr txBox="1"/>
          <p:nvPr/>
        </p:nvSpPr>
        <p:spPr>
          <a:xfrm>
            <a:off x="5951984" y="2626754"/>
            <a:ext cx="608875" cy="646331"/>
          </a:xfrm>
          <a:prstGeom prst="rect">
            <a:avLst/>
          </a:prstGeom>
          <a:noFill/>
        </p:spPr>
        <p:txBody>
          <a:bodyPr wrap="square" rtlCol="0">
            <a:spAutoFit/>
          </a:bodyPr>
          <a:lstStyle/>
          <a:p>
            <a:r>
              <a:rPr lang="de-DE" dirty="0" smtClean="0">
                <a:latin typeface="Consolas" panose="020B0609020204030204" pitchFamily="49" charset="0"/>
              </a:rPr>
              <a:t>CA/</a:t>
            </a:r>
          </a:p>
          <a:p>
            <a:r>
              <a:rPr lang="de-DE" dirty="0" smtClean="0">
                <a:latin typeface="Consolas" panose="020B0609020204030204" pitchFamily="49" charset="0"/>
              </a:rPr>
              <a:t>PVA</a:t>
            </a:r>
            <a:endParaRPr lang="de-DE" dirty="0">
              <a:latin typeface="Consolas" panose="020B0609020204030204" pitchFamily="49" charset="0"/>
            </a:endParaRPr>
          </a:p>
        </p:txBody>
      </p:sp>
      <p:cxnSp>
        <p:nvCxnSpPr>
          <p:cNvPr id="36" name="Gerade Verbindung mit Pfeil 35"/>
          <p:cNvCxnSpPr>
            <a:stCxn id="40" idx="0"/>
            <a:endCxn id="10" idx="2"/>
          </p:cNvCxnSpPr>
          <p:nvPr/>
        </p:nvCxnSpPr>
        <p:spPr>
          <a:xfrm flipV="1">
            <a:off x="4297703" y="4329100"/>
            <a:ext cx="1" cy="456753"/>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0" name="Rechteck 39"/>
          <p:cNvSpPr/>
          <p:nvPr/>
        </p:nvSpPr>
        <p:spPr>
          <a:xfrm>
            <a:off x="3185574" y="4785853"/>
            <a:ext cx="2224257" cy="923330"/>
          </a:xfrm>
          <a:prstGeom prst="rect">
            <a:avLst/>
          </a:prstGeom>
          <a:ln>
            <a:solidFill>
              <a:schemeClr val="tx1"/>
            </a:solidFill>
          </a:ln>
        </p:spPr>
        <p:txBody>
          <a:bodyPr wrap="square">
            <a:spAutoFit/>
          </a:bodyPr>
          <a:lstStyle/>
          <a:p>
            <a:r>
              <a:rPr lang="de-DE" dirty="0">
                <a:latin typeface="Arial" panose="020B0604020202020204" pitchFamily="34" charset="0"/>
                <a:cs typeface="Arial" panose="020B0604020202020204" pitchFamily="34" charset="0"/>
              </a:rPr>
              <a:t>Konfiguration:</a:t>
            </a:r>
          </a:p>
          <a:p>
            <a:pPr marL="285750" indent="-285750">
              <a:buFont typeface="Arial" panose="020B0604020202020204" pitchFamily="34" charset="0"/>
              <a:buChar char="•"/>
            </a:pPr>
            <a:r>
              <a:rPr lang="de-DE" dirty="0">
                <a:latin typeface="Arial" panose="020B0604020202020204" pitchFamily="34" charset="0"/>
                <a:cs typeface="Arial" panose="020B0604020202020204" pitchFamily="34" charset="0"/>
              </a:rPr>
              <a:t>Prozessvariablen</a:t>
            </a:r>
          </a:p>
          <a:p>
            <a:pPr marL="285750" indent="-285750">
              <a:buFont typeface="Arial" panose="020B0604020202020204" pitchFamily="34" charset="0"/>
              <a:buChar char="•"/>
            </a:pPr>
            <a:r>
              <a:rPr lang="de-DE" dirty="0">
                <a:latin typeface="Arial" panose="020B0604020202020204" pitchFamily="34" charset="0"/>
                <a:cs typeface="Arial" panose="020B0604020202020204" pitchFamily="34" charset="0"/>
              </a:rPr>
              <a:t>Startup</a:t>
            </a:r>
          </a:p>
        </p:txBody>
      </p:sp>
      <p:sp>
        <p:nvSpPr>
          <p:cNvPr id="45" name="Rechteck 44"/>
          <p:cNvSpPr/>
          <p:nvPr/>
        </p:nvSpPr>
        <p:spPr>
          <a:xfrm>
            <a:off x="2855639" y="2898891"/>
            <a:ext cx="792089" cy="1127396"/>
          </a:xfrm>
          <a:prstGeom prst="rect">
            <a:avLst/>
          </a:prstGeom>
          <a:solidFill>
            <a:schemeClr val="tx2">
              <a:lumMod val="60000"/>
              <a:lumOff val="4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de-DE" dirty="0" smtClean="0"/>
              <a:t>TCP Socket</a:t>
            </a:r>
            <a:endParaRPr lang="de-DE" dirty="0"/>
          </a:p>
        </p:txBody>
      </p:sp>
      <p:sp>
        <p:nvSpPr>
          <p:cNvPr id="46" name="Rechteck 45"/>
          <p:cNvSpPr/>
          <p:nvPr/>
        </p:nvSpPr>
        <p:spPr>
          <a:xfrm>
            <a:off x="4976055" y="2898891"/>
            <a:ext cx="792089" cy="1127396"/>
          </a:xfrm>
          <a:prstGeom prst="rect">
            <a:avLst/>
          </a:prstGeom>
          <a:solidFill>
            <a:schemeClr val="tx2">
              <a:lumMod val="60000"/>
              <a:lumOff val="4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de-DE" dirty="0" smtClean="0"/>
              <a:t>EPICS Core</a:t>
            </a:r>
            <a:endParaRPr lang="de-DE" dirty="0"/>
          </a:p>
        </p:txBody>
      </p:sp>
      <p:sp>
        <p:nvSpPr>
          <p:cNvPr id="47" name="Rechteck 46"/>
          <p:cNvSpPr/>
          <p:nvPr/>
        </p:nvSpPr>
        <p:spPr>
          <a:xfrm>
            <a:off x="3647728" y="3105701"/>
            <a:ext cx="1328326" cy="920585"/>
          </a:xfrm>
          <a:prstGeom prst="rect">
            <a:avLst/>
          </a:prstGeom>
          <a:solidFill>
            <a:schemeClr val="accent6"/>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de-DE" dirty="0" smtClean="0"/>
              <a:t>API Handling (</a:t>
            </a:r>
            <a:r>
              <a:rPr lang="de-DE" dirty="0" err="1" smtClean="0"/>
              <a:t>cpp</a:t>
            </a:r>
            <a:r>
              <a:rPr lang="de-DE" dirty="0" smtClean="0"/>
              <a:t>)</a:t>
            </a:r>
            <a:endParaRPr lang="de-DE" dirty="0"/>
          </a:p>
        </p:txBody>
      </p:sp>
      <p:sp>
        <p:nvSpPr>
          <p:cNvPr id="57" name="Rechteck 56"/>
          <p:cNvSpPr/>
          <p:nvPr/>
        </p:nvSpPr>
        <p:spPr>
          <a:xfrm>
            <a:off x="6528048" y="2341327"/>
            <a:ext cx="5592070" cy="2708434"/>
          </a:xfrm>
          <a:prstGeom prst="rect">
            <a:avLst/>
          </a:prstGeom>
          <a:solidFill>
            <a:schemeClr val="bg1">
              <a:lumMod val="95000"/>
            </a:schemeClr>
          </a:solidFill>
          <a:ln>
            <a:solidFill>
              <a:schemeClr val="tx1"/>
            </a:solidFill>
          </a:ln>
        </p:spPr>
        <p:txBody>
          <a:bodyPr wrap="square">
            <a:spAutoFit/>
          </a:bodyPr>
          <a:lstStyle/>
          <a:p>
            <a:r>
              <a:rPr lang="de-DE" sz="1700" dirty="0" err="1">
                <a:solidFill>
                  <a:srgbClr val="FF00FF"/>
                </a:solidFill>
                <a:latin typeface="Consolas" panose="020B0609020204030204" pitchFamily="49" charset="0"/>
              </a:rPr>
              <a:t>record</a:t>
            </a:r>
            <a:r>
              <a:rPr lang="de-DE" sz="1700" dirty="0">
                <a:solidFill>
                  <a:schemeClr val="tx1">
                    <a:lumMod val="50000"/>
                    <a:lumOff val="50000"/>
                  </a:schemeClr>
                </a:solidFill>
                <a:latin typeface="Consolas" panose="020B0609020204030204" pitchFamily="49" charset="0"/>
              </a:rPr>
              <a:t>(</a:t>
            </a:r>
            <a:r>
              <a:rPr lang="de-DE" sz="1700" dirty="0">
                <a:solidFill>
                  <a:srgbClr val="00B0F0"/>
                </a:solidFill>
                <a:latin typeface="Consolas" panose="020B0609020204030204" pitchFamily="49" charset="0"/>
              </a:rPr>
              <a:t>ai</a:t>
            </a:r>
            <a:r>
              <a:rPr lang="de-DE" sz="1700" dirty="0">
                <a:solidFill>
                  <a:schemeClr val="tx1">
                    <a:lumMod val="50000"/>
                    <a:lumOff val="50000"/>
                  </a:schemeClr>
                </a:solidFill>
                <a:latin typeface="Consolas" panose="020B0609020204030204" pitchFamily="49" charset="0"/>
              </a:rPr>
              <a:t>,</a:t>
            </a:r>
            <a:r>
              <a:rPr lang="de-DE" sz="1700" dirty="0">
                <a:solidFill>
                  <a:srgbClr val="CCCCCC"/>
                </a:solidFill>
                <a:latin typeface="Consolas" panose="020B0609020204030204" pitchFamily="49" charset="0"/>
              </a:rPr>
              <a:t> </a:t>
            </a:r>
            <a:r>
              <a:rPr lang="de-DE" sz="1700" dirty="0">
                <a:solidFill>
                  <a:srgbClr val="FF9933"/>
                </a:solidFill>
                <a:latin typeface="Consolas" panose="020B0609020204030204" pitchFamily="49" charset="0"/>
              </a:rPr>
              <a:t>"</a:t>
            </a:r>
            <a:r>
              <a:rPr lang="de-DE" sz="1700" dirty="0">
                <a:solidFill>
                  <a:srgbClr val="00B0F0"/>
                </a:solidFill>
                <a:latin typeface="Consolas" panose="020B0609020204030204" pitchFamily="49" charset="0"/>
              </a:rPr>
              <a:t>$(P)</a:t>
            </a:r>
            <a:r>
              <a:rPr lang="de-DE" sz="1700" dirty="0">
                <a:solidFill>
                  <a:srgbClr val="FF9933"/>
                </a:solidFill>
                <a:latin typeface="Consolas" panose="020B0609020204030204" pitchFamily="49" charset="0"/>
              </a:rPr>
              <a:t>-</a:t>
            </a:r>
            <a:r>
              <a:rPr lang="de-DE" sz="1700" dirty="0" err="1">
                <a:solidFill>
                  <a:srgbClr val="FF9933"/>
                </a:solidFill>
                <a:latin typeface="Consolas" panose="020B0609020204030204" pitchFamily="49" charset="0"/>
              </a:rPr>
              <a:t>IRd</a:t>
            </a:r>
            <a:r>
              <a:rPr lang="de-DE" sz="1700" dirty="0">
                <a:solidFill>
                  <a:srgbClr val="FF9933"/>
                </a:solidFill>
                <a:latin typeface="Consolas" panose="020B0609020204030204" pitchFamily="49" charset="0"/>
              </a:rPr>
              <a:t>"</a:t>
            </a:r>
            <a:r>
              <a:rPr lang="de-DE" sz="1700" dirty="0">
                <a:solidFill>
                  <a:schemeClr val="tx1">
                    <a:lumMod val="50000"/>
                    <a:lumOff val="50000"/>
                  </a:schemeClr>
                </a:solidFill>
                <a:latin typeface="Consolas" panose="020B0609020204030204" pitchFamily="49" charset="0"/>
              </a:rPr>
              <a:t>)</a:t>
            </a:r>
          </a:p>
          <a:p>
            <a:r>
              <a:rPr lang="de-DE" sz="1700" dirty="0">
                <a:solidFill>
                  <a:schemeClr val="tx1">
                    <a:lumMod val="50000"/>
                    <a:lumOff val="50000"/>
                  </a:schemeClr>
                </a:solidFill>
                <a:latin typeface="Consolas" panose="020B0609020204030204" pitchFamily="49" charset="0"/>
              </a:rPr>
              <a:t>{</a:t>
            </a:r>
          </a:p>
          <a:p>
            <a:r>
              <a:rPr lang="de-DE" sz="1700" dirty="0">
                <a:solidFill>
                  <a:srgbClr val="CCCCCC"/>
                </a:solidFill>
                <a:latin typeface="Consolas" panose="020B0609020204030204" pitchFamily="49" charset="0"/>
              </a:rPr>
              <a:t>    </a:t>
            </a:r>
            <a:r>
              <a:rPr lang="de-DE" sz="1700" dirty="0" err="1">
                <a:solidFill>
                  <a:srgbClr val="00B0F0"/>
                </a:solidFill>
                <a:latin typeface="Consolas" panose="020B0609020204030204" pitchFamily="49" charset="0"/>
              </a:rPr>
              <a:t>field</a:t>
            </a:r>
            <a:r>
              <a:rPr lang="de-DE" sz="1700" dirty="0">
                <a:solidFill>
                  <a:schemeClr val="tx1">
                    <a:lumMod val="50000"/>
                    <a:lumOff val="50000"/>
                  </a:schemeClr>
                </a:solidFill>
                <a:latin typeface="Consolas" panose="020B0609020204030204" pitchFamily="49" charset="0"/>
              </a:rPr>
              <a:t>(</a:t>
            </a:r>
            <a:r>
              <a:rPr lang="de-DE" sz="1700" dirty="0">
                <a:solidFill>
                  <a:srgbClr val="4EC9B0"/>
                </a:solidFill>
                <a:latin typeface="Consolas" panose="020B0609020204030204" pitchFamily="49" charset="0"/>
              </a:rPr>
              <a:t>DESC</a:t>
            </a:r>
            <a:r>
              <a:rPr lang="de-DE" sz="1700" dirty="0">
                <a:solidFill>
                  <a:schemeClr val="tx1">
                    <a:lumMod val="50000"/>
                    <a:lumOff val="50000"/>
                  </a:schemeClr>
                </a:solidFill>
                <a:latin typeface="Consolas" panose="020B0609020204030204" pitchFamily="49" charset="0"/>
              </a:rPr>
              <a:t>,</a:t>
            </a:r>
            <a:r>
              <a:rPr lang="de-DE" sz="1700" dirty="0">
                <a:solidFill>
                  <a:srgbClr val="CCCCCC"/>
                </a:solidFill>
                <a:latin typeface="Consolas" panose="020B0609020204030204" pitchFamily="49" charset="0"/>
              </a:rPr>
              <a:t> </a:t>
            </a:r>
            <a:r>
              <a:rPr lang="de-DE" sz="1700" dirty="0">
                <a:solidFill>
                  <a:srgbClr val="FF9933"/>
                </a:solidFill>
                <a:latin typeface="Consolas" panose="020B0609020204030204" pitchFamily="49" charset="0"/>
              </a:rPr>
              <a:t>"</a:t>
            </a:r>
            <a:r>
              <a:rPr lang="de-DE" sz="1700" dirty="0" err="1">
                <a:solidFill>
                  <a:srgbClr val="FF9933"/>
                </a:solidFill>
                <a:latin typeface="Consolas" panose="020B0609020204030204" pitchFamily="49" charset="0"/>
              </a:rPr>
              <a:t>FaradayCup</a:t>
            </a:r>
            <a:r>
              <a:rPr lang="de-DE" sz="1700" dirty="0">
                <a:solidFill>
                  <a:srgbClr val="FF9933"/>
                </a:solidFill>
                <a:latin typeface="Consolas" panose="020B0609020204030204" pitchFamily="49" charset="0"/>
              </a:rPr>
              <a:t> </a:t>
            </a:r>
            <a:r>
              <a:rPr lang="de-DE" sz="1700" dirty="0" err="1">
                <a:solidFill>
                  <a:srgbClr val="FF9933"/>
                </a:solidFill>
                <a:latin typeface="Consolas" panose="020B0609020204030204" pitchFamily="49" charset="0"/>
              </a:rPr>
              <a:t>Current</a:t>
            </a:r>
            <a:r>
              <a:rPr lang="de-DE" sz="1700" dirty="0">
                <a:solidFill>
                  <a:srgbClr val="FF9933"/>
                </a:solidFill>
                <a:latin typeface="Consolas" panose="020B0609020204030204" pitchFamily="49" charset="0"/>
              </a:rPr>
              <a:t> Read"</a:t>
            </a:r>
            <a:r>
              <a:rPr lang="de-DE" sz="1700" dirty="0">
                <a:solidFill>
                  <a:schemeClr val="tx1">
                    <a:lumMod val="50000"/>
                    <a:lumOff val="50000"/>
                  </a:schemeClr>
                </a:solidFill>
                <a:latin typeface="Consolas" panose="020B0609020204030204" pitchFamily="49" charset="0"/>
              </a:rPr>
              <a:t>)</a:t>
            </a:r>
          </a:p>
          <a:p>
            <a:r>
              <a:rPr lang="de-DE" sz="1700" dirty="0">
                <a:solidFill>
                  <a:srgbClr val="CCCCCC"/>
                </a:solidFill>
                <a:latin typeface="Consolas" panose="020B0609020204030204" pitchFamily="49" charset="0"/>
              </a:rPr>
              <a:t>    </a:t>
            </a:r>
            <a:r>
              <a:rPr lang="de-DE" sz="1700" dirty="0" err="1">
                <a:solidFill>
                  <a:srgbClr val="00B0F0"/>
                </a:solidFill>
                <a:latin typeface="Consolas" panose="020B0609020204030204" pitchFamily="49" charset="0"/>
              </a:rPr>
              <a:t>field</a:t>
            </a:r>
            <a:r>
              <a:rPr lang="de-DE" sz="1700" dirty="0">
                <a:solidFill>
                  <a:schemeClr val="tx1">
                    <a:lumMod val="50000"/>
                    <a:lumOff val="50000"/>
                  </a:schemeClr>
                </a:solidFill>
                <a:latin typeface="Consolas" panose="020B0609020204030204" pitchFamily="49" charset="0"/>
              </a:rPr>
              <a:t>(</a:t>
            </a:r>
            <a:r>
              <a:rPr lang="de-DE" sz="1700" dirty="0">
                <a:solidFill>
                  <a:srgbClr val="4EC9B0"/>
                </a:solidFill>
                <a:latin typeface="Consolas" panose="020B0609020204030204" pitchFamily="49" charset="0"/>
              </a:rPr>
              <a:t>DTYP</a:t>
            </a:r>
            <a:r>
              <a:rPr lang="de-DE" sz="1700" dirty="0">
                <a:solidFill>
                  <a:schemeClr val="tx1">
                    <a:lumMod val="50000"/>
                    <a:lumOff val="50000"/>
                  </a:schemeClr>
                </a:solidFill>
                <a:latin typeface="Consolas" panose="020B0609020204030204" pitchFamily="49" charset="0"/>
              </a:rPr>
              <a:t>,</a:t>
            </a:r>
            <a:r>
              <a:rPr lang="de-DE" sz="1700" dirty="0">
                <a:solidFill>
                  <a:srgbClr val="CCCCCC"/>
                </a:solidFill>
                <a:latin typeface="Consolas" panose="020B0609020204030204" pitchFamily="49" charset="0"/>
              </a:rPr>
              <a:t> </a:t>
            </a:r>
            <a:r>
              <a:rPr lang="de-DE" sz="1700" dirty="0">
                <a:solidFill>
                  <a:srgbClr val="FF9933"/>
                </a:solidFill>
                <a:latin typeface="Consolas" panose="020B0609020204030204" pitchFamily="49" charset="0"/>
              </a:rPr>
              <a:t>"asynFloat64"</a:t>
            </a:r>
            <a:r>
              <a:rPr lang="de-DE" sz="1700" dirty="0">
                <a:solidFill>
                  <a:schemeClr val="tx1">
                    <a:lumMod val="50000"/>
                    <a:lumOff val="50000"/>
                  </a:schemeClr>
                </a:solidFill>
                <a:latin typeface="Consolas" panose="020B0609020204030204" pitchFamily="49" charset="0"/>
              </a:rPr>
              <a:t>)</a:t>
            </a:r>
          </a:p>
          <a:p>
            <a:r>
              <a:rPr lang="de-DE" sz="1700" dirty="0">
                <a:solidFill>
                  <a:srgbClr val="CCCCCC"/>
                </a:solidFill>
                <a:latin typeface="Consolas" panose="020B0609020204030204" pitchFamily="49" charset="0"/>
              </a:rPr>
              <a:t>    </a:t>
            </a:r>
            <a:r>
              <a:rPr lang="de-DE" sz="1700" dirty="0" err="1">
                <a:solidFill>
                  <a:srgbClr val="00B0F0"/>
                </a:solidFill>
                <a:latin typeface="Consolas" panose="020B0609020204030204" pitchFamily="49" charset="0"/>
              </a:rPr>
              <a:t>field</a:t>
            </a:r>
            <a:r>
              <a:rPr lang="de-DE" sz="1700" dirty="0">
                <a:solidFill>
                  <a:schemeClr val="tx1">
                    <a:lumMod val="50000"/>
                    <a:lumOff val="50000"/>
                  </a:schemeClr>
                </a:solidFill>
                <a:latin typeface="Consolas" panose="020B0609020204030204" pitchFamily="49" charset="0"/>
              </a:rPr>
              <a:t>(</a:t>
            </a:r>
            <a:r>
              <a:rPr lang="de-DE" sz="1700" dirty="0">
                <a:solidFill>
                  <a:srgbClr val="4EC9B0"/>
                </a:solidFill>
                <a:latin typeface="Consolas" panose="020B0609020204030204" pitchFamily="49" charset="0"/>
              </a:rPr>
              <a:t>SCAN</a:t>
            </a:r>
            <a:r>
              <a:rPr lang="de-DE" sz="1700" dirty="0">
                <a:solidFill>
                  <a:schemeClr val="tx1">
                    <a:lumMod val="50000"/>
                    <a:lumOff val="50000"/>
                  </a:schemeClr>
                </a:solidFill>
                <a:latin typeface="Consolas" panose="020B0609020204030204" pitchFamily="49" charset="0"/>
              </a:rPr>
              <a:t>,</a:t>
            </a:r>
            <a:r>
              <a:rPr lang="de-DE" sz="1700" dirty="0">
                <a:solidFill>
                  <a:srgbClr val="CCCCCC"/>
                </a:solidFill>
                <a:latin typeface="Consolas" panose="020B0609020204030204" pitchFamily="49" charset="0"/>
              </a:rPr>
              <a:t> </a:t>
            </a:r>
            <a:r>
              <a:rPr lang="de-DE" sz="1700" dirty="0">
                <a:solidFill>
                  <a:srgbClr val="FF9933"/>
                </a:solidFill>
                <a:latin typeface="Consolas" panose="020B0609020204030204" pitchFamily="49" charset="0"/>
              </a:rPr>
              <a:t>"</a:t>
            </a:r>
            <a:r>
              <a:rPr lang="de-DE" sz="1700" dirty="0">
                <a:solidFill>
                  <a:srgbClr val="00B0F0"/>
                </a:solidFill>
                <a:latin typeface="Consolas" panose="020B0609020204030204" pitchFamily="49" charset="0"/>
              </a:rPr>
              <a:t>I/O </a:t>
            </a:r>
            <a:r>
              <a:rPr lang="de-DE" sz="1700" dirty="0" err="1">
                <a:solidFill>
                  <a:srgbClr val="00B0F0"/>
                </a:solidFill>
                <a:latin typeface="Consolas" panose="020B0609020204030204" pitchFamily="49" charset="0"/>
              </a:rPr>
              <a:t>Intr</a:t>
            </a:r>
            <a:r>
              <a:rPr lang="de-DE" sz="1700" dirty="0">
                <a:solidFill>
                  <a:srgbClr val="FF9933"/>
                </a:solidFill>
                <a:latin typeface="Consolas" panose="020B0609020204030204" pitchFamily="49" charset="0"/>
              </a:rPr>
              <a:t>"</a:t>
            </a:r>
            <a:r>
              <a:rPr lang="de-DE" sz="1700" dirty="0">
                <a:solidFill>
                  <a:schemeClr val="tx1">
                    <a:lumMod val="50000"/>
                    <a:lumOff val="50000"/>
                  </a:schemeClr>
                </a:solidFill>
                <a:latin typeface="Consolas" panose="020B0609020204030204" pitchFamily="49" charset="0"/>
              </a:rPr>
              <a:t>)</a:t>
            </a:r>
          </a:p>
          <a:p>
            <a:r>
              <a:rPr lang="de-DE" sz="1700" dirty="0">
                <a:solidFill>
                  <a:srgbClr val="CCCCCC"/>
                </a:solidFill>
                <a:latin typeface="Consolas" panose="020B0609020204030204" pitchFamily="49" charset="0"/>
              </a:rPr>
              <a:t>    </a:t>
            </a:r>
            <a:r>
              <a:rPr lang="de-DE" sz="1700" dirty="0" err="1">
                <a:solidFill>
                  <a:srgbClr val="00B0F0"/>
                </a:solidFill>
                <a:latin typeface="Consolas" panose="020B0609020204030204" pitchFamily="49" charset="0"/>
              </a:rPr>
              <a:t>field</a:t>
            </a:r>
            <a:r>
              <a:rPr lang="de-DE" sz="1700" dirty="0">
                <a:solidFill>
                  <a:schemeClr val="tx1">
                    <a:lumMod val="50000"/>
                    <a:lumOff val="50000"/>
                  </a:schemeClr>
                </a:solidFill>
                <a:latin typeface="Consolas" panose="020B0609020204030204" pitchFamily="49" charset="0"/>
              </a:rPr>
              <a:t>(</a:t>
            </a:r>
            <a:r>
              <a:rPr lang="de-DE" sz="1700" dirty="0">
                <a:solidFill>
                  <a:srgbClr val="4EC9B0"/>
                </a:solidFill>
                <a:latin typeface="Consolas" panose="020B0609020204030204" pitchFamily="49" charset="0"/>
              </a:rPr>
              <a:t>INP</a:t>
            </a:r>
            <a:r>
              <a:rPr lang="de-DE" sz="1700" dirty="0">
                <a:solidFill>
                  <a:schemeClr val="tx1">
                    <a:lumMod val="50000"/>
                    <a:lumOff val="50000"/>
                  </a:schemeClr>
                </a:solidFill>
                <a:latin typeface="Consolas" panose="020B0609020204030204" pitchFamily="49" charset="0"/>
              </a:rPr>
              <a:t>,</a:t>
            </a:r>
            <a:r>
              <a:rPr lang="de-DE" sz="1700" dirty="0">
                <a:solidFill>
                  <a:srgbClr val="CCCCCC"/>
                </a:solidFill>
                <a:latin typeface="Consolas" panose="020B0609020204030204" pitchFamily="49" charset="0"/>
              </a:rPr>
              <a:t>  </a:t>
            </a:r>
            <a:r>
              <a:rPr lang="de-DE" sz="1700" dirty="0">
                <a:solidFill>
                  <a:srgbClr val="FF9933"/>
                </a:solidFill>
                <a:latin typeface="Consolas" panose="020B0609020204030204" pitchFamily="49" charset="0"/>
              </a:rPr>
              <a:t>"@</a:t>
            </a:r>
            <a:r>
              <a:rPr lang="de-DE" sz="1700" dirty="0" err="1">
                <a:solidFill>
                  <a:srgbClr val="FF9933"/>
                </a:solidFill>
                <a:latin typeface="Consolas" panose="020B0609020204030204" pitchFamily="49" charset="0"/>
              </a:rPr>
              <a:t>asyn</a:t>
            </a:r>
            <a:r>
              <a:rPr lang="de-DE" sz="1700" dirty="0">
                <a:solidFill>
                  <a:srgbClr val="FF9933"/>
                </a:solidFill>
                <a:latin typeface="Consolas" panose="020B0609020204030204" pitchFamily="49" charset="0"/>
              </a:rPr>
              <a:t>(</a:t>
            </a:r>
            <a:r>
              <a:rPr lang="de-DE" sz="1700" dirty="0">
                <a:solidFill>
                  <a:srgbClr val="00B0F0"/>
                </a:solidFill>
                <a:latin typeface="Consolas" panose="020B0609020204030204" pitchFamily="49" charset="0"/>
              </a:rPr>
              <a:t>$(PORT)</a:t>
            </a:r>
            <a:r>
              <a:rPr lang="de-DE" sz="1700" dirty="0">
                <a:solidFill>
                  <a:srgbClr val="FF9933"/>
                </a:solidFill>
                <a:latin typeface="Consolas" panose="020B0609020204030204" pitchFamily="49" charset="0"/>
              </a:rPr>
              <a:t>,0,1)</a:t>
            </a:r>
            <a:r>
              <a:rPr lang="de-DE" sz="1700" dirty="0">
                <a:solidFill>
                  <a:srgbClr val="00B0F0"/>
                </a:solidFill>
                <a:latin typeface="Consolas" panose="020B0609020204030204" pitchFamily="49" charset="0"/>
              </a:rPr>
              <a:t>$(P)</a:t>
            </a:r>
            <a:r>
              <a:rPr lang="de-DE" sz="1700" dirty="0">
                <a:solidFill>
                  <a:srgbClr val="FF9933"/>
                </a:solidFill>
                <a:latin typeface="Consolas" panose="020B0609020204030204" pitchFamily="49" charset="0"/>
              </a:rPr>
              <a:t>-</a:t>
            </a:r>
            <a:r>
              <a:rPr lang="de-DE" sz="1700" dirty="0" err="1">
                <a:solidFill>
                  <a:srgbClr val="FF9933"/>
                </a:solidFill>
                <a:latin typeface="Consolas" panose="020B0609020204030204" pitchFamily="49" charset="0"/>
              </a:rPr>
              <a:t>IRd</a:t>
            </a:r>
            <a:r>
              <a:rPr lang="de-DE" sz="1700" dirty="0">
                <a:solidFill>
                  <a:srgbClr val="FF9933"/>
                </a:solidFill>
                <a:latin typeface="Consolas" panose="020B0609020204030204" pitchFamily="49" charset="0"/>
              </a:rPr>
              <a:t>"</a:t>
            </a:r>
            <a:r>
              <a:rPr lang="de-DE" sz="1700" dirty="0">
                <a:solidFill>
                  <a:schemeClr val="tx1">
                    <a:lumMod val="50000"/>
                    <a:lumOff val="50000"/>
                  </a:schemeClr>
                </a:solidFill>
                <a:latin typeface="Consolas" panose="020B0609020204030204" pitchFamily="49" charset="0"/>
              </a:rPr>
              <a:t>)</a:t>
            </a:r>
          </a:p>
          <a:p>
            <a:r>
              <a:rPr lang="de-DE" sz="1700" dirty="0">
                <a:solidFill>
                  <a:srgbClr val="CCCCCC"/>
                </a:solidFill>
                <a:latin typeface="Consolas" panose="020B0609020204030204" pitchFamily="49" charset="0"/>
              </a:rPr>
              <a:t>    </a:t>
            </a:r>
            <a:r>
              <a:rPr lang="de-DE" sz="1700" dirty="0" err="1" smtClean="0">
                <a:solidFill>
                  <a:srgbClr val="00B0F0"/>
                </a:solidFill>
                <a:latin typeface="Consolas" panose="020B0609020204030204" pitchFamily="49" charset="0"/>
              </a:rPr>
              <a:t>field</a:t>
            </a:r>
            <a:r>
              <a:rPr lang="de-DE" sz="1700" dirty="0" smtClean="0">
                <a:solidFill>
                  <a:schemeClr val="tx1">
                    <a:lumMod val="50000"/>
                    <a:lumOff val="50000"/>
                  </a:schemeClr>
                </a:solidFill>
                <a:latin typeface="Consolas" panose="020B0609020204030204" pitchFamily="49" charset="0"/>
              </a:rPr>
              <a:t>(</a:t>
            </a:r>
            <a:r>
              <a:rPr lang="de-DE" sz="1700" dirty="0" smtClean="0">
                <a:solidFill>
                  <a:srgbClr val="4EC9B0"/>
                </a:solidFill>
                <a:latin typeface="Consolas" panose="020B0609020204030204" pitchFamily="49" charset="0"/>
              </a:rPr>
              <a:t>PREC</a:t>
            </a:r>
            <a:r>
              <a:rPr lang="de-DE" sz="1700" dirty="0">
                <a:solidFill>
                  <a:schemeClr val="tx1">
                    <a:lumMod val="50000"/>
                    <a:lumOff val="50000"/>
                  </a:schemeClr>
                </a:solidFill>
                <a:latin typeface="Consolas" panose="020B0609020204030204" pitchFamily="49" charset="0"/>
              </a:rPr>
              <a:t>,</a:t>
            </a:r>
            <a:r>
              <a:rPr lang="de-DE" sz="1700" dirty="0">
                <a:solidFill>
                  <a:srgbClr val="CCCCCC"/>
                </a:solidFill>
                <a:latin typeface="Consolas" panose="020B0609020204030204" pitchFamily="49" charset="0"/>
              </a:rPr>
              <a:t> </a:t>
            </a:r>
            <a:r>
              <a:rPr lang="de-DE" sz="1700" dirty="0">
                <a:solidFill>
                  <a:srgbClr val="FF9933"/>
                </a:solidFill>
                <a:latin typeface="Consolas" panose="020B0609020204030204" pitchFamily="49" charset="0"/>
              </a:rPr>
              <a:t>"2"</a:t>
            </a:r>
            <a:r>
              <a:rPr lang="de-DE" sz="1700" dirty="0">
                <a:solidFill>
                  <a:schemeClr val="tx1">
                    <a:lumMod val="50000"/>
                    <a:lumOff val="50000"/>
                  </a:schemeClr>
                </a:solidFill>
                <a:latin typeface="Consolas" panose="020B0609020204030204" pitchFamily="49" charset="0"/>
              </a:rPr>
              <a:t>)</a:t>
            </a:r>
          </a:p>
          <a:p>
            <a:r>
              <a:rPr lang="de-DE" sz="1700" dirty="0">
                <a:solidFill>
                  <a:srgbClr val="CCCCCC"/>
                </a:solidFill>
                <a:latin typeface="Consolas" panose="020B0609020204030204" pitchFamily="49" charset="0"/>
              </a:rPr>
              <a:t>    </a:t>
            </a:r>
            <a:r>
              <a:rPr lang="de-DE" sz="1700" dirty="0" err="1" smtClean="0">
                <a:solidFill>
                  <a:srgbClr val="00B0F0"/>
                </a:solidFill>
                <a:latin typeface="Consolas" panose="020B0609020204030204" pitchFamily="49" charset="0"/>
              </a:rPr>
              <a:t>field</a:t>
            </a:r>
            <a:r>
              <a:rPr lang="de-DE" sz="1700" dirty="0" smtClean="0">
                <a:solidFill>
                  <a:schemeClr val="tx1">
                    <a:lumMod val="50000"/>
                    <a:lumOff val="50000"/>
                  </a:schemeClr>
                </a:solidFill>
                <a:latin typeface="Consolas" panose="020B0609020204030204" pitchFamily="49" charset="0"/>
              </a:rPr>
              <a:t>(</a:t>
            </a:r>
            <a:r>
              <a:rPr lang="de-DE" sz="1700" dirty="0" smtClean="0">
                <a:solidFill>
                  <a:srgbClr val="4EC9B0"/>
                </a:solidFill>
                <a:latin typeface="Consolas" panose="020B0609020204030204" pitchFamily="49" charset="0"/>
              </a:rPr>
              <a:t>EGU</a:t>
            </a:r>
            <a:r>
              <a:rPr lang="de-DE" sz="1700" dirty="0">
                <a:solidFill>
                  <a:schemeClr val="tx1">
                    <a:lumMod val="50000"/>
                    <a:lumOff val="50000"/>
                  </a:schemeClr>
                </a:solidFill>
                <a:latin typeface="Consolas" panose="020B0609020204030204" pitchFamily="49" charset="0"/>
              </a:rPr>
              <a:t>,</a:t>
            </a:r>
            <a:r>
              <a:rPr lang="de-DE" sz="1700" dirty="0">
                <a:solidFill>
                  <a:srgbClr val="CCCCCC"/>
                </a:solidFill>
                <a:latin typeface="Consolas" panose="020B0609020204030204" pitchFamily="49" charset="0"/>
              </a:rPr>
              <a:t>  </a:t>
            </a:r>
            <a:r>
              <a:rPr lang="de-DE" sz="1700" dirty="0">
                <a:solidFill>
                  <a:srgbClr val="FF9933"/>
                </a:solidFill>
                <a:latin typeface="Consolas" panose="020B0609020204030204" pitchFamily="49" charset="0"/>
              </a:rPr>
              <a:t>"A"</a:t>
            </a:r>
            <a:r>
              <a:rPr lang="de-DE" sz="1700" dirty="0">
                <a:solidFill>
                  <a:schemeClr val="tx1">
                    <a:lumMod val="50000"/>
                    <a:lumOff val="50000"/>
                  </a:schemeClr>
                </a:solidFill>
                <a:latin typeface="Consolas" panose="020B0609020204030204" pitchFamily="49" charset="0"/>
              </a:rPr>
              <a:t>)</a:t>
            </a:r>
          </a:p>
          <a:p>
            <a:r>
              <a:rPr lang="de-DE" sz="1700" dirty="0">
                <a:solidFill>
                  <a:srgbClr val="CCCCCC"/>
                </a:solidFill>
                <a:latin typeface="Consolas" panose="020B0609020204030204" pitchFamily="49" charset="0"/>
              </a:rPr>
              <a:t>    </a:t>
            </a:r>
            <a:r>
              <a:rPr lang="de-DE" sz="1700" dirty="0" err="1">
                <a:solidFill>
                  <a:schemeClr val="tx1">
                    <a:lumMod val="50000"/>
                    <a:lumOff val="50000"/>
                  </a:schemeClr>
                </a:solidFill>
                <a:latin typeface="Consolas" panose="020B0609020204030204" pitchFamily="49" charset="0"/>
              </a:rPr>
              <a:t>info</a:t>
            </a:r>
            <a:r>
              <a:rPr lang="de-DE" sz="1700" dirty="0">
                <a:solidFill>
                  <a:schemeClr val="tx1">
                    <a:lumMod val="50000"/>
                    <a:lumOff val="50000"/>
                  </a:schemeClr>
                </a:solidFill>
                <a:latin typeface="Consolas" panose="020B0609020204030204" pitchFamily="49" charset="0"/>
              </a:rPr>
              <a:t>(</a:t>
            </a:r>
            <a:r>
              <a:rPr lang="de-DE" sz="1700" dirty="0">
                <a:solidFill>
                  <a:srgbClr val="4EC9B0"/>
                </a:solidFill>
                <a:latin typeface="Consolas" panose="020B0609020204030204" pitchFamily="49" charset="0"/>
              </a:rPr>
              <a:t>NEC</a:t>
            </a:r>
            <a:r>
              <a:rPr lang="de-DE" sz="1700" dirty="0">
                <a:solidFill>
                  <a:schemeClr val="tx1">
                    <a:lumMod val="50000"/>
                    <a:lumOff val="50000"/>
                  </a:schemeClr>
                </a:solidFill>
                <a:latin typeface="Consolas" panose="020B0609020204030204" pitchFamily="49" charset="0"/>
              </a:rPr>
              <a:t>,</a:t>
            </a:r>
            <a:r>
              <a:rPr lang="de-DE" sz="1700" dirty="0">
                <a:solidFill>
                  <a:srgbClr val="CCCCCC"/>
                </a:solidFill>
                <a:latin typeface="Consolas" panose="020B0609020204030204" pitchFamily="49" charset="0"/>
              </a:rPr>
              <a:t>   </a:t>
            </a:r>
            <a:r>
              <a:rPr lang="de-DE" sz="1700" dirty="0">
                <a:solidFill>
                  <a:srgbClr val="FF9933"/>
                </a:solidFill>
                <a:latin typeface="Consolas" panose="020B0609020204030204" pitchFamily="49" charset="0"/>
              </a:rPr>
              <a:t>"</a:t>
            </a:r>
            <a:r>
              <a:rPr lang="de-DE" sz="1700" dirty="0">
                <a:solidFill>
                  <a:srgbClr val="00B0F0"/>
                </a:solidFill>
                <a:latin typeface="Consolas" panose="020B0609020204030204" pitchFamily="49" charset="0"/>
              </a:rPr>
              <a:t>$(NEC)</a:t>
            </a:r>
            <a:r>
              <a:rPr lang="de-DE" sz="1700" dirty="0">
                <a:solidFill>
                  <a:srgbClr val="FF9933"/>
                </a:solidFill>
                <a:latin typeface="Consolas" panose="020B0609020204030204" pitchFamily="49" charset="0"/>
              </a:rPr>
              <a:t>|CR"</a:t>
            </a:r>
            <a:r>
              <a:rPr lang="de-DE" sz="1700" dirty="0">
                <a:solidFill>
                  <a:schemeClr val="tx1">
                    <a:lumMod val="50000"/>
                    <a:lumOff val="50000"/>
                  </a:schemeClr>
                </a:solidFill>
                <a:latin typeface="Consolas" panose="020B0609020204030204" pitchFamily="49" charset="0"/>
              </a:rPr>
              <a:t>)</a:t>
            </a:r>
          </a:p>
          <a:p>
            <a:r>
              <a:rPr lang="de-DE" sz="1700" dirty="0">
                <a:solidFill>
                  <a:schemeClr val="tx1">
                    <a:lumMod val="50000"/>
                    <a:lumOff val="50000"/>
                  </a:schemeClr>
                </a:solidFill>
                <a:latin typeface="Consolas" panose="020B0609020204030204" pitchFamily="49" charset="0"/>
              </a:rPr>
              <a:t>}</a:t>
            </a:r>
            <a:endParaRPr lang="de-DE" sz="1700" b="0" dirty="0">
              <a:solidFill>
                <a:schemeClr val="tx1">
                  <a:lumMod val="50000"/>
                  <a:lumOff val="50000"/>
                </a:schemeClr>
              </a:solidFill>
              <a:effectLst/>
              <a:latin typeface="Consolas" panose="020B0609020204030204" pitchFamily="49" charset="0"/>
            </a:endParaRPr>
          </a:p>
        </p:txBody>
      </p:sp>
    </p:spTree>
    <p:extLst>
      <p:ext uri="{BB962C8B-B14F-4D97-AF65-F5344CB8AC3E}">
        <p14:creationId xmlns:p14="http://schemas.microsoft.com/office/powerpoint/2010/main" val="24752819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txBox="1">
            <a:spLocks/>
          </p:cNvSpPr>
          <p:nvPr/>
        </p:nvSpPr>
        <p:spPr bwMode="auto">
          <a:xfrm>
            <a:off x="695400" y="333376"/>
            <a:ext cx="9504289" cy="43132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200" b="1" dirty="0" smtClean="0">
                <a:solidFill>
                  <a:srgbClr val="003E89"/>
                </a:solidFill>
                <a:latin typeface="Arial" charset="0"/>
              </a:rPr>
              <a:t>Infrastructure as Code </a:t>
            </a:r>
            <a:r>
              <a:rPr lang="de-DE" sz="2200" b="1" dirty="0" smtClean="0">
                <a:solidFill>
                  <a:srgbClr val="003E89"/>
                </a:solidFill>
                <a:latin typeface="Arial" charset="0"/>
              </a:rPr>
              <a:t>mit</a:t>
            </a:r>
            <a:r>
              <a:rPr lang="en-US" sz="2200" b="1" dirty="0" smtClean="0">
                <a:solidFill>
                  <a:srgbClr val="003E89"/>
                </a:solidFill>
                <a:latin typeface="Arial" charset="0"/>
              </a:rPr>
              <a:t> Docker Compose</a:t>
            </a:r>
            <a:endParaRPr lang="de-DE" sz="2200" b="1" dirty="0">
              <a:solidFill>
                <a:srgbClr val="003E89"/>
              </a:solidFill>
              <a:latin typeface="Arial" charset="0"/>
            </a:endParaRPr>
          </a:p>
        </p:txBody>
      </p:sp>
      <p:sp>
        <p:nvSpPr>
          <p:cNvPr id="5" name="Textfeld 4"/>
          <p:cNvSpPr txBox="1"/>
          <p:nvPr/>
        </p:nvSpPr>
        <p:spPr>
          <a:xfrm>
            <a:off x="355104" y="935430"/>
            <a:ext cx="10886929" cy="1077218"/>
          </a:xfrm>
          <a:prstGeom prst="rect">
            <a:avLst/>
          </a:prstGeom>
          <a:noFill/>
        </p:spPr>
        <p:txBody>
          <a:bodyPr wrap="square" rtlCol="0">
            <a:spAutoFit/>
          </a:bodyPr>
          <a:lstStyle/>
          <a:p>
            <a:pPr marL="285750" indent="-285750">
              <a:spcBef>
                <a:spcPts val="600"/>
              </a:spcBef>
              <a:buClr>
                <a:schemeClr val="tx2"/>
              </a:buClr>
              <a:buFont typeface="Wingdings" panose="05000000000000000000" pitchFamily="2" charset="2"/>
              <a:buChar char="§"/>
            </a:pPr>
            <a:r>
              <a:rPr lang="de-DE" dirty="0" smtClean="0">
                <a:latin typeface="Arial" panose="020B0604020202020204" pitchFamily="34" charset="0"/>
                <a:cs typeface="Arial" panose="020B0604020202020204" pitchFamily="34" charset="0"/>
              </a:rPr>
              <a:t>Konfiguration der Container (eigene + externe) über Dateien auf dem Host</a:t>
            </a:r>
          </a:p>
          <a:p>
            <a:pPr marL="285750" indent="-285750">
              <a:spcBef>
                <a:spcPts val="600"/>
              </a:spcBef>
              <a:buClr>
                <a:schemeClr val="tx2"/>
              </a:buClr>
              <a:buFont typeface="Wingdings" panose="05000000000000000000" pitchFamily="2" charset="2"/>
              <a:buChar char="§"/>
            </a:pPr>
            <a:r>
              <a:rPr lang="de-DE" dirty="0" smtClean="0">
                <a:latin typeface="Arial" panose="020B0604020202020204" pitchFamily="34" charset="0"/>
                <a:cs typeface="Arial" panose="020B0604020202020204" pitchFamily="34" charset="0"/>
              </a:rPr>
              <a:t>Zusammenspiel zwischen Containern: Datenbanken, Netzwerk</a:t>
            </a:r>
          </a:p>
          <a:p>
            <a:pPr marL="285750" indent="-285750">
              <a:spcBef>
                <a:spcPts val="600"/>
              </a:spcBef>
              <a:buClr>
                <a:schemeClr val="tx2"/>
              </a:buClr>
              <a:buFont typeface="Wingdings" panose="05000000000000000000" pitchFamily="2" charset="2"/>
              <a:buChar char="§"/>
            </a:pPr>
            <a:r>
              <a:rPr lang="de-DE" dirty="0" err="1" smtClean="0">
                <a:latin typeface="Arial" panose="020B0604020202020204" pitchFamily="34" charset="0"/>
                <a:cs typeface="Arial" panose="020B0604020202020204" pitchFamily="34" charset="0"/>
              </a:rPr>
              <a:t>Versionierung</a:t>
            </a:r>
            <a:endParaRPr lang="de-DE" dirty="0" smtClean="0">
              <a:latin typeface="Arial" panose="020B0604020202020204" pitchFamily="34" charset="0"/>
              <a:cs typeface="Arial" panose="020B0604020202020204" pitchFamily="34" charset="0"/>
            </a:endParaRPr>
          </a:p>
        </p:txBody>
      </p:sp>
      <p:sp>
        <p:nvSpPr>
          <p:cNvPr id="7" name="Rechteck 6"/>
          <p:cNvSpPr/>
          <p:nvPr/>
        </p:nvSpPr>
        <p:spPr>
          <a:xfrm>
            <a:off x="479376" y="2149271"/>
            <a:ext cx="11305256" cy="3693319"/>
          </a:xfrm>
          <a:prstGeom prst="rect">
            <a:avLst/>
          </a:prstGeom>
          <a:solidFill>
            <a:schemeClr val="bg1">
              <a:lumMod val="95000"/>
            </a:schemeClr>
          </a:solidFill>
          <a:ln>
            <a:solidFill>
              <a:schemeClr val="tx1"/>
            </a:solidFill>
          </a:ln>
        </p:spPr>
        <p:txBody>
          <a:bodyPr wrap="square">
            <a:spAutoFit/>
          </a:bodyPr>
          <a:lstStyle/>
          <a:p>
            <a:r>
              <a:rPr lang="de-DE" dirty="0" err="1">
                <a:solidFill>
                  <a:srgbClr val="0070C0"/>
                </a:solidFill>
                <a:latin typeface="Consolas" panose="020B0609020204030204" pitchFamily="49" charset="0"/>
              </a:rPr>
              <a:t>services</a:t>
            </a:r>
            <a:r>
              <a:rPr lang="de-DE" dirty="0">
                <a:solidFill>
                  <a:srgbClr val="0070C0"/>
                </a:solidFill>
                <a:latin typeface="Consolas" panose="020B0609020204030204" pitchFamily="49" charset="0"/>
              </a:rPr>
              <a:t>:</a:t>
            </a:r>
          </a:p>
          <a:p>
            <a:r>
              <a:rPr lang="de-DE" dirty="0">
                <a:solidFill>
                  <a:srgbClr val="CCCCCC"/>
                </a:solidFill>
                <a:latin typeface="Consolas" panose="020B0609020204030204" pitchFamily="49" charset="0"/>
              </a:rPr>
              <a:t>  </a:t>
            </a:r>
            <a:r>
              <a:rPr lang="de-DE" dirty="0" err="1" smtClean="0">
                <a:solidFill>
                  <a:srgbClr val="0070C0"/>
                </a:solidFill>
                <a:latin typeface="Consolas" panose="020B0609020204030204" pitchFamily="49" charset="0"/>
              </a:rPr>
              <a:t>accelnet</a:t>
            </a:r>
            <a:r>
              <a:rPr lang="de-DE" dirty="0" smtClean="0">
                <a:solidFill>
                  <a:srgbClr val="0070C0"/>
                </a:solidFill>
                <a:latin typeface="Consolas" panose="020B0609020204030204" pitchFamily="49" charset="0"/>
              </a:rPr>
              <a:t>:</a:t>
            </a:r>
            <a:endParaRPr lang="de-DE" dirty="0">
              <a:solidFill>
                <a:srgbClr val="0070C0"/>
              </a:solidFill>
              <a:latin typeface="Consolas" panose="020B0609020204030204" pitchFamily="49" charset="0"/>
            </a:endParaRPr>
          </a:p>
          <a:p>
            <a:r>
              <a:rPr lang="de-DE" dirty="0">
                <a:solidFill>
                  <a:srgbClr val="CCCCCC"/>
                </a:solidFill>
                <a:latin typeface="Consolas" panose="020B0609020204030204" pitchFamily="49" charset="0"/>
              </a:rPr>
              <a:t>    </a:t>
            </a:r>
            <a:r>
              <a:rPr lang="de-DE" dirty="0" err="1">
                <a:solidFill>
                  <a:srgbClr val="0070C0"/>
                </a:solidFill>
                <a:latin typeface="Consolas" panose="020B0609020204030204" pitchFamily="49" charset="0"/>
              </a:rPr>
              <a:t>image</a:t>
            </a:r>
            <a:r>
              <a:rPr lang="de-DE" dirty="0">
                <a:solidFill>
                  <a:srgbClr val="0070C0"/>
                </a:solidFill>
                <a:latin typeface="Consolas" panose="020B0609020204030204" pitchFamily="49" charset="0"/>
              </a:rPr>
              <a:t>: </a:t>
            </a:r>
            <a:r>
              <a:rPr lang="de-DE" dirty="0" smtClean="0">
                <a:solidFill>
                  <a:schemeClr val="accent6">
                    <a:lumMod val="75000"/>
                  </a:schemeClr>
                </a:solidFill>
                <a:latin typeface="Consolas" panose="020B0609020204030204" pitchFamily="49" charset="0"/>
              </a:rPr>
              <a:t>registry.hzdr.de/</a:t>
            </a:r>
            <a:r>
              <a:rPr lang="de-DE" dirty="0" err="1" smtClean="0">
                <a:solidFill>
                  <a:schemeClr val="accent6">
                    <a:lumMod val="75000"/>
                  </a:schemeClr>
                </a:solidFill>
                <a:latin typeface="Consolas" panose="020B0609020204030204" pitchFamily="49" charset="0"/>
              </a:rPr>
              <a:t>fwf</a:t>
            </a:r>
            <a:r>
              <a:rPr lang="de-DE" dirty="0" smtClean="0">
                <a:solidFill>
                  <a:schemeClr val="accent6">
                    <a:lumMod val="75000"/>
                  </a:schemeClr>
                </a:solidFill>
                <a:latin typeface="Consolas" panose="020B0609020204030204" pitchFamily="49" charset="0"/>
              </a:rPr>
              <a:t>/</a:t>
            </a:r>
            <a:r>
              <a:rPr lang="de-DE" dirty="0" err="1" smtClean="0">
                <a:solidFill>
                  <a:schemeClr val="accent6">
                    <a:lumMod val="75000"/>
                  </a:schemeClr>
                </a:solidFill>
                <a:latin typeface="Consolas" panose="020B0609020204030204" pitchFamily="49" charset="0"/>
              </a:rPr>
              <a:t>libraries</a:t>
            </a:r>
            <a:r>
              <a:rPr lang="de-DE" dirty="0" smtClean="0">
                <a:solidFill>
                  <a:schemeClr val="accent6">
                    <a:lumMod val="75000"/>
                  </a:schemeClr>
                </a:solidFill>
                <a:latin typeface="Consolas" panose="020B0609020204030204" pitchFamily="49" charset="0"/>
              </a:rPr>
              <a:t>/</a:t>
            </a:r>
            <a:r>
              <a:rPr lang="de-DE" dirty="0" err="1" smtClean="0">
                <a:solidFill>
                  <a:schemeClr val="accent6">
                    <a:lumMod val="75000"/>
                  </a:schemeClr>
                </a:solidFill>
                <a:latin typeface="Consolas" panose="020B0609020204030204" pitchFamily="49" charset="0"/>
              </a:rPr>
              <a:t>epics</a:t>
            </a:r>
            <a:r>
              <a:rPr lang="de-DE" dirty="0" smtClean="0">
                <a:solidFill>
                  <a:schemeClr val="accent6">
                    <a:lumMod val="75000"/>
                  </a:schemeClr>
                </a:solidFill>
                <a:latin typeface="Consolas" panose="020B0609020204030204" pitchFamily="49" charset="0"/>
              </a:rPr>
              <a:t>/</a:t>
            </a:r>
            <a:r>
              <a:rPr lang="de-DE" dirty="0" err="1" smtClean="0">
                <a:solidFill>
                  <a:schemeClr val="accent6">
                    <a:lumMod val="75000"/>
                  </a:schemeClr>
                </a:solidFill>
                <a:latin typeface="Consolas" panose="020B0609020204030204" pitchFamily="49" charset="0"/>
              </a:rPr>
              <a:t>accelnet-ioc:latest</a:t>
            </a:r>
            <a:endParaRPr lang="de-DE" dirty="0" smtClean="0">
              <a:solidFill>
                <a:schemeClr val="accent6">
                  <a:lumMod val="75000"/>
                </a:schemeClr>
              </a:solidFill>
              <a:latin typeface="Consolas" panose="020B0609020204030204" pitchFamily="49" charset="0"/>
            </a:endParaRPr>
          </a:p>
          <a:p>
            <a:r>
              <a:rPr lang="de-DE" dirty="0" smtClean="0">
                <a:solidFill>
                  <a:srgbClr val="CCCCCC"/>
                </a:solidFill>
                <a:latin typeface="Consolas" panose="020B0609020204030204" pitchFamily="49" charset="0"/>
              </a:rPr>
              <a:t>    </a:t>
            </a:r>
            <a:r>
              <a:rPr lang="de-DE" dirty="0" err="1" smtClean="0">
                <a:solidFill>
                  <a:srgbClr val="0070C0"/>
                </a:solidFill>
                <a:latin typeface="Consolas" panose="020B0609020204030204" pitchFamily="49" charset="0"/>
              </a:rPr>
              <a:t>stdin_open</a:t>
            </a:r>
            <a:r>
              <a:rPr lang="de-DE" dirty="0" smtClean="0">
                <a:solidFill>
                  <a:srgbClr val="0070C0"/>
                </a:solidFill>
                <a:latin typeface="Consolas" panose="020B0609020204030204" pitchFamily="49" charset="0"/>
              </a:rPr>
              <a:t>: </a:t>
            </a:r>
            <a:r>
              <a:rPr lang="de-DE" dirty="0" err="1" smtClean="0">
                <a:solidFill>
                  <a:srgbClr val="0070C0"/>
                </a:solidFill>
                <a:latin typeface="Consolas" panose="020B0609020204030204" pitchFamily="49" charset="0"/>
              </a:rPr>
              <a:t>true</a:t>
            </a:r>
            <a:endParaRPr lang="de-DE" dirty="0" smtClean="0">
              <a:solidFill>
                <a:srgbClr val="0070C0"/>
              </a:solidFill>
              <a:latin typeface="Consolas" panose="020B0609020204030204" pitchFamily="49" charset="0"/>
            </a:endParaRPr>
          </a:p>
          <a:p>
            <a:r>
              <a:rPr lang="de-DE" dirty="0">
                <a:solidFill>
                  <a:srgbClr val="CCCCCC"/>
                </a:solidFill>
                <a:latin typeface="Consolas" panose="020B0609020204030204" pitchFamily="49" charset="0"/>
              </a:rPr>
              <a:t>    </a:t>
            </a:r>
            <a:r>
              <a:rPr lang="de-DE" dirty="0" err="1">
                <a:solidFill>
                  <a:srgbClr val="0070C0"/>
                </a:solidFill>
                <a:latin typeface="Consolas" panose="020B0609020204030204" pitchFamily="49" charset="0"/>
              </a:rPr>
              <a:t>tty</a:t>
            </a:r>
            <a:r>
              <a:rPr lang="de-DE" dirty="0">
                <a:solidFill>
                  <a:srgbClr val="0070C0"/>
                </a:solidFill>
                <a:latin typeface="Consolas" panose="020B0609020204030204" pitchFamily="49" charset="0"/>
              </a:rPr>
              <a:t>: </a:t>
            </a:r>
            <a:r>
              <a:rPr lang="de-DE" dirty="0" err="1">
                <a:solidFill>
                  <a:srgbClr val="0070C0"/>
                </a:solidFill>
                <a:latin typeface="Consolas" panose="020B0609020204030204" pitchFamily="49" charset="0"/>
              </a:rPr>
              <a:t>true</a:t>
            </a:r>
            <a:endParaRPr lang="de-DE" dirty="0">
              <a:solidFill>
                <a:srgbClr val="0070C0"/>
              </a:solidFill>
              <a:latin typeface="Consolas" panose="020B0609020204030204" pitchFamily="49" charset="0"/>
            </a:endParaRPr>
          </a:p>
          <a:p>
            <a:r>
              <a:rPr lang="de-DE" dirty="0">
                <a:solidFill>
                  <a:srgbClr val="0070C0"/>
                </a:solidFill>
                <a:latin typeface="Consolas" panose="020B0609020204030204" pitchFamily="49" charset="0"/>
              </a:rPr>
              <a:t>    </a:t>
            </a:r>
            <a:r>
              <a:rPr lang="de-DE" dirty="0" err="1">
                <a:solidFill>
                  <a:srgbClr val="0070C0"/>
                </a:solidFill>
                <a:latin typeface="Consolas" panose="020B0609020204030204" pitchFamily="49" charset="0"/>
              </a:rPr>
              <a:t>environment</a:t>
            </a:r>
            <a:r>
              <a:rPr lang="de-DE" dirty="0">
                <a:solidFill>
                  <a:srgbClr val="0070C0"/>
                </a:solidFill>
                <a:latin typeface="Consolas" panose="020B0609020204030204" pitchFamily="49" charset="0"/>
              </a:rPr>
              <a:t>:</a:t>
            </a:r>
          </a:p>
          <a:p>
            <a:r>
              <a:rPr lang="de-DE" dirty="0">
                <a:solidFill>
                  <a:srgbClr val="CCCCCC"/>
                </a:solidFill>
                <a:latin typeface="Consolas" panose="020B0609020204030204" pitchFamily="49" charset="0"/>
              </a:rPr>
              <a:t>      </a:t>
            </a:r>
            <a:r>
              <a:rPr lang="de-DE" dirty="0">
                <a:solidFill>
                  <a:srgbClr val="0070C0"/>
                </a:solidFill>
                <a:latin typeface="Consolas" panose="020B0609020204030204" pitchFamily="49" charset="0"/>
              </a:rPr>
              <a:t>- </a:t>
            </a:r>
            <a:r>
              <a:rPr lang="de-DE" dirty="0">
                <a:solidFill>
                  <a:schemeClr val="accent6">
                    <a:lumMod val="75000"/>
                  </a:schemeClr>
                </a:solidFill>
                <a:latin typeface="Consolas" panose="020B0609020204030204" pitchFamily="49" charset="0"/>
              </a:rPr>
              <a:t>PUID=1000</a:t>
            </a:r>
          </a:p>
          <a:p>
            <a:r>
              <a:rPr lang="de-DE" dirty="0">
                <a:solidFill>
                  <a:srgbClr val="CCCCCC"/>
                </a:solidFill>
                <a:latin typeface="Consolas" panose="020B0609020204030204" pitchFamily="49" charset="0"/>
              </a:rPr>
              <a:t>      </a:t>
            </a:r>
            <a:r>
              <a:rPr lang="de-DE" dirty="0">
                <a:solidFill>
                  <a:srgbClr val="0070C0"/>
                </a:solidFill>
                <a:latin typeface="Consolas" panose="020B0609020204030204" pitchFamily="49" charset="0"/>
              </a:rPr>
              <a:t>- </a:t>
            </a:r>
            <a:r>
              <a:rPr lang="de-DE" dirty="0">
                <a:solidFill>
                  <a:schemeClr val="accent6">
                    <a:lumMod val="75000"/>
                  </a:schemeClr>
                </a:solidFill>
                <a:latin typeface="Consolas" panose="020B0609020204030204" pitchFamily="49" charset="0"/>
              </a:rPr>
              <a:t>PGID=1000</a:t>
            </a:r>
          </a:p>
          <a:p>
            <a:r>
              <a:rPr lang="de-DE" dirty="0">
                <a:solidFill>
                  <a:srgbClr val="CCCCCC"/>
                </a:solidFill>
                <a:latin typeface="Consolas" panose="020B0609020204030204" pitchFamily="49" charset="0"/>
              </a:rPr>
              <a:t>    </a:t>
            </a:r>
            <a:r>
              <a:rPr lang="de-DE" dirty="0" err="1">
                <a:solidFill>
                  <a:srgbClr val="0070C0"/>
                </a:solidFill>
                <a:latin typeface="Consolas" panose="020B0609020204030204" pitchFamily="49" charset="0"/>
              </a:rPr>
              <a:t>volumes</a:t>
            </a:r>
            <a:r>
              <a:rPr lang="de-DE" dirty="0">
                <a:solidFill>
                  <a:srgbClr val="0070C0"/>
                </a:solidFill>
                <a:latin typeface="Consolas" panose="020B0609020204030204" pitchFamily="49" charset="0"/>
              </a:rPr>
              <a:t>:</a:t>
            </a:r>
          </a:p>
          <a:p>
            <a:r>
              <a:rPr lang="de-DE" dirty="0">
                <a:solidFill>
                  <a:srgbClr val="CCCCCC"/>
                </a:solidFill>
                <a:latin typeface="Consolas" panose="020B0609020204030204" pitchFamily="49" charset="0"/>
              </a:rPr>
              <a:t>     </a:t>
            </a:r>
            <a:r>
              <a:rPr lang="de-DE" dirty="0" smtClean="0">
                <a:solidFill>
                  <a:srgbClr val="CCCCCC"/>
                </a:solidFill>
                <a:latin typeface="Consolas" panose="020B0609020204030204" pitchFamily="49" charset="0"/>
              </a:rPr>
              <a:t> </a:t>
            </a:r>
            <a:r>
              <a:rPr lang="de-DE" dirty="0" smtClean="0">
                <a:solidFill>
                  <a:srgbClr val="0070C0"/>
                </a:solidFill>
                <a:latin typeface="Consolas" panose="020B0609020204030204" pitchFamily="49" charset="0"/>
              </a:rPr>
              <a:t>- </a:t>
            </a:r>
            <a:r>
              <a:rPr lang="de-DE" dirty="0" smtClean="0">
                <a:solidFill>
                  <a:schemeClr val="accent6">
                    <a:lumMod val="75000"/>
                  </a:schemeClr>
                </a:solidFill>
                <a:latin typeface="Consolas" panose="020B0609020204030204" pitchFamily="49" charset="0"/>
              </a:rPr>
              <a:t>./</a:t>
            </a:r>
            <a:r>
              <a:rPr lang="de-DE" dirty="0" err="1" smtClean="0">
                <a:solidFill>
                  <a:schemeClr val="accent6">
                    <a:lumMod val="75000"/>
                  </a:schemeClr>
                </a:solidFill>
                <a:latin typeface="Consolas" panose="020B0609020204030204" pitchFamily="49" charset="0"/>
              </a:rPr>
              <a:t>config</a:t>
            </a:r>
            <a:r>
              <a:rPr lang="de-DE" dirty="0" smtClean="0">
                <a:solidFill>
                  <a:schemeClr val="accent6">
                    <a:lumMod val="75000"/>
                  </a:schemeClr>
                </a:solidFill>
                <a:latin typeface="Consolas" panose="020B0609020204030204" pitchFamily="49" charset="0"/>
              </a:rPr>
              <a:t>/</a:t>
            </a:r>
            <a:r>
              <a:rPr lang="de-DE" dirty="0" err="1" smtClean="0">
                <a:solidFill>
                  <a:schemeClr val="accent6">
                    <a:lumMod val="75000"/>
                  </a:schemeClr>
                </a:solidFill>
                <a:latin typeface="Consolas" panose="020B0609020204030204" pitchFamily="49" charset="0"/>
              </a:rPr>
              <a:t>accelnet</a:t>
            </a:r>
            <a:r>
              <a:rPr lang="de-DE" dirty="0" smtClean="0">
                <a:solidFill>
                  <a:schemeClr val="accent6">
                    <a:lumMod val="75000"/>
                  </a:schemeClr>
                </a:solidFill>
                <a:latin typeface="Consolas" panose="020B0609020204030204" pitchFamily="49" charset="0"/>
              </a:rPr>
              <a:t>/</a:t>
            </a:r>
            <a:r>
              <a:rPr lang="de-DE" dirty="0" err="1" smtClean="0">
                <a:solidFill>
                  <a:schemeClr val="accent6">
                    <a:lumMod val="75000"/>
                  </a:schemeClr>
                </a:solidFill>
                <a:latin typeface="Consolas" panose="020B0609020204030204" pitchFamily="49" charset="0"/>
              </a:rPr>
              <a:t>boot</a:t>
            </a:r>
            <a:r>
              <a:rPr lang="de-DE" dirty="0">
                <a:solidFill>
                  <a:schemeClr val="accent6">
                    <a:lumMod val="75000"/>
                  </a:schemeClr>
                </a:solidFill>
                <a:latin typeface="Consolas" panose="020B0609020204030204" pitchFamily="49" charset="0"/>
              </a:rPr>
              <a:t>:/</a:t>
            </a:r>
            <a:r>
              <a:rPr lang="de-DE" dirty="0" err="1">
                <a:solidFill>
                  <a:schemeClr val="accent6">
                    <a:lumMod val="75000"/>
                  </a:schemeClr>
                </a:solidFill>
                <a:latin typeface="Consolas" panose="020B0609020204030204" pitchFamily="49" charset="0"/>
              </a:rPr>
              <a:t>usr</a:t>
            </a:r>
            <a:r>
              <a:rPr lang="de-DE" dirty="0">
                <a:solidFill>
                  <a:schemeClr val="accent6">
                    <a:lumMod val="75000"/>
                  </a:schemeClr>
                </a:solidFill>
                <a:latin typeface="Consolas" panose="020B0609020204030204" pitchFamily="49" charset="0"/>
              </a:rPr>
              <a:t>/</a:t>
            </a:r>
            <a:r>
              <a:rPr lang="de-DE" dirty="0" err="1">
                <a:solidFill>
                  <a:schemeClr val="accent6">
                    <a:lumMod val="75000"/>
                  </a:schemeClr>
                </a:solidFill>
                <a:latin typeface="Consolas" panose="020B0609020204030204" pitchFamily="49" charset="0"/>
              </a:rPr>
              <a:t>local</a:t>
            </a:r>
            <a:r>
              <a:rPr lang="de-DE" dirty="0">
                <a:solidFill>
                  <a:schemeClr val="accent6">
                    <a:lumMod val="75000"/>
                  </a:schemeClr>
                </a:solidFill>
                <a:latin typeface="Consolas" panose="020B0609020204030204" pitchFamily="49" charset="0"/>
              </a:rPr>
              <a:t>/</a:t>
            </a:r>
            <a:r>
              <a:rPr lang="de-DE" dirty="0" err="1">
                <a:solidFill>
                  <a:schemeClr val="accent6">
                    <a:lumMod val="75000"/>
                  </a:schemeClr>
                </a:solidFill>
                <a:latin typeface="Consolas" panose="020B0609020204030204" pitchFamily="49" charset="0"/>
              </a:rPr>
              <a:t>epics</a:t>
            </a:r>
            <a:r>
              <a:rPr lang="de-DE" dirty="0">
                <a:solidFill>
                  <a:schemeClr val="accent6">
                    <a:lumMod val="75000"/>
                  </a:schemeClr>
                </a:solidFill>
                <a:latin typeface="Consolas" panose="020B0609020204030204" pitchFamily="49" charset="0"/>
              </a:rPr>
              <a:t>/</a:t>
            </a:r>
            <a:r>
              <a:rPr lang="de-DE" dirty="0" err="1">
                <a:solidFill>
                  <a:schemeClr val="accent6">
                    <a:lumMod val="75000"/>
                  </a:schemeClr>
                </a:solidFill>
                <a:latin typeface="Consolas" panose="020B0609020204030204" pitchFamily="49" charset="0"/>
              </a:rPr>
              <a:t>accelnet-ioc</a:t>
            </a:r>
            <a:r>
              <a:rPr lang="de-DE" dirty="0">
                <a:solidFill>
                  <a:schemeClr val="accent6">
                    <a:lumMod val="75000"/>
                  </a:schemeClr>
                </a:solidFill>
                <a:latin typeface="Consolas" panose="020B0609020204030204" pitchFamily="49" charset="0"/>
              </a:rPr>
              <a:t>/</a:t>
            </a:r>
            <a:r>
              <a:rPr lang="de-DE" dirty="0" err="1">
                <a:solidFill>
                  <a:schemeClr val="accent6">
                    <a:lumMod val="75000"/>
                  </a:schemeClr>
                </a:solidFill>
                <a:latin typeface="Consolas" panose="020B0609020204030204" pitchFamily="49" charset="0"/>
              </a:rPr>
              <a:t>iocBoot</a:t>
            </a:r>
            <a:r>
              <a:rPr lang="de-DE" dirty="0">
                <a:solidFill>
                  <a:schemeClr val="accent6">
                    <a:lumMod val="75000"/>
                  </a:schemeClr>
                </a:solidFill>
                <a:latin typeface="Consolas" panose="020B0609020204030204" pitchFamily="49" charset="0"/>
              </a:rPr>
              <a:t>/</a:t>
            </a:r>
            <a:r>
              <a:rPr lang="de-DE" dirty="0" err="1">
                <a:solidFill>
                  <a:schemeClr val="accent6">
                    <a:lumMod val="75000"/>
                  </a:schemeClr>
                </a:solidFill>
                <a:latin typeface="Consolas" panose="020B0609020204030204" pitchFamily="49" charset="0"/>
              </a:rPr>
              <a:t>iocaccelnet</a:t>
            </a:r>
            <a:endParaRPr lang="de-DE" dirty="0">
              <a:solidFill>
                <a:schemeClr val="accent6">
                  <a:lumMod val="75000"/>
                </a:schemeClr>
              </a:solidFill>
              <a:latin typeface="Consolas" panose="020B0609020204030204" pitchFamily="49" charset="0"/>
            </a:endParaRPr>
          </a:p>
          <a:p>
            <a:r>
              <a:rPr lang="de-DE" dirty="0">
                <a:solidFill>
                  <a:srgbClr val="CCCCCC"/>
                </a:solidFill>
                <a:latin typeface="Consolas" panose="020B0609020204030204" pitchFamily="49" charset="0"/>
              </a:rPr>
              <a:t>      </a:t>
            </a:r>
            <a:r>
              <a:rPr lang="de-DE" dirty="0" smtClean="0">
                <a:solidFill>
                  <a:srgbClr val="0070C0"/>
                </a:solidFill>
                <a:latin typeface="Consolas" panose="020B0609020204030204" pitchFamily="49" charset="0"/>
              </a:rPr>
              <a:t>- </a:t>
            </a:r>
            <a:r>
              <a:rPr lang="de-DE" dirty="0">
                <a:solidFill>
                  <a:schemeClr val="accent6">
                    <a:lumMod val="75000"/>
                  </a:schemeClr>
                </a:solidFill>
                <a:latin typeface="Consolas" panose="020B0609020204030204" pitchFamily="49" charset="0"/>
              </a:rPr>
              <a:t>./</a:t>
            </a:r>
            <a:r>
              <a:rPr lang="de-DE" dirty="0" err="1" smtClean="0">
                <a:solidFill>
                  <a:schemeClr val="accent6">
                    <a:lumMod val="75000"/>
                  </a:schemeClr>
                </a:solidFill>
                <a:latin typeface="Consolas" panose="020B0609020204030204" pitchFamily="49" charset="0"/>
              </a:rPr>
              <a:t>config</a:t>
            </a:r>
            <a:r>
              <a:rPr lang="de-DE" dirty="0" smtClean="0">
                <a:solidFill>
                  <a:schemeClr val="accent6">
                    <a:lumMod val="75000"/>
                  </a:schemeClr>
                </a:solidFill>
                <a:latin typeface="Consolas" panose="020B0609020204030204" pitchFamily="49" charset="0"/>
              </a:rPr>
              <a:t>/</a:t>
            </a:r>
            <a:r>
              <a:rPr lang="de-DE" dirty="0" err="1" smtClean="0">
                <a:solidFill>
                  <a:schemeClr val="accent6">
                    <a:lumMod val="75000"/>
                  </a:schemeClr>
                </a:solidFill>
                <a:latin typeface="Consolas" panose="020B0609020204030204" pitchFamily="49" charset="0"/>
              </a:rPr>
              <a:t>accelnet</a:t>
            </a:r>
            <a:r>
              <a:rPr lang="de-DE" dirty="0" smtClean="0">
                <a:solidFill>
                  <a:schemeClr val="accent6">
                    <a:lumMod val="75000"/>
                  </a:schemeClr>
                </a:solidFill>
                <a:latin typeface="Consolas" panose="020B0609020204030204" pitchFamily="49" charset="0"/>
              </a:rPr>
              <a:t>/</a:t>
            </a:r>
            <a:r>
              <a:rPr lang="de-DE" dirty="0" err="1" smtClean="0">
                <a:solidFill>
                  <a:schemeClr val="accent6">
                    <a:lumMod val="75000"/>
                  </a:schemeClr>
                </a:solidFill>
                <a:latin typeface="Consolas" panose="020B0609020204030204" pitchFamily="49" charset="0"/>
              </a:rPr>
              <a:t>db</a:t>
            </a:r>
            <a:r>
              <a:rPr lang="de-DE" dirty="0">
                <a:solidFill>
                  <a:schemeClr val="accent6">
                    <a:lumMod val="75000"/>
                  </a:schemeClr>
                </a:solidFill>
                <a:latin typeface="Consolas" panose="020B0609020204030204" pitchFamily="49" charset="0"/>
              </a:rPr>
              <a:t>:/</a:t>
            </a:r>
            <a:r>
              <a:rPr lang="de-DE" dirty="0" err="1">
                <a:solidFill>
                  <a:schemeClr val="accent6">
                    <a:lumMod val="75000"/>
                  </a:schemeClr>
                </a:solidFill>
                <a:latin typeface="Consolas" panose="020B0609020204030204" pitchFamily="49" charset="0"/>
              </a:rPr>
              <a:t>usr</a:t>
            </a:r>
            <a:r>
              <a:rPr lang="de-DE" dirty="0">
                <a:solidFill>
                  <a:schemeClr val="accent6">
                    <a:lumMod val="75000"/>
                  </a:schemeClr>
                </a:solidFill>
                <a:latin typeface="Consolas" panose="020B0609020204030204" pitchFamily="49" charset="0"/>
              </a:rPr>
              <a:t>/</a:t>
            </a:r>
            <a:r>
              <a:rPr lang="de-DE" dirty="0" err="1">
                <a:solidFill>
                  <a:schemeClr val="accent6">
                    <a:lumMod val="75000"/>
                  </a:schemeClr>
                </a:solidFill>
                <a:latin typeface="Consolas" panose="020B0609020204030204" pitchFamily="49" charset="0"/>
              </a:rPr>
              <a:t>local</a:t>
            </a:r>
            <a:r>
              <a:rPr lang="de-DE" dirty="0">
                <a:solidFill>
                  <a:schemeClr val="accent6">
                    <a:lumMod val="75000"/>
                  </a:schemeClr>
                </a:solidFill>
                <a:latin typeface="Consolas" panose="020B0609020204030204" pitchFamily="49" charset="0"/>
              </a:rPr>
              <a:t>/</a:t>
            </a:r>
            <a:r>
              <a:rPr lang="de-DE" dirty="0" err="1">
                <a:solidFill>
                  <a:schemeClr val="accent6">
                    <a:lumMod val="75000"/>
                  </a:schemeClr>
                </a:solidFill>
                <a:latin typeface="Consolas" panose="020B0609020204030204" pitchFamily="49" charset="0"/>
              </a:rPr>
              <a:t>epics</a:t>
            </a:r>
            <a:r>
              <a:rPr lang="de-DE" dirty="0">
                <a:solidFill>
                  <a:schemeClr val="accent6">
                    <a:lumMod val="75000"/>
                  </a:schemeClr>
                </a:solidFill>
                <a:latin typeface="Consolas" panose="020B0609020204030204" pitchFamily="49" charset="0"/>
              </a:rPr>
              <a:t>/</a:t>
            </a:r>
            <a:r>
              <a:rPr lang="de-DE" dirty="0" err="1">
                <a:solidFill>
                  <a:schemeClr val="accent6">
                    <a:lumMod val="75000"/>
                  </a:schemeClr>
                </a:solidFill>
                <a:latin typeface="Consolas" panose="020B0609020204030204" pitchFamily="49" charset="0"/>
              </a:rPr>
              <a:t>accelnet-ioc</a:t>
            </a:r>
            <a:r>
              <a:rPr lang="de-DE" dirty="0">
                <a:solidFill>
                  <a:schemeClr val="accent6">
                    <a:lumMod val="75000"/>
                  </a:schemeClr>
                </a:solidFill>
                <a:latin typeface="Consolas" panose="020B0609020204030204" pitchFamily="49" charset="0"/>
              </a:rPr>
              <a:t>/</a:t>
            </a:r>
            <a:r>
              <a:rPr lang="de-DE" dirty="0" err="1">
                <a:solidFill>
                  <a:schemeClr val="accent6">
                    <a:lumMod val="75000"/>
                  </a:schemeClr>
                </a:solidFill>
                <a:latin typeface="Consolas" panose="020B0609020204030204" pitchFamily="49" charset="0"/>
              </a:rPr>
              <a:t>db</a:t>
            </a:r>
            <a:endParaRPr lang="de-DE" dirty="0">
              <a:solidFill>
                <a:schemeClr val="accent6">
                  <a:lumMod val="75000"/>
                </a:schemeClr>
              </a:solidFill>
              <a:latin typeface="Consolas" panose="020B0609020204030204" pitchFamily="49" charset="0"/>
            </a:endParaRPr>
          </a:p>
          <a:p>
            <a:r>
              <a:rPr lang="de-DE" dirty="0">
                <a:solidFill>
                  <a:srgbClr val="CCCCCC"/>
                </a:solidFill>
                <a:latin typeface="Consolas" panose="020B0609020204030204" pitchFamily="49" charset="0"/>
              </a:rPr>
              <a:t>    </a:t>
            </a:r>
            <a:r>
              <a:rPr lang="de-DE" dirty="0" err="1">
                <a:solidFill>
                  <a:srgbClr val="0070C0"/>
                </a:solidFill>
                <a:latin typeface="Consolas" panose="020B0609020204030204" pitchFamily="49" charset="0"/>
              </a:rPr>
              <a:t>restart</a:t>
            </a:r>
            <a:r>
              <a:rPr lang="de-DE" dirty="0">
                <a:solidFill>
                  <a:srgbClr val="0070C0"/>
                </a:solidFill>
                <a:latin typeface="Consolas" panose="020B0609020204030204" pitchFamily="49" charset="0"/>
              </a:rPr>
              <a:t>: </a:t>
            </a:r>
            <a:r>
              <a:rPr lang="de-DE" dirty="0" err="1">
                <a:solidFill>
                  <a:schemeClr val="accent6">
                    <a:lumMod val="75000"/>
                  </a:schemeClr>
                </a:solidFill>
                <a:latin typeface="Consolas" panose="020B0609020204030204" pitchFamily="49" charset="0"/>
              </a:rPr>
              <a:t>unless-stopped</a:t>
            </a:r>
            <a:endParaRPr lang="de-DE" dirty="0">
              <a:solidFill>
                <a:schemeClr val="accent6">
                  <a:lumMod val="75000"/>
                </a:schemeClr>
              </a:solidFill>
              <a:latin typeface="Consolas" panose="020B0609020204030204" pitchFamily="49" charset="0"/>
            </a:endParaRPr>
          </a:p>
          <a:p>
            <a:r>
              <a:rPr lang="de-DE" dirty="0">
                <a:solidFill>
                  <a:srgbClr val="CCCCCC"/>
                </a:solidFill>
                <a:latin typeface="Consolas" panose="020B0609020204030204" pitchFamily="49" charset="0"/>
              </a:rPr>
              <a:t>    </a:t>
            </a:r>
            <a:r>
              <a:rPr lang="de-DE" dirty="0" err="1">
                <a:solidFill>
                  <a:srgbClr val="0070C0"/>
                </a:solidFill>
                <a:latin typeface="Consolas" panose="020B0609020204030204" pitchFamily="49" charset="0"/>
              </a:rPr>
              <a:t>network_mode</a:t>
            </a:r>
            <a:r>
              <a:rPr lang="de-DE" dirty="0">
                <a:solidFill>
                  <a:srgbClr val="0070C0"/>
                </a:solidFill>
                <a:latin typeface="Consolas" panose="020B0609020204030204" pitchFamily="49" charset="0"/>
              </a:rPr>
              <a:t>: </a:t>
            </a:r>
            <a:r>
              <a:rPr lang="de-DE" dirty="0">
                <a:solidFill>
                  <a:schemeClr val="accent6">
                    <a:lumMod val="75000"/>
                  </a:schemeClr>
                </a:solidFill>
                <a:latin typeface="Consolas" panose="020B0609020204030204" pitchFamily="49" charset="0"/>
              </a:rPr>
              <a:t>host</a:t>
            </a:r>
            <a:endParaRPr lang="de-DE" b="0" dirty="0">
              <a:solidFill>
                <a:schemeClr val="accent6">
                  <a:lumMod val="75000"/>
                </a:schemeClr>
              </a:solidFill>
              <a:effectLst/>
              <a:latin typeface="Consolas" panose="020B0609020204030204" pitchFamily="49" charset="0"/>
            </a:endParaRPr>
          </a:p>
        </p:txBody>
      </p:sp>
      <p:sp>
        <p:nvSpPr>
          <p:cNvPr id="8" name="Rechteck 7"/>
          <p:cNvSpPr/>
          <p:nvPr/>
        </p:nvSpPr>
        <p:spPr>
          <a:xfrm>
            <a:off x="479376" y="5979213"/>
            <a:ext cx="8496944" cy="369332"/>
          </a:xfrm>
          <a:prstGeom prst="rect">
            <a:avLst/>
          </a:prstGeom>
        </p:spPr>
        <p:txBody>
          <a:bodyPr wrap="square">
            <a:spAutoFit/>
          </a:bodyPr>
          <a:lstStyle/>
          <a:p>
            <a:pPr>
              <a:spcBef>
                <a:spcPts val="600"/>
              </a:spcBef>
              <a:buClr>
                <a:schemeClr val="tx2"/>
              </a:buClr>
            </a:pPr>
            <a:r>
              <a:rPr lang="de-DE" b="1" dirty="0">
                <a:latin typeface="Arial" panose="020B0604020202020204" pitchFamily="34" charset="0"/>
                <a:cs typeface="Arial" panose="020B0604020202020204" pitchFamily="34" charset="0"/>
                <a:sym typeface="Wingdings" panose="05000000000000000000" pitchFamily="2" charset="2"/>
              </a:rPr>
              <a:t> Das komplette </a:t>
            </a:r>
            <a:r>
              <a:rPr lang="de-DE" b="1" dirty="0" err="1">
                <a:latin typeface="Arial" panose="020B0604020202020204" pitchFamily="34" charset="0"/>
                <a:cs typeface="Arial" panose="020B0604020202020204" pitchFamily="34" charset="0"/>
                <a:sym typeface="Wingdings" panose="05000000000000000000" pitchFamily="2" charset="2"/>
              </a:rPr>
              <a:t>Deployment</a:t>
            </a:r>
            <a:r>
              <a:rPr lang="de-DE" b="1" dirty="0">
                <a:latin typeface="Arial" panose="020B0604020202020204" pitchFamily="34" charset="0"/>
                <a:cs typeface="Arial" panose="020B0604020202020204" pitchFamily="34" charset="0"/>
                <a:sym typeface="Wingdings" panose="05000000000000000000" pitchFamily="2" charset="2"/>
              </a:rPr>
              <a:t> ist in Textdateien festgehalten!</a:t>
            </a:r>
            <a:endParaRPr lang="de-DE"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4532368"/>
      </p:ext>
    </p:extLst>
  </p:cSld>
  <p:clrMapOvr>
    <a:masterClrMapping/>
  </p:clrMapOvr>
  <p:timing>
    <p:tnLst>
      <p:par>
        <p:cTn id="1" dur="indefinite" restart="never" nodeType="tmRoot"/>
      </p:par>
    </p:tnLst>
  </p:timing>
</p:sld>
</file>

<file path=ppt/theme/theme1.xml><?xml version="1.0" encoding="utf-8"?>
<a:theme xmlns:a="http://schemas.openxmlformats.org/drawingml/2006/main" name="Praesentation_blau_Master">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Praesentation_blau_Master</Template>
  <TotalTime>0</TotalTime>
  <Words>1141</Words>
  <Application>Microsoft Office PowerPoint</Application>
  <PresentationFormat>Breitbild</PresentationFormat>
  <Paragraphs>258</Paragraphs>
  <Slides>14</Slides>
  <Notes>12</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14</vt:i4>
      </vt:variant>
    </vt:vector>
  </HeadingPairs>
  <TitlesOfParts>
    <vt:vector size="21" baseType="lpstr">
      <vt:lpstr>Arial</vt:lpstr>
      <vt:lpstr>Calibri</vt:lpstr>
      <vt:lpstr>Consolas</vt:lpstr>
      <vt:lpstr>Times</vt:lpstr>
      <vt:lpstr>Wingdings</vt:lpstr>
      <vt:lpstr>Praesentation_blau_Master</vt:lpstr>
      <vt:lpstr>1_Benutzerdefiniertes 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Meyer, Markus (FWF) - 1602</dc:creator>
  <cp:lastModifiedBy>Meyer, Markus</cp:lastModifiedBy>
  <cp:revision>312</cp:revision>
  <cp:lastPrinted>2018-02-23T08:08:04Z</cp:lastPrinted>
  <dcterms:created xsi:type="dcterms:W3CDTF">2018-02-20T16:02:45Z</dcterms:created>
  <dcterms:modified xsi:type="dcterms:W3CDTF">2025-03-24T11:22:10Z</dcterms:modified>
</cp:coreProperties>
</file>