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1"/>
  </p:sldMasterIdLst>
  <p:notesMasterIdLst>
    <p:notesMasterId r:id="rId18"/>
  </p:notesMasterIdLst>
  <p:handoutMasterIdLst>
    <p:handoutMasterId r:id="rId19"/>
  </p:handoutMasterIdLst>
  <p:sldIdLst>
    <p:sldId id="556" r:id="rId2"/>
    <p:sldId id="577" r:id="rId3"/>
    <p:sldId id="569" r:id="rId4"/>
    <p:sldId id="570" r:id="rId5"/>
    <p:sldId id="578" r:id="rId6"/>
    <p:sldId id="576" r:id="rId7"/>
    <p:sldId id="536" r:id="rId8"/>
    <p:sldId id="580" r:id="rId9"/>
    <p:sldId id="542" r:id="rId10"/>
    <p:sldId id="537" r:id="rId11"/>
    <p:sldId id="539" r:id="rId12"/>
    <p:sldId id="540" r:id="rId13"/>
    <p:sldId id="585" r:id="rId14"/>
    <p:sldId id="587" r:id="rId15"/>
    <p:sldId id="554" r:id="rId16"/>
    <p:sldId id="561" r:id="rId17"/>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6" userDrawn="1">
          <p15:clr>
            <a:srgbClr val="A4A3A4"/>
          </p15:clr>
        </p15:guide>
        <p15:guide id="2" pos="234"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B9E2"/>
    <a:srgbClr val="023D6B"/>
    <a:srgbClr val="F2F2F2"/>
    <a:srgbClr val="D8D8D8"/>
    <a:srgbClr val="E8EEF7"/>
    <a:srgbClr val="002060"/>
    <a:srgbClr val="818050"/>
    <a:srgbClr val="990134"/>
    <a:srgbClr val="721753"/>
    <a:srgbClr val="8818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93488" autoAdjust="0"/>
  </p:normalViewPr>
  <p:slideViewPr>
    <p:cSldViewPr showGuides="1">
      <p:cViewPr varScale="1">
        <p:scale>
          <a:sx n="99" d="100"/>
          <a:sy n="99" d="100"/>
        </p:scale>
        <p:origin x="78" y="192"/>
      </p:cViewPr>
      <p:guideLst>
        <p:guide orient="horz" pos="1026"/>
        <p:guide pos="234"/>
      </p:guideLst>
    </p:cSldViewPr>
  </p:slideViewPr>
  <p:outlineViewPr>
    <p:cViewPr>
      <p:scale>
        <a:sx n="33" d="100"/>
        <a:sy n="33" d="100"/>
      </p:scale>
      <p:origin x="0" y="-6184"/>
    </p:cViewPr>
  </p:outlineViewPr>
  <p:notesTextViewPr>
    <p:cViewPr>
      <p:scale>
        <a:sx n="1" d="1"/>
        <a:sy n="1" d="1"/>
      </p:scale>
      <p:origin x="0" y="0"/>
    </p:cViewPr>
  </p:notesTextViewPr>
  <p:sorterViewPr>
    <p:cViewPr>
      <p:scale>
        <a:sx n="100" d="100"/>
        <a:sy n="100" d="100"/>
      </p:scale>
      <p:origin x="0" y="-270"/>
    </p:cViewPr>
  </p:sorterViewPr>
  <p:notesViewPr>
    <p:cSldViewPr showGuides="1">
      <p:cViewPr>
        <p:scale>
          <a:sx n="86" d="100"/>
          <a:sy n="86" d="100"/>
        </p:scale>
        <p:origin x="3798" y="234"/>
      </p:cViewPr>
      <p:guideLst>
        <p:guide orient="horz" pos="3224"/>
        <p:guide pos="2236"/>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72"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zel416.zel.kfa-juelich.de\shares\Gloria\8b_AtmoLITE\4_verification\20210421_InFirmware_Reprogramming\QSPI_thermal_cycling\20201109_thermal_write_cycl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temperature</a:t>
            </a:r>
            <a:r>
              <a:rPr lang="en-US" baseline="0"/>
              <a:t> cycling test</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lineMarker"/>
        <c:varyColors val="0"/>
        <c:ser>
          <c:idx val="0"/>
          <c:order val="0"/>
          <c:tx>
            <c:v>Ambient Temperature</c:v>
          </c:tx>
          <c:spPr>
            <a:ln w="41275" cap="rnd">
              <a:solidFill>
                <a:srgbClr val="023D6B"/>
              </a:solidFill>
              <a:round/>
            </a:ln>
            <a:effectLst/>
          </c:spPr>
          <c:marker>
            <c:symbol val="circle"/>
            <c:size val="5"/>
            <c:spPr>
              <a:noFill/>
              <a:ln w="9525">
                <a:noFill/>
              </a:ln>
              <a:effectLst/>
            </c:spPr>
          </c:marker>
          <c:xVal>
            <c:numRef>
              <c:f>addon!$A$5:$A$331</c:f>
              <c:numCache>
                <c:formatCode>[$-F400]h:mm:ss\ AM/PM</c:formatCode>
                <c:ptCount val="327"/>
                <c:pt idx="0">
                  <c:v>0.38750000000000001</c:v>
                </c:pt>
                <c:pt idx="1">
                  <c:v>0.3888888888888889</c:v>
                </c:pt>
                <c:pt idx="2">
                  <c:v>0.38958333333333334</c:v>
                </c:pt>
                <c:pt idx="3">
                  <c:v>0.39027777777777778</c:v>
                </c:pt>
                <c:pt idx="4">
                  <c:v>0.39097222222222222</c:v>
                </c:pt>
                <c:pt idx="5">
                  <c:v>0.39513888888888887</c:v>
                </c:pt>
                <c:pt idx="6">
                  <c:v>0.39652777777777781</c:v>
                </c:pt>
                <c:pt idx="7">
                  <c:v>0.3972222222222222</c:v>
                </c:pt>
                <c:pt idx="8">
                  <c:v>0.39791666666666664</c:v>
                </c:pt>
                <c:pt idx="9">
                  <c:v>0.39861111111111114</c:v>
                </c:pt>
                <c:pt idx="10">
                  <c:v>0.4</c:v>
                </c:pt>
                <c:pt idx="11">
                  <c:v>0.40069444444444446</c:v>
                </c:pt>
                <c:pt idx="12">
                  <c:v>0.40138888888888885</c:v>
                </c:pt>
                <c:pt idx="13">
                  <c:v>0.40208333333333335</c:v>
                </c:pt>
                <c:pt idx="14">
                  <c:v>0.40347222222222218</c:v>
                </c:pt>
                <c:pt idx="15">
                  <c:v>0.40416666666666667</c:v>
                </c:pt>
                <c:pt idx="16">
                  <c:v>0.40486111111111112</c:v>
                </c:pt>
                <c:pt idx="17">
                  <c:v>0.40555555555555556</c:v>
                </c:pt>
                <c:pt idx="18">
                  <c:v>0.40694444444444444</c:v>
                </c:pt>
                <c:pt idx="19">
                  <c:v>0.40763888888888888</c:v>
                </c:pt>
                <c:pt idx="20">
                  <c:v>0.40833333333333333</c:v>
                </c:pt>
                <c:pt idx="21">
                  <c:v>0.40902777777777782</c:v>
                </c:pt>
                <c:pt idx="22">
                  <c:v>0.41041666666666665</c:v>
                </c:pt>
                <c:pt idx="23">
                  <c:v>0.41111111111111115</c:v>
                </c:pt>
                <c:pt idx="24">
                  <c:v>0.41180555555555554</c:v>
                </c:pt>
                <c:pt idx="25">
                  <c:v>0.41249999999999998</c:v>
                </c:pt>
                <c:pt idx="26">
                  <c:v>0.41388888888888886</c:v>
                </c:pt>
                <c:pt idx="27">
                  <c:v>0.41458333333333336</c:v>
                </c:pt>
                <c:pt idx="28">
                  <c:v>0.4152777777777778</c:v>
                </c:pt>
                <c:pt idx="29">
                  <c:v>0.41597222222222219</c:v>
                </c:pt>
                <c:pt idx="30">
                  <c:v>0.41736111111111113</c:v>
                </c:pt>
                <c:pt idx="31">
                  <c:v>0.41805555555555551</c:v>
                </c:pt>
                <c:pt idx="32">
                  <c:v>0.41875000000000001</c:v>
                </c:pt>
                <c:pt idx="33">
                  <c:v>0.41944444444444445</c:v>
                </c:pt>
                <c:pt idx="34">
                  <c:v>0.42083333333333334</c:v>
                </c:pt>
                <c:pt idx="35">
                  <c:v>0.42152777777777778</c:v>
                </c:pt>
                <c:pt idx="36">
                  <c:v>0.42222222222222222</c:v>
                </c:pt>
                <c:pt idx="37">
                  <c:v>0.42291666666666666</c:v>
                </c:pt>
                <c:pt idx="38">
                  <c:v>0.4236111111111111</c:v>
                </c:pt>
                <c:pt idx="39">
                  <c:v>0.42499999999999999</c:v>
                </c:pt>
                <c:pt idx="40">
                  <c:v>0.42569444444444449</c:v>
                </c:pt>
                <c:pt idx="41">
                  <c:v>0.42638888888888887</c:v>
                </c:pt>
                <c:pt idx="42">
                  <c:v>0.42708333333333331</c:v>
                </c:pt>
                <c:pt idx="43">
                  <c:v>0.4284722222222222</c:v>
                </c:pt>
                <c:pt idx="44">
                  <c:v>0.42916666666666664</c:v>
                </c:pt>
                <c:pt idx="45">
                  <c:v>0.42986111111111114</c:v>
                </c:pt>
                <c:pt idx="46">
                  <c:v>0.43055555555555552</c:v>
                </c:pt>
                <c:pt idx="47">
                  <c:v>0.43194444444444446</c:v>
                </c:pt>
                <c:pt idx="48">
                  <c:v>0.43263888888888885</c:v>
                </c:pt>
                <c:pt idx="49">
                  <c:v>0.43333333333333335</c:v>
                </c:pt>
                <c:pt idx="50">
                  <c:v>0.43402777777777779</c:v>
                </c:pt>
                <c:pt idx="51">
                  <c:v>0.43541666666666667</c:v>
                </c:pt>
                <c:pt idx="52">
                  <c:v>0.43611111111111112</c:v>
                </c:pt>
                <c:pt idx="53">
                  <c:v>0.43680555555555556</c:v>
                </c:pt>
                <c:pt idx="54">
                  <c:v>0.4375</c:v>
                </c:pt>
                <c:pt idx="55">
                  <c:v>0.43888888888888888</c:v>
                </c:pt>
                <c:pt idx="56">
                  <c:v>0.43958333333333333</c:v>
                </c:pt>
                <c:pt idx="57">
                  <c:v>0.44027777777777782</c:v>
                </c:pt>
                <c:pt idx="58">
                  <c:v>0.44097222222222221</c:v>
                </c:pt>
                <c:pt idx="59">
                  <c:v>0.44236111111111115</c:v>
                </c:pt>
                <c:pt idx="60">
                  <c:v>0.44305555555555554</c:v>
                </c:pt>
                <c:pt idx="61">
                  <c:v>0.44374999999999998</c:v>
                </c:pt>
                <c:pt idx="62">
                  <c:v>0.44444444444444448</c:v>
                </c:pt>
                <c:pt idx="63">
                  <c:v>0.44583333333333336</c:v>
                </c:pt>
                <c:pt idx="64">
                  <c:v>0.4465277777777778</c:v>
                </c:pt>
                <c:pt idx="65">
                  <c:v>0.44722222222222219</c:v>
                </c:pt>
                <c:pt idx="66">
                  <c:v>0.44791666666666669</c:v>
                </c:pt>
                <c:pt idx="67">
                  <c:v>0.44861111111111113</c:v>
                </c:pt>
                <c:pt idx="68">
                  <c:v>0.45</c:v>
                </c:pt>
                <c:pt idx="69">
                  <c:v>0.45069444444444445</c:v>
                </c:pt>
                <c:pt idx="70">
                  <c:v>0.4513888888888889</c:v>
                </c:pt>
                <c:pt idx="71">
                  <c:v>0.45208333333333334</c:v>
                </c:pt>
                <c:pt idx="72">
                  <c:v>0.45347222222222222</c:v>
                </c:pt>
                <c:pt idx="73">
                  <c:v>0.45416666666666666</c:v>
                </c:pt>
                <c:pt idx="74">
                  <c:v>0.4548611111111111</c:v>
                </c:pt>
                <c:pt idx="75">
                  <c:v>0.45555555555555555</c:v>
                </c:pt>
                <c:pt idx="76">
                  <c:v>0.45694444444444449</c:v>
                </c:pt>
                <c:pt idx="77">
                  <c:v>0.45763888888888887</c:v>
                </c:pt>
                <c:pt idx="78">
                  <c:v>0.45833333333333331</c:v>
                </c:pt>
                <c:pt idx="79">
                  <c:v>0.45902777777777781</c:v>
                </c:pt>
                <c:pt idx="80">
                  <c:v>0.46041666666666664</c:v>
                </c:pt>
                <c:pt idx="81">
                  <c:v>0.46111111111111114</c:v>
                </c:pt>
                <c:pt idx="82">
                  <c:v>0.46180555555555552</c:v>
                </c:pt>
                <c:pt idx="83">
                  <c:v>0.46250000000000002</c:v>
                </c:pt>
                <c:pt idx="84">
                  <c:v>0.46388888888888885</c:v>
                </c:pt>
                <c:pt idx="85">
                  <c:v>0.46458333333333335</c:v>
                </c:pt>
                <c:pt idx="86">
                  <c:v>0.46527777777777779</c:v>
                </c:pt>
                <c:pt idx="87">
                  <c:v>0.46597222222222218</c:v>
                </c:pt>
                <c:pt idx="88">
                  <c:v>0.46736111111111112</c:v>
                </c:pt>
                <c:pt idx="89">
                  <c:v>0.46805555555555556</c:v>
                </c:pt>
                <c:pt idx="90">
                  <c:v>0.46875</c:v>
                </c:pt>
                <c:pt idx="91">
                  <c:v>0.46944444444444444</c:v>
                </c:pt>
                <c:pt idx="92">
                  <c:v>0.47083333333333333</c:v>
                </c:pt>
                <c:pt idx="93">
                  <c:v>0.47152777777777782</c:v>
                </c:pt>
                <c:pt idx="94">
                  <c:v>0.47222222222222221</c:v>
                </c:pt>
                <c:pt idx="95">
                  <c:v>0.47291666666666665</c:v>
                </c:pt>
                <c:pt idx="96">
                  <c:v>0.47430555555555554</c:v>
                </c:pt>
                <c:pt idx="97">
                  <c:v>0.47499999999999998</c:v>
                </c:pt>
                <c:pt idx="98">
                  <c:v>0.47569444444444448</c:v>
                </c:pt>
                <c:pt idx="99">
                  <c:v>0.47638888888888886</c:v>
                </c:pt>
                <c:pt idx="100">
                  <c:v>0.47708333333333336</c:v>
                </c:pt>
                <c:pt idx="101">
                  <c:v>0.47847222222222219</c:v>
                </c:pt>
                <c:pt idx="102">
                  <c:v>0.47916666666666669</c:v>
                </c:pt>
                <c:pt idx="103">
                  <c:v>0.47986111111111113</c:v>
                </c:pt>
                <c:pt idx="104">
                  <c:v>0.48055555555555551</c:v>
                </c:pt>
                <c:pt idx="105">
                  <c:v>0.48194444444444445</c:v>
                </c:pt>
                <c:pt idx="106">
                  <c:v>0.4826388888888889</c:v>
                </c:pt>
                <c:pt idx="107">
                  <c:v>0.48333333333333334</c:v>
                </c:pt>
                <c:pt idx="108">
                  <c:v>0.48402777777777778</c:v>
                </c:pt>
                <c:pt idx="109">
                  <c:v>0.48541666666666666</c:v>
                </c:pt>
                <c:pt idx="110">
                  <c:v>0.4861111111111111</c:v>
                </c:pt>
                <c:pt idx="111">
                  <c:v>0.48680555555555555</c:v>
                </c:pt>
                <c:pt idx="112">
                  <c:v>0.48749999999999999</c:v>
                </c:pt>
                <c:pt idx="113">
                  <c:v>0.48888888888888887</c:v>
                </c:pt>
                <c:pt idx="114">
                  <c:v>0.48958333333333331</c:v>
                </c:pt>
                <c:pt idx="115">
                  <c:v>0.49027777777777781</c:v>
                </c:pt>
                <c:pt idx="116">
                  <c:v>0.4909722222222222</c:v>
                </c:pt>
                <c:pt idx="117">
                  <c:v>0.49236111111111114</c:v>
                </c:pt>
                <c:pt idx="118">
                  <c:v>0.49305555555555552</c:v>
                </c:pt>
                <c:pt idx="119">
                  <c:v>0.49375000000000002</c:v>
                </c:pt>
                <c:pt idx="120">
                  <c:v>0.49444444444444446</c:v>
                </c:pt>
                <c:pt idx="121">
                  <c:v>0.49583333333333335</c:v>
                </c:pt>
                <c:pt idx="122">
                  <c:v>0.49652777777777779</c:v>
                </c:pt>
                <c:pt idx="123">
                  <c:v>0.49722222222222218</c:v>
                </c:pt>
                <c:pt idx="124">
                  <c:v>0.49791666666666667</c:v>
                </c:pt>
                <c:pt idx="125">
                  <c:v>0.49930555555555556</c:v>
                </c:pt>
                <c:pt idx="126">
                  <c:v>0.5</c:v>
                </c:pt>
                <c:pt idx="127">
                  <c:v>0.50069444444444444</c:v>
                </c:pt>
                <c:pt idx="128">
                  <c:v>0.50138888888888888</c:v>
                </c:pt>
                <c:pt idx="129">
                  <c:v>0.50277777777777777</c:v>
                </c:pt>
                <c:pt idx="130">
                  <c:v>0.50347222222222221</c:v>
                </c:pt>
                <c:pt idx="131">
                  <c:v>0.50416666666666665</c:v>
                </c:pt>
                <c:pt idx="132">
                  <c:v>0.50486111111111109</c:v>
                </c:pt>
                <c:pt idx="133">
                  <c:v>0.50555555555555554</c:v>
                </c:pt>
                <c:pt idx="134">
                  <c:v>0.50694444444444442</c:v>
                </c:pt>
                <c:pt idx="135">
                  <c:v>0.50763888888888886</c:v>
                </c:pt>
                <c:pt idx="136">
                  <c:v>0.5083333333333333</c:v>
                </c:pt>
                <c:pt idx="137">
                  <c:v>0.50902777777777775</c:v>
                </c:pt>
                <c:pt idx="138">
                  <c:v>0.51041666666666663</c:v>
                </c:pt>
                <c:pt idx="139">
                  <c:v>0.51111111111111118</c:v>
                </c:pt>
                <c:pt idx="140">
                  <c:v>0.51180555555555551</c:v>
                </c:pt>
                <c:pt idx="141">
                  <c:v>0.51249999999999996</c:v>
                </c:pt>
                <c:pt idx="142">
                  <c:v>0.51388888888888884</c:v>
                </c:pt>
                <c:pt idx="143">
                  <c:v>0.51458333333333328</c:v>
                </c:pt>
                <c:pt idx="144">
                  <c:v>0.51527777777777783</c:v>
                </c:pt>
                <c:pt idx="145">
                  <c:v>0.51597222222222217</c:v>
                </c:pt>
                <c:pt idx="146">
                  <c:v>0.51736111111111116</c:v>
                </c:pt>
                <c:pt idx="147">
                  <c:v>0.51805555555555549</c:v>
                </c:pt>
                <c:pt idx="148">
                  <c:v>0.51875000000000004</c:v>
                </c:pt>
                <c:pt idx="149">
                  <c:v>0.51944444444444449</c:v>
                </c:pt>
                <c:pt idx="150">
                  <c:v>0.52083333333333337</c:v>
                </c:pt>
                <c:pt idx="151">
                  <c:v>0.52152777777777781</c:v>
                </c:pt>
                <c:pt idx="152">
                  <c:v>0.52222222222222225</c:v>
                </c:pt>
                <c:pt idx="153">
                  <c:v>0.5229166666666667</c:v>
                </c:pt>
                <c:pt idx="154">
                  <c:v>0.52430555555555558</c:v>
                </c:pt>
                <c:pt idx="155">
                  <c:v>0.52500000000000002</c:v>
                </c:pt>
                <c:pt idx="156">
                  <c:v>0.52569444444444446</c:v>
                </c:pt>
                <c:pt idx="157">
                  <c:v>0.52638888888888891</c:v>
                </c:pt>
                <c:pt idx="158">
                  <c:v>0.52777777777777779</c:v>
                </c:pt>
                <c:pt idx="159">
                  <c:v>0.52847222222222223</c:v>
                </c:pt>
                <c:pt idx="160">
                  <c:v>0.52916666666666667</c:v>
                </c:pt>
                <c:pt idx="161">
                  <c:v>0.52986111111111112</c:v>
                </c:pt>
                <c:pt idx="162">
                  <c:v>0.53125</c:v>
                </c:pt>
                <c:pt idx="163">
                  <c:v>0.53194444444444444</c:v>
                </c:pt>
                <c:pt idx="164">
                  <c:v>0.53263888888888888</c:v>
                </c:pt>
                <c:pt idx="165">
                  <c:v>0.53333333333333333</c:v>
                </c:pt>
                <c:pt idx="166">
                  <c:v>0.53402777777777777</c:v>
                </c:pt>
                <c:pt idx="167">
                  <c:v>0.53541666666666665</c:v>
                </c:pt>
                <c:pt idx="168">
                  <c:v>0.53611111111111109</c:v>
                </c:pt>
                <c:pt idx="169">
                  <c:v>0.53680555555555565</c:v>
                </c:pt>
                <c:pt idx="170">
                  <c:v>0.53749999999999998</c:v>
                </c:pt>
                <c:pt idx="171">
                  <c:v>0.53888888888888897</c:v>
                </c:pt>
                <c:pt idx="172">
                  <c:v>0.5395833333333333</c:v>
                </c:pt>
                <c:pt idx="173">
                  <c:v>0.54027777777777775</c:v>
                </c:pt>
                <c:pt idx="174">
                  <c:v>0.5409722222222223</c:v>
                </c:pt>
                <c:pt idx="175">
                  <c:v>0.54236111111111107</c:v>
                </c:pt>
                <c:pt idx="176">
                  <c:v>0.54305555555555562</c:v>
                </c:pt>
                <c:pt idx="177">
                  <c:v>0.54374999999999996</c:v>
                </c:pt>
                <c:pt idx="178">
                  <c:v>0.5444444444444444</c:v>
                </c:pt>
                <c:pt idx="179">
                  <c:v>0.54583333333333328</c:v>
                </c:pt>
                <c:pt idx="180">
                  <c:v>0.54652777777777772</c:v>
                </c:pt>
                <c:pt idx="181">
                  <c:v>0.54722222222222228</c:v>
                </c:pt>
                <c:pt idx="182">
                  <c:v>0.54791666666666672</c:v>
                </c:pt>
                <c:pt idx="183">
                  <c:v>0.5493055555555556</c:v>
                </c:pt>
                <c:pt idx="184">
                  <c:v>0.55000000000000004</c:v>
                </c:pt>
                <c:pt idx="185">
                  <c:v>0.55069444444444438</c:v>
                </c:pt>
                <c:pt idx="186">
                  <c:v>0.55138888888888893</c:v>
                </c:pt>
                <c:pt idx="187">
                  <c:v>0.5527777777777777</c:v>
                </c:pt>
                <c:pt idx="188">
                  <c:v>0.55347222222222225</c:v>
                </c:pt>
                <c:pt idx="189">
                  <c:v>0.5541666666666667</c:v>
                </c:pt>
                <c:pt idx="190">
                  <c:v>0.55486111111111103</c:v>
                </c:pt>
                <c:pt idx="191">
                  <c:v>0.55625000000000002</c:v>
                </c:pt>
                <c:pt idx="192">
                  <c:v>0.55694444444444435</c:v>
                </c:pt>
                <c:pt idx="193">
                  <c:v>0.55763888888888891</c:v>
                </c:pt>
                <c:pt idx="194">
                  <c:v>0.55833333333333335</c:v>
                </c:pt>
                <c:pt idx="195">
                  <c:v>0.55902777777777779</c:v>
                </c:pt>
                <c:pt idx="196">
                  <c:v>0.56041666666666667</c:v>
                </c:pt>
                <c:pt idx="197">
                  <c:v>0.56111111111111112</c:v>
                </c:pt>
                <c:pt idx="198">
                  <c:v>0.56180555555555556</c:v>
                </c:pt>
                <c:pt idx="199">
                  <c:v>0.5625</c:v>
                </c:pt>
                <c:pt idx="200">
                  <c:v>0.56388888888888888</c:v>
                </c:pt>
                <c:pt idx="201">
                  <c:v>0.56458333333333333</c:v>
                </c:pt>
                <c:pt idx="202">
                  <c:v>0.56527777777777777</c:v>
                </c:pt>
                <c:pt idx="203">
                  <c:v>0.56597222222222221</c:v>
                </c:pt>
                <c:pt idx="204">
                  <c:v>0.56736111111111109</c:v>
                </c:pt>
                <c:pt idx="205">
                  <c:v>0.56805555555555565</c:v>
                </c:pt>
                <c:pt idx="206">
                  <c:v>0.56874999999999998</c:v>
                </c:pt>
                <c:pt idx="207">
                  <c:v>0.56944444444444442</c:v>
                </c:pt>
                <c:pt idx="208">
                  <c:v>0.5708333333333333</c:v>
                </c:pt>
                <c:pt idx="209">
                  <c:v>0.57152777777777775</c:v>
                </c:pt>
                <c:pt idx="210">
                  <c:v>0.5722222222222223</c:v>
                </c:pt>
                <c:pt idx="211">
                  <c:v>0.57291666666666663</c:v>
                </c:pt>
                <c:pt idx="212">
                  <c:v>0.57430555555555562</c:v>
                </c:pt>
                <c:pt idx="213">
                  <c:v>0.57499999999999996</c:v>
                </c:pt>
                <c:pt idx="214">
                  <c:v>0.5756944444444444</c:v>
                </c:pt>
                <c:pt idx="215">
                  <c:v>0.57638888888888895</c:v>
                </c:pt>
                <c:pt idx="216">
                  <c:v>0.57777777777777772</c:v>
                </c:pt>
                <c:pt idx="217">
                  <c:v>0.57847222222222228</c:v>
                </c:pt>
                <c:pt idx="218">
                  <c:v>0.57916666666666672</c:v>
                </c:pt>
                <c:pt idx="219">
                  <c:v>0.57986111111111105</c:v>
                </c:pt>
                <c:pt idx="220">
                  <c:v>0.58125000000000004</c:v>
                </c:pt>
                <c:pt idx="221">
                  <c:v>0.58194444444444438</c:v>
                </c:pt>
                <c:pt idx="222">
                  <c:v>0.58263888888888893</c:v>
                </c:pt>
                <c:pt idx="223">
                  <c:v>0.58333333333333337</c:v>
                </c:pt>
                <c:pt idx="224">
                  <c:v>0.58472222222222225</c:v>
                </c:pt>
                <c:pt idx="225">
                  <c:v>0.5854166666666667</c:v>
                </c:pt>
                <c:pt idx="226">
                  <c:v>0.58611111111111103</c:v>
                </c:pt>
                <c:pt idx="227">
                  <c:v>0.58680555555555558</c:v>
                </c:pt>
                <c:pt idx="228">
                  <c:v>0.58750000000000002</c:v>
                </c:pt>
                <c:pt idx="229">
                  <c:v>0.58888888888888891</c:v>
                </c:pt>
                <c:pt idx="230">
                  <c:v>0.58958333333333335</c:v>
                </c:pt>
                <c:pt idx="231">
                  <c:v>0.59027777777777779</c:v>
                </c:pt>
                <c:pt idx="232">
                  <c:v>0.59097222222222223</c:v>
                </c:pt>
                <c:pt idx="233">
                  <c:v>0.59236111111111112</c:v>
                </c:pt>
                <c:pt idx="234">
                  <c:v>0.59305555555555556</c:v>
                </c:pt>
                <c:pt idx="235">
                  <c:v>0.59375</c:v>
                </c:pt>
                <c:pt idx="236">
                  <c:v>0.59444444444444444</c:v>
                </c:pt>
                <c:pt idx="237">
                  <c:v>0.59583333333333333</c:v>
                </c:pt>
                <c:pt idx="238">
                  <c:v>0.59652777777777777</c:v>
                </c:pt>
                <c:pt idx="239">
                  <c:v>0.59722222222222221</c:v>
                </c:pt>
                <c:pt idx="240">
                  <c:v>0.59791666666666665</c:v>
                </c:pt>
                <c:pt idx="241">
                  <c:v>0.59930555555555565</c:v>
                </c:pt>
                <c:pt idx="242">
                  <c:v>0.6</c:v>
                </c:pt>
                <c:pt idx="243">
                  <c:v>0.60069444444444442</c:v>
                </c:pt>
                <c:pt idx="244">
                  <c:v>0.60138888888888897</c:v>
                </c:pt>
                <c:pt idx="245">
                  <c:v>0.60277777777777775</c:v>
                </c:pt>
                <c:pt idx="246">
                  <c:v>0.6034722222222223</c:v>
                </c:pt>
                <c:pt idx="247">
                  <c:v>0.60416666666666663</c:v>
                </c:pt>
                <c:pt idx="248">
                  <c:v>0.60486111111111107</c:v>
                </c:pt>
                <c:pt idx="249">
                  <c:v>0.60624999999999996</c:v>
                </c:pt>
                <c:pt idx="250">
                  <c:v>0.6069444444444444</c:v>
                </c:pt>
                <c:pt idx="251">
                  <c:v>0.60763888888888895</c:v>
                </c:pt>
                <c:pt idx="252">
                  <c:v>0.60833333333333328</c:v>
                </c:pt>
                <c:pt idx="253">
                  <c:v>0.60972222222222228</c:v>
                </c:pt>
                <c:pt idx="254">
                  <c:v>0.61041666666666672</c:v>
                </c:pt>
                <c:pt idx="255">
                  <c:v>0.61111111111111105</c:v>
                </c:pt>
                <c:pt idx="256">
                  <c:v>0.6118055555555556</c:v>
                </c:pt>
                <c:pt idx="257">
                  <c:v>0.61319444444444438</c:v>
                </c:pt>
                <c:pt idx="258">
                  <c:v>0.6152777777777777</c:v>
                </c:pt>
                <c:pt idx="259">
                  <c:v>0.61597222222222225</c:v>
                </c:pt>
                <c:pt idx="260">
                  <c:v>0.6166666666666667</c:v>
                </c:pt>
                <c:pt idx="261">
                  <c:v>0.61805555555555558</c:v>
                </c:pt>
                <c:pt idx="262">
                  <c:v>0.61875000000000002</c:v>
                </c:pt>
                <c:pt idx="263">
                  <c:v>0.61944444444444435</c:v>
                </c:pt>
                <c:pt idx="264">
                  <c:v>0.62013888888888891</c:v>
                </c:pt>
                <c:pt idx="265">
                  <c:v>0.62152777777777779</c:v>
                </c:pt>
                <c:pt idx="266">
                  <c:v>0.62222222222222223</c:v>
                </c:pt>
                <c:pt idx="267">
                  <c:v>0.62291666666666667</c:v>
                </c:pt>
                <c:pt idx="268">
                  <c:v>0.62361111111111112</c:v>
                </c:pt>
                <c:pt idx="269">
                  <c:v>0.625</c:v>
                </c:pt>
                <c:pt idx="270">
                  <c:v>0.62569444444444444</c:v>
                </c:pt>
                <c:pt idx="271">
                  <c:v>0.62638888888888888</c:v>
                </c:pt>
                <c:pt idx="272">
                  <c:v>0.62708333333333333</c:v>
                </c:pt>
                <c:pt idx="273">
                  <c:v>0.62847222222222221</c:v>
                </c:pt>
                <c:pt idx="274">
                  <c:v>0.62916666666666665</c:v>
                </c:pt>
                <c:pt idx="275">
                  <c:v>0.62986111111111109</c:v>
                </c:pt>
                <c:pt idx="276">
                  <c:v>0.63055555555555565</c:v>
                </c:pt>
                <c:pt idx="277">
                  <c:v>0.63194444444444442</c:v>
                </c:pt>
                <c:pt idx="278">
                  <c:v>0.63263888888888897</c:v>
                </c:pt>
                <c:pt idx="279">
                  <c:v>0.6333333333333333</c:v>
                </c:pt>
                <c:pt idx="280">
                  <c:v>0.63402777777777775</c:v>
                </c:pt>
                <c:pt idx="281">
                  <c:v>0.63541666666666663</c:v>
                </c:pt>
                <c:pt idx="282">
                  <c:v>0.63611111111111107</c:v>
                </c:pt>
                <c:pt idx="283">
                  <c:v>0.63680555555555562</c:v>
                </c:pt>
                <c:pt idx="284">
                  <c:v>0.63749999999999996</c:v>
                </c:pt>
                <c:pt idx="285">
                  <c:v>0.63888888888888895</c:v>
                </c:pt>
                <c:pt idx="286">
                  <c:v>0.63958333333333328</c:v>
                </c:pt>
                <c:pt idx="287">
                  <c:v>0.64027777777777772</c:v>
                </c:pt>
                <c:pt idx="288">
                  <c:v>0.64097222222222228</c:v>
                </c:pt>
                <c:pt idx="289">
                  <c:v>0.64236111111111105</c:v>
                </c:pt>
                <c:pt idx="290">
                  <c:v>0.6430555555555556</c:v>
                </c:pt>
                <c:pt idx="291">
                  <c:v>0.64375000000000004</c:v>
                </c:pt>
                <c:pt idx="292">
                  <c:v>0.64444444444444438</c:v>
                </c:pt>
                <c:pt idx="293">
                  <c:v>0.64513888888888893</c:v>
                </c:pt>
                <c:pt idx="294">
                  <c:v>0.6465277777777777</c:v>
                </c:pt>
                <c:pt idx="295">
                  <c:v>0.64722222222222225</c:v>
                </c:pt>
                <c:pt idx="296">
                  <c:v>0.6479166666666667</c:v>
                </c:pt>
                <c:pt idx="297">
                  <c:v>0.64861111111111103</c:v>
                </c:pt>
                <c:pt idx="298">
                  <c:v>0.65</c:v>
                </c:pt>
                <c:pt idx="299">
                  <c:v>0.65069444444444435</c:v>
                </c:pt>
                <c:pt idx="300">
                  <c:v>0.65138888888888891</c:v>
                </c:pt>
                <c:pt idx="301">
                  <c:v>0.65208333333333335</c:v>
                </c:pt>
                <c:pt idx="302">
                  <c:v>0.65347222222222223</c:v>
                </c:pt>
                <c:pt idx="303">
                  <c:v>0.65416666666666667</c:v>
                </c:pt>
                <c:pt idx="304">
                  <c:v>0.65486111111111112</c:v>
                </c:pt>
                <c:pt idx="305">
                  <c:v>0.65555555555555556</c:v>
                </c:pt>
                <c:pt idx="306">
                  <c:v>0.65694444444444444</c:v>
                </c:pt>
                <c:pt idx="307">
                  <c:v>0.65763888888888888</c:v>
                </c:pt>
                <c:pt idx="308">
                  <c:v>0.65833333333333333</c:v>
                </c:pt>
                <c:pt idx="309">
                  <c:v>0.65902777777777777</c:v>
                </c:pt>
                <c:pt idx="310">
                  <c:v>0.66041666666666665</c:v>
                </c:pt>
                <c:pt idx="311">
                  <c:v>0.66111111111111109</c:v>
                </c:pt>
                <c:pt idx="312">
                  <c:v>0.66180555555555565</c:v>
                </c:pt>
                <c:pt idx="313">
                  <c:v>0.66249999999999998</c:v>
                </c:pt>
                <c:pt idx="314">
                  <c:v>0.66388888888888897</c:v>
                </c:pt>
                <c:pt idx="315">
                  <c:v>0.6645833333333333</c:v>
                </c:pt>
                <c:pt idx="316">
                  <c:v>0.66527777777777775</c:v>
                </c:pt>
                <c:pt idx="317">
                  <c:v>0.6659722222222223</c:v>
                </c:pt>
                <c:pt idx="318">
                  <c:v>0.66736111111111107</c:v>
                </c:pt>
                <c:pt idx="319">
                  <c:v>0.66805555555555562</c:v>
                </c:pt>
                <c:pt idx="320">
                  <c:v>0.66874999999999996</c:v>
                </c:pt>
                <c:pt idx="321">
                  <c:v>0.6694444444444444</c:v>
                </c:pt>
                <c:pt idx="322">
                  <c:v>0.67083333333333328</c:v>
                </c:pt>
                <c:pt idx="323">
                  <c:v>0.67152777777777772</c:v>
                </c:pt>
                <c:pt idx="324">
                  <c:v>0.67222222222222228</c:v>
                </c:pt>
                <c:pt idx="325">
                  <c:v>0.67291666666666672</c:v>
                </c:pt>
                <c:pt idx="326">
                  <c:v>0.67361111111111105</c:v>
                </c:pt>
              </c:numCache>
            </c:numRef>
          </c:xVal>
          <c:yVal>
            <c:numRef>
              <c:f>header_datenbank_gsense!$CQ$2:$CQ$328</c:f>
              <c:numCache>
                <c:formatCode>General</c:formatCode>
                <c:ptCount val="327"/>
                <c:pt idx="0">
                  <c:v>24.96</c:v>
                </c:pt>
                <c:pt idx="1">
                  <c:v>25.04</c:v>
                </c:pt>
                <c:pt idx="2">
                  <c:v>25.08</c:v>
                </c:pt>
                <c:pt idx="3">
                  <c:v>25.16</c:v>
                </c:pt>
                <c:pt idx="4">
                  <c:v>25.2</c:v>
                </c:pt>
                <c:pt idx="5">
                  <c:v>25.44</c:v>
                </c:pt>
                <c:pt idx="6">
                  <c:v>25.51</c:v>
                </c:pt>
                <c:pt idx="7">
                  <c:v>26.78</c:v>
                </c:pt>
                <c:pt idx="8">
                  <c:v>28.76</c:v>
                </c:pt>
                <c:pt idx="9">
                  <c:v>30.85</c:v>
                </c:pt>
                <c:pt idx="10">
                  <c:v>32.950000000000003</c:v>
                </c:pt>
                <c:pt idx="11">
                  <c:v>34.69</c:v>
                </c:pt>
                <c:pt idx="12">
                  <c:v>36.36</c:v>
                </c:pt>
                <c:pt idx="13">
                  <c:v>37.79</c:v>
                </c:pt>
                <c:pt idx="14">
                  <c:v>38.979999999999997</c:v>
                </c:pt>
                <c:pt idx="15">
                  <c:v>39.85</c:v>
                </c:pt>
                <c:pt idx="16">
                  <c:v>40.479999999999997</c:v>
                </c:pt>
                <c:pt idx="17">
                  <c:v>41.04</c:v>
                </c:pt>
                <c:pt idx="18">
                  <c:v>41.44</c:v>
                </c:pt>
                <c:pt idx="19">
                  <c:v>41.71</c:v>
                </c:pt>
                <c:pt idx="20">
                  <c:v>41.95</c:v>
                </c:pt>
                <c:pt idx="21">
                  <c:v>42.15</c:v>
                </c:pt>
                <c:pt idx="22">
                  <c:v>42.31</c:v>
                </c:pt>
                <c:pt idx="23">
                  <c:v>42.43</c:v>
                </c:pt>
                <c:pt idx="24">
                  <c:v>42.55</c:v>
                </c:pt>
                <c:pt idx="25">
                  <c:v>42.63</c:v>
                </c:pt>
                <c:pt idx="26">
                  <c:v>42.75</c:v>
                </c:pt>
                <c:pt idx="27">
                  <c:v>42.83</c:v>
                </c:pt>
                <c:pt idx="28">
                  <c:v>42.91</c:v>
                </c:pt>
                <c:pt idx="29">
                  <c:v>42.95</c:v>
                </c:pt>
                <c:pt idx="30">
                  <c:v>42.99</c:v>
                </c:pt>
                <c:pt idx="31">
                  <c:v>43.07</c:v>
                </c:pt>
                <c:pt idx="32">
                  <c:v>43.1</c:v>
                </c:pt>
                <c:pt idx="33">
                  <c:v>43.14</c:v>
                </c:pt>
                <c:pt idx="34">
                  <c:v>43.18</c:v>
                </c:pt>
                <c:pt idx="35">
                  <c:v>43.26</c:v>
                </c:pt>
                <c:pt idx="36">
                  <c:v>43.22</c:v>
                </c:pt>
                <c:pt idx="37">
                  <c:v>43.3</c:v>
                </c:pt>
                <c:pt idx="38">
                  <c:v>43.3</c:v>
                </c:pt>
                <c:pt idx="39">
                  <c:v>43.3</c:v>
                </c:pt>
                <c:pt idx="40">
                  <c:v>42.47</c:v>
                </c:pt>
                <c:pt idx="41">
                  <c:v>39.409999999999997</c:v>
                </c:pt>
                <c:pt idx="42">
                  <c:v>35.49</c:v>
                </c:pt>
                <c:pt idx="43">
                  <c:v>31.37</c:v>
                </c:pt>
                <c:pt idx="44">
                  <c:v>27.21</c:v>
                </c:pt>
                <c:pt idx="45">
                  <c:v>23.15</c:v>
                </c:pt>
                <c:pt idx="46">
                  <c:v>19.32</c:v>
                </c:pt>
                <c:pt idx="47">
                  <c:v>15.58</c:v>
                </c:pt>
                <c:pt idx="48">
                  <c:v>12</c:v>
                </c:pt>
                <c:pt idx="49">
                  <c:v>8.66</c:v>
                </c:pt>
                <c:pt idx="50">
                  <c:v>5.6</c:v>
                </c:pt>
                <c:pt idx="51">
                  <c:v>2.93</c:v>
                </c:pt>
                <c:pt idx="52">
                  <c:v>0.57999999999999996</c:v>
                </c:pt>
                <c:pt idx="53">
                  <c:v>-1.6</c:v>
                </c:pt>
                <c:pt idx="54">
                  <c:v>-3.44</c:v>
                </c:pt>
                <c:pt idx="55">
                  <c:v>-5.04</c:v>
                </c:pt>
                <c:pt idx="56">
                  <c:v>-6.25</c:v>
                </c:pt>
                <c:pt idx="57">
                  <c:v>-7</c:v>
                </c:pt>
                <c:pt idx="58">
                  <c:v>-7.58</c:v>
                </c:pt>
                <c:pt idx="59">
                  <c:v>-7.97</c:v>
                </c:pt>
                <c:pt idx="60">
                  <c:v>-8.25</c:v>
                </c:pt>
                <c:pt idx="61">
                  <c:v>-8.36</c:v>
                </c:pt>
                <c:pt idx="62">
                  <c:v>-8.52</c:v>
                </c:pt>
                <c:pt idx="63">
                  <c:v>-8.64</c:v>
                </c:pt>
                <c:pt idx="64">
                  <c:v>-8.7899999999999991</c:v>
                </c:pt>
                <c:pt idx="65">
                  <c:v>-8.91</c:v>
                </c:pt>
                <c:pt idx="66">
                  <c:v>-8.9499999999999993</c:v>
                </c:pt>
                <c:pt idx="67">
                  <c:v>-9.11</c:v>
                </c:pt>
                <c:pt idx="68">
                  <c:v>-9.18</c:v>
                </c:pt>
                <c:pt idx="69">
                  <c:v>-9.2200000000000006</c:v>
                </c:pt>
                <c:pt idx="70">
                  <c:v>-9.2200000000000006</c:v>
                </c:pt>
                <c:pt idx="71">
                  <c:v>-9.34</c:v>
                </c:pt>
                <c:pt idx="72">
                  <c:v>-9.3000000000000007</c:v>
                </c:pt>
                <c:pt idx="73">
                  <c:v>-9.42</c:v>
                </c:pt>
                <c:pt idx="74">
                  <c:v>-9.4600000000000009</c:v>
                </c:pt>
                <c:pt idx="75">
                  <c:v>-9.5299999999999994</c:v>
                </c:pt>
                <c:pt idx="76">
                  <c:v>-9.57</c:v>
                </c:pt>
                <c:pt idx="77">
                  <c:v>-9.5299999999999994</c:v>
                </c:pt>
                <c:pt idx="78">
                  <c:v>-9.57</c:v>
                </c:pt>
                <c:pt idx="79">
                  <c:v>-9.57</c:v>
                </c:pt>
                <c:pt idx="80">
                  <c:v>-9.61</c:v>
                </c:pt>
                <c:pt idx="81">
                  <c:v>-9.61</c:v>
                </c:pt>
                <c:pt idx="82">
                  <c:v>-9.61</c:v>
                </c:pt>
                <c:pt idx="83">
                  <c:v>-9.65</c:v>
                </c:pt>
                <c:pt idx="84">
                  <c:v>-9.61</c:v>
                </c:pt>
                <c:pt idx="85">
                  <c:v>-9.61</c:v>
                </c:pt>
                <c:pt idx="86">
                  <c:v>-9.65</c:v>
                </c:pt>
                <c:pt idx="87">
                  <c:v>-9.69</c:v>
                </c:pt>
                <c:pt idx="88">
                  <c:v>-9.73</c:v>
                </c:pt>
                <c:pt idx="89">
                  <c:v>-9.65</c:v>
                </c:pt>
                <c:pt idx="90">
                  <c:v>-9.69</c:v>
                </c:pt>
                <c:pt idx="91">
                  <c:v>-9.69</c:v>
                </c:pt>
                <c:pt idx="92">
                  <c:v>-9.73</c:v>
                </c:pt>
                <c:pt idx="93">
                  <c:v>-9.73</c:v>
                </c:pt>
                <c:pt idx="94">
                  <c:v>-9.69</c:v>
                </c:pt>
                <c:pt idx="95">
                  <c:v>-9.73</c:v>
                </c:pt>
                <c:pt idx="96">
                  <c:v>-9.73</c:v>
                </c:pt>
                <c:pt idx="97">
                  <c:v>-9.69</c:v>
                </c:pt>
                <c:pt idx="98">
                  <c:v>-9.73</c:v>
                </c:pt>
                <c:pt idx="99">
                  <c:v>-9.73</c:v>
                </c:pt>
                <c:pt idx="100">
                  <c:v>-9.77</c:v>
                </c:pt>
                <c:pt idx="101">
                  <c:v>-9.73</c:v>
                </c:pt>
                <c:pt idx="102">
                  <c:v>-9.81</c:v>
                </c:pt>
                <c:pt idx="103">
                  <c:v>-9.81</c:v>
                </c:pt>
                <c:pt idx="104">
                  <c:v>-9.77</c:v>
                </c:pt>
                <c:pt idx="105">
                  <c:v>-9.69</c:v>
                </c:pt>
                <c:pt idx="106">
                  <c:v>-9.81</c:v>
                </c:pt>
                <c:pt idx="107">
                  <c:v>-9.73</c:v>
                </c:pt>
                <c:pt idx="108">
                  <c:v>-9.77</c:v>
                </c:pt>
                <c:pt idx="109">
                  <c:v>-9.77</c:v>
                </c:pt>
                <c:pt idx="110">
                  <c:v>-9.77</c:v>
                </c:pt>
                <c:pt idx="111">
                  <c:v>-9.77</c:v>
                </c:pt>
                <c:pt idx="112">
                  <c:v>-9.81</c:v>
                </c:pt>
                <c:pt idx="113">
                  <c:v>-10.51</c:v>
                </c:pt>
                <c:pt idx="114">
                  <c:v>-12.42</c:v>
                </c:pt>
                <c:pt idx="115">
                  <c:v>-14.52</c:v>
                </c:pt>
                <c:pt idx="116">
                  <c:v>-16.47</c:v>
                </c:pt>
                <c:pt idx="117">
                  <c:v>-18.38</c:v>
                </c:pt>
                <c:pt idx="118">
                  <c:v>-20.170000000000002</c:v>
                </c:pt>
                <c:pt idx="119">
                  <c:v>-21.8</c:v>
                </c:pt>
                <c:pt idx="120">
                  <c:v>-23.39</c:v>
                </c:pt>
                <c:pt idx="121">
                  <c:v>-24.71</c:v>
                </c:pt>
                <c:pt idx="122">
                  <c:v>-25.95</c:v>
                </c:pt>
                <c:pt idx="123">
                  <c:v>-27</c:v>
                </c:pt>
                <c:pt idx="124">
                  <c:v>-27.97</c:v>
                </c:pt>
                <c:pt idx="125">
                  <c:v>-28.67</c:v>
                </c:pt>
                <c:pt idx="126">
                  <c:v>-29.17</c:v>
                </c:pt>
                <c:pt idx="127">
                  <c:v>-29.44</c:v>
                </c:pt>
                <c:pt idx="128">
                  <c:v>-29.6</c:v>
                </c:pt>
                <c:pt idx="129">
                  <c:v>-29.71</c:v>
                </c:pt>
                <c:pt idx="130">
                  <c:v>-29.71</c:v>
                </c:pt>
                <c:pt idx="131">
                  <c:v>-29.68</c:v>
                </c:pt>
                <c:pt idx="132">
                  <c:v>-29.68</c:v>
                </c:pt>
                <c:pt idx="133">
                  <c:v>-29.64</c:v>
                </c:pt>
                <c:pt idx="134">
                  <c:v>-29.68</c:v>
                </c:pt>
                <c:pt idx="135">
                  <c:v>-29.64</c:v>
                </c:pt>
                <c:pt idx="136">
                  <c:v>-29.6</c:v>
                </c:pt>
                <c:pt idx="137">
                  <c:v>-29.64</c:v>
                </c:pt>
                <c:pt idx="138">
                  <c:v>-29.64</c:v>
                </c:pt>
                <c:pt idx="139">
                  <c:v>-29.68</c:v>
                </c:pt>
                <c:pt idx="140">
                  <c:v>-29.56</c:v>
                </c:pt>
                <c:pt idx="141">
                  <c:v>-29.71</c:v>
                </c:pt>
                <c:pt idx="142">
                  <c:v>-29.56</c:v>
                </c:pt>
                <c:pt idx="143">
                  <c:v>-29.68</c:v>
                </c:pt>
                <c:pt idx="144">
                  <c:v>-29.64</c:v>
                </c:pt>
                <c:pt idx="145">
                  <c:v>-29.68</c:v>
                </c:pt>
                <c:pt idx="146">
                  <c:v>-29.68</c:v>
                </c:pt>
                <c:pt idx="147">
                  <c:v>-29.68</c:v>
                </c:pt>
                <c:pt idx="148">
                  <c:v>-29.71</c:v>
                </c:pt>
                <c:pt idx="149">
                  <c:v>-29.71</c:v>
                </c:pt>
                <c:pt idx="150">
                  <c:v>-29.75</c:v>
                </c:pt>
                <c:pt idx="151">
                  <c:v>-29.68</c:v>
                </c:pt>
                <c:pt idx="152">
                  <c:v>-29.75</c:v>
                </c:pt>
                <c:pt idx="153">
                  <c:v>-29.75</c:v>
                </c:pt>
                <c:pt idx="154">
                  <c:v>-29.79</c:v>
                </c:pt>
                <c:pt idx="155">
                  <c:v>-29.79</c:v>
                </c:pt>
                <c:pt idx="156">
                  <c:v>-29.75</c:v>
                </c:pt>
                <c:pt idx="157">
                  <c:v>-29.75</c:v>
                </c:pt>
                <c:pt idx="158">
                  <c:v>-29.79</c:v>
                </c:pt>
                <c:pt idx="159">
                  <c:v>-29.83</c:v>
                </c:pt>
                <c:pt idx="160">
                  <c:v>-29.79</c:v>
                </c:pt>
                <c:pt idx="161">
                  <c:v>-29.83</c:v>
                </c:pt>
                <c:pt idx="162">
                  <c:v>-29.79</c:v>
                </c:pt>
                <c:pt idx="163">
                  <c:v>-29.79</c:v>
                </c:pt>
                <c:pt idx="164">
                  <c:v>-29.79</c:v>
                </c:pt>
                <c:pt idx="165">
                  <c:v>-29.79</c:v>
                </c:pt>
                <c:pt idx="166">
                  <c:v>-29.79</c:v>
                </c:pt>
                <c:pt idx="167">
                  <c:v>-29.75</c:v>
                </c:pt>
                <c:pt idx="168">
                  <c:v>-29.79</c:v>
                </c:pt>
                <c:pt idx="169">
                  <c:v>-29.79</c:v>
                </c:pt>
                <c:pt idx="170">
                  <c:v>-29.75</c:v>
                </c:pt>
                <c:pt idx="171">
                  <c:v>-29.79</c:v>
                </c:pt>
                <c:pt idx="172">
                  <c:v>-29.75</c:v>
                </c:pt>
                <c:pt idx="173">
                  <c:v>-29.83</c:v>
                </c:pt>
                <c:pt idx="174">
                  <c:v>-29.79</c:v>
                </c:pt>
                <c:pt idx="175">
                  <c:v>-29.79</c:v>
                </c:pt>
                <c:pt idx="176">
                  <c:v>-29.75</c:v>
                </c:pt>
                <c:pt idx="177">
                  <c:v>-29.75</c:v>
                </c:pt>
                <c:pt idx="178">
                  <c:v>-29.75</c:v>
                </c:pt>
                <c:pt idx="179">
                  <c:v>-29.75</c:v>
                </c:pt>
                <c:pt idx="180">
                  <c:v>-29.75</c:v>
                </c:pt>
                <c:pt idx="181">
                  <c:v>-29.75</c:v>
                </c:pt>
                <c:pt idx="182">
                  <c:v>-30.41</c:v>
                </c:pt>
                <c:pt idx="183">
                  <c:v>-31.92</c:v>
                </c:pt>
                <c:pt idx="184">
                  <c:v>-33.630000000000003</c:v>
                </c:pt>
                <c:pt idx="185">
                  <c:v>-35.25</c:v>
                </c:pt>
                <c:pt idx="186">
                  <c:v>-36.83</c:v>
                </c:pt>
                <c:pt idx="187">
                  <c:v>-38.299999999999997</c:v>
                </c:pt>
                <c:pt idx="188">
                  <c:v>-39.729999999999997</c:v>
                </c:pt>
                <c:pt idx="189">
                  <c:v>-41.04</c:v>
                </c:pt>
                <c:pt idx="190">
                  <c:v>-42.12</c:v>
                </c:pt>
                <c:pt idx="191">
                  <c:v>-42.86</c:v>
                </c:pt>
                <c:pt idx="192">
                  <c:v>-43.44</c:v>
                </c:pt>
                <c:pt idx="193">
                  <c:v>-44.01</c:v>
                </c:pt>
                <c:pt idx="194">
                  <c:v>-44.67</c:v>
                </c:pt>
                <c:pt idx="195">
                  <c:v>-45.09</c:v>
                </c:pt>
                <c:pt idx="196">
                  <c:v>-45.67</c:v>
                </c:pt>
                <c:pt idx="197">
                  <c:v>-45.79</c:v>
                </c:pt>
                <c:pt idx="198">
                  <c:v>-46.52</c:v>
                </c:pt>
                <c:pt idx="199">
                  <c:v>-46.9</c:v>
                </c:pt>
                <c:pt idx="200">
                  <c:v>-47.29</c:v>
                </c:pt>
                <c:pt idx="201">
                  <c:v>-47.56</c:v>
                </c:pt>
                <c:pt idx="202">
                  <c:v>-47.79</c:v>
                </c:pt>
                <c:pt idx="203">
                  <c:v>-47.98</c:v>
                </c:pt>
                <c:pt idx="204">
                  <c:v>-48.13</c:v>
                </c:pt>
                <c:pt idx="205">
                  <c:v>-48.21</c:v>
                </c:pt>
                <c:pt idx="206">
                  <c:v>-48.21</c:v>
                </c:pt>
                <c:pt idx="207">
                  <c:v>-48.17</c:v>
                </c:pt>
                <c:pt idx="208">
                  <c:v>-48.13</c:v>
                </c:pt>
                <c:pt idx="209">
                  <c:v>-48.1</c:v>
                </c:pt>
                <c:pt idx="210">
                  <c:v>-48.02</c:v>
                </c:pt>
                <c:pt idx="211">
                  <c:v>-47.87</c:v>
                </c:pt>
                <c:pt idx="212">
                  <c:v>-47.83</c:v>
                </c:pt>
                <c:pt idx="213">
                  <c:v>-47.83</c:v>
                </c:pt>
                <c:pt idx="214">
                  <c:v>-47.79</c:v>
                </c:pt>
                <c:pt idx="215">
                  <c:v>-47.71</c:v>
                </c:pt>
                <c:pt idx="216">
                  <c:v>-47.71</c:v>
                </c:pt>
                <c:pt idx="217">
                  <c:v>-47.63</c:v>
                </c:pt>
                <c:pt idx="218">
                  <c:v>-47.67</c:v>
                </c:pt>
                <c:pt idx="219">
                  <c:v>-47.67</c:v>
                </c:pt>
                <c:pt idx="220">
                  <c:v>-47.71</c:v>
                </c:pt>
                <c:pt idx="221">
                  <c:v>-47.75</c:v>
                </c:pt>
                <c:pt idx="222">
                  <c:v>-47.71</c:v>
                </c:pt>
                <c:pt idx="223">
                  <c:v>-47.71</c:v>
                </c:pt>
                <c:pt idx="224">
                  <c:v>-47.67</c:v>
                </c:pt>
                <c:pt idx="225">
                  <c:v>-47.71</c:v>
                </c:pt>
                <c:pt idx="226">
                  <c:v>-47.71</c:v>
                </c:pt>
                <c:pt idx="227">
                  <c:v>-47.75</c:v>
                </c:pt>
                <c:pt idx="228">
                  <c:v>-47.75</c:v>
                </c:pt>
                <c:pt idx="229">
                  <c:v>-47.71</c:v>
                </c:pt>
                <c:pt idx="230">
                  <c:v>-47.67</c:v>
                </c:pt>
                <c:pt idx="231">
                  <c:v>-47.67</c:v>
                </c:pt>
                <c:pt idx="232">
                  <c:v>-47.71</c:v>
                </c:pt>
                <c:pt idx="233">
                  <c:v>-47.71</c:v>
                </c:pt>
                <c:pt idx="234">
                  <c:v>-47.75</c:v>
                </c:pt>
                <c:pt idx="235">
                  <c:v>-47.71</c:v>
                </c:pt>
                <c:pt idx="236">
                  <c:v>-47.71</c:v>
                </c:pt>
                <c:pt idx="237">
                  <c:v>-47.71</c:v>
                </c:pt>
                <c:pt idx="238">
                  <c:v>-47.67</c:v>
                </c:pt>
                <c:pt idx="239">
                  <c:v>-47.71</c:v>
                </c:pt>
                <c:pt idx="240">
                  <c:v>-47.71</c:v>
                </c:pt>
                <c:pt idx="241">
                  <c:v>-47.71</c:v>
                </c:pt>
                <c:pt idx="242">
                  <c:v>-47.67</c:v>
                </c:pt>
                <c:pt idx="243">
                  <c:v>-47.71</c:v>
                </c:pt>
                <c:pt idx="244">
                  <c:v>-47.67</c:v>
                </c:pt>
                <c:pt idx="245">
                  <c:v>-47.67</c:v>
                </c:pt>
                <c:pt idx="246">
                  <c:v>-47.71</c:v>
                </c:pt>
                <c:pt idx="247">
                  <c:v>-47.71</c:v>
                </c:pt>
                <c:pt idx="248">
                  <c:v>-47.71</c:v>
                </c:pt>
                <c:pt idx="249">
                  <c:v>-47.67</c:v>
                </c:pt>
                <c:pt idx="250">
                  <c:v>-47.71</c:v>
                </c:pt>
                <c:pt idx="251">
                  <c:v>-47.67</c:v>
                </c:pt>
                <c:pt idx="252">
                  <c:v>-47.71</c:v>
                </c:pt>
                <c:pt idx="253">
                  <c:v>-47.71</c:v>
                </c:pt>
                <c:pt idx="254">
                  <c:v>-47.75</c:v>
                </c:pt>
                <c:pt idx="255">
                  <c:v>-47.79</c:v>
                </c:pt>
                <c:pt idx="256">
                  <c:v>-47.71</c:v>
                </c:pt>
                <c:pt idx="257">
                  <c:v>-47.71</c:v>
                </c:pt>
                <c:pt idx="258">
                  <c:v>-48.13</c:v>
                </c:pt>
                <c:pt idx="259">
                  <c:v>-48.2</c:v>
                </c:pt>
                <c:pt idx="260">
                  <c:v>-48.13</c:v>
                </c:pt>
                <c:pt idx="261">
                  <c:v>-48.17</c:v>
                </c:pt>
                <c:pt idx="262">
                  <c:v>-48.2</c:v>
                </c:pt>
                <c:pt idx="263">
                  <c:v>-48.17</c:v>
                </c:pt>
                <c:pt idx="264">
                  <c:v>-48.13</c:v>
                </c:pt>
                <c:pt idx="265">
                  <c:v>-48.01</c:v>
                </c:pt>
                <c:pt idx="266">
                  <c:v>-46.32</c:v>
                </c:pt>
                <c:pt idx="267">
                  <c:v>-43.08</c:v>
                </c:pt>
                <c:pt idx="268">
                  <c:v>-39.19</c:v>
                </c:pt>
                <c:pt idx="269">
                  <c:v>-34.71</c:v>
                </c:pt>
                <c:pt idx="270">
                  <c:v>-29.87</c:v>
                </c:pt>
                <c:pt idx="271">
                  <c:v>-25.18</c:v>
                </c:pt>
                <c:pt idx="272">
                  <c:v>-20.56</c:v>
                </c:pt>
                <c:pt idx="273">
                  <c:v>-16.28</c:v>
                </c:pt>
                <c:pt idx="274">
                  <c:v>-12.31</c:v>
                </c:pt>
                <c:pt idx="275">
                  <c:v>-8.3000000000000007</c:v>
                </c:pt>
                <c:pt idx="276">
                  <c:v>-4.47</c:v>
                </c:pt>
                <c:pt idx="277">
                  <c:v>-0.87</c:v>
                </c:pt>
                <c:pt idx="278">
                  <c:v>2.6</c:v>
                </c:pt>
                <c:pt idx="279">
                  <c:v>5.93</c:v>
                </c:pt>
                <c:pt idx="280">
                  <c:v>8.9499999999999993</c:v>
                </c:pt>
                <c:pt idx="281">
                  <c:v>11.54</c:v>
                </c:pt>
                <c:pt idx="282">
                  <c:v>13.71</c:v>
                </c:pt>
                <c:pt idx="283">
                  <c:v>15.52</c:v>
                </c:pt>
                <c:pt idx="284">
                  <c:v>16.97</c:v>
                </c:pt>
                <c:pt idx="285">
                  <c:v>18.07</c:v>
                </c:pt>
                <c:pt idx="286">
                  <c:v>18.98</c:v>
                </c:pt>
                <c:pt idx="287">
                  <c:v>19.690000000000001</c:v>
                </c:pt>
                <c:pt idx="288">
                  <c:v>20.239999999999998</c:v>
                </c:pt>
                <c:pt idx="289">
                  <c:v>20.75</c:v>
                </c:pt>
                <c:pt idx="290">
                  <c:v>21.07</c:v>
                </c:pt>
                <c:pt idx="291">
                  <c:v>21.42</c:v>
                </c:pt>
                <c:pt idx="292">
                  <c:v>21.66</c:v>
                </c:pt>
                <c:pt idx="293">
                  <c:v>21.94</c:v>
                </c:pt>
                <c:pt idx="294">
                  <c:v>22.13</c:v>
                </c:pt>
                <c:pt idx="295">
                  <c:v>22.29</c:v>
                </c:pt>
                <c:pt idx="296">
                  <c:v>22.45</c:v>
                </c:pt>
                <c:pt idx="297">
                  <c:v>22.61</c:v>
                </c:pt>
                <c:pt idx="298">
                  <c:v>22.72</c:v>
                </c:pt>
                <c:pt idx="299">
                  <c:v>22.84</c:v>
                </c:pt>
                <c:pt idx="300">
                  <c:v>22.96</c:v>
                </c:pt>
                <c:pt idx="301">
                  <c:v>23.08</c:v>
                </c:pt>
                <c:pt idx="302">
                  <c:v>23.12</c:v>
                </c:pt>
                <c:pt idx="303">
                  <c:v>23.2</c:v>
                </c:pt>
                <c:pt idx="304">
                  <c:v>23.28</c:v>
                </c:pt>
                <c:pt idx="305">
                  <c:v>23.32</c:v>
                </c:pt>
                <c:pt idx="306">
                  <c:v>23.36</c:v>
                </c:pt>
                <c:pt idx="307">
                  <c:v>23.39</c:v>
                </c:pt>
                <c:pt idx="308">
                  <c:v>23.47</c:v>
                </c:pt>
                <c:pt idx="309">
                  <c:v>23.51</c:v>
                </c:pt>
                <c:pt idx="310">
                  <c:v>23.55</c:v>
                </c:pt>
                <c:pt idx="311">
                  <c:v>23.63</c:v>
                </c:pt>
                <c:pt idx="312">
                  <c:v>23.63</c:v>
                </c:pt>
                <c:pt idx="313">
                  <c:v>23.67</c:v>
                </c:pt>
                <c:pt idx="314">
                  <c:v>23.71</c:v>
                </c:pt>
                <c:pt idx="315">
                  <c:v>23.71</c:v>
                </c:pt>
                <c:pt idx="316">
                  <c:v>23.71</c:v>
                </c:pt>
                <c:pt idx="317">
                  <c:v>23.79</c:v>
                </c:pt>
                <c:pt idx="318">
                  <c:v>23.79</c:v>
                </c:pt>
                <c:pt idx="319">
                  <c:v>23.79</c:v>
                </c:pt>
                <c:pt idx="320">
                  <c:v>23.83</c:v>
                </c:pt>
                <c:pt idx="321">
                  <c:v>23.87</c:v>
                </c:pt>
                <c:pt idx="322">
                  <c:v>23.91</c:v>
                </c:pt>
                <c:pt idx="323">
                  <c:v>23.87</c:v>
                </c:pt>
                <c:pt idx="324">
                  <c:v>23.91</c:v>
                </c:pt>
                <c:pt idx="325">
                  <c:v>23.91</c:v>
                </c:pt>
                <c:pt idx="326">
                  <c:v>23.95</c:v>
                </c:pt>
              </c:numCache>
            </c:numRef>
          </c:yVal>
          <c:smooth val="0"/>
          <c:extLst>
            <c:ext xmlns:c16="http://schemas.microsoft.com/office/drawing/2014/chart" uri="{C3380CC4-5D6E-409C-BE32-E72D297353CC}">
              <c16:uniqueId val="{00000000-7AED-4D61-95A2-245527BDCD2A}"/>
            </c:ext>
          </c:extLst>
        </c:ser>
        <c:dLbls>
          <c:showLegendKey val="0"/>
          <c:showVal val="0"/>
          <c:showCatName val="0"/>
          <c:showSerName val="0"/>
          <c:showPercent val="0"/>
          <c:showBubbleSize val="0"/>
        </c:dLbls>
        <c:axId val="1841566928"/>
        <c:axId val="1841570672"/>
      </c:scatterChart>
      <c:scatterChart>
        <c:scatterStyle val="lineMarker"/>
        <c:varyColors val="0"/>
        <c:ser>
          <c:idx val="3"/>
          <c:order val="1"/>
          <c:tx>
            <c:v>QSPI Erase cycles</c:v>
          </c:tx>
          <c:spPr>
            <a:ln w="25400" cap="rnd">
              <a:solidFill>
                <a:srgbClr val="97B9E2"/>
              </a:solidFill>
              <a:round/>
            </a:ln>
            <a:effectLst/>
          </c:spPr>
          <c:marker>
            <c:symbol val="circle"/>
            <c:size val="5"/>
            <c:spPr>
              <a:noFill/>
              <a:ln w="9525">
                <a:noFill/>
              </a:ln>
              <a:effectLst/>
            </c:spPr>
          </c:marker>
          <c:xVal>
            <c:numRef>
              <c:f>addon!$A$5:$A$331</c:f>
              <c:numCache>
                <c:formatCode>[$-F400]h:mm:ss\ AM/PM</c:formatCode>
                <c:ptCount val="327"/>
                <c:pt idx="0">
                  <c:v>0.38750000000000001</c:v>
                </c:pt>
                <c:pt idx="1">
                  <c:v>0.3888888888888889</c:v>
                </c:pt>
                <c:pt idx="2">
                  <c:v>0.38958333333333334</c:v>
                </c:pt>
                <c:pt idx="3">
                  <c:v>0.39027777777777778</c:v>
                </c:pt>
                <c:pt idx="4">
                  <c:v>0.39097222222222222</c:v>
                </c:pt>
                <c:pt idx="5">
                  <c:v>0.39513888888888887</c:v>
                </c:pt>
                <c:pt idx="6">
                  <c:v>0.39652777777777781</c:v>
                </c:pt>
                <c:pt idx="7">
                  <c:v>0.3972222222222222</c:v>
                </c:pt>
                <c:pt idx="8">
                  <c:v>0.39791666666666664</c:v>
                </c:pt>
                <c:pt idx="9">
                  <c:v>0.39861111111111114</c:v>
                </c:pt>
                <c:pt idx="10">
                  <c:v>0.4</c:v>
                </c:pt>
                <c:pt idx="11">
                  <c:v>0.40069444444444446</c:v>
                </c:pt>
                <c:pt idx="12">
                  <c:v>0.40138888888888885</c:v>
                </c:pt>
                <c:pt idx="13">
                  <c:v>0.40208333333333335</c:v>
                </c:pt>
                <c:pt idx="14">
                  <c:v>0.40347222222222218</c:v>
                </c:pt>
                <c:pt idx="15">
                  <c:v>0.40416666666666667</c:v>
                </c:pt>
                <c:pt idx="16">
                  <c:v>0.40486111111111112</c:v>
                </c:pt>
                <c:pt idx="17">
                  <c:v>0.40555555555555556</c:v>
                </c:pt>
                <c:pt idx="18">
                  <c:v>0.40694444444444444</c:v>
                </c:pt>
                <c:pt idx="19">
                  <c:v>0.40763888888888888</c:v>
                </c:pt>
                <c:pt idx="20">
                  <c:v>0.40833333333333333</c:v>
                </c:pt>
                <c:pt idx="21">
                  <c:v>0.40902777777777782</c:v>
                </c:pt>
                <c:pt idx="22">
                  <c:v>0.41041666666666665</c:v>
                </c:pt>
                <c:pt idx="23">
                  <c:v>0.41111111111111115</c:v>
                </c:pt>
                <c:pt idx="24">
                  <c:v>0.41180555555555554</c:v>
                </c:pt>
                <c:pt idx="25">
                  <c:v>0.41249999999999998</c:v>
                </c:pt>
                <c:pt idx="26">
                  <c:v>0.41388888888888886</c:v>
                </c:pt>
                <c:pt idx="27">
                  <c:v>0.41458333333333336</c:v>
                </c:pt>
                <c:pt idx="28">
                  <c:v>0.4152777777777778</c:v>
                </c:pt>
                <c:pt idx="29">
                  <c:v>0.41597222222222219</c:v>
                </c:pt>
                <c:pt idx="30">
                  <c:v>0.41736111111111113</c:v>
                </c:pt>
                <c:pt idx="31">
                  <c:v>0.41805555555555551</c:v>
                </c:pt>
                <c:pt idx="32">
                  <c:v>0.41875000000000001</c:v>
                </c:pt>
                <c:pt idx="33">
                  <c:v>0.41944444444444445</c:v>
                </c:pt>
                <c:pt idx="34">
                  <c:v>0.42083333333333334</c:v>
                </c:pt>
                <c:pt idx="35">
                  <c:v>0.42152777777777778</c:v>
                </c:pt>
                <c:pt idx="36">
                  <c:v>0.42222222222222222</c:v>
                </c:pt>
                <c:pt idx="37">
                  <c:v>0.42291666666666666</c:v>
                </c:pt>
                <c:pt idx="38">
                  <c:v>0.4236111111111111</c:v>
                </c:pt>
                <c:pt idx="39">
                  <c:v>0.42499999999999999</c:v>
                </c:pt>
                <c:pt idx="40">
                  <c:v>0.42569444444444449</c:v>
                </c:pt>
                <c:pt idx="41">
                  <c:v>0.42638888888888887</c:v>
                </c:pt>
                <c:pt idx="42">
                  <c:v>0.42708333333333331</c:v>
                </c:pt>
                <c:pt idx="43">
                  <c:v>0.4284722222222222</c:v>
                </c:pt>
                <c:pt idx="44">
                  <c:v>0.42916666666666664</c:v>
                </c:pt>
                <c:pt idx="45">
                  <c:v>0.42986111111111114</c:v>
                </c:pt>
                <c:pt idx="46">
                  <c:v>0.43055555555555552</c:v>
                </c:pt>
                <c:pt idx="47">
                  <c:v>0.43194444444444446</c:v>
                </c:pt>
                <c:pt idx="48">
                  <c:v>0.43263888888888885</c:v>
                </c:pt>
                <c:pt idx="49">
                  <c:v>0.43333333333333335</c:v>
                </c:pt>
                <c:pt idx="50">
                  <c:v>0.43402777777777779</c:v>
                </c:pt>
                <c:pt idx="51">
                  <c:v>0.43541666666666667</c:v>
                </c:pt>
                <c:pt idx="52">
                  <c:v>0.43611111111111112</c:v>
                </c:pt>
                <c:pt idx="53">
                  <c:v>0.43680555555555556</c:v>
                </c:pt>
                <c:pt idx="54">
                  <c:v>0.4375</c:v>
                </c:pt>
                <c:pt idx="55">
                  <c:v>0.43888888888888888</c:v>
                </c:pt>
                <c:pt idx="56">
                  <c:v>0.43958333333333333</c:v>
                </c:pt>
                <c:pt idx="57">
                  <c:v>0.44027777777777782</c:v>
                </c:pt>
                <c:pt idx="58">
                  <c:v>0.44097222222222221</c:v>
                </c:pt>
                <c:pt idx="59">
                  <c:v>0.44236111111111115</c:v>
                </c:pt>
                <c:pt idx="60">
                  <c:v>0.44305555555555554</c:v>
                </c:pt>
                <c:pt idx="61">
                  <c:v>0.44374999999999998</c:v>
                </c:pt>
                <c:pt idx="62">
                  <c:v>0.44444444444444448</c:v>
                </c:pt>
                <c:pt idx="63">
                  <c:v>0.44583333333333336</c:v>
                </c:pt>
                <c:pt idx="64">
                  <c:v>0.4465277777777778</c:v>
                </c:pt>
                <c:pt idx="65">
                  <c:v>0.44722222222222219</c:v>
                </c:pt>
                <c:pt idx="66">
                  <c:v>0.44791666666666669</c:v>
                </c:pt>
                <c:pt idx="67">
                  <c:v>0.44861111111111113</c:v>
                </c:pt>
                <c:pt idx="68">
                  <c:v>0.45</c:v>
                </c:pt>
                <c:pt idx="69">
                  <c:v>0.45069444444444445</c:v>
                </c:pt>
                <c:pt idx="70">
                  <c:v>0.4513888888888889</c:v>
                </c:pt>
                <c:pt idx="71">
                  <c:v>0.45208333333333334</c:v>
                </c:pt>
                <c:pt idx="72">
                  <c:v>0.45347222222222222</c:v>
                </c:pt>
                <c:pt idx="73">
                  <c:v>0.45416666666666666</c:v>
                </c:pt>
                <c:pt idx="74">
                  <c:v>0.4548611111111111</c:v>
                </c:pt>
                <c:pt idx="75">
                  <c:v>0.45555555555555555</c:v>
                </c:pt>
                <c:pt idx="76">
                  <c:v>0.45694444444444449</c:v>
                </c:pt>
                <c:pt idx="77">
                  <c:v>0.45763888888888887</c:v>
                </c:pt>
                <c:pt idx="78">
                  <c:v>0.45833333333333331</c:v>
                </c:pt>
                <c:pt idx="79">
                  <c:v>0.45902777777777781</c:v>
                </c:pt>
                <c:pt idx="80">
                  <c:v>0.46041666666666664</c:v>
                </c:pt>
                <c:pt idx="81">
                  <c:v>0.46111111111111114</c:v>
                </c:pt>
                <c:pt idx="82">
                  <c:v>0.46180555555555552</c:v>
                </c:pt>
                <c:pt idx="83">
                  <c:v>0.46250000000000002</c:v>
                </c:pt>
                <c:pt idx="84">
                  <c:v>0.46388888888888885</c:v>
                </c:pt>
                <c:pt idx="85">
                  <c:v>0.46458333333333335</c:v>
                </c:pt>
                <c:pt idx="86">
                  <c:v>0.46527777777777779</c:v>
                </c:pt>
                <c:pt idx="87">
                  <c:v>0.46597222222222218</c:v>
                </c:pt>
                <c:pt idx="88">
                  <c:v>0.46736111111111112</c:v>
                </c:pt>
                <c:pt idx="89">
                  <c:v>0.46805555555555556</c:v>
                </c:pt>
                <c:pt idx="90">
                  <c:v>0.46875</c:v>
                </c:pt>
                <c:pt idx="91">
                  <c:v>0.46944444444444444</c:v>
                </c:pt>
                <c:pt idx="92">
                  <c:v>0.47083333333333333</c:v>
                </c:pt>
                <c:pt idx="93">
                  <c:v>0.47152777777777782</c:v>
                </c:pt>
                <c:pt idx="94">
                  <c:v>0.47222222222222221</c:v>
                </c:pt>
                <c:pt idx="95">
                  <c:v>0.47291666666666665</c:v>
                </c:pt>
                <c:pt idx="96">
                  <c:v>0.47430555555555554</c:v>
                </c:pt>
                <c:pt idx="97">
                  <c:v>0.47499999999999998</c:v>
                </c:pt>
                <c:pt idx="98">
                  <c:v>0.47569444444444448</c:v>
                </c:pt>
                <c:pt idx="99">
                  <c:v>0.47638888888888886</c:v>
                </c:pt>
                <c:pt idx="100">
                  <c:v>0.47708333333333336</c:v>
                </c:pt>
                <c:pt idx="101">
                  <c:v>0.47847222222222219</c:v>
                </c:pt>
                <c:pt idx="102">
                  <c:v>0.47916666666666669</c:v>
                </c:pt>
                <c:pt idx="103">
                  <c:v>0.47986111111111113</c:v>
                </c:pt>
                <c:pt idx="104">
                  <c:v>0.48055555555555551</c:v>
                </c:pt>
                <c:pt idx="105">
                  <c:v>0.48194444444444445</c:v>
                </c:pt>
                <c:pt idx="106">
                  <c:v>0.4826388888888889</c:v>
                </c:pt>
                <c:pt idx="107">
                  <c:v>0.48333333333333334</c:v>
                </c:pt>
                <c:pt idx="108">
                  <c:v>0.48402777777777778</c:v>
                </c:pt>
                <c:pt idx="109">
                  <c:v>0.48541666666666666</c:v>
                </c:pt>
                <c:pt idx="110">
                  <c:v>0.4861111111111111</c:v>
                </c:pt>
                <c:pt idx="111">
                  <c:v>0.48680555555555555</c:v>
                </c:pt>
                <c:pt idx="112">
                  <c:v>0.48749999999999999</c:v>
                </c:pt>
                <c:pt idx="113">
                  <c:v>0.48888888888888887</c:v>
                </c:pt>
                <c:pt idx="114">
                  <c:v>0.48958333333333331</c:v>
                </c:pt>
                <c:pt idx="115">
                  <c:v>0.49027777777777781</c:v>
                </c:pt>
                <c:pt idx="116">
                  <c:v>0.4909722222222222</c:v>
                </c:pt>
                <c:pt idx="117">
                  <c:v>0.49236111111111114</c:v>
                </c:pt>
                <c:pt idx="118">
                  <c:v>0.49305555555555552</c:v>
                </c:pt>
                <c:pt idx="119">
                  <c:v>0.49375000000000002</c:v>
                </c:pt>
                <c:pt idx="120">
                  <c:v>0.49444444444444446</c:v>
                </c:pt>
                <c:pt idx="121">
                  <c:v>0.49583333333333335</c:v>
                </c:pt>
                <c:pt idx="122">
                  <c:v>0.49652777777777779</c:v>
                </c:pt>
                <c:pt idx="123">
                  <c:v>0.49722222222222218</c:v>
                </c:pt>
                <c:pt idx="124">
                  <c:v>0.49791666666666667</c:v>
                </c:pt>
                <c:pt idx="125">
                  <c:v>0.49930555555555556</c:v>
                </c:pt>
                <c:pt idx="126">
                  <c:v>0.5</c:v>
                </c:pt>
                <c:pt idx="127">
                  <c:v>0.50069444444444444</c:v>
                </c:pt>
                <c:pt idx="128">
                  <c:v>0.50138888888888888</c:v>
                </c:pt>
                <c:pt idx="129">
                  <c:v>0.50277777777777777</c:v>
                </c:pt>
                <c:pt idx="130">
                  <c:v>0.50347222222222221</c:v>
                </c:pt>
                <c:pt idx="131">
                  <c:v>0.50416666666666665</c:v>
                </c:pt>
                <c:pt idx="132">
                  <c:v>0.50486111111111109</c:v>
                </c:pt>
                <c:pt idx="133">
                  <c:v>0.50555555555555554</c:v>
                </c:pt>
                <c:pt idx="134">
                  <c:v>0.50694444444444442</c:v>
                </c:pt>
                <c:pt idx="135">
                  <c:v>0.50763888888888886</c:v>
                </c:pt>
                <c:pt idx="136">
                  <c:v>0.5083333333333333</c:v>
                </c:pt>
                <c:pt idx="137">
                  <c:v>0.50902777777777775</c:v>
                </c:pt>
                <c:pt idx="138">
                  <c:v>0.51041666666666663</c:v>
                </c:pt>
                <c:pt idx="139">
                  <c:v>0.51111111111111118</c:v>
                </c:pt>
                <c:pt idx="140">
                  <c:v>0.51180555555555551</c:v>
                </c:pt>
                <c:pt idx="141">
                  <c:v>0.51249999999999996</c:v>
                </c:pt>
                <c:pt idx="142">
                  <c:v>0.51388888888888884</c:v>
                </c:pt>
                <c:pt idx="143">
                  <c:v>0.51458333333333328</c:v>
                </c:pt>
                <c:pt idx="144">
                  <c:v>0.51527777777777783</c:v>
                </c:pt>
                <c:pt idx="145">
                  <c:v>0.51597222222222217</c:v>
                </c:pt>
                <c:pt idx="146">
                  <c:v>0.51736111111111116</c:v>
                </c:pt>
                <c:pt idx="147">
                  <c:v>0.51805555555555549</c:v>
                </c:pt>
                <c:pt idx="148">
                  <c:v>0.51875000000000004</c:v>
                </c:pt>
                <c:pt idx="149">
                  <c:v>0.51944444444444449</c:v>
                </c:pt>
                <c:pt idx="150">
                  <c:v>0.52083333333333337</c:v>
                </c:pt>
                <c:pt idx="151">
                  <c:v>0.52152777777777781</c:v>
                </c:pt>
                <c:pt idx="152">
                  <c:v>0.52222222222222225</c:v>
                </c:pt>
                <c:pt idx="153">
                  <c:v>0.5229166666666667</c:v>
                </c:pt>
                <c:pt idx="154">
                  <c:v>0.52430555555555558</c:v>
                </c:pt>
                <c:pt idx="155">
                  <c:v>0.52500000000000002</c:v>
                </c:pt>
                <c:pt idx="156">
                  <c:v>0.52569444444444446</c:v>
                </c:pt>
                <c:pt idx="157">
                  <c:v>0.52638888888888891</c:v>
                </c:pt>
                <c:pt idx="158">
                  <c:v>0.52777777777777779</c:v>
                </c:pt>
                <c:pt idx="159">
                  <c:v>0.52847222222222223</c:v>
                </c:pt>
                <c:pt idx="160">
                  <c:v>0.52916666666666667</c:v>
                </c:pt>
                <c:pt idx="161">
                  <c:v>0.52986111111111112</c:v>
                </c:pt>
                <c:pt idx="162">
                  <c:v>0.53125</c:v>
                </c:pt>
                <c:pt idx="163">
                  <c:v>0.53194444444444444</c:v>
                </c:pt>
                <c:pt idx="164">
                  <c:v>0.53263888888888888</c:v>
                </c:pt>
                <c:pt idx="165">
                  <c:v>0.53333333333333333</c:v>
                </c:pt>
                <c:pt idx="166">
                  <c:v>0.53402777777777777</c:v>
                </c:pt>
                <c:pt idx="167">
                  <c:v>0.53541666666666665</c:v>
                </c:pt>
                <c:pt idx="168">
                  <c:v>0.53611111111111109</c:v>
                </c:pt>
                <c:pt idx="169">
                  <c:v>0.53680555555555565</c:v>
                </c:pt>
                <c:pt idx="170">
                  <c:v>0.53749999999999998</c:v>
                </c:pt>
                <c:pt idx="171">
                  <c:v>0.53888888888888897</c:v>
                </c:pt>
                <c:pt idx="172">
                  <c:v>0.5395833333333333</c:v>
                </c:pt>
                <c:pt idx="173">
                  <c:v>0.54027777777777775</c:v>
                </c:pt>
                <c:pt idx="174">
                  <c:v>0.5409722222222223</c:v>
                </c:pt>
                <c:pt idx="175">
                  <c:v>0.54236111111111107</c:v>
                </c:pt>
                <c:pt idx="176">
                  <c:v>0.54305555555555562</c:v>
                </c:pt>
                <c:pt idx="177">
                  <c:v>0.54374999999999996</c:v>
                </c:pt>
                <c:pt idx="178">
                  <c:v>0.5444444444444444</c:v>
                </c:pt>
                <c:pt idx="179">
                  <c:v>0.54583333333333328</c:v>
                </c:pt>
                <c:pt idx="180">
                  <c:v>0.54652777777777772</c:v>
                </c:pt>
                <c:pt idx="181">
                  <c:v>0.54722222222222228</c:v>
                </c:pt>
                <c:pt idx="182">
                  <c:v>0.54791666666666672</c:v>
                </c:pt>
                <c:pt idx="183">
                  <c:v>0.5493055555555556</c:v>
                </c:pt>
                <c:pt idx="184">
                  <c:v>0.55000000000000004</c:v>
                </c:pt>
                <c:pt idx="185">
                  <c:v>0.55069444444444438</c:v>
                </c:pt>
                <c:pt idx="186">
                  <c:v>0.55138888888888893</c:v>
                </c:pt>
                <c:pt idx="187">
                  <c:v>0.5527777777777777</c:v>
                </c:pt>
                <c:pt idx="188">
                  <c:v>0.55347222222222225</c:v>
                </c:pt>
                <c:pt idx="189">
                  <c:v>0.5541666666666667</c:v>
                </c:pt>
                <c:pt idx="190">
                  <c:v>0.55486111111111103</c:v>
                </c:pt>
                <c:pt idx="191">
                  <c:v>0.55625000000000002</c:v>
                </c:pt>
                <c:pt idx="192">
                  <c:v>0.55694444444444435</c:v>
                </c:pt>
                <c:pt idx="193">
                  <c:v>0.55763888888888891</c:v>
                </c:pt>
                <c:pt idx="194">
                  <c:v>0.55833333333333335</c:v>
                </c:pt>
                <c:pt idx="195">
                  <c:v>0.55902777777777779</c:v>
                </c:pt>
                <c:pt idx="196">
                  <c:v>0.56041666666666667</c:v>
                </c:pt>
                <c:pt idx="197">
                  <c:v>0.56111111111111112</c:v>
                </c:pt>
                <c:pt idx="198">
                  <c:v>0.56180555555555556</c:v>
                </c:pt>
                <c:pt idx="199">
                  <c:v>0.5625</c:v>
                </c:pt>
                <c:pt idx="200">
                  <c:v>0.56388888888888888</c:v>
                </c:pt>
                <c:pt idx="201">
                  <c:v>0.56458333333333333</c:v>
                </c:pt>
                <c:pt idx="202">
                  <c:v>0.56527777777777777</c:v>
                </c:pt>
                <c:pt idx="203">
                  <c:v>0.56597222222222221</c:v>
                </c:pt>
                <c:pt idx="204">
                  <c:v>0.56736111111111109</c:v>
                </c:pt>
                <c:pt idx="205">
                  <c:v>0.56805555555555565</c:v>
                </c:pt>
                <c:pt idx="206">
                  <c:v>0.56874999999999998</c:v>
                </c:pt>
                <c:pt idx="207">
                  <c:v>0.56944444444444442</c:v>
                </c:pt>
                <c:pt idx="208">
                  <c:v>0.5708333333333333</c:v>
                </c:pt>
                <c:pt idx="209">
                  <c:v>0.57152777777777775</c:v>
                </c:pt>
                <c:pt idx="210">
                  <c:v>0.5722222222222223</c:v>
                </c:pt>
                <c:pt idx="211">
                  <c:v>0.57291666666666663</c:v>
                </c:pt>
                <c:pt idx="212">
                  <c:v>0.57430555555555562</c:v>
                </c:pt>
                <c:pt idx="213">
                  <c:v>0.57499999999999996</c:v>
                </c:pt>
                <c:pt idx="214">
                  <c:v>0.5756944444444444</c:v>
                </c:pt>
                <c:pt idx="215">
                  <c:v>0.57638888888888895</c:v>
                </c:pt>
                <c:pt idx="216">
                  <c:v>0.57777777777777772</c:v>
                </c:pt>
                <c:pt idx="217">
                  <c:v>0.57847222222222228</c:v>
                </c:pt>
                <c:pt idx="218">
                  <c:v>0.57916666666666672</c:v>
                </c:pt>
                <c:pt idx="219">
                  <c:v>0.57986111111111105</c:v>
                </c:pt>
                <c:pt idx="220">
                  <c:v>0.58125000000000004</c:v>
                </c:pt>
                <c:pt idx="221">
                  <c:v>0.58194444444444438</c:v>
                </c:pt>
                <c:pt idx="222">
                  <c:v>0.58263888888888893</c:v>
                </c:pt>
                <c:pt idx="223">
                  <c:v>0.58333333333333337</c:v>
                </c:pt>
                <c:pt idx="224">
                  <c:v>0.58472222222222225</c:v>
                </c:pt>
                <c:pt idx="225">
                  <c:v>0.5854166666666667</c:v>
                </c:pt>
                <c:pt idx="226">
                  <c:v>0.58611111111111103</c:v>
                </c:pt>
                <c:pt idx="227">
                  <c:v>0.58680555555555558</c:v>
                </c:pt>
                <c:pt idx="228">
                  <c:v>0.58750000000000002</c:v>
                </c:pt>
                <c:pt idx="229">
                  <c:v>0.58888888888888891</c:v>
                </c:pt>
                <c:pt idx="230">
                  <c:v>0.58958333333333335</c:v>
                </c:pt>
                <c:pt idx="231">
                  <c:v>0.59027777777777779</c:v>
                </c:pt>
                <c:pt idx="232">
                  <c:v>0.59097222222222223</c:v>
                </c:pt>
                <c:pt idx="233">
                  <c:v>0.59236111111111112</c:v>
                </c:pt>
                <c:pt idx="234">
                  <c:v>0.59305555555555556</c:v>
                </c:pt>
                <c:pt idx="235">
                  <c:v>0.59375</c:v>
                </c:pt>
                <c:pt idx="236">
                  <c:v>0.59444444444444444</c:v>
                </c:pt>
                <c:pt idx="237">
                  <c:v>0.59583333333333333</c:v>
                </c:pt>
                <c:pt idx="238">
                  <c:v>0.59652777777777777</c:v>
                </c:pt>
                <c:pt idx="239">
                  <c:v>0.59722222222222221</c:v>
                </c:pt>
                <c:pt idx="240">
                  <c:v>0.59791666666666665</c:v>
                </c:pt>
                <c:pt idx="241">
                  <c:v>0.59930555555555565</c:v>
                </c:pt>
                <c:pt idx="242">
                  <c:v>0.6</c:v>
                </c:pt>
                <c:pt idx="243">
                  <c:v>0.60069444444444442</c:v>
                </c:pt>
                <c:pt idx="244">
                  <c:v>0.60138888888888897</c:v>
                </c:pt>
                <c:pt idx="245">
                  <c:v>0.60277777777777775</c:v>
                </c:pt>
                <c:pt idx="246">
                  <c:v>0.6034722222222223</c:v>
                </c:pt>
                <c:pt idx="247">
                  <c:v>0.60416666666666663</c:v>
                </c:pt>
                <c:pt idx="248">
                  <c:v>0.60486111111111107</c:v>
                </c:pt>
                <c:pt idx="249">
                  <c:v>0.60624999999999996</c:v>
                </c:pt>
                <c:pt idx="250">
                  <c:v>0.6069444444444444</c:v>
                </c:pt>
                <c:pt idx="251">
                  <c:v>0.60763888888888895</c:v>
                </c:pt>
                <c:pt idx="252">
                  <c:v>0.60833333333333328</c:v>
                </c:pt>
                <c:pt idx="253">
                  <c:v>0.60972222222222228</c:v>
                </c:pt>
                <c:pt idx="254">
                  <c:v>0.61041666666666672</c:v>
                </c:pt>
                <c:pt idx="255">
                  <c:v>0.61111111111111105</c:v>
                </c:pt>
                <c:pt idx="256">
                  <c:v>0.6118055555555556</c:v>
                </c:pt>
                <c:pt idx="257">
                  <c:v>0.61319444444444438</c:v>
                </c:pt>
                <c:pt idx="258">
                  <c:v>0.6152777777777777</c:v>
                </c:pt>
                <c:pt idx="259">
                  <c:v>0.61597222222222225</c:v>
                </c:pt>
                <c:pt idx="260">
                  <c:v>0.6166666666666667</c:v>
                </c:pt>
                <c:pt idx="261">
                  <c:v>0.61805555555555558</c:v>
                </c:pt>
                <c:pt idx="262">
                  <c:v>0.61875000000000002</c:v>
                </c:pt>
                <c:pt idx="263">
                  <c:v>0.61944444444444435</c:v>
                </c:pt>
                <c:pt idx="264">
                  <c:v>0.62013888888888891</c:v>
                </c:pt>
                <c:pt idx="265">
                  <c:v>0.62152777777777779</c:v>
                </c:pt>
                <c:pt idx="266">
                  <c:v>0.62222222222222223</c:v>
                </c:pt>
                <c:pt idx="267">
                  <c:v>0.62291666666666667</c:v>
                </c:pt>
                <c:pt idx="268">
                  <c:v>0.62361111111111112</c:v>
                </c:pt>
                <c:pt idx="269">
                  <c:v>0.625</c:v>
                </c:pt>
                <c:pt idx="270">
                  <c:v>0.62569444444444444</c:v>
                </c:pt>
                <c:pt idx="271">
                  <c:v>0.62638888888888888</c:v>
                </c:pt>
                <c:pt idx="272">
                  <c:v>0.62708333333333333</c:v>
                </c:pt>
                <c:pt idx="273">
                  <c:v>0.62847222222222221</c:v>
                </c:pt>
                <c:pt idx="274">
                  <c:v>0.62916666666666665</c:v>
                </c:pt>
                <c:pt idx="275">
                  <c:v>0.62986111111111109</c:v>
                </c:pt>
                <c:pt idx="276">
                  <c:v>0.63055555555555565</c:v>
                </c:pt>
                <c:pt idx="277">
                  <c:v>0.63194444444444442</c:v>
                </c:pt>
                <c:pt idx="278">
                  <c:v>0.63263888888888897</c:v>
                </c:pt>
                <c:pt idx="279">
                  <c:v>0.6333333333333333</c:v>
                </c:pt>
                <c:pt idx="280">
                  <c:v>0.63402777777777775</c:v>
                </c:pt>
                <c:pt idx="281">
                  <c:v>0.63541666666666663</c:v>
                </c:pt>
                <c:pt idx="282">
                  <c:v>0.63611111111111107</c:v>
                </c:pt>
                <c:pt idx="283">
                  <c:v>0.63680555555555562</c:v>
                </c:pt>
                <c:pt idx="284">
                  <c:v>0.63749999999999996</c:v>
                </c:pt>
                <c:pt idx="285">
                  <c:v>0.63888888888888895</c:v>
                </c:pt>
                <c:pt idx="286">
                  <c:v>0.63958333333333328</c:v>
                </c:pt>
                <c:pt idx="287">
                  <c:v>0.64027777777777772</c:v>
                </c:pt>
                <c:pt idx="288">
                  <c:v>0.64097222222222228</c:v>
                </c:pt>
                <c:pt idx="289">
                  <c:v>0.64236111111111105</c:v>
                </c:pt>
                <c:pt idx="290">
                  <c:v>0.6430555555555556</c:v>
                </c:pt>
                <c:pt idx="291">
                  <c:v>0.64375000000000004</c:v>
                </c:pt>
                <c:pt idx="292">
                  <c:v>0.64444444444444438</c:v>
                </c:pt>
                <c:pt idx="293">
                  <c:v>0.64513888888888893</c:v>
                </c:pt>
                <c:pt idx="294">
                  <c:v>0.6465277777777777</c:v>
                </c:pt>
                <c:pt idx="295">
                  <c:v>0.64722222222222225</c:v>
                </c:pt>
                <c:pt idx="296">
                  <c:v>0.6479166666666667</c:v>
                </c:pt>
                <c:pt idx="297">
                  <c:v>0.64861111111111103</c:v>
                </c:pt>
                <c:pt idx="298">
                  <c:v>0.65</c:v>
                </c:pt>
                <c:pt idx="299">
                  <c:v>0.65069444444444435</c:v>
                </c:pt>
                <c:pt idx="300">
                  <c:v>0.65138888888888891</c:v>
                </c:pt>
                <c:pt idx="301">
                  <c:v>0.65208333333333335</c:v>
                </c:pt>
                <c:pt idx="302">
                  <c:v>0.65347222222222223</c:v>
                </c:pt>
                <c:pt idx="303">
                  <c:v>0.65416666666666667</c:v>
                </c:pt>
                <c:pt idx="304">
                  <c:v>0.65486111111111112</c:v>
                </c:pt>
                <c:pt idx="305">
                  <c:v>0.65555555555555556</c:v>
                </c:pt>
                <c:pt idx="306">
                  <c:v>0.65694444444444444</c:v>
                </c:pt>
                <c:pt idx="307">
                  <c:v>0.65763888888888888</c:v>
                </c:pt>
                <c:pt idx="308">
                  <c:v>0.65833333333333333</c:v>
                </c:pt>
                <c:pt idx="309">
                  <c:v>0.65902777777777777</c:v>
                </c:pt>
                <c:pt idx="310">
                  <c:v>0.66041666666666665</c:v>
                </c:pt>
                <c:pt idx="311">
                  <c:v>0.66111111111111109</c:v>
                </c:pt>
                <c:pt idx="312">
                  <c:v>0.66180555555555565</c:v>
                </c:pt>
                <c:pt idx="313">
                  <c:v>0.66249999999999998</c:v>
                </c:pt>
                <c:pt idx="314">
                  <c:v>0.66388888888888897</c:v>
                </c:pt>
                <c:pt idx="315">
                  <c:v>0.6645833333333333</c:v>
                </c:pt>
                <c:pt idx="316">
                  <c:v>0.66527777777777775</c:v>
                </c:pt>
                <c:pt idx="317">
                  <c:v>0.6659722222222223</c:v>
                </c:pt>
                <c:pt idx="318">
                  <c:v>0.66736111111111107</c:v>
                </c:pt>
                <c:pt idx="319">
                  <c:v>0.66805555555555562</c:v>
                </c:pt>
                <c:pt idx="320">
                  <c:v>0.66874999999999996</c:v>
                </c:pt>
                <c:pt idx="321">
                  <c:v>0.6694444444444444</c:v>
                </c:pt>
                <c:pt idx="322">
                  <c:v>0.67083333333333328</c:v>
                </c:pt>
                <c:pt idx="323">
                  <c:v>0.67152777777777772</c:v>
                </c:pt>
                <c:pt idx="324">
                  <c:v>0.67222222222222228</c:v>
                </c:pt>
                <c:pt idx="325">
                  <c:v>0.67291666666666672</c:v>
                </c:pt>
                <c:pt idx="326">
                  <c:v>0.67361111111111105</c:v>
                </c:pt>
              </c:numCache>
            </c:numRef>
          </c:xVal>
          <c:yVal>
            <c:numRef>
              <c:f>addon!$N$5:$N$331</c:f>
              <c:numCache>
                <c:formatCode>General</c:formatCode>
                <c:ptCount val="327"/>
                <c:pt idx="0">
                  <c:v>57</c:v>
                </c:pt>
                <c:pt idx="1">
                  <c:v>57</c:v>
                </c:pt>
                <c:pt idx="2">
                  <c:v>57</c:v>
                </c:pt>
                <c:pt idx="3">
                  <c:v>57</c:v>
                </c:pt>
                <c:pt idx="4">
                  <c:v>57</c:v>
                </c:pt>
                <c:pt idx="5">
                  <c:v>57</c:v>
                </c:pt>
                <c:pt idx="6">
                  <c:v>57</c:v>
                </c:pt>
                <c:pt idx="7">
                  <c:v>57</c:v>
                </c:pt>
                <c:pt idx="8">
                  <c:v>57</c:v>
                </c:pt>
                <c:pt idx="9">
                  <c:v>57</c:v>
                </c:pt>
                <c:pt idx="10">
                  <c:v>58</c:v>
                </c:pt>
                <c:pt idx="11">
                  <c:v>58</c:v>
                </c:pt>
                <c:pt idx="12">
                  <c:v>58</c:v>
                </c:pt>
                <c:pt idx="13">
                  <c:v>58</c:v>
                </c:pt>
                <c:pt idx="14">
                  <c:v>58</c:v>
                </c:pt>
                <c:pt idx="15">
                  <c:v>58</c:v>
                </c:pt>
                <c:pt idx="16">
                  <c:v>58</c:v>
                </c:pt>
                <c:pt idx="17">
                  <c:v>58</c:v>
                </c:pt>
                <c:pt idx="18">
                  <c:v>58</c:v>
                </c:pt>
                <c:pt idx="19">
                  <c:v>58</c:v>
                </c:pt>
                <c:pt idx="20">
                  <c:v>58</c:v>
                </c:pt>
                <c:pt idx="21">
                  <c:v>58</c:v>
                </c:pt>
                <c:pt idx="22">
                  <c:v>58</c:v>
                </c:pt>
                <c:pt idx="23">
                  <c:v>58</c:v>
                </c:pt>
                <c:pt idx="24">
                  <c:v>58</c:v>
                </c:pt>
                <c:pt idx="25">
                  <c:v>58</c:v>
                </c:pt>
                <c:pt idx="26">
                  <c:v>58</c:v>
                </c:pt>
                <c:pt idx="27">
                  <c:v>58</c:v>
                </c:pt>
                <c:pt idx="28">
                  <c:v>58</c:v>
                </c:pt>
                <c:pt idx="29">
                  <c:v>58</c:v>
                </c:pt>
                <c:pt idx="30">
                  <c:v>58</c:v>
                </c:pt>
                <c:pt idx="31">
                  <c:v>58</c:v>
                </c:pt>
                <c:pt idx="32">
                  <c:v>58</c:v>
                </c:pt>
                <c:pt idx="33">
                  <c:v>58</c:v>
                </c:pt>
                <c:pt idx="34">
                  <c:v>58</c:v>
                </c:pt>
                <c:pt idx="35">
                  <c:v>58</c:v>
                </c:pt>
                <c:pt idx="36">
                  <c:v>58</c:v>
                </c:pt>
                <c:pt idx="37">
                  <c:v>58</c:v>
                </c:pt>
                <c:pt idx="38">
                  <c:v>58</c:v>
                </c:pt>
                <c:pt idx="39">
                  <c:v>58</c:v>
                </c:pt>
                <c:pt idx="40">
                  <c:v>58</c:v>
                </c:pt>
                <c:pt idx="41">
                  <c:v>58</c:v>
                </c:pt>
                <c:pt idx="42">
                  <c:v>58</c:v>
                </c:pt>
                <c:pt idx="43">
                  <c:v>58</c:v>
                </c:pt>
                <c:pt idx="44">
                  <c:v>58</c:v>
                </c:pt>
                <c:pt idx="45">
                  <c:v>58</c:v>
                </c:pt>
                <c:pt idx="46">
                  <c:v>58</c:v>
                </c:pt>
                <c:pt idx="47">
                  <c:v>58</c:v>
                </c:pt>
                <c:pt idx="48">
                  <c:v>58</c:v>
                </c:pt>
                <c:pt idx="49">
                  <c:v>58</c:v>
                </c:pt>
                <c:pt idx="50">
                  <c:v>58</c:v>
                </c:pt>
                <c:pt idx="51">
                  <c:v>58</c:v>
                </c:pt>
                <c:pt idx="52">
                  <c:v>58</c:v>
                </c:pt>
                <c:pt idx="53">
                  <c:v>58</c:v>
                </c:pt>
                <c:pt idx="54">
                  <c:v>58</c:v>
                </c:pt>
                <c:pt idx="55">
                  <c:v>58</c:v>
                </c:pt>
                <c:pt idx="56">
                  <c:v>58</c:v>
                </c:pt>
                <c:pt idx="57">
                  <c:v>58</c:v>
                </c:pt>
                <c:pt idx="58">
                  <c:v>58</c:v>
                </c:pt>
                <c:pt idx="59">
                  <c:v>58</c:v>
                </c:pt>
                <c:pt idx="60">
                  <c:v>58</c:v>
                </c:pt>
                <c:pt idx="61">
                  <c:v>58</c:v>
                </c:pt>
                <c:pt idx="62">
                  <c:v>58</c:v>
                </c:pt>
                <c:pt idx="63">
                  <c:v>58</c:v>
                </c:pt>
                <c:pt idx="64">
                  <c:v>58</c:v>
                </c:pt>
                <c:pt idx="65">
                  <c:v>58</c:v>
                </c:pt>
                <c:pt idx="66">
                  <c:v>58</c:v>
                </c:pt>
                <c:pt idx="67">
                  <c:v>58</c:v>
                </c:pt>
                <c:pt idx="68">
                  <c:v>58</c:v>
                </c:pt>
                <c:pt idx="69">
                  <c:v>58</c:v>
                </c:pt>
                <c:pt idx="70">
                  <c:v>58</c:v>
                </c:pt>
                <c:pt idx="71">
                  <c:v>58</c:v>
                </c:pt>
                <c:pt idx="72">
                  <c:v>58</c:v>
                </c:pt>
                <c:pt idx="73">
                  <c:v>58</c:v>
                </c:pt>
                <c:pt idx="74">
                  <c:v>58</c:v>
                </c:pt>
                <c:pt idx="75">
                  <c:v>58</c:v>
                </c:pt>
                <c:pt idx="76">
                  <c:v>58</c:v>
                </c:pt>
                <c:pt idx="77">
                  <c:v>58</c:v>
                </c:pt>
                <c:pt idx="78">
                  <c:v>58</c:v>
                </c:pt>
                <c:pt idx="79">
                  <c:v>58</c:v>
                </c:pt>
                <c:pt idx="80">
                  <c:v>56</c:v>
                </c:pt>
                <c:pt idx="81">
                  <c:v>56</c:v>
                </c:pt>
                <c:pt idx="82">
                  <c:v>56</c:v>
                </c:pt>
                <c:pt idx="83">
                  <c:v>56</c:v>
                </c:pt>
                <c:pt idx="84">
                  <c:v>56</c:v>
                </c:pt>
                <c:pt idx="85">
                  <c:v>56</c:v>
                </c:pt>
                <c:pt idx="86">
                  <c:v>56</c:v>
                </c:pt>
                <c:pt idx="87">
                  <c:v>56</c:v>
                </c:pt>
                <c:pt idx="88">
                  <c:v>56</c:v>
                </c:pt>
                <c:pt idx="89">
                  <c:v>56</c:v>
                </c:pt>
                <c:pt idx="90">
                  <c:v>56</c:v>
                </c:pt>
                <c:pt idx="91">
                  <c:v>56</c:v>
                </c:pt>
                <c:pt idx="92">
                  <c:v>56</c:v>
                </c:pt>
                <c:pt idx="93">
                  <c:v>56</c:v>
                </c:pt>
                <c:pt idx="94">
                  <c:v>56</c:v>
                </c:pt>
                <c:pt idx="95">
                  <c:v>56</c:v>
                </c:pt>
                <c:pt idx="96">
                  <c:v>56</c:v>
                </c:pt>
                <c:pt idx="97">
                  <c:v>56</c:v>
                </c:pt>
                <c:pt idx="98">
                  <c:v>56</c:v>
                </c:pt>
                <c:pt idx="99">
                  <c:v>56</c:v>
                </c:pt>
                <c:pt idx="100">
                  <c:v>56</c:v>
                </c:pt>
                <c:pt idx="101">
                  <c:v>56</c:v>
                </c:pt>
                <c:pt idx="102">
                  <c:v>56</c:v>
                </c:pt>
                <c:pt idx="103">
                  <c:v>56</c:v>
                </c:pt>
                <c:pt idx="104">
                  <c:v>56</c:v>
                </c:pt>
                <c:pt idx="105">
                  <c:v>56</c:v>
                </c:pt>
                <c:pt idx="106">
                  <c:v>56</c:v>
                </c:pt>
                <c:pt idx="107">
                  <c:v>56</c:v>
                </c:pt>
                <c:pt idx="108">
                  <c:v>56</c:v>
                </c:pt>
                <c:pt idx="109">
                  <c:v>56</c:v>
                </c:pt>
                <c:pt idx="110">
                  <c:v>56</c:v>
                </c:pt>
                <c:pt idx="111">
                  <c:v>56</c:v>
                </c:pt>
                <c:pt idx="112">
                  <c:v>56</c:v>
                </c:pt>
                <c:pt idx="113">
                  <c:v>56</c:v>
                </c:pt>
                <c:pt idx="114">
                  <c:v>56</c:v>
                </c:pt>
                <c:pt idx="115">
                  <c:v>56</c:v>
                </c:pt>
                <c:pt idx="116">
                  <c:v>56</c:v>
                </c:pt>
                <c:pt idx="117">
                  <c:v>56</c:v>
                </c:pt>
                <c:pt idx="118">
                  <c:v>56</c:v>
                </c:pt>
                <c:pt idx="119">
                  <c:v>56</c:v>
                </c:pt>
                <c:pt idx="120">
                  <c:v>56</c:v>
                </c:pt>
                <c:pt idx="121">
                  <c:v>56</c:v>
                </c:pt>
                <c:pt idx="122">
                  <c:v>56</c:v>
                </c:pt>
                <c:pt idx="123">
                  <c:v>56</c:v>
                </c:pt>
                <c:pt idx="124">
                  <c:v>56</c:v>
                </c:pt>
                <c:pt idx="125">
                  <c:v>82</c:v>
                </c:pt>
                <c:pt idx="126">
                  <c:v>82</c:v>
                </c:pt>
                <c:pt idx="127">
                  <c:v>82</c:v>
                </c:pt>
                <c:pt idx="128">
                  <c:v>82</c:v>
                </c:pt>
                <c:pt idx="129">
                  <c:v>82</c:v>
                </c:pt>
                <c:pt idx="130">
                  <c:v>82</c:v>
                </c:pt>
                <c:pt idx="131">
                  <c:v>82</c:v>
                </c:pt>
                <c:pt idx="132">
                  <c:v>82</c:v>
                </c:pt>
                <c:pt idx="133">
                  <c:v>82</c:v>
                </c:pt>
                <c:pt idx="134">
                  <c:v>82</c:v>
                </c:pt>
                <c:pt idx="135">
                  <c:v>82</c:v>
                </c:pt>
                <c:pt idx="136">
                  <c:v>82</c:v>
                </c:pt>
                <c:pt idx="137">
                  <c:v>82</c:v>
                </c:pt>
                <c:pt idx="138">
                  <c:v>82</c:v>
                </c:pt>
                <c:pt idx="139">
                  <c:v>82</c:v>
                </c:pt>
                <c:pt idx="140">
                  <c:v>82</c:v>
                </c:pt>
                <c:pt idx="141">
                  <c:v>82</c:v>
                </c:pt>
                <c:pt idx="142">
                  <c:v>82</c:v>
                </c:pt>
                <c:pt idx="143">
                  <c:v>82</c:v>
                </c:pt>
                <c:pt idx="144">
                  <c:v>82</c:v>
                </c:pt>
                <c:pt idx="145">
                  <c:v>82</c:v>
                </c:pt>
                <c:pt idx="146">
                  <c:v>82</c:v>
                </c:pt>
                <c:pt idx="147">
                  <c:v>82</c:v>
                </c:pt>
                <c:pt idx="148">
                  <c:v>82</c:v>
                </c:pt>
                <c:pt idx="149">
                  <c:v>82</c:v>
                </c:pt>
                <c:pt idx="150">
                  <c:v>82</c:v>
                </c:pt>
                <c:pt idx="151">
                  <c:v>82</c:v>
                </c:pt>
                <c:pt idx="152">
                  <c:v>82</c:v>
                </c:pt>
                <c:pt idx="153">
                  <c:v>82</c:v>
                </c:pt>
                <c:pt idx="154">
                  <c:v>82</c:v>
                </c:pt>
                <c:pt idx="155">
                  <c:v>82</c:v>
                </c:pt>
                <c:pt idx="156">
                  <c:v>82</c:v>
                </c:pt>
                <c:pt idx="157">
                  <c:v>82</c:v>
                </c:pt>
                <c:pt idx="158">
                  <c:v>82</c:v>
                </c:pt>
                <c:pt idx="159">
                  <c:v>82</c:v>
                </c:pt>
                <c:pt idx="160">
                  <c:v>82</c:v>
                </c:pt>
                <c:pt idx="161">
                  <c:v>82</c:v>
                </c:pt>
                <c:pt idx="162">
                  <c:v>82</c:v>
                </c:pt>
                <c:pt idx="163">
                  <c:v>82</c:v>
                </c:pt>
                <c:pt idx="164">
                  <c:v>82</c:v>
                </c:pt>
                <c:pt idx="165">
                  <c:v>82</c:v>
                </c:pt>
                <c:pt idx="166">
                  <c:v>82</c:v>
                </c:pt>
                <c:pt idx="167">
                  <c:v>82</c:v>
                </c:pt>
                <c:pt idx="168">
                  <c:v>82</c:v>
                </c:pt>
                <c:pt idx="169">
                  <c:v>82</c:v>
                </c:pt>
                <c:pt idx="170">
                  <c:v>82</c:v>
                </c:pt>
                <c:pt idx="171">
                  <c:v>82</c:v>
                </c:pt>
                <c:pt idx="172">
                  <c:v>82</c:v>
                </c:pt>
                <c:pt idx="173">
                  <c:v>82</c:v>
                </c:pt>
                <c:pt idx="174">
                  <c:v>82</c:v>
                </c:pt>
                <c:pt idx="175">
                  <c:v>82</c:v>
                </c:pt>
                <c:pt idx="176">
                  <c:v>82</c:v>
                </c:pt>
                <c:pt idx="177">
                  <c:v>82</c:v>
                </c:pt>
                <c:pt idx="178">
                  <c:v>82</c:v>
                </c:pt>
                <c:pt idx="179">
                  <c:v>82</c:v>
                </c:pt>
                <c:pt idx="180">
                  <c:v>82</c:v>
                </c:pt>
                <c:pt idx="181">
                  <c:v>82</c:v>
                </c:pt>
                <c:pt idx="182">
                  <c:v>82</c:v>
                </c:pt>
                <c:pt idx="183">
                  <c:v>82</c:v>
                </c:pt>
                <c:pt idx="184">
                  <c:v>82</c:v>
                </c:pt>
                <c:pt idx="185">
                  <c:v>80</c:v>
                </c:pt>
                <c:pt idx="186">
                  <c:v>80</c:v>
                </c:pt>
                <c:pt idx="187">
                  <c:v>80</c:v>
                </c:pt>
                <c:pt idx="188">
                  <c:v>80</c:v>
                </c:pt>
                <c:pt idx="189">
                  <c:v>80</c:v>
                </c:pt>
                <c:pt idx="190">
                  <c:v>80</c:v>
                </c:pt>
                <c:pt idx="191">
                  <c:v>78</c:v>
                </c:pt>
                <c:pt idx="192">
                  <c:v>78</c:v>
                </c:pt>
                <c:pt idx="193">
                  <c:v>78</c:v>
                </c:pt>
                <c:pt idx="194">
                  <c:v>78</c:v>
                </c:pt>
                <c:pt idx="195">
                  <c:v>78</c:v>
                </c:pt>
                <c:pt idx="196">
                  <c:v>78</c:v>
                </c:pt>
                <c:pt idx="197">
                  <c:v>78</c:v>
                </c:pt>
                <c:pt idx="198">
                  <c:v>78</c:v>
                </c:pt>
                <c:pt idx="199">
                  <c:v>79</c:v>
                </c:pt>
                <c:pt idx="200">
                  <c:v>79</c:v>
                </c:pt>
                <c:pt idx="201">
                  <c:v>79</c:v>
                </c:pt>
                <c:pt idx="202">
                  <c:v>79</c:v>
                </c:pt>
                <c:pt idx="203">
                  <c:v>79</c:v>
                </c:pt>
                <c:pt idx="204">
                  <c:v>79</c:v>
                </c:pt>
                <c:pt idx="205">
                  <c:v>79</c:v>
                </c:pt>
                <c:pt idx="206">
                  <c:v>79</c:v>
                </c:pt>
                <c:pt idx="207">
                  <c:v>79</c:v>
                </c:pt>
                <c:pt idx="208">
                  <c:v>79</c:v>
                </c:pt>
                <c:pt idx="209">
                  <c:v>79</c:v>
                </c:pt>
                <c:pt idx="210">
                  <c:v>79</c:v>
                </c:pt>
                <c:pt idx="211">
                  <c:v>79</c:v>
                </c:pt>
                <c:pt idx="212">
                  <c:v>79</c:v>
                </c:pt>
                <c:pt idx="213">
                  <c:v>79</c:v>
                </c:pt>
                <c:pt idx="214">
                  <c:v>79</c:v>
                </c:pt>
                <c:pt idx="215">
                  <c:v>79</c:v>
                </c:pt>
                <c:pt idx="216">
                  <c:v>79</c:v>
                </c:pt>
                <c:pt idx="217">
                  <c:v>79</c:v>
                </c:pt>
                <c:pt idx="218">
                  <c:v>79</c:v>
                </c:pt>
                <c:pt idx="219">
                  <c:v>79</c:v>
                </c:pt>
                <c:pt idx="220">
                  <c:v>79</c:v>
                </c:pt>
                <c:pt idx="221">
                  <c:v>79</c:v>
                </c:pt>
                <c:pt idx="222">
                  <c:v>79</c:v>
                </c:pt>
                <c:pt idx="223">
                  <c:v>79</c:v>
                </c:pt>
                <c:pt idx="224">
                  <c:v>79</c:v>
                </c:pt>
                <c:pt idx="225">
                  <c:v>79</c:v>
                </c:pt>
                <c:pt idx="226">
                  <c:v>79</c:v>
                </c:pt>
                <c:pt idx="227">
                  <c:v>79</c:v>
                </c:pt>
                <c:pt idx="228">
                  <c:v>79</c:v>
                </c:pt>
                <c:pt idx="229">
                  <c:v>79</c:v>
                </c:pt>
                <c:pt idx="230">
                  <c:v>79</c:v>
                </c:pt>
                <c:pt idx="231">
                  <c:v>79</c:v>
                </c:pt>
                <c:pt idx="232">
                  <c:v>79</c:v>
                </c:pt>
                <c:pt idx="233">
                  <c:v>79</c:v>
                </c:pt>
                <c:pt idx="234">
                  <c:v>79</c:v>
                </c:pt>
                <c:pt idx="235">
                  <c:v>79</c:v>
                </c:pt>
                <c:pt idx="236">
                  <c:v>79</c:v>
                </c:pt>
                <c:pt idx="237">
                  <c:v>79</c:v>
                </c:pt>
                <c:pt idx="238">
                  <c:v>79</c:v>
                </c:pt>
                <c:pt idx="239">
                  <c:v>79</c:v>
                </c:pt>
                <c:pt idx="240">
                  <c:v>79</c:v>
                </c:pt>
                <c:pt idx="241">
                  <c:v>79</c:v>
                </c:pt>
                <c:pt idx="242">
                  <c:v>79</c:v>
                </c:pt>
                <c:pt idx="243">
                  <c:v>79</c:v>
                </c:pt>
                <c:pt idx="244">
                  <c:v>79</c:v>
                </c:pt>
                <c:pt idx="245">
                  <c:v>79</c:v>
                </c:pt>
                <c:pt idx="246">
                  <c:v>79</c:v>
                </c:pt>
                <c:pt idx="247">
                  <c:v>79</c:v>
                </c:pt>
                <c:pt idx="248">
                  <c:v>79</c:v>
                </c:pt>
                <c:pt idx="249">
                  <c:v>79</c:v>
                </c:pt>
                <c:pt idx="250">
                  <c:v>79</c:v>
                </c:pt>
                <c:pt idx="251">
                  <c:v>79</c:v>
                </c:pt>
                <c:pt idx="252">
                  <c:v>79</c:v>
                </c:pt>
                <c:pt idx="253">
                  <c:v>79</c:v>
                </c:pt>
                <c:pt idx="254">
                  <c:v>79</c:v>
                </c:pt>
                <c:pt idx="255">
                  <c:v>79</c:v>
                </c:pt>
                <c:pt idx="256">
                  <c:v>79</c:v>
                </c:pt>
                <c:pt idx="257">
                  <c:v>79</c:v>
                </c:pt>
                <c:pt idx="258">
                  <c:v>79</c:v>
                </c:pt>
                <c:pt idx="259">
                  <c:v>79</c:v>
                </c:pt>
                <c:pt idx="260">
                  <c:v>79</c:v>
                </c:pt>
                <c:pt idx="261">
                  <c:v>79</c:v>
                </c:pt>
                <c:pt idx="262">
                  <c:v>79</c:v>
                </c:pt>
                <c:pt idx="263">
                  <c:v>79</c:v>
                </c:pt>
                <c:pt idx="264">
                  <c:v>79</c:v>
                </c:pt>
                <c:pt idx="265">
                  <c:v>79</c:v>
                </c:pt>
                <c:pt idx="266">
                  <c:v>79</c:v>
                </c:pt>
                <c:pt idx="267">
                  <c:v>79</c:v>
                </c:pt>
                <c:pt idx="268">
                  <c:v>79</c:v>
                </c:pt>
                <c:pt idx="269">
                  <c:v>79</c:v>
                </c:pt>
                <c:pt idx="270">
                  <c:v>79</c:v>
                </c:pt>
                <c:pt idx="271">
                  <c:v>79</c:v>
                </c:pt>
                <c:pt idx="272">
                  <c:v>79</c:v>
                </c:pt>
                <c:pt idx="273">
                  <c:v>82</c:v>
                </c:pt>
                <c:pt idx="274">
                  <c:v>82</c:v>
                </c:pt>
                <c:pt idx="275">
                  <c:v>82</c:v>
                </c:pt>
                <c:pt idx="276">
                  <c:v>82</c:v>
                </c:pt>
                <c:pt idx="277">
                  <c:v>82</c:v>
                </c:pt>
                <c:pt idx="278">
                  <c:v>82</c:v>
                </c:pt>
                <c:pt idx="279">
                  <c:v>56</c:v>
                </c:pt>
                <c:pt idx="280">
                  <c:v>56</c:v>
                </c:pt>
                <c:pt idx="281">
                  <c:v>56</c:v>
                </c:pt>
                <c:pt idx="282">
                  <c:v>56</c:v>
                </c:pt>
                <c:pt idx="283">
                  <c:v>56</c:v>
                </c:pt>
                <c:pt idx="284">
                  <c:v>56</c:v>
                </c:pt>
                <c:pt idx="285">
                  <c:v>56</c:v>
                </c:pt>
                <c:pt idx="286">
                  <c:v>56</c:v>
                </c:pt>
                <c:pt idx="287">
                  <c:v>56</c:v>
                </c:pt>
                <c:pt idx="288">
                  <c:v>56</c:v>
                </c:pt>
                <c:pt idx="289">
                  <c:v>56</c:v>
                </c:pt>
                <c:pt idx="290">
                  <c:v>56</c:v>
                </c:pt>
                <c:pt idx="291">
                  <c:v>56</c:v>
                </c:pt>
                <c:pt idx="292">
                  <c:v>56</c:v>
                </c:pt>
                <c:pt idx="293">
                  <c:v>56</c:v>
                </c:pt>
                <c:pt idx="294">
                  <c:v>56</c:v>
                </c:pt>
                <c:pt idx="295">
                  <c:v>56</c:v>
                </c:pt>
                <c:pt idx="296">
                  <c:v>56</c:v>
                </c:pt>
                <c:pt idx="297">
                  <c:v>56</c:v>
                </c:pt>
                <c:pt idx="298">
                  <c:v>56</c:v>
                </c:pt>
                <c:pt idx="299">
                  <c:v>56</c:v>
                </c:pt>
                <c:pt idx="300">
                  <c:v>56</c:v>
                </c:pt>
                <c:pt idx="301">
                  <c:v>56</c:v>
                </c:pt>
                <c:pt idx="302">
                  <c:v>56</c:v>
                </c:pt>
                <c:pt idx="303">
                  <c:v>56</c:v>
                </c:pt>
                <c:pt idx="304">
                  <c:v>56</c:v>
                </c:pt>
                <c:pt idx="305">
                  <c:v>56</c:v>
                </c:pt>
                <c:pt idx="306">
                  <c:v>56</c:v>
                </c:pt>
                <c:pt idx="307">
                  <c:v>56</c:v>
                </c:pt>
                <c:pt idx="308">
                  <c:v>56</c:v>
                </c:pt>
                <c:pt idx="309">
                  <c:v>56</c:v>
                </c:pt>
                <c:pt idx="310">
                  <c:v>56</c:v>
                </c:pt>
                <c:pt idx="311">
                  <c:v>56</c:v>
                </c:pt>
                <c:pt idx="312">
                  <c:v>56</c:v>
                </c:pt>
                <c:pt idx="313">
                  <c:v>56</c:v>
                </c:pt>
                <c:pt idx="314">
                  <c:v>56</c:v>
                </c:pt>
                <c:pt idx="315">
                  <c:v>56</c:v>
                </c:pt>
                <c:pt idx="316">
                  <c:v>56</c:v>
                </c:pt>
                <c:pt idx="317">
                  <c:v>56</c:v>
                </c:pt>
                <c:pt idx="318">
                  <c:v>56</c:v>
                </c:pt>
                <c:pt idx="319">
                  <c:v>56</c:v>
                </c:pt>
                <c:pt idx="320">
                  <c:v>56</c:v>
                </c:pt>
                <c:pt idx="321">
                  <c:v>56</c:v>
                </c:pt>
                <c:pt idx="322">
                  <c:v>56</c:v>
                </c:pt>
                <c:pt idx="323">
                  <c:v>56</c:v>
                </c:pt>
                <c:pt idx="324">
                  <c:v>56</c:v>
                </c:pt>
                <c:pt idx="325">
                  <c:v>56</c:v>
                </c:pt>
                <c:pt idx="326">
                  <c:v>56</c:v>
                </c:pt>
              </c:numCache>
            </c:numRef>
          </c:yVal>
          <c:smooth val="0"/>
          <c:extLst>
            <c:ext xmlns:c16="http://schemas.microsoft.com/office/drawing/2014/chart" uri="{C3380CC4-5D6E-409C-BE32-E72D297353CC}">
              <c16:uniqueId val="{00000001-7AED-4D61-95A2-245527BDCD2A}"/>
            </c:ext>
          </c:extLst>
        </c:ser>
        <c:dLbls>
          <c:showLegendKey val="0"/>
          <c:showVal val="0"/>
          <c:showCatName val="0"/>
          <c:showSerName val="0"/>
          <c:showPercent val="0"/>
          <c:showBubbleSize val="0"/>
        </c:dLbls>
        <c:axId val="569486808"/>
        <c:axId val="569485168"/>
      </c:scatterChart>
      <c:valAx>
        <c:axId val="1841566928"/>
        <c:scaling>
          <c:orientation val="minMax"/>
          <c:max val="0.67500000000000016"/>
          <c:min val="0.37500000000000006"/>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time / hh:mm</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F400]h:mm:ss\ AM/PM"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841570672"/>
        <c:crossesAt val="-60"/>
        <c:crossBetween val="midCat"/>
      </c:valAx>
      <c:valAx>
        <c:axId val="184157067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temperature /</a:t>
                </a:r>
                <a:r>
                  <a:rPr lang="de-DE" baseline="0"/>
                  <a:t> °C</a:t>
                </a:r>
                <a:endParaRPr lang="de-DE"/>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841566928"/>
        <c:crosses val="autoZero"/>
        <c:crossBetween val="midCat"/>
      </c:valAx>
      <c:valAx>
        <c:axId val="569485168"/>
        <c:scaling>
          <c:orientation val="minMax"/>
          <c:max val="120"/>
          <c:min val="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dirty="0" smtClean="0"/>
                  <a:t>Time</a:t>
                </a:r>
                <a:r>
                  <a:rPr lang="de-DE" baseline="0" dirty="0" smtClean="0"/>
                  <a:t> (sec)</a:t>
                </a:r>
                <a:endParaRPr lang="de-DE"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69486808"/>
        <c:crosses val="max"/>
        <c:crossBetween val="midCat"/>
      </c:valAx>
      <c:valAx>
        <c:axId val="569486808"/>
        <c:scaling>
          <c:orientation val="minMax"/>
        </c:scaling>
        <c:delete val="1"/>
        <c:axPos val="b"/>
        <c:numFmt formatCode="[$-F400]h:mm:ss\ AM/PM" sourceLinked="1"/>
        <c:majorTickMark val="out"/>
        <c:minorTickMark val="none"/>
        <c:tickLblPos val="nextTo"/>
        <c:crossAx val="569485168"/>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solidFill>
      <a:schemeClr val="bg1"/>
    </a:solidFill>
    <a:ln>
      <a:solidFill>
        <a:schemeClr val="accent1"/>
      </a:solid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E1389CC-567B-462D-9606-5A6D48725E1D}"/>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de-DE"/>
          </a:p>
        </p:txBody>
      </p:sp>
      <p:sp>
        <p:nvSpPr>
          <p:cNvPr id="3" name="Datumsplatzhalter 2">
            <a:extLst>
              <a:ext uri="{FF2B5EF4-FFF2-40B4-BE49-F238E27FC236}">
                <a16:creationId xmlns:a16="http://schemas.microsoft.com/office/drawing/2014/main" id="{E32223E6-8DEC-4459-8B52-D06E9BD3DAD0}"/>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ADE9E86A-6679-4EC8-847C-9F954F45BF68}" type="datetimeFigureOut">
              <a:rPr lang="de-DE" smtClean="0"/>
              <a:t>25.03.2025</a:t>
            </a:fld>
            <a:endParaRPr lang="de-DE"/>
          </a:p>
        </p:txBody>
      </p:sp>
      <p:sp>
        <p:nvSpPr>
          <p:cNvPr id="4" name="Fußzeilenplatzhalter 3">
            <a:extLst>
              <a:ext uri="{FF2B5EF4-FFF2-40B4-BE49-F238E27FC236}">
                <a16:creationId xmlns:a16="http://schemas.microsoft.com/office/drawing/2014/main" id="{DDE09F90-192B-4C21-A710-7EFC4BA93B86}"/>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de-DE"/>
          </a:p>
        </p:txBody>
      </p:sp>
      <p:sp>
        <p:nvSpPr>
          <p:cNvPr id="5" name="Foliennummernplatzhalter 4">
            <a:extLst>
              <a:ext uri="{FF2B5EF4-FFF2-40B4-BE49-F238E27FC236}">
                <a16:creationId xmlns:a16="http://schemas.microsoft.com/office/drawing/2014/main" id="{077B6243-ABD9-472E-9641-6E7B2B863DE2}"/>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2748E8B7-5326-4A3E-8AE4-83D3CDA8A9FC}" type="slidenum">
              <a:rPr lang="de-DE" smtClean="0"/>
              <a:t>‹Nr.›</a:t>
            </a:fld>
            <a:endParaRPr lang="de-DE"/>
          </a:p>
        </p:txBody>
      </p:sp>
    </p:spTree>
    <p:extLst>
      <p:ext uri="{BB962C8B-B14F-4D97-AF65-F5344CB8AC3E}">
        <p14:creationId xmlns:p14="http://schemas.microsoft.com/office/powerpoint/2010/main" val="946575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E313C419-10E8-4216-A6CC-B7C8A23909AD}" type="datetimeFigureOut">
              <a:rPr lang="de-DE" smtClean="0"/>
              <a:t>25.03.2025</a:t>
            </a:fld>
            <a:endParaRPr lang="de-DE"/>
          </a:p>
        </p:txBody>
      </p:sp>
      <p:sp>
        <p:nvSpPr>
          <p:cNvPr id="4" name="Folienbildplatzhalt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FF66CAD1-FD47-46B0-9C16-1B81F4E690E0}" type="slidenum">
              <a:rPr lang="de-DE" smtClean="0"/>
              <a:t>‹Nr.›</a:t>
            </a:fld>
            <a:endParaRPr lang="de-DE"/>
          </a:p>
        </p:txBody>
      </p:sp>
    </p:spTree>
    <p:extLst>
      <p:ext uri="{BB962C8B-B14F-4D97-AF65-F5344CB8AC3E}">
        <p14:creationId xmlns:p14="http://schemas.microsoft.com/office/powerpoint/2010/main" val="901325447"/>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en-US" dirty="0" smtClean="0"/>
          </a:p>
        </p:txBody>
      </p:sp>
      <p:sp>
        <p:nvSpPr>
          <p:cNvPr id="4" name="Foliennummernplatzhalter 3"/>
          <p:cNvSpPr>
            <a:spLocks noGrp="1"/>
          </p:cNvSpPr>
          <p:nvPr>
            <p:ph type="sldNum" sz="quarter" idx="10"/>
          </p:nvPr>
        </p:nvSpPr>
        <p:spPr/>
        <p:txBody>
          <a:bodyPr/>
          <a:lstStyle/>
          <a:p>
            <a:fld id="{FF66CAD1-FD47-46B0-9C16-1B81F4E690E0}" type="slidenum">
              <a:rPr lang="de-DE" smtClean="0"/>
              <a:t>1</a:t>
            </a:fld>
            <a:endParaRPr lang="de-DE"/>
          </a:p>
        </p:txBody>
      </p:sp>
    </p:spTree>
    <p:extLst>
      <p:ext uri="{BB962C8B-B14F-4D97-AF65-F5344CB8AC3E}">
        <p14:creationId xmlns:p14="http://schemas.microsoft.com/office/powerpoint/2010/main" val="3469450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F66CAD1-FD47-46B0-9C16-1B81F4E690E0}" type="slidenum">
              <a:rPr lang="de-DE" smtClean="0"/>
              <a:t>10</a:t>
            </a:fld>
            <a:endParaRPr lang="de-DE"/>
          </a:p>
        </p:txBody>
      </p:sp>
    </p:spTree>
    <p:extLst>
      <p:ext uri="{BB962C8B-B14F-4D97-AF65-F5344CB8AC3E}">
        <p14:creationId xmlns:p14="http://schemas.microsoft.com/office/powerpoint/2010/main" val="3822228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US" sz="1200" b="0" i="0" u="none" strike="noStrike" kern="1200" baseline="0" smtClean="0">
                <a:solidFill>
                  <a:schemeClr val="tx1"/>
                </a:solidFill>
                <a:latin typeface="+mn-lt"/>
                <a:ea typeface="+mn-ea"/>
                <a:cs typeface="+mn-cs"/>
              </a:rPr>
              <a:t>The first block is a power voltage monitor with POR circuitry and a watchdog timer block (WDT) which generates a reset after 1.6 s in case of missing alive pulse. During normal operation, the POR generates a stable power-up reset signal. The WDT input is driven by a trigger signal, which is suppressed by the BIST diagnostics block in case of major risks. It is a combined signal produced by a separate software task in the processing system (PS) and an independent logic part inside the FPGA fabric (PL). Inside the PL a digital counter generates the periodically trigger alive signal. In addition, this counter is stimulated with a command from the BIST in the PS. In both case that the processor or the fabric stops working, the trigger signal fails and a reset is generated by the WDT.</a:t>
            </a:r>
          </a:p>
          <a:p>
            <a:endParaRPr lang="en-US" sz="1200" b="0" i="0" u="none" strike="noStrike" kern="1200" baseline="0" smtClean="0">
              <a:solidFill>
                <a:schemeClr val="tx1"/>
              </a:solidFill>
              <a:latin typeface="+mn-lt"/>
              <a:ea typeface="+mn-ea"/>
              <a:cs typeface="+mn-cs"/>
            </a:endParaRPr>
          </a:p>
          <a:p>
            <a:pPr marL="0" indent="0">
              <a:buNone/>
            </a:pPr>
            <a:r>
              <a:rPr lang="en-US" sz="1200" b="0" i="0" u="none" strike="noStrike" kern="1200" baseline="0" smtClean="0">
                <a:solidFill>
                  <a:schemeClr val="tx1"/>
                </a:solidFill>
                <a:latin typeface="+mn-lt"/>
                <a:ea typeface="+mn-ea"/>
                <a:cs typeface="+mn-cs"/>
              </a:rPr>
              <a:t>Therefore, the WDT starts the reconfiguration procedure triggered by the following BIST diagnostics </a:t>
            </a:r>
            <a:r>
              <a:rPr lang="de-DE" sz="1200" b="0" i="0" u="none" strike="noStrike" kern="1200" baseline="0" smtClean="0">
                <a:solidFill>
                  <a:schemeClr val="tx1"/>
                </a:solidFill>
                <a:latin typeface="+mn-lt"/>
                <a:ea typeface="+mn-ea"/>
                <a:cs typeface="+mn-cs"/>
              </a:rPr>
              <a:t>events of:</a:t>
            </a:r>
          </a:p>
          <a:p>
            <a:pPr lvl="1"/>
            <a:r>
              <a:rPr lang="en-US" sz="1200" b="0" i="0" u="none" strike="noStrike" kern="1200" baseline="0" smtClean="0">
                <a:solidFill>
                  <a:schemeClr val="tx1"/>
                </a:solidFill>
                <a:latin typeface="+mn-lt"/>
                <a:ea typeface="+mn-ea"/>
                <a:cs typeface="+mn-cs"/>
              </a:rPr>
              <a:t>programmable logic (PL); in case one of the TMR majority voters detects a mismatch in a triplicated </a:t>
            </a:r>
            <a:r>
              <a:rPr lang="de-DE" sz="1200" b="0" i="0" u="none" strike="noStrike" kern="1200" baseline="0" smtClean="0">
                <a:solidFill>
                  <a:schemeClr val="tx1"/>
                </a:solidFill>
                <a:latin typeface="+mn-lt"/>
                <a:ea typeface="+mn-ea"/>
                <a:cs typeface="+mn-cs"/>
              </a:rPr>
              <a:t>block.</a:t>
            </a:r>
          </a:p>
          <a:p>
            <a:pPr lvl="1"/>
            <a:r>
              <a:rPr lang="en-US" sz="1200" b="0" i="0" u="none" strike="noStrike" kern="1200" baseline="0" smtClean="0">
                <a:solidFill>
                  <a:schemeClr val="tx1"/>
                </a:solidFill>
                <a:latin typeface="+mn-lt"/>
                <a:ea typeface="+mn-ea"/>
                <a:cs typeface="+mn-cs"/>
              </a:rPr>
              <a:t>processing system (PS); a cyclic memory pattern checks on random bit pattern fails, TC/DP- and housekeeping data packages are inconsistent by CRC, status flags and error states occur of peripheral interfaces such as I2C, SPI and DMA and configuration memory checks detects </a:t>
            </a:r>
            <a:r>
              <a:rPr lang="de-DE" sz="1200" b="0" i="0" u="none" strike="noStrike" kern="1200" baseline="0" smtClean="0">
                <a:solidFill>
                  <a:schemeClr val="tx1"/>
                </a:solidFill>
                <a:latin typeface="+mn-lt"/>
                <a:ea typeface="+mn-ea"/>
                <a:cs typeface="+mn-cs"/>
              </a:rPr>
              <a:t>discrepancies.</a:t>
            </a:r>
          </a:p>
          <a:p>
            <a:pPr lvl="1"/>
            <a:endParaRPr lang="de-DE" sz="1200" b="0" i="0" u="none" strike="noStrike" kern="1200" baseline="0" smtClean="0">
              <a:solidFill>
                <a:schemeClr val="tx1"/>
              </a:solidFill>
              <a:latin typeface="+mn-lt"/>
              <a:ea typeface="+mn-ea"/>
              <a:cs typeface="+mn-cs"/>
            </a:endParaRPr>
          </a:p>
          <a:p>
            <a:r>
              <a:rPr lang="en-US" sz="1200" b="0" i="0" u="none" strike="noStrike" kern="1200" baseline="0" smtClean="0">
                <a:solidFill>
                  <a:schemeClr val="tx1"/>
                </a:solidFill>
                <a:latin typeface="+mn-lt"/>
                <a:ea typeface="+mn-ea"/>
                <a:cs typeface="+mn-cs"/>
              </a:rPr>
              <a:t>The second block of the supervisor is mainly used as an early power fail indicator (PFI). We are using the PFI circuit to generate a signal to select between the nominal and secondary boot memory device. It is based on a comparator (or Schmitt-trigger), which generates a digital output signal based on an analog input voltage. The RC components are used to switch from nominal to redundant boot device after a defined time constant. At power-up, the 'BootSelect' signal is active high and indicates the SoM to boot from the nominal boot device. The reset signal from the POR block starts the booting process. In case the PS and PL starts nominal, the system begins sending out the alive signal, which triggers the WDT. In case of a corrupted boot memory the SoM will not generate an alive signal. With a time delay the WDT generates a second reset pulse. In the meantime, the 'BootSelect' signal is active low due to the RC charging circuit and selects the redundant boot memory.</a:t>
            </a:r>
            <a:endParaRPr lang="de-DE"/>
          </a:p>
        </p:txBody>
      </p:sp>
      <p:sp>
        <p:nvSpPr>
          <p:cNvPr id="4" name="Foliennummernplatzhalter 3"/>
          <p:cNvSpPr>
            <a:spLocks noGrp="1"/>
          </p:cNvSpPr>
          <p:nvPr>
            <p:ph type="sldNum" sz="quarter" idx="10"/>
          </p:nvPr>
        </p:nvSpPr>
        <p:spPr/>
        <p:txBody>
          <a:bodyPr/>
          <a:lstStyle/>
          <a:p>
            <a:fld id="{FF66CAD1-FD47-46B0-9C16-1B81F4E690E0}" type="slidenum">
              <a:rPr lang="de-DE" smtClean="0"/>
              <a:t>11</a:t>
            </a:fld>
            <a:endParaRPr lang="de-DE"/>
          </a:p>
        </p:txBody>
      </p:sp>
    </p:spTree>
    <p:extLst>
      <p:ext uri="{BB962C8B-B14F-4D97-AF65-F5344CB8AC3E}">
        <p14:creationId xmlns:p14="http://schemas.microsoft.com/office/powerpoint/2010/main" val="2090282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F66CAD1-FD47-46B0-9C16-1B81F4E690E0}" type="slidenum">
              <a:rPr lang="de-DE" smtClean="0"/>
              <a:t>12</a:t>
            </a:fld>
            <a:endParaRPr lang="de-DE"/>
          </a:p>
        </p:txBody>
      </p:sp>
    </p:spTree>
    <p:extLst>
      <p:ext uri="{BB962C8B-B14F-4D97-AF65-F5344CB8AC3E}">
        <p14:creationId xmlns:p14="http://schemas.microsoft.com/office/powerpoint/2010/main" val="2769417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F66CAD1-FD47-46B0-9C16-1B81F4E690E0}" type="slidenum">
              <a:rPr lang="de-DE" smtClean="0"/>
              <a:t>13</a:t>
            </a:fld>
            <a:endParaRPr lang="de-DE"/>
          </a:p>
        </p:txBody>
      </p:sp>
    </p:spTree>
    <p:extLst>
      <p:ext uri="{BB962C8B-B14F-4D97-AF65-F5344CB8AC3E}">
        <p14:creationId xmlns:p14="http://schemas.microsoft.com/office/powerpoint/2010/main" val="1867412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F66CAD1-FD47-46B0-9C16-1B81F4E690E0}" type="slidenum">
              <a:rPr lang="de-DE" smtClean="0"/>
              <a:t>14</a:t>
            </a:fld>
            <a:endParaRPr lang="de-DE"/>
          </a:p>
        </p:txBody>
      </p:sp>
    </p:spTree>
    <p:extLst>
      <p:ext uri="{BB962C8B-B14F-4D97-AF65-F5344CB8AC3E}">
        <p14:creationId xmlns:p14="http://schemas.microsoft.com/office/powerpoint/2010/main" val="256093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F66CAD1-FD47-46B0-9C16-1B81F4E690E0}" type="slidenum">
              <a:rPr lang="de-DE" smtClean="0"/>
              <a:t>15</a:t>
            </a:fld>
            <a:endParaRPr lang="de-DE"/>
          </a:p>
        </p:txBody>
      </p:sp>
    </p:spTree>
    <p:extLst>
      <p:ext uri="{BB962C8B-B14F-4D97-AF65-F5344CB8AC3E}">
        <p14:creationId xmlns:p14="http://schemas.microsoft.com/office/powerpoint/2010/main" val="2927247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F66CAD1-FD47-46B0-9C16-1B81F4E690E0}" type="slidenum">
              <a:rPr lang="de-DE" smtClean="0"/>
              <a:t>16</a:t>
            </a:fld>
            <a:endParaRPr lang="de-DE"/>
          </a:p>
        </p:txBody>
      </p:sp>
    </p:spTree>
    <p:extLst>
      <p:ext uri="{BB962C8B-B14F-4D97-AF65-F5344CB8AC3E}">
        <p14:creationId xmlns:p14="http://schemas.microsoft.com/office/powerpoint/2010/main" val="3043303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F66CAD1-FD47-46B0-9C16-1B81F4E690E0}" type="slidenum">
              <a:rPr lang="de-DE" smtClean="0"/>
              <a:t>2</a:t>
            </a:fld>
            <a:endParaRPr lang="de-DE"/>
          </a:p>
        </p:txBody>
      </p:sp>
    </p:spTree>
    <p:extLst>
      <p:ext uri="{BB962C8B-B14F-4D97-AF65-F5344CB8AC3E}">
        <p14:creationId xmlns:p14="http://schemas.microsoft.com/office/powerpoint/2010/main" val="2108918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F66CAD1-FD47-46B0-9C16-1B81F4E690E0}" type="slidenum">
              <a:rPr lang="de-DE" smtClean="0"/>
              <a:t>3</a:t>
            </a:fld>
            <a:endParaRPr lang="de-DE"/>
          </a:p>
        </p:txBody>
      </p:sp>
    </p:spTree>
    <p:extLst>
      <p:ext uri="{BB962C8B-B14F-4D97-AF65-F5344CB8AC3E}">
        <p14:creationId xmlns:p14="http://schemas.microsoft.com/office/powerpoint/2010/main" val="4168413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F66CAD1-FD47-46B0-9C16-1B81F4E690E0}" type="slidenum">
              <a:rPr lang="de-DE" smtClean="0"/>
              <a:t>4</a:t>
            </a:fld>
            <a:endParaRPr lang="de-DE"/>
          </a:p>
        </p:txBody>
      </p:sp>
    </p:spTree>
    <p:extLst>
      <p:ext uri="{BB962C8B-B14F-4D97-AF65-F5344CB8AC3E}">
        <p14:creationId xmlns:p14="http://schemas.microsoft.com/office/powerpoint/2010/main" val="3049123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57200" lvl="1" indent="0">
              <a:buNone/>
            </a:pPr>
            <a:endParaRPr lang="de-DE"/>
          </a:p>
        </p:txBody>
      </p:sp>
      <p:sp>
        <p:nvSpPr>
          <p:cNvPr id="4" name="Foliennummernplatzhalter 3"/>
          <p:cNvSpPr>
            <a:spLocks noGrp="1"/>
          </p:cNvSpPr>
          <p:nvPr>
            <p:ph type="sldNum" sz="quarter" idx="10"/>
          </p:nvPr>
        </p:nvSpPr>
        <p:spPr/>
        <p:txBody>
          <a:bodyPr/>
          <a:lstStyle/>
          <a:p>
            <a:fld id="{FF66CAD1-FD47-46B0-9C16-1B81F4E690E0}" type="slidenum">
              <a:rPr lang="de-DE" smtClean="0"/>
              <a:t>5</a:t>
            </a:fld>
            <a:endParaRPr lang="de-DE"/>
          </a:p>
        </p:txBody>
      </p:sp>
    </p:spTree>
    <p:extLst>
      <p:ext uri="{BB962C8B-B14F-4D97-AF65-F5344CB8AC3E}">
        <p14:creationId xmlns:p14="http://schemas.microsoft.com/office/powerpoint/2010/main" val="4279858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F66CAD1-FD47-46B0-9C16-1B81F4E690E0}" type="slidenum">
              <a:rPr lang="de-DE" smtClean="0"/>
              <a:t>6</a:t>
            </a:fld>
            <a:endParaRPr lang="de-DE"/>
          </a:p>
        </p:txBody>
      </p:sp>
    </p:spTree>
    <p:extLst>
      <p:ext uri="{BB962C8B-B14F-4D97-AF65-F5344CB8AC3E}">
        <p14:creationId xmlns:p14="http://schemas.microsoft.com/office/powerpoint/2010/main" val="3963886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F66CAD1-FD47-46B0-9C16-1B81F4E690E0}" type="slidenum">
              <a:rPr lang="de-DE" smtClean="0"/>
              <a:t>7</a:t>
            </a:fld>
            <a:endParaRPr lang="de-DE"/>
          </a:p>
        </p:txBody>
      </p:sp>
    </p:spTree>
    <p:extLst>
      <p:ext uri="{BB962C8B-B14F-4D97-AF65-F5344CB8AC3E}">
        <p14:creationId xmlns:p14="http://schemas.microsoft.com/office/powerpoint/2010/main" val="2678840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t>N number of</a:t>
            </a:r>
            <a:r>
              <a:rPr lang="de-DE" baseline="0" smtClean="0"/>
              <a:t> configuration bits</a:t>
            </a:r>
          </a:p>
          <a:p>
            <a:r>
              <a:rPr lang="de-DE" baseline="0" smtClean="0"/>
              <a:t>M number of groups (TMR granularity)</a:t>
            </a:r>
          </a:p>
          <a:p>
            <a:r>
              <a:rPr lang="de-DE" baseline="0" smtClean="0"/>
              <a:t>r SEU rate per bit</a:t>
            </a:r>
          </a:p>
          <a:p>
            <a:r>
              <a:rPr lang="de-DE" baseline="0" smtClean="0"/>
              <a:t>Tc configuration time (scrubbing intervall)</a:t>
            </a:r>
            <a:endParaRPr lang="de-DE"/>
          </a:p>
        </p:txBody>
      </p:sp>
      <p:sp>
        <p:nvSpPr>
          <p:cNvPr id="4" name="Foliennummernplatzhalter 3"/>
          <p:cNvSpPr>
            <a:spLocks noGrp="1"/>
          </p:cNvSpPr>
          <p:nvPr>
            <p:ph type="sldNum" sz="quarter" idx="10"/>
          </p:nvPr>
        </p:nvSpPr>
        <p:spPr/>
        <p:txBody>
          <a:bodyPr/>
          <a:lstStyle/>
          <a:p>
            <a:fld id="{FF66CAD1-FD47-46B0-9C16-1B81F4E690E0}" type="slidenum">
              <a:rPr lang="de-DE" smtClean="0"/>
              <a:t>8</a:t>
            </a:fld>
            <a:endParaRPr lang="de-DE"/>
          </a:p>
        </p:txBody>
      </p:sp>
    </p:spTree>
    <p:extLst>
      <p:ext uri="{BB962C8B-B14F-4D97-AF65-F5344CB8AC3E}">
        <p14:creationId xmlns:p14="http://schemas.microsoft.com/office/powerpoint/2010/main" val="1961217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F66CAD1-FD47-46B0-9C16-1B81F4E690E0}" type="slidenum">
              <a:rPr lang="de-DE" smtClean="0"/>
              <a:t>9</a:t>
            </a:fld>
            <a:endParaRPr lang="de-DE"/>
          </a:p>
        </p:txBody>
      </p:sp>
    </p:spTree>
    <p:extLst>
      <p:ext uri="{BB962C8B-B14F-4D97-AF65-F5344CB8AC3E}">
        <p14:creationId xmlns:p14="http://schemas.microsoft.com/office/powerpoint/2010/main" val="1228105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0" baseline="0"/>
            </a:lvl1pPr>
          </a:lstStyle>
          <a:p>
            <a:r>
              <a:rPr lang="de-DE" dirty="0"/>
              <a:t>Mastertitelformat bearbeiten</a:t>
            </a:r>
            <a:endParaRPr lang="en-US" dirty="0"/>
          </a:p>
        </p:txBody>
      </p:sp>
      <p:sp>
        <p:nvSpPr>
          <p:cNvPr id="7" name="Textplatzhalter 10">
            <a:extLst>
              <a:ext uri="{FF2B5EF4-FFF2-40B4-BE49-F238E27FC236}">
                <a16:creationId xmlns:a16="http://schemas.microsoft.com/office/drawing/2014/main" id="{F0FEB314-58C6-43FB-BF57-07B357AFA15D}"/>
              </a:ext>
            </a:extLst>
          </p:cNvPr>
          <p:cNvSpPr>
            <a:spLocks noGrp="1"/>
          </p:cNvSpPr>
          <p:nvPr>
            <p:ph type="body" sz="quarter" idx="15" hasCustomPrompt="1"/>
          </p:nvPr>
        </p:nvSpPr>
        <p:spPr>
          <a:xfrm>
            <a:off x="358774" y="938786"/>
            <a:ext cx="11449049" cy="509994"/>
          </a:xfrm>
        </p:spPr>
        <p:txBody>
          <a:bodyPr/>
          <a:lstStyle>
            <a:lvl1pPr marL="0" indent="0">
              <a:lnSpc>
                <a:spcPct val="114000"/>
              </a:lnSpc>
              <a:spcAft>
                <a:spcPts val="0"/>
              </a:spcAft>
              <a:buNone/>
              <a:defRPr sz="2000" b="1">
                <a:solidFill>
                  <a:srgbClr val="1A3670"/>
                </a:solidFill>
              </a:defRPr>
            </a:lvl1pPr>
          </a:lstStyle>
          <a:p>
            <a:pPr lvl="0"/>
            <a:r>
              <a:rPr lang="de-DE" dirty="0" err="1"/>
              <a:t>Subline</a:t>
            </a:r>
            <a:endParaRPr lang="de-DE" dirty="0"/>
          </a:p>
        </p:txBody>
      </p:sp>
      <p:sp>
        <p:nvSpPr>
          <p:cNvPr id="3" name="Foliennummernplatzhalter 2"/>
          <p:cNvSpPr>
            <a:spLocks noGrp="1"/>
          </p:cNvSpPr>
          <p:nvPr>
            <p:ph type="sldNum" sz="quarter" idx="16"/>
          </p:nvPr>
        </p:nvSpPr>
        <p:spPr/>
        <p:txBody>
          <a:bodyPr/>
          <a:lstStyle/>
          <a:p>
            <a:fld id="{DA4949DD-2209-47B4-99B7-0BB39DF5436E}" type="slidenum">
              <a:rPr lang="de-DE" smtClean="0"/>
              <a:t>‹Nr.›</a:t>
            </a:fld>
            <a:endParaRPr lang="de-DE"/>
          </a:p>
        </p:txBody>
      </p:sp>
    </p:spTree>
    <p:extLst>
      <p:ext uri="{BB962C8B-B14F-4D97-AF65-F5344CB8AC3E}">
        <p14:creationId xmlns:p14="http://schemas.microsoft.com/office/powerpoint/2010/main" val="29585169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DA4949DD-2209-47B4-99B7-0BB39DF5436E}" type="slidenum">
              <a:rPr lang="de-DE" smtClean="0"/>
              <a:t>‹Nr.›</a:t>
            </a:fld>
            <a:endParaRPr lang="de-DE"/>
          </a:p>
        </p:txBody>
      </p:sp>
    </p:spTree>
    <p:extLst>
      <p:ext uri="{BB962C8B-B14F-4D97-AF65-F5344CB8AC3E}">
        <p14:creationId xmlns:p14="http://schemas.microsoft.com/office/powerpoint/2010/main" val="35427358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klein)">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475" y="1578310"/>
            <a:ext cx="11449050" cy="4190666"/>
          </a:xfrm>
        </p:spPr>
        <p:txBody>
          <a:bodyPr/>
          <a:lstStyle>
            <a:lvl1pPr marL="177800" indent="-177800">
              <a:defRPr sz="1800"/>
            </a:lvl1pPr>
            <a:lvl2pPr marL="361950" indent="-184150">
              <a:defRPr sz="1800"/>
            </a:lvl2pPr>
            <a:lvl3pPr marL="539750" indent="-177800">
              <a:defRPr sz="1800"/>
            </a:lvl3pPr>
            <a:lvl4pPr marL="717550" indent="-177800">
              <a:defRPr sz="1800"/>
            </a:lvl4pPr>
            <a:lvl5pPr marL="895350" indent="-177800">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Textplatzhalter 10">
            <a:extLst>
              <a:ext uri="{FF2B5EF4-FFF2-40B4-BE49-F238E27FC236}">
                <a16:creationId xmlns:a16="http://schemas.microsoft.com/office/drawing/2014/main" id="{29624FD4-E8F5-4C76-8AB0-019D7FCEAADC}"/>
              </a:ext>
            </a:extLst>
          </p:cNvPr>
          <p:cNvSpPr>
            <a:spLocks noGrp="1"/>
          </p:cNvSpPr>
          <p:nvPr>
            <p:ph type="body" sz="quarter" idx="15" hasCustomPrompt="1"/>
          </p:nvPr>
        </p:nvSpPr>
        <p:spPr>
          <a:xfrm>
            <a:off x="358774" y="938786"/>
            <a:ext cx="11449049" cy="509994"/>
          </a:xfrm>
        </p:spPr>
        <p:txBody>
          <a:bodyPr/>
          <a:lstStyle>
            <a:lvl1pPr marL="0" indent="0">
              <a:lnSpc>
                <a:spcPct val="114000"/>
              </a:lnSpc>
              <a:spcAft>
                <a:spcPts val="0"/>
              </a:spcAft>
              <a:buNone/>
              <a:defRPr sz="1800" b="1">
                <a:solidFill>
                  <a:srgbClr val="002060"/>
                </a:solidFill>
              </a:defRPr>
            </a:lvl1pPr>
          </a:lstStyle>
          <a:p>
            <a:pPr lvl="0"/>
            <a:r>
              <a:rPr lang="de-DE" dirty="0" err="1"/>
              <a:t>Subline</a:t>
            </a:r>
            <a:endParaRPr lang="de-DE" dirty="0"/>
          </a:p>
        </p:txBody>
      </p:sp>
      <p:sp>
        <p:nvSpPr>
          <p:cNvPr id="5" name="Title 4"/>
          <p:cNvSpPr>
            <a:spLocks noGrp="1"/>
          </p:cNvSpPr>
          <p:nvPr>
            <p:ph type="title"/>
          </p:nvPr>
        </p:nvSpPr>
        <p:spPr/>
        <p:txBody>
          <a:bodyPr/>
          <a:lstStyle/>
          <a:p>
            <a:r>
              <a:rPr lang="en-US" smtClean="0"/>
              <a:t>Click to edit Master title style</a:t>
            </a:r>
            <a:endParaRPr lang="en-US"/>
          </a:p>
        </p:txBody>
      </p:sp>
      <p:sp>
        <p:nvSpPr>
          <p:cNvPr id="2" name="Foliennummernplatzhalter 1"/>
          <p:cNvSpPr>
            <a:spLocks noGrp="1"/>
          </p:cNvSpPr>
          <p:nvPr>
            <p:ph type="sldNum" sz="quarter" idx="16"/>
          </p:nvPr>
        </p:nvSpPr>
        <p:spPr/>
        <p:txBody>
          <a:bodyPr/>
          <a:lstStyle/>
          <a:p>
            <a:fld id="{DA4949DD-2209-47B4-99B7-0BB39DF5436E}" type="slidenum">
              <a:rPr lang="de-DE" smtClean="0"/>
              <a:t>‹Nr.›</a:t>
            </a:fld>
            <a:endParaRPr lang="de-DE"/>
          </a:p>
        </p:txBody>
      </p:sp>
    </p:spTree>
    <p:extLst>
      <p:ext uri="{BB962C8B-B14F-4D97-AF65-F5344CB8AC3E}">
        <p14:creationId xmlns:p14="http://schemas.microsoft.com/office/powerpoint/2010/main" val="39836993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0" baseline="0"/>
            </a:lvl1p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Textplatzhalter 10">
            <a:extLst>
              <a:ext uri="{FF2B5EF4-FFF2-40B4-BE49-F238E27FC236}">
                <a16:creationId xmlns:a16="http://schemas.microsoft.com/office/drawing/2014/main" id="{F0FEB314-58C6-43FB-BF57-07B357AFA15D}"/>
              </a:ext>
            </a:extLst>
          </p:cNvPr>
          <p:cNvSpPr>
            <a:spLocks noGrp="1"/>
          </p:cNvSpPr>
          <p:nvPr>
            <p:ph type="body" sz="quarter" idx="15" hasCustomPrompt="1"/>
          </p:nvPr>
        </p:nvSpPr>
        <p:spPr>
          <a:xfrm>
            <a:off x="358774" y="938786"/>
            <a:ext cx="11449049" cy="509994"/>
          </a:xfrm>
        </p:spPr>
        <p:txBody>
          <a:bodyPr/>
          <a:lstStyle>
            <a:lvl1pPr marL="0" indent="0">
              <a:lnSpc>
                <a:spcPct val="114000"/>
              </a:lnSpc>
              <a:spcAft>
                <a:spcPts val="0"/>
              </a:spcAft>
              <a:buNone/>
              <a:defRPr sz="1800" b="1">
                <a:solidFill>
                  <a:srgbClr val="002060"/>
                </a:solidFill>
              </a:defRPr>
            </a:lvl1pPr>
          </a:lstStyle>
          <a:p>
            <a:pPr lvl="0"/>
            <a:r>
              <a:rPr lang="de-DE" dirty="0" err="1"/>
              <a:t>Subline</a:t>
            </a:r>
            <a:endParaRPr lang="de-DE" dirty="0"/>
          </a:p>
        </p:txBody>
      </p:sp>
      <p:sp>
        <p:nvSpPr>
          <p:cNvPr id="4" name="Foliennummernplatzhalter 3"/>
          <p:cNvSpPr>
            <a:spLocks noGrp="1"/>
          </p:cNvSpPr>
          <p:nvPr>
            <p:ph type="sldNum" sz="quarter" idx="16"/>
          </p:nvPr>
        </p:nvSpPr>
        <p:spPr/>
        <p:txBody>
          <a:bodyPr/>
          <a:lstStyle/>
          <a:p>
            <a:fld id="{DA4949DD-2209-47B4-99B7-0BB39DF5436E}" type="slidenum">
              <a:rPr lang="de-DE" smtClean="0"/>
              <a:t>‹Nr.›</a:t>
            </a:fld>
            <a:endParaRPr lang="de-DE"/>
          </a:p>
        </p:txBody>
      </p:sp>
    </p:spTree>
    <p:extLst>
      <p:ext uri="{BB962C8B-B14F-4D97-AF65-F5344CB8AC3E}">
        <p14:creationId xmlns:p14="http://schemas.microsoft.com/office/powerpoint/2010/main" val="3448948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0" baseline="0"/>
            </a:lvl1pPr>
          </a:lstStyle>
          <a:p>
            <a:r>
              <a:rPr lang="de-DE" smtClean="0"/>
              <a:t>Titelmasterformat durch Klicken bearbeiten</a:t>
            </a:r>
            <a:endParaRPr lang="en-US" dirty="0"/>
          </a:p>
        </p:txBody>
      </p:sp>
      <p:sp>
        <p:nvSpPr>
          <p:cNvPr id="9" name="Textplatzhalter 10">
            <a:extLst>
              <a:ext uri="{FF2B5EF4-FFF2-40B4-BE49-F238E27FC236}">
                <a16:creationId xmlns:a16="http://schemas.microsoft.com/office/drawing/2014/main" id="{F63E2467-CDE8-4456-BDC8-2E6458C092A7}"/>
              </a:ext>
            </a:extLst>
          </p:cNvPr>
          <p:cNvSpPr>
            <a:spLocks noGrp="1"/>
          </p:cNvSpPr>
          <p:nvPr>
            <p:ph type="body" sz="quarter" idx="15" hasCustomPrompt="1"/>
          </p:nvPr>
        </p:nvSpPr>
        <p:spPr>
          <a:xfrm>
            <a:off x="358774" y="938786"/>
            <a:ext cx="11449049" cy="509994"/>
          </a:xfrm>
        </p:spPr>
        <p:txBody>
          <a:bodyPr/>
          <a:lstStyle>
            <a:lvl1pPr marL="0" indent="0">
              <a:lnSpc>
                <a:spcPct val="114000"/>
              </a:lnSpc>
              <a:spcAft>
                <a:spcPts val="0"/>
              </a:spcAft>
              <a:buNone/>
              <a:defRPr sz="1800" b="1">
                <a:solidFill>
                  <a:srgbClr val="002060"/>
                </a:solidFill>
              </a:defRPr>
            </a:lvl1pPr>
          </a:lstStyle>
          <a:p>
            <a:pPr lvl="0"/>
            <a:r>
              <a:rPr lang="de-DE" dirty="0" err="1"/>
              <a:t>Subline</a:t>
            </a:r>
            <a:endParaRPr lang="de-DE" dirty="0"/>
          </a:p>
        </p:txBody>
      </p:sp>
      <p:sp>
        <p:nvSpPr>
          <p:cNvPr id="3" name="Foliennummernplatzhalter 2"/>
          <p:cNvSpPr>
            <a:spLocks noGrp="1"/>
          </p:cNvSpPr>
          <p:nvPr>
            <p:ph type="sldNum" sz="quarter" idx="16"/>
          </p:nvPr>
        </p:nvSpPr>
        <p:spPr/>
        <p:txBody>
          <a:bodyPr/>
          <a:lstStyle/>
          <a:p>
            <a:fld id="{DA4949DD-2209-47B4-99B7-0BB39DF5436E}" type="slidenum">
              <a:rPr lang="de-DE" smtClean="0"/>
              <a:t>‹Nr.›</a:t>
            </a:fld>
            <a:endParaRPr lang="de-DE"/>
          </a:p>
        </p:txBody>
      </p:sp>
    </p:spTree>
    <p:extLst>
      <p:ext uri="{BB962C8B-B14F-4D97-AF65-F5344CB8AC3E}">
        <p14:creationId xmlns:p14="http://schemas.microsoft.com/office/powerpoint/2010/main" val="18270475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0" baseline="0"/>
            </a:lvl1p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Textplatzhalter 10">
            <a:extLst>
              <a:ext uri="{FF2B5EF4-FFF2-40B4-BE49-F238E27FC236}">
                <a16:creationId xmlns:a16="http://schemas.microsoft.com/office/drawing/2014/main" id="{F0FEB314-58C6-43FB-BF57-07B357AFA15D}"/>
              </a:ext>
            </a:extLst>
          </p:cNvPr>
          <p:cNvSpPr>
            <a:spLocks noGrp="1"/>
          </p:cNvSpPr>
          <p:nvPr>
            <p:ph type="body" sz="quarter" idx="15" hasCustomPrompt="1"/>
          </p:nvPr>
        </p:nvSpPr>
        <p:spPr>
          <a:xfrm>
            <a:off x="358774" y="938786"/>
            <a:ext cx="11449049" cy="509994"/>
          </a:xfrm>
        </p:spPr>
        <p:txBody>
          <a:bodyPr/>
          <a:lstStyle>
            <a:lvl1pPr marL="0" indent="0">
              <a:lnSpc>
                <a:spcPct val="114000"/>
              </a:lnSpc>
              <a:spcAft>
                <a:spcPts val="0"/>
              </a:spcAft>
              <a:buNone/>
              <a:defRPr sz="1800" b="1">
                <a:solidFill>
                  <a:srgbClr val="002060"/>
                </a:solidFill>
              </a:defRPr>
            </a:lvl1pPr>
          </a:lstStyle>
          <a:p>
            <a:pPr lvl="0"/>
            <a:r>
              <a:rPr lang="de-DE" dirty="0" err="1"/>
              <a:t>Subline</a:t>
            </a:r>
            <a:endParaRPr lang="de-DE" dirty="0"/>
          </a:p>
        </p:txBody>
      </p:sp>
      <p:sp>
        <p:nvSpPr>
          <p:cNvPr id="4" name="Foliennummernplatzhalter 3"/>
          <p:cNvSpPr>
            <a:spLocks noGrp="1"/>
          </p:cNvSpPr>
          <p:nvPr>
            <p:ph type="sldNum" sz="quarter" idx="16"/>
          </p:nvPr>
        </p:nvSpPr>
        <p:spPr/>
        <p:txBody>
          <a:bodyPr/>
          <a:lstStyle/>
          <a:p>
            <a:fld id="{DA4949DD-2209-47B4-99B7-0BB39DF5436E}" type="slidenum">
              <a:rPr lang="de-DE" smtClean="0"/>
              <a:t>‹Nr.›</a:t>
            </a:fld>
            <a:endParaRPr lang="de-DE"/>
          </a:p>
        </p:txBody>
      </p:sp>
    </p:spTree>
    <p:extLst>
      <p:ext uri="{BB962C8B-B14F-4D97-AF65-F5344CB8AC3E}">
        <p14:creationId xmlns:p14="http://schemas.microsoft.com/office/powerpoint/2010/main" val="25226107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Titelfolie 3">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54A1B7C4-7B43-4178-878E-3C1A63AA60FE}"/>
              </a:ext>
            </a:extLst>
          </p:cNvPr>
          <p:cNvSpPr>
            <a:spLocks noGrp="1"/>
          </p:cNvSpPr>
          <p:nvPr>
            <p:ph type="pic" sz="quarter" idx="13"/>
          </p:nvPr>
        </p:nvSpPr>
        <p:spPr>
          <a:xfrm>
            <a:off x="371475" y="341313"/>
            <a:ext cx="11449050" cy="3087687"/>
          </a:xfrm>
          <a:solidFill>
            <a:schemeClr val="bg2"/>
          </a:solidFill>
        </p:spPr>
        <p:txBody>
          <a:bodyPr anchor="ctr"/>
          <a:lstStyle>
            <a:lvl1pPr marL="0" indent="0" algn="ctr">
              <a:buNone/>
              <a:defRPr sz="1600">
                <a:solidFill>
                  <a:schemeClr val="tx1"/>
                </a:solidFill>
              </a:defRPr>
            </a:lvl1pPr>
          </a:lstStyle>
          <a:p>
            <a:r>
              <a:rPr lang="de-DE" smtClean="0"/>
              <a:t>Bild durch Klicken auf Symbol hinzufügen</a:t>
            </a:r>
            <a:endParaRPr lang="de-DE" dirty="0"/>
          </a:p>
        </p:txBody>
      </p:sp>
      <p:sp>
        <p:nvSpPr>
          <p:cNvPr id="13" name="Rechteck 12">
            <a:extLst>
              <a:ext uri="{FF2B5EF4-FFF2-40B4-BE49-F238E27FC236}">
                <a16:creationId xmlns:a16="http://schemas.microsoft.com/office/drawing/2014/main" id="{E713E3ED-78BF-4AEF-A5C2-46B7E751DB0E}"/>
              </a:ext>
            </a:extLst>
          </p:cNvPr>
          <p:cNvSpPr/>
          <p:nvPr userDrawn="1"/>
        </p:nvSpPr>
        <p:spPr>
          <a:xfrm>
            <a:off x="0" y="3429000"/>
            <a:ext cx="12192000" cy="2167671"/>
          </a:xfrm>
          <a:prstGeom prst="rect">
            <a:avLst/>
          </a:prstGeom>
          <a:solidFill>
            <a:srgbClr val="023D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le 1"/>
          <p:cNvSpPr>
            <a:spLocks noGrp="1"/>
          </p:cNvSpPr>
          <p:nvPr>
            <p:ph type="ctrTitle" hasCustomPrompt="1"/>
          </p:nvPr>
        </p:nvSpPr>
        <p:spPr>
          <a:xfrm>
            <a:off x="731839" y="3633688"/>
            <a:ext cx="10728324" cy="623404"/>
          </a:xfrm>
        </p:spPr>
        <p:txBody>
          <a:bodyPr anchor="t"/>
          <a:lstStyle>
            <a:lvl1pPr algn="l">
              <a:lnSpc>
                <a:spcPct val="114000"/>
              </a:lnSpc>
              <a:spcBef>
                <a:spcPts val="0"/>
              </a:spcBef>
              <a:defRPr sz="3200" spc="0" baseline="0">
                <a:solidFill>
                  <a:schemeClr val="bg1"/>
                </a:solidFill>
              </a:defRPr>
            </a:lvl1pPr>
          </a:lstStyle>
          <a:p>
            <a:r>
              <a:rPr lang="de-DE" dirty="0"/>
              <a:t>Headline der Präsentation</a:t>
            </a:r>
            <a:endParaRPr lang="en-US" dirty="0"/>
          </a:p>
        </p:txBody>
      </p:sp>
      <p:sp>
        <p:nvSpPr>
          <p:cNvPr id="3" name="Subtitle 2"/>
          <p:cNvSpPr>
            <a:spLocks noGrp="1"/>
          </p:cNvSpPr>
          <p:nvPr>
            <p:ph type="subTitle" idx="1" hasCustomPrompt="1"/>
          </p:nvPr>
        </p:nvSpPr>
        <p:spPr>
          <a:xfrm>
            <a:off x="731837" y="4970822"/>
            <a:ext cx="10728325" cy="360000"/>
          </a:xfrm>
        </p:spPr>
        <p:txBody>
          <a:bodyPr/>
          <a:lstStyle>
            <a:lvl1pPr marL="0" indent="0" algn="l">
              <a:buNone/>
              <a:defRPr sz="1600" cap="all" spc="6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Datum  |  Name</a:t>
            </a:r>
            <a:endParaRPr lang="en-US" dirty="0"/>
          </a:p>
        </p:txBody>
      </p:sp>
      <p:sp>
        <p:nvSpPr>
          <p:cNvPr id="12" name="Textplatzhalter 10">
            <a:extLst>
              <a:ext uri="{FF2B5EF4-FFF2-40B4-BE49-F238E27FC236}">
                <a16:creationId xmlns:a16="http://schemas.microsoft.com/office/drawing/2014/main" id="{D585CE71-710A-4145-8AA7-7070BBC1B76C}"/>
              </a:ext>
            </a:extLst>
          </p:cNvPr>
          <p:cNvSpPr>
            <a:spLocks noGrp="1"/>
          </p:cNvSpPr>
          <p:nvPr>
            <p:ph type="body" sz="quarter" idx="12" hasCustomPrompt="1"/>
          </p:nvPr>
        </p:nvSpPr>
        <p:spPr>
          <a:xfrm>
            <a:off x="731837" y="4185084"/>
            <a:ext cx="10728325" cy="727162"/>
          </a:xfrm>
        </p:spPr>
        <p:txBody>
          <a:bodyPr/>
          <a:lstStyle>
            <a:lvl1pPr marL="0" indent="0">
              <a:lnSpc>
                <a:spcPct val="114000"/>
              </a:lnSpc>
              <a:spcBef>
                <a:spcPts val="0"/>
              </a:spcBef>
              <a:spcAft>
                <a:spcPts val="0"/>
              </a:spcAft>
              <a:buNone/>
              <a:defRPr sz="3200" b="1" cap="all" spc="0" baseline="0">
                <a:solidFill>
                  <a:schemeClr val="bg1">
                    <a:lumMod val="75000"/>
                  </a:schemeClr>
                </a:solidFill>
              </a:defRPr>
            </a:lvl1pPr>
          </a:lstStyle>
          <a:p>
            <a:pPr lvl="0"/>
            <a:r>
              <a:rPr lang="de-DE" dirty="0" err="1"/>
              <a:t>Subline</a:t>
            </a:r>
            <a:r>
              <a:rPr lang="de-DE" dirty="0"/>
              <a:t> der Präsentation</a:t>
            </a:r>
          </a:p>
        </p:txBody>
      </p:sp>
      <p:pic>
        <p:nvPicPr>
          <p:cNvPr id="14" name="Grafik 13">
            <a:extLst>
              <a:ext uri="{FF2B5EF4-FFF2-40B4-BE49-F238E27FC236}">
                <a16:creationId xmlns:a16="http://schemas.microsoft.com/office/drawing/2014/main" id="{EF6C8115-8683-472F-BE9F-3E719023445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2067" y="6424763"/>
            <a:ext cx="2303553" cy="91462"/>
          </a:xfrm>
          <a:prstGeom prst="rect">
            <a:avLst/>
          </a:prstGeom>
        </p:spPr>
      </p:pic>
      <p:pic>
        <p:nvPicPr>
          <p:cNvPr id="10" name="Grafik 9"/>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0103768" y="6064755"/>
            <a:ext cx="2088232" cy="576000"/>
          </a:xfrm>
          <a:prstGeom prst="rect">
            <a:avLst/>
          </a:prstGeom>
        </p:spPr>
      </p:pic>
    </p:spTree>
    <p:extLst>
      <p:ext uri="{BB962C8B-B14F-4D97-AF65-F5344CB8AC3E}">
        <p14:creationId xmlns:p14="http://schemas.microsoft.com/office/powerpoint/2010/main" val="196854075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461">
          <p15:clr>
            <a:srgbClr val="FBAE40"/>
          </p15:clr>
        </p15:guide>
        <p15:guide id="2" pos="721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1475" y="1563143"/>
            <a:ext cx="11449050" cy="4214255"/>
          </a:xfrm>
          <a:prstGeom prst="rect">
            <a:avLst/>
          </a:prstGeom>
        </p:spPr>
        <p:txBody>
          <a:bodyPr vert="horz" lIns="0" tIns="0" rIns="0" bIns="0" rtlCol="0" anchor="t" anchorCtr="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Placeholder 1"/>
          <p:cNvSpPr>
            <a:spLocks noGrp="1"/>
          </p:cNvSpPr>
          <p:nvPr>
            <p:ph type="title"/>
          </p:nvPr>
        </p:nvSpPr>
        <p:spPr>
          <a:xfrm>
            <a:off x="371475" y="324000"/>
            <a:ext cx="11449050" cy="1124780"/>
          </a:xfrm>
          <a:prstGeom prst="rect">
            <a:avLst/>
          </a:prstGeom>
        </p:spPr>
        <p:txBody>
          <a:bodyPr vert="horz" lIns="0" tIns="0" rIns="0" bIns="0" rtlCol="0" anchor="t" anchorCtr="0">
            <a:noAutofit/>
          </a:bodyPr>
          <a:lstStyle/>
          <a:p>
            <a:r>
              <a:rPr lang="de-DE" dirty="0" smtClean="0"/>
              <a:t>Mastertitelformat bearbeiten</a:t>
            </a:r>
            <a:endParaRPr lang="en-US" dirty="0"/>
          </a:p>
        </p:txBody>
      </p:sp>
      <p:sp>
        <p:nvSpPr>
          <p:cNvPr id="9" name="AutoShape 3"/>
          <p:cNvSpPr>
            <a:spLocks noChangeAspect="1" noChangeArrowheads="1" noTextEdit="1"/>
          </p:cNvSpPr>
          <p:nvPr userDrawn="1"/>
        </p:nvSpPr>
        <p:spPr bwMode="auto">
          <a:xfrm rot="16200000">
            <a:off x="11879334" y="3216804"/>
            <a:ext cx="354819" cy="27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 name="Foliennummernplatzhalter 4"/>
          <p:cNvSpPr>
            <a:spLocks noGrp="1"/>
          </p:cNvSpPr>
          <p:nvPr>
            <p:ph type="sldNum" sz="quarter" idx="4"/>
          </p:nvPr>
        </p:nvSpPr>
        <p:spPr>
          <a:xfrm>
            <a:off x="9386354" y="642664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20FA7F-360F-43E7-B504-331E4B689AE3}" type="slidenum">
              <a:rPr lang="de-DE" smtClean="0"/>
              <a:pPr/>
              <a:t>‹Nr.›</a:t>
            </a:fld>
            <a:endParaRPr lang="de-DE" dirty="0"/>
          </a:p>
        </p:txBody>
      </p:sp>
      <p:pic>
        <p:nvPicPr>
          <p:cNvPr id="92" name="Grafik 91"/>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a:off x="10004562" y="263239"/>
            <a:ext cx="2089584" cy="576000"/>
          </a:xfrm>
          <a:prstGeom prst="rect">
            <a:avLst/>
          </a:prstGeom>
        </p:spPr>
      </p:pic>
    </p:spTree>
    <p:extLst>
      <p:ext uri="{BB962C8B-B14F-4D97-AF65-F5344CB8AC3E}">
        <p14:creationId xmlns:p14="http://schemas.microsoft.com/office/powerpoint/2010/main" val="30147552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8" r:id="rId4"/>
    <p:sldLayoutId id="2147483689" r:id="rId5"/>
    <p:sldLayoutId id="2147483691" r:id="rId6"/>
    <p:sldLayoutId id="2147483692" r:id="rId7"/>
  </p:sldLayoutIdLst>
  <p:timing>
    <p:tnLst>
      <p:par>
        <p:cTn id="1" dur="indefinite" restart="never" nodeType="tmRoot"/>
      </p:par>
    </p:tnLst>
  </p:timing>
  <p:hf hdr="0" ftr="0" dt="0"/>
  <p:txStyles>
    <p:titleStyle>
      <a:lvl1pPr algn="l" defTabSz="914400" rtl="0" eaLnBrk="1" latinLnBrk="0" hangingPunct="1">
        <a:lnSpc>
          <a:spcPct val="114000"/>
        </a:lnSpc>
        <a:spcBef>
          <a:spcPct val="0"/>
        </a:spcBef>
        <a:buNone/>
        <a:defRPr sz="3200" b="1" kern="1200" cap="small" spc="100" baseline="0">
          <a:solidFill>
            <a:srgbClr val="002060"/>
          </a:solidFill>
          <a:latin typeface="+mj-lt"/>
          <a:ea typeface="+mj-ea"/>
          <a:cs typeface="+mj-cs"/>
        </a:defRPr>
      </a:lvl1pPr>
    </p:titleStyle>
    <p:bodyStyle>
      <a:lvl1pPr marL="228600" indent="-2286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1pPr>
      <a:lvl2pPr marL="450850" indent="-23495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2pPr>
      <a:lvl3pPr marL="66675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3pPr>
      <a:lvl4pPr marL="89535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4pPr>
      <a:lvl5pPr marL="111760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26">
          <p15:clr>
            <a:srgbClr val="F26B43"/>
          </p15:clr>
        </p15:guide>
        <p15:guide id="2" pos="234">
          <p15:clr>
            <a:srgbClr val="F26B43"/>
          </p15:clr>
        </p15:guide>
        <p15:guide id="3" pos="7446">
          <p15:clr>
            <a:srgbClr val="F26B43"/>
          </p15:clr>
        </p15:guide>
        <p15:guide id="4" orient="horz" pos="278">
          <p15:clr>
            <a:srgbClr val="F26B43"/>
          </p15:clr>
        </p15:guide>
        <p15:guide id="5" pos="3659">
          <p15:clr>
            <a:srgbClr val="F26B43"/>
          </p15:clr>
        </p15:guide>
        <p15:guide id="6" pos="4021">
          <p15:clr>
            <a:srgbClr val="F26B43"/>
          </p15:clr>
        </p15:guide>
        <p15:guide id="7" orient="horz" pos="363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7.emf"/></Relationships>
</file>

<file path=ppt/slides/_rels/slide11.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notesSlide" Target="../notesSlides/notesSlide11.xml"/><Relationship Id="rId7" Type="http://schemas.openxmlformats.org/officeDocument/2006/relationships/image" Target="../media/image40.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38.emf"/><Relationship Id="rId5" Type="http://schemas.openxmlformats.org/officeDocument/2006/relationships/oleObject" Target="../embeddings/oleObject1.bin"/><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notesSlide" Target="../notesSlides/notesSlide12.xml"/><Relationship Id="rId7"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42.emf"/><Relationship Id="rId5" Type="http://schemas.openxmlformats.org/officeDocument/2006/relationships/oleObject" Target="../embeddings/oleObject2.bin"/><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image" Target="../media/image46.emf"/><Relationship Id="rId5" Type="http://schemas.openxmlformats.org/officeDocument/2006/relationships/image" Target="../media/image45.e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 Id="rId9" Type="http://schemas.openxmlformats.org/officeDocument/2006/relationships/image" Target="../media/image57.jpeg"/></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gif"/><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9.gif"/></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9.gif"/></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A64521-ED94-4240-8AD4-6C3D7A90E715}"/>
              </a:ext>
            </a:extLst>
          </p:cNvPr>
          <p:cNvSpPr>
            <a:spLocks noGrp="1"/>
          </p:cNvSpPr>
          <p:nvPr>
            <p:ph type="ctrTitle"/>
          </p:nvPr>
        </p:nvSpPr>
        <p:spPr>
          <a:xfrm>
            <a:off x="479376" y="3633688"/>
            <a:ext cx="11593288" cy="623404"/>
          </a:xfrm>
        </p:spPr>
        <p:txBody>
          <a:bodyPr/>
          <a:lstStyle/>
          <a:p>
            <a:r>
              <a:rPr lang="en-US" sz="2800"/>
              <a:t>Fault-tolerant modular sensor electronics to perform long‐term measurements with small satellite remote sensing instruments</a:t>
            </a:r>
            <a:endParaRPr lang="de-DE" sz="2800" dirty="0"/>
          </a:p>
        </p:txBody>
      </p:sp>
      <p:sp>
        <p:nvSpPr>
          <p:cNvPr id="3" name="Untertitel 2">
            <a:extLst>
              <a:ext uri="{FF2B5EF4-FFF2-40B4-BE49-F238E27FC236}">
                <a16:creationId xmlns:a16="http://schemas.microsoft.com/office/drawing/2014/main" id="{C693119F-69DD-4BF5-B78E-98C0144F5F54}"/>
              </a:ext>
            </a:extLst>
          </p:cNvPr>
          <p:cNvSpPr>
            <a:spLocks noGrp="1"/>
          </p:cNvSpPr>
          <p:nvPr>
            <p:ph type="subTitle" idx="1"/>
          </p:nvPr>
        </p:nvSpPr>
        <p:spPr>
          <a:xfrm>
            <a:off x="489901" y="4941168"/>
            <a:ext cx="11521280" cy="360000"/>
          </a:xfrm>
        </p:spPr>
        <p:txBody>
          <a:bodyPr/>
          <a:lstStyle/>
          <a:p>
            <a:r>
              <a:rPr lang="de-DE" u="sng" smtClean="0"/>
              <a:t>Tom </a:t>
            </a:r>
            <a:r>
              <a:rPr lang="de-DE" u="sng" smtClean="0"/>
              <a:t>Neubert</a:t>
            </a:r>
            <a:r>
              <a:rPr lang="de-DE" smtClean="0"/>
              <a:t>, </a:t>
            </a:r>
            <a:r>
              <a:rPr lang="de-DE" smtClean="0"/>
              <a:t>Elektronische Messsysteme</a:t>
            </a:r>
            <a:endParaRPr lang="de-DE"/>
          </a:p>
          <a:p>
            <a:endParaRPr lang="de-DE" dirty="0"/>
          </a:p>
        </p:txBody>
      </p:sp>
      <p:pic>
        <p:nvPicPr>
          <p:cNvPr id="9" name="Bildplatzhalter 8">
            <a:extLst>
              <a:ext uri="{FF2B5EF4-FFF2-40B4-BE49-F238E27FC236}">
                <a16:creationId xmlns:a16="http://schemas.microsoft.com/office/drawing/2014/main" id="{D2FBB3C9-E17B-488D-B1B0-FD199934614E}"/>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rcRect/>
          <a:stretch>
            <a:fillRect/>
          </a:stretch>
        </p:blipFill>
        <p:spPr/>
      </p:pic>
      <p:pic>
        <p:nvPicPr>
          <p:cNvPr id="6" name="Grafik 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588480" y="341313"/>
            <a:ext cx="7204603" cy="3087687"/>
          </a:xfrm>
          <a:prstGeom prst="rect">
            <a:avLst/>
          </a:prstGeom>
        </p:spPr>
      </p:pic>
      <p:pic>
        <p:nvPicPr>
          <p:cNvPr id="7" name="Grafik 6"/>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75342" y="332656"/>
            <a:ext cx="4244448" cy="3096344"/>
          </a:xfrm>
          <a:prstGeom prst="rect">
            <a:avLst/>
          </a:prstGeom>
        </p:spPr>
      </p:pic>
      <p:sp>
        <p:nvSpPr>
          <p:cNvPr id="4" name="Textfeld 3"/>
          <p:cNvSpPr txBox="1"/>
          <p:nvPr/>
        </p:nvSpPr>
        <p:spPr>
          <a:xfrm>
            <a:off x="227348" y="5766399"/>
            <a:ext cx="9757084" cy="355482"/>
          </a:xfrm>
          <a:prstGeom prst="rect">
            <a:avLst/>
          </a:prstGeom>
          <a:noFill/>
        </p:spPr>
        <p:txBody>
          <a:bodyPr wrap="square" rtlCol="0">
            <a:spAutoFit/>
          </a:bodyPr>
          <a:lstStyle/>
          <a:p>
            <a:pPr>
              <a:lnSpc>
                <a:spcPct val="95000"/>
              </a:lnSpc>
            </a:pPr>
            <a:r>
              <a:rPr lang="de-DE" i="1"/>
              <a:t>SEI-Tagung 2025, </a:t>
            </a:r>
            <a:r>
              <a:rPr lang="de-DE" i="1" smtClean="0"/>
              <a:t>HZDR Helmholtz-Zentrum </a:t>
            </a:r>
            <a:r>
              <a:rPr lang="de-DE" i="1"/>
              <a:t>Dresden Rossendorf, </a:t>
            </a:r>
            <a:r>
              <a:rPr lang="de-DE" i="1" smtClean="0"/>
              <a:t>March </a:t>
            </a:r>
            <a:r>
              <a:rPr lang="de-DE" i="1"/>
              <a:t>24 </a:t>
            </a:r>
            <a:r>
              <a:rPr lang="de-DE" i="1" smtClean="0"/>
              <a:t>– 26, 2025</a:t>
            </a:r>
            <a:endParaRPr lang="de-DE" i="1" dirty="0" err="1" smtClean="0"/>
          </a:p>
        </p:txBody>
      </p:sp>
      <p:pic>
        <p:nvPicPr>
          <p:cNvPr id="8" name="Grafik 7"/>
          <p:cNvPicPr>
            <a:picLocks noChangeAspect="1"/>
          </p:cNvPicPr>
          <p:nvPr/>
        </p:nvPicPr>
        <p:blipFill>
          <a:blip r:embed="rId6"/>
          <a:stretch>
            <a:fillRect/>
          </a:stretch>
        </p:blipFill>
        <p:spPr>
          <a:xfrm>
            <a:off x="4395787" y="6118154"/>
            <a:ext cx="3400425" cy="733425"/>
          </a:xfrm>
          <a:prstGeom prst="rect">
            <a:avLst/>
          </a:prstGeom>
        </p:spPr>
      </p:pic>
    </p:spTree>
    <p:extLst>
      <p:ext uri="{BB962C8B-B14F-4D97-AF65-F5344CB8AC3E}">
        <p14:creationId xmlns:p14="http://schemas.microsoft.com/office/powerpoint/2010/main" val="38664179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ieren 9"/>
          <p:cNvGrpSpPr/>
          <p:nvPr/>
        </p:nvGrpSpPr>
        <p:grpSpPr>
          <a:xfrm>
            <a:off x="254685" y="1499916"/>
            <a:ext cx="6113396" cy="3649272"/>
            <a:chOff x="254685" y="1499916"/>
            <a:chExt cx="6113396" cy="3649272"/>
          </a:xfrm>
        </p:grpSpPr>
        <p:pic>
          <p:nvPicPr>
            <p:cNvPr id="5" name="Grafik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4685" y="1499916"/>
              <a:ext cx="6113396" cy="3649272"/>
            </a:xfrm>
            <a:prstGeom prst="rect">
              <a:avLst/>
            </a:prstGeom>
          </p:spPr>
        </p:pic>
        <p:sp>
          <p:nvSpPr>
            <p:cNvPr id="8" name="Pfeil nach links und rechts 7"/>
            <p:cNvSpPr/>
            <p:nvPr/>
          </p:nvSpPr>
          <p:spPr>
            <a:xfrm>
              <a:off x="3350731" y="3969060"/>
              <a:ext cx="864096" cy="242508"/>
            </a:xfrm>
            <a:prstGeom prst="leftRightArrow">
              <a:avLst/>
            </a:prstGeom>
            <a:solidFill>
              <a:srgbClr val="F2F2F2"/>
            </a:solidFill>
            <a:ln>
              <a:solidFill>
                <a:srgbClr val="023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r>
                <a:rPr lang="de-DE" sz="800" b="1" smtClean="0">
                  <a:solidFill>
                    <a:schemeClr val="tx1"/>
                  </a:solidFill>
                </a:rPr>
                <a:t>ICAP</a:t>
              </a:r>
              <a:endParaRPr lang="de-DE" sz="900" b="1" dirty="0" err="1" smtClean="0">
                <a:solidFill>
                  <a:schemeClr val="tx1"/>
                </a:solidFill>
              </a:endParaRPr>
            </a:p>
          </p:txBody>
        </p:sp>
      </p:grpSp>
      <p:sp>
        <p:nvSpPr>
          <p:cNvPr id="2" name="Titel 1"/>
          <p:cNvSpPr>
            <a:spLocks noGrp="1"/>
          </p:cNvSpPr>
          <p:nvPr>
            <p:ph type="title"/>
          </p:nvPr>
        </p:nvSpPr>
        <p:spPr>
          <a:xfrm>
            <a:off x="371475" y="324000"/>
            <a:ext cx="11449050" cy="462073"/>
          </a:xfrm>
        </p:spPr>
        <p:txBody>
          <a:bodyPr/>
          <a:lstStyle/>
          <a:p>
            <a:r>
              <a:rPr lang="de-DE" sz="2400" smtClean="0"/>
              <a:t>MITIGATION STRATEGY</a:t>
            </a:r>
            <a:endParaRPr lang="de-DE" sz="2400" dirty="0"/>
          </a:p>
        </p:txBody>
      </p:sp>
      <p:sp>
        <p:nvSpPr>
          <p:cNvPr id="3" name="Textplatzhalter 2"/>
          <p:cNvSpPr>
            <a:spLocks noGrp="1"/>
          </p:cNvSpPr>
          <p:nvPr>
            <p:ph type="body" sz="quarter" idx="15"/>
          </p:nvPr>
        </p:nvSpPr>
        <p:spPr>
          <a:xfrm>
            <a:off x="371475" y="1132578"/>
            <a:ext cx="11682999" cy="367338"/>
          </a:xfrm>
        </p:spPr>
        <p:txBody>
          <a:bodyPr/>
          <a:lstStyle/>
          <a:p>
            <a:r>
              <a:rPr lang="de-DE" dirty="0" smtClean="0"/>
              <a:t>Blockdiagram						Security </a:t>
            </a:r>
            <a:r>
              <a:rPr lang="de-DE" dirty="0" err="1" smtClean="0"/>
              <a:t>strategy</a:t>
            </a:r>
            <a:endParaRPr lang="de-DE" dirty="0"/>
          </a:p>
        </p:txBody>
      </p:sp>
      <p:sp>
        <p:nvSpPr>
          <p:cNvPr id="6" name="Textfeld 5"/>
          <p:cNvSpPr txBox="1"/>
          <p:nvPr/>
        </p:nvSpPr>
        <p:spPr>
          <a:xfrm>
            <a:off x="6382145" y="1594574"/>
            <a:ext cx="4705134" cy="3083921"/>
          </a:xfrm>
          <a:prstGeom prst="rect">
            <a:avLst/>
          </a:prstGeom>
          <a:noFill/>
        </p:spPr>
        <p:txBody>
          <a:bodyPr wrap="none" rtlCol="0">
            <a:spAutoFit/>
          </a:bodyPr>
          <a:lstStyle/>
          <a:p>
            <a:pPr>
              <a:lnSpc>
                <a:spcPct val="95000"/>
              </a:lnSpc>
            </a:pPr>
            <a:r>
              <a:rPr lang="en-US" sz="1600" b="1" dirty="0" smtClean="0"/>
              <a:t>BIST</a:t>
            </a:r>
            <a:r>
              <a:rPr lang="en-US" sz="1600" dirty="0" smtClean="0"/>
              <a:t>: Detection </a:t>
            </a:r>
            <a:r>
              <a:rPr lang="en-US" sz="1600" dirty="0"/>
              <a:t>and monitoring of failure</a:t>
            </a:r>
          </a:p>
          <a:p>
            <a:pPr marL="285750" indent="-285750">
              <a:lnSpc>
                <a:spcPct val="150000"/>
              </a:lnSpc>
              <a:buFont typeface="Arial" panose="020B0604020202020204" pitchFamily="34" charset="0"/>
              <a:buChar char="•"/>
            </a:pPr>
            <a:r>
              <a:rPr lang="en-US" sz="1600" dirty="0" smtClean="0"/>
              <a:t>Diagnostics for all vital functions</a:t>
            </a:r>
          </a:p>
          <a:p>
            <a:pPr marL="285750" indent="-285750">
              <a:buFont typeface="Arial" panose="020B0604020202020204" pitchFamily="34" charset="0"/>
              <a:buChar char="•"/>
            </a:pPr>
            <a:r>
              <a:rPr lang="en-US" sz="1600" dirty="0" smtClean="0"/>
              <a:t>Classification in</a:t>
            </a:r>
          </a:p>
          <a:p>
            <a:pPr marL="742950" lvl="1" indent="-285750">
              <a:lnSpc>
                <a:spcPct val="95000"/>
              </a:lnSpc>
              <a:buFont typeface="Arial" panose="020B0604020202020204" pitchFamily="34" charset="0"/>
              <a:buChar char="•"/>
            </a:pPr>
            <a:r>
              <a:rPr lang="en-US" sz="1600" dirty="0" smtClean="0"/>
              <a:t>Minor 	</a:t>
            </a:r>
            <a:r>
              <a:rPr lang="en-US" sz="1600" smtClean="0"/>
              <a:t>		 </a:t>
            </a:r>
            <a:r>
              <a:rPr lang="en-US" sz="1600" smtClean="0">
                <a:sym typeface="Wingdings" panose="05000000000000000000" pitchFamily="2" charset="2"/>
              </a:rPr>
              <a:t> </a:t>
            </a:r>
            <a:r>
              <a:rPr lang="en-US" sz="1600" dirty="0" smtClean="0">
                <a:sym typeface="Wingdings" panose="05000000000000000000" pitchFamily="2" charset="2"/>
              </a:rPr>
              <a:t>W</a:t>
            </a:r>
            <a:r>
              <a:rPr lang="en-US" sz="1600" dirty="0" smtClean="0"/>
              <a:t>arning</a:t>
            </a:r>
          </a:p>
          <a:p>
            <a:pPr marL="742950" lvl="1" indent="-285750">
              <a:lnSpc>
                <a:spcPct val="95000"/>
              </a:lnSpc>
              <a:buFont typeface="Arial" panose="020B0604020202020204" pitchFamily="34" charset="0"/>
              <a:buChar char="•"/>
            </a:pPr>
            <a:r>
              <a:rPr lang="en-US" sz="1600" dirty="0" smtClean="0"/>
              <a:t>Major errors</a:t>
            </a:r>
            <a:r>
              <a:rPr lang="en-US" sz="1600" smtClean="0"/>
              <a:t>	 </a:t>
            </a:r>
            <a:r>
              <a:rPr lang="en-US" sz="1600" smtClean="0">
                <a:sym typeface="Wingdings" panose="05000000000000000000" pitchFamily="2" charset="2"/>
              </a:rPr>
              <a:t> </a:t>
            </a:r>
            <a:r>
              <a:rPr lang="en-US" sz="1600" dirty="0" smtClean="0">
                <a:sym typeface="Wingdings" panose="05000000000000000000" pitchFamily="2" charset="2"/>
              </a:rPr>
              <a:t>Reconfiguration</a:t>
            </a:r>
            <a:endParaRPr lang="en-US" sz="1600" dirty="0" smtClean="0"/>
          </a:p>
          <a:p>
            <a:pPr marL="742950" lvl="1" indent="-285750">
              <a:lnSpc>
                <a:spcPct val="95000"/>
              </a:lnSpc>
              <a:buFont typeface="Arial" panose="020B0604020202020204" pitchFamily="34" charset="0"/>
              <a:buChar char="•"/>
            </a:pPr>
            <a:r>
              <a:rPr lang="en-US" sz="1600" dirty="0" smtClean="0"/>
              <a:t>Critical situations </a:t>
            </a:r>
            <a:r>
              <a:rPr lang="en-US" sz="1600" dirty="0" smtClean="0">
                <a:sym typeface="Wingdings" panose="05000000000000000000" pitchFamily="2" charset="2"/>
              </a:rPr>
              <a:t> Shutdown</a:t>
            </a:r>
          </a:p>
          <a:p>
            <a:pPr>
              <a:lnSpc>
                <a:spcPct val="95000"/>
              </a:lnSpc>
            </a:pPr>
            <a:endParaRPr lang="en-US" sz="1600" dirty="0" smtClean="0"/>
          </a:p>
          <a:p>
            <a:pPr>
              <a:lnSpc>
                <a:spcPct val="95000"/>
              </a:lnSpc>
            </a:pPr>
            <a:r>
              <a:rPr lang="en-US" sz="1600" b="1" smtClean="0"/>
              <a:t>Reconfiguration</a:t>
            </a:r>
            <a:r>
              <a:rPr lang="en-US" sz="1600" smtClean="0"/>
              <a:t> process initiated </a:t>
            </a:r>
            <a:endParaRPr lang="en-US" sz="1600" dirty="0"/>
          </a:p>
          <a:p>
            <a:pPr marL="285750" indent="-285750">
              <a:lnSpc>
                <a:spcPct val="150000"/>
              </a:lnSpc>
              <a:buFont typeface="Arial" panose="020B0604020202020204" pitchFamily="34" charset="0"/>
              <a:buChar char="•"/>
            </a:pPr>
            <a:r>
              <a:rPr lang="en-US" sz="1600" dirty="0"/>
              <a:t>o</a:t>
            </a:r>
            <a:r>
              <a:rPr lang="en-US" sz="1600" dirty="0" smtClean="0"/>
              <a:t>n Software crash</a:t>
            </a:r>
          </a:p>
          <a:p>
            <a:pPr marL="285750" indent="-285750">
              <a:lnSpc>
                <a:spcPct val="95000"/>
              </a:lnSpc>
              <a:buFont typeface="Arial" panose="020B0604020202020204" pitchFamily="34" charset="0"/>
              <a:buChar char="•"/>
            </a:pPr>
            <a:r>
              <a:rPr lang="en-US" sz="1600" dirty="0" smtClean="0"/>
              <a:t>compensate </a:t>
            </a:r>
            <a:r>
              <a:rPr lang="en-US" sz="1600" dirty="0"/>
              <a:t>for SEU and SEFI induced errors </a:t>
            </a:r>
          </a:p>
          <a:p>
            <a:pPr marL="285750" indent="-285750">
              <a:lnSpc>
                <a:spcPct val="150000"/>
              </a:lnSpc>
              <a:buFont typeface="Arial" panose="020B0604020202020204" pitchFamily="34" charset="0"/>
              <a:buChar char="•"/>
            </a:pPr>
            <a:r>
              <a:rPr lang="en-US" sz="1600" dirty="0" smtClean="0"/>
              <a:t>safe </a:t>
            </a:r>
            <a:r>
              <a:rPr lang="en-US" sz="1600" dirty="0"/>
              <a:t>shutdown at SEL </a:t>
            </a:r>
            <a:r>
              <a:rPr lang="en-US" sz="1600" dirty="0" smtClean="0"/>
              <a:t>events</a:t>
            </a:r>
            <a:endParaRPr lang="en-US" sz="1600" dirty="0"/>
          </a:p>
        </p:txBody>
      </p:sp>
      <p:sp>
        <p:nvSpPr>
          <p:cNvPr id="7" name="Textfeld 6"/>
          <p:cNvSpPr txBox="1"/>
          <p:nvPr/>
        </p:nvSpPr>
        <p:spPr>
          <a:xfrm>
            <a:off x="5663952" y="5105360"/>
            <a:ext cx="5880777" cy="1408078"/>
          </a:xfrm>
          <a:prstGeom prst="rect">
            <a:avLst/>
          </a:prstGeom>
          <a:noFill/>
          <a:ln w="28575">
            <a:solidFill>
              <a:srgbClr val="97B9E2"/>
            </a:solidFill>
          </a:ln>
        </p:spPr>
        <p:txBody>
          <a:bodyPr wrap="none" rtlCol="0">
            <a:spAutoFit/>
          </a:bodyPr>
          <a:lstStyle/>
          <a:p>
            <a:pPr>
              <a:lnSpc>
                <a:spcPct val="95000"/>
              </a:lnSpc>
            </a:pPr>
            <a:r>
              <a:rPr lang="en-US" dirty="0" smtClean="0">
                <a:sym typeface="Wingdings" panose="05000000000000000000" pitchFamily="2" charset="2"/>
              </a:rPr>
              <a:t>Highly secured boot process</a:t>
            </a:r>
          </a:p>
          <a:p>
            <a:pPr marL="285750" indent="-285750">
              <a:lnSpc>
                <a:spcPct val="95000"/>
              </a:lnSpc>
              <a:buFont typeface="Arial" panose="020B0604020202020204" pitchFamily="34" charset="0"/>
              <a:buChar char="•"/>
            </a:pPr>
            <a:r>
              <a:rPr lang="en-US" dirty="0" smtClean="0">
                <a:sym typeface="Wingdings" panose="05000000000000000000" pitchFamily="2" charset="2"/>
              </a:rPr>
              <a:t>Redundant boot devices</a:t>
            </a:r>
          </a:p>
          <a:p>
            <a:pPr marL="742950" lvl="1" indent="-285750">
              <a:lnSpc>
                <a:spcPct val="95000"/>
              </a:lnSpc>
              <a:buFont typeface="Arial" panose="020B0604020202020204" pitchFamily="34" charset="0"/>
              <a:buChar char="•"/>
            </a:pPr>
            <a:r>
              <a:rPr lang="en-US" dirty="0" smtClean="0">
                <a:sym typeface="Wingdings" panose="05000000000000000000" pitchFamily="2" charset="2"/>
              </a:rPr>
              <a:t>Automatic switch between Nominal/Redundant</a:t>
            </a:r>
          </a:p>
          <a:p>
            <a:pPr marL="285750" indent="-285750">
              <a:lnSpc>
                <a:spcPct val="95000"/>
              </a:lnSpc>
              <a:buFont typeface="Arial" panose="020B0604020202020204" pitchFamily="34" charset="0"/>
              <a:buChar char="•"/>
            </a:pPr>
            <a:r>
              <a:rPr lang="en-US" dirty="0" smtClean="0">
                <a:sym typeface="Wingdings" panose="05000000000000000000" pitchFamily="2" charset="2"/>
              </a:rPr>
              <a:t>‘Golden Image’ in third device</a:t>
            </a:r>
          </a:p>
          <a:p>
            <a:pPr marL="285750" indent="-285750">
              <a:lnSpc>
                <a:spcPct val="95000"/>
              </a:lnSpc>
              <a:buFont typeface="Arial" panose="020B0604020202020204" pitchFamily="34" charset="0"/>
              <a:buChar char="•"/>
            </a:pPr>
            <a:r>
              <a:rPr lang="en-US" dirty="0" smtClean="0">
                <a:sym typeface="Wingdings" panose="05000000000000000000" pitchFamily="2" charset="2"/>
              </a:rPr>
              <a:t>BIST and automatic correction of invalid FW image </a:t>
            </a:r>
            <a:endParaRPr lang="en-US" dirty="0"/>
          </a:p>
        </p:txBody>
      </p:sp>
      <p:sp>
        <p:nvSpPr>
          <p:cNvPr id="9" name="Rechteck 8"/>
          <p:cNvSpPr/>
          <p:nvPr/>
        </p:nvSpPr>
        <p:spPr>
          <a:xfrm>
            <a:off x="426915" y="5583194"/>
            <a:ext cx="4732159" cy="911019"/>
          </a:xfrm>
          <a:prstGeom prst="rect">
            <a:avLst/>
          </a:prstGeom>
        </p:spPr>
        <p:txBody>
          <a:bodyPr wrap="square">
            <a:spAutoFit/>
          </a:bodyPr>
          <a:lstStyle/>
          <a:p>
            <a:pPr lvl="0">
              <a:lnSpc>
                <a:spcPct val="95000"/>
              </a:lnSpc>
              <a:spcAft>
                <a:spcPts val="0"/>
              </a:spcAft>
            </a:pPr>
            <a:r>
              <a:rPr lang="en-US" sz="1400" dirty="0" smtClean="0"/>
              <a:t>Triple Firmware </a:t>
            </a:r>
            <a:r>
              <a:rPr lang="en-US" sz="1400" smtClean="0"/>
              <a:t>storage </a:t>
            </a:r>
            <a:r>
              <a:rPr lang="en-US" sz="1400" smtClean="0"/>
              <a:t>devices:</a:t>
            </a:r>
            <a:endParaRPr lang="en-US" sz="1400" dirty="0" smtClean="0"/>
          </a:p>
          <a:p>
            <a:pPr marL="285750" lvl="0" indent="-285750">
              <a:lnSpc>
                <a:spcPct val="95000"/>
              </a:lnSpc>
              <a:spcAft>
                <a:spcPts val="0"/>
              </a:spcAft>
              <a:buFont typeface="Arial" panose="020B0604020202020204" pitchFamily="34" charset="0"/>
              <a:buChar char="•"/>
            </a:pPr>
            <a:r>
              <a:rPr lang="en-US" sz="1400" dirty="0" smtClean="0"/>
              <a:t>QSPI</a:t>
            </a:r>
            <a:r>
              <a:rPr lang="en-US" sz="1400" dirty="0"/>
              <a:t>		nominal (primary) boot device</a:t>
            </a:r>
            <a:endParaRPr lang="de-DE" sz="1400" dirty="0"/>
          </a:p>
          <a:p>
            <a:pPr marL="285750" lvl="0" indent="-285750">
              <a:lnSpc>
                <a:spcPct val="95000"/>
              </a:lnSpc>
              <a:spcAft>
                <a:spcPts val="0"/>
              </a:spcAft>
              <a:buFont typeface="Arial" panose="020B0604020202020204" pitchFamily="34" charset="0"/>
              <a:buChar char="•"/>
            </a:pPr>
            <a:r>
              <a:rPr lang="en-US" sz="1400" dirty="0"/>
              <a:t>SD-Card	redundant (secondary) boot device</a:t>
            </a:r>
            <a:endParaRPr lang="de-DE" sz="1400" dirty="0"/>
          </a:p>
          <a:p>
            <a:pPr marL="285750" lvl="0" indent="-285750">
              <a:lnSpc>
                <a:spcPct val="95000"/>
              </a:lnSpc>
              <a:spcAft>
                <a:spcPts val="0"/>
              </a:spcAft>
              <a:buFont typeface="Arial" panose="020B0604020202020204" pitchFamily="34" charset="0"/>
              <a:buChar char="•"/>
            </a:pPr>
            <a:r>
              <a:rPr lang="en-US" sz="1400" dirty="0" err="1"/>
              <a:t>eMMC</a:t>
            </a:r>
            <a:r>
              <a:rPr lang="en-US" sz="1400" dirty="0"/>
              <a:t>	</a:t>
            </a:r>
            <a:r>
              <a:rPr lang="en-US" sz="1400" dirty="0" smtClean="0"/>
              <a:t>	Transfer </a:t>
            </a:r>
            <a:r>
              <a:rPr lang="en-US" sz="1400" dirty="0"/>
              <a:t>memory and ‘Golden image’</a:t>
            </a:r>
            <a:endParaRPr lang="de-DE" sz="1400" dirty="0"/>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757954" y="1297881"/>
            <a:ext cx="931980" cy="262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liennummernplatzhalter 3"/>
          <p:cNvSpPr>
            <a:spLocks noGrp="1"/>
          </p:cNvSpPr>
          <p:nvPr>
            <p:ph type="sldNum" sz="quarter" idx="16"/>
          </p:nvPr>
        </p:nvSpPr>
        <p:spPr/>
        <p:txBody>
          <a:bodyPr/>
          <a:lstStyle/>
          <a:p>
            <a:fld id="{DA4949DD-2209-47B4-99B7-0BB39DF5436E}" type="slidenum">
              <a:rPr lang="de-DE" smtClean="0"/>
              <a:t>10</a:t>
            </a:fld>
            <a:endParaRPr lang="de-DE"/>
          </a:p>
        </p:txBody>
      </p:sp>
    </p:spTree>
    <p:extLst>
      <p:ext uri="{BB962C8B-B14F-4D97-AF65-F5344CB8AC3E}">
        <p14:creationId xmlns:p14="http://schemas.microsoft.com/office/powerpoint/2010/main" val="219317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4"/>
          <a:stretch>
            <a:fillRect/>
          </a:stretch>
        </p:blipFill>
        <p:spPr>
          <a:xfrm>
            <a:off x="8492430" y="4660112"/>
            <a:ext cx="2032570" cy="1503976"/>
          </a:xfrm>
          <a:prstGeom prst="rect">
            <a:avLst/>
          </a:prstGeom>
        </p:spPr>
      </p:pic>
      <p:sp>
        <p:nvSpPr>
          <p:cNvPr id="2" name="Titel 1"/>
          <p:cNvSpPr>
            <a:spLocks noGrp="1"/>
          </p:cNvSpPr>
          <p:nvPr>
            <p:ph type="title"/>
          </p:nvPr>
        </p:nvSpPr>
        <p:spPr/>
        <p:txBody>
          <a:bodyPr/>
          <a:lstStyle/>
          <a:p>
            <a:r>
              <a:rPr lang="de-DE" sz="2400" smtClean="0"/>
              <a:t>DUAL-BOOT SUPERVISOR AND SEL PROTECTION</a:t>
            </a:r>
            <a:endParaRPr lang="de-DE" sz="2400" dirty="0"/>
          </a:p>
        </p:txBody>
      </p:sp>
      <p:sp>
        <p:nvSpPr>
          <p:cNvPr id="3" name="Textplatzhalter 2"/>
          <p:cNvSpPr>
            <a:spLocks noGrp="1"/>
          </p:cNvSpPr>
          <p:nvPr>
            <p:ph type="body" sz="quarter" idx="15"/>
          </p:nvPr>
        </p:nvSpPr>
        <p:spPr/>
        <p:txBody>
          <a:bodyPr/>
          <a:lstStyle/>
          <a:p>
            <a:r>
              <a:rPr lang="en-US" dirty="0">
                <a:ea typeface="Times New Roman" panose="02020603050405020304" pitchFamily="18" charset="0"/>
              </a:rPr>
              <a:t>Radiation hard µC </a:t>
            </a:r>
            <a:r>
              <a:rPr lang="en-US" dirty="0" smtClean="0">
                <a:ea typeface="Times New Roman" panose="02020603050405020304" pitchFamily="18" charset="0"/>
              </a:rPr>
              <a:t>Supervisor				SEL overcurrent protection</a:t>
            </a:r>
            <a:endParaRPr lang="en-US" dirty="0">
              <a:ea typeface="Times New Roman" panose="02020603050405020304" pitchFamily="18" charset="0"/>
            </a:endParaRPr>
          </a:p>
          <a:p>
            <a:endParaRPr lang="de-DE" dirty="0"/>
          </a:p>
        </p:txBody>
      </p:sp>
      <p:graphicFrame>
        <p:nvGraphicFramePr>
          <p:cNvPr id="6" name="Objekt 5"/>
          <p:cNvGraphicFramePr>
            <a:graphicFrameLocks noChangeAspect="1"/>
          </p:cNvGraphicFramePr>
          <p:nvPr>
            <p:extLst/>
          </p:nvPr>
        </p:nvGraphicFramePr>
        <p:xfrm>
          <a:off x="983432" y="1448780"/>
          <a:ext cx="3420380" cy="2052228"/>
        </p:xfrm>
        <a:graphic>
          <a:graphicData uri="http://schemas.openxmlformats.org/presentationml/2006/ole">
            <mc:AlternateContent xmlns:mc="http://schemas.openxmlformats.org/markup-compatibility/2006">
              <mc:Choice xmlns:v="urn:schemas-microsoft-com:vml" Requires="v">
                <p:oleObj spid="_x0000_s2141" name="Visio" r:id="rId5" imgW="4641009" imgH="2781415" progId="Visio.Drawing.15">
                  <p:embed/>
                </p:oleObj>
              </mc:Choice>
              <mc:Fallback>
                <p:oleObj name="Visio" r:id="rId5" imgW="4641009" imgH="2781415" progId="Visio.Drawing.1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3432" y="1448780"/>
                        <a:ext cx="3420380" cy="2052228"/>
                      </a:xfrm>
                      <a:prstGeom prst="rect">
                        <a:avLst/>
                      </a:prstGeom>
                      <a:noFill/>
                    </p:spPr>
                  </p:pic>
                </p:oleObj>
              </mc:Fallback>
            </mc:AlternateContent>
          </a:graphicData>
        </a:graphic>
      </p:graphicFrame>
      <p:pic>
        <p:nvPicPr>
          <p:cNvPr id="11" name="Grafik 10"/>
          <p:cNvPicPr>
            <a:picLocks noChangeAspect="1"/>
          </p:cNvPicPr>
          <p:nvPr/>
        </p:nvPicPr>
        <p:blipFill>
          <a:blip r:embed="rId7"/>
          <a:stretch>
            <a:fillRect/>
          </a:stretch>
        </p:blipFill>
        <p:spPr>
          <a:xfrm>
            <a:off x="406574" y="4797232"/>
            <a:ext cx="2233042" cy="1867786"/>
          </a:xfrm>
          <a:prstGeom prst="rect">
            <a:avLst/>
          </a:prstGeom>
        </p:spPr>
      </p:pic>
      <p:sp>
        <p:nvSpPr>
          <p:cNvPr id="12" name="Rechteck 11"/>
          <p:cNvSpPr/>
          <p:nvPr/>
        </p:nvSpPr>
        <p:spPr>
          <a:xfrm>
            <a:off x="2783632" y="4941389"/>
            <a:ext cx="3600399" cy="1077218"/>
          </a:xfrm>
          <a:prstGeom prst="rect">
            <a:avLst/>
          </a:prstGeom>
        </p:spPr>
        <p:txBody>
          <a:bodyPr wrap="square">
            <a:spAutoFit/>
          </a:bodyPr>
          <a:lstStyle/>
          <a:p>
            <a:pPr marL="285750" indent="-285750">
              <a:buFont typeface="Arial" panose="020B0604020202020204" pitchFamily="34" charset="0"/>
              <a:buChar char="•"/>
            </a:pPr>
            <a:r>
              <a:rPr lang="en-US" sz="1600" dirty="0" smtClean="0">
                <a:latin typeface="+mj-lt"/>
                <a:ea typeface="Times New Roman" panose="02020603050405020304" pitchFamily="18" charset="0"/>
              </a:rPr>
              <a:t>ISL706ARH  (5962R1121304VXC)</a:t>
            </a:r>
          </a:p>
          <a:p>
            <a:pPr marL="285750" indent="-285750">
              <a:buFont typeface="Arial" panose="020B0604020202020204" pitchFamily="34" charset="0"/>
              <a:buChar char="•"/>
            </a:pPr>
            <a:r>
              <a:rPr lang="en-US" sz="1600" dirty="0" smtClean="0">
                <a:latin typeface="+mj-lt"/>
              </a:rPr>
              <a:t>QML </a:t>
            </a:r>
            <a:r>
              <a:rPr lang="en-US" sz="1600" dirty="0">
                <a:latin typeface="+mj-lt"/>
              </a:rPr>
              <a:t>qualified per MIL-PRF-38535 </a:t>
            </a:r>
            <a:endParaRPr lang="en-US" sz="1600" dirty="0" smtClean="0">
              <a:latin typeface="+mj-lt"/>
            </a:endParaRPr>
          </a:p>
          <a:p>
            <a:pPr marL="285750" indent="-285750">
              <a:buFont typeface="Arial" panose="020B0604020202020204" pitchFamily="34" charset="0"/>
              <a:buChar char="•"/>
            </a:pPr>
            <a:r>
              <a:rPr lang="de-DE" sz="1600" dirty="0" smtClean="0">
                <a:latin typeface="+mj-lt"/>
              </a:rPr>
              <a:t>High </a:t>
            </a:r>
            <a:r>
              <a:rPr lang="de-DE" sz="1600" dirty="0">
                <a:latin typeface="+mj-lt"/>
              </a:rPr>
              <a:t>dose </a:t>
            </a:r>
            <a:r>
              <a:rPr lang="de-DE" sz="1600" dirty="0" smtClean="0">
                <a:latin typeface="+mj-lt"/>
              </a:rPr>
              <a:t>rate   	100krad(Si)</a:t>
            </a:r>
          </a:p>
          <a:p>
            <a:pPr marL="285750" indent="-285750">
              <a:buFont typeface="Arial" panose="020B0604020202020204" pitchFamily="34" charset="0"/>
              <a:buChar char="•"/>
            </a:pPr>
            <a:r>
              <a:rPr lang="de-DE" sz="1600" dirty="0" smtClean="0">
                <a:latin typeface="+mj-lt"/>
              </a:rPr>
              <a:t>SEL LET</a:t>
            </a:r>
            <a:r>
              <a:rPr lang="de-DE" sz="1000" dirty="0" smtClean="0">
                <a:latin typeface="+mj-lt"/>
              </a:rPr>
              <a:t>TH</a:t>
            </a:r>
            <a:r>
              <a:rPr lang="de-DE" sz="1600" dirty="0">
                <a:latin typeface="+mj-lt"/>
              </a:rPr>
              <a:t>	</a:t>
            </a:r>
            <a:r>
              <a:rPr lang="de-DE" sz="1600" dirty="0" smtClean="0">
                <a:latin typeface="+mj-lt"/>
              </a:rPr>
              <a:t>	86MeV•cm</a:t>
            </a:r>
            <a:r>
              <a:rPr lang="de-DE" sz="1600" baseline="30000" dirty="0" smtClean="0">
                <a:latin typeface="+mj-lt"/>
              </a:rPr>
              <a:t>2</a:t>
            </a:r>
            <a:r>
              <a:rPr lang="de-DE" sz="1600" dirty="0" smtClean="0">
                <a:latin typeface="+mj-lt"/>
              </a:rPr>
              <a:t>/mg</a:t>
            </a:r>
          </a:p>
        </p:txBody>
      </p:sp>
      <p:sp>
        <p:nvSpPr>
          <p:cNvPr id="5" name="Rechteck 4"/>
          <p:cNvSpPr/>
          <p:nvPr/>
        </p:nvSpPr>
        <p:spPr>
          <a:xfrm>
            <a:off x="551384" y="3527405"/>
            <a:ext cx="5770882" cy="1200329"/>
          </a:xfrm>
          <a:prstGeom prst="rect">
            <a:avLst/>
          </a:prstGeom>
        </p:spPr>
        <p:txBody>
          <a:bodyPr wrap="square">
            <a:spAutoFit/>
          </a:bodyPr>
          <a:lstStyle/>
          <a:p>
            <a:r>
              <a:rPr lang="en-US" sz="1600" dirty="0" smtClean="0">
                <a:latin typeface="+mj-lt"/>
                <a:ea typeface="Times New Roman" panose="02020603050405020304" pitchFamily="18" charset="0"/>
              </a:rPr>
              <a:t>WDT </a:t>
            </a:r>
            <a:r>
              <a:rPr lang="en-US" sz="1600" dirty="0">
                <a:latin typeface="+mj-lt"/>
                <a:ea typeface="Times New Roman" panose="02020603050405020304" pitchFamily="18" charset="0"/>
              </a:rPr>
              <a:t>resets the system due to the following </a:t>
            </a:r>
            <a:r>
              <a:rPr lang="en-US" sz="1600">
                <a:latin typeface="+mj-lt"/>
                <a:ea typeface="Times New Roman" panose="02020603050405020304" pitchFamily="18" charset="0"/>
              </a:rPr>
              <a:t>events</a:t>
            </a:r>
            <a:r>
              <a:rPr lang="en-US" sz="1600" smtClean="0">
                <a:latin typeface="+mj-lt"/>
                <a:ea typeface="Times New Roman" panose="02020603050405020304" pitchFamily="18" charset="0"/>
              </a:rPr>
              <a:t>:</a:t>
            </a:r>
            <a:endParaRPr lang="de-DE" sz="1600" dirty="0">
              <a:latin typeface="+mj-lt"/>
              <a:ea typeface="Times New Roman" panose="02020603050405020304" pitchFamily="18" charset="0"/>
            </a:endParaRPr>
          </a:p>
          <a:p>
            <a:pPr marL="285750" indent="-285750">
              <a:lnSpc>
                <a:spcPct val="150000"/>
              </a:lnSpc>
              <a:buFont typeface="Arial" panose="020B0604020202020204" pitchFamily="34" charset="0"/>
              <a:buChar char="•"/>
            </a:pPr>
            <a:r>
              <a:rPr lang="en-US" sz="1600" dirty="0">
                <a:ea typeface="Times New Roman" panose="02020603050405020304" pitchFamily="18" charset="0"/>
              </a:rPr>
              <a:t>SEU caused error of the PL configuration</a:t>
            </a:r>
            <a:endParaRPr lang="de-DE" sz="1600" dirty="0">
              <a:ea typeface="Times New Roman" panose="02020603050405020304" pitchFamily="18" charset="0"/>
            </a:endParaRPr>
          </a:p>
          <a:p>
            <a:pPr marL="285750" lvl="0" indent="-285750">
              <a:spcAft>
                <a:spcPts val="0"/>
              </a:spcAft>
              <a:buFont typeface="Arial" panose="020B0604020202020204" pitchFamily="34" charset="0"/>
              <a:buChar char="•"/>
            </a:pPr>
            <a:r>
              <a:rPr lang="en-US" sz="1600" dirty="0" smtClean="0">
                <a:latin typeface="+mj-lt"/>
                <a:ea typeface="Times New Roman" panose="02020603050405020304" pitchFamily="18" charset="0"/>
              </a:rPr>
              <a:t>Software </a:t>
            </a:r>
            <a:r>
              <a:rPr lang="en-US" sz="1600" dirty="0">
                <a:latin typeface="+mj-lt"/>
                <a:ea typeface="Times New Roman" panose="02020603050405020304" pitchFamily="18" charset="0"/>
              </a:rPr>
              <a:t>crash of PS</a:t>
            </a:r>
            <a:endParaRPr lang="de-DE" sz="1600" dirty="0">
              <a:latin typeface="+mj-lt"/>
              <a:ea typeface="Times New Roman" panose="02020603050405020304" pitchFamily="18" charset="0"/>
            </a:endParaRPr>
          </a:p>
          <a:p>
            <a:pPr marL="285750" lvl="0" indent="-285750">
              <a:spcAft>
                <a:spcPts val="0"/>
              </a:spcAft>
              <a:buFont typeface="Arial" panose="020B0604020202020204" pitchFamily="34" charset="0"/>
              <a:buChar char="•"/>
            </a:pPr>
            <a:r>
              <a:rPr lang="en-US" sz="1600" dirty="0" smtClean="0">
                <a:latin typeface="+mj-lt"/>
                <a:ea typeface="Times New Roman" panose="02020603050405020304" pitchFamily="18" charset="0"/>
              </a:rPr>
              <a:t>SEFI </a:t>
            </a:r>
            <a:r>
              <a:rPr lang="en-US" sz="1600" dirty="0">
                <a:latin typeface="+mj-lt"/>
                <a:ea typeface="Times New Roman" panose="02020603050405020304" pitchFamily="18" charset="0"/>
              </a:rPr>
              <a:t>introduced functional interrupt</a:t>
            </a:r>
            <a:endParaRPr lang="de-DE" sz="1600" dirty="0">
              <a:latin typeface="+mj-lt"/>
              <a:ea typeface="Times New Roman" panose="02020603050405020304" pitchFamily="18" charset="0"/>
            </a:endParaRPr>
          </a:p>
        </p:txBody>
      </p:sp>
      <p:sp>
        <p:nvSpPr>
          <p:cNvPr id="7" name="Rechteck 6"/>
          <p:cNvSpPr/>
          <p:nvPr/>
        </p:nvSpPr>
        <p:spPr>
          <a:xfrm>
            <a:off x="6744072" y="3665904"/>
            <a:ext cx="5328371" cy="923330"/>
          </a:xfrm>
          <a:prstGeom prst="rect">
            <a:avLst/>
          </a:prstGeom>
        </p:spPr>
        <p:txBody>
          <a:bodyPr wrap="square">
            <a:spAutoFit/>
          </a:bodyPr>
          <a:lstStyle/>
          <a:p>
            <a:pPr marL="285750" indent="-285750" algn="just">
              <a:buFont typeface="Arial" panose="020B0604020202020204" pitchFamily="34" charset="0"/>
              <a:buChar char="•"/>
            </a:pPr>
            <a:r>
              <a:rPr lang="en-US" dirty="0" smtClean="0">
                <a:latin typeface="+mj-lt"/>
              </a:rPr>
              <a:t>ov</a:t>
            </a:r>
            <a:r>
              <a:rPr lang="en-US" dirty="0" smtClean="0">
                <a:solidFill>
                  <a:srgbClr val="221E1F"/>
                </a:solidFill>
                <a:latin typeface="+mj-lt"/>
              </a:rPr>
              <a:t>ervoltage/</a:t>
            </a:r>
            <a:r>
              <a:rPr lang="en-US" b="1" dirty="0" smtClean="0">
                <a:solidFill>
                  <a:srgbClr val="221E1F"/>
                </a:solidFill>
                <a:latin typeface="+mj-lt"/>
              </a:rPr>
              <a:t>overcurrent</a:t>
            </a:r>
            <a:r>
              <a:rPr lang="en-US" dirty="0" smtClean="0">
                <a:solidFill>
                  <a:srgbClr val="221E1F"/>
                </a:solidFill>
                <a:latin typeface="+mj-lt"/>
              </a:rPr>
              <a:t> </a:t>
            </a:r>
            <a:r>
              <a:rPr lang="en-US" dirty="0">
                <a:solidFill>
                  <a:srgbClr val="221E1F"/>
                </a:solidFill>
                <a:latin typeface="+mj-lt"/>
              </a:rPr>
              <a:t>protection </a:t>
            </a:r>
            <a:r>
              <a:rPr lang="en-US" dirty="0" smtClean="0">
                <a:solidFill>
                  <a:srgbClr val="221E1F"/>
                </a:solidFill>
                <a:latin typeface="+mj-lt"/>
              </a:rPr>
              <a:t>controller</a:t>
            </a:r>
          </a:p>
          <a:p>
            <a:pPr marL="285750" indent="-285750" algn="just">
              <a:buFont typeface="Arial" panose="020B0604020202020204" pitchFamily="34" charset="0"/>
              <a:buChar char="•"/>
            </a:pPr>
            <a:r>
              <a:rPr lang="en-US" dirty="0" smtClean="0">
                <a:solidFill>
                  <a:srgbClr val="221E1F"/>
                </a:solidFill>
                <a:latin typeface="+mj-lt"/>
              </a:rPr>
              <a:t>On SEL:  turns </a:t>
            </a:r>
            <a:r>
              <a:rPr lang="en-US" dirty="0">
                <a:solidFill>
                  <a:srgbClr val="221E1F"/>
                </a:solidFill>
                <a:latin typeface="+mj-lt"/>
              </a:rPr>
              <a:t>off the MOSFET within </a:t>
            </a:r>
            <a:r>
              <a:rPr lang="en-US" dirty="0" smtClean="0">
                <a:solidFill>
                  <a:srgbClr val="221E1F"/>
                </a:solidFill>
                <a:latin typeface="+mj-lt"/>
              </a:rPr>
              <a:t>10 </a:t>
            </a:r>
            <a:r>
              <a:rPr lang="en-US" dirty="0" err="1" smtClean="0">
                <a:solidFill>
                  <a:srgbClr val="221E1F"/>
                </a:solidFill>
                <a:latin typeface="+mj-lt"/>
              </a:rPr>
              <a:t>μs</a:t>
            </a:r>
            <a:endParaRPr lang="en-US" dirty="0" smtClean="0">
              <a:solidFill>
                <a:srgbClr val="221E1F"/>
              </a:solidFill>
              <a:latin typeface="+mj-lt"/>
            </a:endParaRPr>
          </a:p>
          <a:p>
            <a:pPr marL="285750" indent="-285750" algn="just">
              <a:buFont typeface="Arial" panose="020B0604020202020204" pitchFamily="34" charset="0"/>
              <a:buChar char="•"/>
            </a:pPr>
            <a:r>
              <a:rPr lang="en-US" dirty="0" smtClean="0">
                <a:solidFill>
                  <a:srgbClr val="221E1F"/>
                </a:solidFill>
                <a:latin typeface="+mj-lt"/>
              </a:rPr>
              <a:t>automatically </a:t>
            </a:r>
            <a:r>
              <a:rPr lang="en-US" dirty="0">
                <a:solidFill>
                  <a:srgbClr val="221E1F"/>
                </a:solidFill>
                <a:latin typeface="+mj-lt"/>
              </a:rPr>
              <a:t>restarts </a:t>
            </a:r>
            <a:r>
              <a:rPr lang="en-US" dirty="0" smtClean="0">
                <a:solidFill>
                  <a:srgbClr val="221E1F"/>
                </a:solidFill>
                <a:latin typeface="+mj-lt"/>
              </a:rPr>
              <a:t>(130ms </a:t>
            </a:r>
            <a:r>
              <a:rPr lang="en-US" dirty="0">
                <a:solidFill>
                  <a:srgbClr val="221E1F"/>
                </a:solidFill>
                <a:latin typeface="+mj-lt"/>
              </a:rPr>
              <a:t>start-up </a:t>
            </a:r>
            <a:r>
              <a:rPr lang="en-US" dirty="0" smtClean="0">
                <a:solidFill>
                  <a:srgbClr val="221E1F"/>
                </a:solidFill>
                <a:latin typeface="+mj-lt"/>
              </a:rPr>
              <a:t>delay)</a:t>
            </a:r>
          </a:p>
        </p:txBody>
      </p:sp>
      <p:pic>
        <p:nvPicPr>
          <p:cNvPr id="10" name="Grafik 9"/>
          <p:cNvPicPr>
            <a:picLocks noChangeAspect="1"/>
          </p:cNvPicPr>
          <p:nvPr/>
        </p:nvPicPr>
        <p:blipFill>
          <a:blip r:embed="rId8"/>
          <a:stretch>
            <a:fillRect/>
          </a:stretch>
        </p:blipFill>
        <p:spPr>
          <a:xfrm>
            <a:off x="6744072" y="1450619"/>
            <a:ext cx="3467100" cy="2124075"/>
          </a:xfrm>
          <a:prstGeom prst="rect">
            <a:avLst/>
          </a:prstGeom>
        </p:spPr>
      </p:pic>
      <p:sp>
        <p:nvSpPr>
          <p:cNvPr id="4" name="Foliennummernplatzhalter 3"/>
          <p:cNvSpPr>
            <a:spLocks noGrp="1"/>
          </p:cNvSpPr>
          <p:nvPr>
            <p:ph type="sldNum" sz="quarter" idx="16"/>
          </p:nvPr>
        </p:nvSpPr>
        <p:spPr/>
        <p:txBody>
          <a:bodyPr/>
          <a:lstStyle/>
          <a:p>
            <a:fld id="{DA4949DD-2209-47B4-99B7-0BB39DF5436E}" type="slidenum">
              <a:rPr lang="de-DE" smtClean="0"/>
              <a:t>11</a:t>
            </a:fld>
            <a:endParaRPr lang="de-DE"/>
          </a:p>
        </p:txBody>
      </p:sp>
    </p:spTree>
    <p:extLst>
      <p:ext uri="{BB962C8B-B14F-4D97-AF65-F5344CB8AC3E}">
        <p14:creationId xmlns:p14="http://schemas.microsoft.com/office/powerpoint/2010/main" val="3783274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BIST: Firmware check and ‚</a:t>
            </a:r>
            <a:r>
              <a:rPr lang="de-DE" sz="2400" dirty="0" err="1" smtClean="0"/>
              <a:t>Self-repair</a:t>
            </a:r>
            <a:r>
              <a:rPr lang="de-DE" sz="2400" dirty="0" smtClean="0"/>
              <a:t>‘</a:t>
            </a:r>
            <a:endParaRPr lang="de-DE" sz="2400" dirty="0"/>
          </a:p>
        </p:txBody>
      </p:sp>
      <p:sp>
        <p:nvSpPr>
          <p:cNvPr id="3" name="Textplatzhalter 2"/>
          <p:cNvSpPr>
            <a:spLocks noGrp="1"/>
          </p:cNvSpPr>
          <p:nvPr>
            <p:ph type="body" sz="quarter" idx="15"/>
          </p:nvPr>
        </p:nvSpPr>
        <p:spPr/>
        <p:txBody>
          <a:bodyPr/>
          <a:lstStyle/>
          <a:p>
            <a:r>
              <a:rPr lang="en-US" dirty="0" smtClean="0"/>
              <a:t>TMR like </a:t>
            </a:r>
            <a:r>
              <a:rPr lang="en-US" dirty="0"/>
              <a:t>behavior of the three configuration </a:t>
            </a:r>
            <a:r>
              <a:rPr lang="en-US" dirty="0" smtClean="0"/>
              <a:t>memories</a:t>
            </a:r>
            <a:endParaRPr lang="de-DE" dirty="0"/>
          </a:p>
        </p:txBody>
      </p:sp>
      <p:sp>
        <p:nvSpPr>
          <p:cNvPr id="8" name="Rechteck 7"/>
          <p:cNvSpPr/>
          <p:nvPr/>
        </p:nvSpPr>
        <p:spPr>
          <a:xfrm>
            <a:off x="6141869" y="1412776"/>
            <a:ext cx="5559317" cy="3708708"/>
          </a:xfrm>
          <a:prstGeom prst="rect">
            <a:avLst/>
          </a:prstGeom>
        </p:spPr>
        <p:txBody>
          <a:bodyPr wrap="square">
            <a:spAutoFit/>
          </a:bodyPr>
          <a:lstStyle/>
          <a:p>
            <a:pPr algn="just">
              <a:spcBef>
                <a:spcPts val="500"/>
              </a:spcBef>
              <a:spcAft>
                <a:spcPts val="1000"/>
              </a:spcAft>
            </a:pPr>
            <a:r>
              <a:rPr lang="en-US" sz="1600" dirty="0">
                <a:latin typeface="+mj-lt"/>
                <a:ea typeface="Times New Roman" panose="02020603050405020304" pitchFamily="18" charset="0"/>
              </a:rPr>
              <a:t>Each configuration memory holds the binary boot image and the correct MD5 hash tag in a separate file</a:t>
            </a:r>
            <a:r>
              <a:rPr lang="en-US" sz="1600" dirty="0" smtClean="0">
                <a:latin typeface="+mj-lt"/>
                <a:ea typeface="Times New Roman" panose="02020603050405020304" pitchFamily="18" charset="0"/>
              </a:rPr>
              <a:t>.</a:t>
            </a:r>
          </a:p>
          <a:p>
            <a:pPr algn="just">
              <a:spcBef>
                <a:spcPts val="500"/>
              </a:spcBef>
              <a:spcAft>
                <a:spcPts val="1000"/>
              </a:spcAft>
            </a:pPr>
            <a:r>
              <a:rPr lang="en-US" sz="1600" b="1" smtClean="0">
                <a:latin typeface="+mj-lt"/>
                <a:ea typeface="Times New Roman" panose="02020603050405020304" pitchFamily="18" charset="0"/>
              </a:rPr>
              <a:t>STEP 1:</a:t>
            </a:r>
            <a:r>
              <a:rPr lang="en-US" sz="1600" smtClean="0">
                <a:latin typeface="+mj-lt"/>
                <a:ea typeface="Times New Roman" panose="02020603050405020304" pitchFamily="18" charset="0"/>
              </a:rPr>
              <a:t> </a:t>
            </a:r>
            <a:r>
              <a:rPr lang="en-US" sz="1600" dirty="0" smtClean="0">
                <a:latin typeface="+mj-lt"/>
                <a:ea typeface="Times New Roman" panose="02020603050405020304" pitchFamily="18" charset="0"/>
              </a:rPr>
              <a:t>BIST</a:t>
            </a:r>
            <a:endParaRPr lang="en-US" sz="1600" dirty="0">
              <a:latin typeface="+mj-lt"/>
              <a:ea typeface="Times New Roman" panose="02020603050405020304" pitchFamily="18" charset="0"/>
            </a:endParaRPr>
          </a:p>
          <a:p>
            <a:pPr marL="285750" indent="-285750">
              <a:buFont typeface="Arial" panose="020B0604020202020204" pitchFamily="34" charset="0"/>
              <a:buChar char="•"/>
            </a:pPr>
            <a:r>
              <a:rPr lang="en-US" sz="1600" dirty="0">
                <a:latin typeface="+mj-lt"/>
              </a:rPr>
              <a:t>At </a:t>
            </a:r>
            <a:r>
              <a:rPr lang="en-US" sz="1600" dirty="0" smtClean="0">
                <a:latin typeface="+mj-lt"/>
              </a:rPr>
              <a:t>power-up </a:t>
            </a:r>
            <a:r>
              <a:rPr lang="en-US" sz="1600" dirty="0">
                <a:latin typeface="+mj-lt"/>
              </a:rPr>
              <a:t>time </a:t>
            </a:r>
            <a:r>
              <a:rPr lang="en-US" sz="1600" dirty="0" smtClean="0">
                <a:latin typeface="+mj-lt"/>
              </a:rPr>
              <a:t>‘</a:t>
            </a:r>
            <a:r>
              <a:rPr lang="en-US" sz="1600" dirty="0">
                <a:latin typeface="+mj-lt"/>
              </a:rPr>
              <a:t>System-checker’ </a:t>
            </a:r>
            <a:r>
              <a:rPr lang="en-US" sz="1600" dirty="0" smtClean="0">
                <a:latin typeface="+mj-lt"/>
              </a:rPr>
              <a:t>process</a:t>
            </a:r>
          </a:p>
          <a:p>
            <a:pPr marL="285750" indent="-285750">
              <a:buFont typeface="Arial" panose="020B0604020202020204" pitchFamily="34" charset="0"/>
              <a:buChar char="•"/>
            </a:pPr>
            <a:r>
              <a:rPr lang="en-US" sz="1600" dirty="0" smtClean="0">
                <a:latin typeface="+mj-lt"/>
              </a:rPr>
              <a:t>Firmware and stored MD5# are checked </a:t>
            </a:r>
          </a:p>
          <a:p>
            <a:pPr lvl="1"/>
            <a:r>
              <a:rPr lang="en-US" sz="1600" dirty="0" smtClean="0">
                <a:latin typeface="+mj-lt"/>
                <a:sym typeface="Wingdings" panose="05000000000000000000" pitchFamily="2" charset="2"/>
              </a:rPr>
              <a:t> FW OK marker for each device</a:t>
            </a:r>
            <a:endParaRPr lang="en-US" sz="1600" dirty="0" smtClean="0">
              <a:latin typeface="+mj-lt"/>
            </a:endParaRPr>
          </a:p>
          <a:p>
            <a:pPr marL="285750" indent="-285750">
              <a:buFont typeface="Arial" panose="020B0604020202020204" pitchFamily="34" charset="0"/>
              <a:buChar char="•"/>
            </a:pPr>
            <a:r>
              <a:rPr lang="en-US" sz="1600" dirty="0" smtClean="0">
                <a:latin typeface="+mj-lt"/>
              </a:rPr>
              <a:t>MD5# </a:t>
            </a:r>
            <a:r>
              <a:rPr lang="en-US" sz="1600" dirty="0">
                <a:latin typeface="+mj-lt"/>
              </a:rPr>
              <a:t>tags are compared to each </a:t>
            </a:r>
            <a:r>
              <a:rPr lang="en-US" sz="1600" dirty="0" smtClean="0">
                <a:latin typeface="+mj-lt"/>
              </a:rPr>
              <a:t>other’s	</a:t>
            </a:r>
          </a:p>
          <a:p>
            <a:pPr marL="742950" lvl="1" indent="-285750">
              <a:buFont typeface="Wingdings" panose="05000000000000000000" pitchFamily="2" charset="2"/>
              <a:buChar char="à"/>
            </a:pPr>
            <a:r>
              <a:rPr lang="en-US" sz="1600" dirty="0" smtClean="0">
                <a:latin typeface="+mj-lt"/>
                <a:sym typeface="Wingdings" panose="05000000000000000000" pitchFamily="2" charset="2"/>
              </a:rPr>
              <a:t>Discrepancy of memory content</a:t>
            </a:r>
          </a:p>
          <a:p>
            <a:endParaRPr lang="en-US" sz="1600" dirty="0" smtClean="0">
              <a:latin typeface="+mj-lt"/>
              <a:sym typeface="Wingdings" panose="05000000000000000000" pitchFamily="2" charset="2"/>
            </a:endParaRPr>
          </a:p>
          <a:p>
            <a:r>
              <a:rPr lang="en-US" sz="1600" b="1" smtClean="0">
                <a:latin typeface="+mj-lt"/>
                <a:sym typeface="Wingdings" panose="05000000000000000000" pitchFamily="2" charset="2"/>
              </a:rPr>
              <a:t>STEP 2:</a:t>
            </a:r>
            <a:r>
              <a:rPr lang="en-US" sz="1600" smtClean="0">
                <a:latin typeface="+mj-lt"/>
                <a:sym typeface="Wingdings" panose="05000000000000000000" pitchFamily="2" charset="2"/>
              </a:rPr>
              <a:t> Repair</a:t>
            </a:r>
            <a:r>
              <a:rPr lang="en-US" sz="1600" dirty="0" smtClean="0">
                <a:latin typeface="+mj-lt"/>
                <a:sym typeface="Wingdings" panose="05000000000000000000" pitchFamily="2" charset="2"/>
              </a:rPr>
              <a:t>, in </a:t>
            </a:r>
            <a:r>
              <a:rPr lang="en-US" sz="1600" dirty="0" smtClean="0">
                <a:latin typeface="+mj-lt"/>
              </a:rPr>
              <a:t>case </a:t>
            </a:r>
            <a:r>
              <a:rPr lang="en-US" sz="1600" dirty="0">
                <a:latin typeface="+mj-lt"/>
              </a:rPr>
              <a:t>of a </a:t>
            </a:r>
            <a:r>
              <a:rPr lang="en-US" sz="1600" dirty="0" smtClean="0">
                <a:latin typeface="+mj-lt"/>
              </a:rPr>
              <a:t>discrepancy</a:t>
            </a:r>
          </a:p>
          <a:p>
            <a:pPr marL="285750" indent="-285750">
              <a:buFont typeface="Arial" panose="020B0604020202020204" pitchFamily="34" charset="0"/>
              <a:buChar char="•"/>
            </a:pPr>
            <a:endParaRPr lang="en-US" sz="1600" smtClean="0">
              <a:latin typeface="+mj-lt"/>
            </a:endParaRPr>
          </a:p>
          <a:p>
            <a:pPr marL="285750" indent="-285750">
              <a:buFont typeface="Arial" panose="020B0604020202020204" pitchFamily="34" charset="0"/>
              <a:buChar char="•"/>
            </a:pPr>
            <a:r>
              <a:rPr lang="en-US" sz="1600" smtClean="0">
                <a:latin typeface="+mj-lt"/>
              </a:rPr>
              <a:t>consistent </a:t>
            </a:r>
            <a:r>
              <a:rPr lang="en-US" sz="1600" dirty="0" smtClean="0">
                <a:latin typeface="+mj-lt"/>
              </a:rPr>
              <a:t>memory </a:t>
            </a:r>
            <a:r>
              <a:rPr lang="en-US" sz="1600" dirty="0">
                <a:latin typeface="+mj-lt"/>
              </a:rPr>
              <a:t>is copied to the faulty </a:t>
            </a:r>
            <a:r>
              <a:rPr lang="en-US" sz="1600" dirty="0" smtClean="0">
                <a:latin typeface="+mj-lt"/>
              </a:rPr>
              <a:t>one</a:t>
            </a:r>
            <a:endParaRPr lang="de-DE" sz="1600" dirty="0">
              <a:latin typeface="+mj-lt"/>
            </a:endParaRPr>
          </a:p>
          <a:p>
            <a:pPr marL="285750" indent="-285750" algn="just">
              <a:spcBef>
                <a:spcPts val="500"/>
              </a:spcBef>
              <a:spcAft>
                <a:spcPts val="1000"/>
              </a:spcAft>
              <a:buFont typeface="Arial" panose="020B0604020202020204" pitchFamily="34" charset="0"/>
              <a:buChar char="•"/>
            </a:pPr>
            <a:endParaRPr lang="de-DE" dirty="0">
              <a:latin typeface="+mj-lt"/>
              <a:ea typeface="Times New Roman" panose="02020603050405020304" pitchFamily="18" charset="0"/>
            </a:endParaRPr>
          </a:p>
        </p:txBody>
      </p:sp>
      <p:sp>
        <p:nvSpPr>
          <p:cNvPr id="9" name="Textfeld 8"/>
          <p:cNvSpPr txBox="1"/>
          <p:nvPr/>
        </p:nvSpPr>
        <p:spPr>
          <a:xfrm>
            <a:off x="479376" y="1412776"/>
            <a:ext cx="1508746" cy="501676"/>
          </a:xfrm>
          <a:prstGeom prst="rect">
            <a:avLst/>
          </a:prstGeom>
          <a:noFill/>
        </p:spPr>
        <p:txBody>
          <a:bodyPr wrap="none" rtlCol="0">
            <a:spAutoFit/>
          </a:bodyPr>
          <a:lstStyle/>
          <a:p>
            <a:pPr>
              <a:lnSpc>
                <a:spcPct val="95000"/>
              </a:lnSpc>
            </a:pPr>
            <a:r>
              <a:rPr lang="de-DE" sz="1400" dirty="0" smtClean="0"/>
              <a:t>Nominal/Primary</a:t>
            </a:r>
          </a:p>
          <a:p>
            <a:pPr>
              <a:lnSpc>
                <a:spcPct val="95000"/>
              </a:lnSpc>
            </a:pPr>
            <a:r>
              <a:rPr lang="de-DE" sz="1400" dirty="0" smtClean="0"/>
              <a:t>Boot </a:t>
            </a:r>
            <a:r>
              <a:rPr lang="de-DE" sz="1400" dirty="0" err="1" smtClean="0"/>
              <a:t>device</a:t>
            </a:r>
            <a:endParaRPr lang="de-DE" sz="1400" dirty="0" smtClean="0"/>
          </a:p>
        </p:txBody>
      </p:sp>
      <p:sp>
        <p:nvSpPr>
          <p:cNvPr id="10" name="Textfeld 9"/>
          <p:cNvSpPr txBox="1"/>
          <p:nvPr/>
        </p:nvSpPr>
        <p:spPr>
          <a:xfrm>
            <a:off x="2240921" y="1412776"/>
            <a:ext cx="1468672" cy="501676"/>
          </a:xfrm>
          <a:prstGeom prst="rect">
            <a:avLst/>
          </a:prstGeom>
          <a:noFill/>
        </p:spPr>
        <p:txBody>
          <a:bodyPr wrap="none" rtlCol="0">
            <a:spAutoFit/>
          </a:bodyPr>
          <a:lstStyle/>
          <a:p>
            <a:pPr>
              <a:lnSpc>
                <a:spcPct val="95000"/>
              </a:lnSpc>
            </a:pPr>
            <a:r>
              <a:rPr lang="de-DE" sz="1400" dirty="0" smtClean="0"/>
              <a:t>Redundant/Sec.</a:t>
            </a:r>
          </a:p>
          <a:p>
            <a:pPr>
              <a:lnSpc>
                <a:spcPct val="95000"/>
              </a:lnSpc>
            </a:pPr>
            <a:r>
              <a:rPr lang="de-DE" sz="1400" dirty="0"/>
              <a:t>i</a:t>
            </a:r>
            <a:r>
              <a:rPr lang="de-DE" sz="1400" dirty="0" smtClean="0"/>
              <a:t>n </a:t>
            </a:r>
            <a:r>
              <a:rPr lang="de-DE" sz="1400" b="1" dirty="0" err="1" smtClean="0"/>
              <a:t>Cold</a:t>
            </a:r>
            <a:r>
              <a:rPr lang="de-DE" sz="1400" b="1" dirty="0" smtClean="0"/>
              <a:t>-Spare</a:t>
            </a:r>
          </a:p>
        </p:txBody>
      </p:sp>
      <p:sp>
        <p:nvSpPr>
          <p:cNvPr id="11" name="Textfeld 10"/>
          <p:cNvSpPr txBox="1"/>
          <p:nvPr/>
        </p:nvSpPr>
        <p:spPr>
          <a:xfrm>
            <a:off x="3951384" y="1418544"/>
            <a:ext cx="1382110" cy="297004"/>
          </a:xfrm>
          <a:prstGeom prst="rect">
            <a:avLst/>
          </a:prstGeom>
          <a:noFill/>
        </p:spPr>
        <p:txBody>
          <a:bodyPr wrap="none" rtlCol="0">
            <a:spAutoFit/>
          </a:bodyPr>
          <a:lstStyle/>
          <a:p>
            <a:pPr>
              <a:lnSpc>
                <a:spcPct val="95000"/>
              </a:lnSpc>
            </a:pPr>
            <a:r>
              <a:rPr lang="de-DE" sz="1400" dirty="0" smtClean="0"/>
              <a:t>‚Golden Image‘</a:t>
            </a:r>
          </a:p>
        </p:txBody>
      </p:sp>
      <p:pic>
        <p:nvPicPr>
          <p:cNvPr id="5" name="Grafik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9376" y="1994225"/>
            <a:ext cx="5084901" cy="2919998"/>
          </a:xfrm>
          <a:prstGeom prst="rect">
            <a:avLst/>
          </a:prstGeom>
        </p:spPr>
      </p:pic>
      <p:sp>
        <p:nvSpPr>
          <p:cNvPr id="4" name="Foliennummernplatzhalter 3"/>
          <p:cNvSpPr>
            <a:spLocks noGrp="1"/>
          </p:cNvSpPr>
          <p:nvPr>
            <p:ph type="sldNum" sz="quarter" idx="16"/>
          </p:nvPr>
        </p:nvSpPr>
        <p:spPr/>
        <p:txBody>
          <a:bodyPr/>
          <a:lstStyle/>
          <a:p>
            <a:fld id="{DA4949DD-2209-47B4-99B7-0BB39DF5436E}" type="slidenum">
              <a:rPr lang="de-DE" smtClean="0"/>
              <a:t>12</a:t>
            </a:fld>
            <a:endParaRPr lang="de-DE"/>
          </a:p>
        </p:txBody>
      </p:sp>
      <p:graphicFrame>
        <p:nvGraphicFramePr>
          <p:cNvPr id="12" name="Objekt 11"/>
          <p:cNvGraphicFramePr>
            <a:graphicFrameLocks noChangeAspect="1"/>
          </p:cNvGraphicFramePr>
          <p:nvPr>
            <p:extLst>
              <p:ext uri="{D42A27DB-BD31-4B8C-83A1-F6EECF244321}">
                <p14:modId xmlns:p14="http://schemas.microsoft.com/office/powerpoint/2010/main" val="2911424256"/>
              </p:ext>
            </p:extLst>
          </p:nvPr>
        </p:nvGraphicFramePr>
        <p:xfrm>
          <a:off x="7753525" y="5619404"/>
          <a:ext cx="817561" cy="1104811"/>
        </p:xfrm>
        <a:graphic>
          <a:graphicData uri="http://schemas.openxmlformats.org/presentationml/2006/ole">
            <mc:AlternateContent xmlns:mc="http://schemas.openxmlformats.org/markup-compatibility/2006">
              <mc:Choice xmlns:v="urn:schemas-microsoft-com:vml" Requires="v">
                <p:oleObj spid="_x0000_s4118" name="Visio" r:id="rId5" imgW="1783110" imgH="2392768" progId="Visio.Drawing.15">
                  <p:embed/>
                </p:oleObj>
              </mc:Choice>
              <mc:Fallback>
                <p:oleObj name="Visio" r:id="rId5" imgW="1783110" imgH="2392768" progId="Visio.Drawing.15">
                  <p:embed/>
                  <p:pic>
                    <p:nvPicPr>
                      <p:cNvPr id="12" name="Objek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53525" y="5619404"/>
                        <a:ext cx="817561" cy="1104811"/>
                      </a:xfrm>
                      <a:prstGeom prst="rect">
                        <a:avLst/>
                      </a:prstGeom>
                      <a:noFill/>
                      <a:extLst/>
                    </p:spPr>
                  </p:pic>
                </p:oleObj>
              </mc:Fallback>
            </mc:AlternateContent>
          </a:graphicData>
        </a:graphic>
      </p:graphicFrame>
      <p:graphicFrame>
        <p:nvGraphicFramePr>
          <p:cNvPr id="13" name="Objekt 12"/>
          <p:cNvGraphicFramePr>
            <a:graphicFrameLocks noChangeAspect="1"/>
          </p:cNvGraphicFramePr>
          <p:nvPr>
            <p:extLst>
              <p:ext uri="{D42A27DB-BD31-4B8C-83A1-F6EECF244321}">
                <p14:modId xmlns:p14="http://schemas.microsoft.com/office/powerpoint/2010/main" val="982644469"/>
              </p:ext>
            </p:extLst>
          </p:nvPr>
        </p:nvGraphicFramePr>
        <p:xfrm>
          <a:off x="6141869" y="5693025"/>
          <a:ext cx="1117928" cy="1005350"/>
        </p:xfrm>
        <a:graphic>
          <a:graphicData uri="http://schemas.openxmlformats.org/presentationml/2006/ole">
            <mc:AlternateContent xmlns:mc="http://schemas.openxmlformats.org/markup-compatibility/2006">
              <mc:Choice xmlns:v="urn:schemas-microsoft-com:vml" Requires="v">
                <p:oleObj spid="_x0000_s4119" name="Visio" r:id="rId7" imgW="1966345" imgH="1760564" progId="Visio.Drawing.15">
                  <p:embed/>
                </p:oleObj>
              </mc:Choice>
              <mc:Fallback>
                <p:oleObj name="Visio" r:id="rId7" imgW="1966345" imgH="1760564" progId="Visio.Drawing.15">
                  <p:embed/>
                  <p:pic>
                    <p:nvPicPr>
                      <p:cNvPr id="14" name="Objek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41869" y="5693025"/>
                        <a:ext cx="1117928" cy="1005350"/>
                      </a:xfrm>
                      <a:prstGeom prst="rect">
                        <a:avLst/>
                      </a:prstGeom>
                      <a:noFill/>
                      <a:extLst/>
                    </p:spPr>
                  </p:pic>
                </p:oleObj>
              </mc:Fallback>
            </mc:AlternateContent>
          </a:graphicData>
        </a:graphic>
      </p:graphicFrame>
      <p:sp>
        <p:nvSpPr>
          <p:cNvPr id="14" name="Rechteck 13"/>
          <p:cNvSpPr/>
          <p:nvPr/>
        </p:nvSpPr>
        <p:spPr>
          <a:xfrm>
            <a:off x="299356" y="5498046"/>
            <a:ext cx="6336704" cy="1077218"/>
          </a:xfrm>
          <a:prstGeom prst="rect">
            <a:avLst/>
          </a:prstGeom>
        </p:spPr>
        <p:txBody>
          <a:bodyPr wrap="square">
            <a:spAutoFit/>
          </a:bodyPr>
          <a:lstStyle/>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smtClean="0">
                <a:latin typeface="+mj-lt"/>
                <a:ea typeface="Times New Roman" panose="02020603050405020304" pitchFamily="18" charset="0"/>
              </a:rPr>
              <a:t>Firmware consists </a:t>
            </a:r>
            <a:r>
              <a:rPr lang="en-US" sz="1600" dirty="0">
                <a:latin typeface="+mj-lt"/>
                <a:ea typeface="Times New Roman" panose="02020603050405020304" pitchFamily="18" charset="0"/>
              </a:rPr>
              <a:t>of three </a:t>
            </a:r>
            <a:r>
              <a:rPr lang="en-US" sz="1600" dirty="0" smtClean="0">
                <a:latin typeface="+mj-lt"/>
                <a:ea typeface="Times New Roman" panose="02020603050405020304" pitchFamily="18" charset="0"/>
              </a:rPr>
              <a:t>parts: </a:t>
            </a:r>
          </a:p>
          <a:p>
            <a:pPr marL="285750" indent="-285750">
              <a:spcAft>
                <a:spcPts val="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smtClean="0">
                <a:latin typeface="+mj-lt"/>
                <a:ea typeface="Times New Roman" panose="02020603050405020304" pitchFamily="18" charset="0"/>
              </a:rPr>
              <a:t>First-Stage-Bootloader (</a:t>
            </a:r>
            <a:r>
              <a:rPr lang="en-US" sz="1600" dirty="0" err="1" smtClean="0">
                <a:latin typeface="+mj-lt"/>
                <a:ea typeface="Times New Roman" panose="02020603050405020304" pitchFamily="18" charset="0"/>
              </a:rPr>
              <a:t>fsbl</a:t>
            </a:r>
            <a:r>
              <a:rPr lang="en-US" sz="1600" dirty="0" smtClean="0">
                <a:latin typeface="+mj-lt"/>
                <a:ea typeface="Times New Roman" panose="02020603050405020304" pitchFamily="18" charset="0"/>
              </a:rPr>
              <a:t>)		~ 100 KB</a:t>
            </a:r>
          </a:p>
          <a:p>
            <a:pPr marL="285750" indent="-285750">
              <a:spcAft>
                <a:spcPts val="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smtClean="0">
                <a:latin typeface="+mj-lt"/>
                <a:ea typeface="Times New Roman" panose="02020603050405020304" pitchFamily="18" charset="0"/>
              </a:rPr>
              <a:t>PL configuration </a:t>
            </a:r>
            <a:r>
              <a:rPr lang="en-US" sz="1600" dirty="0">
                <a:latin typeface="+mj-lt"/>
                <a:ea typeface="Times New Roman" panose="02020603050405020304" pitchFamily="18" charset="0"/>
              </a:rPr>
              <a:t>bit stream </a:t>
            </a:r>
            <a:r>
              <a:rPr lang="en-US" sz="1600" dirty="0" smtClean="0">
                <a:latin typeface="+mj-lt"/>
                <a:ea typeface="Times New Roman" panose="02020603050405020304" pitchFamily="18" charset="0"/>
              </a:rPr>
              <a:t>(.bit) 	1.8 … 4 MB </a:t>
            </a:r>
          </a:p>
          <a:p>
            <a:pPr marL="285750" indent="-285750">
              <a:spcAft>
                <a:spcPts val="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smtClean="0">
                <a:latin typeface="+mj-lt"/>
                <a:ea typeface="Times New Roman" panose="02020603050405020304" pitchFamily="18" charset="0"/>
              </a:rPr>
              <a:t>PS application </a:t>
            </a:r>
            <a:r>
              <a:rPr lang="en-US" sz="1600" dirty="0">
                <a:latin typeface="+mj-lt"/>
                <a:ea typeface="Times New Roman" panose="02020603050405020304" pitchFamily="18" charset="0"/>
              </a:rPr>
              <a:t>code </a:t>
            </a:r>
            <a:r>
              <a:rPr lang="en-US" sz="1600" dirty="0" smtClean="0">
                <a:latin typeface="+mj-lt"/>
                <a:ea typeface="Times New Roman" panose="02020603050405020304" pitchFamily="18" charset="0"/>
              </a:rPr>
              <a:t>(.elf). 		~ 1 MB </a:t>
            </a:r>
            <a:r>
              <a:rPr lang="en-US" sz="1200" dirty="0" smtClean="0">
                <a:latin typeface="+mj-lt"/>
                <a:ea typeface="Times New Roman" panose="02020603050405020304" pitchFamily="18" charset="0"/>
              </a:rPr>
              <a:t>(</a:t>
            </a:r>
            <a:r>
              <a:rPr lang="en-US" sz="1200" smtClean="0">
                <a:latin typeface="+mj-lt"/>
                <a:ea typeface="Times New Roman" panose="02020603050405020304" pitchFamily="18" charset="0"/>
              </a:rPr>
              <a:t>FreeRTOS</a:t>
            </a:r>
            <a:r>
              <a:rPr lang="en-US" sz="1200" smtClean="0">
                <a:latin typeface="+mj-lt"/>
                <a:ea typeface="Times New Roman" panose="02020603050405020304" pitchFamily="18" charset="0"/>
              </a:rPr>
              <a:t>)</a:t>
            </a:r>
            <a:endParaRPr lang="de-DE" sz="1200" dirty="0">
              <a:latin typeface="+mj-lt"/>
              <a:ea typeface="Times New Roman" panose="02020603050405020304" pitchFamily="18" charset="0"/>
            </a:endParaRPr>
          </a:p>
        </p:txBody>
      </p:sp>
      <p:cxnSp>
        <p:nvCxnSpPr>
          <p:cNvPr id="7" name="Gerade Verbindung mit Pfeil 6"/>
          <p:cNvCxnSpPr/>
          <p:nvPr/>
        </p:nvCxnSpPr>
        <p:spPr>
          <a:xfrm>
            <a:off x="7068108" y="6021288"/>
            <a:ext cx="534319" cy="0"/>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7246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In-flight </a:t>
            </a:r>
            <a:r>
              <a:rPr lang="en-US" dirty="0" smtClean="0"/>
              <a:t>reconfiguration image upload</a:t>
            </a:r>
            <a:endParaRPr lang="de-DE" dirty="0"/>
          </a:p>
        </p:txBody>
      </p:sp>
      <p:sp>
        <p:nvSpPr>
          <p:cNvPr id="3" name="Textplatzhalter 2"/>
          <p:cNvSpPr>
            <a:spLocks noGrp="1"/>
          </p:cNvSpPr>
          <p:nvPr>
            <p:ph type="body" sz="quarter" idx="15"/>
          </p:nvPr>
        </p:nvSpPr>
        <p:spPr>
          <a:xfrm>
            <a:off x="369776" y="1071800"/>
            <a:ext cx="9733670" cy="509994"/>
          </a:xfrm>
        </p:spPr>
        <p:txBody>
          <a:bodyPr/>
          <a:lstStyle/>
          <a:p>
            <a:r>
              <a:rPr lang="de-DE" smtClean="0"/>
              <a:t>	Groundsation &lt;-&gt; Satellite</a:t>
            </a:r>
            <a:r>
              <a:rPr lang="de-DE" dirty="0" smtClean="0"/>
              <a:t>		</a:t>
            </a:r>
            <a:r>
              <a:rPr lang="de-DE" smtClean="0"/>
              <a:t>	</a:t>
            </a:r>
            <a:r>
              <a:rPr lang="de-DE" smtClean="0"/>
              <a:t>Upload </a:t>
            </a:r>
            <a:r>
              <a:rPr lang="de-DE" dirty="0" err="1" smtClean="0"/>
              <a:t>process</a:t>
            </a:r>
            <a:endParaRPr lang="de-DE" dirty="0"/>
          </a:p>
        </p:txBody>
      </p:sp>
      <p:sp>
        <p:nvSpPr>
          <p:cNvPr id="4" name="Foliennummernplatzhalter 3"/>
          <p:cNvSpPr>
            <a:spLocks noGrp="1"/>
          </p:cNvSpPr>
          <p:nvPr>
            <p:ph type="sldNum" sz="quarter" idx="16"/>
          </p:nvPr>
        </p:nvSpPr>
        <p:spPr/>
        <p:txBody>
          <a:bodyPr/>
          <a:lstStyle/>
          <a:p>
            <a:fld id="{A52F4D17-1AD6-42D9-B93A-EB002C62F438}" type="slidenum">
              <a:rPr lang="en-US" smtClean="0"/>
              <a:pPr/>
              <a:t>13</a:t>
            </a:fld>
            <a:endParaRPr lang="en-US" noProof="0" dirty="0"/>
          </a:p>
        </p:txBody>
      </p:sp>
      <p:graphicFrame>
        <p:nvGraphicFramePr>
          <p:cNvPr id="5" name="Tabelle 4"/>
          <p:cNvGraphicFramePr>
            <a:graphicFrameLocks noGrp="1"/>
          </p:cNvGraphicFramePr>
          <p:nvPr>
            <p:extLst>
              <p:ext uri="{D42A27DB-BD31-4B8C-83A1-F6EECF244321}">
                <p14:modId xmlns:p14="http://schemas.microsoft.com/office/powerpoint/2010/main" val="999544842"/>
              </p:ext>
            </p:extLst>
          </p:nvPr>
        </p:nvGraphicFramePr>
        <p:xfrm>
          <a:off x="9115429" y="1741884"/>
          <a:ext cx="2247667" cy="4528609"/>
        </p:xfrm>
        <a:graphic>
          <a:graphicData uri="http://schemas.openxmlformats.org/drawingml/2006/table">
            <a:tbl>
              <a:tblPr firstRow="1" firstCol="1" bandRow="1">
                <a:tableStyleId>{5C22544A-7EE6-4342-B048-85BDC9FD1C3A}</a:tableStyleId>
              </a:tblPr>
              <a:tblGrid>
                <a:gridCol w="2247667">
                  <a:extLst>
                    <a:ext uri="{9D8B030D-6E8A-4147-A177-3AD203B41FA5}">
                      <a16:colId xmlns:a16="http://schemas.microsoft.com/office/drawing/2014/main" val="1827081243"/>
                    </a:ext>
                  </a:extLst>
                </a:gridCol>
              </a:tblGrid>
              <a:tr h="930997">
                <a:tc>
                  <a:txBody>
                    <a:bodyPr/>
                    <a:lstStyle/>
                    <a:p>
                      <a:pPr algn="l">
                        <a:spcBef>
                          <a:spcPts val="500"/>
                        </a:spcBef>
                        <a:spcAft>
                          <a:spcPts val="0"/>
                        </a:spcAft>
                      </a:pPr>
                      <a:r>
                        <a:rPr lang="en-US" sz="1200" b="0" dirty="0">
                          <a:solidFill>
                            <a:schemeClr val="tx1"/>
                          </a:solidFill>
                          <a:effectLst/>
                        </a:rPr>
                        <a:t> </a:t>
                      </a:r>
                      <a:endParaRPr lang="de-DE" sz="1200" b="0" dirty="0">
                        <a:solidFill>
                          <a:schemeClr val="tx1"/>
                        </a:solidFill>
                        <a:effectLst/>
                      </a:endParaRPr>
                    </a:p>
                    <a:p>
                      <a:pPr algn="l">
                        <a:spcBef>
                          <a:spcPts val="500"/>
                        </a:spcBef>
                        <a:spcAft>
                          <a:spcPts val="0"/>
                        </a:spcAft>
                      </a:pPr>
                      <a:r>
                        <a:rPr lang="en-US" sz="1200" b="1" dirty="0">
                          <a:solidFill>
                            <a:schemeClr val="tx1"/>
                          </a:solidFill>
                          <a:effectLst/>
                        </a:rPr>
                        <a:t>Initialization</a:t>
                      </a:r>
                      <a:r>
                        <a:rPr lang="en-US" sz="1200" b="0" dirty="0">
                          <a:solidFill>
                            <a:schemeClr val="tx1"/>
                          </a:solidFill>
                          <a:effectLst/>
                        </a:rPr>
                        <a:t> </a:t>
                      </a:r>
                      <a:r>
                        <a:rPr lang="en-US" sz="1200" b="0" dirty="0" err="1" smtClean="0">
                          <a:solidFill>
                            <a:schemeClr val="tx1"/>
                          </a:solidFill>
                          <a:effectLst/>
                        </a:rPr>
                        <a:t>informations</a:t>
                      </a:r>
                      <a:endParaRPr lang="de-DE" sz="1200" b="0" dirty="0">
                        <a:solidFill>
                          <a:schemeClr val="tx1"/>
                        </a:solidFill>
                        <a:effectLst/>
                      </a:endParaRPr>
                    </a:p>
                    <a:p>
                      <a:pPr algn="just">
                        <a:spcBef>
                          <a:spcPts val="500"/>
                        </a:spcBef>
                        <a:spcAft>
                          <a:spcPts val="0"/>
                        </a:spcAft>
                      </a:pPr>
                      <a:r>
                        <a:rPr lang="en-US" sz="1200" b="0" dirty="0">
                          <a:solidFill>
                            <a:schemeClr val="tx1"/>
                          </a:solidFill>
                          <a:effectLst/>
                        </a:rPr>
                        <a:t>- Total size of </a:t>
                      </a:r>
                      <a:r>
                        <a:rPr lang="en-US" sz="1200" b="0" dirty="0" smtClean="0">
                          <a:solidFill>
                            <a:schemeClr val="tx1"/>
                          </a:solidFill>
                          <a:effectLst/>
                        </a:rPr>
                        <a:t>Configuration</a:t>
                      </a:r>
                      <a:endParaRPr lang="de-DE" sz="1200" b="0" dirty="0">
                        <a:solidFill>
                          <a:schemeClr val="tx1"/>
                        </a:solidFill>
                        <a:effectLst/>
                      </a:endParaRPr>
                    </a:p>
                    <a:p>
                      <a:pPr algn="just">
                        <a:spcBef>
                          <a:spcPts val="500"/>
                        </a:spcBef>
                        <a:spcAft>
                          <a:spcPts val="0"/>
                        </a:spcAft>
                      </a:pPr>
                      <a:r>
                        <a:rPr lang="en-US" sz="1200" b="0" dirty="0">
                          <a:solidFill>
                            <a:schemeClr val="tx1"/>
                          </a:solidFill>
                          <a:effectLst/>
                        </a:rPr>
                        <a:t> </a:t>
                      </a:r>
                      <a:endParaRPr lang="de-DE" sz="12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9805051"/>
                  </a:ext>
                </a:extLst>
              </a:tr>
              <a:tr h="1619620">
                <a:tc>
                  <a:txBody>
                    <a:bodyPr/>
                    <a:lstStyle/>
                    <a:p>
                      <a:pPr algn="l">
                        <a:spcBef>
                          <a:spcPts val="0"/>
                        </a:spcBef>
                        <a:spcAft>
                          <a:spcPts val="0"/>
                        </a:spcAft>
                      </a:pPr>
                      <a:endParaRPr lang="en-US" sz="1200" b="1" dirty="0" smtClean="0">
                        <a:solidFill>
                          <a:schemeClr val="tx1"/>
                        </a:solidFill>
                        <a:effectLst/>
                      </a:endParaRPr>
                    </a:p>
                    <a:p>
                      <a:pPr algn="l">
                        <a:spcBef>
                          <a:spcPts val="0"/>
                        </a:spcBef>
                        <a:spcAft>
                          <a:spcPts val="0"/>
                        </a:spcAft>
                      </a:pPr>
                      <a:r>
                        <a:rPr lang="en-US" sz="1200" b="1" dirty="0" smtClean="0">
                          <a:solidFill>
                            <a:schemeClr val="tx1"/>
                          </a:solidFill>
                          <a:effectLst/>
                        </a:rPr>
                        <a:t>Upload</a:t>
                      </a:r>
                      <a:r>
                        <a:rPr lang="en-US" sz="1200" b="0" dirty="0" smtClean="0">
                          <a:solidFill>
                            <a:schemeClr val="tx1"/>
                          </a:solidFill>
                          <a:effectLst/>
                        </a:rPr>
                        <a:t> </a:t>
                      </a:r>
                      <a:r>
                        <a:rPr lang="en-US" sz="1200" b="0" dirty="0">
                          <a:solidFill>
                            <a:schemeClr val="tx1"/>
                          </a:solidFill>
                          <a:effectLst/>
                        </a:rPr>
                        <a:t>Data blocks:	</a:t>
                      </a:r>
                      <a:endParaRPr lang="de-DE" sz="1200" b="0" dirty="0">
                        <a:solidFill>
                          <a:schemeClr val="tx1"/>
                        </a:solidFill>
                        <a:effectLst/>
                      </a:endParaRPr>
                    </a:p>
                    <a:p>
                      <a:pPr algn="l">
                        <a:spcBef>
                          <a:spcPts val="0"/>
                        </a:spcBef>
                        <a:spcAft>
                          <a:spcPts val="0"/>
                        </a:spcAft>
                      </a:pPr>
                      <a:r>
                        <a:rPr lang="en-US" sz="1200" b="0" dirty="0">
                          <a:solidFill>
                            <a:schemeClr val="tx1"/>
                          </a:solidFill>
                          <a:effectLst/>
                        </a:rPr>
                        <a:t>- block size in parameters</a:t>
                      </a:r>
                      <a:endParaRPr lang="de-DE" sz="1200" b="0" dirty="0">
                        <a:solidFill>
                          <a:schemeClr val="tx1"/>
                        </a:solidFill>
                        <a:effectLst/>
                      </a:endParaRPr>
                    </a:p>
                    <a:p>
                      <a:pPr algn="l">
                        <a:spcBef>
                          <a:spcPts val="0"/>
                        </a:spcBef>
                        <a:spcAft>
                          <a:spcPts val="0"/>
                        </a:spcAft>
                      </a:pPr>
                      <a:r>
                        <a:rPr lang="en-US" sz="1200" b="0" dirty="0">
                          <a:solidFill>
                            <a:schemeClr val="tx1"/>
                          </a:solidFill>
                          <a:effectLst/>
                        </a:rPr>
                        <a:t>- Data-CRC secured</a:t>
                      </a:r>
                      <a:endParaRPr lang="de-DE" sz="1200" b="0" dirty="0">
                        <a:solidFill>
                          <a:schemeClr val="tx1"/>
                        </a:solidFill>
                        <a:effectLst/>
                      </a:endParaRPr>
                    </a:p>
                    <a:p>
                      <a:pPr algn="l">
                        <a:spcBef>
                          <a:spcPts val="0"/>
                        </a:spcBef>
                        <a:spcAft>
                          <a:spcPts val="0"/>
                        </a:spcAft>
                      </a:pPr>
                      <a:r>
                        <a:rPr lang="en-US" sz="1200" b="0" dirty="0">
                          <a:solidFill>
                            <a:schemeClr val="tx1"/>
                          </a:solidFill>
                          <a:effectLst/>
                        </a:rPr>
                        <a:t>- Reply ACK/NAK</a:t>
                      </a:r>
                      <a:endParaRPr lang="de-DE" sz="1200" b="0" dirty="0">
                        <a:solidFill>
                          <a:schemeClr val="tx1"/>
                        </a:solidFill>
                        <a:effectLst/>
                      </a:endParaRPr>
                    </a:p>
                    <a:p>
                      <a:pPr algn="l">
                        <a:spcBef>
                          <a:spcPts val="0"/>
                        </a:spcBef>
                        <a:spcAft>
                          <a:spcPts val="0"/>
                        </a:spcAft>
                      </a:pPr>
                      <a:r>
                        <a:rPr lang="en-US" sz="1200" b="0" dirty="0">
                          <a:solidFill>
                            <a:schemeClr val="tx1"/>
                          </a:solidFill>
                          <a:effectLst/>
                        </a:rPr>
                        <a:t>- on NAK: resend block</a:t>
                      </a:r>
                      <a:endParaRPr lang="de-DE" sz="1200" b="0" dirty="0">
                        <a:solidFill>
                          <a:schemeClr val="tx1"/>
                        </a:solidFill>
                        <a:effectLst/>
                      </a:endParaRPr>
                    </a:p>
                    <a:p>
                      <a:pPr algn="l">
                        <a:spcBef>
                          <a:spcPts val="0"/>
                        </a:spcBef>
                        <a:spcAft>
                          <a:spcPts val="0"/>
                        </a:spcAft>
                      </a:pPr>
                      <a:r>
                        <a:rPr lang="en-US" sz="1200" b="0" dirty="0">
                          <a:solidFill>
                            <a:schemeClr val="tx1"/>
                          </a:solidFill>
                          <a:effectLst/>
                        </a:rPr>
                        <a:t> </a:t>
                      </a:r>
                      <a:endParaRPr lang="de-DE" sz="12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3470477"/>
                  </a:ext>
                </a:extLst>
              </a:tr>
              <a:tr h="972668">
                <a:tc>
                  <a:txBody>
                    <a:bodyPr/>
                    <a:lstStyle/>
                    <a:p>
                      <a:pPr algn="l">
                        <a:spcBef>
                          <a:spcPts val="0"/>
                        </a:spcBef>
                        <a:spcAft>
                          <a:spcPts val="0"/>
                        </a:spcAft>
                      </a:pPr>
                      <a:r>
                        <a:rPr lang="en-US" sz="1200" b="1" dirty="0" smtClean="0">
                          <a:solidFill>
                            <a:schemeClr val="tx1"/>
                          </a:solidFill>
                          <a:effectLst/>
                        </a:rPr>
                        <a:t>Finalize</a:t>
                      </a:r>
                      <a:endParaRPr lang="de-DE" sz="1200" b="1" dirty="0">
                        <a:solidFill>
                          <a:schemeClr val="tx1"/>
                        </a:solidFill>
                        <a:effectLst/>
                      </a:endParaRPr>
                    </a:p>
                    <a:p>
                      <a:pPr algn="l">
                        <a:spcBef>
                          <a:spcPts val="0"/>
                        </a:spcBef>
                        <a:spcAft>
                          <a:spcPts val="0"/>
                        </a:spcAft>
                      </a:pPr>
                      <a:r>
                        <a:rPr lang="en-US" sz="1200" b="0" dirty="0">
                          <a:solidFill>
                            <a:schemeClr val="tx1"/>
                          </a:solidFill>
                          <a:effectLst/>
                        </a:rPr>
                        <a:t>- Send MD5#</a:t>
                      </a:r>
                      <a:endParaRPr lang="de-DE" sz="1200" b="0" dirty="0">
                        <a:solidFill>
                          <a:schemeClr val="tx1"/>
                        </a:solidFill>
                        <a:effectLst/>
                      </a:endParaRPr>
                    </a:p>
                    <a:p>
                      <a:pPr algn="l">
                        <a:spcBef>
                          <a:spcPts val="0"/>
                        </a:spcBef>
                        <a:spcAft>
                          <a:spcPts val="0"/>
                        </a:spcAft>
                      </a:pPr>
                      <a:r>
                        <a:rPr lang="en-US" sz="1200" b="0" dirty="0">
                          <a:solidFill>
                            <a:schemeClr val="tx1"/>
                          </a:solidFill>
                          <a:effectLst/>
                        </a:rPr>
                        <a:t>- Generate local MD5#</a:t>
                      </a:r>
                      <a:endParaRPr lang="de-DE" sz="1200" b="0" dirty="0">
                        <a:solidFill>
                          <a:schemeClr val="tx1"/>
                        </a:solidFill>
                        <a:effectLst/>
                      </a:endParaRPr>
                    </a:p>
                    <a:p>
                      <a:pPr algn="l">
                        <a:spcBef>
                          <a:spcPts val="0"/>
                        </a:spcBef>
                        <a:spcAft>
                          <a:spcPts val="0"/>
                        </a:spcAft>
                      </a:pPr>
                      <a:r>
                        <a:rPr lang="en-US" sz="1200" b="0" dirty="0">
                          <a:solidFill>
                            <a:schemeClr val="tx1"/>
                          </a:solidFill>
                          <a:effectLst/>
                        </a:rPr>
                        <a:t>- </a:t>
                      </a:r>
                      <a:r>
                        <a:rPr lang="en-US" sz="1200" b="0" dirty="0" smtClean="0">
                          <a:solidFill>
                            <a:schemeClr val="tx1"/>
                          </a:solidFill>
                          <a:effectLst/>
                        </a:rPr>
                        <a:t>Compare</a:t>
                      </a:r>
                      <a:r>
                        <a:rPr lang="en-US" sz="1200" b="0" baseline="0" dirty="0" smtClean="0">
                          <a:solidFill>
                            <a:schemeClr val="tx1"/>
                          </a:solidFill>
                          <a:effectLst/>
                        </a:rPr>
                        <a:t> </a:t>
                      </a:r>
                      <a:r>
                        <a:rPr lang="en-US" sz="1200" b="0" dirty="0" smtClean="0">
                          <a:solidFill>
                            <a:schemeClr val="tx1"/>
                          </a:solidFill>
                          <a:effectLst/>
                        </a:rPr>
                        <a:t>MD5’s</a:t>
                      </a:r>
                      <a:r>
                        <a:rPr lang="en-US" sz="1200" b="0" dirty="0">
                          <a:solidFill>
                            <a:schemeClr val="tx1"/>
                          </a:solidFill>
                          <a:effectLst/>
                        </a:rPr>
                        <a:t>#</a:t>
                      </a:r>
                      <a:endParaRPr lang="de-DE" sz="1200" b="0" dirty="0">
                        <a:solidFill>
                          <a:schemeClr val="tx1"/>
                        </a:solidFill>
                        <a:effectLst/>
                      </a:endParaRPr>
                    </a:p>
                    <a:p>
                      <a:pPr algn="l">
                        <a:spcBef>
                          <a:spcPts val="0"/>
                        </a:spcBef>
                        <a:spcAft>
                          <a:spcPts val="0"/>
                        </a:spcAft>
                      </a:pPr>
                      <a:r>
                        <a:rPr lang="en-US" sz="1200" b="0" dirty="0">
                          <a:solidFill>
                            <a:schemeClr val="tx1"/>
                          </a:solidFill>
                          <a:effectLst/>
                        </a:rPr>
                        <a:t>- Reply ACK / NAK</a:t>
                      </a:r>
                      <a:endParaRPr lang="de-DE" sz="1200" b="0" dirty="0">
                        <a:solidFill>
                          <a:schemeClr val="tx1"/>
                        </a:solidFill>
                        <a:effectLst/>
                      </a:endParaRPr>
                    </a:p>
                    <a:p>
                      <a:pPr algn="l">
                        <a:spcBef>
                          <a:spcPts val="0"/>
                        </a:spcBef>
                        <a:spcAft>
                          <a:spcPts val="0"/>
                        </a:spcAft>
                      </a:pPr>
                      <a:r>
                        <a:rPr lang="en-US" sz="1200" b="0" dirty="0">
                          <a:solidFill>
                            <a:schemeClr val="tx1"/>
                          </a:solidFill>
                          <a:effectLst/>
                        </a:rPr>
                        <a:t> </a:t>
                      </a:r>
                      <a:endParaRPr lang="de-DE" sz="12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8127924"/>
                  </a:ext>
                </a:extLst>
              </a:tr>
              <a:tr h="451452">
                <a:tc>
                  <a:txBody>
                    <a:bodyPr/>
                    <a:lstStyle/>
                    <a:p>
                      <a:r>
                        <a:rPr lang="en-US" sz="1200" b="1" dirty="0">
                          <a:solidFill>
                            <a:schemeClr val="tx1"/>
                          </a:solidFill>
                          <a:effectLst/>
                        </a:rPr>
                        <a:t>Program</a:t>
                      </a:r>
                      <a:r>
                        <a:rPr lang="en-US" sz="1200" b="0" dirty="0">
                          <a:solidFill>
                            <a:schemeClr val="tx1"/>
                          </a:solidFill>
                          <a:effectLst/>
                        </a:rPr>
                        <a:t> Operation</a:t>
                      </a:r>
                      <a:endParaRPr lang="de-DE" sz="1200" b="0" dirty="0">
                        <a:solidFill>
                          <a:schemeClr val="tx1"/>
                        </a:solidFill>
                        <a:effectLst/>
                        <a:latin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2571450"/>
                  </a:ext>
                </a:extLst>
              </a:tr>
              <a:tr h="360040">
                <a:tc>
                  <a:txBody>
                    <a:bodyPr/>
                    <a:lstStyle/>
                    <a:p>
                      <a:pPr algn="l">
                        <a:spcBef>
                          <a:spcPts val="500"/>
                        </a:spcBef>
                        <a:spcAft>
                          <a:spcPts val="0"/>
                        </a:spcAft>
                      </a:pPr>
                      <a:r>
                        <a:rPr lang="en-US" sz="1200" b="1" dirty="0">
                          <a:solidFill>
                            <a:schemeClr val="tx1"/>
                          </a:solidFill>
                          <a:effectLst/>
                        </a:rPr>
                        <a:t>Poll Status </a:t>
                      </a:r>
                      <a:r>
                        <a:rPr lang="en-US" sz="1200" b="0" dirty="0">
                          <a:solidFill>
                            <a:schemeClr val="tx1"/>
                          </a:solidFill>
                          <a:effectLst/>
                        </a:rPr>
                        <a:t>and </a:t>
                      </a:r>
                      <a:endParaRPr lang="en-US" sz="1200" b="0" dirty="0" smtClean="0">
                        <a:solidFill>
                          <a:schemeClr val="tx1"/>
                        </a:solidFill>
                        <a:effectLst/>
                      </a:endParaRPr>
                    </a:p>
                    <a:p>
                      <a:pPr algn="l">
                        <a:spcBef>
                          <a:spcPts val="500"/>
                        </a:spcBef>
                        <a:spcAft>
                          <a:spcPts val="0"/>
                        </a:spcAft>
                      </a:pPr>
                      <a:r>
                        <a:rPr lang="en-US" sz="1200" b="0" dirty="0" smtClean="0">
                          <a:solidFill>
                            <a:schemeClr val="tx1"/>
                          </a:solidFill>
                          <a:effectLst/>
                        </a:rPr>
                        <a:t>wait </a:t>
                      </a:r>
                      <a:r>
                        <a:rPr lang="en-US" sz="1200" b="0" dirty="0">
                          <a:solidFill>
                            <a:schemeClr val="tx1"/>
                          </a:solidFill>
                          <a:effectLst/>
                        </a:rPr>
                        <a:t>for programming finished</a:t>
                      </a:r>
                      <a:endParaRPr lang="de-DE" sz="12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1238312"/>
                  </a:ext>
                </a:extLst>
              </a:tr>
            </a:tbl>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74159711"/>
              </p:ext>
            </p:extLst>
          </p:nvPr>
        </p:nvGraphicFramePr>
        <p:xfrm>
          <a:off x="6348028" y="1448780"/>
          <a:ext cx="2592288" cy="5133271"/>
        </p:xfrm>
        <a:graphic>
          <a:graphicData uri="http://schemas.openxmlformats.org/presentationml/2006/ole">
            <mc:AlternateContent xmlns:mc="http://schemas.openxmlformats.org/markup-compatibility/2006">
              <mc:Choice xmlns:v="urn:schemas-microsoft-com:vml" Requires="v">
                <p:oleObj spid="_x0000_s3093" name="Visio" r:id="rId4" imgW="1829037" imgH="3627208" progId="Visio.Drawing.15">
                  <p:embed/>
                </p:oleObj>
              </mc:Choice>
              <mc:Fallback>
                <p:oleObj name="Visio" r:id="rId4" imgW="1829037" imgH="3627208" progId="Visio.Drawing.15">
                  <p:embed/>
                  <p:pic>
                    <p:nvPicPr>
                      <p:cNvPr id="6" name="Objek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8028" y="1448780"/>
                        <a:ext cx="2592288" cy="5133271"/>
                      </a:xfrm>
                      <a:prstGeom prst="rect">
                        <a:avLst/>
                      </a:prstGeom>
                      <a:noFill/>
                    </p:spPr>
                  </p:pic>
                </p:oleObj>
              </mc:Fallback>
            </mc:AlternateContent>
          </a:graphicData>
        </a:graphic>
      </p:graphicFrame>
      <p:sp>
        <p:nvSpPr>
          <p:cNvPr id="13" name="Rectangle 12"/>
          <p:cNvSpPr>
            <a:spLocks noChangeArrowheads="1"/>
          </p:cNvSpPr>
          <p:nvPr/>
        </p:nvSpPr>
        <p:spPr bwMode="auto">
          <a:xfrm>
            <a:off x="2172568" y="285293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1" name="Grafik 10"/>
          <p:cNvPicPr>
            <a:picLocks noChangeAspect="1"/>
          </p:cNvPicPr>
          <p:nvPr/>
        </p:nvPicPr>
        <p:blipFill>
          <a:blip r:embed="rId6"/>
          <a:stretch>
            <a:fillRect/>
          </a:stretch>
        </p:blipFill>
        <p:spPr>
          <a:xfrm>
            <a:off x="911424" y="1988840"/>
            <a:ext cx="4392488" cy="3880608"/>
          </a:xfrm>
          <a:prstGeom prst="rect">
            <a:avLst/>
          </a:prstGeom>
        </p:spPr>
      </p:pic>
    </p:spTree>
    <p:extLst>
      <p:ext uri="{BB962C8B-B14F-4D97-AF65-F5344CB8AC3E}">
        <p14:creationId xmlns:p14="http://schemas.microsoft.com/office/powerpoint/2010/main" val="3409030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afik 25"/>
          <p:cNvPicPr>
            <a:picLocks noChangeAspect="1"/>
          </p:cNvPicPr>
          <p:nvPr/>
        </p:nvPicPr>
        <p:blipFill>
          <a:blip r:embed="rId3"/>
          <a:stretch>
            <a:fillRect/>
          </a:stretch>
        </p:blipFill>
        <p:spPr>
          <a:xfrm>
            <a:off x="351945" y="3839035"/>
            <a:ext cx="4948172" cy="1894222"/>
          </a:xfrm>
          <a:prstGeom prst="rect">
            <a:avLst/>
          </a:prstGeom>
        </p:spPr>
      </p:pic>
      <p:sp>
        <p:nvSpPr>
          <p:cNvPr id="5" name="Titel 1"/>
          <p:cNvSpPr>
            <a:spLocks noGrp="1"/>
          </p:cNvSpPr>
          <p:nvPr>
            <p:ph type="title"/>
          </p:nvPr>
        </p:nvSpPr>
        <p:spPr>
          <a:xfrm>
            <a:off x="351945" y="290868"/>
            <a:ext cx="10398983" cy="576000"/>
          </a:xfrm>
        </p:spPr>
        <p:txBody>
          <a:bodyPr/>
          <a:lstStyle/>
          <a:p>
            <a:r>
              <a:rPr lang="en-US" sz="2400" smtClean="0"/>
              <a:t>ENVIRONMENTAL TESTS</a:t>
            </a:r>
            <a:endParaRPr lang="en-US" sz="2400" dirty="0"/>
          </a:p>
        </p:txBody>
      </p:sp>
      <p:sp>
        <p:nvSpPr>
          <p:cNvPr id="6" name="Textplatzhalter 6"/>
          <p:cNvSpPr txBox="1">
            <a:spLocks/>
          </p:cNvSpPr>
          <p:nvPr/>
        </p:nvSpPr>
        <p:spPr>
          <a:xfrm>
            <a:off x="767408" y="742966"/>
            <a:ext cx="11424592" cy="436705"/>
          </a:xfrm>
          <a:prstGeom prst="rect">
            <a:avLst/>
          </a:prstGeom>
        </p:spPr>
        <p:txBody>
          <a:bodyPr/>
          <a:lstStyle>
            <a:lvl1pPr marL="228600" indent="-2286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1pPr>
            <a:lvl2pPr marL="450850" indent="-23495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2pPr>
            <a:lvl3pPr marL="66675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3pPr>
            <a:lvl4pPr marL="89535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4pPr>
            <a:lvl5pPr marL="111760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None/>
            </a:pPr>
            <a:endParaRPr lang="en-US" sz="1800" b="1" dirty="0">
              <a:solidFill>
                <a:schemeClr val="accent1"/>
              </a:solidFill>
            </a:endParaRPr>
          </a:p>
        </p:txBody>
      </p:sp>
      <p:pic>
        <p:nvPicPr>
          <p:cNvPr id="7" name="Grafik 6"/>
          <p:cNvPicPr/>
          <p:nvPr/>
        </p:nvPicPr>
        <p:blipFill rotWithShape="1">
          <a:blip r:embed="rId4" cstate="print">
            <a:extLst>
              <a:ext uri="{28A0092B-C50C-407E-A947-70E740481C1C}">
                <a14:useLocalDpi xmlns:a14="http://schemas.microsoft.com/office/drawing/2010/main"/>
              </a:ext>
            </a:extLst>
          </a:blip>
          <a:srcRect/>
          <a:stretch/>
        </p:blipFill>
        <p:spPr>
          <a:xfrm>
            <a:off x="6418776" y="1361425"/>
            <a:ext cx="4246982" cy="2702164"/>
          </a:xfrm>
          <a:prstGeom prst="rect">
            <a:avLst/>
          </a:prstGeom>
        </p:spPr>
      </p:pic>
      <p:sp>
        <p:nvSpPr>
          <p:cNvPr id="8" name="Rechteck 7"/>
          <p:cNvSpPr/>
          <p:nvPr/>
        </p:nvSpPr>
        <p:spPr>
          <a:xfrm>
            <a:off x="6418776" y="1013178"/>
            <a:ext cx="4255047" cy="348247"/>
          </a:xfrm>
          <a:prstGeom prst="rect">
            <a:avLst/>
          </a:prstGeom>
          <a:solidFill>
            <a:srgbClr val="023D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r>
              <a:rPr lang="de-DE" sz="2000" smtClean="0"/>
              <a:t>Thermal Cycling Test</a:t>
            </a:r>
            <a:endParaRPr lang="de-DE" sz="2000" dirty="0" smtClean="0"/>
          </a:p>
        </p:txBody>
      </p:sp>
      <p:grpSp>
        <p:nvGrpSpPr>
          <p:cNvPr id="9" name="Gruppieren 8"/>
          <p:cNvGrpSpPr/>
          <p:nvPr/>
        </p:nvGrpSpPr>
        <p:grpSpPr>
          <a:xfrm>
            <a:off x="351945" y="989146"/>
            <a:ext cx="4896543" cy="3089302"/>
            <a:chOff x="407368" y="1227908"/>
            <a:chExt cx="4896543" cy="3089302"/>
          </a:xfrm>
        </p:grpSpPr>
        <p:pic>
          <p:nvPicPr>
            <p:cNvPr id="10" name="Grafik 9"/>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108706" y="1534941"/>
              <a:ext cx="2195205" cy="2517360"/>
            </a:xfrm>
            <a:prstGeom prst="rect">
              <a:avLst/>
            </a:prstGeom>
          </p:spPr>
        </p:pic>
        <p:pic>
          <p:nvPicPr>
            <p:cNvPr id="11" name="Grafik 10"/>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07368" y="1508857"/>
              <a:ext cx="2710828" cy="2546535"/>
            </a:xfrm>
            <a:prstGeom prst="rect">
              <a:avLst/>
            </a:prstGeom>
          </p:spPr>
        </p:pic>
        <p:sp>
          <p:nvSpPr>
            <p:cNvPr id="12" name="Rechteck 11"/>
            <p:cNvSpPr/>
            <p:nvPr/>
          </p:nvSpPr>
          <p:spPr>
            <a:xfrm>
              <a:off x="407368" y="1227908"/>
              <a:ext cx="4896543" cy="348247"/>
            </a:xfrm>
            <a:prstGeom prst="rect">
              <a:avLst/>
            </a:prstGeom>
            <a:solidFill>
              <a:srgbClr val="023D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r>
                <a:rPr lang="de-DE" sz="2000" dirty="0" smtClean="0"/>
                <a:t>Radiation Test</a:t>
              </a:r>
            </a:p>
          </p:txBody>
        </p:sp>
        <p:sp>
          <p:nvSpPr>
            <p:cNvPr id="16" name="Ellipse 15"/>
            <p:cNvSpPr/>
            <p:nvPr/>
          </p:nvSpPr>
          <p:spPr>
            <a:xfrm>
              <a:off x="4706277" y="2340339"/>
              <a:ext cx="432048" cy="432048"/>
            </a:xfrm>
            <a:prstGeom prst="ellipse">
              <a:avLst/>
            </a:prstGeom>
            <a:solidFill>
              <a:srgbClr val="023D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r>
                <a:rPr lang="de-DE" sz="2400" dirty="0" smtClean="0"/>
                <a:t>1</a:t>
              </a:r>
              <a:endParaRPr lang="en-US" sz="2400" dirty="0" err="1" smtClean="0"/>
            </a:p>
          </p:txBody>
        </p:sp>
        <p:sp>
          <p:nvSpPr>
            <p:cNvPr id="17" name="Ellipse 16"/>
            <p:cNvSpPr/>
            <p:nvPr/>
          </p:nvSpPr>
          <p:spPr>
            <a:xfrm>
              <a:off x="4402832" y="1667164"/>
              <a:ext cx="432048" cy="432048"/>
            </a:xfrm>
            <a:prstGeom prst="ellipse">
              <a:avLst/>
            </a:prstGeom>
            <a:solidFill>
              <a:srgbClr val="023D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r>
                <a:rPr lang="de-DE" sz="2400" dirty="0" smtClean="0"/>
                <a:t>2</a:t>
              </a:r>
              <a:endParaRPr lang="en-US" sz="2400" dirty="0" err="1" smtClean="0"/>
            </a:p>
          </p:txBody>
        </p:sp>
        <p:sp>
          <p:nvSpPr>
            <p:cNvPr id="18" name="Ellipse 17"/>
            <p:cNvSpPr/>
            <p:nvPr/>
          </p:nvSpPr>
          <p:spPr>
            <a:xfrm>
              <a:off x="4006267" y="4036354"/>
              <a:ext cx="242932" cy="264909"/>
            </a:xfrm>
            <a:prstGeom prst="ellipse">
              <a:avLst/>
            </a:prstGeom>
            <a:solidFill>
              <a:srgbClr val="023D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r>
                <a:rPr lang="de-DE" sz="1600" dirty="0" smtClean="0"/>
                <a:t>2</a:t>
              </a:r>
              <a:endParaRPr lang="en-US" sz="1600" dirty="0" err="1" smtClean="0"/>
            </a:p>
          </p:txBody>
        </p:sp>
        <p:sp>
          <p:nvSpPr>
            <p:cNvPr id="19" name="Ellipse 18"/>
            <p:cNvSpPr/>
            <p:nvPr/>
          </p:nvSpPr>
          <p:spPr>
            <a:xfrm>
              <a:off x="2638522" y="4052301"/>
              <a:ext cx="242932" cy="264909"/>
            </a:xfrm>
            <a:prstGeom prst="ellipse">
              <a:avLst/>
            </a:prstGeom>
            <a:solidFill>
              <a:srgbClr val="023D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r>
                <a:rPr lang="de-DE" sz="1600" dirty="0" smtClean="0"/>
                <a:t>1</a:t>
              </a:r>
              <a:endParaRPr lang="en-US" sz="1600" dirty="0" err="1" smtClean="0"/>
            </a:p>
          </p:txBody>
        </p:sp>
      </p:grpSp>
      <p:sp>
        <p:nvSpPr>
          <p:cNvPr id="20" name="Pfeil nach rechts 19"/>
          <p:cNvSpPr/>
          <p:nvPr/>
        </p:nvSpPr>
        <p:spPr>
          <a:xfrm>
            <a:off x="357934" y="5908937"/>
            <a:ext cx="597524" cy="369290"/>
          </a:xfrm>
          <a:prstGeom prst="rightArrow">
            <a:avLst/>
          </a:prstGeom>
          <a:solidFill>
            <a:srgbClr val="023D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sz="2400" dirty="0" err="1" smtClean="0"/>
          </a:p>
        </p:txBody>
      </p:sp>
      <p:sp>
        <p:nvSpPr>
          <p:cNvPr id="21" name="Textfeld 20"/>
          <p:cNvSpPr txBox="1"/>
          <p:nvPr/>
        </p:nvSpPr>
        <p:spPr>
          <a:xfrm>
            <a:off x="1122461" y="5871983"/>
            <a:ext cx="4177655" cy="443198"/>
          </a:xfrm>
          <a:prstGeom prst="rect">
            <a:avLst/>
          </a:prstGeom>
          <a:noFill/>
        </p:spPr>
        <p:txBody>
          <a:bodyPr wrap="square" rtlCol="0">
            <a:spAutoFit/>
          </a:bodyPr>
          <a:lstStyle/>
          <a:p>
            <a:pPr algn="l">
              <a:lnSpc>
                <a:spcPct val="95000"/>
              </a:lnSpc>
            </a:pPr>
            <a:r>
              <a:rPr lang="de-DE" sz="2400" dirty="0" smtClean="0"/>
              <a:t>Test </a:t>
            </a:r>
            <a:r>
              <a:rPr lang="de-DE" sz="2400" dirty="0" err="1" smtClean="0"/>
              <a:t>compliant</a:t>
            </a:r>
            <a:r>
              <a:rPr lang="de-DE" sz="2400" dirty="0" smtClean="0"/>
              <a:t> </a:t>
            </a:r>
            <a:r>
              <a:rPr lang="de-DE" sz="2400" smtClean="0"/>
              <a:t>@ 20krad (Si)</a:t>
            </a:r>
            <a:endParaRPr lang="en-US" sz="2400" dirty="0" err="1" smtClean="0">
              <a:solidFill>
                <a:srgbClr val="FF0000"/>
              </a:solidFill>
            </a:endParaRPr>
          </a:p>
        </p:txBody>
      </p:sp>
      <p:graphicFrame>
        <p:nvGraphicFramePr>
          <p:cNvPr id="22" name="Diagramm 21"/>
          <p:cNvGraphicFramePr>
            <a:graphicFrameLocks noGrp="1"/>
          </p:cNvGraphicFramePr>
          <p:nvPr>
            <p:extLst/>
          </p:nvPr>
        </p:nvGraphicFramePr>
        <p:xfrm>
          <a:off x="6416863" y="3813539"/>
          <a:ext cx="4248895" cy="2878816"/>
        </p:xfrm>
        <a:graphic>
          <a:graphicData uri="http://schemas.openxmlformats.org/drawingml/2006/chart">
            <c:chart xmlns:c="http://schemas.openxmlformats.org/drawingml/2006/chart" xmlns:r="http://schemas.openxmlformats.org/officeDocument/2006/relationships" r:id="rId7"/>
          </a:graphicData>
        </a:graphic>
      </p:graphicFrame>
      <p:sp>
        <p:nvSpPr>
          <p:cNvPr id="23" name="Foliennummernplatzhalter 2"/>
          <p:cNvSpPr>
            <a:spLocks noGrp="1"/>
          </p:cNvSpPr>
          <p:nvPr>
            <p:ph type="sldNum" sz="quarter" idx="16"/>
          </p:nvPr>
        </p:nvSpPr>
        <p:spPr>
          <a:xfrm>
            <a:off x="9386354" y="6426640"/>
            <a:ext cx="2743200" cy="365125"/>
          </a:xfrm>
        </p:spPr>
        <p:txBody>
          <a:bodyPr/>
          <a:lstStyle/>
          <a:p>
            <a:fld id="{DA4949DD-2209-47B4-99B7-0BB39DF5436E}" type="slidenum">
              <a:rPr lang="de-DE" smtClean="0"/>
              <a:t>14</a:t>
            </a:fld>
            <a:endParaRPr lang="de-DE"/>
          </a:p>
        </p:txBody>
      </p:sp>
      <p:sp>
        <p:nvSpPr>
          <p:cNvPr id="2" name="Textfeld 1"/>
          <p:cNvSpPr txBox="1"/>
          <p:nvPr/>
        </p:nvSpPr>
        <p:spPr>
          <a:xfrm>
            <a:off x="9012324" y="6400163"/>
            <a:ext cx="1476164" cy="238527"/>
          </a:xfrm>
          <a:prstGeom prst="rect">
            <a:avLst/>
          </a:prstGeom>
          <a:solidFill>
            <a:schemeClr val="bg1"/>
          </a:solidFill>
        </p:spPr>
        <p:txBody>
          <a:bodyPr wrap="square" rtlCol="0">
            <a:spAutoFit/>
          </a:bodyPr>
          <a:lstStyle/>
          <a:p>
            <a:pPr algn="l">
              <a:lnSpc>
                <a:spcPct val="95000"/>
              </a:lnSpc>
            </a:pPr>
            <a:r>
              <a:rPr lang="de-DE" sz="1000" smtClean="0"/>
              <a:t>QSPI reprogramming </a:t>
            </a:r>
            <a:endParaRPr lang="de-DE" sz="1000" dirty="0" err="1" smtClean="0"/>
          </a:p>
        </p:txBody>
      </p:sp>
    </p:spTree>
    <p:extLst>
      <p:ext uri="{BB962C8B-B14F-4D97-AF65-F5344CB8AC3E}">
        <p14:creationId xmlns:p14="http://schemas.microsoft.com/office/powerpoint/2010/main" val="38078683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spc="100" smtClean="0"/>
              <a:t>ATMOLITE INTEGRATION INTO INSPIRESAT-3/4</a:t>
            </a:r>
            <a:endParaRPr lang="en-US" sz="2400" spc="100" dirty="0"/>
          </a:p>
        </p:txBody>
      </p:sp>
      <p:sp>
        <p:nvSpPr>
          <p:cNvPr id="5" name="Textplatzhalter 4"/>
          <p:cNvSpPr>
            <a:spLocks noGrp="1"/>
          </p:cNvSpPr>
          <p:nvPr>
            <p:ph type="body" sz="quarter" idx="15"/>
          </p:nvPr>
        </p:nvSpPr>
        <p:spPr/>
        <p:txBody>
          <a:bodyPr/>
          <a:lstStyle/>
          <a:p>
            <a:r>
              <a:rPr lang="de-DE" dirty="0" smtClean="0"/>
              <a:t>Integration </a:t>
            </a:r>
            <a:r>
              <a:rPr lang="de-DE" dirty="0" err="1" smtClean="0"/>
              <a:t>into</a:t>
            </a:r>
            <a:r>
              <a:rPr lang="de-DE" dirty="0" smtClean="0"/>
              <a:t> EM </a:t>
            </a:r>
            <a:r>
              <a:rPr lang="de-DE" dirty="0" err="1" smtClean="0"/>
              <a:t>satellite</a:t>
            </a:r>
            <a:r>
              <a:rPr lang="de-DE" dirty="0" smtClean="0"/>
              <a:t> </a:t>
            </a:r>
            <a:r>
              <a:rPr lang="de-DE" dirty="0" err="1" smtClean="0"/>
              <a:t>structure</a:t>
            </a:r>
            <a:endParaRPr lang="en-US" dirty="0"/>
          </a:p>
        </p:txBody>
      </p:sp>
      <p:sp>
        <p:nvSpPr>
          <p:cNvPr id="9" name="Textfeld 8"/>
          <p:cNvSpPr txBox="1"/>
          <p:nvPr/>
        </p:nvSpPr>
        <p:spPr>
          <a:xfrm>
            <a:off x="5594738" y="4098459"/>
            <a:ext cx="2162082" cy="794064"/>
          </a:xfrm>
          <a:prstGeom prst="rect">
            <a:avLst/>
          </a:prstGeom>
          <a:noFill/>
        </p:spPr>
        <p:txBody>
          <a:bodyPr wrap="square" rtlCol="0">
            <a:spAutoFit/>
          </a:bodyPr>
          <a:lstStyle/>
          <a:p>
            <a:pPr algn="l">
              <a:lnSpc>
                <a:spcPct val="95000"/>
              </a:lnSpc>
            </a:pPr>
            <a:r>
              <a:rPr lang="de-DE" sz="2400" dirty="0" smtClean="0">
                <a:solidFill>
                  <a:schemeClr val="bg1"/>
                </a:solidFill>
              </a:rPr>
              <a:t>INSPIRE – 3</a:t>
            </a:r>
          </a:p>
          <a:p>
            <a:pPr algn="l">
              <a:lnSpc>
                <a:spcPct val="95000"/>
              </a:lnSpc>
            </a:pPr>
            <a:r>
              <a:rPr lang="de-DE" sz="2400" dirty="0" smtClean="0">
                <a:solidFill>
                  <a:schemeClr val="bg1"/>
                </a:solidFill>
              </a:rPr>
              <a:t>  05/2021</a:t>
            </a:r>
            <a:endParaRPr lang="en-US" sz="2400" dirty="0" err="1" smtClean="0">
              <a:solidFill>
                <a:schemeClr val="bg1"/>
              </a:solidFill>
            </a:endParaRPr>
          </a:p>
        </p:txBody>
      </p:sp>
      <p:pic>
        <p:nvPicPr>
          <p:cNvPr id="28" name="Inhaltsplatzhalter 5"/>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8034627" y="1274872"/>
            <a:ext cx="3759303" cy="2456928"/>
          </a:xfrm>
          <a:prstGeom prst="rect">
            <a:avLst/>
          </a:prstGeom>
        </p:spPr>
      </p:pic>
      <p:pic>
        <p:nvPicPr>
          <p:cNvPr id="16" name="Grafik 1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128111" y="2260233"/>
            <a:ext cx="1805779" cy="1334788"/>
          </a:xfrm>
          <a:prstGeom prst="rect">
            <a:avLst/>
          </a:prstGeom>
          <a:ln>
            <a:noFill/>
          </a:ln>
          <a:effectLst>
            <a:outerShdw blurRad="190500" algn="tl" rotWithShape="0">
              <a:srgbClr val="000000">
                <a:alpha val="70000"/>
              </a:srgbClr>
            </a:outerShdw>
          </a:effectLst>
        </p:spPr>
      </p:pic>
      <p:pic>
        <p:nvPicPr>
          <p:cNvPr id="7" name="Grafik 6"/>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5400000">
            <a:off x="4435334" y="2898158"/>
            <a:ext cx="3960440" cy="2717871"/>
          </a:xfrm>
          <a:prstGeom prst="rect">
            <a:avLst/>
          </a:prstGeom>
          <a:ln>
            <a:noFill/>
          </a:ln>
          <a:effectLst>
            <a:outerShdw blurRad="190500" algn="tl" rotWithShape="0">
              <a:srgbClr val="000000">
                <a:alpha val="70000"/>
              </a:srgbClr>
            </a:outerShdw>
          </a:effectLst>
        </p:spPr>
      </p:pic>
      <p:pic>
        <p:nvPicPr>
          <p:cNvPr id="8" name="Grafik 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079691" y="3897052"/>
            <a:ext cx="3704941" cy="2778706"/>
          </a:xfrm>
          <a:prstGeom prst="rect">
            <a:avLst/>
          </a:prstGeom>
          <a:ln>
            <a:noFill/>
          </a:ln>
          <a:effectLst>
            <a:outerShdw blurRad="190500" algn="tl" rotWithShape="0">
              <a:srgbClr val="000000">
                <a:alpha val="70000"/>
              </a:srgbClr>
            </a:outerShdw>
          </a:effectLst>
        </p:spPr>
      </p:pic>
      <p:pic>
        <p:nvPicPr>
          <p:cNvPr id="19" name="Grafik 18"/>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5400000">
            <a:off x="2801855" y="4074446"/>
            <a:ext cx="2436611" cy="1827458"/>
          </a:xfrm>
          <a:prstGeom prst="rect">
            <a:avLst/>
          </a:prstGeom>
          <a:ln>
            <a:noFill/>
          </a:ln>
          <a:effectLst>
            <a:outerShdw blurRad="190500" algn="tl" rotWithShape="0">
              <a:srgbClr val="000000">
                <a:alpha val="70000"/>
              </a:srgbClr>
            </a:outerShdw>
          </a:effectLst>
        </p:spPr>
      </p:pic>
      <p:pic>
        <p:nvPicPr>
          <p:cNvPr id="20" name="Inhaltsplatzhalter 5"/>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27348" y="908720"/>
            <a:ext cx="7524836" cy="1072032"/>
          </a:xfrm>
          <a:prstGeom prst="rect">
            <a:avLst/>
          </a:prstGeom>
        </p:spPr>
      </p:pic>
      <p:pic>
        <p:nvPicPr>
          <p:cNvPr id="21" name="Grafik 20"/>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rot="5400000">
            <a:off x="-377631" y="2917285"/>
            <a:ext cx="3960444" cy="2592288"/>
          </a:xfrm>
          <a:prstGeom prst="rect">
            <a:avLst/>
          </a:prstGeom>
          <a:ln>
            <a:noFill/>
          </a:ln>
          <a:effectLst>
            <a:outerShdw blurRad="190500" algn="tl" rotWithShape="0">
              <a:srgbClr val="000000">
                <a:alpha val="70000"/>
              </a:srgbClr>
            </a:outerShdw>
          </a:effectLst>
        </p:spPr>
      </p:pic>
      <p:sp>
        <p:nvSpPr>
          <p:cNvPr id="22" name="Textfeld 21"/>
          <p:cNvSpPr txBox="1"/>
          <p:nvPr/>
        </p:nvSpPr>
        <p:spPr>
          <a:xfrm>
            <a:off x="5173465" y="5871595"/>
            <a:ext cx="2488001" cy="267766"/>
          </a:xfrm>
          <a:prstGeom prst="rect">
            <a:avLst/>
          </a:prstGeom>
          <a:solidFill>
            <a:schemeClr val="bg1">
              <a:lumMod val="95000"/>
            </a:schemeClr>
          </a:solidFill>
        </p:spPr>
        <p:txBody>
          <a:bodyPr wrap="square" rtlCol="0">
            <a:spAutoFit/>
          </a:bodyPr>
          <a:lstStyle/>
          <a:p>
            <a:pPr algn="l">
              <a:lnSpc>
                <a:spcPct val="95000"/>
              </a:lnSpc>
            </a:pPr>
            <a:r>
              <a:rPr lang="de-DE" sz="1200" dirty="0" err="1" smtClean="0">
                <a:solidFill>
                  <a:srgbClr val="002060"/>
                </a:solidFill>
              </a:rPr>
              <a:t>Satellite</a:t>
            </a:r>
            <a:r>
              <a:rPr lang="de-DE" sz="1200" dirty="0" smtClean="0">
                <a:solidFill>
                  <a:srgbClr val="002060"/>
                </a:solidFill>
              </a:rPr>
              <a:t> Integration in </a:t>
            </a:r>
            <a:r>
              <a:rPr lang="de-DE" sz="1200" dirty="0" err="1" smtClean="0">
                <a:solidFill>
                  <a:srgbClr val="002060"/>
                </a:solidFill>
              </a:rPr>
              <a:t>Singapore</a:t>
            </a:r>
            <a:endParaRPr lang="en-US" sz="1200" dirty="0" err="1" smtClean="0">
              <a:solidFill>
                <a:srgbClr val="002060"/>
              </a:solidFill>
            </a:endParaRPr>
          </a:p>
        </p:txBody>
      </p:sp>
      <p:sp>
        <p:nvSpPr>
          <p:cNvPr id="24" name="Textfeld 23"/>
          <p:cNvSpPr txBox="1"/>
          <p:nvPr/>
        </p:nvSpPr>
        <p:spPr>
          <a:xfrm>
            <a:off x="371475" y="5865915"/>
            <a:ext cx="2412157" cy="267766"/>
          </a:xfrm>
          <a:prstGeom prst="rect">
            <a:avLst/>
          </a:prstGeom>
          <a:solidFill>
            <a:schemeClr val="bg1">
              <a:lumMod val="95000"/>
            </a:schemeClr>
          </a:solidFill>
        </p:spPr>
        <p:txBody>
          <a:bodyPr wrap="square" rtlCol="0">
            <a:spAutoFit/>
          </a:bodyPr>
          <a:lstStyle/>
          <a:p>
            <a:pPr algn="l">
              <a:lnSpc>
                <a:spcPct val="95000"/>
              </a:lnSpc>
            </a:pPr>
            <a:r>
              <a:rPr lang="de-DE" sz="1200" dirty="0" smtClean="0">
                <a:solidFill>
                  <a:srgbClr val="002060"/>
                </a:solidFill>
              </a:rPr>
              <a:t>Compliance Test in Jülich</a:t>
            </a:r>
            <a:r>
              <a:rPr lang="de-DE" sz="1200" smtClean="0">
                <a:solidFill>
                  <a:srgbClr val="002060"/>
                </a:solidFill>
              </a:rPr>
              <a:t>, ITE</a:t>
            </a:r>
            <a:endParaRPr lang="en-US" sz="1200" dirty="0" err="1" smtClean="0">
              <a:solidFill>
                <a:srgbClr val="002060"/>
              </a:solidFill>
            </a:endParaRPr>
          </a:p>
        </p:txBody>
      </p:sp>
      <p:sp>
        <p:nvSpPr>
          <p:cNvPr id="25" name="Textfeld 24"/>
          <p:cNvSpPr txBox="1"/>
          <p:nvPr/>
        </p:nvSpPr>
        <p:spPr>
          <a:xfrm>
            <a:off x="3178055" y="5864447"/>
            <a:ext cx="1742255" cy="267766"/>
          </a:xfrm>
          <a:prstGeom prst="rect">
            <a:avLst/>
          </a:prstGeom>
          <a:solidFill>
            <a:schemeClr val="bg1">
              <a:lumMod val="95000"/>
            </a:schemeClr>
          </a:solidFill>
        </p:spPr>
        <p:txBody>
          <a:bodyPr wrap="square" rtlCol="0">
            <a:spAutoFit/>
          </a:bodyPr>
          <a:lstStyle/>
          <a:p>
            <a:pPr algn="l">
              <a:lnSpc>
                <a:spcPct val="95000"/>
              </a:lnSpc>
            </a:pPr>
            <a:r>
              <a:rPr lang="de-DE" sz="1200" dirty="0" smtClean="0">
                <a:solidFill>
                  <a:srgbClr val="002060"/>
                </a:solidFill>
              </a:rPr>
              <a:t>Integration, Wuppertal</a:t>
            </a:r>
            <a:endParaRPr lang="en-US" sz="1200" dirty="0" err="1" smtClean="0">
              <a:solidFill>
                <a:srgbClr val="002060"/>
              </a:solidFill>
            </a:endParaRPr>
          </a:p>
        </p:txBody>
      </p:sp>
      <p:sp>
        <p:nvSpPr>
          <p:cNvPr id="3" name="Rechteck 2"/>
          <p:cNvSpPr/>
          <p:nvPr/>
        </p:nvSpPr>
        <p:spPr>
          <a:xfrm>
            <a:off x="10431840" y="1650846"/>
            <a:ext cx="1312052" cy="2160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sz="2400" dirty="0" err="1" smtClean="0"/>
          </a:p>
        </p:txBody>
      </p:sp>
      <p:sp>
        <p:nvSpPr>
          <p:cNvPr id="17" name="Rechteck 16"/>
          <p:cNvSpPr/>
          <p:nvPr/>
        </p:nvSpPr>
        <p:spPr>
          <a:xfrm>
            <a:off x="10503848" y="2348880"/>
            <a:ext cx="1244780" cy="2160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sz="2400" dirty="0" err="1" smtClean="0"/>
          </a:p>
        </p:txBody>
      </p:sp>
      <p:sp>
        <p:nvSpPr>
          <p:cNvPr id="4" name="Foliennummernplatzhalter 3"/>
          <p:cNvSpPr>
            <a:spLocks noGrp="1"/>
          </p:cNvSpPr>
          <p:nvPr>
            <p:ph type="sldNum" sz="quarter" idx="16"/>
          </p:nvPr>
        </p:nvSpPr>
        <p:spPr/>
        <p:txBody>
          <a:bodyPr/>
          <a:lstStyle/>
          <a:p>
            <a:fld id="{DA4949DD-2209-47B4-99B7-0BB39DF5436E}" type="slidenum">
              <a:rPr lang="de-DE" smtClean="0"/>
              <a:t>15</a:t>
            </a:fld>
            <a:endParaRPr lang="de-DE"/>
          </a:p>
        </p:txBody>
      </p:sp>
    </p:spTree>
    <p:extLst>
      <p:ext uri="{BB962C8B-B14F-4D97-AF65-F5344CB8AC3E}">
        <p14:creationId xmlns:p14="http://schemas.microsoft.com/office/powerpoint/2010/main" val="11889047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9656" y="2024844"/>
            <a:ext cx="6048561" cy="720080"/>
          </a:xfrm>
        </p:spPr>
        <p:txBody>
          <a:bodyPr/>
          <a:lstStyle/>
          <a:p>
            <a:r>
              <a:rPr lang="en-US" dirty="0" smtClean="0"/>
              <a:t>Thank you for </a:t>
            </a:r>
            <a:r>
              <a:rPr lang="en-US" smtClean="0"/>
              <a:t>your attention !</a:t>
            </a:r>
            <a:endParaRPr lang="en-US" dirty="0"/>
          </a:p>
        </p:txBody>
      </p:sp>
      <p:sp>
        <p:nvSpPr>
          <p:cNvPr id="5" name="Slide Number Placeholder 4"/>
          <p:cNvSpPr>
            <a:spLocks noGrp="1"/>
          </p:cNvSpPr>
          <p:nvPr>
            <p:ph type="sldNum" sz="quarter" idx="16"/>
          </p:nvPr>
        </p:nvSpPr>
        <p:spPr/>
        <p:txBody>
          <a:bodyPr/>
          <a:lstStyle/>
          <a:p>
            <a:fld id="{DA4949DD-2209-47B4-99B7-0BB39DF5436E}" type="slidenum">
              <a:rPr lang="de-DE" smtClean="0"/>
              <a:t>16</a:t>
            </a:fld>
            <a:endParaRPr lang="de-DE"/>
          </a:p>
        </p:txBody>
      </p:sp>
      <p:sp>
        <p:nvSpPr>
          <p:cNvPr id="4" name="Title 1"/>
          <p:cNvSpPr txBox="1">
            <a:spLocks/>
          </p:cNvSpPr>
          <p:nvPr/>
        </p:nvSpPr>
        <p:spPr>
          <a:xfrm>
            <a:off x="4493765" y="3176972"/>
            <a:ext cx="3060339" cy="720080"/>
          </a:xfrm>
          <a:prstGeom prst="rect">
            <a:avLst/>
          </a:prstGeom>
        </p:spPr>
        <p:txBody>
          <a:bodyPr vert="horz" lIns="0" tIns="0" rIns="0" bIns="0" rtlCol="0" anchor="t" anchorCtr="0">
            <a:noAutofit/>
          </a:bodyPr>
          <a:lstStyle>
            <a:lvl1pPr algn="l" defTabSz="914400" rtl="0" eaLnBrk="1" latinLnBrk="0" hangingPunct="1">
              <a:lnSpc>
                <a:spcPct val="114000"/>
              </a:lnSpc>
              <a:spcBef>
                <a:spcPct val="0"/>
              </a:spcBef>
              <a:buNone/>
              <a:defRPr sz="3200" b="1" kern="1200" cap="small" spc="0" baseline="0">
                <a:solidFill>
                  <a:srgbClr val="002060"/>
                </a:solidFill>
                <a:latin typeface="+mj-lt"/>
                <a:ea typeface="+mj-ea"/>
                <a:cs typeface="+mj-cs"/>
              </a:defRPr>
            </a:lvl1pPr>
          </a:lstStyle>
          <a:p>
            <a:pPr algn="ctr"/>
            <a:r>
              <a:rPr lang="en-US" sz="2400" smtClean="0"/>
              <a:t>More information:</a:t>
            </a:r>
          </a:p>
        </p:txBody>
      </p:sp>
      <p:pic>
        <p:nvPicPr>
          <p:cNvPr id="3" name="Grafik 2"/>
          <p:cNvPicPr>
            <a:picLocks noChangeAspect="1"/>
          </p:cNvPicPr>
          <p:nvPr/>
        </p:nvPicPr>
        <p:blipFill>
          <a:blip r:embed="rId3"/>
          <a:stretch>
            <a:fillRect/>
          </a:stretch>
        </p:blipFill>
        <p:spPr>
          <a:xfrm>
            <a:off x="4871864" y="3645024"/>
            <a:ext cx="2249180" cy="2218369"/>
          </a:xfrm>
          <a:prstGeom prst="rect">
            <a:avLst/>
          </a:prstGeom>
        </p:spPr>
      </p:pic>
    </p:spTree>
    <p:extLst>
      <p:ext uri="{BB962C8B-B14F-4D97-AF65-F5344CB8AC3E}">
        <p14:creationId xmlns:p14="http://schemas.microsoft.com/office/powerpoint/2010/main" val="610404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3"/>
          <a:stretch>
            <a:fillRect/>
          </a:stretch>
        </p:blipFill>
        <p:spPr>
          <a:xfrm>
            <a:off x="125301" y="2862448"/>
            <a:ext cx="5826683" cy="3717671"/>
          </a:xfrm>
          <a:prstGeom prst="rect">
            <a:avLst/>
          </a:prstGeom>
        </p:spPr>
      </p:pic>
      <p:sp>
        <p:nvSpPr>
          <p:cNvPr id="2" name="Titel 1"/>
          <p:cNvSpPr>
            <a:spLocks noGrp="1"/>
          </p:cNvSpPr>
          <p:nvPr>
            <p:ph type="title"/>
          </p:nvPr>
        </p:nvSpPr>
        <p:spPr>
          <a:xfrm>
            <a:off x="371475" y="324000"/>
            <a:ext cx="9684965" cy="1124780"/>
          </a:xfrm>
        </p:spPr>
        <p:txBody>
          <a:bodyPr/>
          <a:lstStyle/>
          <a:p>
            <a:r>
              <a:rPr lang="de-DE" smtClean="0"/>
              <a:t>NEW SPACE: next generation </a:t>
            </a:r>
            <a:r>
              <a:rPr lang="de-DE" err="1" smtClean="0"/>
              <a:t>of</a:t>
            </a:r>
            <a:r>
              <a:rPr lang="de-DE" smtClean="0"/>
              <a:t> miniaturized climate research </a:t>
            </a:r>
            <a:r>
              <a:rPr lang="de-DE" dirty="0" err="1" smtClean="0"/>
              <a:t>instruments</a:t>
            </a:r>
            <a:endParaRPr lang="en-US" dirty="0"/>
          </a:p>
        </p:txBody>
      </p:sp>
      <p:pic>
        <p:nvPicPr>
          <p:cNvPr id="6" name="Inhaltsplatzhalter 5"/>
          <p:cNvPicPr>
            <a:picLocks noGrp="1" noChangeAspect="1"/>
          </p:cNvPicPr>
          <p:nvPr>
            <p:ph idx="1"/>
          </p:nvPr>
        </p:nvPicPr>
        <p:blipFill>
          <a:blip r:embed="rId4"/>
          <a:stretch>
            <a:fillRect/>
          </a:stretch>
        </p:blipFill>
        <p:spPr>
          <a:xfrm>
            <a:off x="0" y="1448780"/>
            <a:ext cx="6240016" cy="1444810"/>
          </a:xfrm>
          <a:prstGeom prst="rect">
            <a:avLst/>
          </a:prstGeom>
        </p:spPr>
      </p:pic>
      <p:sp>
        <p:nvSpPr>
          <p:cNvPr id="8" name="Rechteck 7"/>
          <p:cNvSpPr/>
          <p:nvPr/>
        </p:nvSpPr>
        <p:spPr>
          <a:xfrm>
            <a:off x="659395" y="1917372"/>
            <a:ext cx="2952329" cy="276788"/>
          </a:xfrm>
          <a:prstGeom prst="rect">
            <a:avLst/>
          </a:prstGeom>
          <a:solidFill>
            <a:schemeClr val="accent4">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sz="2400" dirty="0" err="1" smtClean="0"/>
          </a:p>
        </p:txBody>
      </p:sp>
      <p:sp>
        <p:nvSpPr>
          <p:cNvPr id="14" name="Textfeld 13"/>
          <p:cNvSpPr txBox="1"/>
          <p:nvPr/>
        </p:nvSpPr>
        <p:spPr>
          <a:xfrm>
            <a:off x="37891" y="6521096"/>
            <a:ext cx="5914093" cy="180049"/>
          </a:xfrm>
          <a:prstGeom prst="rect">
            <a:avLst/>
          </a:prstGeom>
          <a:solidFill>
            <a:schemeClr val="bg1"/>
          </a:solidFill>
        </p:spPr>
        <p:txBody>
          <a:bodyPr wrap="square" rtlCol="0">
            <a:spAutoFit/>
          </a:bodyPr>
          <a:lstStyle/>
          <a:p>
            <a:pPr algn="r">
              <a:lnSpc>
                <a:spcPct val="95000"/>
              </a:lnSpc>
            </a:pPr>
            <a:r>
              <a:rPr lang="en-US" sz="600"/>
              <a:t>Source Erik Kulu. Nanosats Database. https://</a:t>
            </a:r>
            <a:r>
              <a:rPr lang="en-US" sz="600" smtClean="0"/>
              <a:t>www.nanosats.eu</a:t>
            </a:r>
            <a:r>
              <a:rPr lang="en-US" sz="600"/>
              <a:t>/, May 2024.</a:t>
            </a:r>
            <a:endParaRPr lang="en-US" sz="600" dirty="0" smtClean="0"/>
          </a:p>
        </p:txBody>
      </p:sp>
      <p:pic>
        <p:nvPicPr>
          <p:cNvPr id="16" name="Bildplatzhalter 17"/>
          <p:cNvPicPr>
            <a:picLocks noChangeAspect="1"/>
          </p:cNvPicPr>
          <p:nvPr/>
        </p:nvPicPr>
        <p:blipFill rotWithShape="1">
          <a:blip r:embed="rId5" cstate="print">
            <a:extLst>
              <a:ext uri="{28A0092B-C50C-407E-A947-70E740481C1C}">
                <a14:useLocalDpi xmlns:a14="http://schemas.microsoft.com/office/drawing/2010/main"/>
              </a:ext>
            </a:extLst>
          </a:blip>
          <a:srcRect l="10692" t="8727" r="8804" b="7699"/>
          <a:stretch/>
        </p:blipFill>
        <p:spPr>
          <a:xfrm>
            <a:off x="6577916" y="1448780"/>
            <a:ext cx="5231904" cy="1915831"/>
          </a:xfrm>
          <a:prstGeom prst="rect">
            <a:avLst/>
          </a:prstGeom>
        </p:spPr>
      </p:pic>
      <p:sp>
        <p:nvSpPr>
          <p:cNvPr id="18" name="Textfeld 17"/>
          <p:cNvSpPr txBox="1"/>
          <p:nvPr/>
        </p:nvSpPr>
        <p:spPr>
          <a:xfrm>
            <a:off x="10346879" y="3364611"/>
            <a:ext cx="1584176" cy="209288"/>
          </a:xfrm>
          <a:prstGeom prst="rect">
            <a:avLst/>
          </a:prstGeom>
          <a:noFill/>
        </p:spPr>
        <p:txBody>
          <a:bodyPr wrap="square" rtlCol="0">
            <a:spAutoFit/>
          </a:bodyPr>
          <a:lstStyle/>
          <a:p>
            <a:pPr>
              <a:lnSpc>
                <a:spcPct val="95000"/>
              </a:lnSpc>
            </a:pPr>
            <a:r>
              <a:rPr lang="en-US" sz="800" dirty="0"/>
              <a:t>Credit: MIT Lincoln Laboratory</a:t>
            </a:r>
            <a:endParaRPr lang="en-US" sz="800" dirty="0" smtClean="0"/>
          </a:p>
        </p:txBody>
      </p:sp>
      <p:pic>
        <p:nvPicPr>
          <p:cNvPr id="19" name="Grafik 1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361892" y="3104964"/>
            <a:ext cx="3067552" cy="3865115"/>
          </a:xfrm>
          <a:prstGeom prst="rect">
            <a:avLst/>
          </a:prstGeom>
        </p:spPr>
      </p:pic>
      <p:pic>
        <p:nvPicPr>
          <p:cNvPr id="20" name="Grafik 19"/>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671912" y="3638840"/>
            <a:ext cx="2389475" cy="3422922"/>
          </a:xfrm>
          <a:prstGeom prst="rect">
            <a:avLst/>
          </a:prstGeom>
        </p:spPr>
      </p:pic>
      <p:sp>
        <p:nvSpPr>
          <p:cNvPr id="7" name="Textfeld 6"/>
          <p:cNvSpPr txBox="1"/>
          <p:nvPr/>
        </p:nvSpPr>
        <p:spPr>
          <a:xfrm>
            <a:off x="4331804" y="2882814"/>
            <a:ext cx="648072" cy="253146"/>
          </a:xfrm>
          <a:prstGeom prst="rect">
            <a:avLst/>
          </a:prstGeom>
          <a:noFill/>
        </p:spPr>
        <p:txBody>
          <a:bodyPr wrap="square" rtlCol="0">
            <a:spAutoFit/>
          </a:bodyPr>
          <a:lstStyle/>
          <a:p>
            <a:pPr algn="l">
              <a:lnSpc>
                <a:spcPct val="95000"/>
              </a:lnSpc>
            </a:pPr>
            <a:r>
              <a:rPr lang="de-DE" sz="1050" b="1" smtClean="0"/>
              <a:t>(</a:t>
            </a:r>
            <a:r>
              <a:rPr lang="de-DE" sz="900" b="1" smtClean="0"/>
              <a:t>2024</a:t>
            </a:r>
            <a:r>
              <a:rPr lang="de-DE" sz="1050" b="1" smtClean="0"/>
              <a:t>)</a:t>
            </a:r>
            <a:endParaRPr lang="en-US" sz="1050" b="1" dirty="0" err="1" smtClean="0"/>
          </a:p>
        </p:txBody>
      </p:sp>
    </p:spTree>
    <p:extLst>
      <p:ext uri="{BB962C8B-B14F-4D97-AF65-F5344CB8AC3E}">
        <p14:creationId xmlns:p14="http://schemas.microsoft.com/office/powerpoint/2010/main" val="2494688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smtClean="0"/>
              <a:t>MINIATURIZED SCIENCE INSTR. ELECTRONICS</a:t>
            </a:r>
            <a:endParaRPr lang="en-US" sz="2400" dirty="0"/>
          </a:p>
        </p:txBody>
      </p:sp>
      <p:sp>
        <p:nvSpPr>
          <p:cNvPr id="5" name="Textplatzhalter 4"/>
          <p:cNvSpPr>
            <a:spLocks noGrp="1"/>
          </p:cNvSpPr>
          <p:nvPr>
            <p:ph type="body" sz="quarter" idx="15"/>
          </p:nvPr>
        </p:nvSpPr>
        <p:spPr>
          <a:xfrm>
            <a:off x="371476" y="796622"/>
            <a:ext cx="11449049" cy="509994"/>
          </a:xfrm>
        </p:spPr>
        <p:txBody>
          <a:bodyPr/>
          <a:lstStyle/>
          <a:p>
            <a:r>
              <a:rPr lang="de-DE"/>
              <a:t>Motivation </a:t>
            </a:r>
            <a:r>
              <a:rPr lang="de-DE" err="1"/>
              <a:t>and</a:t>
            </a:r>
            <a:r>
              <a:rPr lang="de-DE"/>
              <a:t> Objectives</a:t>
            </a:r>
            <a:endParaRPr lang="en-US" dirty="0"/>
          </a:p>
        </p:txBody>
      </p:sp>
      <p:sp>
        <p:nvSpPr>
          <p:cNvPr id="8" name="Pfeil nach rechts 7"/>
          <p:cNvSpPr/>
          <p:nvPr/>
        </p:nvSpPr>
        <p:spPr>
          <a:xfrm>
            <a:off x="1127448" y="4209898"/>
            <a:ext cx="597414" cy="543397"/>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sz="2400" dirty="0" err="1" smtClean="0"/>
          </a:p>
        </p:txBody>
      </p:sp>
      <p:sp>
        <p:nvSpPr>
          <p:cNvPr id="9" name="Textfeld 8"/>
          <p:cNvSpPr txBox="1"/>
          <p:nvPr/>
        </p:nvSpPr>
        <p:spPr>
          <a:xfrm>
            <a:off x="1851648" y="4246861"/>
            <a:ext cx="9968877" cy="501676"/>
          </a:xfrm>
          <a:prstGeom prst="rect">
            <a:avLst/>
          </a:prstGeom>
          <a:noFill/>
        </p:spPr>
        <p:txBody>
          <a:bodyPr wrap="square" rtlCol="0">
            <a:spAutoFit/>
          </a:bodyPr>
          <a:lstStyle/>
          <a:p>
            <a:pPr algn="l">
              <a:lnSpc>
                <a:spcPct val="95000"/>
              </a:lnSpc>
            </a:pPr>
            <a:r>
              <a:rPr lang="en-US" sz="2800" b="1" dirty="0" smtClean="0">
                <a:solidFill>
                  <a:srgbClr val="002060"/>
                </a:solidFill>
              </a:rPr>
              <a:t>flexibility, (re)programmability, modularity</a:t>
            </a:r>
            <a:r>
              <a:rPr lang="en-US" sz="2800" b="1" smtClean="0">
                <a:solidFill>
                  <a:srgbClr val="002060"/>
                </a:solidFill>
              </a:rPr>
              <a:t>, reusability</a:t>
            </a:r>
            <a:endParaRPr lang="en-US" sz="2800" b="1" dirty="0" smtClean="0">
              <a:solidFill>
                <a:srgbClr val="002060"/>
              </a:solidFill>
            </a:endParaRPr>
          </a:p>
        </p:txBody>
      </p:sp>
      <p:sp>
        <p:nvSpPr>
          <p:cNvPr id="10" name="Textfeld 9"/>
          <p:cNvSpPr txBox="1"/>
          <p:nvPr/>
        </p:nvSpPr>
        <p:spPr>
          <a:xfrm>
            <a:off x="515380" y="1316365"/>
            <a:ext cx="7200800" cy="258532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de-DE"/>
              <a:t>go for </a:t>
            </a:r>
            <a:r>
              <a:rPr lang="de-DE" b="1"/>
              <a:t>small and highly focused </a:t>
            </a:r>
            <a:r>
              <a:rPr lang="de-DE"/>
              <a:t>instruments and missions</a:t>
            </a:r>
          </a:p>
          <a:p>
            <a:pPr marL="285750" indent="-285750">
              <a:lnSpc>
                <a:spcPct val="150000"/>
              </a:lnSpc>
              <a:buFont typeface="Arial" panose="020B0604020202020204" pitchFamily="34" charset="0"/>
              <a:buChar char="•"/>
            </a:pPr>
            <a:r>
              <a:rPr lang="de-DE" smtClean="0"/>
              <a:t>use </a:t>
            </a:r>
            <a:r>
              <a:rPr lang="de-DE"/>
              <a:t>latest </a:t>
            </a:r>
            <a:r>
              <a:rPr lang="de-DE" b="1"/>
              <a:t>industry-level technology </a:t>
            </a:r>
            <a:r>
              <a:rPr lang="de-DE"/>
              <a:t>and prepare it for space </a:t>
            </a:r>
          </a:p>
          <a:p>
            <a:pPr marL="285750" indent="-285750">
              <a:lnSpc>
                <a:spcPct val="150000"/>
              </a:lnSpc>
              <a:buFont typeface="Arial" panose="020B0604020202020204" pitchFamily="34" charset="0"/>
              <a:buChar char="•"/>
            </a:pPr>
            <a:r>
              <a:rPr lang="en-US" smtClean="0"/>
              <a:t>multi-mission </a:t>
            </a:r>
            <a:r>
              <a:rPr lang="en-US"/>
              <a:t>approach, </a:t>
            </a:r>
            <a:r>
              <a:rPr lang="en-US" b="1"/>
              <a:t>continous improvement</a:t>
            </a:r>
            <a:endParaRPr lang="de-DE" b="1"/>
          </a:p>
          <a:p>
            <a:pPr marL="252000" indent="-252000">
              <a:lnSpc>
                <a:spcPct val="150000"/>
              </a:lnSpc>
              <a:buFont typeface="Arial" panose="020B0604020202020204" pitchFamily="34" charset="0"/>
              <a:buChar char="•"/>
            </a:pPr>
            <a:r>
              <a:rPr lang="en-US" smtClean="0">
                <a:latin typeface="+mj-lt"/>
              </a:rPr>
              <a:t>standardized sublevel modules are available (power, solar panels, </a:t>
            </a:r>
            <a:r>
              <a:rPr lang="en-US" dirty="0" smtClean="0">
                <a:latin typeface="+mj-lt"/>
              </a:rPr>
              <a:t>communication</a:t>
            </a:r>
            <a:r>
              <a:rPr lang="en-US" smtClean="0">
                <a:latin typeface="+mj-lt"/>
              </a:rPr>
              <a:t>, obc, antennas, adcs, …)</a:t>
            </a:r>
          </a:p>
          <a:p>
            <a:pPr marL="252000" indent="-252000">
              <a:lnSpc>
                <a:spcPct val="150000"/>
              </a:lnSpc>
              <a:buFont typeface="Arial" panose="020B0604020202020204" pitchFamily="34" charset="0"/>
              <a:buChar char="•"/>
            </a:pPr>
            <a:r>
              <a:rPr lang="en-US" smtClean="0">
                <a:latin typeface="+mj-lt"/>
              </a:rPr>
              <a:t>customize </a:t>
            </a:r>
            <a:r>
              <a:rPr lang="en-US" b="1" dirty="0" smtClean="0">
                <a:latin typeface="+mj-lt"/>
              </a:rPr>
              <a:t>science payload electronics </a:t>
            </a:r>
            <a:r>
              <a:rPr lang="en-US" dirty="0" smtClean="0">
                <a:latin typeface="+mj-lt"/>
              </a:rPr>
              <a:t>needed </a:t>
            </a:r>
          </a:p>
        </p:txBody>
      </p:sp>
      <p:sp>
        <p:nvSpPr>
          <p:cNvPr id="11" name="Textfeld 10"/>
          <p:cNvSpPr txBox="1"/>
          <p:nvPr/>
        </p:nvSpPr>
        <p:spPr>
          <a:xfrm>
            <a:off x="444672" y="4977172"/>
            <a:ext cx="11089232" cy="175432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mtClean="0"/>
              <a:t>design a “</a:t>
            </a:r>
            <a:r>
              <a:rPr lang="en-US" dirty="0" smtClean="0"/>
              <a:t>standardized</a:t>
            </a:r>
            <a:r>
              <a:rPr lang="en-US" smtClean="0"/>
              <a:t>“ science payload electronics </a:t>
            </a:r>
            <a:r>
              <a:rPr lang="en-US" dirty="0" smtClean="0"/>
              <a:t>with heritage from precursor instruments (</a:t>
            </a:r>
            <a:r>
              <a:rPr lang="en-US" dirty="0" err="1" smtClean="0"/>
              <a:t>AtmoHIT</a:t>
            </a:r>
            <a:r>
              <a:rPr lang="en-US" dirty="0" smtClean="0"/>
              <a:t> &amp; </a:t>
            </a:r>
            <a:r>
              <a:rPr lang="en-US" dirty="0" err="1" smtClean="0"/>
              <a:t>AtmoSHINE</a:t>
            </a:r>
            <a:r>
              <a:rPr lang="en-US" dirty="0" smtClean="0"/>
              <a:t>) on sounding rocket and in space</a:t>
            </a:r>
          </a:p>
          <a:p>
            <a:pPr marL="285750" indent="-285750">
              <a:lnSpc>
                <a:spcPct val="150000"/>
              </a:lnSpc>
              <a:buFont typeface="Arial" panose="020B0604020202020204" pitchFamily="34" charset="0"/>
              <a:buChar char="•"/>
            </a:pPr>
            <a:r>
              <a:rPr lang="en-US" dirty="0" smtClean="0"/>
              <a:t>long-term measurements with custom mitigation techniques using COTS components</a:t>
            </a:r>
          </a:p>
          <a:p>
            <a:pPr marL="285750" indent="-285750">
              <a:lnSpc>
                <a:spcPct val="150000"/>
              </a:lnSpc>
              <a:buFont typeface="Arial" panose="020B0604020202020204" pitchFamily="34" charset="0"/>
              <a:buChar char="•"/>
            </a:pPr>
            <a:r>
              <a:rPr lang="en-US" dirty="0" smtClean="0"/>
              <a:t>focus is on imaging sensors in combination with integrated System-on-Chip (</a:t>
            </a:r>
            <a:r>
              <a:rPr lang="en-US" dirty="0" err="1" smtClean="0"/>
              <a:t>SoC</a:t>
            </a:r>
            <a:r>
              <a:rPr lang="en-US" dirty="0" smtClean="0"/>
              <a:t>) solutions </a:t>
            </a:r>
          </a:p>
        </p:txBody>
      </p:sp>
      <p:pic>
        <p:nvPicPr>
          <p:cNvPr id="15" name="Grafik 1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292244" y="1187738"/>
            <a:ext cx="3241660" cy="2364805"/>
          </a:xfrm>
          <a:prstGeom prst="rect">
            <a:avLst/>
          </a:prstGeom>
          <a:ln>
            <a:noFill/>
          </a:ln>
          <a:effectLst>
            <a:outerShdw blurRad="292100" dist="139700" dir="2700000" algn="tl" rotWithShape="0">
              <a:srgbClr val="333333">
                <a:alpha val="65000"/>
              </a:srgbClr>
            </a:outerShdw>
          </a:effectLst>
        </p:spPr>
      </p:pic>
      <p:sp>
        <p:nvSpPr>
          <p:cNvPr id="16" name="Textfeld 15"/>
          <p:cNvSpPr txBox="1"/>
          <p:nvPr/>
        </p:nvSpPr>
        <p:spPr>
          <a:xfrm>
            <a:off x="8329548" y="3658120"/>
            <a:ext cx="3204356" cy="443198"/>
          </a:xfrm>
          <a:prstGeom prst="rect">
            <a:avLst/>
          </a:prstGeom>
          <a:noFill/>
        </p:spPr>
        <p:txBody>
          <a:bodyPr wrap="square" rtlCol="0">
            <a:spAutoFit/>
          </a:bodyPr>
          <a:lstStyle/>
          <a:p>
            <a:pPr algn="ctr">
              <a:lnSpc>
                <a:spcPct val="95000"/>
              </a:lnSpc>
            </a:pPr>
            <a:r>
              <a:rPr lang="de-DE" sz="1200" i="1" smtClean="0"/>
              <a:t>SHI </a:t>
            </a:r>
            <a:r>
              <a:rPr lang="de-DE" sz="1200" i="1" dirty="0" err="1" smtClean="0"/>
              <a:t>spectrometer</a:t>
            </a:r>
            <a:r>
              <a:rPr lang="de-DE" sz="1200" i="1" dirty="0" smtClean="0"/>
              <a:t> </a:t>
            </a:r>
            <a:r>
              <a:rPr lang="de-DE" sz="1200" i="1" dirty="0" err="1" smtClean="0"/>
              <a:t>for</a:t>
            </a:r>
            <a:r>
              <a:rPr lang="de-DE" sz="1200" i="1" dirty="0" smtClean="0"/>
              <a:t> </a:t>
            </a:r>
            <a:r>
              <a:rPr lang="de-DE" sz="1200" i="1" dirty="0" err="1" smtClean="0"/>
              <a:t>atmospheric</a:t>
            </a:r>
            <a:r>
              <a:rPr lang="de-DE" sz="1200" i="1" dirty="0" smtClean="0"/>
              <a:t> </a:t>
            </a:r>
            <a:r>
              <a:rPr lang="de-DE" sz="1200" i="1" err="1" smtClean="0"/>
              <a:t>temperature</a:t>
            </a:r>
            <a:r>
              <a:rPr lang="de-DE" sz="1200" i="1" smtClean="0"/>
              <a:t> </a:t>
            </a:r>
            <a:r>
              <a:rPr lang="de-DE" sz="1200" i="1"/>
              <a:t>measurements (</a:t>
            </a:r>
            <a:r>
              <a:rPr lang="de-DE" sz="1200" i="1" smtClean="0"/>
              <a:t>AtmoLITE)</a:t>
            </a:r>
            <a:endParaRPr lang="en-US" sz="1200" i="1" dirty="0" err="1" smtClean="0"/>
          </a:p>
        </p:txBody>
      </p:sp>
      <p:sp>
        <p:nvSpPr>
          <p:cNvPr id="12" name="Foliennummernplatzhalter 2"/>
          <p:cNvSpPr>
            <a:spLocks noGrp="1"/>
          </p:cNvSpPr>
          <p:nvPr>
            <p:ph type="sldNum" sz="quarter" idx="16"/>
          </p:nvPr>
        </p:nvSpPr>
        <p:spPr>
          <a:xfrm>
            <a:off x="9386354" y="6426640"/>
            <a:ext cx="2743200" cy="365125"/>
          </a:xfrm>
        </p:spPr>
        <p:txBody>
          <a:bodyPr/>
          <a:lstStyle/>
          <a:p>
            <a:fld id="{DA4949DD-2209-47B4-99B7-0BB39DF5436E}" type="slidenum">
              <a:rPr lang="de-DE" smtClean="0"/>
              <a:t>3</a:t>
            </a:fld>
            <a:endParaRPr lang="de-DE"/>
          </a:p>
        </p:txBody>
      </p:sp>
    </p:spTree>
    <p:extLst>
      <p:ext uri="{BB962C8B-B14F-4D97-AF65-F5344CB8AC3E}">
        <p14:creationId xmlns:p14="http://schemas.microsoft.com/office/powerpoint/2010/main" val="4068318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p:cNvPicPr>
            <a:picLocks noChangeAspect="1"/>
          </p:cNvPicPr>
          <p:nvPr/>
        </p:nvPicPr>
        <p:blipFill>
          <a:blip r:embed="rId3"/>
          <a:stretch>
            <a:fillRect/>
          </a:stretch>
        </p:blipFill>
        <p:spPr>
          <a:xfrm>
            <a:off x="6223890" y="3293154"/>
            <a:ext cx="5144819" cy="3376288"/>
          </a:xfrm>
          <a:prstGeom prst="rect">
            <a:avLst/>
          </a:prstGeom>
        </p:spPr>
      </p:pic>
      <p:pic>
        <p:nvPicPr>
          <p:cNvPr id="3" name="Grafik 2"/>
          <p:cNvPicPr>
            <a:picLocks noChangeAspect="1"/>
          </p:cNvPicPr>
          <p:nvPr/>
        </p:nvPicPr>
        <p:blipFill>
          <a:blip r:embed="rId4"/>
          <a:stretch>
            <a:fillRect/>
          </a:stretch>
        </p:blipFill>
        <p:spPr>
          <a:xfrm>
            <a:off x="5807968" y="1158158"/>
            <a:ext cx="5799133" cy="2204828"/>
          </a:xfrm>
          <a:prstGeom prst="rect">
            <a:avLst/>
          </a:prstGeom>
        </p:spPr>
      </p:pic>
      <p:sp>
        <p:nvSpPr>
          <p:cNvPr id="2" name="Titel 1"/>
          <p:cNvSpPr>
            <a:spLocks noGrp="1"/>
          </p:cNvSpPr>
          <p:nvPr>
            <p:ph type="title"/>
          </p:nvPr>
        </p:nvSpPr>
        <p:spPr/>
        <p:txBody>
          <a:bodyPr/>
          <a:lstStyle/>
          <a:p>
            <a:r>
              <a:rPr lang="en-US" sz="2400" smtClean="0"/>
              <a:t>SYSTEM-ON-MODULE </a:t>
            </a:r>
            <a:r>
              <a:rPr lang="en-US" sz="2400" dirty="0" smtClean="0"/>
              <a:t>APPROACH</a:t>
            </a:r>
            <a:endParaRPr lang="en-US" sz="2400" dirty="0"/>
          </a:p>
        </p:txBody>
      </p:sp>
      <p:sp>
        <p:nvSpPr>
          <p:cNvPr id="14" name="Textfeld 13"/>
          <p:cNvSpPr txBox="1"/>
          <p:nvPr/>
        </p:nvSpPr>
        <p:spPr>
          <a:xfrm>
            <a:off x="8796299" y="6486171"/>
            <a:ext cx="2016224" cy="209288"/>
          </a:xfrm>
          <a:prstGeom prst="rect">
            <a:avLst/>
          </a:prstGeom>
          <a:noFill/>
        </p:spPr>
        <p:txBody>
          <a:bodyPr wrap="square" rtlCol="0">
            <a:spAutoFit/>
          </a:bodyPr>
          <a:lstStyle/>
          <a:p>
            <a:pPr>
              <a:lnSpc>
                <a:spcPct val="95000"/>
              </a:lnSpc>
            </a:pPr>
            <a:r>
              <a:rPr lang="de-DE" sz="800" dirty="0"/>
              <a:t>Source: https://</a:t>
            </a:r>
            <a:r>
              <a:rPr lang="de-DE" sz="800" dirty="0" smtClean="0"/>
              <a:t>shop.trenz-electronic.de</a:t>
            </a:r>
            <a:endParaRPr lang="en-US" sz="800" dirty="0" err="1" smtClean="0"/>
          </a:p>
        </p:txBody>
      </p:sp>
      <p:sp>
        <p:nvSpPr>
          <p:cNvPr id="96" name="Inhaltsplatzhalter 2"/>
          <p:cNvSpPr txBox="1">
            <a:spLocks/>
          </p:cNvSpPr>
          <p:nvPr/>
        </p:nvSpPr>
        <p:spPr>
          <a:xfrm>
            <a:off x="374148" y="953706"/>
            <a:ext cx="4746960" cy="5728566"/>
          </a:xfrm>
          <a:prstGeom prst="rect">
            <a:avLst/>
          </a:prstGeom>
        </p:spPr>
        <p:txBody>
          <a:bodyPr vert="horz" lIns="0" tIns="0" rIns="0" bIns="0" rtlCol="0" anchor="t" anchorCtr="0">
            <a:noAutofit/>
          </a:bodyPr>
          <a:lstStyle>
            <a:lvl1pPr marL="228600" indent="-2286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1pPr>
            <a:lvl2pPr marL="450850" indent="-23495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2pPr>
            <a:lvl3pPr marL="66675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3pPr>
            <a:lvl4pPr marL="89535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4pPr>
            <a:lvl5pPr marL="111760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Calibri" panose="020F0502020204030204" pitchFamily="34" charset="0"/>
              <a:buNone/>
            </a:pPr>
            <a:r>
              <a:rPr lang="en-US" sz="1800" b="1" dirty="0">
                <a:solidFill>
                  <a:srgbClr val="002060"/>
                </a:solidFill>
              </a:rPr>
              <a:t>Features</a:t>
            </a:r>
          </a:p>
          <a:p>
            <a:r>
              <a:rPr lang="en-US" sz="1600" dirty="0" smtClean="0"/>
              <a:t>Pin compatible modules with processing units, memory and power conversion</a:t>
            </a:r>
          </a:p>
          <a:p>
            <a:r>
              <a:rPr lang="en-US" sz="1600" dirty="0" smtClean="0"/>
              <a:t>Several processing capabilities (CPLD, FPGAs, µC, </a:t>
            </a:r>
            <a:r>
              <a:rPr lang="en-US" sz="1600" dirty="0" err="1" smtClean="0"/>
              <a:t>SoC</a:t>
            </a:r>
            <a:r>
              <a:rPr lang="en-US" sz="1600" smtClean="0"/>
              <a:t>, MPSoC, RFSoC)</a:t>
            </a:r>
            <a:endParaRPr lang="en-US" sz="1600" dirty="0" smtClean="0"/>
          </a:p>
          <a:p>
            <a:r>
              <a:rPr lang="en-US" sz="1600" dirty="0" smtClean="0"/>
              <a:t>Short </a:t>
            </a:r>
            <a:r>
              <a:rPr lang="en-US" sz="1600" dirty="0"/>
              <a:t>development </a:t>
            </a:r>
            <a:r>
              <a:rPr lang="en-US" sz="1600" dirty="0" smtClean="0"/>
              <a:t>time</a:t>
            </a:r>
            <a:r>
              <a:rPr lang="en-US" sz="1600" dirty="0"/>
              <a:t>, </a:t>
            </a:r>
            <a:r>
              <a:rPr lang="en-US" sz="1600" dirty="0" smtClean="0"/>
              <a:t>‘low’ design </a:t>
            </a:r>
            <a:r>
              <a:rPr lang="en-US" sz="1600" smtClean="0"/>
              <a:t>expertise needed (ideal for student projects)</a:t>
            </a:r>
            <a:endParaRPr lang="en-US" sz="1600" dirty="0" smtClean="0"/>
          </a:p>
          <a:p>
            <a:pPr marL="0" indent="0">
              <a:buNone/>
            </a:pPr>
            <a:r>
              <a:rPr lang="en-US" sz="1800" b="1" smtClean="0">
                <a:solidFill>
                  <a:srgbClr val="002060"/>
                </a:solidFill>
              </a:rPr>
              <a:t>Challenge</a:t>
            </a:r>
            <a:endParaRPr lang="en-US" sz="1800" b="1" dirty="0">
              <a:solidFill>
                <a:srgbClr val="002060"/>
              </a:solidFill>
            </a:endParaRPr>
          </a:p>
          <a:p>
            <a:pPr>
              <a:lnSpc>
                <a:spcPct val="100000"/>
              </a:lnSpc>
            </a:pPr>
            <a:r>
              <a:rPr lang="en-US" sz="1600" dirty="0"/>
              <a:t>Radiation environment, system reliability</a:t>
            </a:r>
          </a:p>
          <a:p>
            <a:pPr>
              <a:lnSpc>
                <a:spcPct val="100000"/>
              </a:lnSpc>
            </a:pPr>
            <a:r>
              <a:rPr lang="en-US" sz="1600" dirty="0"/>
              <a:t>Size, power consumption, limited data </a:t>
            </a:r>
            <a:r>
              <a:rPr lang="en-US" sz="1600"/>
              <a:t>bandwidth </a:t>
            </a:r>
            <a:endParaRPr lang="en-US" sz="1600" smtClean="0"/>
          </a:p>
          <a:p>
            <a:pPr marL="0" indent="0">
              <a:lnSpc>
                <a:spcPct val="100000"/>
              </a:lnSpc>
              <a:buNone/>
            </a:pPr>
            <a:endParaRPr lang="en-US" sz="1800" b="1" smtClean="0">
              <a:solidFill>
                <a:schemeClr val="accent1"/>
              </a:solidFill>
            </a:endParaRPr>
          </a:p>
          <a:p>
            <a:pPr marL="0" indent="0">
              <a:lnSpc>
                <a:spcPct val="100000"/>
              </a:lnSpc>
              <a:buNone/>
            </a:pPr>
            <a:r>
              <a:rPr lang="en-US" sz="1800" b="1" smtClean="0">
                <a:solidFill>
                  <a:srgbClr val="002060"/>
                </a:solidFill>
              </a:rPr>
              <a:t>Solution </a:t>
            </a:r>
            <a:r>
              <a:rPr lang="en-US" sz="1800" b="1" dirty="0">
                <a:solidFill>
                  <a:srgbClr val="002060"/>
                </a:solidFill>
              </a:rPr>
              <a:t>approach</a:t>
            </a:r>
          </a:p>
          <a:p>
            <a:r>
              <a:rPr lang="en-US" sz="1600" dirty="0" smtClean="0"/>
              <a:t>SRAM-based </a:t>
            </a:r>
            <a:r>
              <a:rPr lang="en-US" sz="1600" dirty="0"/>
              <a:t>XILINX </a:t>
            </a:r>
            <a:r>
              <a:rPr lang="en-US" sz="1600" dirty="0" smtClean="0"/>
              <a:t>System-on-Chip (</a:t>
            </a:r>
            <a:r>
              <a:rPr lang="en-US" sz="1600" dirty="0" err="1" smtClean="0"/>
              <a:t>SoC</a:t>
            </a:r>
            <a:r>
              <a:rPr lang="en-US" sz="1600" dirty="0" smtClean="0"/>
              <a:t>) architectures contains processing units (PS) and reconfigurable logic (PL)</a:t>
            </a:r>
          </a:p>
          <a:p>
            <a:r>
              <a:rPr lang="en-US" sz="1600" dirty="0" smtClean="0"/>
              <a:t>Mitigation techniques, protection circuits and reconfiguration </a:t>
            </a:r>
            <a:r>
              <a:rPr lang="en-US" sz="1600" dirty="0"/>
              <a:t>for </a:t>
            </a:r>
            <a:r>
              <a:rPr lang="en-US" sz="1600" dirty="0" smtClean="0"/>
              <a:t>long-term measurements </a:t>
            </a:r>
          </a:p>
        </p:txBody>
      </p:sp>
      <p:sp>
        <p:nvSpPr>
          <p:cNvPr id="8" name="Foliennummernplatzhalter 2"/>
          <p:cNvSpPr>
            <a:spLocks noGrp="1"/>
          </p:cNvSpPr>
          <p:nvPr>
            <p:ph type="sldNum" sz="quarter" idx="16"/>
          </p:nvPr>
        </p:nvSpPr>
        <p:spPr>
          <a:xfrm>
            <a:off x="9386354" y="6426640"/>
            <a:ext cx="2743200" cy="365125"/>
          </a:xfrm>
        </p:spPr>
        <p:txBody>
          <a:bodyPr/>
          <a:lstStyle/>
          <a:p>
            <a:fld id="{DA4949DD-2209-47B4-99B7-0BB39DF5436E}" type="slidenum">
              <a:rPr lang="de-DE" smtClean="0"/>
              <a:t>4</a:t>
            </a:fld>
            <a:endParaRPr lang="de-DE"/>
          </a:p>
        </p:txBody>
      </p:sp>
      <p:pic>
        <p:nvPicPr>
          <p:cNvPr id="4" name="Grafik 3"/>
          <p:cNvPicPr>
            <a:picLocks noChangeAspect="1"/>
          </p:cNvPicPr>
          <p:nvPr/>
        </p:nvPicPr>
        <p:blipFill>
          <a:blip r:embed="rId5"/>
          <a:stretch>
            <a:fillRect/>
          </a:stretch>
        </p:blipFill>
        <p:spPr>
          <a:xfrm>
            <a:off x="7874565" y="4611014"/>
            <a:ext cx="1843467" cy="585128"/>
          </a:xfrm>
          <a:prstGeom prst="rect">
            <a:avLst/>
          </a:prstGeom>
        </p:spPr>
      </p:pic>
    </p:spTree>
    <p:extLst>
      <p:ext uri="{BB962C8B-B14F-4D97-AF65-F5344CB8AC3E}">
        <p14:creationId xmlns:p14="http://schemas.microsoft.com/office/powerpoint/2010/main" val="57314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Radiation Hardeness Assurance (RHA</a:t>
            </a:r>
            <a:r>
              <a:rPr lang="de-DE" dirty="0" smtClean="0"/>
              <a:t>)</a:t>
            </a:r>
            <a:endParaRPr lang="en-US" dirty="0"/>
          </a:p>
        </p:txBody>
      </p:sp>
      <p:sp>
        <p:nvSpPr>
          <p:cNvPr id="3" name="Textplatzhalter 2"/>
          <p:cNvSpPr>
            <a:spLocks noGrp="1"/>
          </p:cNvSpPr>
          <p:nvPr>
            <p:ph type="body" sz="quarter" idx="15"/>
          </p:nvPr>
        </p:nvSpPr>
        <p:spPr/>
        <p:txBody>
          <a:bodyPr/>
          <a:lstStyle/>
          <a:p>
            <a:endParaRPr lang="en-US" dirty="0"/>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106281" y="1110308"/>
            <a:ext cx="4532756" cy="1844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722624" y="1125450"/>
            <a:ext cx="3655030" cy="2451611"/>
          </a:xfrm>
          <a:prstGeom prst="rect">
            <a:avLst/>
          </a:prstGeom>
        </p:spPr>
      </p:pic>
      <p:pic>
        <p:nvPicPr>
          <p:cNvPr id="9" name="Content Placeholder 9"/>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218318" y="3990511"/>
            <a:ext cx="4589505" cy="2329571"/>
          </a:xfrm>
          <a:prstGeom prst="rect">
            <a:avLst/>
          </a:prstGeom>
        </p:spPr>
      </p:pic>
      <p:sp>
        <p:nvSpPr>
          <p:cNvPr id="10" name="Content Placeholder 5"/>
          <p:cNvSpPr txBox="1">
            <a:spLocks/>
          </p:cNvSpPr>
          <p:nvPr/>
        </p:nvSpPr>
        <p:spPr>
          <a:xfrm>
            <a:off x="2729802" y="2979400"/>
            <a:ext cx="4549951" cy="3301034"/>
          </a:xfrm>
          <a:prstGeom prst="rect">
            <a:avLst/>
          </a:prstGeom>
        </p:spPr>
        <p:txBody>
          <a:bodyPr/>
          <a:lstStyle>
            <a:lvl1pPr marL="228600" indent="-2286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1pPr>
            <a:lvl2pPr marL="450850" indent="-23495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2pPr>
            <a:lvl3pPr marL="66675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3pPr>
            <a:lvl4pPr marL="89535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4pPr>
            <a:lvl5pPr marL="111760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de-DE" sz="1800" dirty="0" err="1" smtClean="0"/>
              <a:t>definition</a:t>
            </a:r>
            <a:r>
              <a:rPr lang="de-DE" sz="1800" dirty="0" smtClean="0"/>
              <a:t> </a:t>
            </a:r>
            <a:r>
              <a:rPr lang="de-DE" sz="1800" dirty="0" err="1" smtClean="0"/>
              <a:t>of</a:t>
            </a:r>
            <a:r>
              <a:rPr lang="de-DE" sz="1800" dirty="0" smtClean="0"/>
              <a:t> </a:t>
            </a:r>
            <a:r>
              <a:rPr lang="de-DE" sz="1800" dirty="0" err="1" smtClean="0"/>
              <a:t>mission</a:t>
            </a:r>
            <a:endParaRPr lang="de-DE" sz="1800" dirty="0" smtClean="0"/>
          </a:p>
          <a:p>
            <a:pPr marL="342900" indent="-342900">
              <a:buFont typeface="Arial" panose="020B0604020202020204" pitchFamily="34" charset="0"/>
              <a:buChar char="•"/>
            </a:pPr>
            <a:r>
              <a:rPr lang="de-DE" sz="1800" dirty="0" err="1" smtClean="0"/>
              <a:t>requirements</a:t>
            </a:r>
            <a:endParaRPr lang="de-DE" sz="1800" dirty="0" smtClean="0"/>
          </a:p>
          <a:p>
            <a:pPr marL="342900" indent="-342900">
              <a:buFont typeface="Arial" panose="020B0604020202020204" pitchFamily="34" charset="0"/>
              <a:buChar char="•"/>
            </a:pPr>
            <a:r>
              <a:rPr lang="de-DE" sz="1800" dirty="0" err="1" smtClean="0"/>
              <a:t>specification</a:t>
            </a:r>
            <a:r>
              <a:rPr lang="de-DE" sz="1800" dirty="0" smtClean="0"/>
              <a:t> </a:t>
            </a:r>
            <a:r>
              <a:rPr lang="de-DE" sz="1800" dirty="0" err="1" smtClean="0"/>
              <a:t>of</a:t>
            </a:r>
            <a:r>
              <a:rPr lang="de-DE" sz="1800" dirty="0" smtClean="0"/>
              <a:t> </a:t>
            </a:r>
            <a:r>
              <a:rPr lang="de-DE" sz="1800" dirty="0" err="1" smtClean="0"/>
              <a:t>radiation</a:t>
            </a:r>
            <a:r>
              <a:rPr lang="de-DE" sz="1800" dirty="0" smtClean="0"/>
              <a:t> </a:t>
            </a:r>
            <a:r>
              <a:rPr lang="de-DE" sz="1800" dirty="0" err="1" smtClean="0"/>
              <a:t>environment</a:t>
            </a:r>
            <a:r>
              <a:rPr lang="de-DE" sz="1800" dirty="0" smtClean="0"/>
              <a:t> …</a:t>
            </a:r>
          </a:p>
          <a:p>
            <a:pPr marL="342900" indent="-342900">
              <a:buFont typeface="Arial" panose="020B0604020202020204" pitchFamily="34" charset="0"/>
              <a:buChar char="•"/>
            </a:pPr>
            <a:r>
              <a:rPr lang="de-DE" sz="1800" dirty="0" err="1" smtClean="0"/>
              <a:t>radiation</a:t>
            </a:r>
            <a:r>
              <a:rPr lang="de-DE" sz="1800" dirty="0" smtClean="0"/>
              <a:t> design </a:t>
            </a:r>
            <a:r>
              <a:rPr lang="de-DE" sz="1800" dirty="0" err="1" smtClean="0"/>
              <a:t>margins</a:t>
            </a:r>
            <a:endParaRPr lang="de-DE" sz="1800" dirty="0" smtClean="0"/>
          </a:p>
          <a:p>
            <a:pPr marL="342900" indent="-342900">
              <a:buFont typeface="Arial" panose="020B0604020202020204" pitchFamily="34" charset="0"/>
              <a:buChar char="•"/>
            </a:pPr>
            <a:r>
              <a:rPr lang="de-DE" sz="1800" dirty="0" err="1" smtClean="0"/>
              <a:t>protection</a:t>
            </a:r>
            <a:r>
              <a:rPr lang="de-DE" sz="1800" dirty="0" smtClean="0"/>
              <a:t> </a:t>
            </a:r>
            <a:r>
              <a:rPr lang="de-DE" sz="1800" dirty="0" err="1" smtClean="0"/>
              <a:t>measures</a:t>
            </a:r>
            <a:endParaRPr lang="de-DE" sz="1800" dirty="0" smtClean="0">
              <a:solidFill>
                <a:srgbClr val="005B82"/>
              </a:solidFill>
            </a:endParaRPr>
          </a:p>
          <a:p>
            <a:pPr marL="342900" indent="-342900">
              <a:buFont typeface="Arial" panose="020B0604020202020204" pitchFamily="34" charset="0"/>
              <a:buChar char="•"/>
            </a:pPr>
            <a:r>
              <a:rPr lang="de-DE" sz="1800" dirty="0" err="1" smtClean="0"/>
              <a:t>implementation</a:t>
            </a:r>
            <a:endParaRPr lang="de-DE" sz="1800" dirty="0" smtClean="0"/>
          </a:p>
          <a:p>
            <a:pPr marL="342900" indent="-342900">
              <a:buFont typeface="Arial" panose="020B0604020202020204" pitchFamily="34" charset="0"/>
              <a:buChar char="•"/>
            </a:pPr>
            <a:r>
              <a:rPr lang="de-DE" sz="1800" dirty="0" err="1" smtClean="0"/>
              <a:t>evaluation</a:t>
            </a:r>
            <a:endParaRPr lang="de-DE" sz="1800" dirty="0"/>
          </a:p>
        </p:txBody>
      </p:sp>
      <p:pic>
        <p:nvPicPr>
          <p:cNvPr id="11" name="Picture 30"/>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13318" y="1973738"/>
            <a:ext cx="761905" cy="761905"/>
          </a:xfrm>
          <a:prstGeom prst="rect">
            <a:avLst/>
          </a:prstGeom>
        </p:spPr>
      </p:pic>
      <p:pic>
        <p:nvPicPr>
          <p:cNvPr id="12" name="Picture 31"/>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07586" y="3173028"/>
            <a:ext cx="1973370" cy="803724"/>
          </a:xfrm>
          <a:prstGeom prst="rect">
            <a:avLst/>
          </a:prstGeom>
        </p:spPr>
      </p:pic>
      <p:pic>
        <p:nvPicPr>
          <p:cNvPr id="13" name="Picture 32"/>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38699" y="4416046"/>
            <a:ext cx="1489468" cy="684098"/>
          </a:xfrm>
          <a:prstGeom prst="rect">
            <a:avLst/>
          </a:prstGeom>
        </p:spPr>
      </p:pic>
      <p:sp>
        <p:nvSpPr>
          <p:cNvPr id="14" name="Pfeil nach unten 13"/>
          <p:cNvSpPr/>
          <p:nvPr/>
        </p:nvSpPr>
        <p:spPr>
          <a:xfrm>
            <a:off x="2253426" y="3181806"/>
            <a:ext cx="360040" cy="256021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sz="2400" dirty="0" err="1" smtClean="0"/>
          </a:p>
        </p:txBody>
      </p:sp>
      <p:sp>
        <p:nvSpPr>
          <p:cNvPr id="15" name="Foliennummernplatzhalter 2"/>
          <p:cNvSpPr>
            <a:spLocks noGrp="1"/>
          </p:cNvSpPr>
          <p:nvPr>
            <p:ph type="sldNum" sz="quarter" idx="16"/>
          </p:nvPr>
        </p:nvSpPr>
        <p:spPr>
          <a:xfrm>
            <a:off x="9386354" y="6426640"/>
            <a:ext cx="2743200" cy="365125"/>
          </a:xfrm>
        </p:spPr>
        <p:txBody>
          <a:bodyPr/>
          <a:lstStyle/>
          <a:p>
            <a:fld id="{DA4949DD-2209-47B4-99B7-0BB39DF5436E}" type="slidenum">
              <a:rPr lang="de-DE" smtClean="0"/>
              <a:t>5</a:t>
            </a:fld>
            <a:endParaRPr lang="de-DE"/>
          </a:p>
        </p:txBody>
      </p:sp>
    </p:spTree>
    <p:extLst>
      <p:ext uri="{BB962C8B-B14F-4D97-AF65-F5344CB8AC3E}">
        <p14:creationId xmlns:p14="http://schemas.microsoft.com/office/powerpoint/2010/main" val="245175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24"/>
          <p:cNvSpPr txBox="1">
            <a:spLocks noChangeArrowheads="1"/>
          </p:cNvSpPr>
          <p:nvPr/>
        </p:nvSpPr>
        <p:spPr bwMode="auto">
          <a:xfrm>
            <a:off x="335360" y="260648"/>
            <a:ext cx="10165171" cy="51334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8000">
                <a:solidFill>
                  <a:schemeClr val="tx1"/>
                </a:solidFill>
                <a:latin typeface="Arial" panose="020B0604020202020204" pitchFamily="34" charset="0"/>
              </a:defRPr>
            </a:lvl1pPr>
            <a:lvl2pPr marL="342900" indent="-342900" eaLnBrk="0" hangingPunct="0">
              <a:defRPr sz="8000">
                <a:solidFill>
                  <a:schemeClr val="tx1"/>
                </a:solidFill>
                <a:latin typeface="Arial" panose="020B0604020202020204" pitchFamily="34" charset="0"/>
              </a:defRPr>
            </a:lvl2pPr>
            <a:lvl3pPr marL="1143000" indent="-228600" eaLnBrk="0" hangingPunct="0">
              <a:defRPr sz="8000">
                <a:solidFill>
                  <a:schemeClr val="tx1"/>
                </a:solidFill>
                <a:latin typeface="Arial" panose="020B0604020202020204" pitchFamily="34" charset="0"/>
              </a:defRPr>
            </a:lvl3pPr>
            <a:lvl4pPr marL="1600200" indent="-228600" eaLnBrk="0" hangingPunct="0">
              <a:defRPr sz="8000">
                <a:solidFill>
                  <a:schemeClr val="tx1"/>
                </a:solidFill>
                <a:latin typeface="Arial" panose="020B0604020202020204" pitchFamily="34" charset="0"/>
              </a:defRPr>
            </a:lvl4pPr>
            <a:lvl5pPr marL="2057400" indent="-228600" eaLnBrk="0" hangingPunct="0">
              <a:defRPr sz="8000">
                <a:solidFill>
                  <a:schemeClr val="tx1"/>
                </a:solidFill>
                <a:latin typeface="Arial" panose="020B0604020202020204" pitchFamily="34" charset="0"/>
              </a:defRPr>
            </a:lvl5pPr>
            <a:lvl6pPr marL="2514600" indent="-228600" eaLnBrk="0" fontAlgn="base" hangingPunct="0">
              <a:spcBef>
                <a:spcPct val="0"/>
              </a:spcBef>
              <a:spcAft>
                <a:spcPct val="0"/>
              </a:spcAft>
              <a:defRPr sz="8000">
                <a:solidFill>
                  <a:schemeClr val="tx1"/>
                </a:solidFill>
                <a:latin typeface="Arial" panose="020B0604020202020204" pitchFamily="34" charset="0"/>
              </a:defRPr>
            </a:lvl6pPr>
            <a:lvl7pPr marL="2971800" indent="-228600" eaLnBrk="0" fontAlgn="base" hangingPunct="0">
              <a:spcBef>
                <a:spcPct val="0"/>
              </a:spcBef>
              <a:spcAft>
                <a:spcPct val="0"/>
              </a:spcAft>
              <a:defRPr sz="8000">
                <a:solidFill>
                  <a:schemeClr val="tx1"/>
                </a:solidFill>
                <a:latin typeface="Arial" panose="020B0604020202020204" pitchFamily="34" charset="0"/>
              </a:defRPr>
            </a:lvl7pPr>
            <a:lvl8pPr marL="3429000" indent="-228600" eaLnBrk="0" fontAlgn="base" hangingPunct="0">
              <a:spcBef>
                <a:spcPct val="0"/>
              </a:spcBef>
              <a:spcAft>
                <a:spcPct val="0"/>
              </a:spcAft>
              <a:defRPr sz="8000">
                <a:solidFill>
                  <a:schemeClr val="tx1"/>
                </a:solidFill>
                <a:latin typeface="Arial" panose="020B0604020202020204" pitchFamily="34" charset="0"/>
              </a:defRPr>
            </a:lvl8pPr>
            <a:lvl9pPr marL="3886200" indent="-228600" eaLnBrk="0" fontAlgn="base" hangingPunct="0">
              <a:spcBef>
                <a:spcPct val="0"/>
              </a:spcBef>
              <a:spcAft>
                <a:spcPct val="0"/>
              </a:spcAft>
              <a:defRPr sz="8000">
                <a:solidFill>
                  <a:schemeClr val="tx1"/>
                </a:solidFill>
                <a:latin typeface="Arial" panose="020B0604020202020204" pitchFamily="34" charset="0"/>
              </a:defRPr>
            </a:lvl9pPr>
          </a:lstStyle>
          <a:p>
            <a:pPr defTabSz="914400" eaLnBrk="1" hangingPunct="1">
              <a:lnSpc>
                <a:spcPct val="114000"/>
              </a:lnSpc>
              <a:spcBef>
                <a:spcPct val="0"/>
              </a:spcBef>
            </a:pPr>
            <a:r>
              <a:rPr lang="en-US" altLang="en-US" sz="2400" b="1" cap="small" smtClean="0">
                <a:solidFill>
                  <a:srgbClr val="002060"/>
                </a:solidFill>
                <a:latin typeface="+mj-lt"/>
                <a:ea typeface="+mj-ea"/>
                <a:cs typeface="+mj-cs"/>
              </a:rPr>
              <a:t>RADIATION ENVIRONMENT AND SHIELDING</a:t>
            </a:r>
            <a:endParaRPr lang="en-US" altLang="en-US" sz="2400" b="1" cap="small" dirty="0">
              <a:solidFill>
                <a:srgbClr val="002060"/>
              </a:solidFill>
              <a:latin typeface="+mj-lt"/>
              <a:ea typeface="+mj-ea"/>
              <a:cs typeface="+mj-cs"/>
            </a:endParaRPr>
          </a:p>
        </p:txBody>
      </p:sp>
      <p:graphicFrame>
        <p:nvGraphicFramePr>
          <p:cNvPr id="5" name="表格 73"/>
          <p:cNvGraphicFramePr>
            <a:graphicFrameLocks noGrp="1"/>
          </p:cNvGraphicFramePr>
          <p:nvPr>
            <p:extLst>
              <p:ext uri="{D42A27DB-BD31-4B8C-83A1-F6EECF244321}">
                <p14:modId xmlns:p14="http://schemas.microsoft.com/office/powerpoint/2010/main" val="3167772577"/>
              </p:ext>
            </p:extLst>
          </p:nvPr>
        </p:nvGraphicFramePr>
        <p:xfrm>
          <a:off x="1883532" y="3461307"/>
          <a:ext cx="3985732" cy="2897902"/>
        </p:xfrm>
        <a:graphic>
          <a:graphicData uri="http://schemas.openxmlformats.org/drawingml/2006/table">
            <a:tbl>
              <a:tblPr/>
              <a:tblGrid>
                <a:gridCol w="2034153">
                  <a:extLst>
                    <a:ext uri="{9D8B030D-6E8A-4147-A177-3AD203B41FA5}">
                      <a16:colId xmlns:a16="http://schemas.microsoft.com/office/drawing/2014/main" val="20000"/>
                    </a:ext>
                  </a:extLst>
                </a:gridCol>
                <a:gridCol w="1951579">
                  <a:extLst>
                    <a:ext uri="{9D8B030D-6E8A-4147-A177-3AD203B41FA5}">
                      <a16:colId xmlns:a16="http://schemas.microsoft.com/office/drawing/2014/main" val="20001"/>
                    </a:ext>
                  </a:extLst>
                </a:gridCol>
              </a:tblGrid>
              <a:tr h="249490">
                <a:tc gridSpan="2">
                  <a:txBody>
                    <a:bodyPr/>
                    <a:lstStyle>
                      <a:lvl1pPr>
                        <a:spcBef>
                          <a:spcPct val="20000"/>
                        </a:spcBef>
                        <a:defRPr sz="12700">
                          <a:solidFill>
                            <a:schemeClr val="tx1"/>
                          </a:solidFill>
                          <a:latin typeface="Arial" panose="020B0604020202020204" pitchFamily="34" charset="0"/>
                        </a:defRPr>
                      </a:lvl1pPr>
                      <a:lvl2pPr marL="742950" indent="-285750">
                        <a:spcBef>
                          <a:spcPct val="20000"/>
                        </a:spcBef>
                        <a:defRPr sz="10900">
                          <a:solidFill>
                            <a:schemeClr val="tx1"/>
                          </a:solidFill>
                          <a:latin typeface="Arial" panose="020B0604020202020204" pitchFamily="34" charset="0"/>
                        </a:defRPr>
                      </a:lvl2pPr>
                      <a:lvl3pPr marL="1143000" indent="-228600">
                        <a:spcBef>
                          <a:spcPct val="20000"/>
                        </a:spcBef>
                        <a:defRPr sz="9500">
                          <a:solidFill>
                            <a:schemeClr val="tx1"/>
                          </a:solidFill>
                          <a:latin typeface="Arial" panose="020B0604020202020204" pitchFamily="34" charset="0"/>
                        </a:defRPr>
                      </a:lvl3pPr>
                      <a:lvl4pPr marL="1600200" indent="-228600">
                        <a:spcBef>
                          <a:spcPct val="20000"/>
                        </a:spcBef>
                        <a:defRPr sz="8000">
                          <a:solidFill>
                            <a:schemeClr val="tx1"/>
                          </a:solidFill>
                          <a:latin typeface="Arial" panose="020B0604020202020204" pitchFamily="34" charset="0"/>
                        </a:defRPr>
                      </a:lvl4pPr>
                      <a:lvl5pPr marL="2057400" indent="-228600">
                        <a:spcBef>
                          <a:spcPct val="20000"/>
                        </a:spcBef>
                        <a:defRPr sz="8000">
                          <a:solidFill>
                            <a:schemeClr val="tx1"/>
                          </a:solidFill>
                          <a:latin typeface="Arial" panose="020B0604020202020204" pitchFamily="34" charset="0"/>
                        </a:defRPr>
                      </a:lvl5pPr>
                      <a:lvl6pPr marL="2514600" indent="-228600" eaLnBrk="0" fontAlgn="base" hangingPunct="0">
                        <a:spcBef>
                          <a:spcPct val="20000"/>
                        </a:spcBef>
                        <a:spcAft>
                          <a:spcPct val="0"/>
                        </a:spcAft>
                        <a:defRPr sz="8000">
                          <a:solidFill>
                            <a:schemeClr val="tx1"/>
                          </a:solidFill>
                          <a:latin typeface="Arial" panose="020B0604020202020204" pitchFamily="34" charset="0"/>
                        </a:defRPr>
                      </a:lvl6pPr>
                      <a:lvl7pPr marL="2971800" indent="-228600" eaLnBrk="0" fontAlgn="base" hangingPunct="0">
                        <a:spcBef>
                          <a:spcPct val="20000"/>
                        </a:spcBef>
                        <a:spcAft>
                          <a:spcPct val="0"/>
                        </a:spcAft>
                        <a:defRPr sz="8000">
                          <a:solidFill>
                            <a:schemeClr val="tx1"/>
                          </a:solidFill>
                          <a:latin typeface="Arial" panose="020B0604020202020204" pitchFamily="34" charset="0"/>
                        </a:defRPr>
                      </a:lvl7pPr>
                      <a:lvl8pPr marL="3429000" indent="-228600" eaLnBrk="0" fontAlgn="base" hangingPunct="0">
                        <a:spcBef>
                          <a:spcPct val="20000"/>
                        </a:spcBef>
                        <a:spcAft>
                          <a:spcPct val="0"/>
                        </a:spcAft>
                        <a:defRPr sz="8000">
                          <a:solidFill>
                            <a:schemeClr val="tx1"/>
                          </a:solidFill>
                          <a:latin typeface="Arial" panose="020B0604020202020204" pitchFamily="34" charset="0"/>
                        </a:defRPr>
                      </a:lvl8pPr>
                      <a:lvl9pPr marL="3886200" indent="-228600" eaLnBrk="0" fontAlgn="base" hangingPunct="0">
                        <a:spcBef>
                          <a:spcPct val="20000"/>
                        </a:spcBef>
                        <a:spcAft>
                          <a:spcPct val="0"/>
                        </a:spcAft>
                        <a:defRPr sz="8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rPr>
                        <a:t>Model parameters</a:t>
                      </a:r>
                      <a:endParaRPr kumimoji="0" lang="zh-CN" altLang="en-US" sz="1100" b="1"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endParaRP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436607">
                <a:tc>
                  <a:txBody>
                    <a:bodyPr/>
                    <a:lstStyle>
                      <a:lvl1pPr>
                        <a:spcBef>
                          <a:spcPct val="20000"/>
                        </a:spcBef>
                        <a:defRPr sz="12700">
                          <a:solidFill>
                            <a:schemeClr val="tx1"/>
                          </a:solidFill>
                          <a:latin typeface="Arial" panose="020B0604020202020204" pitchFamily="34" charset="0"/>
                        </a:defRPr>
                      </a:lvl1pPr>
                      <a:lvl2pPr marL="742950" indent="-285750">
                        <a:spcBef>
                          <a:spcPct val="20000"/>
                        </a:spcBef>
                        <a:defRPr sz="10900">
                          <a:solidFill>
                            <a:schemeClr val="tx1"/>
                          </a:solidFill>
                          <a:latin typeface="Arial" panose="020B0604020202020204" pitchFamily="34" charset="0"/>
                        </a:defRPr>
                      </a:lvl2pPr>
                      <a:lvl3pPr marL="1143000" indent="-228600">
                        <a:spcBef>
                          <a:spcPct val="20000"/>
                        </a:spcBef>
                        <a:defRPr sz="9500">
                          <a:solidFill>
                            <a:schemeClr val="tx1"/>
                          </a:solidFill>
                          <a:latin typeface="Arial" panose="020B0604020202020204" pitchFamily="34" charset="0"/>
                        </a:defRPr>
                      </a:lvl3pPr>
                      <a:lvl4pPr marL="1600200" indent="-228600">
                        <a:spcBef>
                          <a:spcPct val="20000"/>
                        </a:spcBef>
                        <a:defRPr sz="8000">
                          <a:solidFill>
                            <a:schemeClr val="tx1"/>
                          </a:solidFill>
                          <a:latin typeface="Arial" panose="020B0604020202020204" pitchFamily="34" charset="0"/>
                        </a:defRPr>
                      </a:lvl4pPr>
                      <a:lvl5pPr marL="2057400" indent="-228600">
                        <a:spcBef>
                          <a:spcPct val="20000"/>
                        </a:spcBef>
                        <a:defRPr sz="8000">
                          <a:solidFill>
                            <a:schemeClr val="tx1"/>
                          </a:solidFill>
                          <a:latin typeface="Arial" panose="020B0604020202020204" pitchFamily="34" charset="0"/>
                        </a:defRPr>
                      </a:lvl5pPr>
                      <a:lvl6pPr marL="2514600" indent="-228600" eaLnBrk="0" fontAlgn="base" hangingPunct="0">
                        <a:spcBef>
                          <a:spcPct val="20000"/>
                        </a:spcBef>
                        <a:spcAft>
                          <a:spcPct val="0"/>
                        </a:spcAft>
                        <a:defRPr sz="8000">
                          <a:solidFill>
                            <a:schemeClr val="tx1"/>
                          </a:solidFill>
                          <a:latin typeface="Arial" panose="020B0604020202020204" pitchFamily="34" charset="0"/>
                        </a:defRPr>
                      </a:lvl6pPr>
                      <a:lvl7pPr marL="2971800" indent="-228600" eaLnBrk="0" fontAlgn="base" hangingPunct="0">
                        <a:spcBef>
                          <a:spcPct val="20000"/>
                        </a:spcBef>
                        <a:spcAft>
                          <a:spcPct val="0"/>
                        </a:spcAft>
                        <a:defRPr sz="8000">
                          <a:solidFill>
                            <a:schemeClr val="tx1"/>
                          </a:solidFill>
                          <a:latin typeface="Arial" panose="020B0604020202020204" pitchFamily="34" charset="0"/>
                        </a:defRPr>
                      </a:lvl7pPr>
                      <a:lvl8pPr marL="3429000" indent="-228600" eaLnBrk="0" fontAlgn="base" hangingPunct="0">
                        <a:spcBef>
                          <a:spcPct val="20000"/>
                        </a:spcBef>
                        <a:spcAft>
                          <a:spcPct val="0"/>
                        </a:spcAft>
                        <a:defRPr sz="8000">
                          <a:solidFill>
                            <a:schemeClr val="tx1"/>
                          </a:solidFill>
                          <a:latin typeface="Arial" panose="020B0604020202020204" pitchFamily="34" charset="0"/>
                        </a:defRPr>
                      </a:lvl8pPr>
                      <a:lvl9pPr marL="3886200" indent="-228600" eaLnBrk="0" fontAlgn="base" hangingPunct="0">
                        <a:spcBef>
                          <a:spcPct val="20000"/>
                        </a:spcBef>
                        <a:spcAft>
                          <a:spcPct val="0"/>
                        </a:spcAft>
                        <a:defRPr sz="8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Arial" panose="020B0604020202020204" pitchFamily="34" charset="0"/>
                          <a:ea typeface="SimSun" panose="02010600030101010101" pitchFamily="2" charset="-122"/>
                        </a:rPr>
                        <a:t>Satellite orbit </a:t>
                      </a:r>
                      <a:endParaRPr kumimoji="0" lang="zh-CN" altLang="en-US" sz="11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000000">
                        <a:alpha val="20000"/>
                      </a:srgbClr>
                    </a:solidFill>
                  </a:tcPr>
                </a:tc>
                <a:tc>
                  <a:txBody>
                    <a:bodyPr/>
                    <a:lstStyle>
                      <a:lvl1pPr>
                        <a:spcBef>
                          <a:spcPct val="20000"/>
                        </a:spcBef>
                        <a:defRPr sz="12700">
                          <a:solidFill>
                            <a:schemeClr val="tx1"/>
                          </a:solidFill>
                          <a:latin typeface="Arial" panose="020B0604020202020204" pitchFamily="34" charset="0"/>
                        </a:defRPr>
                      </a:lvl1pPr>
                      <a:lvl2pPr marL="742950" indent="-285750">
                        <a:spcBef>
                          <a:spcPct val="20000"/>
                        </a:spcBef>
                        <a:defRPr sz="10900">
                          <a:solidFill>
                            <a:schemeClr val="tx1"/>
                          </a:solidFill>
                          <a:latin typeface="Arial" panose="020B0604020202020204" pitchFamily="34" charset="0"/>
                        </a:defRPr>
                      </a:lvl2pPr>
                      <a:lvl3pPr marL="1143000" indent="-228600">
                        <a:spcBef>
                          <a:spcPct val="20000"/>
                        </a:spcBef>
                        <a:defRPr sz="9500">
                          <a:solidFill>
                            <a:schemeClr val="tx1"/>
                          </a:solidFill>
                          <a:latin typeface="Arial" panose="020B0604020202020204" pitchFamily="34" charset="0"/>
                        </a:defRPr>
                      </a:lvl3pPr>
                      <a:lvl4pPr marL="1600200" indent="-228600">
                        <a:spcBef>
                          <a:spcPct val="20000"/>
                        </a:spcBef>
                        <a:defRPr sz="8000">
                          <a:solidFill>
                            <a:schemeClr val="tx1"/>
                          </a:solidFill>
                          <a:latin typeface="Arial" panose="020B0604020202020204" pitchFamily="34" charset="0"/>
                        </a:defRPr>
                      </a:lvl4pPr>
                      <a:lvl5pPr marL="2057400" indent="-228600">
                        <a:spcBef>
                          <a:spcPct val="20000"/>
                        </a:spcBef>
                        <a:defRPr sz="8000">
                          <a:solidFill>
                            <a:schemeClr val="tx1"/>
                          </a:solidFill>
                          <a:latin typeface="Arial" panose="020B0604020202020204" pitchFamily="34" charset="0"/>
                        </a:defRPr>
                      </a:lvl5pPr>
                      <a:lvl6pPr marL="2514600" indent="-228600" eaLnBrk="0" fontAlgn="base" hangingPunct="0">
                        <a:spcBef>
                          <a:spcPct val="20000"/>
                        </a:spcBef>
                        <a:spcAft>
                          <a:spcPct val="0"/>
                        </a:spcAft>
                        <a:defRPr sz="8000">
                          <a:solidFill>
                            <a:schemeClr val="tx1"/>
                          </a:solidFill>
                          <a:latin typeface="Arial" panose="020B0604020202020204" pitchFamily="34" charset="0"/>
                        </a:defRPr>
                      </a:lvl6pPr>
                      <a:lvl7pPr marL="2971800" indent="-228600" eaLnBrk="0" fontAlgn="base" hangingPunct="0">
                        <a:spcBef>
                          <a:spcPct val="20000"/>
                        </a:spcBef>
                        <a:spcAft>
                          <a:spcPct val="0"/>
                        </a:spcAft>
                        <a:defRPr sz="8000">
                          <a:solidFill>
                            <a:schemeClr val="tx1"/>
                          </a:solidFill>
                          <a:latin typeface="Arial" panose="020B0604020202020204" pitchFamily="34" charset="0"/>
                        </a:defRPr>
                      </a:lvl7pPr>
                      <a:lvl8pPr marL="3429000" indent="-228600" eaLnBrk="0" fontAlgn="base" hangingPunct="0">
                        <a:spcBef>
                          <a:spcPct val="20000"/>
                        </a:spcBef>
                        <a:spcAft>
                          <a:spcPct val="0"/>
                        </a:spcAft>
                        <a:defRPr sz="8000">
                          <a:solidFill>
                            <a:schemeClr val="tx1"/>
                          </a:solidFill>
                          <a:latin typeface="Arial" panose="020B0604020202020204" pitchFamily="34" charset="0"/>
                        </a:defRPr>
                      </a:lvl8pPr>
                      <a:lvl9pPr marL="3886200" indent="-228600" eaLnBrk="0" fontAlgn="base" hangingPunct="0">
                        <a:spcBef>
                          <a:spcPct val="20000"/>
                        </a:spcBef>
                        <a:spcAft>
                          <a:spcPct val="0"/>
                        </a:spcAft>
                        <a:defRPr sz="8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rPr>
                        <a:t>Sun-synchronous </a:t>
                      </a:r>
                      <a:r>
                        <a:rPr kumimoji="0" lang="en-US" altLang="zh-CN" sz="1100" b="0" i="0" u="none" strike="noStrike" cap="none" normalizeH="0" baseline="0" smtClean="0">
                          <a:ln>
                            <a:noFill/>
                          </a:ln>
                          <a:solidFill>
                            <a:schemeClr val="tx1"/>
                          </a:solidFill>
                          <a:effectLst/>
                          <a:latin typeface="Arial" panose="020B0604020202020204" pitchFamily="34" charset="0"/>
                          <a:ea typeface="SimSun" panose="02010600030101010101" pitchFamily="2" charset="-122"/>
                        </a:rPr>
                        <a:t>orbit 650km</a:t>
                      </a:r>
                      <a:endParaRPr kumimoji="0" lang="zh-CN" altLang="en-US" sz="11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000000">
                        <a:alpha val="20000"/>
                      </a:srgbClr>
                    </a:solidFill>
                  </a:tcPr>
                </a:tc>
                <a:extLst>
                  <a:ext uri="{0D108BD9-81ED-4DB2-BD59-A6C34878D82A}">
                    <a16:rowId xmlns:a16="http://schemas.microsoft.com/office/drawing/2014/main" val="10001"/>
                  </a:ext>
                </a:extLst>
              </a:tr>
              <a:tr h="0">
                <a:tc>
                  <a:txBody>
                    <a:bodyPr/>
                    <a:lstStyle>
                      <a:lvl1pPr>
                        <a:spcBef>
                          <a:spcPct val="20000"/>
                        </a:spcBef>
                        <a:defRPr sz="12700">
                          <a:solidFill>
                            <a:schemeClr val="tx1"/>
                          </a:solidFill>
                          <a:latin typeface="Arial" panose="020B0604020202020204" pitchFamily="34" charset="0"/>
                        </a:defRPr>
                      </a:lvl1pPr>
                      <a:lvl2pPr marL="742950" indent="-285750">
                        <a:spcBef>
                          <a:spcPct val="20000"/>
                        </a:spcBef>
                        <a:defRPr sz="10900">
                          <a:solidFill>
                            <a:schemeClr val="tx1"/>
                          </a:solidFill>
                          <a:latin typeface="Arial" panose="020B0604020202020204" pitchFamily="34" charset="0"/>
                        </a:defRPr>
                      </a:lvl2pPr>
                      <a:lvl3pPr marL="1143000" indent="-228600">
                        <a:spcBef>
                          <a:spcPct val="20000"/>
                        </a:spcBef>
                        <a:defRPr sz="9500">
                          <a:solidFill>
                            <a:schemeClr val="tx1"/>
                          </a:solidFill>
                          <a:latin typeface="Arial" panose="020B0604020202020204" pitchFamily="34" charset="0"/>
                        </a:defRPr>
                      </a:lvl3pPr>
                      <a:lvl4pPr marL="1600200" indent="-228600">
                        <a:spcBef>
                          <a:spcPct val="20000"/>
                        </a:spcBef>
                        <a:defRPr sz="8000">
                          <a:solidFill>
                            <a:schemeClr val="tx1"/>
                          </a:solidFill>
                          <a:latin typeface="Arial" panose="020B0604020202020204" pitchFamily="34" charset="0"/>
                        </a:defRPr>
                      </a:lvl4pPr>
                      <a:lvl5pPr marL="2057400" indent="-228600">
                        <a:spcBef>
                          <a:spcPct val="20000"/>
                        </a:spcBef>
                        <a:defRPr sz="8000">
                          <a:solidFill>
                            <a:schemeClr val="tx1"/>
                          </a:solidFill>
                          <a:latin typeface="Arial" panose="020B0604020202020204" pitchFamily="34" charset="0"/>
                        </a:defRPr>
                      </a:lvl5pPr>
                      <a:lvl6pPr marL="2514600" indent="-228600" eaLnBrk="0" fontAlgn="base" hangingPunct="0">
                        <a:spcBef>
                          <a:spcPct val="20000"/>
                        </a:spcBef>
                        <a:spcAft>
                          <a:spcPct val="0"/>
                        </a:spcAft>
                        <a:defRPr sz="8000">
                          <a:solidFill>
                            <a:schemeClr val="tx1"/>
                          </a:solidFill>
                          <a:latin typeface="Arial" panose="020B0604020202020204" pitchFamily="34" charset="0"/>
                        </a:defRPr>
                      </a:lvl6pPr>
                      <a:lvl7pPr marL="2971800" indent="-228600" eaLnBrk="0" fontAlgn="base" hangingPunct="0">
                        <a:spcBef>
                          <a:spcPct val="20000"/>
                        </a:spcBef>
                        <a:spcAft>
                          <a:spcPct val="0"/>
                        </a:spcAft>
                        <a:defRPr sz="8000">
                          <a:solidFill>
                            <a:schemeClr val="tx1"/>
                          </a:solidFill>
                          <a:latin typeface="Arial" panose="020B0604020202020204" pitchFamily="34" charset="0"/>
                        </a:defRPr>
                      </a:lvl7pPr>
                      <a:lvl8pPr marL="3429000" indent="-228600" eaLnBrk="0" fontAlgn="base" hangingPunct="0">
                        <a:spcBef>
                          <a:spcPct val="20000"/>
                        </a:spcBef>
                        <a:spcAft>
                          <a:spcPct val="0"/>
                        </a:spcAft>
                        <a:defRPr sz="8000">
                          <a:solidFill>
                            <a:schemeClr val="tx1"/>
                          </a:solidFill>
                          <a:latin typeface="Arial" panose="020B0604020202020204" pitchFamily="34" charset="0"/>
                        </a:defRPr>
                      </a:lvl8pPr>
                      <a:lvl9pPr marL="3886200" indent="-228600" eaLnBrk="0" fontAlgn="base" hangingPunct="0">
                        <a:spcBef>
                          <a:spcPct val="20000"/>
                        </a:spcBef>
                        <a:spcAft>
                          <a:spcPct val="0"/>
                        </a:spcAft>
                        <a:defRPr sz="8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rPr>
                        <a:t>Mission time</a:t>
                      </a:r>
                      <a:endParaRPr kumimoji="0" lang="zh-CN" altLang="en-US" sz="11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endParaRPr>
                    </a:p>
                  </a:txBody>
                  <a:tcPr horzOverflow="overflow">
                    <a:lnL>
                      <a:noFill/>
                    </a:lnL>
                    <a:lnR>
                      <a:noFill/>
                    </a:lnR>
                    <a:lnT>
                      <a:noFill/>
                    </a:lnT>
                    <a:lnB>
                      <a:noFill/>
                    </a:lnB>
                    <a:lnTlToBr>
                      <a:noFill/>
                    </a:lnTlToBr>
                    <a:lnBlToTr>
                      <a:noFill/>
                    </a:lnBlToTr>
                    <a:noFill/>
                  </a:tcPr>
                </a:tc>
                <a:tc>
                  <a:txBody>
                    <a:bodyPr/>
                    <a:lstStyle>
                      <a:lvl1pPr>
                        <a:spcBef>
                          <a:spcPct val="20000"/>
                        </a:spcBef>
                        <a:defRPr sz="12700">
                          <a:solidFill>
                            <a:schemeClr val="tx1"/>
                          </a:solidFill>
                          <a:latin typeface="Arial" panose="020B0604020202020204" pitchFamily="34" charset="0"/>
                        </a:defRPr>
                      </a:lvl1pPr>
                      <a:lvl2pPr marL="742950" indent="-285750">
                        <a:spcBef>
                          <a:spcPct val="20000"/>
                        </a:spcBef>
                        <a:defRPr sz="10900">
                          <a:solidFill>
                            <a:schemeClr val="tx1"/>
                          </a:solidFill>
                          <a:latin typeface="Arial" panose="020B0604020202020204" pitchFamily="34" charset="0"/>
                        </a:defRPr>
                      </a:lvl2pPr>
                      <a:lvl3pPr marL="1143000" indent="-228600">
                        <a:spcBef>
                          <a:spcPct val="20000"/>
                        </a:spcBef>
                        <a:defRPr sz="9500">
                          <a:solidFill>
                            <a:schemeClr val="tx1"/>
                          </a:solidFill>
                          <a:latin typeface="Arial" panose="020B0604020202020204" pitchFamily="34" charset="0"/>
                        </a:defRPr>
                      </a:lvl3pPr>
                      <a:lvl4pPr marL="1600200" indent="-228600">
                        <a:spcBef>
                          <a:spcPct val="20000"/>
                        </a:spcBef>
                        <a:defRPr sz="8000">
                          <a:solidFill>
                            <a:schemeClr val="tx1"/>
                          </a:solidFill>
                          <a:latin typeface="Arial" panose="020B0604020202020204" pitchFamily="34" charset="0"/>
                        </a:defRPr>
                      </a:lvl4pPr>
                      <a:lvl5pPr marL="2057400" indent="-228600">
                        <a:spcBef>
                          <a:spcPct val="20000"/>
                        </a:spcBef>
                        <a:defRPr sz="8000">
                          <a:solidFill>
                            <a:schemeClr val="tx1"/>
                          </a:solidFill>
                          <a:latin typeface="Arial" panose="020B0604020202020204" pitchFamily="34" charset="0"/>
                        </a:defRPr>
                      </a:lvl5pPr>
                      <a:lvl6pPr marL="2514600" indent="-228600" eaLnBrk="0" fontAlgn="base" hangingPunct="0">
                        <a:spcBef>
                          <a:spcPct val="20000"/>
                        </a:spcBef>
                        <a:spcAft>
                          <a:spcPct val="0"/>
                        </a:spcAft>
                        <a:defRPr sz="8000">
                          <a:solidFill>
                            <a:schemeClr val="tx1"/>
                          </a:solidFill>
                          <a:latin typeface="Arial" panose="020B0604020202020204" pitchFamily="34" charset="0"/>
                        </a:defRPr>
                      </a:lvl6pPr>
                      <a:lvl7pPr marL="2971800" indent="-228600" eaLnBrk="0" fontAlgn="base" hangingPunct="0">
                        <a:spcBef>
                          <a:spcPct val="20000"/>
                        </a:spcBef>
                        <a:spcAft>
                          <a:spcPct val="0"/>
                        </a:spcAft>
                        <a:defRPr sz="8000">
                          <a:solidFill>
                            <a:schemeClr val="tx1"/>
                          </a:solidFill>
                          <a:latin typeface="Arial" panose="020B0604020202020204" pitchFamily="34" charset="0"/>
                        </a:defRPr>
                      </a:lvl7pPr>
                      <a:lvl8pPr marL="3429000" indent="-228600" eaLnBrk="0" fontAlgn="base" hangingPunct="0">
                        <a:spcBef>
                          <a:spcPct val="20000"/>
                        </a:spcBef>
                        <a:spcAft>
                          <a:spcPct val="0"/>
                        </a:spcAft>
                        <a:defRPr sz="8000">
                          <a:solidFill>
                            <a:schemeClr val="tx1"/>
                          </a:solidFill>
                          <a:latin typeface="Arial" panose="020B0604020202020204" pitchFamily="34" charset="0"/>
                        </a:defRPr>
                      </a:lvl8pPr>
                      <a:lvl9pPr marL="3886200" indent="-228600" eaLnBrk="0" fontAlgn="base" hangingPunct="0">
                        <a:spcBef>
                          <a:spcPct val="20000"/>
                        </a:spcBef>
                        <a:spcAft>
                          <a:spcPct val="0"/>
                        </a:spcAft>
                        <a:defRPr sz="8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Arial" panose="020B0604020202020204" pitchFamily="34" charset="0"/>
                          <a:ea typeface="SimSun" panose="02010600030101010101" pitchFamily="2" charset="-122"/>
                        </a:rPr>
                        <a:t>1 or 3 </a:t>
                      </a:r>
                      <a:r>
                        <a:rPr kumimoji="0" lang="en-US" altLang="zh-CN" sz="11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rPr>
                        <a:t>years</a:t>
                      </a:r>
                      <a:endParaRPr kumimoji="0" lang="zh-CN" altLang="en-US" sz="11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436607">
                <a:tc>
                  <a:txBody>
                    <a:bodyPr/>
                    <a:lstStyle>
                      <a:lvl1pPr>
                        <a:spcBef>
                          <a:spcPct val="20000"/>
                        </a:spcBef>
                        <a:defRPr sz="12700">
                          <a:solidFill>
                            <a:schemeClr val="tx1"/>
                          </a:solidFill>
                          <a:latin typeface="Arial" panose="020B0604020202020204" pitchFamily="34" charset="0"/>
                        </a:defRPr>
                      </a:lvl1pPr>
                      <a:lvl2pPr marL="742950" indent="-285750">
                        <a:spcBef>
                          <a:spcPct val="20000"/>
                        </a:spcBef>
                        <a:defRPr sz="10900">
                          <a:solidFill>
                            <a:schemeClr val="tx1"/>
                          </a:solidFill>
                          <a:latin typeface="Arial" panose="020B0604020202020204" pitchFamily="34" charset="0"/>
                        </a:defRPr>
                      </a:lvl2pPr>
                      <a:lvl3pPr marL="1143000" indent="-228600">
                        <a:spcBef>
                          <a:spcPct val="20000"/>
                        </a:spcBef>
                        <a:defRPr sz="9500">
                          <a:solidFill>
                            <a:schemeClr val="tx1"/>
                          </a:solidFill>
                          <a:latin typeface="Arial" panose="020B0604020202020204" pitchFamily="34" charset="0"/>
                        </a:defRPr>
                      </a:lvl3pPr>
                      <a:lvl4pPr marL="1600200" indent="-228600">
                        <a:spcBef>
                          <a:spcPct val="20000"/>
                        </a:spcBef>
                        <a:defRPr sz="8000">
                          <a:solidFill>
                            <a:schemeClr val="tx1"/>
                          </a:solidFill>
                          <a:latin typeface="Arial" panose="020B0604020202020204" pitchFamily="34" charset="0"/>
                        </a:defRPr>
                      </a:lvl4pPr>
                      <a:lvl5pPr marL="2057400" indent="-228600">
                        <a:spcBef>
                          <a:spcPct val="20000"/>
                        </a:spcBef>
                        <a:defRPr sz="8000">
                          <a:solidFill>
                            <a:schemeClr val="tx1"/>
                          </a:solidFill>
                          <a:latin typeface="Arial" panose="020B0604020202020204" pitchFamily="34" charset="0"/>
                        </a:defRPr>
                      </a:lvl5pPr>
                      <a:lvl6pPr marL="2514600" indent="-228600" eaLnBrk="0" fontAlgn="base" hangingPunct="0">
                        <a:spcBef>
                          <a:spcPct val="20000"/>
                        </a:spcBef>
                        <a:spcAft>
                          <a:spcPct val="0"/>
                        </a:spcAft>
                        <a:defRPr sz="8000">
                          <a:solidFill>
                            <a:schemeClr val="tx1"/>
                          </a:solidFill>
                          <a:latin typeface="Arial" panose="020B0604020202020204" pitchFamily="34" charset="0"/>
                        </a:defRPr>
                      </a:lvl6pPr>
                      <a:lvl7pPr marL="2971800" indent="-228600" eaLnBrk="0" fontAlgn="base" hangingPunct="0">
                        <a:spcBef>
                          <a:spcPct val="20000"/>
                        </a:spcBef>
                        <a:spcAft>
                          <a:spcPct val="0"/>
                        </a:spcAft>
                        <a:defRPr sz="8000">
                          <a:solidFill>
                            <a:schemeClr val="tx1"/>
                          </a:solidFill>
                          <a:latin typeface="Arial" panose="020B0604020202020204" pitchFamily="34" charset="0"/>
                        </a:defRPr>
                      </a:lvl7pPr>
                      <a:lvl8pPr marL="3429000" indent="-228600" eaLnBrk="0" fontAlgn="base" hangingPunct="0">
                        <a:spcBef>
                          <a:spcPct val="20000"/>
                        </a:spcBef>
                        <a:spcAft>
                          <a:spcPct val="0"/>
                        </a:spcAft>
                        <a:defRPr sz="8000">
                          <a:solidFill>
                            <a:schemeClr val="tx1"/>
                          </a:solidFill>
                          <a:latin typeface="Arial" panose="020B0604020202020204" pitchFamily="34" charset="0"/>
                        </a:defRPr>
                      </a:lvl8pPr>
                      <a:lvl9pPr marL="3886200" indent="-228600" eaLnBrk="0" fontAlgn="base" hangingPunct="0">
                        <a:spcBef>
                          <a:spcPct val="20000"/>
                        </a:spcBef>
                        <a:spcAft>
                          <a:spcPct val="0"/>
                        </a:spcAft>
                        <a:defRPr sz="8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rPr>
                        <a:t>Trapped proton and electron fluxes</a:t>
                      </a:r>
                      <a:endParaRPr kumimoji="0" lang="zh-CN" altLang="en-US" sz="11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endParaRPr>
                    </a:p>
                  </a:txBody>
                  <a:tcPr horzOverflow="overflow">
                    <a:lnL>
                      <a:noFill/>
                    </a:lnL>
                    <a:lnR>
                      <a:noFill/>
                    </a:lnR>
                    <a:lnT>
                      <a:noFill/>
                    </a:lnT>
                    <a:lnB>
                      <a:noFill/>
                    </a:lnB>
                    <a:lnTlToBr>
                      <a:noFill/>
                    </a:lnTlToBr>
                    <a:lnBlToTr>
                      <a:noFill/>
                    </a:lnBlToTr>
                    <a:solidFill>
                      <a:srgbClr val="000000">
                        <a:alpha val="20000"/>
                      </a:srgbClr>
                    </a:solidFill>
                  </a:tcPr>
                </a:tc>
                <a:tc>
                  <a:txBody>
                    <a:bodyPr/>
                    <a:lstStyle>
                      <a:lvl1pPr>
                        <a:spcBef>
                          <a:spcPct val="20000"/>
                        </a:spcBef>
                        <a:defRPr sz="12700">
                          <a:solidFill>
                            <a:schemeClr val="tx1"/>
                          </a:solidFill>
                          <a:latin typeface="Arial" panose="020B0604020202020204" pitchFamily="34" charset="0"/>
                        </a:defRPr>
                      </a:lvl1pPr>
                      <a:lvl2pPr marL="742950" indent="-285750">
                        <a:spcBef>
                          <a:spcPct val="20000"/>
                        </a:spcBef>
                        <a:defRPr sz="10900">
                          <a:solidFill>
                            <a:schemeClr val="tx1"/>
                          </a:solidFill>
                          <a:latin typeface="Arial" panose="020B0604020202020204" pitchFamily="34" charset="0"/>
                        </a:defRPr>
                      </a:lvl2pPr>
                      <a:lvl3pPr marL="1143000" indent="-228600">
                        <a:spcBef>
                          <a:spcPct val="20000"/>
                        </a:spcBef>
                        <a:defRPr sz="9500">
                          <a:solidFill>
                            <a:schemeClr val="tx1"/>
                          </a:solidFill>
                          <a:latin typeface="Arial" panose="020B0604020202020204" pitchFamily="34" charset="0"/>
                        </a:defRPr>
                      </a:lvl3pPr>
                      <a:lvl4pPr marL="1600200" indent="-228600">
                        <a:spcBef>
                          <a:spcPct val="20000"/>
                        </a:spcBef>
                        <a:defRPr sz="8000">
                          <a:solidFill>
                            <a:schemeClr val="tx1"/>
                          </a:solidFill>
                          <a:latin typeface="Arial" panose="020B0604020202020204" pitchFamily="34" charset="0"/>
                        </a:defRPr>
                      </a:lvl4pPr>
                      <a:lvl5pPr marL="2057400" indent="-228600">
                        <a:spcBef>
                          <a:spcPct val="20000"/>
                        </a:spcBef>
                        <a:defRPr sz="8000">
                          <a:solidFill>
                            <a:schemeClr val="tx1"/>
                          </a:solidFill>
                          <a:latin typeface="Arial" panose="020B0604020202020204" pitchFamily="34" charset="0"/>
                        </a:defRPr>
                      </a:lvl5pPr>
                      <a:lvl6pPr marL="2514600" indent="-228600" eaLnBrk="0" fontAlgn="base" hangingPunct="0">
                        <a:spcBef>
                          <a:spcPct val="20000"/>
                        </a:spcBef>
                        <a:spcAft>
                          <a:spcPct val="0"/>
                        </a:spcAft>
                        <a:defRPr sz="8000">
                          <a:solidFill>
                            <a:schemeClr val="tx1"/>
                          </a:solidFill>
                          <a:latin typeface="Arial" panose="020B0604020202020204" pitchFamily="34" charset="0"/>
                        </a:defRPr>
                      </a:lvl6pPr>
                      <a:lvl7pPr marL="2971800" indent="-228600" eaLnBrk="0" fontAlgn="base" hangingPunct="0">
                        <a:spcBef>
                          <a:spcPct val="20000"/>
                        </a:spcBef>
                        <a:spcAft>
                          <a:spcPct val="0"/>
                        </a:spcAft>
                        <a:defRPr sz="8000">
                          <a:solidFill>
                            <a:schemeClr val="tx1"/>
                          </a:solidFill>
                          <a:latin typeface="Arial" panose="020B0604020202020204" pitchFamily="34" charset="0"/>
                        </a:defRPr>
                      </a:lvl7pPr>
                      <a:lvl8pPr marL="3429000" indent="-228600" eaLnBrk="0" fontAlgn="base" hangingPunct="0">
                        <a:spcBef>
                          <a:spcPct val="20000"/>
                        </a:spcBef>
                        <a:spcAft>
                          <a:spcPct val="0"/>
                        </a:spcAft>
                        <a:defRPr sz="8000">
                          <a:solidFill>
                            <a:schemeClr val="tx1"/>
                          </a:solidFill>
                          <a:latin typeface="Arial" panose="020B0604020202020204" pitchFamily="34" charset="0"/>
                        </a:defRPr>
                      </a:lvl8pPr>
                      <a:lvl9pPr marL="3886200" indent="-228600" eaLnBrk="0" fontAlgn="base" hangingPunct="0">
                        <a:spcBef>
                          <a:spcPct val="20000"/>
                        </a:spcBef>
                        <a:spcAft>
                          <a:spcPct val="0"/>
                        </a:spcAft>
                        <a:defRPr sz="8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rPr>
                        <a:t>IRENE (A</a:t>
                      </a:r>
                      <a:r>
                        <a:rPr kumimoji="0" lang="de-DE" altLang="zh-CN" sz="11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rPr>
                        <a:t>P9/AE9/SPM</a:t>
                      </a:r>
                      <a:r>
                        <a:rPr kumimoji="0" lang="en-US" altLang="zh-CN" sz="11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rPr>
                        <a:t>) model</a:t>
                      </a:r>
                      <a:endParaRPr kumimoji="0" lang="zh-CN" altLang="en-US" sz="11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endParaRPr>
                    </a:p>
                  </a:txBody>
                  <a:tcPr horzOverflow="overflow">
                    <a:lnL>
                      <a:noFill/>
                    </a:lnL>
                    <a:lnR>
                      <a:noFill/>
                    </a:lnR>
                    <a:lnT>
                      <a:noFill/>
                    </a:lnT>
                    <a:lnB>
                      <a:noFill/>
                    </a:lnB>
                    <a:lnTlToBr>
                      <a:noFill/>
                    </a:lnTlToBr>
                    <a:lnBlToTr>
                      <a:noFill/>
                    </a:lnBlToTr>
                    <a:solidFill>
                      <a:srgbClr val="000000">
                        <a:alpha val="20000"/>
                      </a:srgbClr>
                    </a:solidFill>
                  </a:tcPr>
                </a:tc>
                <a:extLst>
                  <a:ext uri="{0D108BD9-81ED-4DB2-BD59-A6C34878D82A}">
                    <a16:rowId xmlns:a16="http://schemas.microsoft.com/office/drawing/2014/main" val="10003"/>
                  </a:ext>
                </a:extLst>
              </a:tr>
              <a:tr h="436607">
                <a:tc>
                  <a:txBody>
                    <a:bodyPr/>
                    <a:lstStyle>
                      <a:lvl1pPr>
                        <a:spcBef>
                          <a:spcPct val="20000"/>
                        </a:spcBef>
                        <a:defRPr sz="12700">
                          <a:solidFill>
                            <a:schemeClr val="tx1"/>
                          </a:solidFill>
                          <a:latin typeface="Arial" panose="020B0604020202020204" pitchFamily="34" charset="0"/>
                        </a:defRPr>
                      </a:lvl1pPr>
                      <a:lvl2pPr marL="742950" indent="-285750">
                        <a:spcBef>
                          <a:spcPct val="20000"/>
                        </a:spcBef>
                        <a:defRPr sz="10900">
                          <a:solidFill>
                            <a:schemeClr val="tx1"/>
                          </a:solidFill>
                          <a:latin typeface="Arial" panose="020B0604020202020204" pitchFamily="34" charset="0"/>
                        </a:defRPr>
                      </a:lvl2pPr>
                      <a:lvl3pPr marL="1143000" indent="-228600">
                        <a:spcBef>
                          <a:spcPct val="20000"/>
                        </a:spcBef>
                        <a:defRPr sz="9500">
                          <a:solidFill>
                            <a:schemeClr val="tx1"/>
                          </a:solidFill>
                          <a:latin typeface="Arial" panose="020B0604020202020204" pitchFamily="34" charset="0"/>
                        </a:defRPr>
                      </a:lvl3pPr>
                      <a:lvl4pPr marL="1600200" indent="-228600">
                        <a:spcBef>
                          <a:spcPct val="20000"/>
                        </a:spcBef>
                        <a:defRPr sz="8000">
                          <a:solidFill>
                            <a:schemeClr val="tx1"/>
                          </a:solidFill>
                          <a:latin typeface="Arial" panose="020B0604020202020204" pitchFamily="34" charset="0"/>
                        </a:defRPr>
                      </a:lvl4pPr>
                      <a:lvl5pPr marL="2057400" indent="-228600">
                        <a:spcBef>
                          <a:spcPct val="20000"/>
                        </a:spcBef>
                        <a:defRPr sz="8000">
                          <a:solidFill>
                            <a:schemeClr val="tx1"/>
                          </a:solidFill>
                          <a:latin typeface="Arial" panose="020B0604020202020204" pitchFamily="34" charset="0"/>
                        </a:defRPr>
                      </a:lvl5pPr>
                      <a:lvl6pPr marL="2514600" indent="-228600" eaLnBrk="0" fontAlgn="base" hangingPunct="0">
                        <a:spcBef>
                          <a:spcPct val="20000"/>
                        </a:spcBef>
                        <a:spcAft>
                          <a:spcPct val="0"/>
                        </a:spcAft>
                        <a:defRPr sz="8000">
                          <a:solidFill>
                            <a:schemeClr val="tx1"/>
                          </a:solidFill>
                          <a:latin typeface="Arial" panose="020B0604020202020204" pitchFamily="34" charset="0"/>
                        </a:defRPr>
                      </a:lvl6pPr>
                      <a:lvl7pPr marL="2971800" indent="-228600" eaLnBrk="0" fontAlgn="base" hangingPunct="0">
                        <a:spcBef>
                          <a:spcPct val="20000"/>
                        </a:spcBef>
                        <a:spcAft>
                          <a:spcPct val="0"/>
                        </a:spcAft>
                        <a:defRPr sz="8000">
                          <a:solidFill>
                            <a:schemeClr val="tx1"/>
                          </a:solidFill>
                          <a:latin typeface="Arial" panose="020B0604020202020204" pitchFamily="34" charset="0"/>
                        </a:defRPr>
                      </a:lvl7pPr>
                      <a:lvl8pPr marL="3429000" indent="-228600" eaLnBrk="0" fontAlgn="base" hangingPunct="0">
                        <a:spcBef>
                          <a:spcPct val="20000"/>
                        </a:spcBef>
                        <a:spcAft>
                          <a:spcPct val="0"/>
                        </a:spcAft>
                        <a:defRPr sz="8000">
                          <a:solidFill>
                            <a:schemeClr val="tx1"/>
                          </a:solidFill>
                          <a:latin typeface="Arial" panose="020B0604020202020204" pitchFamily="34" charset="0"/>
                        </a:defRPr>
                      </a:lvl8pPr>
                      <a:lvl9pPr marL="3886200" indent="-228600" eaLnBrk="0" fontAlgn="base" hangingPunct="0">
                        <a:spcBef>
                          <a:spcPct val="20000"/>
                        </a:spcBef>
                        <a:spcAft>
                          <a:spcPct val="0"/>
                        </a:spcAft>
                        <a:defRPr sz="8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rPr>
                        <a:t>Solar particle model</a:t>
                      </a:r>
                      <a:endParaRPr kumimoji="0" lang="zh-CN" altLang="en-US" sz="11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endParaRPr>
                    </a:p>
                  </a:txBody>
                  <a:tcPr horzOverflow="overflow">
                    <a:lnL>
                      <a:noFill/>
                    </a:lnL>
                    <a:lnR>
                      <a:noFill/>
                    </a:lnR>
                    <a:lnT>
                      <a:noFill/>
                    </a:lnT>
                    <a:lnB>
                      <a:noFill/>
                    </a:lnB>
                    <a:lnTlToBr>
                      <a:noFill/>
                    </a:lnTlToBr>
                    <a:lnBlToTr>
                      <a:noFill/>
                    </a:lnBlToTr>
                    <a:noFill/>
                  </a:tcPr>
                </a:tc>
                <a:tc>
                  <a:txBody>
                    <a:bodyPr/>
                    <a:lstStyle>
                      <a:lvl1pPr>
                        <a:spcBef>
                          <a:spcPct val="20000"/>
                        </a:spcBef>
                        <a:defRPr sz="12700">
                          <a:solidFill>
                            <a:schemeClr val="tx1"/>
                          </a:solidFill>
                          <a:latin typeface="Arial" panose="020B0604020202020204" pitchFamily="34" charset="0"/>
                        </a:defRPr>
                      </a:lvl1pPr>
                      <a:lvl2pPr marL="742950" indent="-285750">
                        <a:spcBef>
                          <a:spcPct val="20000"/>
                        </a:spcBef>
                        <a:defRPr sz="10900">
                          <a:solidFill>
                            <a:schemeClr val="tx1"/>
                          </a:solidFill>
                          <a:latin typeface="Arial" panose="020B0604020202020204" pitchFamily="34" charset="0"/>
                        </a:defRPr>
                      </a:lvl2pPr>
                      <a:lvl3pPr marL="1143000" indent="-228600">
                        <a:spcBef>
                          <a:spcPct val="20000"/>
                        </a:spcBef>
                        <a:defRPr sz="9500">
                          <a:solidFill>
                            <a:schemeClr val="tx1"/>
                          </a:solidFill>
                          <a:latin typeface="Arial" panose="020B0604020202020204" pitchFamily="34" charset="0"/>
                        </a:defRPr>
                      </a:lvl3pPr>
                      <a:lvl4pPr marL="1600200" indent="-228600">
                        <a:spcBef>
                          <a:spcPct val="20000"/>
                        </a:spcBef>
                        <a:defRPr sz="8000">
                          <a:solidFill>
                            <a:schemeClr val="tx1"/>
                          </a:solidFill>
                          <a:latin typeface="Arial" panose="020B0604020202020204" pitchFamily="34" charset="0"/>
                        </a:defRPr>
                      </a:lvl4pPr>
                      <a:lvl5pPr marL="2057400" indent="-228600">
                        <a:spcBef>
                          <a:spcPct val="20000"/>
                        </a:spcBef>
                        <a:defRPr sz="8000">
                          <a:solidFill>
                            <a:schemeClr val="tx1"/>
                          </a:solidFill>
                          <a:latin typeface="Arial" panose="020B0604020202020204" pitchFamily="34" charset="0"/>
                        </a:defRPr>
                      </a:lvl5pPr>
                      <a:lvl6pPr marL="2514600" indent="-228600" eaLnBrk="0" fontAlgn="base" hangingPunct="0">
                        <a:spcBef>
                          <a:spcPct val="20000"/>
                        </a:spcBef>
                        <a:spcAft>
                          <a:spcPct val="0"/>
                        </a:spcAft>
                        <a:defRPr sz="8000">
                          <a:solidFill>
                            <a:schemeClr val="tx1"/>
                          </a:solidFill>
                          <a:latin typeface="Arial" panose="020B0604020202020204" pitchFamily="34" charset="0"/>
                        </a:defRPr>
                      </a:lvl6pPr>
                      <a:lvl7pPr marL="2971800" indent="-228600" eaLnBrk="0" fontAlgn="base" hangingPunct="0">
                        <a:spcBef>
                          <a:spcPct val="20000"/>
                        </a:spcBef>
                        <a:spcAft>
                          <a:spcPct val="0"/>
                        </a:spcAft>
                        <a:defRPr sz="8000">
                          <a:solidFill>
                            <a:schemeClr val="tx1"/>
                          </a:solidFill>
                          <a:latin typeface="Arial" panose="020B0604020202020204" pitchFamily="34" charset="0"/>
                        </a:defRPr>
                      </a:lvl7pPr>
                      <a:lvl8pPr marL="3429000" indent="-228600" eaLnBrk="0" fontAlgn="base" hangingPunct="0">
                        <a:spcBef>
                          <a:spcPct val="20000"/>
                        </a:spcBef>
                        <a:spcAft>
                          <a:spcPct val="0"/>
                        </a:spcAft>
                        <a:defRPr sz="8000">
                          <a:solidFill>
                            <a:schemeClr val="tx1"/>
                          </a:solidFill>
                          <a:latin typeface="Arial" panose="020B0604020202020204" pitchFamily="34" charset="0"/>
                        </a:defRPr>
                      </a:lvl8pPr>
                      <a:lvl9pPr marL="3886200" indent="-228600" eaLnBrk="0" fontAlgn="base" hangingPunct="0">
                        <a:spcBef>
                          <a:spcPct val="20000"/>
                        </a:spcBef>
                        <a:spcAft>
                          <a:spcPct val="0"/>
                        </a:spcAft>
                        <a:defRPr sz="8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rPr>
                        <a:t>ESP-PSYCHIC </a:t>
                      </a:r>
                      <a:br>
                        <a:rPr kumimoji="0" lang="en-US" altLang="zh-CN" sz="11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rPr>
                      </a:br>
                      <a:r>
                        <a:rPr kumimoji="0" lang="en-US" altLang="zh-CN" sz="11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rPr>
                        <a:t>(worst event </a:t>
                      </a:r>
                      <a:r>
                        <a:rPr kumimoji="0" lang="en-US" altLang="zh-CN" sz="1100" b="0" i="0" u="none" strike="noStrike" cap="none" normalizeH="0" baseline="0" dirty="0" err="1" smtClean="0">
                          <a:ln>
                            <a:noFill/>
                          </a:ln>
                          <a:solidFill>
                            <a:schemeClr val="tx1"/>
                          </a:solidFill>
                          <a:effectLst/>
                          <a:latin typeface="Arial" panose="020B0604020202020204" pitchFamily="34" charset="0"/>
                          <a:ea typeface="SimSun" panose="02010600030101010101" pitchFamily="2" charset="-122"/>
                        </a:rPr>
                        <a:t>fluence</a:t>
                      </a:r>
                      <a:r>
                        <a:rPr kumimoji="0" lang="en-US" altLang="zh-CN" sz="11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rPr>
                        <a:t>)</a:t>
                      </a:r>
                      <a:endParaRPr kumimoji="0" lang="zh-CN" altLang="en-US" sz="11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74234">
                <a:tc>
                  <a:txBody>
                    <a:bodyPr/>
                    <a:lstStyle>
                      <a:lvl1pPr>
                        <a:spcBef>
                          <a:spcPct val="20000"/>
                        </a:spcBef>
                        <a:defRPr sz="12700">
                          <a:solidFill>
                            <a:schemeClr val="tx1"/>
                          </a:solidFill>
                          <a:latin typeface="Arial" panose="020B0604020202020204" pitchFamily="34" charset="0"/>
                        </a:defRPr>
                      </a:lvl1pPr>
                      <a:lvl2pPr marL="742950" indent="-285750">
                        <a:spcBef>
                          <a:spcPct val="20000"/>
                        </a:spcBef>
                        <a:defRPr sz="10900">
                          <a:solidFill>
                            <a:schemeClr val="tx1"/>
                          </a:solidFill>
                          <a:latin typeface="Arial" panose="020B0604020202020204" pitchFamily="34" charset="0"/>
                        </a:defRPr>
                      </a:lvl2pPr>
                      <a:lvl3pPr marL="1143000" indent="-228600">
                        <a:spcBef>
                          <a:spcPct val="20000"/>
                        </a:spcBef>
                        <a:defRPr sz="9500">
                          <a:solidFill>
                            <a:schemeClr val="tx1"/>
                          </a:solidFill>
                          <a:latin typeface="Arial" panose="020B0604020202020204" pitchFamily="34" charset="0"/>
                        </a:defRPr>
                      </a:lvl3pPr>
                      <a:lvl4pPr marL="1600200" indent="-228600">
                        <a:spcBef>
                          <a:spcPct val="20000"/>
                        </a:spcBef>
                        <a:defRPr sz="8000">
                          <a:solidFill>
                            <a:schemeClr val="tx1"/>
                          </a:solidFill>
                          <a:latin typeface="Arial" panose="020B0604020202020204" pitchFamily="34" charset="0"/>
                        </a:defRPr>
                      </a:lvl4pPr>
                      <a:lvl5pPr marL="2057400" indent="-228600">
                        <a:spcBef>
                          <a:spcPct val="20000"/>
                        </a:spcBef>
                        <a:defRPr sz="8000">
                          <a:solidFill>
                            <a:schemeClr val="tx1"/>
                          </a:solidFill>
                          <a:latin typeface="Arial" panose="020B0604020202020204" pitchFamily="34" charset="0"/>
                        </a:defRPr>
                      </a:lvl5pPr>
                      <a:lvl6pPr marL="2514600" indent="-228600" eaLnBrk="0" fontAlgn="base" hangingPunct="0">
                        <a:spcBef>
                          <a:spcPct val="20000"/>
                        </a:spcBef>
                        <a:spcAft>
                          <a:spcPct val="0"/>
                        </a:spcAft>
                        <a:defRPr sz="8000">
                          <a:solidFill>
                            <a:schemeClr val="tx1"/>
                          </a:solidFill>
                          <a:latin typeface="Arial" panose="020B0604020202020204" pitchFamily="34" charset="0"/>
                        </a:defRPr>
                      </a:lvl6pPr>
                      <a:lvl7pPr marL="2971800" indent="-228600" eaLnBrk="0" fontAlgn="base" hangingPunct="0">
                        <a:spcBef>
                          <a:spcPct val="20000"/>
                        </a:spcBef>
                        <a:spcAft>
                          <a:spcPct val="0"/>
                        </a:spcAft>
                        <a:defRPr sz="8000">
                          <a:solidFill>
                            <a:schemeClr val="tx1"/>
                          </a:solidFill>
                          <a:latin typeface="Arial" panose="020B0604020202020204" pitchFamily="34" charset="0"/>
                        </a:defRPr>
                      </a:lvl7pPr>
                      <a:lvl8pPr marL="3429000" indent="-228600" eaLnBrk="0" fontAlgn="base" hangingPunct="0">
                        <a:spcBef>
                          <a:spcPct val="20000"/>
                        </a:spcBef>
                        <a:spcAft>
                          <a:spcPct val="0"/>
                        </a:spcAft>
                        <a:defRPr sz="8000">
                          <a:solidFill>
                            <a:schemeClr val="tx1"/>
                          </a:solidFill>
                          <a:latin typeface="Arial" panose="020B0604020202020204" pitchFamily="34" charset="0"/>
                        </a:defRPr>
                      </a:lvl8pPr>
                      <a:lvl9pPr marL="3886200" indent="-228600" eaLnBrk="0" fontAlgn="base" hangingPunct="0">
                        <a:spcBef>
                          <a:spcPct val="20000"/>
                        </a:spcBef>
                        <a:spcAft>
                          <a:spcPct val="0"/>
                        </a:spcAft>
                        <a:defRPr sz="8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Arial" panose="020B0604020202020204" pitchFamily="34" charset="0"/>
                          <a:ea typeface="SimSun" panose="02010600030101010101" pitchFamily="2" charset="-122"/>
                        </a:rPr>
                        <a:t>Galactic cosmic ray fluxes</a:t>
                      </a:r>
                      <a:endParaRPr kumimoji="0" lang="zh-CN" altLang="en-US" sz="11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a:txBody>
                  <a:tcPr horzOverflow="overflow">
                    <a:lnL>
                      <a:noFill/>
                    </a:lnL>
                    <a:lnR>
                      <a:noFill/>
                    </a:lnR>
                    <a:lnT>
                      <a:noFill/>
                    </a:lnT>
                    <a:lnB>
                      <a:noFill/>
                    </a:lnB>
                    <a:lnTlToBr>
                      <a:noFill/>
                    </a:lnTlToBr>
                    <a:lnBlToTr>
                      <a:noFill/>
                    </a:lnBlToTr>
                    <a:solidFill>
                      <a:srgbClr val="000000">
                        <a:alpha val="20000"/>
                      </a:srgbClr>
                    </a:solidFill>
                  </a:tcPr>
                </a:tc>
                <a:tc>
                  <a:txBody>
                    <a:bodyPr/>
                    <a:lstStyle>
                      <a:lvl1pPr>
                        <a:spcBef>
                          <a:spcPct val="20000"/>
                        </a:spcBef>
                        <a:defRPr sz="12700">
                          <a:solidFill>
                            <a:schemeClr val="tx1"/>
                          </a:solidFill>
                          <a:latin typeface="Arial" panose="020B0604020202020204" pitchFamily="34" charset="0"/>
                        </a:defRPr>
                      </a:lvl1pPr>
                      <a:lvl2pPr marL="742950" indent="-285750">
                        <a:spcBef>
                          <a:spcPct val="20000"/>
                        </a:spcBef>
                        <a:defRPr sz="10900">
                          <a:solidFill>
                            <a:schemeClr val="tx1"/>
                          </a:solidFill>
                          <a:latin typeface="Arial" panose="020B0604020202020204" pitchFamily="34" charset="0"/>
                        </a:defRPr>
                      </a:lvl2pPr>
                      <a:lvl3pPr marL="1143000" indent="-228600">
                        <a:spcBef>
                          <a:spcPct val="20000"/>
                        </a:spcBef>
                        <a:defRPr sz="9500">
                          <a:solidFill>
                            <a:schemeClr val="tx1"/>
                          </a:solidFill>
                          <a:latin typeface="Arial" panose="020B0604020202020204" pitchFamily="34" charset="0"/>
                        </a:defRPr>
                      </a:lvl3pPr>
                      <a:lvl4pPr marL="1600200" indent="-228600">
                        <a:spcBef>
                          <a:spcPct val="20000"/>
                        </a:spcBef>
                        <a:defRPr sz="8000">
                          <a:solidFill>
                            <a:schemeClr val="tx1"/>
                          </a:solidFill>
                          <a:latin typeface="Arial" panose="020B0604020202020204" pitchFamily="34" charset="0"/>
                        </a:defRPr>
                      </a:lvl4pPr>
                      <a:lvl5pPr marL="2057400" indent="-228600">
                        <a:spcBef>
                          <a:spcPct val="20000"/>
                        </a:spcBef>
                        <a:defRPr sz="8000">
                          <a:solidFill>
                            <a:schemeClr val="tx1"/>
                          </a:solidFill>
                          <a:latin typeface="Arial" panose="020B0604020202020204" pitchFamily="34" charset="0"/>
                        </a:defRPr>
                      </a:lvl5pPr>
                      <a:lvl6pPr marL="2514600" indent="-228600" eaLnBrk="0" fontAlgn="base" hangingPunct="0">
                        <a:spcBef>
                          <a:spcPct val="20000"/>
                        </a:spcBef>
                        <a:spcAft>
                          <a:spcPct val="0"/>
                        </a:spcAft>
                        <a:defRPr sz="8000">
                          <a:solidFill>
                            <a:schemeClr val="tx1"/>
                          </a:solidFill>
                          <a:latin typeface="Arial" panose="020B0604020202020204" pitchFamily="34" charset="0"/>
                        </a:defRPr>
                      </a:lvl6pPr>
                      <a:lvl7pPr marL="2971800" indent="-228600" eaLnBrk="0" fontAlgn="base" hangingPunct="0">
                        <a:spcBef>
                          <a:spcPct val="20000"/>
                        </a:spcBef>
                        <a:spcAft>
                          <a:spcPct val="0"/>
                        </a:spcAft>
                        <a:defRPr sz="8000">
                          <a:solidFill>
                            <a:schemeClr val="tx1"/>
                          </a:solidFill>
                          <a:latin typeface="Arial" panose="020B0604020202020204" pitchFamily="34" charset="0"/>
                        </a:defRPr>
                      </a:lvl7pPr>
                      <a:lvl8pPr marL="3429000" indent="-228600" eaLnBrk="0" fontAlgn="base" hangingPunct="0">
                        <a:spcBef>
                          <a:spcPct val="20000"/>
                        </a:spcBef>
                        <a:spcAft>
                          <a:spcPct val="0"/>
                        </a:spcAft>
                        <a:defRPr sz="8000">
                          <a:solidFill>
                            <a:schemeClr val="tx1"/>
                          </a:solidFill>
                          <a:latin typeface="Arial" panose="020B0604020202020204" pitchFamily="34" charset="0"/>
                        </a:defRPr>
                      </a:lvl8pPr>
                      <a:lvl9pPr marL="3886200" indent="-228600" eaLnBrk="0" fontAlgn="base" hangingPunct="0">
                        <a:spcBef>
                          <a:spcPct val="20000"/>
                        </a:spcBef>
                        <a:spcAft>
                          <a:spcPct val="0"/>
                        </a:spcAft>
                        <a:defRPr sz="8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1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rPr>
                        <a:t>GCR </a:t>
                      </a:r>
                      <a:r>
                        <a:rPr kumimoji="0" lang="de-DE" altLang="zh-CN" sz="1100" b="0" i="0" u="none" strike="noStrike" cap="none" normalizeH="0" baseline="0" dirty="0" err="1" smtClean="0">
                          <a:ln>
                            <a:noFill/>
                          </a:ln>
                          <a:solidFill>
                            <a:schemeClr val="tx1"/>
                          </a:solidFill>
                          <a:effectLst/>
                          <a:latin typeface="Arial" panose="020B0604020202020204" pitchFamily="34" charset="0"/>
                          <a:ea typeface="SimSun" panose="02010600030101010101" pitchFamily="2" charset="-122"/>
                        </a:rPr>
                        <a:t>model</a:t>
                      </a:r>
                      <a:r>
                        <a:rPr kumimoji="0" lang="de-DE" altLang="zh-CN" sz="11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rPr>
                        <a:t> ISO 15390</a:t>
                      </a:r>
                      <a:endParaRPr kumimoji="0" lang="zh-CN" altLang="en-US" sz="11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100" b="0" i="0" u="none" strike="noStrike" cap="none" normalizeH="0" baseline="30000" dirty="0" smtClean="0">
                        <a:ln>
                          <a:noFill/>
                        </a:ln>
                        <a:solidFill>
                          <a:schemeClr val="tx1"/>
                        </a:solidFill>
                        <a:effectLst/>
                        <a:latin typeface="Arial" panose="020B0604020202020204" pitchFamily="34" charset="0"/>
                        <a:ea typeface="SimSun" panose="02010600030101010101" pitchFamily="2" charset="-122"/>
                      </a:endParaRPr>
                    </a:p>
                  </a:txBody>
                  <a:tcPr horzOverflow="overflow">
                    <a:lnL>
                      <a:noFill/>
                    </a:lnL>
                    <a:lnR>
                      <a:noFill/>
                    </a:lnR>
                    <a:lnT>
                      <a:noFill/>
                    </a:lnT>
                    <a:lnB>
                      <a:noFill/>
                    </a:lnB>
                    <a:lnTlToBr>
                      <a:noFill/>
                    </a:lnTlToBr>
                    <a:lnBlToTr>
                      <a:noFill/>
                    </a:lnBlToTr>
                    <a:solidFill>
                      <a:srgbClr val="000000">
                        <a:alpha val="20000"/>
                      </a:srgbClr>
                    </a:solidFill>
                  </a:tcPr>
                </a:tc>
                <a:extLst>
                  <a:ext uri="{0D108BD9-81ED-4DB2-BD59-A6C34878D82A}">
                    <a16:rowId xmlns:a16="http://schemas.microsoft.com/office/drawing/2014/main" val="10005"/>
                  </a:ext>
                </a:extLst>
              </a:tr>
              <a:tr h="249490">
                <a:tc>
                  <a:txBody>
                    <a:bodyPr/>
                    <a:lstStyle>
                      <a:lvl1pPr>
                        <a:spcBef>
                          <a:spcPct val="20000"/>
                        </a:spcBef>
                        <a:defRPr sz="12700">
                          <a:solidFill>
                            <a:schemeClr val="tx1"/>
                          </a:solidFill>
                          <a:latin typeface="Arial" panose="020B0604020202020204" pitchFamily="34" charset="0"/>
                        </a:defRPr>
                      </a:lvl1pPr>
                      <a:lvl2pPr marL="742950" indent="-285750">
                        <a:spcBef>
                          <a:spcPct val="20000"/>
                        </a:spcBef>
                        <a:defRPr sz="10900">
                          <a:solidFill>
                            <a:schemeClr val="tx1"/>
                          </a:solidFill>
                          <a:latin typeface="Arial" panose="020B0604020202020204" pitchFamily="34" charset="0"/>
                        </a:defRPr>
                      </a:lvl2pPr>
                      <a:lvl3pPr marL="1143000" indent="-228600">
                        <a:spcBef>
                          <a:spcPct val="20000"/>
                        </a:spcBef>
                        <a:defRPr sz="9500">
                          <a:solidFill>
                            <a:schemeClr val="tx1"/>
                          </a:solidFill>
                          <a:latin typeface="Arial" panose="020B0604020202020204" pitchFamily="34" charset="0"/>
                        </a:defRPr>
                      </a:lvl3pPr>
                      <a:lvl4pPr marL="1600200" indent="-228600">
                        <a:spcBef>
                          <a:spcPct val="20000"/>
                        </a:spcBef>
                        <a:defRPr sz="8000">
                          <a:solidFill>
                            <a:schemeClr val="tx1"/>
                          </a:solidFill>
                          <a:latin typeface="Arial" panose="020B0604020202020204" pitchFamily="34" charset="0"/>
                        </a:defRPr>
                      </a:lvl4pPr>
                      <a:lvl5pPr marL="2057400" indent="-228600">
                        <a:spcBef>
                          <a:spcPct val="20000"/>
                        </a:spcBef>
                        <a:defRPr sz="8000">
                          <a:solidFill>
                            <a:schemeClr val="tx1"/>
                          </a:solidFill>
                          <a:latin typeface="Arial" panose="020B0604020202020204" pitchFamily="34" charset="0"/>
                        </a:defRPr>
                      </a:lvl5pPr>
                      <a:lvl6pPr marL="2514600" indent="-228600" eaLnBrk="0" fontAlgn="base" hangingPunct="0">
                        <a:spcBef>
                          <a:spcPct val="20000"/>
                        </a:spcBef>
                        <a:spcAft>
                          <a:spcPct val="0"/>
                        </a:spcAft>
                        <a:defRPr sz="8000">
                          <a:solidFill>
                            <a:schemeClr val="tx1"/>
                          </a:solidFill>
                          <a:latin typeface="Arial" panose="020B0604020202020204" pitchFamily="34" charset="0"/>
                        </a:defRPr>
                      </a:lvl6pPr>
                      <a:lvl7pPr marL="2971800" indent="-228600" eaLnBrk="0" fontAlgn="base" hangingPunct="0">
                        <a:spcBef>
                          <a:spcPct val="20000"/>
                        </a:spcBef>
                        <a:spcAft>
                          <a:spcPct val="0"/>
                        </a:spcAft>
                        <a:defRPr sz="8000">
                          <a:solidFill>
                            <a:schemeClr val="tx1"/>
                          </a:solidFill>
                          <a:latin typeface="Arial" panose="020B0604020202020204" pitchFamily="34" charset="0"/>
                        </a:defRPr>
                      </a:lvl7pPr>
                      <a:lvl8pPr marL="3429000" indent="-228600" eaLnBrk="0" fontAlgn="base" hangingPunct="0">
                        <a:spcBef>
                          <a:spcPct val="20000"/>
                        </a:spcBef>
                        <a:spcAft>
                          <a:spcPct val="0"/>
                        </a:spcAft>
                        <a:defRPr sz="8000">
                          <a:solidFill>
                            <a:schemeClr val="tx1"/>
                          </a:solidFill>
                          <a:latin typeface="Arial" panose="020B0604020202020204" pitchFamily="34" charset="0"/>
                        </a:defRPr>
                      </a:lvl8pPr>
                      <a:lvl9pPr marL="3886200" indent="-228600" eaLnBrk="0" fontAlgn="base" hangingPunct="0">
                        <a:spcBef>
                          <a:spcPct val="20000"/>
                        </a:spcBef>
                        <a:spcAft>
                          <a:spcPct val="0"/>
                        </a:spcAft>
                        <a:defRPr sz="8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Arial" panose="020B0604020202020204" pitchFamily="34" charset="0"/>
                          <a:ea typeface="SimSun" panose="02010600030101010101" pitchFamily="2" charset="-122"/>
                        </a:rPr>
                        <a:t>Ionizing dose models</a:t>
                      </a:r>
                      <a:endParaRPr kumimoji="0" lang="zh-CN" altLang="en-US" sz="11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a:txBody>
                  <a:tcPr horzOverflow="overflow">
                    <a:lnL>
                      <a:noFill/>
                    </a:lnL>
                    <a:lnR>
                      <a:noFill/>
                    </a:lnR>
                    <a:lnT>
                      <a:noFill/>
                    </a:lnT>
                    <a:lnB>
                      <a:noFill/>
                    </a:lnB>
                    <a:lnTlToBr>
                      <a:noFill/>
                    </a:lnTlToBr>
                    <a:lnBlToTr>
                      <a:noFill/>
                    </a:lnBlToTr>
                    <a:noFill/>
                  </a:tcPr>
                </a:tc>
                <a:tc>
                  <a:txBody>
                    <a:bodyPr/>
                    <a:lstStyle>
                      <a:lvl1pPr>
                        <a:spcBef>
                          <a:spcPct val="20000"/>
                        </a:spcBef>
                        <a:defRPr sz="12700">
                          <a:solidFill>
                            <a:schemeClr val="tx1"/>
                          </a:solidFill>
                          <a:latin typeface="Arial" panose="020B0604020202020204" pitchFamily="34" charset="0"/>
                        </a:defRPr>
                      </a:lvl1pPr>
                      <a:lvl2pPr marL="742950" indent="-285750">
                        <a:spcBef>
                          <a:spcPct val="20000"/>
                        </a:spcBef>
                        <a:defRPr sz="10900">
                          <a:solidFill>
                            <a:schemeClr val="tx1"/>
                          </a:solidFill>
                          <a:latin typeface="Arial" panose="020B0604020202020204" pitchFamily="34" charset="0"/>
                        </a:defRPr>
                      </a:lvl2pPr>
                      <a:lvl3pPr marL="1143000" indent="-228600">
                        <a:spcBef>
                          <a:spcPct val="20000"/>
                        </a:spcBef>
                        <a:defRPr sz="9500">
                          <a:solidFill>
                            <a:schemeClr val="tx1"/>
                          </a:solidFill>
                          <a:latin typeface="Arial" panose="020B0604020202020204" pitchFamily="34" charset="0"/>
                        </a:defRPr>
                      </a:lvl3pPr>
                      <a:lvl4pPr marL="1600200" indent="-228600">
                        <a:spcBef>
                          <a:spcPct val="20000"/>
                        </a:spcBef>
                        <a:defRPr sz="8000">
                          <a:solidFill>
                            <a:schemeClr val="tx1"/>
                          </a:solidFill>
                          <a:latin typeface="Arial" panose="020B0604020202020204" pitchFamily="34" charset="0"/>
                        </a:defRPr>
                      </a:lvl4pPr>
                      <a:lvl5pPr marL="2057400" indent="-228600">
                        <a:spcBef>
                          <a:spcPct val="20000"/>
                        </a:spcBef>
                        <a:defRPr sz="8000">
                          <a:solidFill>
                            <a:schemeClr val="tx1"/>
                          </a:solidFill>
                          <a:latin typeface="Arial" panose="020B0604020202020204" pitchFamily="34" charset="0"/>
                        </a:defRPr>
                      </a:lvl5pPr>
                      <a:lvl6pPr marL="2514600" indent="-228600" eaLnBrk="0" fontAlgn="base" hangingPunct="0">
                        <a:spcBef>
                          <a:spcPct val="20000"/>
                        </a:spcBef>
                        <a:spcAft>
                          <a:spcPct val="0"/>
                        </a:spcAft>
                        <a:defRPr sz="8000">
                          <a:solidFill>
                            <a:schemeClr val="tx1"/>
                          </a:solidFill>
                          <a:latin typeface="Arial" panose="020B0604020202020204" pitchFamily="34" charset="0"/>
                        </a:defRPr>
                      </a:lvl6pPr>
                      <a:lvl7pPr marL="2971800" indent="-228600" eaLnBrk="0" fontAlgn="base" hangingPunct="0">
                        <a:spcBef>
                          <a:spcPct val="20000"/>
                        </a:spcBef>
                        <a:spcAft>
                          <a:spcPct val="0"/>
                        </a:spcAft>
                        <a:defRPr sz="8000">
                          <a:solidFill>
                            <a:schemeClr val="tx1"/>
                          </a:solidFill>
                          <a:latin typeface="Arial" panose="020B0604020202020204" pitchFamily="34" charset="0"/>
                        </a:defRPr>
                      </a:lvl7pPr>
                      <a:lvl8pPr marL="3429000" indent="-228600" eaLnBrk="0" fontAlgn="base" hangingPunct="0">
                        <a:spcBef>
                          <a:spcPct val="20000"/>
                        </a:spcBef>
                        <a:spcAft>
                          <a:spcPct val="0"/>
                        </a:spcAft>
                        <a:defRPr sz="8000">
                          <a:solidFill>
                            <a:schemeClr val="tx1"/>
                          </a:solidFill>
                          <a:latin typeface="Arial" panose="020B0604020202020204" pitchFamily="34" charset="0"/>
                        </a:defRPr>
                      </a:lvl8pPr>
                      <a:lvl9pPr marL="3886200" indent="-228600" eaLnBrk="0" fontAlgn="base" hangingPunct="0">
                        <a:spcBef>
                          <a:spcPct val="20000"/>
                        </a:spcBef>
                        <a:spcAft>
                          <a:spcPct val="0"/>
                        </a:spcAft>
                        <a:defRPr sz="8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rPr>
                        <a:t>SHIELDOSE-2</a:t>
                      </a:r>
                      <a:endParaRPr kumimoji="0" lang="zh-CN" altLang="en-US" sz="11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436607">
                <a:tc>
                  <a:txBody>
                    <a:bodyPr/>
                    <a:lstStyle>
                      <a:lvl1pPr>
                        <a:spcBef>
                          <a:spcPct val="20000"/>
                        </a:spcBef>
                        <a:defRPr sz="12700">
                          <a:solidFill>
                            <a:schemeClr val="tx1"/>
                          </a:solidFill>
                          <a:latin typeface="Arial" panose="020B0604020202020204" pitchFamily="34" charset="0"/>
                        </a:defRPr>
                      </a:lvl1pPr>
                      <a:lvl2pPr marL="742950" indent="-285750">
                        <a:spcBef>
                          <a:spcPct val="20000"/>
                        </a:spcBef>
                        <a:defRPr sz="10900">
                          <a:solidFill>
                            <a:schemeClr val="tx1"/>
                          </a:solidFill>
                          <a:latin typeface="Arial" panose="020B0604020202020204" pitchFamily="34" charset="0"/>
                        </a:defRPr>
                      </a:lvl2pPr>
                      <a:lvl3pPr marL="1143000" indent="-228600">
                        <a:spcBef>
                          <a:spcPct val="20000"/>
                        </a:spcBef>
                        <a:defRPr sz="9500">
                          <a:solidFill>
                            <a:schemeClr val="tx1"/>
                          </a:solidFill>
                          <a:latin typeface="Arial" panose="020B0604020202020204" pitchFamily="34" charset="0"/>
                        </a:defRPr>
                      </a:lvl3pPr>
                      <a:lvl4pPr marL="1600200" indent="-228600">
                        <a:spcBef>
                          <a:spcPct val="20000"/>
                        </a:spcBef>
                        <a:defRPr sz="8000">
                          <a:solidFill>
                            <a:schemeClr val="tx1"/>
                          </a:solidFill>
                          <a:latin typeface="Arial" panose="020B0604020202020204" pitchFamily="34" charset="0"/>
                        </a:defRPr>
                      </a:lvl4pPr>
                      <a:lvl5pPr marL="2057400" indent="-228600">
                        <a:spcBef>
                          <a:spcPct val="20000"/>
                        </a:spcBef>
                        <a:defRPr sz="8000">
                          <a:solidFill>
                            <a:schemeClr val="tx1"/>
                          </a:solidFill>
                          <a:latin typeface="Arial" panose="020B0604020202020204" pitchFamily="34" charset="0"/>
                        </a:defRPr>
                      </a:lvl5pPr>
                      <a:lvl6pPr marL="2514600" indent="-228600" eaLnBrk="0" fontAlgn="base" hangingPunct="0">
                        <a:spcBef>
                          <a:spcPct val="20000"/>
                        </a:spcBef>
                        <a:spcAft>
                          <a:spcPct val="0"/>
                        </a:spcAft>
                        <a:defRPr sz="8000">
                          <a:solidFill>
                            <a:schemeClr val="tx1"/>
                          </a:solidFill>
                          <a:latin typeface="Arial" panose="020B0604020202020204" pitchFamily="34" charset="0"/>
                        </a:defRPr>
                      </a:lvl6pPr>
                      <a:lvl7pPr marL="2971800" indent="-228600" eaLnBrk="0" fontAlgn="base" hangingPunct="0">
                        <a:spcBef>
                          <a:spcPct val="20000"/>
                        </a:spcBef>
                        <a:spcAft>
                          <a:spcPct val="0"/>
                        </a:spcAft>
                        <a:defRPr sz="8000">
                          <a:solidFill>
                            <a:schemeClr val="tx1"/>
                          </a:solidFill>
                          <a:latin typeface="Arial" panose="020B0604020202020204" pitchFamily="34" charset="0"/>
                        </a:defRPr>
                      </a:lvl7pPr>
                      <a:lvl8pPr marL="3429000" indent="-228600" eaLnBrk="0" fontAlgn="base" hangingPunct="0">
                        <a:spcBef>
                          <a:spcPct val="20000"/>
                        </a:spcBef>
                        <a:spcAft>
                          <a:spcPct val="0"/>
                        </a:spcAft>
                        <a:defRPr sz="8000">
                          <a:solidFill>
                            <a:schemeClr val="tx1"/>
                          </a:solidFill>
                          <a:latin typeface="Arial" panose="020B0604020202020204" pitchFamily="34" charset="0"/>
                        </a:defRPr>
                      </a:lvl8pPr>
                      <a:lvl9pPr marL="3886200" indent="-228600" eaLnBrk="0" fontAlgn="base" hangingPunct="0">
                        <a:spcBef>
                          <a:spcPct val="20000"/>
                        </a:spcBef>
                        <a:spcAft>
                          <a:spcPct val="0"/>
                        </a:spcAft>
                        <a:defRPr sz="8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rPr>
                        <a:t>Ionizing dose shielding configuration</a:t>
                      </a:r>
                      <a:endParaRPr kumimoji="0" lang="zh-CN" altLang="en-US" sz="11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000000">
                        <a:alpha val="20000"/>
                      </a:srgbClr>
                    </a:solidFill>
                  </a:tcPr>
                </a:tc>
                <a:tc>
                  <a:txBody>
                    <a:bodyPr/>
                    <a:lstStyle>
                      <a:lvl1pPr>
                        <a:spcBef>
                          <a:spcPct val="20000"/>
                        </a:spcBef>
                        <a:defRPr sz="12700">
                          <a:solidFill>
                            <a:schemeClr val="tx1"/>
                          </a:solidFill>
                          <a:latin typeface="Arial" panose="020B0604020202020204" pitchFamily="34" charset="0"/>
                        </a:defRPr>
                      </a:lvl1pPr>
                      <a:lvl2pPr marL="742950" indent="-285750">
                        <a:spcBef>
                          <a:spcPct val="20000"/>
                        </a:spcBef>
                        <a:defRPr sz="10900">
                          <a:solidFill>
                            <a:schemeClr val="tx1"/>
                          </a:solidFill>
                          <a:latin typeface="Arial" panose="020B0604020202020204" pitchFamily="34" charset="0"/>
                        </a:defRPr>
                      </a:lvl2pPr>
                      <a:lvl3pPr marL="1143000" indent="-228600">
                        <a:spcBef>
                          <a:spcPct val="20000"/>
                        </a:spcBef>
                        <a:defRPr sz="9500">
                          <a:solidFill>
                            <a:schemeClr val="tx1"/>
                          </a:solidFill>
                          <a:latin typeface="Arial" panose="020B0604020202020204" pitchFamily="34" charset="0"/>
                        </a:defRPr>
                      </a:lvl3pPr>
                      <a:lvl4pPr marL="1600200" indent="-228600">
                        <a:spcBef>
                          <a:spcPct val="20000"/>
                        </a:spcBef>
                        <a:defRPr sz="8000">
                          <a:solidFill>
                            <a:schemeClr val="tx1"/>
                          </a:solidFill>
                          <a:latin typeface="Arial" panose="020B0604020202020204" pitchFamily="34" charset="0"/>
                        </a:defRPr>
                      </a:lvl4pPr>
                      <a:lvl5pPr marL="2057400" indent="-228600">
                        <a:spcBef>
                          <a:spcPct val="20000"/>
                        </a:spcBef>
                        <a:defRPr sz="8000">
                          <a:solidFill>
                            <a:schemeClr val="tx1"/>
                          </a:solidFill>
                          <a:latin typeface="Arial" panose="020B0604020202020204" pitchFamily="34" charset="0"/>
                        </a:defRPr>
                      </a:lvl5pPr>
                      <a:lvl6pPr marL="2514600" indent="-228600" eaLnBrk="0" fontAlgn="base" hangingPunct="0">
                        <a:spcBef>
                          <a:spcPct val="20000"/>
                        </a:spcBef>
                        <a:spcAft>
                          <a:spcPct val="0"/>
                        </a:spcAft>
                        <a:defRPr sz="8000">
                          <a:solidFill>
                            <a:schemeClr val="tx1"/>
                          </a:solidFill>
                          <a:latin typeface="Arial" panose="020B0604020202020204" pitchFamily="34" charset="0"/>
                        </a:defRPr>
                      </a:lvl6pPr>
                      <a:lvl7pPr marL="2971800" indent="-228600" eaLnBrk="0" fontAlgn="base" hangingPunct="0">
                        <a:spcBef>
                          <a:spcPct val="20000"/>
                        </a:spcBef>
                        <a:spcAft>
                          <a:spcPct val="0"/>
                        </a:spcAft>
                        <a:defRPr sz="8000">
                          <a:solidFill>
                            <a:schemeClr val="tx1"/>
                          </a:solidFill>
                          <a:latin typeface="Arial" panose="020B0604020202020204" pitchFamily="34" charset="0"/>
                        </a:defRPr>
                      </a:lvl7pPr>
                      <a:lvl8pPr marL="3429000" indent="-228600" eaLnBrk="0" fontAlgn="base" hangingPunct="0">
                        <a:spcBef>
                          <a:spcPct val="20000"/>
                        </a:spcBef>
                        <a:spcAft>
                          <a:spcPct val="0"/>
                        </a:spcAft>
                        <a:defRPr sz="8000">
                          <a:solidFill>
                            <a:schemeClr val="tx1"/>
                          </a:solidFill>
                          <a:latin typeface="Arial" panose="020B0604020202020204" pitchFamily="34" charset="0"/>
                        </a:defRPr>
                      </a:lvl8pPr>
                      <a:lvl9pPr marL="3886200" indent="-228600" eaLnBrk="0" fontAlgn="base" hangingPunct="0">
                        <a:spcBef>
                          <a:spcPct val="20000"/>
                        </a:spcBef>
                        <a:spcAft>
                          <a:spcPct val="0"/>
                        </a:spcAft>
                        <a:defRPr sz="8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rPr>
                        <a:t>Centre of AL spheres, </a:t>
                      </a:r>
                      <a:r>
                        <a:rPr kumimoji="0" lang="en-US" altLang="zh-CN" sz="1100" b="0" i="0" u="none" strike="noStrike" cap="none" normalizeH="0" baseline="0" dirty="0" err="1" smtClean="0">
                          <a:ln>
                            <a:noFill/>
                          </a:ln>
                          <a:solidFill>
                            <a:schemeClr val="tx1"/>
                          </a:solidFill>
                          <a:effectLst/>
                          <a:latin typeface="Arial" panose="020B0604020202020204" pitchFamily="34" charset="0"/>
                          <a:ea typeface="SimSun" panose="02010600030101010101" pitchFamily="2" charset="-122"/>
                        </a:rPr>
                        <a:t>aluminium</a:t>
                      </a:r>
                      <a:endParaRPr kumimoji="0" lang="zh-CN" altLang="en-US" sz="11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000000">
                        <a:alpha val="20000"/>
                      </a:srgbClr>
                    </a:solidFill>
                  </a:tcPr>
                </a:tc>
                <a:extLst>
                  <a:ext uri="{0D108BD9-81ED-4DB2-BD59-A6C34878D82A}">
                    <a16:rowId xmlns:a16="http://schemas.microsoft.com/office/drawing/2014/main" val="10007"/>
                  </a:ext>
                </a:extLst>
              </a:tr>
            </a:tbl>
          </a:graphicData>
        </a:graphic>
      </p:graphicFrame>
      <p:sp>
        <p:nvSpPr>
          <p:cNvPr id="6" name="Textfeld 174"/>
          <p:cNvSpPr txBox="1">
            <a:spLocks noChangeArrowheads="1"/>
          </p:cNvSpPr>
          <p:nvPr/>
        </p:nvSpPr>
        <p:spPr bwMode="auto">
          <a:xfrm>
            <a:off x="7290758" y="5646199"/>
            <a:ext cx="42574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0">
                <a:solidFill>
                  <a:schemeClr val="tx1"/>
                </a:solidFill>
                <a:latin typeface="Arial" panose="020B0604020202020204" pitchFamily="34" charset="0"/>
              </a:defRPr>
            </a:lvl1pPr>
            <a:lvl2pPr marL="342900" indent="-342900" eaLnBrk="0" hangingPunct="0">
              <a:defRPr sz="8000">
                <a:solidFill>
                  <a:schemeClr val="tx1"/>
                </a:solidFill>
                <a:latin typeface="Arial" panose="020B0604020202020204" pitchFamily="34" charset="0"/>
              </a:defRPr>
            </a:lvl2pPr>
            <a:lvl3pPr marL="1143000" indent="-228600" eaLnBrk="0" hangingPunct="0">
              <a:defRPr sz="8000">
                <a:solidFill>
                  <a:schemeClr val="tx1"/>
                </a:solidFill>
                <a:latin typeface="Arial" panose="020B0604020202020204" pitchFamily="34" charset="0"/>
              </a:defRPr>
            </a:lvl3pPr>
            <a:lvl4pPr marL="1600200" indent="-228600" eaLnBrk="0" hangingPunct="0">
              <a:defRPr sz="8000">
                <a:solidFill>
                  <a:schemeClr val="tx1"/>
                </a:solidFill>
                <a:latin typeface="Arial" panose="020B0604020202020204" pitchFamily="34" charset="0"/>
              </a:defRPr>
            </a:lvl4pPr>
            <a:lvl5pPr marL="2057400" indent="-228600" eaLnBrk="0" hangingPunct="0">
              <a:defRPr sz="8000">
                <a:solidFill>
                  <a:schemeClr val="tx1"/>
                </a:solidFill>
                <a:latin typeface="Arial" panose="020B0604020202020204" pitchFamily="34" charset="0"/>
              </a:defRPr>
            </a:lvl5pPr>
            <a:lvl6pPr marL="2514600" indent="-228600" eaLnBrk="0" fontAlgn="base" hangingPunct="0">
              <a:spcBef>
                <a:spcPct val="0"/>
              </a:spcBef>
              <a:spcAft>
                <a:spcPct val="0"/>
              </a:spcAft>
              <a:defRPr sz="8000">
                <a:solidFill>
                  <a:schemeClr val="tx1"/>
                </a:solidFill>
                <a:latin typeface="Arial" panose="020B0604020202020204" pitchFamily="34" charset="0"/>
              </a:defRPr>
            </a:lvl6pPr>
            <a:lvl7pPr marL="2971800" indent="-228600" eaLnBrk="0" fontAlgn="base" hangingPunct="0">
              <a:spcBef>
                <a:spcPct val="0"/>
              </a:spcBef>
              <a:spcAft>
                <a:spcPct val="0"/>
              </a:spcAft>
              <a:defRPr sz="8000">
                <a:solidFill>
                  <a:schemeClr val="tx1"/>
                </a:solidFill>
                <a:latin typeface="Arial" panose="020B0604020202020204" pitchFamily="34" charset="0"/>
              </a:defRPr>
            </a:lvl7pPr>
            <a:lvl8pPr marL="3429000" indent="-228600" eaLnBrk="0" fontAlgn="base" hangingPunct="0">
              <a:spcBef>
                <a:spcPct val="0"/>
              </a:spcBef>
              <a:spcAft>
                <a:spcPct val="0"/>
              </a:spcAft>
              <a:defRPr sz="8000">
                <a:solidFill>
                  <a:schemeClr val="tx1"/>
                </a:solidFill>
                <a:latin typeface="Arial" panose="020B0604020202020204" pitchFamily="34" charset="0"/>
              </a:defRPr>
            </a:lvl8pPr>
            <a:lvl9pPr marL="3886200" indent="-228600" eaLnBrk="0" fontAlgn="base" hangingPunct="0">
              <a:spcBef>
                <a:spcPct val="0"/>
              </a:spcBef>
              <a:spcAft>
                <a:spcPct val="0"/>
              </a:spcAft>
              <a:defRPr sz="8000">
                <a:solidFill>
                  <a:schemeClr val="tx1"/>
                </a:solidFill>
                <a:latin typeface="Arial" panose="020B0604020202020204" pitchFamily="34" charset="0"/>
              </a:defRPr>
            </a:lvl9pPr>
          </a:lstStyle>
          <a:p>
            <a:pPr>
              <a:defRPr/>
            </a:pPr>
            <a:r>
              <a:rPr lang="en-US" altLang="zh-CN" sz="1600" dirty="0" smtClean="0">
                <a:ea typeface="SimSun" pitchFamily="2" charset="-122"/>
              </a:rPr>
              <a:t>The total ionizing dose (TID) </a:t>
            </a:r>
            <a:r>
              <a:rPr lang="en-US" altLang="zh-CN" sz="1600" smtClean="0">
                <a:ea typeface="SimSun" pitchFamily="2" charset="-122"/>
              </a:rPr>
              <a:t>for 3 years </a:t>
            </a:r>
            <a:r>
              <a:rPr lang="en-US" altLang="zh-CN" sz="1600" dirty="0" smtClean="0">
                <a:ea typeface="SimSun" pitchFamily="2" charset="-122"/>
              </a:rPr>
              <a:t>and </a:t>
            </a:r>
            <a:br>
              <a:rPr lang="en-US" altLang="zh-CN" sz="1600" dirty="0" smtClean="0">
                <a:ea typeface="SimSun" pitchFamily="2" charset="-122"/>
              </a:rPr>
            </a:br>
            <a:r>
              <a:rPr lang="en-US" altLang="zh-CN" sz="1600" dirty="0" smtClean="0">
                <a:ea typeface="SimSun" pitchFamily="2" charset="-122"/>
              </a:rPr>
              <a:t>with effective shielding using sectoring analysis will be </a:t>
            </a:r>
            <a:r>
              <a:rPr lang="en-US" altLang="zh-CN" sz="1600" b="1" dirty="0" smtClean="0">
                <a:solidFill>
                  <a:srgbClr val="FF0000"/>
                </a:solidFill>
                <a:ea typeface="SimSun" pitchFamily="2" charset="-122"/>
              </a:rPr>
              <a:t>approx</a:t>
            </a:r>
            <a:r>
              <a:rPr lang="en-US" altLang="zh-CN" sz="1600" b="1" smtClean="0">
                <a:solidFill>
                  <a:srgbClr val="FF0000"/>
                </a:solidFill>
                <a:ea typeface="SimSun" pitchFamily="2" charset="-122"/>
              </a:rPr>
              <a:t>. 13 krad</a:t>
            </a:r>
            <a:r>
              <a:rPr lang="en-US" altLang="zh-CN" sz="1600" dirty="0" smtClean="0">
                <a:ea typeface="SimSun" pitchFamily="2" charset="-122"/>
              </a:rPr>
              <a:t>.</a:t>
            </a:r>
            <a:endParaRPr lang="en-US" altLang="zh-CN" sz="1600" dirty="0">
              <a:ea typeface="SimSun" pitchFamily="2" charset="-122"/>
            </a:endParaRPr>
          </a:p>
        </p:txBody>
      </p:sp>
      <p:pic>
        <p:nvPicPr>
          <p:cNvPr id="9" name="Content Placeholder 10"/>
          <p:cNvPicPr>
            <a:picLocks noChangeAspect="1"/>
          </p:cNvPicPr>
          <p:nvPr/>
        </p:nvPicPr>
        <p:blipFill>
          <a:blip r:embed="rId3"/>
          <a:stretch>
            <a:fillRect/>
          </a:stretch>
        </p:blipFill>
        <p:spPr>
          <a:xfrm>
            <a:off x="820012" y="944724"/>
            <a:ext cx="5760000" cy="2420657"/>
          </a:xfrm>
          <a:prstGeom prst="rect">
            <a:avLst/>
          </a:prstGeom>
        </p:spPr>
      </p:pic>
      <p:sp>
        <p:nvSpPr>
          <p:cNvPr id="10" name="Rechteck 9"/>
          <p:cNvSpPr/>
          <p:nvPr/>
        </p:nvSpPr>
        <p:spPr>
          <a:xfrm>
            <a:off x="1949766" y="6474177"/>
            <a:ext cx="8280920" cy="230832"/>
          </a:xfrm>
          <a:prstGeom prst="rect">
            <a:avLst/>
          </a:prstGeom>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t>Source: https</a:t>
            </a:r>
            <a:r>
              <a:rPr lang="en-US" sz="900" dirty="0"/>
              <a:t>://www.spenvis.oma.be/ecss/frame.php/e_st_10_12c/09_04_01</a:t>
            </a:r>
          </a:p>
        </p:txBody>
      </p:sp>
      <p:pic>
        <p:nvPicPr>
          <p:cNvPr id="11" name="Picture 3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3096247"/>
            <a:ext cx="1932345" cy="787015"/>
          </a:xfrm>
          <a:prstGeom prst="rect">
            <a:avLst/>
          </a:prstGeom>
        </p:spPr>
      </p:pic>
      <p:sp>
        <p:nvSpPr>
          <p:cNvPr id="2" name="Foliennummernplatzhalter 1"/>
          <p:cNvSpPr>
            <a:spLocks noGrp="1"/>
          </p:cNvSpPr>
          <p:nvPr>
            <p:ph type="sldNum" sz="quarter" idx="16"/>
          </p:nvPr>
        </p:nvSpPr>
        <p:spPr/>
        <p:txBody>
          <a:bodyPr/>
          <a:lstStyle/>
          <a:p>
            <a:fld id="{DA4949DD-2209-47B4-99B7-0BB39DF5436E}" type="slidenum">
              <a:rPr lang="de-DE" smtClean="0"/>
              <a:t>6</a:t>
            </a:fld>
            <a:endParaRPr lang="de-DE"/>
          </a:p>
        </p:txBody>
      </p:sp>
      <p:pic>
        <p:nvPicPr>
          <p:cNvPr id="13" name="Grafik 12" descr="C:\Users\t.neubert\AppData\Local\Microsoft\Windows\INetCache\Content.Word\figure1.png"/>
          <p:cNvPicPr/>
          <p:nvPr/>
        </p:nvPicPr>
        <p:blipFill rotWithShape="1">
          <a:blip r:embed="rId5" cstate="print">
            <a:extLst>
              <a:ext uri="{28A0092B-C50C-407E-A947-70E740481C1C}">
                <a14:useLocalDpi xmlns:a14="http://schemas.microsoft.com/office/drawing/2010/main"/>
              </a:ext>
            </a:extLst>
          </a:blip>
          <a:srcRect l="7939"/>
          <a:stretch/>
        </p:blipFill>
        <p:spPr bwMode="auto">
          <a:xfrm>
            <a:off x="7152913" y="2823631"/>
            <a:ext cx="4390111" cy="2765084"/>
          </a:xfrm>
          <a:prstGeom prst="rect">
            <a:avLst/>
          </a:prstGeom>
          <a:noFill/>
          <a:ln>
            <a:noFill/>
          </a:ln>
          <a:extLst>
            <a:ext uri="{53640926-AAD7-44D8-BBD7-CCE9431645EC}">
              <a14:shadowObscured xmlns:a14="http://schemas.microsoft.com/office/drawing/2010/main"/>
            </a:ext>
          </a:extLst>
        </p:spPr>
      </p:pic>
      <p:pic>
        <p:nvPicPr>
          <p:cNvPr id="14" name="Grafik 13"/>
          <p:cNvPicPr/>
          <p:nvPr/>
        </p:nvPicPr>
        <p:blipFill>
          <a:blip r:embed="rId6"/>
          <a:stretch>
            <a:fillRect/>
          </a:stretch>
        </p:blipFill>
        <p:spPr>
          <a:xfrm>
            <a:off x="7752184" y="1535339"/>
            <a:ext cx="3505049" cy="1084104"/>
          </a:xfrm>
          <a:prstGeom prst="rect">
            <a:avLst/>
          </a:prstGeom>
        </p:spPr>
      </p:pic>
      <p:sp>
        <p:nvSpPr>
          <p:cNvPr id="15" name="Pfeil nach rechts 14"/>
          <p:cNvSpPr/>
          <p:nvPr/>
        </p:nvSpPr>
        <p:spPr>
          <a:xfrm>
            <a:off x="6090226" y="4077072"/>
            <a:ext cx="928575" cy="493366"/>
          </a:xfrm>
          <a:prstGeom prst="rightArrow">
            <a:avLst/>
          </a:prstGeom>
          <a:solidFill>
            <a:srgbClr val="002060"/>
          </a:solid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381480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Grp="1"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223792" y="1192666"/>
            <a:ext cx="6480000" cy="2502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7"/>
          <p:cNvSpPr txBox="1"/>
          <p:nvPr/>
        </p:nvSpPr>
        <p:spPr>
          <a:xfrm>
            <a:off x="5689291" y="3685592"/>
            <a:ext cx="4451860" cy="261610"/>
          </a:xfrm>
          <a:prstGeom prst="rect">
            <a:avLst/>
          </a:prstGeom>
          <a:no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100" dirty="0" smtClean="0"/>
              <a:t>(</a:t>
            </a:r>
            <a:r>
              <a:rPr lang="de-DE" sz="900" dirty="0"/>
              <a:t>Source: </a:t>
            </a:r>
            <a:r>
              <a:rPr lang="pt-BR" sz="900" dirty="0"/>
              <a:t>Space Science and Engineering SOUTHWEST RESEARCH INSTITUTE </a:t>
            </a:r>
            <a:r>
              <a:rPr lang="de-DE" sz="1100" dirty="0" smtClean="0"/>
              <a:t>)</a:t>
            </a:r>
            <a:endParaRPr lang="de-DE" sz="1100" dirty="0"/>
          </a:p>
        </p:txBody>
      </p:sp>
      <p:sp>
        <p:nvSpPr>
          <p:cNvPr id="11" name="Textfeld 24"/>
          <p:cNvSpPr txBox="1">
            <a:spLocks noChangeArrowheads="1"/>
          </p:cNvSpPr>
          <p:nvPr/>
        </p:nvSpPr>
        <p:spPr bwMode="auto">
          <a:xfrm>
            <a:off x="335360" y="280705"/>
            <a:ext cx="9757084" cy="51334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8000">
                <a:solidFill>
                  <a:schemeClr val="tx1"/>
                </a:solidFill>
                <a:latin typeface="Arial" panose="020B0604020202020204" pitchFamily="34" charset="0"/>
              </a:defRPr>
            </a:lvl1pPr>
            <a:lvl2pPr marL="342900" indent="-342900" eaLnBrk="0" hangingPunct="0">
              <a:defRPr sz="8000">
                <a:solidFill>
                  <a:schemeClr val="tx1"/>
                </a:solidFill>
                <a:latin typeface="Arial" panose="020B0604020202020204" pitchFamily="34" charset="0"/>
              </a:defRPr>
            </a:lvl2pPr>
            <a:lvl3pPr marL="1143000" indent="-228600" eaLnBrk="0" hangingPunct="0">
              <a:defRPr sz="8000">
                <a:solidFill>
                  <a:schemeClr val="tx1"/>
                </a:solidFill>
                <a:latin typeface="Arial" panose="020B0604020202020204" pitchFamily="34" charset="0"/>
              </a:defRPr>
            </a:lvl3pPr>
            <a:lvl4pPr marL="1600200" indent="-228600" eaLnBrk="0" hangingPunct="0">
              <a:defRPr sz="8000">
                <a:solidFill>
                  <a:schemeClr val="tx1"/>
                </a:solidFill>
                <a:latin typeface="Arial" panose="020B0604020202020204" pitchFamily="34" charset="0"/>
              </a:defRPr>
            </a:lvl4pPr>
            <a:lvl5pPr marL="2057400" indent="-228600" eaLnBrk="0" hangingPunct="0">
              <a:defRPr sz="8000">
                <a:solidFill>
                  <a:schemeClr val="tx1"/>
                </a:solidFill>
                <a:latin typeface="Arial" panose="020B0604020202020204" pitchFamily="34" charset="0"/>
              </a:defRPr>
            </a:lvl5pPr>
            <a:lvl6pPr marL="2514600" indent="-228600" eaLnBrk="0" fontAlgn="base" hangingPunct="0">
              <a:spcBef>
                <a:spcPct val="0"/>
              </a:spcBef>
              <a:spcAft>
                <a:spcPct val="0"/>
              </a:spcAft>
              <a:defRPr sz="8000">
                <a:solidFill>
                  <a:schemeClr val="tx1"/>
                </a:solidFill>
                <a:latin typeface="Arial" panose="020B0604020202020204" pitchFamily="34" charset="0"/>
              </a:defRPr>
            </a:lvl6pPr>
            <a:lvl7pPr marL="2971800" indent="-228600" eaLnBrk="0" fontAlgn="base" hangingPunct="0">
              <a:spcBef>
                <a:spcPct val="0"/>
              </a:spcBef>
              <a:spcAft>
                <a:spcPct val="0"/>
              </a:spcAft>
              <a:defRPr sz="8000">
                <a:solidFill>
                  <a:schemeClr val="tx1"/>
                </a:solidFill>
                <a:latin typeface="Arial" panose="020B0604020202020204" pitchFamily="34" charset="0"/>
              </a:defRPr>
            </a:lvl7pPr>
            <a:lvl8pPr marL="3429000" indent="-228600" eaLnBrk="0" fontAlgn="base" hangingPunct="0">
              <a:spcBef>
                <a:spcPct val="0"/>
              </a:spcBef>
              <a:spcAft>
                <a:spcPct val="0"/>
              </a:spcAft>
              <a:defRPr sz="8000">
                <a:solidFill>
                  <a:schemeClr val="tx1"/>
                </a:solidFill>
                <a:latin typeface="Arial" panose="020B0604020202020204" pitchFamily="34" charset="0"/>
              </a:defRPr>
            </a:lvl8pPr>
            <a:lvl9pPr marL="3886200" indent="-228600" eaLnBrk="0" fontAlgn="base" hangingPunct="0">
              <a:spcBef>
                <a:spcPct val="0"/>
              </a:spcBef>
              <a:spcAft>
                <a:spcPct val="0"/>
              </a:spcAft>
              <a:defRPr sz="8000">
                <a:solidFill>
                  <a:schemeClr val="tx1"/>
                </a:solidFill>
                <a:latin typeface="Arial" panose="020B0604020202020204" pitchFamily="34" charset="0"/>
              </a:defRPr>
            </a:lvl9pPr>
          </a:lstStyle>
          <a:p>
            <a:pPr defTabSz="914400" eaLnBrk="1" hangingPunct="1">
              <a:lnSpc>
                <a:spcPct val="114000"/>
              </a:lnSpc>
              <a:spcBef>
                <a:spcPct val="0"/>
              </a:spcBef>
            </a:pPr>
            <a:r>
              <a:rPr lang="en-US" altLang="en-US" sz="2400" b="1" cap="small" smtClean="0">
                <a:solidFill>
                  <a:srgbClr val="002060"/>
                </a:solidFill>
                <a:latin typeface="+mj-lt"/>
                <a:ea typeface="+mj-ea"/>
                <a:cs typeface="+mj-cs"/>
              </a:rPr>
              <a:t>COMPONENT RADIATION SENSITIVITY ANALYSIS</a:t>
            </a:r>
            <a:endParaRPr lang="en-US" altLang="en-US" sz="2400" b="1" cap="small" dirty="0">
              <a:solidFill>
                <a:srgbClr val="002060"/>
              </a:solidFill>
              <a:latin typeface="+mj-lt"/>
              <a:ea typeface="+mj-ea"/>
              <a:cs typeface="+mj-cs"/>
            </a:endParaRPr>
          </a:p>
        </p:txBody>
      </p:sp>
      <p:sp>
        <p:nvSpPr>
          <p:cNvPr id="7" name="Ellipse 6"/>
          <p:cNvSpPr/>
          <p:nvPr/>
        </p:nvSpPr>
        <p:spPr>
          <a:xfrm>
            <a:off x="5094620" y="2872643"/>
            <a:ext cx="1163873" cy="63238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sz="2400" dirty="0" err="1" smtClean="0"/>
          </a:p>
        </p:txBody>
      </p:sp>
      <p:pic>
        <p:nvPicPr>
          <p:cNvPr id="13" name="Picture 3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47602" y="2936889"/>
            <a:ext cx="1210891" cy="493178"/>
          </a:xfrm>
          <a:prstGeom prst="rect">
            <a:avLst/>
          </a:prstGeom>
        </p:spPr>
      </p:pic>
      <p:pic>
        <p:nvPicPr>
          <p:cNvPr id="14" name="Grafik 13"/>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935760" y="3963898"/>
            <a:ext cx="6200480" cy="2039605"/>
          </a:xfrm>
          <a:prstGeom prst="rect">
            <a:avLst/>
          </a:prstGeom>
        </p:spPr>
      </p:pic>
      <p:sp>
        <p:nvSpPr>
          <p:cNvPr id="15" name="Ellipse 14"/>
          <p:cNvSpPr/>
          <p:nvPr/>
        </p:nvSpPr>
        <p:spPr>
          <a:xfrm>
            <a:off x="5270820" y="5739844"/>
            <a:ext cx="253465" cy="234125"/>
          </a:xfrm>
          <a:prstGeom prst="ellipse">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1200" dirty="0" smtClean="0"/>
              <a:t>5</a:t>
            </a:r>
            <a:endParaRPr lang="en-US" sz="1200" dirty="0"/>
          </a:p>
        </p:txBody>
      </p:sp>
      <p:sp>
        <p:nvSpPr>
          <p:cNvPr id="16" name="Ellipse 15"/>
          <p:cNvSpPr/>
          <p:nvPr/>
        </p:nvSpPr>
        <p:spPr>
          <a:xfrm>
            <a:off x="5237443" y="4501183"/>
            <a:ext cx="253465" cy="234125"/>
          </a:xfrm>
          <a:prstGeom prst="ellipse">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1200" dirty="0" smtClean="0"/>
              <a:t>1</a:t>
            </a:r>
            <a:endParaRPr lang="en-US" sz="1200" dirty="0"/>
          </a:p>
        </p:txBody>
      </p:sp>
      <p:sp>
        <p:nvSpPr>
          <p:cNvPr id="17" name="Ellipse 16"/>
          <p:cNvSpPr/>
          <p:nvPr/>
        </p:nvSpPr>
        <p:spPr>
          <a:xfrm>
            <a:off x="5239734" y="4811056"/>
            <a:ext cx="253465" cy="234125"/>
          </a:xfrm>
          <a:prstGeom prst="ellipse">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1200" dirty="0" smtClean="0"/>
              <a:t>2</a:t>
            </a:r>
            <a:endParaRPr lang="en-US" sz="1200" dirty="0"/>
          </a:p>
        </p:txBody>
      </p:sp>
      <p:sp>
        <p:nvSpPr>
          <p:cNvPr id="18" name="Ellipse 17"/>
          <p:cNvSpPr/>
          <p:nvPr/>
        </p:nvSpPr>
        <p:spPr>
          <a:xfrm>
            <a:off x="5245291" y="5119270"/>
            <a:ext cx="253465" cy="234125"/>
          </a:xfrm>
          <a:prstGeom prst="ellipse">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1200" dirty="0" smtClean="0"/>
              <a:t>3</a:t>
            </a:r>
            <a:endParaRPr lang="en-US" sz="1200" dirty="0"/>
          </a:p>
        </p:txBody>
      </p:sp>
      <p:sp>
        <p:nvSpPr>
          <p:cNvPr id="19" name="Ellipse 18"/>
          <p:cNvSpPr/>
          <p:nvPr/>
        </p:nvSpPr>
        <p:spPr>
          <a:xfrm>
            <a:off x="5257751" y="5428360"/>
            <a:ext cx="253465" cy="234125"/>
          </a:xfrm>
          <a:prstGeom prst="ellipse">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1200" dirty="0" smtClean="0"/>
              <a:t>4</a:t>
            </a:r>
            <a:endParaRPr lang="en-US" sz="1200" dirty="0"/>
          </a:p>
        </p:txBody>
      </p:sp>
      <p:pic>
        <p:nvPicPr>
          <p:cNvPr id="20" name="Grafik 19"/>
          <p:cNvPicPr>
            <a:picLocks noChangeAspect="1"/>
          </p:cNvPicPr>
          <p:nvPr/>
        </p:nvPicPr>
        <p:blipFill rotWithShape="1">
          <a:blip r:embed="rId6" cstate="print">
            <a:extLst>
              <a:ext uri="{28A0092B-C50C-407E-A947-70E740481C1C}">
                <a14:useLocalDpi xmlns:a14="http://schemas.microsoft.com/office/drawing/2010/main"/>
              </a:ext>
            </a:extLst>
          </a:blip>
          <a:srcRect r="-87"/>
          <a:stretch/>
        </p:blipFill>
        <p:spPr>
          <a:xfrm>
            <a:off x="760227" y="3675750"/>
            <a:ext cx="2383478" cy="2354943"/>
          </a:xfrm>
          <a:prstGeom prst="rect">
            <a:avLst/>
          </a:prstGeom>
        </p:spPr>
      </p:pic>
      <p:pic>
        <p:nvPicPr>
          <p:cNvPr id="10" name="Picture 2"/>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446151" y="1148810"/>
            <a:ext cx="3011631" cy="2258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feld 174"/>
          <p:cNvSpPr txBox="1">
            <a:spLocks noChangeArrowheads="1"/>
          </p:cNvSpPr>
          <p:nvPr/>
        </p:nvSpPr>
        <p:spPr bwMode="auto">
          <a:xfrm>
            <a:off x="2063552" y="6121484"/>
            <a:ext cx="95986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0">
                <a:solidFill>
                  <a:schemeClr val="tx1"/>
                </a:solidFill>
                <a:latin typeface="Arial" panose="020B0604020202020204" pitchFamily="34" charset="0"/>
              </a:defRPr>
            </a:lvl1pPr>
            <a:lvl2pPr marL="342900" indent="-342900" eaLnBrk="0" hangingPunct="0">
              <a:defRPr sz="8000">
                <a:solidFill>
                  <a:schemeClr val="tx1"/>
                </a:solidFill>
                <a:latin typeface="Arial" panose="020B0604020202020204" pitchFamily="34" charset="0"/>
              </a:defRPr>
            </a:lvl2pPr>
            <a:lvl3pPr marL="1143000" indent="-228600" eaLnBrk="0" hangingPunct="0">
              <a:defRPr sz="8000">
                <a:solidFill>
                  <a:schemeClr val="tx1"/>
                </a:solidFill>
                <a:latin typeface="Arial" panose="020B0604020202020204" pitchFamily="34" charset="0"/>
              </a:defRPr>
            </a:lvl3pPr>
            <a:lvl4pPr marL="1600200" indent="-228600" eaLnBrk="0" hangingPunct="0">
              <a:defRPr sz="8000">
                <a:solidFill>
                  <a:schemeClr val="tx1"/>
                </a:solidFill>
                <a:latin typeface="Arial" panose="020B0604020202020204" pitchFamily="34" charset="0"/>
              </a:defRPr>
            </a:lvl4pPr>
            <a:lvl5pPr marL="2057400" indent="-228600" eaLnBrk="0" hangingPunct="0">
              <a:defRPr sz="8000">
                <a:solidFill>
                  <a:schemeClr val="tx1"/>
                </a:solidFill>
                <a:latin typeface="Arial" panose="020B0604020202020204" pitchFamily="34" charset="0"/>
              </a:defRPr>
            </a:lvl5pPr>
            <a:lvl6pPr marL="2514600" indent="-228600" eaLnBrk="0" fontAlgn="base" hangingPunct="0">
              <a:spcBef>
                <a:spcPct val="0"/>
              </a:spcBef>
              <a:spcAft>
                <a:spcPct val="0"/>
              </a:spcAft>
              <a:defRPr sz="8000">
                <a:solidFill>
                  <a:schemeClr val="tx1"/>
                </a:solidFill>
                <a:latin typeface="Arial" panose="020B0604020202020204" pitchFamily="34" charset="0"/>
              </a:defRPr>
            </a:lvl6pPr>
            <a:lvl7pPr marL="2971800" indent="-228600" eaLnBrk="0" fontAlgn="base" hangingPunct="0">
              <a:spcBef>
                <a:spcPct val="0"/>
              </a:spcBef>
              <a:spcAft>
                <a:spcPct val="0"/>
              </a:spcAft>
              <a:defRPr sz="8000">
                <a:solidFill>
                  <a:schemeClr val="tx1"/>
                </a:solidFill>
                <a:latin typeface="Arial" panose="020B0604020202020204" pitchFamily="34" charset="0"/>
              </a:defRPr>
            </a:lvl7pPr>
            <a:lvl8pPr marL="3429000" indent="-228600" eaLnBrk="0" fontAlgn="base" hangingPunct="0">
              <a:spcBef>
                <a:spcPct val="0"/>
              </a:spcBef>
              <a:spcAft>
                <a:spcPct val="0"/>
              </a:spcAft>
              <a:defRPr sz="8000">
                <a:solidFill>
                  <a:schemeClr val="tx1"/>
                </a:solidFill>
                <a:latin typeface="Arial" panose="020B0604020202020204" pitchFamily="34" charset="0"/>
              </a:defRPr>
            </a:lvl8pPr>
            <a:lvl9pPr marL="3886200" indent="-228600" eaLnBrk="0" fontAlgn="base" hangingPunct="0">
              <a:spcBef>
                <a:spcPct val="0"/>
              </a:spcBef>
              <a:spcAft>
                <a:spcPct val="0"/>
              </a:spcAft>
              <a:defRPr sz="8000">
                <a:solidFill>
                  <a:schemeClr val="tx1"/>
                </a:solidFill>
                <a:latin typeface="Arial" panose="020B0604020202020204" pitchFamily="34" charset="0"/>
              </a:defRPr>
            </a:lvl9pPr>
          </a:lstStyle>
          <a:p>
            <a:pPr>
              <a:defRPr/>
            </a:pPr>
            <a:r>
              <a:rPr lang="en-US" sz="1600" dirty="0"/>
              <a:t>The results indicate an SEU rate for the flash memory of less </a:t>
            </a:r>
            <a:r>
              <a:rPr lang="en-US" sz="1600"/>
              <a:t>than </a:t>
            </a:r>
            <a:r>
              <a:rPr lang="en-US" sz="1600" smtClean="0"/>
              <a:t>2 </a:t>
            </a:r>
            <a:r>
              <a:rPr lang="en-US" sz="1600" dirty="0"/>
              <a:t>events during mission (0,56 per year) in contrast to </a:t>
            </a:r>
            <a:r>
              <a:rPr lang="en-US" sz="1600"/>
              <a:t>the </a:t>
            </a:r>
            <a:r>
              <a:rPr lang="en-US" sz="1600" smtClean="0"/>
              <a:t>configuration memory </a:t>
            </a:r>
            <a:r>
              <a:rPr lang="en-US" sz="1600" dirty="0"/>
              <a:t>(CFG), which will </a:t>
            </a:r>
            <a:r>
              <a:rPr lang="en-US" sz="1600" dirty="0" smtClean="0"/>
              <a:t>have around </a:t>
            </a:r>
            <a:r>
              <a:rPr lang="en-US" sz="1600" dirty="0"/>
              <a:t>3 events per </a:t>
            </a:r>
            <a:r>
              <a:rPr lang="en-US" sz="1600" dirty="0" smtClean="0"/>
              <a:t>month. </a:t>
            </a:r>
            <a:endParaRPr lang="de-DE" altLang="zh-CN" sz="1600" dirty="0">
              <a:ea typeface="SimSun" pitchFamily="2" charset="-122"/>
            </a:endParaRPr>
          </a:p>
        </p:txBody>
      </p:sp>
      <p:sp>
        <p:nvSpPr>
          <p:cNvPr id="3" name="Foliennummernplatzhalter 2"/>
          <p:cNvSpPr>
            <a:spLocks noGrp="1"/>
          </p:cNvSpPr>
          <p:nvPr>
            <p:ph type="sldNum" sz="quarter" idx="16"/>
          </p:nvPr>
        </p:nvSpPr>
        <p:spPr/>
        <p:txBody>
          <a:bodyPr/>
          <a:lstStyle/>
          <a:p>
            <a:fld id="{DA4949DD-2209-47B4-99B7-0BB39DF5436E}" type="slidenum">
              <a:rPr lang="de-DE" smtClean="0"/>
              <a:t>7</a:t>
            </a:fld>
            <a:endParaRPr lang="de-DE"/>
          </a:p>
        </p:txBody>
      </p:sp>
      <p:sp>
        <p:nvSpPr>
          <p:cNvPr id="21" name="Pfeil nach rechts 20"/>
          <p:cNvSpPr/>
          <p:nvPr/>
        </p:nvSpPr>
        <p:spPr>
          <a:xfrm>
            <a:off x="911424" y="6167188"/>
            <a:ext cx="928575" cy="493366"/>
          </a:xfrm>
          <a:prstGeom prst="rightArrow">
            <a:avLst/>
          </a:prstGeom>
          <a:solidFill>
            <a:srgbClr val="002060"/>
          </a:solid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002436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smtClean="0"/>
              <a:t>MITIGATION MEASURES OVERVIEW</a:t>
            </a:r>
            <a:endParaRPr lang="en-US" sz="2400" dirty="0"/>
          </a:p>
        </p:txBody>
      </p:sp>
      <p:sp>
        <p:nvSpPr>
          <p:cNvPr id="11" name="Textplatzhalter 10"/>
          <p:cNvSpPr>
            <a:spLocks noGrp="1"/>
          </p:cNvSpPr>
          <p:nvPr>
            <p:ph type="body" sz="quarter" idx="15"/>
          </p:nvPr>
        </p:nvSpPr>
        <p:spPr/>
        <p:txBody>
          <a:bodyPr/>
          <a:lstStyle/>
          <a:p>
            <a:endParaRPr lang="de-DE"/>
          </a:p>
        </p:txBody>
      </p:sp>
      <p:sp>
        <p:nvSpPr>
          <p:cNvPr id="12" name="Foliennummernplatzhalter 11"/>
          <p:cNvSpPr>
            <a:spLocks noGrp="1"/>
          </p:cNvSpPr>
          <p:nvPr>
            <p:ph type="sldNum" sz="quarter" idx="16"/>
          </p:nvPr>
        </p:nvSpPr>
        <p:spPr/>
        <p:txBody>
          <a:bodyPr/>
          <a:lstStyle/>
          <a:p>
            <a:fld id="{DA4949DD-2209-47B4-99B7-0BB39DF5436E}" type="slidenum">
              <a:rPr lang="de-DE" smtClean="0"/>
              <a:t>8</a:t>
            </a:fld>
            <a:endParaRPr lang="de-DE"/>
          </a:p>
        </p:txBody>
      </p:sp>
      <p:pic>
        <p:nvPicPr>
          <p:cNvPr id="15" name="Grafik 1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72109" y="2942160"/>
            <a:ext cx="1260140" cy="684607"/>
          </a:xfrm>
          <a:prstGeom prst="rect">
            <a:avLst/>
          </a:prstGeom>
        </p:spPr>
      </p:pic>
      <p:pic>
        <p:nvPicPr>
          <p:cNvPr id="16" name="Grafik 1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348028" y="76154"/>
            <a:ext cx="3708302" cy="2382536"/>
          </a:xfrm>
          <a:prstGeom prst="rect">
            <a:avLst/>
          </a:prstGeom>
        </p:spPr>
      </p:pic>
      <p:graphicFrame>
        <p:nvGraphicFramePr>
          <p:cNvPr id="5" name="Tabelle 4"/>
          <p:cNvGraphicFramePr>
            <a:graphicFrameLocks noGrp="1"/>
          </p:cNvGraphicFramePr>
          <p:nvPr>
            <p:extLst>
              <p:ext uri="{D42A27DB-BD31-4B8C-83A1-F6EECF244321}">
                <p14:modId xmlns:p14="http://schemas.microsoft.com/office/powerpoint/2010/main" val="726461037"/>
              </p:ext>
            </p:extLst>
          </p:nvPr>
        </p:nvGraphicFramePr>
        <p:xfrm>
          <a:off x="263352" y="764704"/>
          <a:ext cx="6012668" cy="5143453"/>
        </p:xfrm>
        <a:graphic>
          <a:graphicData uri="http://schemas.openxmlformats.org/drawingml/2006/table">
            <a:tbl>
              <a:tblPr firstRow="1" firstCol="1" bandRow="1">
                <a:tableStyleId>{93296810-A885-4BE3-A3E7-6D5BEEA58F35}</a:tableStyleId>
              </a:tblPr>
              <a:tblGrid>
                <a:gridCol w="1092710">
                  <a:extLst>
                    <a:ext uri="{9D8B030D-6E8A-4147-A177-3AD203B41FA5}">
                      <a16:colId xmlns:a16="http://schemas.microsoft.com/office/drawing/2014/main" val="631096983"/>
                    </a:ext>
                  </a:extLst>
                </a:gridCol>
                <a:gridCol w="1260140">
                  <a:extLst>
                    <a:ext uri="{9D8B030D-6E8A-4147-A177-3AD203B41FA5}">
                      <a16:colId xmlns:a16="http://schemas.microsoft.com/office/drawing/2014/main" val="2076961741"/>
                    </a:ext>
                  </a:extLst>
                </a:gridCol>
                <a:gridCol w="1332148">
                  <a:extLst>
                    <a:ext uri="{9D8B030D-6E8A-4147-A177-3AD203B41FA5}">
                      <a16:colId xmlns:a16="http://schemas.microsoft.com/office/drawing/2014/main" val="1352801548"/>
                    </a:ext>
                  </a:extLst>
                </a:gridCol>
                <a:gridCol w="2327670">
                  <a:extLst>
                    <a:ext uri="{9D8B030D-6E8A-4147-A177-3AD203B41FA5}">
                      <a16:colId xmlns:a16="http://schemas.microsoft.com/office/drawing/2014/main" val="530195697"/>
                    </a:ext>
                  </a:extLst>
                </a:gridCol>
              </a:tblGrid>
              <a:tr h="355375">
                <a:tc>
                  <a:txBody>
                    <a:bodyPr/>
                    <a:lstStyle/>
                    <a:p>
                      <a:pPr algn="ctr">
                        <a:lnSpc>
                          <a:spcPct val="100000"/>
                        </a:lnSpc>
                        <a:spcBef>
                          <a:spcPts val="300"/>
                        </a:spcBef>
                        <a:spcAft>
                          <a:spcPts val="300"/>
                        </a:spcAft>
                      </a:pPr>
                      <a:r>
                        <a:rPr lang="en-US" sz="1200">
                          <a:effectLst/>
                        </a:rPr>
                        <a:t>class</a:t>
                      </a:r>
                      <a:endParaRPr lang="de-DE" sz="1200">
                        <a:effectLst/>
                        <a:latin typeface="Times New Roman" panose="02020603050405020304" pitchFamily="18" charset="0"/>
                        <a:ea typeface="Times New Roman" panose="02020603050405020304" pitchFamily="18" charset="0"/>
                      </a:endParaRPr>
                    </a:p>
                  </a:txBody>
                  <a:tcPr marL="68580" marR="68580" marT="0" marB="0">
                    <a:solidFill>
                      <a:srgbClr val="023D6B"/>
                    </a:solidFill>
                  </a:tcPr>
                </a:tc>
                <a:tc>
                  <a:txBody>
                    <a:bodyPr/>
                    <a:lstStyle/>
                    <a:p>
                      <a:pPr algn="ctr">
                        <a:lnSpc>
                          <a:spcPct val="100000"/>
                        </a:lnSpc>
                        <a:spcBef>
                          <a:spcPts val="300"/>
                        </a:spcBef>
                        <a:spcAft>
                          <a:spcPts val="300"/>
                        </a:spcAft>
                      </a:pPr>
                      <a:r>
                        <a:rPr lang="en-US" sz="1200">
                          <a:effectLst/>
                        </a:rPr>
                        <a:t>type of measures</a:t>
                      </a:r>
                      <a:endParaRPr lang="de-DE" sz="1200">
                        <a:effectLst/>
                        <a:latin typeface="Times New Roman" panose="02020603050405020304" pitchFamily="18" charset="0"/>
                        <a:ea typeface="Times New Roman" panose="02020603050405020304" pitchFamily="18" charset="0"/>
                      </a:endParaRPr>
                    </a:p>
                  </a:txBody>
                  <a:tcPr marL="68580" marR="68580" marT="0" marB="0">
                    <a:solidFill>
                      <a:srgbClr val="023D6B"/>
                    </a:solidFill>
                  </a:tcPr>
                </a:tc>
                <a:tc>
                  <a:txBody>
                    <a:bodyPr/>
                    <a:lstStyle/>
                    <a:p>
                      <a:pPr algn="ctr">
                        <a:lnSpc>
                          <a:spcPct val="100000"/>
                        </a:lnSpc>
                        <a:spcBef>
                          <a:spcPts val="300"/>
                        </a:spcBef>
                        <a:spcAft>
                          <a:spcPts val="300"/>
                        </a:spcAft>
                      </a:pPr>
                      <a:r>
                        <a:rPr lang="en-US" sz="1200">
                          <a:effectLst/>
                        </a:rPr>
                        <a:t>Mitigation effect</a:t>
                      </a:r>
                      <a:endParaRPr lang="de-DE" sz="1200">
                        <a:effectLst/>
                        <a:latin typeface="Times New Roman" panose="02020603050405020304" pitchFamily="18" charset="0"/>
                        <a:ea typeface="Times New Roman" panose="02020603050405020304" pitchFamily="18" charset="0"/>
                      </a:endParaRPr>
                    </a:p>
                  </a:txBody>
                  <a:tcPr marL="68580" marR="68580" marT="0" marB="0">
                    <a:solidFill>
                      <a:srgbClr val="023D6B"/>
                    </a:solidFill>
                  </a:tcPr>
                </a:tc>
                <a:tc>
                  <a:txBody>
                    <a:bodyPr/>
                    <a:lstStyle/>
                    <a:p>
                      <a:pPr algn="ctr">
                        <a:lnSpc>
                          <a:spcPct val="100000"/>
                        </a:lnSpc>
                        <a:spcBef>
                          <a:spcPts val="300"/>
                        </a:spcBef>
                        <a:spcAft>
                          <a:spcPts val="300"/>
                        </a:spcAft>
                      </a:pPr>
                      <a:r>
                        <a:rPr lang="en-US" sz="1200">
                          <a:effectLst/>
                        </a:rPr>
                        <a:t>devices / functionality</a:t>
                      </a:r>
                      <a:endParaRPr lang="de-DE" sz="1200">
                        <a:effectLst/>
                        <a:latin typeface="Times New Roman" panose="02020603050405020304" pitchFamily="18" charset="0"/>
                        <a:ea typeface="Times New Roman" panose="02020603050405020304" pitchFamily="18" charset="0"/>
                      </a:endParaRPr>
                    </a:p>
                  </a:txBody>
                  <a:tcPr marL="68580" marR="68580" marT="0" marB="0">
                    <a:solidFill>
                      <a:srgbClr val="023D6B"/>
                    </a:solidFill>
                  </a:tcPr>
                </a:tc>
                <a:extLst>
                  <a:ext uri="{0D108BD9-81ED-4DB2-BD59-A6C34878D82A}">
                    <a16:rowId xmlns:a16="http://schemas.microsoft.com/office/drawing/2014/main" val="2664559661"/>
                  </a:ext>
                </a:extLst>
              </a:tr>
              <a:tr h="502915">
                <a:tc rowSpan="2">
                  <a:txBody>
                    <a:bodyPr/>
                    <a:lstStyle/>
                    <a:p>
                      <a:pPr algn="ctr">
                        <a:lnSpc>
                          <a:spcPct val="100000"/>
                        </a:lnSpc>
                        <a:spcBef>
                          <a:spcPts val="300"/>
                        </a:spcBef>
                        <a:spcAft>
                          <a:spcPts val="300"/>
                        </a:spcAft>
                      </a:pPr>
                      <a:r>
                        <a:rPr lang="en-US" sz="1200">
                          <a:effectLst/>
                        </a:rPr>
                        <a:t>Component selection</a:t>
                      </a:r>
                      <a:endParaRPr lang="de-DE" sz="1200">
                        <a:effectLst/>
                        <a:latin typeface="Times New Roman" panose="02020603050405020304" pitchFamily="18" charset="0"/>
                        <a:ea typeface="Times New Roman" panose="02020603050405020304" pitchFamily="18" charset="0"/>
                      </a:endParaRPr>
                    </a:p>
                  </a:txBody>
                  <a:tcPr marL="68580" marR="68580" marT="0" marB="0">
                    <a:solidFill>
                      <a:srgbClr val="023D6B"/>
                    </a:solidFill>
                  </a:tcPr>
                </a:tc>
                <a:tc>
                  <a:txBody>
                    <a:bodyPr/>
                    <a:lstStyle/>
                    <a:p>
                      <a:pPr algn="ctr">
                        <a:lnSpc>
                          <a:spcPct val="100000"/>
                        </a:lnSpc>
                        <a:spcBef>
                          <a:spcPts val="600"/>
                        </a:spcBef>
                        <a:spcAft>
                          <a:spcPts val="600"/>
                        </a:spcAft>
                      </a:pPr>
                      <a:r>
                        <a:rPr lang="en-US" sz="1200">
                          <a:effectLst/>
                        </a:rPr>
                        <a:t>part classification</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spcBef>
                          <a:spcPts val="600"/>
                        </a:spcBef>
                        <a:spcAft>
                          <a:spcPts val="600"/>
                        </a:spcAft>
                      </a:pPr>
                      <a:r>
                        <a:rPr lang="en-US" sz="1200">
                          <a:effectLst/>
                        </a:rPr>
                        <a:t>Degradation</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100000"/>
                        </a:lnSpc>
                        <a:spcBef>
                          <a:spcPts val="600"/>
                        </a:spcBef>
                        <a:spcAft>
                          <a:spcPts val="600"/>
                        </a:spcAft>
                      </a:pPr>
                      <a:r>
                        <a:rPr lang="en-US" sz="1200">
                          <a:effectLst/>
                        </a:rPr>
                        <a:t>Automotive COTS (AEC-Q 100)</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936784321"/>
                  </a:ext>
                </a:extLst>
              </a:tr>
              <a:tr h="502915">
                <a:tc vMerge="1">
                  <a:txBody>
                    <a:bodyPr/>
                    <a:lstStyle/>
                    <a:p>
                      <a:endParaRPr lang="de-DE"/>
                    </a:p>
                  </a:txBody>
                  <a:tcPr/>
                </a:tc>
                <a:tc>
                  <a:txBody>
                    <a:bodyPr/>
                    <a:lstStyle/>
                    <a:p>
                      <a:pPr algn="ctr">
                        <a:lnSpc>
                          <a:spcPct val="100000"/>
                        </a:lnSpc>
                        <a:spcBef>
                          <a:spcPts val="600"/>
                        </a:spcBef>
                        <a:spcAft>
                          <a:spcPts val="600"/>
                        </a:spcAft>
                      </a:pPr>
                      <a:r>
                        <a:rPr lang="en-US" sz="1200">
                          <a:effectLst/>
                        </a:rPr>
                        <a:t>Hi-Rel</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spcBef>
                          <a:spcPts val="600"/>
                        </a:spcBef>
                        <a:spcAft>
                          <a:spcPts val="600"/>
                        </a:spcAft>
                      </a:pPr>
                      <a:r>
                        <a:rPr lang="en-US" sz="1200">
                          <a:effectLst/>
                        </a:rPr>
                        <a:t>TID, SEE</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100000"/>
                        </a:lnSpc>
                        <a:spcBef>
                          <a:spcPts val="600"/>
                        </a:spcBef>
                        <a:spcAft>
                          <a:spcPts val="600"/>
                        </a:spcAft>
                      </a:pPr>
                      <a:r>
                        <a:rPr lang="en-US" sz="1200">
                          <a:effectLst/>
                        </a:rPr>
                        <a:t>Radiation tolerant @ single strain</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565671430"/>
                  </a:ext>
                </a:extLst>
              </a:tr>
              <a:tr h="502915">
                <a:tc rowSpan="3">
                  <a:txBody>
                    <a:bodyPr/>
                    <a:lstStyle/>
                    <a:p>
                      <a:pPr algn="ctr">
                        <a:lnSpc>
                          <a:spcPct val="100000"/>
                        </a:lnSpc>
                        <a:spcBef>
                          <a:spcPts val="300"/>
                        </a:spcBef>
                        <a:spcAft>
                          <a:spcPts val="300"/>
                        </a:spcAft>
                      </a:pPr>
                      <a:r>
                        <a:rPr lang="en-US" sz="1200">
                          <a:effectLst/>
                        </a:rPr>
                        <a:t>Redundancy</a:t>
                      </a:r>
                      <a:endParaRPr lang="de-DE" sz="1200">
                        <a:effectLst/>
                        <a:latin typeface="Times New Roman" panose="02020603050405020304" pitchFamily="18" charset="0"/>
                        <a:ea typeface="Times New Roman" panose="02020603050405020304" pitchFamily="18" charset="0"/>
                      </a:endParaRPr>
                    </a:p>
                  </a:txBody>
                  <a:tcPr marL="68580" marR="68580" marT="0" marB="0">
                    <a:solidFill>
                      <a:srgbClr val="023D6B"/>
                    </a:solidFill>
                  </a:tcPr>
                </a:tc>
                <a:tc>
                  <a:txBody>
                    <a:bodyPr/>
                    <a:lstStyle/>
                    <a:p>
                      <a:pPr algn="ctr">
                        <a:lnSpc>
                          <a:spcPct val="100000"/>
                        </a:lnSpc>
                        <a:spcBef>
                          <a:spcPts val="600"/>
                        </a:spcBef>
                        <a:spcAft>
                          <a:spcPts val="600"/>
                        </a:spcAft>
                      </a:pPr>
                      <a:r>
                        <a:rPr lang="en-US" sz="1200">
                          <a:effectLst/>
                        </a:rPr>
                        <a:t>standby “cold”</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spcBef>
                          <a:spcPts val="600"/>
                        </a:spcBef>
                        <a:spcAft>
                          <a:spcPts val="600"/>
                        </a:spcAft>
                      </a:pPr>
                      <a:r>
                        <a:rPr lang="en-US" sz="1200">
                          <a:effectLst/>
                        </a:rPr>
                        <a:t>SEE</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100000"/>
                        </a:lnSpc>
                        <a:spcBef>
                          <a:spcPts val="600"/>
                        </a:spcBef>
                        <a:spcAft>
                          <a:spcPts val="600"/>
                        </a:spcAft>
                      </a:pPr>
                      <a:r>
                        <a:rPr lang="en-US" sz="1200">
                          <a:effectLst/>
                        </a:rPr>
                        <a:t>SD-card with reference boot image</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019876765"/>
                  </a:ext>
                </a:extLst>
              </a:tr>
              <a:tr h="502915">
                <a:tc vMerge="1">
                  <a:txBody>
                    <a:bodyPr/>
                    <a:lstStyle/>
                    <a:p>
                      <a:endParaRPr lang="de-DE"/>
                    </a:p>
                  </a:txBody>
                  <a:tcPr/>
                </a:tc>
                <a:tc>
                  <a:txBody>
                    <a:bodyPr/>
                    <a:lstStyle/>
                    <a:p>
                      <a:pPr algn="ctr">
                        <a:lnSpc>
                          <a:spcPct val="100000"/>
                        </a:lnSpc>
                        <a:spcBef>
                          <a:spcPts val="600"/>
                        </a:spcBef>
                        <a:spcAft>
                          <a:spcPts val="600"/>
                        </a:spcAft>
                      </a:pPr>
                      <a:r>
                        <a:rPr lang="en-US" sz="1200">
                          <a:effectLst/>
                        </a:rPr>
                        <a:t>circuit “warm”</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spcBef>
                          <a:spcPts val="600"/>
                        </a:spcBef>
                        <a:spcAft>
                          <a:spcPts val="600"/>
                        </a:spcAft>
                      </a:pPr>
                      <a:r>
                        <a:rPr lang="en-US" sz="1200">
                          <a:effectLst/>
                        </a:rPr>
                        <a:t>SEE</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100000"/>
                        </a:lnSpc>
                        <a:spcBef>
                          <a:spcPts val="600"/>
                        </a:spcBef>
                        <a:spcAft>
                          <a:spcPts val="600"/>
                        </a:spcAft>
                      </a:pPr>
                      <a:r>
                        <a:rPr lang="en-US" sz="1200">
                          <a:effectLst/>
                        </a:rPr>
                        <a:t>power conversion, communication circuits</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620362671"/>
                  </a:ext>
                </a:extLst>
              </a:tr>
              <a:tr h="251458">
                <a:tc vMerge="1">
                  <a:txBody>
                    <a:bodyPr/>
                    <a:lstStyle/>
                    <a:p>
                      <a:endParaRPr lang="de-DE"/>
                    </a:p>
                  </a:txBody>
                  <a:tcPr/>
                </a:tc>
                <a:tc>
                  <a:txBody>
                    <a:bodyPr/>
                    <a:lstStyle/>
                    <a:p>
                      <a:pPr algn="ctr">
                        <a:lnSpc>
                          <a:spcPct val="100000"/>
                        </a:lnSpc>
                        <a:spcBef>
                          <a:spcPts val="600"/>
                        </a:spcBef>
                        <a:spcAft>
                          <a:spcPts val="600"/>
                        </a:spcAft>
                      </a:pPr>
                      <a:r>
                        <a:rPr lang="en-US" sz="1200">
                          <a:effectLst/>
                        </a:rPr>
                        <a:t>TMR</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spcBef>
                          <a:spcPts val="600"/>
                        </a:spcBef>
                        <a:spcAft>
                          <a:spcPts val="600"/>
                        </a:spcAft>
                      </a:pPr>
                      <a:r>
                        <a:rPr lang="en-US" sz="1200">
                          <a:effectLst/>
                        </a:rPr>
                        <a:t>SEU</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100000"/>
                        </a:lnSpc>
                        <a:spcBef>
                          <a:spcPts val="600"/>
                        </a:spcBef>
                        <a:spcAft>
                          <a:spcPts val="600"/>
                        </a:spcAft>
                      </a:pPr>
                      <a:r>
                        <a:rPr lang="en-US" sz="1200">
                          <a:effectLst/>
                        </a:rPr>
                        <a:t>FPGA </a:t>
                      </a:r>
                      <a:r>
                        <a:rPr lang="en-US" sz="1200" smtClean="0">
                          <a:effectLst/>
                        </a:rPr>
                        <a:t>logic slices</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294773708"/>
                  </a:ext>
                </a:extLst>
              </a:tr>
              <a:tr h="502915">
                <a:tc rowSpan="2">
                  <a:txBody>
                    <a:bodyPr/>
                    <a:lstStyle/>
                    <a:p>
                      <a:pPr algn="ctr">
                        <a:lnSpc>
                          <a:spcPct val="100000"/>
                        </a:lnSpc>
                        <a:spcBef>
                          <a:spcPts val="300"/>
                        </a:spcBef>
                        <a:spcAft>
                          <a:spcPts val="300"/>
                        </a:spcAft>
                      </a:pPr>
                      <a:r>
                        <a:rPr lang="en-US" sz="1200">
                          <a:effectLst/>
                        </a:rPr>
                        <a:t>Protection circuits</a:t>
                      </a:r>
                      <a:endParaRPr lang="de-DE" sz="1200">
                        <a:effectLst/>
                        <a:latin typeface="Times New Roman" panose="02020603050405020304" pitchFamily="18" charset="0"/>
                        <a:ea typeface="Times New Roman" panose="02020603050405020304" pitchFamily="18" charset="0"/>
                      </a:endParaRPr>
                    </a:p>
                  </a:txBody>
                  <a:tcPr marL="68580" marR="68580" marT="0" marB="0">
                    <a:solidFill>
                      <a:srgbClr val="023D6B"/>
                    </a:solidFill>
                  </a:tcPr>
                </a:tc>
                <a:tc>
                  <a:txBody>
                    <a:bodyPr/>
                    <a:lstStyle/>
                    <a:p>
                      <a:pPr algn="ctr">
                        <a:lnSpc>
                          <a:spcPct val="100000"/>
                        </a:lnSpc>
                        <a:spcBef>
                          <a:spcPts val="600"/>
                        </a:spcBef>
                        <a:spcAft>
                          <a:spcPts val="600"/>
                        </a:spcAft>
                      </a:pPr>
                      <a:r>
                        <a:rPr lang="en-US" sz="1200">
                          <a:effectLst/>
                        </a:rPr>
                        <a:t>Watchdog timer</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spcBef>
                          <a:spcPts val="600"/>
                        </a:spcBef>
                        <a:spcAft>
                          <a:spcPts val="600"/>
                        </a:spcAft>
                      </a:pPr>
                      <a:r>
                        <a:rPr lang="en-US" sz="1200">
                          <a:effectLst/>
                        </a:rPr>
                        <a:t>SEE</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100000"/>
                        </a:lnSpc>
                        <a:spcBef>
                          <a:spcPts val="600"/>
                        </a:spcBef>
                        <a:spcAft>
                          <a:spcPts val="600"/>
                        </a:spcAft>
                      </a:pPr>
                      <a:r>
                        <a:rPr lang="en-US" sz="1200">
                          <a:effectLst/>
                        </a:rPr>
                        <a:t>Supervisor / Reset / Reconfiguration</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227316755"/>
                  </a:ext>
                </a:extLst>
              </a:tr>
              <a:tr h="502915">
                <a:tc vMerge="1">
                  <a:txBody>
                    <a:bodyPr/>
                    <a:lstStyle/>
                    <a:p>
                      <a:endParaRPr lang="de-DE"/>
                    </a:p>
                  </a:txBody>
                  <a:tcPr/>
                </a:tc>
                <a:tc>
                  <a:txBody>
                    <a:bodyPr/>
                    <a:lstStyle/>
                    <a:p>
                      <a:pPr algn="ctr">
                        <a:lnSpc>
                          <a:spcPct val="100000"/>
                        </a:lnSpc>
                        <a:spcBef>
                          <a:spcPts val="600"/>
                        </a:spcBef>
                        <a:spcAft>
                          <a:spcPts val="600"/>
                        </a:spcAft>
                      </a:pPr>
                      <a:r>
                        <a:rPr lang="en-US" sz="1200">
                          <a:effectLst/>
                        </a:rPr>
                        <a:t>Over current /voltage</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spcBef>
                          <a:spcPts val="600"/>
                        </a:spcBef>
                        <a:spcAft>
                          <a:spcPts val="600"/>
                        </a:spcAft>
                      </a:pPr>
                      <a:r>
                        <a:rPr lang="en-US" sz="1200">
                          <a:effectLst/>
                        </a:rPr>
                        <a:t>SEL, SET</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100000"/>
                        </a:lnSpc>
                        <a:spcBef>
                          <a:spcPts val="600"/>
                        </a:spcBef>
                        <a:spcAft>
                          <a:spcPts val="600"/>
                        </a:spcAft>
                      </a:pPr>
                      <a:r>
                        <a:rPr lang="en-US" sz="1200" smtClean="0">
                          <a:effectLst/>
                        </a:rPr>
                        <a:t>SoM, image sensors</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706044851"/>
                  </a:ext>
                </a:extLst>
              </a:tr>
              <a:tr h="502915">
                <a:tc rowSpan="3">
                  <a:txBody>
                    <a:bodyPr/>
                    <a:lstStyle/>
                    <a:p>
                      <a:pPr algn="ctr">
                        <a:lnSpc>
                          <a:spcPct val="100000"/>
                        </a:lnSpc>
                        <a:spcBef>
                          <a:spcPts val="300"/>
                        </a:spcBef>
                        <a:spcAft>
                          <a:spcPts val="300"/>
                        </a:spcAft>
                      </a:pPr>
                      <a:r>
                        <a:rPr lang="en-US" sz="1200">
                          <a:effectLst/>
                        </a:rPr>
                        <a:t>Memory Protection</a:t>
                      </a:r>
                      <a:endParaRPr lang="de-DE" sz="1200">
                        <a:effectLst/>
                        <a:latin typeface="Times New Roman" panose="02020603050405020304" pitchFamily="18" charset="0"/>
                        <a:ea typeface="Times New Roman" panose="02020603050405020304" pitchFamily="18" charset="0"/>
                      </a:endParaRPr>
                    </a:p>
                  </a:txBody>
                  <a:tcPr marL="68580" marR="68580" marT="0" marB="0">
                    <a:solidFill>
                      <a:srgbClr val="023D6B"/>
                    </a:solidFill>
                  </a:tcPr>
                </a:tc>
                <a:tc>
                  <a:txBody>
                    <a:bodyPr/>
                    <a:lstStyle/>
                    <a:p>
                      <a:pPr algn="ctr">
                        <a:lnSpc>
                          <a:spcPct val="100000"/>
                        </a:lnSpc>
                        <a:spcBef>
                          <a:spcPts val="600"/>
                        </a:spcBef>
                        <a:spcAft>
                          <a:spcPts val="600"/>
                        </a:spcAft>
                      </a:pPr>
                      <a:r>
                        <a:rPr lang="en-US" sz="1200">
                          <a:effectLst/>
                        </a:rPr>
                        <a:t>ECC</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spcBef>
                          <a:spcPts val="600"/>
                        </a:spcBef>
                        <a:spcAft>
                          <a:spcPts val="600"/>
                        </a:spcAft>
                      </a:pPr>
                      <a:r>
                        <a:rPr lang="en-US" sz="1200">
                          <a:effectLst/>
                        </a:rPr>
                        <a:t>SEU</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100000"/>
                        </a:lnSpc>
                        <a:spcBef>
                          <a:spcPts val="600"/>
                        </a:spcBef>
                        <a:spcAft>
                          <a:spcPts val="600"/>
                        </a:spcAft>
                      </a:pPr>
                      <a:r>
                        <a:rPr lang="en-US" sz="1200">
                          <a:effectLst/>
                        </a:rPr>
                        <a:t>volatile DDR-3 single bit protection</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53490620"/>
                  </a:ext>
                </a:extLst>
              </a:tr>
              <a:tr h="502915">
                <a:tc vMerge="1">
                  <a:txBody>
                    <a:bodyPr/>
                    <a:lstStyle/>
                    <a:p>
                      <a:endParaRPr lang="de-DE"/>
                    </a:p>
                  </a:txBody>
                  <a:tcPr/>
                </a:tc>
                <a:tc>
                  <a:txBody>
                    <a:bodyPr/>
                    <a:lstStyle/>
                    <a:p>
                      <a:pPr algn="ctr">
                        <a:lnSpc>
                          <a:spcPct val="100000"/>
                        </a:lnSpc>
                        <a:spcBef>
                          <a:spcPts val="600"/>
                        </a:spcBef>
                        <a:spcAft>
                          <a:spcPts val="600"/>
                        </a:spcAft>
                      </a:pPr>
                      <a:r>
                        <a:rPr lang="en-US" sz="1200">
                          <a:effectLst/>
                        </a:rPr>
                        <a:t>CRC</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spcBef>
                          <a:spcPts val="600"/>
                        </a:spcBef>
                        <a:spcAft>
                          <a:spcPts val="600"/>
                        </a:spcAft>
                      </a:pPr>
                      <a:r>
                        <a:rPr lang="en-US" sz="1200">
                          <a:effectLst/>
                        </a:rPr>
                        <a:t>SEU</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100000"/>
                        </a:lnSpc>
                        <a:spcBef>
                          <a:spcPts val="600"/>
                        </a:spcBef>
                        <a:spcAft>
                          <a:spcPts val="600"/>
                        </a:spcAft>
                      </a:pPr>
                      <a:r>
                        <a:rPr lang="en-US" sz="1200">
                          <a:effectLst/>
                        </a:rPr>
                        <a:t>In-orbit reprogramming verification</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56559281"/>
                  </a:ext>
                </a:extLst>
              </a:tr>
              <a:tr h="502915">
                <a:tc vMerge="1">
                  <a:txBody>
                    <a:bodyPr/>
                    <a:lstStyle/>
                    <a:p>
                      <a:endParaRPr lang="de-DE"/>
                    </a:p>
                  </a:txBody>
                  <a:tcPr/>
                </a:tc>
                <a:tc>
                  <a:txBody>
                    <a:bodyPr/>
                    <a:lstStyle/>
                    <a:p>
                      <a:pPr algn="ctr">
                        <a:lnSpc>
                          <a:spcPct val="100000"/>
                        </a:lnSpc>
                        <a:spcBef>
                          <a:spcPts val="600"/>
                        </a:spcBef>
                        <a:spcAft>
                          <a:spcPts val="600"/>
                        </a:spcAft>
                      </a:pPr>
                      <a:r>
                        <a:rPr lang="en-US" sz="1200">
                          <a:effectLst/>
                        </a:rPr>
                        <a:t>Scrubbing / Reconfiguration</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spcBef>
                          <a:spcPts val="600"/>
                        </a:spcBef>
                        <a:spcAft>
                          <a:spcPts val="600"/>
                        </a:spcAft>
                      </a:pPr>
                      <a:r>
                        <a:rPr lang="en-US" sz="1200">
                          <a:effectLst/>
                        </a:rPr>
                        <a:t>SEU</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100000"/>
                        </a:lnSpc>
                        <a:spcBef>
                          <a:spcPts val="600"/>
                        </a:spcBef>
                        <a:spcAft>
                          <a:spcPts val="600"/>
                        </a:spcAft>
                      </a:pPr>
                      <a:r>
                        <a:rPr lang="en-US" sz="1200">
                          <a:effectLst/>
                        </a:rPr>
                        <a:t>FPGA </a:t>
                      </a:r>
                      <a:r>
                        <a:rPr lang="en-US" sz="1200" smtClean="0">
                          <a:effectLst/>
                        </a:rPr>
                        <a:t>configuration </a:t>
                      </a:r>
                      <a:r>
                        <a:rPr lang="en-US" sz="1200">
                          <a:effectLst/>
                        </a:rPr>
                        <a:t>memory</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191066227"/>
                  </a:ext>
                </a:extLst>
              </a:tr>
            </a:tbl>
          </a:graphicData>
        </a:graphic>
      </p:graphicFrame>
      <p:sp>
        <p:nvSpPr>
          <p:cNvPr id="9" name="Textfeld 174"/>
          <p:cNvSpPr txBox="1">
            <a:spLocks noChangeArrowheads="1"/>
          </p:cNvSpPr>
          <p:nvPr/>
        </p:nvSpPr>
        <p:spPr bwMode="auto">
          <a:xfrm>
            <a:off x="231905" y="5934670"/>
            <a:ext cx="611612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0">
                <a:solidFill>
                  <a:schemeClr val="tx1"/>
                </a:solidFill>
                <a:latin typeface="Arial" panose="020B0604020202020204" pitchFamily="34" charset="0"/>
              </a:defRPr>
            </a:lvl1pPr>
            <a:lvl2pPr marL="342900" indent="-342900" eaLnBrk="0" hangingPunct="0">
              <a:defRPr sz="8000">
                <a:solidFill>
                  <a:schemeClr val="tx1"/>
                </a:solidFill>
                <a:latin typeface="Arial" panose="020B0604020202020204" pitchFamily="34" charset="0"/>
              </a:defRPr>
            </a:lvl2pPr>
            <a:lvl3pPr marL="1143000" indent="-228600" eaLnBrk="0" hangingPunct="0">
              <a:defRPr sz="8000">
                <a:solidFill>
                  <a:schemeClr val="tx1"/>
                </a:solidFill>
                <a:latin typeface="Arial" panose="020B0604020202020204" pitchFamily="34" charset="0"/>
              </a:defRPr>
            </a:lvl3pPr>
            <a:lvl4pPr marL="1600200" indent="-228600" eaLnBrk="0" hangingPunct="0">
              <a:defRPr sz="8000">
                <a:solidFill>
                  <a:schemeClr val="tx1"/>
                </a:solidFill>
                <a:latin typeface="Arial" panose="020B0604020202020204" pitchFamily="34" charset="0"/>
              </a:defRPr>
            </a:lvl4pPr>
            <a:lvl5pPr marL="2057400" indent="-228600" eaLnBrk="0" hangingPunct="0">
              <a:defRPr sz="8000">
                <a:solidFill>
                  <a:schemeClr val="tx1"/>
                </a:solidFill>
                <a:latin typeface="Arial" panose="020B0604020202020204" pitchFamily="34" charset="0"/>
              </a:defRPr>
            </a:lvl5pPr>
            <a:lvl6pPr marL="2514600" indent="-228600" eaLnBrk="0" fontAlgn="base" hangingPunct="0">
              <a:spcBef>
                <a:spcPct val="0"/>
              </a:spcBef>
              <a:spcAft>
                <a:spcPct val="0"/>
              </a:spcAft>
              <a:defRPr sz="8000">
                <a:solidFill>
                  <a:schemeClr val="tx1"/>
                </a:solidFill>
                <a:latin typeface="Arial" panose="020B0604020202020204" pitchFamily="34" charset="0"/>
              </a:defRPr>
            </a:lvl6pPr>
            <a:lvl7pPr marL="2971800" indent="-228600" eaLnBrk="0" fontAlgn="base" hangingPunct="0">
              <a:spcBef>
                <a:spcPct val="0"/>
              </a:spcBef>
              <a:spcAft>
                <a:spcPct val="0"/>
              </a:spcAft>
              <a:defRPr sz="8000">
                <a:solidFill>
                  <a:schemeClr val="tx1"/>
                </a:solidFill>
                <a:latin typeface="Arial" panose="020B0604020202020204" pitchFamily="34" charset="0"/>
              </a:defRPr>
            </a:lvl7pPr>
            <a:lvl8pPr marL="3429000" indent="-228600" eaLnBrk="0" fontAlgn="base" hangingPunct="0">
              <a:spcBef>
                <a:spcPct val="0"/>
              </a:spcBef>
              <a:spcAft>
                <a:spcPct val="0"/>
              </a:spcAft>
              <a:defRPr sz="8000">
                <a:solidFill>
                  <a:schemeClr val="tx1"/>
                </a:solidFill>
                <a:latin typeface="Arial" panose="020B0604020202020204" pitchFamily="34" charset="0"/>
              </a:defRPr>
            </a:lvl8pPr>
            <a:lvl9pPr marL="3886200" indent="-228600" eaLnBrk="0" fontAlgn="base" hangingPunct="0">
              <a:spcBef>
                <a:spcPct val="0"/>
              </a:spcBef>
              <a:spcAft>
                <a:spcPct val="0"/>
              </a:spcAft>
              <a:defRPr sz="8000">
                <a:solidFill>
                  <a:schemeClr val="tx1"/>
                </a:solidFill>
                <a:latin typeface="Arial" panose="020B0604020202020204" pitchFamily="34" charset="0"/>
              </a:defRPr>
            </a:lvl9pPr>
          </a:lstStyle>
          <a:p>
            <a:pPr>
              <a:defRPr/>
            </a:pPr>
            <a:r>
              <a:rPr lang="en-US" sz="1800" dirty="0"/>
              <a:t>The </a:t>
            </a:r>
            <a:r>
              <a:rPr lang="en-US" sz="1800" dirty="0" smtClean="0"/>
              <a:t>SEU </a:t>
            </a:r>
            <a:r>
              <a:rPr lang="en-US" sz="1800" dirty="0"/>
              <a:t>rate </a:t>
            </a:r>
            <a:r>
              <a:rPr lang="en-US" sz="1800" dirty="0" smtClean="0"/>
              <a:t>the </a:t>
            </a:r>
            <a:r>
              <a:rPr lang="en-US" sz="1800" dirty="0"/>
              <a:t>logical configuration memory (CFG), which will </a:t>
            </a:r>
            <a:r>
              <a:rPr lang="en-US" sz="1800" dirty="0" smtClean="0"/>
              <a:t>have around </a:t>
            </a:r>
            <a:r>
              <a:rPr lang="en-US" sz="1800" dirty="0"/>
              <a:t>3 events per </a:t>
            </a:r>
            <a:r>
              <a:rPr lang="en-US" sz="1800" dirty="0" smtClean="0"/>
              <a:t>month can be reduced by using </a:t>
            </a:r>
            <a:r>
              <a:rPr lang="en-US" sz="1800" b="1" dirty="0" smtClean="0"/>
              <a:t>TMR</a:t>
            </a:r>
            <a:r>
              <a:rPr lang="en-US" sz="1800" dirty="0" smtClean="0"/>
              <a:t> to </a:t>
            </a:r>
            <a:r>
              <a:rPr lang="en-US" sz="1800" dirty="0"/>
              <a:t>once every 2.5 </a:t>
            </a:r>
            <a:r>
              <a:rPr lang="en-US" sz="1800" dirty="0" smtClean="0"/>
              <a:t>years. </a:t>
            </a:r>
            <a:endParaRPr lang="de-DE" altLang="zh-CN" sz="1800" dirty="0">
              <a:ea typeface="SimSun" pitchFamily="2" charset="-122"/>
            </a:endParaRPr>
          </a:p>
        </p:txBody>
      </p:sp>
      <p:sp>
        <p:nvSpPr>
          <p:cNvPr id="10" name="Pfeil nach rechts 9"/>
          <p:cNvSpPr/>
          <p:nvPr/>
        </p:nvSpPr>
        <p:spPr>
          <a:xfrm rot="10800000">
            <a:off x="6313648" y="6129300"/>
            <a:ext cx="689119" cy="371807"/>
          </a:xfrm>
          <a:prstGeom prst="rightArrow">
            <a:avLst/>
          </a:prstGeom>
          <a:solidFill>
            <a:srgbClr val="97B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platzhalter 2"/>
          <p:cNvSpPr txBox="1">
            <a:spLocks/>
          </p:cNvSpPr>
          <p:nvPr/>
        </p:nvSpPr>
        <p:spPr>
          <a:xfrm>
            <a:off x="6621449" y="2515775"/>
            <a:ext cx="5760640" cy="509994"/>
          </a:xfrm>
          <a:prstGeom prst="rect">
            <a:avLst/>
          </a:prstGeom>
        </p:spPr>
        <p:txBody>
          <a:bodyPr vert="horz" lIns="0" tIns="0" rIns="0" bIns="0" rtlCol="0" anchor="t" anchorCtr="0">
            <a:noAutofit/>
          </a:bodyPr>
          <a:lstStyle>
            <a:lvl1pPr marL="0" indent="0" algn="l" defTabSz="914400" rtl="0" eaLnBrk="1" latinLnBrk="0" hangingPunct="1">
              <a:lnSpc>
                <a:spcPct val="114000"/>
              </a:lnSpc>
              <a:spcBef>
                <a:spcPts val="0"/>
              </a:spcBef>
              <a:spcAft>
                <a:spcPts val="0"/>
              </a:spcAft>
              <a:buFont typeface="Calibri" panose="020F0502020204030204" pitchFamily="34" charset="0"/>
              <a:buNone/>
              <a:defRPr sz="1800" b="1" kern="1200">
                <a:solidFill>
                  <a:srgbClr val="002060"/>
                </a:solidFill>
                <a:latin typeface="+mn-lt"/>
                <a:ea typeface="+mn-ea"/>
                <a:cs typeface="+mn-cs"/>
              </a:defRPr>
            </a:lvl1pPr>
            <a:lvl2pPr marL="450850" indent="-23495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2pPr>
            <a:lvl3pPr marL="66675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3pPr>
            <a:lvl4pPr marL="89535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4pPr>
            <a:lvl5pPr marL="111760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t>System Error </a:t>
            </a:r>
            <a:r>
              <a:rPr lang="de-DE"/>
              <a:t>Rate </a:t>
            </a:r>
            <a:r>
              <a:rPr lang="de-DE" smtClean="0"/>
              <a:t>Analysis for TMR designs</a:t>
            </a:r>
            <a:endParaRPr lang="en-US" sz="1100" b="0" dirty="0"/>
          </a:p>
        </p:txBody>
      </p:sp>
      <p:pic>
        <p:nvPicPr>
          <p:cNvPr id="18" name="Grafik 17"/>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497816" y="2872816"/>
            <a:ext cx="2290483" cy="845747"/>
          </a:xfrm>
          <a:prstGeom prst="rect">
            <a:avLst/>
          </a:prstGeom>
        </p:spPr>
      </p:pic>
      <p:pic>
        <p:nvPicPr>
          <p:cNvPr id="4" name="Grafik 3"/>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996100" y="4401108"/>
            <a:ext cx="4572508" cy="2443721"/>
          </a:xfrm>
          <a:prstGeom prst="rect">
            <a:avLst/>
          </a:prstGeom>
        </p:spPr>
      </p:pic>
      <p:sp>
        <p:nvSpPr>
          <p:cNvPr id="6" name="Textfeld 5"/>
          <p:cNvSpPr txBox="1"/>
          <p:nvPr/>
        </p:nvSpPr>
        <p:spPr>
          <a:xfrm>
            <a:off x="10889696" y="3918608"/>
            <a:ext cx="1280237" cy="413959"/>
          </a:xfrm>
          <a:prstGeom prst="rect">
            <a:avLst/>
          </a:prstGeom>
          <a:noFill/>
        </p:spPr>
        <p:txBody>
          <a:bodyPr wrap="square" rtlCol="0">
            <a:spAutoFit/>
          </a:bodyPr>
          <a:lstStyle/>
          <a:p>
            <a:pPr>
              <a:lnSpc>
                <a:spcPct val="95000"/>
              </a:lnSpc>
            </a:pPr>
            <a:r>
              <a:rPr lang="de-DE" sz="1000"/>
              <a:t>(Allen et. al. 2011)</a:t>
            </a:r>
            <a:endParaRPr lang="en-US" sz="1200"/>
          </a:p>
          <a:p>
            <a:pPr algn="l">
              <a:lnSpc>
                <a:spcPct val="95000"/>
              </a:lnSpc>
            </a:pPr>
            <a:endParaRPr lang="de-DE" sz="1200" dirty="0" err="1" smtClean="0"/>
          </a:p>
        </p:txBody>
      </p:sp>
      <p:pic>
        <p:nvPicPr>
          <p:cNvPr id="7" name="Grafik 6"/>
          <p:cNvPicPr>
            <a:picLocks noChangeAspect="1"/>
          </p:cNvPicPr>
          <p:nvPr/>
        </p:nvPicPr>
        <p:blipFill>
          <a:blip r:embed="rId7"/>
          <a:stretch>
            <a:fillRect/>
          </a:stretch>
        </p:blipFill>
        <p:spPr>
          <a:xfrm>
            <a:off x="6852084" y="3648687"/>
            <a:ext cx="4083323" cy="858356"/>
          </a:xfrm>
          <a:prstGeom prst="rect">
            <a:avLst/>
          </a:prstGeom>
        </p:spPr>
      </p:pic>
      <p:sp>
        <p:nvSpPr>
          <p:cNvPr id="8" name="Textfeld 7"/>
          <p:cNvSpPr txBox="1"/>
          <p:nvPr/>
        </p:nvSpPr>
        <p:spPr>
          <a:xfrm>
            <a:off x="6741349" y="3142249"/>
            <a:ext cx="700833" cy="267766"/>
          </a:xfrm>
          <a:prstGeom prst="rect">
            <a:avLst/>
          </a:prstGeom>
          <a:noFill/>
        </p:spPr>
        <p:txBody>
          <a:bodyPr wrap="none" rtlCol="0">
            <a:spAutoFit/>
          </a:bodyPr>
          <a:lstStyle/>
          <a:p>
            <a:pPr algn="l">
              <a:lnSpc>
                <a:spcPct val="95000"/>
              </a:lnSpc>
            </a:pPr>
            <a:r>
              <a:rPr lang="de-DE" sz="1200" smtClean="0"/>
              <a:t>M=001:</a:t>
            </a:r>
            <a:endParaRPr lang="de-DE" sz="2400" dirty="0" err="1" smtClean="0"/>
          </a:p>
        </p:txBody>
      </p:sp>
      <p:sp>
        <p:nvSpPr>
          <p:cNvPr id="19" name="Textfeld 18"/>
          <p:cNvSpPr txBox="1"/>
          <p:nvPr/>
        </p:nvSpPr>
        <p:spPr>
          <a:xfrm>
            <a:off x="8880639" y="3153178"/>
            <a:ext cx="700833" cy="267766"/>
          </a:xfrm>
          <a:prstGeom prst="rect">
            <a:avLst/>
          </a:prstGeom>
          <a:noFill/>
        </p:spPr>
        <p:txBody>
          <a:bodyPr wrap="none" rtlCol="0">
            <a:spAutoFit/>
          </a:bodyPr>
          <a:lstStyle/>
          <a:p>
            <a:pPr algn="l">
              <a:lnSpc>
                <a:spcPct val="95000"/>
              </a:lnSpc>
            </a:pPr>
            <a:r>
              <a:rPr lang="de-DE" sz="1200" smtClean="0"/>
              <a:t>M=002:</a:t>
            </a:r>
            <a:endParaRPr lang="de-DE" sz="2400" dirty="0" err="1" smtClean="0"/>
          </a:p>
        </p:txBody>
      </p:sp>
    </p:spTree>
    <p:extLst>
      <p:ext uri="{BB962C8B-B14F-4D97-AF65-F5344CB8AC3E}">
        <p14:creationId xmlns:p14="http://schemas.microsoft.com/office/powerpoint/2010/main" val="4003780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5846" y="1261779"/>
            <a:ext cx="4426560" cy="4979690"/>
          </a:xfrm>
          <a:prstGeom prst="rect">
            <a:avLst/>
          </a:prstGeom>
        </p:spPr>
      </p:pic>
      <p:pic>
        <p:nvPicPr>
          <p:cNvPr id="7" name="Grafik 6"/>
          <p:cNvPicPr>
            <a:picLocks noChangeAspect="1"/>
          </p:cNvPicPr>
          <p:nvPr/>
        </p:nvPicPr>
        <p:blipFill>
          <a:blip r:embed="rId4"/>
          <a:stretch>
            <a:fillRect/>
          </a:stretch>
        </p:blipFill>
        <p:spPr>
          <a:xfrm>
            <a:off x="8076220" y="5290048"/>
            <a:ext cx="2181161" cy="1567952"/>
          </a:xfrm>
          <a:prstGeom prst="rect">
            <a:avLst/>
          </a:prstGeom>
        </p:spPr>
      </p:pic>
      <p:sp>
        <p:nvSpPr>
          <p:cNvPr id="9" name="Text Box 13"/>
          <p:cNvSpPr txBox="1">
            <a:spLocks noChangeArrowheads="1"/>
          </p:cNvSpPr>
          <p:nvPr/>
        </p:nvSpPr>
        <p:spPr bwMode="auto">
          <a:xfrm>
            <a:off x="227348" y="5536105"/>
            <a:ext cx="2134190" cy="794064"/>
          </a:xfrm>
          <a:prstGeom prst="rect">
            <a:avLst/>
          </a:prstGeom>
          <a:solidFill>
            <a:schemeClr val="bg1"/>
          </a:solidFill>
          <a:ln>
            <a:solidFill>
              <a:schemeClr val="tx1"/>
            </a:solidFill>
          </a:ln>
          <a:effectLs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457200" rtl="0" eaLnBrk="1" fontAlgn="auto" latinLnBrk="0" hangingPunct="1">
              <a:lnSpc>
                <a:spcPct val="95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Satellite Interface Board (SIB) </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interfacing to power and communication lines with filtering</a:t>
            </a:r>
          </a:p>
        </p:txBody>
      </p:sp>
      <p:sp>
        <p:nvSpPr>
          <p:cNvPr id="10" name="Pfeil nach rechts 9"/>
          <p:cNvSpPr/>
          <p:nvPr/>
        </p:nvSpPr>
        <p:spPr>
          <a:xfrm>
            <a:off x="5441795" y="2437838"/>
            <a:ext cx="928575" cy="493366"/>
          </a:xfrm>
          <a:prstGeom prst="rightArrow">
            <a:avLst/>
          </a:prstGeom>
          <a:solidFill>
            <a:srgbClr val="002060"/>
          </a:solid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Text Box 13"/>
          <p:cNvSpPr txBox="1">
            <a:spLocks noChangeArrowheads="1"/>
          </p:cNvSpPr>
          <p:nvPr/>
        </p:nvSpPr>
        <p:spPr bwMode="auto">
          <a:xfrm>
            <a:off x="597023" y="1350479"/>
            <a:ext cx="1394840" cy="7940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457200" rtl="0" eaLnBrk="1" fontAlgn="auto" latinLnBrk="0" hangingPunct="1">
              <a:lnSpc>
                <a:spcPct val="95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PXE = </a:t>
            </a:r>
            <a:r>
              <a:rPr kumimoji="0" lang="en-US" sz="1200" b="1" i="1"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ProXimity</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 Electronics</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a:p>
            <a:pPr marL="0" marR="0" lvl="0" indent="0" algn="l" defTabSz="457200" rtl="0" eaLnBrk="1" fontAlgn="auto" latinLnBrk="0" hangingPunct="1">
              <a:lnSpc>
                <a:spcPct val="95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servers several detectors</a:t>
            </a:r>
            <a:endParaRPr kumimoji="0" lang="de-DE" sz="1200" b="0" i="1" u="none" strike="noStrike" kern="1200" cap="none" spc="0" normalizeH="0" baseline="0" noProof="0" dirty="0">
              <a:ln>
                <a:noFill/>
              </a:ln>
              <a:solidFill>
                <a:prstClr val="black"/>
              </a:solidFill>
              <a:effectLst/>
              <a:uLnTx/>
              <a:uFillTx/>
              <a:latin typeface="Arial"/>
              <a:ea typeface="+mn-ea"/>
              <a:cs typeface="+mn-cs"/>
            </a:endParaRPr>
          </a:p>
        </p:txBody>
      </p:sp>
      <p:sp>
        <p:nvSpPr>
          <p:cNvPr id="14" name="Titel 1"/>
          <p:cNvSpPr txBox="1">
            <a:spLocks/>
          </p:cNvSpPr>
          <p:nvPr/>
        </p:nvSpPr>
        <p:spPr>
          <a:xfrm>
            <a:off x="447819" y="323545"/>
            <a:ext cx="11449050" cy="1124780"/>
          </a:xfrm>
          <a:prstGeom prst="rect">
            <a:avLst/>
          </a:prstGeom>
        </p:spPr>
        <p:txBody>
          <a:bodyPr vert="horz" lIns="0" tIns="0" rIns="0" bIns="0" rtlCol="0" anchor="t" anchorCtr="0">
            <a:noAutofit/>
          </a:bodyPr>
          <a:lstStyle>
            <a:lvl1pPr algn="l" defTabSz="914400" rtl="0" eaLnBrk="1" latinLnBrk="0" hangingPunct="1">
              <a:lnSpc>
                <a:spcPct val="114000"/>
              </a:lnSpc>
              <a:spcBef>
                <a:spcPct val="0"/>
              </a:spcBef>
              <a:buNone/>
              <a:defRPr sz="3200" b="1" kern="1200" cap="all" spc="0" baseline="0">
                <a:solidFill>
                  <a:schemeClr val="accent1"/>
                </a:solidFill>
                <a:latin typeface="+mj-lt"/>
                <a:ea typeface="+mj-ea"/>
                <a:cs typeface="+mj-cs"/>
              </a:defRPr>
            </a:lvl1pPr>
          </a:lstStyle>
          <a:p>
            <a:r>
              <a:rPr lang="de-DE" sz="2400" cap="small" smtClean="0">
                <a:solidFill>
                  <a:srgbClr val="002060"/>
                </a:solidFill>
              </a:rPr>
              <a:t>DUAL IMAGING SENSOR ELECTRONICS</a:t>
            </a:r>
            <a:endParaRPr lang="en-US" sz="2400" cap="small" dirty="0">
              <a:solidFill>
                <a:srgbClr val="002060"/>
              </a:solidFill>
            </a:endParaRPr>
          </a:p>
        </p:txBody>
      </p:sp>
      <p:sp>
        <p:nvSpPr>
          <p:cNvPr id="16" name="Textplatzhalter 2"/>
          <p:cNvSpPr>
            <a:spLocks noGrp="1"/>
          </p:cNvSpPr>
          <p:nvPr>
            <p:ph type="body" sz="quarter" idx="15"/>
          </p:nvPr>
        </p:nvSpPr>
        <p:spPr>
          <a:xfrm>
            <a:off x="447077" y="840485"/>
            <a:ext cx="4064748" cy="509994"/>
          </a:xfrm>
        </p:spPr>
        <p:txBody>
          <a:bodyPr/>
          <a:lstStyle/>
          <a:p>
            <a:r>
              <a:rPr lang="en-US" sz="1800" smtClean="0">
                <a:solidFill>
                  <a:srgbClr val="002060"/>
                </a:solidFill>
              </a:rPr>
              <a:t>Hardware specifications	</a:t>
            </a:r>
            <a:endParaRPr lang="en-US" sz="1800" dirty="0">
              <a:solidFill>
                <a:srgbClr val="002060"/>
              </a:solidFill>
            </a:endParaRPr>
          </a:p>
        </p:txBody>
      </p:sp>
      <p:sp>
        <p:nvSpPr>
          <p:cNvPr id="3" name="Foliennummernplatzhalter 2"/>
          <p:cNvSpPr>
            <a:spLocks noGrp="1"/>
          </p:cNvSpPr>
          <p:nvPr>
            <p:ph type="sldNum" sz="quarter" idx="16"/>
          </p:nvPr>
        </p:nvSpPr>
        <p:spPr/>
        <p:txBody>
          <a:bodyPr/>
          <a:lstStyle/>
          <a:p>
            <a:fld id="{DA4949DD-2209-47B4-99B7-0BB39DF5436E}" type="slidenum">
              <a:rPr lang="de-DE" smtClean="0"/>
              <a:t>9</a:t>
            </a:fld>
            <a:endParaRPr lang="de-DE"/>
          </a:p>
        </p:txBody>
      </p:sp>
      <p:pic>
        <p:nvPicPr>
          <p:cNvPr id="4" name="Grafik 3"/>
          <p:cNvPicPr>
            <a:picLocks noChangeAspect="1"/>
          </p:cNvPicPr>
          <p:nvPr/>
        </p:nvPicPr>
        <p:blipFill>
          <a:blip r:embed="rId5"/>
          <a:stretch>
            <a:fillRect/>
          </a:stretch>
        </p:blipFill>
        <p:spPr>
          <a:xfrm>
            <a:off x="4405421" y="4907450"/>
            <a:ext cx="3300826" cy="1896085"/>
          </a:xfrm>
          <a:prstGeom prst="rect">
            <a:avLst/>
          </a:prstGeom>
        </p:spPr>
      </p:pic>
      <p:sp>
        <p:nvSpPr>
          <p:cNvPr id="6" name="Rechteck 5"/>
          <p:cNvSpPr/>
          <p:nvPr/>
        </p:nvSpPr>
        <p:spPr>
          <a:xfrm>
            <a:off x="4833560" y="3877214"/>
            <a:ext cx="1728636" cy="969496"/>
          </a:xfrm>
          <a:prstGeom prst="rect">
            <a:avLst/>
          </a:prstGeom>
          <a:ln>
            <a:solidFill>
              <a:schemeClr val="tx1"/>
            </a:solidFill>
          </a:ln>
        </p:spPr>
        <p:txBody>
          <a:bodyPr wrap="square">
            <a:spAutoFit/>
          </a:bodyPr>
          <a:lstStyle/>
          <a:p>
            <a:pPr marL="0" marR="0" lvl="0" indent="0" algn="l" defTabSz="457200" rtl="0" eaLnBrk="1" fontAlgn="auto" latinLnBrk="0" hangingPunct="1">
              <a:lnSpc>
                <a:spcPct val="95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FEE = </a:t>
            </a:r>
            <a:r>
              <a:rPr kumimoji="0" lang="en-US" sz="1200" b="1" i="1"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FrontEnd</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 Electronics: </a:t>
            </a:r>
          </a:p>
          <a:p>
            <a:pPr marL="0" marR="0" lvl="0" indent="0" algn="l" defTabSz="457200" rtl="0" eaLnBrk="1" fontAlgn="auto" latinLnBrk="0" hangingPunct="1">
              <a:lnSpc>
                <a:spcPct val="95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data acquisition, data processing and communication unit</a:t>
            </a:r>
          </a:p>
        </p:txBody>
      </p:sp>
      <p:sp>
        <p:nvSpPr>
          <p:cNvPr id="2" name="Textfeld 1"/>
          <p:cNvSpPr txBox="1"/>
          <p:nvPr/>
        </p:nvSpPr>
        <p:spPr>
          <a:xfrm>
            <a:off x="6621585" y="1057489"/>
            <a:ext cx="5529537" cy="4213141"/>
          </a:xfrm>
          <a:prstGeom prst="rect">
            <a:avLst/>
          </a:prstGeom>
          <a:noFill/>
        </p:spPr>
        <p:txBody>
          <a:bodyPr wrap="square" rtlCol="0">
            <a:spAutoFit/>
          </a:bodyPr>
          <a:lstStyle/>
          <a:p>
            <a:pPr lvl="0"/>
            <a:r>
              <a:rPr lang="en-US" sz="1200"/>
              <a:t>Processor: 	</a:t>
            </a:r>
            <a:r>
              <a:rPr lang="en-US" sz="1200" smtClean="0"/>
              <a:t>		Xilinx </a:t>
            </a:r>
            <a:r>
              <a:rPr lang="en-US" sz="1200"/>
              <a:t>ZYNQ XA7Z020 with 666 </a:t>
            </a:r>
            <a:r>
              <a:rPr lang="en-US" sz="1200" smtClean="0"/>
              <a:t>MHz</a:t>
            </a:r>
          </a:p>
          <a:p>
            <a:pPr lvl="0"/>
            <a:r>
              <a:rPr lang="en-US" sz="1200" smtClean="0"/>
              <a:t> 				ARM </a:t>
            </a:r>
            <a:r>
              <a:rPr lang="en-US" sz="1200"/>
              <a:t>dual-core Cortex-A9 </a:t>
            </a:r>
            <a:r>
              <a:rPr lang="en-US" sz="1200" smtClean="0"/>
              <a:t>processor</a:t>
            </a:r>
          </a:p>
          <a:p>
            <a:pPr lvl="0">
              <a:lnSpc>
                <a:spcPct val="150000"/>
              </a:lnSpc>
            </a:pPr>
            <a:r>
              <a:rPr lang="en-US" sz="1200" smtClean="0"/>
              <a:t>Memory</a:t>
            </a:r>
            <a:r>
              <a:rPr lang="en-US" sz="1200"/>
              <a:t>: </a:t>
            </a:r>
            <a:r>
              <a:rPr lang="en-US" sz="1200" smtClean="0"/>
              <a:t>			512 </a:t>
            </a:r>
            <a:r>
              <a:rPr lang="en-US" sz="1200"/>
              <a:t>MB SDRAM with </a:t>
            </a:r>
            <a:r>
              <a:rPr lang="en-US" sz="1200" smtClean="0"/>
              <a:t>ECC</a:t>
            </a:r>
          </a:p>
          <a:p>
            <a:pPr lvl="0">
              <a:lnSpc>
                <a:spcPct val="150000"/>
              </a:lnSpc>
            </a:pPr>
            <a:r>
              <a:rPr lang="en-US" sz="1200" smtClean="0"/>
              <a:t>Storage</a:t>
            </a:r>
            <a:r>
              <a:rPr lang="en-US" sz="1200"/>
              <a:t>: 	</a:t>
            </a:r>
            <a:r>
              <a:rPr lang="en-US" sz="1200" smtClean="0"/>
              <a:t>		32 MB </a:t>
            </a:r>
            <a:r>
              <a:rPr lang="en-US" sz="1200"/>
              <a:t>QSPI </a:t>
            </a:r>
            <a:r>
              <a:rPr lang="en-US" sz="1200" smtClean="0"/>
              <a:t>Flash </a:t>
            </a:r>
          </a:p>
          <a:p>
            <a:pPr lvl="0"/>
            <a:r>
              <a:rPr lang="en-US" sz="1200"/>
              <a:t>	</a:t>
            </a:r>
            <a:r>
              <a:rPr lang="en-US" sz="1200" smtClean="0"/>
              <a:t>				(</a:t>
            </a:r>
            <a:r>
              <a:rPr lang="en-US" sz="1200"/>
              <a:t>for Boot </a:t>
            </a:r>
            <a:r>
              <a:rPr lang="en-US" sz="1200" smtClean="0"/>
              <a:t>Config / User-Data)</a:t>
            </a:r>
          </a:p>
          <a:p>
            <a:pPr lvl="0"/>
            <a:r>
              <a:rPr lang="en-US" sz="1200"/>
              <a:t>	</a:t>
            </a:r>
            <a:r>
              <a:rPr lang="en-US" sz="1200" smtClean="0"/>
              <a:t>			4 GB eMMC</a:t>
            </a:r>
            <a:endParaRPr lang="de-DE" sz="1200"/>
          </a:p>
          <a:p>
            <a:pPr lvl="0"/>
            <a:r>
              <a:rPr lang="en-US" sz="1200" smtClean="0"/>
              <a:t>				2 </a:t>
            </a:r>
            <a:r>
              <a:rPr lang="en-US" sz="1200"/>
              <a:t>x 4 GB high reliability Mini SD-cards for </a:t>
            </a:r>
            <a:r>
              <a:rPr lang="en-US" sz="1200" smtClean="0"/>
              <a:t>					fail </a:t>
            </a:r>
            <a:r>
              <a:rPr lang="en-US" sz="1200"/>
              <a:t>safe data </a:t>
            </a:r>
            <a:r>
              <a:rPr lang="en-US" sz="1200" smtClean="0"/>
              <a:t>storage</a:t>
            </a:r>
          </a:p>
          <a:p>
            <a:pPr lvl="0">
              <a:lnSpc>
                <a:spcPct val="150000"/>
              </a:lnSpc>
            </a:pPr>
            <a:r>
              <a:rPr lang="en-US" sz="1200" smtClean="0"/>
              <a:t>Sensors:			2D-sensors (UV, Vis, NIR)</a:t>
            </a:r>
          </a:p>
          <a:p>
            <a:pPr>
              <a:lnSpc>
                <a:spcPct val="150000"/>
              </a:lnSpc>
            </a:pPr>
            <a:r>
              <a:rPr lang="en-US" sz="1200" smtClean="0"/>
              <a:t>Interfaces</a:t>
            </a:r>
            <a:r>
              <a:rPr lang="en-US" sz="1200"/>
              <a:t>:		</a:t>
            </a:r>
            <a:r>
              <a:rPr lang="en-US" sz="1200" smtClean="0"/>
              <a:t>	SPI</a:t>
            </a:r>
            <a:r>
              <a:rPr lang="en-US" sz="1200"/>
              <a:t>, </a:t>
            </a:r>
            <a:r>
              <a:rPr lang="en-US" sz="1200" smtClean="0"/>
              <a:t>UART, USB, LVDS</a:t>
            </a:r>
            <a:r>
              <a:rPr lang="en-US" sz="1200"/>
              <a:t>, SpW, Ethernet</a:t>
            </a:r>
          </a:p>
          <a:p>
            <a:pPr>
              <a:lnSpc>
                <a:spcPct val="150000"/>
              </a:lnSpc>
            </a:pPr>
            <a:r>
              <a:rPr lang="en-US" sz="1200" smtClean="0"/>
              <a:t>Power </a:t>
            </a:r>
            <a:r>
              <a:rPr lang="en-US" sz="1200" dirty="0"/>
              <a:t>Supply: 	</a:t>
            </a:r>
            <a:r>
              <a:rPr lang="en-US" sz="1200"/>
              <a:t>	</a:t>
            </a:r>
            <a:r>
              <a:rPr lang="en-US" sz="1200" smtClean="0"/>
              <a:t>10 </a:t>
            </a:r>
            <a:r>
              <a:rPr lang="en-US" sz="1200"/>
              <a:t>to </a:t>
            </a:r>
            <a:r>
              <a:rPr lang="en-US" sz="1200" smtClean="0"/>
              <a:t>28 </a:t>
            </a:r>
            <a:r>
              <a:rPr lang="en-US" sz="1200"/>
              <a:t>Volt </a:t>
            </a:r>
            <a:endParaRPr lang="en-US" sz="1200" smtClean="0"/>
          </a:p>
          <a:p>
            <a:pPr>
              <a:lnSpc>
                <a:spcPct val="150000"/>
              </a:lnSpc>
            </a:pPr>
            <a:r>
              <a:rPr lang="en-US" sz="1200"/>
              <a:t>Power Consumption:  	</a:t>
            </a:r>
            <a:r>
              <a:rPr lang="en-US" sz="1200" smtClean="0"/>
              <a:t>5 </a:t>
            </a:r>
            <a:r>
              <a:rPr lang="en-US" sz="1200"/>
              <a:t>W (average)</a:t>
            </a:r>
            <a:endParaRPr lang="de-DE" sz="1200"/>
          </a:p>
          <a:p>
            <a:pPr>
              <a:lnSpc>
                <a:spcPct val="150000"/>
              </a:lnSpc>
            </a:pPr>
            <a:r>
              <a:rPr lang="en-US" sz="1200"/>
              <a:t>Operating Temperature: </a:t>
            </a:r>
            <a:r>
              <a:rPr lang="en-US" sz="1200" smtClean="0"/>
              <a:t>	-</a:t>
            </a:r>
            <a:r>
              <a:rPr lang="en-US" sz="1200"/>
              <a:t>40 °C to +80 °C</a:t>
            </a:r>
            <a:endParaRPr lang="de-DE" sz="1200"/>
          </a:p>
          <a:p>
            <a:pPr>
              <a:lnSpc>
                <a:spcPct val="150000"/>
              </a:lnSpc>
            </a:pPr>
            <a:r>
              <a:rPr lang="en-US" sz="1200" smtClean="0"/>
              <a:t>Dimensions</a:t>
            </a:r>
            <a:r>
              <a:rPr lang="en-US" sz="1200" dirty="0"/>
              <a:t>: 	</a:t>
            </a:r>
            <a:r>
              <a:rPr lang="en-US" sz="1200"/>
              <a:t>	</a:t>
            </a:r>
            <a:r>
              <a:rPr lang="en-US" sz="1200" smtClean="0"/>
              <a:t>	96 </a:t>
            </a:r>
            <a:r>
              <a:rPr lang="en-US" sz="1200" dirty="0"/>
              <a:t>x 90 x 12.4 mm </a:t>
            </a:r>
            <a:endParaRPr lang="de-DE" sz="1200" dirty="0"/>
          </a:p>
          <a:p>
            <a:pPr>
              <a:lnSpc>
                <a:spcPct val="150000"/>
              </a:lnSpc>
            </a:pPr>
            <a:r>
              <a:rPr lang="en-US" sz="1200" dirty="0"/>
              <a:t>Mass: 		</a:t>
            </a:r>
            <a:r>
              <a:rPr lang="en-US" sz="1200"/>
              <a:t>	</a:t>
            </a:r>
            <a:r>
              <a:rPr lang="en-US" sz="1200" smtClean="0"/>
              <a:t>	100g </a:t>
            </a:r>
            <a:r>
              <a:rPr lang="en-US" sz="1200" dirty="0"/>
              <a:t>mainboard </a:t>
            </a:r>
            <a:r>
              <a:rPr lang="en-US" sz="1200"/>
              <a:t>only </a:t>
            </a:r>
            <a:r>
              <a:rPr lang="en-US" sz="1200" smtClean="0"/>
              <a:t>/ 200g </a:t>
            </a:r>
            <a:r>
              <a:rPr lang="en-US" sz="1200" dirty="0"/>
              <a:t>with SIB</a:t>
            </a:r>
            <a:endParaRPr lang="de-DE" sz="1200" dirty="0"/>
          </a:p>
          <a:p>
            <a:pPr>
              <a:lnSpc>
                <a:spcPct val="150000"/>
              </a:lnSpc>
            </a:pPr>
            <a:r>
              <a:rPr lang="en-US" sz="1200" smtClean="0"/>
              <a:t>Shock</a:t>
            </a:r>
            <a:r>
              <a:rPr lang="en-US" sz="1200" dirty="0"/>
              <a:t>/ Vibration:	</a:t>
            </a:r>
            <a:r>
              <a:rPr lang="en-US" sz="1200"/>
              <a:t>	</a:t>
            </a:r>
            <a:r>
              <a:rPr lang="en-US" sz="1200" smtClean="0"/>
              <a:t>acc</a:t>
            </a:r>
            <a:r>
              <a:rPr lang="en-US" sz="1200" dirty="0"/>
              <a:t>. MIL-STD-810F </a:t>
            </a:r>
            <a:endParaRPr lang="de-DE" sz="1200" dirty="0"/>
          </a:p>
          <a:p>
            <a:pPr>
              <a:lnSpc>
                <a:spcPct val="150000"/>
              </a:lnSpc>
            </a:pPr>
            <a:r>
              <a:rPr lang="en-US" sz="1200" dirty="0"/>
              <a:t>EMC:			</a:t>
            </a:r>
            <a:r>
              <a:rPr lang="en-US" sz="1200"/>
              <a:t>	</a:t>
            </a:r>
            <a:r>
              <a:rPr lang="en-US" sz="1200" smtClean="0"/>
              <a:t>acc</a:t>
            </a:r>
            <a:r>
              <a:rPr lang="en-US" sz="1200"/>
              <a:t>. </a:t>
            </a:r>
            <a:r>
              <a:rPr lang="en-US" sz="1200" smtClean="0"/>
              <a:t>MIL-STD 461F (rad.+ cond. </a:t>
            </a:r>
            <a:r>
              <a:rPr lang="en-US" sz="1200"/>
              <a:t>emissions</a:t>
            </a:r>
            <a:r>
              <a:rPr lang="en-US" sz="1200" smtClean="0"/>
              <a:t>)</a:t>
            </a:r>
          </a:p>
        </p:txBody>
      </p:sp>
    </p:spTree>
    <p:extLst>
      <p:ext uri="{BB962C8B-B14F-4D97-AF65-F5344CB8AC3E}">
        <p14:creationId xmlns:p14="http://schemas.microsoft.com/office/powerpoint/2010/main" val="394849852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Jülich">
  <a:themeElements>
    <a:clrScheme name="Benutzerdefiniert 2">
      <a:dk1>
        <a:sysClr val="windowText" lastClr="000000"/>
      </a:dk1>
      <a:lt1>
        <a:sysClr val="window" lastClr="FFFFFF"/>
      </a:lt1>
      <a:dk2>
        <a:srgbClr val="455F51"/>
      </a:dk2>
      <a:lt2>
        <a:srgbClr val="E3DED1"/>
      </a:lt2>
      <a:accent1>
        <a:srgbClr val="007B37"/>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95000"/>
          </a:lnSpc>
          <a:defRPr sz="2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lnSpc>
            <a:spcPct val="95000"/>
          </a:lnSpc>
          <a:defRPr sz="2400" dirty="0" err="1" smtClean="0"/>
        </a:defPPr>
      </a:lstStyle>
    </a:txDef>
  </a:objectDefaults>
  <a:extraClrSchemeLst/>
  <a:extLst>
    <a:ext uri="{05A4C25C-085E-4340-85A3-A5531E510DB2}">
      <thm15:themeFamily xmlns:thm15="http://schemas.microsoft.com/office/thememl/2012/main" name="PowerPoint_16x9.potx" id="{4131062B-AB59-4E71-97D0-3EA2EC39B6EC}" vid="{A1845488-AB68-465E-8DCA-018599B9F916}"/>
    </a:ext>
  </a:extLst>
</a:theme>
</file>

<file path=ppt/theme/theme2.xml><?xml version="1.0" encoding="utf-8"?>
<a:theme xmlns:a="http://schemas.openxmlformats.org/drawingml/2006/main" name="Office">
  <a:themeElements>
    <a:clrScheme name="Benutzerdefiniert 282">
      <a:dk1>
        <a:sysClr val="windowText" lastClr="000000"/>
      </a:dk1>
      <a:lt1>
        <a:sysClr val="window" lastClr="FFFFFF"/>
      </a:lt1>
      <a:dk2>
        <a:srgbClr val="AF82B9"/>
      </a:dk2>
      <a:lt2>
        <a:srgbClr val="EBEBEB"/>
      </a:lt2>
      <a:accent1>
        <a:srgbClr val="023D6B"/>
      </a:accent1>
      <a:accent2>
        <a:srgbClr val="ADBDE3"/>
      </a:accent2>
      <a:accent3>
        <a:srgbClr val="B9D25F"/>
      </a:accent3>
      <a:accent4>
        <a:srgbClr val="FAEB5A"/>
      </a:accent4>
      <a:accent5>
        <a:srgbClr val="FAB45A"/>
      </a:accent5>
      <a:accent6>
        <a:srgbClr val="EB5F73"/>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Benutzerdefiniert 282">
      <a:dk1>
        <a:sysClr val="windowText" lastClr="000000"/>
      </a:dk1>
      <a:lt1>
        <a:sysClr val="window" lastClr="FFFFFF"/>
      </a:lt1>
      <a:dk2>
        <a:srgbClr val="AF82B9"/>
      </a:dk2>
      <a:lt2>
        <a:srgbClr val="EBEBEB"/>
      </a:lt2>
      <a:accent1>
        <a:srgbClr val="023D6B"/>
      </a:accent1>
      <a:accent2>
        <a:srgbClr val="ADBDE3"/>
      </a:accent2>
      <a:accent3>
        <a:srgbClr val="B9D25F"/>
      </a:accent3>
      <a:accent4>
        <a:srgbClr val="FAEB5A"/>
      </a:accent4>
      <a:accent5>
        <a:srgbClr val="FAB45A"/>
      </a:accent5>
      <a:accent6>
        <a:srgbClr val="EB5F73"/>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1807</Words>
  <Application>Microsoft Office PowerPoint</Application>
  <PresentationFormat>Breitbild</PresentationFormat>
  <Paragraphs>276</Paragraphs>
  <Slides>16</Slides>
  <Notes>16</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16</vt:i4>
      </vt:variant>
    </vt:vector>
  </HeadingPairs>
  <TitlesOfParts>
    <vt:vector size="23" baseType="lpstr">
      <vt:lpstr>SimSun</vt:lpstr>
      <vt:lpstr>Arial</vt:lpstr>
      <vt:lpstr>Calibri</vt:lpstr>
      <vt:lpstr>Times New Roman</vt:lpstr>
      <vt:lpstr>Wingdings</vt:lpstr>
      <vt:lpstr>1_Jülich</vt:lpstr>
      <vt:lpstr>Visio</vt:lpstr>
      <vt:lpstr>Fault-tolerant modular sensor electronics to perform long‐term measurements with small satellite remote sensing instruments</vt:lpstr>
      <vt:lpstr>NEW SPACE: next generation of miniaturized climate research instruments</vt:lpstr>
      <vt:lpstr>MINIATURIZED SCIENCE INSTR. ELECTRONICS</vt:lpstr>
      <vt:lpstr>SYSTEM-ON-MODULE APPROACH</vt:lpstr>
      <vt:lpstr>Radiation Hardeness Assurance (RHA)</vt:lpstr>
      <vt:lpstr>PowerPoint-Präsentation</vt:lpstr>
      <vt:lpstr>PowerPoint-Präsentation</vt:lpstr>
      <vt:lpstr>MITIGATION MEASURES OVERVIEW</vt:lpstr>
      <vt:lpstr>PowerPoint-Präsentation</vt:lpstr>
      <vt:lpstr>MITIGATION STRATEGY</vt:lpstr>
      <vt:lpstr>DUAL-BOOT SUPERVISOR AND SEL PROTECTION</vt:lpstr>
      <vt:lpstr>BIST: Firmware check and ‚Self-repair‘</vt:lpstr>
      <vt:lpstr>In-flight reconfiguration image upload</vt:lpstr>
      <vt:lpstr>ENVIRONMENTAL TESTS</vt:lpstr>
      <vt:lpstr>ATMOLITE INTEGRATION INTO INSPIRESAT-3/4</vt:lpstr>
      <vt:lpstr>Thank you for your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2018-07-19T15:27:52Z</dcterms:created>
  <dcterms:modified xsi:type="dcterms:W3CDTF">2025-03-25T09:16:17Z</dcterms:modified>
</cp:coreProperties>
</file>