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6"/>
  </p:notesMasterIdLst>
  <p:handoutMasterIdLst>
    <p:handoutMasterId r:id="rId17"/>
  </p:handoutMasterIdLst>
  <p:sldIdLst>
    <p:sldId id="268" r:id="rId3"/>
    <p:sldId id="830" r:id="rId4"/>
    <p:sldId id="269" r:id="rId5"/>
    <p:sldId id="276" r:id="rId6"/>
    <p:sldId id="831" r:id="rId7"/>
    <p:sldId id="829" r:id="rId8"/>
    <p:sldId id="270" r:id="rId9"/>
    <p:sldId id="278" r:id="rId10"/>
    <p:sldId id="271" r:id="rId11"/>
    <p:sldId id="274" r:id="rId12"/>
    <p:sldId id="832" r:id="rId13"/>
    <p:sldId id="272" r:id="rId14"/>
    <p:sldId id="273" r:id="rId15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109" d="100"/>
          <a:sy n="109" d="100"/>
        </p:scale>
        <p:origin x="786" y="96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44876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25315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7AD51B-E1AD-4E26-AD5A-D435CF905DB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15517"/>
            <a:ext cx="2103577" cy="49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7741109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  <p:pic>
        <p:nvPicPr>
          <p:cNvPr id="7" name="Grafik 7">
            <a:extLst>
              <a:ext uri="{FF2B5EF4-FFF2-40B4-BE49-F238E27FC236}">
                <a16:creationId xmlns:a16="http://schemas.microsoft.com/office/drawing/2014/main" id="{DF50EED4-7A71-4BCD-BB35-1266472DAE0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41938"/>
            <a:ext cx="658404" cy="6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>
                <a:latin typeface="Arial" charset="0"/>
                <a:cs typeface="Arial" charset="0"/>
              </a:rPr>
              <a:t>Peter Kaever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eter.goettlicher@desy.de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436096" y="5270589"/>
            <a:ext cx="1800200" cy="11460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24. </a:t>
            </a:r>
            <a:r>
              <a:rPr lang="en-US" dirty="0" err="1"/>
              <a:t>März</a:t>
            </a:r>
            <a:r>
              <a:rPr lang="en-US" dirty="0"/>
              <a:t>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7854" y="3352968"/>
            <a:ext cx="70711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dirty="0">
                <a:solidFill>
                  <a:srgbClr val="FF0000"/>
                </a:solidFill>
              </a:rPr>
              <a:t>Elektronik-Fertigung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Proceedings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729077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Es soll wieder Anfragen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Datenträger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Online</a:t>
            </a:r>
          </a:p>
          <a:p>
            <a:endParaRPr lang="de-DE" sz="3200" dirty="0"/>
          </a:p>
          <a:p>
            <a:r>
              <a:rPr lang="de-DE" sz="3200" dirty="0"/>
              <a:t>So wird es gemacht.</a:t>
            </a:r>
          </a:p>
          <a:p>
            <a:endParaRPr lang="de-DE" sz="3200" dirty="0"/>
          </a:p>
          <a:p>
            <a:r>
              <a:rPr lang="de-DE" sz="3200" dirty="0"/>
              <a:t>Ich brauche zeitnah freiwillig die </a:t>
            </a:r>
          </a:p>
          <a:p>
            <a:r>
              <a:rPr lang="de-DE" sz="3200" dirty="0"/>
              <a:t>Rückmeldungen,</a:t>
            </a:r>
          </a:p>
          <a:p>
            <a:r>
              <a:rPr lang="de-DE" sz="3200" dirty="0"/>
              <a:t>Ob ich die </a:t>
            </a:r>
            <a:r>
              <a:rPr lang="de-DE" sz="3200" dirty="0" err="1"/>
              <a:t>Slides</a:t>
            </a:r>
            <a:r>
              <a:rPr lang="de-DE" sz="3200" dirty="0"/>
              <a:t> nehmen soll oder ein </a:t>
            </a:r>
          </a:p>
          <a:p>
            <a:r>
              <a:rPr lang="de-DE" sz="3200" dirty="0"/>
              <a:t>Text eingereicht wird.</a:t>
            </a:r>
          </a:p>
        </p:txBody>
      </p:sp>
    </p:spTree>
    <p:extLst>
      <p:ext uri="{BB962C8B-B14F-4D97-AF65-F5344CB8AC3E}">
        <p14:creationId xmlns:p14="http://schemas.microsoft.com/office/powerpoint/2010/main" val="2777371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66A6-6E5D-4C13-B3B4-EF85CF2C6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Vorbereitung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4D8B0-F5DA-40FB-B2B3-8F334EDB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D0308-4407-4CED-BEAB-AED40C41BF1A}"/>
              </a:ext>
            </a:extLst>
          </p:cNvPr>
          <p:cNvSpPr txBox="1"/>
          <p:nvPr/>
        </p:nvSpPr>
        <p:spPr>
          <a:xfrm>
            <a:off x="819843" y="1449388"/>
            <a:ext cx="47243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Danke</a:t>
            </a:r>
            <a:r>
              <a:rPr lang="en-US" sz="2400" dirty="0"/>
              <a:t> an die </a:t>
            </a:r>
            <a:r>
              <a:rPr lang="en-US" sz="2400" dirty="0" err="1"/>
              <a:t>lokale</a:t>
            </a:r>
            <a:r>
              <a:rPr lang="en-US" sz="2400" dirty="0"/>
              <a:t> </a:t>
            </a:r>
            <a:r>
              <a:rPr lang="en-US" sz="2400" dirty="0" err="1"/>
              <a:t>Organisation</a:t>
            </a:r>
            <a:endParaRPr lang="en-US" sz="2400" dirty="0"/>
          </a:p>
          <a:p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Frau </a:t>
            </a:r>
            <a:r>
              <a:rPr lang="en-US" sz="2400" dirty="0" err="1"/>
              <a:t>Dathe</a:t>
            </a:r>
            <a:endParaRPr lang="en-US" sz="2400" dirty="0"/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Peter </a:t>
            </a:r>
            <a:r>
              <a:rPr lang="en-US" sz="2400" dirty="0" err="1"/>
              <a:t>Kaever</a:t>
            </a:r>
            <a:endParaRPr lang="de-DE" sz="2400" dirty="0" err="1"/>
          </a:p>
        </p:txBody>
      </p:sp>
    </p:spTree>
    <p:extLst>
      <p:ext uri="{BB962C8B-B14F-4D97-AF65-F5344CB8AC3E}">
        <p14:creationId xmlns:p14="http://schemas.microsoft.com/office/powerpoint/2010/main" val="197528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52736"/>
            <a:ext cx="9144000" cy="470898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5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err="1">
                <a:solidFill>
                  <a:schemeClr val="bg1"/>
                </a:solidFill>
              </a:rPr>
              <a:t>Minuten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10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5358" y="1052736"/>
            <a:ext cx="9138642" cy="47089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1</a:t>
            </a:r>
            <a:r>
              <a:rPr lang="en-US" sz="9600" dirty="0">
                <a:solidFill>
                  <a:schemeClr val="bg1"/>
                </a:solidFill>
              </a:rPr>
              <a:t> Minute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1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288" y="994779"/>
            <a:ext cx="82091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 </a:t>
            </a:r>
            <a:r>
              <a:rPr lang="en-US" sz="2400" dirty="0" err="1"/>
              <a:t>alle</a:t>
            </a:r>
            <a:r>
              <a:rPr lang="en-US" sz="2400" dirty="0"/>
              <a:t>, die in den </a:t>
            </a:r>
            <a:r>
              <a:rPr lang="en-US" sz="2400" dirty="0" err="1"/>
              <a:t>letzten</a:t>
            </a:r>
            <a:r>
              <a:rPr lang="en-US" sz="2400" dirty="0"/>
              <a:t> </a:t>
            </a:r>
            <a:r>
              <a:rPr lang="en-US" sz="2400" dirty="0" err="1"/>
              <a:t>Stunden</a:t>
            </a:r>
            <a:r>
              <a:rPr lang="en-US" sz="2400" dirty="0"/>
              <a:t> </a:t>
            </a:r>
            <a:r>
              <a:rPr lang="en-US" sz="2400" dirty="0" err="1"/>
              <a:t>noch</a:t>
            </a:r>
            <a:r>
              <a:rPr lang="en-US" sz="2400" dirty="0"/>
              <a:t> </a:t>
            </a:r>
            <a:r>
              <a:rPr lang="en-US" sz="2400" dirty="0" err="1"/>
              <a:t>gekommen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zur</a:t>
            </a:r>
            <a:r>
              <a:rPr lang="en-US" sz="9600" dirty="0"/>
              <a:t>      - 2025</a:t>
            </a:r>
          </a:p>
          <a:p>
            <a:r>
              <a:rPr lang="en-US" sz="2400" dirty="0"/>
              <a:t>                           </a:t>
            </a:r>
            <a:endParaRPr lang="de-DE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Willkommen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48728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34C877-4CF5-4906-BBC1-2545E97B73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85"/>
            <a:ext cx="5298216" cy="125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50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8146" y="865598"/>
            <a:ext cx="73877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Im</a:t>
            </a:r>
            <a:r>
              <a:rPr lang="en-US" sz="2400" dirty="0">
                <a:solidFill>
                  <a:srgbClr val="FF0000"/>
                </a:solidFill>
              </a:rPr>
              <a:t> Hybrid Format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Alle</a:t>
            </a:r>
            <a:r>
              <a:rPr lang="en-US" sz="2400" dirty="0"/>
              <a:t>:		62</a:t>
            </a:r>
            <a:r>
              <a:rPr lang="de-DE" sz="2400" dirty="0"/>
              <a:t> 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Vor</a:t>
            </a:r>
            <a:r>
              <a:rPr lang="en-US" sz="2400" dirty="0"/>
              <a:t> Ort :	51</a:t>
            </a:r>
            <a:endParaRPr lang="de-DE" sz="2400" dirty="0"/>
          </a:p>
          <a:p>
            <a:r>
              <a:rPr lang="de-DE" sz="2400" dirty="0"/>
              <a:t>	Online : 	11</a:t>
            </a:r>
          </a:p>
          <a:p>
            <a:endParaRPr lang="en-US" sz="2400" dirty="0"/>
          </a:p>
          <a:p>
            <a:endParaRPr lang="de-DE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Herzlich</a:t>
            </a:r>
            <a:r>
              <a:rPr lang="en-US" dirty="0"/>
              <a:t> </a:t>
            </a:r>
            <a:r>
              <a:rPr lang="en-US" dirty="0" err="1"/>
              <a:t>Willkommen</a:t>
            </a:r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AB96AF-392A-4B29-AA00-61C8FAEB46C1}"/>
              </a:ext>
            </a:extLst>
          </p:cNvPr>
          <p:cNvSpPr/>
          <p:nvPr/>
        </p:nvSpPr>
        <p:spPr>
          <a:xfrm>
            <a:off x="3275856" y="1340768"/>
            <a:ext cx="5184000" cy="28803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E7BF0D-8ECA-4FCC-94F5-FD9DA92D4E4F}"/>
              </a:ext>
            </a:extLst>
          </p:cNvPr>
          <p:cNvSpPr/>
          <p:nvPr/>
        </p:nvSpPr>
        <p:spPr>
          <a:xfrm>
            <a:off x="3276301" y="1681258"/>
            <a:ext cx="3672000" cy="28803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EB6575-E180-41F8-82DC-D68830E26260}"/>
              </a:ext>
            </a:extLst>
          </p:cNvPr>
          <p:cNvSpPr/>
          <p:nvPr/>
        </p:nvSpPr>
        <p:spPr>
          <a:xfrm>
            <a:off x="3275856" y="2065916"/>
            <a:ext cx="792000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5C932D-944E-4207-883B-C2CCE96973FA}"/>
              </a:ext>
            </a:extLst>
          </p:cNvPr>
          <p:cNvSpPr txBox="1"/>
          <p:nvPr/>
        </p:nvSpPr>
        <p:spPr>
          <a:xfrm>
            <a:off x="611560" y="2406406"/>
            <a:ext cx="6928692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ONLINE </a:t>
            </a:r>
            <a:r>
              <a:rPr lang="en-US" sz="1600" dirty="0" err="1">
                <a:solidFill>
                  <a:srgbClr val="FF0000"/>
                </a:solidFill>
              </a:rPr>
              <a:t>geht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über</a:t>
            </a:r>
            <a:r>
              <a:rPr lang="en-US" sz="1600" dirty="0">
                <a:solidFill>
                  <a:srgbClr val="FF0000"/>
                </a:solidFill>
              </a:rPr>
              <a:t> Zoom, 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Link </a:t>
            </a:r>
            <a:r>
              <a:rPr lang="en-US" sz="2000" dirty="0" err="1"/>
              <a:t>ist</a:t>
            </a:r>
            <a:r>
              <a:rPr lang="en-US" sz="2000" dirty="0"/>
              <a:t> NUR </a:t>
            </a:r>
            <a:r>
              <a:rPr lang="en-US" sz="2000" dirty="0" err="1"/>
              <a:t>für</a:t>
            </a:r>
            <a:r>
              <a:rPr lang="en-US" sz="2000" dirty="0"/>
              <a:t>  </a:t>
            </a:r>
            <a:r>
              <a:rPr lang="en-US" sz="2000" dirty="0" err="1"/>
              <a:t>Registrierte</a:t>
            </a:r>
            <a:r>
              <a:rPr lang="en-US" sz="2000" dirty="0"/>
              <a:t> </a:t>
            </a:r>
          </a:p>
          <a:p>
            <a:pPr marL="285750" indent="-285750">
              <a:buClr>
                <a:schemeClr val="bg1"/>
              </a:buClr>
              <a:buFontTx/>
              <a:buChar char="-"/>
            </a:pPr>
            <a:r>
              <a:rPr lang="en-US" sz="2000" dirty="0">
                <a:sym typeface="Wingdings" panose="05000000000000000000" pitchFamily="2" charset="2"/>
              </a:rPr>
              <a:t></a:t>
            </a:r>
            <a:r>
              <a:rPr lang="en-US" sz="2000" dirty="0"/>
              <a:t>  die </a:t>
            </a:r>
            <a:r>
              <a:rPr lang="en-US" sz="2000" dirty="0" err="1"/>
              <a:t>Teilnehmenden</a:t>
            </a:r>
            <a:r>
              <a:rPr lang="en-US" sz="2000" dirty="0"/>
              <a:t> </a:t>
            </a:r>
            <a:r>
              <a:rPr lang="en-US" sz="2000" dirty="0" err="1"/>
              <a:t>sollten</a:t>
            </a:r>
            <a:r>
              <a:rPr lang="en-US" sz="2000" dirty="0"/>
              <a:t> </a:t>
            </a:r>
            <a:r>
              <a:rPr lang="en-US" sz="2000" dirty="0" err="1"/>
              <a:t>allen</a:t>
            </a:r>
            <a:r>
              <a:rPr lang="en-US" sz="2000" dirty="0"/>
              <a:t> </a:t>
            </a:r>
            <a:r>
              <a:rPr lang="en-US" sz="2000" dirty="0" err="1"/>
              <a:t>bekannt</a:t>
            </a:r>
            <a:r>
              <a:rPr lang="en-US" sz="2000" dirty="0"/>
              <a:t> sein.</a:t>
            </a:r>
          </a:p>
          <a:p>
            <a:pPr marL="742950" lvl="1" indent="-285750">
              <a:buFontTx/>
              <a:buChar char="-"/>
            </a:pPr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noch</a:t>
            </a:r>
            <a:r>
              <a:rPr lang="en-US" sz="2000" dirty="0"/>
              <a:t> </a:t>
            </a:r>
            <a:r>
              <a:rPr lang="en-US" sz="2000" dirty="0" err="1"/>
              <a:t>jemand</a:t>
            </a:r>
            <a:r>
              <a:rPr lang="en-US" sz="2000" dirty="0"/>
              <a:t> rein will, </a:t>
            </a:r>
            <a:r>
              <a:rPr lang="en-US" sz="2000" dirty="0" err="1"/>
              <a:t>bitte</a:t>
            </a:r>
            <a:r>
              <a:rPr lang="en-US" sz="2000" dirty="0"/>
              <a:t> </a:t>
            </a:r>
            <a:r>
              <a:rPr lang="en-US" sz="2000" dirty="0" err="1"/>
              <a:t>als</a:t>
            </a:r>
            <a:r>
              <a:rPr lang="en-US" sz="2000" dirty="0"/>
              <a:t> E-Mail an </a:t>
            </a:r>
            <a:r>
              <a:rPr lang="en-US" sz="2000" dirty="0" err="1"/>
              <a:t>mich</a:t>
            </a:r>
            <a:r>
              <a:rPr lang="en-US" sz="2000" dirty="0"/>
              <a:t> 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en-US" sz="2000" dirty="0"/>
              <a:t>(peter.Goettlicher@desy.de)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Ich </a:t>
            </a:r>
            <a:r>
              <a:rPr lang="en-US" sz="2000" dirty="0" err="1"/>
              <a:t>trage</a:t>
            </a:r>
            <a:r>
              <a:rPr lang="en-US" sz="2000" dirty="0"/>
              <a:t> </a:t>
            </a:r>
            <a:r>
              <a:rPr lang="en-US" sz="2000" dirty="0" err="1"/>
              <a:t>als</a:t>
            </a:r>
            <a:r>
              <a:rPr lang="en-US" sz="2000" dirty="0"/>
              <a:t> </a:t>
            </a:r>
            <a:r>
              <a:rPr lang="en-US" sz="2000" dirty="0" err="1"/>
              <a:t>Teilnehmend</a:t>
            </a:r>
            <a:r>
              <a:rPr lang="en-US" sz="2000" dirty="0"/>
              <a:t> </a:t>
            </a:r>
            <a:r>
              <a:rPr lang="en-US" sz="2000" dirty="0" err="1"/>
              <a:t>nach</a:t>
            </a:r>
            <a:r>
              <a:rPr lang="en-US" sz="2000" dirty="0"/>
              <a:t>. 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Link </a:t>
            </a:r>
            <a:r>
              <a:rPr lang="en-US" sz="2000" dirty="0" err="1"/>
              <a:t>dann</a:t>
            </a:r>
            <a:r>
              <a:rPr lang="en-US" sz="2000" dirty="0"/>
              <a:t> </a:t>
            </a:r>
            <a:r>
              <a:rPr lang="en-US" sz="2000" dirty="0" err="1"/>
              <a:t>sichbar</a:t>
            </a:r>
            <a:r>
              <a:rPr lang="en-US" sz="2000" dirty="0"/>
              <a:t> in INDICO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Nur </a:t>
            </a:r>
            <a:r>
              <a:rPr lang="en-US" sz="2000" dirty="0" err="1"/>
              <a:t>dann</a:t>
            </a:r>
            <a:r>
              <a:rPr lang="en-US" sz="2000" dirty="0"/>
              <a:t> </a:t>
            </a:r>
            <a:r>
              <a:rPr lang="en-US" sz="2000" dirty="0" err="1"/>
              <a:t>weitergeben</a:t>
            </a:r>
            <a:r>
              <a:rPr lang="en-US" sz="2000" dirty="0"/>
              <a:t>, </a:t>
            </a:r>
          </a:p>
          <a:p>
            <a:pPr marL="285750" indent="-285750">
              <a:buFontTx/>
              <a:buChar char="-"/>
            </a:pP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in den </a:t>
            </a:r>
            <a:r>
              <a:rPr lang="en-US" sz="2000" dirty="0" err="1"/>
              <a:t>Pausen</a:t>
            </a:r>
            <a:r>
              <a:rPr lang="en-US" sz="2000" dirty="0"/>
              <a:t> </a:t>
            </a:r>
          </a:p>
          <a:p>
            <a:pPr marL="285750" indent="-285750">
              <a:buClr>
                <a:schemeClr val="bg1"/>
              </a:buClr>
              <a:buFontTx/>
              <a:buChar char="-"/>
            </a:pPr>
            <a:r>
              <a:rPr lang="en-US" sz="2000" dirty="0"/>
              <a:t>die Zoom Session </a:t>
            </a:r>
            <a:r>
              <a:rPr lang="en-US" sz="2000" b="1" u="sng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stoppen</a:t>
            </a:r>
            <a:endParaRPr lang="en-US" sz="2000" dirty="0"/>
          </a:p>
          <a:p>
            <a:pPr marL="742950" lvl="1" indent="-285750">
              <a:buFontTx/>
              <a:buChar char="-"/>
            </a:pPr>
            <a:r>
              <a:rPr lang="en-US" sz="2000" dirty="0"/>
              <a:t>Aber </a:t>
            </a:r>
            <a:r>
              <a:rPr lang="en-US" sz="2000" dirty="0" err="1"/>
              <a:t>keine</a:t>
            </a:r>
            <a:r>
              <a:rPr lang="en-US" sz="2000" dirty="0"/>
              <a:t> Breakouts</a:t>
            </a:r>
          </a:p>
          <a:p>
            <a:pPr marL="742950" lvl="1" indent="-285750">
              <a:buFontTx/>
              <a:buChar char="-"/>
            </a:pPr>
            <a:r>
              <a:rPr lang="en-US" sz="2000" b="1" dirty="0"/>
              <a:t>Eine</a:t>
            </a:r>
            <a:r>
              <a:rPr lang="en-US" sz="2000" dirty="0"/>
              <a:t> </a:t>
            </a:r>
            <a:r>
              <a:rPr lang="en-US" sz="2000" dirty="0" err="1"/>
              <a:t>Kommunikatioin</a:t>
            </a:r>
            <a:r>
              <a:rPr lang="en-US" sz="2000" dirty="0"/>
              <a:t> </a:t>
            </a:r>
            <a:r>
              <a:rPr lang="en-US" sz="2000" dirty="0" err="1"/>
              <a:t>nach</a:t>
            </a:r>
            <a:r>
              <a:rPr lang="en-US" sz="2000" dirty="0"/>
              <a:t> </a:t>
            </a:r>
            <a:r>
              <a:rPr lang="en-US" sz="2000" dirty="0" err="1"/>
              <a:t>außen</a:t>
            </a:r>
            <a:endParaRPr lang="en-US" sz="2000" dirty="0"/>
          </a:p>
          <a:p>
            <a:endParaRPr lang="en-US" sz="1600" dirty="0"/>
          </a:p>
          <a:p>
            <a:r>
              <a:rPr lang="en-US" sz="1600" dirty="0" err="1">
                <a:solidFill>
                  <a:srgbClr val="FF0000"/>
                </a:solidFill>
              </a:rPr>
              <a:t>Ziel</a:t>
            </a:r>
            <a:r>
              <a:rPr lang="en-US" sz="1600" dirty="0">
                <a:solidFill>
                  <a:srgbClr val="FF0000"/>
                </a:solidFill>
              </a:rPr>
              <a:t> der </a:t>
            </a:r>
            <a:r>
              <a:rPr lang="en-US" sz="1600" dirty="0" err="1">
                <a:solidFill>
                  <a:srgbClr val="FF0000"/>
                </a:solidFill>
              </a:rPr>
              <a:t>jährlichen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Tagungen</a:t>
            </a:r>
            <a:r>
              <a:rPr lang="en-US" sz="1600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4964FCC-7A5D-416C-A44F-9DA9CAA17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540" y="3684080"/>
            <a:ext cx="2891769" cy="289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Blöcke der Vorträge</a:t>
            </a:r>
            <a:br>
              <a:rPr lang="de-DE" dirty="0"/>
            </a:b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519" y="1151640"/>
            <a:ext cx="8640960" cy="5899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Detektoren</a:t>
            </a:r>
            <a:r>
              <a:rPr lang="en-US" sz="2400" dirty="0"/>
              <a:t> und </a:t>
            </a:r>
            <a:r>
              <a:rPr lang="en-US" sz="2400" dirty="0" err="1"/>
              <a:t>deren</a:t>
            </a:r>
            <a:r>
              <a:rPr lang="en-US" sz="2400" dirty="0"/>
              <a:t> </a:t>
            </a:r>
            <a:r>
              <a:rPr lang="en-US" sz="2400" dirty="0" err="1"/>
              <a:t>Systeme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Kontrollen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Meßgeräte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/>
              <a:t>Software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Baugruppen</a:t>
            </a:r>
            <a:r>
              <a:rPr lang="en-US" sz="2400" dirty="0"/>
              <a:t>: ECAD bis </a:t>
            </a:r>
            <a:r>
              <a:rPr lang="en-US" sz="2400" dirty="0" err="1"/>
              <a:t>Qualitätskontrolle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		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 err="1">
                <a:sym typeface="Wingdings" panose="05000000000000000000" pitchFamily="2" charset="2"/>
              </a:rPr>
              <a:t>Arbeitstreffen</a:t>
            </a:r>
            <a:r>
              <a:rPr lang="en-US" sz="2400" dirty="0">
                <a:sym typeface="Wingdings" panose="05000000000000000000" pitchFamily="2" charset="2"/>
              </a:rPr>
              <a:t> am </a:t>
            </a:r>
            <a:r>
              <a:rPr lang="en-US" sz="2400" dirty="0" err="1">
                <a:sym typeface="Wingdings" panose="05000000000000000000" pitchFamily="2" charset="2"/>
              </a:rPr>
              <a:t>Mittwoch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nach</a:t>
            </a:r>
            <a:r>
              <a:rPr lang="en-US" sz="2400" dirty="0">
                <a:sym typeface="Wingdings" panose="05000000000000000000" pitchFamily="2" charset="2"/>
              </a:rPr>
              <a:t> der SEI-</a:t>
            </a:r>
            <a:r>
              <a:rPr lang="en-US" sz="2400" dirty="0" err="1">
                <a:sym typeface="Wingdings" panose="05000000000000000000" pitchFamily="2" charset="2"/>
              </a:rPr>
              <a:t>Tagung</a:t>
            </a:r>
            <a:endParaRPr lang="en-US" sz="2400" dirty="0">
              <a:sym typeface="Wingdings" panose="05000000000000000000" pitchFamily="2" charset="2"/>
            </a:endParaRPr>
          </a:p>
          <a:p>
            <a:pPr lvl="1"/>
            <a:endParaRPr lang="en-US" sz="2400" dirty="0">
              <a:sym typeface="Wingdings" panose="05000000000000000000" pitchFamily="2" charset="2"/>
            </a:endParaRPr>
          </a:p>
          <a:p>
            <a:pPr lvl="1"/>
            <a:endParaRPr lang="en-US" sz="2400" dirty="0">
              <a:sym typeface="Wingdings" panose="05000000000000000000" pitchFamily="2" charset="2"/>
            </a:endParaRPr>
          </a:p>
          <a:p>
            <a:pPr lvl="1"/>
            <a:endParaRPr lang="en-US" sz="2400" dirty="0">
              <a:sym typeface="Wingdings" panose="05000000000000000000" pitchFamily="2" charset="2"/>
            </a:endParaRPr>
          </a:p>
          <a:p>
            <a:pPr lvl="1"/>
            <a:r>
              <a:rPr lang="en-US" sz="2400" dirty="0" err="1">
                <a:sym typeface="Wingdings" panose="05000000000000000000" pitchFamily="2" charset="2"/>
              </a:rPr>
              <a:t>Im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Vergleich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zu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voller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Elektronik-Kette</a:t>
            </a:r>
            <a:r>
              <a:rPr lang="en-US" sz="2400" dirty="0">
                <a:sym typeface="Wingdings" panose="05000000000000000000" pitchFamily="2" charset="2"/>
              </a:rPr>
              <a:t>:</a:t>
            </a:r>
          </a:p>
          <a:p>
            <a:pPr marL="800100" lvl="1" indent="-342900">
              <a:buFontTx/>
              <a:buChar char="-"/>
            </a:pPr>
            <a:r>
              <a:rPr lang="en-US" sz="2400" dirty="0" err="1">
                <a:sym typeface="Wingdings" panose="05000000000000000000" pitchFamily="2" charset="2"/>
              </a:rPr>
              <a:t>Kaum</a:t>
            </a:r>
            <a:r>
              <a:rPr lang="en-US" sz="2400" dirty="0">
                <a:sym typeface="Wingdings" panose="05000000000000000000" pitchFamily="2" charset="2"/>
              </a:rPr>
              <a:t> FPGA und </a:t>
            </a:r>
            <a:r>
              <a:rPr lang="en-US" sz="2400" dirty="0" err="1">
                <a:sym typeface="Wingdings" panose="05000000000000000000" pitchFamily="2" charset="2"/>
              </a:rPr>
              <a:t>deren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Programmierung</a:t>
            </a:r>
            <a:endParaRPr lang="en-US" sz="2400" dirty="0"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r>
              <a:rPr lang="en-US" sz="2400" dirty="0" err="1">
                <a:sym typeface="Wingdings" panose="05000000000000000000" pitchFamily="2" charset="2"/>
              </a:rPr>
              <a:t>Kein</a:t>
            </a:r>
            <a:r>
              <a:rPr lang="en-US" sz="2400" dirty="0">
                <a:sym typeface="Wingdings" panose="05000000000000000000" pitchFamily="2" charset="2"/>
              </a:rPr>
              <a:t> ASIC</a:t>
            </a:r>
          </a:p>
          <a:p>
            <a:pPr lvl="1"/>
            <a:endParaRPr lang="de-DE" sz="2400" dirty="0"/>
          </a:p>
          <a:p>
            <a:pPr lvl="1">
              <a:spcBef>
                <a:spcPts val="1600"/>
              </a:spcBef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04404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980728"/>
            <a:ext cx="73877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Treffen</a:t>
            </a:r>
            <a:r>
              <a:rPr lang="en-US" sz="2400" dirty="0"/>
              <a:t> der </a:t>
            </a:r>
            <a:r>
              <a:rPr lang="de-DE" sz="2400" dirty="0"/>
              <a:t>Elektroniker/innen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Austausch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Vorträgen</a:t>
            </a:r>
            <a:r>
              <a:rPr lang="en-US" sz="2400" dirty="0"/>
              <a:t> / </a:t>
            </a:r>
            <a:r>
              <a:rPr lang="de-DE" sz="2400" dirty="0" err="1"/>
              <a:t>Vorführugen</a:t>
            </a:r>
            <a:r>
              <a:rPr lang="en-US" sz="2400" dirty="0"/>
              <a:t> und 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Z</a:t>
            </a:r>
            <a:r>
              <a:rPr lang="de-DE" sz="2400" dirty="0" err="1"/>
              <a:t>eit</a:t>
            </a:r>
            <a:r>
              <a:rPr lang="de-DE" sz="2400" dirty="0"/>
              <a:t> für Gespräche und Kontakte</a:t>
            </a:r>
            <a:endParaRPr lang="en-US" sz="2400" dirty="0"/>
          </a:p>
          <a:p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r>
              <a:rPr lang="en-US" sz="2400" dirty="0"/>
              <a:t>Menschen von den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Helmholtz-Zentren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U</a:t>
            </a:r>
            <a:r>
              <a:rPr lang="de-DE" sz="2400" dirty="0" err="1"/>
              <a:t>niversitäten</a:t>
            </a:r>
            <a:endParaRPr lang="de-DE" sz="2400" dirty="0"/>
          </a:p>
          <a:p>
            <a:pPr marL="342900" indent="-342900">
              <a:buFontTx/>
              <a:buChar char="-"/>
            </a:pPr>
            <a:r>
              <a:rPr lang="en-US" sz="2400" dirty="0"/>
              <a:t>I</a:t>
            </a:r>
            <a:r>
              <a:rPr lang="de-DE" sz="2400" dirty="0" err="1"/>
              <a:t>ndustrie</a:t>
            </a:r>
            <a:endParaRPr lang="de-DE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Auf der SEI-</a:t>
            </a:r>
            <a:r>
              <a:rPr lang="en-US" dirty="0" err="1"/>
              <a:t>Tagung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92622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0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4ED99-54ED-402B-B3E4-FE59E408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?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E354F-C47F-4D64-8585-DEA3818B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035B5-BA0F-44C2-9554-88F08D45704A}"/>
              </a:ext>
            </a:extLst>
          </p:cNvPr>
          <p:cNvSpPr txBox="1"/>
          <p:nvPr/>
        </p:nvSpPr>
        <p:spPr>
          <a:xfrm>
            <a:off x="187702" y="1556792"/>
            <a:ext cx="662521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Teilnehmer</a:t>
            </a:r>
            <a:r>
              <a:rPr lang="en-US" sz="3600" dirty="0"/>
              <a:t> </a:t>
            </a:r>
            <a:r>
              <a:rPr lang="en-US" sz="3600" dirty="0" err="1"/>
              <a:t>sind</a:t>
            </a:r>
            <a:r>
              <a:rPr lang="en-US" sz="3600" dirty="0"/>
              <a:t> von</a:t>
            </a:r>
          </a:p>
          <a:p>
            <a:endParaRPr lang="en-US" sz="3600" dirty="0"/>
          </a:p>
          <a:p>
            <a:r>
              <a:rPr lang="en-US" sz="1600" dirty="0"/>
              <a:t>	7 Helmholtz-</a:t>
            </a:r>
            <a:r>
              <a:rPr lang="en-US" sz="1600" dirty="0" err="1"/>
              <a:t>Zentren</a:t>
            </a:r>
            <a:r>
              <a:rPr lang="en-US" sz="1600" dirty="0"/>
              <a:t>		5 </a:t>
            </a:r>
            <a:r>
              <a:rPr lang="en-US" sz="1600" dirty="0" err="1"/>
              <a:t>Universitäten</a:t>
            </a:r>
            <a:r>
              <a:rPr lang="en-US" sz="1600" dirty="0"/>
              <a:t>			8 </a:t>
            </a:r>
            <a:r>
              <a:rPr lang="en-US" sz="1600" dirty="0" err="1"/>
              <a:t>Firmen</a:t>
            </a:r>
            <a:endParaRPr lang="en-US" sz="1600" dirty="0"/>
          </a:p>
          <a:p>
            <a:r>
              <a:rPr lang="en-US" sz="1600" dirty="0"/>
              <a:t>							/</a:t>
            </a:r>
            <a:r>
              <a:rPr lang="en-US" sz="1600" dirty="0" err="1"/>
              <a:t>andere</a:t>
            </a:r>
            <a:r>
              <a:rPr lang="en-US" sz="1600" dirty="0"/>
              <a:t> </a:t>
            </a:r>
            <a:r>
              <a:rPr lang="en-US" sz="1600" dirty="0" err="1"/>
              <a:t>Zentren</a:t>
            </a:r>
            <a:r>
              <a:rPr lang="en-US" sz="1600" dirty="0"/>
              <a:t>	</a:t>
            </a:r>
          </a:p>
          <a:p>
            <a:endParaRPr lang="en-US" sz="1600" dirty="0"/>
          </a:p>
          <a:p>
            <a:r>
              <a:rPr lang="en-US" sz="1600" dirty="0"/>
              <a:t>		DESY					Eu-XFEL			</a:t>
            </a:r>
            <a:r>
              <a:rPr lang="de-DE" sz="1600" dirty="0"/>
              <a:t>Beckhoff</a:t>
            </a:r>
            <a:endParaRPr lang="en-US" sz="1400" dirty="0"/>
          </a:p>
          <a:p>
            <a:r>
              <a:rPr lang="en-US" sz="1600" dirty="0"/>
              <a:t>		FZJ						Uni-Frankfurt	</a:t>
            </a:r>
            <a:r>
              <a:rPr lang="en-US" sz="1200" dirty="0"/>
              <a:t>	</a:t>
            </a:r>
            <a:r>
              <a:rPr lang="en-US" sz="1600" dirty="0"/>
              <a:t>CAEN</a:t>
            </a:r>
          </a:p>
          <a:p>
            <a:r>
              <a:rPr lang="en-US" sz="1600" dirty="0"/>
              <a:t>		GSI						RWTH-Aachen		</a:t>
            </a:r>
            <a:r>
              <a:rPr lang="en-US" sz="1600" dirty="0" err="1"/>
              <a:t>Iseg</a:t>
            </a:r>
            <a:endParaRPr lang="en-US" sz="1600" dirty="0"/>
          </a:p>
          <a:p>
            <a:r>
              <a:rPr lang="en-US" sz="1600" dirty="0"/>
              <a:t>		Hereon					TU-Darmstadt 		</a:t>
            </a:r>
            <a:r>
              <a:rPr lang="en-US" sz="1600" dirty="0" err="1"/>
              <a:t>Kniel</a:t>
            </a:r>
            <a:endParaRPr lang="en-US" sz="1600" dirty="0"/>
          </a:p>
          <a:p>
            <a:r>
              <a:rPr lang="en-US" sz="1600" dirty="0"/>
              <a:t>		HZB						TU-Dresden 		Kontron</a:t>
            </a:r>
          </a:p>
          <a:p>
            <a:r>
              <a:rPr lang="en-US" sz="1600" dirty="0"/>
              <a:t>		HZDR									OSADL</a:t>
            </a:r>
          </a:p>
          <a:p>
            <a:r>
              <a:rPr lang="en-US" sz="1600" dirty="0"/>
              <a:t>		KIT 										Tektronix</a:t>
            </a:r>
          </a:p>
          <a:p>
            <a:r>
              <a:rPr lang="en-US" sz="1600" dirty="0"/>
              <a:t>												Telemeter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492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Organisatorisches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WLAN – Code </a:t>
            </a:r>
            <a:r>
              <a:rPr lang="en-US" sz="2400" dirty="0" err="1"/>
              <a:t>ist</a:t>
            </a:r>
            <a:r>
              <a:rPr lang="en-US" sz="2400" dirty="0"/>
              <a:t> den </a:t>
            </a:r>
            <a:r>
              <a:rPr lang="en-US" sz="2400" dirty="0" err="1"/>
              <a:t>angemeldeten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INDICO-</a:t>
            </a:r>
            <a:r>
              <a:rPr lang="en-US" sz="2400" dirty="0" err="1"/>
              <a:t>zugänglich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Zoom – Link </a:t>
            </a:r>
            <a:r>
              <a:rPr lang="en-US" sz="2400" dirty="0" err="1"/>
              <a:t>ist</a:t>
            </a:r>
            <a:r>
              <a:rPr lang="en-US" sz="2400" dirty="0"/>
              <a:t> den </a:t>
            </a:r>
            <a:r>
              <a:rPr lang="en-US" sz="2400" dirty="0" err="1"/>
              <a:t>Angemeldeten</a:t>
            </a:r>
            <a:r>
              <a:rPr lang="en-US" sz="2400" dirty="0"/>
              <a:t> </a:t>
            </a:r>
            <a:r>
              <a:rPr lang="en-US" sz="2400" dirty="0" err="1"/>
              <a:t>zugänglich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Foto-Termin</a:t>
            </a:r>
            <a:r>
              <a:rPr lang="en-US" sz="2400" dirty="0"/>
              <a:t>: Das </a:t>
            </a:r>
            <a:r>
              <a:rPr lang="en-US" sz="2400" dirty="0" err="1"/>
              <a:t>Foto</a:t>
            </a:r>
            <a:r>
              <a:rPr lang="en-US" sz="2400" dirty="0"/>
              <a:t> </a:t>
            </a:r>
            <a:r>
              <a:rPr lang="en-US" sz="2400" dirty="0" err="1"/>
              <a:t>darf</a:t>
            </a:r>
            <a:r>
              <a:rPr lang="en-US" sz="2400" dirty="0"/>
              <a:t> </a:t>
            </a:r>
            <a:r>
              <a:rPr lang="en-US" sz="2400" dirty="0" err="1"/>
              <a:t>veröffentlicht</a:t>
            </a:r>
            <a:r>
              <a:rPr lang="en-US" sz="2400" dirty="0"/>
              <a:t> warden</a:t>
            </a:r>
          </a:p>
        </p:txBody>
      </p:sp>
    </p:spTree>
    <p:extLst>
      <p:ext uri="{BB962C8B-B14F-4D97-AF65-F5344CB8AC3E}">
        <p14:creationId xmlns:p14="http://schemas.microsoft.com/office/powerpoint/2010/main" val="130088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B482D-2709-4A97-B68B-998EBC29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Vorstellung</a:t>
            </a:r>
            <a:r>
              <a:rPr lang="en-US" dirty="0"/>
              <a:t> des Host-Labors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D89D80-B289-4CAE-A7D6-6EB9C9C4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8AD7F-9DB2-4835-AAAD-41D41FA2278E}"/>
              </a:ext>
            </a:extLst>
          </p:cNvPr>
          <p:cNvSpPr txBox="1"/>
          <p:nvPr/>
        </p:nvSpPr>
        <p:spPr>
          <a:xfrm>
            <a:off x="791579" y="1700808"/>
            <a:ext cx="644330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Vielen</a:t>
            </a:r>
            <a:r>
              <a:rPr lang="en-US" sz="2400" dirty="0"/>
              <a:t> Dank an Frau Dr. Stiller </a:t>
            </a:r>
            <a:r>
              <a:rPr lang="en-US" sz="2400" dirty="0" err="1"/>
              <a:t>für</a:t>
            </a:r>
            <a:r>
              <a:rPr lang="en-US" sz="2400" dirty="0"/>
              <a:t> den </a:t>
            </a:r>
            <a:r>
              <a:rPr lang="en-US" sz="2400" dirty="0" err="1"/>
              <a:t>Vortrag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Führungen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morgen </a:t>
            </a:r>
            <a:r>
              <a:rPr lang="en-US" sz="2400" dirty="0" err="1"/>
              <a:t>organisiert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de-DE" sz="2400" dirty="0" err="1"/>
          </a:p>
        </p:txBody>
      </p:sp>
    </p:spTree>
    <p:extLst>
      <p:ext uri="{BB962C8B-B14F-4D97-AF65-F5344CB8AC3E}">
        <p14:creationId xmlns:p14="http://schemas.microsoft.com/office/powerpoint/2010/main" val="311125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Vorträge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73791" y="848795"/>
            <a:ext cx="837492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Danke für die vielen rechtzeitigen Anmeldungen</a:t>
            </a:r>
          </a:p>
          <a:p>
            <a:r>
              <a:rPr lang="de-DE" sz="2000" dirty="0"/>
              <a:t>Die Tagung lebt vom Vorstellen und Gespräch der</a:t>
            </a:r>
          </a:p>
          <a:p>
            <a:r>
              <a:rPr lang="de-DE" sz="2000" dirty="0"/>
              <a:t>eigenen Tätigkeiten mit Erfolg, Problem  </a:t>
            </a:r>
          </a:p>
          <a:p>
            <a:endParaRPr lang="de-DE" sz="2000" dirty="0"/>
          </a:p>
          <a:p>
            <a:r>
              <a:rPr lang="de-DE" sz="2000" dirty="0"/>
              <a:t>Vortragszeiten: 20 + 10 Minuten </a:t>
            </a:r>
          </a:p>
          <a:p>
            <a:endParaRPr lang="de-DE" sz="2000" dirty="0"/>
          </a:p>
          <a:p>
            <a:r>
              <a:rPr lang="de-DE" sz="2000" dirty="0"/>
              <a:t>Bitte einhalten: Die anderen wollen auch ihre Zeit haben.</a:t>
            </a:r>
          </a:p>
          <a:p>
            <a:r>
              <a:rPr lang="de-DE" sz="2000" dirty="0"/>
              <a:t>Vielleicht haben Sie jemanden in Labor, der die Zeit beobachten kann.</a:t>
            </a:r>
          </a:p>
          <a:p>
            <a:endParaRPr lang="de-DE" sz="2000" dirty="0"/>
          </a:p>
          <a:p>
            <a:r>
              <a:rPr lang="de-DE" sz="2000" dirty="0"/>
              <a:t>Wer will kann seinen Vortrag auf die INDICO-Seite laden, </a:t>
            </a:r>
          </a:p>
          <a:p>
            <a:r>
              <a:rPr lang="de-DE" sz="2000" dirty="0"/>
              <a:t>dann ist er für alle gleich nachlesbar. Ansonsten bitte per E-Mail an mich</a:t>
            </a:r>
          </a:p>
          <a:p>
            <a:r>
              <a:rPr lang="de-DE" sz="2000" dirty="0"/>
              <a:t>				Frühzeitig!!!!!!!!</a:t>
            </a:r>
          </a:p>
          <a:p>
            <a:r>
              <a:rPr lang="de-DE" sz="2000" dirty="0">
                <a:hlinkClick r:id="rId2"/>
              </a:rPr>
              <a:t>Peter.goettlicher@desy.de</a:t>
            </a:r>
            <a:r>
              <a:rPr lang="de-DE" sz="2000" dirty="0"/>
              <a:t> und ob ich ihn auch herunterladen soll.</a:t>
            </a:r>
          </a:p>
          <a:p>
            <a:r>
              <a:rPr lang="de-DE" sz="2400" dirty="0"/>
              <a:t>	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5408874"/>
            <a:ext cx="256654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5 </a:t>
            </a:r>
            <a:r>
              <a:rPr lang="en-US" sz="3600" dirty="0" err="1">
                <a:solidFill>
                  <a:schemeClr val="bg1"/>
                </a:solidFill>
              </a:rPr>
              <a:t>Minuten</a:t>
            </a:r>
            <a:endParaRPr lang="de-DE" sz="3600" dirty="0" err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408875"/>
            <a:ext cx="295289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1 Minute</a:t>
            </a:r>
            <a:endParaRPr lang="de-DE" sz="3600" dirty="0" err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FCDA38-E226-46B0-8735-8E88DC84BC79}"/>
              </a:ext>
            </a:extLst>
          </p:cNvPr>
          <p:cNvSpPr txBox="1"/>
          <p:nvPr/>
        </p:nvSpPr>
        <p:spPr>
          <a:xfrm>
            <a:off x="2604654" y="4973001"/>
            <a:ext cx="3799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Bitte</a:t>
            </a:r>
            <a:r>
              <a:rPr lang="en-US" sz="1600" dirty="0"/>
              <a:t> </a:t>
            </a:r>
            <a:r>
              <a:rPr lang="en-US" sz="1600" dirty="0" err="1"/>
              <a:t>beachten</a:t>
            </a:r>
            <a:r>
              <a:rPr lang="en-US" sz="1600" dirty="0"/>
              <a:t>, ich </a:t>
            </a:r>
            <a:r>
              <a:rPr lang="en-US" sz="1600" dirty="0" err="1"/>
              <a:t>kann</a:t>
            </a:r>
            <a:r>
              <a:rPr lang="en-US" sz="1600" dirty="0"/>
              <a:t> es </a:t>
            </a:r>
            <a:r>
              <a:rPr lang="en-US" sz="1600" dirty="0" err="1"/>
              <a:t>nicht</a:t>
            </a:r>
            <a:r>
              <a:rPr lang="en-US" sz="1600" dirty="0"/>
              <a:t> </a:t>
            </a:r>
            <a:r>
              <a:rPr lang="en-US" sz="1600" dirty="0" err="1"/>
              <a:t>zeigen</a:t>
            </a:r>
            <a:endParaRPr lang="en-GB" sz="1600" dirty="0" err="1"/>
          </a:p>
        </p:txBody>
      </p:sp>
    </p:spTree>
    <p:extLst>
      <p:ext uri="{BB962C8B-B14F-4D97-AF65-F5344CB8AC3E}">
        <p14:creationId xmlns:p14="http://schemas.microsoft.com/office/powerpoint/2010/main" val="255507879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606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DESY</vt:lpstr>
      <vt:lpstr>7_Praesentation_blau_Master</vt:lpstr>
      <vt:lpstr>PowerPoint Presentation</vt:lpstr>
      <vt:lpstr>Willkommen</vt:lpstr>
      <vt:lpstr>Herzlich Willkommen</vt:lpstr>
      <vt:lpstr>Blöcke der Vorträge </vt:lpstr>
      <vt:lpstr>Auf der SEI-Tagung</vt:lpstr>
      <vt:lpstr>Wer sind wir?</vt:lpstr>
      <vt:lpstr>Organisatorisches</vt:lpstr>
      <vt:lpstr>Vorstellung des Host-Labors</vt:lpstr>
      <vt:lpstr>Vorträge</vt:lpstr>
      <vt:lpstr>Proceedings</vt:lpstr>
      <vt:lpstr>Vorbereitung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60</cp:revision>
  <cp:lastPrinted>2024-03-15T12:48:16Z</cp:lastPrinted>
  <dcterms:created xsi:type="dcterms:W3CDTF">2018-01-19T12:25:51Z</dcterms:created>
  <dcterms:modified xsi:type="dcterms:W3CDTF">2025-03-20T14:55:15Z</dcterms:modified>
</cp:coreProperties>
</file>