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</p:sldMasterIdLst>
  <p:notesMasterIdLst>
    <p:notesMasterId r:id="rId16"/>
  </p:notesMasterIdLst>
  <p:handoutMasterIdLst>
    <p:handoutMasterId r:id="rId17"/>
  </p:handoutMasterIdLst>
  <p:sldIdLst>
    <p:sldId id="268" r:id="rId3"/>
    <p:sldId id="830" r:id="rId4"/>
    <p:sldId id="269" r:id="rId5"/>
    <p:sldId id="276" r:id="rId6"/>
    <p:sldId id="831" r:id="rId7"/>
    <p:sldId id="829" r:id="rId8"/>
    <p:sldId id="270" r:id="rId9"/>
    <p:sldId id="278" r:id="rId10"/>
    <p:sldId id="271" r:id="rId11"/>
    <p:sldId id="274" r:id="rId12"/>
    <p:sldId id="832" r:id="rId13"/>
    <p:sldId id="272" r:id="rId14"/>
    <p:sldId id="273" r:id="rId15"/>
  </p:sldIdLst>
  <p:sldSz cx="9144000" cy="6858000" type="screen4x3"/>
  <p:notesSz cx="67945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 userDrawn="1">
          <p15:clr>
            <a:srgbClr val="A4A3A4"/>
          </p15:clr>
        </p15:guide>
        <p15:guide id="2" pos="24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21" autoAdjust="0"/>
    <p:restoredTop sz="99058" autoAdjust="0"/>
  </p:normalViewPr>
  <p:slideViewPr>
    <p:cSldViewPr showGuides="1">
      <p:cViewPr varScale="1">
        <p:scale>
          <a:sx n="109" d="100"/>
          <a:sy n="109" d="100"/>
        </p:scale>
        <p:origin x="786" y="96"/>
      </p:cViewPr>
      <p:guideLst>
        <p:guide orient="horz" pos="913"/>
        <p:guide pos="24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480" y="726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8646" y="1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5E6C4-5F43-4FF9-96D4-21B8157BE639}" type="datetimeFigureOut">
              <a:rPr lang="de-DE" smtClean="0"/>
              <a:t>20.03.2025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3108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8646" y="9433108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8B182-0F75-451D-B88B-ABD1C205B4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809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646" y="1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BD367-6A7A-405A-BFB1-15817186491F}" type="datetimeFigureOut">
              <a:rPr lang="de-DE" smtClean="0"/>
              <a:t>20.03.2025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448769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3108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646" y="9433108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B5255-5329-45F9-87F3-A2F9FB4734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67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78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56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2925" indent="-187325" algn="l" defTabSz="914400" rtl="0" eaLnBrk="1" latinLnBrk="0" hangingPunct="1">
      <a:buFont typeface="Arial" panose="020B0604020202020204" pitchFamily="34" charset="0"/>
      <a:buChar char="•"/>
      <a:tabLst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207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7800" y="5669842"/>
            <a:ext cx="793750" cy="7941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8" y="349611"/>
            <a:ext cx="8353425" cy="1855254"/>
          </a:xfrm>
        </p:spPr>
        <p:txBody>
          <a:bodyPr anchor="t"/>
          <a:lstStyle>
            <a:lvl1pPr algn="l">
              <a:lnSpc>
                <a:spcPct val="100000"/>
              </a:lnSpc>
              <a:defRPr sz="6000"/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287" y="2335013"/>
            <a:ext cx="8353425" cy="1525787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Master-Untertitelformat bearbeiten</a:t>
            </a:r>
            <a:endParaRPr lang="en-US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00043" y="4096779"/>
            <a:ext cx="8348669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de-DE" noProof="0"/>
              <a:t>Mastertextformat bearbeiten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FA66228A-40CC-4875-B5B2-E0DA77FB35C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6261914"/>
            <a:ext cx="2168482" cy="160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41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de-DE" noProof="0" dirty="0"/>
              <a:t>Mastertitelformat bearbeiten</a:t>
            </a:r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Peter Göttlicher, DESY , SEI 2025</a:t>
            </a:r>
            <a:endParaRPr lang="en-US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72297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Peter Göttlicher, DESY , SEI 2025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59894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E704B3C6-C432-42C5-94A1-8321298516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79" y="4587296"/>
            <a:ext cx="598825" cy="185118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2E82049A-6019-4056-8638-0E7938261DF0}"/>
              </a:ext>
            </a:extLst>
          </p:cNvPr>
          <p:cNvSpPr/>
          <p:nvPr userDrawn="1"/>
        </p:nvSpPr>
        <p:spPr>
          <a:xfrm>
            <a:off x="395288" y="3980131"/>
            <a:ext cx="4572000" cy="37310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10000"/>
              </a:lnSpc>
            </a:pPr>
            <a:r>
              <a:rPr lang="de-DE" b="1" dirty="0"/>
              <a:t>Contact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8E7668B4-E772-45DD-8F6B-23E9883B6073}"/>
              </a:ext>
            </a:extLst>
          </p:cNvPr>
          <p:cNvSpPr/>
          <p:nvPr userDrawn="1"/>
        </p:nvSpPr>
        <p:spPr>
          <a:xfrm>
            <a:off x="395288" y="4516739"/>
            <a:ext cx="2700548" cy="189993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20000"/>
              </a:lnSpc>
              <a:tabLst>
                <a:tab pos="715963" algn="l"/>
              </a:tabLst>
            </a:pPr>
            <a:r>
              <a:rPr lang="de-DE" dirty="0"/>
              <a:t>	Deutsches </a:t>
            </a:r>
          </a:p>
          <a:p>
            <a:pPr>
              <a:lnSpc>
                <a:spcPct val="120000"/>
              </a:lnSpc>
            </a:pPr>
            <a:r>
              <a:rPr lang="de-DE" dirty="0"/>
              <a:t>Elektronen-Synchrotron</a:t>
            </a:r>
          </a:p>
          <a:p>
            <a:pPr>
              <a:lnSpc>
                <a:spcPct val="120000"/>
              </a:lnSpc>
            </a:pPr>
            <a:endParaRPr lang="de-DE" dirty="0"/>
          </a:p>
          <a:p>
            <a:pPr>
              <a:lnSpc>
                <a:spcPct val="120000"/>
              </a:lnSpc>
            </a:pPr>
            <a:r>
              <a:rPr lang="de-DE" dirty="0"/>
              <a:t>www.desy.de</a:t>
            </a:r>
          </a:p>
        </p:txBody>
      </p:sp>
      <p:sp>
        <p:nvSpPr>
          <p:cNvPr id="7" name="Textplatzhalter 7">
            <a:extLst>
              <a:ext uri="{FF2B5EF4-FFF2-40B4-BE49-F238E27FC236}">
                <a16:creationId xmlns:a16="http://schemas.microsoft.com/office/drawing/2014/main" id="{1383398B-695A-4C6B-980D-9B67FB512D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99891" y="4516739"/>
            <a:ext cx="5148821" cy="1899936"/>
          </a:xfrm>
        </p:spPr>
        <p:txBody>
          <a:bodyPr/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/>
            </a:lvl1pPr>
            <a:lvl2pPr marL="361950" indent="0">
              <a:buNone/>
              <a:defRPr/>
            </a:lvl2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110500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6314" y="2130879"/>
            <a:ext cx="7771374" cy="1469571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344" y="3886200"/>
            <a:ext cx="6401313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69463" indent="0" algn="ctr">
              <a:buNone/>
              <a:defRPr/>
            </a:lvl2pPr>
            <a:lvl3pPr marL="738927" indent="0" algn="ctr">
              <a:buNone/>
              <a:defRPr/>
            </a:lvl3pPr>
            <a:lvl4pPr marL="1108390" indent="0" algn="ctr">
              <a:buNone/>
              <a:defRPr/>
            </a:lvl4pPr>
            <a:lvl5pPr marL="1477853" indent="0" algn="ctr">
              <a:buNone/>
              <a:defRPr/>
            </a:lvl5pPr>
            <a:lvl6pPr marL="1847317" indent="0" algn="ctr">
              <a:buNone/>
              <a:defRPr/>
            </a:lvl6pPr>
            <a:lvl7pPr marL="2216780" indent="0" algn="ctr">
              <a:buNone/>
              <a:defRPr/>
            </a:lvl7pPr>
            <a:lvl8pPr marL="2586243" indent="0" algn="ctr">
              <a:buNone/>
              <a:defRPr/>
            </a:lvl8pPr>
            <a:lvl9pPr marL="2955707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010312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6687" y="274864"/>
            <a:ext cx="8230626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6687" y="1600200"/>
            <a:ext cx="8230626" cy="452573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318720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233" y="4407354"/>
            <a:ext cx="7772656" cy="1362075"/>
          </a:xfrm>
          <a:prstGeom prst="rect">
            <a:avLst/>
          </a:prstGeom>
        </p:spPr>
        <p:txBody>
          <a:bodyPr anchor="t"/>
          <a:lstStyle>
            <a:lvl1pPr algn="l">
              <a:defRPr sz="3232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233" y="2906486"/>
            <a:ext cx="7772656" cy="150086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16"/>
            </a:lvl1pPr>
            <a:lvl2pPr marL="369463" indent="0">
              <a:buNone/>
              <a:defRPr sz="1455"/>
            </a:lvl2pPr>
            <a:lvl3pPr marL="738927" indent="0">
              <a:buNone/>
              <a:defRPr sz="1293"/>
            </a:lvl3pPr>
            <a:lvl4pPr marL="1108390" indent="0">
              <a:buNone/>
              <a:defRPr sz="1131"/>
            </a:lvl4pPr>
            <a:lvl5pPr marL="1477853" indent="0">
              <a:buNone/>
              <a:defRPr sz="1131"/>
            </a:lvl5pPr>
            <a:lvl6pPr marL="1847317" indent="0">
              <a:buNone/>
              <a:defRPr sz="1131"/>
            </a:lvl6pPr>
            <a:lvl7pPr marL="2216780" indent="0">
              <a:buNone/>
              <a:defRPr sz="1131"/>
            </a:lvl7pPr>
            <a:lvl8pPr marL="2586243" indent="0">
              <a:buNone/>
              <a:defRPr sz="1131"/>
            </a:lvl8pPr>
            <a:lvl9pPr marL="2955707" indent="0">
              <a:buNone/>
              <a:defRPr sz="113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59256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6687" y="274864"/>
            <a:ext cx="8230626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6687" y="1600200"/>
            <a:ext cx="4053737" cy="4525736"/>
          </a:xfrm>
          <a:prstGeom prst="rect">
            <a:avLst/>
          </a:prstGeom>
        </p:spPr>
        <p:txBody>
          <a:bodyPr/>
          <a:lstStyle>
            <a:lvl1pPr>
              <a:defRPr sz="2263"/>
            </a:lvl1pPr>
            <a:lvl2pPr>
              <a:defRPr sz="1939"/>
            </a:lvl2pPr>
            <a:lvl3pPr>
              <a:defRPr sz="1616"/>
            </a:lvl3pPr>
            <a:lvl4pPr>
              <a:defRPr sz="1455"/>
            </a:lvl4pPr>
            <a:lvl5pPr>
              <a:defRPr sz="1455"/>
            </a:lvl5pPr>
            <a:lvl6pPr>
              <a:defRPr sz="1455"/>
            </a:lvl6pPr>
            <a:lvl7pPr>
              <a:defRPr sz="1455"/>
            </a:lvl7pPr>
            <a:lvl8pPr>
              <a:defRPr sz="1455"/>
            </a:lvl8pPr>
            <a:lvl9pPr>
              <a:defRPr sz="1455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3576" y="1600200"/>
            <a:ext cx="4053737" cy="4525736"/>
          </a:xfrm>
          <a:prstGeom prst="rect">
            <a:avLst/>
          </a:prstGeom>
        </p:spPr>
        <p:txBody>
          <a:bodyPr/>
          <a:lstStyle>
            <a:lvl1pPr>
              <a:defRPr sz="2263"/>
            </a:lvl1pPr>
            <a:lvl2pPr>
              <a:defRPr sz="1939"/>
            </a:lvl2pPr>
            <a:lvl3pPr>
              <a:defRPr sz="1616"/>
            </a:lvl3pPr>
            <a:lvl4pPr>
              <a:defRPr sz="1455"/>
            </a:lvl4pPr>
            <a:lvl5pPr>
              <a:defRPr sz="1455"/>
            </a:lvl5pPr>
            <a:lvl6pPr>
              <a:defRPr sz="1455"/>
            </a:lvl6pPr>
            <a:lvl7pPr>
              <a:defRPr sz="1455"/>
            </a:lvl7pPr>
            <a:lvl8pPr>
              <a:defRPr sz="1455"/>
            </a:lvl8pPr>
            <a:lvl9pPr>
              <a:defRPr sz="1455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503697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6687" y="274864"/>
            <a:ext cx="8230626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6687" y="1534886"/>
            <a:ext cx="4040909" cy="6395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39" b="1"/>
            </a:lvl1pPr>
            <a:lvl2pPr marL="369463" indent="0">
              <a:buNone/>
              <a:defRPr sz="1616" b="1"/>
            </a:lvl2pPr>
            <a:lvl3pPr marL="738927" indent="0">
              <a:buNone/>
              <a:defRPr sz="1455" b="1"/>
            </a:lvl3pPr>
            <a:lvl4pPr marL="1108390" indent="0">
              <a:buNone/>
              <a:defRPr sz="1293" b="1"/>
            </a:lvl4pPr>
            <a:lvl5pPr marL="1477853" indent="0">
              <a:buNone/>
              <a:defRPr sz="1293" b="1"/>
            </a:lvl5pPr>
            <a:lvl6pPr marL="1847317" indent="0">
              <a:buNone/>
              <a:defRPr sz="1293" b="1"/>
            </a:lvl6pPr>
            <a:lvl7pPr marL="2216780" indent="0">
              <a:buNone/>
              <a:defRPr sz="1293" b="1"/>
            </a:lvl7pPr>
            <a:lvl8pPr marL="2586243" indent="0">
              <a:buNone/>
              <a:defRPr sz="1293" b="1"/>
            </a:lvl8pPr>
            <a:lvl9pPr marL="2955707" indent="0">
              <a:buNone/>
              <a:defRPr sz="1293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6687" y="2174422"/>
            <a:ext cx="4040909" cy="3951514"/>
          </a:xfrm>
          <a:prstGeom prst="rect">
            <a:avLst/>
          </a:prstGeom>
        </p:spPr>
        <p:txBody>
          <a:bodyPr/>
          <a:lstStyle>
            <a:lvl1pPr>
              <a:defRPr sz="1939"/>
            </a:lvl1pPr>
            <a:lvl2pPr>
              <a:defRPr sz="1616"/>
            </a:lvl2pPr>
            <a:lvl3pPr>
              <a:defRPr sz="1455"/>
            </a:lvl3pPr>
            <a:lvl4pPr>
              <a:defRPr sz="1293"/>
            </a:lvl4pPr>
            <a:lvl5pPr>
              <a:defRPr sz="1293"/>
            </a:lvl5pPr>
            <a:lvl6pPr>
              <a:defRPr sz="1293"/>
            </a:lvl6pPr>
            <a:lvl7pPr>
              <a:defRPr sz="1293"/>
            </a:lvl7pPr>
            <a:lvl8pPr>
              <a:defRPr sz="1293"/>
            </a:lvl8pPr>
            <a:lvl9pPr>
              <a:defRPr sz="1293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121" y="1534886"/>
            <a:ext cx="4042192" cy="6395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39" b="1"/>
            </a:lvl1pPr>
            <a:lvl2pPr marL="369463" indent="0">
              <a:buNone/>
              <a:defRPr sz="1616" b="1"/>
            </a:lvl2pPr>
            <a:lvl3pPr marL="738927" indent="0">
              <a:buNone/>
              <a:defRPr sz="1455" b="1"/>
            </a:lvl3pPr>
            <a:lvl4pPr marL="1108390" indent="0">
              <a:buNone/>
              <a:defRPr sz="1293" b="1"/>
            </a:lvl4pPr>
            <a:lvl5pPr marL="1477853" indent="0">
              <a:buNone/>
              <a:defRPr sz="1293" b="1"/>
            </a:lvl5pPr>
            <a:lvl6pPr marL="1847317" indent="0">
              <a:buNone/>
              <a:defRPr sz="1293" b="1"/>
            </a:lvl6pPr>
            <a:lvl7pPr marL="2216780" indent="0">
              <a:buNone/>
              <a:defRPr sz="1293" b="1"/>
            </a:lvl7pPr>
            <a:lvl8pPr marL="2586243" indent="0">
              <a:buNone/>
              <a:defRPr sz="1293" b="1"/>
            </a:lvl8pPr>
            <a:lvl9pPr marL="2955707" indent="0">
              <a:buNone/>
              <a:defRPr sz="1293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121" y="2174422"/>
            <a:ext cx="4042192" cy="3951514"/>
          </a:xfrm>
          <a:prstGeom prst="rect">
            <a:avLst/>
          </a:prstGeom>
        </p:spPr>
        <p:txBody>
          <a:bodyPr/>
          <a:lstStyle>
            <a:lvl1pPr>
              <a:defRPr sz="1939"/>
            </a:lvl1pPr>
            <a:lvl2pPr>
              <a:defRPr sz="1616"/>
            </a:lvl2pPr>
            <a:lvl3pPr>
              <a:defRPr sz="1455"/>
            </a:lvl3pPr>
            <a:lvl4pPr>
              <a:defRPr sz="1293"/>
            </a:lvl4pPr>
            <a:lvl5pPr>
              <a:defRPr sz="1293"/>
            </a:lvl5pPr>
            <a:lvl6pPr>
              <a:defRPr sz="1293"/>
            </a:lvl6pPr>
            <a:lvl7pPr>
              <a:defRPr sz="1293"/>
            </a:lvl7pPr>
            <a:lvl8pPr>
              <a:defRPr sz="1293"/>
            </a:lvl8pPr>
            <a:lvl9pPr>
              <a:defRPr sz="1293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461433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6687" y="274864"/>
            <a:ext cx="8230626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4602714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1640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(with 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99251" y="183962"/>
            <a:ext cx="2364768" cy="2531555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5400000" scaled="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 err="1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26807" y="2796853"/>
            <a:ext cx="6383781" cy="1944216"/>
          </a:xfrm>
          <a:noFill/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noProof="0" dirty="0"/>
              <a:t>Mastertitelformat</a:t>
            </a:r>
            <a:endParaRPr lang="en-US" noProof="0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DC059C8A-4E30-4CF7-8596-8085B43DF3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6261914"/>
            <a:ext cx="2168482" cy="160615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AD71804E-76B6-4901-BC63-91145FE9009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7800" y="5669842"/>
            <a:ext cx="793750" cy="794193"/>
          </a:xfrm>
          <a:prstGeom prst="rect">
            <a:avLst/>
          </a:prstGeom>
        </p:spPr>
      </p:pic>
      <p:pic>
        <p:nvPicPr>
          <p:cNvPr id="1029" name="Picture 5" descr="N:\goettlic\My Documents\My_Doku_H\Project\SEI\Logos\SEI_without_text_hell.gif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404664"/>
            <a:ext cx="1171575" cy="1609725"/>
          </a:xfrm>
          <a:prstGeom prst="rect">
            <a:avLst/>
          </a:prstGeom>
          <a:noFill/>
          <a:extLst/>
        </p:spPr>
      </p:pic>
      <p:sp>
        <p:nvSpPr>
          <p:cNvPr id="7" name="TextBox 6"/>
          <p:cNvSpPr txBox="1"/>
          <p:nvPr userDrawn="1"/>
        </p:nvSpPr>
        <p:spPr>
          <a:xfrm>
            <a:off x="819175" y="2132856"/>
            <a:ext cx="7777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am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D7AD51B-E1AD-4E26-AD5A-D435CF905DB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15517"/>
            <a:ext cx="2103577" cy="497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8561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6687" y="273504"/>
            <a:ext cx="3008233" cy="1162050"/>
          </a:xfrm>
          <a:prstGeom prst="rect">
            <a:avLst/>
          </a:prstGeom>
        </p:spPr>
        <p:txBody>
          <a:bodyPr anchor="b"/>
          <a:lstStyle>
            <a:lvl1pPr algn="l">
              <a:defRPr sz="1616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243" y="273504"/>
            <a:ext cx="5112070" cy="5852432"/>
          </a:xfrm>
          <a:prstGeom prst="rect">
            <a:avLst/>
          </a:prstGeom>
        </p:spPr>
        <p:txBody>
          <a:bodyPr/>
          <a:lstStyle>
            <a:lvl1pPr>
              <a:defRPr sz="2586"/>
            </a:lvl1pPr>
            <a:lvl2pPr>
              <a:defRPr sz="2263"/>
            </a:lvl2pPr>
            <a:lvl3pPr>
              <a:defRPr sz="1939"/>
            </a:lvl3pPr>
            <a:lvl4pPr>
              <a:defRPr sz="1616"/>
            </a:lvl4pPr>
            <a:lvl5pPr>
              <a:defRPr sz="1616"/>
            </a:lvl5pPr>
            <a:lvl6pPr>
              <a:defRPr sz="1616"/>
            </a:lvl6pPr>
            <a:lvl7pPr>
              <a:defRPr sz="1616"/>
            </a:lvl7pPr>
            <a:lvl8pPr>
              <a:defRPr sz="1616"/>
            </a:lvl8pPr>
            <a:lvl9pPr>
              <a:defRPr sz="1616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6687" y="1435554"/>
            <a:ext cx="3008233" cy="46903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1"/>
            </a:lvl1pPr>
            <a:lvl2pPr marL="369463" indent="0">
              <a:buNone/>
              <a:defRPr sz="970"/>
            </a:lvl2pPr>
            <a:lvl3pPr marL="738927" indent="0">
              <a:buNone/>
              <a:defRPr sz="808"/>
            </a:lvl3pPr>
            <a:lvl4pPr marL="1108390" indent="0">
              <a:buNone/>
              <a:defRPr sz="727"/>
            </a:lvl4pPr>
            <a:lvl5pPr marL="1477853" indent="0">
              <a:buNone/>
              <a:defRPr sz="727"/>
            </a:lvl5pPr>
            <a:lvl6pPr marL="1847317" indent="0">
              <a:buNone/>
              <a:defRPr sz="727"/>
            </a:lvl6pPr>
            <a:lvl7pPr marL="2216780" indent="0">
              <a:buNone/>
              <a:defRPr sz="727"/>
            </a:lvl7pPr>
            <a:lvl8pPr marL="2586243" indent="0">
              <a:buNone/>
              <a:defRPr sz="727"/>
            </a:lvl8pPr>
            <a:lvl9pPr marL="2955707" indent="0">
              <a:buNone/>
              <a:defRPr sz="727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943086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112" y="4800600"/>
            <a:ext cx="5486656" cy="567418"/>
          </a:xfrm>
          <a:prstGeom prst="rect">
            <a:avLst/>
          </a:prstGeom>
        </p:spPr>
        <p:txBody>
          <a:bodyPr anchor="b"/>
          <a:lstStyle>
            <a:lvl1pPr algn="l">
              <a:defRPr sz="1616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112" y="612321"/>
            <a:ext cx="5486656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86"/>
            </a:lvl1pPr>
            <a:lvl2pPr marL="369463" indent="0">
              <a:buNone/>
              <a:defRPr sz="2263"/>
            </a:lvl2pPr>
            <a:lvl3pPr marL="738927" indent="0">
              <a:buNone/>
              <a:defRPr sz="1939"/>
            </a:lvl3pPr>
            <a:lvl4pPr marL="1108390" indent="0">
              <a:buNone/>
              <a:defRPr sz="1616"/>
            </a:lvl4pPr>
            <a:lvl5pPr marL="1477853" indent="0">
              <a:buNone/>
              <a:defRPr sz="1616"/>
            </a:lvl5pPr>
            <a:lvl6pPr marL="1847317" indent="0">
              <a:buNone/>
              <a:defRPr sz="1616"/>
            </a:lvl6pPr>
            <a:lvl7pPr marL="2216780" indent="0">
              <a:buNone/>
              <a:defRPr sz="1616"/>
            </a:lvl7pPr>
            <a:lvl8pPr marL="2586243" indent="0">
              <a:buNone/>
              <a:defRPr sz="1616"/>
            </a:lvl8pPr>
            <a:lvl9pPr marL="2955707" indent="0">
              <a:buNone/>
              <a:defRPr sz="1616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112" y="5368018"/>
            <a:ext cx="5486656" cy="8041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1"/>
            </a:lvl1pPr>
            <a:lvl2pPr marL="369463" indent="0">
              <a:buNone/>
              <a:defRPr sz="970"/>
            </a:lvl2pPr>
            <a:lvl3pPr marL="738927" indent="0">
              <a:buNone/>
              <a:defRPr sz="808"/>
            </a:lvl3pPr>
            <a:lvl4pPr marL="1108390" indent="0">
              <a:buNone/>
              <a:defRPr sz="727"/>
            </a:lvl4pPr>
            <a:lvl5pPr marL="1477853" indent="0">
              <a:buNone/>
              <a:defRPr sz="727"/>
            </a:lvl5pPr>
            <a:lvl6pPr marL="1847317" indent="0">
              <a:buNone/>
              <a:defRPr sz="727"/>
            </a:lvl6pPr>
            <a:lvl7pPr marL="2216780" indent="0">
              <a:buNone/>
              <a:defRPr sz="727"/>
            </a:lvl7pPr>
            <a:lvl8pPr marL="2586243" indent="0">
              <a:buNone/>
              <a:defRPr sz="727"/>
            </a:lvl8pPr>
            <a:lvl9pPr marL="2955707" indent="0">
              <a:buNone/>
              <a:defRPr sz="727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933886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6687" y="274864"/>
            <a:ext cx="8230626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6687" y="1600200"/>
            <a:ext cx="8230626" cy="452573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3702303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656" y="274865"/>
            <a:ext cx="2057657" cy="5851071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6687" y="274865"/>
            <a:ext cx="6049818" cy="585107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855001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cya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8" y="349610"/>
            <a:ext cx="83534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5757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8" y="349610"/>
            <a:ext cx="83534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27151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Peter Göttlicher, DESY , SEI 2025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3340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406426"/>
            <a:ext cx="4105276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Peter Göttlicher, DESY , SEI 2025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4643438" y="1406426"/>
            <a:ext cx="4116548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54871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Peter Göttlicher, DESY , SEI 2025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395289" y="1406427"/>
            <a:ext cx="4105276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395289" y="3963533"/>
            <a:ext cx="4105276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643438" y="1449389"/>
            <a:ext cx="4105274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4643439" y="4005263"/>
            <a:ext cx="4105274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71160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Peter Göttlicher, DESY , SEI 2025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395289" y="1406427"/>
            <a:ext cx="4105276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395289" y="3963533"/>
            <a:ext cx="4105276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2" name="Inhaltsplatzhalter 10">
            <a:extLst>
              <a:ext uri="{FF2B5EF4-FFF2-40B4-BE49-F238E27FC236}">
                <a16:creationId xmlns:a16="http://schemas.microsoft.com/office/drawing/2014/main" id="{3940162A-D75D-4335-9E40-1D7B2D50CB14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4643438" y="1449389"/>
            <a:ext cx="4105274" cy="2411411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r>
              <a:rPr lang="de-DE" dirty="0" err="1"/>
              <a:t>Object</a:t>
            </a:r>
            <a:endParaRPr lang="de-DE" dirty="0"/>
          </a:p>
        </p:txBody>
      </p:sp>
      <p:sp>
        <p:nvSpPr>
          <p:cNvPr id="13" name="Inhaltsplatzhalter 11">
            <a:extLst>
              <a:ext uri="{FF2B5EF4-FFF2-40B4-BE49-F238E27FC236}">
                <a16:creationId xmlns:a16="http://schemas.microsoft.com/office/drawing/2014/main" id="{383D9EF4-C943-4128-A189-76FB47C215C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643438" y="4005263"/>
            <a:ext cx="4105274" cy="2412644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0804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Peter Göttlicher, DESY , SEI 2025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395288" y="1449388"/>
            <a:ext cx="8353424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896943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287" y="349611"/>
            <a:ext cx="7741109" cy="45109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287" y="1406426"/>
            <a:ext cx="8353425" cy="50102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1579" y="6580800"/>
            <a:ext cx="7272810" cy="1868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/>
              <a:t>Peter Göttlicher, DESY , SEI 2025</a:t>
            </a:r>
            <a:endParaRPr lang="en-US" dirty="0"/>
          </a:p>
        </p:txBody>
      </p:sp>
      <p:sp>
        <p:nvSpPr>
          <p:cNvPr id="14" name="Textfeld 13"/>
          <p:cNvSpPr txBox="1"/>
          <p:nvPr userDrawn="1"/>
        </p:nvSpPr>
        <p:spPr>
          <a:xfrm>
            <a:off x="8136396" y="6580800"/>
            <a:ext cx="612316" cy="18684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1000" b="1" noProof="0" dirty="0"/>
              <a:t>Page </a:t>
            </a:r>
            <a:fld id="{0427E4B2-AC28-443E-BE04-5CD55098A90B}" type="slidenum">
              <a:rPr lang="en-US" sz="1000" b="1" noProof="0" smtClean="0"/>
              <a:pPr algn="r"/>
              <a:t>‹#›</a:t>
            </a:fld>
            <a:endParaRPr lang="en-US" sz="1000" b="1" noProof="0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91A9E512-39DB-45FA-95C7-CE8C891DDC68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12" y="6614019"/>
            <a:ext cx="325552" cy="100639"/>
          </a:xfrm>
          <a:prstGeom prst="rect">
            <a:avLst/>
          </a:prstGeom>
        </p:spPr>
      </p:pic>
      <p:pic>
        <p:nvPicPr>
          <p:cNvPr id="7" name="Grafik 7">
            <a:extLst>
              <a:ext uri="{FF2B5EF4-FFF2-40B4-BE49-F238E27FC236}">
                <a16:creationId xmlns:a16="http://schemas.microsoft.com/office/drawing/2014/main" id="{DF50EED4-7A71-4BCD-BB35-1266472DAE0B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141938"/>
            <a:ext cx="658404" cy="658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29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72" r:id="rId3"/>
    <p:sldLayoutId id="2147483674" r:id="rId4"/>
    <p:sldLayoutId id="2147483662" r:id="rId5"/>
    <p:sldLayoutId id="2147483668" r:id="rId6"/>
    <p:sldLayoutId id="2147483670" r:id="rId7"/>
    <p:sldLayoutId id="2147483673" r:id="rId8"/>
    <p:sldLayoutId id="2147483669" r:id="rId9"/>
    <p:sldLayoutId id="2147483666" r:id="rId10"/>
    <p:sldLayoutId id="2147483667" r:id="rId11"/>
    <p:sldLayoutId id="2147483675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tabLst>
          <a:tab pos="36195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953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38275" indent="-276225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13" userDrawn="1">
          <p15:clr>
            <a:srgbClr val="F26B43"/>
          </p15:clr>
        </p15:guide>
        <p15:guide id="2" pos="2925" userDrawn="1">
          <p15:clr>
            <a:srgbClr val="F26B43"/>
          </p15:clr>
        </p15:guide>
        <p15:guide id="3" pos="2835" userDrawn="1">
          <p15:clr>
            <a:srgbClr val="F26B43"/>
          </p15:clr>
        </p15:guide>
        <p15:guide id="4" pos="5511" userDrawn="1">
          <p15:clr>
            <a:srgbClr val="F26B43"/>
          </p15:clr>
        </p15:guide>
        <p15:guide id="5" pos="249" userDrawn="1">
          <p15:clr>
            <a:srgbClr val="F26B43"/>
          </p15:clr>
        </p15:guide>
        <p15:guide id="6" orient="horz" pos="4042" userDrawn="1">
          <p15:clr>
            <a:srgbClr val="F26B43"/>
          </p15:clr>
        </p15:guide>
        <p15:guide id="7" orient="horz" pos="2432" userDrawn="1">
          <p15:clr>
            <a:srgbClr val="F26B43"/>
          </p15:clr>
        </p15:guide>
        <p15:guide id="8" orient="horz" pos="2523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4"/>
          <p:cNvGrpSpPr>
            <a:grpSpLocks/>
          </p:cNvGrpSpPr>
          <p:nvPr userDrawn="1"/>
        </p:nvGrpSpPr>
        <p:grpSpPr bwMode="auto">
          <a:xfrm>
            <a:off x="2566" y="0"/>
            <a:ext cx="9141434" cy="6858000"/>
            <a:chOff x="0" y="0"/>
            <a:chExt cx="5758" cy="4320"/>
          </a:xfrm>
        </p:grpSpPr>
        <p:sp>
          <p:nvSpPr>
            <p:cNvPr id="1067011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5758" cy="4319"/>
            </a:xfrm>
            <a:prstGeom prst="rect">
              <a:avLst/>
            </a:prstGeom>
            <a:solidFill>
              <a:srgbClr val="0058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0377" tIns="55189" rIns="110377" bIns="55189" anchor="ctr"/>
            <a:lstStyle>
              <a:lvl1pPr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896938" indent="-34448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37953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93198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482850" indent="-27463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9400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33972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8544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43116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defRPr/>
              </a:pPr>
              <a:endParaRPr lang="de-DE" altLang="de-DE" sz="1778" b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67012" name="Rectangle 10"/>
            <p:cNvSpPr>
              <a:spLocks noChangeArrowheads="1"/>
            </p:cNvSpPr>
            <p:nvPr/>
          </p:nvSpPr>
          <p:spPr bwMode="auto">
            <a:xfrm>
              <a:off x="1926" y="4227"/>
              <a:ext cx="3831" cy="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0377" tIns="55189" rIns="110377" bIns="55189" anchor="ctr"/>
            <a:lstStyle>
              <a:lvl1pPr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896938" indent="-34448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37953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93198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482850" indent="-27463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9400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33972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8544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43116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defRPr/>
              </a:pPr>
              <a:endParaRPr lang="de-DE" altLang="de-DE" sz="1778" b="0">
                <a:latin typeface="Calibri" pitchFamily="34" charset="0"/>
                <a:cs typeface="Arial" charset="0"/>
              </a:endParaRPr>
            </a:p>
          </p:txBody>
        </p:sp>
        <p:pic>
          <p:nvPicPr>
            <p:cNvPr id="1030" name="Grafik 19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0276"/>
            <a:stretch>
              <a:fillRect/>
            </a:stretch>
          </p:blipFill>
          <p:spPr bwMode="auto">
            <a:xfrm>
              <a:off x="4458" y="3249"/>
              <a:ext cx="1098" cy="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1" name="Bild 4" descr="DDC_Sticker_groß_Schatten_RGB.png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7" y="3294"/>
              <a:ext cx="635" cy="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67015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181" cy="181"/>
            </a:xfrm>
            <a:prstGeom prst="rect">
              <a:avLst/>
            </a:prstGeom>
            <a:solidFill>
              <a:srgbClr val="CF68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mpd="dbl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0377" tIns="55189" rIns="110377" bIns="55189" anchor="ctr"/>
            <a:lstStyle>
              <a:lvl1pPr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896938" indent="-34448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37953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93198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482850" indent="-27463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9400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33972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8544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43116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defRPr/>
              </a:pPr>
              <a:endParaRPr lang="de-DE" altLang="de-DE" sz="1778" b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67016" name="Rectangle 6"/>
            <p:cNvSpPr>
              <a:spLocks noChangeArrowheads="1"/>
            </p:cNvSpPr>
            <p:nvPr/>
          </p:nvSpPr>
          <p:spPr bwMode="auto">
            <a:xfrm>
              <a:off x="0" y="4046"/>
              <a:ext cx="1927" cy="93"/>
            </a:xfrm>
            <a:prstGeom prst="rect">
              <a:avLst/>
            </a:prstGeom>
            <a:solidFill>
              <a:srgbClr val="CF68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0377" tIns="55189" rIns="110377" bIns="55189" anchor="ctr"/>
            <a:lstStyle>
              <a:lvl1pPr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896938" indent="-34448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37953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93198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482850" indent="-27463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9400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33972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8544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43116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defRPr/>
              </a:pPr>
              <a:endParaRPr lang="de-DE" altLang="de-DE" sz="1778" b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67017" name="Rectangle 7"/>
            <p:cNvSpPr>
              <a:spLocks noChangeArrowheads="1"/>
            </p:cNvSpPr>
            <p:nvPr/>
          </p:nvSpPr>
          <p:spPr bwMode="auto">
            <a:xfrm>
              <a:off x="0" y="4229"/>
              <a:ext cx="1927" cy="91"/>
            </a:xfrm>
            <a:prstGeom prst="rect">
              <a:avLst/>
            </a:prstGeom>
            <a:solidFill>
              <a:srgbClr val="9C9C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0377" tIns="55189" rIns="110377" bIns="55189" anchor="ctr"/>
            <a:lstStyle>
              <a:lvl1pPr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896938" indent="-34448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37953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93198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482850" indent="-27463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9400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33972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8544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43116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defRPr/>
              </a:pPr>
              <a:endParaRPr lang="de-DE" altLang="de-DE" sz="1778" b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67018" name="Rectangle 8"/>
            <p:cNvSpPr>
              <a:spLocks noChangeArrowheads="1"/>
            </p:cNvSpPr>
            <p:nvPr/>
          </p:nvSpPr>
          <p:spPr bwMode="auto">
            <a:xfrm>
              <a:off x="1926" y="4137"/>
              <a:ext cx="1926" cy="91"/>
            </a:xfrm>
            <a:prstGeom prst="rect">
              <a:avLst/>
            </a:prstGeom>
            <a:solidFill>
              <a:srgbClr val="B9B9B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0377" tIns="55189" rIns="110377" bIns="55189" anchor="ctr"/>
            <a:lstStyle>
              <a:lvl1pPr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896938" indent="-34448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37953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93198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482850" indent="-27463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9400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33972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8544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43116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defRPr/>
              </a:pPr>
              <a:endParaRPr lang="de-DE" altLang="de-DE" sz="1778" b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67019" name="Rectangle 9"/>
            <p:cNvSpPr>
              <a:spLocks noChangeArrowheads="1"/>
            </p:cNvSpPr>
            <p:nvPr/>
          </p:nvSpPr>
          <p:spPr bwMode="auto">
            <a:xfrm>
              <a:off x="0" y="4137"/>
              <a:ext cx="1927" cy="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0377" tIns="55189" rIns="110377" bIns="55189" anchor="ctr"/>
            <a:lstStyle>
              <a:lvl1pPr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896938" indent="-34448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37953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93198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482850" indent="-27463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9400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33972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8544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43116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defRPr/>
              </a:pPr>
              <a:endParaRPr lang="de-DE" altLang="de-DE" sz="1778" b="0">
                <a:latin typeface="Calibri" pitchFamily="34" charset="0"/>
                <a:cs typeface="Arial" charset="0"/>
              </a:endParaRPr>
            </a:p>
          </p:txBody>
        </p:sp>
      </p:grp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2842747" y="6668861"/>
            <a:ext cx="6020314" cy="22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194" tIns="44597" rIns="89194" bIns="44597">
            <a:spAutoFit/>
          </a:bodyPr>
          <a:lstStyle>
            <a:lvl1pPr algn="l" defTabSz="11033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896938" indent="-344488" algn="l" defTabSz="11033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379538" indent="-276225" algn="l" defTabSz="11033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931988" indent="-276225" algn="l" defTabSz="11033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482850" indent="-274638" algn="l" defTabSz="11033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940050" indent="-274638" defTabSz="1103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397250" indent="-274638" defTabSz="1103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854450" indent="-274638" defTabSz="1103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311650" indent="-274638" defTabSz="1103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 eaLnBrk="1" hangingPunct="1">
              <a:defRPr/>
            </a:pPr>
            <a:r>
              <a:rPr lang="de-DE" altLang="de-DE" sz="889" b="0">
                <a:latin typeface="Arial" charset="0"/>
                <a:cs typeface="Arial" charset="0"/>
              </a:rPr>
              <a:t>Peter Kaever  I   Zentralabteilung Forschungstechnik  I  www.hzdr.de</a:t>
            </a:r>
            <a:endParaRPr lang="de-DE" altLang="de-DE" sz="1778" b="0"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149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sldNum="0" hdr="0" dt="0"/>
  <p:txStyles>
    <p:titleStyle>
      <a:lvl1pPr algn="ctr" defTabSz="891587" rtl="0" eaLnBrk="0" fontAlgn="base" hangingPunct="0">
        <a:spcBef>
          <a:spcPct val="0"/>
        </a:spcBef>
        <a:spcAft>
          <a:spcPct val="0"/>
        </a:spcAft>
        <a:defRPr sz="4283">
          <a:solidFill>
            <a:schemeClr val="tx1"/>
          </a:solidFill>
          <a:latin typeface="+mj-lt"/>
          <a:ea typeface="+mj-ea"/>
          <a:cs typeface="+mj-cs"/>
        </a:defRPr>
      </a:lvl1pPr>
      <a:lvl2pPr algn="ctr" defTabSz="891587" rtl="0" eaLnBrk="0" fontAlgn="base" hangingPunct="0">
        <a:spcBef>
          <a:spcPct val="0"/>
        </a:spcBef>
        <a:spcAft>
          <a:spcPct val="0"/>
        </a:spcAft>
        <a:defRPr sz="4283">
          <a:solidFill>
            <a:schemeClr val="tx1"/>
          </a:solidFill>
          <a:latin typeface="Arial" charset="0"/>
          <a:cs typeface="Arial" charset="0"/>
        </a:defRPr>
      </a:lvl2pPr>
      <a:lvl3pPr algn="ctr" defTabSz="891587" rtl="0" eaLnBrk="0" fontAlgn="base" hangingPunct="0">
        <a:spcBef>
          <a:spcPct val="0"/>
        </a:spcBef>
        <a:spcAft>
          <a:spcPct val="0"/>
        </a:spcAft>
        <a:defRPr sz="4283">
          <a:solidFill>
            <a:schemeClr val="tx1"/>
          </a:solidFill>
          <a:latin typeface="Arial" charset="0"/>
          <a:cs typeface="Arial" charset="0"/>
        </a:defRPr>
      </a:lvl3pPr>
      <a:lvl4pPr algn="ctr" defTabSz="891587" rtl="0" eaLnBrk="0" fontAlgn="base" hangingPunct="0">
        <a:spcBef>
          <a:spcPct val="0"/>
        </a:spcBef>
        <a:spcAft>
          <a:spcPct val="0"/>
        </a:spcAft>
        <a:defRPr sz="4283">
          <a:solidFill>
            <a:schemeClr val="tx1"/>
          </a:solidFill>
          <a:latin typeface="Arial" charset="0"/>
          <a:cs typeface="Arial" charset="0"/>
        </a:defRPr>
      </a:lvl4pPr>
      <a:lvl5pPr algn="ctr" defTabSz="891587" rtl="0" eaLnBrk="0" fontAlgn="base" hangingPunct="0">
        <a:spcBef>
          <a:spcPct val="0"/>
        </a:spcBef>
        <a:spcAft>
          <a:spcPct val="0"/>
        </a:spcAft>
        <a:defRPr sz="4283">
          <a:solidFill>
            <a:schemeClr val="tx1"/>
          </a:solidFill>
          <a:latin typeface="Arial" charset="0"/>
          <a:cs typeface="Arial" charset="0"/>
        </a:defRPr>
      </a:lvl5pPr>
      <a:lvl6pPr marL="369463" algn="ctr" defTabSz="891587" rtl="0" fontAlgn="base">
        <a:spcBef>
          <a:spcPct val="0"/>
        </a:spcBef>
        <a:spcAft>
          <a:spcPct val="0"/>
        </a:spcAft>
        <a:defRPr sz="4283">
          <a:solidFill>
            <a:schemeClr val="tx1"/>
          </a:solidFill>
          <a:latin typeface="Arial" charset="0"/>
          <a:cs typeface="Arial" charset="0"/>
        </a:defRPr>
      </a:lvl6pPr>
      <a:lvl7pPr marL="738927" algn="ctr" defTabSz="891587" rtl="0" fontAlgn="base">
        <a:spcBef>
          <a:spcPct val="0"/>
        </a:spcBef>
        <a:spcAft>
          <a:spcPct val="0"/>
        </a:spcAft>
        <a:defRPr sz="4283">
          <a:solidFill>
            <a:schemeClr val="tx1"/>
          </a:solidFill>
          <a:latin typeface="Arial" charset="0"/>
          <a:cs typeface="Arial" charset="0"/>
        </a:defRPr>
      </a:lvl7pPr>
      <a:lvl8pPr marL="1108390" algn="ctr" defTabSz="891587" rtl="0" fontAlgn="base">
        <a:spcBef>
          <a:spcPct val="0"/>
        </a:spcBef>
        <a:spcAft>
          <a:spcPct val="0"/>
        </a:spcAft>
        <a:defRPr sz="4283">
          <a:solidFill>
            <a:schemeClr val="tx1"/>
          </a:solidFill>
          <a:latin typeface="Arial" charset="0"/>
          <a:cs typeface="Arial" charset="0"/>
        </a:defRPr>
      </a:lvl8pPr>
      <a:lvl9pPr marL="1477853" algn="ctr" defTabSz="891587" rtl="0" fontAlgn="base">
        <a:spcBef>
          <a:spcPct val="0"/>
        </a:spcBef>
        <a:spcAft>
          <a:spcPct val="0"/>
        </a:spcAft>
        <a:defRPr sz="4283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34827" indent="-334827" algn="l" defTabSz="891587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152">
          <a:solidFill>
            <a:schemeClr val="tx1"/>
          </a:solidFill>
          <a:latin typeface="+mn-lt"/>
          <a:ea typeface="+mn-ea"/>
          <a:cs typeface="+mn-cs"/>
        </a:defRPr>
      </a:lvl1pPr>
      <a:lvl2pPr marL="724816" indent="-278381" algn="l" defTabSz="891587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748">
          <a:solidFill>
            <a:schemeClr val="tx1"/>
          </a:solidFill>
          <a:latin typeface="+mn-lt"/>
          <a:cs typeface="+mn-cs"/>
        </a:defRPr>
      </a:lvl2pPr>
      <a:lvl3pPr marL="1114805" indent="-223217" algn="l" defTabSz="891587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343">
          <a:solidFill>
            <a:schemeClr val="tx1"/>
          </a:solidFill>
          <a:latin typeface="+mn-lt"/>
          <a:cs typeface="+mn-cs"/>
        </a:defRPr>
      </a:lvl3pPr>
      <a:lvl4pPr marL="1561240" indent="-223217" algn="l" defTabSz="891587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939">
          <a:solidFill>
            <a:schemeClr val="tx1"/>
          </a:solidFill>
          <a:latin typeface="+mn-lt"/>
          <a:cs typeface="+mn-cs"/>
        </a:defRPr>
      </a:lvl4pPr>
      <a:lvl5pPr marL="2006391" indent="-221935" algn="l" defTabSz="891587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939">
          <a:solidFill>
            <a:schemeClr val="tx1"/>
          </a:solidFill>
          <a:latin typeface="+mn-lt"/>
          <a:cs typeface="+mn-cs"/>
        </a:defRPr>
      </a:lvl5pPr>
      <a:lvl6pPr marL="2375854" indent="-221935" algn="l" defTabSz="891587" rtl="0" fontAlgn="base">
        <a:spcBef>
          <a:spcPct val="20000"/>
        </a:spcBef>
        <a:spcAft>
          <a:spcPct val="0"/>
        </a:spcAft>
        <a:buFont typeface="Arial" charset="0"/>
        <a:buChar char="»"/>
        <a:defRPr sz="1939">
          <a:solidFill>
            <a:schemeClr val="tx1"/>
          </a:solidFill>
          <a:latin typeface="+mn-lt"/>
          <a:cs typeface="+mn-cs"/>
        </a:defRPr>
      </a:lvl6pPr>
      <a:lvl7pPr marL="2745318" indent="-221935" algn="l" defTabSz="891587" rtl="0" fontAlgn="base">
        <a:spcBef>
          <a:spcPct val="20000"/>
        </a:spcBef>
        <a:spcAft>
          <a:spcPct val="0"/>
        </a:spcAft>
        <a:buFont typeface="Arial" charset="0"/>
        <a:buChar char="»"/>
        <a:defRPr sz="1939">
          <a:solidFill>
            <a:schemeClr val="tx1"/>
          </a:solidFill>
          <a:latin typeface="+mn-lt"/>
          <a:cs typeface="+mn-cs"/>
        </a:defRPr>
      </a:lvl7pPr>
      <a:lvl8pPr marL="3114781" indent="-221935" algn="l" defTabSz="891587" rtl="0" fontAlgn="base">
        <a:spcBef>
          <a:spcPct val="20000"/>
        </a:spcBef>
        <a:spcAft>
          <a:spcPct val="0"/>
        </a:spcAft>
        <a:buFont typeface="Arial" charset="0"/>
        <a:buChar char="»"/>
        <a:defRPr sz="1939">
          <a:solidFill>
            <a:schemeClr val="tx1"/>
          </a:solidFill>
          <a:latin typeface="+mn-lt"/>
          <a:cs typeface="+mn-cs"/>
        </a:defRPr>
      </a:lvl8pPr>
      <a:lvl9pPr marL="3484244" indent="-221935" algn="l" defTabSz="891587" rtl="0" fontAlgn="base">
        <a:spcBef>
          <a:spcPct val="20000"/>
        </a:spcBef>
        <a:spcAft>
          <a:spcPct val="0"/>
        </a:spcAft>
        <a:buFont typeface="Arial" charset="0"/>
        <a:buChar char="»"/>
        <a:defRPr sz="1939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738927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1pPr>
      <a:lvl2pPr marL="369463" algn="l" defTabSz="738927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2pPr>
      <a:lvl3pPr marL="738927" algn="l" defTabSz="738927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3pPr>
      <a:lvl4pPr marL="1108390" algn="l" defTabSz="738927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4pPr>
      <a:lvl5pPr marL="1477853" algn="l" defTabSz="738927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5pPr>
      <a:lvl6pPr marL="1847317" algn="l" defTabSz="738927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6pPr>
      <a:lvl7pPr marL="2216780" algn="l" defTabSz="738927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7pPr>
      <a:lvl8pPr marL="2586243" algn="l" defTabSz="738927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8pPr>
      <a:lvl9pPr marL="2955707" algn="l" defTabSz="738927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Peter.goettlicher@desy.de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4294967295"/>
          </p:nvPr>
        </p:nvSpPr>
        <p:spPr>
          <a:xfrm>
            <a:off x="5436096" y="5270589"/>
            <a:ext cx="1800200" cy="114608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Peter </a:t>
            </a:r>
            <a:r>
              <a:rPr lang="en-US" dirty="0" err="1"/>
              <a:t>Göttlicher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24. </a:t>
            </a:r>
            <a:r>
              <a:rPr lang="en-US" dirty="0" err="1"/>
              <a:t>März</a:t>
            </a:r>
            <a:r>
              <a:rPr lang="en-US" dirty="0"/>
              <a:t> 2025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07854" y="3352968"/>
            <a:ext cx="70711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000" dirty="0">
                <a:solidFill>
                  <a:srgbClr val="FF0000"/>
                </a:solidFill>
              </a:rPr>
              <a:t>Elektronik-Fertigung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862967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Proceedings</a:t>
            </a:r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Peter Göttlicher, DESY , SEI 2025</a:t>
            </a:r>
            <a:endParaRPr lang="en-US" noProof="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412776"/>
            <a:ext cx="7290778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Es soll wieder Anfragen</a:t>
            </a:r>
          </a:p>
          <a:p>
            <a:pPr marL="457200" indent="-457200">
              <a:buFontTx/>
              <a:buChar char="-"/>
            </a:pPr>
            <a:r>
              <a:rPr lang="de-DE" sz="3200" dirty="0"/>
              <a:t>Datenträger</a:t>
            </a:r>
          </a:p>
          <a:p>
            <a:pPr marL="457200" indent="-457200">
              <a:buFontTx/>
              <a:buChar char="-"/>
            </a:pPr>
            <a:r>
              <a:rPr lang="de-DE" sz="3200" dirty="0"/>
              <a:t>Online</a:t>
            </a:r>
          </a:p>
          <a:p>
            <a:endParaRPr lang="de-DE" sz="3200" dirty="0"/>
          </a:p>
          <a:p>
            <a:r>
              <a:rPr lang="de-DE" sz="3200" dirty="0"/>
              <a:t>So wird es gemacht.</a:t>
            </a:r>
          </a:p>
          <a:p>
            <a:endParaRPr lang="de-DE" sz="3200" dirty="0"/>
          </a:p>
          <a:p>
            <a:r>
              <a:rPr lang="de-DE" sz="3200" dirty="0"/>
              <a:t>Ich brauche zeitnah freiwillig die </a:t>
            </a:r>
          </a:p>
          <a:p>
            <a:r>
              <a:rPr lang="de-DE" sz="3200" dirty="0"/>
              <a:t>Rückmeldungen,</a:t>
            </a:r>
          </a:p>
          <a:p>
            <a:r>
              <a:rPr lang="de-DE" sz="3200" dirty="0"/>
              <a:t>Ob ich die </a:t>
            </a:r>
            <a:r>
              <a:rPr lang="de-DE" sz="3200" dirty="0" err="1"/>
              <a:t>Slides</a:t>
            </a:r>
            <a:r>
              <a:rPr lang="de-DE" sz="3200" dirty="0"/>
              <a:t> nehmen soll oder ein </a:t>
            </a:r>
          </a:p>
          <a:p>
            <a:r>
              <a:rPr lang="de-DE" sz="3200" dirty="0"/>
              <a:t>Text eingereicht wird.</a:t>
            </a:r>
          </a:p>
        </p:txBody>
      </p:sp>
    </p:spTree>
    <p:extLst>
      <p:ext uri="{BB962C8B-B14F-4D97-AF65-F5344CB8AC3E}">
        <p14:creationId xmlns:p14="http://schemas.microsoft.com/office/powerpoint/2010/main" val="2777371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E66A6-6E5D-4C13-B3B4-EF85CF2C6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Vorbereitung</a:t>
            </a:r>
            <a:endParaRPr lang="de-D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14D8B0-F5DA-40FB-B2B3-8F334EDB2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Peter Göttlicher, DESY , SEI 2025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3D0308-4407-4CED-BEAB-AED40C41BF1A}"/>
              </a:ext>
            </a:extLst>
          </p:cNvPr>
          <p:cNvSpPr txBox="1"/>
          <p:nvPr/>
        </p:nvSpPr>
        <p:spPr>
          <a:xfrm>
            <a:off x="819843" y="1449388"/>
            <a:ext cx="472437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Danke</a:t>
            </a:r>
            <a:r>
              <a:rPr lang="en-US" sz="2400" dirty="0"/>
              <a:t> an die </a:t>
            </a:r>
            <a:r>
              <a:rPr lang="en-US" sz="2400" dirty="0" err="1"/>
              <a:t>lokale</a:t>
            </a:r>
            <a:r>
              <a:rPr lang="en-US" sz="2400" dirty="0"/>
              <a:t> </a:t>
            </a:r>
            <a:r>
              <a:rPr lang="en-US" sz="2400" dirty="0" err="1"/>
              <a:t>Organisation</a:t>
            </a:r>
            <a:endParaRPr lang="en-US" sz="2400" dirty="0"/>
          </a:p>
          <a:p>
            <a:endParaRPr lang="en-US" sz="2400" dirty="0"/>
          </a:p>
          <a:p>
            <a:pPr marL="285750" indent="-285750">
              <a:buFontTx/>
              <a:buChar char="-"/>
            </a:pPr>
            <a:r>
              <a:rPr lang="en-US" sz="2400" dirty="0"/>
              <a:t>Frau </a:t>
            </a:r>
            <a:r>
              <a:rPr lang="en-US" sz="2400" dirty="0" err="1"/>
              <a:t>Dathe</a:t>
            </a:r>
            <a:endParaRPr lang="en-US" sz="2400" dirty="0"/>
          </a:p>
          <a:p>
            <a:pPr marL="285750" indent="-285750">
              <a:buFontTx/>
              <a:buChar char="-"/>
            </a:pPr>
            <a:endParaRPr lang="en-US" sz="2400" dirty="0"/>
          </a:p>
          <a:p>
            <a:pPr marL="285750" indent="-285750">
              <a:buFontTx/>
              <a:buChar char="-"/>
            </a:pPr>
            <a:r>
              <a:rPr lang="en-US" sz="2400" dirty="0"/>
              <a:t>Peter </a:t>
            </a:r>
            <a:r>
              <a:rPr lang="en-US" sz="2400" dirty="0" err="1"/>
              <a:t>Kaever</a:t>
            </a:r>
            <a:endParaRPr lang="de-DE" sz="2400" dirty="0" err="1"/>
          </a:p>
        </p:txBody>
      </p:sp>
    </p:spTree>
    <p:extLst>
      <p:ext uri="{BB962C8B-B14F-4D97-AF65-F5344CB8AC3E}">
        <p14:creationId xmlns:p14="http://schemas.microsoft.com/office/powerpoint/2010/main" val="1975289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Peter Göttlicher, DESY , SEI 2025</a:t>
            </a:r>
            <a:endParaRPr lang="en-US" noProof="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052736"/>
            <a:ext cx="9144000" cy="470898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30000" dirty="0">
                <a:solidFill>
                  <a:schemeClr val="bg1"/>
                </a:solidFill>
              </a:rPr>
              <a:t> 5</a:t>
            </a:r>
            <a:r>
              <a:rPr lang="en-US" sz="9600" dirty="0">
                <a:solidFill>
                  <a:schemeClr val="bg1"/>
                </a:solidFill>
              </a:rPr>
              <a:t> </a:t>
            </a:r>
            <a:r>
              <a:rPr lang="en-US" sz="9600" dirty="0" err="1">
                <a:solidFill>
                  <a:schemeClr val="bg1"/>
                </a:solidFill>
              </a:rPr>
              <a:t>Minuten</a:t>
            </a:r>
            <a:endParaRPr lang="de-DE" sz="9600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110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Peter Göttlicher, DESY , SEI 2025</a:t>
            </a:r>
            <a:endParaRPr lang="en-US" noProof="0" dirty="0"/>
          </a:p>
        </p:txBody>
      </p:sp>
      <p:sp>
        <p:nvSpPr>
          <p:cNvPr id="5" name="TextBox 4"/>
          <p:cNvSpPr txBox="1"/>
          <p:nvPr/>
        </p:nvSpPr>
        <p:spPr>
          <a:xfrm>
            <a:off x="5358" y="1052736"/>
            <a:ext cx="9138642" cy="470898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0000" dirty="0">
                <a:solidFill>
                  <a:schemeClr val="bg1"/>
                </a:solidFill>
              </a:rPr>
              <a:t> 1</a:t>
            </a:r>
            <a:r>
              <a:rPr lang="en-US" sz="9600" dirty="0">
                <a:solidFill>
                  <a:schemeClr val="bg1"/>
                </a:solidFill>
              </a:rPr>
              <a:t> Minute</a:t>
            </a:r>
            <a:endParaRPr lang="de-DE" sz="9600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814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5288" y="994779"/>
            <a:ext cx="820916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An </a:t>
            </a:r>
            <a:r>
              <a:rPr lang="en-US" sz="2400" dirty="0" err="1"/>
              <a:t>alle</a:t>
            </a:r>
            <a:r>
              <a:rPr lang="en-US" sz="2400" dirty="0"/>
              <a:t>, die in den </a:t>
            </a:r>
            <a:r>
              <a:rPr lang="en-US" sz="2400" dirty="0" err="1"/>
              <a:t>letzten</a:t>
            </a:r>
            <a:r>
              <a:rPr lang="en-US" sz="2400" dirty="0"/>
              <a:t> </a:t>
            </a:r>
            <a:r>
              <a:rPr lang="en-US" sz="2400" dirty="0" err="1"/>
              <a:t>Stunden</a:t>
            </a:r>
            <a:r>
              <a:rPr lang="en-US" sz="2400" dirty="0"/>
              <a:t> </a:t>
            </a:r>
            <a:r>
              <a:rPr lang="en-US" sz="2400" dirty="0" err="1"/>
              <a:t>noch</a:t>
            </a:r>
            <a:r>
              <a:rPr lang="en-US" sz="2400" dirty="0"/>
              <a:t> </a:t>
            </a:r>
            <a:r>
              <a:rPr lang="en-US" sz="2400" dirty="0" err="1"/>
              <a:t>gekommen</a:t>
            </a:r>
            <a:r>
              <a:rPr lang="en-US" sz="2400" dirty="0"/>
              <a:t> </a:t>
            </a:r>
            <a:r>
              <a:rPr lang="en-US" sz="2400" dirty="0" err="1"/>
              <a:t>sind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Am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zur</a:t>
            </a:r>
            <a:r>
              <a:rPr lang="en-US" sz="9600" dirty="0"/>
              <a:t>      - 2025</a:t>
            </a:r>
          </a:p>
          <a:p>
            <a:r>
              <a:rPr lang="en-US" sz="2400" dirty="0"/>
              <a:t>                           </a:t>
            </a:r>
            <a:endParaRPr lang="de-DE" sz="2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Willkommen</a:t>
            </a:r>
            <a:endParaRPr lang="de-DE" dirty="0"/>
          </a:p>
        </p:txBody>
      </p:sp>
      <p:pic>
        <p:nvPicPr>
          <p:cNvPr id="3075" name="Picture 3" descr="N:\goettlic\My Documents\My_Doku_H\Project\SEI\Logos\SEI_without_text_blu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048728"/>
            <a:ext cx="1291486" cy="1779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Peter Göttlicher, DESY , SEI 2025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C34C877-4CF5-4906-BBC1-2545E97B73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556785"/>
            <a:ext cx="5298216" cy="1252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502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78146" y="865598"/>
            <a:ext cx="73877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Im</a:t>
            </a:r>
            <a:r>
              <a:rPr lang="en-US" sz="2400" dirty="0">
                <a:solidFill>
                  <a:srgbClr val="FF0000"/>
                </a:solidFill>
              </a:rPr>
              <a:t> Hybrid Format</a:t>
            </a:r>
          </a:p>
          <a:p>
            <a:r>
              <a:rPr lang="en-US" sz="2400" dirty="0"/>
              <a:t>	</a:t>
            </a:r>
            <a:r>
              <a:rPr lang="en-US" sz="2400" dirty="0" err="1"/>
              <a:t>Alle</a:t>
            </a:r>
            <a:r>
              <a:rPr lang="en-US" sz="2400" dirty="0"/>
              <a:t>:		62</a:t>
            </a:r>
            <a:r>
              <a:rPr lang="de-DE" sz="2400" dirty="0"/>
              <a:t> </a:t>
            </a:r>
          </a:p>
          <a:p>
            <a:r>
              <a:rPr lang="en-US" sz="2400" dirty="0"/>
              <a:t>	</a:t>
            </a:r>
            <a:r>
              <a:rPr lang="en-US" sz="2400" dirty="0" err="1"/>
              <a:t>Vor</a:t>
            </a:r>
            <a:r>
              <a:rPr lang="en-US" sz="2400" dirty="0"/>
              <a:t> Ort :	51</a:t>
            </a:r>
            <a:endParaRPr lang="de-DE" sz="2400" dirty="0"/>
          </a:p>
          <a:p>
            <a:r>
              <a:rPr lang="de-DE" sz="2400" dirty="0"/>
              <a:t>	Online : 	11</a:t>
            </a:r>
          </a:p>
          <a:p>
            <a:endParaRPr lang="en-US" sz="2400" dirty="0"/>
          </a:p>
          <a:p>
            <a:endParaRPr lang="de-DE" sz="2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Herzlich</a:t>
            </a:r>
            <a:r>
              <a:rPr lang="en-US" dirty="0"/>
              <a:t> </a:t>
            </a:r>
            <a:r>
              <a:rPr lang="en-US" dirty="0" err="1"/>
              <a:t>Willkommen</a:t>
            </a:r>
            <a:endParaRPr lang="de-DE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Peter Göttlicher, DESY , SEI 2025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7AB96AF-392A-4B29-AA00-61C8FAEB46C1}"/>
              </a:ext>
            </a:extLst>
          </p:cNvPr>
          <p:cNvSpPr/>
          <p:nvPr/>
        </p:nvSpPr>
        <p:spPr>
          <a:xfrm>
            <a:off x="3275856" y="1340768"/>
            <a:ext cx="5184000" cy="288032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E7BF0D-8ECA-4FCC-94F5-FD9DA92D4E4F}"/>
              </a:ext>
            </a:extLst>
          </p:cNvPr>
          <p:cNvSpPr/>
          <p:nvPr/>
        </p:nvSpPr>
        <p:spPr>
          <a:xfrm>
            <a:off x="3276301" y="1681258"/>
            <a:ext cx="3672000" cy="288032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5EB6575-E180-41F8-82DC-D68830E26260}"/>
              </a:ext>
            </a:extLst>
          </p:cNvPr>
          <p:cNvSpPr/>
          <p:nvPr/>
        </p:nvSpPr>
        <p:spPr>
          <a:xfrm>
            <a:off x="3275856" y="2065916"/>
            <a:ext cx="792000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5C932D-944E-4207-883B-C2CCE96973FA}"/>
              </a:ext>
            </a:extLst>
          </p:cNvPr>
          <p:cNvSpPr txBox="1"/>
          <p:nvPr/>
        </p:nvSpPr>
        <p:spPr>
          <a:xfrm>
            <a:off x="611560" y="2406406"/>
            <a:ext cx="6928692" cy="42165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ONLINE </a:t>
            </a:r>
            <a:r>
              <a:rPr lang="en-US" sz="1600" dirty="0" err="1">
                <a:solidFill>
                  <a:srgbClr val="FF0000"/>
                </a:solidFill>
              </a:rPr>
              <a:t>geht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über</a:t>
            </a:r>
            <a:r>
              <a:rPr lang="en-US" sz="1600" dirty="0">
                <a:solidFill>
                  <a:srgbClr val="FF0000"/>
                </a:solidFill>
              </a:rPr>
              <a:t> Zoom, </a:t>
            </a:r>
          </a:p>
          <a:p>
            <a:pPr marL="285750" indent="-285750">
              <a:buFontTx/>
              <a:buChar char="-"/>
            </a:pPr>
            <a:r>
              <a:rPr lang="en-US" sz="2000" dirty="0"/>
              <a:t>Link </a:t>
            </a:r>
            <a:r>
              <a:rPr lang="en-US" sz="2000" dirty="0" err="1"/>
              <a:t>ist</a:t>
            </a:r>
            <a:r>
              <a:rPr lang="en-US" sz="2000" dirty="0"/>
              <a:t> NUR </a:t>
            </a:r>
            <a:r>
              <a:rPr lang="en-US" sz="2000" dirty="0" err="1"/>
              <a:t>für</a:t>
            </a:r>
            <a:r>
              <a:rPr lang="en-US" sz="2000" dirty="0"/>
              <a:t>  </a:t>
            </a:r>
            <a:r>
              <a:rPr lang="en-US" sz="2000" dirty="0" err="1"/>
              <a:t>Registrierte</a:t>
            </a:r>
            <a:r>
              <a:rPr lang="en-US" sz="2000" dirty="0"/>
              <a:t> </a:t>
            </a:r>
          </a:p>
          <a:p>
            <a:pPr marL="285750" indent="-285750">
              <a:buClr>
                <a:schemeClr val="bg1"/>
              </a:buClr>
              <a:buFontTx/>
              <a:buChar char="-"/>
            </a:pPr>
            <a:r>
              <a:rPr lang="en-US" sz="2000" dirty="0">
                <a:sym typeface="Wingdings" panose="05000000000000000000" pitchFamily="2" charset="2"/>
              </a:rPr>
              <a:t></a:t>
            </a:r>
            <a:r>
              <a:rPr lang="en-US" sz="2000" dirty="0"/>
              <a:t>  die </a:t>
            </a:r>
            <a:r>
              <a:rPr lang="en-US" sz="2000" dirty="0" err="1"/>
              <a:t>Teilnehmenden</a:t>
            </a:r>
            <a:r>
              <a:rPr lang="en-US" sz="2000" dirty="0"/>
              <a:t> </a:t>
            </a:r>
            <a:r>
              <a:rPr lang="en-US" sz="2000" dirty="0" err="1"/>
              <a:t>sollten</a:t>
            </a:r>
            <a:r>
              <a:rPr lang="en-US" sz="2000" dirty="0"/>
              <a:t> </a:t>
            </a:r>
            <a:r>
              <a:rPr lang="en-US" sz="2000" dirty="0" err="1"/>
              <a:t>allen</a:t>
            </a:r>
            <a:r>
              <a:rPr lang="en-US" sz="2000" dirty="0"/>
              <a:t> </a:t>
            </a:r>
            <a:r>
              <a:rPr lang="en-US" sz="2000" dirty="0" err="1"/>
              <a:t>bekannt</a:t>
            </a:r>
            <a:r>
              <a:rPr lang="en-US" sz="2000" dirty="0"/>
              <a:t> sein.</a:t>
            </a:r>
          </a:p>
          <a:p>
            <a:pPr marL="742950" lvl="1" indent="-285750">
              <a:buFontTx/>
              <a:buChar char="-"/>
            </a:pPr>
            <a:r>
              <a:rPr lang="en-US" sz="2000" dirty="0" err="1"/>
              <a:t>Wenn</a:t>
            </a:r>
            <a:r>
              <a:rPr lang="en-US" sz="2000" dirty="0"/>
              <a:t> </a:t>
            </a:r>
            <a:r>
              <a:rPr lang="en-US" sz="2000" dirty="0" err="1"/>
              <a:t>noch</a:t>
            </a:r>
            <a:r>
              <a:rPr lang="en-US" sz="2000" dirty="0"/>
              <a:t> </a:t>
            </a:r>
            <a:r>
              <a:rPr lang="en-US" sz="2000" dirty="0" err="1"/>
              <a:t>jemand</a:t>
            </a:r>
            <a:r>
              <a:rPr lang="en-US" sz="2000" dirty="0"/>
              <a:t> rein will, </a:t>
            </a:r>
            <a:r>
              <a:rPr lang="en-US" sz="2000" dirty="0" err="1"/>
              <a:t>bitte</a:t>
            </a:r>
            <a:r>
              <a:rPr lang="en-US" sz="2000" dirty="0"/>
              <a:t> </a:t>
            </a:r>
            <a:r>
              <a:rPr lang="en-US" sz="2000" dirty="0" err="1"/>
              <a:t>als</a:t>
            </a:r>
            <a:r>
              <a:rPr lang="en-US" sz="2000" dirty="0"/>
              <a:t> E-Mail an </a:t>
            </a:r>
            <a:r>
              <a:rPr lang="en-US" sz="2000" dirty="0" err="1"/>
              <a:t>mich</a:t>
            </a:r>
            <a:r>
              <a:rPr lang="en-US" sz="2000" dirty="0"/>
              <a:t> </a:t>
            </a:r>
          </a:p>
          <a:p>
            <a:pPr marL="742950" lvl="1" indent="-285750">
              <a:buClr>
                <a:schemeClr val="bg1"/>
              </a:buClr>
              <a:buFontTx/>
              <a:buChar char="-"/>
            </a:pPr>
            <a:r>
              <a:rPr lang="en-US" sz="2000" dirty="0"/>
              <a:t>(peter.Goettlicher@desy.de)</a:t>
            </a:r>
          </a:p>
          <a:p>
            <a:pPr marL="742950" lvl="1" indent="-285750">
              <a:buFontTx/>
              <a:buChar char="-"/>
            </a:pPr>
            <a:r>
              <a:rPr lang="en-US" sz="2000" dirty="0"/>
              <a:t>Ich </a:t>
            </a:r>
            <a:r>
              <a:rPr lang="en-US" sz="2000" dirty="0" err="1"/>
              <a:t>trage</a:t>
            </a:r>
            <a:r>
              <a:rPr lang="en-US" sz="2000" dirty="0"/>
              <a:t> </a:t>
            </a:r>
            <a:r>
              <a:rPr lang="en-US" sz="2000" dirty="0" err="1"/>
              <a:t>als</a:t>
            </a:r>
            <a:r>
              <a:rPr lang="en-US" sz="2000" dirty="0"/>
              <a:t> </a:t>
            </a:r>
            <a:r>
              <a:rPr lang="en-US" sz="2000" dirty="0" err="1"/>
              <a:t>Teilnehmend</a:t>
            </a:r>
            <a:r>
              <a:rPr lang="en-US" sz="2000" dirty="0"/>
              <a:t> </a:t>
            </a:r>
            <a:r>
              <a:rPr lang="en-US" sz="2000" dirty="0" err="1"/>
              <a:t>nach</a:t>
            </a:r>
            <a:r>
              <a:rPr lang="en-US" sz="2000" dirty="0"/>
              <a:t>. </a:t>
            </a:r>
          </a:p>
          <a:p>
            <a:pPr marL="742950" lvl="1" indent="-285750">
              <a:buFontTx/>
              <a:buChar char="-"/>
            </a:pPr>
            <a:r>
              <a:rPr lang="en-US" sz="2000" dirty="0"/>
              <a:t>Link </a:t>
            </a:r>
            <a:r>
              <a:rPr lang="en-US" sz="2000" dirty="0" err="1"/>
              <a:t>dann</a:t>
            </a:r>
            <a:r>
              <a:rPr lang="en-US" sz="2000" dirty="0"/>
              <a:t> </a:t>
            </a:r>
            <a:r>
              <a:rPr lang="en-US" sz="2000" dirty="0" err="1"/>
              <a:t>sichbar</a:t>
            </a:r>
            <a:r>
              <a:rPr lang="en-US" sz="2000" dirty="0"/>
              <a:t> in INDICO</a:t>
            </a:r>
          </a:p>
          <a:p>
            <a:pPr marL="742950" lvl="1" indent="-285750">
              <a:buFontTx/>
              <a:buChar char="-"/>
            </a:pPr>
            <a:r>
              <a:rPr lang="en-US" sz="2000" dirty="0"/>
              <a:t>Nur </a:t>
            </a:r>
            <a:r>
              <a:rPr lang="en-US" sz="2000" dirty="0" err="1"/>
              <a:t>dann</a:t>
            </a:r>
            <a:r>
              <a:rPr lang="en-US" sz="2000" dirty="0"/>
              <a:t> </a:t>
            </a:r>
            <a:r>
              <a:rPr lang="en-US" sz="2000" dirty="0" err="1"/>
              <a:t>weitergeben</a:t>
            </a:r>
            <a:r>
              <a:rPr lang="en-US" sz="2000" dirty="0"/>
              <a:t>, </a:t>
            </a:r>
          </a:p>
          <a:p>
            <a:pPr marL="285750" indent="-285750">
              <a:buFontTx/>
              <a:buChar char="-"/>
            </a:pPr>
            <a:r>
              <a:rPr lang="en-US" sz="2000" dirty="0" err="1"/>
              <a:t>Wir</a:t>
            </a:r>
            <a:r>
              <a:rPr lang="en-US" sz="2000" dirty="0"/>
              <a:t> </a:t>
            </a:r>
            <a:r>
              <a:rPr lang="en-US" sz="2000" dirty="0" err="1"/>
              <a:t>werden</a:t>
            </a:r>
            <a:r>
              <a:rPr lang="en-US" sz="2000" dirty="0"/>
              <a:t> in den </a:t>
            </a:r>
            <a:r>
              <a:rPr lang="en-US" sz="2000" dirty="0" err="1"/>
              <a:t>Pausen</a:t>
            </a:r>
            <a:r>
              <a:rPr lang="en-US" sz="2000" dirty="0"/>
              <a:t> </a:t>
            </a:r>
          </a:p>
          <a:p>
            <a:pPr marL="285750" indent="-285750">
              <a:buClr>
                <a:schemeClr val="bg1"/>
              </a:buClr>
              <a:buFontTx/>
              <a:buChar char="-"/>
            </a:pPr>
            <a:r>
              <a:rPr lang="en-US" sz="2000" dirty="0"/>
              <a:t>die Zoom Session </a:t>
            </a:r>
            <a:r>
              <a:rPr lang="en-US" sz="2000" b="1" u="sng" dirty="0" err="1"/>
              <a:t>nicht</a:t>
            </a:r>
            <a:r>
              <a:rPr lang="en-US" sz="2000" dirty="0"/>
              <a:t> </a:t>
            </a:r>
            <a:r>
              <a:rPr lang="en-US" sz="2000" dirty="0" err="1"/>
              <a:t>stoppen</a:t>
            </a:r>
            <a:endParaRPr lang="en-US" sz="2000" dirty="0"/>
          </a:p>
          <a:p>
            <a:pPr marL="742950" lvl="1" indent="-285750">
              <a:buFontTx/>
              <a:buChar char="-"/>
            </a:pPr>
            <a:r>
              <a:rPr lang="en-US" sz="2000" dirty="0"/>
              <a:t>Aber </a:t>
            </a:r>
            <a:r>
              <a:rPr lang="en-US" sz="2000" dirty="0" err="1"/>
              <a:t>keine</a:t>
            </a:r>
            <a:r>
              <a:rPr lang="en-US" sz="2000" dirty="0"/>
              <a:t> Breakouts</a:t>
            </a:r>
          </a:p>
          <a:p>
            <a:pPr marL="742950" lvl="1" indent="-285750">
              <a:buFontTx/>
              <a:buChar char="-"/>
            </a:pPr>
            <a:r>
              <a:rPr lang="en-US" sz="2000" b="1" dirty="0"/>
              <a:t>Eine</a:t>
            </a:r>
            <a:r>
              <a:rPr lang="en-US" sz="2000" dirty="0"/>
              <a:t> </a:t>
            </a:r>
            <a:r>
              <a:rPr lang="en-US" sz="2000" dirty="0" err="1"/>
              <a:t>Kommunikatioin</a:t>
            </a:r>
            <a:r>
              <a:rPr lang="en-US" sz="2000" dirty="0"/>
              <a:t> </a:t>
            </a:r>
            <a:r>
              <a:rPr lang="en-US" sz="2000" dirty="0" err="1"/>
              <a:t>nach</a:t>
            </a:r>
            <a:r>
              <a:rPr lang="en-US" sz="2000" dirty="0"/>
              <a:t> </a:t>
            </a:r>
            <a:r>
              <a:rPr lang="en-US" sz="2000" dirty="0" err="1"/>
              <a:t>außen</a:t>
            </a:r>
            <a:endParaRPr lang="en-US" sz="2000" dirty="0"/>
          </a:p>
          <a:p>
            <a:endParaRPr lang="en-US" sz="1600" dirty="0"/>
          </a:p>
          <a:p>
            <a:r>
              <a:rPr lang="en-US" sz="1600" dirty="0" err="1">
                <a:solidFill>
                  <a:srgbClr val="FF0000"/>
                </a:solidFill>
              </a:rPr>
              <a:t>Ziel</a:t>
            </a:r>
            <a:r>
              <a:rPr lang="en-US" sz="1600" dirty="0">
                <a:solidFill>
                  <a:srgbClr val="FF0000"/>
                </a:solidFill>
              </a:rPr>
              <a:t> der </a:t>
            </a:r>
            <a:r>
              <a:rPr lang="en-US" sz="1600" dirty="0" err="1">
                <a:solidFill>
                  <a:srgbClr val="FF0000"/>
                </a:solidFill>
              </a:rPr>
              <a:t>jährlichen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Tagungen</a:t>
            </a:r>
            <a:r>
              <a:rPr lang="en-US" sz="1600" dirty="0">
                <a:solidFill>
                  <a:srgbClr val="FF0000"/>
                </a:solidFill>
              </a:rPr>
              <a:t>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4964FCC-7A5D-416C-A44F-9DA9CAA179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7540" y="3684080"/>
            <a:ext cx="2891769" cy="289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091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Blöcke der Vorträge</a:t>
            </a:r>
            <a:br>
              <a:rPr lang="de-DE" dirty="0"/>
            </a:br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Peter Göttlicher, DESY , SEI 2025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1519" y="1151640"/>
            <a:ext cx="8640960" cy="5899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de-DE" sz="2400" dirty="0"/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 err="1"/>
              <a:t>Detektoren</a:t>
            </a:r>
            <a:r>
              <a:rPr lang="en-US" sz="2400" dirty="0"/>
              <a:t> und </a:t>
            </a:r>
            <a:r>
              <a:rPr lang="en-US" sz="2400" dirty="0" err="1"/>
              <a:t>deren</a:t>
            </a:r>
            <a:r>
              <a:rPr lang="en-US" sz="2400" dirty="0"/>
              <a:t> </a:t>
            </a:r>
            <a:r>
              <a:rPr lang="en-US" sz="2400" dirty="0" err="1"/>
              <a:t>Systeme</a:t>
            </a:r>
            <a:endParaRPr lang="de-DE" sz="2400" dirty="0"/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 err="1"/>
              <a:t>Kontrollen</a:t>
            </a:r>
            <a:endParaRPr lang="de-DE" sz="2400" dirty="0"/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 err="1"/>
              <a:t>Meßgeräte</a:t>
            </a:r>
            <a:endParaRPr lang="de-DE" sz="2400" dirty="0"/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/>
              <a:t>Software</a:t>
            </a:r>
            <a:endParaRPr lang="de-DE" sz="2400" dirty="0"/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 err="1"/>
              <a:t>Baugruppen</a:t>
            </a:r>
            <a:r>
              <a:rPr lang="en-US" sz="2400" dirty="0"/>
              <a:t>: ECAD bis </a:t>
            </a:r>
            <a:r>
              <a:rPr lang="en-US" sz="2400" dirty="0" err="1"/>
              <a:t>Qualitätskontrolle</a:t>
            </a:r>
            <a:r>
              <a:rPr lang="en-US" sz="2400" dirty="0"/>
              <a:t> </a:t>
            </a:r>
          </a:p>
          <a:p>
            <a:pPr lvl="1"/>
            <a:r>
              <a:rPr lang="en-US" sz="2400" dirty="0"/>
              <a:t>		</a:t>
            </a:r>
            <a:r>
              <a:rPr lang="en-US" sz="2400" dirty="0">
                <a:sym typeface="Wingdings" panose="05000000000000000000" pitchFamily="2" charset="2"/>
              </a:rPr>
              <a:t> </a:t>
            </a:r>
            <a:r>
              <a:rPr lang="en-US" sz="2400" dirty="0" err="1">
                <a:sym typeface="Wingdings" panose="05000000000000000000" pitchFamily="2" charset="2"/>
              </a:rPr>
              <a:t>Arbeitstreffen</a:t>
            </a:r>
            <a:r>
              <a:rPr lang="en-US" sz="2400" dirty="0">
                <a:sym typeface="Wingdings" panose="05000000000000000000" pitchFamily="2" charset="2"/>
              </a:rPr>
              <a:t> am </a:t>
            </a:r>
            <a:r>
              <a:rPr lang="en-US" sz="2400" dirty="0" err="1">
                <a:sym typeface="Wingdings" panose="05000000000000000000" pitchFamily="2" charset="2"/>
              </a:rPr>
              <a:t>Mittwoch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nach</a:t>
            </a:r>
            <a:r>
              <a:rPr lang="en-US" sz="2400" dirty="0">
                <a:sym typeface="Wingdings" panose="05000000000000000000" pitchFamily="2" charset="2"/>
              </a:rPr>
              <a:t> der SEI-</a:t>
            </a:r>
            <a:r>
              <a:rPr lang="en-US" sz="2400" dirty="0" err="1">
                <a:sym typeface="Wingdings" panose="05000000000000000000" pitchFamily="2" charset="2"/>
              </a:rPr>
              <a:t>Tagung</a:t>
            </a:r>
            <a:endParaRPr lang="en-US" sz="2400" dirty="0">
              <a:sym typeface="Wingdings" panose="05000000000000000000" pitchFamily="2" charset="2"/>
            </a:endParaRPr>
          </a:p>
          <a:p>
            <a:pPr lvl="1"/>
            <a:endParaRPr lang="en-US" sz="2400" dirty="0">
              <a:sym typeface="Wingdings" panose="05000000000000000000" pitchFamily="2" charset="2"/>
            </a:endParaRPr>
          </a:p>
          <a:p>
            <a:pPr lvl="1"/>
            <a:endParaRPr lang="en-US" sz="2400" dirty="0">
              <a:sym typeface="Wingdings" panose="05000000000000000000" pitchFamily="2" charset="2"/>
            </a:endParaRPr>
          </a:p>
          <a:p>
            <a:pPr lvl="1"/>
            <a:endParaRPr lang="en-US" sz="2400" dirty="0">
              <a:sym typeface="Wingdings" panose="05000000000000000000" pitchFamily="2" charset="2"/>
            </a:endParaRPr>
          </a:p>
          <a:p>
            <a:pPr lvl="1"/>
            <a:r>
              <a:rPr lang="en-US" sz="2400" dirty="0" err="1">
                <a:sym typeface="Wingdings" panose="05000000000000000000" pitchFamily="2" charset="2"/>
              </a:rPr>
              <a:t>Im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Vergleich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zu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voller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Elektronik-Kette</a:t>
            </a:r>
            <a:r>
              <a:rPr lang="en-US" sz="2400" dirty="0">
                <a:sym typeface="Wingdings" panose="05000000000000000000" pitchFamily="2" charset="2"/>
              </a:rPr>
              <a:t>:</a:t>
            </a:r>
          </a:p>
          <a:p>
            <a:pPr marL="800100" lvl="1" indent="-342900">
              <a:buFontTx/>
              <a:buChar char="-"/>
            </a:pPr>
            <a:r>
              <a:rPr lang="en-US" sz="2400" dirty="0" err="1">
                <a:sym typeface="Wingdings" panose="05000000000000000000" pitchFamily="2" charset="2"/>
              </a:rPr>
              <a:t>Kaum</a:t>
            </a:r>
            <a:r>
              <a:rPr lang="en-US" sz="2400" dirty="0">
                <a:sym typeface="Wingdings" panose="05000000000000000000" pitchFamily="2" charset="2"/>
              </a:rPr>
              <a:t> FPGA und </a:t>
            </a:r>
            <a:r>
              <a:rPr lang="en-US" sz="2400" dirty="0" err="1">
                <a:sym typeface="Wingdings" panose="05000000000000000000" pitchFamily="2" charset="2"/>
              </a:rPr>
              <a:t>deren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Programmierung</a:t>
            </a:r>
            <a:endParaRPr lang="en-US" sz="2400" dirty="0">
              <a:sym typeface="Wingdings" panose="05000000000000000000" pitchFamily="2" charset="2"/>
            </a:endParaRPr>
          </a:p>
          <a:p>
            <a:pPr marL="800100" lvl="1" indent="-342900">
              <a:buFontTx/>
              <a:buChar char="-"/>
            </a:pPr>
            <a:r>
              <a:rPr lang="en-US" sz="2400" dirty="0" err="1">
                <a:sym typeface="Wingdings" panose="05000000000000000000" pitchFamily="2" charset="2"/>
              </a:rPr>
              <a:t>Kein</a:t>
            </a:r>
            <a:r>
              <a:rPr lang="en-US" sz="2400" dirty="0">
                <a:sym typeface="Wingdings" panose="05000000000000000000" pitchFamily="2" charset="2"/>
              </a:rPr>
              <a:t> ASIC</a:t>
            </a:r>
          </a:p>
          <a:p>
            <a:pPr lvl="1"/>
            <a:endParaRPr lang="de-DE" sz="2400" dirty="0"/>
          </a:p>
          <a:p>
            <a:pPr lvl="1">
              <a:spcBef>
                <a:spcPts val="1600"/>
              </a:spcBef>
            </a:pP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4044046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19672" y="980728"/>
            <a:ext cx="738770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Treffen</a:t>
            </a:r>
            <a:r>
              <a:rPr lang="en-US" sz="2400" dirty="0"/>
              <a:t> der </a:t>
            </a:r>
            <a:r>
              <a:rPr lang="de-DE" sz="2400" dirty="0"/>
              <a:t>Elektroniker/innen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Austausch</a:t>
            </a:r>
            <a:r>
              <a:rPr lang="en-US" sz="2400" dirty="0"/>
              <a:t> </a:t>
            </a:r>
            <a:r>
              <a:rPr lang="en-US" sz="2400" dirty="0" err="1"/>
              <a:t>durch</a:t>
            </a:r>
            <a:r>
              <a:rPr lang="en-US" sz="2400" dirty="0"/>
              <a:t>  </a:t>
            </a:r>
          </a:p>
          <a:p>
            <a:pPr marL="342900" indent="-342900">
              <a:buFontTx/>
              <a:buChar char="-"/>
            </a:pPr>
            <a:r>
              <a:rPr lang="de-DE" sz="2400" dirty="0"/>
              <a:t>Vorträgen</a:t>
            </a:r>
            <a:r>
              <a:rPr lang="en-US" sz="2400" dirty="0"/>
              <a:t> / </a:t>
            </a:r>
            <a:r>
              <a:rPr lang="de-DE" sz="2400" dirty="0" err="1"/>
              <a:t>Vorführugen</a:t>
            </a:r>
            <a:r>
              <a:rPr lang="en-US" sz="2400" dirty="0"/>
              <a:t> und 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Z</a:t>
            </a:r>
            <a:r>
              <a:rPr lang="de-DE" sz="2400" dirty="0" err="1"/>
              <a:t>eit</a:t>
            </a:r>
            <a:r>
              <a:rPr lang="de-DE" sz="2400" dirty="0"/>
              <a:t> für Gespräche und Kontakte</a:t>
            </a:r>
            <a:endParaRPr lang="en-US" sz="2400" dirty="0"/>
          </a:p>
          <a:p>
            <a:endParaRPr lang="en-US" sz="2400" dirty="0"/>
          </a:p>
          <a:p>
            <a:pPr marL="342900" indent="-342900">
              <a:buFontTx/>
              <a:buChar char="-"/>
            </a:pPr>
            <a:endParaRPr lang="en-US" sz="2400" dirty="0"/>
          </a:p>
          <a:p>
            <a:pPr marL="342900" indent="-342900">
              <a:buFontTx/>
              <a:buChar char="-"/>
            </a:pPr>
            <a:endParaRPr lang="en-US" sz="2400" dirty="0"/>
          </a:p>
          <a:p>
            <a:r>
              <a:rPr lang="en-US" sz="2400" dirty="0"/>
              <a:t>Menschen von den </a:t>
            </a:r>
          </a:p>
          <a:p>
            <a:pPr marL="342900" indent="-342900">
              <a:buFontTx/>
              <a:buChar char="-"/>
            </a:pPr>
            <a:r>
              <a:rPr lang="de-DE" sz="2400" dirty="0"/>
              <a:t>Helmholtz-Zentren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U</a:t>
            </a:r>
            <a:r>
              <a:rPr lang="de-DE" sz="2400" dirty="0" err="1"/>
              <a:t>niversitäten</a:t>
            </a:r>
            <a:endParaRPr lang="de-DE" sz="2400" dirty="0"/>
          </a:p>
          <a:p>
            <a:pPr marL="342900" indent="-342900">
              <a:buFontTx/>
              <a:buChar char="-"/>
            </a:pPr>
            <a:r>
              <a:rPr lang="en-US" sz="2400" dirty="0"/>
              <a:t>I</a:t>
            </a:r>
            <a:r>
              <a:rPr lang="de-DE" sz="2400" dirty="0" err="1"/>
              <a:t>ndustrie</a:t>
            </a:r>
            <a:endParaRPr lang="de-DE" sz="2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Auf der SEI-</a:t>
            </a:r>
            <a:r>
              <a:rPr lang="en-US" dirty="0" err="1"/>
              <a:t>Tagung</a:t>
            </a:r>
            <a:endParaRPr lang="de-DE" dirty="0"/>
          </a:p>
        </p:txBody>
      </p:sp>
      <p:pic>
        <p:nvPicPr>
          <p:cNvPr id="3075" name="Picture 3" descr="N:\goettlic\My Documents\My_Doku_H\Project\SEI\Logos\SEI_without_text_blu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92622"/>
            <a:ext cx="1291486" cy="1779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Peter Göttlicher, DESY , SEI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208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4ED99-54ED-402B-B3E4-FE59E4089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Wer</a:t>
            </a:r>
            <a:r>
              <a:rPr lang="en-US" dirty="0"/>
              <a:t> </a:t>
            </a:r>
            <a:r>
              <a:rPr lang="en-US" dirty="0" err="1"/>
              <a:t>sind</a:t>
            </a:r>
            <a:r>
              <a:rPr lang="en-US" dirty="0"/>
              <a:t> </a:t>
            </a:r>
            <a:r>
              <a:rPr lang="en-US" dirty="0" err="1"/>
              <a:t>wir</a:t>
            </a:r>
            <a:r>
              <a:rPr lang="en-US" dirty="0"/>
              <a:t>?</a:t>
            </a:r>
            <a:endParaRPr lang="de-D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2E354F-C47F-4D64-8585-DEA3818BA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Peter Göttlicher, DESY , SEI 2025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B035B5-BA0F-44C2-9554-88F08D45704A}"/>
              </a:ext>
            </a:extLst>
          </p:cNvPr>
          <p:cNvSpPr txBox="1"/>
          <p:nvPr/>
        </p:nvSpPr>
        <p:spPr>
          <a:xfrm>
            <a:off x="187702" y="1556792"/>
            <a:ext cx="6625212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/>
              <a:t>Teilnehmer</a:t>
            </a:r>
            <a:r>
              <a:rPr lang="en-US" sz="3600" dirty="0"/>
              <a:t> </a:t>
            </a:r>
            <a:r>
              <a:rPr lang="en-US" sz="3600" dirty="0" err="1"/>
              <a:t>sind</a:t>
            </a:r>
            <a:r>
              <a:rPr lang="en-US" sz="3600" dirty="0"/>
              <a:t> von</a:t>
            </a:r>
          </a:p>
          <a:p>
            <a:endParaRPr lang="en-US" sz="3600" dirty="0"/>
          </a:p>
          <a:p>
            <a:r>
              <a:rPr lang="en-US" sz="1600" dirty="0"/>
              <a:t>	7 Helmholtz-</a:t>
            </a:r>
            <a:r>
              <a:rPr lang="en-US" sz="1600" dirty="0" err="1"/>
              <a:t>Zentren</a:t>
            </a:r>
            <a:r>
              <a:rPr lang="en-US" sz="1600" dirty="0"/>
              <a:t>		5 </a:t>
            </a:r>
            <a:r>
              <a:rPr lang="en-US" sz="1600" dirty="0" err="1"/>
              <a:t>Universitäten</a:t>
            </a:r>
            <a:r>
              <a:rPr lang="en-US" sz="1600" dirty="0"/>
              <a:t>			8 </a:t>
            </a:r>
            <a:r>
              <a:rPr lang="en-US" sz="1600" dirty="0" err="1"/>
              <a:t>Firmen</a:t>
            </a:r>
            <a:endParaRPr lang="en-US" sz="1600" dirty="0"/>
          </a:p>
          <a:p>
            <a:r>
              <a:rPr lang="en-US" sz="1600" dirty="0"/>
              <a:t>							/</a:t>
            </a:r>
            <a:r>
              <a:rPr lang="en-US" sz="1600" dirty="0" err="1"/>
              <a:t>andere</a:t>
            </a:r>
            <a:r>
              <a:rPr lang="en-US" sz="1600" dirty="0"/>
              <a:t> </a:t>
            </a:r>
            <a:r>
              <a:rPr lang="en-US" sz="1600" dirty="0" err="1"/>
              <a:t>Zentren</a:t>
            </a:r>
            <a:r>
              <a:rPr lang="en-US" sz="1600" dirty="0"/>
              <a:t>	</a:t>
            </a:r>
          </a:p>
          <a:p>
            <a:endParaRPr lang="en-US" sz="1600" dirty="0"/>
          </a:p>
          <a:p>
            <a:r>
              <a:rPr lang="en-US" sz="1600" dirty="0"/>
              <a:t>		DESY					Eu-XFEL			</a:t>
            </a:r>
            <a:r>
              <a:rPr lang="de-DE" sz="1600" dirty="0"/>
              <a:t>Beckhoff</a:t>
            </a:r>
            <a:endParaRPr lang="en-US" sz="1400" dirty="0"/>
          </a:p>
          <a:p>
            <a:r>
              <a:rPr lang="en-US" sz="1600" dirty="0"/>
              <a:t>		FZJ						Uni-Frankfurt	</a:t>
            </a:r>
            <a:r>
              <a:rPr lang="en-US" sz="1200" dirty="0"/>
              <a:t>	</a:t>
            </a:r>
            <a:r>
              <a:rPr lang="en-US" sz="1600" dirty="0"/>
              <a:t>CAEN</a:t>
            </a:r>
          </a:p>
          <a:p>
            <a:r>
              <a:rPr lang="en-US" sz="1600" dirty="0"/>
              <a:t>		GSI						RWTH-Aachen		</a:t>
            </a:r>
            <a:r>
              <a:rPr lang="en-US" sz="1600" dirty="0" err="1"/>
              <a:t>Iseg</a:t>
            </a:r>
            <a:endParaRPr lang="en-US" sz="1600" dirty="0"/>
          </a:p>
          <a:p>
            <a:r>
              <a:rPr lang="en-US" sz="1600" dirty="0"/>
              <a:t>		Hereon					TU-Darmstadt 		</a:t>
            </a:r>
            <a:r>
              <a:rPr lang="en-US" sz="1600" dirty="0" err="1"/>
              <a:t>Kniel</a:t>
            </a:r>
            <a:endParaRPr lang="en-US" sz="1600" dirty="0"/>
          </a:p>
          <a:p>
            <a:r>
              <a:rPr lang="en-US" sz="1600" dirty="0"/>
              <a:t>		HZB						TU-Dresden 		Kontron</a:t>
            </a:r>
          </a:p>
          <a:p>
            <a:r>
              <a:rPr lang="en-US" sz="1600" dirty="0"/>
              <a:t>		HZDR									OSADL</a:t>
            </a:r>
          </a:p>
          <a:p>
            <a:r>
              <a:rPr lang="en-US" sz="1600" dirty="0"/>
              <a:t>		KIT 										Tektronix</a:t>
            </a:r>
          </a:p>
          <a:p>
            <a:r>
              <a:rPr lang="en-US" sz="1600" dirty="0"/>
              <a:t>												Telemeter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84926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Organisatorisches</a:t>
            </a:r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Peter Göttlicher, DESY , SEI 2025</a:t>
            </a:r>
            <a:endParaRPr lang="en-US" noProof="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052736"/>
            <a:ext cx="87849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WLAN – Code </a:t>
            </a:r>
            <a:r>
              <a:rPr lang="en-US" sz="2400" dirty="0" err="1"/>
              <a:t>ist</a:t>
            </a:r>
            <a:r>
              <a:rPr lang="en-US" sz="2400" dirty="0"/>
              <a:t> den </a:t>
            </a:r>
            <a:r>
              <a:rPr lang="en-US" sz="2400" dirty="0" err="1"/>
              <a:t>angemeldeten</a:t>
            </a:r>
            <a:r>
              <a:rPr lang="en-US" sz="2400" dirty="0"/>
              <a:t> </a:t>
            </a:r>
            <a:r>
              <a:rPr lang="en-US" sz="2400" dirty="0" err="1"/>
              <a:t>über</a:t>
            </a:r>
            <a:r>
              <a:rPr lang="en-US" sz="2400" dirty="0"/>
              <a:t> INDICO-</a:t>
            </a:r>
            <a:r>
              <a:rPr lang="en-US" sz="2400" dirty="0" err="1"/>
              <a:t>zugänglich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Zoom – Link </a:t>
            </a:r>
            <a:r>
              <a:rPr lang="en-US" sz="2400" dirty="0" err="1"/>
              <a:t>ist</a:t>
            </a:r>
            <a:r>
              <a:rPr lang="en-US" sz="2400" dirty="0"/>
              <a:t> den </a:t>
            </a:r>
            <a:r>
              <a:rPr lang="en-US" sz="2400" dirty="0" err="1"/>
              <a:t>Angemeldeten</a:t>
            </a:r>
            <a:r>
              <a:rPr lang="en-US" sz="2400" dirty="0"/>
              <a:t> </a:t>
            </a:r>
            <a:r>
              <a:rPr lang="en-US" sz="2400" dirty="0" err="1"/>
              <a:t>zugänglich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Foto-Termin</a:t>
            </a:r>
            <a:r>
              <a:rPr lang="en-US" sz="2400" dirty="0"/>
              <a:t>: Das </a:t>
            </a:r>
            <a:r>
              <a:rPr lang="en-US" sz="2400" dirty="0" err="1"/>
              <a:t>Foto</a:t>
            </a:r>
            <a:r>
              <a:rPr lang="en-US" sz="2400" dirty="0"/>
              <a:t> </a:t>
            </a:r>
            <a:r>
              <a:rPr lang="en-US" sz="2400" dirty="0" err="1"/>
              <a:t>darf</a:t>
            </a:r>
            <a:r>
              <a:rPr lang="en-US" sz="2400" dirty="0"/>
              <a:t> </a:t>
            </a:r>
            <a:r>
              <a:rPr lang="en-US" sz="2400" dirty="0" err="1"/>
              <a:t>veröffentlicht</a:t>
            </a:r>
            <a:r>
              <a:rPr lang="en-US" sz="2400" dirty="0"/>
              <a:t> warden</a:t>
            </a:r>
          </a:p>
        </p:txBody>
      </p:sp>
    </p:spTree>
    <p:extLst>
      <p:ext uri="{BB962C8B-B14F-4D97-AF65-F5344CB8AC3E}">
        <p14:creationId xmlns:p14="http://schemas.microsoft.com/office/powerpoint/2010/main" val="1300889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B482D-2709-4A97-B68B-998EBC298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Vorstellung</a:t>
            </a:r>
            <a:r>
              <a:rPr lang="en-US" dirty="0"/>
              <a:t> des Host-Labors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D89D80-B289-4CAE-A7D6-6EB9C9C46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Peter Göttlicher, DESY , SEI 2025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68AD7F-9DB2-4835-AAAD-41D41FA2278E}"/>
              </a:ext>
            </a:extLst>
          </p:cNvPr>
          <p:cNvSpPr txBox="1"/>
          <p:nvPr/>
        </p:nvSpPr>
        <p:spPr>
          <a:xfrm>
            <a:off x="791579" y="1700808"/>
            <a:ext cx="644330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Vielen</a:t>
            </a:r>
            <a:r>
              <a:rPr lang="en-US" sz="2400" dirty="0"/>
              <a:t> Dank an Frau Dr. Stiller </a:t>
            </a:r>
            <a:r>
              <a:rPr lang="en-US" sz="2400" dirty="0" err="1"/>
              <a:t>für</a:t>
            </a:r>
            <a:r>
              <a:rPr lang="en-US" sz="2400" dirty="0"/>
              <a:t> den </a:t>
            </a:r>
            <a:r>
              <a:rPr lang="en-US" sz="2400" dirty="0" err="1"/>
              <a:t>Vortrag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Es </a:t>
            </a:r>
            <a:r>
              <a:rPr lang="en-US" sz="2400" dirty="0" err="1"/>
              <a:t>sind</a:t>
            </a:r>
            <a:r>
              <a:rPr lang="en-US" sz="2400" dirty="0"/>
              <a:t> </a:t>
            </a:r>
            <a:r>
              <a:rPr lang="en-US" sz="2400" dirty="0" err="1"/>
              <a:t>Führungen</a:t>
            </a:r>
            <a:r>
              <a:rPr lang="en-US" sz="2400" dirty="0"/>
              <a:t> </a:t>
            </a:r>
            <a:r>
              <a:rPr lang="en-US" sz="2400" dirty="0" err="1"/>
              <a:t>für</a:t>
            </a:r>
            <a:r>
              <a:rPr lang="en-US" sz="2400" dirty="0"/>
              <a:t> morgen </a:t>
            </a:r>
            <a:r>
              <a:rPr lang="en-US" sz="2400" dirty="0" err="1"/>
              <a:t>organisiert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de-DE" sz="2400" dirty="0" err="1"/>
          </a:p>
        </p:txBody>
      </p:sp>
    </p:spTree>
    <p:extLst>
      <p:ext uri="{BB962C8B-B14F-4D97-AF65-F5344CB8AC3E}">
        <p14:creationId xmlns:p14="http://schemas.microsoft.com/office/powerpoint/2010/main" val="3111254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Vorträge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Peter Göttlicher, DESY , SEI 2025</a:t>
            </a:r>
            <a:endParaRPr lang="en-US" noProof="0" dirty="0"/>
          </a:p>
        </p:txBody>
      </p:sp>
      <p:sp>
        <p:nvSpPr>
          <p:cNvPr id="5" name="TextBox 4"/>
          <p:cNvSpPr txBox="1"/>
          <p:nvPr/>
        </p:nvSpPr>
        <p:spPr>
          <a:xfrm>
            <a:off x="373791" y="848795"/>
            <a:ext cx="8374921" cy="44627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Danke für die vielen rechtzeitigen Anmeldungen</a:t>
            </a:r>
          </a:p>
          <a:p>
            <a:r>
              <a:rPr lang="de-DE" sz="2000" dirty="0"/>
              <a:t>Die Tagung lebt vom Vorstellen und Gespräch der</a:t>
            </a:r>
          </a:p>
          <a:p>
            <a:r>
              <a:rPr lang="de-DE" sz="2000" dirty="0"/>
              <a:t>eigenen Tätigkeiten mit Erfolg, Problem  </a:t>
            </a:r>
          </a:p>
          <a:p>
            <a:endParaRPr lang="de-DE" sz="2000" dirty="0"/>
          </a:p>
          <a:p>
            <a:r>
              <a:rPr lang="de-DE" sz="2000" dirty="0"/>
              <a:t>Vortragszeiten: 20 + 10 Minuten </a:t>
            </a:r>
          </a:p>
          <a:p>
            <a:endParaRPr lang="de-DE" sz="2000" dirty="0"/>
          </a:p>
          <a:p>
            <a:r>
              <a:rPr lang="de-DE" sz="2000" dirty="0"/>
              <a:t>Bitte einhalten: Die anderen wollen auch ihre Zeit haben.</a:t>
            </a:r>
          </a:p>
          <a:p>
            <a:r>
              <a:rPr lang="de-DE" sz="2000" dirty="0"/>
              <a:t>Vielleicht haben Sie jemanden in Labor, der die Zeit beobachten kann.</a:t>
            </a:r>
          </a:p>
          <a:p>
            <a:endParaRPr lang="de-DE" sz="2000" dirty="0"/>
          </a:p>
          <a:p>
            <a:r>
              <a:rPr lang="de-DE" sz="2000" dirty="0"/>
              <a:t>Wer will kann seinen Vortrag auf die INDICO-Seite laden, </a:t>
            </a:r>
          </a:p>
          <a:p>
            <a:r>
              <a:rPr lang="de-DE" sz="2000" dirty="0"/>
              <a:t>dann ist er für alle gleich nachlesbar. Ansonsten bitte per E-Mail an mich</a:t>
            </a:r>
          </a:p>
          <a:p>
            <a:r>
              <a:rPr lang="de-DE" sz="2000" dirty="0"/>
              <a:t>				Frühzeitig!!!!!!!!</a:t>
            </a:r>
          </a:p>
          <a:p>
            <a:r>
              <a:rPr lang="de-DE" sz="2000" dirty="0">
                <a:hlinkClick r:id="rId2"/>
              </a:rPr>
              <a:t>Peter.goettlicher@desy.de</a:t>
            </a:r>
            <a:r>
              <a:rPr lang="de-DE" sz="2000" dirty="0"/>
              <a:t> und ob ich ihn auch herunterladen soll.</a:t>
            </a:r>
          </a:p>
          <a:p>
            <a:r>
              <a:rPr lang="de-DE" sz="2400" dirty="0"/>
              <a:t>		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9592" y="5408874"/>
            <a:ext cx="256654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5 </a:t>
            </a:r>
            <a:r>
              <a:rPr lang="en-US" sz="3600" dirty="0" err="1">
                <a:solidFill>
                  <a:schemeClr val="bg1"/>
                </a:solidFill>
              </a:rPr>
              <a:t>Minuten</a:t>
            </a:r>
            <a:endParaRPr lang="de-DE" sz="3600" dirty="0" err="1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4048" y="5408875"/>
            <a:ext cx="2952897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1 Minute</a:t>
            </a:r>
            <a:endParaRPr lang="de-DE" sz="3600" dirty="0" err="1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FCDA38-E226-46B0-8735-8E88DC84BC79}"/>
              </a:ext>
            </a:extLst>
          </p:cNvPr>
          <p:cNvSpPr txBox="1"/>
          <p:nvPr/>
        </p:nvSpPr>
        <p:spPr>
          <a:xfrm>
            <a:off x="2604654" y="4973001"/>
            <a:ext cx="3799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Bitte</a:t>
            </a:r>
            <a:r>
              <a:rPr lang="en-US" sz="1600" dirty="0"/>
              <a:t> </a:t>
            </a:r>
            <a:r>
              <a:rPr lang="en-US" sz="1600" dirty="0" err="1"/>
              <a:t>beachten</a:t>
            </a:r>
            <a:r>
              <a:rPr lang="en-US" sz="1600" dirty="0"/>
              <a:t>, ich </a:t>
            </a:r>
            <a:r>
              <a:rPr lang="en-US" sz="1600" dirty="0" err="1"/>
              <a:t>kann</a:t>
            </a:r>
            <a:r>
              <a:rPr lang="en-US" sz="1600" dirty="0"/>
              <a:t> es </a:t>
            </a:r>
            <a:r>
              <a:rPr lang="en-US" sz="1600" dirty="0" err="1"/>
              <a:t>nicht</a:t>
            </a:r>
            <a:r>
              <a:rPr lang="en-US" sz="1600" dirty="0"/>
              <a:t> </a:t>
            </a:r>
            <a:r>
              <a:rPr lang="en-US" sz="1600" dirty="0" err="1"/>
              <a:t>zeigen</a:t>
            </a:r>
            <a:endParaRPr lang="en-GB" sz="1600" dirty="0" err="1"/>
          </a:p>
        </p:txBody>
      </p:sp>
    </p:spTree>
    <p:extLst>
      <p:ext uri="{BB962C8B-B14F-4D97-AF65-F5344CB8AC3E}">
        <p14:creationId xmlns:p14="http://schemas.microsoft.com/office/powerpoint/2010/main" val="2555078793"/>
      </p:ext>
    </p:extLst>
  </p:cSld>
  <p:clrMapOvr>
    <a:masterClrMapping/>
  </p:clrMapOvr>
</p:sld>
</file>

<file path=ppt/theme/theme1.xml><?xml version="1.0" encoding="utf-8"?>
<a:theme xmlns:a="http://schemas.openxmlformats.org/drawingml/2006/main" name="DESY">
  <a:themeElements>
    <a:clrScheme name="DESY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18F1F"/>
      </a:accent2>
      <a:accent3>
        <a:srgbClr val="004B7D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dirty="0" err="1" smtClean="0"/>
        </a:defPPr>
      </a:lstStyle>
    </a:txDef>
  </a:objectDefaults>
  <a:extraClrSchemeLst/>
  <a:custClrLst>
    <a:custClr>
      <a:srgbClr val="8B6EC9"/>
    </a:custClr>
    <a:custClr>
      <a:srgbClr val="E35D50"/>
    </a:custClr>
    <a:custClr>
      <a:srgbClr val="5BC5F1"/>
    </a:custClr>
    <a:custClr>
      <a:srgbClr val="00AA92"/>
    </a:custClr>
  </a:custClrLst>
  <a:extLst>
    <a:ext uri="{05A4C25C-085E-4340-85A3-A5531E510DB2}">
      <thm15:themeFamily xmlns:thm15="http://schemas.microsoft.com/office/thememl/2012/main" name="DESY_PowerPoint_4x3_en" id="{3CF89BDB-0659-E849-8D13-D70D8CFA5BCD}" vid="{CC185F4F-326D-3949-A293-BD8B2AFA8F49}"/>
    </a:ext>
  </a:extLst>
</a:theme>
</file>

<file path=ppt/theme/theme2.xml><?xml version="1.0" encoding="utf-8"?>
<a:theme xmlns:a="http://schemas.openxmlformats.org/drawingml/2006/main" name="7_Praesentation_blau_Master">
  <a:themeElements>
    <a:clrScheme name="7_Praesentation_blau_Master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7_Praesentation_blau_Master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7620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7620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7_Praesentation_blau_Master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">
  <a:themeElements>
    <a:clrScheme name="Benutzerdefiniert 104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F9E1B"/>
      </a:accent2>
      <a:accent3>
        <a:srgbClr val="020A0A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Benutzerdefiniert 104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F9E1B"/>
      </a:accent2>
      <a:accent3>
        <a:srgbClr val="020A0A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606</Words>
  <Application>Microsoft Office PowerPoint</Application>
  <PresentationFormat>On-screen Show (4:3)</PresentationFormat>
  <Paragraphs>137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Wingdings</vt:lpstr>
      <vt:lpstr>DESY</vt:lpstr>
      <vt:lpstr>7_Praesentation_blau_Master</vt:lpstr>
      <vt:lpstr>PowerPoint Presentation</vt:lpstr>
      <vt:lpstr>Willkommen</vt:lpstr>
      <vt:lpstr>Herzlich Willkommen</vt:lpstr>
      <vt:lpstr>Blöcke der Vorträge </vt:lpstr>
      <vt:lpstr>Auf der SEI-Tagung</vt:lpstr>
      <vt:lpstr>Wer sind wir?</vt:lpstr>
      <vt:lpstr>Organisatorisches</vt:lpstr>
      <vt:lpstr>Vorstellung des Host-Labors</vt:lpstr>
      <vt:lpstr>Vorträge</vt:lpstr>
      <vt:lpstr>Proceedings</vt:lpstr>
      <vt:lpstr>Vorbereitung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Microsoft Office-Anwender</dc:creator>
  <cp:lastModifiedBy>Goettlicher, Peter</cp:lastModifiedBy>
  <cp:revision>60</cp:revision>
  <cp:lastPrinted>2024-03-15T12:48:16Z</cp:lastPrinted>
  <dcterms:created xsi:type="dcterms:W3CDTF">2018-01-19T12:25:51Z</dcterms:created>
  <dcterms:modified xsi:type="dcterms:W3CDTF">2025-03-20T14:55:15Z</dcterms:modified>
</cp:coreProperties>
</file>