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0" r:id="rId3"/>
    <p:sldId id="274" r:id="rId4"/>
    <p:sldId id="276" r:id="rId5"/>
    <p:sldId id="268" r:id="rId6"/>
    <p:sldId id="260" r:id="rId7"/>
    <p:sldId id="275" r:id="rId8"/>
    <p:sldId id="262" r:id="rId9"/>
    <p:sldId id="280" r:id="rId10"/>
    <p:sldId id="281" r:id="rId11"/>
    <p:sldId id="291" r:id="rId12"/>
    <p:sldId id="287" r:id="rId13"/>
    <p:sldId id="267" r:id="rId14"/>
    <p:sldId id="265" r:id="rId15"/>
    <p:sldId id="289" r:id="rId16"/>
    <p:sldId id="266" r:id="rId17"/>
    <p:sldId id="272" r:id="rId18"/>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0107" autoAdjust="0"/>
  </p:normalViewPr>
  <p:slideViewPr>
    <p:cSldViewPr>
      <p:cViewPr>
        <p:scale>
          <a:sx n="70" d="100"/>
          <a:sy n="70" d="100"/>
        </p:scale>
        <p:origin x="-1164" y="-1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5139769-C59D-4E1E-B602-86C9FF2B4B68}" type="datetimeFigureOut">
              <a:rPr lang="en-US"/>
              <a:pPr>
                <a:defRPr/>
              </a:pPr>
              <a:t>9/7/2011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F03B0C-CA27-4877-B144-820827F5E7CE}" type="slidenum">
              <a:rPr lang="en-US"/>
              <a:pPr>
                <a:defRPr/>
              </a:pPr>
              <a:t>‹#›</a:t>
            </a:fld>
            <a:endParaRPr lang="en-US"/>
          </a:p>
        </p:txBody>
      </p:sp>
    </p:spTree>
    <p:extLst>
      <p:ext uri="{BB962C8B-B14F-4D97-AF65-F5344CB8AC3E}">
        <p14:creationId xmlns:p14="http://schemas.microsoft.com/office/powerpoint/2010/main" val="132444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Hello, everybody. My name is Jirayoot Srisakunkan. Today I would like to present my mini-project during DESY Summer Student Program . The topic is Enhancing coherent flux by using two-step X-ray focusing. And,</a:t>
            </a:r>
            <a:r>
              <a:rPr lang="en-GB" sz="1100" smtClean="0"/>
              <a:t> </a:t>
            </a:r>
            <a:r>
              <a:rPr lang="en-US" smtClean="0"/>
              <a:t>my project is about making a program to calculate in the case of two steps X-ray focusing for enhancing coherent flux to use in the coherent experiment at P10 beam line which located in PETRAIII.</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CF35BF19-601A-4E23-98E5-542A27EA0F57}" type="slidenum">
              <a:rPr lang="en-US" sz="1200" smtClean="0"/>
              <a:pPr eaLnBrk="1" hangingPunct="1"/>
              <a:t>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my talk, I will separate it in 5 main topics, Introduction, Infrastructure, Program, Result, and Acknowledgement, respectively.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AC922BD-6AB2-45B9-BB0F-B03555F514AD}"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Let’s start at the introduction, P10 beam line </a:t>
            </a:r>
            <a:r>
              <a:rPr lang="en-GB" smtClean="0"/>
              <a:t>at the new synchrotron PETRA III</a:t>
            </a:r>
            <a:r>
              <a:rPr lang="en-US" smtClean="0"/>
              <a:t> has the low-beta source (G) which has the asymmetric beam looks like this. P10 is a coherent beam line, and one of the important value in the coherent technique is the transverse coherent length of the source which is equal to wavelength of the monochromatic source plus source to sample distance over source size. Because the horizontal size of the source is 6 times larger than the vertical size, and via this formula, the transverse coherent length at the sample will have the vertical size 6 times larger than the horizontal size as shown.</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3C6BAEE-ABB4-4722-B2F4-A52DBFEBE815}"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addition, the speckle size on the detector will also be mentioned in the coherent technique which is equal to wavelength of the monochromatic source plus source to sample distance over slit size , that gives the speckle a square shape. So the coherent beam must be made to a square one to match the speckle. And the easiest way is using the slit, but </a:t>
            </a:r>
            <a:r>
              <a:rPr lang="en-US" dirty="0" smtClean="0">
                <a:solidFill>
                  <a:srgbClr val="FF0000"/>
                </a:solidFill>
              </a:rPr>
              <a:t>many loss of the coherent beam will be occurred since the slit blocked them. Therefore, </a:t>
            </a:r>
            <a:r>
              <a:rPr lang="en-US" dirty="0" smtClean="0">
                <a:solidFill>
                  <a:srgbClr val="00B050"/>
                </a:solidFill>
              </a:rPr>
              <a:t>two-step focusing will be used</a:t>
            </a:r>
            <a:r>
              <a:rPr lang="en-US" dirty="0" smtClean="0">
                <a:solidFill>
                  <a:srgbClr val="FF0000"/>
                </a:solidFill>
              </a:rPr>
              <a:t> to </a:t>
            </a:r>
            <a:r>
              <a:rPr lang="en-US" dirty="0" smtClean="0">
                <a:solidFill>
                  <a:srgbClr val="00B050"/>
                </a:solidFill>
              </a:rPr>
              <a:t>reduce loss of the coherent beam, also enhance the coherent flux. Furthermore, it can make a round shape of the coherent beam which mostly match to </a:t>
            </a:r>
            <a:r>
              <a:rPr lang="en-US" dirty="0" smtClean="0"/>
              <a:t>the square shape of the speckle on the detector.</a:t>
            </a:r>
            <a:r>
              <a:rPr lang="en-US" dirty="0" smtClean="0">
                <a:solidFill>
                  <a:srgbClr val="00B050"/>
                </a:solidFill>
              </a:rPr>
              <a:t>   </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07C98B0-A65C-4634-97A4-1871A535C851}"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goal of the two-step focusing is to make the round-shape coherent beam at the sample. Since the vertical size of the coherent beam at the sample is 6 times larger than the horizontal one, So there must be a pre-focusing lens in the vertical direction as shown to focus the primary source in vertical direction to be the secondary source of the next lens. With this way, the round coherent beam can be made, and a relation between two focusing lenses is achieved as shown. g</a:t>
            </a:r>
            <a:r>
              <a:rPr lang="en-US" baseline="-25000" dirty="0" smtClean="0"/>
              <a:t>2v </a:t>
            </a:r>
            <a:r>
              <a:rPr lang="en-US" dirty="0" smtClean="0"/>
              <a:t> is the secondary source to second lens distance, M</a:t>
            </a:r>
            <a:r>
              <a:rPr lang="en-US" baseline="-25000" dirty="0" smtClean="0"/>
              <a:t>1</a:t>
            </a:r>
            <a:r>
              <a:rPr lang="en-US" dirty="0" smtClean="0"/>
              <a:t> is Magnification power of the pre-focusing lens, </a:t>
            </a:r>
            <a:r>
              <a:rPr lang="en-US" dirty="0" err="1" smtClean="0"/>
              <a:t>G</a:t>
            </a:r>
            <a:r>
              <a:rPr lang="en-US" baseline="-25000" dirty="0" err="1" smtClean="0"/>
              <a:t>h</a:t>
            </a:r>
            <a:r>
              <a:rPr lang="en-US" dirty="0" smtClean="0"/>
              <a:t> is horizontal source size, </a:t>
            </a:r>
            <a:r>
              <a:rPr lang="en-US" dirty="0" err="1" smtClean="0"/>
              <a:t>G</a:t>
            </a:r>
            <a:r>
              <a:rPr lang="en-US" baseline="-25000" dirty="0" err="1" smtClean="0"/>
              <a:t>v</a:t>
            </a:r>
            <a:r>
              <a:rPr lang="en-US" dirty="0" smtClean="0"/>
              <a:t> is vertical source size, a is primary to secondary source size, and b</a:t>
            </a:r>
            <a:r>
              <a:rPr lang="en-US" baseline="-25000" dirty="0" smtClean="0"/>
              <a:t>2v</a:t>
            </a:r>
            <a:r>
              <a:rPr lang="en-US" dirty="0" smtClean="0"/>
              <a:t> is second lens to sample distance. In addition, the lenses which be used in this focusing are Compound Refractive Lenses or CRL. And then, I will call the first &amp; the second lens as CRL1 &amp; CRL2, respectively.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836E23B-5388-4BD1-9CD6-2821F56C689D}"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Furthermore, CRL consist of the refractive lenses aligned in a row as shown here, and they are parabolic ones which can be created with different radii of curvature because the fabrication technique has been improved enough now. Since the refractive index of the X-ray in matter is below 1 via its formula, CRL must be concave form to be able to focus the X-ray. Moreover, with Parabolic shape, no spherical  aberration will occur like the cylindrical CRL which have the circle shape and strong spherical aberration. The focal distance of CRL depend on number of their lens and the absorption of the material which is Be as shown in this formula. To calculate some optics values, CRL will use the formula same as the basic optics.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0049BCC-426A-4083-9D7E-8911C596E8BC}" type="slidenum">
              <a:rPr lang="en-US" sz="1200" smtClean="0"/>
              <a:pPr eaLnBrk="1" hangingPunct="1"/>
              <a:t>6</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Прямоуг. 4"/>
          <p:cNvSpPr>
            <a:spLocks noGrp="1" noChangeArrowheads="1"/>
          </p:cNvSpPr>
          <p:nvPr>
            <p:ph type="dt" sz="half" idx="10"/>
          </p:nvPr>
        </p:nvSpPr>
        <p:spPr>
          <a:ln/>
        </p:spPr>
        <p:txBody>
          <a:bodyPr/>
          <a:lstStyle>
            <a:lvl1pPr>
              <a:defRPr/>
            </a:lvl1pPr>
          </a:lstStyle>
          <a:p>
            <a:pPr>
              <a:defRPr/>
            </a:pPr>
            <a:fld id="{685D0519-4BD9-44A6-8A58-A36825814992}" type="datetime1">
              <a:rPr lang="en-US"/>
              <a:pPr>
                <a:defRPr/>
              </a:pPr>
              <a:t>9/7/2011</a:t>
            </a:fld>
            <a:endParaRPr lang="en-GB"/>
          </a:p>
        </p:txBody>
      </p:sp>
      <p:sp>
        <p:nvSpPr>
          <p:cNvPr id="5"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6" name="Прямоуг. 6"/>
          <p:cNvSpPr>
            <a:spLocks noGrp="1" noChangeArrowheads="1"/>
          </p:cNvSpPr>
          <p:nvPr>
            <p:ph type="sldNum" sz="quarter" idx="12"/>
          </p:nvPr>
        </p:nvSpPr>
        <p:spPr>
          <a:ln/>
        </p:spPr>
        <p:txBody>
          <a:bodyPr/>
          <a:lstStyle>
            <a:lvl1pPr>
              <a:defRPr/>
            </a:lvl1pPr>
          </a:lstStyle>
          <a:p>
            <a:pPr>
              <a:defRPr/>
            </a:pPr>
            <a:fld id="{E7C83E8A-5477-4073-AE33-08FD676787D6}" type="slidenum">
              <a:rPr lang="en-GB"/>
              <a:pPr>
                <a:defRPr/>
              </a:pPr>
              <a:t>‹#›</a:t>
            </a:fld>
            <a:endParaRPr lang="en-GB"/>
          </a:p>
        </p:txBody>
      </p:sp>
    </p:spTree>
    <p:extLst>
      <p:ext uri="{BB962C8B-B14F-4D97-AF65-F5344CB8AC3E}">
        <p14:creationId xmlns:p14="http://schemas.microsoft.com/office/powerpoint/2010/main" val="122001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4"/>
          <p:cNvSpPr>
            <a:spLocks noGrp="1" noChangeArrowheads="1"/>
          </p:cNvSpPr>
          <p:nvPr>
            <p:ph type="dt" sz="half" idx="10"/>
          </p:nvPr>
        </p:nvSpPr>
        <p:spPr>
          <a:ln/>
        </p:spPr>
        <p:txBody>
          <a:bodyPr/>
          <a:lstStyle>
            <a:lvl1pPr>
              <a:defRPr/>
            </a:lvl1pPr>
          </a:lstStyle>
          <a:p>
            <a:pPr>
              <a:defRPr/>
            </a:pPr>
            <a:fld id="{6BBC38CF-96D4-4FA8-8C47-07DF8BBB8715}" type="datetime1">
              <a:rPr lang="en-US"/>
              <a:pPr>
                <a:defRPr/>
              </a:pPr>
              <a:t>9/7/2011</a:t>
            </a:fld>
            <a:endParaRPr lang="en-GB"/>
          </a:p>
        </p:txBody>
      </p:sp>
      <p:sp>
        <p:nvSpPr>
          <p:cNvPr id="5"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6" name="Прямоуг. 6"/>
          <p:cNvSpPr>
            <a:spLocks noGrp="1" noChangeArrowheads="1"/>
          </p:cNvSpPr>
          <p:nvPr>
            <p:ph type="sldNum" sz="quarter" idx="12"/>
          </p:nvPr>
        </p:nvSpPr>
        <p:spPr>
          <a:ln/>
        </p:spPr>
        <p:txBody>
          <a:bodyPr/>
          <a:lstStyle>
            <a:lvl1pPr>
              <a:defRPr/>
            </a:lvl1pPr>
          </a:lstStyle>
          <a:p>
            <a:pPr>
              <a:defRPr/>
            </a:pPr>
            <a:fld id="{20D80904-5D0B-4609-A3EB-41F18CD726AF}" type="slidenum">
              <a:rPr lang="en-GB"/>
              <a:pPr>
                <a:defRPr/>
              </a:pPr>
              <a:t>‹#›</a:t>
            </a:fld>
            <a:endParaRPr lang="en-GB"/>
          </a:p>
        </p:txBody>
      </p:sp>
    </p:spTree>
    <p:extLst>
      <p:ext uri="{BB962C8B-B14F-4D97-AF65-F5344CB8AC3E}">
        <p14:creationId xmlns:p14="http://schemas.microsoft.com/office/powerpoint/2010/main" val="41157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4"/>
          <p:cNvSpPr>
            <a:spLocks noGrp="1" noChangeArrowheads="1"/>
          </p:cNvSpPr>
          <p:nvPr>
            <p:ph type="dt" sz="half" idx="10"/>
          </p:nvPr>
        </p:nvSpPr>
        <p:spPr>
          <a:ln/>
        </p:spPr>
        <p:txBody>
          <a:bodyPr/>
          <a:lstStyle>
            <a:lvl1pPr>
              <a:defRPr/>
            </a:lvl1pPr>
          </a:lstStyle>
          <a:p>
            <a:pPr>
              <a:defRPr/>
            </a:pPr>
            <a:fld id="{A01A1DDC-ACB9-477F-9025-6B7AD5121F6A}" type="datetime1">
              <a:rPr lang="en-US"/>
              <a:pPr>
                <a:defRPr/>
              </a:pPr>
              <a:t>9/7/2011</a:t>
            </a:fld>
            <a:endParaRPr lang="en-GB"/>
          </a:p>
        </p:txBody>
      </p:sp>
      <p:sp>
        <p:nvSpPr>
          <p:cNvPr id="5"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6" name="Прямоуг. 6"/>
          <p:cNvSpPr>
            <a:spLocks noGrp="1" noChangeArrowheads="1"/>
          </p:cNvSpPr>
          <p:nvPr>
            <p:ph type="sldNum" sz="quarter" idx="12"/>
          </p:nvPr>
        </p:nvSpPr>
        <p:spPr>
          <a:ln/>
        </p:spPr>
        <p:txBody>
          <a:bodyPr/>
          <a:lstStyle>
            <a:lvl1pPr>
              <a:defRPr/>
            </a:lvl1pPr>
          </a:lstStyle>
          <a:p>
            <a:pPr>
              <a:defRPr/>
            </a:pPr>
            <a:fld id="{550E00FE-0FDB-4C17-B751-1712889FA0D3}" type="slidenum">
              <a:rPr lang="en-GB"/>
              <a:pPr>
                <a:defRPr/>
              </a:pPr>
              <a:t>‹#›</a:t>
            </a:fld>
            <a:endParaRPr lang="en-GB"/>
          </a:p>
        </p:txBody>
      </p:sp>
    </p:spTree>
    <p:extLst>
      <p:ext uri="{BB962C8B-B14F-4D97-AF65-F5344CB8AC3E}">
        <p14:creationId xmlns:p14="http://schemas.microsoft.com/office/powerpoint/2010/main" val="21173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Прямоуг. 4"/>
          <p:cNvSpPr>
            <a:spLocks noGrp="1" noChangeArrowheads="1"/>
          </p:cNvSpPr>
          <p:nvPr>
            <p:ph type="dt" sz="half" idx="10"/>
          </p:nvPr>
        </p:nvSpPr>
        <p:spPr>
          <a:ln/>
        </p:spPr>
        <p:txBody>
          <a:bodyPr/>
          <a:lstStyle>
            <a:lvl1pPr>
              <a:defRPr/>
            </a:lvl1pPr>
          </a:lstStyle>
          <a:p>
            <a:pPr>
              <a:defRPr/>
            </a:pPr>
            <a:fld id="{671BFE46-204C-4D3D-9538-19460DAD2DEC}" type="datetime1">
              <a:rPr lang="en-US"/>
              <a:pPr>
                <a:defRPr/>
              </a:pPr>
              <a:t>9/7/2011</a:t>
            </a:fld>
            <a:endParaRPr lang="en-GB"/>
          </a:p>
        </p:txBody>
      </p:sp>
      <p:sp>
        <p:nvSpPr>
          <p:cNvPr id="7"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8" name="Прямоуг. 6"/>
          <p:cNvSpPr>
            <a:spLocks noGrp="1" noChangeArrowheads="1"/>
          </p:cNvSpPr>
          <p:nvPr>
            <p:ph type="sldNum" sz="quarter" idx="12"/>
          </p:nvPr>
        </p:nvSpPr>
        <p:spPr>
          <a:ln/>
        </p:spPr>
        <p:txBody>
          <a:bodyPr/>
          <a:lstStyle>
            <a:lvl1pPr>
              <a:defRPr/>
            </a:lvl1pPr>
          </a:lstStyle>
          <a:p>
            <a:pPr>
              <a:defRPr/>
            </a:pPr>
            <a:fld id="{D298E97A-5601-488F-A513-846980D06096}" type="slidenum">
              <a:rPr lang="en-GB"/>
              <a:pPr>
                <a:defRPr/>
              </a:pPr>
              <a:t>‹#›</a:t>
            </a:fld>
            <a:endParaRPr lang="en-GB"/>
          </a:p>
        </p:txBody>
      </p:sp>
    </p:spTree>
    <p:extLst>
      <p:ext uri="{BB962C8B-B14F-4D97-AF65-F5344CB8AC3E}">
        <p14:creationId xmlns:p14="http://schemas.microsoft.com/office/powerpoint/2010/main" val="190557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4"/>
          <p:cNvSpPr>
            <a:spLocks noGrp="1" noChangeArrowheads="1"/>
          </p:cNvSpPr>
          <p:nvPr>
            <p:ph type="dt" sz="half" idx="10"/>
          </p:nvPr>
        </p:nvSpPr>
        <p:spPr>
          <a:ln/>
        </p:spPr>
        <p:txBody>
          <a:bodyPr/>
          <a:lstStyle>
            <a:lvl1pPr>
              <a:defRPr/>
            </a:lvl1pPr>
          </a:lstStyle>
          <a:p>
            <a:pPr>
              <a:defRPr/>
            </a:pPr>
            <a:fld id="{E6A6C8CD-37D9-4531-9525-95FD703DF801}" type="datetime1">
              <a:rPr lang="en-US"/>
              <a:pPr>
                <a:defRPr/>
              </a:pPr>
              <a:t>9/7/2011</a:t>
            </a:fld>
            <a:endParaRPr lang="en-GB"/>
          </a:p>
        </p:txBody>
      </p:sp>
      <p:sp>
        <p:nvSpPr>
          <p:cNvPr id="5"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6" name="Прямоуг. 6"/>
          <p:cNvSpPr>
            <a:spLocks noGrp="1" noChangeArrowheads="1"/>
          </p:cNvSpPr>
          <p:nvPr>
            <p:ph type="sldNum" sz="quarter" idx="12"/>
          </p:nvPr>
        </p:nvSpPr>
        <p:spPr>
          <a:ln/>
        </p:spPr>
        <p:txBody>
          <a:bodyPr/>
          <a:lstStyle>
            <a:lvl1pPr>
              <a:defRPr/>
            </a:lvl1pPr>
          </a:lstStyle>
          <a:p>
            <a:pPr>
              <a:defRPr/>
            </a:pPr>
            <a:fld id="{95105540-5805-4D78-8C9F-57B44BF0FB3B}" type="slidenum">
              <a:rPr lang="en-GB"/>
              <a:pPr>
                <a:defRPr/>
              </a:pPr>
              <a:t>‹#›</a:t>
            </a:fld>
            <a:endParaRPr lang="en-GB"/>
          </a:p>
        </p:txBody>
      </p:sp>
    </p:spTree>
    <p:extLst>
      <p:ext uri="{BB962C8B-B14F-4D97-AF65-F5344CB8AC3E}">
        <p14:creationId xmlns:p14="http://schemas.microsoft.com/office/powerpoint/2010/main" val="381267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Прямоуг. 4"/>
          <p:cNvSpPr>
            <a:spLocks noGrp="1" noChangeArrowheads="1"/>
          </p:cNvSpPr>
          <p:nvPr>
            <p:ph type="dt" sz="half" idx="10"/>
          </p:nvPr>
        </p:nvSpPr>
        <p:spPr>
          <a:ln/>
        </p:spPr>
        <p:txBody>
          <a:bodyPr/>
          <a:lstStyle>
            <a:lvl1pPr>
              <a:defRPr/>
            </a:lvl1pPr>
          </a:lstStyle>
          <a:p>
            <a:pPr>
              <a:defRPr/>
            </a:pPr>
            <a:fld id="{6009E261-C6BF-4337-9649-5F0347B9CE67}" type="datetime1">
              <a:rPr lang="en-US"/>
              <a:pPr>
                <a:defRPr/>
              </a:pPr>
              <a:t>9/7/2011</a:t>
            </a:fld>
            <a:endParaRPr lang="en-GB"/>
          </a:p>
        </p:txBody>
      </p:sp>
      <p:sp>
        <p:nvSpPr>
          <p:cNvPr id="5"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6" name="Прямоуг. 6"/>
          <p:cNvSpPr>
            <a:spLocks noGrp="1" noChangeArrowheads="1"/>
          </p:cNvSpPr>
          <p:nvPr>
            <p:ph type="sldNum" sz="quarter" idx="12"/>
          </p:nvPr>
        </p:nvSpPr>
        <p:spPr>
          <a:ln/>
        </p:spPr>
        <p:txBody>
          <a:bodyPr/>
          <a:lstStyle>
            <a:lvl1pPr>
              <a:defRPr/>
            </a:lvl1pPr>
          </a:lstStyle>
          <a:p>
            <a:pPr>
              <a:defRPr/>
            </a:pPr>
            <a:fld id="{1BB46B5B-E67B-4B3C-87D4-7C2930F85832}" type="slidenum">
              <a:rPr lang="en-GB"/>
              <a:pPr>
                <a:defRPr/>
              </a:pPr>
              <a:t>‹#›</a:t>
            </a:fld>
            <a:endParaRPr lang="en-GB"/>
          </a:p>
        </p:txBody>
      </p:sp>
    </p:spTree>
    <p:extLst>
      <p:ext uri="{BB962C8B-B14F-4D97-AF65-F5344CB8AC3E}">
        <p14:creationId xmlns:p14="http://schemas.microsoft.com/office/powerpoint/2010/main" val="393172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Прямоуг. 4"/>
          <p:cNvSpPr>
            <a:spLocks noGrp="1" noChangeArrowheads="1"/>
          </p:cNvSpPr>
          <p:nvPr>
            <p:ph type="dt" sz="half" idx="10"/>
          </p:nvPr>
        </p:nvSpPr>
        <p:spPr>
          <a:ln/>
        </p:spPr>
        <p:txBody>
          <a:bodyPr/>
          <a:lstStyle>
            <a:lvl1pPr>
              <a:defRPr/>
            </a:lvl1pPr>
          </a:lstStyle>
          <a:p>
            <a:pPr>
              <a:defRPr/>
            </a:pPr>
            <a:fld id="{D80B40F1-7322-4975-A46B-BECC07CB9630}" type="datetime1">
              <a:rPr lang="en-US"/>
              <a:pPr>
                <a:defRPr/>
              </a:pPr>
              <a:t>9/7/2011</a:t>
            </a:fld>
            <a:endParaRPr lang="en-GB"/>
          </a:p>
        </p:txBody>
      </p:sp>
      <p:sp>
        <p:nvSpPr>
          <p:cNvPr id="6"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7" name="Прямоуг. 6"/>
          <p:cNvSpPr>
            <a:spLocks noGrp="1" noChangeArrowheads="1"/>
          </p:cNvSpPr>
          <p:nvPr>
            <p:ph type="sldNum" sz="quarter" idx="12"/>
          </p:nvPr>
        </p:nvSpPr>
        <p:spPr>
          <a:ln/>
        </p:spPr>
        <p:txBody>
          <a:bodyPr/>
          <a:lstStyle>
            <a:lvl1pPr>
              <a:defRPr/>
            </a:lvl1pPr>
          </a:lstStyle>
          <a:p>
            <a:pPr>
              <a:defRPr/>
            </a:pPr>
            <a:fld id="{26E74D98-F39A-4244-B12C-5F02815FEF23}" type="slidenum">
              <a:rPr lang="en-GB"/>
              <a:pPr>
                <a:defRPr/>
              </a:pPr>
              <a:t>‹#›</a:t>
            </a:fld>
            <a:endParaRPr lang="en-GB"/>
          </a:p>
        </p:txBody>
      </p:sp>
    </p:spTree>
    <p:extLst>
      <p:ext uri="{BB962C8B-B14F-4D97-AF65-F5344CB8AC3E}">
        <p14:creationId xmlns:p14="http://schemas.microsoft.com/office/powerpoint/2010/main" val="40990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Прямоуг. 4"/>
          <p:cNvSpPr>
            <a:spLocks noGrp="1" noChangeArrowheads="1"/>
          </p:cNvSpPr>
          <p:nvPr>
            <p:ph type="dt" sz="half" idx="10"/>
          </p:nvPr>
        </p:nvSpPr>
        <p:spPr>
          <a:ln/>
        </p:spPr>
        <p:txBody>
          <a:bodyPr/>
          <a:lstStyle>
            <a:lvl1pPr>
              <a:defRPr/>
            </a:lvl1pPr>
          </a:lstStyle>
          <a:p>
            <a:pPr>
              <a:defRPr/>
            </a:pPr>
            <a:fld id="{02E6FBBD-E4D1-49AF-B5E1-423ACB34BF57}" type="datetime1">
              <a:rPr lang="en-US"/>
              <a:pPr>
                <a:defRPr/>
              </a:pPr>
              <a:t>9/7/2011</a:t>
            </a:fld>
            <a:endParaRPr lang="en-GB"/>
          </a:p>
        </p:txBody>
      </p:sp>
      <p:sp>
        <p:nvSpPr>
          <p:cNvPr id="8"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9" name="Прямоуг. 6"/>
          <p:cNvSpPr>
            <a:spLocks noGrp="1" noChangeArrowheads="1"/>
          </p:cNvSpPr>
          <p:nvPr>
            <p:ph type="sldNum" sz="quarter" idx="12"/>
          </p:nvPr>
        </p:nvSpPr>
        <p:spPr>
          <a:ln/>
        </p:spPr>
        <p:txBody>
          <a:bodyPr/>
          <a:lstStyle>
            <a:lvl1pPr>
              <a:defRPr/>
            </a:lvl1pPr>
          </a:lstStyle>
          <a:p>
            <a:pPr>
              <a:defRPr/>
            </a:pPr>
            <a:fld id="{095B22D0-ECF4-4551-B55C-47444058DA8A}" type="slidenum">
              <a:rPr lang="en-GB"/>
              <a:pPr>
                <a:defRPr/>
              </a:pPr>
              <a:t>‹#›</a:t>
            </a:fld>
            <a:endParaRPr lang="en-GB"/>
          </a:p>
        </p:txBody>
      </p:sp>
    </p:spTree>
    <p:extLst>
      <p:ext uri="{BB962C8B-B14F-4D97-AF65-F5344CB8AC3E}">
        <p14:creationId xmlns:p14="http://schemas.microsoft.com/office/powerpoint/2010/main" val="221546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Прямоуг. 4"/>
          <p:cNvSpPr>
            <a:spLocks noGrp="1" noChangeArrowheads="1"/>
          </p:cNvSpPr>
          <p:nvPr>
            <p:ph type="dt" sz="half" idx="10"/>
          </p:nvPr>
        </p:nvSpPr>
        <p:spPr>
          <a:ln/>
        </p:spPr>
        <p:txBody>
          <a:bodyPr/>
          <a:lstStyle>
            <a:lvl1pPr>
              <a:defRPr/>
            </a:lvl1pPr>
          </a:lstStyle>
          <a:p>
            <a:pPr>
              <a:defRPr/>
            </a:pPr>
            <a:fld id="{AB264BB5-01A6-4F4C-A1B6-04E07DB2C7EF}" type="datetime1">
              <a:rPr lang="en-US"/>
              <a:pPr>
                <a:defRPr/>
              </a:pPr>
              <a:t>9/7/2011</a:t>
            </a:fld>
            <a:endParaRPr lang="en-GB"/>
          </a:p>
        </p:txBody>
      </p:sp>
      <p:sp>
        <p:nvSpPr>
          <p:cNvPr id="4"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5" name="Прямоуг. 6"/>
          <p:cNvSpPr>
            <a:spLocks noGrp="1" noChangeArrowheads="1"/>
          </p:cNvSpPr>
          <p:nvPr>
            <p:ph type="sldNum" sz="quarter" idx="12"/>
          </p:nvPr>
        </p:nvSpPr>
        <p:spPr>
          <a:ln/>
        </p:spPr>
        <p:txBody>
          <a:bodyPr/>
          <a:lstStyle>
            <a:lvl1pPr>
              <a:defRPr/>
            </a:lvl1pPr>
          </a:lstStyle>
          <a:p>
            <a:pPr>
              <a:defRPr/>
            </a:pPr>
            <a:fld id="{9C2B3BF8-4160-4DD0-A9E0-665B2E5682F4}" type="slidenum">
              <a:rPr lang="en-GB"/>
              <a:pPr>
                <a:defRPr/>
              </a:pPr>
              <a:t>‹#›</a:t>
            </a:fld>
            <a:endParaRPr lang="en-GB"/>
          </a:p>
        </p:txBody>
      </p:sp>
    </p:spTree>
    <p:extLst>
      <p:ext uri="{BB962C8B-B14F-4D97-AF65-F5344CB8AC3E}">
        <p14:creationId xmlns:p14="http://schemas.microsoft.com/office/powerpoint/2010/main" val="274935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 4"/>
          <p:cNvSpPr>
            <a:spLocks noGrp="1" noChangeArrowheads="1"/>
          </p:cNvSpPr>
          <p:nvPr>
            <p:ph type="dt" sz="half" idx="10"/>
          </p:nvPr>
        </p:nvSpPr>
        <p:spPr>
          <a:ln/>
        </p:spPr>
        <p:txBody>
          <a:bodyPr/>
          <a:lstStyle>
            <a:lvl1pPr>
              <a:defRPr/>
            </a:lvl1pPr>
          </a:lstStyle>
          <a:p>
            <a:pPr>
              <a:defRPr/>
            </a:pPr>
            <a:fld id="{10E2D01F-8D21-4285-8350-57860FE7A745}" type="datetime1">
              <a:rPr lang="en-US"/>
              <a:pPr>
                <a:defRPr/>
              </a:pPr>
              <a:t>9/7/2011</a:t>
            </a:fld>
            <a:endParaRPr lang="en-GB"/>
          </a:p>
        </p:txBody>
      </p:sp>
      <p:sp>
        <p:nvSpPr>
          <p:cNvPr id="3"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4" name="Прямоуг. 6"/>
          <p:cNvSpPr>
            <a:spLocks noGrp="1" noChangeArrowheads="1"/>
          </p:cNvSpPr>
          <p:nvPr>
            <p:ph type="sldNum" sz="quarter" idx="12"/>
          </p:nvPr>
        </p:nvSpPr>
        <p:spPr>
          <a:ln/>
        </p:spPr>
        <p:txBody>
          <a:bodyPr/>
          <a:lstStyle>
            <a:lvl1pPr>
              <a:defRPr/>
            </a:lvl1pPr>
          </a:lstStyle>
          <a:p>
            <a:pPr>
              <a:defRPr/>
            </a:pPr>
            <a:fld id="{765D4E9F-E075-4C7E-982E-4D6DABFE77D0}" type="slidenum">
              <a:rPr lang="en-GB"/>
              <a:pPr>
                <a:defRPr/>
              </a:pPr>
              <a:t>‹#›</a:t>
            </a:fld>
            <a:endParaRPr lang="en-GB"/>
          </a:p>
        </p:txBody>
      </p:sp>
    </p:spTree>
    <p:extLst>
      <p:ext uri="{BB962C8B-B14F-4D97-AF65-F5344CB8AC3E}">
        <p14:creationId xmlns:p14="http://schemas.microsoft.com/office/powerpoint/2010/main" val="3141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Прямоуг. 4"/>
          <p:cNvSpPr>
            <a:spLocks noGrp="1" noChangeArrowheads="1"/>
          </p:cNvSpPr>
          <p:nvPr>
            <p:ph type="dt" sz="half" idx="10"/>
          </p:nvPr>
        </p:nvSpPr>
        <p:spPr>
          <a:ln/>
        </p:spPr>
        <p:txBody>
          <a:bodyPr/>
          <a:lstStyle>
            <a:lvl1pPr>
              <a:defRPr/>
            </a:lvl1pPr>
          </a:lstStyle>
          <a:p>
            <a:pPr>
              <a:defRPr/>
            </a:pPr>
            <a:fld id="{C686DD52-90F3-48D5-9BD4-B5E9592ECB9C}" type="datetime1">
              <a:rPr lang="en-US"/>
              <a:pPr>
                <a:defRPr/>
              </a:pPr>
              <a:t>9/7/2011</a:t>
            </a:fld>
            <a:endParaRPr lang="en-GB"/>
          </a:p>
        </p:txBody>
      </p:sp>
      <p:sp>
        <p:nvSpPr>
          <p:cNvPr id="6"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7" name="Прямоуг. 6"/>
          <p:cNvSpPr>
            <a:spLocks noGrp="1" noChangeArrowheads="1"/>
          </p:cNvSpPr>
          <p:nvPr>
            <p:ph type="sldNum" sz="quarter" idx="12"/>
          </p:nvPr>
        </p:nvSpPr>
        <p:spPr>
          <a:ln/>
        </p:spPr>
        <p:txBody>
          <a:bodyPr/>
          <a:lstStyle>
            <a:lvl1pPr>
              <a:defRPr/>
            </a:lvl1pPr>
          </a:lstStyle>
          <a:p>
            <a:pPr>
              <a:defRPr/>
            </a:pPr>
            <a:fld id="{5E486566-9A47-46D9-88A1-4A94F443B7DE}" type="slidenum">
              <a:rPr lang="en-GB"/>
              <a:pPr>
                <a:defRPr/>
              </a:pPr>
              <a:t>‹#›</a:t>
            </a:fld>
            <a:endParaRPr lang="en-GB"/>
          </a:p>
        </p:txBody>
      </p:sp>
    </p:spTree>
    <p:extLst>
      <p:ext uri="{BB962C8B-B14F-4D97-AF65-F5344CB8AC3E}">
        <p14:creationId xmlns:p14="http://schemas.microsoft.com/office/powerpoint/2010/main" val="414037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Прямоуг. 4"/>
          <p:cNvSpPr>
            <a:spLocks noGrp="1" noChangeArrowheads="1"/>
          </p:cNvSpPr>
          <p:nvPr>
            <p:ph type="dt" sz="half" idx="10"/>
          </p:nvPr>
        </p:nvSpPr>
        <p:spPr>
          <a:ln/>
        </p:spPr>
        <p:txBody>
          <a:bodyPr/>
          <a:lstStyle>
            <a:lvl1pPr>
              <a:defRPr/>
            </a:lvl1pPr>
          </a:lstStyle>
          <a:p>
            <a:pPr>
              <a:defRPr/>
            </a:pPr>
            <a:fld id="{8093F7B3-FCED-477A-AE98-41C684B93D36}" type="datetime1">
              <a:rPr lang="en-US"/>
              <a:pPr>
                <a:defRPr/>
              </a:pPr>
              <a:t>9/7/2011</a:t>
            </a:fld>
            <a:endParaRPr lang="en-GB"/>
          </a:p>
        </p:txBody>
      </p:sp>
      <p:sp>
        <p:nvSpPr>
          <p:cNvPr id="6" name="Прямоуг. 5"/>
          <p:cNvSpPr>
            <a:spLocks noGrp="1" noChangeArrowheads="1"/>
          </p:cNvSpPr>
          <p:nvPr>
            <p:ph type="ftr" sz="quarter" idx="11"/>
          </p:nvPr>
        </p:nvSpPr>
        <p:spPr>
          <a:ln/>
        </p:spPr>
        <p:txBody>
          <a:bodyPr/>
          <a:lstStyle>
            <a:lvl1pPr>
              <a:defRPr/>
            </a:lvl1pPr>
          </a:lstStyle>
          <a:p>
            <a:pPr>
              <a:defRPr/>
            </a:pPr>
            <a:r>
              <a:rPr lang="en-GB"/>
              <a:t>DESY Summer Student 2011 Session</a:t>
            </a:r>
          </a:p>
        </p:txBody>
      </p:sp>
      <p:sp>
        <p:nvSpPr>
          <p:cNvPr id="7" name="Прямоуг. 6"/>
          <p:cNvSpPr>
            <a:spLocks noGrp="1" noChangeArrowheads="1"/>
          </p:cNvSpPr>
          <p:nvPr>
            <p:ph type="sldNum" sz="quarter" idx="12"/>
          </p:nvPr>
        </p:nvSpPr>
        <p:spPr>
          <a:ln/>
        </p:spPr>
        <p:txBody>
          <a:bodyPr/>
          <a:lstStyle>
            <a:lvl1pPr>
              <a:defRPr/>
            </a:lvl1pPr>
          </a:lstStyle>
          <a:p>
            <a:pPr>
              <a:defRPr/>
            </a:pPr>
            <a:fld id="{66B8F78C-0D02-42BD-85DD-D6CB91862115}" type="slidenum">
              <a:rPr lang="en-GB"/>
              <a:pPr>
                <a:defRPr/>
              </a:pPr>
              <a:t>‹#›</a:t>
            </a:fld>
            <a:endParaRPr lang="en-GB"/>
          </a:p>
        </p:txBody>
      </p:sp>
    </p:spTree>
    <p:extLst>
      <p:ext uri="{BB962C8B-B14F-4D97-AF65-F5344CB8AC3E}">
        <p14:creationId xmlns:p14="http://schemas.microsoft.com/office/powerpoint/2010/main" val="16648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Прямоуг.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Прямоуг.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Прямоуг.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CCB064A2-F650-428B-BA03-63B0F203D41A}" type="datetime1">
              <a:rPr lang="en-US"/>
              <a:pPr>
                <a:defRPr/>
              </a:pPr>
              <a:t>9/7/2011</a:t>
            </a:fld>
            <a:endParaRPr lang="en-GB"/>
          </a:p>
        </p:txBody>
      </p:sp>
      <p:sp>
        <p:nvSpPr>
          <p:cNvPr id="1029" name="Прямоуг.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GB"/>
              <a:t>DESY Summer Student 2011 Session</a:t>
            </a:r>
          </a:p>
        </p:txBody>
      </p:sp>
      <p:sp>
        <p:nvSpPr>
          <p:cNvPr id="1030" name="Прямоуг.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BBEA793-04EE-4427-9F04-29C1E9B74F6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9.wmf"/><Relationship Id="rId5" Type="http://schemas.openxmlformats.org/officeDocument/2006/relationships/image" Target="../media/image11.png"/><Relationship Id="rId10" Type="http://schemas.openxmlformats.org/officeDocument/2006/relationships/oleObject" Target="../embeddings/oleObject9.bin"/><Relationship Id="rId4" Type="http://schemas.openxmlformats.org/officeDocument/2006/relationships/image" Target="../media/image10.png"/><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oleObject" Target="../embeddings/oleObject10.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11" Type="http://schemas.openxmlformats.org/officeDocument/2006/relationships/oleObject" Target="../embeddings/oleObject12.bin"/><Relationship Id="rId5" Type="http://schemas.openxmlformats.org/officeDocument/2006/relationships/image" Target="../media/image17.png"/><Relationship Id="rId10" Type="http://schemas.openxmlformats.org/officeDocument/2006/relationships/image" Target="../media/image13.wmf"/><Relationship Id="rId4" Type="http://schemas.openxmlformats.org/officeDocument/2006/relationships/image" Target="../media/image16.png"/><Relationship Id="rId9" Type="http://schemas.openxmlformats.org/officeDocument/2006/relationships/oleObject" Target="../embeddings/oleObject11.bin"/><Relationship Id="rId1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 2"/>
          <p:cNvSpPr>
            <a:spLocks noGrp="1" noChangeArrowheads="1"/>
          </p:cNvSpPr>
          <p:nvPr>
            <p:ph type="ctrTitle"/>
          </p:nvPr>
        </p:nvSpPr>
        <p:spPr>
          <a:xfrm>
            <a:off x="684213" y="1125538"/>
            <a:ext cx="7772400" cy="1798637"/>
          </a:xfrm>
        </p:spPr>
        <p:txBody>
          <a:bodyPr/>
          <a:lstStyle/>
          <a:p>
            <a:pPr algn="l" eaLnBrk="1" hangingPunct="1"/>
            <a:r>
              <a:rPr lang="en-GB" sz="4000" smtClean="0"/>
              <a:t/>
            </a:r>
            <a:br>
              <a:rPr lang="en-GB" sz="4000" smtClean="0"/>
            </a:br>
            <a:r>
              <a:rPr lang="en-US" smtClean="0"/>
              <a:t>Enhancing coherent flux by using two-step X-ray focusing</a:t>
            </a:r>
            <a:r>
              <a:rPr lang="en-GB" sz="4000" smtClean="0"/>
              <a:t> </a:t>
            </a:r>
          </a:p>
        </p:txBody>
      </p:sp>
      <p:sp>
        <p:nvSpPr>
          <p:cNvPr id="2051" name="Прямоуг. 3"/>
          <p:cNvSpPr>
            <a:spLocks noGrp="1" noChangeArrowheads="1"/>
          </p:cNvSpPr>
          <p:nvPr>
            <p:ph type="subTitle" idx="1"/>
          </p:nvPr>
        </p:nvSpPr>
        <p:spPr/>
        <p:txBody>
          <a:bodyPr/>
          <a:lstStyle/>
          <a:p>
            <a:pPr eaLnBrk="1" hangingPunct="1"/>
            <a:r>
              <a:rPr lang="en-US" sz="2000" smtClean="0"/>
              <a:t>		                       By Jirayoot Srisakunkan</a:t>
            </a:r>
          </a:p>
          <a:p>
            <a:pPr eaLnBrk="1" hangingPunct="1"/>
            <a:endParaRPr lang="en-US" sz="2000" smtClean="0"/>
          </a:p>
          <a:p>
            <a:pPr algn="r" eaLnBrk="1" hangingPunct="1"/>
            <a:r>
              <a:rPr lang="en-US" sz="2000" smtClean="0"/>
              <a:t>Supervisor: Michael Sprung</a:t>
            </a:r>
          </a:p>
          <a:p>
            <a:pPr algn="r" eaLnBrk="1" hangingPunct="1"/>
            <a:endParaRPr lang="en-GB" sz="2000" smtClean="0"/>
          </a:p>
        </p:txBody>
      </p:sp>
      <p:sp>
        <p:nvSpPr>
          <p:cNvPr id="2052"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9CAFC4F-B252-4D79-9790-E0D00C91CDDB}" type="datetime1">
              <a:rPr lang="en-US" sz="1400" smtClean="0"/>
              <a:pPr eaLnBrk="1" hangingPunct="1"/>
              <a:t>9/7/2011</a:t>
            </a:fld>
            <a:endParaRPr lang="en-GB" sz="1400" smtClean="0"/>
          </a:p>
        </p:txBody>
      </p:sp>
      <p:sp>
        <p:nvSpPr>
          <p:cNvPr id="2053"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2054"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732BF451-E417-444D-BDC4-1537DFB91ED6}" type="slidenum">
              <a:rPr lang="en-GB" sz="1400" smtClean="0"/>
              <a:pPr eaLnBrk="1" hangingPunct="1"/>
              <a:t>1</a:t>
            </a:fld>
            <a:endParaRPr lang="en-GB"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sz="3600" smtClean="0"/>
              <a:t>Program – CRL1 (continued)</a:t>
            </a:r>
            <a:endParaRPr lang="en-US" smtClean="0"/>
          </a:p>
        </p:txBody>
      </p:sp>
      <p:sp>
        <p:nvSpPr>
          <p:cNvPr id="11267" name="Date Placeholder 3"/>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E270A3C-3C2B-4887-9C7F-50CE542E0567}" type="datetime1">
              <a:rPr lang="en-US" sz="1400" smtClean="0"/>
              <a:pPr eaLnBrk="1" hangingPunct="1"/>
              <a:t>9/7/2011</a:t>
            </a:fld>
            <a:endParaRPr lang="en-GB" sz="1400" smtClean="0"/>
          </a:p>
        </p:txBody>
      </p:sp>
      <p:sp>
        <p:nvSpPr>
          <p:cNvPr id="11268" name="Footer Placeholder 4"/>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1269" name="Slide Number Placeholder 5"/>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5805FDA-7FC7-4957-9361-5DD35441D085}" type="slidenum">
              <a:rPr lang="en-GB" sz="1400" smtClean="0"/>
              <a:pPr eaLnBrk="1" hangingPunct="1"/>
              <a:t>10</a:t>
            </a:fld>
            <a:endParaRPr lang="en-GB" sz="1400" smtClean="0"/>
          </a:p>
        </p:txBody>
      </p:sp>
      <p:sp>
        <p:nvSpPr>
          <p:cNvPr id="7" name="Flowchart: Connector 6"/>
          <p:cNvSpPr/>
          <p:nvPr/>
        </p:nvSpPr>
        <p:spPr>
          <a:xfrm>
            <a:off x="2744788" y="1700213"/>
            <a:ext cx="431800" cy="4333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8" name="Flowchart: Decision 7"/>
          <p:cNvSpPr/>
          <p:nvPr/>
        </p:nvSpPr>
        <p:spPr>
          <a:xfrm>
            <a:off x="1401763" y="2559050"/>
            <a:ext cx="3117850" cy="129698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Better combination?</a:t>
            </a:r>
          </a:p>
        </p:txBody>
      </p:sp>
      <p:sp>
        <p:nvSpPr>
          <p:cNvPr id="9" name="Flowchart: Process 8"/>
          <p:cNvSpPr/>
          <p:nvPr/>
        </p:nvSpPr>
        <p:spPr>
          <a:xfrm>
            <a:off x="1952625" y="4313238"/>
            <a:ext cx="2016125" cy="10128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Keep the combination profile</a:t>
            </a:r>
          </a:p>
        </p:txBody>
      </p:sp>
      <p:sp>
        <p:nvSpPr>
          <p:cNvPr id="10" name="Flowchart: Connector 9"/>
          <p:cNvSpPr/>
          <p:nvPr/>
        </p:nvSpPr>
        <p:spPr>
          <a:xfrm>
            <a:off x="541338" y="2992438"/>
            <a:ext cx="433387"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 name="Flowchart: Decision 10"/>
          <p:cNvSpPr/>
          <p:nvPr/>
        </p:nvSpPr>
        <p:spPr>
          <a:xfrm>
            <a:off x="4702175" y="2559050"/>
            <a:ext cx="3457575" cy="12239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Last Combination?</a:t>
            </a:r>
          </a:p>
        </p:txBody>
      </p:sp>
      <p:sp>
        <p:nvSpPr>
          <p:cNvPr id="12" name="Flowchart: Connector 11"/>
          <p:cNvSpPr/>
          <p:nvPr/>
        </p:nvSpPr>
        <p:spPr>
          <a:xfrm>
            <a:off x="8580438" y="295592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 name="Flowchart: Document 12"/>
          <p:cNvSpPr/>
          <p:nvPr/>
        </p:nvSpPr>
        <p:spPr>
          <a:xfrm>
            <a:off x="5422900" y="4183063"/>
            <a:ext cx="2016125" cy="122396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Best combination profile</a:t>
            </a:r>
          </a:p>
        </p:txBody>
      </p:sp>
      <p:sp>
        <p:nvSpPr>
          <p:cNvPr id="16" name="Flowchart: Alternate Process 15"/>
          <p:cNvSpPr/>
          <p:nvPr/>
        </p:nvSpPr>
        <p:spPr>
          <a:xfrm>
            <a:off x="5926138" y="5716588"/>
            <a:ext cx="1009650" cy="576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End</a:t>
            </a:r>
          </a:p>
        </p:txBody>
      </p:sp>
      <p:sp>
        <p:nvSpPr>
          <p:cNvPr id="11278" name="TextBox 16"/>
          <p:cNvSpPr txBox="1">
            <a:spLocks noChangeArrowheads="1"/>
          </p:cNvSpPr>
          <p:nvPr/>
        </p:nvSpPr>
        <p:spPr bwMode="auto">
          <a:xfrm>
            <a:off x="3014663" y="3783013"/>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yes</a:t>
            </a:r>
          </a:p>
        </p:txBody>
      </p:sp>
      <p:sp>
        <p:nvSpPr>
          <p:cNvPr id="11279" name="TextBox 17"/>
          <p:cNvSpPr txBox="1">
            <a:spLocks noChangeArrowheads="1"/>
          </p:cNvSpPr>
          <p:nvPr/>
        </p:nvSpPr>
        <p:spPr bwMode="auto">
          <a:xfrm>
            <a:off x="6538913" y="3732213"/>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yes</a:t>
            </a:r>
          </a:p>
        </p:txBody>
      </p:sp>
      <p:sp>
        <p:nvSpPr>
          <p:cNvPr id="11280" name="TextBox 18"/>
          <p:cNvSpPr txBox="1">
            <a:spLocks noChangeArrowheads="1"/>
          </p:cNvSpPr>
          <p:nvPr/>
        </p:nvSpPr>
        <p:spPr bwMode="auto">
          <a:xfrm>
            <a:off x="974725" y="3241675"/>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no</a:t>
            </a:r>
          </a:p>
        </p:txBody>
      </p:sp>
      <p:sp>
        <p:nvSpPr>
          <p:cNvPr id="11281" name="TextBox 19"/>
          <p:cNvSpPr txBox="1">
            <a:spLocks noChangeArrowheads="1"/>
          </p:cNvSpPr>
          <p:nvPr/>
        </p:nvSpPr>
        <p:spPr bwMode="auto">
          <a:xfrm>
            <a:off x="8081963" y="3144838"/>
            <a:ext cx="503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no</a:t>
            </a:r>
          </a:p>
        </p:txBody>
      </p:sp>
      <p:sp>
        <p:nvSpPr>
          <p:cNvPr id="21" name="Flowchart: Connector 20"/>
          <p:cNvSpPr/>
          <p:nvPr/>
        </p:nvSpPr>
        <p:spPr>
          <a:xfrm>
            <a:off x="2744788" y="5716588"/>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22" name="Flowchart: Connector 21"/>
          <p:cNvSpPr/>
          <p:nvPr/>
        </p:nvSpPr>
        <p:spPr>
          <a:xfrm>
            <a:off x="6215063" y="1700213"/>
            <a:ext cx="431800" cy="4333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cxnSp>
        <p:nvCxnSpPr>
          <p:cNvPr id="24" name="Straight Arrow Connector 23"/>
          <p:cNvCxnSpPr>
            <a:stCxn id="7" idx="4"/>
            <a:endCxn id="8" idx="0"/>
          </p:cNvCxnSpPr>
          <p:nvPr/>
        </p:nvCxnSpPr>
        <p:spPr>
          <a:xfrm>
            <a:off x="2960688" y="2133600"/>
            <a:ext cx="0" cy="4254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a:endCxn id="10" idx="6"/>
          </p:cNvCxnSpPr>
          <p:nvPr/>
        </p:nvCxnSpPr>
        <p:spPr>
          <a:xfrm flipH="1">
            <a:off x="974725" y="3208338"/>
            <a:ext cx="427038" cy="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2"/>
            <a:endCxn id="9" idx="0"/>
          </p:cNvCxnSpPr>
          <p:nvPr/>
        </p:nvCxnSpPr>
        <p:spPr>
          <a:xfrm>
            <a:off x="2960688" y="3856038"/>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2"/>
            <a:endCxn id="21" idx="0"/>
          </p:cNvCxnSpPr>
          <p:nvPr/>
        </p:nvCxnSpPr>
        <p:spPr>
          <a:xfrm flipH="1">
            <a:off x="2960688" y="5326063"/>
            <a:ext cx="0" cy="39052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2" idx="4"/>
            <a:endCxn id="11" idx="0"/>
          </p:cNvCxnSpPr>
          <p:nvPr/>
        </p:nvCxnSpPr>
        <p:spPr>
          <a:xfrm>
            <a:off x="6430963" y="2133600"/>
            <a:ext cx="0" cy="4254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1" idx="2"/>
            <a:endCxn id="13" idx="0"/>
          </p:cNvCxnSpPr>
          <p:nvPr/>
        </p:nvCxnSpPr>
        <p:spPr>
          <a:xfrm>
            <a:off x="6430963" y="3783013"/>
            <a:ext cx="0" cy="4000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1" idx="3"/>
            <a:endCxn id="12" idx="2"/>
          </p:cNvCxnSpPr>
          <p:nvPr/>
        </p:nvCxnSpPr>
        <p:spPr>
          <a:xfrm>
            <a:off x="8159750" y="3171825"/>
            <a:ext cx="420688" cy="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2"/>
            <a:endCxn id="16" idx="0"/>
          </p:cNvCxnSpPr>
          <p:nvPr/>
        </p:nvCxnSpPr>
        <p:spPr>
          <a:xfrm>
            <a:off x="6430963" y="5326063"/>
            <a:ext cx="0" cy="39052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92" name="TextBox 68"/>
          <p:cNvSpPr txBox="1">
            <a:spLocks noChangeArrowheads="1"/>
          </p:cNvSpPr>
          <p:nvPr/>
        </p:nvSpPr>
        <p:spPr bwMode="auto">
          <a:xfrm>
            <a:off x="6065838" y="252413"/>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www.pythonxy.com</a:t>
            </a:r>
          </a:p>
        </p:txBody>
      </p:sp>
      <p:pic>
        <p:nvPicPr>
          <p:cNvPr id="11293" name="Picture 2" descr="http://code.google.com/p/pythonxy/logo?cct=1313846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188" y="2238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ounded Rectangular Callout 36"/>
          <p:cNvSpPr/>
          <p:nvPr/>
        </p:nvSpPr>
        <p:spPr>
          <a:xfrm>
            <a:off x="3609975" y="1611313"/>
            <a:ext cx="2184400" cy="933450"/>
          </a:xfrm>
          <a:prstGeom prst="wedgeRoundRectCallout">
            <a:avLst>
              <a:gd name="adj1" fmla="val -55393"/>
              <a:gd name="adj2" fmla="val 94175"/>
              <a:gd name="adj3" fmla="val 16667"/>
            </a:avLst>
          </a:prstGeom>
          <a:solidFill>
            <a:srgbClr val="FFCF0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 More transmission</a:t>
            </a:r>
          </a:p>
          <a:p>
            <a:pPr>
              <a:defRPr/>
            </a:pPr>
            <a:r>
              <a:rPr lang="en-US" sz="1600" dirty="0"/>
              <a:t>- More Gain</a:t>
            </a:r>
          </a:p>
          <a:p>
            <a:pPr>
              <a:defRPr/>
            </a:pPr>
            <a:r>
              <a:rPr lang="en-US" sz="1600" dirty="0"/>
              <a:t>- Less used stacks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sz="3600" smtClean="0"/>
              <a:t>Program – CRL2</a:t>
            </a:r>
          </a:p>
        </p:txBody>
      </p:sp>
      <p:sp>
        <p:nvSpPr>
          <p:cNvPr id="12291" name="Date Placeholder 3"/>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3A326EBB-9A7E-46CE-A9FE-DB1F719D1891}" type="datetime1">
              <a:rPr lang="en-US" sz="1400" smtClean="0"/>
              <a:pPr eaLnBrk="1" hangingPunct="1"/>
              <a:t>9/7/2011</a:t>
            </a:fld>
            <a:endParaRPr lang="en-GB" sz="1400" smtClean="0"/>
          </a:p>
        </p:txBody>
      </p:sp>
      <p:sp>
        <p:nvSpPr>
          <p:cNvPr id="12292" name="Footer Placeholder 4"/>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2293" name="Slide Number Placeholder 5"/>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10610FF4-8F41-4DD8-B47E-816FD5E37BDD}" type="slidenum">
              <a:rPr lang="en-GB" sz="1400" smtClean="0"/>
              <a:pPr eaLnBrk="1" hangingPunct="1"/>
              <a:t>11</a:t>
            </a:fld>
            <a:endParaRPr lang="en-GB" sz="1400" smtClean="0"/>
          </a:p>
        </p:txBody>
      </p:sp>
      <p:sp>
        <p:nvSpPr>
          <p:cNvPr id="7" name="Flowchart: Data 6"/>
          <p:cNvSpPr/>
          <p:nvPr/>
        </p:nvSpPr>
        <p:spPr>
          <a:xfrm>
            <a:off x="271463" y="2043113"/>
            <a:ext cx="3910012" cy="117157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E</a:t>
            </a:r>
            <a:r>
              <a:rPr lang="en-US" sz="1600" baseline="-25000" dirty="0"/>
              <a:t>X-ray </a:t>
            </a:r>
            <a:r>
              <a:rPr lang="en-US" sz="1600" dirty="0"/>
              <a:t>, Primary to Secondary source distance &amp; Goal CRL2 to sample distance </a:t>
            </a:r>
          </a:p>
        </p:txBody>
      </p:sp>
      <p:sp>
        <p:nvSpPr>
          <p:cNvPr id="8" name="Flowchart: Alternate Process 7"/>
          <p:cNvSpPr/>
          <p:nvPr/>
        </p:nvSpPr>
        <p:spPr>
          <a:xfrm>
            <a:off x="1830388" y="1366838"/>
            <a:ext cx="792162" cy="3603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Start</a:t>
            </a:r>
          </a:p>
        </p:txBody>
      </p:sp>
      <p:sp>
        <p:nvSpPr>
          <p:cNvPr id="9" name="Flowchart: Process 8"/>
          <p:cNvSpPr/>
          <p:nvPr/>
        </p:nvSpPr>
        <p:spPr>
          <a:xfrm>
            <a:off x="630238" y="3532188"/>
            <a:ext cx="3194050" cy="7635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Read Absorption Coefficient &amp; Calculate necessary constant</a:t>
            </a:r>
          </a:p>
        </p:txBody>
      </p:sp>
      <p:sp>
        <p:nvSpPr>
          <p:cNvPr id="10" name="Flowchart: Process 9"/>
          <p:cNvSpPr/>
          <p:nvPr/>
        </p:nvSpPr>
        <p:spPr>
          <a:xfrm>
            <a:off x="1169988" y="4635500"/>
            <a:ext cx="2112962" cy="9350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Create each  combination profile</a:t>
            </a:r>
          </a:p>
        </p:txBody>
      </p:sp>
      <p:sp>
        <p:nvSpPr>
          <p:cNvPr id="11" name="Flowchart: Connector 10"/>
          <p:cNvSpPr/>
          <p:nvPr/>
        </p:nvSpPr>
        <p:spPr>
          <a:xfrm>
            <a:off x="2011363" y="597852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2" name="Flowchart: Connector 11"/>
          <p:cNvSpPr/>
          <p:nvPr/>
        </p:nvSpPr>
        <p:spPr>
          <a:xfrm>
            <a:off x="6388100" y="133667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3" name="Flowchart: Connector 12"/>
          <p:cNvSpPr/>
          <p:nvPr/>
        </p:nvSpPr>
        <p:spPr>
          <a:xfrm>
            <a:off x="369888" y="4899025"/>
            <a:ext cx="431800" cy="4333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 name="Flowchart: Process 13"/>
          <p:cNvSpPr/>
          <p:nvPr/>
        </p:nvSpPr>
        <p:spPr>
          <a:xfrm>
            <a:off x="4919663" y="2147888"/>
            <a:ext cx="3370262" cy="4889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Calculate Final beam profile</a:t>
            </a:r>
          </a:p>
        </p:txBody>
      </p:sp>
      <p:sp>
        <p:nvSpPr>
          <p:cNvPr id="15" name="Flowchart: Decision 14"/>
          <p:cNvSpPr/>
          <p:nvPr/>
        </p:nvSpPr>
        <p:spPr>
          <a:xfrm>
            <a:off x="4729163" y="3132138"/>
            <a:ext cx="3751262" cy="13589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Final beam is in the supposed position?</a:t>
            </a:r>
          </a:p>
        </p:txBody>
      </p:sp>
      <p:sp>
        <p:nvSpPr>
          <p:cNvPr id="16" name="Flowchart: Connector 15"/>
          <p:cNvSpPr/>
          <p:nvPr/>
        </p:nvSpPr>
        <p:spPr>
          <a:xfrm>
            <a:off x="3951288" y="3595688"/>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7" name="Rectangle 16"/>
          <p:cNvSpPr/>
          <p:nvPr/>
        </p:nvSpPr>
        <p:spPr>
          <a:xfrm>
            <a:off x="5021263" y="4954588"/>
            <a:ext cx="3167062" cy="6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Correct Final beam profile &amp; Calculate Transmission &amp; Gain</a:t>
            </a:r>
          </a:p>
        </p:txBody>
      </p:sp>
      <p:sp>
        <p:nvSpPr>
          <p:cNvPr id="19" name="Flowchart: Connector 18"/>
          <p:cNvSpPr/>
          <p:nvPr/>
        </p:nvSpPr>
        <p:spPr>
          <a:xfrm>
            <a:off x="6388100" y="597852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2306" name="TextBox 19"/>
          <p:cNvSpPr txBox="1">
            <a:spLocks noChangeArrowheads="1"/>
          </p:cNvSpPr>
          <p:nvPr/>
        </p:nvSpPr>
        <p:spPr bwMode="auto">
          <a:xfrm>
            <a:off x="6659563" y="4552950"/>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yes</a:t>
            </a:r>
          </a:p>
        </p:txBody>
      </p:sp>
      <p:sp>
        <p:nvSpPr>
          <p:cNvPr id="12307" name="TextBox 20"/>
          <p:cNvSpPr txBox="1">
            <a:spLocks noChangeArrowheads="1"/>
          </p:cNvSpPr>
          <p:nvPr/>
        </p:nvSpPr>
        <p:spPr bwMode="auto">
          <a:xfrm>
            <a:off x="4421188" y="3927475"/>
            <a:ext cx="615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no</a:t>
            </a:r>
          </a:p>
        </p:txBody>
      </p:sp>
      <p:cxnSp>
        <p:nvCxnSpPr>
          <p:cNvPr id="24" name="Straight Arrow Connector 23"/>
          <p:cNvCxnSpPr>
            <a:stCxn id="8" idx="2"/>
            <a:endCxn id="7" idx="1"/>
          </p:cNvCxnSpPr>
          <p:nvPr/>
        </p:nvCxnSpPr>
        <p:spPr>
          <a:xfrm flipH="1">
            <a:off x="2227263" y="1727200"/>
            <a:ext cx="0" cy="315913"/>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4"/>
            <a:endCxn id="9" idx="0"/>
          </p:cNvCxnSpPr>
          <p:nvPr/>
        </p:nvCxnSpPr>
        <p:spPr>
          <a:xfrm>
            <a:off x="2227263" y="3214688"/>
            <a:ext cx="0" cy="3175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a:endCxn id="10" idx="0"/>
          </p:cNvCxnSpPr>
          <p:nvPr/>
        </p:nvCxnSpPr>
        <p:spPr>
          <a:xfrm flipH="1">
            <a:off x="2227263" y="4295775"/>
            <a:ext cx="0" cy="33972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a:endCxn id="11" idx="0"/>
          </p:cNvCxnSpPr>
          <p:nvPr/>
        </p:nvCxnSpPr>
        <p:spPr>
          <a:xfrm>
            <a:off x="2227263" y="5570538"/>
            <a:ext cx="0" cy="40798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6"/>
            <a:endCxn id="10" idx="1"/>
          </p:cNvCxnSpPr>
          <p:nvPr/>
        </p:nvCxnSpPr>
        <p:spPr>
          <a:xfrm flipV="1">
            <a:off x="801688" y="5102225"/>
            <a:ext cx="368300" cy="127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4"/>
            <a:endCxn id="14" idx="0"/>
          </p:cNvCxnSpPr>
          <p:nvPr/>
        </p:nvCxnSpPr>
        <p:spPr>
          <a:xfrm>
            <a:off x="6604000" y="1768475"/>
            <a:ext cx="0" cy="379413"/>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2"/>
            <a:endCxn id="15" idx="0"/>
          </p:cNvCxnSpPr>
          <p:nvPr/>
        </p:nvCxnSpPr>
        <p:spPr>
          <a:xfrm>
            <a:off x="6604000" y="2636838"/>
            <a:ext cx="0" cy="4953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1"/>
            <a:endCxn id="16" idx="6"/>
          </p:cNvCxnSpPr>
          <p:nvPr/>
        </p:nvCxnSpPr>
        <p:spPr>
          <a:xfrm flipH="1">
            <a:off x="4383088" y="3811588"/>
            <a:ext cx="346075" cy="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2"/>
            <a:endCxn id="17" idx="0"/>
          </p:cNvCxnSpPr>
          <p:nvPr/>
        </p:nvCxnSpPr>
        <p:spPr>
          <a:xfrm>
            <a:off x="6605588" y="4491038"/>
            <a:ext cx="0" cy="4635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7" idx="2"/>
            <a:endCxn id="19" idx="0"/>
          </p:cNvCxnSpPr>
          <p:nvPr/>
        </p:nvCxnSpPr>
        <p:spPr>
          <a:xfrm flipH="1">
            <a:off x="6604000" y="5570538"/>
            <a:ext cx="1588" cy="40798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318" name="TextBox 156"/>
          <p:cNvSpPr txBox="1">
            <a:spLocks noChangeArrowheads="1"/>
          </p:cNvSpPr>
          <p:nvPr/>
        </p:nvSpPr>
        <p:spPr bwMode="auto">
          <a:xfrm>
            <a:off x="6069013" y="250825"/>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www.pythonxy.com</a:t>
            </a:r>
          </a:p>
        </p:txBody>
      </p:sp>
      <p:pic>
        <p:nvPicPr>
          <p:cNvPr id="12319" name="Picture 2" descr="http://code.google.com/p/pythonxy/logo?cct=1313846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188" y="2238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sz="3600" smtClean="0"/>
              <a:t>Program – CRL2 (continued)</a:t>
            </a:r>
            <a:endParaRPr lang="en-US" smtClean="0"/>
          </a:p>
        </p:txBody>
      </p:sp>
      <p:sp>
        <p:nvSpPr>
          <p:cNvPr id="13315" name="Content Placeholder 2"/>
          <p:cNvSpPr>
            <a:spLocks noGrp="1"/>
          </p:cNvSpPr>
          <p:nvPr>
            <p:ph idx="1"/>
          </p:nvPr>
        </p:nvSpPr>
        <p:spPr/>
        <p:txBody>
          <a:bodyPr/>
          <a:lstStyle/>
          <a:p>
            <a:endParaRPr lang="en-US" smtClean="0"/>
          </a:p>
        </p:txBody>
      </p:sp>
      <p:sp>
        <p:nvSpPr>
          <p:cNvPr id="13316" name="Date Placeholder 3"/>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4E1C49F-FF58-4CAA-9186-1AC2A1BF954B}" type="datetime1">
              <a:rPr lang="en-US" sz="1400" smtClean="0"/>
              <a:pPr eaLnBrk="1" hangingPunct="1"/>
              <a:t>9/7/2011</a:t>
            </a:fld>
            <a:endParaRPr lang="en-GB" sz="1400" smtClean="0"/>
          </a:p>
        </p:txBody>
      </p:sp>
      <p:sp>
        <p:nvSpPr>
          <p:cNvPr id="13317" name="Footer Placeholder 4"/>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3318" name="Slide Number Placeholder 5"/>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18D976E8-2331-4ED7-AA8C-93E632F74580}" type="slidenum">
              <a:rPr lang="en-GB" sz="1400" smtClean="0"/>
              <a:pPr eaLnBrk="1" hangingPunct="1"/>
              <a:t>12</a:t>
            </a:fld>
            <a:endParaRPr lang="en-GB" sz="1400" smtClean="0"/>
          </a:p>
        </p:txBody>
      </p:sp>
      <p:sp>
        <p:nvSpPr>
          <p:cNvPr id="7" name="Flowchart: Connector 6"/>
          <p:cNvSpPr/>
          <p:nvPr/>
        </p:nvSpPr>
        <p:spPr>
          <a:xfrm>
            <a:off x="2744788" y="1700213"/>
            <a:ext cx="431800" cy="4333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8" name="Flowchart: Decision 7"/>
          <p:cNvSpPr/>
          <p:nvPr/>
        </p:nvSpPr>
        <p:spPr>
          <a:xfrm>
            <a:off x="1401763" y="2559050"/>
            <a:ext cx="3117850" cy="129698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Better combination?</a:t>
            </a:r>
          </a:p>
        </p:txBody>
      </p:sp>
      <p:sp>
        <p:nvSpPr>
          <p:cNvPr id="9" name="Flowchart: Process 8"/>
          <p:cNvSpPr/>
          <p:nvPr/>
        </p:nvSpPr>
        <p:spPr>
          <a:xfrm>
            <a:off x="1952625" y="4313238"/>
            <a:ext cx="2016125" cy="86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Keep the combination data</a:t>
            </a:r>
          </a:p>
        </p:txBody>
      </p:sp>
      <p:sp>
        <p:nvSpPr>
          <p:cNvPr id="10" name="Flowchart: Connector 9"/>
          <p:cNvSpPr/>
          <p:nvPr/>
        </p:nvSpPr>
        <p:spPr>
          <a:xfrm>
            <a:off x="506413" y="2971800"/>
            <a:ext cx="433387"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11" name="Flowchart: Decision 10"/>
          <p:cNvSpPr/>
          <p:nvPr/>
        </p:nvSpPr>
        <p:spPr>
          <a:xfrm>
            <a:off x="4702175" y="2559050"/>
            <a:ext cx="3457575" cy="12239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Last Combination?</a:t>
            </a:r>
          </a:p>
        </p:txBody>
      </p:sp>
      <p:sp>
        <p:nvSpPr>
          <p:cNvPr id="12" name="Flowchart: Connector 11"/>
          <p:cNvSpPr/>
          <p:nvPr/>
        </p:nvSpPr>
        <p:spPr>
          <a:xfrm>
            <a:off x="8580438" y="295592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 name="Flowchart: Document 12"/>
          <p:cNvSpPr/>
          <p:nvPr/>
        </p:nvSpPr>
        <p:spPr>
          <a:xfrm>
            <a:off x="5422900" y="4183063"/>
            <a:ext cx="2016125" cy="122396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Best combination profile</a:t>
            </a:r>
          </a:p>
        </p:txBody>
      </p:sp>
      <p:sp>
        <p:nvSpPr>
          <p:cNvPr id="16" name="Flowchart: Alternate Process 15"/>
          <p:cNvSpPr/>
          <p:nvPr/>
        </p:nvSpPr>
        <p:spPr>
          <a:xfrm>
            <a:off x="5926138" y="5716588"/>
            <a:ext cx="1009650" cy="576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End</a:t>
            </a:r>
          </a:p>
        </p:txBody>
      </p:sp>
      <p:sp>
        <p:nvSpPr>
          <p:cNvPr id="13327" name="TextBox 16"/>
          <p:cNvSpPr txBox="1">
            <a:spLocks noChangeArrowheads="1"/>
          </p:cNvSpPr>
          <p:nvPr/>
        </p:nvSpPr>
        <p:spPr bwMode="auto">
          <a:xfrm>
            <a:off x="3235325" y="3641725"/>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yes</a:t>
            </a:r>
          </a:p>
        </p:txBody>
      </p:sp>
      <p:sp>
        <p:nvSpPr>
          <p:cNvPr id="13328" name="TextBox 17"/>
          <p:cNvSpPr txBox="1">
            <a:spLocks noChangeArrowheads="1"/>
          </p:cNvSpPr>
          <p:nvPr/>
        </p:nvSpPr>
        <p:spPr bwMode="auto">
          <a:xfrm>
            <a:off x="6575425" y="3684588"/>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yes</a:t>
            </a:r>
          </a:p>
        </p:txBody>
      </p:sp>
      <p:sp>
        <p:nvSpPr>
          <p:cNvPr id="13329" name="TextBox 18"/>
          <p:cNvSpPr txBox="1">
            <a:spLocks noChangeArrowheads="1"/>
          </p:cNvSpPr>
          <p:nvPr/>
        </p:nvSpPr>
        <p:spPr bwMode="auto">
          <a:xfrm>
            <a:off x="974725" y="3241675"/>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no</a:t>
            </a:r>
          </a:p>
        </p:txBody>
      </p:sp>
      <p:sp>
        <p:nvSpPr>
          <p:cNvPr id="13330" name="TextBox 19"/>
          <p:cNvSpPr txBox="1">
            <a:spLocks noChangeArrowheads="1"/>
          </p:cNvSpPr>
          <p:nvPr/>
        </p:nvSpPr>
        <p:spPr bwMode="auto">
          <a:xfrm>
            <a:off x="8081963" y="3144838"/>
            <a:ext cx="503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no</a:t>
            </a:r>
          </a:p>
        </p:txBody>
      </p:sp>
      <p:sp>
        <p:nvSpPr>
          <p:cNvPr id="21" name="Flowchart: Connector 20"/>
          <p:cNvSpPr/>
          <p:nvPr/>
        </p:nvSpPr>
        <p:spPr>
          <a:xfrm>
            <a:off x="2744788" y="5573713"/>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22" name="Flowchart: Connector 21"/>
          <p:cNvSpPr/>
          <p:nvPr/>
        </p:nvSpPr>
        <p:spPr>
          <a:xfrm>
            <a:off x="6215063" y="1700213"/>
            <a:ext cx="431800" cy="4333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cxnSp>
        <p:nvCxnSpPr>
          <p:cNvPr id="24" name="Straight Arrow Connector 23"/>
          <p:cNvCxnSpPr>
            <a:stCxn id="7" idx="4"/>
            <a:endCxn id="8" idx="0"/>
          </p:cNvCxnSpPr>
          <p:nvPr/>
        </p:nvCxnSpPr>
        <p:spPr>
          <a:xfrm>
            <a:off x="2960688" y="2133600"/>
            <a:ext cx="0" cy="4254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a:endCxn id="10" idx="6"/>
          </p:cNvCxnSpPr>
          <p:nvPr/>
        </p:nvCxnSpPr>
        <p:spPr>
          <a:xfrm flipH="1" flipV="1">
            <a:off x="939800" y="3187700"/>
            <a:ext cx="461963" cy="190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2"/>
            <a:endCxn id="9" idx="0"/>
          </p:cNvCxnSpPr>
          <p:nvPr/>
        </p:nvCxnSpPr>
        <p:spPr>
          <a:xfrm>
            <a:off x="2960688" y="3856038"/>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2"/>
            <a:endCxn id="21" idx="0"/>
          </p:cNvCxnSpPr>
          <p:nvPr/>
        </p:nvCxnSpPr>
        <p:spPr>
          <a:xfrm flipH="1">
            <a:off x="2960688" y="5176838"/>
            <a:ext cx="0" cy="39687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2" idx="4"/>
            <a:endCxn id="11" idx="0"/>
          </p:cNvCxnSpPr>
          <p:nvPr/>
        </p:nvCxnSpPr>
        <p:spPr>
          <a:xfrm>
            <a:off x="6430963" y="2133600"/>
            <a:ext cx="0" cy="4254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1" idx="2"/>
            <a:endCxn id="13" idx="0"/>
          </p:cNvCxnSpPr>
          <p:nvPr/>
        </p:nvCxnSpPr>
        <p:spPr>
          <a:xfrm>
            <a:off x="6430963" y="3783013"/>
            <a:ext cx="0" cy="4000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1" idx="3"/>
            <a:endCxn id="12" idx="2"/>
          </p:cNvCxnSpPr>
          <p:nvPr/>
        </p:nvCxnSpPr>
        <p:spPr>
          <a:xfrm>
            <a:off x="8159750" y="3171825"/>
            <a:ext cx="420688" cy="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2"/>
            <a:endCxn id="16" idx="0"/>
          </p:cNvCxnSpPr>
          <p:nvPr/>
        </p:nvCxnSpPr>
        <p:spPr>
          <a:xfrm>
            <a:off x="6430963" y="5326063"/>
            <a:ext cx="0" cy="39052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ular Callout 66"/>
          <p:cNvSpPr/>
          <p:nvPr/>
        </p:nvSpPr>
        <p:spPr>
          <a:xfrm>
            <a:off x="3609975" y="1611313"/>
            <a:ext cx="2184400" cy="933450"/>
          </a:xfrm>
          <a:prstGeom prst="wedgeRoundRectCallout">
            <a:avLst>
              <a:gd name="adj1" fmla="val -55393"/>
              <a:gd name="adj2" fmla="val 94175"/>
              <a:gd name="adj3" fmla="val 16667"/>
            </a:avLst>
          </a:prstGeom>
          <a:solidFill>
            <a:srgbClr val="FFCF0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 More transmission</a:t>
            </a:r>
          </a:p>
          <a:p>
            <a:pPr>
              <a:defRPr/>
            </a:pPr>
            <a:r>
              <a:rPr lang="en-US" sz="1600" dirty="0"/>
              <a:t>- More Gain</a:t>
            </a:r>
          </a:p>
          <a:p>
            <a:pPr>
              <a:defRPr/>
            </a:pPr>
            <a:r>
              <a:rPr lang="en-US" sz="1600" dirty="0"/>
              <a:t>- Less used stacks  </a:t>
            </a:r>
          </a:p>
        </p:txBody>
      </p:sp>
      <p:pic>
        <p:nvPicPr>
          <p:cNvPr id="13342" name="Picture 2" descr="http://code.google.com/p/pythonxy/logo?cct=1313846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188" y="2238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Box 32"/>
          <p:cNvSpPr txBox="1">
            <a:spLocks noChangeArrowheads="1"/>
          </p:cNvSpPr>
          <p:nvPr/>
        </p:nvSpPr>
        <p:spPr bwMode="auto">
          <a:xfrm>
            <a:off x="6069013" y="250825"/>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www.pythonxy.com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 2"/>
          <p:cNvSpPr>
            <a:spLocks noGrp="1" noChangeArrowheads="1"/>
          </p:cNvSpPr>
          <p:nvPr>
            <p:ph type="title"/>
          </p:nvPr>
        </p:nvSpPr>
        <p:spPr/>
        <p:txBody>
          <a:bodyPr/>
          <a:lstStyle/>
          <a:p>
            <a:pPr algn="l"/>
            <a:r>
              <a:rPr lang="en-US" sz="3600" smtClean="0"/>
              <a:t>Result – Example (before correction)</a:t>
            </a:r>
            <a:endParaRPr lang="en-GB" sz="3600" smtClean="0"/>
          </a:p>
        </p:txBody>
      </p:sp>
      <p:sp>
        <p:nvSpPr>
          <p:cNvPr id="14339" name="Прямоуг. 3"/>
          <p:cNvSpPr>
            <a:spLocks noGrp="1" noChangeArrowheads="1"/>
          </p:cNvSpPr>
          <p:nvPr>
            <p:ph type="body" sz="half" idx="1"/>
          </p:nvPr>
        </p:nvSpPr>
        <p:spPr>
          <a:xfrm>
            <a:off x="457200" y="981075"/>
            <a:ext cx="8237538" cy="1439863"/>
          </a:xfrm>
        </p:spPr>
        <p:txBody>
          <a:bodyPr/>
          <a:lstStyle/>
          <a:p>
            <a:endParaRPr lang="en-US" sz="1800" dirty="0" smtClean="0"/>
          </a:p>
          <a:p>
            <a:r>
              <a:rPr lang="en-US" sz="1800" dirty="0" smtClean="0"/>
              <a:t>E</a:t>
            </a:r>
            <a:r>
              <a:rPr lang="en-US" sz="1800" baseline="-25000" dirty="0" smtClean="0"/>
              <a:t>X-ray</a:t>
            </a:r>
            <a:r>
              <a:rPr lang="en-US" sz="1800" dirty="0" smtClean="0"/>
              <a:t> = 10.0 </a:t>
            </a:r>
            <a:r>
              <a:rPr lang="en-US" sz="1800" dirty="0" err="1" smtClean="0"/>
              <a:t>keV</a:t>
            </a:r>
            <a:endParaRPr lang="en-US" sz="1800" dirty="0" smtClean="0"/>
          </a:p>
          <a:p>
            <a:r>
              <a:rPr lang="en-US" sz="1800" dirty="0" smtClean="0"/>
              <a:t>Primary to Secondary source distance, a = 75.0 m</a:t>
            </a:r>
          </a:p>
          <a:p>
            <a:r>
              <a:rPr lang="en-US" sz="1800" dirty="0" smtClean="0"/>
              <a:t>CRL2 to sample distance , b</a:t>
            </a:r>
            <a:r>
              <a:rPr lang="en-US" sz="1800" baseline="-25000" dirty="0" smtClean="0"/>
              <a:t>2goal </a:t>
            </a:r>
            <a:r>
              <a:rPr lang="en-US" sz="1800" dirty="0" smtClean="0"/>
              <a:t>= 2.2 m</a:t>
            </a:r>
            <a:endParaRPr lang="en-GB" sz="1800" dirty="0" smtClean="0"/>
          </a:p>
        </p:txBody>
      </p:sp>
      <p:graphicFrame>
        <p:nvGraphicFramePr>
          <p:cNvPr id="12368" name="Группа 80"/>
          <p:cNvGraphicFramePr>
            <a:graphicFrameLocks noGrp="1"/>
          </p:cNvGraphicFramePr>
          <p:nvPr>
            <p:ph sz="quarter" idx="2"/>
            <p:extLst>
              <p:ext uri="{D42A27DB-BD31-4B8C-83A1-F6EECF244321}">
                <p14:modId xmlns:p14="http://schemas.microsoft.com/office/powerpoint/2010/main" val="3660201630"/>
              </p:ext>
            </p:extLst>
          </p:nvPr>
        </p:nvGraphicFramePr>
        <p:xfrm>
          <a:off x="2305050" y="4070349"/>
          <a:ext cx="4643214" cy="2036716"/>
        </p:xfrm>
        <a:graphic>
          <a:graphicData uri="http://schemas.openxmlformats.org/drawingml/2006/table">
            <a:tbl>
              <a:tblPr/>
              <a:tblGrid>
                <a:gridCol w="1368530"/>
                <a:gridCol w="1513003"/>
                <a:gridCol w="1761681"/>
              </a:tblGrid>
              <a:tr h="5791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CRL2 combination</a:t>
                      </a:r>
                      <a:endParaRPr kumimoji="0" lang="en-GB" sz="1600" b="0" i="0" u="none" strike="noStrike" cap="none" normalizeH="0" baseline="0" dirty="0" smtClean="0">
                        <a:ln>
                          <a:noFill/>
                        </a:ln>
                        <a:solidFill>
                          <a:schemeClr val="tx1"/>
                        </a:solidFill>
                        <a:effectLst/>
                        <a:latin typeface="Arial" charset="0"/>
                      </a:endParaRPr>
                    </a:p>
                  </a:txBody>
                  <a:tcPr marL="91448" marR="91448"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binary representation </a:t>
                      </a:r>
                    </a:p>
                  </a:txBody>
                  <a:tcPr marL="91448" marR="91448"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dirty="0" smtClean="0"/>
                        <a:t>b</a:t>
                      </a:r>
                      <a:r>
                        <a:rPr lang="en-US" sz="1600" baseline="-25000" dirty="0" smtClean="0"/>
                        <a:t>2goal</a:t>
                      </a:r>
                      <a:r>
                        <a:rPr kumimoji="0" lang="en-GB" sz="1600" b="0" i="0" u="none" strike="noStrike" cap="none" normalizeH="0" baseline="0" dirty="0" smtClean="0">
                          <a:ln>
                            <a:noFill/>
                          </a:ln>
                          <a:solidFill>
                            <a:schemeClr val="tx1"/>
                          </a:solidFill>
                          <a:effectLst/>
                          <a:latin typeface="Arial" charset="0"/>
                        </a:rPr>
                        <a:t> distance difference [cm] </a:t>
                      </a:r>
                    </a:p>
                  </a:txBody>
                  <a:tcPr marL="91448" marR="91448"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9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841</a:t>
                      </a:r>
                      <a:endParaRPr kumimoji="0" lang="en-GB"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1001</a:t>
                      </a:r>
                      <a:r>
                        <a:rPr kumimoji="0" lang="en-US" sz="1600" b="0" i="0" u="none" strike="noStrike" cap="none" normalizeH="0" baseline="0" dirty="0" smtClean="0">
                          <a:ln>
                            <a:noFill/>
                          </a:ln>
                          <a:solidFill>
                            <a:srgbClr val="00B050"/>
                          </a:solidFill>
                          <a:effectLst/>
                          <a:latin typeface="Times New Roman" pitchFamily="18" charset="0"/>
                          <a:cs typeface="Times New Roman" pitchFamily="18" charset="0"/>
                        </a:rPr>
                        <a:t>00101100</a:t>
                      </a:r>
                      <a:endParaRPr kumimoji="0" lang="en-GB" sz="16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8" marR="91448"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r>
                        <a:rPr kumimoji="0" lang="ru-RU" sz="1600" b="0" i="0" u="none" strike="noStrike" cap="none" normalizeH="0" baseline="0" dirty="0" smtClean="0">
                          <a:ln>
                            <a:noFill/>
                          </a:ln>
                          <a:solidFill>
                            <a:schemeClr val="tx1"/>
                          </a:solidFill>
                          <a:effectLst/>
                          <a:latin typeface="Arial" charset="0"/>
                        </a:rPr>
                        <a:t>2</a:t>
                      </a:r>
                      <a:r>
                        <a:rPr kumimoji="0" lang="en-GB" sz="1600" b="0" i="0" u="none" strike="noStrike" cap="none" normalizeH="0" baseline="0" dirty="0" smtClean="0">
                          <a:ln>
                            <a:noFill/>
                          </a:ln>
                          <a:solidFill>
                            <a:schemeClr val="tx1"/>
                          </a:solidFill>
                          <a:effectLst/>
                          <a:latin typeface="Arial" charset="0"/>
                        </a:rPr>
                        <a:t> </a:t>
                      </a:r>
                    </a:p>
                  </a:txBody>
                  <a:tcPr marL="91448" marR="91448"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842</a:t>
                      </a:r>
                      <a:endParaRPr kumimoji="0" lang="en-GB"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0101</a:t>
                      </a:r>
                      <a:r>
                        <a:rPr kumimoji="0" lang="en-US" sz="1600" b="0" i="0" u="none" strike="noStrike" cap="none" normalizeH="0" baseline="0" dirty="0" smtClean="0">
                          <a:ln>
                            <a:noFill/>
                          </a:ln>
                          <a:solidFill>
                            <a:srgbClr val="00B050"/>
                          </a:solidFill>
                          <a:effectLst/>
                          <a:latin typeface="Times New Roman" pitchFamily="18" charset="0"/>
                          <a:cs typeface="Times New Roman" pitchFamily="18" charset="0"/>
                        </a:rPr>
                        <a:t>00101100</a:t>
                      </a:r>
                      <a:endParaRPr kumimoji="0" lang="en-GB" sz="16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8" marR="91448"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2.1</a:t>
                      </a:r>
                      <a:r>
                        <a:rPr kumimoji="0" lang="en-GB" sz="1600" b="0" i="0" u="none" strike="noStrike" cap="none" normalizeH="0" baseline="0" dirty="0" smtClean="0">
                          <a:ln>
                            <a:noFill/>
                          </a:ln>
                          <a:solidFill>
                            <a:schemeClr val="tx1"/>
                          </a:solidFill>
                          <a:effectLst/>
                          <a:latin typeface="Arial" charset="0"/>
                        </a:rPr>
                        <a:t> </a:t>
                      </a:r>
                    </a:p>
                  </a:txBody>
                  <a:tcPr marL="91448" marR="91448"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843</a:t>
                      </a:r>
                      <a:endParaRPr kumimoji="0" lang="en-GB"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1101</a:t>
                      </a:r>
                      <a:r>
                        <a:rPr kumimoji="0" lang="en-US" sz="1600" b="0" i="0" u="none" strike="noStrike" cap="none" normalizeH="0" baseline="0" dirty="0" smtClean="0">
                          <a:ln>
                            <a:noFill/>
                          </a:ln>
                          <a:solidFill>
                            <a:srgbClr val="00B050"/>
                          </a:solidFill>
                          <a:effectLst/>
                          <a:latin typeface="Times New Roman" pitchFamily="18" charset="0"/>
                          <a:cs typeface="Times New Roman" pitchFamily="18" charset="0"/>
                        </a:rPr>
                        <a:t>00101100</a:t>
                      </a:r>
                      <a:endParaRPr kumimoji="0" lang="en-GB" sz="16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8" marR="91448"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7.8</a:t>
                      </a:r>
                      <a:r>
                        <a:rPr kumimoji="0" lang="en-GB" sz="1600" b="0" i="0" u="none" strike="noStrike" cap="none" normalizeH="0" baseline="0" dirty="0" smtClean="0">
                          <a:ln>
                            <a:noFill/>
                          </a:ln>
                          <a:solidFill>
                            <a:schemeClr val="tx1"/>
                          </a:solidFill>
                          <a:effectLst/>
                          <a:latin typeface="Arial" charset="0"/>
                        </a:rPr>
                        <a:t> </a:t>
                      </a:r>
                    </a:p>
                  </a:txBody>
                  <a:tcPr marL="91448" marR="91448"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844</a:t>
                      </a:r>
                      <a:endParaRPr kumimoji="0" lang="en-GB"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0011</a:t>
                      </a:r>
                      <a:r>
                        <a:rPr kumimoji="0" lang="en-US" sz="1600" b="0" i="0" u="none" strike="noStrike" cap="none" normalizeH="0" baseline="0" dirty="0" smtClean="0">
                          <a:ln>
                            <a:noFill/>
                          </a:ln>
                          <a:solidFill>
                            <a:srgbClr val="00B050"/>
                          </a:solidFill>
                          <a:effectLst/>
                          <a:latin typeface="Times New Roman" pitchFamily="18" charset="0"/>
                          <a:cs typeface="Times New Roman" pitchFamily="18" charset="0"/>
                        </a:rPr>
                        <a:t>00101100</a:t>
                      </a:r>
                      <a:endParaRPr kumimoji="0" lang="en-GB" sz="16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8" marR="91448"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7.1</a:t>
                      </a:r>
                      <a:r>
                        <a:rPr kumimoji="0" lang="en-GB" sz="1600" b="0" i="0" u="none" strike="noStrike" cap="none" normalizeH="0" baseline="0" dirty="0" smtClean="0">
                          <a:ln>
                            <a:noFill/>
                          </a:ln>
                          <a:solidFill>
                            <a:schemeClr val="tx1"/>
                          </a:solidFill>
                          <a:effectLst/>
                          <a:latin typeface="Arial" charset="0"/>
                        </a:rPr>
                        <a:t> </a:t>
                      </a:r>
                    </a:p>
                  </a:txBody>
                  <a:tcPr marL="91448" marR="91448"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0" name="Прямоуг. 66"/>
          <p:cNvSpPr>
            <a:spLocks noChangeArrowheads="1"/>
          </p:cNvSpPr>
          <p:nvPr/>
        </p:nvSpPr>
        <p:spPr bwMode="auto">
          <a:xfrm>
            <a:off x="250825" y="378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4371"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FF18DB6-6C1B-42DE-ADF8-01B2D30098B0}" type="datetime1">
              <a:rPr lang="en-US" sz="1400" smtClean="0"/>
              <a:pPr eaLnBrk="1" hangingPunct="1"/>
              <a:t>9/7/2011</a:t>
            </a:fld>
            <a:endParaRPr lang="en-GB" sz="1400" smtClean="0"/>
          </a:p>
        </p:txBody>
      </p:sp>
      <p:sp>
        <p:nvSpPr>
          <p:cNvPr id="14372"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4373"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C0286FF2-B242-405E-9A61-2377F50D52CC}" type="slidenum">
              <a:rPr lang="en-GB" sz="1400" smtClean="0"/>
              <a:pPr eaLnBrk="1" hangingPunct="1"/>
              <a:t>13</a:t>
            </a:fld>
            <a:endParaRPr lang="en-GB" sz="1400" smtClean="0"/>
          </a:p>
        </p:txBody>
      </p:sp>
      <p:graphicFrame>
        <p:nvGraphicFramePr>
          <p:cNvPr id="14374"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404" name="Equation" r:id="rId3" imgW="114151" imgH="215619" progId="Equation.3">
                  <p:embed/>
                </p:oleObj>
              </mc:Choice>
              <mc:Fallback>
                <p:oleObj name="Equation" r:id="rId3" imgW="114151" imgH="21561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ight Brace 2"/>
          <p:cNvSpPr/>
          <p:nvPr/>
        </p:nvSpPr>
        <p:spPr>
          <a:xfrm>
            <a:off x="7086800" y="4682891"/>
            <a:ext cx="504825" cy="1410406"/>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76" name="Rectangle 3"/>
          <p:cNvSpPr>
            <a:spLocks noChangeArrowheads="1"/>
          </p:cNvSpPr>
          <p:nvPr/>
        </p:nvSpPr>
        <p:spPr bwMode="auto">
          <a:xfrm>
            <a:off x="7572264" y="5408081"/>
            <a:ext cx="100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 15 cm</a:t>
            </a:r>
          </a:p>
        </p:txBody>
      </p:sp>
      <p:sp>
        <p:nvSpPr>
          <p:cNvPr id="14377" name="TextBox 4"/>
          <p:cNvSpPr txBox="1">
            <a:spLocks noChangeArrowheads="1"/>
          </p:cNvSpPr>
          <p:nvPr/>
        </p:nvSpPr>
        <p:spPr bwMode="auto">
          <a:xfrm>
            <a:off x="7381749" y="3876970"/>
            <a:ext cx="1330325" cy="3381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FF0000"/>
                </a:solidFill>
              </a:rPr>
              <a:t>1D (Vertical)</a:t>
            </a:r>
          </a:p>
        </p:txBody>
      </p:sp>
      <p:sp>
        <p:nvSpPr>
          <p:cNvPr id="14378" name="TextBox 14"/>
          <p:cNvSpPr txBox="1">
            <a:spLocks noChangeArrowheads="1"/>
          </p:cNvSpPr>
          <p:nvPr/>
        </p:nvSpPr>
        <p:spPr bwMode="auto">
          <a:xfrm>
            <a:off x="7775398" y="4710186"/>
            <a:ext cx="538162" cy="33813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dirty="0">
                <a:solidFill>
                  <a:srgbClr val="00B050"/>
                </a:solidFill>
              </a:rPr>
              <a:t>2D</a:t>
            </a:r>
          </a:p>
        </p:txBody>
      </p:sp>
      <p:graphicFrame>
        <p:nvGraphicFramePr>
          <p:cNvPr id="15" name="Группа 80"/>
          <p:cNvGraphicFramePr>
            <a:graphicFrameLocks/>
          </p:cNvGraphicFramePr>
          <p:nvPr>
            <p:extLst>
              <p:ext uri="{D42A27DB-BD31-4B8C-83A1-F6EECF244321}">
                <p14:modId xmlns:p14="http://schemas.microsoft.com/office/powerpoint/2010/main" val="12756857"/>
              </p:ext>
            </p:extLst>
          </p:nvPr>
        </p:nvGraphicFramePr>
        <p:xfrm>
          <a:off x="2316107" y="2357524"/>
          <a:ext cx="4607897" cy="1622251"/>
        </p:xfrm>
        <a:graphic>
          <a:graphicData uri="http://schemas.openxmlformats.org/drawingml/2006/table">
            <a:tbl>
              <a:tblPr/>
              <a:tblGrid>
                <a:gridCol w="1391797"/>
                <a:gridCol w="1512168"/>
                <a:gridCol w="1703932"/>
              </a:tblGrid>
              <a:tr h="89658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CRL1 combination</a:t>
                      </a:r>
                      <a:endParaRPr kumimoji="0" lang="en-GB" sz="1600" b="0" i="0" u="none" strike="noStrike" cap="none" normalizeH="0" baseline="0" dirty="0" smtClean="0">
                        <a:ln>
                          <a:noFill/>
                        </a:ln>
                        <a:solidFill>
                          <a:schemeClr val="tx1"/>
                        </a:solidFill>
                        <a:effectLst/>
                        <a:latin typeface="Arial" charset="0"/>
                      </a:endParaRPr>
                    </a:p>
                  </a:txBody>
                  <a:tcPr marL="91449" marR="91449"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binary representation </a:t>
                      </a:r>
                    </a:p>
                  </a:txBody>
                  <a:tcPr marL="91449" marR="91449"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b</a:t>
                      </a:r>
                      <a:r>
                        <a:rPr kumimoji="0" lang="en-GB" sz="1600" b="0" i="0" u="none" strike="noStrike" cap="none" normalizeH="0" baseline="-25000" dirty="0" smtClean="0">
                          <a:ln>
                            <a:noFill/>
                          </a:ln>
                          <a:solidFill>
                            <a:schemeClr val="tx1"/>
                          </a:solidFill>
                          <a:effectLst/>
                          <a:latin typeface="Arial" charset="0"/>
                        </a:rPr>
                        <a:t>1v</a:t>
                      </a:r>
                      <a:r>
                        <a:rPr kumimoji="0" lang="en-GB" sz="1600" b="0" i="0" u="none" strike="noStrike" cap="none" normalizeH="0" baseline="0" dirty="0" smtClean="0">
                          <a:ln>
                            <a:noFill/>
                          </a:ln>
                          <a:solidFill>
                            <a:schemeClr val="tx1"/>
                          </a:solidFill>
                          <a:effectLst/>
                          <a:latin typeface="Arial" charset="0"/>
                        </a:rPr>
                        <a:t> distance difference [cm] </a:t>
                      </a:r>
                    </a:p>
                  </a:txBody>
                  <a:tcPr marL="91449" marR="91449"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3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15</a:t>
                      </a:r>
                      <a:endParaRPr kumimoji="0" lang="en-GB"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9" marR="91449"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111100</a:t>
                      </a:r>
                      <a:endParaRPr kumimoji="0" lang="en-GB" sz="16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9" marR="91449"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r>
                        <a:rPr kumimoji="0" lang="en-GB" sz="1600" b="0" i="0" u="none" strike="noStrike" cap="none" normalizeH="0" baseline="0" dirty="0" smtClean="0">
                          <a:ln>
                            <a:noFill/>
                          </a:ln>
                          <a:solidFill>
                            <a:schemeClr val="tx1"/>
                          </a:solidFill>
                          <a:effectLst/>
                          <a:latin typeface="Arial" charset="0"/>
                        </a:rPr>
                        <a:t> </a:t>
                      </a:r>
                    </a:p>
                  </a:txBody>
                  <a:tcPr marL="91449" marR="91449"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3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16</a:t>
                      </a:r>
                      <a:endParaRPr kumimoji="0" lang="en-GB"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9" marR="91449"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000010</a:t>
                      </a:r>
                      <a:endParaRPr kumimoji="0" lang="en-GB" sz="16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91449" marR="91449"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r>
                        <a:rPr kumimoji="0" lang="en-GB" sz="1600" b="0" i="0" u="none" strike="noStrike" cap="none" normalizeH="0" baseline="0" dirty="0" smtClean="0">
                          <a:ln>
                            <a:noFill/>
                          </a:ln>
                          <a:solidFill>
                            <a:schemeClr val="tx1"/>
                          </a:solidFill>
                          <a:effectLst/>
                          <a:latin typeface="Arial" charset="0"/>
                        </a:rPr>
                        <a:t> </a:t>
                      </a:r>
                    </a:p>
                  </a:txBody>
                  <a:tcPr marL="91449" marR="91449"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Right Brace 16"/>
          <p:cNvSpPr/>
          <p:nvPr/>
        </p:nvSpPr>
        <p:spPr>
          <a:xfrm>
            <a:off x="7253288" y="2992438"/>
            <a:ext cx="504825" cy="719137"/>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98" name="Rectangle 3"/>
          <p:cNvSpPr>
            <a:spLocks noChangeArrowheads="1"/>
          </p:cNvSpPr>
          <p:nvPr/>
        </p:nvSpPr>
        <p:spPr bwMode="auto">
          <a:xfrm>
            <a:off x="7758113" y="3168650"/>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t>≤ 50 cm</a:t>
            </a:r>
          </a:p>
        </p:txBody>
      </p:sp>
      <p:sp>
        <p:nvSpPr>
          <p:cNvPr id="18" name="Rectangle 3"/>
          <p:cNvSpPr>
            <a:spLocks noChangeArrowheads="1"/>
          </p:cNvSpPr>
          <p:nvPr/>
        </p:nvSpPr>
        <p:spPr bwMode="auto">
          <a:xfrm>
            <a:off x="7142401" y="1719153"/>
            <a:ext cx="1864613"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dirty="0" smtClean="0"/>
              <a:t>Binary</a:t>
            </a:r>
          </a:p>
          <a:p>
            <a:r>
              <a:rPr lang="en-US" sz="1800" dirty="0" smtClean="0"/>
              <a:t>1 : used stack</a:t>
            </a:r>
          </a:p>
          <a:p>
            <a:r>
              <a:rPr lang="en-US" sz="1800" dirty="0" smtClean="0"/>
              <a:t>0 : unused stack</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 2"/>
          <p:cNvSpPr>
            <a:spLocks noGrp="1" noChangeArrowheads="1"/>
          </p:cNvSpPr>
          <p:nvPr>
            <p:ph type="title"/>
          </p:nvPr>
        </p:nvSpPr>
        <p:spPr/>
        <p:txBody>
          <a:bodyPr/>
          <a:lstStyle/>
          <a:p>
            <a:pPr algn="l" eaLnBrk="1" hangingPunct="1"/>
            <a:r>
              <a:rPr lang="en-US" sz="3600" smtClean="0"/>
              <a:t>Result – Example (CRL1)</a:t>
            </a:r>
            <a:endParaRPr lang="en-GB" sz="3600" smtClean="0"/>
          </a:p>
        </p:txBody>
      </p:sp>
      <p:sp>
        <p:nvSpPr>
          <p:cNvPr id="15363" name="Прямоуг. 3"/>
          <p:cNvSpPr>
            <a:spLocks noGrp="1" noChangeArrowheads="1"/>
          </p:cNvSpPr>
          <p:nvPr>
            <p:ph type="body" idx="1"/>
          </p:nvPr>
        </p:nvSpPr>
        <p:spPr>
          <a:xfrm>
            <a:off x="457200" y="1600200"/>
            <a:ext cx="8507413" cy="4525963"/>
          </a:xfrm>
        </p:spPr>
        <p:txBody>
          <a:bodyPr/>
          <a:lstStyle/>
          <a:p>
            <a:r>
              <a:rPr lang="en-US" sz="2000" dirty="0" smtClean="0"/>
              <a:t>E</a:t>
            </a:r>
            <a:r>
              <a:rPr lang="en-US" sz="2000" baseline="-25000" dirty="0" smtClean="0"/>
              <a:t>X-ray</a:t>
            </a:r>
            <a:r>
              <a:rPr lang="en-US" sz="2000" dirty="0" smtClean="0"/>
              <a:t> = 10.0 </a:t>
            </a:r>
            <a:r>
              <a:rPr lang="en-US" sz="2000" dirty="0" err="1" smtClean="0"/>
              <a:t>keV</a:t>
            </a:r>
            <a:r>
              <a:rPr lang="en-US" sz="2000" dirty="0" smtClean="0"/>
              <a:t>, and a = 75.0 m</a:t>
            </a:r>
          </a:p>
          <a:p>
            <a:pPr lvl="1" eaLnBrk="1" hangingPunct="1">
              <a:lnSpc>
                <a:spcPct val="120000"/>
              </a:lnSpc>
            </a:pPr>
            <a:r>
              <a:rPr lang="en-US" sz="2000" dirty="0" smtClean="0"/>
              <a:t>Best  combination Number: 16</a:t>
            </a:r>
          </a:p>
          <a:p>
            <a:pPr lvl="1" eaLnBrk="1" hangingPunct="1">
              <a:lnSpc>
                <a:spcPct val="120000"/>
              </a:lnSpc>
            </a:pPr>
            <a:r>
              <a:rPr lang="en-US" sz="2000" dirty="0" smtClean="0"/>
              <a:t>Number of used stacks: 1</a:t>
            </a:r>
          </a:p>
          <a:p>
            <a:pPr lvl="1" eaLnBrk="1" hangingPunct="1">
              <a:lnSpc>
                <a:spcPct val="120000"/>
              </a:lnSpc>
            </a:pPr>
            <a:r>
              <a:rPr lang="en-US" sz="2000" dirty="0" smtClean="0"/>
              <a:t>Binary representation of best  combination :			</a:t>
            </a:r>
            <a:r>
              <a:rPr lang="en-GB" sz="2000" dirty="0" smtClean="0"/>
              <a:t>                   </a:t>
            </a:r>
            <a:r>
              <a:rPr lang="en-GB" sz="3200" dirty="0" smtClean="0">
                <a:solidFill>
                  <a:srgbClr val="FF0000"/>
                </a:solidFill>
              </a:rPr>
              <a:t>0 0 0 0 1 0</a:t>
            </a:r>
            <a:endParaRPr lang="en-GB" sz="3200" dirty="0" smtClean="0"/>
          </a:p>
          <a:p>
            <a:pPr lvl="1" eaLnBrk="1" hangingPunct="1">
              <a:lnSpc>
                <a:spcPct val="120000"/>
              </a:lnSpc>
            </a:pPr>
            <a:r>
              <a:rPr lang="en-US" sz="2000" dirty="0" smtClean="0"/>
              <a:t>Distance correction for the best  CRL combination: 1.2 cm	</a:t>
            </a:r>
          </a:p>
          <a:p>
            <a:pPr lvl="1" eaLnBrk="1" hangingPunct="1">
              <a:lnSpc>
                <a:spcPct val="120000"/>
              </a:lnSpc>
            </a:pPr>
            <a:r>
              <a:rPr lang="en-US" sz="2000" dirty="0" smtClean="0"/>
              <a:t>Vertical focused beam size: </a:t>
            </a:r>
            <a:r>
              <a:rPr lang="en-GB" sz="2000" dirty="0" smtClean="0"/>
              <a:t> 26.4 µm</a:t>
            </a:r>
            <a:endParaRPr lang="en-US" sz="2000" dirty="0" smtClean="0"/>
          </a:p>
          <a:p>
            <a:pPr lvl="1" eaLnBrk="1" hangingPunct="1">
              <a:lnSpc>
                <a:spcPct val="120000"/>
              </a:lnSpc>
            </a:pPr>
            <a:r>
              <a:rPr lang="en-US" sz="2000" dirty="0" smtClean="0"/>
              <a:t>Transmission of CRL : 96.5</a:t>
            </a:r>
            <a:r>
              <a:rPr lang="en-GB" sz="2000" dirty="0" smtClean="0"/>
              <a:t>% </a:t>
            </a:r>
            <a:r>
              <a:rPr lang="en-US" sz="2000" dirty="0" smtClean="0"/>
              <a:t>		</a:t>
            </a:r>
          </a:p>
          <a:p>
            <a:pPr lvl="1" eaLnBrk="1" hangingPunct="1">
              <a:lnSpc>
                <a:spcPct val="120000"/>
              </a:lnSpc>
            </a:pPr>
            <a:r>
              <a:rPr lang="en-US" sz="2000" dirty="0" smtClean="0"/>
              <a:t>Gain of flux density of CRL: 160</a:t>
            </a:r>
            <a:endParaRPr lang="en-GB" sz="2000" dirty="0" smtClean="0"/>
          </a:p>
        </p:txBody>
      </p:sp>
      <p:sp>
        <p:nvSpPr>
          <p:cNvPr id="15364"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9388186-7F77-424F-948E-0E51B9BE92A6}" type="datetime1">
              <a:rPr lang="en-US" sz="1400" smtClean="0"/>
              <a:pPr eaLnBrk="1" hangingPunct="1"/>
              <a:t>9/7/2011</a:t>
            </a:fld>
            <a:endParaRPr lang="en-GB" sz="1400" smtClean="0"/>
          </a:p>
        </p:txBody>
      </p:sp>
      <p:sp>
        <p:nvSpPr>
          <p:cNvPr id="15365"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5366"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83E95FB0-5E11-4305-BAF7-2504EA97F4F9}" type="slidenum">
              <a:rPr lang="en-GB" sz="1400" smtClean="0"/>
              <a:pPr eaLnBrk="1" hangingPunct="1"/>
              <a:t>14</a:t>
            </a:fld>
            <a:endParaRPr lang="en-GB"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 2"/>
          <p:cNvSpPr>
            <a:spLocks noGrp="1" noChangeArrowheads="1"/>
          </p:cNvSpPr>
          <p:nvPr>
            <p:ph type="title"/>
          </p:nvPr>
        </p:nvSpPr>
        <p:spPr/>
        <p:txBody>
          <a:bodyPr/>
          <a:lstStyle/>
          <a:p>
            <a:pPr algn="l" eaLnBrk="1" hangingPunct="1"/>
            <a:r>
              <a:rPr lang="en-US" sz="3600" smtClean="0"/>
              <a:t>Result – Example (CRL2)</a:t>
            </a:r>
            <a:endParaRPr lang="en-GB" sz="3600" smtClean="0"/>
          </a:p>
        </p:txBody>
      </p:sp>
      <p:sp>
        <p:nvSpPr>
          <p:cNvPr id="16387" name="Прямоуг. 3"/>
          <p:cNvSpPr>
            <a:spLocks noGrp="1" noChangeArrowheads="1"/>
          </p:cNvSpPr>
          <p:nvPr>
            <p:ph type="body" idx="1"/>
          </p:nvPr>
        </p:nvSpPr>
        <p:spPr>
          <a:xfrm>
            <a:off x="457200" y="1600200"/>
            <a:ext cx="8507413" cy="4525963"/>
          </a:xfrm>
        </p:spPr>
        <p:txBody>
          <a:bodyPr/>
          <a:lstStyle/>
          <a:p>
            <a:pPr>
              <a:defRPr/>
            </a:pPr>
            <a:r>
              <a:rPr lang="en-US" sz="2000" dirty="0" smtClean="0"/>
              <a:t>E</a:t>
            </a:r>
            <a:r>
              <a:rPr lang="en-US" sz="2000" baseline="-25000" dirty="0" smtClean="0"/>
              <a:t>X-ray</a:t>
            </a:r>
            <a:r>
              <a:rPr lang="en-US" sz="2000" dirty="0" smtClean="0"/>
              <a:t> = 10.0 </a:t>
            </a:r>
            <a:r>
              <a:rPr lang="en-US" sz="2000" dirty="0" err="1" smtClean="0"/>
              <a:t>keV</a:t>
            </a:r>
            <a:r>
              <a:rPr lang="en-US" sz="2000" dirty="0" smtClean="0"/>
              <a:t>, a = 75.0 m, and CRL2 to sample distance = 2.2 m</a:t>
            </a:r>
          </a:p>
          <a:p>
            <a:pPr lvl="1" eaLnBrk="1" hangingPunct="1">
              <a:lnSpc>
                <a:spcPct val="120000"/>
              </a:lnSpc>
              <a:defRPr/>
            </a:pPr>
            <a:r>
              <a:rPr lang="en-US" sz="2000" dirty="0" smtClean="0"/>
              <a:t>Best  combination Number: 841</a:t>
            </a:r>
          </a:p>
          <a:p>
            <a:pPr lvl="1" eaLnBrk="1" hangingPunct="1">
              <a:lnSpc>
                <a:spcPct val="120000"/>
              </a:lnSpc>
              <a:defRPr/>
            </a:pPr>
            <a:r>
              <a:rPr lang="en-US" sz="2000" dirty="0" smtClean="0"/>
              <a:t>Number of used stacks: 5</a:t>
            </a:r>
          </a:p>
          <a:p>
            <a:pPr lvl="1" eaLnBrk="1" hangingPunct="1">
              <a:lnSpc>
                <a:spcPct val="120000"/>
              </a:lnSpc>
              <a:defRPr/>
            </a:pPr>
            <a:r>
              <a:rPr lang="en-US" sz="2000" dirty="0" smtClean="0"/>
              <a:t>Binary representation of best CRL combination :			</a:t>
            </a:r>
            <a:r>
              <a:rPr lang="en-GB" sz="2000" dirty="0" smtClean="0"/>
              <a:t>                   </a:t>
            </a:r>
            <a:r>
              <a:rPr lang="en-US" sz="3200" dirty="0" smtClean="0">
                <a:solidFill>
                  <a:srgbClr val="FF0000"/>
                </a:solidFill>
                <a:latin typeface="+mj-lt"/>
                <a:cs typeface="Times New Roman" pitchFamily="18" charset="0"/>
              </a:rPr>
              <a:t>1 0 0 1 </a:t>
            </a:r>
            <a:r>
              <a:rPr lang="en-US" sz="3200" dirty="0" smtClean="0">
                <a:solidFill>
                  <a:srgbClr val="00B050"/>
                </a:solidFill>
                <a:latin typeface="+mj-lt"/>
                <a:cs typeface="Times New Roman" pitchFamily="18" charset="0"/>
              </a:rPr>
              <a:t>0 0 1 0 1 1 0 0</a:t>
            </a:r>
            <a:endParaRPr lang="en-GB" sz="3200" dirty="0" smtClean="0">
              <a:latin typeface="+mj-lt"/>
            </a:endParaRPr>
          </a:p>
          <a:p>
            <a:pPr lvl="1" eaLnBrk="1" hangingPunct="1">
              <a:lnSpc>
                <a:spcPct val="120000"/>
              </a:lnSpc>
              <a:defRPr/>
            </a:pPr>
            <a:r>
              <a:rPr lang="en-US" sz="2000" dirty="0" smtClean="0"/>
              <a:t>Distance correction for the best  CRL combination: 9.8 mm	</a:t>
            </a:r>
          </a:p>
          <a:p>
            <a:pPr lvl="1" eaLnBrk="1" hangingPunct="1">
              <a:lnSpc>
                <a:spcPct val="120000"/>
              </a:lnSpc>
              <a:defRPr/>
            </a:pPr>
            <a:r>
              <a:rPr lang="en-US" sz="2000" dirty="0" smtClean="0"/>
              <a:t>Vertical focused beam size: </a:t>
            </a:r>
            <a:r>
              <a:rPr lang="en-GB" sz="2000" dirty="0" smtClean="0"/>
              <a:t> 3.38 µm</a:t>
            </a:r>
            <a:endParaRPr lang="en-US" sz="2000" dirty="0" smtClean="0"/>
          </a:p>
          <a:p>
            <a:pPr lvl="1" eaLnBrk="1" hangingPunct="1">
              <a:lnSpc>
                <a:spcPct val="120000"/>
              </a:lnSpc>
              <a:defRPr/>
            </a:pPr>
            <a:r>
              <a:rPr lang="en-US" sz="2000" dirty="0" smtClean="0"/>
              <a:t>Horizontal focused beam size: </a:t>
            </a:r>
            <a:r>
              <a:rPr lang="en-GB" sz="2000" dirty="0" smtClean="0"/>
              <a:t>1.77 µm</a:t>
            </a:r>
            <a:endParaRPr lang="en-US" sz="2000" dirty="0" smtClean="0"/>
          </a:p>
          <a:p>
            <a:pPr lvl="1" eaLnBrk="1" hangingPunct="1">
              <a:lnSpc>
                <a:spcPct val="120000"/>
              </a:lnSpc>
              <a:defRPr/>
            </a:pPr>
            <a:r>
              <a:rPr lang="en-US" sz="2000" dirty="0" smtClean="0"/>
              <a:t>Transmission of CRL : </a:t>
            </a:r>
            <a:r>
              <a:rPr lang="en-GB" sz="2000" dirty="0" smtClean="0"/>
              <a:t>82.5% </a:t>
            </a:r>
            <a:r>
              <a:rPr lang="en-US" sz="2000" dirty="0" smtClean="0"/>
              <a:t>		</a:t>
            </a:r>
          </a:p>
          <a:p>
            <a:pPr lvl="1" eaLnBrk="1" hangingPunct="1">
              <a:lnSpc>
                <a:spcPct val="120000"/>
              </a:lnSpc>
              <a:defRPr/>
            </a:pPr>
            <a:r>
              <a:rPr lang="en-US" sz="2000" dirty="0" smtClean="0"/>
              <a:t>Gain of flux density of CRL: </a:t>
            </a:r>
            <a:r>
              <a:rPr lang="en-GB" sz="2000" dirty="0" smtClean="0"/>
              <a:t>2.80e+5</a:t>
            </a:r>
          </a:p>
        </p:txBody>
      </p:sp>
      <p:sp>
        <p:nvSpPr>
          <p:cNvPr id="16388"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EA469FFA-2244-4E8C-BBDE-1863A7F1D01A}" type="datetime1">
              <a:rPr lang="en-US" sz="1400" smtClean="0"/>
              <a:pPr eaLnBrk="1" hangingPunct="1"/>
              <a:t>9/7/2011</a:t>
            </a:fld>
            <a:endParaRPr lang="en-GB" sz="1400" smtClean="0"/>
          </a:p>
        </p:txBody>
      </p:sp>
      <p:sp>
        <p:nvSpPr>
          <p:cNvPr id="16389"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6390"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11945635-7FC6-47BA-99CA-8327F66ED940}" type="slidenum">
              <a:rPr lang="en-GB" sz="1400" smtClean="0"/>
              <a:pPr eaLnBrk="1" hangingPunct="1"/>
              <a:t>15</a:t>
            </a:fld>
            <a:endParaRPr lang="en-GB"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 2"/>
          <p:cNvSpPr>
            <a:spLocks noGrp="1" noChangeArrowheads="1"/>
          </p:cNvSpPr>
          <p:nvPr>
            <p:ph type="title"/>
          </p:nvPr>
        </p:nvSpPr>
        <p:spPr/>
        <p:txBody>
          <a:bodyPr/>
          <a:lstStyle/>
          <a:p>
            <a:pPr algn="l" eaLnBrk="1" hangingPunct="1"/>
            <a:r>
              <a:rPr lang="en-US" sz="3600" smtClean="0"/>
              <a:t>Acknowledgement</a:t>
            </a:r>
            <a:endParaRPr lang="ru-RU" sz="3600" smtClean="0"/>
          </a:p>
        </p:txBody>
      </p:sp>
      <p:sp>
        <p:nvSpPr>
          <p:cNvPr id="17411" name="Прямоуг. 3"/>
          <p:cNvSpPr>
            <a:spLocks noGrp="1" noChangeArrowheads="1"/>
          </p:cNvSpPr>
          <p:nvPr>
            <p:ph type="body" idx="1"/>
          </p:nvPr>
        </p:nvSpPr>
        <p:spPr/>
        <p:txBody>
          <a:bodyPr/>
          <a:lstStyle/>
          <a:p>
            <a:pPr eaLnBrk="1" hangingPunct="1"/>
            <a:r>
              <a:rPr lang="en-US" sz="2000" dirty="0" smtClean="0"/>
              <a:t>Thank you to my supervisor, Michael Sprung ,for giving opportunity to do this work, and his advice/help/patience during the program</a:t>
            </a:r>
          </a:p>
          <a:p>
            <a:pPr eaLnBrk="1" hangingPunct="1"/>
            <a:endParaRPr lang="en-US" sz="2000" dirty="0" smtClean="0"/>
          </a:p>
          <a:p>
            <a:pPr eaLnBrk="1" hangingPunct="1"/>
            <a:r>
              <a:rPr lang="en-US" sz="2000" dirty="0" smtClean="0"/>
              <a:t>Thank you to my advisor, Alexey </a:t>
            </a:r>
            <a:r>
              <a:rPr lang="en-US" sz="2000" dirty="0" err="1" smtClean="0"/>
              <a:t>Zozulya</a:t>
            </a:r>
            <a:r>
              <a:rPr lang="en-US" sz="2000" dirty="0" smtClean="0"/>
              <a:t> and Fabian </a:t>
            </a:r>
            <a:r>
              <a:rPr lang="en-US" sz="2000" dirty="0" err="1" smtClean="0"/>
              <a:t>Westermeier</a:t>
            </a:r>
            <a:r>
              <a:rPr lang="en-US" sz="2000" dirty="0" smtClean="0"/>
              <a:t>, for his advice/help/patience during the program</a:t>
            </a:r>
          </a:p>
          <a:p>
            <a:pPr eaLnBrk="1" hangingPunct="1"/>
            <a:endParaRPr lang="en-US" sz="2000" dirty="0" smtClean="0"/>
          </a:p>
          <a:p>
            <a:pPr eaLnBrk="1" hangingPunct="1"/>
            <a:r>
              <a:rPr lang="en-US" sz="2000" dirty="0" smtClean="0"/>
              <a:t>Thank you to everyone who help me during the program </a:t>
            </a:r>
          </a:p>
          <a:p>
            <a:pPr algn="ctr" eaLnBrk="1" hangingPunct="1"/>
            <a:endParaRPr lang="en-US" dirty="0" smtClean="0"/>
          </a:p>
          <a:p>
            <a:pPr eaLnBrk="1" hangingPunct="1"/>
            <a:endParaRPr lang="en-US" dirty="0" smtClean="0"/>
          </a:p>
          <a:p>
            <a:pPr eaLnBrk="1" hangingPunct="1"/>
            <a:endParaRPr lang="en-GB" dirty="0" smtClean="0"/>
          </a:p>
        </p:txBody>
      </p:sp>
      <p:sp>
        <p:nvSpPr>
          <p:cNvPr id="17412"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5A43391C-FB16-4185-9E54-75DA56B4C22A}" type="datetime1">
              <a:rPr lang="en-US" sz="1400" smtClean="0"/>
              <a:pPr eaLnBrk="1" hangingPunct="1"/>
              <a:t>9/7/2011</a:t>
            </a:fld>
            <a:endParaRPr lang="en-GB" sz="1400" smtClean="0"/>
          </a:p>
        </p:txBody>
      </p:sp>
      <p:sp>
        <p:nvSpPr>
          <p:cNvPr id="17413"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7414"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B3F568E-27F1-4E66-9B6F-E0FA90860868}" type="slidenum">
              <a:rPr lang="en-GB" sz="1400" smtClean="0"/>
              <a:pPr eaLnBrk="1" hangingPunct="1"/>
              <a:t>16</a:t>
            </a:fld>
            <a:endParaRPr lang="en-GB"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74700"/>
            <a:ext cx="9144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3"/>
          <p:cNvSpPr>
            <a:spLocks noGrp="1"/>
          </p:cNvSpPr>
          <p:nvPr>
            <p:ph type="ctrTitle"/>
          </p:nvPr>
        </p:nvSpPr>
        <p:spPr>
          <a:xfrm>
            <a:off x="539750" y="1196975"/>
            <a:ext cx="7772400" cy="1470025"/>
          </a:xfrm>
        </p:spPr>
        <p:txBody>
          <a:bodyPr/>
          <a:lstStyle/>
          <a:p>
            <a:r>
              <a:rPr lang="en-US" smtClean="0"/>
              <a:t>Thank you for your attentions</a:t>
            </a:r>
          </a:p>
        </p:txBody>
      </p:sp>
      <p:sp>
        <p:nvSpPr>
          <p:cNvPr id="19460"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0D9C8B91-2CB9-4D71-9822-1B2455FA3538}" type="datetime1">
              <a:rPr lang="en-US" sz="1400" smtClean="0"/>
              <a:pPr eaLnBrk="1" hangingPunct="1"/>
              <a:t>9/7/2011</a:t>
            </a:fld>
            <a:endParaRPr lang="en-GB" sz="1400" smtClean="0"/>
          </a:p>
        </p:txBody>
      </p:sp>
      <p:sp>
        <p:nvSpPr>
          <p:cNvPr id="19461"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9462"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5E8FF09A-4981-4602-8F49-2B29B88309EA}" type="slidenum">
              <a:rPr lang="en-GB" sz="1400" smtClean="0"/>
              <a:pPr eaLnBrk="1" hangingPunct="1"/>
              <a:t>17</a:t>
            </a:fld>
            <a:endParaRPr lang="en-GB"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US" sz="3600" smtClean="0"/>
              <a:t>Outline</a:t>
            </a:r>
          </a:p>
        </p:txBody>
      </p:sp>
      <p:sp>
        <p:nvSpPr>
          <p:cNvPr id="3075" name="Content Placeholder 2"/>
          <p:cNvSpPr>
            <a:spLocks noGrp="1"/>
          </p:cNvSpPr>
          <p:nvPr>
            <p:ph idx="1"/>
          </p:nvPr>
        </p:nvSpPr>
        <p:spPr/>
        <p:txBody>
          <a:bodyPr/>
          <a:lstStyle/>
          <a:p>
            <a:r>
              <a:rPr lang="en-US" smtClean="0"/>
              <a:t>Introduction</a:t>
            </a:r>
          </a:p>
          <a:p>
            <a:r>
              <a:rPr lang="en-US" smtClean="0"/>
              <a:t>Infrastructure</a:t>
            </a:r>
          </a:p>
          <a:p>
            <a:r>
              <a:rPr lang="en-US" smtClean="0"/>
              <a:t>Program</a:t>
            </a:r>
          </a:p>
          <a:p>
            <a:r>
              <a:rPr lang="en-US" smtClean="0"/>
              <a:t>Result</a:t>
            </a:r>
          </a:p>
          <a:p>
            <a:r>
              <a:rPr lang="en-US" smtClean="0"/>
              <a:t>Acknowledgement</a:t>
            </a:r>
          </a:p>
        </p:txBody>
      </p:sp>
      <p:sp>
        <p:nvSpPr>
          <p:cNvPr id="3076" name="Date Placeholder 3"/>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28B9044-A95A-40D5-A493-BBD473C0A797}" type="datetime1">
              <a:rPr lang="en-US" sz="1400" smtClean="0"/>
              <a:pPr eaLnBrk="1" hangingPunct="1"/>
              <a:t>9/7/2011</a:t>
            </a:fld>
            <a:endParaRPr lang="en-GB" sz="1400" smtClean="0"/>
          </a:p>
        </p:txBody>
      </p:sp>
      <p:sp>
        <p:nvSpPr>
          <p:cNvPr id="3077" name="Footer Placeholder 4"/>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3078" name="Slide Number Placeholder 5"/>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66ACC26-CBB8-42B3-B186-5E9A6DB15839}" type="slidenum">
              <a:rPr lang="en-GB" sz="1400" smtClean="0"/>
              <a:pPr eaLnBrk="1" hangingPunct="1"/>
              <a:t>2</a:t>
            </a:fld>
            <a:endParaRPr lang="en-GB"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 2"/>
          <p:cNvSpPr>
            <a:spLocks noGrp="1" noChangeArrowheads="1"/>
          </p:cNvSpPr>
          <p:nvPr>
            <p:ph type="title"/>
          </p:nvPr>
        </p:nvSpPr>
        <p:spPr/>
        <p:txBody>
          <a:bodyPr/>
          <a:lstStyle/>
          <a:p>
            <a:pPr algn="l" eaLnBrk="1" hangingPunct="1"/>
            <a:r>
              <a:rPr lang="en-US" sz="3600" smtClean="0"/>
              <a:t>Introduction – Motivation</a:t>
            </a:r>
            <a:endParaRPr lang="en-GB" sz="3600" smtClean="0"/>
          </a:p>
        </p:txBody>
      </p:sp>
      <p:sp>
        <p:nvSpPr>
          <p:cNvPr id="4099" name="Прямоуг. 3"/>
          <p:cNvSpPr>
            <a:spLocks noGrp="1" noChangeArrowheads="1"/>
          </p:cNvSpPr>
          <p:nvPr>
            <p:ph type="body" idx="1"/>
          </p:nvPr>
        </p:nvSpPr>
        <p:spPr>
          <a:xfrm>
            <a:off x="468313" y="1412875"/>
            <a:ext cx="8229600" cy="4608513"/>
          </a:xfrm>
        </p:spPr>
        <p:txBody>
          <a:bodyPr/>
          <a:lstStyle/>
          <a:p>
            <a:pPr eaLnBrk="1" hangingPunct="1">
              <a:lnSpc>
                <a:spcPct val="150000"/>
              </a:lnSpc>
              <a:defRPr/>
            </a:pPr>
            <a:r>
              <a:rPr lang="en-US" sz="2000" dirty="0" smtClean="0"/>
              <a:t>Since P10 </a:t>
            </a:r>
            <a:r>
              <a:rPr lang="en-GB" sz="2000" dirty="0" smtClean="0"/>
              <a:t>at the new synchrotron PETRA III</a:t>
            </a:r>
            <a:r>
              <a:rPr lang="en-US" sz="2000" dirty="0" smtClean="0"/>
              <a:t> has the low-beta source (G)…</a:t>
            </a:r>
          </a:p>
          <a:p>
            <a:pPr eaLnBrk="1" hangingPunct="1">
              <a:lnSpc>
                <a:spcPct val="150000"/>
              </a:lnSpc>
              <a:defRPr/>
            </a:pPr>
            <a:endParaRPr lang="en-US" sz="2000" dirty="0" smtClean="0"/>
          </a:p>
          <a:p>
            <a:pPr marL="0" indent="0" eaLnBrk="1" hangingPunct="1">
              <a:lnSpc>
                <a:spcPct val="150000"/>
              </a:lnSpc>
              <a:buFontTx/>
              <a:buNone/>
              <a:defRPr/>
            </a:pPr>
            <a:endParaRPr lang="en-US" sz="2000" dirty="0"/>
          </a:p>
          <a:p>
            <a:pPr marL="0" indent="0" eaLnBrk="1" hangingPunct="1">
              <a:lnSpc>
                <a:spcPct val="150000"/>
              </a:lnSpc>
              <a:buFontTx/>
              <a:buNone/>
              <a:defRPr/>
            </a:pPr>
            <a:endParaRPr lang="en-US" sz="2000" dirty="0" smtClean="0"/>
          </a:p>
          <a:p>
            <a:pPr eaLnBrk="1" hangingPunct="1">
              <a:lnSpc>
                <a:spcPct val="150000"/>
              </a:lnSpc>
              <a:defRPr/>
            </a:pPr>
            <a:r>
              <a:rPr lang="en-US" sz="2000" dirty="0" smtClean="0"/>
              <a:t>So, the transverse coherent length        will be...</a:t>
            </a:r>
          </a:p>
          <a:p>
            <a:pPr eaLnBrk="1" hangingPunct="1">
              <a:lnSpc>
                <a:spcPct val="150000"/>
              </a:lnSpc>
              <a:defRPr/>
            </a:pPr>
            <a:endParaRPr lang="en-US" sz="2000" dirty="0" smtClean="0"/>
          </a:p>
        </p:txBody>
      </p:sp>
      <p:sp>
        <p:nvSpPr>
          <p:cNvPr id="4100" name="Прямоуг.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101" name="Прямоуг.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102" name="Прямоуг.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103" name="Прямоуг.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104" name="Прямоуг.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105" name="Прямоуг.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106" name="Прямоуг.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4107" name="Объект 17"/>
          <p:cNvGraphicFramePr>
            <a:graphicFrameLocks noChangeAspect="1"/>
          </p:cNvGraphicFramePr>
          <p:nvPr/>
        </p:nvGraphicFramePr>
        <p:xfrm>
          <a:off x="7083425" y="4546600"/>
          <a:ext cx="1524000" cy="501650"/>
        </p:xfrm>
        <a:graphic>
          <a:graphicData uri="http://schemas.openxmlformats.org/presentationml/2006/ole">
            <mc:AlternateContent xmlns:mc="http://schemas.openxmlformats.org/markup-compatibility/2006">
              <mc:Choice xmlns:v="urn:schemas-microsoft-com:vml" Requires="v">
                <p:oleObj spid="_x0000_s4155" name="Equation" r:id="rId4" imgW="533169" imgH="228501" progId="Equation.3">
                  <p:embed/>
                </p:oleObj>
              </mc:Choice>
              <mc:Fallback>
                <p:oleObj name="Equation" r:id="rId4" imgW="533169" imgH="228501" progId="Equation.3">
                  <p:embed/>
                  <p:pic>
                    <p:nvPicPr>
                      <p:cNvPr id="0" name="Объект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4546600"/>
                        <a:ext cx="1524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val 1"/>
          <p:cNvSpPr/>
          <p:nvPr/>
        </p:nvSpPr>
        <p:spPr>
          <a:xfrm>
            <a:off x="2924175" y="2689225"/>
            <a:ext cx="3349625" cy="5048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a:off x="2924175" y="3478213"/>
            <a:ext cx="3349625"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408738" y="2713038"/>
            <a:ext cx="0" cy="504825"/>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4111" name="TextBox 11"/>
          <p:cNvSpPr txBox="1">
            <a:spLocks noChangeArrowheads="1"/>
          </p:cNvSpPr>
          <p:nvPr/>
        </p:nvSpPr>
        <p:spPr bwMode="auto">
          <a:xfrm>
            <a:off x="3268663" y="3514725"/>
            <a:ext cx="260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G</a:t>
            </a:r>
            <a:r>
              <a:rPr lang="en-US" baseline="-25000"/>
              <a:t>h</a:t>
            </a:r>
            <a:r>
              <a:rPr lang="en-US"/>
              <a:t> = 84.6 µm = 6G</a:t>
            </a:r>
            <a:r>
              <a:rPr lang="en-US" baseline="-25000"/>
              <a:t>v</a:t>
            </a:r>
            <a:endParaRPr lang="en-US"/>
          </a:p>
        </p:txBody>
      </p:sp>
      <p:sp>
        <p:nvSpPr>
          <p:cNvPr id="4112" name="TextBox 23"/>
          <p:cNvSpPr txBox="1">
            <a:spLocks noChangeArrowheads="1"/>
          </p:cNvSpPr>
          <p:nvPr/>
        </p:nvSpPr>
        <p:spPr bwMode="auto">
          <a:xfrm>
            <a:off x="6376988" y="2733675"/>
            <a:ext cx="1773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G</a:t>
            </a:r>
            <a:r>
              <a:rPr lang="en-US" baseline="-25000"/>
              <a:t>v</a:t>
            </a:r>
            <a:r>
              <a:rPr lang="en-US"/>
              <a:t> = 14.1 µm</a:t>
            </a:r>
          </a:p>
        </p:txBody>
      </p:sp>
      <p:cxnSp>
        <p:nvCxnSpPr>
          <p:cNvPr id="14" name="Straight Connector 13"/>
          <p:cNvCxnSpPr/>
          <p:nvPr/>
        </p:nvCxnSpPr>
        <p:spPr>
          <a:xfrm>
            <a:off x="2924175" y="3365500"/>
            <a:ext cx="0" cy="252413"/>
          </a:xfrm>
          <a:prstGeom prst="line">
            <a:avLst/>
          </a:prstGeom>
          <a:ln w="19050">
            <a:prstDash val="soli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259513" y="3367088"/>
            <a:ext cx="0" cy="252412"/>
          </a:xfrm>
          <a:prstGeom prst="line">
            <a:avLst/>
          </a:prstGeom>
          <a:ln w="19050">
            <a:prstDash val="soli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297613" y="3217863"/>
            <a:ext cx="2698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286500" y="2720027"/>
            <a:ext cx="269875" cy="0"/>
          </a:xfrm>
          <a:prstGeom prst="line">
            <a:avLst/>
          </a:prstGeom>
          <a:ln w="19050"/>
        </p:spPr>
        <p:style>
          <a:lnRef idx="1">
            <a:schemeClr val="dk1"/>
          </a:lnRef>
          <a:fillRef idx="0">
            <a:schemeClr val="dk1"/>
          </a:fillRef>
          <a:effectRef idx="0">
            <a:schemeClr val="dk1"/>
          </a:effectRef>
          <a:fontRef idx="minor">
            <a:schemeClr val="tx1"/>
          </a:fontRef>
        </p:style>
      </p:cxnSp>
      <p:sp>
        <p:nvSpPr>
          <p:cNvPr id="38" name="Oval 37"/>
          <p:cNvSpPr/>
          <p:nvPr/>
        </p:nvSpPr>
        <p:spPr>
          <a:xfrm rot="16200000">
            <a:off x="5609431" y="4636295"/>
            <a:ext cx="2016125" cy="3222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118" name="Object 2"/>
          <p:cNvGraphicFramePr>
            <a:graphicFrameLocks noChangeAspect="1"/>
          </p:cNvGraphicFramePr>
          <p:nvPr/>
        </p:nvGraphicFramePr>
        <p:xfrm>
          <a:off x="6408738" y="6003925"/>
          <a:ext cx="471487" cy="501650"/>
        </p:xfrm>
        <a:graphic>
          <a:graphicData uri="http://schemas.openxmlformats.org/presentationml/2006/ole">
            <mc:AlternateContent xmlns:mc="http://schemas.openxmlformats.org/markup-compatibility/2006">
              <mc:Choice xmlns:v="urn:schemas-microsoft-com:vml" Requires="v">
                <p:oleObj spid="_x0000_s4156" name="Equation" r:id="rId6" imgW="165028" imgH="228501" progId="Equation.3">
                  <p:embed/>
                </p:oleObj>
              </mc:Choice>
              <mc:Fallback>
                <p:oleObj name="Equation" r:id="rId6" imgW="165028" imgH="228501"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8738" y="6003925"/>
                        <a:ext cx="4714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19" name="Object 3"/>
          <p:cNvGraphicFramePr>
            <a:graphicFrameLocks noChangeAspect="1"/>
          </p:cNvGraphicFramePr>
          <p:nvPr/>
        </p:nvGraphicFramePr>
        <p:xfrm>
          <a:off x="3448050" y="4724400"/>
          <a:ext cx="2247900" cy="976313"/>
        </p:xfrm>
        <a:graphic>
          <a:graphicData uri="http://schemas.openxmlformats.org/presentationml/2006/ole">
            <mc:AlternateContent xmlns:mc="http://schemas.openxmlformats.org/markup-compatibility/2006">
              <mc:Choice xmlns:v="urn:schemas-microsoft-com:vml" Requires="v">
                <p:oleObj spid="_x0000_s4157" name="Equation" r:id="rId8" imgW="787058" imgH="444307" progId="Equation.3">
                  <p:embed/>
                </p:oleObj>
              </mc:Choice>
              <mc:Fallback>
                <p:oleObj name="Equation" r:id="rId8" imgW="787058" imgH="444307"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8050" y="4724400"/>
                        <a:ext cx="2247900" cy="9763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 name="Straight Connector 26"/>
          <p:cNvCxnSpPr/>
          <p:nvPr/>
        </p:nvCxnSpPr>
        <p:spPr>
          <a:xfrm>
            <a:off x="6948488" y="3789363"/>
            <a:ext cx="2698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948488" y="5805488"/>
            <a:ext cx="2698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813550" y="5876925"/>
            <a:ext cx="0" cy="252413"/>
          </a:xfrm>
          <a:prstGeom prst="line">
            <a:avLst/>
          </a:prstGeom>
          <a:ln w="19050">
            <a:prstDash val="solid"/>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421438" y="5876925"/>
            <a:ext cx="0" cy="252413"/>
          </a:xfrm>
          <a:prstGeom prst="line">
            <a:avLst/>
          </a:prstGeom>
          <a:ln w="19050">
            <a:prstDash val="soli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421438" y="6003925"/>
            <a:ext cx="392112"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7083425" y="3789363"/>
            <a:ext cx="0" cy="2016125"/>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4126" name="Date Placeholder 14"/>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C7E1983-7D5D-45F8-B992-5AA504778109}" type="datetime1">
              <a:rPr lang="en-US" sz="1400" smtClean="0"/>
              <a:pPr eaLnBrk="1" hangingPunct="1"/>
              <a:t>9/7/2011</a:t>
            </a:fld>
            <a:endParaRPr lang="en-GB" sz="1400" smtClean="0"/>
          </a:p>
        </p:txBody>
      </p:sp>
      <p:sp>
        <p:nvSpPr>
          <p:cNvPr id="4127" name="Footer Placeholder 15"/>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4128" name="Slide Number Placeholder 17"/>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BFC931E-118D-4C6C-8627-A26FD0239AF0}" type="slidenum">
              <a:rPr lang="en-GB" sz="1400" smtClean="0"/>
              <a:pPr eaLnBrk="1" hangingPunct="1"/>
              <a:t>3</a:t>
            </a:fld>
            <a:endParaRPr lang="en-GB" sz="1400" smtClean="0"/>
          </a:p>
        </p:txBody>
      </p:sp>
      <p:graphicFrame>
        <p:nvGraphicFramePr>
          <p:cNvPr id="4129" name="Object 2"/>
          <p:cNvGraphicFramePr>
            <a:graphicFrameLocks noChangeAspect="1"/>
          </p:cNvGraphicFramePr>
          <p:nvPr/>
        </p:nvGraphicFramePr>
        <p:xfrm>
          <a:off x="4787900" y="4076700"/>
          <a:ext cx="522288" cy="379413"/>
        </p:xfrm>
        <a:graphic>
          <a:graphicData uri="http://schemas.openxmlformats.org/presentationml/2006/ole">
            <mc:AlternateContent xmlns:mc="http://schemas.openxmlformats.org/markup-compatibility/2006">
              <mc:Choice xmlns:v="urn:schemas-microsoft-com:vml" Requires="v">
                <p:oleObj spid="_x0000_s4158" name="Equation" r:id="rId10" imgW="228501" imgH="215806" progId="Equation.3">
                  <p:embed/>
                </p:oleObj>
              </mc:Choice>
              <mc:Fallback>
                <p:oleObj name="Equation" r:id="rId10" imgW="228501" imgH="215806"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7900" y="4076700"/>
                        <a:ext cx="5222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6" presetClass="entr" presetSubtype="4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outHorizontal)">
                                      <p:cBhvr>
                                        <p:cTn id="10" dur="500"/>
                                        <p:tgtEl>
                                          <p:spTgt spid="39"/>
                                        </p:tgtEl>
                                      </p:cBhvr>
                                    </p:animEffect>
                                  </p:childTnLst>
                                </p:cTn>
                              </p:par>
                              <p:par>
                                <p:cTn id="11" presetID="16" presetClass="entr" presetSubtype="37"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outVertical)">
                                      <p:cBhvr>
                                        <p:cTn id="13" dur="500"/>
                                        <p:tgtEl>
                                          <p:spTgt spid="27"/>
                                        </p:tgtEl>
                                      </p:cBhvr>
                                    </p:animEffect>
                                  </p:childTnLst>
                                </p:cTn>
                              </p:par>
                              <p:par>
                                <p:cTn id="14" presetID="16" presetClass="entr" presetSubtype="37"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outVertical)">
                                      <p:cBhvr>
                                        <p:cTn id="16" dur="500"/>
                                        <p:tgtEl>
                                          <p:spTgt spid="29"/>
                                        </p:tgtEl>
                                      </p:cBhvr>
                                    </p:animEffect>
                                  </p:childTnLst>
                                </p:cTn>
                              </p:par>
                              <p:par>
                                <p:cTn id="17" presetID="16" presetClass="entr" presetSubtype="4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outHorizontal)">
                                      <p:cBhvr>
                                        <p:cTn id="19" dur="500"/>
                                        <p:tgtEl>
                                          <p:spTgt spid="30"/>
                                        </p:tgtEl>
                                      </p:cBhvr>
                                    </p:animEffect>
                                  </p:childTnLst>
                                </p:cTn>
                              </p:par>
                              <p:par>
                                <p:cTn id="20" presetID="16" presetClass="entr" presetSubtype="4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outHorizontal)">
                                      <p:cBhvr>
                                        <p:cTn id="22" dur="500"/>
                                        <p:tgtEl>
                                          <p:spTgt spid="31"/>
                                        </p:tgtEl>
                                      </p:cBhvr>
                                    </p:animEffect>
                                  </p:childTnLst>
                                </p:cTn>
                              </p:par>
                              <p:par>
                                <p:cTn id="23" presetID="16" presetClass="entr" presetSubtype="37"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outVertical)">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4107"/>
                                        </p:tgtEl>
                                        <p:attrNameLst>
                                          <p:attrName>style.visibility</p:attrName>
                                        </p:attrNameLst>
                                      </p:cBhvr>
                                      <p:to>
                                        <p:strVal val="visible"/>
                                      </p:to>
                                    </p:set>
                                    <p:animEffect transition="in" filter="fade">
                                      <p:cBhvr>
                                        <p:cTn id="28" dur="500"/>
                                        <p:tgtEl>
                                          <p:spTgt spid="4107"/>
                                        </p:tgtEl>
                                      </p:cBhvr>
                                    </p:animEffect>
                                  </p:childTnLst>
                                </p:cTn>
                              </p:par>
                              <p:par>
                                <p:cTn id="29" presetID="10" presetClass="entr" presetSubtype="0" fill="hold" nodeType="withEffect">
                                  <p:stCondLst>
                                    <p:cond delay="0"/>
                                  </p:stCondLst>
                                  <p:childTnLst>
                                    <p:set>
                                      <p:cBhvr>
                                        <p:cTn id="30" dur="1" fill="hold">
                                          <p:stCondLst>
                                            <p:cond delay="0"/>
                                          </p:stCondLst>
                                        </p:cTn>
                                        <p:tgtEl>
                                          <p:spTgt spid="4118"/>
                                        </p:tgtEl>
                                        <p:attrNameLst>
                                          <p:attrName>style.visibility</p:attrName>
                                        </p:attrNameLst>
                                      </p:cBhvr>
                                      <p:to>
                                        <p:strVal val="visible"/>
                                      </p:to>
                                    </p:set>
                                    <p:animEffect transition="in" filter="fade">
                                      <p:cBhvr>
                                        <p:cTn id="31"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 2"/>
          <p:cNvSpPr>
            <a:spLocks noGrp="1" noChangeArrowheads="1"/>
          </p:cNvSpPr>
          <p:nvPr>
            <p:ph type="title"/>
          </p:nvPr>
        </p:nvSpPr>
        <p:spPr/>
        <p:txBody>
          <a:bodyPr/>
          <a:lstStyle/>
          <a:p>
            <a:pPr algn="l" eaLnBrk="1" hangingPunct="1"/>
            <a:r>
              <a:rPr lang="en-US" sz="3600" smtClean="0"/>
              <a:t>Introduction – Motivation (continued)</a:t>
            </a:r>
            <a:endParaRPr lang="en-GB" sz="3600" smtClean="0"/>
          </a:p>
        </p:txBody>
      </p:sp>
      <p:sp>
        <p:nvSpPr>
          <p:cNvPr id="5123" name="Прямоуг. 3"/>
          <p:cNvSpPr>
            <a:spLocks noGrp="1" noChangeArrowheads="1"/>
          </p:cNvSpPr>
          <p:nvPr>
            <p:ph type="body" idx="1"/>
          </p:nvPr>
        </p:nvSpPr>
        <p:spPr>
          <a:xfrm>
            <a:off x="468313" y="1412875"/>
            <a:ext cx="8229600" cy="4824413"/>
          </a:xfrm>
        </p:spPr>
        <p:txBody>
          <a:bodyPr/>
          <a:lstStyle/>
          <a:p>
            <a:pPr eaLnBrk="1" hangingPunct="1">
              <a:lnSpc>
                <a:spcPct val="150000"/>
              </a:lnSpc>
              <a:defRPr/>
            </a:pPr>
            <a:r>
              <a:rPr lang="en-US" sz="2000" dirty="0" smtClean="0"/>
              <a:t>By the way, the speckle size on the detector… </a:t>
            </a:r>
          </a:p>
          <a:p>
            <a:pPr lvl="1" eaLnBrk="1" hangingPunct="1">
              <a:lnSpc>
                <a:spcPct val="150000"/>
              </a:lnSpc>
              <a:buFontTx/>
              <a:buNone/>
              <a:defRPr/>
            </a:pPr>
            <a:endParaRPr lang="en-US" sz="2000" dirty="0" smtClean="0"/>
          </a:p>
          <a:p>
            <a:pPr lvl="1" eaLnBrk="1" hangingPunct="1">
              <a:lnSpc>
                <a:spcPct val="150000"/>
              </a:lnSpc>
              <a:buFontTx/>
              <a:buNone/>
              <a:defRPr/>
            </a:pPr>
            <a:endParaRPr lang="en-US" sz="2000" dirty="0"/>
          </a:p>
          <a:p>
            <a:pPr lvl="1" eaLnBrk="1" hangingPunct="1">
              <a:lnSpc>
                <a:spcPct val="150000"/>
              </a:lnSpc>
              <a:buFontTx/>
              <a:buNone/>
              <a:defRPr/>
            </a:pPr>
            <a:r>
              <a:rPr lang="en-US" sz="2000" dirty="0" smtClean="0"/>
              <a:t>                         </a:t>
            </a:r>
          </a:p>
          <a:p>
            <a:pPr eaLnBrk="1" hangingPunct="1">
              <a:lnSpc>
                <a:spcPct val="150000"/>
              </a:lnSpc>
              <a:defRPr/>
            </a:pPr>
            <a:r>
              <a:rPr lang="en-US" sz="2000" dirty="0" smtClean="0"/>
              <a:t>If solve by use </a:t>
            </a:r>
            <a:r>
              <a:rPr lang="en-US" sz="2000" dirty="0" smtClean="0">
                <a:solidFill>
                  <a:srgbClr val="0070C0"/>
                </a:solidFill>
              </a:rPr>
              <a:t>the slit</a:t>
            </a:r>
            <a:r>
              <a:rPr lang="en-US" sz="2000" dirty="0" smtClean="0"/>
              <a:t>, </a:t>
            </a:r>
            <a:r>
              <a:rPr lang="en-US" sz="2000" b="1" u="sng" dirty="0" smtClean="0">
                <a:solidFill>
                  <a:srgbClr val="FF0000"/>
                </a:solidFill>
              </a:rPr>
              <a:t>many loss of coherent  beam  occur</a:t>
            </a:r>
            <a:r>
              <a:rPr lang="en-US" sz="2000" dirty="0" smtClean="0"/>
              <a:t>…</a:t>
            </a:r>
          </a:p>
          <a:p>
            <a:pPr eaLnBrk="1" hangingPunct="1">
              <a:lnSpc>
                <a:spcPct val="150000"/>
              </a:lnSpc>
              <a:defRPr/>
            </a:pPr>
            <a:endParaRPr lang="en-US" sz="2000" dirty="0" smtClean="0"/>
          </a:p>
          <a:p>
            <a:pPr marL="0" indent="0" algn="r" eaLnBrk="1" hangingPunct="1">
              <a:lnSpc>
                <a:spcPct val="150000"/>
              </a:lnSpc>
              <a:buFontTx/>
              <a:buNone/>
              <a:defRPr/>
            </a:pPr>
            <a:endParaRPr lang="en-US" sz="2000" i="1" dirty="0"/>
          </a:p>
          <a:p>
            <a:pPr marL="0" indent="0" algn="r" eaLnBrk="1" hangingPunct="1">
              <a:lnSpc>
                <a:spcPct val="150000"/>
              </a:lnSpc>
              <a:buFontTx/>
              <a:buNone/>
              <a:defRPr/>
            </a:pPr>
            <a:endParaRPr lang="en-US" sz="2000" b="1" i="1" u="sng" dirty="0">
              <a:solidFill>
                <a:srgbClr val="00B050"/>
              </a:solidFill>
            </a:endParaRPr>
          </a:p>
          <a:p>
            <a:pPr marL="0" indent="0" algn="r" eaLnBrk="1" hangingPunct="1">
              <a:lnSpc>
                <a:spcPct val="150000"/>
              </a:lnSpc>
              <a:buFontTx/>
              <a:buNone/>
              <a:defRPr/>
            </a:pPr>
            <a:r>
              <a:rPr lang="en-US" sz="2400" b="1" dirty="0" smtClean="0"/>
              <a:t>  </a:t>
            </a:r>
          </a:p>
        </p:txBody>
      </p:sp>
      <p:sp>
        <p:nvSpPr>
          <p:cNvPr id="5124" name="Прямоуг.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25" name="Прямоуг.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26" name="Прямоуг.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27" name="Прямоуг.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28" name="Прямоуг.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29" name="Прямоуг.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30" name="Прямоуг.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131" name="Object 2"/>
          <p:cNvGraphicFramePr>
            <a:graphicFrameLocks noChangeAspect="1"/>
          </p:cNvGraphicFramePr>
          <p:nvPr/>
        </p:nvGraphicFramePr>
        <p:xfrm>
          <a:off x="900113" y="2079625"/>
          <a:ext cx="5876925" cy="1246188"/>
        </p:xfrm>
        <a:graphic>
          <a:graphicData uri="http://schemas.openxmlformats.org/presentationml/2006/ole">
            <mc:AlternateContent xmlns:mc="http://schemas.openxmlformats.org/markup-compatibility/2006">
              <mc:Choice xmlns:v="urn:schemas-microsoft-com:vml" Requires="v">
                <p:oleObj spid="_x0000_s5156" name="Equation" r:id="rId4" imgW="3124080" imgH="660240" progId="Equation.3">
                  <p:embed/>
                </p:oleObj>
              </mc:Choice>
              <mc:Fallback>
                <p:oleObj name="Equation" r:id="rId4" imgW="3124080" imgH="660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079625"/>
                        <a:ext cx="5876925" cy="1246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20"/>
          <p:cNvSpPr/>
          <p:nvPr/>
        </p:nvSpPr>
        <p:spPr>
          <a:xfrm>
            <a:off x="1619250" y="4059238"/>
            <a:ext cx="1741488" cy="16652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19" name="Oval 18"/>
          <p:cNvSpPr/>
          <p:nvPr/>
        </p:nvSpPr>
        <p:spPr>
          <a:xfrm rot="16200000">
            <a:off x="1700212" y="4730751"/>
            <a:ext cx="1579563" cy="322262"/>
          </a:xfrm>
          <a:prstGeom prst="ellipse">
            <a:avLst/>
          </a:prstGeom>
          <a:solidFill>
            <a:srgbClr val="FF0000"/>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309813" y="4719638"/>
            <a:ext cx="360362" cy="344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7061200" y="2533650"/>
            <a:ext cx="360363" cy="34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p:nvPr/>
        </p:nvCxnSpPr>
        <p:spPr>
          <a:xfrm>
            <a:off x="7618413" y="2530475"/>
            <a:ext cx="0" cy="346075"/>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483475" y="2536825"/>
            <a:ext cx="2698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494588" y="2876550"/>
            <a:ext cx="269875"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5139" name="Object 7"/>
          <p:cNvGraphicFramePr>
            <a:graphicFrameLocks noChangeAspect="1"/>
          </p:cNvGraphicFramePr>
          <p:nvPr/>
        </p:nvGraphicFramePr>
        <p:xfrm>
          <a:off x="7715250" y="2533650"/>
          <a:ext cx="877888" cy="350838"/>
        </p:xfrm>
        <a:graphic>
          <a:graphicData uri="http://schemas.openxmlformats.org/presentationml/2006/ole">
            <mc:AlternateContent xmlns:mc="http://schemas.openxmlformats.org/markup-compatibility/2006">
              <mc:Choice xmlns:v="urn:schemas-microsoft-com:vml" Requires="v">
                <p:oleObj spid="_x0000_s5157" name="Equation" r:id="rId6" imgW="507780" imgH="203112" progId="Equation.3">
                  <p:embed/>
                </p:oleObj>
              </mc:Choice>
              <mc:Fallback>
                <p:oleObj name="Equation" r:id="rId6" imgW="507780" imgH="203112"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5250" y="2533650"/>
                        <a:ext cx="877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0" name="Date Placeholder 8"/>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C68CFC9-25B2-459C-BDC6-F2E77C9EEAB1}" type="datetime1">
              <a:rPr lang="en-US" sz="1400" smtClean="0"/>
              <a:pPr eaLnBrk="1" hangingPunct="1"/>
              <a:t>9/7/2011</a:t>
            </a:fld>
            <a:endParaRPr lang="en-GB" sz="1400" smtClean="0"/>
          </a:p>
        </p:txBody>
      </p:sp>
      <p:sp>
        <p:nvSpPr>
          <p:cNvPr id="5141" name="Footer Placeholder 9"/>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5142" name="Slide Number Placeholder 10"/>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C678692-E033-4241-8D85-53D6A809A29A}" type="slidenum">
              <a:rPr lang="en-GB" sz="1400" smtClean="0"/>
              <a:pPr eaLnBrk="1" hangingPunct="1"/>
              <a:t>4</a:t>
            </a:fld>
            <a:endParaRPr lang="en-GB" sz="1400" smtClean="0"/>
          </a:p>
        </p:txBody>
      </p:sp>
      <p:sp>
        <p:nvSpPr>
          <p:cNvPr id="5143" name="TextBox 12"/>
          <p:cNvSpPr txBox="1">
            <a:spLocks noChangeArrowheads="1"/>
          </p:cNvSpPr>
          <p:nvPr/>
        </p:nvSpPr>
        <p:spPr bwMode="auto">
          <a:xfrm>
            <a:off x="3596541" y="4156184"/>
            <a:ext cx="550068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b="1" i="1" dirty="0">
                <a:solidFill>
                  <a:srgbClr val="00B050"/>
                </a:solidFill>
              </a:rPr>
              <a:t>To reduce loss of the coherent </a:t>
            </a:r>
            <a:r>
              <a:rPr lang="en-US" b="1" i="1" dirty="0" smtClean="0">
                <a:solidFill>
                  <a:srgbClr val="00B050"/>
                </a:solidFill>
              </a:rPr>
              <a:t>beam…</a:t>
            </a:r>
          </a:p>
          <a:p>
            <a:pPr eaLnBrk="1" hangingPunct="1"/>
            <a:r>
              <a:rPr lang="en-US" b="1" i="1" dirty="0" smtClean="0">
                <a:solidFill>
                  <a:srgbClr val="00B050"/>
                </a:solidFill>
              </a:rPr>
              <a:t>To enhance the coherent flux…</a:t>
            </a:r>
          </a:p>
          <a:p>
            <a:pPr eaLnBrk="1" hangingPunct="1"/>
            <a:r>
              <a:rPr lang="en-US" b="1" i="1" dirty="0" smtClean="0">
                <a:solidFill>
                  <a:srgbClr val="00B050"/>
                </a:solidFill>
              </a:rPr>
              <a:t>To make a round shape of the coherent beam</a:t>
            </a:r>
            <a:r>
              <a:rPr lang="en-US" sz="2400" dirty="0" smtClean="0">
                <a:solidFill>
                  <a:srgbClr val="00B050"/>
                </a:solidFill>
              </a:rPr>
              <a:t> </a:t>
            </a:r>
            <a:r>
              <a:rPr lang="en-US" b="1" i="1" dirty="0" smtClean="0">
                <a:solidFill>
                  <a:srgbClr val="00B050"/>
                </a:solidFill>
              </a:rPr>
              <a:t>matching the speckle … </a:t>
            </a:r>
          </a:p>
          <a:p>
            <a:pPr eaLnBrk="1" hangingPunct="1"/>
            <a:endParaRPr lang="en-US" sz="2400" b="1" i="1" u="sng" dirty="0">
              <a:solidFill>
                <a:srgbClr val="00B050"/>
              </a:solidFill>
            </a:endParaRPr>
          </a:p>
          <a:p>
            <a:pPr eaLnBrk="1" hangingPunct="1"/>
            <a:r>
              <a:rPr lang="en-US" sz="2400" b="1" i="1" u="sng" dirty="0" smtClean="0">
                <a:solidFill>
                  <a:srgbClr val="00B050"/>
                </a:solidFill>
              </a:rPr>
              <a:t>…Two-step </a:t>
            </a:r>
            <a:r>
              <a:rPr lang="en-US" sz="2400" b="1" i="1" u="sng" dirty="0">
                <a:solidFill>
                  <a:srgbClr val="00B050"/>
                </a:solidFill>
              </a:rPr>
              <a:t>focusing will be used!!!</a:t>
            </a:r>
            <a:endParaRPr lang="en-US" sz="2400" dirty="0"/>
          </a:p>
        </p:txBody>
      </p:sp>
      <p:sp>
        <p:nvSpPr>
          <p:cNvPr id="24" name="Oval 23"/>
          <p:cNvSpPr/>
          <p:nvPr/>
        </p:nvSpPr>
        <p:spPr>
          <a:xfrm rot="16200000">
            <a:off x="2322512" y="4730751"/>
            <a:ext cx="334962" cy="3222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fade">
                                      <p:cBhvr>
                                        <p:cTn id="7" dur="500"/>
                                        <p:tgtEl>
                                          <p:spTgt spid="5143"/>
                                        </p:tgtEl>
                                      </p:cBhvr>
                                    </p:animEffect>
                                  </p:childTnLst>
                                </p:cTn>
                              </p:par>
                              <p:par>
                                <p:cTn id="8" presetID="2" presetClass="exit" presetSubtype="8" fill="hold" grpId="0" nodeType="withEffect">
                                  <p:stCondLst>
                                    <p:cond delay="0"/>
                                  </p:stCondLst>
                                  <p:childTnLst>
                                    <p:anim calcmode="lin" valueType="num">
                                      <p:cBhvr additive="base">
                                        <p:cTn id="9" dur="500"/>
                                        <p:tgtEl>
                                          <p:spTgt spid="21"/>
                                        </p:tgtEl>
                                        <p:attrNameLst>
                                          <p:attrName>ppt_x</p:attrName>
                                        </p:attrNameLst>
                                      </p:cBhvr>
                                      <p:tavLst>
                                        <p:tav tm="0">
                                          <p:val>
                                            <p:strVal val="ppt_x"/>
                                          </p:val>
                                        </p:tav>
                                        <p:tav tm="100000">
                                          <p:val>
                                            <p:strVal val="0-ppt_w/2"/>
                                          </p:val>
                                        </p:tav>
                                      </p:tavLst>
                                    </p:anim>
                                    <p:anim calcmode="lin" valueType="num">
                                      <p:cBhvr additive="base">
                                        <p:cTn id="10" dur="500"/>
                                        <p:tgtEl>
                                          <p:spTgt spid="21"/>
                                        </p:tgtEl>
                                        <p:attrNameLst>
                                          <p:attrName>ppt_y</p:attrName>
                                        </p:attrNameLst>
                                      </p:cBhvr>
                                      <p:tavLst>
                                        <p:tav tm="0">
                                          <p:val>
                                            <p:strVal val="ppt_y"/>
                                          </p:val>
                                        </p:tav>
                                        <p:tav tm="100000">
                                          <p:val>
                                            <p:strVal val="ppt_y"/>
                                          </p:val>
                                        </p:tav>
                                      </p:tavLst>
                                    </p:anim>
                                    <p:set>
                                      <p:cBhvr>
                                        <p:cTn id="11" dur="1" fill="hold">
                                          <p:stCondLst>
                                            <p:cond delay="499"/>
                                          </p:stCondLst>
                                        </p:cTn>
                                        <p:tgtEl>
                                          <p:spTgt spid="21"/>
                                        </p:tgtEl>
                                        <p:attrNameLst>
                                          <p:attrName>style.visibility</p:attrName>
                                        </p:attrNameLst>
                                      </p:cBhvr>
                                      <p:to>
                                        <p:strVal val="hidden"/>
                                      </p:to>
                                    </p:set>
                                  </p:childTnLst>
                                </p:cTn>
                              </p:par>
                              <p:par>
                                <p:cTn id="12" presetID="53" presetClass="exit" presetSubtype="32" fill="hold" grpId="0" nodeType="withEffect">
                                  <p:stCondLst>
                                    <p:cond delay="0"/>
                                  </p:stCondLst>
                                  <p:childTnLst>
                                    <p:anim calcmode="lin" valueType="num">
                                      <p:cBhvr>
                                        <p:cTn id="13" dur="500"/>
                                        <p:tgtEl>
                                          <p:spTgt spid="19"/>
                                        </p:tgtEl>
                                        <p:attrNameLst>
                                          <p:attrName>ppt_w</p:attrName>
                                        </p:attrNameLst>
                                      </p:cBhvr>
                                      <p:tavLst>
                                        <p:tav tm="0">
                                          <p:val>
                                            <p:strVal val="ppt_w"/>
                                          </p:val>
                                        </p:tav>
                                        <p:tav tm="100000">
                                          <p:val>
                                            <p:fltVal val="0"/>
                                          </p:val>
                                        </p:tav>
                                      </p:tavLst>
                                    </p:anim>
                                    <p:anim calcmode="lin" valueType="num">
                                      <p:cBhvr>
                                        <p:cTn id="14" dur="500"/>
                                        <p:tgtEl>
                                          <p:spTgt spid="19"/>
                                        </p:tgtEl>
                                        <p:attrNameLst>
                                          <p:attrName>ppt_h</p:attrName>
                                        </p:attrNameLst>
                                      </p:cBhvr>
                                      <p:tavLst>
                                        <p:tav tm="0">
                                          <p:val>
                                            <p:strVal val="ppt_h"/>
                                          </p:val>
                                        </p:tav>
                                        <p:tav tm="100000">
                                          <p:val>
                                            <p:fltVal val="0"/>
                                          </p:val>
                                        </p:tav>
                                      </p:tavLst>
                                    </p:anim>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514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68313" y="241300"/>
            <a:ext cx="83153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2800"/>
              <a:t>Introduction – Two-step X-ray focusing </a:t>
            </a:r>
          </a:p>
          <a:p>
            <a:pPr eaLnBrk="1" hangingPunct="1"/>
            <a:r>
              <a:rPr lang="en-US" sz="2800"/>
              <a:t>                      by Two </a:t>
            </a:r>
            <a:r>
              <a:rPr lang="en-US" sz="2800">
                <a:solidFill>
                  <a:srgbClr val="C00000"/>
                </a:solidFill>
              </a:rPr>
              <a:t>C</a:t>
            </a:r>
            <a:r>
              <a:rPr lang="en-US" sz="2800"/>
              <a:t>ompound </a:t>
            </a:r>
            <a:r>
              <a:rPr lang="en-US" sz="2800">
                <a:solidFill>
                  <a:srgbClr val="C00000"/>
                </a:solidFill>
              </a:rPr>
              <a:t>R</a:t>
            </a:r>
            <a:r>
              <a:rPr lang="en-US" sz="2800"/>
              <a:t>efractive </a:t>
            </a:r>
            <a:r>
              <a:rPr lang="en-US" sz="2800">
                <a:solidFill>
                  <a:srgbClr val="C00000"/>
                </a:solidFill>
              </a:rPr>
              <a:t>L</a:t>
            </a:r>
            <a:r>
              <a:rPr lang="en-US" sz="2800"/>
              <a:t>enses</a:t>
            </a:r>
          </a:p>
          <a:p>
            <a:pPr eaLnBrk="1" hangingPunct="1"/>
            <a:r>
              <a:rPr lang="en-US" sz="2800"/>
              <a:t>                      </a:t>
            </a:r>
            <a:r>
              <a:rPr lang="en-US"/>
              <a:t>(Michael Spung, DESY)</a:t>
            </a:r>
            <a:r>
              <a:rPr lang="en-US" sz="2800"/>
              <a:t> </a:t>
            </a:r>
          </a:p>
        </p:txBody>
      </p:sp>
      <p:grpSp>
        <p:nvGrpSpPr>
          <p:cNvPr id="6147" name="Group 43"/>
          <p:cNvGrpSpPr>
            <a:grpSpLocks/>
          </p:cNvGrpSpPr>
          <p:nvPr/>
        </p:nvGrpSpPr>
        <p:grpSpPr bwMode="auto">
          <a:xfrm>
            <a:off x="344488" y="4459288"/>
            <a:ext cx="8577262" cy="1860550"/>
            <a:chOff x="130" y="1245"/>
            <a:chExt cx="5403" cy="1002"/>
          </a:xfrm>
        </p:grpSpPr>
        <p:sp>
          <p:nvSpPr>
            <p:cNvPr id="6179" name="Text Box 5"/>
            <p:cNvSpPr txBox="1">
              <a:spLocks noChangeArrowheads="1"/>
            </p:cNvSpPr>
            <p:nvPr/>
          </p:nvSpPr>
          <p:spPr bwMode="auto">
            <a:xfrm>
              <a:off x="2176" y="1995"/>
              <a:ext cx="13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i="1"/>
                <a:t>vertical direction</a:t>
              </a:r>
            </a:p>
          </p:txBody>
        </p:sp>
        <p:sp>
          <p:nvSpPr>
            <p:cNvPr id="6180" name="Rectangle 11"/>
            <p:cNvSpPr>
              <a:spLocks noChangeArrowheads="1"/>
            </p:cNvSpPr>
            <p:nvPr/>
          </p:nvSpPr>
          <p:spPr bwMode="auto">
            <a:xfrm>
              <a:off x="453" y="1473"/>
              <a:ext cx="45" cy="22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Line 12"/>
            <p:cNvSpPr>
              <a:spLocks noChangeShapeType="1"/>
            </p:cNvSpPr>
            <p:nvPr/>
          </p:nvSpPr>
          <p:spPr bwMode="auto">
            <a:xfrm>
              <a:off x="4080" y="1246"/>
              <a:ext cx="0" cy="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2" name="Rectangle 13"/>
            <p:cNvSpPr>
              <a:spLocks noChangeArrowheads="1"/>
            </p:cNvSpPr>
            <p:nvPr/>
          </p:nvSpPr>
          <p:spPr bwMode="auto">
            <a:xfrm>
              <a:off x="4534" y="1564"/>
              <a:ext cx="45" cy="4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Line 14"/>
            <p:cNvSpPr>
              <a:spLocks noChangeShapeType="1"/>
            </p:cNvSpPr>
            <p:nvPr/>
          </p:nvSpPr>
          <p:spPr bwMode="auto">
            <a:xfrm>
              <a:off x="453" y="1586"/>
              <a:ext cx="508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4" name="Line 15"/>
            <p:cNvSpPr>
              <a:spLocks noChangeShapeType="1"/>
            </p:cNvSpPr>
            <p:nvPr/>
          </p:nvSpPr>
          <p:spPr bwMode="auto">
            <a:xfrm>
              <a:off x="1360" y="1246"/>
              <a:ext cx="0" cy="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Line 16"/>
            <p:cNvSpPr>
              <a:spLocks noChangeShapeType="1"/>
            </p:cNvSpPr>
            <p:nvPr/>
          </p:nvSpPr>
          <p:spPr bwMode="auto">
            <a:xfrm flipV="1">
              <a:off x="499" y="1247"/>
              <a:ext cx="857"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6" name="Line 17"/>
            <p:cNvSpPr>
              <a:spLocks noChangeShapeType="1"/>
            </p:cNvSpPr>
            <p:nvPr/>
          </p:nvSpPr>
          <p:spPr bwMode="auto">
            <a:xfrm>
              <a:off x="497" y="1699"/>
              <a:ext cx="863"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7" name="Rectangle 18"/>
            <p:cNvSpPr>
              <a:spLocks noChangeArrowheads="1"/>
            </p:cNvSpPr>
            <p:nvPr/>
          </p:nvSpPr>
          <p:spPr bwMode="auto">
            <a:xfrm>
              <a:off x="3173" y="1541"/>
              <a:ext cx="45" cy="91"/>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Line 19"/>
            <p:cNvSpPr>
              <a:spLocks noChangeShapeType="1"/>
            </p:cNvSpPr>
            <p:nvPr/>
          </p:nvSpPr>
          <p:spPr bwMode="auto">
            <a:xfrm flipV="1">
              <a:off x="1362" y="1631"/>
              <a:ext cx="1831" cy="2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9" name="Line 20"/>
            <p:cNvSpPr>
              <a:spLocks noChangeShapeType="1"/>
            </p:cNvSpPr>
            <p:nvPr/>
          </p:nvSpPr>
          <p:spPr bwMode="auto">
            <a:xfrm>
              <a:off x="1362" y="1245"/>
              <a:ext cx="1833" cy="2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0" name="Line 23"/>
            <p:cNvSpPr>
              <a:spLocks noChangeShapeType="1"/>
            </p:cNvSpPr>
            <p:nvPr/>
          </p:nvSpPr>
          <p:spPr bwMode="auto">
            <a:xfrm flipH="1">
              <a:off x="3194" y="1246"/>
              <a:ext cx="889" cy="2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1" name="Line 24"/>
            <p:cNvSpPr>
              <a:spLocks noChangeShapeType="1"/>
            </p:cNvSpPr>
            <p:nvPr/>
          </p:nvSpPr>
          <p:spPr bwMode="auto">
            <a:xfrm flipH="1" flipV="1">
              <a:off x="3199" y="1631"/>
              <a:ext cx="882" cy="2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2" name="Line 25"/>
            <p:cNvSpPr>
              <a:spLocks noChangeShapeType="1"/>
            </p:cNvSpPr>
            <p:nvPr/>
          </p:nvSpPr>
          <p:spPr bwMode="auto">
            <a:xfrm>
              <a:off x="4080" y="1246"/>
              <a:ext cx="478"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3" name="Line 26"/>
            <p:cNvSpPr>
              <a:spLocks noChangeShapeType="1"/>
            </p:cNvSpPr>
            <p:nvPr/>
          </p:nvSpPr>
          <p:spPr bwMode="auto">
            <a:xfrm flipV="1">
              <a:off x="4081" y="1607"/>
              <a:ext cx="477" cy="3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4" name="Text Box 27"/>
            <p:cNvSpPr txBox="1">
              <a:spLocks noChangeArrowheads="1"/>
            </p:cNvSpPr>
            <p:nvPr/>
          </p:nvSpPr>
          <p:spPr bwMode="auto">
            <a:xfrm>
              <a:off x="130" y="1473"/>
              <a:ext cx="2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solidFill>
                    <a:srgbClr val="FF0000"/>
                  </a:solidFill>
                </a:rPr>
                <a:t>G</a:t>
              </a:r>
              <a:r>
                <a:rPr lang="en-US" baseline="-25000">
                  <a:solidFill>
                    <a:srgbClr val="FF0000"/>
                  </a:solidFill>
                </a:rPr>
                <a:t>v</a:t>
              </a:r>
              <a:endParaRPr lang="en-US">
                <a:solidFill>
                  <a:srgbClr val="FF0000"/>
                </a:solidFill>
              </a:endParaRPr>
            </a:p>
          </p:txBody>
        </p:sp>
        <p:sp>
          <p:nvSpPr>
            <p:cNvPr id="6195" name="Text Box 29"/>
            <p:cNvSpPr txBox="1">
              <a:spLocks noChangeArrowheads="1"/>
            </p:cNvSpPr>
            <p:nvPr/>
          </p:nvSpPr>
          <p:spPr bwMode="auto">
            <a:xfrm>
              <a:off x="3030" y="1719"/>
              <a:ext cx="3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solidFill>
                    <a:srgbClr val="FF3300"/>
                  </a:solidFill>
                </a:rPr>
                <a:t>B</a:t>
              </a:r>
              <a:r>
                <a:rPr lang="en-US" baseline="-25000">
                  <a:solidFill>
                    <a:srgbClr val="FF3300"/>
                  </a:solidFill>
                </a:rPr>
                <a:t>1v</a:t>
              </a:r>
            </a:p>
          </p:txBody>
        </p:sp>
        <p:sp>
          <p:nvSpPr>
            <p:cNvPr id="6196" name="Text Box 31"/>
            <p:cNvSpPr txBox="1">
              <a:spLocks noChangeArrowheads="1"/>
            </p:cNvSpPr>
            <p:nvPr/>
          </p:nvSpPr>
          <p:spPr bwMode="auto">
            <a:xfrm>
              <a:off x="4513" y="1661"/>
              <a:ext cx="3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solidFill>
                    <a:srgbClr val="0070C0"/>
                  </a:solidFill>
                </a:rPr>
                <a:t>B</a:t>
              </a:r>
              <a:r>
                <a:rPr lang="en-US" baseline="-25000">
                  <a:solidFill>
                    <a:srgbClr val="0070C0"/>
                  </a:solidFill>
                </a:rPr>
                <a:t>2v</a:t>
              </a:r>
            </a:p>
          </p:txBody>
        </p:sp>
        <p:sp>
          <p:nvSpPr>
            <p:cNvPr id="6197" name="Text Box 32"/>
            <p:cNvSpPr txBox="1">
              <a:spLocks noChangeArrowheads="1"/>
            </p:cNvSpPr>
            <p:nvPr/>
          </p:nvSpPr>
          <p:spPr bwMode="auto">
            <a:xfrm>
              <a:off x="4143" y="1356"/>
              <a:ext cx="2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b</a:t>
              </a:r>
              <a:r>
                <a:rPr lang="en-US" baseline="-25000"/>
                <a:t>2v</a:t>
              </a:r>
              <a:endParaRPr lang="en-US"/>
            </a:p>
          </p:txBody>
        </p:sp>
        <p:sp>
          <p:nvSpPr>
            <p:cNvPr id="6198" name="Text Box 33"/>
            <p:cNvSpPr txBox="1">
              <a:spLocks noChangeArrowheads="1"/>
            </p:cNvSpPr>
            <p:nvPr/>
          </p:nvSpPr>
          <p:spPr bwMode="auto">
            <a:xfrm>
              <a:off x="3651" y="1344"/>
              <a:ext cx="2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dirty="0"/>
                <a:t>g</a:t>
              </a:r>
              <a:r>
                <a:rPr lang="en-US" baseline="-25000" dirty="0"/>
                <a:t>2v</a:t>
              </a:r>
              <a:endParaRPr lang="en-US" dirty="0"/>
            </a:p>
          </p:txBody>
        </p:sp>
        <p:sp>
          <p:nvSpPr>
            <p:cNvPr id="6199" name="Text Box 34"/>
            <p:cNvSpPr txBox="1">
              <a:spLocks noChangeArrowheads="1"/>
            </p:cNvSpPr>
            <p:nvPr/>
          </p:nvSpPr>
          <p:spPr bwMode="auto">
            <a:xfrm>
              <a:off x="839" y="1344"/>
              <a:ext cx="31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g</a:t>
              </a:r>
              <a:r>
                <a:rPr lang="en-US" baseline="-25000"/>
                <a:t>1v</a:t>
              </a:r>
              <a:endParaRPr lang="en-US"/>
            </a:p>
          </p:txBody>
        </p:sp>
        <p:sp>
          <p:nvSpPr>
            <p:cNvPr id="6200" name="Text Box 35"/>
            <p:cNvSpPr txBox="1">
              <a:spLocks noChangeArrowheads="1"/>
            </p:cNvSpPr>
            <p:nvPr/>
          </p:nvSpPr>
          <p:spPr bwMode="auto">
            <a:xfrm>
              <a:off x="2057" y="1347"/>
              <a:ext cx="2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b</a:t>
              </a:r>
              <a:r>
                <a:rPr lang="en-US" baseline="-25000"/>
                <a:t>1v</a:t>
              </a:r>
              <a:endParaRPr lang="en-US"/>
            </a:p>
          </p:txBody>
        </p:sp>
      </p:grpSp>
      <p:pic>
        <p:nvPicPr>
          <p:cNvPr id="61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7713" y="5753100"/>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5" descr="CRL_03"/>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6249988" y="3087688"/>
            <a:ext cx="638175" cy="61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Рисунок 5" descr="CRL_03"/>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6286500" y="5765800"/>
            <a:ext cx="63976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Box 1"/>
          <p:cNvSpPr txBox="1">
            <a:spLocks noChangeArrowheads="1"/>
          </p:cNvSpPr>
          <p:nvPr/>
        </p:nvSpPr>
        <p:spPr bwMode="auto">
          <a:xfrm>
            <a:off x="1865313" y="4187825"/>
            <a:ext cx="91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dirty="0">
                <a:solidFill>
                  <a:srgbClr val="C00000"/>
                </a:solidFill>
              </a:rPr>
              <a:t>CRL1</a:t>
            </a:r>
          </a:p>
        </p:txBody>
      </p:sp>
      <p:sp>
        <p:nvSpPr>
          <p:cNvPr id="6152" name="TextBox 49"/>
          <p:cNvSpPr txBox="1">
            <a:spLocks noChangeArrowheads="1"/>
          </p:cNvSpPr>
          <p:nvPr/>
        </p:nvSpPr>
        <p:spPr bwMode="auto">
          <a:xfrm>
            <a:off x="6134100" y="1635125"/>
            <a:ext cx="91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dirty="0">
                <a:solidFill>
                  <a:srgbClr val="C00000"/>
                </a:solidFill>
              </a:rPr>
              <a:t>CRL2</a:t>
            </a:r>
          </a:p>
        </p:txBody>
      </p:sp>
      <p:sp>
        <p:nvSpPr>
          <p:cNvPr id="6153" name="TextBox 50"/>
          <p:cNvSpPr txBox="1">
            <a:spLocks noChangeArrowheads="1"/>
          </p:cNvSpPr>
          <p:nvPr/>
        </p:nvSpPr>
        <p:spPr bwMode="auto">
          <a:xfrm>
            <a:off x="6170613" y="4187825"/>
            <a:ext cx="91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dirty="0">
                <a:solidFill>
                  <a:srgbClr val="C00000"/>
                </a:solidFill>
              </a:rPr>
              <a:t>CRL2</a:t>
            </a:r>
          </a:p>
        </p:txBody>
      </p:sp>
      <p:cxnSp>
        <p:nvCxnSpPr>
          <p:cNvPr id="54" name="Straight Arrow Connector 53"/>
          <p:cNvCxnSpPr/>
          <p:nvPr/>
        </p:nvCxnSpPr>
        <p:spPr>
          <a:xfrm flipV="1">
            <a:off x="893763" y="4711700"/>
            <a:ext cx="4310062" cy="19050"/>
          </a:xfrm>
          <a:prstGeom prst="straightConnector1">
            <a:avLst/>
          </a:prstGeom>
          <a:ln w="19050">
            <a:solidFill>
              <a:srgbClr val="FFC000"/>
            </a:solidFill>
            <a:headEnd type="arrow"/>
            <a:tailEnd type="arrow"/>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884238" y="4572000"/>
            <a:ext cx="0" cy="304800"/>
          </a:xfrm>
          <a:prstGeom prst="line">
            <a:avLst/>
          </a:prstGeom>
          <a:ln w="19050">
            <a:solidFill>
              <a:srgbClr val="FFC000"/>
            </a:solidFill>
            <a:prstDash val="solid"/>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5192713" y="4559300"/>
            <a:ext cx="0" cy="303213"/>
          </a:xfrm>
          <a:prstGeom prst="line">
            <a:avLst/>
          </a:prstGeom>
          <a:ln w="19050">
            <a:solidFill>
              <a:srgbClr val="FFC000"/>
            </a:solidFill>
            <a:prstDash val="solid"/>
          </a:ln>
        </p:spPr>
        <p:style>
          <a:lnRef idx="1">
            <a:schemeClr val="dk1"/>
          </a:lnRef>
          <a:fillRef idx="0">
            <a:schemeClr val="dk1"/>
          </a:fillRef>
          <a:effectRef idx="0">
            <a:schemeClr val="dk1"/>
          </a:effectRef>
          <a:fontRef idx="minor">
            <a:schemeClr val="tx1"/>
          </a:fontRef>
        </p:style>
      </p:cxnSp>
      <p:sp>
        <p:nvSpPr>
          <p:cNvPr id="6157" name="TextBox 11"/>
          <p:cNvSpPr txBox="1">
            <a:spLocks noChangeArrowheads="1"/>
          </p:cNvSpPr>
          <p:nvPr/>
        </p:nvSpPr>
        <p:spPr bwMode="auto">
          <a:xfrm>
            <a:off x="2797175" y="4305300"/>
            <a:ext cx="446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dirty="0">
                <a:solidFill>
                  <a:srgbClr val="FFC000"/>
                </a:solidFill>
              </a:rPr>
              <a:t>a</a:t>
            </a:r>
          </a:p>
        </p:txBody>
      </p:sp>
      <p:sp>
        <p:nvSpPr>
          <p:cNvPr id="6158" name="Date Placeholder 13"/>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0870DA1-CF28-4AEE-91C6-44F413EC4E3E}" type="datetime1">
              <a:rPr lang="en-US" sz="1400" smtClean="0"/>
              <a:pPr eaLnBrk="1" hangingPunct="1"/>
              <a:t>9/7/2011</a:t>
            </a:fld>
            <a:endParaRPr lang="en-GB" sz="1400" smtClean="0"/>
          </a:p>
        </p:txBody>
      </p:sp>
      <p:sp>
        <p:nvSpPr>
          <p:cNvPr id="6159" name="Footer Placeholder 14"/>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6160" name="Slide Number Placeholder 15"/>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5A33A04F-AD5D-452E-927C-5F5284A3F1E1}" type="slidenum">
              <a:rPr lang="en-GB" sz="1400" smtClean="0"/>
              <a:pPr eaLnBrk="1" hangingPunct="1"/>
              <a:t>5</a:t>
            </a:fld>
            <a:endParaRPr lang="en-GB" sz="1400" smtClean="0"/>
          </a:p>
        </p:txBody>
      </p:sp>
      <p:graphicFrame>
        <p:nvGraphicFramePr>
          <p:cNvPr id="6161" name="Object 3"/>
          <p:cNvGraphicFramePr>
            <a:graphicFrameLocks noChangeAspect="1"/>
          </p:cNvGraphicFramePr>
          <p:nvPr/>
        </p:nvGraphicFramePr>
        <p:xfrm>
          <a:off x="4276725" y="3657600"/>
          <a:ext cx="1138238" cy="393700"/>
        </p:xfrm>
        <a:graphic>
          <a:graphicData uri="http://schemas.openxmlformats.org/presentationml/2006/ole">
            <mc:AlternateContent xmlns:mc="http://schemas.openxmlformats.org/markup-compatibility/2006">
              <mc:Choice xmlns:v="urn:schemas-microsoft-com:vml" Requires="v">
                <p:oleObj spid="_x0000_s6229" name="Equation" r:id="rId6" imgW="457200" imgH="228600" progId="Equation.3">
                  <p:embed/>
                </p:oleObj>
              </mc:Choice>
              <mc:Fallback>
                <p:oleObj name="Equation" r:id="rId6" imgW="4572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725" y="3657600"/>
                        <a:ext cx="1138238" cy="393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ular Callout 4"/>
          <p:cNvSpPr/>
          <p:nvPr/>
        </p:nvSpPr>
        <p:spPr>
          <a:xfrm>
            <a:off x="609600" y="3024188"/>
            <a:ext cx="2044700" cy="1027112"/>
          </a:xfrm>
          <a:prstGeom prst="wedgeRoundRectCallout">
            <a:avLst>
              <a:gd name="adj1" fmla="val 96993"/>
              <a:gd name="adj2" fmla="val 30914"/>
              <a:gd name="adj3" fmla="val 16667"/>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Best focused coherent beam</a:t>
            </a:r>
          </a:p>
        </p:txBody>
      </p:sp>
      <p:grpSp>
        <p:nvGrpSpPr>
          <p:cNvPr id="6163" name="Group 43"/>
          <p:cNvGrpSpPr>
            <a:grpSpLocks/>
          </p:cNvGrpSpPr>
          <p:nvPr/>
        </p:nvGrpSpPr>
        <p:grpSpPr bwMode="auto">
          <a:xfrm>
            <a:off x="304800" y="1936750"/>
            <a:ext cx="8574088" cy="1536700"/>
            <a:chOff x="132" y="2830"/>
            <a:chExt cx="5401" cy="968"/>
          </a:xfrm>
        </p:grpSpPr>
        <p:sp>
          <p:nvSpPr>
            <p:cNvPr id="6166" name="Text Box 6"/>
            <p:cNvSpPr txBox="1">
              <a:spLocks noChangeArrowheads="1"/>
            </p:cNvSpPr>
            <p:nvPr/>
          </p:nvSpPr>
          <p:spPr bwMode="auto">
            <a:xfrm>
              <a:off x="2118" y="3546"/>
              <a:ext cx="14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i="1"/>
                <a:t>horizontal direction</a:t>
              </a:r>
            </a:p>
          </p:txBody>
        </p:sp>
        <p:sp>
          <p:nvSpPr>
            <p:cNvPr id="6167" name="Rectangle 7"/>
            <p:cNvSpPr>
              <a:spLocks noChangeArrowheads="1"/>
            </p:cNvSpPr>
            <p:nvPr/>
          </p:nvSpPr>
          <p:spPr bwMode="auto">
            <a:xfrm>
              <a:off x="453" y="3060"/>
              <a:ext cx="45" cy="22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8"/>
            <p:cNvSpPr>
              <a:spLocks noChangeShapeType="1"/>
            </p:cNvSpPr>
            <p:nvPr/>
          </p:nvSpPr>
          <p:spPr bwMode="auto">
            <a:xfrm>
              <a:off x="4080" y="2833"/>
              <a:ext cx="0" cy="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Rectangle 9"/>
            <p:cNvSpPr>
              <a:spLocks noChangeArrowheads="1"/>
            </p:cNvSpPr>
            <p:nvPr/>
          </p:nvSpPr>
          <p:spPr bwMode="auto">
            <a:xfrm>
              <a:off x="4534" y="3151"/>
              <a:ext cx="45" cy="4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10"/>
            <p:cNvSpPr>
              <a:spLocks noChangeShapeType="1"/>
            </p:cNvSpPr>
            <p:nvPr/>
          </p:nvSpPr>
          <p:spPr bwMode="auto">
            <a:xfrm>
              <a:off x="453" y="3173"/>
              <a:ext cx="508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Text Box 28"/>
            <p:cNvSpPr txBox="1">
              <a:spLocks noChangeArrowheads="1"/>
            </p:cNvSpPr>
            <p:nvPr/>
          </p:nvSpPr>
          <p:spPr bwMode="auto">
            <a:xfrm>
              <a:off x="132" y="3054"/>
              <a:ext cx="3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solidFill>
                    <a:srgbClr val="FF0000"/>
                  </a:solidFill>
                </a:rPr>
                <a:t>G</a:t>
              </a:r>
              <a:r>
                <a:rPr lang="en-US" baseline="-25000">
                  <a:solidFill>
                    <a:srgbClr val="FF0000"/>
                  </a:solidFill>
                </a:rPr>
                <a:t>h</a:t>
              </a:r>
              <a:endParaRPr lang="en-US">
                <a:solidFill>
                  <a:srgbClr val="FF0000"/>
                </a:solidFill>
              </a:endParaRPr>
            </a:p>
          </p:txBody>
        </p:sp>
        <p:sp>
          <p:nvSpPr>
            <p:cNvPr id="6172" name="Line 36"/>
            <p:cNvSpPr>
              <a:spLocks noChangeShapeType="1"/>
            </p:cNvSpPr>
            <p:nvPr/>
          </p:nvSpPr>
          <p:spPr bwMode="auto">
            <a:xfrm>
              <a:off x="4081" y="2830"/>
              <a:ext cx="475" cy="3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37"/>
            <p:cNvSpPr>
              <a:spLocks noChangeShapeType="1"/>
            </p:cNvSpPr>
            <p:nvPr/>
          </p:nvSpPr>
          <p:spPr bwMode="auto">
            <a:xfrm flipV="1">
              <a:off x="4084" y="3194"/>
              <a:ext cx="472"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8"/>
            <p:cNvSpPr>
              <a:spLocks noChangeShapeType="1"/>
            </p:cNvSpPr>
            <p:nvPr/>
          </p:nvSpPr>
          <p:spPr bwMode="auto">
            <a:xfrm flipH="1">
              <a:off x="476" y="2831"/>
              <a:ext cx="3602" cy="2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9"/>
            <p:cNvSpPr>
              <a:spLocks noChangeShapeType="1"/>
            </p:cNvSpPr>
            <p:nvPr/>
          </p:nvSpPr>
          <p:spPr bwMode="auto">
            <a:xfrm flipH="1" flipV="1">
              <a:off x="475" y="3286"/>
              <a:ext cx="3605" cy="2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Text Box 40"/>
            <p:cNvSpPr txBox="1">
              <a:spLocks noChangeArrowheads="1"/>
            </p:cNvSpPr>
            <p:nvPr/>
          </p:nvSpPr>
          <p:spPr bwMode="auto">
            <a:xfrm>
              <a:off x="2381" y="2931"/>
              <a:ext cx="3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g</a:t>
              </a:r>
              <a:r>
                <a:rPr lang="en-US" baseline="-25000"/>
                <a:t>2h</a:t>
              </a:r>
              <a:endParaRPr lang="en-US"/>
            </a:p>
          </p:txBody>
        </p:sp>
        <p:sp>
          <p:nvSpPr>
            <p:cNvPr id="6177" name="Text Box 41"/>
            <p:cNvSpPr txBox="1">
              <a:spLocks noChangeArrowheads="1"/>
            </p:cNvSpPr>
            <p:nvPr/>
          </p:nvSpPr>
          <p:spPr bwMode="auto">
            <a:xfrm>
              <a:off x="4105" y="2931"/>
              <a:ext cx="3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t>b</a:t>
              </a:r>
              <a:r>
                <a:rPr lang="en-US" baseline="-25000"/>
                <a:t>2h</a:t>
              </a:r>
              <a:endParaRPr lang="en-US"/>
            </a:p>
          </p:txBody>
        </p:sp>
        <p:sp>
          <p:nvSpPr>
            <p:cNvPr id="6178" name="Text Box 42"/>
            <p:cNvSpPr txBox="1">
              <a:spLocks noChangeArrowheads="1"/>
            </p:cNvSpPr>
            <p:nvPr/>
          </p:nvSpPr>
          <p:spPr bwMode="auto">
            <a:xfrm>
              <a:off x="4558" y="3236"/>
              <a:ext cx="34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dirty="0">
                  <a:solidFill>
                    <a:srgbClr val="0070C0"/>
                  </a:solidFill>
                </a:rPr>
                <a:t>B</a:t>
              </a:r>
              <a:r>
                <a:rPr lang="en-US" baseline="-25000" dirty="0">
                  <a:solidFill>
                    <a:srgbClr val="0070C0"/>
                  </a:solidFill>
                </a:rPr>
                <a:t>2h</a:t>
              </a:r>
            </a:p>
          </p:txBody>
        </p:sp>
      </p:grpSp>
      <p:sp>
        <p:nvSpPr>
          <p:cNvPr id="131" name="Oval 130"/>
          <p:cNvSpPr/>
          <p:nvPr/>
        </p:nvSpPr>
        <p:spPr>
          <a:xfrm rot="16200000">
            <a:off x="3760788" y="3722688"/>
            <a:ext cx="334962" cy="3222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164" name="Object 2"/>
          <p:cNvGraphicFramePr>
            <a:graphicFrameLocks noChangeAspect="1"/>
          </p:cNvGraphicFramePr>
          <p:nvPr>
            <p:extLst>
              <p:ext uri="{D42A27DB-BD31-4B8C-83A1-F6EECF244321}">
                <p14:modId xmlns:p14="http://schemas.microsoft.com/office/powerpoint/2010/main" val="3178162151"/>
              </p:ext>
            </p:extLst>
          </p:nvPr>
        </p:nvGraphicFramePr>
        <p:xfrm>
          <a:off x="2411760" y="2633544"/>
          <a:ext cx="3309654" cy="1731560"/>
        </p:xfrm>
        <a:graphic>
          <a:graphicData uri="http://schemas.openxmlformats.org/presentationml/2006/ole">
            <mc:AlternateContent xmlns:mc="http://schemas.openxmlformats.org/markup-compatibility/2006">
              <mc:Choice xmlns:v="urn:schemas-microsoft-com:vml" Requires="v">
                <p:oleObj spid="_x0000_s6230" name="Equation" r:id="rId8" imgW="1651000" imgH="863600" progId="Equation.3">
                  <p:embed/>
                </p:oleObj>
              </mc:Choice>
              <mc:Fallback>
                <p:oleObj name="Equation" r:id="rId8" imgW="1651000" imgH="8636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2633544"/>
                        <a:ext cx="3309654" cy="1731560"/>
                      </a:xfrm>
                      <a:prstGeom prst="rect">
                        <a:avLst/>
                      </a:prstGeom>
                      <a:solidFill>
                        <a:srgbClr val="92D05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48388876"/>
              </p:ext>
            </p:extLst>
          </p:nvPr>
        </p:nvGraphicFramePr>
        <p:xfrm>
          <a:off x="5292080" y="3867637"/>
          <a:ext cx="888207" cy="641483"/>
        </p:xfrm>
        <a:graphic>
          <a:graphicData uri="http://schemas.openxmlformats.org/presentationml/2006/ole">
            <mc:AlternateContent xmlns:mc="http://schemas.openxmlformats.org/markup-compatibility/2006">
              <mc:Choice xmlns:v="urn:schemas-microsoft-com:vml" Requires="v">
                <p:oleObj spid="_x0000_s6231" name="Equation" r:id="rId10" imgW="596880" imgH="431640" progId="Equation.3">
                  <p:embed/>
                </p:oleObj>
              </mc:Choice>
              <mc:Fallback>
                <p:oleObj name="Equation" r:id="rId10" imgW="596880" imgH="431640" progId="Equation.3">
                  <p:embed/>
                  <p:pic>
                    <p:nvPicPr>
                      <p:cNvPr id="0" name="Object 2"/>
                      <p:cNvPicPr>
                        <a:picLocks noChangeAspect="1" noChangeArrowheads="1"/>
                      </p:cNvPicPr>
                      <p:nvPr/>
                    </p:nvPicPr>
                    <p:blipFill>
                      <a:blip r:embed="rId11"/>
                      <a:srcRect/>
                      <a:stretch>
                        <a:fillRect/>
                      </a:stretch>
                    </p:blipFill>
                    <p:spPr bwMode="auto">
                      <a:xfrm>
                        <a:off x="5292080" y="3867637"/>
                        <a:ext cx="888207" cy="641483"/>
                      </a:xfrm>
                      <a:prstGeom prst="rect">
                        <a:avLst/>
                      </a:prstGeom>
                      <a:solidFill>
                        <a:srgbClr val="92D050"/>
                      </a:solidFill>
                      <a:ln w="38100">
                        <a:solidFill>
                          <a:srgbClr val="00B050"/>
                        </a:solidFill>
                      </a:ln>
                    </p:spPr>
                  </p:pic>
                </p:oleObj>
              </mc:Fallback>
            </mc:AlternateContent>
          </a:graphicData>
        </a:graphic>
      </p:graphicFrame>
      <p:sp>
        <p:nvSpPr>
          <p:cNvPr id="63" name="Oval 62"/>
          <p:cNvSpPr/>
          <p:nvPr/>
        </p:nvSpPr>
        <p:spPr>
          <a:xfrm rot="16200000">
            <a:off x="6480969" y="3796968"/>
            <a:ext cx="2016125" cy="3222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ounded Rectangular Callout 70"/>
          <p:cNvSpPr/>
          <p:nvPr/>
        </p:nvSpPr>
        <p:spPr>
          <a:xfrm>
            <a:off x="4528558" y="2046288"/>
            <a:ext cx="2044700" cy="1027112"/>
          </a:xfrm>
          <a:prstGeom prst="wedgeRoundRectCallout">
            <a:avLst>
              <a:gd name="adj1" fmla="val 84978"/>
              <a:gd name="adj2" fmla="val 123926"/>
              <a:gd name="adj3" fmla="val 16667"/>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Non-focused </a:t>
            </a:r>
            <a:r>
              <a:rPr lang="en-US" dirty="0"/>
              <a:t>coherent beam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3"/>
                                        </p:tgtEl>
                                      </p:cBhvr>
                                    </p:animEffect>
                                    <p:set>
                                      <p:cBhvr>
                                        <p:cTn id="15" dur="1" fill="hold">
                                          <p:stCondLst>
                                            <p:cond delay="499"/>
                                          </p:stCondLst>
                                        </p:cTn>
                                        <p:tgtEl>
                                          <p:spTgt spid="6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1"/>
                                        </p:tgtEl>
                                      </p:cBhvr>
                                    </p:animEffect>
                                    <p:set>
                                      <p:cBhvr>
                                        <p:cTn id="18" dur="1" fill="hold">
                                          <p:stCondLst>
                                            <p:cond delay="499"/>
                                          </p:stCondLst>
                                        </p:cTn>
                                        <p:tgtEl>
                                          <p:spTgt spid="7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31"/>
                                        </p:tgtEl>
                                      </p:cBhvr>
                                    </p:animEffect>
                                    <p:set>
                                      <p:cBhvr>
                                        <p:cTn id="24" dur="1" fill="hold">
                                          <p:stCondLst>
                                            <p:cond delay="499"/>
                                          </p:stCondLst>
                                        </p:cTn>
                                        <p:tgtEl>
                                          <p:spTgt spid="13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161"/>
                                        </p:tgtEl>
                                      </p:cBhvr>
                                    </p:animEffect>
                                    <p:set>
                                      <p:cBhvr>
                                        <p:cTn id="27" dur="1" fill="hold">
                                          <p:stCondLst>
                                            <p:cond delay="499"/>
                                          </p:stCondLst>
                                        </p:cTn>
                                        <p:tgtEl>
                                          <p:spTgt spid="616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6147"/>
                                        </p:tgtEl>
                                        <p:attrNameLst>
                                          <p:attrName>style.visibility</p:attrName>
                                        </p:attrNameLst>
                                      </p:cBhvr>
                                      <p:to>
                                        <p:strVal val="visible"/>
                                      </p:to>
                                    </p:set>
                                    <p:animEffect transition="in" filter="fade">
                                      <p:cBhvr>
                                        <p:cTn id="30" dur="500"/>
                                        <p:tgtEl>
                                          <p:spTgt spid="6147"/>
                                        </p:tgtEl>
                                      </p:cBhvr>
                                    </p:animEffect>
                                  </p:childTnLst>
                                </p:cTn>
                              </p:par>
                              <p:par>
                                <p:cTn id="31" presetID="10" presetClass="entr" presetSubtype="0" fill="hold" nodeType="withEffect">
                                  <p:stCondLst>
                                    <p:cond delay="0"/>
                                  </p:stCondLst>
                                  <p:childTnLst>
                                    <p:set>
                                      <p:cBhvr>
                                        <p:cTn id="32" dur="1" fill="hold">
                                          <p:stCondLst>
                                            <p:cond delay="0"/>
                                          </p:stCondLst>
                                        </p:cTn>
                                        <p:tgtEl>
                                          <p:spTgt spid="6163"/>
                                        </p:tgtEl>
                                        <p:attrNameLst>
                                          <p:attrName>style.visibility</p:attrName>
                                        </p:attrNameLst>
                                      </p:cBhvr>
                                      <p:to>
                                        <p:strVal val="visible"/>
                                      </p:to>
                                    </p:set>
                                    <p:animEffect transition="in" filter="fade">
                                      <p:cBhvr>
                                        <p:cTn id="33" dur="500"/>
                                        <p:tgtEl>
                                          <p:spTgt spid="61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64"/>
                                        </p:tgtEl>
                                        <p:attrNameLst>
                                          <p:attrName>style.visibility</p:attrName>
                                        </p:attrNameLst>
                                      </p:cBhvr>
                                      <p:to>
                                        <p:strVal val="visible"/>
                                      </p:to>
                                    </p:set>
                                    <p:animEffect transition="in" filter="fade">
                                      <p:cBhvr>
                                        <p:cTn id="38" dur="500"/>
                                        <p:tgtEl>
                                          <p:spTgt spid="616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outVertical)">
                                      <p:cBhvr>
                                        <p:cTn id="48" dur="500"/>
                                        <p:tgtEl>
                                          <p:spTgt spid="54"/>
                                        </p:tgtEl>
                                      </p:cBhvr>
                                    </p:animEffect>
                                  </p:childTnLst>
                                </p:cTn>
                              </p:par>
                              <p:par>
                                <p:cTn id="49" presetID="16" presetClass="entr" presetSubtype="42"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arn(outHorizontal)">
                                      <p:cBhvr>
                                        <p:cTn id="51" dur="500"/>
                                        <p:tgtEl>
                                          <p:spTgt spid="55"/>
                                        </p:tgtEl>
                                      </p:cBhvr>
                                    </p:animEffect>
                                  </p:childTnLst>
                                </p:cTn>
                              </p:par>
                              <p:par>
                                <p:cTn id="52" presetID="16" presetClass="entr" presetSubtype="42"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arn(outHorizontal)">
                                      <p:cBhvr>
                                        <p:cTn id="54" dur="500"/>
                                        <p:tgtEl>
                                          <p:spTgt spid="6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57"/>
                                        </p:tgtEl>
                                        <p:attrNameLst>
                                          <p:attrName>style.visibility</p:attrName>
                                        </p:attrNameLst>
                                      </p:cBhvr>
                                      <p:to>
                                        <p:strVal val="visible"/>
                                      </p:to>
                                    </p:set>
                                    <p:animEffect transition="in" filter="fade">
                                      <p:cBhvr>
                                        <p:cTn id="57" dur="500"/>
                                        <p:tgtEl>
                                          <p:spTgt spid="61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6164"/>
                                        </p:tgtEl>
                                      </p:cBhvr>
                                    </p:animEffect>
                                    <p:set>
                                      <p:cBhvr>
                                        <p:cTn id="62" dur="1" fill="hold">
                                          <p:stCondLst>
                                            <p:cond delay="499"/>
                                          </p:stCondLst>
                                        </p:cTn>
                                        <p:tgtEl>
                                          <p:spTgt spid="616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6152"/>
                                        </p:tgtEl>
                                        <p:attrNameLst>
                                          <p:attrName>style.visibility</p:attrName>
                                        </p:attrNameLst>
                                      </p:cBhvr>
                                      <p:to>
                                        <p:strVal val="visible"/>
                                      </p:to>
                                    </p:set>
                                    <p:animEffect transition="in" filter="fade">
                                      <p:cBhvr>
                                        <p:cTn id="68" dur="500"/>
                                        <p:tgtEl>
                                          <p:spTgt spid="6152"/>
                                        </p:tgtEl>
                                      </p:cBhvr>
                                    </p:animEffect>
                                  </p:childTnLst>
                                </p:cTn>
                              </p:par>
                              <p:par>
                                <p:cTn id="69" presetID="10" presetClass="entr" presetSubtype="0" fill="hold" nodeType="withEffect">
                                  <p:stCondLst>
                                    <p:cond delay="0"/>
                                  </p:stCondLst>
                                  <p:childTnLst>
                                    <p:set>
                                      <p:cBhvr>
                                        <p:cTn id="70" dur="1" fill="hold">
                                          <p:stCondLst>
                                            <p:cond delay="0"/>
                                          </p:stCondLst>
                                        </p:cTn>
                                        <p:tgtEl>
                                          <p:spTgt spid="6149"/>
                                        </p:tgtEl>
                                        <p:attrNameLst>
                                          <p:attrName>style.visibility</p:attrName>
                                        </p:attrNameLst>
                                      </p:cBhvr>
                                      <p:to>
                                        <p:strVal val="visible"/>
                                      </p:to>
                                    </p:set>
                                    <p:animEffect transition="in" filter="fade">
                                      <p:cBhvr>
                                        <p:cTn id="71" dur="500"/>
                                        <p:tgtEl>
                                          <p:spTgt spid="6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51"/>
                                        </p:tgtEl>
                                        <p:attrNameLst>
                                          <p:attrName>style.visibility</p:attrName>
                                        </p:attrNameLst>
                                      </p:cBhvr>
                                      <p:to>
                                        <p:strVal val="visible"/>
                                      </p:to>
                                    </p:set>
                                    <p:animEffect transition="in" filter="fade">
                                      <p:cBhvr>
                                        <p:cTn id="74" dur="500"/>
                                        <p:tgtEl>
                                          <p:spTgt spid="6151"/>
                                        </p:tgtEl>
                                      </p:cBhvr>
                                    </p:animEffect>
                                  </p:childTnLst>
                                </p:cTn>
                              </p:par>
                              <p:par>
                                <p:cTn id="75" presetID="10" presetClass="entr" presetSubtype="0" fill="hold" nodeType="withEffect">
                                  <p:stCondLst>
                                    <p:cond delay="0"/>
                                  </p:stCondLst>
                                  <p:childTnLst>
                                    <p:set>
                                      <p:cBhvr>
                                        <p:cTn id="76" dur="1" fill="hold">
                                          <p:stCondLst>
                                            <p:cond delay="0"/>
                                          </p:stCondLst>
                                        </p:cTn>
                                        <p:tgtEl>
                                          <p:spTgt spid="6148"/>
                                        </p:tgtEl>
                                        <p:attrNameLst>
                                          <p:attrName>style.visibility</p:attrName>
                                        </p:attrNameLst>
                                      </p:cBhvr>
                                      <p:to>
                                        <p:strVal val="visible"/>
                                      </p:to>
                                    </p:set>
                                    <p:animEffect transition="in" filter="fade">
                                      <p:cBhvr>
                                        <p:cTn id="77" dur="500"/>
                                        <p:tgtEl>
                                          <p:spTgt spid="614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153"/>
                                        </p:tgtEl>
                                        <p:attrNameLst>
                                          <p:attrName>style.visibility</p:attrName>
                                        </p:attrNameLst>
                                      </p:cBhvr>
                                      <p:to>
                                        <p:strVal val="visible"/>
                                      </p:to>
                                    </p:set>
                                    <p:animEffect transition="in" filter="fade">
                                      <p:cBhvr>
                                        <p:cTn id="80" dur="500"/>
                                        <p:tgtEl>
                                          <p:spTgt spid="6153"/>
                                        </p:tgtEl>
                                      </p:cBhvr>
                                    </p:animEffect>
                                  </p:childTnLst>
                                </p:cTn>
                              </p:par>
                              <p:par>
                                <p:cTn id="81" presetID="10" presetClass="entr" presetSubtype="0" fill="hold" nodeType="withEffect">
                                  <p:stCondLst>
                                    <p:cond delay="0"/>
                                  </p:stCondLst>
                                  <p:childTnLst>
                                    <p:set>
                                      <p:cBhvr>
                                        <p:cTn id="82" dur="1" fill="hold">
                                          <p:stCondLst>
                                            <p:cond delay="0"/>
                                          </p:stCondLst>
                                        </p:cTn>
                                        <p:tgtEl>
                                          <p:spTgt spid="6150"/>
                                        </p:tgtEl>
                                        <p:attrNameLst>
                                          <p:attrName>style.visibility</p:attrName>
                                        </p:attrNameLst>
                                      </p:cBhvr>
                                      <p:to>
                                        <p:strVal val="visible"/>
                                      </p:to>
                                    </p:set>
                                    <p:animEffect transition="in" filter="fade">
                                      <p:cBhvr>
                                        <p:cTn id="8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P spid="6157" grpId="0"/>
      <p:bldP spid="5" grpId="0" animBg="1"/>
      <p:bldP spid="131" grpId="0" animBg="1"/>
      <p:bldP spid="63" grpId="0" animBg="1"/>
      <p:bldP spid="63" grpId="1" animBg="1"/>
      <p:bldP spid="71" grpId="0" animBg="1"/>
      <p:bldP spid="7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 2"/>
          <p:cNvSpPr>
            <a:spLocks noGrp="1" noChangeArrowheads="1"/>
          </p:cNvSpPr>
          <p:nvPr>
            <p:ph type="title"/>
          </p:nvPr>
        </p:nvSpPr>
        <p:spPr>
          <a:xfrm>
            <a:off x="250825" y="274638"/>
            <a:ext cx="8642350" cy="1143000"/>
          </a:xfrm>
        </p:spPr>
        <p:txBody>
          <a:bodyPr/>
          <a:lstStyle/>
          <a:p>
            <a:pPr algn="l" eaLnBrk="1" hangingPunct="1"/>
            <a:r>
              <a:rPr lang="en-US" sz="3600" smtClean="0"/>
              <a:t>Introduction - Parabolic CRL</a:t>
            </a:r>
            <a:endParaRPr lang="en-GB" sz="3600" smtClean="0"/>
          </a:p>
        </p:txBody>
      </p:sp>
      <p:sp>
        <p:nvSpPr>
          <p:cNvPr id="7171" name="Поле 4"/>
          <p:cNvSpPr txBox="1">
            <a:spLocks noChangeArrowheads="1"/>
          </p:cNvSpPr>
          <p:nvPr/>
        </p:nvSpPr>
        <p:spPr bwMode="auto">
          <a:xfrm>
            <a:off x="827088" y="1412875"/>
            <a:ext cx="5757862"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lnSpc>
                <a:spcPct val="150000"/>
              </a:lnSpc>
              <a:buFontTx/>
              <a:buChar char="•"/>
            </a:pPr>
            <a:r>
              <a:rPr lang="en-US"/>
              <a:t> The fabrication technique has been improved</a:t>
            </a:r>
          </a:p>
          <a:p>
            <a:pPr eaLnBrk="1" hangingPunct="1">
              <a:lnSpc>
                <a:spcPct val="150000"/>
              </a:lnSpc>
              <a:buFontTx/>
              <a:buChar char="•"/>
            </a:pPr>
            <a:r>
              <a:rPr lang="en-US"/>
              <a:t> Concave form (n of X-ray in matter &lt; 1) </a:t>
            </a:r>
          </a:p>
          <a:p>
            <a:pPr eaLnBrk="1" hangingPunct="1">
              <a:lnSpc>
                <a:spcPct val="150000"/>
              </a:lnSpc>
              <a:buFontTx/>
              <a:buChar char="•"/>
            </a:pPr>
            <a:r>
              <a:rPr lang="en-US"/>
              <a:t> Parabolic shape, no spherical  aberration  </a:t>
            </a:r>
          </a:p>
          <a:p>
            <a:pPr eaLnBrk="1" hangingPunct="1">
              <a:lnSpc>
                <a:spcPct val="150000"/>
              </a:lnSpc>
              <a:buFontTx/>
              <a:buChar char="•"/>
            </a:pPr>
            <a:endParaRPr lang="en-GB"/>
          </a:p>
        </p:txBody>
      </p:sp>
      <p:pic>
        <p:nvPicPr>
          <p:cNvPr id="7172" name=" 0"/>
          <p:cNvPicPr>
            <a:picLocks noGrp="1" noChangeArrowheads="1"/>
          </p:cNvPicPr>
          <p:nvPr>
            <p:ph idx="1"/>
          </p:nvPr>
        </p:nvPicPr>
        <p:blipFill>
          <a:blip r:embed="rId4" cstate="print">
            <a:extLst>
              <a:ext uri="{28A0092B-C50C-407E-A947-70E740481C1C}">
                <a14:useLocalDpi xmlns:a14="http://schemas.microsoft.com/office/drawing/2010/main" val="0"/>
              </a:ext>
            </a:extLst>
          </a:blip>
          <a:srcRect l="60594" t="14075" r="13087" b="27510"/>
          <a:stretch>
            <a:fillRect/>
          </a:stretch>
        </p:blipFill>
        <p:spPr>
          <a:xfrm>
            <a:off x="6731000" y="3146425"/>
            <a:ext cx="1254125" cy="165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Прямоуг. 10"/>
          <p:cNvSpPr>
            <a:spLocks noChangeArrowheads="1"/>
          </p:cNvSpPr>
          <p:nvPr/>
        </p:nvSpPr>
        <p:spPr bwMode="auto">
          <a:xfrm>
            <a:off x="6805613" y="4906963"/>
            <a:ext cx="11461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Bruno Lengeler </a:t>
            </a:r>
            <a:r>
              <a:rPr lang="en-US" sz="800" i="1"/>
              <a:t>et al.</a:t>
            </a:r>
            <a:endParaRPr lang="en-GB" sz="800" i="1"/>
          </a:p>
        </p:txBody>
      </p:sp>
      <p:pic>
        <p:nvPicPr>
          <p:cNvPr id="7174" name="Picture 9" descr="KonvexLStack"/>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6084888" y="5275263"/>
            <a:ext cx="25161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23"/>
          <p:cNvSpPr txBox="1">
            <a:spLocks noChangeArrowheads="1"/>
          </p:cNvSpPr>
          <p:nvPr/>
        </p:nvSpPr>
        <p:spPr bwMode="auto">
          <a:xfrm>
            <a:off x="6731000" y="6253163"/>
            <a:ext cx="1223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800"/>
              <a:t>Schmahl et all, 2001</a:t>
            </a:r>
            <a:endParaRPr lang="en-GB" sz="800"/>
          </a:p>
        </p:txBody>
      </p:sp>
      <p:pic>
        <p:nvPicPr>
          <p:cNvPr id="7176" name="Picture 11" descr="konkav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4950" y="1268413"/>
            <a:ext cx="15875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21"/>
          <p:cNvSpPr txBox="1">
            <a:spLocks noChangeArrowheads="1"/>
          </p:cNvSpPr>
          <p:nvPr/>
        </p:nvSpPr>
        <p:spPr bwMode="auto">
          <a:xfrm>
            <a:off x="6802438" y="2773363"/>
            <a:ext cx="1152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800"/>
              <a:t>Lengeler et al, 1999</a:t>
            </a:r>
            <a:endParaRPr lang="en-GB" sz="800"/>
          </a:p>
        </p:txBody>
      </p:sp>
      <p:sp>
        <p:nvSpPr>
          <p:cNvPr id="7178" name="Date Placeholder 1"/>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C6BC7EA-CC72-42BE-A898-9C03CA0AA69A}" type="datetime1">
              <a:rPr lang="en-US" sz="1400" smtClean="0"/>
              <a:pPr eaLnBrk="1" hangingPunct="1"/>
              <a:t>9/7/2011</a:t>
            </a:fld>
            <a:endParaRPr lang="en-GB" sz="1400" smtClean="0"/>
          </a:p>
        </p:txBody>
      </p:sp>
      <p:sp>
        <p:nvSpPr>
          <p:cNvPr id="7179" name="Footer Placeholder 2"/>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7180" name="Slide Number Placeholder 3"/>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8E09303-ACEF-41F1-BA47-D4D50F7AC750}" type="slidenum">
              <a:rPr lang="en-GB" sz="1400" smtClean="0"/>
              <a:pPr eaLnBrk="1" hangingPunct="1"/>
              <a:t>6</a:t>
            </a:fld>
            <a:endParaRPr lang="en-GB" sz="1400" smtClean="0"/>
          </a:p>
        </p:txBody>
      </p:sp>
      <p:graphicFrame>
        <p:nvGraphicFramePr>
          <p:cNvPr id="7181" name="Object 1"/>
          <p:cNvGraphicFramePr>
            <a:graphicFrameLocks noChangeAspect="1"/>
          </p:cNvGraphicFramePr>
          <p:nvPr/>
        </p:nvGraphicFramePr>
        <p:xfrm>
          <a:off x="2411413" y="3933825"/>
          <a:ext cx="2398712" cy="806450"/>
        </p:xfrm>
        <a:graphic>
          <a:graphicData uri="http://schemas.openxmlformats.org/presentationml/2006/ole">
            <mc:AlternateContent xmlns:mc="http://schemas.openxmlformats.org/markup-compatibility/2006">
              <mc:Choice xmlns:v="urn:schemas-microsoft-com:vml" Requires="v">
                <p:oleObj spid="_x0000_s7197" name="Equation" r:id="rId7" imgW="1282700" imgH="431800" progId="Equation.3">
                  <p:embed/>
                </p:oleObj>
              </mc:Choice>
              <mc:Fallback>
                <p:oleObj name="Equation" r:id="rId7" imgW="1282700" imgH="4318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3933825"/>
                        <a:ext cx="2398712" cy="8064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2" name="Object 2"/>
          <p:cNvGraphicFramePr>
            <a:graphicFrameLocks noChangeAspect="1"/>
          </p:cNvGraphicFramePr>
          <p:nvPr/>
        </p:nvGraphicFramePr>
        <p:xfrm>
          <a:off x="1979613" y="5033963"/>
          <a:ext cx="1562100" cy="828675"/>
        </p:xfrm>
        <a:graphic>
          <a:graphicData uri="http://schemas.openxmlformats.org/presentationml/2006/ole">
            <mc:AlternateContent xmlns:mc="http://schemas.openxmlformats.org/markup-compatibility/2006">
              <mc:Choice xmlns:v="urn:schemas-microsoft-com:vml" Requires="v">
                <p:oleObj spid="_x0000_s7198" name="Equation" r:id="rId9" imgW="812447" imgH="431613" progId="Equation.3">
                  <p:embed/>
                </p:oleObj>
              </mc:Choice>
              <mc:Fallback>
                <p:oleObj name="Equation" r:id="rId9" imgW="812447" imgH="431613"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5033963"/>
                        <a:ext cx="1562100" cy="82867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3" name="Object 3"/>
          <p:cNvGraphicFramePr>
            <a:graphicFrameLocks noChangeAspect="1"/>
          </p:cNvGraphicFramePr>
          <p:nvPr/>
        </p:nvGraphicFramePr>
        <p:xfrm>
          <a:off x="3924300" y="5014913"/>
          <a:ext cx="1503363" cy="825500"/>
        </p:xfrm>
        <a:graphic>
          <a:graphicData uri="http://schemas.openxmlformats.org/presentationml/2006/ole">
            <mc:AlternateContent xmlns:mc="http://schemas.openxmlformats.org/markup-compatibility/2006">
              <mc:Choice xmlns:v="urn:schemas-microsoft-com:vml" Requires="v">
                <p:oleObj spid="_x0000_s7199" name="Equation" r:id="rId11" imgW="761669" imgH="418918" progId="Equation.3">
                  <p:embed/>
                </p:oleObj>
              </mc:Choice>
              <mc:Fallback>
                <p:oleObj name="Equation" r:id="rId11" imgW="761669" imgH="418918"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5014913"/>
                        <a:ext cx="1503363" cy="8255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4" name="Object 1"/>
          <p:cNvGraphicFramePr>
            <a:graphicFrameLocks noChangeAspect="1"/>
          </p:cNvGraphicFramePr>
          <p:nvPr/>
        </p:nvGraphicFramePr>
        <p:xfrm>
          <a:off x="2555875" y="3213100"/>
          <a:ext cx="2168525" cy="461963"/>
        </p:xfrm>
        <a:graphic>
          <a:graphicData uri="http://schemas.openxmlformats.org/presentationml/2006/ole">
            <mc:AlternateContent xmlns:mc="http://schemas.openxmlformats.org/markup-compatibility/2006">
              <mc:Choice xmlns:v="urn:schemas-microsoft-com:vml" Requires="v">
                <p:oleObj spid="_x0000_s7200" name="Equation" r:id="rId13" imgW="1130040" imgH="241200" progId="Equation.3">
                  <p:embed/>
                </p:oleObj>
              </mc:Choice>
              <mc:Fallback>
                <p:oleObj name="Equation" r:id="rId13" imgW="1130040" imgH="241200"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3213100"/>
                        <a:ext cx="2168525" cy="46196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47688" y="1096963"/>
            <a:ext cx="8229600" cy="2913062"/>
          </a:xfrm>
        </p:spPr>
      </p:pic>
      <p:sp>
        <p:nvSpPr>
          <p:cNvPr id="8195" name="Title 1"/>
          <p:cNvSpPr>
            <a:spLocks noGrp="1"/>
          </p:cNvSpPr>
          <p:nvPr>
            <p:ph type="title"/>
          </p:nvPr>
        </p:nvSpPr>
        <p:spPr>
          <a:xfrm>
            <a:off x="457200" y="274638"/>
            <a:ext cx="8229600" cy="584200"/>
          </a:xfrm>
        </p:spPr>
        <p:txBody>
          <a:bodyPr/>
          <a:lstStyle/>
          <a:p>
            <a:pPr algn="l" eaLnBrk="1" hangingPunct="1"/>
            <a:r>
              <a:rPr lang="en-US" sz="3600" smtClean="0"/>
              <a:t>Infrastructure - Two </a:t>
            </a:r>
            <a:r>
              <a:rPr lang="en-US" sz="3600" smtClean="0">
                <a:solidFill>
                  <a:srgbClr val="C00000"/>
                </a:solidFill>
              </a:rPr>
              <a:t>CRL</a:t>
            </a:r>
            <a:r>
              <a:rPr lang="en-US" sz="3600" smtClean="0"/>
              <a:t> in P10</a:t>
            </a:r>
          </a:p>
        </p:txBody>
      </p:sp>
      <p:pic>
        <p:nvPicPr>
          <p:cNvPr id="81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05263"/>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005263"/>
            <a:ext cx="20637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005263"/>
            <a:ext cx="2065338"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Date Placeholder 29"/>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09A65A9-4F78-4B46-8FF8-B765A46512CA}" type="datetime1">
              <a:rPr lang="en-US" sz="1400" smtClean="0"/>
              <a:pPr eaLnBrk="1" hangingPunct="1"/>
              <a:t>9/7/2011</a:t>
            </a:fld>
            <a:endParaRPr lang="en-GB" sz="1400" smtClean="0"/>
          </a:p>
        </p:txBody>
      </p:sp>
      <p:sp>
        <p:nvSpPr>
          <p:cNvPr id="8200" name="Footer Placeholder 30"/>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8201" name="Slide Number Placeholder 7167"/>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BA08C95-2915-415F-9E0C-760536EB51CB}" type="slidenum">
              <a:rPr lang="en-GB" sz="1400" smtClean="0"/>
              <a:pPr eaLnBrk="1" hangingPunct="1"/>
              <a:t>7</a:t>
            </a:fld>
            <a:endParaRPr lang="en-GB" sz="1400" smtClean="0"/>
          </a:p>
        </p:txBody>
      </p:sp>
      <p:cxnSp>
        <p:nvCxnSpPr>
          <p:cNvPr id="15" name="Straight Connector 14"/>
          <p:cNvCxnSpPr/>
          <p:nvPr/>
        </p:nvCxnSpPr>
        <p:spPr>
          <a:xfrm>
            <a:off x="7332663" y="1125538"/>
            <a:ext cx="4762" cy="266382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43225" y="1196975"/>
            <a:ext cx="4763" cy="266382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204" name="TextBox 10"/>
          <p:cNvSpPr txBox="1">
            <a:spLocks noChangeArrowheads="1"/>
          </p:cNvSpPr>
          <p:nvPr/>
        </p:nvSpPr>
        <p:spPr bwMode="auto">
          <a:xfrm>
            <a:off x="6873875" y="2565400"/>
            <a:ext cx="91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b="1">
                <a:solidFill>
                  <a:srgbClr val="C00000"/>
                </a:solidFill>
              </a:rPr>
              <a:t>CRL1</a:t>
            </a:r>
          </a:p>
        </p:txBody>
      </p:sp>
      <p:sp>
        <p:nvSpPr>
          <p:cNvPr id="8205" name="TextBox 10"/>
          <p:cNvSpPr txBox="1">
            <a:spLocks noChangeArrowheads="1"/>
          </p:cNvSpPr>
          <p:nvPr/>
        </p:nvSpPr>
        <p:spPr bwMode="auto">
          <a:xfrm>
            <a:off x="2505075" y="2565400"/>
            <a:ext cx="91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b="1">
                <a:solidFill>
                  <a:srgbClr val="C00000"/>
                </a:solidFill>
              </a:rPr>
              <a:t>CRL2</a:t>
            </a:r>
          </a:p>
        </p:txBody>
      </p:sp>
      <p:pic>
        <p:nvPicPr>
          <p:cNvPr id="8206" name="Рисунок 5" descr="CRL_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3663" y="2940050"/>
            <a:ext cx="660400"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7"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4375" y="2986088"/>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10"/>
          <p:cNvSpPr txBox="1">
            <a:spLocks noChangeArrowheads="1"/>
          </p:cNvSpPr>
          <p:nvPr/>
        </p:nvSpPr>
        <p:spPr bwMode="auto">
          <a:xfrm>
            <a:off x="2505075" y="787400"/>
            <a:ext cx="91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b="1">
                <a:solidFill>
                  <a:srgbClr val="C00000"/>
                </a:solidFill>
              </a:rPr>
              <a:t>85.5 m</a:t>
            </a:r>
          </a:p>
        </p:txBody>
      </p:sp>
      <p:sp>
        <p:nvSpPr>
          <p:cNvPr id="8209" name="TextBox 10"/>
          <p:cNvSpPr txBox="1">
            <a:spLocks noChangeArrowheads="1"/>
          </p:cNvSpPr>
          <p:nvPr/>
        </p:nvSpPr>
        <p:spPr bwMode="auto">
          <a:xfrm>
            <a:off x="6878638" y="784225"/>
            <a:ext cx="917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b="1">
                <a:solidFill>
                  <a:srgbClr val="C00000"/>
                </a:solidFill>
              </a:rPr>
              <a:t>43.0 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 2"/>
          <p:cNvSpPr>
            <a:spLocks noGrp="1" noChangeArrowheads="1"/>
          </p:cNvSpPr>
          <p:nvPr>
            <p:ph type="title"/>
          </p:nvPr>
        </p:nvSpPr>
        <p:spPr/>
        <p:txBody>
          <a:bodyPr/>
          <a:lstStyle/>
          <a:p>
            <a:pPr algn="l" eaLnBrk="1" hangingPunct="1"/>
            <a:r>
              <a:rPr lang="en-US" sz="3600" smtClean="0"/>
              <a:t>Infrastructure – Two CRL Profiles  </a:t>
            </a:r>
            <a:endParaRPr lang="en-GB" sz="3600" smtClean="0"/>
          </a:p>
        </p:txBody>
      </p:sp>
      <p:pic>
        <p:nvPicPr>
          <p:cNvPr id="9219" name="Рисунок 5" descr="CRL_0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756025" y="2681288"/>
            <a:ext cx="1608138" cy="153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Поле 7"/>
          <p:cNvSpPr txBox="1">
            <a:spLocks noChangeArrowheads="1"/>
          </p:cNvSpPr>
          <p:nvPr/>
        </p:nvSpPr>
        <p:spPr bwMode="auto">
          <a:xfrm>
            <a:off x="5272088" y="42148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ru-RU"/>
          </a:p>
        </p:txBody>
      </p:sp>
      <p:graphicFrame>
        <p:nvGraphicFramePr>
          <p:cNvPr id="15503" name="Группа 143"/>
          <p:cNvGraphicFramePr>
            <a:graphicFrameLocks noGrp="1"/>
          </p:cNvGraphicFramePr>
          <p:nvPr>
            <p:ph sz="quarter" idx="3"/>
          </p:nvPr>
        </p:nvGraphicFramePr>
        <p:xfrm>
          <a:off x="611188" y="1716088"/>
          <a:ext cx="3024187" cy="2389184"/>
        </p:xfrm>
        <a:graphic>
          <a:graphicData uri="http://schemas.openxmlformats.org/drawingml/2006/table">
            <a:tbl>
              <a:tblPr/>
              <a:tblGrid>
                <a:gridCol w="841375"/>
                <a:gridCol w="669925"/>
                <a:gridCol w="1512887"/>
              </a:tblGrid>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Stack</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N</a:t>
                      </a:r>
                      <a:endParaRPr kumimoji="0" lang="en-GB" sz="16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R </a:t>
                      </a:r>
                      <a:r>
                        <a:rPr kumimoji="0" lang="en-US" sz="1600" b="0" i="0" u="none" strike="noStrike" cap="none" normalizeH="0" baseline="0" dirty="0" smtClean="0">
                          <a:ln>
                            <a:noFill/>
                          </a:ln>
                          <a:solidFill>
                            <a:schemeClr val="tx1"/>
                          </a:solidFill>
                          <a:effectLst/>
                          <a:latin typeface="Arial" charset="0"/>
                        </a:rPr>
                        <a:t>[µm]</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1,500</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1,500</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55" name="TextBox 11"/>
          <p:cNvSpPr txBox="1">
            <a:spLocks noChangeArrowheads="1"/>
          </p:cNvSpPr>
          <p:nvPr/>
        </p:nvSpPr>
        <p:spPr bwMode="auto">
          <a:xfrm>
            <a:off x="611188" y="1377950"/>
            <a:ext cx="3024187" cy="338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a:t>CRL1  </a:t>
            </a:r>
            <a:r>
              <a:rPr lang="th-TH" sz="1600"/>
              <a:t>(</a:t>
            </a:r>
            <a:r>
              <a:rPr lang="en-US" sz="1600"/>
              <a:t>64</a:t>
            </a:r>
            <a:r>
              <a:rPr lang="th-TH" sz="1600"/>
              <a:t> </a:t>
            </a:r>
            <a:r>
              <a:rPr lang="en-US" sz="1600"/>
              <a:t>Combinations)</a:t>
            </a:r>
          </a:p>
        </p:txBody>
      </p:sp>
      <p:sp>
        <p:nvSpPr>
          <p:cNvPr id="9256" name="TextBox 12"/>
          <p:cNvSpPr txBox="1">
            <a:spLocks noChangeArrowheads="1"/>
          </p:cNvSpPr>
          <p:nvPr/>
        </p:nvSpPr>
        <p:spPr bwMode="auto">
          <a:xfrm>
            <a:off x="5441950" y="1377950"/>
            <a:ext cx="3076575" cy="338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600"/>
              <a:t>CRL2  </a:t>
            </a:r>
            <a:r>
              <a:rPr lang="th-TH" sz="1600"/>
              <a:t>(</a:t>
            </a:r>
            <a:r>
              <a:rPr lang="en-US" sz="1600"/>
              <a:t>4,096</a:t>
            </a:r>
            <a:r>
              <a:rPr lang="th-TH" sz="1600"/>
              <a:t> </a:t>
            </a:r>
            <a:r>
              <a:rPr lang="en-US" sz="1600"/>
              <a:t>Combinations)</a:t>
            </a:r>
          </a:p>
        </p:txBody>
      </p:sp>
      <p:graphicFrame>
        <p:nvGraphicFramePr>
          <p:cNvPr id="14" name="Группа 143"/>
          <p:cNvGraphicFramePr>
            <a:graphicFrameLocks/>
          </p:cNvGraphicFramePr>
          <p:nvPr/>
        </p:nvGraphicFramePr>
        <p:xfrm>
          <a:off x="5472113" y="1730375"/>
          <a:ext cx="3024187" cy="4494212"/>
        </p:xfrm>
        <a:graphic>
          <a:graphicData uri="http://schemas.openxmlformats.org/drawingml/2006/table">
            <a:tbl>
              <a:tblPr/>
              <a:tblGrid>
                <a:gridCol w="935905"/>
                <a:gridCol w="575395"/>
                <a:gridCol w="1512887"/>
              </a:tblGrid>
              <a:tr h="341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Stack</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N</a:t>
                      </a:r>
                      <a:endParaRPr kumimoji="0" lang="en-GB" sz="1600" b="0" i="1"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R </a:t>
                      </a:r>
                      <a:r>
                        <a:rPr kumimoji="0" lang="en-US" sz="1600" b="0" i="0" u="none" strike="noStrike" cap="none" normalizeH="0" baseline="0" dirty="0" smtClean="0">
                          <a:ln>
                            <a:noFill/>
                          </a:ln>
                          <a:solidFill>
                            <a:schemeClr val="tx1"/>
                          </a:solidFill>
                          <a:effectLst/>
                          <a:latin typeface="Arial" charset="0"/>
                        </a:rPr>
                        <a:t>[µm]</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2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 (</a:t>
                      </a:r>
                      <a:r>
                        <a:rPr kumimoji="0" lang="en-US" sz="1600" b="0" i="0" u="none" strike="noStrike" cap="none" normalizeH="0" baseline="0" dirty="0" smtClean="0">
                          <a:ln>
                            <a:noFill/>
                          </a:ln>
                          <a:solidFill>
                            <a:srgbClr val="FF0000"/>
                          </a:solidFill>
                          <a:effectLst/>
                          <a:latin typeface="Arial" charset="0"/>
                        </a:rPr>
                        <a:t>1D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8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a:t>
                      </a:r>
                      <a:endParaRPr kumimoji="0" lang="en-GB" sz="16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200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200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50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50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11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4</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50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 (</a:t>
                      </a:r>
                      <a:r>
                        <a:rPr kumimoji="0" lang="en-US" sz="1600" b="0" i="0" u="none" strike="noStrike" cap="none" normalizeH="0" baseline="0" dirty="0" smtClean="0">
                          <a:ln>
                            <a:noFill/>
                          </a:ln>
                          <a:solidFill>
                            <a:srgbClr val="00B050"/>
                          </a:solidFill>
                          <a:effectLst/>
                          <a:latin typeface="Arial" charset="0"/>
                        </a:rPr>
                        <a:t>2D</a:t>
                      </a:r>
                      <a:r>
                        <a:rPr kumimoji="0" lang="en-US" sz="1600" b="0" i="0" u="none" strike="noStrike" cap="none" normalizeH="0" baseline="0" dirty="0" smtClean="0">
                          <a:ln>
                            <a:noFill/>
                          </a:ln>
                          <a:solidFill>
                            <a:schemeClr val="tx1"/>
                          </a:solidFill>
                          <a:effectLst/>
                          <a:latin typeface="Arial" charset="0"/>
                        </a:rPr>
                        <a:t>)</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8</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50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4337050"/>
            <a:ext cx="3125787"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1377950"/>
            <a:ext cx="13684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4168775"/>
            <a:ext cx="85566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 name="Date Placeholder 5"/>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0DA6DFE-9245-4CF4-9F47-401D36CD3113}" type="datetime1">
              <a:rPr lang="en-US" sz="1400" smtClean="0"/>
              <a:pPr eaLnBrk="1" hangingPunct="1"/>
              <a:t>9/7/2011</a:t>
            </a:fld>
            <a:endParaRPr lang="en-GB" sz="1400" smtClean="0"/>
          </a:p>
        </p:txBody>
      </p:sp>
      <p:sp>
        <p:nvSpPr>
          <p:cNvPr id="9319" name="Footer Placeholder 6"/>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9320" name="Slide Number Placeholder 7"/>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2E5A601B-32CD-4A9A-BE38-73FD591AE720}" type="slidenum">
              <a:rPr lang="en-GB" sz="1400" smtClean="0"/>
              <a:pPr eaLnBrk="1" hangingPunct="1"/>
              <a:t>8</a:t>
            </a:fld>
            <a:endParaRPr lang="en-GB"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sz="3600" smtClean="0"/>
              <a:t>Program – CRL1</a:t>
            </a:r>
          </a:p>
        </p:txBody>
      </p:sp>
      <p:sp>
        <p:nvSpPr>
          <p:cNvPr id="10243" name="Date Placeholder 3"/>
          <p:cNvSpPr>
            <a:spLocks noGrp="1"/>
          </p:cNvSpPr>
          <p:nvPr>
            <p:ph type="dt" sz="quarter" idx="10"/>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5CF9D200-941B-44AB-9157-FA4FE39068EA}" type="datetime1">
              <a:rPr lang="en-US" sz="1400" smtClean="0"/>
              <a:pPr eaLnBrk="1" hangingPunct="1"/>
              <a:t>9/7/2011</a:t>
            </a:fld>
            <a:endParaRPr lang="en-GB" sz="1400" smtClean="0"/>
          </a:p>
        </p:txBody>
      </p:sp>
      <p:sp>
        <p:nvSpPr>
          <p:cNvPr id="10244" name="Footer Placeholder 4"/>
          <p:cNvSpPr>
            <a:spLocks noGrp="1"/>
          </p:cNvSpPr>
          <p:nvPr>
            <p:ph type="ftr" sz="quarter" idx="11"/>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1400" smtClean="0"/>
              <a:t>DESY Summer Student 2011 Session</a:t>
            </a:r>
          </a:p>
        </p:txBody>
      </p:sp>
      <p:sp>
        <p:nvSpPr>
          <p:cNvPr id="10245" name="Slide Number Placeholder 5"/>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20D0028-194F-40C3-8E3B-C59DD9C2E267}" type="slidenum">
              <a:rPr lang="en-GB" sz="1400" smtClean="0"/>
              <a:pPr eaLnBrk="1" hangingPunct="1"/>
              <a:t>9</a:t>
            </a:fld>
            <a:endParaRPr lang="en-GB" sz="1400" smtClean="0"/>
          </a:p>
        </p:txBody>
      </p:sp>
      <p:sp>
        <p:nvSpPr>
          <p:cNvPr id="7" name="Flowchart: Data 6"/>
          <p:cNvSpPr/>
          <p:nvPr/>
        </p:nvSpPr>
        <p:spPr>
          <a:xfrm>
            <a:off x="473075" y="2043113"/>
            <a:ext cx="3508375" cy="95567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E</a:t>
            </a:r>
            <a:r>
              <a:rPr lang="en-US" sz="1600" baseline="-25000" dirty="0"/>
              <a:t>X-ray</a:t>
            </a:r>
            <a:r>
              <a:rPr lang="en-US" sz="1600" dirty="0"/>
              <a:t> &amp; Primary to Secondary source distance  </a:t>
            </a:r>
          </a:p>
        </p:txBody>
      </p:sp>
      <p:sp>
        <p:nvSpPr>
          <p:cNvPr id="8" name="Flowchart: Alternate Process 7"/>
          <p:cNvSpPr/>
          <p:nvPr/>
        </p:nvSpPr>
        <p:spPr>
          <a:xfrm>
            <a:off x="1830388" y="1366838"/>
            <a:ext cx="792162" cy="3603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Start</a:t>
            </a:r>
          </a:p>
        </p:txBody>
      </p:sp>
      <p:sp>
        <p:nvSpPr>
          <p:cNvPr id="9" name="Flowchart: Process 8"/>
          <p:cNvSpPr/>
          <p:nvPr/>
        </p:nvSpPr>
        <p:spPr>
          <a:xfrm>
            <a:off x="630238" y="3346450"/>
            <a:ext cx="3194050" cy="9175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Read Absorption Coefficient &amp; Calculate necessary constant</a:t>
            </a:r>
          </a:p>
        </p:txBody>
      </p:sp>
      <p:sp>
        <p:nvSpPr>
          <p:cNvPr id="10" name="Flowchart: Process 9"/>
          <p:cNvSpPr/>
          <p:nvPr/>
        </p:nvSpPr>
        <p:spPr>
          <a:xfrm>
            <a:off x="1169988" y="4635500"/>
            <a:ext cx="2112962" cy="9350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Create each  combination profile</a:t>
            </a:r>
          </a:p>
        </p:txBody>
      </p:sp>
      <p:sp>
        <p:nvSpPr>
          <p:cNvPr id="11" name="Flowchart: Connector 10"/>
          <p:cNvSpPr/>
          <p:nvPr/>
        </p:nvSpPr>
        <p:spPr>
          <a:xfrm>
            <a:off x="2011363" y="597852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2" name="Flowchart: Connector 11"/>
          <p:cNvSpPr/>
          <p:nvPr/>
        </p:nvSpPr>
        <p:spPr>
          <a:xfrm>
            <a:off x="6388100" y="133667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3" name="Flowchart: Connector 12"/>
          <p:cNvSpPr/>
          <p:nvPr/>
        </p:nvSpPr>
        <p:spPr>
          <a:xfrm>
            <a:off x="369888" y="4899025"/>
            <a:ext cx="431800" cy="4333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 name="Flowchart: Process 13"/>
          <p:cNvSpPr/>
          <p:nvPr/>
        </p:nvSpPr>
        <p:spPr>
          <a:xfrm>
            <a:off x="4919663" y="2147888"/>
            <a:ext cx="3370262" cy="4889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Calculate Secondary source profile</a:t>
            </a:r>
          </a:p>
        </p:txBody>
      </p:sp>
      <p:sp>
        <p:nvSpPr>
          <p:cNvPr id="15" name="Flowchart: Decision 14"/>
          <p:cNvSpPr/>
          <p:nvPr/>
        </p:nvSpPr>
        <p:spPr>
          <a:xfrm>
            <a:off x="4729163" y="3132138"/>
            <a:ext cx="3751262" cy="13589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Secondary source is in the supposed position?</a:t>
            </a:r>
          </a:p>
        </p:txBody>
      </p:sp>
      <p:sp>
        <p:nvSpPr>
          <p:cNvPr id="16" name="Flowchart: Connector 15"/>
          <p:cNvSpPr/>
          <p:nvPr/>
        </p:nvSpPr>
        <p:spPr>
          <a:xfrm>
            <a:off x="3951288" y="3595688"/>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7" name="Rectangle 16"/>
          <p:cNvSpPr/>
          <p:nvPr/>
        </p:nvSpPr>
        <p:spPr>
          <a:xfrm>
            <a:off x="5021263" y="4954588"/>
            <a:ext cx="3167062" cy="6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Correct Secondary source profile &amp; Calculate Transmission &amp; Gain</a:t>
            </a:r>
          </a:p>
        </p:txBody>
      </p:sp>
      <p:sp>
        <p:nvSpPr>
          <p:cNvPr id="19" name="Flowchart: Connector 18"/>
          <p:cNvSpPr/>
          <p:nvPr/>
        </p:nvSpPr>
        <p:spPr>
          <a:xfrm>
            <a:off x="6389688" y="5978525"/>
            <a:ext cx="431800" cy="431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0258" name="TextBox 19"/>
          <p:cNvSpPr txBox="1">
            <a:spLocks noChangeArrowheads="1"/>
          </p:cNvSpPr>
          <p:nvPr/>
        </p:nvSpPr>
        <p:spPr bwMode="auto">
          <a:xfrm>
            <a:off x="6659563" y="4552950"/>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yes</a:t>
            </a:r>
          </a:p>
        </p:txBody>
      </p:sp>
      <p:sp>
        <p:nvSpPr>
          <p:cNvPr id="10259" name="TextBox 20"/>
          <p:cNvSpPr txBox="1">
            <a:spLocks noChangeArrowheads="1"/>
          </p:cNvSpPr>
          <p:nvPr/>
        </p:nvSpPr>
        <p:spPr bwMode="auto">
          <a:xfrm>
            <a:off x="4421188" y="3927475"/>
            <a:ext cx="615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no</a:t>
            </a:r>
          </a:p>
        </p:txBody>
      </p:sp>
      <p:cxnSp>
        <p:nvCxnSpPr>
          <p:cNvPr id="24" name="Straight Arrow Connector 23"/>
          <p:cNvCxnSpPr>
            <a:stCxn id="8" idx="2"/>
            <a:endCxn id="7" idx="1"/>
          </p:cNvCxnSpPr>
          <p:nvPr/>
        </p:nvCxnSpPr>
        <p:spPr>
          <a:xfrm>
            <a:off x="2227263" y="1727200"/>
            <a:ext cx="0" cy="315913"/>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4"/>
            <a:endCxn id="9" idx="0"/>
          </p:cNvCxnSpPr>
          <p:nvPr/>
        </p:nvCxnSpPr>
        <p:spPr>
          <a:xfrm>
            <a:off x="2227263" y="2998788"/>
            <a:ext cx="0" cy="34766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a:endCxn id="10" idx="0"/>
          </p:cNvCxnSpPr>
          <p:nvPr/>
        </p:nvCxnSpPr>
        <p:spPr>
          <a:xfrm flipH="1">
            <a:off x="2227263" y="4264025"/>
            <a:ext cx="0" cy="371475"/>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a:endCxn id="11" idx="0"/>
          </p:cNvCxnSpPr>
          <p:nvPr/>
        </p:nvCxnSpPr>
        <p:spPr>
          <a:xfrm>
            <a:off x="2227263" y="5570538"/>
            <a:ext cx="0" cy="40798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6"/>
            <a:endCxn id="10" idx="1"/>
          </p:cNvCxnSpPr>
          <p:nvPr/>
        </p:nvCxnSpPr>
        <p:spPr>
          <a:xfrm flipV="1">
            <a:off x="801688" y="5102225"/>
            <a:ext cx="368300" cy="127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4"/>
            <a:endCxn id="14" idx="0"/>
          </p:cNvCxnSpPr>
          <p:nvPr/>
        </p:nvCxnSpPr>
        <p:spPr>
          <a:xfrm>
            <a:off x="6604000" y="1768475"/>
            <a:ext cx="0" cy="379413"/>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2"/>
            <a:endCxn id="15" idx="0"/>
          </p:cNvCxnSpPr>
          <p:nvPr/>
        </p:nvCxnSpPr>
        <p:spPr>
          <a:xfrm>
            <a:off x="6604000" y="2636838"/>
            <a:ext cx="0" cy="4953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1"/>
            <a:endCxn id="16" idx="6"/>
          </p:cNvCxnSpPr>
          <p:nvPr/>
        </p:nvCxnSpPr>
        <p:spPr>
          <a:xfrm flipH="1">
            <a:off x="4383088" y="3811588"/>
            <a:ext cx="346075" cy="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2"/>
            <a:endCxn id="17" idx="0"/>
          </p:cNvCxnSpPr>
          <p:nvPr/>
        </p:nvCxnSpPr>
        <p:spPr>
          <a:xfrm>
            <a:off x="6605588" y="4491038"/>
            <a:ext cx="0" cy="46355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7" idx="2"/>
            <a:endCxn id="19" idx="0"/>
          </p:cNvCxnSpPr>
          <p:nvPr/>
        </p:nvCxnSpPr>
        <p:spPr>
          <a:xfrm>
            <a:off x="6605588" y="5570538"/>
            <a:ext cx="0" cy="40798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70" name="TextBox 156"/>
          <p:cNvSpPr txBox="1">
            <a:spLocks noChangeArrowheads="1"/>
          </p:cNvSpPr>
          <p:nvPr/>
        </p:nvSpPr>
        <p:spPr bwMode="auto">
          <a:xfrm>
            <a:off x="6069013" y="250825"/>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www.pythonxy.com</a:t>
            </a:r>
          </a:p>
        </p:txBody>
      </p:sp>
      <p:pic>
        <p:nvPicPr>
          <p:cNvPr id="10271" name="Picture 2" descr="http://code.google.com/p/pythonxy/logo?cct=1313846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188" y="2238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On-screen Show (4:3)</PresentationFormat>
  <Paragraphs>326</Paragraphs>
  <Slides>17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Equation</vt:lpstr>
      <vt:lpstr> Enhancing coherent flux by using two-step X-ray focusing </vt:lpstr>
      <vt:lpstr>Outline</vt:lpstr>
      <vt:lpstr>Introduction – Motivation</vt:lpstr>
      <vt:lpstr>Introduction – Motivation (continued)</vt:lpstr>
      <vt:lpstr>PowerPoint Presentation</vt:lpstr>
      <vt:lpstr>Introduction - Parabolic CRL</vt:lpstr>
      <vt:lpstr>Infrastructure - Two CRL in P10</vt:lpstr>
      <vt:lpstr>Infrastructure – Two CRL Profiles  </vt:lpstr>
      <vt:lpstr>Program – CRL1</vt:lpstr>
      <vt:lpstr>Program – CRL1 (continued)</vt:lpstr>
      <vt:lpstr>Program – CRL2</vt:lpstr>
      <vt:lpstr>Program – CRL2 (continued)</vt:lpstr>
      <vt:lpstr>Result – Example (before correction)</vt:lpstr>
      <vt:lpstr>Result – Example (CRL1)</vt:lpstr>
      <vt:lpstr>Result – Example (CRL2)</vt:lpstr>
      <vt:lpstr>Acknowledgement</vt:lpstr>
      <vt:lpstr>Thank you for your attentions</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optimum beryllium lens combination:  Beyond the simple thin lens approximation</dc:title>
  <dc:creator>DESY USER</dc:creator>
  <cp:lastModifiedBy>desyuser</cp:lastModifiedBy>
  <cp:revision>213</cp:revision>
  <dcterms:created xsi:type="dcterms:W3CDTF">2010-09-02T08:46:07Z</dcterms:created>
  <dcterms:modified xsi:type="dcterms:W3CDTF">2011-09-07T11:09:46Z</dcterms:modified>
</cp:coreProperties>
</file>