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30" r:id="rId3"/>
    <p:sldId id="340" r:id="rId4"/>
    <p:sldId id="349" r:id="rId5"/>
    <p:sldId id="341" r:id="rId6"/>
    <p:sldId id="325" r:id="rId7"/>
    <p:sldId id="344" r:id="rId8"/>
    <p:sldId id="326" r:id="rId9"/>
    <p:sldId id="327" r:id="rId10"/>
    <p:sldId id="350" r:id="rId11"/>
    <p:sldId id="345" r:id="rId12"/>
    <p:sldId id="352" r:id="rId13"/>
    <p:sldId id="348" r:id="rId14"/>
    <p:sldId id="339" r:id="rId15"/>
    <p:sldId id="346" r:id="rId16"/>
    <p:sldId id="347" r:id="rId17"/>
    <p:sldId id="351" r:id="rId18"/>
    <p:sldId id="332" r:id="rId19"/>
    <p:sldId id="333" r:id="rId20"/>
    <p:sldId id="342" r:id="rId21"/>
    <p:sldId id="323" r:id="rId22"/>
    <p:sldId id="343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4659"/>
  </p:normalViewPr>
  <p:slideViewPr>
    <p:cSldViewPr snapToGrid="0" snapToObjects="1">
      <p:cViewPr varScale="1">
        <p:scale>
          <a:sx n="92" d="100"/>
          <a:sy n="92" d="100"/>
        </p:scale>
        <p:origin x="18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7B7F1-8D41-4F49-A5FB-24BA99F8652B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1860A-A562-9D47-BB4D-5B2A411B8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25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4918-955C-CE40-BD84-57FEC4CFCC5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E27A-25B9-2046-B704-91C197EF74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45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4918-955C-CE40-BD84-57FEC4CFCC5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E27A-25B9-2046-B704-91C197EF74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4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4918-955C-CE40-BD84-57FEC4CFCC5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E27A-25B9-2046-B704-91C197EF74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7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4918-955C-CE40-BD84-57FEC4CFCC5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E27A-25B9-2046-B704-91C197EF74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4918-955C-CE40-BD84-57FEC4CFCC5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E27A-25B9-2046-B704-91C197EF74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9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4918-955C-CE40-BD84-57FEC4CFCC5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E27A-25B9-2046-B704-91C197EF74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9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4918-955C-CE40-BD84-57FEC4CFCC5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E27A-25B9-2046-B704-91C197EF74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7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4918-955C-CE40-BD84-57FEC4CFCC5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E27A-25B9-2046-B704-91C197EF74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7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4918-955C-CE40-BD84-57FEC4CFCC5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E27A-25B9-2046-B704-91C197EF74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2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4918-955C-CE40-BD84-57FEC4CFCC5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E27A-25B9-2046-B704-91C197EF74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3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4918-955C-CE40-BD84-57FEC4CFCC5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E27A-25B9-2046-B704-91C197EF74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31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4918-955C-CE40-BD84-57FEC4CFCC5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E27A-25B9-2046-B704-91C197EF749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7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0.png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50.png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1394471" y="2434132"/>
            <a:ext cx="9403055" cy="18472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 Hebrew" pitchFamily="2" charset="-79"/>
                <a:ea typeface="Arial Hebrew" charset="-79"/>
                <a:cs typeface="Arial Hebrew" pitchFamily="2" charset="-79"/>
              </a:rPr>
              <a:t>Status and Plans for the HALHF BDS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296729" y="5111944"/>
            <a:ext cx="959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Arial Hebrew" charset="-79"/>
                <a:ea typeface="Arial Hebrew" charset="-79"/>
                <a:cs typeface="Arial Hebrew" charset="-79"/>
              </a:rPr>
              <a:t>Vera Cilento, Lewis Kennedy, Rogelio Tom</a:t>
            </a:r>
            <a:r>
              <a:rPr lang="it-IT" sz="2400" dirty="0" err="1">
                <a:solidFill>
                  <a:srgbClr val="00B0F0"/>
                </a:solidFill>
                <a:latin typeface="Arial Hebrew" charset="-79"/>
                <a:ea typeface="Arial Hebrew" charset="-79"/>
                <a:cs typeface="Arial Hebrew" charset="-79"/>
              </a:rPr>
              <a:t>á</a:t>
            </a:r>
            <a:r>
              <a:rPr lang="en-GB" sz="2400" dirty="0">
                <a:solidFill>
                  <a:srgbClr val="00B0F0"/>
                </a:solidFill>
                <a:latin typeface="Arial Hebrew" charset="-79"/>
                <a:ea typeface="Arial Hebrew" charset="-79"/>
                <a:cs typeface="Arial Hebrew" charset="-79"/>
              </a:rPr>
              <a:t>s and Richard D’Arcy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835014"/>
            <a:ext cx="1004889" cy="100175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82" y="631043"/>
            <a:ext cx="1409699" cy="1409699"/>
          </a:xfrm>
          <a:prstGeom prst="rect">
            <a:avLst/>
          </a:prstGeom>
        </p:spPr>
      </p:pic>
      <p:pic>
        <p:nvPicPr>
          <p:cNvPr id="7" name="Image 9" descr="bande-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7C7C0D8B-4168-8A61-8975-8E1371C44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785" y="1048491"/>
            <a:ext cx="1875626" cy="685160"/>
          </a:xfrm>
          <a:prstGeom prst="rect">
            <a:avLst/>
          </a:prstGeom>
        </p:spPr>
      </p:pic>
      <p:pic>
        <p:nvPicPr>
          <p:cNvPr id="8" name="Immagine 7" descr="Immagine che contiene testo, Carattere, logo, schermata&#10;&#10;Descrizione generata automaticamente">
            <a:extLst>
              <a:ext uri="{FF2B5EF4-FFF2-40B4-BE49-F238E27FC236}">
                <a16:creationId xmlns:a16="http://schemas.microsoft.com/office/drawing/2014/main" id="{AB45679E-647F-5A30-4E7D-A205635F9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888" y="631043"/>
            <a:ext cx="2143059" cy="142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8"/>
    </mc:Choice>
    <mc:Fallback xmlns="">
      <p:transition spd="slow" advTm="151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8972D-BC40-109B-691D-65798837B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E53E41AB-0838-28CC-211A-587FEF37A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CAF35D5-AE14-3009-90C4-AAB55E4FDC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15CA546-5805-DA4E-189E-4E152FB8DF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FDA931-81C0-6B20-F7D8-D77C3FD6CE7D}"/>
              </a:ext>
            </a:extLst>
          </p:cNvPr>
          <p:cNvSpPr txBox="1"/>
          <p:nvPr/>
        </p:nvSpPr>
        <p:spPr>
          <a:xfrm>
            <a:off x="84370" y="181107"/>
            <a:ext cx="92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BDS scaling with emittance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1CFAD-6062-BBD6-7A22-C9A75270C9FB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4">
                <a:extLst>
                  <a:ext uri="{FF2B5EF4-FFF2-40B4-BE49-F238E27FC236}">
                    <a16:creationId xmlns:a16="http://schemas.microsoft.com/office/drawing/2014/main" id="{17457FA2-903D-282D-2E41-65A881DF6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7097846"/>
                  </p:ext>
                </p:extLst>
              </p:nvPr>
            </p:nvGraphicFramePr>
            <p:xfrm>
              <a:off x="1662545" y="2576945"/>
              <a:ext cx="8700654" cy="2177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0218">
                      <a:extLst>
                        <a:ext uri="{9D8B030D-6E8A-4147-A177-3AD203B41FA5}">
                          <a16:colId xmlns:a16="http://schemas.microsoft.com/office/drawing/2014/main" val="3584323295"/>
                        </a:ext>
                      </a:extLst>
                    </a:gridCol>
                    <a:gridCol w="2900218">
                      <a:extLst>
                        <a:ext uri="{9D8B030D-6E8A-4147-A177-3AD203B41FA5}">
                          <a16:colId xmlns:a16="http://schemas.microsoft.com/office/drawing/2014/main" val="1584468977"/>
                        </a:ext>
                      </a:extLst>
                    </a:gridCol>
                    <a:gridCol w="2900218">
                      <a:extLst>
                        <a:ext uri="{9D8B030D-6E8A-4147-A177-3AD203B41FA5}">
                          <a16:colId xmlns:a16="http://schemas.microsoft.com/office/drawing/2014/main" val="3289243376"/>
                        </a:ext>
                      </a:extLst>
                    </a:gridCol>
                  </a:tblGrid>
                  <a:tr h="6538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Emittance,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 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 [nm]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Beam size,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Arial Hebrew" charset="-79"/>
                                      <a:cs typeface="Arial Hebrew" charset="-79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0" smtClean="0">
                                      <a:latin typeface="Cambria Math" charset="0"/>
                                      <a:ea typeface="Arial Hebrew" charset="-79"/>
                                      <a:cs typeface="Arial Hebrew" charset="-79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it-IT" sz="1800" b="1" i="0" smtClean="0">
                                      <a:latin typeface="Cambria Math" charset="0"/>
                                      <a:ea typeface="Arial Hebrew" charset="-79"/>
                                      <a:cs typeface="Arial Hebrew" charset="-79"/>
                                    </a:rPr>
                                    <m:t>𝐱</m:t>
                                  </m:r>
                                </m:sub>
                                <m:sup>
                                  <m:r>
                                    <a:rPr lang="it-IT" sz="1800" b="1" i="0" smtClean="0">
                                      <a:latin typeface="Cambria Math" charset="0"/>
                                      <a:ea typeface="Arial Hebrew" charset="-79"/>
                                      <a:cs typeface="Arial Hebrew" charset="-79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800" b="1" i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 /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Arial Hebrew" charset="-79"/>
                                      <a:cs typeface="Arial Hebrew" charset="-79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0" smtClean="0">
                                      <a:latin typeface="Cambria Math" charset="0"/>
                                      <a:ea typeface="Arial Hebrew" charset="-79"/>
                                      <a:cs typeface="Arial Hebrew" charset="-79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it-IT" sz="1800" b="1" i="0" smtClean="0">
                                      <a:latin typeface="Cambria Math" charset="0"/>
                                      <a:ea typeface="Arial Hebrew" charset="-79"/>
                                      <a:cs typeface="Arial Hebrew" charset="-79"/>
                                    </a:rPr>
                                    <m:t>𝐲</m:t>
                                  </m:r>
                                </m:sub>
                                <m:sup>
                                  <m:r>
                                    <a:rPr lang="it-IT" sz="1800" b="1" i="0" smtClean="0">
                                      <a:latin typeface="Cambria Math" charset="0"/>
                                      <a:ea typeface="Arial Hebrew" charset="-79"/>
                                      <a:cs typeface="Arial Hebrew" charset="-79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800" b="1" i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 [nm]</a:t>
                          </a:r>
                          <a:endParaRPr lang="en-GB" dirty="0">
                            <a:latin typeface="Arial Hebrew" pitchFamily="2" charset="-79"/>
                            <a:cs typeface="Arial Hebrew" pitchFamily="2" charset="-79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Luminosity [</a:t>
                          </a:r>
                          <a:r>
                            <a:rPr lang="en-GB" sz="1800" baseline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cm</a:t>
                          </a:r>
                          <a:r>
                            <a:rPr lang="en-GB" sz="1800" baseline="3000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-2</a:t>
                          </a:r>
                          <a:r>
                            <a:rPr lang="en-GB" sz="1800" baseline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 s</a:t>
                          </a:r>
                          <a:r>
                            <a:rPr lang="en-GB" sz="1800" baseline="3000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-1</a:t>
                          </a:r>
                          <a:r>
                            <a:rPr lang="en-GB" sz="1800" baseline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]</a:t>
                          </a:r>
                          <a:endParaRPr lang="en-GB" dirty="0">
                            <a:latin typeface="Arial Hebrew" pitchFamily="2" charset="-79"/>
                            <a:cs typeface="Arial Hebrew" pitchFamily="2" charset="-79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711015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920/20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149/2.0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2.3e+34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5330347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9200/20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900/9.2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3.7e+33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6645256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9200/200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900/30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8.6e+32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304648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90000/320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9600/730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3.1e+31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05002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4">
                <a:extLst>
                  <a:ext uri="{FF2B5EF4-FFF2-40B4-BE49-F238E27FC236}">
                    <a16:creationId xmlns:a16="http://schemas.microsoft.com/office/drawing/2014/main" id="{17457FA2-903D-282D-2E41-65A881DF6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7097846"/>
                  </p:ext>
                </p:extLst>
              </p:nvPr>
            </p:nvGraphicFramePr>
            <p:xfrm>
              <a:off x="1662545" y="2576945"/>
              <a:ext cx="8700654" cy="2177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0218">
                      <a:extLst>
                        <a:ext uri="{9D8B030D-6E8A-4147-A177-3AD203B41FA5}">
                          <a16:colId xmlns:a16="http://schemas.microsoft.com/office/drawing/2014/main" val="3584323295"/>
                        </a:ext>
                      </a:extLst>
                    </a:gridCol>
                    <a:gridCol w="2900218">
                      <a:extLst>
                        <a:ext uri="{9D8B030D-6E8A-4147-A177-3AD203B41FA5}">
                          <a16:colId xmlns:a16="http://schemas.microsoft.com/office/drawing/2014/main" val="1584468977"/>
                        </a:ext>
                      </a:extLst>
                    </a:gridCol>
                    <a:gridCol w="2900218">
                      <a:extLst>
                        <a:ext uri="{9D8B030D-6E8A-4147-A177-3AD203B41FA5}">
                          <a16:colId xmlns:a16="http://schemas.microsoft.com/office/drawing/2014/main" val="3289243376"/>
                        </a:ext>
                      </a:extLst>
                    </a:gridCol>
                  </a:tblGrid>
                  <a:tr h="653885">
                    <a:tc>
                      <a:txBody>
                        <a:bodyPr/>
                        <a:lstStyle/>
                        <a:p>
                          <a:endParaRPr lang="it-CH"/>
                        </a:p>
                      </a:txBody>
                      <a:tcPr>
                        <a:blipFill>
                          <a:blip r:embed="rId3"/>
                          <a:stretch>
                            <a:fillRect t="-7692" r="-200873" b="-24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CH"/>
                        </a:p>
                      </a:txBody>
                      <a:tcPr>
                        <a:blipFill>
                          <a:blip r:embed="rId3"/>
                          <a:stretch>
                            <a:fillRect l="-100439" t="-7692" r="-101754" b="-24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Luminosity [</a:t>
                          </a:r>
                          <a:r>
                            <a:rPr lang="en-GB" sz="1800" baseline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cm</a:t>
                          </a:r>
                          <a:r>
                            <a:rPr lang="en-GB" sz="1800" baseline="3000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-2</a:t>
                          </a:r>
                          <a:r>
                            <a:rPr lang="en-GB" sz="1800" baseline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 s</a:t>
                          </a:r>
                          <a:r>
                            <a:rPr lang="en-GB" sz="1800" baseline="3000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-1</a:t>
                          </a:r>
                          <a:r>
                            <a:rPr lang="en-GB" sz="1800" baseline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]</a:t>
                          </a:r>
                          <a:endParaRPr lang="en-GB" dirty="0">
                            <a:latin typeface="Arial Hebrew" pitchFamily="2" charset="-79"/>
                            <a:cs typeface="Arial Hebrew" pitchFamily="2" charset="-79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711015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920/20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149/2.0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2.3e+34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5330347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9200/20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900/9.2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3.7e+33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6645256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9200/200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900/30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8.6e+32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304648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90000/320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9600/730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3.1e+31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05002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e 7">
            <a:extLst>
              <a:ext uri="{FF2B5EF4-FFF2-40B4-BE49-F238E27FC236}">
                <a16:creationId xmlns:a16="http://schemas.microsoft.com/office/drawing/2014/main" id="{C84C1EF8-A720-9878-D9EF-9EA63F04C7A9}"/>
              </a:ext>
            </a:extLst>
          </p:cNvPr>
          <p:cNvSpPr/>
          <p:nvPr/>
        </p:nvSpPr>
        <p:spPr>
          <a:xfrm>
            <a:off x="2149928" y="3083690"/>
            <a:ext cx="7725887" cy="5818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CE481081-98A5-A2D3-F8DE-362E2F5FAEA5}"/>
              </a:ext>
            </a:extLst>
          </p:cNvPr>
          <p:cNvSpPr/>
          <p:nvPr/>
        </p:nvSpPr>
        <p:spPr>
          <a:xfrm>
            <a:off x="2233056" y="4274720"/>
            <a:ext cx="7725887" cy="5818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05C3E5C-9A8D-196F-8C96-2F486430A23B}"/>
              </a:ext>
            </a:extLst>
          </p:cNvPr>
          <p:cNvCxnSpPr>
            <a:cxnSpLocks/>
          </p:cNvCxnSpPr>
          <p:nvPr/>
        </p:nvCxnSpPr>
        <p:spPr>
          <a:xfrm flipV="1">
            <a:off x="9875815" y="3180571"/>
            <a:ext cx="906391" cy="1635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AF457C-B4A2-D6C0-4CDC-390945D37918}"/>
              </a:ext>
            </a:extLst>
          </p:cNvPr>
          <p:cNvSpPr txBox="1"/>
          <p:nvPr/>
        </p:nvSpPr>
        <p:spPr>
          <a:xfrm>
            <a:off x="10780327" y="2781924"/>
            <a:ext cx="1210617" cy="94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Hebrew" pitchFamily="2" charset="-79"/>
                <a:cs typeface="Arial Hebrew" pitchFamily="2" charset="-79"/>
              </a:rPr>
              <a:t>CLIC  </a:t>
            </a:r>
            <a:r>
              <a:rPr lang="en-GB" dirty="0" err="1">
                <a:solidFill>
                  <a:srgbClr val="FF0000"/>
                </a:solidFill>
                <a:latin typeface="Arial Hebrew" pitchFamily="2" charset="-79"/>
                <a:cs typeface="Arial Hebrew" pitchFamily="2" charset="-79"/>
              </a:rPr>
              <a:t>emittancevalues</a:t>
            </a:r>
            <a:endParaRPr lang="en-GB" dirty="0">
              <a:solidFill>
                <a:srgbClr val="FF0000"/>
              </a:solidFill>
              <a:latin typeface="Arial Hebrew" pitchFamily="2" charset="-79"/>
              <a:cs typeface="Arial Hebrew" pitchFamily="2" charset="-79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951B0E-73D8-3A17-68F6-5997DD560D7A}"/>
              </a:ext>
            </a:extLst>
          </p:cNvPr>
          <p:cNvSpPr txBox="1"/>
          <p:nvPr/>
        </p:nvSpPr>
        <p:spPr>
          <a:xfrm>
            <a:off x="10666771" y="4100763"/>
            <a:ext cx="1210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Hebrew" pitchFamily="2" charset="-79"/>
                <a:cs typeface="Arial Hebrew" pitchFamily="2" charset="-79"/>
              </a:rPr>
              <a:t>HALHF emittance target values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E7303B2-B40E-3899-AB29-95E0A7D87CFD}"/>
              </a:ext>
            </a:extLst>
          </p:cNvPr>
          <p:cNvCxnSpPr>
            <a:cxnSpLocks/>
          </p:cNvCxnSpPr>
          <p:nvPr/>
        </p:nvCxnSpPr>
        <p:spPr>
          <a:xfrm>
            <a:off x="9958943" y="4551714"/>
            <a:ext cx="707828" cy="1273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0E22C73-E834-EBD5-C04F-1B6F0F1CB3DD}"/>
              </a:ext>
            </a:extLst>
          </p:cNvPr>
          <p:cNvSpPr txBox="1"/>
          <p:nvPr/>
        </p:nvSpPr>
        <p:spPr>
          <a:xfrm>
            <a:off x="84371" y="902286"/>
            <a:ext cx="11906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000" b="1" dirty="0">
                <a:latin typeface="Arial Hebrew" pitchFamily="2" charset="-79"/>
                <a:cs typeface="Arial Hebrew" pitchFamily="2" charset="-79"/>
              </a:rPr>
              <a:t>Unfortunately, the length will be significantly different in HALHF because of the very large emittance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800" dirty="0">
                <a:latin typeface="Arial Hebrew" pitchFamily="2" charset="-79"/>
                <a:cs typeface="Arial Hebrew" pitchFamily="2" charset="-79"/>
              </a:rPr>
              <a:t>To try to get a first estimate, a simulation with PLACET and GUINEA-PIG of the CLIC BDS (380 GeV) with an increasing emittance has been done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 </a:t>
            </a:r>
            <a:r>
              <a:rPr lang="en-GB" sz="1800" dirty="0">
                <a:latin typeface="Arial Hebrew" pitchFamily="2" charset="-79"/>
                <a:cs typeface="Arial Hebrew" pitchFamily="2" charset="-79"/>
              </a:rPr>
              <a:t>(values not optimized):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0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9C380-8244-1F03-8A28-4BCAD81AC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B89DC65C-71DA-7246-CD29-779D275C7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BA2864D-FD07-DF54-1FDA-17209A167CF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A19A1C-A15D-94EC-E6E7-943020ED27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CE9E5A3-DDBD-C41F-B1BB-0BCB30D3D3F2}"/>
              </a:ext>
            </a:extLst>
          </p:cNvPr>
          <p:cNvSpPr txBox="1"/>
          <p:nvPr/>
        </p:nvSpPr>
        <p:spPr>
          <a:xfrm>
            <a:off x="84370" y="181107"/>
            <a:ext cx="92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BDS scaling with emittance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1A5AC-29AC-55F2-D17F-F5B76A1BBA10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5F93C3-CB3C-A9EF-F07A-A02736ADCD20}"/>
              </a:ext>
            </a:extLst>
          </p:cNvPr>
          <p:cNvSpPr txBox="1"/>
          <p:nvPr/>
        </p:nvSpPr>
        <p:spPr>
          <a:xfrm>
            <a:off x="119171" y="640061"/>
            <a:ext cx="113703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GB" dirty="0">
              <a:latin typeface="Arial Hebrew" pitchFamily="2" charset="-79"/>
              <a:cs typeface="Arial Hebrew" pitchFamily="2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The larger emittance cause a luminosity degradation at the IP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2000" dirty="0">
              <a:latin typeface="Arial Hebrew" pitchFamily="2" charset="-79"/>
              <a:cs typeface="Arial Hebrew" pitchFamily="2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To deal with that we would need to optimize the lattice: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 Hebrew" pitchFamily="2" charset="-79"/>
                <a:cs typeface="Arial Hebrew" pitchFamily="2" charset="-79"/>
              </a:rPr>
              <a:t>Increasing Dx via larger bending angles (next slide)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CH" sz="2000" b="1" dirty="0">
                <a:latin typeface="Arial Hebrew" pitchFamily="2" charset="-79"/>
                <a:cs typeface="Arial Hebrew" pitchFamily="2" charset="-79"/>
              </a:rPr>
              <a:t>Strong aberrations </a:t>
            </a:r>
            <a:r>
              <a:rPr lang="it-CH" sz="2000" b="1">
                <a:latin typeface="Arial Hebrew" pitchFamily="2" charset="-79"/>
                <a:cs typeface="Arial Hebrew" pitchFamily="2" charset="-79"/>
                <a:sym typeface="Wingdings" pitchFamily="2" charset="2"/>
              </a:rPr>
              <a:t> </a:t>
            </a:r>
            <a:r>
              <a:rPr lang="it-CH" sz="2000">
                <a:latin typeface="Arial Hebrew" pitchFamily="2" charset="-79"/>
                <a:cs typeface="Arial Hebrew" pitchFamily="2" charset="-79"/>
              </a:rPr>
              <a:t>possibly </a:t>
            </a:r>
            <a:r>
              <a:rPr lang="it-CH" sz="2000" dirty="0">
                <a:latin typeface="Arial Hebrew" pitchFamily="2" charset="-79"/>
                <a:cs typeface="Arial Hebrew" pitchFamily="2" charset="-79"/>
              </a:rPr>
              <a:t>go back to the traditional chromaticy </a:t>
            </a:r>
            <a:r>
              <a:rPr lang="it-CH" sz="2000">
                <a:latin typeface="Arial Hebrew" pitchFamily="2" charset="-79"/>
                <a:cs typeface="Arial Hebrew" pitchFamily="2" charset="-79"/>
              </a:rPr>
              <a:t>correction scheme</a:t>
            </a:r>
            <a:endParaRPr lang="it-CH" sz="2000" b="1" dirty="0">
              <a:latin typeface="Arial Hebrew" pitchFamily="2" charset="-79"/>
              <a:cs typeface="Arial Hebrew" pitchFamily="2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CH" sz="2000" b="1" dirty="0">
                <a:latin typeface="Arial Hebrew" pitchFamily="2" charset="-79"/>
                <a:cs typeface="Arial Hebrew" pitchFamily="2" charset="-79"/>
              </a:rPr>
              <a:t>Larger collimation 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CH" sz="2000" b="1" dirty="0">
                <a:latin typeface="Arial Hebrew" pitchFamily="2" charset="-79"/>
                <a:cs typeface="Arial Hebrew" pitchFamily="2" charset="-79"/>
              </a:rPr>
              <a:t>Magnet aperture and technology </a:t>
            </a:r>
            <a:r>
              <a:rPr lang="it-CH" sz="2000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 </a:t>
            </a:r>
            <a:r>
              <a:rPr lang="it-CH" sz="2000" dirty="0">
                <a:latin typeface="Arial Hebrew" pitchFamily="2" charset="-79"/>
                <a:cs typeface="Arial Hebrew" pitchFamily="2" charset="-79"/>
              </a:rPr>
              <a:t>normal conducting would not work, limiting beta*, requiring a longer system or needing Nb3Sn</a:t>
            </a:r>
            <a:endParaRPr lang="it-CH" sz="2000" b="1" dirty="0">
              <a:latin typeface="Arial Hebrew" pitchFamily="2" charset="-79"/>
              <a:cs typeface="Arial Hebrew" pitchFamily="2" charset="-79"/>
            </a:endParaRPr>
          </a:p>
          <a:p>
            <a:pPr lvl="1"/>
            <a:endParaRPr lang="en-GB" sz="2000" dirty="0">
              <a:latin typeface="Arial Hebrew" pitchFamily="2" charset="-79"/>
              <a:cs typeface="Arial Hebrew" pitchFamily="2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How do we address these issues?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Simulations to optimize the HALHF BDS </a:t>
            </a:r>
            <a:endParaRPr lang="en-GB" sz="2000" dirty="0">
              <a:latin typeface="Arial Hebrew" pitchFamily="2" charset="-79"/>
              <a:cs typeface="Arial Hebrew" pitchFamily="2" charset="-79"/>
              <a:sym typeface="Wingdings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First approach is optimizing the linear and non-linear optics, targeting the CLIC betas</a:t>
            </a:r>
            <a:r>
              <a:rPr lang="en-GB" sz="2000" dirty="0">
                <a:latin typeface="Arial Hebrew" pitchFamily="2" charset="-79"/>
                <a:cs typeface="Arial Hebrew" pitchFamily="2" charset="-79"/>
              </a:rPr>
              <a:t> with HALHF emittance (simulations in next slide) </a:t>
            </a:r>
            <a:r>
              <a:rPr lang="en-GB" sz="2000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 </a:t>
            </a:r>
            <a:r>
              <a:rPr lang="en-GB" sz="2000" dirty="0">
                <a:latin typeface="Arial Hebrew" pitchFamily="2" charset="-79"/>
                <a:cs typeface="Arial Hebrew" pitchFamily="2" charset="-79"/>
              </a:rPr>
              <a:t>bending strengths scans in the FFS </a:t>
            </a:r>
          </a:p>
        </p:txBody>
      </p:sp>
    </p:spTree>
    <p:extLst>
      <p:ext uri="{BB962C8B-B14F-4D97-AF65-F5344CB8AC3E}">
        <p14:creationId xmlns:p14="http://schemas.microsoft.com/office/powerpoint/2010/main" val="26643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F0B64-687B-8EDA-C342-B841A4F21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F5C83B5E-390A-B595-51E9-11A011007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03616E-1E3D-B9CA-7F77-9B0BBA5476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DBB1FC-A802-4873-0F41-9EFF612A75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6281D8-810B-07D7-7B71-8C3EEBFF1926}"/>
              </a:ext>
            </a:extLst>
          </p:cNvPr>
          <p:cNvSpPr txBox="1"/>
          <p:nvPr/>
        </p:nvSpPr>
        <p:spPr>
          <a:xfrm>
            <a:off x="84371" y="112069"/>
            <a:ext cx="92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BDS scaling with emittance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2FAB7-E96A-77D1-C409-1CECE3E711E1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FF45426-4AF3-BF6B-9C06-AA639E11439B}"/>
              </a:ext>
            </a:extLst>
          </p:cNvPr>
          <p:cNvSpPr txBox="1"/>
          <p:nvPr/>
        </p:nvSpPr>
        <p:spPr>
          <a:xfrm>
            <a:off x="84371" y="770063"/>
            <a:ext cx="119065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000" b="1" dirty="0">
                <a:latin typeface="Arial Hebrew" pitchFamily="2" charset="-79"/>
                <a:cs typeface="Arial Hebrew" pitchFamily="2" charset="-79"/>
              </a:rPr>
              <a:t>A simulation to understand if the CLIC scheme could be used is shown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Bending magnets strengths scan for the FFS and beam size size optimization</a:t>
            </a:r>
          </a:p>
          <a:p>
            <a:endParaRPr lang="en-GB" dirty="0"/>
          </a:p>
        </p:txBody>
      </p:sp>
      <p:pic>
        <p:nvPicPr>
          <p:cNvPr id="5" name="Immagine 4" descr="Immagine che contiene testo, Diagramma, linea, schermata&#10;&#10;Il contenuto generato dall'IA potrebbe non essere corretto.">
            <a:extLst>
              <a:ext uri="{FF2B5EF4-FFF2-40B4-BE49-F238E27FC236}">
                <a16:creationId xmlns:a16="http://schemas.microsoft.com/office/drawing/2014/main" id="{54EF15FB-10D8-C851-60C1-65CB1FF55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63" y="1477949"/>
            <a:ext cx="4527550" cy="342268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9D10C8-4C88-9C22-84C9-89E5FBB533B5}"/>
              </a:ext>
            </a:extLst>
          </p:cNvPr>
          <p:cNvSpPr txBox="1"/>
          <p:nvPr/>
        </p:nvSpPr>
        <p:spPr>
          <a:xfrm>
            <a:off x="606149" y="5043052"/>
            <a:ext cx="1152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We are quite far from the luminosity goals and from the beam size optimization we also do not gain anything </a:t>
            </a:r>
            <a:r>
              <a:rPr lang="en-GB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 the aberrations are too large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We need a longer system or decrease the emittance values </a:t>
            </a:r>
            <a:endParaRPr lang="en-GB" b="1" dirty="0">
              <a:latin typeface="Arial Hebrew" pitchFamily="2" charset="-79"/>
              <a:cs typeface="Arial Hebrew" pitchFamily="2" charset="-79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BDD784E-47FE-6CE9-1015-8C6928494B39}"/>
              </a:ext>
            </a:extLst>
          </p:cNvPr>
          <p:cNvSpPr txBox="1"/>
          <p:nvPr/>
        </p:nvSpPr>
        <p:spPr>
          <a:xfrm>
            <a:off x="7973456" y="4026662"/>
            <a:ext cx="4159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0" i="0" dirty="0">
                <a:solidFill>
                  <a:srgbClr val="24292E"/>
                </a:solidFill>
                <a:effectLst/>
                <a:latin typeface="Arial Hebrew" pitchFamily="2" charset="-79"/>
                <a:cs typeface="Arial Hebrew" pitchFamily="2" charset="-79"/>
              </a:rPr>
              <a:t>FFS Length = </a:t>
            </a:r>
            <a:r>
              <a:rPr lang="it-CH" b="0" i="0" dirty="0">
                <a:solidFill>
                  <a:srgbClr val="005CC5"/>
                </a:solidFill>
                <a:effectLst/>
                <a:latin typeface="Arial Hebrew" pitchFamily="2" charset="-79"/>
                <a:cs typeface="Arial Hebrew" pitchFamily="2" charset="-79"/>
              </a:rPr>
              <a:t>770</a:t>
            </a:r>
            <a:r>
              <a:rPr lang="it-CH" b="0" i="0" dirty="0">
                <a:solidFill>
                  <a:srgbClr val="24292E"/>
                </a:solidFill>
                <a:effectLst/>
                <a:latin typeface="Arial Hebrew" pitchFamily="2" charset="-79"/>
                <a:cs typeface="Arial Hebrew" pitchFamily="2" charset="-79"/>
              </a:rPr>
              <a:t> m </a:t>
            </a:r>
          </a:p>
          <a:p>
            <a:r>
              <a:rPr lang="it-CH" b="0" i="0" dirty="0">
                <a:solidFill>
                  <a:srgbClr val="24292E"/>
                </a:solidFill>
                <a:effectLst/>
                <a:latin typeface="Arial Hebrew" pitchFamily="2" charset="-79"/>
                <a:cs typeface="Arial Hebrew" pitchFamily="2" charset="-79"/>
              </a:rPr>
              <a:t>Beta x/y = </a:t>
            </a:r>
            <a:r>
              <a:rPr lang="it-CH" b="0" i="0" dirty="0">
                <a:solidFill>
                  <a:srgbClr val="005CC5"/>
                </a:solidFill>
                <a:effectLst/>
                <a:latin typeface="Arial Hebrew" pitchFamily="2" charset="-79"/>
                <a:cs typeface="Arial Hebrew" pitchFamily="2" charset="-79"/>
              </a:rPr>
              <a:t>6</a:t>
            </a:r>
            <a:r>
              <a:rPr lang="it-CH" b="0" i="0" dirty="0">
                <a:solidFill>
                  <a:srgbClr val="24292E"/>
                </a:solidFill>
                <a:effectLst/>
                <a:latin typeface="Arial Hebrew" pitchFamily="2" charset="-79"/>
                <a:cs typeface="Arial Hebrew" pitchFamily="2" charset="-79"/>
              </a:rPr>
              <a:t>/</a:t>
            </a:r>
            <a:r>
              <a:rPr lang="it-CH" b="0" i="0" dirty="0">
                <a:solidFill>
                  <a:srgbClr val="005CC5"/>
                </a:solidFill>
                <a:effectLst/>
                <a:latin typeface="Arial Hebrew" pitchFamily="2" charset="-79"/>
                <a:cs typeface="Arial Hebrew" pitchFamily="2" charset="-79"/>
              </a:rPr>
              <a:t>0.08</a:t>
            </a:r>
            <a:r>
              <a:rPr lang="it-CH" b="0" i="0" dirty="0">
                <a:solidFill>
                  <a:srgbClr val="24292E"/>
                </a:solidFill>
                <a:effectLst/>
                <a:latin typeface="Arial Hebrew" pitchFamily="2" charset="-79"/>
                <a:cs typeface="Arial Hebrew" pitchFamily="2" charset="-79"/>
              </a:rPr>
              <a:t> mm </a:t>
            </a:r>
          </a:p>
          <a:p>
            <a:r>
              <a:rPr lang="it-CH" b="0" i="0" dirty="0">
                <a:solidFill>
                  <a:srgbClr val="24292E"/>
                </a:solidFill>
                <a:effectLst/>
                <a:latin typeface="Arial Hebrew" pitchFamily="2" charset="-79"/>
                <a:cs typeface="Arial Hebrew" pitchFamily="2" charset="-79"/>
              </a:rPr>
              <a:t>Beam size x/y (1st order) = </a:t>
            </a:r>
            <a:r>
              <a:rPr lang="it-CH" b="0" i="0" dirty="0">
                <a:solidFill>
                  <a:srgbClr val="005CC5"/>
                </a:solidFill>
                <a:effectLst/>
                <a:latin typeface="Arial Hebrew" pitchFamily="2" charset="-79"/>
                <a:cs typeface="Arial Hebrew" pitchFamily="2" charset="-79"/>
              </a:rPr>
              <a:t>535</a:t>
            </a:r>
            <a:r>
              <a:rPr lang="it-CH" b="0" i="0" dirty="0">
                <a:solidFill>
                  <a:srgbClr val="24292E"/>
                </a:solidFill>
                <a:effectLst/>
                <a:latin typeface="Arial Hebrew" pitchFamily="2" charset="-79"/>
                <a:cs typeface="Arial Hebrew" pitchFamily="2" charset="-79"/>
              </a:rPr>
              <a:t>/</a:t>
            </a:r>
            <a:r>
              <a:rPr lang="it-CH" b="0" i="0" dirty="0">
                <a:solidFill>
                  <a:srgbClr val="005CC5"/>
                </a:solidFill>
                <a:effectLst/>
                <a:latin typeface="Arial Hebrew" pitchFamily="2" charset="-79"/>
                <a:cs typeface="Arial Hebrew" pitchFamily="2" charset="-79"/>
              </a:rPr>
              <a:t>4.3</a:t>
            </a:r>
            <a:r>
              <a:rPr lang="it-CH" b="0" i="0" dirty="0">
                <a:solidFill>
                  <a:srgbClr val="24292E"/>
                </a:solidFill>
                <a:effectLst/>
                <a:latin typeface="Arial Hebrew" pitchFamily="2" charset="-79"/>
                <a:cs typeface="Arial Hebrew" pitchFamily="2" charset="-79"/>
              </a:rPr>
              <a:t> nm</a:t>
            </a:r>
            <a:endParaRPr lang="en-GB" dirty="0">
              <a:latin typeface="Arial Hebrew" pitchFamily="2" charset="-79"/>
              <a:cs typeface="Arial Hebrew" pitchFamily="2" charset="-79"/>
            </a:endParaRPr>
          </a:p>
        </p:txBody>
      </p:sp>
      <p:pic>
        <p:nvPicPr>
          <p:cNvPr id="12" name="Immagine 11" descr="Immagine che contiene testo, linea, diagramma, schermata&#10;&#10;Il contenuto generato dall'IA potrebbe non essere corretto.">
            <a:extLst>
              <a:ext uri="{FF2B5EF4-FFF2-40B4-BE49-F238E27FC236}">
                <a16:creationId xmlns:a16="http://schemas.microsoft.com/office/drawing/2014/main" id="{BC7611BC-A2EF-8A0B-1FBC-70269431B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577" y="1514693"/>
            <a:ext cx="3461105" cy="25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0E3F2-1DEF-5D12-374A-A50D9AE3D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C7E60771-BBB1-7548-6D79-DC91D3A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F4F46A59-810A-AC2E-84C6-4013E62140C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27/02/2025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830D602-ADAF-F69A-4D11-972706BE4B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8F59F51-3E97-D81B-964C-3313A40E04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A35627-AE1D-8CFA-51B8-0014BE29EDAE}"/>
              </a:ext>
            </a:extLst>
          </p:cNvPr>
          <p:cNvSpPr txBox="1"/>
          <p:nvPr/>
        </p:nvSpPr>
        <p:spPr>
          <a:xfrm>
            <a:off x="368383" y="669674"/>
            <a:ext cx="1145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The BDS is composed by: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Diagnostic Section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Collimation Section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Final Focus System</a:t>
            </a:r>
          </a:p>
        </p:txBody>
      </p:sp>
      <p:pic>
        <p:nvPicPr>
          <p:cNvPr id="3" name="Immagine 2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00045C97-A074-BAA5-D234-210CC1C74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28" y="2523916"/>
            <a:ext cx="4189917" cy="3246242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A3180B85-1706-5074-5263-1BD6D2D288BC}"/>
              </a:ext>
            </a:extLst>
          </p:cNvPr>
          <p:cNvSpPr/>
          <p:nvPr/>
        </p:nvSpPr>
        <p:spPr>
          <a:xfrm>
            <a:off x="886690" y="2581397"/>
            <a:ext cx="534483" cy="4434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EC9DB5A-DE19-84E3-99CA-E83381A988CE}"/>
              </a:ext>
            </a:extLst>
          </p:cNvPr>
          <p:cNvSpPr txBox="1"/>
          <p:nvPr/>
        </p:nvSpPr>
        <p:spPr>
          <a:xfrm>
            <a:off x="1827507" y="2127188"/>
            <a:ext cx="843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Hebrew" pitchFamily="2" charset="-79"/>
                <a:cs typeface="Arial Hebrew" pitchFamily="2" charset="-79"/>
              </a:rPr>
              <a:t>The starting point to make the dual BDS design is to split the beamline from the DS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1B5CB75-B0FC-0EF1-C570-F64FB23ED4F0}"/>
              </a:ext>
            </a:extLst>
          </p:cNvPr>
          <p:cNvCxnSpPr>
            <a:cxnSpLocks/>
          </p:cNvCxnSpPr>
          <p:nvPr/>
        </p:nvCxnSpPr>
        <p:spPr>
          <a:xfrm flipV="1">
            <a:off x="1334039" y="2469123"/>
            <a:ext cx="906391" cy="1635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 descr="Immagine che contiene testo, Carattere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84D048A8-96C7-BD37-39D5-C8401CA75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205" y="2566063"/>
            <a:ext cx="5204315" cy="303656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D7FD219-68F9-76D9-F31B-2B24E2C42CFB}"/>
              </a:ext>
            </a:extLst>
          </p:cNvPr>
          <p:cNvSpPr txBox="1"/>
          <p:nvPr/>
        </p:nvSpPr>
        <p:spPr>
          <a:xfrm>
            <a:off x="0" y="-82877"/>
            <a:ext cx="11098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Development of the Model to construct the Dual BDS for CLIC</a:t>
            </a:r>
          </a:p>
        </p:txBody>
      </p:sp>
    </p:spTree>
    <p:extLst>
      <p:ext uri="{BB962C8B-B14F-4D97-AF65-F5344CB8AC3E}">
        <p14:creationId xmlns:p14="http://schemas.microsoft.com/office/powerpoint/2010/main" val="39312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5F2AA-28B1-5C00-450C-98AF504BE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D38CD832-041B-8F77-5A7D-B6EEAAB7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DF92DC-1B73-630C-97F4-4E2E0AA7C14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CF6F550-A063-0C7D-D7F7-F3F3792705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4F1EE4-8EF0-3254-63D4-633615DA827E}"/>
              </a:ext>
            </a:extLst>
          </p:cNvPr>
          <p:cNvSpPr txBox="1"/>
          <p:nvPr/>
        </p:nvSpPr>
        <p:spPr>
          <a:xfrm>
            <a:off x="0" y="-82877"/>
            <a:ext cx="11098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Development of the Model to construct the Dual BDS for CLIC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0130E44-6DF6-1F61-4FF2-F0CD3D39A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063"/>
            <a:ext cx="4161918" cy="237823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21292EB-DFDE-5B14-E501-4170A39E8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18" y="3167413"/>
            <a:ext cx="4621494" cy="264085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653549B-2D84-6BFD-1A84-45561273D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95" y="931291"/>
            <a:ext cx="4524532" cy="2585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684A2B1-11E5-8B6B-576B-4CBF4C342075}"/>
                  </a:ext>
                </a:extLst>
              </p:cNvPr>
              <p:cNvSpPr txBox="1"/>
              <p:nvPr/>
            </p:nvSpPr>
            <p:spPr>
              <a:xfrm>
                <a:off x="366883" y="4037244"/>
                <a:ext cx="34281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 Hebrew" pitchFamily="2" charset="-79"/>
                    <a:ea typeface="Arial Hebrew Scholar" charset="-79"/>
                    <a:cs typeface="Arial Hebrew" pitchFamily="2" charset="-79"/>
                  </a:rPr>
                  <a:t>8 more cells with a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  <a:ea typeface="Arial Hebrew Scholar" charset="-79"/>
                        <a:cs typeface="Arial Hebrew Scholar" charset="-79"/>
                      </a:rPr>
                      <m:t>𝜇</m:t>
                    </m:r>
                    <m:r>
                      <a:rPr lang="en-US" sz="1600" i="1">
                        <a:latin typeface="Cambria Math" charset="0"/>
                        <a:ea typeface="Arial Hebrew Scholar" charset="-79"/>
                        <a:cs typeface="Arial Hebrew Scholar" charset="-79"/>
                      </a:rPr>
                      <m:t> </m:t>
                    </m:r>
                  </m:oMath>
                </a14:m>
                <a:r>
                  <a:rPr lang="en-US" sz="1600" dirty="0">
                    <a:latin typeface="Arial Hebrew" pitchFamily="2" charset="-79"/>
                    <a:ea typeface="Arial Hebrew Scholar" charset="-79"/>
                    <a:cs typeface="Arial Hebrew" pitchFamily="2" charset="-79"/>
                  </a:rPr>
                  <a:t>of 45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  <a:ea typeface="Arial Hebrew Scholar" charset="-79"/>
                        <a:cs typeface="Arial Hebrew Scholar" charset="-79"/>
                      </a:rPr>
                      <m:t>°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Arial Hebrew Scholar" charset="-79"/>
                        <a:cs typeface="Arial Hebrew Scholar" charset="-79"/>
                      </a:rPr>
                      <m:t> </m:t>
                    </m:r>
                  </m:oMath>
                </a14:m>
                <a:r>
                  <a:rPr lang="en-GB" sz="1600" dirty="0">
                    <a:latin typeface="Arial Hebrew" pitchFamily="2" charset="-79"/>
                    <a:cs typeface="Arial Hebrew" pitchFamily="2" charset="-79"/>
                    <a:sym typeface="Wingdings" pitchFamily="2" charset="2"/>
                  </a:rPr>
                  <a:t></a:t>
                </a:r>
              </a:p>
              <a:p>
                <a:r>
                  <a:rPr lang="en-GB" sz="1600" dirty="0">
                    <a:latin typeface="Arial Hebrew" pitchFamily="2" charset="-79"/>
                    <a:cs typeface="Arial Hebrew" pitchFamily="2" charset="-79"/>
                    <a:sym typeface="Wingdings" pitchFamily="2" charset="2"/>
                  </a:rPr>
                  <a:t>       </a:t>
                </a:r>
                <a:r>
                  <a:rPr lang="en-US" sz="1600" dirty="0">
                    <a:latin typeface="Arial Hebrew" pitchFamily="2" charset="-79"/>
                    <a:ea typeface="Arial Hebrew Scholar" charset="-79"/>
                    <a:cs typeface="Arial Hebrew" pitchFamily="2" charset="-79"/>
                  </a:rPr>
                  <a:t>additional length of 300 m</a:t>
                </a:r>
                <a:endParaRPr lang="en-GB" sz="1600" dirty="0">
                  <a:latin typeface="Arial Hebrew" pitchFamily="2" charset="-79"/>
                  <a:cs typeface="Arial Hebrew" pitchFamily="2" charset="-79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684A2B1-11E5-8B6B-576B-4CBF4C342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83" y="4037244"/>
                <a:ext cx="3428151" cy="584775"/>
              </a:xfrm>
              <a:prstGeom prst="rect">
                <a:avLst/>
              </a:prstGeom>
              <a:blipFill>
                <a:blip r:embed="rId6"/>
                <a:stretch>
                  <a:fillRect l="-735" t="-6383" b="-14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6A9E968-8DB0-CFF7-01B2-57FA71461B66}"/>
              </a:ext>
            </a:extLst>
          </p:cNvPr>
          <p:cNvSpPr txBox="1"/>
          <p:nvPr/>
        </p:nvSpPr>
        <p:spPr>
          <a:xfrm>
            <a:off x="4339193" y="1618656"/>
            <a:ext cx="31284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Hebrew" pitchFamily="2" charset="-79"/>
                <a:ea typeface="Arial Hebrew Scholar" charset="-79"/>
                <a:cs typeface="Arial Hebrew" pitchFamily="2" charset="-79"/>
              </a:rPr>
              <a:t>The FODO cells have been filled with Dipoles + Dispersion Suppressor for the separation of the two BDS</a:t>
            </a:r>
          </a:p>
          <a:p>
            <a:endParaRPr lang="en-GB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7FAB691-F947-FBC5-9D97-2F3EA7B7B6F0}"/>
              </a:ext>
            </a:extLst>
          </p:cNvPr>
          <p:cNvSpPr txBox="1"/>
          <p:nvPr/>
        </p:nvSpPr>
        <p:spPr>
          <a:xfrm>
            <a:off x="8150637" y="3862283"/>
            <a:ext cx="40413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Hebrew" pitchFamily="2" charset="-79"/>
                <a:ea typeface="Arial Hebrew Scholar" charset="-79"/>
                <a:cs typeface="Arial Hebrew" pitchFamily="2" charset="-79"/>
              </a:rPr>
              <a:t>We have different lengths of the DS </a:t>
            </a:r>
            <a:r>
              <a:rPr lang="en-US" sz="1600" dirty="0">
                <a:latin typeface="Arial Hebrew" pitchFamily="2" charset="-79"/>
                <a:ea typeface="Arial Hebrew Scholar" charset="-79"/>
                <a:cs typeface="Arial Hebrew" pitchFamily="2" charset="-79"/>
                <a:sym typeface="Wingdings" pitchFamily="2" charset="2"/>
              </a:rPr>
              <a:t> </a:t>
            </a:r>
            <a:r>
              <a:rPr lang="en-US" sz="1600" dirty="0">
                <a:latin typeface="Arial Hebrew" pitchFamily="2" charset="-79"/>
                <a:ea typeface="Arial Hebrew Scholar" charset="-79"/>
                <a:cs typeface="Arial Hebrew" pitchFamily="2" charset="-79"/>
              </a:rPr>
              <a:t>the new layout involves four different beamlines in order to provide the desired longitudinal and transverse separation</a:t>
            </a:r>
          </a:p>
          <a:p>
            <a:endParaRPr lang="en-GB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2885F59-7D7D-A5F9-3BD3-747DBEAEA7DE}"/>
              </a:ext>
            </a:extLst>
          </p:cNvPr>
          <p:cNvSpPr txBox="1"/>
          <p:nvPr/>
        </p:nvSpPr>
        <p:spPr>
          <a:xfrm>
            <a:off x="366883" y="959792"/>
            <a:ext cx="3175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 Hebrew Scholar" pitchFamily="2" charset="-79"/>
                <a:cs typeface="Arial Hebrew Scholar" pitchFamily="2" charset="-79"/>
              </a:rPr>
              <a:t>DS for the single IR (baseline design with long L*)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1959098-3441-DE5A-D6BC-EAA5C935DE4C}"/>
              </a:ext>
            </a:extLst>
          </p:cNvPr>
          <p:cNvSpPr txBox="1"/>
          <p:nvPr/>
        </p:nvSpPr>
        <p:spPr>
          <a:xfrm>
            <a:off x="3726281" y="3204802"/>
            <a:ext cx="4353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 Hebrew Scholar" pitchFamily="2" charset="-79"/>
                <a:cs typeface="Arial Hebrew Scholar" pitchFamily="2" charset="-79"/>
              </a:rPr>
              <a:t>New DS for the dual IRs in the case of the shorter DS (BDS2 e-)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36BE707-F944-736A-0ED9-48F20F830C00}"/>
              </a:ext>
            </a:extLst>
          </p:cNvPr>
          <p:cNvSpPr txBox="1"/>
          <p:nvPr/>
        </p:nvSpPr>
        <p:spPr>
          <a:xfrm>
            <a:off x="7838936" y="959792"/>
            <a:ext cx="3956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 Hebrew Scholar" pitchFamily="2" charset="-79"/>
                <a:cs typeface="Arial Hebrew Scholar" pitchFamily="2" charset="-79"/>
              </a:rPr>
              <a:t>New DS for the dual IRs in the case of the longer DS (BDS2 e+)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2A3CD-B293-8E83-EBA6-DE3E3FB19875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BB63A-5545-C420-D1F2-506E6D99A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98659B81-5089-7563-0ACA-E4BEC37F9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956F5B8-4548-5F76-9FA4-FE69810616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ACF46FA-1D65-1F66-1085-CECEA8DDF0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6F046C-3650-6C0D-B89D-2624A615E9AA}"/>
              </a:ext>
            </a:extLst>
          </p:cNvPr>
          <p:cNvSpPr txBox="1"/>
          <p:nvPr/>
        </p:nvSpPr>
        <p:spPr>
          <a:xfrm>
            <a:off x="84370" y="181107"/>
            <a:ext cx="92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Dual BDS for CLIC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DA49C6E-E7E2-9F60-FDF2-AF88E664E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50" y="1253576"/>
            <a:ext cx="6993447" cy="23008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60FF2DD-E72F-753F-5305-4CCF528FB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046" y="2039772"/>
            <a:ext cx="4566519" cy="3229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EE78EFF-CEE6-79B9-9D80-79217DF7C489}"/>
                  </a:ext>
                </a:extLst>
              </p:cNvPr>
              <p:cNvSpPr txBox="1"/>
              <p:nvPr/>
            </p:nvSpPr>
            <p:spPr>
              <a:xfrm>
                <a:off x="327348" y="4185740"/>
                <a:ext cx="67300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Ø"/>
                </a:pPr>
                <a:r>
                  <a:rPr lang="en-GB" sz="1600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Four different beam lines have been constructed to provide: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GB" sz="1600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Longitudinal separation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charset="0"/>
                        <a:ea typeface="Arial Hebrew Scholar" charset="-79"/>
                        <a:cs typeface="Arial Hebrew Scholar" charset="-79"/>
                      </a:rPr>
                      <m:t>~</m:t>
                    </m:r>
                  </m:oMath>
                </a14:m>
                <a:r>
                  <a:rPr lang="en-GB" sz="1600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 40 m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GB" sz="1600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Transverse separation of 10 m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lang="en-GB" sz="1600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charset="0"/>
                        <a:ea typeface="Arial Hebrew Scholar" charset="-79"/>
                        <a:cs typeface="Arial Hebrew Scholar" charset="-79"/>
                      </a:rPr>
                      <m:t>𝜃</m:t>
                    </m:r>
                  </m:oMath>
                </a14:m>
                <a:r>
                  <a:rPr lang="en-GB" sz="1600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 in the DS of the BDS2 is 4.83 </a:t>
                </a:r>
                <a:r>
                  <a:rPr lang="en-GB" sz="1600" dirty="0" err="1">
                    <a:latin typeface="Arial Hebrew Scholar" charset="-79"/>
                    <a:ea typeface="Arial Hebrew Scholar" charset="-79"/>
                    <a:cs typeface="Arial Hebrew Scholar" charset="-79"/>
                  </a:rPr>
                  <a:t>mrad</a:t>
                </a:r>
                <a:endParaRPr lang="en-GB" sz="1600" dirty="0">
                  <a:latin typeface="Arial Hebrew Scholar" charset="-79"/>
                  <a:ea typeface="Arial Hebrew Scholar" charset="-79"/>
                  <a:cs typeface="Arial Hebrew Scholar" charset="-79"/>
                </a:endParaRPr>
              </a:p>
              <a:p>
                <a:pPr marL="285750" indent="-285750">
                  <a:buFont typeface="Wingdings" charset="2"/>
                  <a:buChar char="Ø"/>
                </a:pPr>
                <a:r>
                  <a:rPr lang="en-GB" sz="1600" b="1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The crossing angles at IR1 and IR2 are respectively 16.5 </a:t>
                </a:r>
                <a:r>
                  <a:rPr lang="en-GB" sz="1600" b="1" dirty="0" err="1">
                    <a:latin typeface="Arial Hebrew Scholar" charset="-79"/>
                    <a:ea typeface="Arial Hebrew Scholar" charset="-79"/>
                    <a:cs typeface="Arial Hebrew Scholar" charset="-79"/>
                  </a:rPr>
                  <a:t>mrad</a:t>
                </a:r>
                <a:r>
                  <a:rPr lang="en-GB" sz="1600" b="1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 and 26 </a:t>
                </a:r>
                <a:r>
                  <a:rPr lang="en-GB" sz="1600" b="1" dirty="0" err="1">
                    <a:latin typeface="Arial Hebrew Scholar" charset="-79"/>
                    <a:ea typeface="Arial Hebrew Scholar" charset="-79"/>
                    <a:cs typeface="Arial Hebrew Scholar" charset="-79"/>
                  </a:rPr>
                  <a:t>mrad</a:t>
                </a:r>
                <a:endParaRPr lang="en-GB" sz="1600" b="1" dirty="0">
                  <a:latin typeface="Arial Hebrew Scholar" charset="-79"/>
                  <a:ea typeface="Arial Hebrew Scholar" charset="-79"/>
                  <a:cs typeface="Arial Hebrew Scholar" charset="-79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4935507-37D5-C52B-1509-7820BF84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8" y="4185740"/>
                <a:ext cx="6730049" cy="1569660"/>
              </a:xfrm>
              <a:prstGeom prst="rect">
                <a:avLst/>
              </a:prstGeom>
              <a:blipFill>
                <a:blip r:embed="rId5"/>
                <a:stretch>
                  <a:fillRect l="-377" t="-2400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BDF55D7A-8441-EE3B-9318-C9F3364B48B3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541D8-77BB-1A6A-17E6-99D83ED7D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08322817-6D2A-1DDD-70C4-8283F808D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5BC4115-43D9-7B5A-17EA-B6E31EE2CEA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411FF1D-8CC0-ABF8-D22E-4E68059261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0BE832-8B36-243E-33A6-FA5D71EF208C}"/>
              </a:ext>
            </a:extLst>
          </p:cNvPr>
          <p:cNvSpPr txBox="1"/>
          <p:nvPr/>
        </p:nvSpPr>
        <p:spPr>
          <a:xfrm>
            <a:off x="84370" y="181107"/>
            <a:ext cx="92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Dual BDS for CLIC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99B96B7-4E54-49F0-BC72-2346D9BCB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50" y="1253576"/>
            <a:ext cx="6993447" cy="23008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56D9E31-AC46-4711-8A61-B3E40572D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046" y="2039772"/>
            <a:ext cx="4566519" cy="3229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198DDBF-E4B5-DDBF-6204-9C4395AF36D2}"/>
                  </a:ext>
                </a:extLst>
              </p:cNvPr>
              <p:cNvSpPr txBox="1"/>
              <p:nvPr/>
            </p:nvSpPr>
            <p:spPr>
              <a:xfrm>
                <a:off x="327348" y="4259384"/>
                <a:ext cx="67300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Ø"/>
                </a:pPr>
                <a:r>
                  <a:rPr lang="en-GB" sz="1600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Four different beam lines have been constructed to provide: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GB" sz="1600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Longitudinal separation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charset="0"/>
                        <a:ea typeface="Arial Hebrew Scholar" charset="-79"/>
                        <a:cs typeface="Arial Hebrew Scholar" charset="-79"/>
                      </a:rPr>
                      <m:t>~</m:t>
                    </m:r>
                  </m:oMath>
                </a14:m>
                <a:r>
                  <a:rPr lang="en-GB" sz="1600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 40 m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GB" sz="1600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Transverse separation of 10 m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lang="en-GB" sz="1600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charset="0"/>
                        <a:ea typeface="Arial Hebrew Scholar" charset="-79"/>
                        <a:cs typeface="Arial Hebrew Scholar" charset="-79"/>
                      </a:rPr>
                      <m:t>𝜃</m:t>
                    </m:r>
                  </m:oMath>
                </a14:m>
                <a:r>
                  <a:rPr lang="en-GB" sz="1600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 in the DS of the BDS2 is 4.83 </a:t>
                </a:r>
                <a:r>
                  <a:rPr lang="en-GB" sz="1600" dirty="0" err="1">
                    <a:latin typeface="Arial Hebrew Scholar" charset="-79"/>
                    <a:ea typeface="Arial Hebrew Scholar" charset="-79"/>
                    <a:cs typeface="Arial Hebrew Scholar" charset="-79"/>
                  </a:rPr>
                  <a:t>mrad</a:t>
                </a:r>
                <a:endParaRPr lang="en-GB" sz="1600" dirty="0">
                  <a:latin typeface="Arial Hebrew Scholar" charset="-79"/>
                  <a:ea typeface="Arial Hebrew Scholar" charset="-79"/>
                  <a:cs typeface="Arial Hebrew Scholar" charset="-79"/>
                </a:endParaRPr>
              </a:p>
              <a:p>
                <a:pPr marL="285750" indent="-285750">
                  <a:buFont typeface="Wingdings" charset="2"/>
                  <a:buChar char="Ø"/>
                </a:pPr>
                <a:r>
                  <a:rPr lang="en-GB" sz="1600" b="1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The crossing angles at IR1 and IR2 are respectively 16.5 </a:t>
                </a:r>
                <a:r>
                  <a:rPr lang="en-GB" sz="1600" b="1" dirty="0" err="1">
                    <a:latin typeface="Arial Hebrew Scholar" charset="-79"/>
                    <a:ea typeface="Arial Hebrew Scholar" charset="-79"/>
                    <a:cs typeface="Arial Hebrew Scholar" charset="-79"/>
                  </a:rPr>
                  <a:t>mrad</a:t>
                </a:r>
                <a:r>
                  <a:rPr lang="en-GB" sz="1600" b="1" dirty="0">
                    <a:latin typeface="Arial Hebrew Scholar" charset="-79"/>
                    <a:ea typeface="Arial Hebrew Scholar" charset="-79"/>
                    <a:cs typeface="Arial Hebrew Scholar" charset="-79"/>
                  </a:rPr>
                  <a:t> and 26 </a:t>
                </a:r>
                <a:r>
                  <a:rPr lang="en-GB" sz="1600" b="1" dirty="0" err="1">
                    <a:latin typeface="Arial Hebrew Scholar" charset="-79"/>
                    <a:ea typeface="Arial Hebrew Scholar" charset="-79"/>
                    <a:cs typeface="Arial Hebrew Scholar" charset="-79"/>
                  </a:rPr>
                  <a:t>mrad</a:t>
                </a:r>
                <a:endParaRPr lang="en-GB" sz="1600" b="1" dirty="0">
                  <a:latin typeface="Arial Hebrew Scholar" charset="-79"/>
                  <a:ea typeface="Arial Hebrew Scholar" charset="-79"/>
                  <a:cs typeface="Arial Hebrew Scholar" charset="-79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7AF1780-3A59-2D1D-A16A-B0EB14401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8" y="4259384"/>
                <a:ext cx="6730049" cy="1569660"/>
              </a:xfrm>
              <a:prstGeom prst="rect">
                <a:avLst/>
              </a:prstGeom>
              <a:blipFill>
                <a:blip r:embed="rId5"/>
                <a:stretch>
                  <a:fillRect l="-377" t="-2419" b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33833A95-AF56-5F4B-6570-5429D07D4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02" y="1225617"/>
            <a:ext cx="3424665" cy="2541843"/>
          </a:xfrm>
          <a:prstGeom prst="rect">
            <a:avLst/>
          </a:prstGeom>
        </p:spPr>
      </p:pic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4FB32056-EA97-6A36-41FF-36DECC951271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C9DE0-1250-06C2-BC52-8730CDBEA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459AA4AF-2334-EC2C-8141-649383CB2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A934717-0435-9A95-140B-E22AA725324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EA81832-5C8F-0012-C441-DE4016321E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7B0AA0-0D06-F386-7D2F-231CC49C02A7}"/>
              </a:ext>
            </a:extLst>
          </p:cNvPr>
          <p:cNvSpPr txBox="1"/>
          <p:nvPr/>
        </p:nvSpPr>
        <p:spPr>
          <a:xfrm>
            <a:off x="84370" y="181107"/>
            <a:ext cx="92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Dual BDS for CLIC at 3 TeV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A3C53BF2-E708-1D84-248E-0300E6F094DB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F5FD1EB-BE2A-8C39-0981-2D6A8E54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909" y="769315"/>
            <a:ext cx="8787904" cy="3596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C321FA4-1669-0D58-4370-0B3E00FE77C2}"/>
                  </a:ext>
                </a:extLst>
              </p:cNvPr>
              <p:cNvSpPr txBox="1"/>
              <p:nvPr/>
            </p:nvSpPr>
            <p:spPr>
              <a:xfrm>
                <a:off x="428349" y="4521905"/>
                <a:ext cx="889378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charset="2"/>
                  <a:buChar char="Ø"/>
                </a:pPr>
                <a:r>
                  <a:rPr lang="en-GB" dirty="0">
                    <a:latin typeface="Arial Hebrew" pitchFamily="2" charset="-79"/>
                    <a:ea typeface="Arial Hebrew" charset="-79"/>
                    <a:cs typeface="Arial Hebrew" pitchFamily="2" charset="-79"/>
                  </a:rPr>
                  <a:t>In order to have the IRs at the exact same locations as in the CLIC 380 GeV case: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GB" dirty="0">
                    <a:latin typeface="Arial Hebrew" pitchFamily="2" charset="-79"/>
                    <a:ea typeface="Arial Hebrew" charset="-79"/>
                    <a:cs typeface="Arial Hebrew" pitchFamily="2" charset="-79"/>
                  </a:rPr>
                  <a:t>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charset="0"/>
                        <a:ea typeface="Arial Hebrew" charset="-79"/>
                        <a:cs typeface="Arial Hebrew" charset="-79"/>
                      </a:rPr>
                      <m:t>𝜃</m:t>
                    </m:r>
                  </m:oMath>
                </a14:m>
                <a:r>
                  <a:rPr lang="en-GB" dirty="0">
                    <a:latin typeface="Arial Hebrew" pitchFamily="2" charset="-79"/>
                    <a:ea typeface="Arial Hebrew" charset="-79"/>
                    <a:cs typeface="Arial Hebrew" pitchFamily="2" charset="-79"/>
                  </a:rPr>
                  <a:t> in the DS of the BDS2 is 2.75 </a:t>
                </a:r>
                <a:r>
                  <a:rPr lang="en-GB" dirty="0" err="1">
                    <a:latin typeface="Arial Hebrew" pitchFamily="2" charset="-79"/>
                    <a:ea typeface="Arial Hebrew" charset="-79"/>
                    <a:cs typeface="Arial Hebrew" pitchFamily="2" charset="-79"/>
                  </a:rPr>
                  <a:t>mrad</a:t>
                </a:r>
                <a:endParaRPr lang="en-GB" dirty="0">
                  <a:latin typeface="Arial Hebrew" pitchFamily="2" charset="-79"/>
                  <a:ea typeface="Arial Hebrew" charset="-79"/>
                  <a:cs typeface="Arial Hebrew" pitchFamily="2" charset="-79"/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GB" b="1" dirty="0">
                    <a:latin typeface="Arial Hebrew" pitchFamily="2" charset="-79"/>
                    <a:ea typeface="Arial Hebrew" charset="-79"/>
                    <a:cs typeface="Arial Hebrew" pitchFamily="2" charset="-79"/>
                  </a:rPr>
                  <a:t>The crossing angles at IR1 and IR2 are respectively 20 </a:t>
                </a:r>
                <a:r>
                  <a:rPr lang="en-GB" b="1" dirty="0" err="1">
                    <a:latin typeface="Arial Hebrew" pitchFamily="2" charset="-79"/>
                    <a:ea typeface="Arial Hebrew" charset="-79"/>
                    <a:cs typeface="Arial Hebrew" pitchFamily="2" charset="-79"/>
                  </a:rPr>
                  <a:t>mrad</a:t>
                </a:r>
                <a:r>
                  <a:rPr lang="en-GB" b="1" dirty="0">
                    <a:latin typeface="Arial Hebrew" pitchFamily="2" charset="-79"/>
                    <a:ea typeface="Arial Hebrew" charset="-79"/>
                    <a:cs typeface="Arial Hebrew" pitchFamily="2" charset="-79"/>
                  </a:rPr>
                  <a:t> and 25.5 </a:t>
                </a:r>
                <a:r>
                  <a:rPr lang="en-GB" b="1" dirty="0" err="1">
                    <a:latin typeface="Arial Hebrew" pitchFamily="2" charset="-79"/>
                    <a:ea typeface="Arial Hebrew" charset="-79"/>
                    <a:cs typeface="Arial Hebrew" pitchFamily="2" charset="-79"/>
                  </a:rPr>
                  <a:t>mrad</a:t>
                </a:r>
                <a:endParaRPr lang="en-GB" b="1" dirty="0">
                  <a:latin typeface="Arial Hebrew" pitchFamily="2" charset="-79"/>
                  <a:ea typeface="Arial Hebrew" charset="-79"/>
                  <a:cs typeface="Arial Hebrew" pitchFamily="2" charset="-79"/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GB" dirty="0">
                    <a:latin typeface="Arial Hebrew" pitchFamily="2" charset="-79"/>
                    <a:ea typeface="Arial Hebrew" charset="-79"/>
                    <a:cs typeface="Arial Hebrew" pitchFamily="2" charset="-79"/>
                  </a:rPr>
                  <a:t>Additional length of 1.2 km </a:t>
                </a:r>
                <a:r>
                  <a:rPr lang="en-GB" dirty="0">
                    <a:latin typeface="Arial Hebrew" pitchFamily="2" charset="-79"/>
                    <a:ea typeface="Arial Hebrew" charset="-79"/>
                    <a:cs typeface="Arial Hebrew" pitchFamily="2" charset="-79"/>
                    <a:sym typeface="Wingdings" pitchFamily="2" charset="2"/>
                  </a:rPr>
                  <a:t> </a:t>
                </a:r>
                <a:r>
                  <a:rPr lang="en-GB" dirty="0">
                    <a:latin typeface="Arial Hebrew" pitchFamily="2" charset="-79"/>
                    <a:ea typeface="Arial Hebrew" charset="-79"/>
                    <a:cs typeface="Arial Hebrew" pitchFamily="2" charset="-79"/>
                    <a:sym typeface="Wingdings"/>
                  </a:rPr>
                  <a:t>total length of the DS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Arial Hebrew" charset="-79"/>
                        <a:cs typeface="Arial Hebrew" charset="-79"/>
                      </a:rPr>
                      <m:t>~ </m:t>
                    </m:r>
                  </m:oMath>
                </a14:m>
                <a:r>
                  <a:rPr lang="en-GB" dirty="0">
                    <a:latin typeface="Arial Hebrew" pitchFamily="2" charset="-79"/>
                    <a:ea typeface="Arial Hebrew" charset="-79"/>
                    <a:cs typeface="Arial Hebrew" pitchFamily="2" charset="-79"/>
                    <a:sym typeface="Wingdings"/>
                  </a:rPr>
                  <a:t>1.5 km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C321FA4-1669-0D58-4370-0B3E00FE7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49" y="4521905"/>
                <a:ext cx="8893781" cy="1200329"/>
              </a:xfrm>
              <a:prstGeom prst="rect">
                <a:avLst/>
              </a:prstGeom>
              <a:blipFill>
                <a:blip r:embed="rId4"/>
                <a:stretch>
                  <a:fillRect l="-428" t="-5263" b="-7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3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20557-33C5-AD94-7335-B0C9FB15A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91C8B3A5-48B3-F6FA-F3E5-03836CFC5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509782-C0F2-5F8C-78B4-2B7902F5E93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F29F6F0-CB03-E9F1-9FA9-9934F8031C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77C8CD-4342-6CDA-152D-A178B0585604}"/>
              </a:ext>
            </a:extLst>
          </p:cNvPr>
          <p:cNvSpPr txBox="1"/>
          <p:nvPr/>
        </p:nvSpPr>
        <p:spPr>
          <a:xfrm>
            <a:off x="60778" y="219151"/>
            <a:ext cx="1140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Dual BDS for CLIC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299C3A-151D-86A0-B7D0-919146DDF626}"/>
              </a:ext>
            </a:extLst>
          </p:cNvPr>
          <p:cNvSpPr txBox="1"/>
          <p:nvPr/>
        </p:nvSpPr>
        <p:spPr>
          <a:xfrm>
            <a:off x="6121259" y="1422379"/>
            <a:ext cx="5618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 Hebrew" pitchFamily="2" charset="-79"/>
                <a:cs typeface="Arial Hebrew" pitchFamily="2" charset="-79"/>
              </a:rPr>
              <a:t>The luminosity loss can be considered negligible (1.5%) for the CLIC 380 GeV case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 Hebrew" pitchFamily="2" charset="-79"/>
                <a:cs typeface="Arial Hebrew" pitchFamily="2" charset="-79"/>
              </a:rPr>
              <a:t>Increasing the energy (3 TeV) will cause a percentage of luminosity loss from the new bending magnet of approx. 10%</a:t>
            </a:r>
            <a:endParaRPr lang="it-CH" sz="1600" dirty="0">
              <a:latin typeface="Arial Hebrew" pitchFamily="2" charset="-79"/>
              <a:cs typeface="Arial Hebrew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600" dirty="0">
                <a:latin typeface="Arial Hebrew" pitchFamily="2" charset="-79"/>
                <a:cs typeface="Arial Hebrew" pitchFamily="2" charset="-79"/>
              </a:rPr>
              <a:t>Working with the civil engineering team to develop a feasible design, including the placement of the beam dumps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600" dirty="0">
                <a:latin typeface="Arial Hebrew" pitchFamily="2" charset="-79"/>
                <a:cs typeface="Arial Hebrew" pitchFamily="2" charset="-79"/>
              </a:rPr>
              <a:t>Possible solutions for insufficient space include adding shielding or incorporating a vertical bending magnet in BDS2. This option still requires further optimization but appears feasible, with a luminosity loss of 7% for a 0.4 m vertical offset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600" dirty="0">
                <a:latin typeface="Arial Hebrew" pitchFamily="2" charset="-79"/>
                <a:cs typeface="Arial Hebrew" pitchFamily="2" charset="-79"/>
              </a:rPr>
              <a:t>Other solution proposed is to increase the transverse separation of 10 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6EEA8-A721-5289-EAEA-4454D80B74DA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  <p:pic>
        <p:nvPicPr>
          <p:cNvPr id="10" name="Immagine 9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3440E3AC-0E7A-66CE-E0BC-1A18FBDB8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8" y="1166352"/>
            <a:ext cx="6009964" cy="42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4DA25-A98F-D9B8-AC01-FAAD62D3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8CD0D98C-9C06-C7AE-84CD-D94039483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22B611-0BD4-EFB3-48B9-9AD860C16F2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F854DBE-9556-CDFB-510E-101B488CB2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D817CF-E62B-FE55-82EB-600F234A6461}"/>
              </a:ext>
            </a:extLst>
          </p:cNvPr>
          <p:cNvSpPr txBox="1"/>
          <p:nvPr/>
        </p:nvSpPr>
        <p:spPr>
          <a:xfrm>
            <a:off x="165781" y="176573"/>
            <a:ext cx="92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HALHF Dual BDS (scaled from CLIC)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F520F-C8DC-8736-33CB-3CD202B7FDCE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729E2B-2FFF-37F7-3EA6-F9C781DD0860}"/>
              </a:ext>
            </a:extLst>
          </p:cNvPr>
          <p:cNvSpPr txBox="1"/>
          <p:nvPr/>
        </p:nvSpPr>
        <p:spPr>
          <a:xfrm>
            <a:off x="168515" y="897752"/>
            <a:ext cx="80501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For HALHF we could use the same idea of the design as the CLIC one</a:t>
            </a:r>
          </a:p>
          <a:p>
            <a:endParaRPr lang="en-GB" dirty="0">
              <a:latin typeface="Arial Hebrew" pitchFamily="2" charset="-79"/>
              <a:cs typeface="Arial Hebrew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The BDS would be at least 350 m longer for the two IPs solution at 375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Hebrew" pitchFamily="2" charset="-79"/>
              <a:cs typeface="Arial Hebrew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The luminosity loss will depend to the final optimized system (not possible to say now) </a:t>
            </a:r>
          </a:p>
          <a:p>
            <a:endParaRPr lang="en-GB" dirty="0">
              <a:latin typeface="Arial Hebrew" pitchFamily="2" charset="-79"/>
              <a:cs typeface="Arial Hebrew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Fundamental would be the L* and the detector size, to see how to optimize the dual BDS to have the necessary space to allocate the two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Hebrew" pitchFamily="2" charset="-79"/>
              <a:cs typeface="Arial Hebrew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>
                <a:solidFill>
                  <a:srgbClr val="000000"/>
                </a:solidFill>
                <a:latin typeface="Arial Hebrew" pitchFamily="2" charset="-79"/>
                <a:cs typeface="Arial Hebrew" pitchFamily="2" charset="-79"/>
              </a:rPr>
              <a:t>L</a:t>
            </a:r>
            <a:r>
              <a:rPr lang="it-CH" dirty="0">
                <a:solidFill>
                  <a:srgbClr val="000000"/>
                </a:solidFill>
                <a:effectLst/>
                <a:latin typeface="Arial Hebrew" pitchFamily="2" charset="-79"/>
                <a:cs typeface="Arial Hebrew" pitchFamily="2" charset="-79"/>
              </a:rPr>
              <a:t>engths needs to be larger than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 (coming only from the two CLIC designs optimized):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CH" dirty="0">
                <a:latin typeface="Arial Hebrew" pitchFamily="2" charset="-79"/>
                <a:cs typeface="Arial Hebrew" pitchFamily="2" charset="-79"/>
              </a:rPr>
              <a:t>375 GeV → approx. 2600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CH" dirty="0">
                <a:latin typeface="Arial Hebrew" pitchFamily="2" charset="-79"/>
                <a:cs typeface="Arial Hebrew" pitchFamily="2" charset="-79"/>
              </a:rPr>
              <a:t>570 GeV → approx. 2850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CH" dirty="0">
                <a:latin typeface="Arial Hebrew" pitchFamily="2" charset="-79"/>
                <a:cs typeface="Arial Hebrew" pitchFamily="2" charset="-79"/>
              </a:rPr>
              <a:t>825 GeV → approx. 3200 m</a:t>
            </a:r>
            <a:endParaRPr lang="en-GB" dirty="0">
              <a:latin typeface="Arial Hebrew" pitchFamily="2" charset="-79"/>
              <a:cs typeface="Arial Hebrew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Hebrew" pitchFamily="2" charset="-79"/>
              <a:cs typeface="Arial Hebrew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 Hebrew" pitchFamily="2" charset="-79"/>
                <a:cs typeface="Arial Hebrew" pitchFamily="2" charset="-79"/>
              </a:rPr>
              <a:t>Also in this case the large emittance will make the system even longer </a:t>
            </a:r>
          </a:p>
        </p:txBody>
      </p:sp>
      <p:pic>
        <p:nvPicPr>
          <p:cNvPr id="13" name="Immagine 12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C2C49D2E-D993-406E-D4A7-3C96379B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705" y="1948590"/>
            <a:ext cx="3669194" cy="25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90B1A-7021-2FC1-A8EE-CA32B5591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5DEDA98D-F17A-080A-699B-B0CDC8EEC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5B260889-16CA-1DA4-9249-DBF76575CE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27/02/2025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F4F4618-1EF4-0D48-1A89-CED31FD2ED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FFD3DB2-652F-A49F-817B-76EAD1044E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B00A2B-DC02-642B-EA18-F42AEA2499F2}"/>
              </a:ext>
            </a:extLst>
          </p:cNvPr>
          <p:cNvSpPr txBox="1"/>
          <p:nvPr/>
        </p:nvSpPr>
        <p:spPr>
          <a:xfrm>
            <a:off x="84369" y="191494"/>
            <a:ext cx="6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Outline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D6AA86-B16E-47CA-1130-133EB13329D2}"/>
              </a:ext>
            </a:extLst>
          </p:cNvPr>
          <p:cNvSpPr txBox="1"/>
          <p:nvPr/>
        </p:nvSpPr>
        <p:spPr>
          <a:xfrm>
            <a:off x="203508" y="1015256"/>
            <a:ext cx="776994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400" dirty="0">
                <a:latin typeface="Arial Hebrew" pitchFamily="2" charset="-79"/>
                <a:cs typeface="Arial Hebrew" pitchFamily="2" charset="-79"/>
              </a:rPr>
              <a:t>Motivation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>
                <a:latin typeface="Arial Hebrew" pitchFamily="2" charset="-79"/>
                <a:cs typeface="Arial Hebrew" pitchFamily="2" charset="-79"/>
              </a:rPr>
              <a:t>Introduction to the BDS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>
                <a:latin typeface="Arial Hebrew" pitchFamily="2" charset="-79"/>
                <a:cs typeface="Arial Hebrew" pitchFamily="2" charset="-79"/>
              </a:rPr>
              <a:t>Status of the HALHF BDS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Comparison with CLIC and ILC BDS designs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BDS scaling with 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BDS scaling with Emittance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>
                <a:latin typeface="Arial Hebrew" pitchFamily="2" charset="-79"/>
                <a:cs typeface="Arial Hebrew" pitchFamily="2" charset="-79"/>
              </a:rPr>
              <a:t>Dual BDS option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Development of the model to construct the Dual BDS in CLIC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 CLIC Dual BDS Design at 380 GeV and 3 TeV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 HALHF dual BDS (scaled from CLIC Design)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>
                <a:latin typeface="Arial Hebrew" pitchFamily="2" charset="-79"/>
                <a:cs typeface="Arial Hebrew" pitchFamily="2" charset="-79"/>
              </a:rPr>
              <a:t>Conclusion for the ESPPU Document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>
                <a:latin typeface="Arial Hebrew" pitchFamily="2" charset="-79"/>
                <a:cs typeface="Arial Hebrew" pitchFamily="2" charset="-79"/>
              </a:rPr>
              <a:t>Future Plans for HALHF BDS </a:t>
            </a:r>
          </a:p>
        </p:txBody>
      </p:sp>
    </p:spTree>
    <p:extLst>
      <p:ext uri="{BB962C8B-B14F-4D97-AF65-F5344CB8AC3E}">
        <p14:creationId xmlns:p14="http://schemas.microsoft.com/office/powerpoint/2010/main" val="22502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01567-D9A3-6C6D-684A-B85292E46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D254F15A-6CE1-291A-7398-198A21C3E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0AA1DD9-2E86-CE35-5991-AD7BA44A1D8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DEC5BC3-6C1A-2DE4-E6B7-CDB4C7EDA4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32F1CE-BA51-003C-E5AB-2D028FC90C90}"/>
              </a:ext>
            </a:extLst>
          </p:cNvPr>
          <p:cNvSpPr txBox="1"/>
          <p:nvPr/>
        </p:nvSpPr>
        <p:spPr>
          <a:xfrm>
            <a:off x="0" y="75663"/>
            <a:ext cx="9101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Conclusion for the ESPPU Document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DA744-DEB9-A8F8-2196-8B38837340FE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0A96E0-E28B-C225-E6CE-8292A04D3469}"/>
              </a:ext>
            </a:extLst>
          </p:cNvPr>
          <p:cNvSpPr txBox="1"/>
          <p:nvPr/>
        </p:nvSpPr>
        <p:spPr>
          <a:xfrm>
            <a:off x="209023" y="836534"/>
            <a:ext cx="1198297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latin typeface="Arial Hebrew" pitchFamily="2" charset="-79"/>
                <a:cs typeface="Arial Hebrew" pitchFamily="2" charset="-79"/>
              </a:rPr>
              <a:t>Length of the BDS (min length from CLIC design) for one 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Length needs to be larger than 2.20 km for HALHF 375 GeV BDS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Length needs to be larger than 2.45 km for HALHF 570 GeV BDS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Length needs to be larger than 2.70 km for HALHF 825 GeV BDS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Arial Hebrew" pitchFamily="2" charset="-79"/>
              <a:cs typeface="Arial Hebrew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latin typeface="Arial Hebrew" pitchFamily="2" charset="-79"/>
                <a:cs typeface="Arial Hebrew" pitchFamily="2" charset="-79"/>
              </a:rPr>
              <a:t>The large emittance will cause a longer system </a:t>
            </a:r>
            <a:r>
              <a:rPr lang="en-GB" sz="2000" b="1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</a:t>
            </a:r>
            <a:r>
              <a:rPr lang="en-GB" sz="2000" dirty="0">
                <a:latin typeface="Arial Hebrew" pitchFamily="2" charset="-79"/>
                <a:cs typeface="Arial Hebrew" pitchFamily="2" charset="-79"/>
              </a:rPr>
              <a:t>The bend scans showed that the challenge is huge</a:t>
            </a:r>
            <a:endParaRPr lang="en-GB" sz="2000" b="1" dirty="0">
              <a:latin typeface="Arial Hebrew" pitchFamily="2" charset="-79"/>
              <a:cs typeface="Arial Hebrew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Strong aberrations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CH" sz="2000" dirty="0">
                <a:solidFill>
                  <a:srgbClr val="000000"/>
                </a:solidFill>
                <a:latin typeface="Arial Hebrew" pitchFamily="2" charset="-79"/>
                <a:cs typeface="Arial Hebrew" pitchFamily="2" charset="-79"/>
              </a:rPr>
              <a:t>P</a:t>
            </a:r>
            <a:r>
              <a:rPr lang="it-CH" sz="2000" dirty="0">
                <a:solidFill>
                  <a:srgbClr val="000000"/>
                </a:solidFill>
                <a:effectLst/>
                <a:latin typeface="Arial Hebrew" pitchFamily="2" charset="-79"/>
                <a:cs typeface="Arial Hebrew" pitchFamily="2" charset="-79"/>
              </a:rPr>
              <a:t>hysical aperture</a:t>
            </a:r>
          </a:p>
          <a:p>
            <a:pPr lvl="1"/>
            <a:endParaRPr lang="en-GB" sz="2000" dirty="0">
              <a:latin typeface="Arial Hebrew" pitchFamily="2" charset="-79"/>
              <a:cs typeface="Arial Hebrew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latin typeface="Arial Hebrew" pitchFamily="2" charset="-79"/>
                <a:cs typeface="Arial Hebrew" pitchFamily="2" charset="-79"/>
              </a:rPr>
              <a:t>Dual IPs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The minimum additional length would be 350 m </a:t>
            </a:r>
            <a:r>
              <a:rPr lang="en-GB" sz="2000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because of the additional dipoles to split the two BDSs</a:t>
            </a:r>
          </a:p>
          <a:p>
            <a:pPr lvl="1"/>
            <a:endParaRPr lang="en-GB" sz="2000" b="1" dirty="0">
              <a:latin typeface="Arial Hebrew" pitchFamily="2" charset="-79"/>
              <a:cs typeface="Arial Hebrew" pitchFamily="2" charset="-79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CH" sz="2000" b="1" dirty="0">
                <a:solidFill>
                  <a:srgbClr val="000000"/>
                </a:solidFill>
                <a:latin typeface="Arial Hebrew" pitchFamily="2" charset="-79"/>
                <a:cs typeface="Arial Hebrew" pitchFamily="2" charset="-79"/>
              </a:rPr>
              <a:t>L</a:t>
            </a:r>
            <a:r>
              <a:rPr lang="it-CH" sz="2000" b="1" dirty="0">
                <a:solidFill>
                  <a:srgbClr val="000000"/>
                </a:solidFill>
                <a:effectLst/>
                <a:latin typeface="Arial Hebrew" pitchFamily="2" charset="-79"/>
                <a:cs typeface="Arial Hebrew" pitchFamily="2" charset="-79"/>
              </a:rPr>
              <a:t>ength needs to be larger than</a:t>
            </a:r>
            <a:r>
              <a:rPr lang="en-GB" sz="2000" b="1" dirty="0">
                <a:latin typeface="Arial Hebrew" pitchFamily="2" charset="-79"/>
                <a:cs typeface="Arial Hebrew" pitchFamily="2" charset="-79"/>
              </a:rPr>
              <a:t> </a:t>
            </a:r>
            <a:r>
              <a:rPr lang="en-GB" sz="2000" b="1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2.6 km, unless we can take advantage of plasma </a:t>
            </a:r>
            <a:r>
              <a:rPr lang="en-GB" sz="2000" b="1" dirty="0" err="1">
                <a:latin typeface="Arial Hebrew" pitchFamily="2" charset="-79"/>
                <a:cs typeface="Arial Hebrew" pitchFamily="2" charset="-79"/>
                <a:sym typeface="Wingdings" pitchFamily="2" charset="2"/>
              </a:rPr>
              <a:t>linac</a:t>
            </a:r>
            <a:r>
              <a:rPr lang="en-GB" sz="2000" b="1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 (this needs R&amp;D) or find a compromise for the emittance values</a:t>
            </a:r>
            <a:endParaRPr lang="en-GB" sz="2000" b="1" dirty="0">
              <a:latin typeface="Arial Hebrew" pitchFamily="2" charset="-79"/>
              <a:cs typeface="Arial Hebrew" pitchFamily="2" charset="-79"/>
            </a:endParaRP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3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86BA-FC7D-7493-30E8-B58501E2D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B1D047DE-BCD9-F444-9673-9CF142F7F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B99E39F-90DF-5205-74F6-BB8B319810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CEEDB6F-B9B1-7502-2DF4-2B7BE4BBA8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3EB6CA-8072-5941-C265-0B431C840ACF}"/>
              </a:ext>
            </a:extLst>
          </p:cNvPr>
          <p:cNvSpPr txBox="1"/>
          <p:nvPr/>
        </p:nvSpPr>
        <p:spPr>
          <a:xfrm>
            <a:off x="84370" y="159193"/>
            <a:ext cx="788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Future Plans for HALHF BDS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A9AB4F-37FD-AD65-79A3-EB98A968B54A}"/>
              </a:ext>
            </a:extLst>
          </p:cNvPr>
          <p:cNvSpPr txBox="1"/>
          <p:nvPr/>
        </p:nvSpPr>
        <p:spPr>
          <a:xfrm>
            <a:off x="201056" y="867079"/>
            <a:ext cx="117534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The plan for the next year (Pre-CDR)? </a:t>
            </a:r>
            <a:r>
              <a:rPr lang="en-GB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 </a:t>
            </a:r>
            <a:r>
              <a:rPr lang="en-GB" b="1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try to have an optimized BDS for HALHF </a:t>
            </a:r>
            <a:endParaRPr lang="en-GB" b="1" dirty="0">
              <a:latin typeface="Arial Hebrew" pitchFamily="2" charset="-79"/>
              <a:cs typeface="Arial Hebrew" pitchFamily="2" charset="-79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700" dirty="0">
                <a:latin typeface="Arial Hebrew" pitchFamily="2" charset="-79"/>
                <a:cs typeface="Arial Hebrew" pitchFamily="2" charset="-79"/>
              </a:rPr>
              <a:t>Design and optimize the electron BDS for HALHF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 Hebrew" pitchFamily="2" charset="-79"/>
                <a:cs typeface="Arial Hebrew" pitchFamily="2" charset="-79"/>
              </a:rPr>
              <a:t>Do we need to think to a compromise with the plasma </a:t>
            </a:r>
            <a:r>
              <a:rPr lang="en-US" sz="1700" dirty="0" err="1">
                <a:latin typeface="Arial Hebrew" pitchFamily="2" charset="-79"/>
                <a:cs typeface="Arial Hebrew" pitchFamily="2" charset="-79"/>
              </a:rPr>
              <a:t>linac</a:t>
            </a:r>
            <a:r>
              <a:rPr lang="en-US" sz="1700" dirty="0">
                <a:latin typeface="Arial Hebrew" pitchFamily="2" charset="-79"/>
                <a:cs typeface="Arial Hebrew" pitchFamily="2" charset="-79"/>
              </a:rPr>
              <a:t>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 Hebrew" pitchFamily="2" charset="-79"/>
                <a:cs typeface="Arial Hebrew" pitchFamily="2" charset="-79"/>
              </a:rPr>
              <a:t>Could we benefit from a Damping Ring to decrease the emittance and shorten the BDS?</a:t>
            </a:r>
            <a:endParaRPr lang="en-US" sz="1700" dirty="0">
              <a:latin typeface="Arial Hebrew" pitchFamily="2" charset="-79"/>
              <a:cs typeface="Arial Hebrew" pitchFamily="2" charset="-79"/>
            </a:endParaRPr>
          </a:p>
          <a:p>
            <a:pPr lvl="2"/>
            <a:endParaRPr lang="en-US" sz="1700" dirty="0">
              <a:latin typeface="Arial Hebrew" pitchFamily="2" charset="-79"/>
              <a:cs typeface="Arial Hebrew" pitchFamily="2" charset="-79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700" dirty="0">
                <a:latin typeface="Arial Hebrew" pitchFamily="2" charset="-79"/>
                <a:cs typeface="Arial Hebrew" pitchFamily="2" charset="-79"/>
              </a:rPr>
              <a:t>Design the BDS for the positron side </a:t>
            </a:r>
            <a:r>
              <a:rPr lang="en-US" sz="1700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 complete unexplored field (could not be shorter than a minimum reference)</a:t>
            </a:r>
            <a:endParaRPr lang="en-US" sz="1700" dirty="0">
              <a:latin typeface="Arial Hebrew" pitchFamily="2" charset="-79"/>
              <a:cs typeface="Arial Hebrew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700" dirty="0">
              <a:latin typeface="Arial Hebrew" pitchFamily="2" charset="-79"/>
              <a:cs typeface="Arial Hebrew" pitchFamily="2" charset="-79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700" dirty="0">
                <a:latin typeface="Arial Hebrew" pitchFamily="2" charset="-79"/>
                <a:cs typeface="Arial Hebrew" pitchFamily="2" charset="-79"/>
              </a:rPr>
              <a:t>Impact of 2 IPs (luminosity, length, etc.)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 Hebrew" pitchFamily="2" charset="-79"/>
                <a:cs typeface="Arial Hebrew" pitchFamily="2" charset="-79"/>
              </a:rPr>
              <a:t>Produce a BDS design for dual IPs, starting from the HALHF optimized design at one IP, starting before with the electron BDS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 Hebrew" pitchFamily="2" charset="-79"/>
                <a:cs typeface="Arial Hebrew" pitchFamily="2" charset="-79"/>
              </a:rPr>
              <a:t>How realistic we should be (transverse and longitudinal displacements)?</a:t>
            </a:r>
          </a:p>
          <a:p>
            <a:pPr marL="800100" lvl="1" indent="-342900">
              <a:buFont typeface="+mj-lt"/>
              <a:buAutoNum type="arabicPeriod"/>
            </a:pPr>
            <a:endParaRPr lang="en-US" sz="1700" dirty="0">
              <a:latin typeface="Arial Hebrew" pitchFamily="2" charset="-79"/>
              <a:cs typeface="Arial Hebrew" pitchFamily="2" charset="-79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700" dirty="0">
                <a:latin typeface="Arial Hebrew" pitchFamily="2" charset="-79"/>
                <a:cs typeface="Arial Hebrew" pitchFamily="2" charset="-79"/>
              </a:rPr>
              <a:t>Plasma-</a:t>
            </a:r>
            <a:r>
              <a:rPr lang="en-US" sz="1700" dirty="0" err="1">
                <a:latin typeface="Arial Hebrew" pitchFamily="2" charset="-79"/>
                <a:cs typeface="Arial Hebrew" pitchFamily="2" charset="-79"/>
              </a:rPr>
              <a:t>linac</a:t>
            </a:r>
            <a:r>
              <a:rPr lang="en-US" sz="1700" dirty="0">
                <a:latin typeface="Arial Hebrew" pitchFamily="2" charset="-79"/>
                <a:cs typeface="Arial Hebrew" pitchFamily="2" charset="-79"/>
              </a:rPr>
              <a:t> specific optimizations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 Hebrew" pitchFamily="2" charset="-79"/>
                <a:cs typeface="Arial Hebrew" pitchFamily="2" charset="-79"/>
              </a:rPr>
              <a:t>Define initial concepts for integration of BDS goals (e.g. beam collimation) into plasma </a:t>
            </a:r>
            <a:r>
              <a:rPr lang="en-US" sz="1700" dirty="0" err="1">
                <a:latin typeface="Arial Hebrew" pitchFamily="2" charset="-79"/>
                <a:cs typeface="Arial Hebrew" pitchFamily="2" charset="-79"/>
              </a:rPr>
              <a:t>linac</a:t>
            </a:r>
            <a:r>
              <a:rPr lang="en-US" sz="1700" dirty="0">
                <a:latin typeface="Arial Hebrew" pitchFamily="2" charset="-79"/>
                <a:cs typeface="Arial Hebrew" pitchFamily="2" charset="-79"/>
              </a:rPr>
              <a:t> </a:t>
            </a:r>
            <a:r>
              <a:rPr lang="en-US" sz="1700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 collaboration with plasma experts and possibly c</a:t>
            </a:r>
            <a:r>
              <a:rPr lang="en-US" sz="1700" dirty="0">
                <a:latin typeface="Arial Hebrew" pitchFamily="2" charset="-79"/>
                <a:cs typeface="Arial Hebrew" pitchFamily="2" charset="-79"/>
              </a:rPr>
              <a:t>ollaborate with 10 TeV plasma collider to achieve a new design with laser-based beam collimation</a:t>
            </a:r>
          </a:p>
          <a:p>
            <a:pPr lvl="2"/>
            <a:endParaRPr lang="en-US" sz="1700" dirty="0">
              <a:latin typeface="Arial Hebrew" pitchFamily="2" charset="-79"/>
              <a:cs typeface="Arial Hebrew" pitchFamily="2" charset="-79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1700" b="1" dirty="0">
                <a:latin typeface="Arial Hebrew" pitchFamily="2" charset="-79"/>
                <a:cs typeface="Arial Hebrew" pitchFamily="2" charset="-79"/>
              </a:rPr>
              <a:t>The design is very challenging and we do not have a solution yet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B8633-899D-D203-E806-C32E5BEFD35B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2A2DE-FFE8-AEE2-DFEE-0B96D97C8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E7EBA8FF-89E9-7573-750B-578458BB2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A26556C-ED6B-6868-8290-28BFD264477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9295B27-A3B8-4959-4B00-66FA5B7A59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04513-28C0-FEBD-577B-DE6E8DA652E5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DC76001-DFB0-EA75-BCBF-AEB67592A3F8}"/>
              </a:ext>
            </a:extLst>
          </p:cNvPr>
          <p:cNvSpPr/>
          <p:nvPr/>
        </p:nvSpPr>
        <p:spPr>
          <a:xfrm>
            <a:off x="2369127" y="2576813"/>
            <a:ext cx="7453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Arial Hebrew" pitchFamily="2" charset="-79"/>
                <a:ea typeface="Arial Hebrew" charset="-79"/>
                <a:cs typeface="Arial Hebrew" pitchFamily="2" charset="-79"/>
              </a:rPr>
              <a:t>Thank you for the attention!</a:t>
            </a:r>
          </a:p>
        </p:txBody>
      </p:sp>
    </p:spTree>
    <p:extLst>
      <p:ext uri="{BB962C8B-B14F-4D97-AF65-F5344CB8AC3E}">
        <p14:creationId xmlns:p14="http://schemas.microsoft.com/office/powerpoint/2010/main" val="42439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26A03-017A-EDFB-AF8C-00A1482D6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D75D4DCF-2C4F-9C86-34D6-1DD4670FC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68AABCF-AC1C-5370-D7FF-C67D39953D6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27/02/2025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26B8B64-7453-CB69-44A8-F878FCB8B92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869522-E1D2-71CB-D83D-F645F54E42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A6762C-5E14-F399-577A-75385D4BC00A}"/>
              </a:ext>
            </a:extLst>
          </p:cNvPr>
          <p:cNvSpPr txBox="1"/>
          <p:nvPr/>
        </p:nvSpPr>
        <p:spPr>
          <a:xfrm>
            <a:off x="290945" y="168370"/>
            <a:ext cx="6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Motivation</a:t>
            </a:r>
          </a:p>
        </p:txBody>
      </p:sp>
      <p:pic>
        <p:nvPicPr>
          <p:cNvPr id="8" name="Immagine 7" descr="Immagine che contiene testo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690AD2EA-FADD-BB5D-BF60-9F038DBD6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72" y="1437427"/>
            <a:ext cx="11388436" cy="185744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8B568E-9A05-6768-DFDC-964EFEE7C184}"/>
              </a:ext>
            </a:extLst>
          </p:cNvPr>
          <p:cNvSpPr txBox="1"/>
          <p:nvPr/>
        </p:nvSpPr>
        <p:spPr>
          <a:xfrm>
            <a:off x="492181" y="934476"/>
            <a:ext cx="3461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What are we investigating?</a:t>
            </a:r>
          </a:p>
        </p:txBody>
      </p:sp>
    </p:spTree>
    <p:extLst>
      <p:ext uri="{BB962C8B-B14F-4D97-AF65-F5344CB8AC3E}">
        <p14:creationId xmlns:p14="http://schemas.microsoft.com/office/powerpoint/2010/main" val="28999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3518F-A9B1-7148-5C02-B442B34F1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89999CED-DFD2-2A9D-6561-B25E09763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594922EF-9E3F-D532-8656-769E0E9369F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27/02/2025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200416D-DB62-1CF9-99D7-375E9AACAAA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C56F199-6418-77A8-D2F2-4FC1BABF4D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EA960E5-D304-46E8-7D08-2564A9BAAB3E}"/>
              </a:ext>
            </a:extLst>
          </p:cNvPr>
          <p:cNvSpPr txBox="1"/>
          <p:nvPr/>
        </p:nvSpPr>
        <p:spPr>
          <a:xfrm>
            <a:off x="290945" y="168370"/>
            <a:ext cx="6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Motivation</a:t>
            </a:r>
          </a:p>
        </p:txBody>
      </p:sp>
      <p:pic>
        <p:nvPicPr>
          <p:cNvPr id="8" name="Immagine 7" descr="Immagine che contiene testo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6BA84740-7222-6B03-D965-2BF198314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72" y="1437427"/>
            <a:ext cx="11388436" cy="185744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CC1A654-67AC-5838-BAE3-5F707DAB9549}"/>
              </a:ext>
            </a:extLst>
          </p:cNvPr>
          <p:cNvSpPr txBox="1"/>
          <p:nvPr/>
        </p:nvSpPr>
        <p:spPr>
          <a:xfrm>
            <a:off x="492181" y="3560619"/>
            <a:ext cx="75549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What statements we want to do for the ESPPU document?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What would be the minimum BDS length we aim?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How short we can make the BDS in reality?</a:t>
            </a:r>
          </a:p>
          <a:p>
            <a:endParaRPr lang="en-GB" sz="2000" dirty="0">
              <a:latin typeface="Arial Hebrew" pitchFamily="2" charset="-79"/>
              <a:cs typeface="Arial Hebrew" pitchFamily="2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What are we going to study after this 6 weeks, for the pre-CDR?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Try to reach a first optimised BDS design for plasma collider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8FC05B8D-A89B-5E81-0710-850932D49720}"/>
              </a:ext>
            </a:extLst>
          </p:cNvPr>
          <p:cNvSpPr/>
          <p:nvPr/>
        </p:nvSpPr>
        <p:spPr>
          <a:xfrm>
            <a:off x="4031673" y="1813217"/>
            <a:ext cx="5194545" cy="9361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A11DD7E-4B67-C3ED-0CFF-A9E0D00BBE0D}"/>
              </a:ext>
            </a:extLst>
          </p:cNvPr>
          <p:cNvSpPr txBox="1"/>
          <p:nvPr/>
        </p:nvSpPr>
        <p:spPr>
          <a:xfrm>
            <a:off x="492181" y="934476"/>
            <a:ext cx="3461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What are we investigating?</a:t>
            </a:r>
          </a:p>
        </p:txBody>
      </p:sp>
    </p:spTree>
    <p:extLst>
      <p:ext uri="{BB962C8B-B14F-4D97-AF65-F5344CB8AC3E}">
        <p14:creationId xmlns:p14="http://schemas.microsoft.com/office/powerpoint/2010/main" val="34643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86181-B54D-4CB2-DAE7-73EB5DB55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9E442D35-7479-053E-54E5-A440A3BA0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0C7BBDE4-B639-FFE1-E868-17BB95EE615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27/02/2025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0978832-39BA-8F31-5446-034291DE9DB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C22CCAC-8EB5-A014-6C84-4C10B0106C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BC2334-E6A2-7C81-8D74-33D69EDF932F}"/>
              </a:ext>
            </a:extLst>
          </p:cNvPr>
          <p:cNvSpPr txBox="1"/>
          <p:nvPr/>
        </p:nvSpPr>
        <p:spPr>
          <a:xfrm>
            <a:off x="0" y="74207"/>
            <a:ext cx="6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Introduction to the BDS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7AF32D-69DA-A88D-FAAE-4232052141CE}"/>
              </a:ext>
            </a:extLst>
          </p:cNvPr>
          <p:cNvSpPr txBox="1"/>
          <p:nvPr/>
        </p:nvSpPr>
        <p:spPr>
          <a:xfrm>
            <a:off x="112239" y="718127"/>
            <a:ext cx="11455234" cy="1484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The BDS is composed by: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Diagnostic Section (end of ML to collimation section)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Collimation Section (protects the downstream beamline and detector against mis-steered beams from ML and removes beam halo)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Final Focus System (focus the beam to </a:t>
            </a:r>
            <a:r>
              <a:rPr lang="en-GB" dirty="0" err="1">
                <a:latin typeface="Arial Hebrew" pitchFamily="2" charset="-79"/>
                <a:cs typeface="Arial Hebrew" pitchFamily="2" charset="-79"/>
              </a:rPr>
              <a:t>nanometer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 level and correct the chromaticity)</a:t>
            </a:r>
          </a:p>
        </p:txBody>
      </p:sp>
      <p:pic>
        <p:nvPicPr>
          <p:cNvPr id="3" name="Immagine 2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53E56F17-36EC-0129-E5E3-F04B4AF32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28" y="2523916"/>
            <a:ext cx="4189917" cy="3246242"/>
          </a:xfrm>
          <a:prstGeom prst="rect">
            <a:avLst/>
          </a:prstGeom>
        </p:spPr>
      </p:pic>
      <p:pic>
        <p:nvPicPr>
          <p:cNvPr id="12" name="Immagine 11" descr="Immagine che contiene testo, Carattere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39269D8C-E0B1-EAEF-4AA1-37DB1A1BC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205" y="2566063"/>
            <a:ext cx="5204315" cy="30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2793B-C3EA-0D88-7C08-E40CDBC82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7F79CE93-6BD9-1643-F281-824707FC6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23B0ED2-6EDC-07C9-653A-5D5EA8385BB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366F6B3-D02D-B4C9-9A56-58EE2683F6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9C4FAD-EA83-27C1-849C-8195B9BDC265}"/>
              </a:ext>
            </a:extLst>
          </p:cNvPr>
          <p:cNvSpPr txBox="1"/>
          <p:nvPr/>
        </p:nvSpPr>
        <p:spPr>
          <a:xfrm>
            <a:off x="239081" y="191494"/>
            <a:ext cx="11250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Comparison with CLIC and ILC BDS Designs</a:t>
            </a:r>
          </a:p>
        </p:txBody>
      </p:sp>
      <p:pic>
        <p:nvPicPr>
          <p:cNvPr id="3" name="Immagine 2" descr="Immagine che contiene testo, ricevuta, schermata, numero&#10;&#10;Il contenuto generato dall'IA potrebbe non essere corretto.">
            <a:extLst>
              <a:ext uri="{FF2B5EF4-FFF2-40B4-BE49-F238E27FC236}">
                <a16:creationId xmlns:a16="http://schemas.microsoft.com/office/drawing/2014/main" id="{C8D8B098-B3EF-4CB3-27CD-0C633F850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2137"/>
            <a:ext cx="11873847" cy="29539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41827C-449E-1FBC-5147-B399054899D7}"/>
              </a:ext>
            </a:extLst>
          </p:cNvPr>
          <p:cNvSpPr txBox="1"/>
          <p:nvPr/>
        </p:nvSpPr>
        <p:spPr>
          <a:xfrm>
            <a:off x="117097" y="4196070"/>
            <a:ext cx="118738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ILC BDS keeps the same length for the energy upgrades (approx. 2.4 km)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CLIC BDS Design goes from 1.9 km at 380 GeV to 2.6 km at 1.5 TeV (only one BDS)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For the two IPs option for CLIC the BDS length would be 300 m longer for the version at low energy </a:t>
            </a:r>
            <a:r>
              <a:rPr lang="en-GB" sz="2000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 2.2 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Hebrew" pitchFamily="2" charset="-79"/>
                <a:cs typeface="Arial Hebrew" pitchFamily="2" charset="-79"/>
                <a:sym typeface="Wingdings" pitchFamily="2" charset="2"/>
              </a:rPr>
              <a:t>Fundamental is the choice of the L* (distance from the last magnet to the IP) in the design  </a:t>
            </a:r>
            <a:r>
              <a:rPr lang="en-GB" sz="2000" dirty="0">
                <a:latin typeface="Arial Hebrew" pitchFamily="2" charset="-79"/>
                <a:cs typeface="Arial Hebrew" pitchFamily="2" charset="-79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B19AF-D121-B606-B793-755A51B1020C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A70AF-B3C4-506E-9A60-909D51C05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5EE8E80D-7597-4161-EA8D-71C641599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C5F9BB2E-E532-8687-9BDD-4A68F4B512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27/02/2025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4E4D870-942C-D820-9289-2F16EDD433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2CF527-D91B-26A9-99D4-EA2E0DF25943}"/>
              </a:ext>
            </a:extLst>
          </p:cNvPr>
          <p:cNvSpPr txBox="1"/>
          <p:nvPr/>
        </p:nvSpPr>
        <p:spPr>
          <a:xfrm>
            <a:off x="0" y="130422"/>
            <a:ext cx="86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BDS Scaling with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2D9D528D-BE1F-087A-BEFC-C2361183E41A}"/>
                  </a:ext>
                </a:extLst>
              </p:cNvPr>
              <p:cNvSpPr txBox="1"/>
              <p:nvPr/>
            </p:nvSpPr>
            <p:spPr>
              <a:xfrm>
                <a:off x="157262" y="1856138"/>
                <a:ext cx="6085861" cy="2664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CH" sz="2000" b="0" i="0" u="none" strike="noStrike" dirty="0">
                    <a:effectLst/>
                    <a:latin typeface="Arial Hebrew" pitchFamily="2" charset="-79"/>
                    <a:cs typeface="Arial Hebrew" pitchFamily="2" charset="-79"/>
                  </a:rPr>
                  <a:t>As we venture into higher energy frontiers, the role of BDS becomes increasingly critical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CH" sz="2000" b="0" i="0" u="none" strike="noStrike" dirty="0">
                  <a:effectLst/>
                  <a:latin typeface="Arial Hebrew" pitchFamily="2" charset="-79"/>
                  <a:cs typeface="Arial Hebrew" pitchFamily="2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CH" sz="2000" dirty="0">
                    <a:latin typeface="Arial Hebrew" pitchFamily="2" charset="-79"/>
                    <a:cs typeface="Arial Hebrew" pitchFamily="2" charset="-79"/>
                  </a:rPr>
                  <a:t>The scaling laws of the different parts of the BDS* from literature are: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b="0" dirty="0">
                    <a:latin typeface="Arial Hebrew" pitchFamily="2" charset="-79"/>
                    <a:cs typeface="Arial Hebrew" pitchFamily="2" charset="-79"/>
                  </a:rPr>
                  <a:t>Energy </a:t>
                </a:r>
                <a:r>
                  <a:rPr lang="it-IT" sz="1600" b="0" dirty="0" err="1">
                    <a:latin typeface="Arial Hebrew" pitchFamily="2" charset="-79"/>
                    <a:cs typeface="Arial Hebrew" pitchFamily="2" charset="-79"/>
                  </a:rPr>
                  <a:t>Collimation</a:t>
                </a:r>
                <a:r>
                  <a:rPr lang="it-IT" sz="1600" b="0" dirty="0">
                    <a:latin typeface="Arial Hebrew" pitchFamily="2" charset="-79"/>
                    <a:cs typeface="Arial Hebrew" pitchFamily="2" charset="-79"/>
                  </a:rPr>
                  <a:t> </a:t>
                </a:r>
                <a:r>
                  <a:rPr lang="it-IT" sz="1600" b="0" dirty="0" err="1">
                    <a:latin typeface="Arial Hebrew" pitchFamily="2" charset="-79"/>
                    <a:cs typeface="Arial Hebrew" pitchFamily="2" charset="-79"/>
                  </a:rPr>
                  <a:t>scales</a:t>
                </a:r>
                <a:r>
                  <a:rPr lang="it-IT" sz="1600" b="0" dirty="0">
                    <a:latin typeface="Arial Hebrew" pitchFamily="2" charset="-79"/>
                    <a:cs typeface="Arial Hebrew" pitchFamily="2" charset="-79"/>
                  </a:rPr>
                  <a:t> </a:t>
                </a:r>
                <a:r>
                  <a:rPr lang="it-IT" sz="1600" b="0" dirty="0" err="1">
                    <a:latin typeface="Arial Hebrew" pitchFamily="2" charset="-79"/>
                    <a:cs typeface="Arial Hebrew" pitchFamily="2" charset="-79"/>
                  </a:rPr>
                  <a:t>between</a:t>
                </a:r>
                <a:r>
                  <a:rPr lang="it-IT" sz="1600" b="0" dirty="0">
                    <a:latin typeface="Arial Hebrew" pitchFamily="2" charset="-79"/>
                    <a:cs typeface="Arial Hebrew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0" dirty="0">
                    <a:latin typeface="Arial Hebrew" pitchFamily="2" charset="-79"/>
                    <a:cs typeface="Arial Hebrew" pitchFamily="2" charset="-79"/>
                  </a:rPr>
                  <a:t>and</a:t>
                </a:r>
                <a:r>
                  <a:rPr lang="it-IT" sz="1600" dirty="0">
                    <a:latin typeface="Arial Hebrew" pitchFamily="2" charset="-79"/>
                    <a:cs typeface="Arial Hebrew" pitchFamily="2" charset="-79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CH" sz="1600" dirty="0">
                  <a:latin typeface="Arial Hebrew" pitchFamily="2" charset="-79"/>
                  <a:cs typeface="Arial Hebrew" pitchFamily="2" charset="-79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CH" sz="1600" dirty="0">
                    <a:latin typeface="Arial Hebrew" pitchFamily="2" charset="-79"/>
                    <a:cs typeface="Arial Hebrew" pitchFamily="2" charset="-79"/>
                  </a:rPr>
                  <a:t>Diagnostic and Transverse Collimation scale between</a:t>
                </a:r>
                <a:r>
                  <a:rPr lang="it-IT" sz="1600" dirty="0">
                    <a:latin typeface="Arial Hebrew" pitchFamily="2" charset="-79"/>
                    <a:cs typeface="Arial Hebrew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rad>
                  </m:oMath>
                </a14:m>
                <a:r>
                  <a:rPr lang="it-CH" sz="1600" dirty="0">
                    <a:latin typeface="Arial Hebrew" pitchFamily="2" charset="-79"/>
                    <a:cs typeface="Arial Hebrew" pitchFamily="2" charset="-79"/>
                  </a:rPr>
                  <a:t> and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it-CH" sz="1600" dirty="0">
                  <a:latin typeface="Arial Hebrew" pitchFamily="2" charset="-79"/>
                  <a:cs typeface="Arial Hebrew" pitchFamily="2" charset="-79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CH" sz="1600" dirty="0">
                    <a:latin typeface="Arial Hebrew" pitchFamily="2" charset="-79"/>
                    <a:cs typeface="Arial Hebrew" pitchFamily="2" charset="-79"/>
                  </a:rPr>
                  <a:t>FFS scales as</a:t>
                </a:r>
                <a:r>
                  <a:rPr lang="it-IT" sz="1600" dirty="0">
                    <a:latin typeface="Arial Hebrew" pitchFamily="2" charset="-79"/>
                    <a:cs typeface="Arial Hebrew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t-IT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</m:oMath>
                </a14:m>
                <a:r>
                  <a:rPr lang="it-CH" sz="1600" dirty="0">
                    <a:latin typeface="Arial Hebrew" pitchFamily="2" charset="-79"/>
                    <a:cs typeface="Arial Hebrew" pitchFamily="2" charset="-79"/>
                  </a:rPr>
                  <a:t>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2D9D528D-BE1F-087A-BEFC-C2361183E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62" y="1856138"/>
                <a:ext cx="6085861" cy="2664832"/>
              </a:xfrm>
              <a:prstGeom prst="rect">
                <a:avLst/>
              </a:prstGeom>
              <a:blipFill>
                <a:blip r:embed="rId3"/>
                <a:stretch>
                  <a:fillRect l="-833" t="-1887"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78A265B8-8A15-D8A9-6F64-17101CAED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36" y="1290599"/>
            <a:ext cx="5479308" cy="404646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B6C383-2B0D-FEE5-52ED-20B2D4636CBA}"/>
              </a:ext>
            </a:extLst>
          </p:cNvPr>
          <p:cNvSpPr txBox="1"/>
          <p:nvPr/>
        </p:nvSpPr>
        <p:spPr>
          <a:xfrm>
            <a:off x="289065" y="5565141"/>
            <a:ext cx="10648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*</a:t>
            </a:r>
            <a:r>
              <a:rPr lang="it-CH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White, G., et al. "Beam delivery and final focus systems for multi-TeV advanced linear colliders." </a:t>
            </a:r>
            <a:r>
              <a:rPr lang="it-CH" sz="14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Journal of Instrumentation</a:t>
            </a:r>
            <a:r>
              <a:rPr lang="it-CH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 17.05 (2022): P05042.</a:t>
            </a:r>
            <a:endParaRPr lang="en-GB" sz="1400" dirty="0">
              <a:latin typeface="Garamond" panose="02020404030301010803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6A25F-1315-B9C9-E29E-8CCD6D4CAA58}"/>
              </a:ext>
            </a:extLst>
          </p:cNvPr>
          <p:cNvSpPr txBox="1">
            <a:spLocks/>
          </p:cNvSpPr>
          <p:nvPr/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HALHF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292D3-E9DD-770B-4B05-F70C029EA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F39AF96F-C7EA-EC7D-C67B-44DD97856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D958894-6828-E0E9-CC6E-C73AFE99FB3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27/02/2025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8D9DF4D-2C1A-8763-1BCB-C96648823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B0C1BD-70F0-D35C-F677-42BB9091225B}"/>
              </a:ext>
            </a:extLst>
          </p:cNvPr>
          <p:cNvSpPr txBox="1"/>
          <p:nvPr/>
        </p:nvSpPr>
        <p:spPr>
          <a:xfrm>
            <a:off x="0" y="130422"/>
            <a:ext cx="862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BDS Scaling with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1F3906B-C98D-28B8-AD6B-063D3482232B}"/>
                  </a:ext>
                </a:extLst>
              </p:cNvPr>
              <p:cNvSpPr txBox="1"/>
              <p:nvPr/>
            </p:nvSpPr>
            <p:spPr>
              <a:xfrm>
                <a:off x="201056" y="1092053"/>
                <a:ext cx="5794260" cy="4804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 Hebrew" pitchFamily="2" charset="-79"/>
                    <a:cs typeface="Arial Hebrew" pitchFamily="2" charset="-79"/>
                  </a:rPr>
                  <a:t>We can estimate a better scaling law just using the CLIC BDS designs already optimized: </a:t>
                </a:r>
              </a:p>
              <a:p>
                <a:r>
                  <a:rPr lang="it-CH" dirty="0"/>
                  <a:t>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it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0.35</m:t>
                        </m:r>
                      </m:sup>
                    </m:sSup>
                  </m:oMath>
                </a14:m>
                <a:endParaRPr lang="en-GB" dirty="0">
                  <a:latin typeface="Arial Hebrew" pitchFamily="2" charset="-79"/>
                  <a:cs typeface="Arial Hebrew" pitchFamily="2" charset="-79"/>
                </a:endParaRPr>
              </a:p>
              <a:p>
                <a:endParaRPr lang="en-GB" dirty="0">
                  <a:latin typeface="Arial Hebrew" pitchFamily="2" charset="-79"/>
                  <a:cs typeface="Arial Hebrew" pitchFamily="2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 Hebrew" pitchFamily="2" charset="-79"/>
                    <a:cs typeface="Arial Hebrew" pitchFamily="2" charset="-79"/>
                  </a:rPr>
                  <a:t>Using the CLIC parameters we can get to a minimum achievable length for the HALHF BDS design</a:t>
                </a:r>
              </a:p>
              <a:p>
                <a:endParaRPr lang="en-GB" dirty="0">
                  <a:latin typeface="Arial Hebrew" pitchFamily="2" charset="-79"/>
                  <a:cs typeface="Arial Hebrew" pitchFamily="2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 Hebrew" pitchFamily="2" charset="-79"/>
                    <a:cs typeface="Arial Hebrew" pitchFamily="2" charset="-79"/>
                  </a:rPr>
                  <a:t>For HALHF design the length should be larger than: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 Hebrew" pitchFamily="2" charset="-79"/>
                    <a:cs typeface="Arial Hebrew" pitchFamily="2" charset="-79"/>
                  </a:rPr>
                  <a:t>375 GeV </a:t>
                </a:r>
                <a:r>
                  <a:rPr lang="en-GB" dirty="0">
                    <a:latin typeface="Arial Hebrew" pitchFamily="2" charset="-79"/>
                    <a:cs typeface="Arial Hebrew" pitchFamily="2" charset="-79"/>
                    <a:sym typeface="Wingdings" pitchFamily="2" charset="2"/>
                  </a:rPr>
                  <a:t> </a:t>
                </a:r>
                <a:r>
                  <a:rPr lang="it-CH" dirty="0">
                    <a:latin typeface="Arial Hebrew" pitchFamily="2" charset="-79"/>
                    <a:cs typeface="Arial Hebrew" pitchFamily="2" charset="-79"/>
                  </a:rPr>
                  <a:t>approx. 2200 m</a:t>
                </a:r>
                <a:endParaRPr lang="en-GB" dirty="0">
                  <a:latin typeface="Arial Hebrew" pitchFamily="2" charset="-79"/>
                  <a:cs typeface="Arial Hebrew" pitchFamily="2" charset="-79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 Hebrew" pitchFamily="2" charset="-79"/>
                    <a:cs typeface="Arial Hebrew" pitchFamily="2" charset="-79"/>
                  </a:rPr>
                  <a:t>570 GeV </a:t>
                </a:r>
                <a:r>
                  <a:rPr lang="en-GB" dirty="0">
                    <a:latin typeface="Arial Hebrew" pitchFamily="2" charset="-79"/>
                    <a:cs typeface="Arial Hebrew" pitchFamily="2" charset="-79"/>
                    <a:sym typeface="Wingdings" pitchFamily="2" charset="2"/>
                  </a:rPr>
                  <a:t> approx. </a:t>
                </a:r>
                <a:r>
                  <a:rPr lang="it-CH" dirty="0">
                    <a:latin typeface="Arial Hebrew" pitchFamily="2" charset="-79"/>
                    <a:cs typeface="Arial Hebrew" pitchFamily="2" charset="-79"/>
                  </a:rPr>
                  <a:t>2450 m</a:t>
                </a:r>
                <a:endParaRPr lang="en-GB" dirty="0">
                  <a:latin typeface="Arial Hebrew" pitchFamily="2" charset="-79"/>
                  <a:cs typeface="Arial Hebrew" pitchFamily="2" charset="-79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 Hebrew" pitchFamily="2" charset="-79"/>
                    <a:cs typeface="Arial Hebrew" pitchFamily="2" charset="-79"/>
                  </a:rPr>
                  <a:t>825 GeV </a:t>
                </a:r>
                <a:r>
                  <a:rPr lang="en-GB" dirty="0">
                    <a:latin typeface="Arial Hebrew" pitchFamily="2" charset="-79"/>
                    <a:cs typeface="Arial Hebrew" pitchFamily="2" charset="-79"/>
                    <a:sym typeface="Wingdings" pitchFamily="2" charset="2"/>
                  </a:rPr>
                  <a:t> approx. </a:t>
                </a:r>
                <a:r>
                  <a:rPr lang="it-CH" dirty="0">
                    <a:latin typeface="Arial Hebrew" pitchFamily="2" charset="-79"/>
                    <a:cs typeface="Arial Hebrew" pitchFamily="2" charset="-79"/>
                  </a:rPr>
                  <a:t>2700 m</a:t>
                </a:r>
                <a:endParaRPr lang="en-GB" dirty="0">
                  <a:latin typeface="Arial Hebrew" pitchFamily="2" charset="-79"/>
                  <a:cs typeface="Arial Hebrew" pitchFamily="2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latin typeface="Arial Hebrew" pitchFamily="2" charset="-79"/>
                  <a:cs typeface="Arial Hebrew" pitchFamily="2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Arial Hebrew" pitchFamily="2" charset="-79"/>
                    <a:cs typeface="Arial Hebrew" pitchFamily="2" charset="-79"/>
                  </a:rPr>
                  <a:t>These could be shortened just by reducing the L* value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latin typeface="Arial Hebrew" pitchFamily="2" charset="-79"/>
                  <a:cs typeface="Arial Hebrew" pitchFamily="2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dirty="0">
                    <a:latin typeface="Arial Hebrew" pitchFamily="2" charset="-79"/>
                    <a:cs typeface="Arial Hebrew" pitchFamily="2" charset="-79"/>
                  </a:rPr>
                  <a:t>To take into consideration that the dual IPs will be longer than this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1F3906B-C98D-28B8-AD6B-063D34822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56" y="1092053"/>
                <a:ext cx="5794260" cy="4804392"/>
              </a:xfrm>
              <a:prstGeom prst="rect">
                <a:avLst/>
              </a:prstGeom>
              <a:blipFill>
                <a:blip r:embed="rId3"/>
                <a:stretch>
                  <a:fillRect l="-656" t="-789" b="-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5692AC5D-0168-4A88-58F8-643C7AD67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684" y="1371682"/>
            <a:ext cx="5794260" cy="4042647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0273E9E-7FAB-0779-88AB-CD8D796D0772}"/>
              </a:ext>
            </a:extLst>
          </p:cNvPr>
          <p:cNvSpPr txBox="1">
            <a:spLocks/>
          </p:cNvSpPr>
          <p:nvPr/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HALHF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0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C80BA-F645-3F02-5A34-C252C2DD6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bande-01.eps">
            <a:extLst>
              <a:ext uri="{FF2B5EF4-FFF2-40B4-BE49-F238E27FC236}">
                <a16:creationId xmlns:a16="http://schemas.microsoft.com/office/drawing/2014/main" id="{FE6EB023-AA26-E1D5-2BA1-0FBAD086D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738"/>
            <a:ext cx="12192000" cy="95726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D24CBA6-415E-64B1-919B-84DA5EE48D1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467600" y="63793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HALHF Workshop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8BAEFE4-C1BE-92A5-9094-0476CAF97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520" y="6392662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C0F89D-C8A5-A0E3-4DEE-87BCF4DF7FFB}"/>
              </a:ext>
            </a:extLst>
          </p:cNvPr>
          <p:cNvSpPr txBox="1"/>
          <p:nvPr/>
        </p:nvSpPr>
        <p:spPr>
          <a:xfrm>
            <a:off x="84370" y="181107"/>
            <a:ext cx="92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BDS scaling with emittance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54DB3-B766-484A-D792-E7F8049340DE}"/>
              </a:ext>
            </a:extLst>
          </p:cNvPr>
          <p:cNvSpPr txBox="1">
            <a:spLocks/>
          </p:cNvSpPr>
          <p:nvPr/>
        </p:nvSpPr>
        <p:spPr>
          <a:xfrm>
            <a:off x="5839856" y="63926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27/02/2025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C4F02C-6C20-C6BA-95B0-263026A92D08}"/>
              </a:ext>
            </a:extLst>
          </p:cNvPr>
          <p:cNvSpPr txBox="1"/>
          <p:nvPr/>
        </p:nvSpPr>
        <p:spPr>
          <a:xfrm>
            <a:off x="84371" y="902286"/>
            <a:ext cx="119065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000" b="1" dirty="0">
                <a:latin typeface="Arial Hebrew" pitchFamily="2" charset="-79"/>
                <a:cs typeface="Arial Hebrew" pitchFamily="2" charset="-79"/>
              </a:rPr>
              <a:t>Unfortunately, the length will be significantly different in HALHF because of the very large emittance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2000" dirty="0">
              <a:latin typeface="Arial Hebrew" pitchFamily="2" charset="-79"/>
              <a:cs typeface="Arial Hebrew" pitchFamily="2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000" dirty="0">
                <a:latin typeface="Arial Hebrew" pitchFamily="2" charset="-79"/>
                <a:cs typeface="Arial Hebrew" pitchFamily="2" charset="-79"/>
              </a:rPr>
              <a:t>To try to get a first estimate, a simulation with PLACET and GUINEA-PIG of the CLIC BDS (380 GeV) with an increasing emittance has been done (values not optimized):   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4">
                <a:extLst>
                  <a:ext uri="{FF2B5EF4-FFF2-40B4-BE49-F238E27FC236}">
                    <a16:creationId xmlns:a16="http://schemas.microsoft.com/office/drawing/2014/main" id="{602A9A4C-D9C8-F8B4-94D6-A53AAAFC05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4831685"/>
                  </p:ext>
                </p:extLst>
              </p:nvPr>
            </p:nvGraphicFramePr>
            <p:xfrm>
              <a:off x="1662545" y="2576945"/>
              <a:ext cx="8700654" cy="2177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0218">
                      <a:extLst>
                        <a:ext uri="{9D8B030D-6E8A-4147-A177-3AD203B41FA5}">
                          <a16:colId xmlns:a16="http://schemas.microsoft.com/office/drawing/2014/main" val="3584323295"/>
                        </a:ext>
                      </a:extLst>
                    </a:gridCol>
                    <a:gridCol w="2900218">
                      <a:extLst>
                        <a:ext uri="{9D8B030D-6E8A-4147-A177-3AD203B41FA5}">
                          <a16:colId xmlns:a16="http://schemas.microsoft.com/office/drawing/2014/main" val="1584468977"/>
                        </a:ext>
                      </a:extLst>
                    </a:gridCol>
                    <a:gridCol w="2900218">
                      <a:extLst>
                        <a:ext uri="{9D8B030D-6E8A-4147-A177-3AD203B41FA5}">
                          <a16:colId xmlns:a16="http://schemas.microsoft.com/office/drawing/2014/main" val="3289243376"/>
                        </a:ext>
                      </a:extLst>
                    </a:gridCol>
                  </a:tblGrid>
                  <a:tr h="6538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Emittance,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 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 [nm]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Beam size,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Arial Hebrew" charset="-79"/>
                                      <a:cs typeface="Arial Hebrew" charset="-79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0" smtClean="0">
                                      <a:latin typeface="Cambria Math" charset="0"/>
                                      <a:ea typeface="Arial Hebrew" charset="-79"/>
                                      <a:cs typeface="Arial Hebrew" charset="-79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it-IT" sz="1800" b="1" i="0" smtClean="0">
                                      <a:latin typeface="Cambria Math" charset="0"/>
                                      <a:ea typeface="Arial Hebrew" charset="-79"/>
                                      <a:cs typeface="Arial Hebrew" charset="-79"/>
                                    </a:rPr>
                                    <m:t>𝐱</m:t>
                                  </m:r>
                                </m:sub>
                                <m:sup>
                                  <m:r>
                                    <a:rPr lang="it-IT" sz="1800" b="1" i="0" smtClean="0">
                                      <a:latin typeface="Cambria Math" charset="0"/>
                                      <a:ea typeface="Arial Hebrew" charset="-79"/>
                                      <a:cs typeface="Arial Hebrew" charset="-79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800" b="1" i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 /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Arial Hebrew" charset="-79"/>
                                      <a:cs typeface="Arial Hebrew" charset="-79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0" smtClean="0">
                                      <a:latin typeface="Cambria Math" charset="0"/>
                                      <a:ea typeface="Arial Hebrew" charset="-79"/>
                                      <a:cs typeface="Arial Hebrew" charset="-79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it-IT" sz="1800" b="1" i="0" smtClean="0">
                                      <a:latin typeface="Cambria Math" charset="0"/>
                                      <a:ea typeface="Arial Hebrew" charset="-79"/>
                                      <a:cs typeface="Arial Hebrew" charset="-79"/>
                                    </a:rPr>
                                    <m:t>𝐲</m:t>
                                  </m:r>
                                </m:sub>
                                <m:sup>
                                  <m:r>
                                    <a:rPr lang="it-IT" sz="1800" b="1" i="0" smtClean="0">
                                      <a:latin typeface="Cambria Math" charset="0"/>
                                      <a:ea typeface="Arial Hebrew" charset="-79"/>
                                      <a:cs typeface="Arial Hebrew" charset="-79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800" b="1" i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 [nm]</a:t>
                          </a:r>
                          <a:endParaRPr lang="en-GB" dirty="0">
                            <a:latin typeface="Arial Hebrew" pitchFamily="2" charset="-79"/>
                            <a:cs typeface="Arial Hebrew" pitchFamily="2" charset="-79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Luminosity [</a:t>
                          </a:r>
                          <a:r>
                            <a:rPr lang="en-GB" sz="1800" baseline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cm</a:t>
                          </a:r>
                          <a:r>
                            <a:rPr lang="en-GB" sz="1800" baseline="3000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-2</a:t>
                          </a:r>
                          <a:r>
                            <a:rPr lang="en-GB" sz="1800" baseline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 s</a:t>
                          </a:r>
                          <a:r>
                            <a:rPr lang="en-GB" sz="1800" baseline="3000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-1</a:t>
                          </a:r>
                          <a:r>
                            <a:rPr lang="en-GB" sz="1800" baseline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]</a:t>
                          </a:r>
                          <a:endParaRPr lang="en-GB" dirty="0">
                            <a:latin typeface="Arial Hebrew" pitchFamily="2" charset="-79"/>
                            <a:cs typeface="Arial Hebrew" pitchFamily="2" charset="-79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711015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920/20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149/2.0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2.3e+34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5330347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9200/20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900/9.2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3.7e+33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6645256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9200/200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900/30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8.6e+32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304648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90000/320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9600/730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3.1e+31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05002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4">
                <a:extLst>
                  <a:ext uri="{FF2B5EF4-FFF2-40B4-BE49-F238E27FC236}">
                    <a16:creationId xmlns:a16="http://schemas.microsoft.com/office/drawing/2014/main" id="{602A9A4C-D9C8-F8B4-94D6-A53AAAFC05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4831685"/>
                  </p:ext>
                </p:extLst>
              </p:nvPr>
            </p:nvGraphicFramePr>
            <p:xfrm>
              <a:off x="1662545" y="2576945"/>
              <a:ext cx="8700654" cy="2177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0218">
                      <a:extLst>
                        <a:ext uri="{9D8B030D-6E8A-4147-A177-3AD203B41FA5}">
                          <a16:colId xmlns:a16="http://schemas.microsoft.com/office/drawing/2014/main" val="3584323295"/>
                        </a:ext>
                      </a:extLst>
                    </a:gridCol>
                    <a:gridCol w="2900218">
                      <a:extLst>
                        <a:ext uri="{9D8B030D-6E8A-4147-A177-3AD203B41FA5}">
                          <a16:colId xmlns:a16="http://schemas.microsoft.com/office/drawing/2014/main" val="1584468977"/>
                        </a:ext>
                      </a:extLst>
                    </a:gridCol>
                    <a:gridCol w="2900218">
                      <a:extLst>
                        <a:ext uri="{9D8B030D-6E8A-4147-A177-3AD203B41FA5}">
                          <a16:colId xmlns:a16="http://schemas.microsoft.com/office/drawing/2014/main" val="3289243376"/>
                        </a:ext>
                      </a:extLst>
                    </a:gridCol>
                  </a:tblGrid>
                  <a:tr h="653885">
                    <a:tc>
                      <a:txBody>
                        <a:bodyPr/>
                        <a:lstStyle/>
                        <a:p>
                          <a:endParaRPr lang="it-CH"/>
                        </a:p>
                      </a:txBody>
                      <a:tcPr>
                        <a:blipFill>
                          <a:blip r:embed="rId3"/>
                          <a:stretch>
                            <a:fillRect t="-7692" r="-200873" b="-24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CH"/>
                        </a:p>
                      </a:txBody>
                      <a:tcPr>
                        <a:blipFill>
                          <a:blip r:embed="rId3"/>
                          <a:stretch>
                            <a:fillRect l="-100439" t="-7692" r="-101754" b="-24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Luminosity [</a:t>
                          </a:r>
                          <a:r>
                            <a:rPr lang="en-GB" sz="1800" baseline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cm</a:t>
                          </a:r>
                          <a:r>
                            <a:rPr lang="en-GB" sz="1800" baseline="3000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-2</a:t>
                          </a:r>
                          <a:r>
                            <a:rPr lang="en-GB" sz="1800" baseline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 s</a:t>
                          </a:r>
                          <a:r>
                            <a:rPr lang="en-GB" sz="1800" baseline="3000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-1</a:t>
                          </a:r>
                          <a:r>
                            <a:rPr lang="en-GB" sz="1800" baseline="0" dirty="0">
                              <a:latin typeface="Arial Hebrew" pitchFamily="2" charset="-79"/>
                              <a:ea typeface="Arial Hebrew" charset="-79"/>
                              <a:cs typeface="Arial Hebrew" pitchFamily="2" charset="-79"/>
                            </a:rPr>
                            <a:t>]</a:t>
                          </a:r>
                          <a:endParaRPr lang="en-GB" dirty="0">
                            <a:latin typeface="Arial Hebrew" pitchFamily="2" charset="-79"/>
                            <a:cs typeface="Arial Hebrew" pitchFamily="2" charset="-79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711015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920/20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149/2.0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2.3e+34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5330347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9200/20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900/9.2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3.7e+33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6645256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9200/200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900/30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8.6e+32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5304648"/>
                      </a:ext>
                    </a:extLst>
                  </a:tr>
                  <a:tr h="3808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90000/320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9600/730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latin typeface="Arial Hebrew" pitchFamily="2" charset="-79"/>
                              <a:cs typeface="Arial Hebrew" pitchFamily="2" charset="-79"/>
                            </a:rPr>
                            <a:t>3.1e+31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05002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0518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14670</TotalTime>
  <Words>1873</Words>
  <Application>Microsoft Macintosh PowerPoint</Application>
  <PresentationFormat>Widescreen</PresentationFormat>
  <Paragraphs>264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Arial Hebrew</vt:lpstr>
      <vt:lpstr>Arial Hebrew Scholar</vt:lpstr>
      <vt:lpstr>Calibri</vt:lpstr>
      <vt:lpstr>Calibri Light</vt:lpstr>
      <vt:lpstr>Cambria Math</vt:lpstr>
      <vt:lpstr>Garamond</vt:lpstr>
      <vt:lpstr>Wingdings</vt:lpstr>
      <vt:lpstr>Tema di Office</vt:lpstr>
      <vt:lpstr>Status and Plans for the HALHF BDS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plans for the ATF2 ultra-low β_y^∗ optics</dc:title>
  <dc:creator>Vera Cilento</dc:creator>
  <cp:lastModifiedBy>Vera Cilento</cp:lastModifiedBy>
  <cp:revision>335</cp:revision>
  <cp:lastPrinted>2020-10-21T10:55:14Z</cp:lastPrinted>
  <dcterms:created xsi:type="dcterms:W3CDTF">2018-10-16T09:23:23Z</dcterms:created>
  <dcterms:modified xsi:type="dcterms:W3CDTF">2025-02-27T11:26:01Z</dcterms:modified>
</cp:coreProperties>
</file>