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91.jpg" ContentType="image/jpeg"/>
  <Override PartName="/ppt/media/image97.jpg" ContentType="image/jpe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5"/>
  </p:notesMasterIdLst>
  <p:handoutMasterIdLst>
    <p:handoutMasterId r:id="rId66"/>
  </p:handoutMasterIdLst>
  <p:sldIdLst>
    <p:sldId id="267" r:id="rId2"/>
    <p:sldId id="279" r:id="rId3"/>
    <p:sldId id="311" r:id="rId4"/>
    <p:sldId id="452" r:id="rId5"/>
    <p:sldId id="314" r:id="rId6"/>
    <p:sldId id="349" r:id="rId7"/>
    <p:sldId id="373" r:id="rId8"/>
    <p:sldId id="374" r:id="rId9"/>
    <p:sldId id="345" r:id="rId10"/>
    <p:sldId id="371" r:id="rId11"/>
    <p:sldId id="375" r:id="rId12"/>
    <p:sldId id="435" r:id="rId13"/>
    <p:sldId id="436" r:id="rId14"/>
    <p:sldId id="372" r:id="rId15"/>
    <p:sldId id="437" r:id="rId16"/>
    <p:sldId id="281" r:id="rId17"/>
    <p:sldId id="283" r:id="rId18"/>
    <p:sldId id="284" r:id="rId19"/>
    <p:sldId id="285" r:id="rId20"/>
    <p:sldId id="312" r:id="rId21"/>
    <p:sldId id="313" r:id="rId22"/>
    <p:sldId id="316" r:id="rId23"/>
    <p:sldId id="438" r:id="rId24"/>
    <p:sldId id="323" r:id="rId25"/>
    <p:sldId id="447" r:id="rId26"/>
    <p:sldId id="448" r:id="rId27"/>
    <p:sldId id="455" r:id="rId28"/>
    <p:sldId id="337" r:id="rId29"/>
    <p:sldId id="442" r:id="rId30"/>
    <p:sldId id="338" r:id="rId31"/>
    <p:sldId id="325" r:id="rId32"/>
    <p:sldId id="328" r:id="rId33"/>
    <p:sldId id="329" r:id="rId34"/>
    <p:sldId id="330" r:id="rId35"/>
    <p:sldId id="331" r:id="rId36"/>
    <p:sldId id="321" r:id="rId37"/>
    <p:sldId id="333" r:id="rId38"/>
    <p:sldId id="326" r:id="rId39"/>
    <p:sldId id="449" r:id="rId40"/>
    <p:sldId id="343" r:id="rId41"/>
    <p:sldId id="450" r:id="rId42"/>
    <p:sldId id="454" r:id="rId43"/>
    <p:sldId id="336" r:id="rId44"/>
    <p:sldId id="443" r:id="rId45"/>
    <p:sldId id="439" r:id="rId46"/>
    <p:sldId id="451" r:id="rId47"/>
    <p:sldId id="348" r:id="rId48"/>
    <p:sldId id="441" r:id="rId49"/>
    <p:sldId id="332" r:id="rId50"/>
    <p:sldId id="346" r:id="rId51"/>
    <p:sldId id="347" r:id="rId52"/>
    <p:sldId id="339" r:id="rId53"/>
    <p:sldId id="341" r:id="rId54"/>
    <p:sldId id="342" r:id="rId55"/>
    <p:sldId id="320" r:id="rId56"/>
    <p:sldId id="444" r:id="rId57"/>
    <p:sldId id="344" r:id="rId58"/>
    <p:sldId id="278" r:id="rId59"/>
    <p:sldId id="453" r:id="rId60"/>
    <p:sldId id="440" r:id="rId61"/>
    <p:sldId id="282" r:id="rId62"/>
    <p:sldId id="315" r:id="rId63"/>
    <p:sldId id="335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352D48"/>
    <a:srgbClr val="022B5C"/>
    <a:srgbClr val="231E4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03" autoAdjust="0"/>
    <p:restoredTop sz="94672" autoAdjust="0"/>
  </p:normalViewPr>
  <p:slideViewPr>
    <p:cSldViewPr showGuides="1">
      <p:cViewPr varScale="1">
        <p:scale>
          <a:sx n="120" d="100"/>
          <a:sy n="120" d="100"/>
        </p:scale>
        <p:origin x="528" y="102"/>
      </p:cViewPr>
      <p:guideLst>
        <p:guide orient="horz" pos="913"/>
        <p:guide pos="25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13.02.2025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13.02.2025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2075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2075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2075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2075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2075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670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present one demo here of filling a cavity with low Ql and with high Ql,</a:t>
            </a:r>
            <a:r>
              <a:rPr lang="en-US" baseline="0" dirty="0"/>
              <a:t> observe the time constant for the fill and for the fall.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129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9208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2075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6647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  <p:sldLayoutId id="2147483682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xwiki.desy.de/xwiki/short/b083a" TargetMode="Externa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xwiki.desy.de/xwiki/short/a43a1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g"/><Relationship Id="rId3" Type="http://schemas.openxmlformats.org/officeDocument/2006/relationships/image" Target="../media/image87.jpeg"/><Relationship Id="rId7" Type="http://schemas.openxmlformats.org/officeDocument/2006/relationships/image" Target="../media/image91.jpg"/><Relationship Id="rId12" Type="http://schemas.openxmlformats.org/officeDocument/2006/relationships/image" Target="../media/image96.png"/><Relationship Id="rId2" Type="http://schemas.openxmlformats.org/officeDocument/2006/relationships/hyperlink" Target="mailto:llrf-expert@desy.de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png"/><Relationship Id="rId9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5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NULL"/><Relationship Id="rId10" Type="http://schemas.openxmlformats.org/officeDocument/2006/relationships/image" Target="../media/image13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hyperlink" Target="mailto:marco.diomede@desy.de" TargetMode="Externa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7.bin"/><Relationship Id="rId12" Type="http://schemas.openxmlformats.org/officeDocument/2006/relationships/image" Target="NUL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11" Type="http://schemas.openxmlformats.org/officeDocument/2006/relationships/image" Target="../media/image20.png"/><Relationship Id="rId5" Type="http://schemas.openxmlformats.org/officeDocument/2006/relationships/oleObject" Target="../embeddings/oleObject6.bin"/><Relationship Id="rId10" Type="http://schemas.openxmlformats.org/officeDocument/2006/relationships/image" Target="NULL"/><Relationship Id="rId4" Type="http://schemas.openxmlformats.org/officeDocument/2006/relationships/image" Target="../media/image19.png"/><Relationship Id="rId9" Type="http://schemas.openxmlformats.org/officeDocument/2006/relationships/image" Target="NUL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XFEL Operator Training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Low Level Radio Frequency (LLRF)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Marco Diomede, for the DESY LLRF team</a:t>
            </a:r>
          </a:p>
        </p:txBody>
      </p:sp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08" y="1772816"/>
            <a:ext cx="2263289" cy="2572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“fine” tuning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887812" cy="3806223"/>
          </a:xfrm>
        </p:spPr>
        <p:txBody>
          <a:bodyPr/>
          <a:lstStyle/>
          <a:p>
            <a:r>
              <a:rPr lang="en-US" dirty="0"/>
              <a:t>Lorentz Force detuning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Use of piezo in pulsed mode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Lorentz force detuning compensation using piezo</a:t>
            </a:r>
          </a:p>
        </p:txBody>
      </p:sp>
      <p:pic>
        <p:nvPicPr>
          <p:cNvPr id="20484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4005065"/>
            <a:ext cx="3795957" cy="230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07513" y="6156012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Example from FNAL 2007</a:t>
            </a:r>
          </a:p>
          <a:p>
            <a:r>
              <a:rPr lang="en-US" sz="900" dirty="0"/>
              <a:t>R. </a:t>
            </a:r>
            <a:r>
              <a:rPr lang="en-US" sz="900" dirty="0" err="1"/>
              <a:t>Carcagno</a:t>
            </a:r>
            <a:r>
              <a:rPr lang="en-US" sz="900" dirty="0"/>
              <a:t> </a:t>
            </a:r>
            <a:r>
              <a:rPr lang="en-US" sz="900" i="1" dirty="0"/>
              <a:t>et al. SRF 2007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"/>
          <a:stretch/>
        </p:blipFill>
        <p:spPr bwMode="auto">
          <a:xfrm>
            <a:off x="7443686" y="1851025"/>
            <a:ext cx="3456384" cy="201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5" y="3717032"/>
            <a:ext cx="3600400" cy="28135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t="76009" r="10305"/>
          <a:stretch/>
        </p:blipFill>
        <p:spPr>
          <a:xfrm>
            <a:off x="1594783" y="3861048"/>
            <a:ext cx="1944209" cy="648072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2343453" y="4941168"/>
            <a:ext cx="164499" cy="1057975"/>
          </a:xfrm>
          <a:prstGeom prst="down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99578" y="4757295"/>
            <a:ext cx="3187154" cy="1384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28787" y="4664169"/>
            <a:ext cx="3090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Detuning increases with square of gradient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03693" y="5877272"/>
            <a:ext cx="8002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Source: </a:t>
            </a:r>
          </a:p>
          <a:p>
            <a:r>
              <a:rPr lang="en-US" sz="900" dirty="0"/>
              <a:t>L. Lilje e</a:t>
            </a:r>
            <a:r>
              <a:rPr lang="en-US" sz="900" i="1" dirty="0"/>
              <a:t>t al.</a:t>
            </a:r>
          </a:p>
          <a:p>
            <a:r>
              <a:rPr lang="en-US" sz="900" dirty="0"/>
              <a:t>EPAC 2006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87" y="4895794"/>
            <a:ext cx="1655265" cy="28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898206" y="2773377"/>
            <a:ext cx="1277914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Piezo stimulus: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Frequency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Delay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AC amplitude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DC offset</a:t>
            </a:r>
          </a:p>
        </p:txBody>
      </p:sp>
      <p:sp>
        <p:nvSpPr>
          <p:cNvPr id="19" name="Arc 18"/>
          <p:cNvSpPr/>
          <p:nvPr/>
        </p:nvSpPr>
        <p:spPr>
          <a:xfrm flipV="1">
            <a:off x="6600056" y="1995041"/>
            <a:ext cx="2520280" cy="425847"/>
          </a:xfrm>
          <a:prstGeom prst="arc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707794" y="2112831"/>
            <a:ext cx="1356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accent1"/>
                </a:solidFill>
              </a:rPr>
              <a:t>resonance build up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460C14-9E02-485D-A5ED-507BF8022506}"/>
              </a:ext>
            </a:extLst>
          </p:cNvPr>
          <p:cNvSpPr/>
          <p:nvPr/>
        </p:nvSpPr>
        <p:spPr>
          <a:xfrm>
            <a:off x="3321634" y="4903358"/>
            <a:ext cx="1676317" cy="2859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9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15" grpId="0" animBg="1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coupling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Coupling power in and out of a cavity</a:t>
            </a:r>
            <a:endParaRPr lang="de-DE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7368" y="1700807"/>
            <a:ext cx="6480720" cy="4899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Input coupler</a:t>
            </a:r>
          </a:p>
          <a:p>
            <a:pPr lvl="1"/>
            <a:r>
              <a:rPr lang="en-US" dirty="0"/>
              <a:t>An antenna carries power from an RF source to the cavity</a:t>
            </a:r>
          </a:p>
          <a:p>
            <a:pPr lvl="1">
              <a:buNone/>
            </a:pPr>
            <a:endParaRPr lang="en-US" dirty="0"/>
          </a:p>
          <a:p>
            <a:pPr lvl="1"/>
            <a:r>
              <a:rPr lang="en-US" dirty="0"/>
              <a:t>The strength of the </a:t>
            </a:r>
            <a:r>
              <a:rPr lang="en-US" b="1" dirty="0">
                <a:solidFill>
                  <a:schemeClr val="accent2"/>
                </a:solidFill>
              </a:rPr>
              <a:t>input coupler </a:t>
            </a:r>
            <a:r>
              <a:rPr lang="en-US" dirty="0"/>
              <a:t>is adjusted by changing the penetration of the center conductor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Output coupler (pick up)</a:t>
            </a:r>
          </a:p>
          <a:p>
            <a:pPr lvl="1"/>
            <a:r>
              <a:rPr lang="en-US" dirty="0"/>
              <a:t>the </a:t>
            </a:r>
            <a:r>
              <a:rPr lang="en-US" b="1" dirty="0">
                <a:solidFill>
                  <a:schemeClr val="accent2"/>
                </a:solidFill>
              </a:rPr>
              <a:t>transmitted power probe</a:t>
            </a: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(fixed coupler) picks up power transmitted through the cavity</a:t>
            </a:r>
          </a:p>
        </p:txBody>
      </p:sp>
      <p:pic>
        <p:nvPicPr>
          <p:cNvPr id="8" name="Picture 1" descr="C:\Documents and Settings\branlard\My Documents\Documentation\Lectures\power_prob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0106" y="620688"/>
            <a:ext cx="2196184" cy="3568981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106" y="4649615"/>
            <a:ext cx="2088232" cy="61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0344472" y="5287085"/>
            <a:ext cx="288032" cy="317293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42314" y="5712028"/>
            <a:ext cx="13143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Cavity </a:t>
            </a:r>
            <a:r>
              <a:rPr lang="en-US" sz="1100" b="1" dirty="0">
                <a:solidFill>
                  <a:schemeClr val="accent1"/>
                </a:solidFill>
              </a:rPr>
              <a:t>unloaded</a:t>
            </a:r>
            <a:r>
              <a:rPr lang="en-US" sz="1100" dirty="0">
                <a:solidFill>
                  <a:schemeClr val="accent1"/>
                </a:solidFill>
              </a:rPr>
              <a:t> </a:t>
            </a:r>
            <a:r>
              <a:rPr lang="en-US" sz="1100" dirty="0"/>
              <a:t>quality factor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9324651" y="5331925"/>
            <a:ext cx="215844" cy="38930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490086" y="5729213"/>
            <a:ext cx="1224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/>
                </a:solidFill>
              </a:rPr>
              <a:t>External</a:t>
            </a:r>
            <a:r>
              <a:rPr lang="en-US" sz="1100" dirty="0">
                <a:solidFill>
                  <a:schemeClr val="accent1"/>
                </a:solidFill>
              </a:rPr>
              <a:t> </a:t>
            </a:r>
            <a:r>
              <a:rPr lang="en-US" sz="1100" dirty="0"/>
              <a:t>quality factor modified by the coupler antenna position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346070" y="4725144"/>
            <a:ext cx="252028" cy="211932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536160" y="4049451"/>
            <a:ext cx="13681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Measurable “resulting” quality factor ( </a:t>
            </a:r>
            <a:r>
              <a:rPr lang="en-US" sz="1100" b="1" dirty="0">
                <a:solidFill>
                  <a:schemeClr val="accent1"/>
                </a:solidFill>
              </a:rPr>
              <a:t>loaded</a:t>
            </a:r>
            <a:r>
              <a:rPr lang="en-US" sz="1100" dirty="0">
                <a:solidFill>
                  <a:schemeClr val="accent1"/>
                </a:solidFill>
              </a:rPr>
              <a:t> </a:t>
            </a:r>
            <a:r>
              <a:rPr lang="en-US" sz="1100" dirty="0"/>
              <a:t>Q)</a:t>
            </a:r>
          </a:p>
        </p:txBody>
      </p:sp>
    </p:spTree>
    <p:extLst>
      <p:ext uri="{BB962C8B-B14F-4D97-AF65-F5344CB8AC3E}">
        <p14:creationId xmlns:p14="http://schemas.microsoft.com/office/powerpoint/2010/main" val="1343318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coupling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6480100" cy="5010249"/>
          </a:xfrm>
        </p:spPr>
        <p:txBody>
          <a:bodyPr>
            <a:normAutofit fontScale="92500" lnSpcReduction="10000"/>
          </a:bodyPr>
          <a:lstStyle/>
          <a:p>
            <a:r>
              <a:rPr lang="en-US" b="1" i="1" dirty="0"/>
              <a:t>Q</a:t>
            </a:r>
            <a:r>
              <a:rPr lang="en-US" b="1" i="1" baseline="-25000" dirty="0"/>
              <a:t>0</a:t>
            </a:r>
            <a:r>
              <a:rPr lang="en-US" b="1" dirty="0"/>
              <a:t> = unloaded </a:t>
            </a:r>
            <a:r>
              <a:rPr lang="en-US" dirty="0"/>
              <a:t>quality factor</a:t>
            </a:r>
          </a:p>
          <a:p>
            <a:pPr lvl="1"/>
            <a:r>
              <a:rPr lang="en-US" dirty="0"/>
              <a:t>Measured without the cavity power coupler</a:t>
            </a:r>
          </a:p>
          <a:p>
            <a:pPr lvl="1"/>
            <a:r>
              <a:rPr lang="en-US" dirty="0"/>
              <a:t>Is a direct indication of the power dissipated in the cavity walls </a:t>
            </a:r>
            <a:br>
              <a:rPr lang="en-US" dirty="0"/>
            </a:br>
            <a:r>
              <a:rPr lang="en-US" dirty="0"/>
              <a:t>(high Q0 </a:t>
            </a:r>
            <a:r>
              <a:rPr lang="en-US" dirty="0">
                <a:sym typeface="Wingdings" panose="05000000000000000000" pitchFamily="2" charset="2"/>
              </a:rPr>
              <a:t> low losses)</a:t>
            </a:r>
          </a:p>
          <a:p>
            <a:pPr lvl="1"/>
            <a:endParaRPr lang="en-US" dirty="0"/>
          </a:p>
          <a:p>
            <a:r>
              <a:rPr lang="en-US" b="1" i="1" dirty="0" err="1"/>
              <a:t>Q</a:t>
            </a:r>
            <a:r>
              <a:rPr lang="en-US" b="1" i="1" baseline="-25000" dirty="0" err="1"/>
              <a:t>ext</a:t>
            </a:r>
            <a:r>
              <a:rPr lang="en-US" b="1" dirty="0"/>
              <a:t> = external </a:t>
            </a:r>
            <a:r>
              <a:rPr lang="en-US" dirty="0"/>
              <a:t>quality factor</a:t>
            </a:r>
          </a:p>
          <a:p>
            <a:pPr lvl="1"/>
            <a:r>
              <a:rPr lang="en-US" dirty="0"/>
              <a:t>Can be changed when moving the coupler antenna</a:t>
            </a:r>
          </a:p>
          <a:p>
            <a:pPr lvl="1"/>
            <a:r>
              <a:rPr lang="en-US" dirty="0"/>
              <a:t>Impacts how the incoming RF power couples into the cavity </a:t>
            </a:r>
          </a:p>
          <a:p>
            <a:pPr lvl="1"/>
            <a:r>
              <a:rPr lang="en-US" dirty="0"/>
              <a:t>High </a:t>
            </a:r>
            <a:r>
              <a:rPr lang="en-US" i="1" dirty="0" err="1"/>
              <a:t>Q</a:t>
            </a:r>
            <a:r>
              <a:rPr lang="en-US" i="1" baseline="-25000" dirty="0" err="1"/>
              <a:t>ext</a:t>
            </a:r>
            <a:r>
              <a:rPr lang="en-US" dirty="0"/>
              <a:t> means slow response time, but less power required to reach high gradient</a:t>
            </a:r>
            <a:endParaRPr lang="de-DE" dirty="0"/>
          </a:p>
          <a:p>
            <a:endParaRPr lang="en-US" i="1" dirty="0"/>
          </a:p>
          <a:p>
            <a:r>
              <a:rPr lang="en-US" b="1" i="1" dirty="0"/>
              <a:t>Q</a:t>
            </a:r>
            <a:r>
              <a:rPr lang="en-US" b="1" i="1" baseline="-25000" dirty="0"/>
              <a:t>L</a:t>
            </a:r>
            <a:r>
              <a:rPr lang="en-US" b="1" dirty="0"/>
              <a:t> = loaded </a:t>
            </a:r>
            <a:r>
              <a:rPr lang="en-US" dirty="0"/>
              <a:t>quality factor</a:t>
            </a:r>
          </a:p>
          <a:p>
            <a:pPr lvl="1"/>
            <a:r>
              <a:rPr lang="en-US" dirty="0"/>
              <a:t>“Resulting” or “Effective” quality factor </a:t>
            </a:r>
          </a:p>
          <a:p>
            <a:pPr lvl="1"/>
            <a:r>
              <a:rPr lang="en-US" dirty="0"/>
              <a:t>Is what can be measured during operation</a:t>
            </a:r>
          </a:p>
          <a:p>
            <a:pPr lvl="1"/>
            <a:r>
              <a:rPr lang="en-US" dirty="0"/>
              <a:t>Changes in </a:t>
            </a:r>
            <a:r>
              <a:rPr lang="en-US" i="1" dirty="0"/>
              <a:t>Q</a:t>
            </a:r>
            <a:r>
              <a:rPr lang="en-US" i="1" baseline="-25000" dirty="0"/>
              <a:t>0</a:t>
            </a:r>
            <a:r>
              <a:rPr lang="en-US" dirty="0"/>
              <a:t> are masked by </a:t>
            </a:r>
            <a:r>
              <a:rPr lang="en-US" i="1" dirty="0" err="1"/>
              <a:t>Q</a:t>
            </a:r>
            <a:r>
              <a:rPr lang="en-US" i="1" baseline="-25000" dirty="0" err="1"/>
              <a:t>ext</a:t>
            </a:r>
            <a:endParaRPr lang="en-US" i="1" baseline="-25000" dirty="0"/>
          </a:p>
          <a:p>
            <a:pPr lvl="1"/>
            <a:endParaRPr lang="en-US" dirty="0"/>
          </a:p>
          <a:p>
            <a:endParaRPr lang="en-US" dirty="0"/>
          </a:p>
          <a:p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Understanding unloaded, loaded and external coupling</a:t>
            </a:r>
            <a:endParaRPr lang="de-DE" dirty="0"/>
          </a:p>
          <a:p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7370904" y="4189074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~ 10</a:t>
            </a:r>
            <a:r>
              <a:rPr lang="en-US" sz="1600" baseline="30000" dirty="0">
                <a:solidFill>
                  <a:schemeClr val="accent1"/>
                </a:solidFill>
              </a:rPr>
              <a:t>6</a:t>
            </a:r>
            <a:endParaRPr lang="de-DE" sz="1600" baseline="30000" dirty="0" err="1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42242" y="4332049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~ 10</a:t>
            </a:r>
            <a:r>
              <a:rPr lang="en-US" sz="1600" baseline="30000" dirty="0">
                <a:solidFill>
                  <a:schemeClr val="accent1"/>
                </a:solidFill>
              </a:rPr>
              <a:t>10</a:t>
            </a:r>
            <a:endParaRPr lang="de-DE" sz="1600" baseline="30000" dirty="0" err="1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40652" y="4189074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~ 10</a:t>
            </a:r>
            <a:r>
              <a:rPr lang="en-US" sz="1600" baseline="30000" dirty="0">
                <a:solidFill>
                  <a:schemeClr val="accent1"/>
                </a:solidFill>
              </a:rPr>
              <a:t>6</a:t>
            </a:r>
            <a:endParaRPr lang="de-DE" sz="1600" baseline="30000" dirty="0" err="1">
              <a:solidFill>
                <a:schemeClr val="accent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92380" y="2460882"/>
            <a:ext cx="2448272" cy="122413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60332" y="2676906"/>
                <a:ext cx="3312368" cy="79208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𝑒𝑥𝑡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60332" y="2676906"/>
                <a:ext cx="3312368" cy="792088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V="1">
            <a:off x="7792380" y="3396986"/>
            <a:ext cx="504056" cy="7200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872500" y="3358545"/>
            <a:ext cx="80392" cy="9141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9672972" y="3396986"/>
            <a:ext cx="711696" cy="7711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243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2030198"/>
            <a:ext cx="4793609" cy="3942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LLRF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11664676" cy="5010249"/>
          </a:xfrm>
        </p:spPr>
        <p:txBody>
          <a:bodyPr/>
          <a:lstStyle/>
          <a:p>
            <a:r>
              <a:rPr lang="en-US" dirty="0"/>
              <a:t>Cavity response to a square pulse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Feed Forward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478" y="3393715"/>
            <a:ext cx="2520280" cy="45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812625"/>
            <a:ext cx="2160746" cy="76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968461" y="3393715"/>
            <a:ext cx="2808312" cy="1181246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9556" y="3284888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Forward drive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302844" y="4567293"/>
            <a:ext cx="396044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58260" y="4149080"/>
            <a:ext cx="3260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V</a:t>
            </a:r>
            <a:r>
              <a:rPr lang="en-US" sz="1600" i="1" baseline="-25000" dirty="0"/>
              <a:t>MAX</a:t>
            </a:r>
            <a:r>
              <a:rPr lang="en-US" sz="1600" dirty="0"/>
              <a:t> = steady state cavity voltage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95600" y="5279325"/>
            <a:ext cx="592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V</a:t>
            </a:r>
            <a:r>
              <a:rPr lang="en-US" sz="1600" i="1" baseline="-25000" dirty="0"/>
              <a:t>CAV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74757" y="1705545"/>
            <a:ext cx="3759233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i="1" dirty="0"/>
              <a:t>Q</a:t>
            </a:r>
            <a:r>
              <a:rPr lang="en-US" sz="1600" i="1" baseline="-25000" dirty="0"/>
              <a:t>L</a:t>
            </a:r>
            <a:r>
              <a:rPr lang="en-US" sz="1600" dirty="0"/>
              <a:t> affects the cavity rate of filling and cavity bandwidth</a:t>
            </a:r>
            <a:endParaRPr lang="en-US" sz="1600" i="1" dirty="0"/>
          </a:p>
        </p:txBody>
      </p:sp>
      <p:sp>
        <p:nvSpPr>
          <p:cNvPr id="28" name="Rectangle 27"/>
          <p:cNvSpPr/>
          <p:nvPr/>
        </p:nvSpPr>
        <p:spPr>
          <a:xfrm>
            <a:off x="10172280" y="5110048"/>
            <a:ext cx="1208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Q</a:t>
            </a:r>
            <a:r>
              <a:rPr lang="en-US" sz="1600" i="1" baseline="-25000" dirty="0"/>
              <a:t>L</a:t>
            </a:r>
            <a:r>
              <a:rPr lang="en-US" sz="1600" dirty="0"/>
              <a:t> is there 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10130807" y="4398016"/>
            <a:ext cx="288032" cy="712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8888026" y="2513846"/>
            <a:ext cx="1208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Q</a:t>
            </a:r>
            <a:r>
              <a:rPr lang="en-US" sz="1600" i="1" baseline="-25000" dirty="0"/>
              <a:t>L</a:t>
            </a:r>
            <a:r>
              <a:rPr lang="en-US" sz="1600" dirty="0"/>
              <a:t> is there </a:t>
            </a:r>
          </a:p>
        </p:txBody>
      </p:sp>
      <p:cxnSp>
        <p:nvCxnSpPr>
          <p:cNvPr id="37" name="Straight Arrow Connector 36"/>
          <p:cNvCxnSpPr>
            <a:cxnSpLocks/>
          </p:cNvCxnSpPr>
          <p:nvPr/>
        </p:nvCxnSpPr>
        <p:spPr>
          <a:xfrm>
            <a:off x="10002805" y="2706156"/>
            <a:ext cx="443348" cy="209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968461" y="5517232"/>
            <a:ext cx="3759234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i="1" dirty="0"/>
              <a:t>Q</a:t>
            </a:r>
            <a:r>
              <a:rPr lang="en-US" sz="1600" i="1" baseline="-25000" dirty="0"/>
              <a:t>L</a:t>
            </a:r>
            <a:r>
              <a:rPr lang="en-US" sz="1600" dirty="0"/>
              <a:t> affects the cavity maximum voltage </a:t>
            </a:r>
          </a:p>
          <a:p>
            <a:r>
              <a:rPr lang="en-US" sz="1600" dirty="0"/>
              <a:t>(for a given forward power)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10503319" y="2413770"/>
          <a:ext cx="808691" cy="655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1" name="Equation" r:id="rId6" imgW="533169" imgH="431613" progId="">
                  <p:embed/>
                </p:oleObj>
              </mc:Choice>
              <mc:Fallback>
                <p:oleObj name="Equation" r:id="rId6" imgW="533169" imgH="431613" progId="">
                  <p:embed/>
                  <p:pic>
                    <p:nvPicPr>
                      <p:cNvPr id="33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3319" y="2413770"/>
                        <a:ext cx="808691" cy="655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3071663" y="4523719"/>
            <a:ext cx="4248473" cy="1029915"/>
            <a:chOff x="3071663" y="4523719"/>
            <a:chExt cx="4248473" cy="1029915"/>
          </a:xfrm>
        </p:grpSpPr>
        <p:sp>
          <p:nvSpPr>
            <p:cNvPr id="7" name="Rectangle 6"/>
            <p:cNvSpPr/>
            <p:nvPr/>
          </p:nvSpPr>
          <p:spPr>
            <a:xfrm>
              <a:off x="3071663" y="4523719"/>
              <a:ext cx="1099549" cy="18713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4223792" y="4754033"/>
              <a:ext cx="1073970" cy="40315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297762" y="4722637"/>
              <a:ext cx="20223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Flat RF region that can be used for beam acceleration</a:t>
              </a:r>
              <a:endParaRPr lang="de-DE" sz="1600" dirty="0" err="1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066C56-9097-47B8-96D7-4E6E71B3F1CB}"/>
                  </a:ext>
                </a:extLst>
              </p:cNvPr>
              <p:cNvSpPr txBox="1"/>
              <p:nvPr/>
            </p:nvSpPr>
            <p:spPr>
              <a:xfrm>
                <a:off x="11206807" y="2413770"/>
                <a:ext cx="1069011" cy="626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1/2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066C56-9097-47B8-96D7-4E6E71B3F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6807" y="2413770"/>
                <a:ext cx="1069011" cy="6267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B28D64E-79F2-4CD3-BB79-F22F7926A613}"/>
              </a:ext>
            </a:extLst>
          </p:cNvPr>
          <p:cNvCxnSpPr>
            <a:cxnSpLocks/>
          </p:cNvCxnSpPr>
          <p:nvPr/>
        </p:nvCxnSpPr>
        <p:spPr>
          <a:xfrm flipH="1">
            <a:off x="10503319" y="2868106"/>
            <a:ext cx="116025" cy="6792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63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2" grpId="0" animBg="1"/>
      <p:bldP spid="28" grpId="0"/>
      <p:bldP spid="36" grpId="0"/>
      <p:bldP spid="40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LLRF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11664676" cy="5010249"/>
          </a:xfrm>
        </p:spPr>
        <p:txBody>
          <a:bodyPr/>
          <a:lstStyle/>
          <a:p>
            <a:r>
              <a:rPr lang="en-US" dirty="0"/>
              <a:t>Adjust amplitude of the </a:t>
            </a:r>
            <a:r>
              <a:rPr lang="en-US" b="1" dirty="0">
                <a:solidFill>
                  <a:schemeClr val="accent1"/>
                </a:solidFill>
              </a:rPr>
              <a:t>forward drive </a:t>
            </a:r>
            <a:r>
              <a:rPr lang="en-US" dirty="0"/>
              <a:t>to match the set point gradient </a:t>
            </a:r>
            <a:r>
              <a:rPr lang="en-US" b="1" dirty="0">
                <a:solidFill>
                  <a:schemeClr val="accent1"/>
                </a:solidFill>
              </a:rPr>
              <a:t>at the beginning of the beam time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Feed Forward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8" y="2606080"/>
            <a:ext cx="3839210" cy="31583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98" y="2606080"/>
            <a:ext cx="3839210" cy="31583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606080"/>
            <a:ext cx="3839210" cy="3158365"/>
          </a:xfrm>
          <a:prstGeom prst="rect">
            <a:avLst/>
          </a:prstGeom>
        </p:spPr>
      </p:pic>
      <p:pic>
        <p:nvPicPr>
          <p:cNvPr id="11266" name="Picture 2" descr="D:\Talks\images\smile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t="23704" r="34665" b="24168"/>
          <a:stretch/>
        </p:blipFill>
        <p:spPr bwMode="auto">
          <a:xfrm>
            <a:off x="1555824" y="3789040"/>
            <a:ext cx="291704" cy="28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99AEFF7-060A-4560-A741-C6BAE1F72A6F}"/>
              </a:ext>
            </a:extLst>
          </p:cNvPr>
          <p:cNvGrpSpPr/>
          <p:nvPr/>
        </p:nvGrpSpPr>
        <p:grpSpPr>
          <a:xfrm>
            <a:off x="792000" y="1836000"/>
            <a:ext cx="1800000" cy="1008112"/>
            <a:chOff x="10228505" y="2060848"/>
            <a:chExt cx="1802096" cy="1008112"/>
          </a:xfrm>
        </p:grpSpPr>
        <p:sp>
          <p:nvSpPr>
            <p:cNvPr id="10" name="Rectangle 9"/>
            <p:cNvSpPr/>
            <p:nvPr/>
          </p:nvSpPr>
          <p:spPr>
            <a:xfrm>
              <a:off x="10243889" y="2060848"/>
              <a:ext cx="1621224" cy="10081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28505" y="2161431"/>
              <a:ext cx="18020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</a:rPr>
                <a:t>Forward drive</a:t>
              </a:r>
            </a:p>
            <a:p>
              <a:r>
                <a:rPr lang="en-US" sz="1600" b="1" dirty="0">
                  <a:solidFill>
                    <a:srgbClr val="00CC00"/>
                  </a:solidFill>
                </a:rPr>
                <a:t>Cavity set point </a:t>
              </a:r>
              <a:endParaRPr lang="en-US" sz="1600" dirty="0"/>
            </a:p>
            <a:p>
              <a:r>
                <a:rPr lang="en-US" sz="1600" dirty="0"/>
                <a:t>Cavity voltage</a:t>
              </a: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>
            <a:off x="9624392" y="3068960"/>
            <a:ext cx="0" cy="4320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D:\Talks\images\smile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 t="23936" r="65753" b="23936"/>
          <a:stretch/>
        </p:blipFill>
        <p:spPr bwMode="auto">
          <a:xfrm>
            <a:off x="9408368" y="3781396"/>
            <a:ext cx="291704" cy="28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5447928" y="2420888"/>
            <a:ext cx="0" cy="4320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D:\Talks\images\smile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t="23704" r="34665" b="24168"/>
          <a:stretch/>
        </p:blipFill>
        <p:spPr bwMode="auto">
          <a:xfrm>
            <a:off x="5447928" y="3764501"/>
            <a:ext cx="291704" cy="28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49C632-CB65-42AD-8F86-ABAE0F996D86}"/>
              </a:ext>
            </a:extLst>
          </p:cNvPr>
          <p:cNvSpPr txBox="1"/>
          <p:nvPr/>
        </p:nvSpPr>
        <p:spPr>
          <a:xfrm>
            <a:off x="7993027" y="5928569"/>
            <a:ext cx="1632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highlight>
                  <a:srgbClr val="FF0000"/>
                </a:highlight>
              </a:rPr>
              <a:t>OVC amplitude!</a:t>
            </a:r>
            <a:endParaRPr lang="de-DE" sz="1600" dirty="0" err="1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647B7D-4BBF-4567-9EEC-DFBF399C2272}"/>
              </a:ext>
            </a:extLst>
          </p:cNvPr>
          <p:cNvGrpSpPr/>
          <p:nvPr/>
        </p:nvGrpSpPr>
        <p:grpSpPr>
          <a:xfrm>
            <a:off x="9723517" y="5928569"/>
            <a:ext cx="1477883" cy="882147"/>
            <a:chOff x="7010400" y="5928569"/>
            <a:chExt cx="1477883" cy="8821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5A38CA-5AFE-41BF-ACE5-1EC8BCAAE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10400" y="5928569"/>
              <a:ext cx="1477883" cy="88214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1A4513-9791-4A7D-A84F-30780EA3805A}"/>
                </a:ext>
              </a:extLst>
            </p:cNvPr>
            <p:cNvSpPr/>
            <p:nvPr/>
          </p:nvSpPr>
          <p:spPr>
            <a:xfrm>
              <a:off x="7391400" y="6096000"/>
              <a:ext cx="838200" cy="17112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577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LLRF System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Feed Forward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07988" y="1406427"/>
            <a:ext cx="11088612" cy="5010249"/>
          </a:xfrm>
        </p:spPr>
        <p:txBody>
          <a:bodyPr/>
          <a:lstStyle/>
          <a:p>
            <a:r>
              <a:rPr lang="en-US" dirty="0"/>
              <a:t>Adjust the drive </a:t>
            </a:r>
            <a:r>
              <a:rPr lang="en-US" b="1" dirty="0">
                <a:solidFill>
                  <a:schemeClr val="accent1"/>
                </a:solidFill>
              </a:rPr>
              <a:t>during the beam time</a:t>
            </a:r>
            <a:r>
              <a:rPr lang="en-US" dirty="0"/>
              <a:t> to </a:t>
            </a:r>
            <a:r>
              <a:rPr lang="en-US" b="1" dirty="0">
                <a:solidFill>
                  <a:schemeClr val="accent1"/>
                </a:solidFill>
              </a:rPr>
              <a:t>maintain a flat accelerating gradient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8" y="2606400"/>
            <a:ext cx="3839210" cy="31583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98" y="2606400"/>
            <a:ext cx="3839210" cy="31583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800" y="2606400"/>
            <a:ext cx="3839210" cy="3158365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6023992" y="3645024"/>
            <a:ext cx="0" cy="4320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912424" y="3429000"/>
            <a:ext cx="0" cy="4320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D:\Talks\images\smile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t="23704" r="34665" b="24168"/>
          <a:stretch/>
        </p:blipFill>
        <p:spPr bwMode="auto">
          <a:xfrm>
            <a:off x="1555824" y="3356259"/>
            <a:ext cx="291704" cy="28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Talks\images\smile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t="23704" r="34665" b="24168"/>
          <a:stretch/>
        </p:blipFill>
        <p:spPr bwMode="auto">
          <a:xfrm>
            <a:off x="5447928" y="3331720"/>
            <a:ext cx="291704" cy="28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:\Talks\images\smile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 t="23936" r="65753" b="23936"/>
          <a:stretch/>
        </p:blipFill>
        <p:spPr bwMode="auto">
          <a:xfrm>
            <a:off x="9408368" y="3348615"/>
            <a:ext cx="291704" cy="28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CAAB2D4-6584-43FB-B2AC-E9DB4CA80822}"/>
              </a:ext>
            </a:extLst>
          </p:cNvPr>
          <p:cNvGrpSpPr/>
          <p:nvPr/>
        </p:nvGrpSpPr>
        <p:grpSpPr>
          <a:xfrm>
            <a:off x="792000" y="1836000"/>
            <a:ext cx="1800000" cy="1008112"/>
            <a:chOff x="10228505" y="2060848"/>
            <a:chExt cx="1802096" cy="1008112"/>
          </a:xfrm>
        </p:grpSpPr>
        <p:sp>
          <p:nvSpPr>
            <p:cNvPr id="18" name="Rectangle 17"/>
            <p:cNvSpPr/>
            <p:nvPr/>
          </p:nvSpPr>
          <p:spPr>
            <a:xfrm>
              <a:off x="10243889" y="2060848"/>
              <a:ext cx="1621224" cy="10081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28505" y="2161431"/>
              <a:ext cx="18020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00FF"/>
                  </a:solidFill>
                </a:rPr>
                <a:t>Forward drive</a:t>
              </a:r>
            </a:p>
            <a:p>
              <a:r>
                <a:rPr lang="en-US" sz="1600" b="1" dirty="0">
                  <a:solidFill>
                    <a:srgbClr val="00CC00"/>
                  </a:solidFill>
                </a:rPr>
                <a:t>Cavity set point </a:t>
              </a:r>
              <a:endParaRPr lang="en-US" sz="1600" dirty="0"/>
            </a:p>
            <a:p>
              <a:r>
                <a:rPr lang="en-US" sz="1600" dirty="0"/>
                <a:t>Cavity voltage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C1B0B38-A2A5-49B8-8AB5-2838CCCB06DA}"/>
              </a:ext>
            </a:extLst>
          </p:cNvPr>
          <p:cNvSpPr txBox="1"/>
          <p:nvPr/>
        </p:nvSpPr>
        <p:spPr>
          <a:xfrm>
            <a:off x="8237485" y="5921443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highlight>
                  <a:srgbClr val="FF0000"/>
                </a:highlight>
              </a:rPr>
              <a:t>OVC ratio!</a:t>
            </a:r>
            <a:endParaRPr lang="de-DE" sz="1600" dirty="0" err="1">
              <a:solidFill>
                <a:srgbClr val="FFFF00"/>
              </a:solidFill>
              <a:highlight>
                <a:srgbClr val="FF0000"/>
              </a:highligh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7FD480-EE8F-4039-B3DF-9F2B390309B9}"/>
              </a:ext>
            </a:extLst>
          </p:cNvPr>
          <p:cNvGrpSpPr/>
          <p:nvPr/>
        </p:nvGrpSpPr>
        <p:grpSpPr>
          <a:xfrm>
            <a:off x="9723517" y="5928569"/>
            <a:ext cx="1477883" cy="882147"/>
            <a:chOff x="7010400" y="5928569"/>
            <a:chExt cx="1477883" cy="88214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005C7FB-4A8D-47DD-9501-0B1BEFE84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10400" y="5928569"/>
              <a:ext cx="1477883" cy="88214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8BAAD94-81ED-4C05-91B3-6D7D3695E3C0}"/>
                </a:ext>
              </a:extLst>
            </p:cNvPr>
            <p:cNvSpPr/>
            <p:nvPr/>
          </p:nvSpPr>
          <p:spPr>
            <a:xfrm>
              <a:off x="7391400" y="6553200"/>
              <a:ext cx="838200" cy="17112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6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are we involved?</a:t>
            </a:r>
          </a:p>
          <a:p>
            <a:pPr lvl="1"/>
            <a:r>
              <a:rPr lang="en-US" dirty="0"/>
              <a:t>In every RF station</a:t>
            </a:r>
          </a:p>
          <a:p>
            <a:pPr lvl="1"/>
            <a:r>
              <a:rPr lang="en-US" dirty="0"/>
              <a:t>29 LLRF systems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2" descr="C:\Users\momet\Documents\DESY\Conferences and Workshops\2017 SRF Lanzhou\Proceeding\XFELlay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1155467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081619" y="2971800"/>
            <a:ext cx="714888" cy="692152"/>
            <a:chOff x="1081619" y="3124200"/>
            <a:chExt cx="714888" cy="692152"/>
          </a:xfrm>
        </p:grpSpPr>
        <p:sp>
          <p:nvSpPr>
            <p:cNvPr id="3" name="Rounded Rectangle 2"/>
            <p:cNvSpPr/>
            <p:nvPr/>
          </p:nvSpPr>
          <p:spPr>
            <a:xfrm>
              <a:off x="1081619" y="3663952"/>
              <a:ext cx="76200" cy="152400"/>
            </a:xfrm>
            <a:prstGeom prst="roundRect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1143000" y="3352800"/>
              <a:ext cx="152400" cy="30480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1119719" y="3124200"/>
              <a:ext cx="6767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TDS-INJ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821543" y="3011838"/>
            <a:ext cx="732893" cy="1113711"/>
            <a:chOff x="4267200" y="3153489"/>
            <a:chExt cx="732893" cy="1113711"/>
          </a:xfrm>
        </p:grpSpPr>
        <p:sp>
          <p:nvSpPr>
            <p:cNvPr id="14" name="Rounded Rectangle 13"/>
            <p:cNvSpPr/>
            <p:nvPr/>
          </p:nvSpPr>
          <p:spPr>
            <a:xfrm>
              <a:off x="4495800" y="4114800"/>
              <a:ext cx="76200" cy="152400"/>
            </a:xfrm>
            <a:prstGeom prst="roundRect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4533900" y="3382089"/>
              <a:ext cx="123825" cy="73271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267200" y="3153489"/>
              <a:ext cx="73289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TDS-BC2</a:t>
              </a:r>
            </a:p>
          </p:txBody>
        </p:sp>
      </p:grpSp>
      <p:sp>
        <p:nvSpPr>
          <p:cNvPr id="17" name="Right Brace 16"/>
          <p:cNvSpPr/>
          <p:nvPr/>
        </p:nvSpPr>
        <p:spPr>
          <a:xfrm rot="5400000">
            <a:off x="9820155" y="5282140"/>
            <a:ext cx="228600" cy="1786666"/>
          </a:xfrm>
          <a:prstGeom prst="rightBrace">
            <a:avLst>
              <a:gd name="adj1" fmla="val 32440"/>
              <a:gd name="adj2" fmla="val 50000"/>
            </a:avLst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583922" y="6269443"/>
            <a:ext cx="1773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reserved for tests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 noProof="0">
                <a:solidFill>
                  <a:schemeClr val="bg1">
                    <a:lumMod val="65000"/>
                  </a:schemeClr>
                </a:solidFill>
              </a:rPr>
              <a:t>| XFEL operator training on LLRF | M. Diomede | 2025.02.05</a:t>
            </a:r>
            <a:endParaRPr lang="en-US" noProof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Text Placeholder 4"/>
          <p:cNvSpPr txBox="1">
            <a:spLocks/>
          </p:cNvSpPr>
          <p:nvPr/>
        </p:nvSpPr>
        <p:spPr>
          <a:xfrm>
            <a:off x="331045" y="762000"/>
            <a:ext cx="11376025" cy="37925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LLRF Systems</a:t>
            </a:r>
            <a:endParaRPr lang="de-DE" b="1" u="sng" dirty="0">
              <a:solidFill>
                <a:schemeClr val="accen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9C73D-E034-4C23-B787-6D3DDAB38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35" y="4983762"/>
            <a:ext cx="9829800" cy="99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3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RF Stations in the </a:t>
            </a:r>
            <a:r>
              <a:rPr lang="en-US" b="1" dirty="0"/>
              <a:t>injector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271" name="Picture 7" descr="C:\Users\momet\Documents\DESY\Presentations\Presentation LLRF Operator Training for XFEL\Inject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7916"/>
            <a:ext cx="8734205" cy="43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 noProof="0">
                <a:solidFill>
                  <a:schemeClr val="bg1">
                    <a:lumMod val="65000"/>
                  </a:schemeClr>
                </a:solidFill>
              </a:rPr>
              <a:t>| XFEL operator training on LLRF | M. Diomede | 2025.02.05</a:t>
            </a:r>
            <a:endParaRPr lang="en-US" noProof="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967347"/>
            <a:ext cx="1295400" cy="23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331045" y="762000"/>
            <a:ext cx="11376025" cy="37925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LLRF Systems</a:t>
            </a:r>
            <a:endParaRPr lang="de-DE" b="1" u="sng" dirty="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CD4898-F903-4BAD-92E0-1B8EC56E7B44}"/>
              </a:ext>
            </a:extLst>
          </p:cNvPr>
          <p:cNvSpPr txBox="1"/>
          <p:nvPr/>
        </p:nvSpPr>
        <p:spPr>
          <a:xfrm>
            <a:off x="5638800" y="3429000"/>
            <a:ext cx="3925947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A1 and AH1 share the same LLRF crate</a:t>
            </a:r>
            <a:endParaRPr lang="en-GB" sz="1600" dirty="0" err="1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AD67A03-1884-4897-81D5-67F05941AE06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7315200" y="3767554"/>
            <a:ext cx="286574" cy="20236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610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XTL RF </a:t>
            </a:r>
            <a:r>
              <a:rPr lang="de-DE" dirty="0" err="1"/>
              <a:t>station</a:t>
            </a:r>
            <a:r>
              <a:rPr lang="de-DE" dirty="0"/>
              <a:t>: semi-</a:t>
            </a:r>
            <a:r>
              <a:rPr lang="de-DE" dirty="0" err="1"/>
              <a:t>distributed</a:t>
            </a:r>
            <a:r>
              <a:rPr lang="de-DE" dirty="0"/>
              <a:t> LLRF </a:t>
            </a:r>
            <a:r>
              <a:rPr lang="de-DE" dirty="0" err="1"/>
              <a:t>system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4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8271" y="3048074"/>
            <a:ext cx="7818059" cy="365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1" y="990600"/>
            <a:ext cx="11902321" cy="19717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96400" y="3457545"/>
            <a:ext cx="22583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DCM</a:t>
            </a:r>
          </a:p>
          <a:p>
            <a:r>
              <a:rPr lang="en-US" sz="1200" dirty="0"/>
              <a:t>Drift Compensation Module</a:t>
            </a:r>
          </a:p>
          <a:p>
            <a:endParaRPr lang="en-US" sz="1200" dirty="0"/>
          </a:p>
          <a:p>
            <a:r>
              <a:rPr lang="en-US" sz="1200" b="1" dirty="0"/>
              <a:t>REFM</a:t>
            </a:r>
          </a:p>
          <a:p>
            <a:r>
              <a:rPr lang="en-US" sz="1200" dirty="0"/>
              <a:t>RF Reference Module</a:t>
            </a:r>
          </a:p>
          <a:p>
            <a:endParaRPr lang="en-US" sz="1200" dirty="0"/>
          </a:p>
          <a:p>
            <a:r>
              <a:rPr lang="en-US" sz="1200" b="1" dirty="0"/>
              <a:t>LOGM</a:t>
            </a:r>
          </a:p>
          <a:p>
            <a:r>
              <a:rPr lang="en-US" sz="1200" dirty="0"/>
              <a:t>Local Oscillator Generation Module</a:t>
            </a:r>
          </a:p>
          <a:p>
            <a:endParaRPr lang="en-US" sz="1200" dirty="0"/>
          </a:p>
          <a:p>
            <a:r>
              <a:rPr lang="en-US" sz="1200" b="1" dirty="0"/>
              <a:t>PSM</a:t>
            </a:r>
          </a:p>
          <a:p>
            <a:r>
              <a:rPr lang="en-US" sz="1200" dirty="0"/>
              <a:t>Power Supply Module</a:t>
            </a:r>
          </a:p>
          <a:p>
            <a:endParaRPr lang="en-US" sz="1200" dirty="0"/>
          </a:p>
          <a:p>
            <a:r>
              <a:rPr lang="en-US" sz="1200" b="1" dirty="0"/>
              <a:t>PZ16M</a:t>
            </a:r>
          </a:p>
          <a:p>
            <a:r>
              <a:rPr lang="en-US" sz="1200" dirty="0"/>
              <a:t>Piezo Driver Module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627121" y="4907756"/>
            <a:ext cx="119379" cy="9525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433321" y="4914899"/>
            <a:ext cx="119379" cy="9525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630796" y="4907756"/>
            <a:ext cx="119379" cy="9525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436996" y="4914899"/>
            <a:ext cx="119379" cy="9525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676525" y="4533900"/>
            <a:ext cx="0" cy="3548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3498851" y="4533900"/>
            <a:ext cx="0" cy="3548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6670675" y="4533900"/>
            <a:ext cx="0" cy="3548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7493000" y="4533900"/>
            <a:ext cx="0" cy="3548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Down Arrow 2"/>
          <p:cNvSpPr/>
          <p:nvPr/>
        </p:nvSpPr>
        <p:spPr>
          <a:xfrm rot="19517709">
            <a:off x="2174801" y="3747367"/>
            <a:ext cx="381000" cy="1066800"/>
          </a:xfrm>
          <a:prstGeom prst="down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 rot="2082291" flipH="1">
            <a:off x="3622600" y="3746105"/>
            <a:ext cx="381000" cy="1066800"/>
          </a:xfrm>
          <a:prstGeom prst="down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1" name="Down Arrow 20"/>
          <p:cNvSpPr/>
          <p:nvPr/>
        </p:nvSpPr>
        <p:spPr>
          <a:xfrm rot="19517709">
            <a:off x="6111876" y="3744431"/>
            <a:ext cx="381000" cy="1066800"/>
          </a:xfrm>
          <a:prstGeom prst="down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 rot="2082291" flipH="1">
            <a:off x="7559675" y="3743169"/>
            <a:ext cx="381000" cy="1066800"/>
          </a:xfrm>
          <a:prstGeom prst="down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 rot="5400000" flipH="1">
            <a:off x="4931800" y="4128525"/>
            <a:ext cx="381000" cy="3096750"/>
          </a:xfrm>
          <a:prstGeom prst="down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" name="Bent Arrow 1"/>
          <p:cNvSpPr/>
          <p:nvPr/>
        </p:nvSpPr>
        <p:spPr>
          <a:xfrm rot="16200000" flipV="1">
            <a:off x="4188532" y="4970705"/>
            <a:ext cx="933451" cy="1385718"/>
          </a:xfrm>
          <a:prstGeom prst="bent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: LLRF Station Overview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B132437-6FD1-4F06-B04A-48979FBD8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878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1" grpId="0" animBg="1"/>
      <p:bldP spid="22" grpId="0" animBg="1"/>
      <p:bldP spid="26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What an operator should know</a:t>
            </a:r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LLRF tasks of the XFEL operator:</a:t>
            </a:r>
          </a:p>
          <a:p>
            <a:pPr lvl="1"/>
            <a:r>
              <a:rPr lang="en-US" dirty="0"/>
              <a:t>Turn an RF station </a:t>
            </a:r>
            <a:r>
              <a:rPr lang="en-US" b="1" dirty="0"/>
              <a:t>ON / OFF</a:t>
            </a:r>
          </a:p>
          <a:p>
            <a:pPr lvl="1"/>
            <a:r>
              <a:rPr lang="en-US" dirty="0"/>
              <a:t>Adjust the vector-sum </a:t>
            </a:r>
            <a:r>
              <a:rPr lang="en-US" b="1" dirty="0"/>
              <a:t>voltage / phase </a:t>
            </a:r>
          </a:p>
          <a:p>
            <a:pPr lvl="1"/>
            <a:r>
              <a:rPr lang="en-US" b="1" dirty="0"/>
              <a:t>Tune</a:t>
            </a:r>
            <a:r>
              <a:rPr lang="en-US" dirty="0"/>
              <a:t> cavities, if necessary</a:t>
            </a:r>
          </a:p>
          <a:p>
            <a:pPr lvl="1"/>
            <a:r>
              <a:rPr lang="en-US" dirty="0"/>
              <a:t>Adjust </a:t>
            </a:r>
            <a:r>
              <a:rPr lang="en-US" b="1" dirty="0"/>
              <a:t>output vector correction </a:t>
            </a:r>
            <a:r>
              <a:rPr lang="en-US" dirty="0"/>
              <a:t>and </a:t>
            </a:r>
            <a:r>
              <a:rPr lang="en-US" b="1" dirty="0"/>
              <a:t>ratio</a:t>
            </a:r>
            <a:r>
              <a:rPr lang="en-US" dirty="0"/>
              <a:t>, if necessary</a:t>
            </a:r>
          </a:p>
          <a:p>
            <a:pPr lvl="1"/>
            <a:r>
              <a:rPr lang="en-US" dirty="0"/>
              <a:t>Set a certain phase as </a:t>
            </a:r>
            <a:r>
              <a:rPr lang="en-US" b="1" dirty="0"/>
              <a:t>on-crest phase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 noProof="0">
                <a:solidFill>
                  <a:schemeClr val="bg1">
                    <a:lumMod val="65000"/>
                  </a:schemeClr>
                </a:solidFill>
              </a:rPr>
              <a:t>| XFEL operator training on LLRF | M. Diomede | 2025.02.05</a:t>
            </a:r>
            <a:endParaRPr lang="en-US" noProof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23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What an operator should know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Exceptional cases and how to react</a:t>
            </a:r>
          </a:p>
          <a:p>
            <a:endParaRPr lang="en-US" dirty="0"/>
          </a:p>
        </p:txBody>
      </p:sp>
      <p:pic>
        <p:nvPicPr>
          <p:cNvPr id="5" name="Picture 2" descr="Image result for video gamer playe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730" y="3352800"/>
            <a:ext cx="4767657" cy="268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omet\Documents\DESY\Presentations\Presentation LLRF Operation and performance of the European XFEL LLRF 20171016\File 11.10.17, 17 31 13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5" b="17732"/>
          <a:stretch/>
        </p:blipFill>
        <p:spPr bwMode="auto">
          <a:xfrm>
            <a:off x="6569730" y="990600"/>
            <a:ext cx="476785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 noProof="0">
                <a:solidFill>
                  <a:schemeClr val="bg1">
                    <a:lumMod val="65000"/>
                  </a:schemeClr>
                </a:solidFill>
              </a:rPr>
              <a:t>| XFEL operator training on LLRF | M. Diomede | 2025.02.05</a:t>
            </a:r>
            <a:endParaRPr lang="en-US" noProof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69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BB5E5D-7EA3-4DFE-8BB8-675C2F02D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366923"/>
            <a:ext cx="5169959" cy="41100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5264"/>
            <a:ext cx="5724525" cy="91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391400" y="932646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Check amplitude and phase set point, RF control settings and flat tops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F101A3-7677-4AB5-B2A1-59F9DC6C5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grpSp>
        <p:nvGrpSpPr>
          <p:cNvPr id="9" name="Group 8"/>
          <p:cNvGrpSpPr/>
          <p:nvPr/>
        </p:nvGrpSpPr>
        <p:grpSpPr>
          <a:xfrm>
            <a:off x="3352800" y="1763643"/>
            <a:ext cx="1219200" cy="1831974"/>
            <a:chOff x="3008383" y="1688466"/>
            <a:chExt cx="2068688" cy="1890817"/>
          </a:xfrm>
        </p:grpSpPr>
        <p:grpSp>
          <p:nvGrpSpPr>
            <p:cNvPr id="7" name="Group 6"/>
            <p:cNvGrpSpPr/>
            <p:nvPr/>
          </p:nvGrpSpPr>
          <p:grpSpPr>
            <a:xfrm>
              <a:off x="3008383" y="1688466"/>
              <a:ext cx="2068688" cy="1890817"/>
              <a:chOff x="3008383" y="1688466"/>
              <a:chExt cx="2068688" cy="1890817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3008383" y="1688466"/>
                <a:ext cx="646465" cy="35781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654848" y="3424435"/>
                <a:ext cx="1422223" cy="15484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6" name="Straight Arrow Connector 5"/>
            <p:cNvCxnSpPr>
              <a:cxnSpLocks/>
              <a:stCxn id="4" idx="2"/>
              <a:endCxn id="8" idx="0"/>
            </p:cNvCxnSpPr>
            <p:nvPr/>
          </p:nvCxnSpPr>
          <p:spPr>
            <a:xfrm>
              <a:off x="3331616" y="2046282"/>
              <a:ext cx="1034344" cy="137815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38C0041-A1DC-48B3-A489-283C20A52731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572000" y="3508117"/>
            <a:ext cx="21163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E9DDDE3-9CD8-483D-8EDD-69EC699A0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5127" y="643454"/>
            <a:ext cx="1790700" cy="1619250"/>
          </a:xfrm>
          <a:prstGeom prst="rect">
            <a:avLst/>
          </a:prstGeom>
        </p:spPr>
      </p:pic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557AE0F-4BB0-4850-86DF-2301D32A3478}"/>
              </a:ext>
            </a:extLst>
          </p:cNvPr>
          <p:cNvSpPr txBox="1">
            <a:spLocks/>
          </p:cNvSpPr>
          <p:nvPr/>
        </p:nvSpPr>
        <p:spPr>
          <a:xfrm>
            <a:off x="407987" y="775154"/>
            <a:ext cx="11376025" cy="37925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LLRF overview</a:t>
            </a:r>
            <a:endParaRPr lang="de-DE" b="1" dirty="0">
              <a:solidFill>
                <a:schemeClr val="accent2"/>
              </a:solidFill>
            </a:endParaRPr>
          </a:p>
          <a:p>
            <a:endParaRPr lang="de-D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75BB8-110C-48F0-AEE6-BFC7FE414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686182"/>
            <a:ext cx="4686300" cy="328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2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6B3CDAF-B1A0-44E4-896D-2D1F12C6E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424877"/>
            <a:ext cx="5169959" cy="41100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83218"/>
            <a:ext cx="5724525" cy="91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52800" y="1821597"/>
            <a:ext cx="381000" cy="3466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3800" y="3617640"/>
            <a:ext cx="838200" cy="188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>
            <a:cxnSpLocks/>
            <a:stCxn id="4" idx="2"/>
            <a:endCxn id="8" idx="0"/>
          </p:cNvCxnSpPr>
          <p:nvPr/>
        </p:nvCxnSpPr>
        <p:spPr>
          <a:xfrm>
            <a:off x="3543300" y="2168278"/>
            <a:ext cx="609600" cy="14493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12" y="2705986"/>
            <a:ext cx="6096000" cy="2973779"/>
          </a:xfrm>
        </p:spPr>
      </p:pic>
      <p:sp>
        <p:nvSpPr>
          <p:cNvPr id="14" name="TextBox 13"/>
          <p:cNvSpPr txBox="1"/>
          <p:nvPr/>
        </p:nvSpPr>
        <p:spPr>
          <a:xfrm>
            <a:off x="7315200" y="9906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Check waveform profiles (open loop, glitches, </a:t>
            </a:r>
            <a:r>
              <a:rPr lang="en-US" sz="1600" dirty="0" err="1"/>
              <a:t>etc</a:t>
            </a:r>
            <a:r>
              <a:rPr lang="en-US" sz="1600" dirty="0"/>
              <a:t>…</a:t>
            </a:r>
          </a:p>
          <a:p>
            <a:r>
              <a:rPr lang="en-US" sz="1600" dirty="0"/>
              <a:t>i.e. deviation from set point)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20D105-904A-404B-BDEF-ACFD1D72F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1983798-E69D-40AF-957C-2D70C299122C}"/>
              </a:ext>
            </a:extLst>
          </p:cNvPr>
          <p:cNvCxnSpPr>
            <a:cxnSpLocks/>
          </p:cNvCxnSpPr>
          <p:nvPr/>
        </p:nvCxnSpPr>
        <p:spPr>
          <a:xfrm>
            <a:off x="4572000" y="3711805"/>
            <a:ext cx="1116012" cy="254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E4E1D1C-5FD5-495B-A498-C8AB570333F6}"/>
              </a:ext>
            </a:extLst>
          </p:cNvPr>
          <p:cNvSpPr txBox="1">
            <a:spLocks/>
          </p:cNvSpPr>
          <p:nvPr/>
        </p:nvSpPr>
        <p:spPr>
          <a:xfrm>
            <a:off x="407987" y="775154"/>
            <a:ext cx="11376025" cy="37925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RF Amplitudes</a:t>
            </a:r>
            <a:endParaRPr lang="de-DE" b="1" dirty="0">
              <a:solidFill>
                <a:schemeClr val="accent2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793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34847"/>
            <a:ext cx="5724525" cy="91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5724525" cy="454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52800" y="1673226"/>
            <a:ext cx="381000" cy="3466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15200" y="842229"/>
            <a:ext cx="4737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Navigate to the main LLRF panel of a particular RF station:  INJ, L1, L2, L3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5" t="6532" r="12552" b="12313"/>
          <a:stretch/>
        </p:blipFill>
        <p:spPr bwMode="auto">
          <a:xfrm>
            <a:off x="986119" y="2280621"/>
            <a:ext cx="5729006" cy="439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4" idx="2"/>
          </p:cNvCxnSpPr>
          <p:nvPr/>
        </p:nvCxnSpPr>
        <p:spPr>
          <a:xfrm flipH="1">
            <a:off x="3276600" y="2019907"/>
            <a:ext cx="266700" cy="11804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850644" y="3200401"/>
            <a:ext cx="936877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60305"/>
            <a:ext cx="7763604" cy="77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V="1">
            <a:off x="3787521" y="3048000"/>
            <a:ext cx="784479" cy="2286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2850776" y="3352800"/>
            <a:ext cx="1828800" cy="2544184"/>
          </a:xfrm>
          <a:custGeom>
            <a:avLst/>
            <a:gdLst>
              <a:gd name="connsiteX0" fmla="*/ 0 w 1828800"/>
              <a:gd name="connsiteY0" fmla="*/ 0 h 2544184"/>
              <a:gd name="connsiteX1" fmla="*/ 0 w 1828800"/>
              <a:gd name="connsiteY1" fmla="*/ 0 h 2544184"/>
              <a:gd name="connsiteX2" fmla="*/ 5379 w 1828800"/>
              <a:gd name="connsiteY2" fmla="*/ 2544184 h 2544184"/>
              <a:gd name="connsiteX3" fmla="*/ 1828800 w 1828800"/>
              <a:gd name="connsiteY3" fmla="*/ 2528047 h 2544184"/>
              <a:gd name="connsiteX4" fmla="*/ 1828800 w 1828800"/>
              <a:gd name="connsiteY4" fmla="*/ 817581 h 2544184"/>
              <a:gd name="connsiteX5" fmla="*/ 935916 w 1828800"/>
              <a:gd name="connsiteY5" fmla="*/ 817581 h 2544184"/>
              <a:gd name="connsiteX6" fmla="*/ 935916 w 1828800"/>
              <a:gd name="connsiteY6" fmla="*/ 0 h 2544184"/>
              <a:gd name="connsiteX7" fmla="*/ 0 w 1828800"/>
              <a:gd name="connsiteY7" fmla="*/ 0 h 2544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" h="2544184">
                <a:moveTo>
                  <a:pt x="0" y="0"/>
                </a:moveTo>
                <a:lnTo>
                  <a:pt x="0" y="0"/>
                </a:lnTo>
                <a:lnTo>
                  <a:pt x="5379" y="2544184"/>
                </a:lnTo>
                <a:lnTo>
                  <a:pt x="1828800" y="2528047"/>
                </a:lnTo>
                <a:lnTo>
                  <a:pt x="1828800" y="817581"/>
                </a:lnTo>
                <a:lnTo>
                  <a:pt x="935916" y="817581"/>
                </a:lnTo>
                <a:lnTo>
                  <a:pt x="935916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890EDA-1F3B-4DAC-9E5B-DF82BBC7A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B14EE6A-4417-45D9-AAFB-DF3B651A0F6C}"/>
              </a:ext>
            </a:extLst>
          </p:cNvPr>
          <p:cNvSpPr txBox="1">
            <a:spLocks/>
          </p:cNvSpPr>
          <p:nvPr/>
        </p:nvSpPr>
        <p:spPr>
          <a:xfrm>
            <a:off x="407987" y="775154"/>
            <a:ext cx="11376025" cy="37925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LLRF selector</a:t>
            </a:r>
            <a:endParaRPr lang="de-DE" b="1" dirty="0">
              <a:solidFill>
                <a:schemeClr val="accent2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505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BE8ED0-6CE5-47DE-9035-6F3663D22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78" y="912114"/>
            <a:ext cx="4748022" cy="55648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279" y="122045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Voltage </a:t>
            </a:r>
            <a:r>
              <a:rPr lang="en-US" dirty="0" err="1"/>
              <a:t>setpoint</a:t>
            </a:r>
            <a:r>
              <a:rPr lang="en-US" dirty="0"/>
              <a:t>	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65148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</a:t>
            </a:r>
            <a:r>
              <a:rPr lang="en-US" dirty="0" err="1"/>
              <a:t>setpoint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043" y="2329160"/>
            <a:ext cx="25699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Ramp station with FSM</a:t>
            </a:r>
          </a:p>
          <a:p>
            <a:r>
              <a:rPr lang="en-US" dirty="0"/>
              <a:t>Check for ON, </a:t>
            </a:r>
          </a:p>
          <a:p>
            <a:r>
              <a:rPr lang="en-US" dirty="0"/>
              <a:t>FSM should be green</a:t>
            </a:r>
          </a:p>
          <a:p>
            <a:r>
              <a:rPr lang="en-US" dirty="0"/>
              <a:t>FSM recovery voltage</a:t>
            </a:r>
          </a:p>
          <a:p>
            <a:r>
              <a:rPr lang="en-US" dirty="0"/>
              <a:t>Quench notifications</a:t>
            </a:r>
          </a:p>
        </p:txBody>
      </p:sp>
      <p:cxnSp>
        <p:nvCxnSpPr>
          <p:cNvPr id="11" name="Straight Arrow Connector 10"/>
          <p:cNvCxnSpPr>
            <a:stCxn id="4" idx="3"/>
          </p:cNvCxnSpPr>
          <p:nvPr/>
        </p:nvCxnSpPr>
        <p:spPr>
          <a:xfrm>
            <a:off x="2179604" y="1405123"/>
            <a:ext cx="1784054" cy="746954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32" idx="1"/>
          </p:cNvCxnSpPr>
          <p:nvPr/>
        </p:nvCxnSpPr>
        <p:spPr>
          <a:xfrm>
            <a:off x="2149771" y="1900208"/>
            <a:ext cx="1812629" cy="72581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650279" y="2615082"/>
            <a:ext cx="1312121" cy="499917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178346" y="3942666"/>
            <a:ext cx="1326854" cy="934134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0364" y="4510951"/>
            <a:ext cx="2519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these settings should be enabled* </a:t>
            </a:r>
          </a:p>
          <a:p>
            <a:br>
              <a:rPr lang="en-US" dirty="0"/>
            </a:br>
            <a:r>
              <a:rPr lang="en-US" dirty="0"/>
              <a:t>* exception gun</a:t>
            </a:r>
          </a:p>
        </p:txBody>
      </p:sp>
      <p:sp>
        <p:nvSpPr>
          <p:cNvPr id="16" name="Left Brace 15"/>
          <p:cNvSpPr/>
          <p:nvPr/>
        </p:nvSpPr>
        <p:spPr>
          <a:xfrm>
            <a:off x="3657600" y="3541931"/>
            <a:ext cx="304800" cy="953869"/>
          </a:xfrm>
          <a:prstGeom prst="leftBrace">
            <a:avLst>
              <a:gd name="adj1" fmla="val 27083"/>
              <a:gd name="adj2" fmla="val 49144"/>
            </a:avLst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cxnSpLocks/>
            <a:stCxn id="24" idx="1"/>
          </p:cNvCxnSpPr>
          <p:nvPr/>
        </p:nvCxnSpPr>
        <p:spPr>
          <a:xfrm flipH="1">
            <a:off x="7620000" y="2819400"/>
            <a:ext cx="2209800" cy="431302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829800" y="2357735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Cavity tuning indicator</a:t>
            </a:r>
          </a:p>
          <a:p>
            <a:r>
              <a:rPr lang="en-US" b="1" dirty="0"/>
              <a:t>(should be green)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62400" y="1905000"/>
            <a:ext cx="1295400" cy="49301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62400" y="2432635"/>
            <a:ext cx="1295400" cy="38676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62400" y="2835968"/>
            <a:ext cx="1295400" cy="66030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058498" y="3360181"/>
            <a:ext cx="5726130" cy="2585263"/>
            <a:chOff x="6058498" y="3360181"/>
            <a:chExt cx="5726130" cy="2585263"/>
          </a:xfrm>
        </p:grpSpPr>
        <p:cxnSp>
          <p:nvCxnSpPr>
            <p:cNvPr id="26" name="Straight Arrow Connector 25"/>
            <p:cNvCxnSpPr>
              <a:cxnSpLocks/>
              <a:endCxn id="39" idx="3"/>
            </p:cNvCxnSpPr>
            <p:nvPr/>
          </p:nvCxnSpPr>
          <p:spPr>
            <a:xfrm flipH="1" flipV="1">
              <a:off x="6807799" y="3432691"/>
              <a:ext cx="2869602" cy="78027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9758979" y="3496270"/>
              <a:ext cx="1905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Drift compensation module (DCM)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829800" y="4510951"/>
              <a:ext cx="1954828" cy="107721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/>
                <a:t>Not green: </a:t>
              </a:r>
            </a:p>
            <a:p>
              <a:r>
                <a:rPr lang="en-US" sz="1600" dirty="0"/>
                <a:t>OK for operation but drifts are </a:t>
              </a:r>
              <a:r>
                <a:rPr lang="en-US" sz="1600" b="1" dirty="0"/>
                <a:t>not</a:t>
              </a:r>
              <a:r>
                <a:rPr lang="en-US" sz="1600" dirty="0"/>
                <a:t> compensated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829800" y="5606890"/>
              <a:ext cx="1954828" cy="338554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 err="1"/>
                <a:t>elog</a:t>
              </a:r>
              <a:r>
                <a:rPr lang="en-US" sz="1600" dirty="0"/>
                <a:t> entry </a:t>
              </a:r>
              <a:r>
                <a:rPr lang="en-US" sz="1600" dirty="0">
                  <a:sym typeface="Wingdings" panose="05000000000000000000" pitchFamily="2" charset="2"/>
                </a:rPr>
                <a:t> LLRF</a:t>
              </a:r>
              <a:endParaRPr lang="en-US" sz="16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058498" y="3360181"/>
              <a:ext cx="749301" cy="145019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 flipV="1">
            <a:off x="3352800" y="3465731"/>
            <a:ext cx="0" cy="1123146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2469126" y="3677737"/>
            <a:ext cx="1202493" cy="1749457"/>
            <a:chOff x="2469126" y="3677737"/>
            <a:chExt cx="1202493" cy="1749457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070373" y="3677737"/>
              <a:ext cx="0" cy="1371823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469126" y="5088640"/>
              <a:ext cx="12024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7030A0"/>
                  </a:solidFill>
                </a:rPr>
                <a:t>Ramp-up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358590" y="2920425"/>
            <a:ext cx="1503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</a:rPr>
              <a:t>Ramp-down</a:t>
            </a:r>
          </a:p>
          <a:p>
            <a:pPr algn="ctr"/>
            <a:r>
              <a:rPr lang="en-US" sz="1600" dirty="0">
                <a:solidFill>
                  <a:schemeClr val="accent2"/>
                </a:solidFill>
              </a:rPr>
              <a:t>(open loop)</a:t>
            </a:r>
          </a:p>
        </p:txBody>
      </p:sp>
      <p:sp>
        <p:nvSpPr>
          <p:cNvPr id="4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 noProof="0">
                <a:solidFill>
                  <a:schemeClr val="bg1">
                    <a:lumMod val="65000"/>
                  </a:schemeClr>
                </a:solidFill>
              </a:rPr>
              <a:t>| XFEL operator training on LLRF | M. Diomede | 2025.02.05</a:t>
            </a:r>
            <a:endParaRPr lang="en-US" noProof="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1E3B636-55FE-44ED-90A9-83A25F8727AA}"/>
              </a:ext>
            </a:extLst>
          </p:cNvPr>
          <p:cNvGrpSpPr/>
          <p:nvPr/>
        </p:nvGrpSpPr>
        <p:grpSpPr>
          <a:xfrm>
            <a:off x="6058498" y="3512581"/>
            <a:ext cx="3396332" cy="2557963"/>
            <a:chOff x="6058498" y="3512581"/>
            <a:chExt cx="3396332" cy="2557963"/>
          </a:xfrm>
        </p:grpSpPr>
        <p:grpSp>
          <p:nvGrpSpPr>
            <p:cNvPr id="36" name="Group 35"/>
            <p:cNvGrpSpPr/>
            <p:nvPr/>
          </p:nvGrpSpPr>
          <p:grpSpPr>
            <a:xfrm>
              <a:off x="6807799" y="3585091"/>
              <a:ext cx="2647031" cy="2485453"/>
              <a:chOff x="6807799" y="3585091"/>
              <a:chExt cx="2647031" cy="2485453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992156" y="4301604"/>
                <a:ext cx="7777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Piezo </a:t>
                </a:r>
              </a:p>
            </p:txBody>
          </p:sp>
          <p:cxnSp>
            <p:nvCxnSpPr>
              <p:cNvPr id="33" name="Straight Arrow Connector 32"/>
              <p:cNvCxnSpPr>
                <a:cxnSpLocks/>
                <a:endCxn id="42" idx="3"/>
              </p:cNvCxnSpPr>
              <p:nvPr/>
            </p:nvCxnSpPr>
            <p:spPr>
              <a:xfrm flipH="1" flipV="1">
                <a:off x="6807799" y="3585091"/>
                <a:ext cx="1528806" cy="78963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7311070" y="4645029"/>
                <a:ext cx="2139950" cy="1077218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Not green: </a:t>
                </a:r>
              </a:p>
              <a:p>
                <a:r>
                  <a:rPr lang="en-US" sz="1600" dirty="0"/>
                  <a:t>OK for operation but </a:t>
                </a:r>
                <a:r>
                  <a:rPr lang="en-US" sz="1600" dirty="0" err="1"/>
                  <a:t>piezos</a:t>
                </a:r>
                <a:r>
                  <a:rPr lang="en-US" sz="1600" dirty="0"/>
                  <a:t> are </a:t>
                </a:r>
                <a:r>
                  <a:rPr lang="en-US" sz="1600" b="1" dirty="0"/>
                  <a:t>not</a:t>
                </a:r>
                <a:r>
                  <a:rPr lang="en-US" sz="1600" dirty="0"/>
                  <a:t> working 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307260" y="5731990"/>
                <a:ext cx="2147570" cy="338554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600" dirty="0" err="1"/>
                  <a:t>elog</a:t>
                </a:r>
                <a:r>
                  <a:rPr lang="en-US" sz="1600" dirty="0"/>
                  <a:t> entry </a:t>
                </a:r>
                <a:r>
                  <a:rPr lang="en-US" sz="1600" dirty="0">
                    <a:sym typeface="Wingdings" panose="05000000000000000000" pitchFamily="2" charset="2"/>
                  </a:rPr>
                  <a:t> LLRF</a:t>
                </a:r>
                <a:endParaRPr lang="en-US" sz="1600" dirty="0"/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84472B8-F1C9-4C16-8BC3-E0E5E652C8CF}"/>
                </a:ext>
              </a:extLst>
            </p:cNvPr>
            <p:cNvSpPr/>
            <p:nvPr/>
          </p:nvSpPr>
          <p:spPr>
            <a:xfrm>
              <a:off x="6058498" y="3512581"/>
              <a:ext cx="749301" cy="145019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D6F94CD-B4F9-4859-B467-6515CEBB24A8}"/>
              </a:ext>
            </a:extLst>
          </p:cNvPr>
          <p:cNvGrpSpPr/>
          <p:nvPr/>
        </p:nvGrpSpPr>
        <p:grpSpPr>
          <a:xfrm>
            <a:off x="5391446" y="1660857"/>
            <a:ext cx="6649622" cy="369332"/>
            <a:chOff x="5391446" y="1660857"/>
            <a:chExt cx="6649622" cy="369332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F874596-5AB4-4A7F-9D55-64A6171C67BE}"/>
                </a:ext>
              </a:extLst>
            </p:cNvPr>
            <p:cNvSpPr/>
            <p:nvPr/>
          </p:nvSpPr>
          <p:spPr>
            <a:xfrm>
              <a:off x="5391446" y="1670230"/>
              <a:ext cx="3066753" cy="35058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3327457-5302-4F0E-A290-46448047AD63}"/>
                </a:ext>
              </a:extLst>
            </p:cNvPr>
            <p:cNvSpPr txBox="1"/>
            <p:nvPr/>
          </p:nvSpPr>
          <p:spPr>
            <a:xfrm>
              <a:off x="9678869" y="1660857"/>
              <a:ext cx="23621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Non-LLRF systems!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90021AF-BFCC-409B-94E1-D835C10D5382}"/>
                </a:ext>
              </a:extLst>
            </p:cNvPr>
            <p:cNvCxnSpPr>
              <a:cxnSpLocks/>
              <a:stCxn id="44" idx="1"/>
              <a:endCxn id="43" idx="3"/>
            </p:cNvCxnSpPr>
            <p:nvPr/>
          </p:nvCxnSpPr>
          <p:spPr>
            <a:xfrm flipH="1">
              <a:off x="8458199" y="1845523"/>
              <a:ext cx="122067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CFDE0D17-DC02-4BF1-AF59-DA160F0C0495}"/>
              </a:ext>
            </a:extLst>
          </p:cNvPr>
          <p:cNvSpPr/>
          <p:nvPr/>
        </p:nvSpPr>
        <p:spPr>
          <a:xfrm>
            <a:off x="3962400" y="1741146"/>
            <a:ext cx="1295400" cy="15557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726036-0538-4851-9BD0-10DF77B7A491}"/>
              </a:ext>
            </a:extLst>
          </p:cNvPr>
          <p:cNvSpPr txBox="1"/>
          <p:nvPr/>
        </p:nvSpPr>
        <p:spPr>
          <a:xfrm>
            <a:off x="228600" y="800709"/>
            <a:ext cx="212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Scalar/Table mode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053AE4E-AD8A-44E7-B1C7-F2FD893D46E4}"/>
              </a:ext>
            </a:extLst>
          </p:cNvPr>
          <p:cNvCxnSpPr>
            <a:cxnSpLocks/>
            <a:stCxn id="47" idx="3"/>
            <a:endCxn id="45" idx="1"/>
          </p:cNvCxnSpPr>
          <p:nvPr/>
        </p:nvCxnSpPr>
        <p:spPr>
          <a:xfrm>
            <a:off x="2358590" y="985375"/>
            <a:ext cx="1603810" cy="833556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41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AE73E35-17BE-4AD2-A432-BA9D3E2F7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78" y="912114"/>
            <a:ext cx="4748022" cy="55648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382000" y="3332562"/>
            <a:ext cx="3657600" cy="923330"/>
            <a:chOff x="8382000" y="3332562"/>
            <a:chExt cx="3657600" cy="923330"/>
          </a:xfrm>
        </p:grpSpPr>
        <p:sp>
          <p:nvSpPr>
            <p:cNvPr id="29" name="Rectangle 28"/>
            <p:cNvSpPr/>
            <p:nvPr/>
          </p:nvSpPr>
          <p:spPr>
            <a:xfrm>
              <a:off x="10733312" y="3385592"/>
              <a:ext cx="914400" cy="30931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8382000" y="3332562"/>
              <a:ext cx="3657600" cy="923330"/>
              <a:chOff x="8382000" y="3332562"/>
              <a:chExt cx="3657600" cy="923330"/>
            </a:xfrm>
          </p:grpSpPr>
          <p:cxnSp>
            <p:nvCxnSpPr>
              <p:cNvPr id="38" name="Straight Arrow Connector 37"/>
              <p:cNvCxnSpPr>
                <a:stCxn id="34" idx="1"/>
              </p:cNvCxnSpPr>
              <p:nvPr/>
            </p:nvCxnSpPr>
            <p:spPr>
              <a:xfrm flipH="1" flipV="1">
                <a:off x="8382000" y="3465145"/>
                <a:ext cx="762000" cy="329082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9144000" y="3332562"/>
                <a:ext cx="28956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Slopes active (yellow) : i.e. RF slope across the flat top</a:t>
                </a: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5410200" y="4007702"/>
            <a:ext cx="6629400" cy="1831897"/>
            <a:chOff x="5410200" y="3806488"/>
            <a:chExt cx="6629400" cy="1831897"/>
          </a:xfrm>
        </p:grpSpPr>
        <p:cxnSp>
          <p:nvCxnSpPr>
            <p:cNvPr id="41" name="Straight Arrow Connector 40"/>
            <p:cNvCxnSpPr/>
            <p:nvPr/>
          </p:nvCxnSpPr>
          <p:spPr>
            <a:xfrm flipH="1" flipV="1">
              <a:off x="8458200" y="4034361"/>
              <a:ext cx="685800" cy="467584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9144000" y="4438056"/>
              <a:ext cx="2895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Error message area</a:t>
              </a:r>
            </a:p>
            <a:p>
              <a:r>
                <a:rPr lang="en-US" b="1" dirty="0"/>
                <a:t>(it self-clears after 5 minutes after the error is gone)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410200" y="3806488"/>
              <a:ext cx="3048000" cy="227873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cxnSp>
        <p:nvCxnSpPr>
          <p:cNvPr id="49" name="Straight Arrow Connector 48"/>
          <p:cNvCxnSpPr>
            <a:cxnSpLocks/>
            <a:stCxn id="60" idx="3"/>
          </p:cNvCxnSpPr>
          <p:nvPr/>
        </p:nvCxnSpPr>
        <p:spPr>
          <a:xfrm>
            <a:off x="2428878" y="2168099"/>
            <a:ext cx="3590922" cy="1108501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88928" y="1752600"/>
            <a:ext cx="213995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Not green: </a:t>
            </a:r>
          </a:p>
          <a:p>
            <a:r>
              <a:rPr lang="en-US" sz="1600" dirty="0"/>
              <a:t>Might lead to RF pulse cuts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81308" y="2583597"/>
            <a:ext cx="2147570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/>
              <a:t>elog</a:t>
            </a:r>
            <a:r>
              <a:rPr lang="en-US" sz="1600" dirty="0"/>
              <a:t> entry </a:t>
            </a:r>
            <a:r>
              <a:rPr lang="en-US" sz="1600" dirty="0">
                <a:sym typeface="Wingdings" panose="05000000000000000000" pitchFamily="2" charset="2"/>
              </a:rPr>
              <a:t> LLRF</a:t>
            </a:r>
            <a:endParaRPr lang="en-US" sz="1600" dirty="0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 noProof="0">
                <a:solidFill>
                  <a:schemeClr val="bg1">
                    <a:lumMod val="65000"/>
                  </a:schemeClr>
                </a:solidFill>
              </a:rPr>
              <a:t>| XFEL operator training on LLRF | M. Diomede | 2025.02.05</a:t>
            </a:r>
            <a:endParaRPr lang="en-US" noProof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73E8BD-E598-43A4-8F29-EB5DA2A1F97D}"/>
              </a:ext>
            </a:extLst>
          </p:cNvPr>
          <p:cNvSpPr txBox="1"/>
          <p:nvPr/>
        </p:nvSpPr>
        <p:spPr>
          <a:xfrm>
            <a:off x="297542" y="3628361"/>
            <a:ext cx="213995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Not green: </a:t>
            </a:r>
          </a:p>
          <a:p>
            <a:r>
              <a:rPr lang="en-US" sz="1600" dirty="0"/>
              <a:t>Operation might still be possible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77E9C5-BDA6-444C-9BF8-4B15558733B2}"/>
              </a:ext>
            </a:extLst>
          </p:cNvPr>
          <p:cNvSpPr txBox="1"/>
          <p:nvPr/>
        </p:nvSpPr>
        <p:spPr>
          <a:xfrm>
            <a:off x="289922" y="4459358"/>
            <a:ext cx="2147570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/>
              <a:t>elog</a:t>
            </a:r>
            <a:r>
              <a:rPr lang="en-US" sz="1600" dirty="0"/>
              <a:t> entry </a:t>
            </a:r>
            <a:r>
              <a:rPr lang="en-US" sz="1600" dirty="0">
                <a:sym typeface="Wingdings" panose="05000000000000000000" pitchFamily="2" charset="2"/>
              </a:rPr>
              <a:t> LLRF</a:t>
            </a:r>
            <a:endParaRPr lang="en-US" sz="16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FCBCAD8-1C01-4A24-8396-D19CEFAA720B}"/>
              </a:ext>
            </a:extLst>
          </p:cNvPr>
          <p:cNvCxnSpPr>
            <a:cxnSpLocks/>
          </p:cNvCxnSpPr>
          <p:nvPr/>
        </p:nvCxnSpPr>
        <p:spPr>
          <a:xfrm flipV="1">
            <a:off x="2437492" y="3733225"/>
            <a:ext cx="3658508" cy="373258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EDC7C07-2E28-4BB2-B087-F1FD38A048C2}"/>
              </a:ext>
            </a:extLst>
          </p:cNvPr>
          <p:cNvSpPr txBox="1"/>
          <p:nvPr/>
        </p:nvSpPr>
        <p:spPr>
          <a:xfrm>
            <a:off x="871424" y="1414046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Limiters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2DF1F8-5BF5-4784-92C7-B62B287F2B74}"/>
              </a:ext>
            </a:extLst>
          </p:cNvPr>
          <p:cNvSpPr txBox="1"/>
          <p:nvPr/>
        </p:nvSpPr>
        <p:spPr>
          <a:xfrm>
            <a:off x="668847" y="3273912"/>
            <a:ext cx="1372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Main status </a:t>
            </a:r>
          </a:p>
        </p:txBody>
      </p:sp>
    </p:spTree>
    <p:extLst>
      <p:ext uri="{BB962C8B-B14F-4D97-AF65-F5344CB8AC3E}">
        <p14:creationId xmlns:p14="http://schemas.microsoft.com/office/powerpoint/2010/main" val="191294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AE73E35-17BE-4AD2-A432-BA9D3E2F7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978" y="912114"/>
            <a:ext cx="4748022" cy="55648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cxnSp>
        <p:nvCxnSpPr>
          <p:cNvPr id="49" name="Straight Arrow Connector 48"/>
          <p:cNvCxnSpPr>
            <a:cxnSpLocks/>
          </p:cNvCxnSpPr>
          <p:nvPr/>
        </p:nvCxnSpPr>
        <p:spPr>
          <a:xfrm flipH="1">
            <a:off x="5973492" y="3276600"/>
            <a:ext cx="297156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 noProof="0">
                <a:solidFill>
                  <a:schemeClr val="bg1">
                    <a:lumMod val="65000"/>
                  </a:schemeClr>
                </a:solidFill>
              </a:rPr>
              <a:t>| XFEL operator training on LLRF | M. Diomede | 2025.02.05</a:t>
            </a:r>
            <a:endParaRPr lang="en-US" noProof="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4169E-C135-4739-8274-568AEB7ED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28" y="1143000"/>
            <a:ext cx="500583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82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AE73E35-17BE-4AD2-A432-BA9D3E2F7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978" y="912114"/>
            <a:ext cx="4748022" cy="55648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cxnSp>
        <p:nvCxnSpPr>
          <p:cNvPr id="49" name="Straight Arrow Connector 48"/>
          <p:cNvCxnSpPr>
            <a:cxnSpLocks/>
          </p:cNvCxnSpPr>
          <p:nvPr/>
        </p:nvCxnSpPr>
        <p:spPr>
          <a:xfrm flipH="1">
            <a:off x="5562600" y="3733800"/>
            <a:ext cx="335256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 noProof="0">
                <a:solidFill>
                  <a:schemeClr val="bg1">
                    <a:lumMod val="65000"/>
                  </a:schemeClr>
                </a:solidFill>
              </a:rPr>
              <a:t>| XFEL operator training on LLRF | M. Diomede | 2025.02.05</a:t>
            </a:r>
            <a:endParaRPr lang="en-US" noProof="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12ADC3-D1CF-4FFE-B34C-18152F856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73" y="1143000"/>
            <a:ext cx="466725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99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 noProof="0">
                <a:solidFill>
                  <a:schemeClr val="bg1">
                    <a:lumMod val="65000"/>
                  </a:schemeClr>
                </a:solidFill>
              </a:rPr>
              <a:t>| XFEL operator training on LLRF | M. Diomede | 2025.02.05</a:t>
            </a:r>
            <a:endParaRPr lang="en-US" noProof="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4D100-1BCF-470C-88E6-1B9EDE9BF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481137"/>
            <a:ext cx="4686300" cy="3895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676092-4331-4B55-9E66-4A363DC85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2362200"/>
            <a:ext cx="1381125" cy="1438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206F2C-D4B0-4C23-8A38-5948F8FA80E4}"/>
              </a:ext>
            </a:extLst>
          </p:cNvPr>
          <p:cNvSpPr txBox="1"/>
          <p:nvPr/>
        </p:nvSpPr>
        <p:spPr>
          <a:xfrm>
            <a:off x="7113301" y="2023646"/>
            <a:ext cx="1175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Color code</a:t>
            </a:r>
            <a:endParaRPr lang="en-GB" sz="1600" dirty="0" err="1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CD0D252-7DD5-4DF8-A9A3-4FCFCC89DB82}"/>
              </a:ext>
            </a:extLst>
          </p:cNvPr>
          <p:cNvCxnSpPr>
            <a:cxnSpLocks/>
          </p:cNvCxnSpPr>
          <p:nvPr/>
        </p:nvCxnSpPr>
        <p:spPr>
          <a:xfrm>
            <a:off x="8077200" y="2952000"/>
            <a:ext cx="609600" cy="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CB3A18E-8DC4-40DF-AE2E-6C8975775701}"/>
              </a:ext>
            </a:extLst>
          </p:cNvPr>
          <p:cNvCxnSpPr>
            <a:cxnSpLocks/>
          </p:cNvCxnSpPr>
          <p:nvPr/>
        </p:nvCxnSpPr>
        <p:spPr>
          <a:xfrm>
            <a:off x="8229600" y="3528000"/>
            <a:ext cx="4572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6F478F2-AA8A-45FE-9DD0-440BD387534E}"/>
              </a:ext>
            </a:extLst>
          </p:cNvPr>
          <p:cNvSpPr txBox="1"/>
          <p:nvPr/>
        </p:nvSpPr>
        <p:spPr>
          <a:xfrm>
            <a:off x="8686800" y="2782723"/>
            <a:ext cx="3079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Operation probably not possible</a:t>
            </a:r>
            <a:endParaRPr lang="en-GB" sz="1600" dirty="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739A5D-D86E-4659-ABEA-F406F26F26D3}"/>
              </a:ext>
            </a:extLst>
          </p:cNvPr>
          <p:cNvSpPr txBox="1"/>
          <p:nvPr/>
        </p:nvSpPr>
        <p:spPr>
          <a:xfrm>
            <a:off x="8686799" y="3350358"/>
            <a:ext cx="2303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Operation still possible!</a:t>
            </a:r>
            <a:endParaRPr lang="en-GB" sz="1600" dirty="0" err="1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98C1A64-5926-4BF4-8094-290109DC2849}"/>
              </a:ext>
            </a:extLst>
          </p:cNvPr>
          <p:cNvSpPr txBox="1">
            <a:spLocks/>
          </p:cNvSpPr>
          <p:nvPr/>
        </p:nvSpPr>
        <p:spPr>
          <a:xfrm>
            <a:off x="407987" y="775154"/>
            <a:ext cx="11376025" cy="37925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LLRF color code</a:t>
            </a:r>
            <a:endParaRPr lang="de-DE" b="1" dirty="0">
              <a:solidFill>
                <a:schemeClr val="accent2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1096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Special case GUN</a:t>
            </a:r>
          </a:p>
        </p:txBody>
      </p:sp>
      <p:sp>
        <p:nvSpPr>
          <p:cNvPr id="4" name="Left Brace 3"/>
          <p:cNvSpPr/>
          <p:nvPr/>
        </p:nvSpPr>
        <p:spPr>
          <a:xfrm>
            <a:off x="3032185" y="3810000"/>
            <a:ext cx="76200" cy="289158"/>
          </a:xfrm>
          <a:prstGeom prst="leftBrace">
            <a:avLst>
              <a:gd name="adj1" fmla="val 70833"/>
              <a:gd name="adj2" fmla="val 50000"/>
            </a:avLst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2512248"/>
            <a:ext cx="266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Note </a:t>
            </a:r>
            <a:r>
              <a:rPr lang="en-US" sz="1600" dirty="0"/>
              <a:t>that for the gun, the following features are </a:t>
            </a:r>
            <a:r>
              <a:rPr lang="en-US" sz="1600" b="1" dirty="0"/>
              <a:t>greyed out </a:t>
            </a:r>
            <a:r>
              <a:rPr lang="en-US" sz="1600" dirty="0"/>
              <a:t>and should stay </a:t>
            </a:r>
            <a:r>
              <a:rPr lang="en-US" sz="1600" b="1" dirty="0"/>
              <a:t>disabled: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Feed-forward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Learning FF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5E3D1C-8424-47D7-A489-48A51336A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385" y="836600"/>
            <a:ext cx="4802313" cy="568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90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Special case GUN</a:t>
            </a:r>
          </a:p>
        </p:txBody>
      </p:sp>
      <p:sp>
        <p:nvSpPr>
          <p:cNvPr id="4" name="Left Brace 3"/>
          <p:cNvSpPr/>
          <p:nvPr/>
        </p:nvSpPr>
        <p:spPr>
          <a:xfrm>
            <a:off x="3032185" y="3413358"/>
            <a:ext cx="76200" cy="685800"/>
          </a:xfrm>
          <a:prstGeom prst="leftBrace">
            <a:avLst>
              <a:gd name="adj1" fmla="val 70833"/>
              <a:gd name="adj2" fmla="val 50000"/>
            </a:avLst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062A82-804B-44D4-9D5F-F313F153B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34538"/>
            <a:ext cx="6665651" cy="54125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DA256D-C7A0-450B-A344-03B4DBCF28BC}"/>
              </a:ext>
            </a:extLst>
          </p:cNvPr>
          <p:cNvSpPr txBox="1"/>
          <p:nvPr/>
        </p:nvSpPr>
        <p:spPr>
          <a:xfrm>
            <a:off x="7543800" y="4038600"/>
            <a:ext cx="1370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More familiar</a:t>
            </a:r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1494154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Introduction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solidFill>
                  <a:schemeClr val="bg1">
                    <a:lumMod val="65000"/>
                  </a:schemeClr>
                </a:solidFill>
              </a:rPr>
              <a:t>| XFEL operator training on LLRF | M. Diomede | 2025.02.05</a:t>
            </a:r>
            <a:endParaRPr lang="en-US" noProof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407987" y="1406427"/>
            <a:ext cx="10031413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is </a:t>
            </a:r>
            <a:r>
              <a:rPr lang="en-US" b="1" dirty="0"/>
              <a:t>LLRF</a:t>
            </a:r>
            <a:r>
              <a:rPr lang="en-US" dirty="0"/>
              <a:t>?</a:t>
            </a:r>
          </a:p>
          <a:p>
            <a:r>
              <a:rPr lang="en-US" b="1" dirty="0"/>
              <a:t>RF cavities</a:t>
            </a:r>
            <a:r>
              <a:rPr lang="en-US" dirty="0"/>
              <a:t>: equivalent circuit and main parameters</a:t>
            </a:r>
          </a:p>
          <a:p>
            <a:r>
              <a:rPr lang="en-US" dirty="0"/>
              <a:t>Cavity </a:t>
            </a:r>
            <a:r>
              <a:rPr lang="en-US" b="1" dirty="0"/>
              <a:t>tuning and coupling</a:t>
            </a:r>
          </a:p>
          <a:p>
            <a:r>
              <a:rPr lang="en-US" dirty="0"/>
              <a:t>LLRF and HPRF </a:t>
            </a:r>
            <a:r>
              <a:rPr lang="en-US" b="1" dirty="0"/>
              <a:t>system 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B929BE-2DD7-474E-BD50-74485C4FEC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500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A6C738EE-AD2C-47A4-8DCA-F0AEFB689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800709"/>
            <a:ext cx="4762180" cy="55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5851071" y="2586026"/>
            <a:ext cx="3048000" cy="2064226"/>
            <a:chOff x="5851071" y="2586026"/>
            <a:chExt cx="3048000" cy="206422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" t="46683" r="66980" b="35738"/>
            <a:stretch/>
          </p:blipFill>
          <p:spPr bwMode="auto">
            <a:xfrm>
              <a:off x="5851071" y="2586026"/>
              <a:ext cx="3048000" cy="2064226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851071" y="2586026"/>
              <a:ext cx="3048000" cy="206422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57200" y="838200"/>
            <a:ext cx="5363935" cy="1902545"/>
            <a:chOff x="457200" y="838200"/>
            <a:chExt cx="5363935" cy="1902545"/>
          </a:xfrm>
        </p:grpSpPr>
        <p:cxnSp>
          <p:nvCxnSpPr>
            <p:cNvPr id="9" name="Straight Arrow Connector 8"/>
            <p:cNvCxnSpPr>
              <a:stCxn id="11" idx="3"/>
            </p:cNvCxnSpPr>
            <p:nvPr/>
          </p:nvCxnSpPr>
          <p:spPr>
            <a:xfrm>
              <a:off x="4087586" y="1253699"/>
              <a:ext cx="1733549" cy="148704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57200" y="838200"/>
              <a:ext cx="3630386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Drive with FF only (i.e. </a:t>
              </a:r>
              <a:r>
                <a:rPr lang="en-US" sz="1600" b="1" dirty="0"/>
                <a:t>open loop</a:t>
              </a:r>
              <a:r>
                <a:rPr lang="en-US" sz="1600" dirty="0"/>
                <a:t>) </a:t>
              </a:r>
              <a:br>
                <a:rPr lang="en-US" sz="1600" dirty="0"/>
              </a:br>
              <a:r>
                <a:rPr lang="en-US" sz="1600" b="1" dirty="0"/>
                <a:t>no feedback </a:t>
              </a:r>
              <a:r>
                <a:rPr lang="en-US" sz="1600" dirty="0"/>
                <a:t>trying to minimize error between signal and set point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57200" y="1778887"/>
            <a:ext cx="5393871" cy="1292637"/>
            <a:chOff x="457200" y="1778887"/>
            <a:chExt cx="5393871" cy="1292637"/>
          </a:xfrm>
        </p:grpSpPr>
        <p:cxnSp>
          <p:nvCxnSpPr>
            <p:cNvPr id="13" name="Straight Arrow Connector 12"/>
            <p:cNvCxnSpPr>
              <a:stCxn id="15" idx="3"/>
            </p:cNvCxnSpPr>
            <p:nvPr/>
          </p:nvCxnSpPr>
          <p:spPr>
            <a:xfrm>
              <a:off x="4087586" y="2071275"/>
              <a:ext cx="1763485" cy="100024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57200" y="1778887"/>
              <a:ext cx="3630386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Linear scaling of amplitude and phase drive to minimize error (automation)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57200" y="2473352"/>
            <a:ext cx="5393870" cy="877510"/>
            <a:chOff x="457200" y="2473352"/>
            <a:chExt cx="5393870" cy="877510"/>
          </a:xfrm>
        </p:grpSpPr>
        <p:cxnSp>
          <p:nvCxnSpPr>
            <p:cNvPr id="16" name="Straight Arrow Connector 15"/>
            <p:cNvCxnSpPr>
              <a:stCxn id="18" idx="3"/>
            </p:cNvCxnSpPr>
            <p:nvPr/>
          </p:nvCxnSpPr>
          <p:spPr>
            <a:xfrm>
              <a:off x="4087586" y="2765740"/>
              <a:ext cx="1763484" cy="58512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57200" y="2473352"/>
              <a:ext cx="3630386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Enables cavity tuning using </a:t>
              </a:r>
              <a:r>
                <a:rPr lang="en-US" sz="1600" dirty="0" err="1"/>
                <a:t>piezos</a:t>
              </a:r>
              <a:r>
                <a:rPr lang="en-US" sz="1600" dirty="0"/>
                <a:t> (including Lorentz force detuning)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57200" y="3167817"/>
            <a:ext cx="5393871" cy="450322"/>
            <a:chOff x="457200" y="3167817"/>
            <a:chExt cx="5393871" cy="450322"/>
          </a:xfrm>
        </p:grpSpPr>
        <p:cxnSp>
          <p:nvCxnSpPr>
            <p:cNvPr id="19" name="Straight Arrow Connector 18"/>
            <p:cNvCxnSpPr>
              <a:stCxn id="21" idx="3"/>
              <a:endCxn id="6" idx="1"/>
            </p:cNvCxnSpPr>
            <p:nvPr/>
          </p:nvCxnSpPr>
          <p:spPr>
            <a:xfrm>
              <a:off x="4087586" y="3337094"/>
              <a:ext cx="1763485" cy="28104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57200" y="3167817"/>
              <a:ext cx="3630386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Drive with FB (closed loop)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57200" y="3616061"/>
            <a:ext cx="5393871" cy="584775"/>
            <a:chOff x="457200" y="3616061"/>
            <a:chExt cx="5393871" cy="584775"/>
          </a:xfrm>
        </p:grpSpPr>
        <p:cxnSp>
          <p:nvCxnSpPr>
            <p:cNvPr id="23" name="Straight Arrow Connector 22"/>
            <p:cNvCxnSpPr>
              <a:stCxn id="25" idx="3"/>
            </p:cNvCxnSpPr>
            <p:nvPr/>
          </p:nvCxnSpPr>
          <p:spPr>
            <a:xfrm flipV="1">
              <a:off x="4087586" y="3886200"/>
              <a:ext cx="1763485" cy="2224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57200" y="3616061"/>
              <a:ext cx="3630386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Applies small corrections to FF to compensate for systematic errors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57200" y="4191000"/>
            <a:ext cx="5377541" cy="704301"/>
            <a:chOff x="457200" y="4191000"/>
            <a:chExt cx="5377541" cy="704301"/>
          </a:xfrm>
        </p:grpSpPr>
        <p:cxnSp>
          <p:nvCxnSpPr>
            <p:cNvPr id="26" name="Straight Arrow Connector 25"/>
            <p:cNvCxnSpPr>
              <a:stCxn id="29" idx="3"/>
            </p:cNvCxnSpPr>
            <p:nvPr/>
          </p:nvCxnSpPr>
          <p:spPr>
            <a:xfrm flipV="1">
              <a:off x="4087586" y="4191000"/>
              <a:ext cx="1747155" cy="411914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57200" y="4310526"/>
              <a:ext cx="3630386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Learns from pulse to pulse to adapt these small corrections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57200" y="3962400"/>
            <a:ext cx="7848600" cy="1627366"/>
            <a:chOff x="457200" y="3962400"/>
            <a:chExt cx="7848600" cy="1627366"/>
          </a:xfrm>
        </p:grpSpPr>
        <p:cxnSp>
          <p:nvCxnSpPr>
            <p:cNvPr id="30" name="Straight Arrow Connector 29"/>
            <p:cNvCxnSpPr>
              <a:stCxn id="33" idx="3"/>
            </p:cNvCxnSpPr>
            <p:nvPr/>
          </p:nvCxnSpPr>
          <p:spPr>
            <a:xfrm flipV="1">
              <a:off x="4087586" y="3962400"/>
              <a:ext cx="4218214" cy="133497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57200" y="5004991"/>
              <a:ext cx="3630386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Re-initialize what has been learnt so far (i.e. start from empty correction)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57200" y="4517298"/>
            <a:ext cx="5377541" cy="2013158"/>
            <a:chOff x="457200" y="4517298"/>
            <a:chExt cx="5377541" cy="2013158"/>
          </a:xfrm>
        </p:grpSpPr>
        <p:cxnSp>
          <p:nvCxnSpPr>
            <p:cNvPr id="34" name="Straight Arrow Connector 33"/>
            <p:cNvCxnSpPr>
              <a:stCxn id="36" idx="3"/>
            </p:cNvCxnSpPr>
            <p:nvPr/>
          </p:nvCxnSpPr>
          <p:spPr>
            <a:xfrm flipV="1">
              <a:off x="4087586" y="4517298"/>
              <a:ext cx="1747155" cy="159766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457200" y="5699459"/>
              <a:ext cx="3630386" cy="8309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Applies small correction to the drive to compensate for the presence of beam (i.e. scales with beam parameters)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04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Changing RF amplitude set point</a:t>
            </a:r>
          </a:p>
        </p:txBody>
      </p:sp>
      <p:grpSp>
        <p:nvGrpSpPr>
          <p:cNvPr id="115" name="Group 114"/>
          <p:cNvGrpSpPr/>
          <p:nvPr/>
        </p:nvGrpSpPr>
        <p:grpSpPr>
          <a:xfrm>
            <a:off x="3555680" y="885825"/>
            <a:ext cx="7950520" cy="5753100"/>
            <a:chOff x="2641280" y="885825"/>
            <a:chExt cx="7950520" cy="5753100"/>
          </a:xfrm>
        </p:grpSpPr>
        <p:sp>
          <p:nvSpPr>
            <p:cNvPr id="6" name="Rounded Rectangle 5"/>
            <p:cNvSpPr/>
            <p:nvPr/>
          </p:nvSpPr>
          <p:spPr>
            <a:xfrm>
              <a:off x="5753100" y="885825"/>
              <a:ext cx="1905000" cy="914400"/>
            </a:xfrm>
            <a:prstGeom prst="roundRect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Change is less than 100 MeV ?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33726" y="1714500"/>
              <a:ext cx="2057400" cy="485775"/>
            </a:xfrm>
            <a:prstGeom prst="roundRect">
              <a:avLst/>
            </a:prstGeom>
            <a:solidFill>
              <a:srgbClr val="00B05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Do it in closed loop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8305800" y="1676400"/>
              <a:ext cx="2286000" cy="514350"/>
            </a:xfrm>
            <a:prstGeom prst="roundRect">
              <a:avLst/>
            </a:prstGeom>
            <a:solidFill>
              <a:srgbClr val="00B05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Do it in open loop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133725" y="3276600"/>
              <a:ext cx="2057400" cy="762000"/>
            </a:xfrm>
            <a:prstGeom prst="roundRect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After adjustment limiters are triggering ?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676900" y="6257925"/>
              <a:ext cx="2057400" cy="381000"/>
            </a:xfrm>
            <a:prstGeom prst="roundRect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Done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133727" y="4572000"/>
              <a:ext cx="2057400" cy="762000"/>
            </a:xfrm>
            <a:prstGeom prst="roundRect">
              <a:avLst/>
            </a:prstGeom>
            <a:solidFill>
              <a:srgbClr val="00B05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Revert to previous SP and try in open loop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8305800" y="2486025"/>
              <a:ext cx="2286000" cy="762000"/>
            </a:xfrm>
            <a:prstGeom prst="roundRect">
              <a:avLst/>
            </a:prstGeom>
            <a:solidFill>
              <a:srgbClr val="00B05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Open the loop and adjust SP 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305800" y="3505200"/>
              <a:ext cx="2286000" cy="762000"/>
            </a:xfrm>
            <a:prstGeom prst="roundRect">
              <a:avLst/>
            </a:prstGeom>
            <a:solidFill>
              <a:srgbClr val="00B05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Adjust OVC amplitude and ratio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8334376" y="4495800"/>
              <a:ext cx="2257424" cy="762000"/>
            </a:xfrm>
            <a:prstGeom prst="roundRect">
              <a:avLst/>
            </a:prstGeom>
            <a:solidFill>
              <a:srgbClr val="00B05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Check tuning and adjust OVC phase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334374" y="5505450"/>
              <a:ext cx="2257425" cy="762000"/>
            </a:xfrm>
            <a:prstGeom prst="roundRect">
              <a:avLst/>
            </a:prstGeom>
            <a:solidFill>
              <a:srgbClr val="00B05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Close the loop</a:t>
              </a:r>
            </a:p>
          </p:txBody>
        </p:sp>
        <p:cxnSp>
          <p:nvCxnSpPr>
            <p:cNvPr id="18" name="Straight Arrow Connector 17"/>
            <p:cNvCxnSpPr>
              <a:stCxn id="8" idx="2"/>
              <a:endCxn id="12" idx="0"/>
            </p:cNvCxnSpPr>
            <p:nvPr/>
          </p:nvCxnSpPr>
          <p:spPr>
            <a:xfrm>
              <a:off x="9448800" y="2190750"/>
              <a:ext cx="0" cy="29527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6" idx="3"/>
              <a:endCxn id="8" idx="0"/>
            </p:cNvCxnSpPr>
            <p:nvPr/>
          </p:nvCxnSpPr>
          <p:spPr>
            <a:xfrm>
              <a:off x="7658100" y="1343025"/>
              <a:ext cx="1790700" cy="333375"/>
            </a:xfrm>
            <a:prstGeom prst="bentConnector2">
              <a:avLst/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lbow Connector 23"/>
            <p:cNvCxnSpPr>
              <a:stCxn id="6" idx="1"/>
              <a:endCxn id="7" idx="0"/>
            </p:cNvCxnSpPr>
            <p:nvPr/>
          </p:nvCxnSpPr>
          <p:spPr>
            <a:xfrm rot="10800000" flipV="1">
              <a:off x="4162426" y="1343024"/>
              <a:ext cx="1590674" cy="371475"/>
            </a:xfrm>
            <a:prstGeom prst="bentConnector2">
              <a:avLst/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7" idx="2"/>
            </p:cNvCxnSpPr>
            <p:nvPr/>
          </p:nvCxnSpPr>
          <p:spPr>
            <a:xfrm>
              <a:off x="4162426" y="2200275"/>
              <a:ext cx="1" cy="32385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7"/>
            <p:cNvCxnSpPr>
              <a:stCxn id="9" idx="1"/>
              <a:endCxn id="10" idx="0"/>
            </p:cNvCxnSpPr>
            <p:nvPr/>
          </p:nvCxnSpPr>
          <p:spPr>
            <a:xfrm rot="10800000" flipH="1" flipV="1">
              <a:off x="3133724" y="3657599"/>
              <a:ext cx="3571875" cy="2600325"/>
            </a:xfrm>
            <a:prstGeom prst="bentConnector4">
              <a:avLst>
                <a:gd name="adj1" fmla="val -6400"/>
                <a:gd name="adj2" fmla="val 85531"/>
              </a:avLst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/>
            <p:cNvCxnSpPr>
              <a:stCxn id="9" idx="3"/>
              <a:endCxn id="11" idx="0"/>
            </p:cNvCxnSpPr>
            <p:nvPr/>
          </p:nvCxnSpPr>
          <p:spPr>
            <a:xfrm flipH="1">
              <a:off x="4162427" y="3657600"/>
              <a:ext cx="1028698" cy="914400"/>
            </a:xfrm>
            <a:prstGeom prst="bentConnector4">
              <a:avLst>
                <a:gd name="adj1" fmla="val -22222"/>
                <a:gd name="adj2" fmla="val 70833"/>
              </a:avLst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2" idx="2"/>
              <a:endCxn id="14" idx="0"/>
            </p:cNvCxnSpPr>
            <p:nvPr/>
          </p:nvCxnSpPr>
          <p:spPr>
            <a:xfrm>
              <a:off x="9448800" y="3248025"/>
              <a:ext cx="0" cy="25717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4" idx="2"/>
              <a:endCxn id="15" idx="0"/>
            </p:cNvCxnSpPr>
            <p:nvPr/>
          </p:nvCxnSpPr>
          <p:spPr>
            <a:xfrm>
              <a:off x="9448800" y="4267200"/>
              <a:ext cx="14288" cy="2286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5" idx="2"/>
              <a:endCxn id="16" idx="0"/>
            </p:cNvCxnSpPr>
            <p:nvPr/>
          </p:nvCxnSpPr>
          <p:spPr>
            <a:xfrm flipH="1">
              <a:off x="9463087" y="5257800"/>
              <a:ext cx="1" cy="24765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6" idx="1"/>
            </p:cNvCxnSpPr>
            <p:nvPr/>
          </p:nvCxnSpPr>
          <p:spPr>
            <a:xfrm flipH="1">
              <a:off x="6705600" y="5886450"/>
              <a:ext cx="1628774" cy="0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ounded Rectangle 61"/>
            <p:cNvSpPr/>
            <p:nvPr/>
          </p:nvSpPr>
          <p:spPr>
            <a:xfrm>
              <a:off x="3133726" y="2486025"/>
              <a:ext cx="2057400" cy="485775"/>
            </a:xfrm>
            <a:prstGeom prst="roundRect">
              <a:avLst/>
            </a:prstGeom>
            <a:solidFill>
              <a:srgbClr val="00B05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Dial in new SP</a:t>
              </a:r>
            </a:p>
          </p:txBody>
        </p:sp>
        <p:cxnSp>
          <p:nvCxnSpPr>
            <p:cNvPr id="100" name="Elbow Connector 99"/>
            <p:cNvCxnSpPr>
              <a:stCxn id="11" idx="3"/>
              <a:endCxn id="12" idx="1"/>
            </p:cNvCxnSpPr>
            <p:nvPr/>
          </p:nvCxnSpPr>
          <p:spPr>
            <a:xfrm flipV="1">
              <a:off x="5191127" y="2867025"/>
              <a:ext cx="3114673" cy="2085975"/>
            </a:xfrm>
            <a:prstGeom prst="bentConnector3">
              <a:avLst/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5260657" y="3276600"/>
              <a:ext cx="5934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YES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197768" y="1004469"/>
              <a:ext cx="5934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YES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7667625" y="1004469"/>
              <a:ext cx="492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NO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2641280" y="3335923"/>
              <a:ext cx="492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NO</a:t>
              </a:r>
            </a:p>
          </p:txBody>
        </p:sp>
        <p:cxnSp>
          <p:nvCxnSpPr>
            <p:cNvPr id="111" name="Straight Arrow Connector 110"/>
            <p:cNvCxnSpPr>
              <a:stCxn id="62" idx="2"/>
              <a:endCxn id="9" idx="0"/>
            </p:cNvCxnSpPr>
            <p:nvPr/>
          </p:nvCxnSpPr>
          <p:spPr>
            <a:xfrm flipH="1">
              <a:off x="4162425" y="2971800"/>
              <a:ext cx="1" cy="3048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/>
          <p:cNvSpPr txBox="1"/>
          <p:nvPr/>
        </p:nvSpPr>
        <p:spPr>
          <a:xfrm>
            <a:off x="381000" y="4086225"/>
            <a:ext cx="259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Note:</a:t>
            </a:r>
          </a:p>
          <a:p>
            <a:endParaRPr lang="en-US" sz="1600" dirty="0"/>
          </a:p>
          <a:p>
            <a:r>
              <a:rPr lang="en-US" sz="1600" dirty="0"/>
              <a:t>Changing </a:t>
            </a:r>
            <a:r>
              <a:rPr lang="en-US" sz="1600" b="1" dirty="0"/>
              <a:t>SP phase </a:t>
            </a:r>
            <a:r>
              <a:rPr lang="en-US" sz="1600" dirty="0"/>
              <a:t>does not require so much care, but should be also done progressively (i.e. steps of 10 deg.)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80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Changing RF amplitude set point in open loop (1/4)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80160"/>
            <a:ext cx="10058400" cy="526131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91E242-4124-4226-9629-9E26E93E0088}"/>
              </a:ext>
            </a:extLst>
          </p:cNvPr>
          <p:cNvGrpSpPr/>
          <p:nvPr/>
        </p:nvGrpSpPr>
        <p:grpSpPr>
          <a:xfrm>
            <a:off x="914400" y="4447401"/>
            <a:ext cx="4495800" cy="2060988"/>
            <a:chOff x="914400" y="4447401"/>
            <a:chExt cx="4495800" cy="206098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37DD706-5631-44FA-A686-7DDFD8C5EB31}"/>
                </a:ext>
              </a:extLst>
            </p:cNvPr>
            <p:cNvSpPr/>
            <p:nvPr/>
          </p:nvSpPr>
          <p:spPr>
            <a:xfrm>
              <a:off x="914400" y="4724400"/>
              <a:ext cx="4495800" cy="1783989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C51FE6-B47E-4631-8810-87E3E14BC337}"/>
                </a:ext>
              </a:extLst>
            </p:cNvPr>
            <p:cNvSpPr txBox="1"/>
            <p:nvPr/>
          </p:nvSpPr>
          <p:spPr>
            <a:xfrm>
              <a:off x="2434424" y="4447401"/>
              <a:ext cx="2971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accent1"/>
                  </a:solidFill>
                </a:rPr>
                <a:t>Ampl</a:t>
              </a:r>
              <a:r>
                <a:rPr lang="en-US" sz="1200" dirty="0">
                  <a:solidFill>
                    <a:schemeClr val="accent1"/>
                  </a:solidFill>
                </a:rPr>
                <a:t>. and Phase readouts lower than SP</a:t>
              </a:r>
              <a:endParaRPr lang="en-GB" sz="1200" dirty="0" err="1">
                <a:solidFill>
                  <a:schemeClr val="accent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9438898-D6D1-4B7E-A9F4-5A4E7C28FA6A}"/>
              </a:ext>
            </a:extLst>
          </p:cNvPr>
          <p:cNvGrpSpPr/>
          <p:nvPr/>
        </p:nvGrpSpPr>
        <p:grpSpPr>
          <a:xfrm>
            <a:off x="5486400" y="1551801"/>
            <a:ext cx="5410200" cy="3096399"/>
            <a:chOff x="5486400" y="1551801"/>
            <a:chExt cx="5410200" cy="3096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C0E8CAF-6C9D-4373-8B5E-FEBB31CE149A}"/>
                </a:ext>
              </a:extLst>
            </p:cNvPr>
            <p:cNvSpPr/>
            <p:nvPr/>
          </p:nvSpPr>
          <p:spPr>
            <a:xfrm>
              <a:off x="5486400" y="1828800"/>
              <a:ext cx="5410200" cy="281940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2F1F4F-FECA-4358-9EFF-05EFF9E5A582}"/>
                </a:ext>
              </a:extLst>
            </p:cNvPr>
            <p:cNvSpPr txBox="1"/>
            <p:nvPr/>
          </p:nvSpPr>
          <p:spPr>
            <a:xfrm>
              <a:off x="6705600" y="1551801"/>
              <a:ext cx="2971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/>
                  </a:solidFill>
                </a:rPr>
                <a:t>LLRF system diagram</a:t>
              </a:r>
              <a:endParaRPr lang="en-GB" sz="1200" dirty="0" err="1">
                <a:solidFill>
                  <a:schemeClr val="accent1"/>
                </a:solidFill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248F696-0CF2-43D6-9DA4-434D7FD03F00}"/>
              </a:ext>
            </a:extLst>
          </p:cNvPr>
          <p:cNvSpPr/>
          <p:nvPr/>
        </p:nvSpPr>
        <p:spPr>
          <a:xfrm>
            <a:off x="914400" y="3515499"/>
            <a:ext cx="1516048" cy="120890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7E5C10-FDE7-4A85-A5FD-A551565206DB}"/>
              </a:ext>
            </a:extLst>
          </p:cNvPr>
          <p:cNvSpPr txBox="1"/>
          <p:nvPr/>
        </p:nvSpPr>
        <p:spPr>
          <a:xfrm>
            <a:off x="2430448" y="3657943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Only FF</a:t>
            </a:r>
            <a:endParaRPr lang="en-GB" sz="1200" dirty="0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0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Changing RF amplitude set point in open loop (2/4)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80160"/>
            <a:ext cx="10058400" cy="52613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67400" y="5562600"/>
            <a:ext cx="1219200" cy="21699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981200" y="5029200"/>
            <a:ext cx="0" cy="38100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208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Changing RF amplitude set point in open loop (3/4)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280160"/>
            <a:ext cx="10058398" cy="52613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67400" y="6031403"/>
            <a:ext cx="1219200" cy="21699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14600" y="5029200"/>
            <a:ext cx="0" cy="38100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74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Changing RF amplitude set point in open loop (4/4)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280160"/>
            <a:ext cx="10058398" cy="52613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91893" y="5802803"/>
            <a:ext cx="1219200" cy="21699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267200" y="6019800"/>
            <a:ext cx="0" cy="38100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2D44AB-09FA-4996-A1DD-F053EF05E1B8}"/>
              </a:ext>
            </a:extLst>
          </p:cNvPr>
          <p:cNvGrpSpPr/>
          <p:nvPr/>
        </p:nvGrpSpPr>
        <p:grpSpPr>
          <a:xfrm>
            <a:off x="221665" y="3674967"/>
            <a:ext cx="691569" cy="920474"/>
            <a:chOff x="222832" y="3651526"/>
            <a:chExt cx="691569" cy="920474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903935C-B494-4781-9B18-DC1D6EBD7287}"/>
                </a:ext>
              </a:extLst>
            </p:cNvPr>
            <p:cNvCxnSpPr/>
            <p:nvPr/>
          </p:nvCxnSpPr>
          <p:spPr>
            <a:xfrm>
              <a:off x="791578" y="3657600"/>
              <a:ext cx="0" cy="91440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8E0AD2-F686-4E31-A4A4-748214906E76}"/>
                </a:ext>
              </a:extLst>
            </p:cNvPr>
            <p:cNvSpPr txBox="1"/>
            <p:nvPr/>
          </p:nvSpPr>
          <p:spPr>
            <a:xfrm>
              <a:off x="222832" y="3651526"/>
              <a:ext cx="6915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dirty="0"/>
                <a:t>To close the loop</a:t>
              </a:r>
              <a:endParaRPr lang="en-GB" sz="1200" dirty="0" err="1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8F7DC65-1872-4BA0-844A-2428CFCC0278}"/>
              </a:ext>
            </a:extLst>
          </p:cNvPr>
          <p:cNvSpPr txBox="1"/>
          <p:nvPr/>
        </p:nvSpPr>
        <p:spPr>
          <a:xfrm>
            <a:off x="990600" y="3724338"/>
            <a:ext cx="271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/>
              <a:t>✓</a:t>
            </a:r>
            <a:endParaRPr lang="en-GB" sz="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C1BAA4-9FF9-4D88-B148-23AF18FB5E0D}"/>
              </a:ext>
            </a:extLst>
          </p:cNvPr>
          <p:cNvSpPr txBox="1"/>
          <p:nvPr/>
        </p:nvSpPr>
        <p:spPr>
          <a:xfrm>
            <a:off x="989047" y="3851722"/>
            <a:ext cx="271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/>
              <a:t>✓</a:t>
            </a:r>
            <a:endParaRPr lang="en-GB" sz="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3AEB35-91CB-4747-9B01-7080BDDA93BF}"/>
              </a:ext>
            </a:extLst>
          </p:cNvPr>
          <p:cNvSpPr txBox="1"/>
          <p:nvPr/>
        </p:nvSpPr>
        <p:spPr>
          <a:xfrm>
            <a:off x="986714" y="3968866"/>
            <a:ext cx="271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/>
              <a:t>✓</a:t>
            </a:r>
            <a:endParaRPr lang="en-GB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1D1420-34DC-48DC-9E28-69DAEFB9D30E}"/>
              </a:ext>
            </a:extLst>
          </p:cNvPr>
          <p:cNvSpPr txBox="1"/>
          <p:nvPr/>
        </p:nvSpPr>
        <p:spPr>
          <a:xfrm>
            <a:off x="986714" y="4092729"/>
            <a:ext cx="271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/>
              <a:t>✓</a:t>
            </a:r>
            <a:endParaRPr lang="en-GB" sz="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26D76B-9FB9-4ADA-835B-577630D9DF19}"/>
              </a:ext>
            </a:extLst>
          </p:cNvPr>
          <p:cNvSpPr txBox="1"/>
          <p:nvPr/>
        </p:nvSpPr>
        <p:spPr>
          <a:xfrm>
            <a:off x="986714" y="4226014"/>
            <a:ext cx="271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/>
              <a:t>✓</a:t>
            </a:r>
            <a:endParaRPr lang="en-GB" sz="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D2AE8A-26FC-4F84-992B-AF38B2A81687}"/>
              </a:ext>
            </a:extLst>
          </p:cNvPr>
          <p:cNvSpPr txBox="1"/>
          <p:nvPr/>
        </p:nvSpPr>
        <p:spPr>
          <a:xfrm>
            <a:off x="986714" y="4347498"/>
            <a:ext cx="271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/>
              <a:t>✓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64985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6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B4D88F-9F9C-4CE8-B4C6-B62ABA561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83738"/>
            <a:ext cx="9486900" cy="4410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Procedures</a:t>
            </a:r>
          </a:p>
        </p:txBody>
      </p:sp>
      <p:sp>
        <p:nvSpPr>
          <p:cNvPr id="6" name="Right Arrow 5"/>
          <p:cNvSpPr/>
          <p:nvPr/>
        </p:nvSpPr>
        <p:spPr>
          <a:xfrm rot="12702633">
            <a:off x="2642228" y="5898801"/>
            <a:ext cx="684250" cy="390022"/>
          </a:xfrm>
          <a:prstGeom prst="right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95400"/>
            <a:ext cx="4567273" cy="5118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573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Tuning cavities (1/2)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2" y="1280160"/>
            <a:ext cx="10058396" cy="52613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10000" y="2357436"/>
            <a:ext cx="6118860" cy="3814764"/>
            <a:chOff x="3810000" y="2357436"/>
            <a:chExt cx="6118860" cy="3814764"/>
          </a:xfrm>
        </p:grpSpPr>
        <p:sp>
          <p:nvSpPr>
            <p:cNvPr id="7" name="Rectangle 6"/>
            <p:cNvSpPr/>
            <p:nvPr/>
          </p:nvSpPr>
          <p:spPr>
            <a:xfrm>
              <a:off x="3873500" y="3184525"/>
              <a:ext cx="762000" cy="156672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810000" y="6172200"/>
              <a:ext cx="4445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360" y="2357436"/>
              <a:ext cx="4000500" cy="21431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2" name="Straight Connector 11"/>
            <p:cNvCxnSpPr/>
            <p:nvPr/>
          </p:nvCxnSpPr>
          <p:spPr>
            <a:xfrm flipV="1">
              <a:off x="4635500" y="2357436"/>
              <a:ext cx="1292860" cy="82708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7" idx="3"/>
            </p:cNvCxnSpPr>
            <p:nvPr/>
          </p:nvCxnSpPr>
          <p:spPr>
            <a:xfrm>
              <a:off x="4635500" y="3262861"/>
              <a:ext cx="1308100" cy="12377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5943600" y="2357436"/>
              <a:ext cx="3985260" cy="214312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10350" y="4267200"/>
              <a:ext cx="2971800" cy="156672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19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Tuning cavities (2/2)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990600"/>
            <a:ext cx="6187745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2133600" y="1905000"/>
            <a:ext cx="838200" cy="53340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8600" y="1443335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cavities should NOT be tuned (greyed out)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86000" y="3962400"/>
            <a:ext cx="1257300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343150" y="5486400"/>
            <a:ext cx="1257300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9807" y="3639234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Cavity </a:t>
            </a:r>
            <a:br>
              <a:rPr lang="en-US" dirty="0"/>
            </a:br>
            <a:r>
              <a:rPr lang="en-US" dirty="0"/>
              <a:t>detuning  [Hz]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2706" y="5163234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Piezo voltage </a:t>
            </a:r>
            <a:br>
              <a:rPr lang="en-US" dirty="0"/>
            </a:br>
            <a:r>
              <a:rPr lang="en-US" dirty="0"/>
              <a:t>(DC bias [V])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248400" y="762000"/>
            <a:ext cx="762000" cy="45720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77000" y="457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Click “Tune”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112580" y="990600"/>
            <a:ext cx="4008663" cy="2462213"/>
            <a:chOff x="8112580" y="990600"/>
            <a:chExt cx="4008663" cy="2462213"/>
          </a:xfrm>
        </p:grpSpPr>
        <p:sp>
          <p:nvSpPr>
            <p:cNvPr id="11" name="TextBox 10"/>
            <p:cNvSpPr txBox="1"/>
            <p:nvPr/>
          </p:nvSpPr>
          <p:spPr>
            <a:xfrm>
              <a:off x="9220200" y="990600"/>
              <a:ext cx="2901043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Relax piezo DC voltage</a:t>
              </a:r>
            </a:p>
            <a:p>
              <a:r>
                <a:rPr lang="en-US" dirty="0"/>
                <a:t>Shows tuning [Hz] and piezo DC bias [V]</a:t>
              </a:r>
            </a:p>
            <a:p>
              <a:pPr marL="285750" indent="-285750">
                <a:buFont typeface="Wingdings"/>
                <a:buChar char="à"/>
              </a:pPr>
              <a:endParaRPr lang="en-US" dirty="0">
                <a:sym typeface="Wingdings" panose="05000000000000000000" pitchFamily="2" charset="2"/>
              </a:endParaRPr>
            </a:p>
            <a:p>
              <a:pPr marL="285750" indent="-285750">
                <a:buFont typeface="Wingdings"/>
                <a:buChar char="à"/>
              </a:pPr>
              <a:r>
                <a:rPr lang="en-US" sz="1600" dirty="0">
                  <a:sym typeface="Wingdings" panose="05000000000000000000" pitchFamily="2" charset="2"/>
                </a:rPr>
                <a:t>both should converge to 0</a:t>
              </a:r>
            </a:p>
            <a:p>
              <a:pPr marL="285750" indent="-285750">
                <a:buFont typeface="Wingdings"/>
                <a:buChar char="à"/>
              </a:pPr>
              <a:endParaRPr lang="en-US" sz="1600" dirty="0">
                <a:sym typeface="Wingdings" panose="05000000000000000000" pitchFamily="2" charset="2"/>
              </a:endParaRPr>
            </a:p>
            <a:p>
              <a:pPr marL="285750" indent="-285750">
                <a:buFont typeface="Wingdings"/>
                <a:buChar char="à"/>
              </a:pPr>
              <a:r>
                <a:rPr lang="en-US" sz="1600" dirty="0">
                  <a:sym typeface="Wingdings" panose="05000000000000000000" pitchFamily="2" charset="2"/>
                </a:rPr>
                <a:t>“relax piezo DC voltage” is enabled by default </a:t>
              </a:r>
              <a:endParaRPr lang="en-US" sz="1600" dirty="0"/>
            </a:p>
            <a:p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112580" y="1327483"/>
              <a:ext cx="929944" cy="13218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220198" y="4470736"/>
            <a:ext cx="29010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Some error message may pop up</a:t>
            </a:r>
          </a:p>
          <a:p>
            <a:endParaRPr lang="en-US" b="1" dirty="0"/>
          </a:p>
          <a:p>
            <a:r>
              <a:rPr lang="en-US" dirty="0"/>
              <a:t>You can choose to ignore once or twice but if problem persists, call expert</a:t>
            </a:r>
          </a:p>
        </p:txBody>
      </p:sp>
    </p:spTree>
    <p:extLst>
      <p:ext uri="{BB962C8B-B14F-4D97-AF65-F5344CB8AC3E}">
        <p14:creationId xmlns:p14="http://schemas.microsoft.com/office/powerpoint/2010/main" val="74103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FSM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7988" y="1213543"/>
            <a:ext cx="11376024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Not directly LLRF but belongs to RF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Turn the station on/off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(When possible) RF trips involving LLRF, Modulator, Klystron and Coupler interlock &amp; quench are automatically recovered by FSM (no action needed!)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FSM log can tell what is/was the problem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66E8D3-FE1C-4050-979E-1BC6FA55B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89" y="3219450"/>
            <a:ext cx="2266950" cy="28956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B8FC73E-52CC-4D39-BBA5-AED70F358217}"/>
              </a:ext>
            </a:extLst>
          </p:cNvPr>
          <p:cNvGrpSpPr/>
          <p:nvPr/>
        </p:nvGrpSpPr>
        <p:grpSpPr>
          <a:xfrm>
            <a:off x="2286001" y="2667000"/>
            <a:ext cx="4488663" cy="4000500"/>
            <a:chOff x="2286001" y="2324100"/>
            <a:chExt cx="4488663" cy="40005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B8B533-4C16-4ABA-A0BB-FD81CA376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6574" y="2324100"/>
              <a:ext cx="3488090" cy="4000500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A1CA88B-39E3-41FE-88AC-733B33C8043C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>
              <a:off x="2667001" y="4984821"/>
              <a:ext cx="619573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79325A7-B4FE-4BAD-AB25-0D4D00B37797}"/>
                </a:ext>
              </a:extLst>
            </p:cNvPr>
            <p:cNvSpPr/>
            <p:nvPr/>
          </p:nvSpPr>
          <p:spPr>
            <a:xfrm>
              <a:off x="2286001" y="4869517"/>
              <a:ext cx="381000" cy="230608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C7D30C-1FAE-47CD-9A50-C0F767EBA62A}"/>
              </a:ext>
            </a:extLst>
          </p:cNvPr>
          <p:cNvGrpSpPr/>
          <p:nvPr/>
        </p:nvGrpSpPr>
        <p:grpSpPr>
          <a:xfrm>
            <a:off x="5943600" y="2990850"/>
            <a:ext cx="5616911" cy="3352800"/>
            <a:chOff x="5943600" y="2647950"/>
            <a:chExt cx="5616911" cy="33528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28AA901-7141-40EE-9C36-7E685908E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2800" y="2647950"/>
              <a:ext cx="4397711" cy="3352800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CD525D7-225B-4B91-B347-F228AD66E29A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>
              <a:off x="6629400" y="2871542"/>
              <a:ext cx="533400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A190F00-EFA9-482E-B5E6-F182C99B5412}"/>
                </a:ext>
              </a:extLst>
            </p:cNvPr>
            <p:cNvSpPr/>
            <p:nvPr/>
          </p:nvSpPr>
          <p:spPr>
            <a:xfrm>
              <a:off x="5943600" y="2813890"/>
              <a:ext cx="685800" cy="115304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586E634-4890-4958-AD9A-F37650D76368}"/>
              </a:ext>
            </a:extLst>
          </p:cNvPr>
          <p:cNvSpPr/>
          <p:nvPr/>
        </p:nvSpPr>
        <p:spPr>
          <a:xfrm>
            <a:off x="7200479" y="3581400"/>
            <a:ext cx="1638721" cy="1524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9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8EBAC9B-45AC-4B1F-BA21-1F3CAD79C120}"/>
              </a:ext>
            </a:extLst>
          </p:cNvPr>
          <p:cNvSpPr/>
          <p:nvPr/>
        </p:nvSpPr>
        <p:spPr>
          <a:xfrm>
            <a:off x="8027056" y="6118935"/>
            <a:ext cx="1885368" cy="205345"/>
          </a:xfrm>
          <a:prstGeom prst="rect">
            <a:avLst/>
          </a:prstGeom>
          <a:solidFill>
            <a:srgbClr val="B6ADC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6F8219-354D-49DF-BDA3-0F9B13636C0B}"/>
              </a:ext>
            </a:extLst>
          </p:cNvPr>
          <p:cNvSpPr/>
          <p:nvPr/>
        </p:nvSpPr>
        <p:spPr>
          <a:xfrm>
            <a:off x="8020329" y="5868764"/>
            <a:ext cx="1080957" cy="203486"/>
          </a:xfrm>
          <a:prstGeom prst="rect">
            <a:avLst/>
          </a:prstGeom>
          <a:solidFill>
            <a:srgbClr val="DFAE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4C7522-C178-4877-A339-3ABA47104FE1}"/>
              </a:ext>
            </a:extLst>
          </p:cNvPr>
          <p:cNvSpPr/>
          <p:nvPr/>
        </p:nvSpPr>
        <p:spPr>
          <a:xfrm>
            <a:off x="8021166" y="5629750"/>
            <a:ext cx="1690092" cy="207264"/>
          </a:xfrm>
          <a:prstGeom prst="rect">
            <a:avLst/>
          </a:prstGeom>
          <a:solidFill>
            <a:srgbClr val="00B8D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1CF723-F184-4ECD-A670-00151987B1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LLRF system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15B618-5E66-41B9-8D4B-D39C31075AAD}"/>
              </a:ext>
            </a:extLst>
          </p:cNvPr>
          <p:cNvSpPr/>
          <p:nvPr/>
        </p:nvSpPr>
        <p:spPr>
          <a:xfrm>
            <a:off x="6862333" y="5305900"/>
            <a:ext cx="60960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1600" b="1" dirty="0"/>
              <a:t>LLRF : measures </a:t>
            </a:r>
            <a:r>
              <a:rPr lang="en-US" sz="1600" dirty="0"/>
              <a:t>and </a:t>
            </a:r>
            <a:r>
              <a:rPr lang="en-US" sz="1600" b="1" dirty="0"/>
              <a:t>controls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b="1" dirty="0"/>
              <a:t>accelerating field </a:t>
            </a:r>
            <a:r>
              <a:rPr lang="en-US" sz="1600" dirty="0"/>
              <a:t>inside the cavity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b="1" dirty="0"/>
              <a:t>bandwidth</a:t>
            </a:r>
            <a:r>
              <a:rPr lang="en-US" sz="1600" dirty="0"/>
              <a:t> of the cavity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b="1" dirty="0"/>
              <a:t>resonant frequency </a:t>
            </a:r>
            <a:r>
              <a:rPr lang="en-US" sz="1600" dirty="0"/>
              <a:t>of the cavity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7E881F-32DB-46D4-B213-9FE342DB3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3CDB57-2B95-4F73-9763-99882FB6F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332000"/>
            <a:ext cx="5154167" cy="3838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9E4C11-8043-4AFE-ABE2-2861DDB8B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332000"/>
            <a:ext cx="5154167" cy="3838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D161D4-463C-4A40-8B01-AD35ECC03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332000"/>
            <a:ext cx="5154167" cy="38386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DD4AC3-5E39-441F-B7BB-30B200290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332000"/>
            <a:ext cx="5154167" cy="3838638"/>
          </a:xfrm>
          <a:prstGeom prst="rect">
            <a:avLst/>
          </a:prstGeom>
        </p:spPr>
      </p:pic>
      <p:sp>
        <p:nvSpPr>
          <p:cNvPr id="19" name="Rectangle 4">
            <a:extLst>
              <a:ext uri="{FF2B5EF4-FFF2-40B4-BE49-F238E27FC236}">
                <a16:creationId xmlns:a16="http://schemas.microsoft.com/office/drawing/2014/main" id="{8A6AF674-37FB-418E-94D3-5663C790E1F3}"/>
              </a:ext>
            </a:extLst>
          </p:cNvPr>
          <p:cNvSpPr txBox="1">
            <a:spLocks noChangeArrowheads="1"/>
          </p:cNvSpPr>
          <p:nvPr/>
        </p:nvSpPr>
        <p:spPr>
          <a:xfrm>
            <a:off x="407987" y="1390551"/>
            <a:ext cx="5154613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</a:t>
            </a:r>
            <a:r>
              <a:rPr lang="en-US" dirty="0"/>
              <a:t>ow </a:t>
            </a:r>
            <a:r>
              <a:rPr lang="en-US" b="1" dirty="0"/>
              <a:t>L</a:t>
            </a:r>
            <a:r>
              <a:rPr lang="en-US" dirty="0"/>
              <a:t>evel </a:t>
            </a:r>
            <a:r>
              <a:rPr lang="en-US" b="1" dirty="0"/>
              <a:t>R</a:t>
            </a:r>
            <a:r>
              <a:rPr lang="en-US" dirty="0"/>
              <a:t>adio </a:t>
            </a:r>
            <a:r>
              <a:rPr lang="en-US" b="1" dirty="0"/>
              <a:t>F</a:t>
            </a:r>
            <a:r>
              <a:rPr lang="en-US" dirty="0"/>
              <a:t>requency: </a:t>
            </a:r>
            <a:r>
              <a:rPr lang="en-GB" b="1" i="1" dirty="0"/>
              <a:t>Low Level  </a:t>
            </a:r>
            <a:r>
              <a:rPr lang="en-GB" dirty="0"/>
              <a:t>means </a:t>
            </a:r>
            <a:r>
              <a:rPr lang="en-GB" b="1" i="1" dirty="0"/>
              <a:t>low power </a:t>
            </a:r>
            <a:r>
              <a:rPr lang="en-GB" dirty="0"/>
              <a:t>(i.e. &lt; 1Watt)</a:t>
            </a:r>
          </a:p>
          <a:p>
            <a:endParaRPr lang="en-US" dirty="0"/>
          </a:p>
          <a:p>
            <a:r>
              <a:rPr lang="en-US" dirty="0"/>
              <a:t>Our task: </a:t>
            </a:r>
            <a:r>
              <a:rPr lang="en-US" b="1" dirty="0"/>
              <a:t>digital control of accelerating fields inside the cavities</a:t>
            </a:r>
          </a:p>
          <a:p>
            <a:pPr lvl="2"/>
            <a:r>
              <a:rPr lang="en-US" dirty="0"/>
              <a:t>Normal conducting </a:t>
            </a:r>
          </a:p>
          <a:p>
            <a:pPr lvl="3"/>
            <a:r>
              <a:rPr lang="en-US" dirty="0"/>
              <a:t>Gun 1.3 @ GHz</a:t>
            </a:r>
          </a:p>
          <a:p>
            <a:pPr lvl="3"/>
            <a:r>
              <a:rPr lang="en-US" dirty="0"/>
              <a:t>TDS Injector @ 3.0 GHz</a:t>
            </a:r>
          </a:p>
          <a:p>
            <a:pPr lvl="3"/>
            <a:r>
              <a:rPr lang="en-US" dirty="0"/>
              <a:t>TDS BC2 @ 3.0 GHz</a:t>
            </a:r>
          </a:p>
          <a:p>
            <a:pPr lvl="2"/>
            <a:r>
              <a:rPr lang="en-US" dirty="0"/>
              <a:t>Super conducting cavities </a:t>
            </a:r>
          </a:p>
          <a:p>
            <a:pPr lvl="3"/>
            <a:r>
              <a:rPr lang="en-US" dirty="0"/>
              <a:t>A1 – A25 @ 1.3 GHz</a:t>
            </a:r>
          </a:p>
          <a:p>
            <a:pPr lvl="3"/>
            <a:r>
              <a:rPr lang="en-US" dirty="0"/>
              <a:t>AH1 @ 3.9 GHz</a:t>
            </a:r>
          </a:p>
        </p:txBody>
      </p:sp>
    </p:spTree>
    <p:extLst>
      <p:ext uri="{BB962C8B-B14F-4D97-AF65-F5344CB8AC3E}">
        <p14:creationId xmlns:p14="http://schemas.microsoft.com/office/powerpoint/2010/main" val="146620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4800" y="1752600"/>
            <a:ext cx="6629400" cy="4648200"/>
          </a:xfrm>
          <a:prstGeom prst="rect">
            <a:avLst/>
          </a:prstGeom>
          <a:solidFill>
            <a:srgbClr val="352D4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RF station color code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33855" y="2590800"/>
            <a:ext cx="1447800" cy="914400"/>
          </a:xfrm>
          <a:prstGeom prst="roundRect">
            <a:avLst/>
          </a:prstGeom>
          <a:solidFill>
            <a:srgbClr val="352D48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Station OFF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FSM is 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34338" y="2590800"/>
            <a:ext cx="1447800" cy="914400"/>
          </a:xfrm>
          <a:prstGeom prst="roundRect">
            <a:avLst/>
          </a:prstGeom>
          <a:solidFill>
            <a:srgbClr val="352D48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Station ON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FSM is 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76600" y="3962400"/>
            <a:ext cx="1447800" cy="914400"/>
          </a:xfrm>
          <a:prstGeom prst="roundRect">
            <a:avLst/>
          </a:prstGeom>
          <a:solidFill>
            <a:srgbClr val="352D48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FSM is OFF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062655" y="2615292"/>
            <a:ext cx="1447800" cy="914400"/>
          </a:xfrm>
          <a:prstGeom prst="roundRect">
            <a:avLst/>
          </a:prstGeom>
          <a:solidFill>
            <a:srgbClr val="352D48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Station DOWN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FSM is 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438400" y="5257800"/>
            <a:ext cx="1447800" cy="914400"/>
          </a:xfrm>
          <a:prstGeom prst="roundRect">
            <a:avLst/>
          </a:prstGeom>
          <a:solidFill>
            <a:srgbClr val="352D48"/>
          </a:solidFill>
          <a:ln w="762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Station </a:t>
            </a:r>
            <a:r>
              <a:rPr lang="en-US" sz="1400" b="1" dirty="0">
                <a:solidFill>
                  <a:schemeClr val="bg1"/>
                </a:solidFill>
              </a:rPr>
              <a:t>OFF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beam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261757" y="5257800"/>
            <a:ext cx="1447800" cy="914400"/>
          </a:xfrm>
          <a:prstGeom prst="roundRect">
            <a:avLst/>
          </a:prstGeom>
          <a:solidFill>
            <a:srgbClr val="352D48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Station </a:t>
            </a:r>
            <a:r>
              <a:rPr lang="en-US" sz="1400" b="1" dirty="0">
                <a:solidFill>
                  <a:schemeClr val="bg1"/>
                </a:solidFill>
              </a:rPr>
              <a:t>ON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beam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86600" y="2082440"/>
            <a:ext cx="457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 1:</a:t>
            </a:r>
          </a:p>
          <a:p>
            <a:endParaRPr lang="en-US" sz="1600" dirty="0"/>
          </a:p>
          <a:p>
            <a:r>
              <a:rPr lang="en-US" sz="1600" dirty="0"/>
              <a:t>Sometimes, the station is operational but the color indicator on the main display shows yellow/red instead of green</a:t>
            </a:r>
          </a:p>
          <a:p>
            <a:endParaRPr lang="en-US" sz="1600" dirty="0"/>
          </a:p>
          <a:p>
            <a:r>
              <a:rPr lang="en-US" sz="1600" dirty="0">
                <a:sym typeface="Wingdings" panose="05000000000000000000" pitchFamily="2" charset="2"/>
              </a:rPr>
              <a:t> </a:t>
            </a:r>
            <a:r>
              <a:rPr lang="en-US" sz="1600" dirty="0"/>
              <a:t>Simply disable / re-enable FSM to force a status refresh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64151" y="2283207"/>
            <a:ext cx="631764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93571" y="1929492"/>
            <a:ext cx="0" cy="184452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4151" y="3774015"/>
            <a:ext cx="631764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64151" y="5029200"/>
            <a:ext cx="6320722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18037" y="1913163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Station </a:t>
            </a:r>
            <a:r>
              <a:rPr lang="en-US" sz="1600" b="1" dirty="0">
                <a:solidFill>
                  <a:schemeClr val="bg1"/>
                </a:solidFill>
              </a:rPr>
              <a:t>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0400" y="1913163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Station </a:t>
            </a:r>
            <a:r>
              <a:rPr lang="en-US" sz="1600" b="1" dirty="0">
                <a:solidFill>
                  <a:schemeClr val="bg1"/>
                </a:solidFill>
              </a:rPr>
              <a:t>OFF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36842" y="2878723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FSM ON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285547" y="4216725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FSM OFF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143000" y="1929492"/>
            <a:ext cx="0" cy="309970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64151" y="2283207"/>
            <a:ext cx="0" cy="274599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876800" y="1929492"/>
            <a:ext cx="0" cy="184452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143000" y="1905000"/>
            <a:ext cx="5665033" cy="816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796453" y="1905000"/>
            <a:ext cx="11580" cy="31242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021762" y="1944653"/>
            <a:ext cx="1763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Station </a:t>
            </a:r>
            <a:r>
              <a:rPr lang="en-US" sz="1600" b="1" dirty="0">
                <a:solidFill>
                  <a:schemeClr val="bg1"/>
                </a:solidFill>
              </a:rPr>
              <a:t>TRIPPED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E2369E-0AC4-4A48-82A5-75D2606722D1}"/>
              </a:ext>
            </a:extLst>
          </p:cNvPr>
          <p:cNvSpPr txBox="1"/>
          <p:nvPr/>
        </p:nvSpPr>
        <p:spPr>
          <a:xfrm>
            <a:off x="7094031" y="4180582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 2:</a:t>
            </a:r>
          </a:p>
          <a:p>
            <a:endParaRPr lang="en-US" sz="1600" dirty="0"/>
          </a:p>
          <a:p>
            <a:r>
              <a:rPr lang="en-US" sz="1600" dirty="0"/>
              <a:t>The Status “FSM ON and station in service” is still represented with a green circle but with a label on top (L3 panel)</a:t>
            </a:r>
          </a:p>
          <a:p>
            <a:endParaRPr lang="en-US" sz="1600" dirty="0"/>
          </a:p>
          <a:p>
            <a:r>
              <a:rPr lang="en-US" sz="1600" dirty="0">
                <a:sym typeface="Wingdings" panose="05000000000000000000" pitchFamily="2" charset="2"/>
              </a:rPr>
              <a:t> Unusable stations are now visible from the L3 panel, also the Energy Manager should give this information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734213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2F006D-2986-428A-B78B-7A9BF6832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63" y="1235710"/>
            <a:ext cx="10136674" cy="4587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Energy Manager – Energy control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7988" y="5909528"/>
            <a:ext cx="1137602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You can set the total RF energy -&gt; It regulates the off-crest phases in L3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59618" y="2890684"/>
            <a:ext cx="1759782" cy="12191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cxnSpLocks/>
            <a:stCxn id="22" idx="0"/>
          </p:cNvCxnSpPr>
          <p:nvPr/>
        </p:nvCxnSpPr>
        <p:spPr>
          <a:xfrm flipH="1" flipV="1">
            <a:off x="2819400" y="4109883"/>
            <a:ext cx="3276600" cy="17996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176E0C8-1BD5-47F9-A435-F10A2790E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277" y="762000"/>
            <a:ext cx="6931019" cy="448326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C477AAF-D817-44CA-94DC-8D35FD3B46A9}"/>
              </a:ext>
            </a:extLst>
          </p:cNvPr>
          <p:cNvCxnSpPr>
            <a:cxnSpLocks/>
            <a:stCxn id="13" idx="3"/>
            <a:endCxn id="12" idx="1"/>
          </p:cNvCxnSpPr>
          <p:nvPr/>
        </p:nvCxnSpPr>
        <p:spPr>
          <a:xfrm flipV="1">
            <a:off x="2819400" y="3003631"/>
            <a:ext cx="2120877" cy="4966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92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2F006D-2986-428A-B78B-7A9BF6832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63" y="1235710"/>
            <a:ext cx="10136674" cy="4587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Energy Manager - automatic recovery from failure in L3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7988" y="5909528"/>
            <a:ext cx="1137602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When enabled, if an RF trip is not recoverable within the defined timeout, the RF station is placed off-beam and the magnets scaled (possible to roll back if the station is recovered)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19400" y="2895600"/>
            <a:ext cx="2133600" cy="12191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cxnSpLocks/>
            <a:stCxn id="22" idx="0"/>
            <a:endCxn id="13" idx="2"/>
          </p:cNvCxnSpPr>
          <p:nvPr/>
        </p:nvCxnSpPr>
        <p:spPr>
          <a:xfrm flipH="1" flipV="1">
            <a:off x="3886200" y="4114799"/>
            <a:ext cx="2209800" cy="17947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530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44F0F8A-4F8D-4AF8-8E86-445CF512E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724"/>
          <a:stretch/>
        </p:blipFill>
        <p:spPr>
          <a:xfrm>
            <a:off x="6284182" y="3845701"/>
            <a:ext cx="4762180" cy="30844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Setting the on-crest phase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71" y="1600200"/>
            <a:ext cx="5724525" cy="454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ttfinfo.desy.de/XFELelog/data/2020/09/25.02_M/2020-02-25T11:38: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85800"/>
            <a:ext cx="48767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553200" y="5358493"/>
            <a:ext cx="11430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90965" y="2667000"/>
            <a:ext cx="904670" cy="1476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endCxn id="2050" idx="1"/>
          </p:cNvCxnSpPr>
          <p:nvPr/>
        </p:nvCxnSpPr>
        <p:spPr>
          <a:xfrm flipV="1">
            <a:off x="3995635" y="2057400"/>
            <a:ext cx="2328965" cy="6834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772400" y="3124200"/>
            <a:ext cx="2057400" cy="223429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801100" y="1371600"/>
            <a:ext cx="20193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829800" y="1066800"/>
            <a:ext cx="0" cy="1981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39543" y="3649436"/>
            <a:ext cx="53340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The phase at which the max energy is measured is defined as on crest phase and corresponds to the “new” 0 phase setting in the LLRF controller </a:t>
            </a:r>
          </a:p>
        </p:txBody>
      </p:sp>
    </p:spTree>
    <p:extLst>
      <p:ext uri="{BB962C8B-B14F-4D97-AF65-F5344CB8AC3E}">
        <p14:creationId xmlns:p14="http://schemas.microsoft.com/office/powerpoint/2010/main" val="26661721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Setting the on-crest phase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53200" y="5358493"/>
            <a:ext cx="11430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772400" y="3124200"/>
            <a:ext cx="2057400" cy="223429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886200" y="5996025"/>
            <a:ext cx="53340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For L3 this can also be done “parasitically” with the Energy Manager L3 Phase Scan (slow) -&gt; fine tuning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3D7363-CEAF-42CC-B56A-BF810F652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546" y="1487444"/>
            <a:ext cx="9525000" cy="43239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774378" y="3667290"/>
            <a:ext cx="2665021" cy="5237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cxnSpLocks/>
            <a:stCxn id="22" idx="0"/>
          </p:cNvCxnSpPr>
          <p:nvPr/>
        </p:nvCxnSpPr>
        <p:spPr>
          <a:xfrm flipV="1">
            <a:off x="6553200" y="4191000"/>
            <a:ext cx="1219200" cy="18050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5637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Vector Sum Set Point configurations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A1CE84-C4CD-4260-9B01-FF71C262A082}"/>
              </a:ext>
            </a:extLst>
          </p:cNvPr>
          <p:cNvSpPr txBox="1"/>
          <p:nvPr/>
        </p:nvSpPr>
        <p:spPr>
          <a:xfrm>
            <a:off x="407988" y="1371600"/>
            <a:ext cx="113760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 RF energy configurations are actually foreseen: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Reduced-Energy</a:t>
            </a:r>
            <a:r>
              <a:rPr lang="en-US" sz="1600" dirty="0"/>
              <a:t> (beam energies </a:t>
            </a:r>
            <a:r>
              <a:rPr lang="en-US" sz="1600" b="1" dirty="0"/>
              <a:t>up to 14.0 GeV</a:t>
            </a:r>
            <a:r>
              <a:rPr lang="en-US" sz="1600" dirty="0"/>
              <a:t>) -&gt; VS SP 665 MV almost everywhere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High-Energy</a:t>
            </a:r>
            <a:r>
              <a:rPr lang="en-US" sz="1600" dirty="0"/>
              <a:t> (beam energy of </a:t>
            </a:r>
            <a:r>
              <a:rPr lang="en-US" sz="1600" b="1" dirty="0"/>
              <a:t>16.3 GeV</a:t>
            </a:r>
            <a:r>
              <a:rPr lang="en-US" sz="1600" dirty="0"/>
              <a:t>) -&gt; Max achievable voltage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/>
              <a:t>The purpose of the </a:t>
            </a:r>
            <a:r>
              <a:rPr lang="en-US" sz="1600" b="1" dirty="0"/>
              <a:t>Reduced-Energy mode </a:t>
            </a:r>
            <a:r>
              <a:rPr lang="en-US" sz="1600" dirty="0"/>
              <a:t>is 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reduce power consumption </a:t>
            </a:r>
            <a:r>
              <a:rPr lang="en-US" sz="1600" dirty="0"/>
              <a:t>(lower modulator HV)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lower the radiation level in the tunnel </a:t>
            </a:r>
            <a:r>
              <a:rPr lang="en-US" sz="1600" dirty="0"/>
              <a:t>(e.g. less MTCA issues)</a:t>
            </a:r>
          </a:p>
          <a:p>
            <a:endParaRPr lang="en-US" sz="1600" dirty="0"/>
          </a:p>
          <a:p>
            <a:r>
              <a:rPr lang="en-US" sz="1600" dirty="0"/>
              <a:t>The Maximum SPs are embedded in the LLRF server and they are updated at every change of configuration according to these tables: </a:t>
            </a:r>
            <a:r>
              <a:rPr lang="de-DE" sz="1600" dirty="0">
                <a:hlinkClick r:id="rId2"/>
              </a:rPr>
              <a:t>https://xwiki.desy.de/xwiki/short/b083a</a:t>
            </a:r>
            <a:endParaRPr lang="de-DE" sz="1600" dirty="0"/>
          </a:p>
          <a:p>
            <a:endParaRPr lang="de-DE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23B0F-E45C-4DAF-BA91-7AEA1AD80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724"/>
          <a:stretch/>
        </p:blipFill>
        <p:spPr>
          <a:xfrm>
            <a:off x="4143455" y="3971733"/>
            <a:ext cx="3905090" cy="25292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39015F-1AE2-47B3-A3F7-142E0D78AAB0}"/>
              </a:ext>
            </a:extLst>
          </p:cNvPr>
          <p:cNvSpPr/>
          <p:nvPr/>
        </p:nvSpPr>
        <p:spPr>
          <a:xfrm>
            <a:off x="4267200" y="4953001"/>
            <a:ext cx="304800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984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How to deal with failing RF stations</a:t>
            </a:r>
            <a:endParaRPr lang="en-US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E4F591D-677F-4D00-B4DF-EADFEAD3EA8D}"/>
              </a:ext>
            </a:extLst>
          </p:cNvPr>
          <p:cNvSpPr txBox="1">
            <a:spLocks noChangeArrowheads="1"/>
          </p:cNvSpPr>
          <p:nvPr/>
        </p:nvSpPr>
        <p:spPr>
          <a:xfrm>
            <a:off x="407987" y="1406427"/>
            <a:ext cx="10031413" cy="25422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How to deal with failing RF stations: </a:t>
            </a:r>
            <a:r>
              <a:rPr lang="en-GB" dirty="0">
                <a:hlinkClick r:id="rId2"/>
              </a:rPr>
              <a:t>https://xwiki.desy.de/xwiki/short/a43a1</a:t>
            </a: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B60CCB-4919-4B3C-B0D5-744AFE3ED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662" y="1769219"/>
            <a:ext cx="6924675" cy="1952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A679F2-1F4B-48D4-9F94-30F72EB4EF6A}"/>
              </a:ext>
            </a:extLst>
          </p:cNvPr>
          <p:cNvSpPr txBox="1"/>
          <p:nvPr/>
        </p:nvSpPr>
        <p:spPr>
          <a:xfrm>
            <a:off x="3200400" y="3677052"/>
            <a:ext cx="508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 </a:t>
            </a:r>
            <a:endParaRPr lang="en-GB" sz="1000" dirty="0" err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87D270-A418-4F36-B3DC-A29316F15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424" y="4610100"/>
            <a:ext cx="4629150" cy="571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B46CF7-61E1-4659-91A6-0B9A26C780FB}"/>
              </a:ext>
            </a:extLst>
          </p:cNvPr>
          <p:cNvSpPr txBox="1"/>
          <p:nvPr/>
        </p:nvSpPr>
        <p:spPr>
          <a:xfrm>
            <a:off x="3359456" y="3680796"/>
            <a:ext cx="27478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HPRF problems at AH1 → MIN expert on call</a:t>
            </a:r>
            <a:endParaRPr lang="en-GB" sz="1000" dirty="0" err="1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1D387E-66F9-441C-805A-644D54006FAD}"/>
              </a:ext>
            </a:extLst>
          </p:cNvPr>
          <p:cNvSpPr/>
          <p:nvPr/>
        </p:nvSpPr>
        <p:spPr>
          <a:xfrm>
            <a:off x="3886200" y="4662873"/>
            <a:ext cx="1219200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7FC740-9540-4505-93BE-FC74062308F2}"/>
              </a:ext>
            </a:extLst>
          </p:cNvPr>
          <p:cNvSpPr txBox="1"/>
          <p:nvPr/>
        </p:nvSpPr>
        <p:spPr>
          <a:xfrm>
            <a:off x="2360849" y="3086530"/>
            <a:ext cx="9701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Quadrupole &amp;</a:t>
            </a:r>
            <a:endParaRPr lang="en-GB" sz="1000" dirty="0" err="1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049FFD-C3C4-451C-8BC4-D5F6C6E23B48}"/>
              </a:ext>
            </a:extLst>
          </p:cNvPr>
          <p:cNvSpPr txBox="1"/>
          <p:nvPr/>
        </p:nvSpPr>
        <p:spPr>
          <a:xfrm>
            <a:off x="5607254" y="2874602"/>
            <a:ext cx="1494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(also LLRF mailing-list)</a:t>
            </a:r>
            <a:endParaRPr lang="en-GB" sz="1000" dirty="0" err="1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97BC07-8414-410B-8628-1D24E81C903E}"/>
              </a:ext>
            </a:extLst>
          </p:cNvPr>
          <p:cNvSpPr txBox="1"/>
          <p:nvPr/>
        </p:nvSpPr>
        <p:spPr>
          <a:xfrm>
            <a:off x="5832651" y="3456784"/>
            <a:ext cx="16498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(also 1.3 GHz mailing-list)</a:t>
            </a:r>
            <a:endParaRPr lang="en-GB" sz="1000" dirty="0" err="1">
              <a:solidFill>
                <a:srgbClr val="FF0000"/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6FCB3E2-D830-4356-AFCF-94605AF6E204}"/>
              </a:ext>
            </a:extLst>
          </p:cNvPr>
          <p:cNvSpPr/>
          <p:nvPr/>
        </p:nvSpPr>
        <p:spPr>
          <a:xfrm>
            <a:off x="7586147" y="3144382"/>
            <a:ext cx="836717" cy="376738"/>
          </a:xfrm>
          <a:prstGeom prst="rightArrow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023DCD-1A8F-4A2C-9921-B0907250F14B}"/>
              </a:ext>
            </a:extLst>
          </p:cNvPr>
          <p:cNvSpPr txBox="1"/>
          <p:nvPr/>
        </p:nvSpPr>
        <p:spPr>
          <a:xfrm>
            <a:off x="8631754" y="3186634"/>
            <a:ext cx="1996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</a:rPr>
              <a:t>Have a generic RF mailing-list?</a:t>
            </a:r>
            <a:endParaRPr lang="en-GB" sz="1000" dirty="0" err="1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E0DAD1-0983-48C0-A859-4F71D5FDC073}"/>
              </a:ext>
            </a:extLst>
          </p:cNvPr>
          <p:cNvSpPr txBox="1"/>
          <p:nvPr/>
        </p:nvSpPr>
        <p:spPr>
          <a:xfrm>
            <a:off x="5695714" y="3079775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(in BKR)</a:t>
            </a:r>
            <a:endParaRPr lang="en-GB" sz="1000" dirty="0" err="1">
              <a:solidFill>
                <a:srgbClr val="FF0000"/>
              </a:solidFill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95E40DF5-00E4-427D-B7A1-C0F4451FCF0E}"/>
              </a:ext>
            </a:extLst>
          </p:cNvPr>
          <p:cNvSpPr txBox="1">
            <a:spLocks noChangeArrowheads="1"/>
          </p:cNvSpPr>
          <p:nvPr/>
        </p:nvSpPr>
        <p:spPr>
          <a:xfrm>
            <a:off x="407986" y="3952398"/>
            <a:ext cx="10031413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Recognize the root cause</a:t>
            </a:r>
          </a:p>
          <a:p>
            <a:endParaRPr lang="en-US" dirty="0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1A519AC1-513E-4DF2-945E-09D7CBB7B858}"/>
              </a:ext>
            </a:extLst>
          </p:cNvPr>
          <p:cNvSpPr txBox="1">
            <a:spLocks noChangeArrowheads="1"/>
          </p:cNvSpPr>
          <p:nvPr/>
        </p:nvSpPr>
        <p:spPr>
          <a:xfrm>
            <a:off x="407986" y="5553853"/>
            <a:ext cx="10031413" cy="4042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 you are not sure, please inform all the possible groups (not only LLRF!)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05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17" grpId="0"/>
      <p:bldP spid="19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LLRF on-call  </a:t>
            </a:r>
            <a:r>
              <a:rPr lang="en-US" sz="3200" b="1" dirty="0"/>
              <a:t>5588</a:t>
            </a:r>
          </a:p>
          <a:p>
            <a:r>
              <a:rPr lang="en-US" dirty="0"/>
              <a:t>9 experts, 1 available 24/7 every week</a:t>
            </a:r>
          </a:p>
          <a:p>
            <a:r>
              <a:rPr lang="en-US" dirty="0">
                <a:hlinkClick r:id="rId2"/>
              </a:rPr>
              <a:t>llrf-expert@desy.de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Send log book entry to LLRF expert list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Write your name / initials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Edit the title and description</a:t>
            </a:r>
          </a:p>
          <a:p>
            <a:pPr lvl="2"/>
            <a:r>
              <a:rPr lang="en-US" b="1" dirty="0"/>
              <a:t>Use the Tag fields (at least Location)</a:t>
            </a:r>
            <a:endParaRPr lang="en-US" dirty="0"/>
          </a:p>
          <a:p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91858"/>
            <a:ext cx="1828800" cy="15636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99"/>
          <a:stretch/>
        </p:blipFill>
        <p:spPr bwMode="auto">
          <a:xfrm>
            <a:off x="5697597" y="4191000"/>
            <a:ext cx="5329580" cy="114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2"/>
          <a:stretch/>
        </p:blipFill>
        <p:spPr bwMode="auto">
          <a:xfrm>
            <a:off x="5697597" y="4876800"/>
            <a:ext cx="5329580" cy="187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15132" y="4367892"/>
            <a:ext cx="1447668" cy="1424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625583" y="4361481"/>
            <a:ext cx="2368624" cy="383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327880" y="6071508"/>
            <a:ext cx="2601375" cy="383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 noProof="0">
                <a:solidFill>
                  <a:schemeClr val="bg1">
                    <a:lumMod val="65000"/>
                  </a:schemeClr>
                </a:solidFill>
              </a:rPr>
              <a:t>| XFEL operator training on LLRF | M. Diomede | 2025.02.05</a:t>
            </a:r>
            <a:endParaRPr lang="en-US" noProof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6752644B-0564-4EBE-A8CD-52AA53053F21}"/>
              </a:ext>
            </a:extLst>
          </p:cNvPr>
          <p:cNvSpPr txBox="1">
            <a:spLocks/>
          </p:cNvSpPr>
          <p:nvPr/>
        </p:nvSpPr>
        <p:spPr>
          <a:xfrm>
            <a:off x="407988" y="817500"/>
            <a:ext cx="11376024" cy="37925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L</a:t>
            </a:r>
            <a:r>
              <a:rPr lang="en-GB" b="1" dirty="0">
                <a:solidFill>
                  <a:schemeClr val="accent2"/>
                </a:solidFill>
              </a:rPr>
              <a:t>LRF on-call service</a:t>
            </a:r>
            <a:endParaRPr lang="en-US" b="1" dirty="0">
              <a:solidFill>
                <a:schemeClr val="accent2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D258926-A2F0-4237-8BF7-9007301B1CC3}"/>
              </a:ext>
            </a:extLst>
          </p:cNvPr>
          <p:cNvGrpSpPr/>
          <p:nvPr/>
        </p:nvGrpSpPr>
        <p:grpSpPr>
          <a:xfrm>
            <a:off x="5334000" y="881872"/>
            <a:ext cx="6159007" cy="3234598"/>
            <a:chOff x="5467727" y="881872"/>
            <a:chExt cx="6159007" cy="323459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6902DA9-DCC1-4B08-9E3F-B1CD72B9E555}"/>
                </a:ext>
              </a:extLst>
            </p:cNvPr>
            <p:cNvGrpSpPr/>
            <p:nvPr/>
          </p:nvGrpSpPr>
          <p:grpSpPr>
            <a:xfrm>
              <a:off x="6049935" y="881872"/>
              <a:ext cx="4994593" cy="1556528"/>
              <a:chOff x="6058448" y="881872"/>
              <a:chExt cx="4994593" cy="155652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A28F4AA1-9AC2-446C-A65E-2C2235986F2A}"/>
                  </a:ext>
                </a:extLst>
              </p:cNvPr>
              <p:cNvGrpSpPr/>
              <p:nvPr/>
            </p:nvGrpSpPr>
            <p:grpSpPr>
              <a:xfrm>
                <a:off x="6058448" y="881872"/>
                <a:ext cx="1180552" cy="1548000"/>
                <a:chOff x="5708841" y="785183"/>
                <a:chExt cx="1180552" cy="1548000"/>
              </a:xfrm>
            </p:grpSpPr>
            <p:pic>
              <p:nvPicPr>
                <p:cNvPr id="4" name="Picture 3"/>
                <p:cNvPicPr preferRelativeResize="0"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956" t="2202" r="8109" b="21655"/>
                <a:stretch/>
              </p:blipFill>
              <p:spPr>
                <a:xfrm>
                  <a:off x="5715000" y="785183"/>
                  <a:ext cx="1174393" cy="1548000"/>
                </a:xfrm>
                <a:prstGeom prst="rect">
                  <a:avLst/>
                </a:prstGeom>
              </p:spPr>
            </p:pic>
            <p:sp>
              <p:nvSpPr>
                <p:cNvPr id="9" name="TextBox 8"/>
                <p:cNvSpPr txBox="1"/>
                <p:nvPr/>
              </p:nvSpPr>
              <p:spPr>
                <a:xfrm>
                  <a:off x="5708841" y="2057400"/>
                  <a:ext cx="768159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105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Christian</a:t>
                  </a: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859C6BD-D522-4C7A-96DF-37F67E98121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819643" y="881872"/>
                <a:ext cx="1233398" cy="1556528"/>
                <a:chOff x="8540302" y="840134"/>
                <a:chExt cx="1217654" cy="1536659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34" r="4434" b="9376"/>
                <a:stretch/>
              </p:blipFill>
              <p:spPr>
                <a:xfrm>
                  <a:off x="8552802" y="840134"/>
                  <a:ext cx="1205154" cy="1528240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8540302" y="2122877"/>
                  <a:ext cx="68640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105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Mariusz</a:t>
                  </a: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27D3D7D3-F8EA-481B-847F-11E4A215E3E3}"/>
                  </a:ext>
                </a:extLst>
              </p:cNvPr>
              <p:cNvGrpSpPr/>
              <p:nvPr/>
            </p:nvGrpSpPr>
            <p:grpSpPr>
              <a:xfrm>
                <a:off x="7313412" y="881872"/>
                <a:ext cx="1338881" cy="1548000"/>
                <a:chOff x="7079431" y="764779"/>
                <a:chExt cx="1338881" cy="1548000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B3C5FA0E-5101-40A7-8C49-FD278C0B6313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444" r="22061"/>
                <a:stretch/>
              </p:blipFill>
              <p:spPr>
                <a:xfrm rot="16200000">
                  <a:off x="6974872" y="869338"/>
                  <a:ext cx="1548000" cy="1338881"/>
                </a:xfrm>
                <a:prstGeom prst="rect">
                  <a:avLst/>
                </a:prstGeom>
              </p:spPr>
            </p:pic>
            <p:sp>
              <p:nvSpPr>
                <p:cNvPr id="24" name="TextBox 23"/>
                <p:cNvSpPr txBox="1"/>
                <p:nvPr/>
              </p:nvSpPr>
              <p:spPr>
                <a:xfrm>
                  <a:off x="7086600" y="2057400"/>
                  <a:ext cx="572593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105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Julien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213A38B-C456-4F54-9483-1934F0511F6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726705" y="881872"/>
                <a:ext cx="1012545" cy="1556528"/>
                <a:chOff x="9971126" y="839036"/>
                <a:chExt cx="985838" cy="1515474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1D1B6DF5-1414-4C01-824C-AE44FC4E2A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71126" y="839036"/>
                  <a:ext cx="985838" cy="1507171"/>
                </a:xfrm>
                <a:prstGeom prst="rect">
                  <a:avLst/>
                </a:prstGeom>
              </p:spPr>
            </p:pic>
            <p:sp>
              <p:nvSpPr>
                <p:cNvPr id="12" name="Rectangle 11"/>
                <p:cNvSpPr/>
                <p:nvPr/>
              </p:nvSpPr>
              <p:spPr>
                <a:xfrm>
                  <a:off x="9971126" y="2100594"/>
                  <a:ext cx="582211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en-US" sz="105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Marco</a:t>
                  </a:r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802A9FF-594E-462C-9AB1-D8B4E917FD57}"/>
                </a:ext>
              </a:extLst>
            </p:cNvPr>
            <p:cNvGrpSpPr/>
            <p:nvPr/>
          </p:nvGrpSpPr>
          <p:grpSpPr>
            <a:xfrm>
              <a:off x="5467727" y="2568136"/>
              <a:ext cx="6159007" cy="1548334"/>
              <a:chOff x="5467727" y="2568136"/>
              <a:chExt cx="6159007" cy="1548334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348EA28-8AE0-47E5-B88D-E69A48094A6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22170" y="2568136"/>
                <a:ext cx="1277754" cy="1548334"/>
                <a:chOff x="5690507" y="2411808"/>
                <a:chExt cx="1329863" cy="1666164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386" t="15084" r="11459" b="21395"/>
                <a:stretch/>
              </p:blipFill>
              <p:spPr>
                <a:xfrm>
                  <a:off x="5690507" y="2411808"/>
                  <a:ext cx="1329863" cy="1666164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5694341" y="3822259"/>
                  <a:ext cx="73129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105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Matthias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4EFF797-141F-4DA2-BA92-07E666A1067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439400" y="2587720"/>
                <a:ext cx="1187334" cy="1528750"/>
                <a:chOff x="9869371" y="2542344"/>
                <a:chExt cx="1157806" cy="1490731"/>
              </a:xfrm>
            </p:grpSpPr>
            <p:pic>
              <p:nvPicPr>
                <p:cNvPr id="14" name="Picture 2" descr="D:\Talks\2015_11_03 - LLRF15 - XFEL LLRF commissioning\work files\pictures\valeri.jpg"/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452"/>
                <a:stretch/>
              </p:blipFill>
              <p:spPr bwMode="auto">
                <a:xfrm>
                  <a:off x="9869371" y="2542344"/>
                  <a:ext cx="1157806" cy="149073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Rectangle 14"/>
                <p:cNvSpPr/>
                <p:nvPr/>
              </p:nvSpPr>
              <p:spPr>
                <a:xfrm>
                  <a:off x="9869371" y="3753161"/>
                  <a:ext cx="551754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en-US" sz="105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Valeri</a:t>
                  </a: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FA87EF0-36AF-43BB-901C-EFB2D608F17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467727" y="2569973"/>
                <a:ext cx="1080306" cy="1546497"/>
                <a:chOff x="9916913" y="846093"/>
                <a:chExt cx="1085458" cy="1553872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141" t="7499" r="15927" b="4664"/>
                <a:stretch/>
              </p:blipFill>
              <p:spPr>
                <a:xfrm rot="5400000">
                  <a:off x="9685475" y="1077531"/>
                  <a:ext cx="1548334" cy="1085458"/>
                </a:xfrm>
                <a:prstGeom prst="rect">
                  <a:avLst/>
                </a:prstGeom>
              </p:spPr>
            </p:pic>
            <p:sp>
              <p:nvSpPr>
                <p:cNvPr id="21" name="TextBox 20"/>
                <p:cNvSpPr txBox="1"/>
                <p:nvPr/>
              </p:nvSpPr>
              <p:spPr>
                <a:xfrm>
                  <a:off x="9935675" y="2146049"/>
                  <a:ext cx="588623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105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Martin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B8878F0-7083-4F85-A95C-9565EC703B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048593" y="2568470"/>
                <a:ext cx="1316670" cy="1548000"/>
                <a:chOff x="8519285" y="2539868"/>
                <a:chExt cx="1272188" cy="1495681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73A27C40-FDAD-4C46-89C0-91B70DF62B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519285" y="2539868"/>
                  <a:ext cx="1272188" cy="1495681"/>
                </a:xfrm>
                <a:prstGeom prst="rect">
                  <a:avLst/>
                </a:prstGeom>
              </p:spPr>
            </p:pic>
            <p:sp>
              <p:nvSpPr>
                <p:cNvPr id="13" name="Rectangle 12"/>
                <p:cNvSpPr/>
                <p:nvPr/>
              </p:nvSpPr>
              <p:spPr>
                <a:xfrm>
                  <a:off x="8527651" y="3752671"/>
                  <a:ext cx="635110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buNone/>
                  </a:pPr>
                  <a:r>
                    <a:rPr lang="en-US" sz="105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Patrick</a:t>
                  </a: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8421676-681A-44EF-9686-0725B74C950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974061" y="2568470"/>
                <a:ext cx="1000395" cy="1548000"/>
                <a:chOff x="8001881" y="2513464"/>
                <a:chExt cx="1011063" cy="1564508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96079071-EBB3-4BCF-9D71-B00A83B611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01881" y="2513464"/>
                  <a:ext cx="1011063" cy="1564508"/>
                </a:xfrm>
                <a:prstGeom prst="rect">
                  <a:avLst/>
                </a:prstGeom>
              </p:spPr>
            </p:pic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07A9362-AB3E-4ED8-873B-CF099C3AEDCE}"/>
                    </a:ext>
                  </a:extLst>
                </p:cNvPr>
                <p:cNvSpPr txBox="1"/>
                <p:nvPr/>
              </p:nvSpPr>
              <p:spPr>
                <a:xfrm>
                  <a:off x="8001881" y="3824056"/>
                  <a:ext cx="447558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105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Max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172717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Exceptional cases and how to react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solidFill>
                  <a:schemeClr val="bg1">
                    <a:lumMod val="65000"/>
                  </a:schemeClr>
                </a:solidFill>
              </a:rPr>
              <a:t>| XFEL operator training on LLRF | M. Diomede | 2025.02.05</a:t>
            </a:r>
            <a:endParaRPr lang="en-US" noProof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407987" y="1406427"/>
            <a:ext cx="10031413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Probe limiter – pulse cut</a:t>
            </a:r>
          </a:p>
          <a:p>
            <a:r>
              <a:rPr lang="en-US" dirty="0"/>
              <a:t>KLM limiter – pulse cut</a:t>
            </a:r>
            <a:endParaRPr lang="en-GB" dirty="0"/>
          </a:p>
          <a:p>
            <a:r>
              <a:rPr lang="en-GB" dirty="0"/>
              <a:t>Output/feedback limiter</a:t>
            </a:r>
          </a:p>
          <a:p>
            <a:r>
              <a:rPr lang="en-US" dirty="0"/>
              <a:t>Cavity quenches</a:t>
            </a:r>
          </a:p>
          <a:p>
            <a:r>
              <a:rPr lang="en-US" dirty="0"/>
              <a:t>Zombie station</a:t>
            </a:r>
          </a:p>
          <a:p>
            <a:r>
              <a:rPr lang="en-US" dirty="0"/>
              <a:t>Lost PCIe connection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B929BE-2DD7-474E-BD50-74485C4FEC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341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Exceptional cases and how to react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Pulse cuts due to gradient limiters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143000"/>
            <a:ext cx="4484054" cy="532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40" y="1142999"/>
            <a:ext cx="4423459" cy="525471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6400800" y="5029200"/>
            <a:ext cx="0" cy="38100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763000" y="5867400"/>
            <a:ext cx="0" cy="30480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573736" y="3352801"/>
            <a:ext cx="213632" cy="28427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67400" y="5511225"/>
            <a:ext cx="1348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RF pulse is shorter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37844" y="3637071"/>
            <a:ext cx="2191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Limiter indicator is red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67208" y="3318068"/>
            <a:ext cx="2272392" cy="181588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What to do:</a:t>
            </a:r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/>
              <a:t>Document in log book and send to LLRF</a:t>
            </a:r>
          </a:p>
          <a:p>
            <a:pPr marL="342900" indent="-342900">
              <a:buAutoNum type="arabicPeriod"/>
            </a:pPr>
            <a:r>
              <a:rPr lang="en-US" sz="1600" dirty="0"/>
              <a:t>Open/close loop</a:t>
            </a:r>
          </a:p>
          <a:p>
            <a:pPr marL="342900" indent="-342900">
              <a:buAutoNum type="arabicPeriod"/>
            </a:pPr>
            <a:r>
              <a:rPr lang="en-US" sz="1600" dirty="0"/>
              <a:t>Lower the gradient if possible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67208" y="1239028"/>
            <a:ext cx="2272392" cy="206210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Note: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/>
              <a:t>Pulse cuts are displayed on the main panel </a:t>
            </a:r>
            <a:br>
              <a:rPr lang="en-US" sz="1600" b="1" dirty="0"/>
            </a:br>
            <a:r>
              <a:rPr lang="en-US" sz="1600" dirty="0"/>
              <a:t>(limiter / KLM)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/>
              <a:t>The beam is cut if the RF pulse is cut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9767208" y="5292804"/>
            <a:ext cx="22723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4.  </a:t>
            </a:r>
            <a:r>
              <a:rPr lang="en-US" sz="1600" u="sng" dirty="0">
                <a:solidFill>
                  <a:schemeClr val="bg1">
                    <a:lumMod val="65000"/>
                  </a:schemeClr>
                </a:solidFill>
              </a:rPr>
              <a:t>If you want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, you can check what is the limiting factor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(see next 2 slides)</a:t>
            </a:r>
          </a:p>
        </p:txBody>
      </p:sp>
    </p:spTree>
    <p:extLst>
      <p:ext uri="{BB962C8B-B14F-4D97-AF65-F5344CB8AC3E}">
        <p14:creationId xmlns:p14="http://schemas.microsoft.com/office/powerpoint/2010/main" val="2320206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as an Electrical System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standard RLC model (simplified)</a:t>
            </a:r>
            <a:endParaRPr lang="de-DE" dirty="0"/>
          </a:p>
        </p:txBody>
      </p:sp>
      <p:sp>
        <p:nvSpPr>
          <p:cNvPr id="7" name="Rectangle 6"/>
          <p:cNvSpPr/>
          <p:nvPr/>
        </p:nvSpPr>
        <p:spPr>
          <a:xfrm>
            <a:off x="7464152" y="5339913"/>
            <a:ext cx="4392488" cy="6096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464152" y="3234680"/>
            <a:ext cx="4392488" cy="914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63352" y="2160592"/>
            <a:ext cx="1944216" cy="28354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63352" y="1265555"/>
            <a:ext cx="1944216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79376" y="1441212"/>
          <a:ext cx="1621821" cy="416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6" name="Equation" r:id="rId3" imgW="889000" imgH="228600" progId="">
                  <p:embed/>
                </p:oleObj>
              </mc:Choice>
              <mc:Fallback>
                <p:oleObj name="Equation" r:id="rId3" imgW="889000" imgH="228600" progId="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376" y="1441212"/>
                        <a:ext cx="1621821" cy="4167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 noChangeAspect="1"/>
          </p:cNvGraphicFramePr>
          <p:nvPr>
            <p:extLst/>
          </p:nvPr>
        </p:nvGraphicFramePr>
        <p:xfrm>
          <a:off x="407368" y="2419255"/>
          <a:ext cx="1441093" cy="2245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7" name="Equation" r:id="rId5" imgW="774364" imgH="1205977" progId="">
                  <p:embed/>
                </p:oleObj>
              </mc:Choice>
              <mc:Fallback>
                <p:oleObj name="Equation" r:id="rId5" imgW="774364" imgH="1205977" progId="">
                  <p:embed/>
                  <p:pic>
                    <p:nvPicPr>
                      <p:cNvPr id="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368" y="2419255"/>
                        <a:ext cx="1441093" cy="22457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79576" y="1441212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( 1 )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51584" y="3446859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( 2 )</a:t>
            </a:r>
          </a:p>
        </p:txBody>
      </p:sp>
      <p:graphicFrame>
        <p:nvGraphicFramePr>
          <p:cNvPr id="15" name="Object 8"/>
          <p:cNvGraphicFramePr>
            <a:graphicFrameLocks noChangeAspect="1"/>
          </p:cNvGraphicFramePr>
          <p:nvPr>
            <p:extLst/>
          </p:nvPr>
        </p:nvGraphicFramePr>
        <p:xfrm>
          <a:off x="9114326" y="1406932"/>
          <a:ext cx="2276991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8" name="Equation" r:id="rId7" imgW="1307532" imgH="393529" progId="">
                  <p:embed/>
                </p:oleObj>
              </mc:Choice>
              <mc:Fallback>
                <p:oleObj name="Equation" r:id="rId7" imgW="1307532" imgH="393529" progId="">
                  <p:embed/>
                  <p:pic>
                    <p:nvPicPr>
                      <p:cNvPr id="1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4326" y="1406932"/>
                        <a:ext cx="2276991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831911" y="156516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( 1 )   </a:t>
            </a:r>
            <a:r>
              <a:rPr lang="en-US" dirty="0">
                <a:latin typeface="+mj-lt"/>
                <a:cs typeface="Times New Roman" pitchFamily="18" charset="0"/>
                <a:sym typeface="Wingdings" pitchFamily="2" charset="2"/>
              </a:rPr>
              <a:t>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997" y="234234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</a:rPr>
              <a:t>( 1 ) &amp; ( 2 )   </a:t>
            </a:r>
            <a:r>
              <a:rPr lang="en-US" dirty="0">
                <a:latin typeface="+mj-lt"/>
                <a:cs typeface="Times New Roman" pitchFamily="18" charset="0"/>
                <a:sym typeface="Wingdings" pitchFamily="2" charset="2"/>
              </a:rPr>
              <a:t>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18" name="Object 9"/>
          <p:cNvGraphicFramePr>
            <a:graphicFrameLocks noChangeAspect="1"/>
          </p:cNvGraphicFramePr>
          <p:nvPr>
            <p:extLst/>
          </p:nvPr>
        </p:nvGraphicFramePr>
        <p:xfrm>
          <a:off x="8991797" y="2132856"/>
          <a:ext cx="2999656" cy="762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9" name="Equation" r:id="rId9" imgW="1651000" imgH="419100" progId="">
                  <p:embed/>
                </p:oleObj>
              </mc:Choice>
              <mc:Fallback>
                <p:oleObj name="Equation" r:id="rId9" imgW="1651000" imgH="419100" progId="">
                  <p:embed/>
                  <p:pic>
                    <p:nvPicPr>
                      <p:cNvPr id="1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1797" y="2132856"/>
                        <a:ext cx="2999656" cy="7621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0"/>
          <p:cNvGraphicFramePr>
            <a:graphicFrameLocks noChangeAspect="1"/>
          </p:cNvGraphicFramePr>
          <p:nvPr>
            <p:extLst/>
          </p:nvPr>
        </p:nvGraphicFramePr>
        <p:xfrm>
          <a:off x="7743440" y="3318448"/>
          <a:ext cx="3977928" cy="746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" name="Equation" r:id="rId11" imgW="2235200" imgH="419100" progId="">
                  <p:embed/>
                </p:oleObj>
              </mc:Choice>
              <mc:Fallback>
                <p:oleObj name="Equation" r:id="rId11" imgW="2235200" imgH="419100" progId="">
                  <p:embed/>
                  <p:pic>
                    <p:nvPicPr>
                      <p:cNvPr id="1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3440" y="3318448"/>
                        <a:ext cx="3977928" cy="7468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64579" y="5460047"/>
            <a:ext cx="6856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order linear differential equation has a solution in the form of </a:t>
            </a:r>
          </a:p>
        </p:txBody>
      </p:sp>
      <p:pic>
        <p:nvPicPr>
          <p:cNvPr id="21" name="Content Placeholder 24" descr="envelope.png"/>
          <p:cNvPicPr>
            <a:picLocks noGrp="1" noChangeAspect="1"/>
          </p:cNvPicPr>
          <p:nvPr>
            <p:ph idx="1"/>
          </p:nvPr>
        </p:nvPicPr>
        <p:blipFill>
          <a:blip r:embed="rId13" cstate="print"/>
          <a:stretch>
            <a:fillRect/>
          </a:stretch>
        </p:blipFill>
        <p:spPr>
          <a:xfrm>
            <a:off x="2927648" y="1810544"/>
            <a:ext cx="3797679" cy="1600200"/>
          </a:xfrm>
        </p:spPr>
      </p:pic>
      <p:sp>
        <p:nvSpPr>
          <p:cNvPr id="23" name="TextBox 22"/>
          <p:cNvSpPr txBox="1"/>
          <p:nvPr/>
        </p:nvSpPr>
        <p:spPr>
          <a:xfrm>
            <a:off x="7015163" y="3578331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Times New Roman" pitchFamily="18" charset="0"/>
                <a:sym typeface="Wingdings" pitchFamily="2" charset="2"/>
              </a:rPr>
              <a:t>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74976" y="1657603"/>
            <a:ext cx="2209800" cy="19812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8760296" y="5829379"/>
            <a:ext cx="432048" cy="47994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10344472" y="5829379"/>
            <a:ext cx="495672" cy="47994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631461" y="6140043"/>
            <a:ext cx="1015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envelope</a:t>
            </a:r>
            <a:endParaRPr lang="de-DE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10848528" y="6151165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carrier</a:t>
            </a:r>
            <a:endParaRPr lang="de-DE" sz="1600" dirty="0"/>
          </a:p>
        </p:txBody>
      </p:sp>
      <p:pic>
        <p:nvPicPr>
          <p:cNvPr id="5369" name="Picture 24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890" y="4365104"/>
            <a:ext cx="4023742" cy="62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824192" y="5459406"/>
                <a:ext cx="32832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𝐶𝐴𝑉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  <a:ea typeface="Cambria Math"/>
                        </a:rPr>
                        <m:t>sin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⁡(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𝑅𝐹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192" y="5459406"/>
                <a:ext cx="3283271" cy="400110"/>
              </a:xfrm>
              <a:prstGeom prst="rect">
                <a:avLst/>
              </a:prstGeom>
              <a:blipFill rotWithShape="1">
                <a:blip r:embed="rId15" cstate="print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01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/>
      <p:bldP spid="17" grpId="0"/>
      <p:bldP spid="20" grpId="0"/>
      <p:bldP spid="23" grpId="0"/>
      <p:bldP spid="30" grpId="0"/>
      <p:bldP spid="32" grpId="0"/>
      <p:bldP spid="2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Exceptional cases and how to react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Pulse cuts due to gradient limiters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7" y="1165385"/>
            <a:ext cx="4423459" cy="525471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557795" y="5105401"/>
            <a:ext cx="0" cy="38100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919995" y="6019801"/>
            <a:ext cx="0" cy="30480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1109" y="5486400"/>
            <a:ext cx="153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RF pulse is shorter</a:t>
            </a:r>
          </a:p>
        </p:txBody>
      </p:sp>
      <p:pic>
        <p:nvPicPr>
          <p:cNvPr id="1026" name="Picture 2" descr="C:\Users\branlard\Desktop\15365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3190102"/>
            <a:ext cx="352622" cy="35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72765"/>
            <a:ext cx="5745048" cy="489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2848752" y="2743200"/>
            <a:ext cx="3171048" cy="588993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216000" y="3672000"/>
            <a:ext cx="109728" cy="10972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8800" y="5808109"/>
            <a:ext cx="300037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Check if a specific cavity is the reason for the cut</a:t>
            </a:r>
          </a:p>
        </p:txBody>
      </p:sp>
    </p:spTree>
    <p:extLst>
      <p:ext uri="{BB962C8B-B14F-4D97-AF65-F5344CB8AC3E}">
        <p14:creationId xmlns:p14="http://schemas.microsoft.com/office/powerpoint/2010/main" val="31006576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Exceptional cases and how to react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Pulse cuts due to KLM limiters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7" y="1165385"/>
            <a:ext cx="4423459" cy="525471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557795" y="5105401"/>
            <a:ext cx="0" cy="38100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919995" y="6019801"/>
            <a:ext cx="0" cy="30480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1109" y="5486400"/>
            <a:ext cx="153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RF pulse is shorter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377043" y="2667000"/>
            <a:ext cx="4572000" cy="3260674"/>
            <a:chOff x="1371600" y="2027336"/>
            <a:chExt cx="4572000" cy="3260674"/>
          </a:xfrm>
        </p:grpSpPr>
        <p:sp>
          <p:nvSpPr>
            <p:cNvPr id="16" name="TextBox 15"/>
            <p:cNvSpPr txBox="1"/>
            <p:nvPr/>
          </p:nvSpPr>
          <p:spPr>
            <a:xfrm>
              <a:off x="1371600" y="3225907"/>
              <a:ext cx="4572000" cy="206210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/>
                <a:t>If all cavity limiters are green, the cut probably comes from the Klystron Lifetime Management (</a:t>
              </a:r>
              <a:r>
                <a:rPr lang="en-US" sz="1600" b="1" dirty="0"/>
                <a:t>KLM</a:t>
              </a:r>
              <a:r>
                <a:rPr lang="en-US" sz="1600" dirty="0"/>
                <a:t>) system.</a:t>
              </a:r>
            </a:p>
            <a:p>
              <a:r>
                <a:rPr lang="en-US" sz="1600" dirty="0"/>
                <a:t>In any case, </a:t>
              </a:r>
            </a:p>
            <a:p>
              <a:endParaRPr lang="en-US" sz="1600" dirty="0"/>
            </a:p>
            <a:p>
              <a:pPr marL="342900" indent="-342900">
                <a:buAutoNum type="arabicPeriod"/>
              </a:pPr>
              <a:r>
                <a:rPr lang="en-US" sz="1600" b="1" dirty="0"/>
                <a:t>Document in log book and send to LLRF</a:t>
              </a:r>
            </a:p>
            <a:p>
              <a:pPr marL="342900" indent="-342900">
                <a:buAutoNum type="arabicPeriod"/>
              </a:pPr>
              <a:endParaRPr lang="en-US" sz="1600" b="1" dirty="0"/>
            </a:p>
            <a:p>
              <a:pPr marL="342900" indent="-342900">
                <a:buAutoNum type="arabicPeriod"/>
              </a:pPr>
              <a:r>
                <a:rPr lang="en-US" sz="1600" b="1" dirty="0"/>
                <a:t>Lower the gradient if possible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51957" y="2027336"/>
              <a:ext cx="457200" cy="150957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Arrow Connector 17"/>
            <p:cNvCxnSpPr>
              <a:endCxn id="17" idx="2"/>
            </p:cNvCxnSpPr>
            <p:nvPr/>
          </p:nvCxnSpPr>
          <p:spPr>
            <a:xfrm flipV="1">
              <a:off x="1981200" y="2178293"/>
              <a:ext cx="299357" cy="104206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188" y="1165385"/>
            <a:ext cx="5940460" cy="34066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9" name="Straight Arrow Connector 18"/>
          <p:cNvCxnSpPr>
            <a:stCxn id="17" idx="3"/>
          </p:cNvCxnSpPr>
          <p:nvPr/>
        </p:nvCxnSpPr>
        <p:spPr>
          <a:xfrm>
            <a:off x="2514600" y="2742479"/>
            <a:ext cx="3554588" cy="27668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553296" y="3386134"/>
            <a:ext cx="73152" cy="9144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94514" y="3389737"/>
            <a:ext cx="139637" cy="806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92133" y="3350206"/>
            <a:ext cx="21993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868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Exceptional cases and how to react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Limiter is red (but no cut)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143000"/>
            <a:ext cx="9810750" cy="532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38600" y="2971800"/>
            <a:ext cx="838200" cy="1524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5E3B6C-B016-4CC7-AC82-3A03C370AC12}"/>
              </a:ext>
            </a:extLst>
          </p:cNvPr>
          <p:cNvGrpSpPr/>
          <p:nvPr/>
        </p:nvGrpSpPr>
        <p:grpSpPr>
          <a:xfrm>
            <a:off x="3376612" y="4531548"/>
            <a:ext cx="3698422" cy="1569660"/>
            <a:chOff x="3376612" y="4531548"/>
            <a:chExt cx="3698422" cy="1569660"/>
          </a:xfrm>
        </p:grpSpPr>
        <p:sp>
          <p:nvSpPr>
            <p:cNvPr id="13" name="TextBox 12"/>
            <p:cNvSpPr txBox="1"/>
            <p:nvPr/>
          </p:nvSpPr>
          <p:spPr>
            <a:xfrm>
              <a:off x="3376612" y="4531548"/>
              <a:ext cx="3000375" cy="15696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/>
                <a:t>If this output limiter is red:</a:t>
              </a:r>
            </a:p>
            <a:p>
              <a:endParaRPr lang="en-US" sz="1600" dirty="0"/>
            </a:p>
            <a:p>
              <a:r>
                <a:rPr lang="en-US" sz="1600" dirty="0"/>
                <a:t>1. SP is too high </a:t>
              </a:r>
            </a:p>
            <a:p>
              <a:r>
                <a:rPr lang="en-US" sz="1600" dirty="0"/>
                <a:t>                 or </a:t>
              </a:r>
            </a:p>
            <a:p>
              <a:r>
                <a:rPr lang="en-US" sz="1600" dirty="0"/>
                <a:t>2. LLRF drive parameters need to be rechecked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6376987" y="5562600"/>
              <a:ext cx="698047" cy="3810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2720975" y="3289300"/>
            <a:ext cx="109728" cy="10972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24686" y="5438584"/>
            <a:ext cx="109728" cy="10972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77400" y="3318068"/>
            <a:ext cx="2362200" cy="181588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What to do:</a:t>
            </a:r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/>
              <a:t>Document in log book and send to LLRF</a:t>
            </a:r>
          </a:p>
          <a:p>
            <a:pPr marL="342900" indent="-342900">
              <a:buAutoNum type="arabicPeriod"/>
            </a:pPr>
            <a:r>
              <a:rPr lang="en-US" sz="1600" dirty="0"/>
              <a:t>Try open/close loop</a:t>
            </a:r>
          </a:p>
          <a:p>
            <a:pPr marL="342900" indent="-342900">
              <a:buAutoNum type="arabicPeriod"/>
            </a:pPr>
            <a:r>
              <a:rPr lang="en-US" sz="1600" dirty="0"/>
              <a:t>Lower the gradient if possible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38A9FE-39BC-4EFE-9CFF-734EBAD2E814}"/>
              </a:ext>
            </a:extLst>
          </p:cNvPr>
          <p:cNvGrpSpPr/>
          <p:nvPr/>
        </p:nvGrpSpPr>
        <p:grpSpPr>
          <a:xfrm>
            <a:off x="6999016" y="0"/>
            <a:ext cx="4518750" cy="5404992"/>
            <a:chOff x="6999016" y="0"/>
            <a:chExt cx="4518750" cy="5404992"/>
          </a:xfrm>
        </p:grpSpPr>
        <p:sp>
          <p:nvSpPr>
            <p:cNvPr id="11" name="Rectangle 10"/>
            <p:cNvSpPr/>
            <p:nvPr/>
          </p:nvSpPr>
          <p:spPr>
            <a:xfrm>
              <a:off x="6999016" y="5235339"/>
              <a:ext cx="239984" cy="169653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0B75713-C16A-436F-A9D4-C1CAFDB64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0" y="0"/>
              <a:ext cx="2754766" cy="2741129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8407ED-30EA-4820-91C5-971A61872F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4839" y="2741129"/>
              <a:ext cx="2861244" cy="2481767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56427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7334F02-B4D0-4710-8F1D-3917E5232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24811"/>
            <a:ext cx="9000000" cy="481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/>
              <a:t>Exceptional cases and how to react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748" y="1070550"/>
            <a:ext cx="4322826" cy="305595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Cavity quench (1/2)</a:t>
            </a:r>
          </a:p>
        </p:txBody>
      </p:sp>
      <p:cxnSp>
        <p:nvCxnSpPr>
          <p:cNvPr id="10" name="Straight Arrow Connector 9"/>
          <p:cNvCxnSpPr>
            <a:cxnSpLocks/>
            <a:stCxn id="20" idx="0"/>
            <a:endCxn id="6" idx="2"/>
          </p:cNvCxnSpPr>
          <p:nvPr/>
        </p:nvCxnSpPr>
        <p:spPr>
          <a:xfrm flipV="1">
            <a:off x="7801737" y="4126508"/>
            <a:ext cx="1724424" cy="13569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24061" y="4900890"/>
            <a:ext cx="2272392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What to do:</a:t>
            </a:r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/>
              <a:t>Document in log book and send to LLRF</a:t>
            </a:r>
          </a:p>
          <a:p>
            <a:pPr marL="342900" indent="-342900">
              <a:buAutoNum type="arabicPeriod"/>
            </a:pPr>
            <a:r>
              <a:rPr lang="en-US" sz="1600" dirty="0"/>
              <a:t>Lower the Voltage SP if needed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75469" y="4911795"/>
            <a:ext cx="2348592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Note:</a:t>
            </a:r>
          </a:p>
          <a:p>
            <a:endParaRPr lang="en-US" sz="1600" b="1" dirty="0"/>
          </a:p>
          <a:p>
            <a:r>
              <a:rPr lang="en-US" sz="1600" dirty="0"/>
              <a:t>Place the </a:t>
            </a:r>
            <a:r>
              <a:rPr lang="en-US" sz="1600" b="1" dirty="0"/>
              <a:t>quench panel </a:t>
            </a:r>
            <a:r>
              <a:rPr lang="en-US" sz="1600" dirty="0"/>
              <a:t>instead of the main panel in the log book (more information)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0DA956-76DB-49BB-AF51-7C1BB0103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0" y="1334262"/>
            <a:ext cx="4322826" cy="50665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1000" y="3505200"/>
            <a:ext cx="1447800" cy="228600"/>
          </a:xfrm>
          <a:prstGeom prst="rect">
            <a:avLst/>
          </a:prstGeom>
          <a:noFill/>
          <a:ln w="28575">
            <a:solidFill>
              <a:srgbClr val="5BC5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DCD4BA-B651-4801-A620-5B471E050AA4}"/>
              </a:ext>
            </a:extLst>
          </p:cNvPr>
          <p:cNvSpPr/>
          <p:nvPr/>
        </p:nvSpPr>
        <p:spPr>
          <a:xfrm>
            <a:off x="7678674" y="5483446"/>
            <a:ext cx="246126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0025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Exceptional cases and how to react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Cavity quench (2/2)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7" y="1406427"/>
            <a:ext cx="6450013" cy="50102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Repetitive quenches</a:t>
            </a:r>
          </a:p>
          <a:p>
            <a:r>
              <a:rPr lang="en-US" b="1" dirty="0"/>
              <a:t>Problem description:</a:t>
            </a:r>
          </a:p>
          <a:p>
            <a:pPr lvl="1"/>
            <a:r>
              <a:rPr lang="en-US" dirty="0"/>
              <a:t>The FSM tries to recover a station after a quench, ramps up to the same gradient and quenches again</a:t>
            </a:r>
          </a:p>
          <a:p>
            <a:pPr lvl="1"/>
            <a:r>
              <a:rPr lang="en-US" dirty="0"/>
              <a:t>After 3 tries, the FSM gives up</a:t>
            </a:r>
          </a:p>
          <a:p>
            <a:r>
              <a:rPr lang="en-US" b="1" dirty="0"/>
              <a:t>What you can try</a:t>
            </a:r>
          </a:p>
          <a:p>
            <a:pPr lvl="1"/>
            <a:r>
              <a:rPr lang="en-US" dirty="0"/>
              <a:t>Lower the recovery gradient in the FSM window (-10 MV ?)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Quench during ramp up</a:t>
            </a:r>
          </a:p>
          <a:p>
            <a:pPr>
              <a:buFont typeface="Arial" charset="0"/>
              <a:buChar char="•"/>
            </a:pPr>
            <a:r>
              <a:rPr lang="en-US" b="1" dirty="0"/>
              <a:t>Problem description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(After a quench) the RF station trips due to quenches taking place at a much lower gradient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Chances are the </a:t>
            </a:r>
            <a:r>
              <a:rPr lang="en-US" i="1" dirty="0"/>
              <a:t>Q</a:t>
            </a:r>
            <a:r>
              <a:rPr lang="en-US" i="1" baseline="-25000" dirty="0"/>
              <a:t>L</a:t>
            </a:r>
            <a:r>
              <a:rPr lang="en-US" i="1" dirty="0"/>
              <a:t> </a:t>
            </a:r>
            <a:r>
              <a:rPr lang="en-US" dirty="0"/>
              <a:t>computation got corrupted during the quench, hence corrupting the quench detection mechanism</a:t>
            </a:r>
          </a:p>
          <a:p>
            <a:pPr>
              <a:buFont typeface="Arial" charset="0"/>
              <a:buChar char="•"/>
            </a:pPr>
            <a:r>
              <a:rPr lang="en-US" b="1" dirty="0"/>
              <a:t>What you can try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Disable the FSM, ramp up the station slowly (i.e. 10 MV steps) by hand, and re-enable the FSM</a:t>
            </a:r>
          </a:p>
          <a:p>
            <a:pPr>
              <a:buFont typeface="Arial" charset="0"/>
              <a:buChar char="•"/>
            </a:pPr>
            <a:endParaRPr lang="en-US" dirty="0"/>
          </a:p>
        </p:txBody>
      </p:sp>
      <p:pic>
        <p:nvPicPr>
          <p:cNvPr id="16" name="Picture 15"/>
          <p:cNvPicPr/>
          <p:nvPr/>
        </p:nvPicPr>
        <p:blipFill>
          <a:blip r:embed="rId2"/>
          <a:stretch>
            <a:fillRect/>
          </a:stretch>
        </p:blipFill>
        <p:spPr>
          <a:xfrm>
            <a:off x="7751445" y="1371600"/>
            <a:ext cx="3352800" cy="2438400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7765415" y="3962400"/>
            <a:ext cx="333883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148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Exceptional case and how to react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“Zombie” station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399"/>
            <a:ext cx="4217583" cy="5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556694" y="4080922"/>
            <a:ext cx="2367642" cy="230832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What to do:</a:t>
            </a:r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/>
              <a:t>Document in log book and send to LLRF</a:t>
            </a:r>
          </a:p>
          <a:p>
            <a:pPr marL="342900" indent="-342900">
              <a:buAutoNum type="arabicPeriod"/>
            </a:pPr>
            <a:r>
              <a:rPr lang="en-US" sz="1600" dirty="0"/>
              <a:t>Agree with LLRF on-call and run coordinator when best to recover the station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80085" y="1283153"/>
            <a:ext cx="2348592" cy="280076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The </a:t>
            </a:r>
            <a:r>
              <a:rPr lang="en-US" sz="1600" b="1" dirty="0" err="1"/>
              <a:t>llrfCtrl</a:t>
            </a:r>
            <a:r>
              <a:rPr lang="en-US" sz="1600" b="1" dirty="0"/>
              <a:t> server is not responsive</a:t>
            </a:r>
          </a:p>
          <a:p>
            <a:endParaRPr lang="en-US" sz="1600" b="1" dirty="0"/>
          </a:p>
          <a:p>
            <a:r>
              <a:rPr lang="en-US" sz="1600" dirty="0"/>
              <a:t>Chances are the hardware is still working </a:t>
            </a:r>
          </a:p>
          <a:p>
            <a:endParaRPr lang="en-US" sz="1600" dirty="0"/>
          </a:p>
          <a:p>
            <a:r>
              <a:rPr lang="en-US" sz="1600" dirty="0"/>
              <a:t>BUT</a:t>
            </a:r>
          </a:p>
          <a:p>
            <a:endParaRPr lang="en-US" sz="1600" dirty="0"/>
          </a:p>
          <a:p>
            <a:r>
              <a:rPr lang="en-US" sz="1600" dirty="0"/>
              <a:t>Likely the quench detection is no longer working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7"/>
          <a:stretch/>
        </p:blipFill>
        <p:spPr bwMode="auto">
          <a:xfrm>
            <a:off x="4495800" y="1285875"/>
            <a:ext cx="5010587" cy="511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0" y="5162550"/>
            <a:ext cx="2617191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MANAGER (and / or) </a:t>
            </a:r>
            <a:br>
              <a:rPr lang="en-US" sz="1600" dirty="0"/>
            </a:br>
            <a:r>
              <a:rPr lang="en-US" sz="1600" dirty="0"/>
              <a:t>SUBORDINATE “</a:t>
            </a:r>
            <a:r>
              <a:rPr lang="en-US" sz="1600" dirty="0" err="1"/>
              <a:t>zombied</a:t>
            </a:r>
            <a:r>
              <a:rPr lang="en-US" sz="1600" dirty="0"/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23857" y="5250329"/>
            <a:ext cx="2617191" cy="3385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SUBORDINATE “</a:t>
            </a:r>
            <a:r>
              <a:rPr lang="en-US" sz="1600" dirty="0" err="1"/>
              <a:t>zombied</a:t>
            </a:r>
            <a:r>
              <a:rPr lang="en-US" sz="1600" dirty="0"/>
              <a:t>”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001093" y="2686258"/>
            <a:ext cx="161707" cy="742742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229600" y="2683537"/>
            <a:ext cx="161707" cy="742742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4998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ABB5388-7CB0-4C53-BA01-A6D103B7E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06" y="1406892"/>
            <a:ext cx="4274715" cy="50101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Exceptional case and how to react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PCIe connection is lost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89812" y="4080459"/>
            <a:ext cx="2367642" cy="230832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What to do:</a:t>
            </a:r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/>
              <a:t>Document in log book and send to LLRF</a:t>
            </a:r>
          </a:p>
          <a:p>
            <a:pPr marL="342900" indent="-342900">
              <a:buAutoNum type="arabicPeriod"/>
            </a:pPr>
            <a:r>
              <a:rPr lang="en-US" sz="1600" dirty="0"/>
              <a:t>Agree with LLRF on-call and run coordinators when best to recover the station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88487" y="1284868"/>
            <a:ext cx="2348592" cy="280076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PCIe connection with the board is lost</a:t>
            </a:r>
          </a:p>
          <a:p>
            <a:endParaRPr lang="en-US" sz="1600" b="1" dirty="0"/>
          </a:p>
          <a:p>
            <a:r>
              <a:rPr lang="en-US" sz="1600" dirty="0"/>
              <a:t>If it involves boards 4, 11 and 12, the station cannot operate</a:t>
            </a:r>
          </a:p>
          <a:p>
            <a:endParaRPr lang="en-US" sz="1600" dirty="0"/>
          </a:p>
          <a:p>
            <a:r>
              <a:rPr lang="en-US" sz="1600" dirty="0"/>
              <a:t>BUT</a:t>
            </a:r>
          </a:p>
          <a:p>
            <a:endParaRPr lang="en-US" sz="1600" dirty="0"/>
          </a:p>
          <a:p>
            <a:r>
              <a:rPr lang="en-US" sz="1600" dirty="0"/>
              <a:t>In the other cases, the station might work till fix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3200" y="6219506"/>
            <a:ext cx="1826141" cy="3385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Main Status panel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EA78E1-B2BA-4173-AD26-78CD75420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841" y="1530841"/>
            <a:ext cx="4610100" cy="463867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854F32E-2CBD-4E49-BA2B-3119B08C027E}"/>
              </a:ext>
            </a:extLst>
          </p:cNvPr>
          <p:cNvSpPr/>
          <p:nvPr/>
        </p:nvSpPr>
        <p:spPr>
          <a:xfrm>
            <a:off x="2362200" y="3878772"/>
            <a:ext cx="762000" cy="16725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D617484-F5C1-4152-8724-BC93DE6681B0}"/>
              </a:ext>
            </a:extLst>
          </p:cNvPr>
          <p:cNvCxnSpPr>
            <a:cxnSpLocks/>
          </p:cNvCxnSpPr>
          <p:nvPr/>
        </p:nvCxnSpPr>
        <p:spPr>
          <a:xfrm>
            <a:off x="3124200" y="3962400"/>
            <a:ext cx="1616641" cy="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7072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07987" y="731519"/>
            <a:ext cx="11376025" cy="5010249"/>
          </a:xfrm>
        </p:spPr>
        <p:txBody>
          <a:bodyPr/>
          <a:lstStyle/>
          <a:p>
            <a:r>
              <a:rPr lang="en-US" dirty="0"/>
              <a:t>LLRF tasks of the XFEL operator:</a:t>
            </a:r>
          </a:p>
          <a:p>
            <a:pPr lvl="1"/>
            <a:r>
              <a:rPr lang="en-US" dirty="0"/>
              <a:t>Turn an RF station </a:t>
            </a:r>
            <a:r>
              <a:rPr lang="en-US" b="1" dirty="0"/>
              <a:t>ON / OFF</a:t>
            </a:r>
          </a:p>
          <a:p>
            <a:pPr lvl="1"/>
            <a:r>
              <a:rPr lang="en-US" dirty="0"/>
              <a:t>Adjust the vector-sum </a:t>
            </a:r>
            <a:r>
              <a:rPr lang="en-US" b="1" dirty="0"/>
              <a:t>voltage / phase</a:t>
            </a:r>
          </a:p>
          <a:p>
            <a:pPr lvl="1"/>
            <a:r>
              <a:rPr lang="en-US" b="1" dirty="0"/>
              <a:t>Tune</a:t>
            </a:r>
            <a:r>
              <a:rPr lang="en-US" dirty="0"/>
              <a:t> cavities, if necessary</a:t>
            </a:r>
          </a:p>
          <a:p>
            <a:pPr lvl="1"/>
            <a:r>
              <a:rPr lang="en-US" dirty="0"/>
              <a:t>Adjust </a:t>
            </a:r>
            <a:r>
              <a:rPr lang="en-US" b="1" dirty="0"/>
              <a:t>output vector correction </a:t>
            </a:r>
            <a:r>
              <a:rPr lang="en-US" dirty="0"/>
              <a:t>and </a:t>
            </a:r>
            <a:r>
              <a:rPr lang="en-US" b="1" dirty="0"/>
              <a:t>ratio</a:t>
            </a:r>
            <a:r>
              <a:rPr lang="en-US" dirty="0"/>
              <a:t>, if necessary</a:t>
            </a:r>
          </a:p>
          <a:p>
            <a:pPr lvl="1"/>
            <a:r>
              <a:rPr lang="en-US" dirty="0"/>
              <a:t>Set a certain phase as </a:t>
            </a:r>
            <a:r>
              <a:rPr lang="en-US" b="1" dirty="0"/>
              <a:t>on-crest phase</a:t>
            </a:r>
          </a:p>
          <a:p>
            <a:r>
              <a:rPr lang="en-US" b="1" dirty="0"/>
              <a:t>Special cases</a:t>
            </a:r>
          </a:p>
          <a:p>
            <a:pPr lvl="1"/>
            <a:r>
              <a:rPr lang="en-US" dirty="0"/>
              <a:t>Pulse cut</a:t>
            </a:r>
          </a:p>
          <a:p>
            <a:pPr lvl="1"/>
            <a:r>
              <a:rPr lang="en-US" dirty="0"/>
              <a:t>Limiter notification</a:t>
            </a:r>
          </a:p>
          <a:p>
            <a:pPr lvl="1"/>
            <a:r>
              <a:rPr lang="en-US" dirty="0"/>
              <a:t>Quench</a:t>
            </a:r>
          </a:p>
          <a:p>
            <a:pPr lvl="1"/>
            <a:r>
              <a:rPr lang="en-US" dirty="0"/>
              <a:t>Zombie stations</a:t>
            </a:r>
          </a:p>
          <a:p>
            <a:r>
              <a:rPr lang="en-US" b="1" dirty="0"/>
              <a:t>Opportunity for hands-on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LLRF maintenance ~every Tuesday</a:t>
            </a:r>
          </a:p>
          <a:p>
            <a:pPr lvl="1"/>
            <a:r>
              <a:rPr lang="en-US" dirty="0"/>
              <a:t>off-beam stations -&gt; ask LLRF team (&amp; RCs)</a:t>
            </a:r>
          </a:p>
          <a:p>
            <a:r>
              <a:rPr lang="en-US" b="1" dirty="0"/>
              <a:t>Document (</a:t>
            </a:r>
            <a:r>
              <a:rPr lang="en-US" b="1" dirty="0" err="1"/>
              <a:t>elog</a:t>
            </a:r>
            <a:r>
              <a:rPr lang="en-US" b="1" dirty="0"/>
              <a:t>) what you find not normal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Please include your name, title and description!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5" name="Picture 2" descr="D:\Talks\images\bad feedback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116232"/>
            <a:ext cx="4876800" cy="50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 noProof="0">
                <a:solidFill>
                  <a:schemeClr val="bg1">
                    <a:lumMod val="65000"/>
                  </a:schemeClr>
                </a:solidFill>
              </a:rPr>
              <a:t>| XFEL operator training on LLRF | M. Diomede | 2025.02.05</a:t>
            </a:r>
            <a:endParaRPr lang="en-US" noProof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12FEF3-FE3D-46DC-B145-2CA3489254A4}"/>
              </a:ext>
            </a:extLst>
          </p:cNvPr>
          <p:cNvSpPr txBox="1"/>
          <p:nvPr/>
        </p:nvSpPr>
        <p:spPr>
          <a:xfrm>
            <a:off x="7362731" y="6192622"/>
            <a:ext cx="3105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Thanks to Julien for the material</a:t>
            </a:r>
            <a:endParaRPr lang="en-GB" sz="1600" dirty="0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1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Marco </a:t>
            </a:r>
            <a:r>
              <a:rPr lang="de-DE" dirty="0" err="1"/>
              <a:t>Diomede</a:t>
            </a:r>
            <a:endParaRPr lang="de-DE" dirty="0"/>
          </a:p>
          <a:p>
            <a:r>
              <a:rPr lang="de-DE" dirty="0"/>
              <a:t>MSK</a:t>
            </a:r>
          </a:p>
          <a:p>
            <a:r>
              <a:rPr lang="de-DE" dirty="0">
                <a:hlinkClick r:id="rId2"/>
              </a:rPr>
              <a:t>marco.diomede@desy.de</a:t>
            </a:r>
            <a:endParaRPr lang="de-DE" dirty="0"/>
          </a:p>
          <a:p>
            <a:r>
              <a:rPr lang="de-DE" dirty="0"/>
              <a:t>1615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304800"/>
            <a:ext cx="6934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accent1"/>
                </a:solidFill>
                <a:latin typeface="+mj-lt"/>
              </a:rPr>
              <a:t>Thank you</a:t>
            </a:r>
          </a:p>
        </p:txBody>
      </p:sp>
      <p:pic>
        <p:nvPicPr>
          <p:cNvPr id="4098" name="Picture 2" descr="Nicolas Cage Con Air Meme Generator - Imgflip">
            <a:extLst>
              <a:ext uri="{FF2B5EF4-FFF2-40B4-BE49-F238E27FC236}">
                <a16:creationId xmlns:a16="http://schemas.microsoft.com/office/drawing/2014/main" id="{0D759E01-E36B-461F-90A7-0880925A2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284970"/>
            <a:ext cx="5410200" cy="28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48551B-B5D8-448F-8FBE-3D9A0F5E494B}"/>
              </a:ext>
            </a:extLst>
          </p:cNvPr>
          <p:cNvSpPr txBox="1"/>
          <p:nvPr/>
        </p:nvSpPr>
        <p:spPr>
          <a:xfrm>
            <a:off x="3390900" y="3803678"/>
            <a:ext cx="541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99.9% LLRF availability</a:t>
            </a:r>
            <a:endParaRPr lang="en-GB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F02E-2197-4ED0-9EB2-523F78330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0B966-0E07-4CDE-A182-98519F3A5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2B0CED-0994-418C-BCA1-BC4D0F1CC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8B26F-529E-41B9-B196-0CD084F124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873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as an Electrical System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envelope equation</a:t>
            </a:r>
            <a:endParaRPr lang="de-DE" dirty="0"/>
          </a:p>
        </p:txBody>
      </p:sp>
      <p:pic>
        <p:nvPicPr>
          <p:cNvPr id="8" name="Content Placeholder 10" descr="envelope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10856" t="11785" r="8330" b="14135"/>
          <a:stretch>
            <a:fillRect/>
          </a:stretch>
        </p:blipFill>
        <p:spPr>
          <a:xfrm>
            <a:off x="819536" y="2170584"/>
            <a:ext cx="4572000" cy="3352800"/>
          </a:xfrm>
        </p:spPr>
      </p:pic>
      <p:cxnSp>
        <p:nvCxnSpPr>
          <p:cNvPr id="9" name="Straight Arrow Connector 8"/>
          <p:cNvCxnSpPr/>
          <p:nvPr/>
        </p:nvCxnSpPr>
        <p:spPr>
          <a:xfrm>
            <a:off x="935360" y="3810408"/>
            <a:ext cx="48006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-800542" y="3447697"/>
            <a:ext cx="3468625" cy="1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94584" y="338368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t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643573" y="1941984"/>
            <a:ext cx="60960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19736" y="1941984"/>
            <a:ext cx="981237" cy="0"/>
          </a:xfrm>
          <a:prstGeom prst="line">
            <a:avLst/>
          </a:prstGeom>
          <a:ln w="412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>
            <a:off x="1008512" y="2255929"/>
            <a:ext cx="4267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7"/>
          <p:cNvGraphicFramePr>
            <a:graphicFrameLocks noChangeAspect="1"/>
          </p:cNvGraphicFramePr>
          <p:nvPr>
            <p:extLst/>
          </p:nvPr>
        </p:nvGraphicFramePr>
        <p:xfrm>
          <a:off x="1048136" y="2475384"/>
          <a:ext cx="533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2" name="Equation" r:id="rId5" imgW="88669" imgH="114003" progId="">
                  <p:embed/>
                </p:oleObj>
              </mc:Choice>
              <mc:Fallback>
                <p:oleObj name="Equation" r:id="rId5" imgW="88669" imgH="114003" progId="">
                  <p:embed/>
                  <p:pic>
                    <p:nvPicPr>
                      <p:cNvPr id="1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136" y="2475384"/>
                        <a:ext cx="5334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rot="16200000" flipH="1">
            <a:off x="1352936" y="2703984"/>
            <a:ext cx="228600" cy="22860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8"/>
          <p:cNvGraphicFramePr>
            <a:graphicFrameLocks noChangeAspect="1"/>
          </p:cNvGraphicFramePr>
          <p:nvPr>
            <p:extLst/>
          </p:nvPr>
        </p:nvGraphicFramePr>
        <p:xfrm>
          <a:off x="3486536" y="5339234"/>
          <a:ext cx="50986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3" name="Equation" r:id="rId7" imgW="266353" imgH="215619" progId="">
                  <p:embed/>
                </p:oleObj>
              </mc:Choice>
              <mc:Fallback>
                <p:oleObj name="Equation" r:id="rId7" imgW="266353" imgH="215619" progId="">
                  <p:embed/>
                  <p:pic>
                    <p:nvPicPr>
                      <p:cNvPr id="2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536" y="5339234"/>
                        <a:ext cx="509868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/>
          <p:nvPr/>
        </p:nvCxnSpPr>
        <p:spPr>
          <a:xfrm rot="16200000" flipV="1">
            <a:off x="2052368" y="4708128"/>
            <a:ext cx="1828800" cy="27264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2238296" y="4729464"/>
            <a:ext cx="1828800" cy="27264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648336" y="5447184"/>
            <a:ext cx="304800" cy="1588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3181736" y="5447184"/>
            <a:ext cx="304800" cy="1588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248128" y="1914659"/>
            <a:ext cx="3096344" cy="79426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292161" y="2965346"/>
            <a:ext cx="359746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ym typeface="Symbol"/>
              </a:rPr>
              <a:t></a:t>
            </a:r>
            <a:r>
              <a:rPr lang="en-US" sz="1600" dirty="0"/>
              <a:t>  is the </a:t>
            </a:r>
            <a:r>
              <a:rPr lang="en-US" sz="1600" b="1" dirty="0">
                <a:solidFill>
                  <a:schemeClr val="accent1"/>
                </a:solidFill>
              </a:rPr>
              <a:t>cavity time constant</a:t>
            </a:r>
          </a:p>
          <a:p>
            <a:endParaRPr lang="en-US" sz="1600" b="1" dirty="0">
              <a:solidFill>
                <a:schemeClr val="accent1"/>
              </a:solidFill>
            </a:endParaRPr>
          </a:p>
          <a:p>
            <a:r>
              <a:rPr lang="en-US" sz="1600" dirty="0"/>
              <a:t>it depends on the </a:t>
            </a:r>
            <a:r>
              <a:rPr lang="en-US" sz="1600" b="1" dirty="0">
                <a:solidFill>
                  <a:schemeClr val="accent1"/>
                </a:solidFill>
              </a:rPr>
              <a:t>cavity bandwidth</a:t>
            </a:r>
            <a:r>
              <a:rPr lang="en-US" sz="1600" dirty="0"/>
              <a:t> </a:t>
            </a:r>
          </a:p>
          <a:p>
            <a:endParaRPr lang="de-D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522613" y="1975488"/>
                <a:ext cx="2621605" cy="537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𝐶𝐴𝑉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𝑀𝐴𝑋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(1−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𝜏</m:t>
                              </m:r>
                            </m:den>
                          </m:f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613" y="1975488"/>
                <a:ext cx="2621605" cy="537006"/>
              </a:xfrm>
              <a:prstGeom prst="rect">
                <a:avLst/>
              </a:prstGeom>
              <a:blipFill rotWithShape="1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31504" y="1484784"/>
                <a:ext cx="32832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𝐶𝐴𝑉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  <a:ea typeface="Cambria Math"/>
                        </a:rPr>
                        <m:t>sin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⁡(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𝑅𝐹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04" y="1484784"/>
                <a:ext cx="3283271" cy="400110"/>
              </a:xfrm>
              <a:prstGeom prst="rect">
                <a:avLst/>
              </a:prstGeom>
              <a:blipFill rotWithShape="1">
                <a:blip r:embed="rId10" cstate="print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7307913" y="1492678"/>
            <a:ext cx="1596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V</a:t>
            </a:r>
            <a:r>
              <a:rPr lang="en-US" sz="1600" i="1" baseline="-25000" dirty="0"/>
              <a:t>CAV</a:t>
            </a:r>
            <a:r>
              <a:rPr lang="en-US" sz="1600" dirty="0"/>
              <a:t> : envelope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3" t="2408" r="41421" b="-2408"/>
          <a:stretch/>
        </p:blipFill>
        <p:spPr bwMode="auto">
          <a:xfrm>
            <a:off x="90687" y="1941984"/>
            <a:ext cx="748729" cy="5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8372254" y="4242450"/>
                <a:ext cx="1225014" cy="626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en-U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  <a:ea typeface="Cambria Math"/>
                                </a:rPr>
                                <m:t>1/2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2254" y="4242450"/>
                <a:ext cx="1225014" cy="626710"/>
              </a:xfrm>
              <a:prstGeom prst="rect">
                <a:avLst/>
              </a:prstGeom>
              <a:blipFill rotWithShape="1">
                <a:blip r:embed="rId1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/>
          <p:cNvCxnSpPr/>
          <p:nvPr/>
        </p:nvCxnSpPr>
        <p:spPr>
          <a:xfrm flipH="1" flipV="1">
            <a:off x="9336360" y="4869160"/>
            <a:ext cx="216024" cy="2914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8439225" y="5157192"/>
            <a:ext cx="31293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cavity half bandwidth</a:t>
            </a:r>
            <a:r>
              <a:rPr lang="en-US" sz="1600" dirty="0"/>
              <a:t> </a:t>
            </a:r>
          </a:p>
          <a:p>
            <a:r>
              <a:rPr lang="en-US" sz="1600" dirty="0"/>
              <a:t>(i.e. half of the cavity bandwidth)</a:t>
            </a:r>
          </a:p>
        </p:txBody>
      </p:sp>
      <p:sp>
        <p:nvSpPr>
          <p:cNvPr id="41" name="Oval 40"/>
          <p:cNvSpPr/>
          <p:nvPr/>
        </p:nvSpPr>
        <p:spPr>
          <a:xfrm>
            <a:off x="9090891" y="4555805"/>
            <a:ext cx="389485" cy="313355"/>
          </a:xfrm>
          <a:prstGeom prst="ellipse">
            <a:avLst/>
          </a:prstGeom>
          <a:noFill/>
          <a:ln w="95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63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>
                <a:solidFill>
                  <a:schemeClr val="bg1">
                    <a:lumMod val="65000"/>
                  </a:schemeClr>
                </a:solidFill>
              </a:rPr>
              <a:t>| XFEL operator training on LLRF | M. Diomede | 2025.02.05</a:t>
            </a:r>
            <a:endParaRPr lang="en-US" noProof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LLRF and RF operations</a:t>
            </a:r>
            <a:endParaRPr lang="de-DE" u="sng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976" y="1752600"/>
            <a:ext cx="6162351" cy="440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976" y="1752600"/>
            <a:ext cx="6162351" cy="4403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976" y="1752600"/>
            <a:ext cx="6162351" cy="4403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976" y="1752600"/>
            <a:ext cx="6162351" cy="440340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407987" y="1406427"/>
            <a:ext cx="5154613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</a:t>
            </a:r>
            <a:r>
              <a:rPr lang="en-US" dirty="0"/>
              <a:t>ow </a:t>
            </a:r>
            <a:r>
              <a:rPr lang="en-US" b="1" dirty="0"/>
              <a:t>L</a:t>
            </a:r>
            <a:r>
              <a:rPr lang="en-US" dirty="0"/>
              <a:t>evel </a:t>
            </a:r>
            <a:r>
              <a:rPr lang="en-US" b="1" dirty="0"/>
              <a:t>R</a:t>
            </a:r>
            <a:r>
              <a:rPr lang="en-US" dirty="0"/>
              <a:t>adio </a:t>
            </a:r>
            <a:r>
              <a:rPr lang="en-US" b="1" dirty="0"/>
              <a:t>F</a:t>
            </a:r>
            <a:r>
              <a:rPr lang="en-US" dirty="0"/>
              <a:t>requency: </a:t>
            </a:r>
            <a:r>
              <a:rPr lang="en-GB" b="1" i="1" dirty="0"/>
              <a:t>Low Level  </a:t>
            </a:r>
            <a:r>
              <a:rPr lang="en-GB" dirty="0"/>
              <a:t>means </a:t>
            </a:r>
            <a:r>
              <a:rPr lang="en-GB" b="1" i="1" dirty="0"/>
              <a:t>low power </a:t>
            </a:r>
            <a:r>
              <a:rPr lang="en-GB" dirty="0"/>
              <a:t>(i.e. &lt; 1Watt)</a:t>
            </a:r>
          </a:p>
          <a:p>
            <a:endParaRPr lang="en-US" dirty="0"/>
          </a:p>
          <a:p>
            <a:r>
              <a:rPr lang="en-US" dirty="0"/>
              <a:t>Our task: digital control of accelerating fields inside the cavities</a:t>
            </a:r>
          </a:p>
          <a:p>
            <a:pPr lvl="2"/>
            <a:r>
              <a:rPr lang="en-US" dirty="0"/>
              <a:t>Normal conducting gun 1.3 GHz</a:t>
            </a:r>
          </a:p>
          <a:p>
            <a:pPr lvl="2"/>
            <a:r>
              <a:rPr lang="en-US" dirty="0"/>
              <a:t>Super conducting cavities 1.3 GHz </a:t>
            </a:r>
            <a:br>
              <a:rPr lang="en-US" dirty="0"/>
            </a:br>
            <a:r>
              <a:rPr lang="en-US" dirty="0"/>
              <a:t>and 3.9 GHz (AH1)</a:t>
            </a:r>
          </a:p>
          <a:p>
            <a:pPr lvl="2"/>
            <a:endParaRPr lang="en-US" dirty="0"/>
          </a:p>
          <a:p>
            <a:r>
              <a:rPr lang="en-US" dirty="0"/>
              <a:t>Other tasks often labelled as LLRF </a:t>
            </a:r>
          </a:p>
          <a:p>
            <a:pPr lvl="1"/>
            <a:r>
              <a:rPr lang="en-US" dirty="0"/>
              <a:t>Frequency control (cavity tuning)</a:t>
            </a:r>
          </a:p>
          <a:p>
            <a:pPr lvl="1"/>
            <a:r>
              <a:rPr lang="en-US" dirty="0"/>
              <a:t>Bandwidth adjustments (</a:t>
            </a:r>
            <a:r>
              <a:rPr lang="en-US" i="1" dirty="0"/>
              <a:t>Q</a:t>
            </a:r>
            <a:r>
              <a:rPr lang="en-US" i="1" baseline="-25000" dirty="0"/>
              <a:t>L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Quench detection  </a:t>
            </a:r>
          </a:p>
          <a:p>
            <a:pPr lvl="1"/>
            <a:r>
              <a:rPr lang="en-US" dirty="0"/>
              <a:t>Trip recovery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1ABB81-40BA-40F1-BBC7-8C2CFD9744D7}"/>
              </a:ext>
            </a:extLst>
          </p:cNvPr>
          <p:cNvSpPr txBox="1"/>
          <p:nvPr/>
        </p:nvSpPr>
        <p:spPr>
          <a:xfrm>
            <a:off x="8382000" y="6149739"/>
            <a:ext cx="2073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Modulator + Klystron</a:t>
            </a:r>
            <a:endParaRPr lang="en-GB" sz="1600" dirty="0" err="1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6C9FA8-4D43-4C82-B86B-68A900FF00AD}"/>
              </a:ext>
            </a:extLst>
          </p:cNvPr>
          <p:cNvGrpSpPr/>
          <p:nvPr/>
        </p:nvGrpSpPr>
        <p:grpSpPr>
          <a:xfrm>
            <a:off x="7391400" y="963036"/>
            <a:ext cx="1954496" cy="1246764"/>
            <a:chOff x="7391400" y="963036"/>
            <a:chExt cx="1954496" cy="124676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065E4C-D78A-4B17-9B23-868E85E132DA}"/>
                </a:ext>
              </a:extLst>
            </p:cNvPr>
            <p:cNvSpPr txBox="1"/>
            <p:nvPr/>
          </p:nvSpPr>
          <p:spPr>
            <a:xfrm>
              <a:off x="7543800" y="963036"/>
              <a:ext cx="18020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RF power coupler</a:t>
              </a:r>
              <a:endParaRPr lang="en-GB" sz="1600" dirty="0" err="1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4255330-9407-4AFA-82A2-401A6112DAD7}"/>
                </a:ext>
              </a:extLst>
            </p:cNvPr>
            <p:cNvCxnSpPr>
              <a:stCxn id="11" idx="2"/>
            </p:cNvCxnSpPr>
            <p:nvPr/>
          </p:nvCxnSpPr>
          <p:spPr>
            <a:xfrm flipH="1">
              <a:off x="7391400" y="1301590"/>
              <a:ext cx="1053448" cy="90821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DDB8EB27-C0E5-4CBA-A4F4-DC355B5C021E}"/>
              </a:ext>
            </a:extLst>
          </p:cNvPr>
          <p:cNvSpPr/>
          <p:nvPr/>
        </p:nvSpPr>
        <p:spPr>
          <a:xfrm rot="2602137">
            <a:off x="8450926" y="4175388"/>
            <a:ext cx="3956772" cy="1455745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LLRF</a:t>
            </a:r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40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: LLRF Station Overview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42772"/>
            <a:ext cx="9906000" cy="570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76623" y="5405628"/>
            <a:ext cx="547977" cy="1143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 noProof="0">
                <a:solidFill>
                  <a:schemeClr val="bg1">
                    <a:lumMod val="65000"/>
                  </a:schemeClr>
                </a:solidFill>
              </a:rPr>
              <a:t>| XFEL operator training on LLRF | M. Diomede | 2025.02.05</a:t>
            </a:r>
            <a:endParaRPr lang="en-US" noProof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633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34847"/>
            <a:ext cx="5724525" cy="91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5724525" cy="454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52800" y="1673226"/>
            <a:ext cx="381000" cy="3466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24400" y="3200400"/>
            <a:ext cx="904670" cy="1476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>
            <a:stCxn id="4" idx="2"/>
            <a:endCxn id="8" idx="0"/>
          </p:cNvCxnSpPr>
          <p:nvPr/>
        </p:nvCxnSpPr>
        <p:spPr>
          <a:xfrm>
            <a:off x="3543300" y="2019907"/>
            <a:ext cx="1633435" cy="118049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15200" y="842229"/>
            <a:ext cx="473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Check for server failures (all should be green!)</a:t>
            </a:r>
          </a:p>
          <a:p>
            <a:pPr marL="285750" indent="-285750">
              <a:buFont typeface="Wingdings"/>
              <a:buChar char="è"/>
            </a:pPr>
            <a:r>
              <a:rPr lang="en-US" sz="1600" dirty="0">
                <a:sym typeface="Wingdings" panose="05000000000000000000" pitchFamily="2" charset="2"/>
              </a:rPr>
              <a:t>G</a:t>
            </a:r>
            <a:r>
              <a:rPr lang="en-US" sz="1600" dirty="0"/>
              <a:t>ood way to catch a “zombie” station</a:t>
            </a:r>
          </a:p>
          <a:p>
            <a:pPr marL="285750" indent="-285750">
              <a:buFont typeface="Wingdings"/>
              <a:buChar char="è"/>
            </a:pPr>
            <a:r>
              <a:rPr lang="en-US" sz="1600" dirty="0"/>
              <a:t>A17 shifted OFF beam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1752600"/>
            <a:ext cx="6108989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EB2A81-A208-4913-9E58-232134307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5664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 operator should know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XFEL operator training on LLRF | M. Diomede | 2025.02.05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Error messages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5400"/>
            <a:ext cx="4343400" cy="515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981200" y="4141904"/>
            <a:ext cx="1763486" cy="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2464" y="1447800"/>
            <a:ext cx="20111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Error message area:</a:t>
            </a:r>
          </a:p>
          <a:p>
            <a:endParaRPr lang="en-US" dirty="0"/>
          </a:p>
          <a:p>
            <a:pPr marL="285750" indent="-285750">
              <a:buFont typeface="Wingdings"/>
              <a:buChar char="à"/>
            </a:pPr>
            <a:r>
              <a:rPr lang="en-US" dirty="0"/>
              <a:t>Currently only used for </a:t>
            </a:r>
            <a:r>
              <a:rPr lang="en-US" b="1" dirty="0">
                <a:solidFill>
                  <a:schemeClr val="accent1"/>
                </a:solidFill>
              </a:rPr>
              <a:t>multi-flat top</a:t>
            </a:r>
            <a:r>
              <a:rPr lang="en-US" dirty="0"/>
              <a:t> settings but might be extended in the future</a:t>
            </a:r>
          </a:p>
          <a:p>
            <a:pPr marL="285750" indent="-285750">
              <a:buFont typeface="Wingdings"/>
              <a:buChar char="à"/>
            </a:pPr>
            <a:endParaRPr lang="en-US" dirty="0"/>
          </a:p>
          <a:p>
            <a:pPr marL="285750" indent="-285750">
              <a:buFont typeface="Wingdings"/>
              <a:buChar char="à"/>
            </a:pPr>
            <a:r>
              <a:rPr lang="en-US" dirty="0"/>
              <a:t>The error message </a:t>
            </a:r>
            <a:r>
              <a:rPr lang="en-US" b="1" dirty="0">
                <a:solidFill>
                  <a:schemeClr val="accent1"/>
                </a:solidFill>
              </a:rPr>
              <a:t>latches</a:t>
            </a:r>
            <a:r>
              <a:rPr lang="en-US" dirty="0"/>
              <a:t>. First try to reset, if persists, call LLRF expert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95400"/>
            <a:ext cx="4364832" cy="518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8686800" y="3048000"/>
            <a:ext cx="381000" cy="129540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9296400" y="3048000"/>
            <a:ext cx="76200" cy="1295400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153400" y="4378779"/>
            <a:ext cx="3895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Sum of server errors should be 0 (green)</a:t>
            </a:r>
          </a:p>
          <a:p>
            <a:r>
              <a:rPr lang="en-US" sz="1600" dirty="0"/>
              <a:t>If not, </a:t>
            </a:r>
            <a:r>
              <a:rPr lang="en-US" sz="1600" dirty="0" err="1"/>
              <a:t>elog</a:t>
            </a:r>
            <a:r>
              <a:rPr lang="en-US" sz="1600" dirty="0"/>
              <a:t> entry to LLRF</a:t>
            </a:r>
          </a:p>
        </p:txBody>
      </p:sp>
    </p:spTree>
    <p:extLst>
      <p:ext uri="{BB962C8B-B14F-4D97-AF65-F5344CB8AC3E}">
        <p14:creationId xmlns:p14="http://schemas.microsoft.com/office/powerpoint/2010/main" val="46778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as an Electrical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Cavity behaves as a </a:t>
            </a:r>
            <a:r>
              <a:rPr lang="en-US" b="1" dirty="0">
                <a:solidFill>
                  <a:schemeClr val="accent1"/>
                </a:solidFill>
              </a:rPr>
              <a:t>band pass filter</a:t>
            </a:r>
          </a:p>
          <a:p>
            <a:pPr lvl="1"/>
            <a:r>
              <a:rPr lang="en-US" dirty="0"/>
              <a:t>Center frequency  </a:t>
            </a:r>
            <a:r>
              <a:rPr lang="en-US" b="1" i="1" dirty="0"/>
              <a:t>f</a:t>
            </a:r>
            <a:r>
              <a:rPr lang="en-US" b="1" i="1" baseline="-25000" dirty="0"/>
              <a:t>0</a:t>
            </a:r>
          </a:p>
          <a:p>
            <a:pPr lvl="1"/>
            <a:r>
              <a:rPr lang="en-US" dirty="0"/>
              <a:t>Half bandwidth     </a:t>
            </a:r>
            <a:r>
              <a:rPr lang="en-US" b="1" i="1" dirty="0"/>
              <a:t>f</a:t>
            </a:r>
            <a:r>
              <a:rPr lang="en-US" b="1" i="1" baseline="-25000" dirty="0"/>
              <a:t>1/2</a:t>
            </a:r>
          </a:p>
          <a:p>
            <a:pPr lvl="1"/>
            <a:endParaRPr lang="en-US" b="1" i="1" baseline="-25000" dirty="0"/>
          </a:p>
          <a:p>
            <a:pPr lvl="1"/>
            <a:endParaRPr lang="en-US" b="1" i="1" baseline="-25000" dirty="0"/>
          </a:p>
          <a:p>
            <a:pPr lvl="1"/>
            <a:endParaRPr lang="en-US" b="1" i="1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 the frequency domain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260000"/>
            <a:ext cx="4519016" cy="451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16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as an Electrical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Cavity behaves as a </a:t>
            </a:r>
            <a:r>
              <a:rPr lang="en-US" b="1" dirty="0">
                <a:solidFill>
                  <a:schemeClr val="accent1"/>
                </a:solidFill>
              </a:rPr>
              <a:t>band pass filter</a:t>
            </a:r>
          </a:p>
          <a:p>
            <a:pPr lvl="1"/>
            <a:r>
              <a:rPr lang="en-US" dirty="0"/>
              <a:t>Center frequency  </a:t>
            </a:r>
            <a:r>
              <a:rPr lang="en-US" b="1" i="1" dirty="0"/>
              <a:t>f</a:t>
            </a:r>
            <a:r>
              <a:rPr lang="en-US" b="1" i="1" baseline="-25000" dirty="0"/>
              <a:t>0</a:t>
            </a:r>
          </a:p>
          <a:p>
            <a:pPr lvl="1"/>
            <a:r>
              <a:rPr lang="en-US" dirty="0"/>
              <a:t>Half bandwidth     </a:t>
            </a:r>
            <a:r>
              <a:rPr lang="en-US" b="1" i="1" dirty="0"/>
              <a:t>f</a:t>
            </a:r>
            <a:r>
              <a:rPr lang="en-US" b="1" i="1" baseline="-25000" dirty="0"/>
              <a:t>1/2</a:t>
            </a:r>
          </a:p>
          <a:p>
            <a:pPr lvl="1"/>
            <a:endParaRPr lang="en-US" b="1" i="1" baseline="-25000" dirty="0"/>
          </a:p>
          <a:p>
            <a:r>
              <a:rPr lang="en-US" dirty="0"/>
              <a:t>We can define </a:t>
            </a:r>
            <a:r>
              <a:rPr lang="en-US" b="1" dirty="0">
                <a:solidFill>
                  <a:schemeClr val="accent1"/>
                </a:solidFill>
              </a:rPr>
              <a:t>detuning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as the difference between the </a:t>
            </a:r>
            <a:r>
              <a:rPr lang="en-US" b="1" dirty="0">
                <a:solidFill>
                  <a:schemeClr val="accent1"/>
                </a:solidFill>
              </a:rPr>
              <a:t>cavity center frequency </a:t>
            </a:r>
            <a:r>
              <a:rPr lang="en-US" dirty="0"/>
              <a:t>(</a:t>
            </a:r>
            <a:r>
              <a:rPr lang="en-US" i="1" dirty="0"/>
              <a:t>f</a:t>
            </a:r>
            <a:r>
              <a:rPr lang="en-US" i="1" baseline="-25000" dirty="0"/>
              <a:t>0  </a:t>
            </a:r>
            <a:r>
              <a:rPr lang="en-US" i="1" dirty="0"/>
              <a:t>= </a:t>
            </a:r>
            <a:r>
              <a:rPr lang="en-US" dirty="0"/>
              <a:t>resonance frequency) and the frequency of the </a:t>
            </a:r>
            <a:r>
              <a:rPr lang="en-US" b="1" dirty="0">
                <a:solidFill>
                  <a:schemeClr val="accent1"/>
                </a:solidFill>
              </a:rPr>
              <a:t>RF drive </a:t>
            </a:r>
            <a:r>
              <a:rPr lang="en-US" dirty="0"/>
              <a:t>(</a:t>
            </a:r>
            <a:r>
              <a:rPr lang="en-US" i="1" dirty="0" err="1"/>
              <a:t>f</a:t>
            </a:r>
            <a:r>
              <a:rPr lang="en-US" i="1" baseline="-25000" dirty="0" err="1"/>
              <a:t>RF</a:t>
            </a:r>
            <a:r>
              <a:rPr lang="en-US" dirty="0"/>
              <a:t>)</a:t>
            </a:r>
          </a:p>
          <a:p>
            <a:endParaRPr lang="en-US" b="1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 the frequency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15480" y="4077072"/>
                <a:ext cx="3600400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 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0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  <m:r>
                        <a:rPr lang="en-US" b="0" i="1" baseline="-25000" smtClean="0">
                          <a:latin typeface="Cambria Math"/>
                          <a:ea typeface="Cambria Math"/>
                        </a:rPr>
                        <m:t>𝑅𝐹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𝑓</m:t>
                          </m:r>
                          <m:r>
                            <a:rPr lang="en-US" i="1" baseline="-25000">
                              <a:latin typeface="Cambria Math"/>
                              <a:ea typeface="Cambria Math"/>
                            </a:rPr>
                            <m:t>0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𝑓𝑅𝐹</m:t>
                          </m:r>
                        </m:e>
                      </m:d>
                    </m:oMath>
                  </m:oMathPara>
                </a14:m>
                <a:endParaRPr lang="en-US" baseline="-25000" dirty="0" err="1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480" y="4077072"/>
                <a:ext cx="3600400" cy="362984"/>
              </a:xfrm>
              <a:prstGeom prst="rect">
                <a:avLst/>
              </a:prstGeom>
              <a:blipFill rotWithShape="1">
                <a:blip r:embed="rId2"/>
                <a:stretch>
                  <a:fillRect b="-169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260000"/>
            <a:ext cx="4519016" cy="4519016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4153977"/>
            <a:ext cx="3306775" cy="40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573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Tuner examples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XFEL operator training on LLRF | M. Diomede | 2025.02.05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Saclay</a:t>
            </a:r>
            <a:r>
              <a:rPr lang="en-US" dirty="0"/>
              <a:t> type (</a:t>
            </a:r>
            <a:r>
              <a:rPr lang="en-US" dirty="0" err="1"/>
              <a:t>EuXFEL</a:t>
            </a:r>
            <a:r>
              <a:rPr lang="en-US" dirty="0"/>
              <a:t>)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2" r="47143" b="6616"/>
          <a:stretch/>
        </p:blipFill>
        <p:spPr>
          <a:xfrm>
            <a:off x="191344" y="1196752"/>
            <a:ext cx="4833281" cy="5326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3" t="9510" r="14463" b="7950"/>
          <a:stretch/>
        </p:blipFill>
        <p:spPr>
          <a:xfrm>
            <a:off x="5028998" y="2270471"/>
            <a:ext cx="5414329" cy="4580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6" t="15712" b="38351"/>
          <a:stretch/>
        </p:blipFill>
        <p:spPr>
          <a:xfrm>
            <a:off x="7856816" y="188640"/>
            <a:ext cx="4305322" cy="31503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7F89EE-CA23-4399-8994-A06C5F656ED6}"/>
              </a:ext>
            </a:extLst>
          </p:cNvPr>
          <p:cNvSpPr txBox="1"/>
          <p:nvPr/>
        </p:nvSpPr>
        <p:spPr>
          <a:xfrm>
            <a:off x="2960329" y="6158964"/>
            <a:ext cx="204735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Motor tuner (coarse)</a:t>
            </a:r>
            <a:endParaRPr lang="en-GB" sz="1600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AAF7A2-83BB-4475-83DC-BA49F1797C4C}"/>
              </a:ext>
            </a:extLst>
          </p:cNvPr>
          <p:cNvSpPr txBox="1"/>
          <p:nvPr/>
        </p:nvSpPr>
        <p:spPr>
          <a:xfrm>
            <a:off x="10259688" y="2946311"/>
            <a:ext cx="17475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Piezo tuner (fine)</a:t>
            </a:r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1750953705"/>
      </p:ext>
    </p:extLst>
  </p:cSld>
  <p:clrMapOvr>
    <a:masterClrMapping/>
  </p:clrMapOvr>
</p:sld>
</file>

<file path=ppt/theme/theme1.xml><?xml version="1.0" encoding="utf-8"?>
<a:theme xmlns:a="http://schemas.openxmlformats.org/drawingml/2006/main" name="DESY_PowerPoint_16x9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</Template>
  <TotalTime>0</TotalTime>
  <Words>3799</Words>
  <Application>Microsoft Office PowerPoint</Application>
  <PresentationFormat>Widescreen</PresentationFormat>
  <Paragraphs>638</Paragraphs>
  <Slides>63</Slides>
  <Notes>16</Notes>
  <HiddenSlides>5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Cambria Math</vt:lpstr>
      <vt:lpstr>Symbol</vt:lpstr>
      <vt:lpstr>Times New Roman</vt:lpstr>
      <vt:lpstr>Wingdings</vt:lpstr>
      <vt:lpstr>DESY_PowerPoint_16x9_en</vt:lpstr>
      <vt:lpstr>Equation</vt:lpstr>
      <vt:lpstr>XFEL Operator Training</vt:lpstr>
      <vt:lpstr>Contents</vt:lpstr>
      <vt:lpstr>1. Introduction</vt:lpstr>
      <vt:lpstr>Introduction</vt:lpstr>
      <vt:lpstr>Cavity as an Electrical System</vt:lpstr>
      <vt:lpstr>Cavity as an Electrical System</vt:lpstr>
      <vt:lpstr>Cavity as an Electrical System</vt:lpstr>
      <vt:lpstr>Cavity as an Electrical System</vt:lpstr>
      <vt:lpstr>Tuner examples</vt:lpstr>
      <vt:lpstr>Cavity “fine” tuning</vt:lpstr>
      <vt:lpstr>Cavity coupling</vt:lpstr>
      <vt:lpstr>Cavity coupling</vt:lpstr>
      <vt:lpstr>LLRF System</vt:lpstr>
      <vt:lpstr>LLRF System</vt:lpstr>
      <vt:lpstr>LLRF System</vt:lpstr>
      <vt:lpstr>Introduction</vt:lpstr>
      <vt:lpstr>Introduction</vt:lpstr>
      <vt:lpstr>Introduction : LLRF Station Overview</vt:lpstr>
      <vt:lpstr>2. 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3. Exceptional cases and how to react</vt:lpstr>
      <vt:lpstr>Exceptional cases and how to react</vt:lpstr>
      <vt:lpstr>Exceptional cases and how to react</vt:lpstr>
      <vt:lpstr>Exceptional cases and how to react</vt:lpstr>
      <vt:lpstr>Exceptional cases and how to react</vt:lpstr>
      <vt:lpstr>Exceptional cases and how to react</vt:lpstr>
      <vt:lpstr>Exceptional cases and how to react</vt:lpstr>
      <vt:lpstr>Exceptional case and how to react</vt:lpstr>
      <vt:lpstr>Exceptional case and how to react</vt:lpstr>
      <vt:lpstr>Summary</vt:lpstr>
      <vt:lpstr>PowerPoint Presentation</vt:lpstr>
      <vt:lpstr>Backup slides</vt:lpstr>
      <vt:lpstr>Introduction</vt:lpstr>
      <vt:lpstr>Introduction : LLRF Station Overview</vt:lpstr>
      <vt:lpstr>What an operator should know</vt:lpstr>
      <vt:lpstr>What an operator should know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Branlard, Julien</dc:creator>
  <cp:lastModifiedBy>Diomede, Marco</cp:lastModifiedBy>
  <cp:revision>197</cp:revision>
  <dcterms:created xsi:type="dcterms:W3CDTF">2020-02-17T14:09:02Z</dcterms:created>
  <dcterms:modified xsi:type="dcterms:W3CDTF">2025-02-13T11:47:55Z</dcterms:modified>
</cp:coreProperties>
</file>