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20"/>
  </p:notesMasterIdLst>
  <p:handoutMasterIdLst>
    <p:handoutMasterId r:id="rId21"/>
  </p:handoutMasterIdLst>
  <p:sldIdLst>
    <p:sldId id="360" r:id="rId2"/>
    <p:sldId id="331" r:id="rId3"/>
    <p:sldId id="356" r:id="rId4"/>
    <p:sldId id="352" r:id="rId5"/>
    <p:sldId id="362" r:id="rId6"/>
    <p:sldId id="426" r:id="rId7"/>
    <p:sldId id="427" r:id="rId8"/>
    <p:sldId id="428" r:id="rId9"/>
    <p:sldId id="408" r:id="rId10"/>
    <p:sldId id="429" r:id="rId11"/>
    <p:sldId id="430" r:id="rId12"/>
    <p:sldId id="431" r:id="rId13"/>
    <p:sldId id="409" r:id="rId14"/>
    <p:sldId id="366" r:id="rId15"/>
    <p:sldId id="358" r:id="rId16"/>
    <p:sldId id="336" r:id="rId17"/>
    <p:sldId id="354" r:id="rId18"/>
    <p:sldId id="359" r:id="rId19"/>
  </p:sldIdLst>
  <p:sldSz cx="9144000" cy="5143500" type="screen16x9"/>
  <p:notesSz cx="6858000" cy="9144000"/>
  <p:embeddedFontLst>
    <p:embeddedFont>
      <p:font typeface="Cambria Math" panose="02040503050406030204" pitchFamily="18" charset="0"/>
      <p:regular r:id="rId22"/>
    </p:embeddedFont>
    <p:embeddedFont>
      <p:font typeface="TheSans UHH" panose="020B0604020202020204" charset="0"/>
      <p:regular r:id="rId23"/>
      <p:bold r:id="rId24"/>
      <p:italic r:id="rId25"/>
      <p:boldItalic r:id="rId26"/>
    </p:embeddedFont>
    <p:embeddedFont>
      <p:font typeface="TheSans Uhh Bold Caps" panose="020B0604020202020204" charset="0"/>
      <p:regular r:id="rId27"/>
      <p:bold r:id="rId28"/>
      <p:italic r:id="rId29"/>
      <p:boldItalic r:id="rId30"/>
    </p:embeddedFont>
    <p:embeddedFont>
      <p:font typeface="TheSans Uhh Bold Caps" panose="020B0604020202020204" charset="0"/>
      <p:regular r:id="rId27"/>
      <p:bold r:id="rId28"/>
      <p:italic r:id="rId29"/>
      <p:boldItalic r:id="rId30"/>
    </p:embeddedFont>
    <p:embeddedFont>
      <p:font typeface="TheSans UHH Regular" panose="020B0604020202020204" charset="0"/>
      <p:regular r:id="rId31"/>
      <p:bold r:id="rId32"/>
      <p:italic r:id="rId33"/>
      <p:boldItalic r:id="rId34"/>
    </p:embeddedFont>
  </p:embeddedFontLst>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itte fügen Sie einen Abschnittsnamen ein" id="{08ADE9BD-D0E4-4A4C-8370-21ACDE2D7AF2}">
          <p14:sldIdLst>
            <p14:sldId id="360"/>
            <p14:sldId id="331"/>
            <p14:sldId id="356"/>
            <p14:sldId id="352"/>
            <p14:sldId id="362"/>
            <p14:sldId id="426"/>
            <p14:sldId id="427"/>
            <p14:sldId id="428"/>
            <p14:sldId id="408"/>
            <p14:sldId id="429"/>
            <p14:sldId id="430"/>
            <p14:sldId id="431"/>
            <p14:sldId id="409"/>
            <p14:sldId id="366"/>
            <p14:sldId id="358"/>
            <p14:sldId id="336"/>
            <p14:sldId id="354"/>
            <p14:sldId id="359"/>
          </p14:sldIdLst>
        </p14:section>
      </p14:sectionLst>
    </p:ext>
    <p:ext uri="{EFAFB233-063F-42B5-8137-9DF3F51BA10A}">
      <p15:sldGuideLst xmlns:p15="http://schemas.microsoft.com/office/powerpoint/2012/main">
        <p15:guide id="2" pos="113" userDrawn="1">
          <p15:clr>
            <a:srgbClr val="A4A3A4"/>
          </p15:clr>
        </p15:guide>
        <p15:guide id="3" pos="5602" userDrawn="1">
          <p15:clr>
            <a:srgbClr val="A4A3A4"/>
          </p15:clr>
        </p15:guide>
        <p15:guide id="4" orient="horz" pos="35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0000"/>
    <a:srgbClr val="CC00FF"/>
    <a:srgbClr val="FF33CC"/>
    <a:srgbClr val="FFFFFF"/>
    <a:srgbClr val="1F1F1F"/>
    <a:srgbClr val="000000"/>
    <a:srgbClr val="2C2C2C"/>
    <a:srgbClr val="FF3939"/>
    <a:srgbClr val="403DFC"/>
    <a:srgbClr val="0935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7" autoAdjust="0"/>
    <p:restoredTop sz="86417" autoAdjust="0"/>
  </p:normalViewPr>
  <p:slideViewPr>
    <p:cSldViewPr snapToObjects="1">
      <p:cViewPr>
        <p:scale>
          <a:sx n="125" d="100"/>
          <a:sy n="125" d="100"/>
        </p:scale>
        <p:origin x="750" y="816"/>
      </p:cViewPr>
      <p:guideLst>
        <p:guide pos="113"/>
        <p:guide pos="5602"/>
        <p:guide orient="horz" pos="350"/>
      </p:guideLst>
    </p:cSldViewPr>
  </p:slideViewPr>
  <p:outlineViewPr>
    <p:cViewPr>
      <p:scale>
        <a:sx n="33" d="100"/>
        <a:sy n="33" d="100"/>
      </p:scale>
      <p:origin x="0" y="-1549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4" d="100"/>
          <a:sy n="124" d="100"/>
        </p:scale>
        <p:origin x="5208"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latin typeface="Arial" panose="020B0604020202020204"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322579-3BCF-D748-A2B1-13C370832227}" type="datetimeFigureOut">
              <a:rPr lang="de-DE" smtClean="0">
                <a:latin typeface="Arial" panose="020B0604020202020204" pitchFamily="34" charset="0"/>
              </a:rPr>
              <a:t>20.03.2025</a:t>
            </a:fld>
            <a:endParaRPr lang="de-DE" dirty="0">
              <a:latin typeface="Arial" panose="020B0604020202020204"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latin typeface="Arial" panose="020B0604020202020204"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4D7AD7-FD44-8444-A38A-7B8FFD50E3B1}" type="slidenum">
              <a:rPr lang="de-DE" smtClean="0">
                <a:latin typeface="Arial" panose="020B0604020202020204" pitchFamily="34" charset="0"/>
              </a:rPr>
              <a:t>‹#›</a:t>
            </a:fld>
            <a:endParaRPr lang="de-DE" dirty="0">
              <a:latin typeface="Arial" panose="020B0604020202020204" pitchFamily="34" charset="0"/>
            </a:endParaRPr>
          </a:p>
        </p:txBody>
      </p:sp>
    </p:spTree>
    <p:extLst>
      <p:ext uri="{BB962C8B-B14F-4D97-AF65-F5344CB8AC3E}">
        <p14:creationId xmlns:p14="http://schemas.microsoft.com/office/powerpoint/2010/main" val="35534263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B2E59258-C19A-D949-846D-8B6CB38182F3}" type="datetimeFigureOut">
              <a:rPr lang="de-DE" smtClean="0"/>
              <a:pPr/>
              <a:t>20.03.2025</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C606240-9D1C-3843-B28E-77756B6151FD}" type="slidenum">
              <a:rPr lang="de-DE" smtClean="0"/>
              <a:pPr/>
              <a:t>‹#›</a:t>
            </a:fld>
            <a:endParaRPr lang="de-DE" dirty="0"/>
          </a:p>
        </p:txBody>
      </p:sp>
    </p:spTree>
    <p:extLst>
      <p:ext uri="{BB962C8B-B14F-4D97-AF65-F5344CB8AC3E}">
        <p14:creationId xmlns:p14="http://schemas.microsoft.com/office/powerpoint/2010/main" val="10342711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606240-9D1C-3843-B28E-77756B6151FD}" type="slidenum">
              <a:rPr lang="de-DE" smtClean="0"/>
              <a:pPr/>
              <a:t>1</a:t>
            </a:fld>
            <a:endParaRPr lang="de-DE" dirty="0"/>
          </a:p>
        </p:txBody>
      </p:sp>
    </p:spTree>
    <p:extLst>
      <p:ext uri="{BB962C8B-B14F-4D97-AF65-F5344CB8AC3E}">
        <p14:creationId xmlns:p14="http://schemas.microsoft.com/office/powerpoint/2010/main" val="280750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486FA-2467-1AAC-3796-BC9B1FDD1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ADB8F-975A-3467-54CF-8F30EF984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3EA10-2905-31A3-2253-3720A93CC8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5825DB-1832-4699-E150-529A8BEB5E69}"/>
              </a:ext>
            </a:extLst>
          </p:cNvPr>
          <p:cNvSpPr>
            <a:spLocks noGrp="1"/>
          </p:cNvSpPr>
          <p:nvPr>
            <p:ph type="sldNum" sz="quarter" idx="5"/>
          </p:nvPr>
        </p:nvSpPr>
        <p:spPr/>
        <p:txBody>
          <a:bodyPr/>
          <a:lstStyle/>
          <a:p>
            <a:fld id="{3C606240-9D1C-3843-B28E-77756B6151FD}" type="slidenum">
              <a:rPr lang="de-DE" smtClean="0"/>
              <a:pPr/>
              <a:t>10</a:t>
            </a:fld>
            <a:endParaRPr lang="de-DE" dirty="0"/>
          </a:p>
        </p:txBody>
      </p:sp>
    </p:spTree>
    <p:extLst>
      <p:ext uri="{BB962C8B-B14F-4D97-AF65-F5344CB8AC3E}">
        <p14:creationId xmlns:p14="http://schemas.microsoft.com/office/powerpoint/2010/main" val="157019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C8EE-0EEA-4BAD-06A4-D2740D6941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D8B2E2-BF9E-53C8-CE86-475EBBF1D6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EB4501-39FB-084A-65FA-2E4191141EF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02898BB-CEFA-1299-63BA-510C84B8EFEE}"/>
              </a:ext>
            </a:extLst>
          </p:cNvPr>
          <p:cNvSpPr>
            <a:spLocks noGrp="1"/>
          </p:cNvSpPr>
          <p:nvPr>
            <p:ph type="sldNum" sz="quarter" idx="5"/>
          </p:nvPr>
        </p:nvSpPr>
        <p:spPr/>
        <p:txBody>
          <a:bodyPr/>
          <a:lstStyle/>
          <a:p>
            <a:fld id="{3C606240-9D1C-3843-B28E-77756B6151FD}" type="slidenum">
              <a:rPr lang="de-DE" smtClean="0"/>
              <a:t>12</a:t>
            </a:fld>
            <a:endParaRPr lang="de-DE"/>
          </a:p>
        </p:txBody>
      </p:sp>
    </p:spTree>
    <p:extLst>
      <p:ext uri="{BB962C8B-B14F-4D97-AF65-F5344CB8AC3E}">
        <p14:creationId xmlns:p14="http://schemas.microsoft.com/office/powerpoint/2010/main" val="1122965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F719A-4E73-F307-1B63-13B673E56E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DADDFF-5942-232C-519D-CE7DF75314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EE79B3-D79C-1372-85C8-5CBE608E1DC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6090F28-DD0B-B1EF-32AA-DB272A495B7D}"/>
              </a:ext>
            </a:extLst>
          </p:cNvPr>
          <p:cNvSpPr>
            <a:spLocks noGrp="1"/>
          </p:cNvSpPr>
          <p:nvPr>
            <p:ph type="sldNum" sz="quarter" idx="5"/>
          </p:nvPr>
        </p:nvSpPr>
        <p:spPr/>
        <p:txBody>
          <a:bodyPr/>
          <a:lstStyle/>
          <a:p>
            <a:fld id="{3C606240-9D1C-3843-B28E-77756B6151FD}" type="slidenum">
              <a:rPr lang="de-DE" smtClean="0"/>
              <a:t>13</a:t>
            </a:fld>
            <a:endParaRPr lang="de-DE"/>
          </a:p>
        </p:txBody>
      </p:sp>
    </p:spTree>
    <p:extLst>
      <p:ext uri="{BB962C8B-B14F-4D97-AF65-F5344CB8AC3E}">
        <p14:creationId xmlns:p14="http://schemas.microsoft.com/office/powerpoint/2010/main" val="1348515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B160-1A1F-AF18-49EE-EFC205FC42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0EED0D7-C479-5871-0739-BBC8041DBA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FF0FF0-02DF-C5AD-C305-495646F8A067}"/>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16EB6B8-525D-9F33-84FC-4A4F98FFDF37}"/>
              </a:ext>
            </a:extLst>
          </p:cNvPr>
          <p:cNvSpPr>
            <a:spLocks noGrp="1"/>
          </p:cNvSpPr>
          <p:nvPr>
            <p:ph type="sldNum" sz="quarter" idx="5"/>
          </p:nvPr>
        </p:nvSpPr>
        <p:spPr/>
        <p:txBody>
          <a:bodyPr/>
          <a:lstStyle/>
          <a:p>
            <a:fld id="{3C606240-9D1C-3843-B28E-77756B6151FD}" type="slidenum">
              <a:rPr lang="de-DE" smtClean="0"/>
              <a:t>14</a:t>
            </a:fld>
            <a:endParaRPr lang="de-DE"/>
          </a:p>
        </p:txBody>
      </p:sp>
    </p:spTree>
    <p:extLst>
      <p:ext uri="{BB962C8B-B14F-4D97-AF65-F5344CB8AC3E}">
        <p14:creationId xmlns:p14="http://schemas.microsoft.com/office/powerpoint/2010/main" val="2389408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BD5B-A67D-EF7F-0C82-989327C069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ACC6E-89B1-C6AD-05E6-DD652C26D1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1F7A83-AEA4-C1FA-EFAD-18C9C9FB064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37ACF11-81C3-B273-2868-6D34721442D2}"/>
              </a:ext>
            </a:extLst>
          </p:cNvPr>
          <p:cNvSpPr>
            <a:spLocks noGrp="1"/>
          </p:cNvSpPr>
          <p:nvPr>
            <p:ph type="sldNum" sz="quarter" idx="5"/>
          </p:nvPr>
        </p:nvSpPr>
        <p:spPr/>
        <p:txBody>
          <a:bodyPr/>
          <a:lstStyle/>
          <a:p>
            <a:fld id="{3C606240-9D1C-3843-B28E-77756B6151FD}" type="slidenum">
              <a:rPr lang="de-DE" smtClean="0"/>
              <a:t>16</a:t>
            </a:fld>
            <a:endParaRPr lang="de-DE"/>
          </a:p>
        </p:txBody>
      </p:sp>
    </p:spTree>
    <p:extLst>
      <p:ext uri="{BB962C8B-B14F-4D97-AF65-F5344CB8AC3E}">
        <p14:creationId xmlns:p14="http://schemas.microsoft.com/office/powerpoint/2010/main" val="114003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58A0-4B3B-C522-4E32-5E789624E8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F58B6B9-EE6E-E95D-E966-7BE40A0E09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126C92-D964-83A6-7409-ECF90B4A8E4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9DD30CF-654E-44F9-14BE-92F524CEBC6E}"/>
              </a:ext>
            </a:extLst>
          </p:cNvPr>
          <p:cNvSpPr>
            <a:spLocks noGrp="1"/>
          </p:cNvSpPr>
          <p:nvPr>
            <p:ph type="sldNum" sz="quarter" idx="5"/>
          </p:nvPr>
        </p:nvSpPr>
        <p:spPr/>
        <p:txBody>
          <a:bodyPr/>
          <a:lstStyle/>
          <a:p>
            <a:fld id="{3C606240-9D1C-3843-B28E-77756B6151FD}" type="slidenum">
              <a:rPr lang="de-DE" smtClean="0"/>
              <a:t>17</a:t>
            </a:fld>
            <a:endParaRPr lang="de-DE"/>
          </a:p>
        </p:txBody>
      </p:sp>
    </p:spTree>
    <p:extLst>
      <p:ext uri="{BB962C8B-B14F-4D97-AF65-F5344CB8AC3E}">
        <p14:creationId xmlns:p14="http://schemas.microsoft.com/office/powerpoint/2010/main" val="267352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41932-5280-66AF-EF12-8B7A2D5E19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EA398E-5191-BCD1-17F8-4D44D4ACB0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B13FFAB-EA98-B2CB-CA6B-C8BB2A702E97}"/>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331713D-F2CF-B98F-70A6-DFDE98872F30}"/>
              </a:ext>
            </a:extLst>
          </p:cNvPr>
          <p:cNvSpPr>
            <a:spLocks noGrp="1"/>
          </p:cNvSpPr>
          <p:nvPr>
            <p:ph type="sldNum" sz="quarter" idx="5"/>
          </p:nvPr>
        </p:nvSpPr>
        <p:spPr/>
        <p:txBody>
          <a:bodyPr/>
          <a:lstStyle/>
          <a:p>
            <a:fld id="{3C606240-9D1C-3843-B28E-77756B6151FD}" type="slidenum">
              <a:rPr lang="de-DE" smtClean="0"/>
              <a:t>18</a:t>
            </a:fld>
            <a:endParaRPr lang="de-DE"/>
          </a:p>
        </p:txBody>
      </p:sp>
    </p:spTree>
    <p:extLst>
      <p:ext uri="{BB962C8B-B14F-4D97-AF65-F5344CB8AC3E}">
        <p14:creationId xmlns:p14="http://schemas.microsoft.com/office/powerpoint/2010/main" val="260545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EB44A-29D8-BBF6-9361-61F05BF862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175541-E044-305C-B089-A700C28398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7BEC0F0-7584-9997-ABBB-C98CAB47AA0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CCC305A-1077-DDBB-7F6C-F6EDBB171084}"/>
              </a:ext>
            </a:extLst>
          </p:cNvPr>
          <p:cNvSpPr>
            <a:spLocks noGrp="1"/>
          </p:cNvSpPr>
          <p:nvPr>
            <p:ph type="sldNum" sz="quarter" idx="5"/>
          </p:nvPr>
        </p:nvSpPr>
        <p:spPr/>
        <p:txBody>
          <a:bodyPr/>
          <a:lstStyle/>
          <a:p>
            <a:fld id="{3C606240-9D1C-3843-B28E-77756B6151FD}" type="slidenum">
              <a:rPr lang="de-DE" smtClean="0"/>
              <a:t>2</a:t>
            </a:fld>
            <a:endParaRPr lang="de-DE"/>
          </a:p>
        </p:txBody>
      </p:sp>
    </p:spTree>
    <p:extLst>
      <p:ext uri="{BB962C8B-B14F-4D97-AF65-F5344CB8AC3E}">
        <p14:creationId xmlns:p14="http://schemas.microsoft.com/office/powerpoint/2010/main" val="54219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0C31F-4A81-BCAD-84AE-D8C6EB3D4C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4D93A3-834E-0A08-F2E6-767CEB2652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43B306A-0DEF-FE3C-9E8F-9EE55F08494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9BDD26B-85CB-4353-DBB5-2751D7684942}"/>
              </a:ext>
            </a:extLst>
          </p:cNvPr>
          <p:cNvSpPr>
            <a:spLocks noGrp="1"/>
          </p:cNvSpPr>
          <p:nvPr>
            <p:ph type="sldNum" sz="quarter" idx="5"/>
          </p:nvPr>
        </p:nvSpPr>
        <p:spPr/>
        <p:txBody>
          <a:bodyPr/>
          <a:lstStyle/>
          <a:p>
            <a:fld id="{3C606240-9D1C-3843-B28E-77756B6151FD}" type="slidenum">
              <a:rPr lang="de-DE" smtClean="0"/>
              <a:t>3</a:t>
            </a:fld>
            <a:endParaRPr lang="de-DE"/>
          </a:p>
        </p:txBody>
      </p:sp>
    </p:spTree>
    <p:extLst>
      <p:ext uri="{BB962C8B-B14F-4D97-AF65-F5344CB8AC3E}">
        <p14:creationId xmlns:p14="http://schemas.microsoft.com/office/powerpoint/2010/main" val="87229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88F73-C369-AE63-A18F-3B1B002053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AE8892-A8C3-D440-835A-6FF49C26085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670ED63-A514-316F-196F-2C668A09E29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29D382B-A3EB-50FD-BE33-051E0196CEC5}"/>
              </a:ext>
            </a:extLst>
          </p:cNvPr>
          <p:cNvSpPr>
            <a:spLocks noGrp="1"/>
          </p:cNvSpPr>
          <p:nvPr>
            <p:ph type="sldNum" sz="quarter" idx="5"/>
          </p:nvPr>
        </p:nvSpPr>
        <p:spPr/>
        <p:txBody>
          <a:bodyPr/>
          <a:lstStyle/>
          <a:p>
            <a:fld id="{3C606240-9D1C-3843-B28E-77756B6151FD}" type="slidenum">
              <a:rPr lang="de-DE" smtClean="0"/>
              <a:t>4</a:t>
            </a:fld>
            <a:endParaRPr lang="de-DE"/>
          </a:p>
        </p:txBody>
      </p:sp>
    </p:spTree>
    <p:extLst>
      <p:ext uri="{BB962C8B-B14F-4D97-AF65-F5344CB8AC3E}">
        <p14:creationId xmlns:p14="http://schemas.microsoft.com/office/powerpoint/2010/main" val="4826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9213-4B5B-711B-D9CC-D9DC65E226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ECBFD96-8F7F-EC09-A6CE-BCA6490E76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6295AA-0C1A-54E6-012F-478C773032C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5E36AAC-777B-FAFD-4434-6EF48B6D85B4}"/>
              </a:ext>
            </a:extLst>
          </p:cNvPr>
          <p:cNvSpPr>
            <a:spLocks noGrp="1"/>
          </p:cNvSpPr>
          <p:nvPr>
            <p:ph type="sldNum" sz="quarter" idx="5"/>
          </p:nvPr>
        </p:nvSpPr>
        <p:spPr/>
        <p:txBody>
          <a:bodyPr/>
          <a:lstStyle/>
          <a:p>
            <a:fld id="{3C606240-9D1C-3843-B28E-77756B6151FD}" type="slidenum">
              <a:rPr lang="de-DE" smtClean="0"/>
              <a:t>5</a:t>
            </a:fld>
            <a:endParaRPr lang="de-DE"/>
          </a:p>
        </p:txBody>
      </p:sp>
    </p:spTree>
    <p:extLst>
      <p:ext uri="{BB962C8B-B14F-4D97-AF65-F5344CB8AC3E}">
        <p14:creationId xmlns:p14="http://schemas.microsoft.com/office/powerpoint/2010/main" val="109944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47B3A-B38B-BC31-22A2-C48800A28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6E6D9-2334-02B7-CCBF-6801A13DD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81C3F-7B33-A0D5-DBC6-F37CEFDC78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745C78-598C-1583-4F44-23898F8219DE}"/>
              </a:ext>
            </a:extLst>
          </p:cNvPr>
          <p:cNvSpPr>
            <a:spLocks noGrp="1"/>
          </p:cNvSpPr>
          <p:nvPr>
            <p:ph type="sldNum" sz="quarter" idx="5"/>
          </p:nvPr>
        </p:nvSpPr>
        <p:spPr/>
        <p:txBody>
          <a:bodyPr/>
          <a:lstStyle/>
          <a:p>
            <a:fld id="{3C606240-9D1C-3843-B28E-77756B6151FD}" type="slidenum">
              <a:rPr lang="de-DE" smtClean="0"/>
              <a:pPr/>
              <a:t>6</a:t>
            </a:fld>
            <a:endParaRPr lang="de-DE" dirty="0"/>
          </a:p>
        </p:txBody>
      </p:sp>
    </p:spTree>
    <p:extLst>
      <p:ext uri="{BB962C8B-B14F-4D97-AF65-F5344CB8AC3E}">
        <p14:creationId xmlns:p14="http://schemas.microsoft.com/office/powerpoint/2010/main" val="248468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4CFB-866F-80CA-147B-40032B839F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0FA90B-C8BD-92E8-8B03-3BBC638158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E0EF4E-4A59-EE95-CF6F-D8FC2B16035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C10C219-413A-6706-B85A-B0CA24B4E962}"/>
              </a:ext>
            </a:extLst>
          </p:cNvPr>
          <p:cNvSpPr>
            <a:spLocks noGrp="1"/>
          </p:cNvSpPr>
          <p:nvPr>
            <p:ph type="sldNum" sz="quarter" idx="5"/>
          </p:nvPr>
        </p:nvSpPr>
        <p:spPr/>
        <p:txBody>
          <a:bodyPr/>
          <a:lstStyle/>
          <a:p>
            <a:fld id="{3C606240-9D1C-3843-B28E-77756B6151FD}" type="slidenum">
              <a:rPr lang="de-DE" smtClean="0"/>
              <a:t>7</a:t>
            </a:fld>
            <a:endParaRPr lang="de-DE"/>
          </a:p>
        </p:txBody>
      </p:sp>
    </p:spTree>
    <p:extLst>
      <p:ext uri="{BB962C8B-B14F-4D97-AF65-F5344CB8AC3E}">
        <p14:creationId xmlns:p14="http://schemas.microsoft.com/office/powerpoint/2010/main" val="1382205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A4085-6297-2626-77B6-C4F3D4751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1FC88-98FC-1C22-5112-A3DEED910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A2BC4-4F1C-75C2-F439-13F71D580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B358FB-9EF4-065B-3DE5-7E79EFDF9284}"/>
              </a:ext>
            </a:extLst>
          </p:cNvPr>
          <p:cNvSpPr>
            <a:spLocks noGrp="1"/>
          </p:cNvSpPr>
          <p:nvPr>
            <p:ph type="sldNum" sz="quarter" idx="5"/>
          </p:nvPr>
        </p:nvSpPr>
        <p:spPr/>
        <p:txBody>
          <a:bodyPr/>
          <a:lstStyle/>
          <a:p>
            <a:fld id="{3C606240-9D1C-3843-B28E-77756B6151FD}" type="slidenum">
              <a:rPr lang="de-DE" smtClean="0"/>
              <a:pPr/>
              <a:t>8</a:t>
            </a:fld>
            <a:endParaRPr lang="de-DE" dirty="0"/>
          </a:p>
        </p:txBody>
      </p:sp>
    </p:spTree>
    <p:extLst>
      <p:ext uri="{BB962C8B-B14F-4D97-AF65-F5344CB8AC3E}">
        <p14:creationId xmlns:p14="http://schemas.microsoft.com/office/powerpoint/2010/main" val="158828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74E0-D91C-C063-BDE0-FADD5B0FFD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1EAD0BF-60F9-9DF5-E41B-85D4566990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E301E4-50DD-5C30-ED47-35ACD9645E1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C3C0510-7087-AD07-72F2-C43C171DF714}"/>
              </a:ext>
            </a:extLst>
          </p:cNvPr>
          <p:cNvSpPr>
            <a:spLocks noGrp="1"/>
          </p:cNvSpPr>
          <p:nvPr>
            <p:ph type="sldNum" sz="quarter" idx="5"/>
          </p:nvPr>
        </p:nvSpPr>
        <p:spPr/>
        <p:txBody>
          <a:bodyPr/>
          <a:lstStyle/>
          <a:p>
            <a:fld id="{3C606240-9D1C-3843-B28E-77756B6151FD}" type="slidenum">
              <a:rPr lang="de-DE" smtClean="0"/>
              <a:t>9</a:t>
            </a:fld>
            <a:endParaRPr lang="de-DE"/>
          </a:p>
        </p:txBody>
      </p:sp>
    </p:spTree>
    <p:extLst>
      <p:ext uri="{BB962C8B-B14F-4D97-AF65-F5344CB8AC3E}">
        <p14:creationId xmlns:p14="http://schemas.microsoft.com/office/powerpoint/2010/main" val="4101468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grafiker/Downloads/background-84678_1920.jpg" TargetMode="Externa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Users/grafiker/Downloads/texture-2065389_1920.jpg" TargetMode="External"/><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file://localhost/Users/grafiker/Downloads/leaf-2664246_1920.jpg" TargetMode="External"/><Relationship Id="rId4"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_Bild_vollflächig">
    <p:spTree>
      <p:nvGrpSpPr>
        <p:cNvPr id="1" name=""/>
        <p:cNvGrpSpPr/>
        <p:nvPr/>
      </p:nvGrpSpPr>
      <p:grpSpPr>
        <a:xfrm>
          <a:off x="0" y="0"/>
          <a:ext cx="0" cy="0"/>
          <a:chOff x="0" y="0"/>
          <a:chExt cx="0" cy="0"/>
        </a:xfrm>
      </p:grpSpPr>
      <p:sp>
        <p:nvSpPr>
          <p:cNvPr id="10" name="Textplatzhalter 13">
            <a:extLst>
              <a:ext uri="{FF2B5EF4-FFF2-40B4-BE49-F238E27FC236}">
                <a16:creationId xmlns:a16="http://schemas.microsoft.com/office/drawing/2014/main" id="{8BBFB6AB-BD0D-CB4B-9728-6AD2FDB3D493}"/>
              </a:ext>
            </a:extLst>
          </p:cNvPr>
          <p:cNvSpPr>
            <a:spLocks noGrp="1"/>
          </p:cNvSpPr>
          <p:nvPr>
            <p:ph type="body" sz="quarter" idx="10" hasCustomPrompt="1"/>
          </p:nvPr>
        </p:nvSpPr>
        <p:spPr>
          <a:xfrm>
            <a:off x="250824" y="3579862"/>
            <a:ext cx="4681215" cy="370800"/>
          </a:xfrm>
          <a:prstGeom prst="rect">
            <a:avLst/>
          </a:prstGeom>
        </p:spPr>
        <p:txBody>
          <a:bodyPr vert="horz"/>
          <a:lstStyle>
            <a:lvl1pPr marL="0" indent="0">
              <a:buNone/>
              <a:defRPr sz="1700" b="0" i="0">
                <a:solidFill>
                  <a:schemeClr val="tx1"/>
                </a:solidFill>
                <a:latin typeface="Arial" panose="020B0604020202020204" pitchFamily="34" charset="0"/>
                <a:cs typeface="Arial" panose="020B0604020202020204" pitchFamily="34" charset="0"/>
              </a:defRPr>
            </a:lvl1pPr>
            <a:lvl2pPr marL="457200" indent="0">
              <a:buNone/>
              <a:defRPr sz="2000">
                <a:solidFill>
                  <a:srgbClr val="FFFFFF"/>
                </a:solidFill>
                <a:latin typeface="TheSans Uhh Bold Caps"/>
                <a:cs typeface="TheSans Uhh Bold Caps"/>
              </a:defRPr>
            </a:lvl2pPr>
            <a:lvl3pPr marL="914400" indent="0">
              <a:buNone/>
              <a:defRPr sz="2000">
                <a:solidFill>
                  <a:srgbClr val="FFFFFF"/>
                </a:solidFill>
                <a:latin typeface="TheSans Uhh Bold Caps"/>
                <a:cs typeface="TheSans Uhh Bold Caps"/>
              </a:defRPr>
            </a:lvl3pPr>
            <a:lvl4pPr marL="1371600" indent="0">
              <a:buNone/>
              <a:defRPr sz="2000">
                <a:solidFill>
                  <a:srgbClr val="FFFFFF"/>
                </a:solidFill>
                <a:latin typeface="TheSans Uhh Bold Caps"/>
                <a:cs typeface="TheSans Uhh Bold Caps"/>
              </a:defRPr>
            </a:lvl4pPr>
            <a:lvl5pPr marL="1828800" indent="0">
              <a:buNone/>
              <a:defRPr sz="2000">
                <a:solidFill>
                  <a:srgbClr val="FFFFFF"/>
                </a:solidFill>
                <a:latin typeface="TheSans Uhh Bold Caps"/>
                <a:cs typeface="TheSans Uhh Bold Caps"/>
              </a:defRPr>
            </a:lvl5pPr>
          </a:lstStyle>
          <a:p>
            <a:pPr lvl="0"/>
            <a:r>
              <a:rPr lang="de-DE" dirty="0"/>
              <a:t>Name des Referenten/der Referentin</a:t>
            </a:r>
          </a:p>
        </p:txBody>
      </p:sp>
      <p:sp>
        <p:nvSpPr>
          <p:cNvPr id="9" name="Titel 1">
            <a:extLst>
              <a:ext uri="{FF2B5EF4-FFF2-40B4-BE49-F238E27FC236}">
                <a16:creationId xmlns:a16="http://schemas.microsoft.com/office/drawing/2014/main" id="{EF3FFAF6-38B4-EC48-808A-73D35839C283}"/>
              </a:ext>
            </a:extLst>
          </p:cNvPr>
          <p:cNvSpPr>
            <a:spLocks noGrp="1"/>
          </p:cNvSpPr>
          <p:nvPr>
            <p:ph type="title" hasCustomPrompt="1"/>
          </p:nvPr>
        </p:nvSpPr>
        <p:spPr>
          <a:xfrm>
            <a:off x="251520" y="3994928"/>
            <a:ext cx="8096400" cy="1015200"/>
          </a:xfrm>
          <a:prstGeom prst="rect">
            <a:avLst/>
          </a:prstGeom>
        </p:spPr>
        <p:txBody>
          <a:bodyPr/>
          <a:lstStyle>
            <a:lvl1pPr algn="l">
              <a:defRPr sz="2800" b="1" i="0">
                <a:solidFill>
                  <a:schemeClr val="tx1"/>
                </a:solidFill>
                <a:latin typeface="Arial" panose="020B0604020202020204" pitchFamily="34" charset="0"/>
                <a:cs typeface="Arial" panose="020B0604020202020204" pitchFamily="34" charset="0"/>
              </a:defRPr>
            </a:lvl1pPr>
          </a:lstStyle>
          <a:p>
            <a:r>
              <a:rPr lang="de-DE" dirty="0"/>
              <a:t>Dies ist ein Blindtext. Hier steht die Headline oder der Name der Veranstaltung</a:t>
            </a:r>
          </a:p>
        </p:txBody>
      </p:sp>
      <p:pic>
        <p:nvPicPr>
          <p:cNvPr id="7" name="background-84678_1920.jpg">
            <a:extLst>
              <a:ext uri="{C183D7F6-B498-43B3-948B-1728B52AA6E4}">
                <adec:decorative xmlns:adec="http://schemas.microsoft.com/office/drawing/2017/decorative" val="1"/>
              </a:ext>
            </a:extLst>
          </p:cNvPr>
          <p:cNvPicPr>
            <a:picLocks noChangeAspect="1"/>
          </p:cNvPicPr>
          <p:nvPr userDrawn="1"/>
        </p:nvPicPr>
        <p:blipFill rotWithShape="1">
          <a:blip r:embed="rId2" r:link="rId3">
            <a:extLst>
              <a:ext uri="{28A0092B-C50C-407E-A947-70E740481C1C}">
                <a14:useLocalDpi xmlns:a14="http://schemas.microsoft.com/office/drawing/2010/main" val="0"/>
              </a:ext>
            </a:extLst>
          </a:blip>
          <a:srcRect t="17224" r="190" b="42567"/>
          <a:stretch>
            <a:fillRect/>
          </a:stretch>
        </p:blipFill>
        <p:spPr>
          <a:xfrm>
            <a:off x="0" y="1052006"/>
            <a:ext cx="9144000" cy="2455847"/>
          </a:xfrm>
          <a:prstGeom prst="rect">
            <a:avLst/>
          </a:prstGeom>
        </p:spPr>
      </p:pic>
      <p:sp>
        <p:nvSpPr>
          <p:cNvPr id="8" name="Bildplatzhalter 6"/>
          <p:cNvSpPr>
            <a:spLocks noGrp="1"/>
          </p:cNvSpPr>
          <p:nvPr>
            <p:ph type="pic" sz="quarter" idx="11" hasCustomPrompt="1"/>
          </p:nvPr>
        </p:nvSpPr>
        <p:spPr>
          <a:xfrm>
            <a:off x="0" y="1052007"/>
            <a:ext cx="9144000" cy="2455846"/>
          </a:xfrm>
          <a:prstGeom prst="rect">
            <a:avLst/>
          </a:prstGeom>
        </p:spPr>
        <p:txBody>
          <a:bodyPr>
            <a:normAutofit/>
          </a:bodyPr>
          <a:lstStyle>
            <a:lvl1pPr marL="0" indent="0">
              <a:buNone/>
              <a:defRPr sz="1400" b="0" i="0">
                <a:solidFill>
                  <a:srgbClr val="FFFFFF"/>
                </a:solidFill>
                <a:latin typeface="Arial" panose="020B0604020202020204" pitchFamily="34" charset="0"/>
                <a:cs typeface="Arial" panose="020B0604020202020204" pitchFamily="34" charset="0"/>
              </a:defRPr>
            </a:lvl1pPr>
          </a:lstStyle>
          <a:p>
            <a:r>
              <a:rPr lang="de-DE" dirty="0"/>
              <a:t>Bild einfügen und mit Alternativtext versehen</a:t>
            </a:r>
          </a:p>
        </p:txBody>
      </p:sp>
      <p:cxnSp>
        <p:nvCxnSpPr>
          <p:cNvPr id="11" name="Gerade Verbindung 10">
            <a:extLst>
              <a:ext uri="{C183D7F6-B498-43B3-948B-1728B52AA6E4}">
                <adec:decorative xmlns:adec="http://schemas.microsoft.com/office/drawing/2017/decorative" val="1"/>
              </a:ext>
            </a:extLst>
          </p:cNvPr>
          <p:cNvCxnSpPr>
            <a:cxnSpLocks/>
          </p:cNvCxnSpPr>
          <p:nvPr userDrawn="1"/>
        </p:nvCxnSpPr>
        <p:spPr>
          <a:xfrm>
            <a:off x="0" y="3988132"/>
            <a:ext cx="9324528" cy="0"/>
          </a:xfrm>
          <a:prstGeom prst="line">
            <a:avLst/>
          </a:prstGeom>
          <a:noFill/>
          <a:ln w="38100" cap="flat" cmpd="sng" algn="ctr">
            <a:solidFill>
              <a:schemeClr val="tx1"/>
            </a:solidFill>
            <a:prstDash val="solid"/>
          </a:ln>
          <a:effectLst/>
        </p:spPr>
      </p:cxnSp>
      <p:pic>
        <p:nvPicPr>
          <p:cNvPr id="5" name="Picture 4">
            <a:extLst>
              <a:ext uri="{FF2B5EF4-FFF2-40B4-BE49-F238E27FC236}">
                <a16:creationId xmlns:a16="http://schemas.microsoft.com/office/drawing/2014/main" id="{91EBF0E7-629E-C78B-EC5B-BC0DBE30F2A9}"/>
              </a:ext>
            </a:extLst>
          </p:cNvPr>
          <p:cNvPicPr>
            <a:picLocks noChangeAspect="1"/>
          </p:cNvPicPr>
          <p:nvPr userDrawn="1"/>
        </p:nvPicPr>
        <p:blipFill>
          <a:blip r:embed="rId4"/>
          <a:stretch>
            <a:fillRect/>
          </a:stretch>
        </p:blipFill>
        <p:spPr>
          <a:xfrm>
            <a:off x="2076303" y="380109"/>
            <a:ext cx="1829124" cy="374888"/>
          </a:xfrm>
          <a:prstGeom prst="rect">
            <a:avLst/>
          </a:prstGeom>
        </p:spPr>
      </p:pic>
      <p:pic>
        <p:nvPicPr>
          <p:cNvPr id="12" name="Picture 11">
            <a:extLst>
              <a:ext uri="{FF2B5EF4-FFF2-40B4-BE49-F238E27FC236}">
                <a16:creationId xmlns:a16="http://schemas.microsoft.com/office/drawing/2014/main" id="{78607215-6855-03F7-BB17-8B854B273BCE}"/>
              </a:ext>
            </a:extLst>
          </p:cNvPr>
          <p:cNvPicPr>
            <a:picLocks noChangeAspect="1"/>
          </p:cNvPicPr>
          <p:nvPr userDrawn="1"/>
        </p:nvPicPr>
        <p:blipFill>
          <a:blip r:embed="rId5"/>
          <a:stretch>
            <a:fillRect/>
          </a:stretch>
        </p:blipFill>
        <p:spPr>
          <a:xfrm>
            <a:off x="4215001" y="301015"/>
            <a:ext cx="1703609" cy="464468"/>
          </a:xfrm>
          <a:prstGeom prst="rect">
            <a:avLst/>
          </a:prstGeom>
        </p:spPr>
      </p:pic>
      <p:pic>
        <p:nvPicPr>
          <p:cNvPr id="14" name="Picture 13">
            <a:extLst>
              <a:ext uri="{FF2B5EF4-FFF2-40B4-BE49-F238E27FC236}">
                <a16:creationId xmlns:a16="http://schemas.microsoft.com/office/drawing/2014/main" id="{6A5BBD4B-BB30-AD9A-5121-B37046F1FA0D}"/>
              </a:ext>
            </a:extLst>
          </p:cNvPr>
          <p:cNvPicPr>
            <a:picLocks noChangeAspect="1"/>
          </p:cNvPicPr>
          <p:nvPr userDrawn="1"/>
        </p:nvPicPr>
        <p:blipFill>
          <a:blip r:embed="rId6"/>
          <a:stretch>
            <a:fillRect/>
          </a:stretch>
        </p:blipFill>
        <p:spPr>
          <a:xfrm>
            <a:off x="6156176" y="33228"/>
            <a:ext cx="2915816" cy="1000043"/>
          </a:xfrm>
          <a:prstGeom prst="rect">
            <a:avLst/>
          </a:prstGeom>
        </p:spPr>
      </p:pic>
    </p:spTree>
    <p:extLst>
      <p:ext uri="{BB962C8B-B14F-4D97-AF65-F5344CB8AC3E}">
        <p14:creationId xmlns:p14="http://schemas.microsoft.com/office/powerpoint/2010/main" val="57080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e_Headline_Text_und_Liste">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9A02BB1-54BA-0044-B44B-AFBD148F7964}"/>
              </a:ext>
            </a:extLst>
          </p:cNvPr>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4" name="Textplatzhalter 3"/>
          <p:cNvSpPr>
            <a:spLocks noGrp="1"/>
          </p:cNvSpPr>
          <p:nvPr>
            <p:ph type="body" sz="quarter" idx="16"/>
          </p:nvPr>
        </p:nvSpPr>
        <p:spPr>
          <a:xfrm>
            <a:off x="214312" y="1779662"/>
            <a:ext cx="4172400" cy="2879651"/>
          </a:xfrm>
          <a:prstGeom prst="rect">
            <a:avLst/>
          </a:prstGeom>
        </p:spPr>
        <p:txBody>
          <a:bodyPr vert="horz"/>
          <a:lstStyle>
            <a:lvl1pPr marL="0" indent="0">
              <a:spcBef>
                <a:spcPts val="1450"/>
              </a:spcBef>
              <a:buClr>
                <a:schemeClr val="accent1"/>
              </a:buClr>
              <a:buFont typeface="Wingdings" charset="2"/>
              <a:buNone/>
              <a:defRPr sz="2000">
                <a:solidFill>
                  <a:srgbClr val="3B515B"/>
                </a:solidFill>
                <a:latin typeface="Arial" panose="020B0604020202020204" pitchFamily="34" charset="0"/>
                <a:cs typeface="Arial" panose="020B0604020202020204" pitchFamily="34" charset="0"/>
              </a:defRPr>
            </a:lvl1pPr>
            <a:lvl2pPr marL="180000" indent="0">
              <a:buClr>
                <a:schemeClr val="tx1"/>
              </a:buClr>
              <a:buFont typeface="Wingdings" charset="2"/>
              <a:buNone/>
              <a:defRPr sz="2000">
                <a:solidFill>
                  <a:srgbClr val="3B515B"/>
                </a:solidFill>
                <a:latin typeface="TheSans UHH Regular"/>
                <a:cs typeface="TheSans UHH Regular"/>
              </a:defRPr>
            </a:lvl2pPr>
            <a:lvl3pPr marL="360000" indent="0">
              <a:buClr>
                <a:schemeClr val="bg2"/>
              </a:buClr>
              <a:buFont typeface="Wingdings" charset="2"/>
              <a:buNone/>
              <a:defRPr sz="2000">
                <a:solidFill>
                  <a:srgbClr val="3B515B"/>
                </a:solidFill>
                <a:latin typeface="TheSans UHH Regular"/>
                <a:cs typeface="TheSans UHH Regular"/>
              </a:defRPr>
            </a:lvl3pPr>
            <a:lvl4pPr marL="180000" indent="-180000">
              <a:buClr>
                <a:schemeClr val="accent1"/>
              </a:buClr>
              <a:buFont typeface="Wingdings" charset="2"/>
              <a:buChar char="§"/>
              <a:defRPr sz="2000">
                <a:solidFill>
                  <a:srgbClr val="3B515B"/>
                </a:solidFill>
                <a:latin typeface="TheSans UHH Regular"/>
                <a:cs typeface="TheSans UHH Regular"/>
              </a:defRPr>
            </a:lvl4pPr>
            <a:lvl5pPr marL="180000" indent="-180000">
              <a:buClr>
                <a:schemeClr val="accent1"/>
              </a:buClr>
              <a:buFont typeface="Wingdings" charset="2"/>
              <a:buChar char="§"/>
              <a:defRPr sz="2000">
                <a:solidFill>
                  <a:srgbClr val="3B515B"/>
                </a:solidFill>
                <a:latin typeface="TheSans UHH Regular"/>
                <a:cs typeface="TheSans UHH Regular"/>
              </a:defRPr>
            </a:lvl5pPr>
          </a:lstStyle>
          <a:p>
            <a:pPr lvl="0"/>
            <a:r>
              <a:rPr lang="de-DE" dirty="0"/>
              <a:t>Mastertextformat bearbeiten</a:t>
            </a:r>
          </a:p>
        </p:txBody>
      </p:sp>
      <p:sp>
        <p:nvSpPr>
          <p:cNvPr id="14" name="Textplatzhalter 3"/>
          <p:cNvSpPr>
            <a:spLocks noGrp="1"/>
          </p:cNvSpPr>
          <p:nvPr>
            <p:ph type="body" sz="quarter" idx="17"/>
          </p:nvPr>
        </p:nvSpPr>
        <p:spPr>
          <a:xfrm>
            <a:off x="4576063" y="1779662"/>
            <a:ext cx="4172400" cy="2879651"/>
          </a:xfrm>
          <a:prstGeom prst="rect">
            <a:avLst/>
          </a:prstGeom>
        </p:spPr>
        <p:txBody>
          <a:bodyPr vert="horz"/>
          <a:lstStyle>
            <a:lvl1pPr marL="180000" indent="-180000">
              <a:spcBef>
                <a:spcPts val="1450"/>
              </a:spcBef>
              <a:buClr>
                <a:schemeClr val="accent2"/>
              </a:buClr>
              <a:buFont typeface="Wingdings" charset="2"/>
              <a:buChar char="§"/>
              <a:defRPr sz="2000">
                <a:solidFill>
                  <a:srgbClr val="3B515B"/>
                </a:solidFill>
                <a:latin typeface="Arial" panose="020B0604020202020204" pitchFamily="34" charset="0"/>
                <a:cs typeface="Arial" panose="020B0604020202020204" pitchFamily="34" charset="0"/>
              </a:defRPr>
            </a:lvl1pPr>
            <a:lvl2pPr marL="360000" indent="-180000">
              <a:buClr>
                <a:schemeClr val="tx1"/>
              </a:buClr>
              <a:buFont typeface="Wingdings" charset="2"/>
              <a:buChar char="§"/>
              <a:defRPr sz="2000">
                <a:solidFill>
                  <a:srgbClr val="3B515B"/>
                </a:solidFill>
                <a:latin typeface="Arial" panose="020B0604020202020204" pitchFamily="34" charset="0"/>
                <a:cs typeface="Arial" panose="020B0604020202020204" pitchFamily="34" charset="0"/>
              </a:defRPr>
            </a:lvl2pPr>
            <a:lvl3pPr marL="540000" indent="-180000">
              <a:buClr>
                <a:schemeClr val="bg2"/>
              </a:buClr>
              <a:buFont typeface="Wingdings" charset="2"/>
              <a:buChar char="§"/>
              <a:defRPr sz="2000">
                <a:solidFill>
                  <a:srgbClr val="3B515B"/>
                </a:solidFill>
                <a:latin typeface="Arial" panose="020B0604020202020204" pitchFamily="34" charset="0"/>
                <a:cs typeface="Arial" panose="020B0604020202020204" pitchFamily="34" charset="0"/>
              </a:defRPr>
            </a:lvl3pPr>
            <a:lvl4pPr marL="180000" indent="-180000">
              <a:buClr>
                <a:schemeClr val="accent1"/>
              </a:buClr>
              <a:buFont typeface="Wingdings" charset="2"/>
              <a:buChar char="§"/>
              <a:defRPr sz="2000">
                <a:solidFill>
                  <a:srgbClr val="3B515B"/>
                </a:solidFill>
                <a:latin typeface="TheSans UHH Regular"/>
                <a:cs typeface="TheSans UHH Regular"/>
              </a:defRPr>
            </a:lvl4pPr>
            <a:lvl5pPr marL="180000" indent="-180000">
              <a:buClr>
                <a:schemeClr val="accent1"/>
              </a:buClr>
              <a:buFont typeface="Wingdings" charset="2"/>
              <a:buChar char="§"/>
              <a:defRPr sz="2000">
                <a:solidFill>
                  <a:srgbClr val="3B515B"/>
                </a:solidFill>
                <a:latin typeface="TheSans UHH Regular"/>
                <a:cs typeface="TheSans UHH Regular"/>
              </a:defRPr>
            </a:lvl5pPr>
          </a:lstStyle>
          <a:p>
            <a:pPr lvl="0"/>
            <a:r>
              <a:rPr lang="de-DE" dirty="0"/>
              <a:t>Mastertextformat bearbeiten</a:t>
            </a:r>
          </a:p>
          <a:p>
            <a:pPr lvl="1"/>
            <a:r>
              <a:rPr lang="de-DE" dirty="0"/>
              <a:t>Zweite Ebene</a:t>
            </a:r>
          </a:p>
          <a:p>
            <a:pPr lvl="2"/>
            <a:r>
              <a:rPr lang="de-DE" dirty="0"/>
              <a:t>Dritte Ebene</a:t>
            </a:r>
          </a:p>
          <a:p>
            <a:pPr lvl="0"/>
            <a:r>
              <a:rPr lang="de-DE" dirty="0"/>
              <a:t>Mastertextformat bearbeiten</a:t>
            </a:r>
          </a:p>
          <a:p>
            <a:pPr lvl="1"/>
            <a:r>
              <a:rPr lang="de-DE" dirty="0"/>
              <a:t>Zweite Ebene</a:t>
            </a:r>
          </a:p>
          <a:p>
            <a:pPr lvl="2"/>
            <a:r>
              <a:rPr lang="de-DE" dirty="0"/>
              <a:t>Dritte Ebene</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9075F02A-DDE1-1940-A6AD-6A78B42B16BC}"/>
              </a:ext>
            </a:extLst>
          </p:cNvPr>
          <p:cNvSpPr>
            <a:spLocks noGrp="1"/>
          </p:cNvSpPr>
          <p:nvPr>
            <p:ph type="dt" sz="half" idx="18"/>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B3B308B6-51D4-CF4A-A9C5-3936348803A3}"/>
              </a:ext>
            </a:extLst>
          </p:cNvPr>
          <p:cNvSpPr>
            <a:spLocks noGrp="1"/>
          </p:cNvSpPr>
          <p:nvPr>
            <p:ph type="ftr" sz="quarter" idx="19"/>
          </p:nvPr>
        </p:nvSpPr>
        <p:spPr>
          <a:xfrm>
            <a:off x="2915817" y="4769238"/>
            <a:ext cx="3313998" cy="273844"/>
          </a:xfrm>
          <a:prstGeom prst="rect">
            <a:avLst/>
          </a:prstGeom>
        </p:spPr>
        <p:txBody>
          <a:bodyPr/>
          <a:lstStyle/>
          <a:p>
            <a:r>
              <a:rPr lang="de-DE"/>
              <a:t>Thema, Name des Referenten/der Referentin</a:t>
            </a:r>
          </a:p>
        </p:txBody>
      </p:sp>
      <p:sp>
        <p:nvSpPr>
          <p:cNvPr id="5" name="Foliennummernplatzhalter 4">
            <a:extLst>
              <a:ext uri="{FF2B5EF4-FFF2-40B4-BE49-F238E27FC236}">
                <a16:creationId xmlns:a16="http://schemas.microsoft.com/office/drawing/2014/main" id="{E279428B-5977-E14F-9476-AE9828EFFDFE}"/>
              </a:ext>
            </a:extLst>
          </p:cNvPr>
          <p:cNvSpPr>
            <a:spLocks noGrp="1"/>
          </p:cNvSpPr>
          <p:nvPr>
            <p:ph type="sldNum" sz="quarter" idx="20"/>
          </p:nvPr>
        </p:nvSpPr>
        <p:spPr/>
        <p:txBody>
          <a:bodyPr/>
          <a:lstStyle/>
          <a:p>
            <a:fld id="{3E01A2B2-10AD-754B-9B4C-E5B6FED423D0}" type="slidenum">
              <a:rPr lang="de-DE" smtClean="0"/>
              <a:pPr/>
              <a:t>‹#›</a:t>
            </a:fld>
            <a:endParaRPr lang="de-DE"/>
          </a:p>
        </p:txBody>
      </p:sp>
      <p:pic>
        <p:nvPicPr>
          <p:cNvPr id="7" name="Picture 6">
            <a:extLst>
              <a:ext uri="{FF2B5EF4-FFF2-40B4-BE49-F238E27FC236}">
                <a16:creationId xmlns:a16="http://schemas.microsoft.com/office/drawing/2014/main" id="{E1A840F5-10B3-BD25-44EB-A33A344A7D62}"/>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8" name="Rectangle 7">
            <a:extLst>
              <a:ext uri="{FF2B5EF4-FFF2-40B4-BE49-F238E27FC236}">
                <a16:creationId xmlns:a16="http://schemas.microsoft.com/office/drawing/2014/main" id="{42E00C47-A830-B4AA-27A9-90E3027BC7B2}"/>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5857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f_Headline_Text_und_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11" name="Textplatzhalter 9"/>
          <p:cNvSpPr>
            <a:spLocks noGrp="1"/>
          </p:cNvSpPr>
          <p:nvPr>
            <p:ph type="body" sz="quarter" idx="14"/>
          </p:nvPr>
        </p:nvSpPr>
        <p:spPr>
          <a:xfrm>
            <a:off x="214770" y="1779662"/>
            <a:ext cx="4171028" cy="2880320"/>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a:defRPr sz="2600">
                <a:latin typeface="TheSans UHH Bold Caps"/>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de-DE" dirty="0"/>
              <a:t>Mastertextformat bearbeiten</a:t>
            </a:r>
          </a:p>
        </p:txBody>
      </p:sp>
      <p:sp>
        <p:nvSpPr>
          <p:cNvPr id="14" name="Bildplatzhalter 6"/>
          <p:cNvSpPr>
            <a:spLocks noGrp="1"/>
          </p:cNvSpPr>
          <p:nvPr>
            <p:ph type="pic" sz="quarter" idx="15" hasCustomPrompt="1"/>
          </p:nvPr>
        </p:nvSpPr>
        <p:spPr>
          <a:xfrm>
            <a:off x="4572000" y="1779662"/>
            <a:ext cx="4572000" cy="2879651"/>
          </a:xfrm>
          <a:prstGeom prst="rect">
            <a:avLst/>
          </a:prstGeom>
        </p:spPr>
        <p:txBody>
          <a:bodyPr>
            <a:normAutofit/>
          </a:bodyPr>
          <a:lstStyle>
            <a:lvl1pPr marL="0" indent="0">
              <a:buNone/>
              <a:defRPr sz="1400" b="0" i="0">
                <a:latin typeface="Arial" panose="020B0604020202020204" pitchFamily="34" charset="0"/>
                <a:cs typeface="Arial" panose="020B0604020202020204" pitchFamily="34" charset="0"/>
              </a:defRPr>
            </a:lvl1pPr>
          </a:lstStyle>
          <a:p>
            <a:r>
              <a:rPr lang="de-DE" dirty="0"/>
              <a:t>Bild einfügen und mit Alternativtext versehen</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Datumsplatzhalter 2">
            <a:extLst>
              <a:ext uri="{FF2B5EF4-FFF2-40B4-BE49-F238E27FC236}">
                <a16:creationId xmlns:a16="http://schemas.microsoft.com/office/drawing/2014/main" id="{C7D51EC7-430C-D54B-BB14-BFC0D4B86EAE}"/>
              </a:ext>
            </a:extLst>
          </p:cNvPr>
          <p:cNvSpPr>
            <a:spLocks noGrp="1"/>
          </p:cNvSpPr>
          <p:nvPr>
            <p:ph type="dt" sz="half" idx="16"/>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4" name="Fußzeilenplatzhalter 3">
            <a:extLst>
              <a:ext uri="{FF2B5EF4-FFF2-40B4-BE49-F238E27FC236}">
                <a16:creationId xmlns:a16="http://schemas.microsoft.com/office/drawing/2014/main" id="{B4BC1399-E221-E348-817F-A1570F7D90C9}"/>
              </a:ext>
            </a:extLst>
          </p:cNvPr>
          <p:cNvSpPr>
            <a:spLocks noGrp="1"/>
          </p:cNvSpPr>
          <p:nvPr>
            <p:ph type="ftr" sz="quarter" idx="17"/>
          </p:nvPr>
        </p:nvSpPr>
        <p:spPr>
          <a:xfrm>
            <a:off x="2915817" y="4769238"/>
            <a:ext cx="3313998" cy="273844"/>
          </a:xfrm>
          <a:prstGeom prst="rect">
            <a:avLst/>
          </a:prstGeom>
        </p:spPr>
        <p:txBody>
          <a:bodyPr/>
          <a:lstStyle/>
          <a:p>
            <a:r>
              <a:rPr lang="de-DE"/>
              <a:t>Thema, Name des Referenten/der Referentin</a:t>
            </a:r>
          </a:p>
        </p:txBody>
      </p:sp>
      <p:sp>
        <p:nvSpPr>
          <p:cNvPr id="5" name="Foliennummernplatzhalter 4">
            <a:extLst>
              <a:ext uri="{FF2B5EF4-FFF2-40B4-BE49-F238E27FC236}">
                <a16:creationId xmlns:a16="http://schemas.microsoft.com/office/drawing/2014/main" id="{1B8745DF-4F7A-C843-98DC-DCD98DD01097}"/>
              </a:ext>
            </a:extLst>
          </p:cNvPr>
          <p:cNvSpPr>
            <a:spLocks noGrp="1"/>
          </p:cNvSpPr>
          <p:nvPr>
            <p:ph type="sldNum" sz="quarter" idx="18"/>
          </p:nvPr>
        </p:nvSpPr>
        <p:spPr/>
        <p:txBody>
          <a:bodyPr/>
          <a:lstStyle/>
          <a:p>
            <a:fld id="{3E01A2B2-10AD-754B-9B4C-E5B6FED423D0}" type="slidenum">
              <a:rPr lang="de-DE" smtClean="0"/>
              <a:pPr/>
              <a:t>‹#›</a:t>
            </a:fld>
            <a:endParaRPr lang="de-DE"/>
          </a:p>
        </p:txBody>
      </p:sp>
      <p:pic>
        <p:nvPicPr>
          <p:cNvPr id="7" name="Picture 6">
            <a:extLst>
              <a:ext uri="{FF2B5EF4-FFF2-40B4-BE49-F238E27FC236}">
                <a16:creationId xmlns:a16="http://schemas.microsoft.com/office/drawing/2014/main" id="{90258946-3914-FCBF-18EE-62B1D53979A7}"/>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8" name="Rectangle 7">
            <a:extLst>
              <a:ext uri="{FF2B5EF4-FFF2-40B4-BE49-F238E27FC236}">
                <a16:creationId xmlns:a16="http://schemas.microsoft.com/office/drawing/2014/main" id="{F4C84874-A5D0-2226-7660-C4ABC09EB3E6}"/>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847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g_Headline_Bild_und_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14" name="Bildplatzhalter 6"/>
          <p:cNvSpPr>
            <a:spLocks noGrp="1"/>
          </p:cNvSpPr>
          <p:nvPr>
            <p:ph type="pic" sz="quarter" idx="15" hasCustomPrompt="1"/>
          </p:nvPr>
        </p:nvSpPr>
        <p:spPr>
          <a:xfrm>
            <a:off x="214768" y="1779662"/>
            <a:ext cx="4171028" cy="2879651"/>
          </a:xfrm>
          <a:prstGeom prst="rect">
            <a:avLst/>
          </a:prstGeom>
        </p:spPr>
        <p:txBody>
          <a:bodyPr>
            <a:normAutofit/>
          </a:bodyPr>
          <a:lstStyle>
            <a:lvl1pPr marL="0" indent="0">
              <a:buNone/>
              <a:defRPr sz="1400" b="0" i="0">
                <a:latin typeface="Arial" panose="020B0604020202020204" pitchFamily="34" charset="0"/>
                <a:cs typeface="Arial" panose="020B0604020202020204" pitchFamily="34" charset="0"/>
              </a:defRPr>
            </a:lvl1pPr>
          </a:lstStyle>
          <a:p>
            <a:r>
              <a:rPr lang="de-DE" dirty="0"/>
              <a:t>Bild einfügen und mit Alternativtext versehen</a:t>
            </a:r>
          </a:p>
        </p:txBody>
      </p:sp>
      <p:sp>
        <p:nvSpPr>
          <p:cNvPr id="11" name="Textplatzhalter 9"/>
          <p:cNvSpPr>
            <a:spLocks noGrp="1"/>
          </p:cNvSpPr>
          <p:nvPr>
            <p:ph type="body" sz="quarter" idx="14"/>
          </p:nvPr>
        </p:nvSpPr>
        <p:spPr>
          <a:xfrm>
            <a:off x="4577435" y="1779662"/>
            <a:ext cx="4171028" cy="2880320"/>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a:defRPr sz="2600">
                <a:latin typeface="TheSans UHH Bold Caps"/>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de-DE" dirty="0"/>
              <a:t>Mastertextformat bearbeiten</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Datumsplatzhalter 2">
            <a:extLst>
              <a:ext uri="{FF2B5EF4-FFF2-40B4-BE49-F238E27FC236}">
                <a16:creationId xmlns:a16="http://schemas.microsoft.com/office/drawing/2014/main" id="{C72AC3EB-3430-1349-A19C-02E4197ABD7D}"/>
              </a:ext>
            </a:extLst>
          </p:cNvPr>
          <p:cNvSpPr>
            <a:spLocks noGrp="1"/>
          </p:cNvSpPr>
          <p:nvPr>
            <p:ph type="dt" sz="half" idx="16"/>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4" name="Fußzeilenplatzhalter 3">
            <a:extLst>
              <a:ext uri="{FF2B5EF4-FFF2-40B4-BE49-F238E27FC236}">
                <a16:creationId xmlns:a16="http://schemas.microsoft.com/office/drawing/2014/main" id="{9B044FE5-2F6A-7041-9F8B-B986A9E98170}"/>
              </a:ext>
            </a:extLst>
          </p:cNvPr>
          <p:cNvSpPr>
            <a:spLocks noGrp="1"/>
          </p:cNvSpPr>
          <p:nvPr>
            <p:ph type="ftr" sz="quarter" idx="17"/>
          </p:nvPr>
        </p:nvSpPr>
        <p:spPr>
          <a:xfrm>
            <a:off x="2915817" y="4769238"/>
            <a:ext cx="3313998" cy="273844"/>
          </a:xfrm>
          <a:prstGeom prst="rect">
            <a:avLst/>
          </a:prstGeom>
        </p:spPr>
        <p:txBody>
          <a:bodyPr/>
          <a:lstStyle/>
          <a:p>
            <a:r>
              <a:rPr lang="de-DE"/>
              <a:t>Thema, Name des Referenten/der Referentin</a:t>
            </a:r>
          </a:p>
        </p:txBody>
      </p:sp>
      <p:sp>
        <p:nvSpPr>
          <p:cNvPr id="5" name="Foliennummernplatzhalter 4">
            <a:extLst>
              <a:ext uri="{FF2B5EF4-FFF2-40B4-BE49-F238E27FC236}">
                <a16:creationId xmlns:a16="http://schemas.microsoft.com/office/drawing/2014/main" id="{9D0A6D2E-ADFC-2943-8255-0F520D9F3239}"/>
              </a:ext>
            </a:extLst>
          </p:cNvPr>
          <p:cNvSpPr>
            <a:spLocks noGrp="1"/>
          </p:cNvSpPr>
          <p:nvPr>
            <p:ph type="sldNum" sz="quarter" idx="18"/>
          </p:nvPr>
        </p:nvSpPr>
        <p:spPr/>
        <p:txBody>
          <a:bodyPr/>
          <a:lstStyle/>
          <a:p>
            <a:fld id="{3E01A2B2-10AD-754B-9B4C-E5B6FED423D0}" type="slidenum">
              <a:rPr lang="de-DE" smtClean="0"/>
              <a:pPr/>
              <a:t>‹#›</a:t>
            </a:fld>
            <a:endParaRPr lang="de-DE"/>
          </a:p>
        </p:txBody>
      </p:sp>
      <p:pic>
        <p:nvPicPr>
          <p:cNvPr id="7" name="Picture 6">
            <a:extLst>
              <a:ext uri="{FF2B5EF4-FFF2-40B4-BE49-F238E27FC236}">
                <a16:creationId xmlns:a16="http://schemas.microsoft.com/office/drawing/2014/main" id="{ECE8EEE2-E880-4232-86EB-8DEAEC27D55C}"/>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8" name="Rectangle 7">
            <a:extLst>
              <a:ext uri="{FF2B5EF4-FFF2-40B4-BE49-F238E27FC236}">
                <a16:creationId xmlns:a16="http://schemas.microsoft.com/office/drawing/2014/main" id="{77715B73-E4B1-1663-6BFB-F1249A87B0C3}"/>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767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h_Headline_Text_und_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4768" y="1203598"/>
            <a:ext cx="8533695" cy="503882"/>
          </a:xfrm>
          <a:prstGeom prst="rect">
            <a:avLst/>
          </a:prstGeom>
        </p:spPr>
        <p:txBody>
          <a:bodyPr/>
          <a:lstStyle>
            <a:lvl1pPr algn="l">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11" name="Textplatzhalter 9"/>
          <p:cNvSpPr>
            <a:spLocks noGrp="1"/>
          </p:cNvSpPr>
          <p:nvPr>
            <p:ph type="body" sz="quarter" idx="14"/>
          </p:nvPr>
        </p:nvSpPr>
        <p:spPr>
          <a:xfrm>
            <a:off x="214770" y="1779662"/>
            <a:ext cx="4171028" cy="2880320"/>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a:defRPr sz="2600">
                <a:latin typeface="TheSans UHH Bold Caps"/>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de-DE" dirty="0"/>
              <a:t>Mastertextformat bearbeiten</a:t>
            </a:r>
          </a:p>
        </p:txBody>
      </p:sp>
      <p:sp>
        <p:nvSpPr>
          <p:cNvPr id="12" name="Tabellenplatzhalter 11"/>
          <p:cNvSpPr>
            <a:spLocks noGrp="1"/>
          </p:cNvSpPr>
          <p:nvPr>
            <p:ph type="tbl" sz="quarter" idx="16" hasCustomPrompt="1"/>
          </p:nvPr>
        </p:nvSpPr>
        <p:spPr>
          <a:xfrm>
            <a:off x="4572000" y="1779662"/>
            <a:ext cx="4176713" cy="2879651"/>
          </a:xfrm>
          <a:prstGeom prst="rect">
            <a:avLst/>
          </a:prstGeom>
        </p:spPr>
        <p:txBody>
          <a:bodyPr>
            <a:normAutofit/>
          </a:bodyPr>
          <a:lstStyle>
            <a:lvl1pPr marL="0" indent="0">
              <a:buNone/>
              <a:defRPr sz="1400" b="0" i="0">
                <a:latin typeface="Arial" panose="020B0604020202020204" pitchFamily="34" charset="0"/>
                <a:cs typeface="Arial" panose="020B0604020202020204" pitchFamily="34" charset="0"/>
              </a:defRPr>
            </a:lvl1pPr>
          </a:lstStyle>
          <a:p>
            <a:r>
              <a:rPr lang="de-DE" dirty="0"/>
              <a:t>Tabelle mit Alternativtext</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Datumsplatzhalter 2">
            <a:extLst>
              <a:ext uri="{FF2B5EF4-FFF2-40B4-BE49-F238E27FC236}">
                <a16:creationId xmlns:a16="http://schemas.microsoft.com/office/drawing/2014/main" id="{6A29C8C0-874D-ED42-B7AA-9341B574BE5A}"/>
              </a:ext>
            </a:extLst>
          </p:cNvPr>
          <p:cNvSpPr>
            <a:spLocks noGrp="1"/>
          </p:cNvSpPr>
          <p:nvPr>
            <p:ph type="dt" sz="half" idx="17"/>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4" name="Fußzeilenplatzhalter 3">
            <a:extLst>
              <a:ext uri="{FF2B5EF4-FFF2-40B4-BE49-F238E27FC236}">
                <a16:creationId xmlns:a16="http://schemas.microsoft.com/office/drawing/2014/main" id="{FBB6B01C-4FCF-CB4D-90CE-C326DBD9D207}"/>
              </a:ext>
            </a:extLst>
          </p:cNvPr>
          <p:cNvSpPr>
            <a:spLocks noGrp="1"/>
          </p:cNvSpPr>
          <p:nvPr>
            <p:ph type="ftr" sz="quarter" idx="18"/>
          </p:nvPr>
        </p:nvSpPr>
        <p:spPr>
          <a:xfrm>
            <a:off x="2915817" y="4769238"/>
            <a:ext cx="3313998" cy="273844"/>
          </a:xfrm>
          <a:prstGeom prst="rect">
            <a:avLst/>
          </a:prstGeom>
        </p:spPr>
        <p:txBody>
          <a:bodyPr/>
          <a:lstStyle/>
          <a:p>
            <a:r>
              <a:rPr lang="de-DE"/>
              <a:t>Thema, Name des Referenten/der Referentin</a:t>
            </a:r>
          </a:p>
        </p:txBody>
      </p:sp>
      <p:sp>
        <p:nvSpPr>
          <p:cNvPr id="5" name="Foliennummernplatzhalter 4">
            <a:extLst>
              <a:ext uri="{FF2B5EF4-FFF2-40B4-BE49-F238E27FC236}">
                <a16:creationId xmlns:a16="http://schemas.microsoft.com/office/drawing/2014/main" id="{676C3BC2-5241-2242-9D91-48AF5119BBEB}"/>
              </a:ext>
            </a:extLst>
          </p:cNvPr>
          <p:cNvSpPr>
            <a:spLocks noGrp="1"/>
          </p:cNvSpPr>
          <p:nvPr>
            <p:ph type="sldNum" sz="quarter" idx="19"/>
          </p:nvPr>
        </p:nvSpPr>
        <p:spPr/>
        <p:txBody>
          <a:bodyPr/>
          <a:lstStyle/>
          <a:p>
            <a:fld id="{3E01A2B2-10AD-754B-9B4C-E5B6FED423D0}" type="slidenum">
              <a:rPr lang="de-DE" smtClean="0"/>
              <a:pPr/>
              <a:t>‹#›</a:t>
            </a:fld>
            <a:endParaRPr lang="de-DE"/>
          </a:p>
        </p:txBody>
      </p:sp>
      <p:pic>
        <p:nvPicPr>
          <p:cNvPr id="7" name="Picture 6">
            <a:extLst>
              <a:ext uri="{FF2B5EF4-FFF2-40B4-BE49-F238E27FC236}">
                <a16:creationId xmlns:a16="http://schemas.microsoft.com/office/drawing/2014/main" id="{CF9FD263-8C44-484A-EC86-6D01AAA392EF}"/>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8" name="Rectangle 7">
            <a:extLst>
              <a:ext uri="{FF2B5EF4-FFF2-40B4-BE49-F238E27FC236}">
                <a16:creationId xmlns:a16="http://schemas.microsoft.com/office/drawing/2014/main" id="{8B9AFAB5-9AE7-0A88-623F-D48B54024687}"/>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8013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Grafiken_Tabellen_Bilder_unischtbare_Headline">
    <p:spTree>
      <p:nvGrpSpPr>
        <p:cNvPr id="1" name=""/>
        <p:cNvGrpSpPr/>
        <p:nvPr/>
      </p:nvGrpSpPr>
      <p:grpSpPr>
        <a:xfrm>
          <a:off x="0" y="0"/>
          <a:ext cx="0" cy="0"/>
          <a:chOff x="0" y="0"/>
          <a:chExt cx="0" cy="0"/>
        </a:xfrm>
      </p:grpSpPr>
      <p:sp>
        <p:nvSpPr>
          <p:cNvPr id="15" name="Inhaltsplatzhalter 21"/>
          <p:cNvSpPr>
            <a:spLocks noGrp="1"/>
          </p:cNvSpPr>
          <p:nvPr>
            <p:ph sz="quarter" idx="13" hasCustomPrompt="1"/>
          </p:nvPr>
        </p:nvSpPr>
        <p:spPr>
          <a:xfrm>
            <a:off x="323528" y="1347614"/>
            <a:ext cx="8425185" cy="3312368"/>
          </a:xfrm>
          <a:prstGeom prst="rect">
            <a:avLst/>
          </a:prstGeom>
        </p:spPr>
        <p:txBody>
          <a:bodyPr>
            <a:noAutofit/>
          </a:bodyPr>
          <a:lstStyle>
            <a:lvl1pPr marL="0" indent="0">
              <a:buNone/>
              <a:defRPr sz="2000">
                <a:latin typeface="Arial" panose="020B0604020202020204" pitchFamily="34" charset="0"/>
                <a:cs typeface="Arial" panose="020B0604020202020204" pitchFamily="34" charset="0"/>
              </a:defRPr>
            </a:lvl1pPr>
            <a:lvl2pPr>
              <a:defRPr sz="2600">
                <a:latin typeface="TheSans UHH"/>
              </a:defRPr>
            </a:lvl2pPr>
            <a:lvl3pPr>
              <a:defRPr sz="2600">
                <a:latin typeface="TheSans UHH"/>
              </a:defRPr>
            </a:lvl3pPr>
            <a:lvl4pPr>
              <a:defRPr sz="2600">
                <a:latin typeface="TheSans UHH"/>
              </a:defRPr>
            </a:lvl4pPr>
            <a:lvl5pPr>
              <a:defRPr sz="2600">
                <a:latin typeface="TheSans UHH"/>
              </a:defRPr>
            </a:lvl5pPr>
          </a:lstStyle>
          <a:p>
            <a:pPr lvl="0"/>
            <a:r>
              <a:rPr lang="de-DE" dirty="0"/>
              <a:t>Grafiken, Tabellen, Bilder, etc. Bitte mit Alternativtext versehen.</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97F74627-F125-8D49-A3F9-96166A0B0D2C}"/>
              </a:ext>
            </a:extLst>
          </p:cNvPr>
          <p:cNvSpPr>
            <a:spLocks noGrp="1"/>
          </p:cNvSpPr>
          <p:nvPr>
            <p:ph type="dt" sz="half" idx="14"/>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69BBD305-837C-0E41-BEBC-3280C7391E7E}"/>
              </a:ext>
            </a:extLst>
          </p:cNvPr>
          <p:cNvSpPr>
            <a:spLocks noGrp="1"/>
          </p:cNvSpPr>
          <p:nvPr>
            <p:ph type="ftr" sz="quarter" idx="15"/>
          </p:nvPr>
        </p:nvSpPr>
        <p:spPr>
          <a:xfrm>
            <a:off x="2915817" y="4769238"/>
            <a:ext cx="3313998" cy="273844"/>
          </a:xfrm>
          <a:prstGeom prst="rect">
            <a:avLst/>
          </a:prstGeom>
        </p:spPr>
        <p:txBody>
          <a:bodyPr/>
          <a:lstStyle/>
          <a:p>
            <a:r>
              <a:rPr lang="de-DE"/>
              <a:t>Thema, Name des Referenten/der Referentin</a:t>
            </a:r>
          </a:p>
        </p:txBody>
      </p:sp>
      <p:sp>
        <p:nvSpPr>
          <p:cNvPr id="4" name="Foliennummernplatzhalter 3">
            <a:extLst>
              <a:ext uri="{FF2B5EF4-FFF2-40B4-BE49-F238E27FC236}">
                <a16:creationId xmlns:a16="http://schemas.microsoft.com/office/drawing/2014/main" id="{1B9C95E0-F0B8-9D41-8D2F-FD01943EF118}"/>
              </a:ext>
            </a:extLst>
          </p:cNvPr>
          <p:cNvSpPr>
            <a:spLocks noGrp="1"/>
          </p:cNvSpPr>
          <p:nvPr>
            <p:ph type="sldNum" sz="quarter" idx="16"/>
          </p:nvPr>
        </p:nvSpPr>
        <p:spPr/>
        <p:txBody>
          <a:bodyPr/>
          <a:lstStyle/>
          <a:p>
            <a:fld id="{3E01A2B2-10AD-754B-9B4C-E5B6FED423D0}" type="slidenum">
              <a:rPr lang="de-DE" smtClean="0"/>
              <a:pPr/>
              <a:t>‹#›</a:t>
            </a:fld>
            <a:endParaRPr lang="de-DE"/>
          </a:p>
        </p:txBody>
      </p:sp>
      <p:pic>
        <p:nvPicPr>
          <p:cNvPr id="5" name="Picture 4">
            <a:extLst>
              <a:ext uri="{FF2B5EF4-FFF2-40B4-BE49-F238E27FC236}">
                <a16:creationId xmlns:a16="http://schemas.microsoft.com/office/drawing/2014/main" id="{84BE7040-CDB3-872E-6334-76FD09858963}"/>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7" name="Rectangle 6">
            <a:extLst>
              <a:ext uri="{FF2B5EF4-FFF2-40B4-BE49-F238E27FC236}">
                <a16:creationId xmlns:a16="http://schemas.microsoft.com/office/drawing/2014/main" id="{2D46A761-FFC1-E502-8FF8-1371D81ED869}"/>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2555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a_Kapitelfolie_einfarbiger_HG_Hellblau">
    <p:spTree>
      <p:nvGrpSpPr>
        <p:cNvPr id="1" name=""/>
        <p:cNvGrpSpPr/>
        <p:nvPr/>
      </p:nvGrpSpPr>
      <p:grpSpPr>
        <a:xfrm>
          <a:off x="0" y="0"/>
          <a:ext cx="0" cy="0"/>
          <a:chOff x="0" y="0"/>
          <a:chExt cx="0" cy="0"/>
        </a:xfrm>
      </p:grpSpPr>
      <p:sp>
        <p:nvSpPr>
          <p:cNvPr id="12" name="Rechteck 11">
            <a:extLst>
              <a:ext uri="{C183D7F6-B498-43B3-948B-1728B52AA6E4}">
                <adec:decorative xmlns:adec="http://schemas.microsoft.com/office/drawing/2017/decorative" val="1"/>
              </a:ext>
            </a:extLst>
          </p:cNvPr>
          <p:cNvSpPr/>
          <p:nvPr userDrawn="1"/>
        </p:nvSpPr>
        <p:spPr>
          <a:xfrm>
            <a:off x="0" y="1052006"/>
            <a:ext cx="9144000" cy="40914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de-DE" b="0" i="0" dirty="0">
              <a:latin typeface="Arial" panose="020B0604020202020204" pitchFamily="34" charset="0"/>
            </a:endParaRPr>
          </a:p>
        </p:txBody>
      </p:sp>
      <p:sp>
        <p:nvSpPr>
          <p:cNvPr id="6" name="Titel 1">
            <a:extLst>
              <a:ext uri="{FF2B5EF4-FFF2-40B4-BE49-F238E27FC236}">
                <a16:creationId xmlns:a16="http://schemas.microsoft.com/office/drawing/2014/main" id="{CA9E1338-AB7B-1147-B97A-34E5222669C5}"/>
              </a:ext>
            </a:extLst>
          </p:cNvPr>
          <p:cNvSpPr>
            <a:spLocks noGrp="1"/>
          </p:cNvSpPr>
          <p:nvPr>
            <p:ph type="title" hasCustomPrompt="1"/>
          </p:nvPr>
        </p:nvSpPr>
        <p:spPr>
          <a:xfrm>
            <a:off x="251520" y="3994928"/>
            <a:ext cx="8096400" cy="1015200"/>
          </a:xfrm>
          <a:prstGeom prst="rect">
            <a:avLst/>
          </a:prstGeom>
        </p:spPr>
        <p:txBody>
          <a:bodyPr/>
          <a:lstStyle>
            <a:lvl1pPr algn="l">
              <a:defRPr sz="2800" b="1" i="0">
                <a:solidFill>
                  <a:schemeClr val="bg1"/>
                </a:solidFill>
                <a:latin typeface="Arial" panose="020B0604020202020204" pitchFamily="34" charset="0"/>
                <a:cs typeface="Arial" panose="020B0604020202020204" pitchFamily="34" charset="0"/>
              </a:defRPr>
            </a:lvl1pPr>
          </a:lstStyle>
          <a:p>
            <a:r>
              <a:rPr lang="de-DE" dirty="0"/>
              <a:t>Hier steht die Headline des nachfolgenden Kapitels</a:t>
            </a:r>
          </a:p>
        </p:txBody>
      </p:sp>
      <p:cxnSp>
        <p:nvCxnSpPr>
          <p:cNvPr id="5" name="Gerade Verbindung 4">
            <a:extLst>
              <a:ext uri="{FF2B5EF4-FFF2-40B4-BE49-F238E27FC236}">
                <a16:creationId xmlns:a16="http://schemas.microsoft.com/office/drawing/2014/main" id="{5CCBDACE-4486-B244-AD82-ACBF86988F0D}"/>
              </a:ext>
              <a:ext uri="{C183D7F6-B498-43B3-948B-1728B52AA6E4}">
                <adec:decorative xmlns:adec="http://schemas.microsoft.com/office/drawing/2017/decorative" val="1"/>
              </a:ext>
            </a:extLst>
          </p:cNvPr>
          <p:cNvCxnSpPr/>
          <p:nvPr userDrawn="1"/>
        </p:nvCxnSpPr>
        <p:spPr>
          <a:xfrm>
            <a:off x="0" y="3988132"/>
            <a:ext cx="8172400" cy="0"/>
          </a:xfrm>
          <a:prstGeom prst="line">
            <a:avLst/>
          </a:prstGeom>
          <a:noFill/>
          <a:ln w="38100" cap="flat" cmpd="sng" algn="ctr">
            <a:solidFill>
              <a:schemeClr val="bg1"/>
            </a:solidFill>
            <a:prstDash val="solid"/>
          </a:ln>
          <a:effectLst/>
        </p:spPr>
      </p:cxnSp>
    </p:spTree>
    <p:extLst>
      <p:ext uri="{BB962C8B-B14F-4D97-AF65-F5344CB8AC3E}">
        <p14:creationId xmlns:p14="http://schemas.microsoft.com/office/powerpoint/2010/main" val="425462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b_Kapitelfolie_einfarbiger_HG_weiß">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2D5666D-DD08-FB4E-89E6-DDEBDE6DA779}"/>
              </a:ext>
            </a:extLst>
          </p:cNvPr>
          <p:cNvSpPr>
            <a:spLocks noGrp="1"/>
          </p:cNvSpPr>
          <p:nvPr>
            <p:ph type="title" hasCustomPrompt="1"/>
          </p:nvPr>
        </p:nvSpPr>
        <p:spPr>
          <a:xfrm>
            <a:off x="251520" y="3994928"/>
            <a:ext cx="8096400" cy="1015200"/>
          </a:xfrm>
          <a:prstGeom prst="rect">
            <a:avLst/>
          </a:prstGeom>
        </p:spPr>
        <p:txBody>
          <a:bodyPr/>
          <a:lstStyle>
            <a:lvl1pPr algn="l">
              <a:defRPr sz="2800" b="1" i="0">
                <a:solidFill>
                  <a:schemeClr val="tx1"/>
                </a:solidFill>
                <a:latin typeface="Arial" panose="020B0604020202020204" pitchFamily="34" charset="0"/>
                <a:cs typeface="Arial" panose="020B0604020202020204" pitchFamily="34" charset="0"/>
              </a:defRPr>
            </a:lvl1pPr>
          </a:lstStyle>
          <a:p>
            <a:r>
              <a:rPr lang="de-DE" dirty="0"/>
              <a:t>Hier steht die Headline des nachfolgenden Kapitels</a:t>
            </a:r>
          </a:p>
        </p:txBody>
      </p:sp>
      <p:cxnSp>
        <p:nvCxnSpPr>
          <p:cNvPr id="4" name="Gerade Verbindung 3">
            <a:extLst>
              <a:ext uri="{FF2B5EF4-FFF2-40B4-BE49-F238E27FC236}">
                <a16:creationId xmlns:a16="http://schemas.microsoft.com/office/drawing/2014/main" id="{84877466-D934-E94B-87D7-F45E77A43221}"/>
              </a:ext>
              <a:ext uri="{C183D7F6-B498-43B3-948B-1728B52AA6E4}">
                <adec:decorative xmlns:adec="http://schemas.microsoft.com/office/drawing/2017/decorative" val="1"/>
              </a:ext>
            </a:extLst>
          </p:cNvPr>
          <p:cNvCxnSpPr/>
          <p:nvPr userDrawn="1"/>
        </p:nvCxnSpPr>
        <p:spPr>
          <a:xfrm>
            <a:off x="0" y="3988132"/>
            <a:ext cx="8172400" cy="0"/>
          </a:xfrm>
          <a:prstGeom prst="line">
            <a:avLst/>
          </a:prstGeom>
          <a:noFill/>
          <a:ln w="38100" cap="flat" cmpd="sng" algn="ctr">
            <a:solidFill>
              <a:schemeClr val="tx1"/>
            </a:solidFill>
            <a:prstDash val="solid"/>
          </a:ln>
          <a:effectLst/>
        </p:spPr>
      </p:cxnSp>
    </p:spTree>
    <p:extLst>
      <p:ext uri="{BB962C8B-B14F-4D97-AF65-F5344CB8AC3E}">
        <p14:creationId xmlns:p14="http://schemas.microsoft.com/office/powerpoint/2010/main" val="3557401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Leerseite_unsichtbare_Headline">
    <p:spTree>
      <p:nvGrpSpPr>
        <p:cNvPr id="1" name=""/>
        <p:cNvGrpSpPr/>
        <p:nvPr/>
      </p:nvGrpSpPr>
      <p:grpSpPr>
        <a:xfrm>
          <a:off x="0" y="0"/>
          <a:ext cx="0" cy="0"/>
          <a:chOff x="0" y="0"/>
          <a:chExt cx="0" cy="0"/>
        </a:xfrm>
      </p:grpSpPr>
      <p:sp>
        <p:nvSpPr>
          <p:cNvPr id="7" name="Titel 1" hidden="1">
            <a:extLst>
              <a:ext uri="{FF2B5EF4-FFF2-40B4-BE49-F238E27FC236}">
                <a16:creationId xmlns:a16="http://schemas.microsoft.com/office/drawing/2014/main" id="{CBFE5B7B-3B95-C043-BB34-2A277601CB10}"/>
              </a:ext>
            </a:extLst>
          </p:cNvPr>
          <p:cNvSpPr>
            <a:spLocks noGrp="1"/>
          </p:cNvSpPr>
          <p:nvPr>
            <p:ph type="title" hasCustomPrompt="1"/>
          </p:nvPr>
        </p:nvSpPr>
        <p:spPr>
          <a:xfrm>
            <a:off x="214768" y="1203598"/>
            <a:ext cx="8533695" cy="503882"/>
          </a:xfrm>
          <a:prstGeom prst="rect">
            <a:avLst/>
          </a:prstGeom>
        </p:spPr>
        <p:txBody>
          <a:bodyPr/>
          <a:lstStyle>
            <a:lvl1pPr algn="l">
              <a:defRPr sz="2600" b="0"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42BD08BA-13EA-E54B-84CB-D68FE554512F}"/>
              </a:ext>
            </a:extLst>
          </p:cNvPr>
          <p:cNvSpPr>
            <a:spLocks noGrp="1"/>
          </p:cNvSpPr>
          <p:nvPr>
            <p:ph type="dt" sz="half" idx="10"/>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B9531825-4A1E-E045-B431-45CE2BEDC998}"/>
              </a:ext>
            </a:extLst>
          </p:cNvPr>
          <p:cNvSpPr>
            <a:spLocks noGrp="1"/>
          </p:cNvSpPr>
          <p:nvPr>
            <p:ph type="ftr" sz="quarter" idx="11"/>
          </p:nvPr>
        </p:nvSpPr>
        <p:spPr>
          <a:xfrm>
            <a:off x="2915817" y="4769238"/>
            <a:ext cx="3313998" cy="273844"/>
          </a:xfrm>
          <a:prstGeom prst="rect">
            <a:avLst/>
          </a:prstGeom>
        </p:spPr>
        <p:txBody>
          <a:bodyPr/>
          <a:lstStyle/>
          <a:p>
            <a:r>
              <a:rPr lang="de-DE" dirty="0"/>
              <a:t>Thema, Name des Referenten/der Referentin</a:t>
            </a:r>
          </a:p>
        </p:txBody>
      </p:sp>
      <p:sp>
        <p:nvSpPr>
          <p:cNvPr id="4" name="Foliennummernplatzhalter 3">
            <a:extLst>
              <a:ext uri="{FF2B5EF4-FFF2-40B4-BE49-F238E27FC236}">
                <a16:creationId xmlns:a16="http://schemas.microsoft.com/office/drawing/2014/main" id="{406C2600-20BB-F048-B90E-34135BB72B26}"/>
              </a:ext>
            </a:extLst>
          </p:cNvPr>
          <p:cNvSpPr>
            <a:spLocks noGrp="1"/>
          </p:cNvSpPr>
          <p:nvPr>
            <p:ph type="sldNum" sz="quarter" idx="12"/>
          </p:nvPr>
        </p:nvSpPr>
        <p:spPr/>
        <p:txBody>
          <a:bodyPr/>
          <a:lstStyle/>
          <a:p>
            <a:fld id="{3E01A2B2-10AD-754B-9B4C-E5B6FED423D0}" type="slidenum">
              <a:rPr lang="de-DE" smtClean="0"/>
              <a:pPr/>
              <a:t>‹#›</a:t>
            </a:fld>
            <a:endParaRPr lang="de-DE"/>
          </a:p>
        </p:txBody>
      </p:sp>
    </p:spTree>
    <p:extLst>
      <p:ext uri="{BB962C8B-B14F-4D97-AF65-F5344CB8AC3E}">
        <p14:creationId xmlns:p14="http://schemas.microsoft.com/office/powerpoint/2010/main" val="2681167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Leerseite_unsichtbare_Headline">
    <p:spTree>
      <p:nvGrpSpPr>
        <p:cNvPr id="1" name=""/>
        <p:cNvGrpSpPr/>
        <p:nvPr/>
      </p:nvGrpSpPr>
      <p:grpSpPr>
        <a:xfrm>
          <a:off x="0" y="0"/>
          <a:ext cx="0" cy="0"/>
          <a:chOff x="0" y="0"/>
          <a:chExt cx="0" cy="0"/>
        </a:xfrm>
      </p:grpSpPr>
      <p:sp>
        <p:nvSpPr>
          <p:cNvPr id="7" name="Titel 1" hidden="1">
            <a:extLst>
              <a:ext uri="{FF2B5EF4-FFF2-40B4-BE49-F238E27FC236}">
                <a16:creationId xmlns:a16="http://schemas.microsoft.com/office/drawing/2014/main" id="{CBFE5B7B-3B95-C043-BB34-2A277601CB10}"/>
              </a:ext>
            </a:extLst>
          </p:cNvPr>
          <p:cNvSpPr>
            <a:spLocks noGrp="1"/>
          </p:cNvSpPr>
          <p:nvPr>
            <p:ph type="title" hasCustomPrompt="1"/>
          </p:nvPr>
        </p:nvSpPr>
        <p:spPr>
          <a:xfrm>
            <a:off x="214768" y="1203598"/>
            <a:ext cx="8533695" cy="503882"/>
          </a:xfrm>
          <a:prstGeom prst="rect">
            <a:avLst/>
          </a:prstGeom>
        </p:spPr>
        <p:txBody>
          <a:bodyPr/>
          <a:lstStyle>
            <a:lvl1pPr algn="l">
              <a:defRPr sz="2600" b="0"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42BD08BA-13EA-E54B-84CB-D68FE554512F}"/>
              </a:ext>
            </a:extLst>
          </p:cNvPr>
          <p:cNvSpPr>
            <a:spLocks noGrp="1"/>
          </p:cNvSpPr>
          <p:nvPr>
            <p:ph type="dt" sz="half" idx="10"/>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B9531825-4A1E-E045-B431-45CE2BEDC998}"/>
              </a:ext>
            </a:extLst>
          </p:cNvPr>
          <p:cNvSpPr>
            <a:spLocks noGrp="1"/>
          </p:cNvSpPr>
          <p:nvPr>
            <p:ph type="ftr" sz="quarter" idx="11"/>
          </p:nvPr>
        </p:nvSpPr>
        <p:spPr>
          <a:xfrm>
            <a:off x="2915817" y="4769238"/>
            <a:ext cx="3313998" cy="273844"/>
          </a:xfrm>
          <a:prstGeom prst="rect">
            <a:avLst/>
          </a:prstGeom>
        </p:spPr>
        <p:txBody>
          <a:bodyPr/>
          <a:lstStyle/>
          <a:p>
            <a:r>
              <a:rPr lang="de-DE" dirty="0"/>
              <a:t>Thema, Name des Referenten/der Referentin</a:t>
            </a:r>
          </a:p>
        </p:txBody>
      </p:sp>
      <p:sp>
        <p:nvSpPr>
          <p:cNvPr id="4" name="Foliennummernplatzhalter 3">
            <a:extLst>
              <a:ext uri="{FF2B5EF4-FFF2-40B4-BE49-F238E27FC236}">
                <a16:creationId xmlns:a16="http://schemas.microsoft.com/office/drawing/2014/main" id="{406C2600-20BB-F048-B90E-34135BB72B26}"/>
              </a:ext>
            </a:extLst>
          </p:cNvPr>
          <p:cNvSpPr>
            <a:spLocks noGrp="1"/>
          </p:cNvSpPr>
          <p:nvPr>
            <p:ph type="sldNum" sz="quarter" idx="12"/>
          </p:nvPr>
        </p:nvSpPr>
        <p:spPr/>
        <p:txBody>
          <a:bodyPr/>
          <a:lstStyle/>
          <a:p>
            <a:fld id="{3E01A2B2-10AD-754B-9B4C-E5B6FED423D0}" type="slidenum">
              <a:rPr lang="de-DE" smtClean="0"/>
              <a:pPr/>
              <a:t>‹#›</a:t>
            </a:fld>
            <a:endParaRPr lang="de-DE"/>
          </a:p>
        </p:txBody>
      </p:sp>
      <p:pic>
        <p:nvPicPr>
          <p:cNvPr id="8" name="Grafik 7" descr="Ein Bild, das Text enthält.&#10;&#10;Automatisch generierte Beschreibung">
            <a:extLst>
              <a:ext uri="{FF2B5EF4-FFF2-40B4-BE49-F238E27FC236}">
                <a16:creationId xmlns:a16="http://schemas.microsoft.com/office/drawing/2014/main" id="{F95A0183-0B8B-F544-8725-D89E8A90E0A6}"/>
              </a:ext>
            </a:extLst>
          </p:cNvPr>
          <p:cNvPicPr>
            <a:picLocks noChangeAspect="1"/>
          </p:cNvPicPr>
          <p:nvPr userDrawn="1"/>
        </p:nvPicPr>
        <p:blipFill>
          <a:blip r:embed="rId2"/>
          <a:stretch>
            <a:fillRect/>
          </a:stretch>
        </p:blipFill>
        <p:spPr>
          <a:xfrm>
            <a:off x="323850" y="1932777"/>
            <a:ext cx="2868462" cy="1980000"/>
          </a:xfrm>
          <a:prstGeom prst="rect">
            <a:avLst/>
          </a:prstGeom>
        </p:spPr>
      </p:pic>
      <p:sp>
        <p:nvSpPr>
          <p:cNvPr id="9" name="Textplatzhalter 9">
            <a:extLst>
              <a:ext uri="{FF2B5EF4-FFF2-40B4-BE49-F238E27FC236}">
                <a16:creationId xmlns:a16="http://schemas.microsoft.com/office/drawing/2014/main" id="{0FD2F058-5DDA-564D-817E-143ECB6F4B80}"/>
              </a:ext>
            </a:extLst>
          </p:cNvPr>
          <p:cNvSpPr>
            <a:spLocks noGrp="1"/>
          </p:cNvSpPr>
          <p:nvPr>
            <p:ph type="body" sz="quarter" idx="14" hasCustomPrompt="1"/>
          </p:nvPr>
        </p:nvSpPr>
        <p:spPr>
          <a:xfrm>
            <a:off x="3419872" y="1765020"/>
            <a:ext cx="5328591" cy="2304253"/>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a:defRPr sz="2600">
                <a:latin typeface="TheSans UHH Bold Caps"/>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en-GB" noProof="0" dirty="0"/>
              <a:t>This project is part of the “</a:t>
            </a:r>
            <a:r>
              <a:rPr lang="en-GB" noProof="0" dirty="0" err="1"/>
              <a:t>Qualitätsoffensive</a:t>
            </a:r>
            <a:r>
              <a:rPr lang="en-GB" noProof="0" dirty="0"/>
              <a:t> </a:t>
            </a:r>
            <a:r>
              <a:rPr lang="en-GB" noProof="0" dirty="0" err="1"/>
              <a:t>Lehrerbildung</a:t>
            </a:r>
            <a:r>
              <a:rPr lang="en-GB" noProof="0" dirty="0"/>
              <a:t>”, a joint initiative of the Federal Government and the Länder which aims to improve the quality of teacher training. The programme is funded by the Federal Ministry of Education and Research. The authors are responsible for the content of this publication.</a:t>
            </a:r>
          </a:p>
        </p:txBody>
      </p:sp>
    </p:spTree>
    <p:extLst>
      <p:ext uri="{BB962C8B-B14F-4D97-AF65-F5344CB8AC3E}">
        <p14:creationId xmlns:p14="http://schemas.microsoft.com/office/powerpoint/2010/main" val="351322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BFF60-99A9-0E23-682D-36696F50AB5C}"/>
              </a:ext>
            </a:extLst>
          </p:cNvPr>
          <p:cNvPicPr>
            <a:picLocks noChangeAspect="1"/>
          </p:cNvPicPr>
          <p:nvPr userDrawn="1"/>
        </p:nvPicPr>
        <p:blipFill>
          <a:blip r:embed="rId2"/>
          <a:stretch>
            <a:fillRect/>
          </a:stretch>
        </p:blipFill>
        <p:spPr>
          <a:xfrm>
            <a:off x="2076303" y="380109"/>
            <a:ext cx="1829124" cy="374888"/>
          </a:xfrm>
          <a:prstGeom prst="rect">
            <a:avLst/>
          </a:prstGeom>
        </p:spPr>
      </p:pic>
      <p:pic>
        <p:nvPicPr>
          <p:cNvPr id="5" name="Picture 4">
            <a:extLst>
              <a:ext uri="{FF2B5EF4-FFF2-40B4-BE49-F238E27FC236}">
                <a16:creationId xmlns:a16="http://schemas.microsoft.com/office/drawing/2014/main" id="{6D6E9770-2681-C040-5805-8733E754392F}"/>
              </a:ext>
            </a:extLst>
          </p:cNvPr>
          <p:cNvPicPr>
            <a:picLocks noChangeAspect="1"/>
          </p:cNvPicPr>
          <p:nvPr userDrawn="1"/>
        </p:nvPicPr>
        <p:blipFill>
          <a:blip r:embed="rId3"/>
          <a:stretch>
            <a:fillRect/>
          </a:stretch>
        </p:blipFill>
        <p:spPr>
          <a:xfrm>
            <a:off x="4215001" y="301015"/>
            <a:ext cx="1703609" cy="464468"/>
          </a:xfrm>
          <a:prstGeom prst="rect">
            <a:avLst/>
          </a:prstGeom>
        </p:spPr>
      </p:pic>
      <p:pic>
        <p:nvPicPr>
          <p:cNvPr id="6" name="Picture 5">
            <a:extLst>
              <a:ext uri="{FF2B5EF4-FFF2-40B4-BE49-F238E27FC236}">
                <a16:creationId xmlns:a16="http://schemas.microsoft.com/office/drawing/2014/main" id="{3A9B3854-B41E-C10A-B4CE-4B2C5EC329A8}"/>
              </a:ext>
            </a:extLst>
          </p:cNvPr>
          <p:cNvPicPr>
            <a:picLocks noChangeAspect="1"/>
          </p:cNvPicPr>
          <p:nvPr userDrawn="1"/>
        </p:nvPicPr>
        <p:blipFill>
          <a:blip r:embed="rId4"/>
          <a:stretch>
            <a:fillRect/>
          </a:stretch>
        </p:blipFill>
        <p:spPr>
          <a:xfrm>
            <a:off x="6156176" y="33228"/>
            <a:ext cx="2915816" cy="1000043"/>
          </a:xfrm>
          <a:prstGeom prst="rect">
            <a:avLst/>
          </a:prstGeom>
        </p:spPr>
      </p:pic>
      <p:sp>
        <p:nvSpPr>
          <p:cNvPr id="7" name="Textplatzhalter 13">
            <a:extLst>
              <a:ext uri="{FF2B5EF4-FFF2-40B4-BE49-F238E27FC236}">
                <a16:creationId xmlns:a16="http://schemas.microsoft.com/office/drawing/2014/main" id="{5496642D-D421-061D-562C-B4DAFBC92C44}"/>
              </a:ext>
            </a:extLst>
          </p:cNvPr>
          <p:cNvSpPr>
            <a:spLocks noGrp="1"/>
          </p:cNvSpPr>
          <p:nvPr>
            <p:ph type="body" sz="quarter" idx="11" hasCustomPrompt="1"/>
          </p:nvPr>
        </p:nvSpPr>
        <p:spPr>
          <a:xfrm>
            <a:off x="2231393" y="3363838"/>
            <a:ext cx="4681215" cy="370800"/>
          </a:xfrm>
          <a:prstGeom prst="rect">
            <a:avLst/>
          </a:prstGeom>
        </p:spPr>
        <p:txBody>
          <a:bodyPr vert="horz"/>
          <a:lstStyle>
            <a:lvl1pPr marL="0" indent="0">
              <a:buNone/>
              <a:defRPr sz="1700" b="1" i="0">
                <a:solidFill>
                  <a:schemeClr val="tx1"/>
                </a:solidFill>
                <a:latin typeface="Arial" panose="020B0604020202020204" pitchFamily="34" charset="0"/>
                <a:cs typeface="Arial" panose="020B0604020202020204" pitchFamily="34" charset="0"/>
              </a:defRPr>
            </a:lvl1pPr>
            <a:lvl2pPr marL="457200" indent="0">
              <a:buNone/>
              <a:defRPr sz="2000">
                <a:solidFill>
                  <a:srgbClr val="FFFFFF"/>
                </a:solidFill>
                <a:latin typeface="TheSans Uhh Bold Caps"/>
                <a:cs typeface="TheSans Uhh Bold Caps"/>
              </a:defRPr>
            </a:lvl2pPr>
            <a:lvl3pPr marL="914400" indent="0">
              <a:buNone/>
              <a:defRPr sz="2000">
                <a:solidFill>
                  <a:srgbClr val="FFFFFF"/>
                </a:solidFill>
                <a:latin typeface="TheSans Uhh Bold Caps"/>
                <a:cs typeface="TheSans Uhh Bold Caps"/>
              </a:defRPr>
            </a:lvl3pPr>
            <a:lvl4pPr marL="1371600" indent="0">
              <a:buNone/>
              <a:defRPr sz="2000">
                <a:solidFill>
                  <a:srgbClr val="FFFFFF"/>
                </a:solidFill>
                <a:latin typeface="TheSans Uhh Bold Caps"/>
                <a:cs typeface="TheSans Uhh Bold Caps"/>
              </a:defRPr>
            </a:lvl4pPr>
            <a:lvl5pPr marL="1828800" indent="0">
              <a:buNone/>
              <a:defRPr sz="2000">
                <a:solidFill>
                  <a:srgbClr val="FFFFFF"/>
                </a:solidFill>
                <a:latin typeface="TheSans Uhh Bold Caps"/>
                <a:cs typeface="TheSans Uhh Bold Caps"/>
              </a:defRPr>
            </a:lvl5pPr>
          </a:lstStyle>
          <a:p>
            <a:pPr lvl="0"/>
            <a:r>
              <a:rPr lang="de-DE" dirty="0"/>
              <a:t>Name des Referenten/der Referentin</a:t>
            </a:r>
          </a:p>
        </p:txBody>
      </p:sp>
      <p:sp>
        <p:nvSpPr>
          <p:cNvPr id="8" name="Titel 1">
            <a:extLst>
              <a:ext uri="{FF2B5EF4-FFF2-40B4-BE49-F238E27FC236}">
                <a16:creationId xmlns:a16="http://schemas.microsoft.com/office/drawing/2014/main" id="{4617B557-567B-2F8D-C8AF-86B481CEAF80}"/>
              </a:ext>
            </a:extLst>
          </p:cNvPr>
          <p:cNvSpPr>
            <a:spLocks noGrp="1"/>
          </p:cNvSpPr>
          <p:nvPr>
            <p:ph type="title" hasCustomPrompt="1"/>
          </p:nvPr>
        </p:nvSpPr>
        <p:spPr>
          <a:xfrm>
            <a:off x="1709682" y="1131590"/>
            <a:ext cx="5724636" cy="1015200"/>
          </a:xfrm>
          <a:prstGeom prst="rect">
            <a:avLst/>
          </a:prstGeom>
        </p:spPr>
        <p:txBody>
          <a:bodyPr/>
          <a:lstStyle>
            <a:lvl1pPr algn="ctr">
              <a:defRPr sz="2800" b="1" i="0">
                <a:solidFill>
                  <a:schemeClr val="tx1"/>
                </a:solidFill>
                <a:latin typeface="Arial" panose="020B0604020202020204" pitchFamily="34" charset="0"/>
                <a:cs typeface="Arial" panose="020B0604020202020204" pitchFamily="34" charset="0"/>
              </a:defRPr>
            </a:lvl1pPr>
          </a:lstStyle>
          <a:p>
            <a:r>
              <a:rPr lang="de-DE" dirty="0"/>
              <a:t>Dies ist ein Blindtext. Hier steht die Headline oder der Name der Veranstaltung</a:t>
            </a:r>
          </a:p>
        </p:txBody>
      </p:sp>
      <p:cxnSp>
        <p:nvCxnSpPr>
          <p:cNvPr id="9" name="Gerade Verbindung 10">
            <a:extLst>
              <a:ext uri="{FF2B5EF4-FFF2-40B4-BE49-F238E27FC236}">
                <a16:creationId xmlns:a16="http://schemas.microsoft.com/office/drawing/2014/main" id="{37EBE4A8-5E31-291E-9EAB-8DD474C99C82}"/>
              </a:ext>
              <a:ext uri="{C183D7F6-B498-43B3-948B-1728B52AA6E4}">
                <adec:decorative xmlns:adec="http://schemas.microsoft.com/office/drawing/2017/decorative" val="1"/>
              </a:ext>
            </a:extLst>
          </p:cNvPr>
          <p:cNvCxnSpPr>
            <a:cxnSpLocks/>
          </p:cNvCxnSpPr>
          <p:nvPr userDrawn="1"/>
        </p:nvCxnSpPr>
        <p:spPr>
          <a:xfrm>
            <a:off x="1046270" y="2787774"/>
            <a:ext cx="7051460" cy="0"/>
          </a:xfrm>
          <a:prstGeom prst="line">
            <a:avLst/>
          </a:prstGeom>
          <a:noFill/>
          <a:ln w="38100" cap="flat" cmpd="sng" algn="ctr">
            <a:solidFill>
              <a:schemeClr val="tx1"/>
            </a:solidFill>
            <a:prstDash val="solid"/>
          </a:ln>
          <a:effectLst/>
        </p:spPr>
      </p:cxnSp>
      <p:sp>
        <p:nvSpPr>
          <p:cNvPr id="13" name="Textplatzhalter 13">
            <a:extLst>
              <a:ext uri="{FF2B5EF4-FFF2-40B4-BE49-F238E27FC236}">
                <a16:creationId xmlns:a16="http://schemas.microsoft.com/office/drawing/2014/main" id="{9F37DD32-067A-E7B4-BE54-BED4DA6A7D7F}"/>
              </a:ext>
            </a:extLst>
          </p:cNvPr>
          <p:cNvSpPr>
            <a:spLocks noGrp="1"/>
          </p:cNvSpPr>
          <p:nvPr>
            <p:ph type="body" sz="quarter" idx="12" hasCustomPrompt="1"/>
          </p:nvPr>
        </p:nvSpPr>
        <p:spPr>
          <a:xfrm>
            <a:off x="2231392" y="3856126"/>
            <a:ext cx="4681215" cy="370800"/>
          </a:xfrm>
          <a:prstGeom prst="rect">
            <a:avLst/>
          </a:prstGeom>
        </p:spPr>
        <p:txBody>
          <a:bodyPr vert="horz"/>
          <a:lstStyle>
            <a:lvl1pPr marL="0" indent="0">
              <a:buNone/>
              <a:defRPr sz="1700" b="0" i="0">
                <a:solidFill>
                  <a:schemeClr val="tx1"/>
                </a:solidFill>
                <a:latin typeface="Arial" panose="020B0604020202020204" pitchFamily="34" charset="0"/>
                <a:cs typeface="Arial" panose="020B0604020202020204" pitchFamily="34" charset="0"/>
              </a:defRPr>
            </a:lvl1pPr>
            <a:lvl2pPr marL="457200" indent="0">
              <a:buNone/>
              <a:defRPr sz="2000">
                <a:solidFill>
                  <a:srgbClr val="FFFFFF"/>
                </a:solidFill>
                <a:latin typeface="TheSans Uhh Bold Caps"/>
                <a:cs typeface="TheSans Uhh Bold Caps"/>
              </a:defRPr>
            </a:lvl2pPr>
            <a:lvl3pPr marL="914400" indent="0">
              <a:buNone/>
              <a:defRPr sz="2000">
                <a:solidFill>
                  <a:srgbClr val="FFFFFF"/>
                </a:solidFill>
                <a:latin typeface="TheSans Uhh Bold Caps"/>
                <a:cs typeface="TheSans Uhh Bold Caps"/>
              </a:defRPr>
            </a:lvl3pPr>
            <a:lvl4pPr marL="1371600" indent="0">
              <a:buNone/>
              <a:defRPr sz="2000">
                <a:solidFill>
                  <a:srgbClr val="FFFFFF"/>
                </a:solidFill>
                <a:latin typeface="TheSans Uhh Bold Caps"/>
                <a:cs typeface="TheSans Uhh Bold Caps"/>
              </a:defRPr>
            </a:lvl4pPr>
            <a:lvl5pPr marL="1828800" indent="0">
              <a:buNone/>
              <a:defRPr sz="2000">
                <a:solidFill>
                  <a:srgbClr val="FFFFFF"/>
                </a:solidFill>
                <a:latin typeface="TheSans Uhh Bold Caps"/>
                <a:cs typeface="TheSans Uhh Bold Caps"/>
              </a:defRPr>
            </a:lvl5pPr>
          </a:lstStyle>
          <a:p>
            <a:pPr lvl="0"/>
            <a:r>
              <a:rPr lang="de-DE" dirty="0"/>
              <a:t>Name des Referenten/der Referentin</a:t>
            </a:r>
          </a:p>
        </p:txBody>
      </p:sp>
    </p:spTree>
    <p:extLst>
      <p:ext uri="{BB962C8B-B14F-4D97-AF65-F5344CB8AC3E}">
        <p14:creationId xmlns:p14="http://schemas.microsoft.com/office/powerpoint/2010/main" val="265546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_zwei_Bilder">
    <p:spTree>
      <p:nvGrpSpPr>
        <p:cNvPr id="1" name=""/>
        <p:cNvGrpSpPr/>
        <p:nvPr/>
      </p:nvGrpSpPr>
      <p:grpSpPr>
        <a:xfrm>
          <a:off x="0" y="0"/>
          <a:ext cx="0" cy="0"/>
          <a:chOff x="0" y="0"/>
          <a:chExt cx="0" cy="0"/>
        </a:xfrm>
      </p:grpSpPr>
      <p:sp>
        <p:nvSpPr>
          <p:cNvPr id="21" name="Textplatzhalter 13">
            <a:extLst>
              <a:ext uri="{FF2B5EF4-FFF2-40B4-BE49-F238E27FC236}">
                <a16:creationId xmlns:a16="http://schemas.microsoft.com/office/drawing/2014/main" id="{1DDD041E-DBF9-6D48-993C-62DD3D91D74F}"/>
              </a:ext>
            </a:extLst>
          </p:cNvPr>
          <p:cNvSpPr>
            <a:spLocks noGrp="1"/>
          </p:cNvSpPr>
          <p:nvPr>
            <p:ph type="body" sz="quarter" idx="10" hasCustomPrompt="1"/>
          </p:nvPr>
        </p:nvSpPr>
        <p:spPr>
          <a:xfrm>
            <a:off x="250825" y="3579862"/>
            <a:ext cx="4395258" cy="370800"/>
          </a:xfrm>
          <a:prstGeom prst="rect">
            <a:avLst/>
          </a:prstGeom>
        </p:spPr>
        <p:txBody>
          <a:bodyPr vert="horz"/>
          <a:lstStyle>
            <a:lvl1pPr marL="0" indent="0">
              <a:buNone/>
              <a:defRPr sz="1700" b="0" i="0">
                <a:solidFill>
                  <a:schemeClr val="tx1"/>
                </a:solidFill>
                <a:latin typeface="Arial" panose="020B0604020202020204" pitchFamily="34" charset="0"/>
                <a:cs typeface="Arial" panose="020B0604020202020204" pitchFamily="34" charset="0"/>
              </a:defRPr>
            </a:lvl1pPr>
            <a:lvl2pPr marL="457200" indent="0">
              <a:buNone/>
              <a:defRPr sz="2000">
                <a:solidFill>
                  <a:srgbClr val="FFFFFF"/>
                </a:solidFill>
                <a:latin typeface="TheSans Uhh Bold Caps"/>
                <a:cs typeface="TheSans Uhh Bold Caps"/>
              </a:defRPr>
            </a:lvl2pPr>
            <a:lvl3pPr marL="914400" indent="0">
              <a:buNone/>
              <a:defRPr sz="2000">
                <a:solidFill>
                  <a:srgbClr val="FFFFFF"/>
                </a:solidFill>
                <a:latin typeface="TheSans Uhh Bold Caps"/>
                <a:cs typeface="TheSans Uhh Bold Caps"/>
              </a:defRPr>
            </a:lvl3pPr>
            <a:lvl4pPr marL="1371600" indent="0">
              <a:buNone/>
              <a:defRPr sz="2000">
                <a:solidFill>
                  <a:srgbClr val="FFFFFF"/>
                </a:solidFill>
                <a:latin typeface="TheSans Uhh Bold Caps"/>
                <a:cs typeface="TheSans Uhh Bold Caps"/>
              </a:defRPr>
            </a:lvl4pPr>
            <a:lvl5pPr marL="1828800" indent="0">
              <a:buNone/>
              <a:defRPr sz="2000">
                <a:solidFill>
                  <a:srgbClr val="FFFFFF"/>
                </a:solidFill>
                <a:latin typeface="TheSans Uhh Bold Caps"/>
                <a:cs typeface="TheSans Uhh Bold Caps"/>
              </a:defRPr>
            </a:lvl5pPr>
          </a:lstStyle>
          <a:p>
            <a:pPr lvl="0"/>
            <a:r>
              <a:rPr lang="de-DE" dirty="0"/>
              <a:t>Name des Referenten/der Referentin</a:t>
            </a:r>
          </a:p>
        </p:txBody>
      </p:sp>
      <p:sp>
        <p:nvSpPr>
          <p:cNvPr id="20" name="Titel 1">
            <a:extLst>
              <a:ext uri="{FF2B5EF4-FFF2-40B4-BE49-F238E27FC236}">
                <a16:creationId xmlns:a16="http://schemas.microsoft.com/office/drawing/2014/main" id="{33F5C484-EF40-FE47-9DFE-5167591A751D}"/>
              </a:ext>
            </a:extLst>
          </p:cNvPr>
          <p:cNvSpPr>
            <a:spLocks noGrp="1"/>
          </p:cNvSpPr>
          <p:nvPr>
            <p:ph type="title" hasCustomPrompt="1"/>
          </p:nvPr>
        </p:nvSpPr>
        <p:spPr>
          <a:xfrm>
            <a:off x="251520" y="3994928"/>
            <a:ext cx="8096400" cy="1015200"/>
          </a:xfrm>
          <a:prstGeom prst="rect">
            <a:avLst/>
          </a:prstGeom>
        </p:spPr>
        <p:txBody>
          <a:bodyPr/>
          <a:lstStyle>
            <a:lvl1pPr algn="l">
              <a:defRPr sz="2800" b="1" i="0">
                <a:solidFill>
                  <a:schemeClr val="tx1"/>
                </a:solidFill>
                <a:latin typeface="Arial" panose="020B0604020202020204" pitchFamily="34" charset="0"/>
                <a:cs typeface="Arial" panose="020B0604020202020204" pitchFamily="34" charset="0"/>
              </a:defRPr>
            </a:lvl1pPr>
          </a:lstStyle>
          <a:p>
            <a:r>
              <a:rPr lang="de-DE" dirty="0"/>
              <a:t>Dies ist ein Blindtext. Hier steht die Headline oder der Name der Veranstaltung</a:t>
            </a:r>
          </a:p>
        </p:txBody>
      </p:sp>
      <p:pic>
        <p:nvPicPr>
          <p:cNvPr id="9" name="background-84678_1920.jpg">
            <a:extLst>
              <a:ext uri="{C183D7F6-B498-43B3-948B-1728B52AA6E4}">
                <adec:decorative xmlns:adec="http://schemas.microsoft.com/office/drawing/2017/decorative" val="1"/>
              </a:ext>
            </a:extLst>
          </p:cNvPr>
          <p:cNvPicPr>
            <a:picLocks noChangeAspect="1"/>
          </p:cNvPicPr>
          <p:nvPr userDrawn="1"/>
        </p:nvPicPr>
        <p:blipFill rotWithShape="1">
          <a:blip r:embed="rId2" r:link="rId3">
            <a:extLst>
              <a:ext uri="{28A0092B-C50C-407E-A947-70E740481C1C}">
                <a14:useLocalDpi xmlns:a14="http://schemas.microsoft.com/office/drawing/2010/main" val="0"/>
              </a:ext>
            </a:extLst>
          </a:blip>
          <a:srcRect l="11847" r="-1" b="35838"/>
          <a:stretch>
            <a:fillRect/>
          </a:stretch>
        </p:blipFill>
        <p:spPr>
          <a:xfrm>
            <a:off x="-1" y="1052007"/>
            <a:ext cx="4497917" cy="2455340"/>
          </a:xfrm>
          <a:prstGeom prst="rect">
            <a:avLst/>
          </a:prstGeom>
        </p:spPr>
      </p:pic>
      <p:pic>
        <p:nvPicPr>
          <p:cNvPr id="10" name="background-84678_1920.jpg">
            <a:extLst>
              <a:ext uri="{C183D7F6-B498-43B3-948B-1728B52AA6E4}">
                <adec:decorative xmlns:adec="http://schemas.microsoft.com/office/drawing/2017/decorative" val="1"/>
              </a:ext>
            </a:extLst>
          </p:cNvPr>
          <p:cNvPicPr>
            <a:picLocks noChangeAspect="1"/>
          </p:cNvPicPr>
          <p:nvPr userDrawn="1"/>
        </p:nvPicPr>
        <p:blipFill rotWithShape="1">
          <a:blip r:embed="rId4" r:link="rId5">
            <a:extLst>
              <a:ext uri="{28A0092B-C50C-407E-A947-70E740481C1C}">
                <a14:useLocalDpi xmlns:a14="http://schemas.microsoft.com/office/drawing/2010/main" val="0"/>
              </a:ext>
            </a:extLst>
          </a:blip>
          <a:srcRect r="21458" b="35496"/>
          <a:stretch>
            <a:fillRect/>
          </a:stretch>
        </p:blipFill>
        <p:spPr>
          <a:xfrm>
            <a:off x="4646083" y="1052007"/>
            <a:ext cx="4497917" cy="2462639"/>
          </a:xfrm>
          <a:prstGeom prst="rect">
            <a:avLst/>
          </a:prstGeom>
        </p:spPr>
      </p:pic>
      <p:sp>
        <p:nvSpPr>
          <p:cNvPr id="12" name="Bildplatzhalter 15"/>
          <p:cNvSpPr>
            <a:spLocks noGrp="1"/>
          </p:cNvSpPr>
          <p:nvPr>
            <p:ph type="pic" sz="quarter" idx="11" hasCustomPrompt="1"/>
          </p:nvPr>
        </p:nvSpPr>
        <p:spPr>
          <a:xfrm>
            <a:off x="-1" y="1052514"/>
            <a:ext cx="4497388" cy="245534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FFFFFF"/>
                </a:solidFill>
                <a:latin typeface="Arial" panose="020B0604020202020204" pitchFamily="34" charset="0"/>
                <a:cs typeface="Arial" panose="020B0604020202020204" pitchFamily="34" charset="0"/>
              </a:defRPr>
            </a:lvl1pPr>
          </a:lstStyle>
          <a:p>
            <a:r>
              <a:rPr lang="de-DE" dirty="0"/>
              <a:t>Bild einfügen und mit Alternativtext versehen</a:t>
            </a:r>
          </a:p>
        </p:txBody>
      </p:sp>
      <p:sp>
        <p:nvSpPr>
          <p:cNvPr id="13" name="Bildplatzhalter 17"/>
          <p:cNvSpPr>
            <a:spLocks noGrp="1"/>
          </p:cNvSpPr>
          <p:nvPr>
            <p:ph type="pic" sz="quarter" idx="12" hasCustomPrompt="1"/>
          </p:nvPr>
        </p:nvSpPr>
        <p:spPr>
          <a:xfrm>
            <a:off x="4646083" y="1052513"/>
            <a:ext cx="4497917" cy="2454834"/>
          </a:xfrm>
          <a:prstGeom prst="rect">
            <a:avLst/>
          </a:prstGeom>
        </p:spPr>
        <p:txBody>
          <a:bodyPr>
            <a:normAutofit/>
          </a:bodyPr>
          <a:lstStyle>
            <a:lvl1pPr marL="0" indent="0">
              <a:buNone/>
              <a:defRPr sz="1400">
                <a:solidFill>
                  <a:srgbClr val="FFFFFF"/>
                </a:solidFill>
                <a:latin typeface="Arial" panose="020B0604020202020204" pitchFamily="34" charset="0"/>
                <a:cs typeface="Arial" panose="020B0604020202020204" pitchFamily="34" charset="0"/>
              </a:defRPr>
            </a:lvl1pPr>
          </a:lstStyle>
          <a:p>
            <a:r>
              <a:rPr lang="de-DE" dirty="0"/>
              <a:t>Bild einfügen und mit Alternativtext versehen</a:t>
            </a:r>
          </a:p>
        </p:txBody>
      </p:sp>
      <p:cxnSp>
        <p:nvCxnSpPr>
          <p:cNvPr id="19" name="Gerade Verbindung 18">
            <a:extLst>
              <a:ext uri="{FF2B5EF4-FFF2-40B4-BE49-F238E27FC236}">
                <a16:creationId xmlns:a16="http://schemas.microsoft.com/office/drawing/2014/main" id="{AB18881F-3A1A-C240-A3D5-F269619F19B9}"/>
              </a:ext>
              <a:ext uri="{C183D7F6-B498-43B3-948B-1728B52AA6E4}">
                <adec:decorative xmlns:adec="http://schemas.microsoft.com/office/drawing/2017/decorative" val="1"/>
              </a:ext>
            </a:extLst>
          </p:cNvPr>
          <p:cNvCxnSpPr/>
          <p:nvPr userDrawn="1"/>
        </p:nvCxnSpPr>
        <p:spPr>
          <a:xfrm>
            <a:off x="0" y="3988132"/>
            <a:ext cx="8172400" cy="0"/>
          </a:xfrm>
          <a:prstGeom prst="line">
            <a:avLst/>
          </a:prstGeom>
          <a:noFill/>
          <a:ln w="38100" cap="flat" cmpd="sng" algn="ctr">
            <a:solidFill>
              <a:schemeClr val="tx1"/>
            </a:solidFill>
            <a:prstDash val="solid"/>
          </a:ln>
          <a:effectLst/>
        </p:spPr>
      </p:cxnSp>
    </p:spTree>
    <p:extLst>
      <p:ext uri="{BB962C8B-B14F-4D97-AF65-F5344CB8AC3E}">
        <p14:creationId xmlns:p14="http://schemas.microsoft.com/office/powerpoint/2010/main" val="181936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a_Titelfolie_einfarbiger_HG_Steingrau">
    <p:spTree>
      <p:nvGrpSpPr>
        <p:cNvPr id="1" name=""/>
        <p:cNvGrpSpPr/>
        <p:nvPr/>
      </p:nvGrpSpPr>
      <p:grpSpPr>
        <a:xfrm>
          <a:off x="0" y="0"/>
          <a:ext cx="0" cy="0"/>
          <a:chOff x="0" y="0"/>
          <a:chExt cx="0" cy="0"/>
        </a:xfrm>
      </p:grpSpPr>
      <p:sp>
        <p:nvSpPr>
          <p:cNvPr id="12" name="Rechteck 11">
            <a:extLst>
              <a:ext uri="{C183D7F6-B498-43B3-948B-1728B52AA6E4}">
                <adec:decorative xmlns:adec="http://schemas.microsoft.com/office/drawing/2017/decorative" val="1"/>
              </a:ext>
            </a:extLst>
          </p:cNvPr>
          <p:cNvSpPr/>
          <p:nvPr userDrawn="1"/>
        </p:nvSpPr>
        <p:spPr>
          <a:xfrm>
            <a:off x="0" y="1052006"/>
            <a:ext cx="9144000" cy="4091494"/>
          </a:xfrm>
          <a:prstGeom prst="rect">
            <a:avLst/>
          </a:prstGeom>
          <a:gradFill>
            <a:gsLst>
              <a:gs pos="0">
                <a:schemeClr val="accent1">
                  <a:tint val="100000"/>
                  <a:shade val="100000"/>
                  <a:satMod val="130000"/>
                </a:schemeClr>
              </a:gs>
              <a:gs pos="0">
                <a:srgbClr val="3B515B"/>
              </a:gs>
            </a:gsLst>
          </a:gra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de-DE" b="0" i="0" dirty="0">
              <a:latin typeface="Arial" panose="020B0604020202020204" pitchFamily="34" charset="0"/>
            </a:endParaRPr>
          </a:p>
        </p:txBody>
      </p:sp>
      <p:sp>
        <p:nvSpPr>
          <p:cNvPr id="9" name="Titel 1">
            <a:extLst>
              <a:ext uri="{FF2B5EF4-FFF2-40B4-BE49-F238E27FC236}">
                <a16:creationId xmlns:a16="http://schemas.microsoft.com/office/drawing/2014/main" id="{2F8586F0-C563-C342-B9DD-A1AE90DE2CE3}"/>
              </a:ext>
            </a:extLst>
          </p:cNvPr>
          <p:cNvSpPr>
            <a:spLocks noGrp="1"/>
          </p:cNvSpPr>
          <p:nvPr>
            <p:ph type="title" hasCustomPrompt="1"/>
          </p:nvPr>
        </p:nvSpPr>
        <p:spPr>
          <a:xfrm>
            <a:off x="251520" y="3994928"/>
            <a:ext cx="8096400" cy="1015200"/>
          </a:xfrm>
          <a:prstGeom prst="rect">
            <a:avLst/>
          </a:prstGeom>
        </p:spPr>
        <p:txBody>
          <a:bodyPr/>
          <a:lstStyle>
            <a:lvl1pPr algn="l">
              <a:defRPr sz="2800" b="1" i="0">
                <a:solidFill>
                  <a:schemeClr val="bg1"/>
                </a:solidFill>
                <a:latin typeface="Arial" panose="020B0604020202020204" pitchFamily="34" charset="0"/>
                <a:cs typeface="Arial" panose="020B0604020202020204" pitchFamily="34" charset="0"/>
              </a:defRPr>
            </a:lvl1pPr>
          </a:lstStyle>
          <a:p>
            <a:r>
              <a:rPr lang="de-DE" dirty="0"/>
              <a:t>Dies ist ein Blindtext. Hier steht die Headline oder der Name der Veranstaltung</a:t>
            </a:r>
          </a:p>
        </p:txBody>
      </p:sp>
      <p:sp>
        <p:nvSpPr>
          <p:cNvPr id="10" name="Textplatzhalter 13">
            <a:extLst>
              <a:ext uri="{FF2B5EF4-FFF2-40B4-BE49-F238E27FC236}">
                <a16:creationId xmlns:a16="http://schemas.microsoft.com/office/drawing/2014/main" id="{F055B374-5667-9B40-AE1E-7F5FCDB7FF83}"/>
              </a:ext>
            </a:extLst>
          </p:cNvPr>
          <p:cNvSpPr>
            <a:spLocks noGrp="1"/>
          </p:cNvSpPr>
          <p:nvPr>
            <p:ph type="body" sz="quarter" idx="10" hasCustomPrompt="1"/>
          </p:nvPr>
        </p:nvSpPr>
        <p:spPr>
          <a:xfrm>
            <a:off x="250824" y="3579862"/>
            <a:ext cx="4825231" cy="370800"/>
          </a:xfrm>
          <a:prstGeom prst="rect">
            <a:avLst/>
          </a:prstGeom>
        </p:spPr>
        <p:txBody>
          <a:bodyPr vert="horz"/>
          <a:lstStyle>
            <a:lvl1pPr marL="0" indent="0">
              <a:buNone/>
              <a:defRPr sz="1700" b="0" i="0">
                <a:solidFill>
                  <a:schemeClr val="bg1"/>
                </a:solidFill>
                <a:latin typeface="Arial" panose="020B0604020202020204" pitchFamily="34" charset="0"/>
                <a:cs typeface="Arial" panose="020B0604020202020204" pitchFamily="34" charset="0"/>
              </a:defRPr>
            </a:lvl1pPr>
            <a:lvl2pPr marL="457200" indent="0">
              <a:buNone/>
              <a:defRPr sz="2000">
                <a:solidFill>
                  <a:srgbClr val="FFFFFF"/>
                </a:solidFill>
                <a:latin typeface="TheSans Uhh Bold Caps"/>
                <a:cs typeface="TheSans Uhh Bold Caps"/>
              </a:defRPr>
            </a:lvl2pPr>
            <a:lvl3pPr marL="914400" indent="0">
              <a:buNone/>
              <a:defRPr sz="2000">
                <a:solidFill>
                  <a:srgbClr val="FFFFFF"/>
                </a:solidFill>
                <a:latin typeface="TheSans Uhh Bold Caps"/>
                <a:cs typeface="TheSans Uhh Bold Caps"/>
              </a:defRPr>
            </a:lvl3pPr>
            <a:lvl4pPr marL="1371600" indent="0">
              <a:buNone/>
              <a:defRPr sz="2000">
                <a:solidFill>
                  <a:srgbClr val="FFFFFF"/>
                </a:solidFill>
                <a:latin typeface="TheSans Uhh Bold Caps"/>
                <a:cs typeface="TheSans Uhh Bold Caps"/>
              </a:defRPr>
            </a:lvl4pPr>
            <a:lvl5pPr marL="1828800" indent="0">
              <a:buNone/>
              <a:defRPr sz="2000">
                <a:solidFill>
                  <a:srgbClr val="FFFFFF"/>
                </a:solidFill>
                <a:latin typeface="TheSans Uhh Bold Caps"/>
                <a:cs typeface="TheSans Uhh Bold Caps"/>
              </a:defRPr>
            </a:lvl5pPr>
          </a:lstStyle>
          <a:p>
            <a:pPr lvl="0"/>
            <a:r>
              <a:rPr lang="de-DE" dirty="0"/>
              <a:t>Name des Referenten/der Referentin</a:t>
            </a:r>
          </a:p>
        </p:txBody>
      </p:sp>
      <p:cxnSp>
        <p:nvCxnSpPr>
          <p:cNvPr id="8" name="Gerade Verbindung 7">
            <a:extLst>
              <a:ext uri="{FF2B5EF4-FFF2-40B4-BE49-F238E27FC236}">
                <a16:creationId xmlns:a16="http://schemas.microsoft.com/office/drawing/2014/main" id="{5486D3BD-BA29-4D44-ACB6-A4BD67D52176}"/>
              </a:ext>
              <a:ext uri="{C183D7F6-B498-43B3-948B-1728B52AA6E4}">
                <adec:decorative xmlns:adec="http://schemas.microsoft.com/office/drawing/2017/decorative" val="1"/>
              </a:ext>
            </a:extLst>
          </p:cNvPr>
          <p:cNvCxnSpPr/>
          <p:nvPr userDrawn="1"/>
        </p:nvCxnSpPr>
        <p:spPr>
          <a:xfrm>
            <a:off x="0" y="3988132"/>
            <a:ext cx="8172400" cy="0"/>
          </a:xfrm>
          <a:prstGeom prst="line">
            <a:avLst/>
          </a:prstGeom>
          <a:noFill/>
          <a:ln w="38100" cap="flat" cmpd="sng" algn="ctr">
            <a:solidFill>
              <a:schemeClr val="bg1"/>
            </a:solidFill>
            <a:prstDash val="solid"/>
          </a:ln>
          <a:effectLst/>
        </p:spPr>
      </p:cxnSp>
    </p:spTree>
    <p:extLst>
      <p:ext uri="{BB962C8B-B14F-4D97-AF65-F5344CB8AC3E}">
        <p14:creationId xmlns:p14="http://schemas.microsoft.com/office/powerpoint/2010/main" val="67305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b_Titelfolie_einfarbiger_HG_Hellblau">
    <p:spTree>
      <p:nvGrpSpPr>
        <p:cNvPr id="1" name=""/>
        <p:cNvGrpSpPr/>
        <p:nvPr/>
      </p:nvGrpSpPr>
      <p:grpSpPr>
        <a:xfrm>
          <a:off x="0" y="0"/>
          <a:ext cx="0" cy="0"/>
          <a:chOff x="0" y="0"/>
          <a:chExt cx="0" cy="0"/>
        </a:xfrm>
      </p:grpSpPr>
      <p:sp>
        <p:nvSpPr>
          <p:cNvPr id="12" name="Rechteck 11">
            <a:extLst>
              <a:ext uri="{C183D7F6-B498-43B3-948B-1728B52AA6E4}">
                <adec:decorative xmlns:adec="http://schemas.microsoft.com/office/drawing/2017/decorative" val="1"/>
              </a:ext>
            </a:extLst>
          </p:cNvPr>
          <p:cNvSpPr/>
          <p:nvPr userDrawn="1"/>
        </p:nvSpPr>
        <p:spPr>
          <a:xfrm>
            <a:off x="0" y="1052006"/>
            <a:ext cx="9144000" cy="40914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de-DE" b="0" i="0" dirty="0">
              <a:latin typeface="Arial" panose="020B0604020202020204" pitchFamily="34" charset="0"/>
            </a:endParaRPr>
          </a:p>
        </p:txBody>
      </p:sp>
      <p:sp>
        <p:nvSpPr>
          <p:cNvPr id="9" name="Titel 1">
            <a:extLst>
              <a:ext uri="{FF2B5EF4-FFF2-40B4-BE49-F238E27FC236}">
                <a16:creationId xmlns:a16="http://schemas.microsoft.com/office/drawing/2014/main" id="{5458029E-3E10-A749-8724-18E2B429A73C}"/>
              </a:ext>
            </a:extLst>
          </p:cNvPr>
          <p:cNvSpPr>
            <a:spLocks noGrp="1"/>
          </p:cNvSpPr>
          <p:nvPr>
            <p:ph type="title" hasCustomPrompt="1"/>
          </p:nvPr>
        </p:nvSpPr>
        <p:spPr>
          <a:xfrm>
            <a:off x="251520" y="3994928"/>
            <a:ext cx="8096400" cy="1015200"/>
          </a:xfrm>
          <a:prstGeom prst="rect">
            <a:avLst/>
          </a:prstGeom>
        </p:spPr>
        <p:txBody>
          <a:bodyPr/>
          <a:lstStyle>
            <a:lvl1pPr algn="l">
              <a:defRPr sz="2800" b="1" i="0">
                <a:solidFill>
                  <a:schemeClr val="bg1"/>
                </a:solidFill>
                <a:latin typeface="Arial" panose="020B0604020202020204" pitchFamily="34" charset="0"/>
                <a:cs typeface="Arial" panose="020B0604020202020204" pitchFamily="34" charset="0"/>
              </a:defRPr>
            </a:lvl1pPr>
          </a:lstStyle>
          <a:p>
            <a:r>
              <a:rPr lang="de-DE" dirty="0"/>
              <a:t>Dies ist ein Blindtext. Hier steht die Headline oder der Name der Veranstaltung</a:t>
            </a:r>
          </a:p>
        </p:txBody>
      </p:sp>
      <p:sp>
        <p:nvSpPr>
          <p:cNvPr id="10" name="Textplatzhalter 13">
            <a:extLst>
              <a:ext uri="{FF2B5EF4-FFF2-40B4-BE49-F238E27FC236}">
                <a16:creationId xmlns:a16="http://schemas.microsoft.com/office/drawing/2014/main" id="{CF1711B0-592B-8244-849E-2CCBBC90212C}"/>
              </a:ext>
            </a:extLst>
          </p:cNvPr>
          <p:cNvSpPr>
            <a:spLocks noGrp="1"/>
          </p:cNvSpPr>
          <p:nvPr>
            <p:ph type="body" sz="quarter" idx="10" hasCustomPrompt="1"/>
          </p:nvPr>
        </p:nvSpPr>
        <p:spPr>
          <a:xfrm>
            <a:off x="250824" y="3579862"/>
            <a:ext cx="4825231" cy="370800"/>
          </a:xfrm>
          <a:prstGeom prst="rect">
            <a:avLst/>
          </a:prstGeom>
        </p:spPr>
        <p:txBody>
          <a:bodyPr vert="horz"/>
          <a:lstStyle>
            <a:lvl1pPr marL="0" indent="0">
              <a:buNone/>
              <a:defRPr sz="1700" b="0" i="0">
                <a:solidFill>
                  <a:schemeClr val="bg1"/>
                </a:solidFill>
                <a:latin typeface="Arial" panose="020B0604020202020204" pitchFamily="34" charset="0"/>
                <a:cs typeface="Arial" panose="020B0604020202020204" pitchFamily="34" charset="0"/>
              </a:defRPr>
            </a:lvl1pPr>
            <a:lvl2pPr marL="457200" indent="0">
              <a:buNone/>
              <a:defRPr sz="2000">
                <a:solidFill>
                  <a:srgbClr val="FFFFFF"/>
                </a:solidFill>
                <a:latin typeface="TheSans Uhh Bold Caps"/>
                <a:cs typeface="TheSans Uhh Bold Caps"/>
              </a:defRPr>
            </a:lvl2pPr>
            <a:lvl3pPr marL="914400" indent="0">
              <a:buNone/>
              <a:defRPr sz="2000">
                <a:solidFill>
                  <a:srgbClr val="FFFFFF"/>
                </a:solidFill>
                <a:latin typeface="TheSans Uhh Bold Caps"/>
                <a:cs typeface="TheSans Uhh Bold Caps"/>
              </a:defRPr>
            </a:lvl3pPr>
            <a:lvl4pPr marL="1371600" indent="0">
              <a:buNone/>
              <a:defRPr sz="2000">
                <a:solidFill>
                  <a:srgbClr val="FFFFFF"/>
                </a:solidFill>
                <a:latin typeface="TheSans Uhh Bold Caps"/>
                <a:cs typeface="TheSans Uhh Bold Caps"/>
              </a:defRPr>
            </a:lvl4pPr>
            <a:lvl5pPr marL="1828800" indent="0">
              <a:buNone/>
              <a:defRPr sz="2000">
                <a:solidFill>
                  <a:srgbClr val="FFFFFF"/>
                </a:solidFill>
                <a:latin typeface="TheSans Uhh Bold Caps"/>
                <a:cs typeface="TheSans Uhh Bold Caps"/>
              </a:defRPr>
            </a:lvl5pPr>
          </a:lstStyle>
          <a:p>
            <a:pPr lvl="0"/>
            <a:r>
              <a:rPr lang="de-DE" dirty="0"/>
              <a:t>Name des Referenten/der Referentin</a:t>
            </a:r>
          </a:p>
        </p:txBody>
      </p:sp>
      <p:cxnSp>
        <p:nvCxnSpPr>
          <p:cNvPr id="6" name="Gerade Verbindung 5">
            <a:extLst>
              <a:ext uri="{FF2B5EF4-FFF2-40B4-BE49-F238E27FC236}">
                <a16:creationId xmlns:a16="http://schemas.microsoft.com/office/drawing/2014/main" id="{30DD3040-AF2F-7548-9EA1-E3F2AA2D5A5E}"/>
              </a:ext>
              <a:ext uri="{C183D7F6-B498-43B3-948B-1728B52AA6E4}">
                <adec:decorative xmlns:adec="http://schemas.microsoft.com/office/drawing/2017/decorative" val="1"/>
              </a:ext>
            </a:extLst>
          </p:cNvPr>
          <p:cNvCxnSpPr/>
          <p:nvPr userDrawn="1"/>
        </p:nvCxnSpPr>
        <p:spPr>
          <a:xfrm>
            <a:off x="0" y="3988132"/>
            <a:ext cx="8172400" cy="0"/>
          </a:xfrm>
          <a:prstGeom prst="line">
            <a:avLst/>
          </a:prstGeom>
          <a:noFill/>
          <a:ln w="38100" cap="flat" cmpd="sng" algn="ctr">
            <a:solidFill>
              <a:schemeClr val="bg1"/>
            </a:solidFill>
            <a:prstDash val="solid"/>
          </a:ln>
          <a:effectLst/>
        </p:spPr>
      </p:cxnSp>
    </p:spTree>
    <p:extLst>
      <p:ext uri="{BB962C8B-B14F-4D97-AF65-F5344CB8AC3E}">
        <p14:creationId xmlns:p14="http://schemas.microsoft.com/office/powerpoint/2010/main" val="1510171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a_Headline_und_Text">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853C8E57-9E26-F24E-A712-1E94C05C3C99}"/>
              </a:ext>
            </a:extLst>
          </p:cNvPr>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8" name="Textplatzhalter 9"/>
          <p:cNvSpPr>
            <a:spLocks noGrp="1"/>
          </p:cNvSpPr>
          <p:nvPr>
            <p:ph type="body" sz="quarter" idx="14"/>
          </p:nvPr>
        </p:nvSpPr>
        <p:spPr>
          <a:xfrm>
            <a:off x="214769" y="1779662"/>
            <a:ext cx="8533695" cy="2880320"/>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a:defRPr sz="2600">
                <a:latin typeface="TheSans UHH Bold Caps"/>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de-DE" dirty="0"/>
              <a:t>Mastertextformat bearbeiten</a:t>
            </a:r>
          </a:p>
        </p:txBody>
      </p:sp>
      <p:cxnSp>
        <p:nvCxnSpPr>
          <p:cNvPr id="6" name="Gerade Verbindung 5">
            <a:extLst>
              <a:ext uri="{C183D7F6-B498-43B3-948B-1728B52AA6E4}">
                <adec:decorative xmlns:adec="http://schemas.microsoft.com/office/drawing/2017/decorative" val="1"/>
              </a:ext>
            </a:extLst>
          </p:cNvPr>
          <p:cNvCxnSpPr>
            <a:cxnSpLocks/>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4E82A3FC-B200-F340-859E-4491DBC5752C}"/>
              </a:ext>
            </a:extLst>
          </p:cNvPr>
          <p:cNvSpPr>
            <a:spLocks noGrp="1"/>
          </p:cNvSpPr>
          <p:nvPr>
            <p:ph type="dt" sz="half" idx="15"/>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56827D40-E2F4-6842-9A47-30F9FFAFC9CF}"/>
              </a:ext>
            </a:extLst>
          </p:cNvPr>
          <p:cNvSpPr>
            <a:spLocks noGrp="1"/>
          </p:cNvSpPr>
          <p:nvPr>
            <p:ph type="ftr" sz="quarter" idx="16"/>
          </p:nvPr>
        </p:nvSpPr>
        <p:spPr>
          <a:xfrm>
            <a:off x="2915817" y="4769238"/>
            <a:ext cx="3313998" cy="273844"/>
          </a:xfrm>
          <a:prstGeom prst="rect">
            <a:avLst/>
          </a:prstGeom>
        </p:spPr>
        <p:txBody>
          <a:bodyPr/>
          <a:lstStyle/>
          <a:p>
            <a:r>
              <a:rPr lang="de-DE"/>
              <a:t>Thema, Name des Referenten/der Referentin</a:t>
            </a:r>
          </a:p>
        </p:txBody>
      </p:sp>
      <p:sp>
        <p:nvSpPr>
          <p:cNvPr id="4" name="Foliennummernplatzhalter 3">
            <a:extLst>
              <a:ext uri="{FF2B5EF4-FFF2-40B4-BE49-F238E27FC236}">
                <a16:creationId xmlns:a16="http://schemas.microsoft.com/office/drawing/2014/main" id="{95EBE37D-D2A8-AA46-A4B0-38A84F66B5BD}"/>
              </a:ext>
            </a:extLst>
          </p:cNvPr>
          <p:cNvSpPr>
            <a:spLocks noGrp="1"/>
          </p:cNvSpPr>
          <p:nvPr>
            <p:ph type="sldNum" sz="quarter" idx="17"/>
          </p:nvPr>
        </p:nvSpPr>
        <p:spPr/>
        <p:txBody>
          <a:bodyPr/>
          <a:lstStyle/>
          <a:p>
            <a:fld id="{3E01A2B2-10AD-754B-9B4C-E5B6FED423D0}" type="slidenum">
              <a:rPr lang="de-DE" smtClean="0"/>
              <a:pPr/>
              <a:t>‹#›</a:t>
            </a:fld>
            <a:endParaRPr lang="de-DE" dirty="0"/>
          </a:p>
        </p:txBody>
      </p:sp>
      <p:pic>
        <p:nvPicPr>
          <p:cNvPr id="7" name="Picture 6">
            <a:extLst>
              <a:ext uri="{FF2B5EF4-FFF2-40B4-BE49-F238E27FC236}">
                <a16:creationId xmlns:a16="http://schemas.microsoft.com/office/drawing/2014/main" id="{77D915B5-435C-F81E-CE3A-F1D35E36F669}"/>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9" name="Rectangle 8">
            <a:extLst>
              <a:ext uri="{FF2B5EF4-FFF2-40B4-BE49-F238E27FC236}">
                <a16:creationId xmlns:a16="http://schemas.microsoft.com/office/drawing/2014/main" id="{D57CCCF5-7B2C-699D-55D3-37B4BD4F2F0D}"/>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707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b_Headline_und_Liste">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85142B-85C3-B845-BE6A-A2B184C3456C}"/>
              </a:ext>
            </a:extLst>
          </p:cNvPr>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4" name="Textplatzhalter 3"/>
          <p:cNvSpPr>
            <a:spLocks noGrp="1"/>
          </p:cNvSpPr>
          <p:nvPr>
            <p:ph type="body" sz="quarter" idx="16"/>
          </p:nvPr>
        </p:nvSpPr>
        <p:spPr>
          <a:xfrm>
            <a:off x="214311" y="1779662"/>
            <a:ext cx="8534151" cy="2879651"/>
          </a:xfrm>
          <a:prstGeom prst="rect">
            <a:avLst/>
          </a:prstGeom>
        </p:spPr>
        <p:txBody>
          <a:bodyPr vert="horz"/>
          <a:lstStyle>
            <a:lvl1pPr marL="180000" indent="-180000">
              <a:spcBef>
                <a:spcPts val="1450"/>
              </a:spcBef>
              <a:buClr>
                <a:schemeClr val="tx1"/>
              </a:buClr>
              <a:buFont typeface="Wingdings" charset="2"/>
              <a:buChar char="§"/>
              <a:defRPr sz="2000">
                <a:solidFill>
                  <a:srgbClr val="3B515B"/>
                </a:solidFill>
                <a:latin typeface="Arial" panose="020B0604020202020204" pitchFamily="34" charset="0"/>
                <a:cs typeface="Arial" panose="020B0604020202020204" pitchFamily="34" charset="0"/>
              </a:defRPr>
            </a:lvl1pPr>
            <a:lvl2pPr marL="360000" indent="-180000">
              <a:buClr>
                <a:schemeClr val="bg2"/>
              </a:buClr>
              <a:buFont typeface="Wingdings" charset="2"/>
              <a:buChar char="§"/>
              <a:defRPr sz="2000">
                <a:solidFill>
                  <a:srgbClr val="3B515B"/>
                </a:solidFill>
                <a:latin typeface="Arial" panose="020B0604020202020204" pitchFamily="34" charset="0"/>
                <a:cs typeface="Arial" panose="020B0604020202020204" pitchFamily="34" charset="0"/>
              </a:defRPr>
            </a:lvl2pPr>
            <a:lvl3pPr marL="540000" indent="-180000">
              <a:buClr>
                <a:schemeClr val="bg2"/>
              </a:buClr>
              <a:buFont typeface="Wingdings" charset="2"/>
              <a:buChar char="§"/>
              <a:defRPr sz="2000">
                <a:solidFill>
                  <a:srgbClr val="3B515B"/>
                </a:solidFill>
                <a:latin typeface="Arial" panose="020B0604020202020204" pitchFamily="34" charset="0"/>
                <a:cs typeface="Arial" panose="020B0604020202020204" pitchFamily="34" charset="0"/>
              </a:defRPr>
            </a:lvl3pPr>
            <a:lvl4pPr marL="180000" indent="-180000">
              <a:buClr>
                <a:schemeClr val="accent1"/>
              </a:buClr>
              <a:buFont typeface="Wingdings" charset="2"/>
              <a:buChar char="§"/>
              <a:defRPr sz="2000">
                <a:solidFill>
                  <a:srgbClr val="3B515B"/>
                </a:solidFill>
                <a:latin typeface="TheSans UHH Regular"/>
                <a:cs typeface="TheSans UHH Regular"/>
              </a:defRPr>
            </a:lvl4pPr>
            <a:lvl5pPr marL="180000" indent="-180000">
              <a:buClr>
                <a:schemeClr val="accent1"/>
              </a:buClr>
              <a:buFont typeface="Wingdings" charset="2"/>
              <a:buChar char="§"/>
              <a:defRPr sz="2000">
                <a:solidFill>
                  <a:srgbClr val="3B515B"/>
                </a:solidFill>
                <a:latin typeface="TheSans UHH Regular"/>
                <a:cs typeface="TheSans UHH Regular"/>
              </a:defRPr>
            </a:lvl5pPr>
          </a:lstStyle>
          <a:p>
            <a:pPr lvl="0"/>
            <a:r>
              <a:rPr lang="de-DE" dirty="0"/>
              <a:t>Mastertextformat bearbeiten</a:t>
            </a:r>
          </a:p>
          <a:p>
            <a:pPr lvl="1"/>
            <a:r>
              <a:rPr lang="de-DE" dirty="0"/>
              <a:t>Zweite Ebene</a:t>
            </a:r>
          </a:p>
          <a:p>
            <a:pPr lvl="2"/>
            <a:r>
              <a:rPr lang="de-DE" dirty="0"/>
              <a:t>Dritte Ebene</a:t>
            </a:r>
          </a:p>
          <a:p>
            <a:pPr lvl="0"/>
            <a:r>
              <a:rPr lang="de-DE" dirty="0"/>
              <a:t>Mastertextformat bearbeiten</a:t>
            </a:r>
          </a:p>
          <a:p>
            <a:pPr lvl="1"/>
            <a:r>
              <a:rPr lang="de-DE" dirty="0"/>
              <a:t>Zweite Ebene</a:t>
            </a:r>
          </a:p>
          <a:p>
            <a:pPr lvl="2"/>
            <a:r>
              <a:rPr lang="de-DE" dirty="0"/>
              <a:t>Dritte Ebene</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Foliennummernplatzhalter 4">
            <a:extLst>
              <a:ext uri="{FF2B5EF4-FFF2-40B4-BE49-F238E27FC236}">
                <a16:creationId xmlns:a16="http://schemas.microsoft.com/office/drawing/2014/main" id="{E9B799CB-85F9-3B41-BD6A-AE3965D5F367}"/>
              </a:ext>
            </a:extLst>
          </p:cNvPr>
          <p:cNvSpPr>
            <a:spLocks noGrp="1"/>
          </p:cNvSpPr>
          <p:nvPr>
            <p:ph type="sldNum" sz="quarter" idx="19"/>
          </p:nvPr>
        </p:nvSpPr>
        <p:spPr>
          <a:xfrm>
            <a:off x="6613200" y="4767263"/>
            <a:ext cx="2133600" cy="273844"/>
          </a:xfrm>
        </p:spPr>
        <p:txBody>
          <a:bodyPr/>
          <a:lstStyle/>
          <a:p>
            <a:fld id="{3E01A2B2-10AD-754B-9B4C-E5B6FED423D0}" type="slidenum">
              <a:rPr lang="de-DE" smtClean="0"/>
              <a:pPr/>
              <a:t>‹#›</a:t>
            </a:fld>
            <a:endParaRPr lang="de-DE"/>
          </a:p>
        </p:txBody>
      </p:sp>
      <p:pic>
        <p:nvPicPr>
          <p:cNvPr id="2" name="Picture 1">
            <a:extLst>
              <a:ext uri="{FF2B5EF4-FFF2-40B4-BE49-F238E27FC236}">
                <a16:creationId xmlns:a16="http://schemas.microsoft.com/office/drawing/2014/main" id="{E4015CAC-5135-795D-BD4E-DC6B9B15B1DD}"/>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3" name="Rectangle 2">
            <a:extLst>
              <a:ext uri="{FF2B5EF4-FFF2-40B4-BE49-F238E27FC236}">
                <a16:creationId xmlns:a16="http://schemas.microsoft.com/office/drawing/2014/main" id="{C032F2DB-C5C8-B0F8-8656-54E7026E85EA}"/>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5828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c_Headline_und_zweispaltiger_Text">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1239BC7E-F651-4B40-9646-BE82FC8F7282}"/>
              </a:ext>
            </a:extLst>
          </p:cNvPr>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11" name="Textplatzhalter 9"/>
          <p:cNvSpPr>
            <a:spLocks noGrp="1"/>
          </p:cNvSpPr>
          <p:nvPr>
            <p:ph type="body" sz="quarter" idx="14"/>
          </p:nvPr>
        </p:nvSpPr>
        <p:spPr>
          <a:xfrm>
            <a:off x="214770" y="1779662"/>
            <a:ext cx="4171028" cy="2880320"/>
          </a:xfrm>
          <a:prstGeom prst="rect">
            <a:avLst/>
          </a:prstGeom>
        </p:spPr>
        <p:txBody>
          <a:bodyPr>
            <a:normAutofit/>
          </a:bodyPr>
          <a:lstStyle>
            <a:lvl1pPr marL="0" indent="0">
              <a:buFont typeface="Arial"/>
              <a:buNone/>
              <a:defRPr sz="2000">
                <a:solidFill>
                  <a:schemeClr val="tx1"/>
                </a:solidFill>
                <a:latin typeface="Arial" panose="020B0604020202020204" pitchFamily="34" charset="0"/>
                <a:cs typeface="Arial" panose="020B0604020202020204" pitchFamily="34" charset="0"/>
              </a:defRPr>
            </a:lvl1pPr>
            <a:lvl2pPr>
              <a:defRPr sz="2000">
                <a:solidFill>
                  <a:schemeClr val="tx1"/>
                </a:solidFill>
                <a:latin typeface="TheSans UHH Regular"/>
                <a:cs typeface="TheSans UHH Regular"/>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de-DE" dirty="0"/>
              <a:t>Mastertextformat bearbeiten</a:t>
            </a:r>
          </a:p>
        </p:txBody>
      </p:sp>
      <p:sp>
        <p:nvSpPr>
          <p:cNvPr id="12" name="Textplatzhalter 9"/>
          <p:cNvSpPr>
            <a:spLocks noGrp="1"/>
          </p:cNvSpPr>
          <p:nvPr>
            <p:ph type="body" sz="quarter" idx="15"/>
          </p:nvPr>
        </p:nvSpPr>
        <p:spPr>
          <a:xfrm>
            <a:off x="4572000" y="1779662"/>
            <a:ext cx="4171028" cy="2880320"/>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a:defRPr sz="2600">
                <a:latin typeface="TheSans UHH Bold Caps"/>
              </a:defRPr>
            </a:lvl2pPr>
            <a:lvl3pPr>
              <a:defRPr sz="2600">
                <a:latin typeface="TheSans UHH Bold Caps"/>
              </a:defRPr>
            </a:lvl3pPr>
            <a:lvl4pPr>
              <a:defRPr sz="2600">
                <a:latin typeface="TheSans UHH Bold Caps"/>
              </a:defRPr>
            </a:lvl4pPr>
            <a:lvl5pPr>
              <a:defRPr sz="2600">
                <a:latin typeface="TheSans UHH Bold Caps"/>
              </a:defRPr>
            </a:lvl5pPr>
          </a:lstStyle>
          <a:p>
            <a:pPr lvl="0"/>
            <a:r>
              <a:rPr lang="de-DE" dirty="0"/>
              <a:t>Mastertextformat bearbeiten</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0FA889BB-8733-E443-8B07-DDEE0CF51EAC}"/>
              </a:ext>
            </a:extLst>
          </p:cNvPr>
          <p:cNvSpPr>
            <a:spLocks noGrp="1"/>
          </p:cNvSpPr>
          <p:nvPr>
            <p:ph type="dt" sz="half" idx="16"/>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DB0F8018-999B-664A-A015-D9D75F27149B}"/>
              </a:ext>
            </a:extLst>
          </p:cNvPr>
          <p:cNvSpPr>
            <a:spLocks noGrp="1"/>
          </p:cNvSpPr>
          <p:nvPr>
            <p:ph type="ftr" sz="quarter" idx="17"/>
          </p:nvPr>
        </p:nvSpPr>
        <p:spPr>
          <a:xfrm>
            <a:off x="2915817" y="4769238"/>
            <a:ext cx="3313998" cy="273844"/>
          </a:xfrm>
          <a:prstGeom prst="rect">
            <a:avLst/>
          </a:prstGeom>
        </p:spPr>
        <p:txBody>
          <a:bodyPr/>
          <a:lstStyle/>
          <a:p>
            <a:r>
              <a:rPr lang="de-DE"/>
              <a:t>Thema, Name des Referenten/der Referentin</a:t>
            </a:r>
          </a:p>
        </p:txBody>
      </p:sp>
      <p:sp>
        <p:nvSpPr>
          <p:cNvPr id="4" name="Foliennummernplatzhalter 3">
            <a:extLst>
              <a:ext uri="{FF2B5EF4-FFF2-40B4-BE49-F238E27FC236}">
                <a16:creationId xmlns:a16="http://schemas.microsoft.com/office/drawing/2014/main" id="{573C8DF9-716F-554C-ACA3-DAE92F29A78F}"/>
              </a:ext>
            </a:extLst>
          </p:cNvPr>
          <p:cNvSpPr>
            <a:spLocks noGrp="1"/>
          </p:cNvSpPr>
          <p:nvPr>
            <p:ph type="sldNum" sz="quarter" idx="18"/>
          </p:nvPr>
        </p:nvSpPr>
        <p:spPr/>
        <p:txBody>
          <a:bodyPr/>
          <a:lstStyle/>
          <a:p>
            <a:fld id="{3E01A2B2-10AD-754B-9B4C-E5B6FED423D0}" type="slidenum">
              <a:rPr lang="de-DE" smtClean="0"/>
              <a:pPr/>
              <a:t>‹#›</a:t>
            </a:fld>
            <a:endParaRPr lang="de-DE"/>
          </a:p>
        </p:txBody>
      </p:sp>
      <p:pic>
        <p:nvPicPr>
          <p:cNvPr id="5" name="Picture 4">
            <a:extLst>
              <a:ext uri="{FF2B5EF4-FFF2-40B4-BE49-F238E27FC236}">
                <a16:creationId xmlns:a16="http://schemas.microsoft.com/office/drawing/2014/main" id="{2414B3A1-2EA5-13D5-6123-A4976B8FC6B8}"/>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7" name="Rectangle 6">
            <a:extLst>
              <a:ext uri="{FF2B5EF4-FFF2-40B4-BE49-F238E27FC236}">
                <a16:creationId xmlns:a16="http://schemas.microsoft.com/office/drawing/2014/main" id="{A501CDF8-3588-307A-81D5-115E73D14EE2}"/>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2916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d_Headline_und_zweispaltige_Listen">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80504275-399A-C44F-825C-5719C17EDEAD}"/>
              </a:ext>
            </a:extLst>
          </p:cNvPr>
          <p:cNvSpPr>
            <a:spLocks noGrp="1"/>
          </p:cNvSpPr>
          <p:nvPr>
            <p:ph type="title" hasCustomPrompt="1"/>
          </p:nvPr>
        </p:nvSpPr>
        <p:spPr>
          <a:xfrm>
            <a:off x="214768" y="1203598"/>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a:solidFill>
                  <a:schemeClr val="tx1"/>
                </a:solidFill>
                <a:latin typeface="Arial" panose="020B0604020202020204" pitchFamily="34" charset="0"/>
                <a:cs typeface="Arial" panose="020B0604020202020204" pitchFamily="34" charset="0"/>
              </a:defRPr>
            </a:lvl1pPr>
          </a:lstStyle>
          <a:p>
            <a:r>
              <a:rPr lang="de-DE" dirty="0"/>
              <a:t>Hier steht die Folien-Überschrift</a:t>
            </a:r>
          </a:p>
        </p:txBody>
      </p:sp>
      <p:sp>
        <p:nvSpPr>
          <p:cNvPr id="4" name="Textplatzhalter 3"/>
          <p:cNvSpPr>
            <a:spLocks noGrp="1"/>
          </p:cNvSpPr>
          <p:nvPr>
            <p:ph type="body" sz="quarter" idx="16"/>
          </p:nvPr>
        </p:nvSpPr>
        <p:spPr>
          <a:xfrm>
            <a:off x="214312" y="1779662"/>
            <a:ext cx="4172400" cy="2879651"/>
          </a:xfrm>
          <a:prstGeom prst="rect">
            <a:avLst/>
          </a:prstGeom>
        </p:spPr>
        <p:txBody>
          <a:bodyPr vert="horz"/>
          <a:lstStyle>
            <a:lvl1pPr marL="180000" indent="-180000">
              <a:spcBef>
                <a:spcPts val="1450"/>
              </a:spcBef>
              <a:buClr>
                <a:schemeClr val="accent1"/>
              </a:buClr>
              <a:buFont typeface="Wingdings" charset="2"/>
              <a:buChar char="§"/>
              <a:defRPr sz="2000">
                <a:solidFill>
                  <a:srgbClr val="3B515B"/>
                </a:solidFill>
                <a:latin typeface="Arial" panose="020B0604020202020204" pitchFamily="34" charset="0"/>
                <a:cs typeface="Arial" panose="020B0604020202020204" pitchFamily="34" charset="0"/>
              </a:defRPr>
            </a:lvl1pPr>
            <a:lvl2pPr marL="360000" indent="-180000">
              <a:buClr>
                <a:schemeClr val="tx1"/>
              </a:buClr>
              <a:buFont typeface="Wingdings" charset="2"/>
              <a:buChar char="§"/>
              <a:defRPr sz="2000">
                <a:solidFill>
                  <a:srgbClr val="3B515B"/>
                </a:solidFill>
                <a:latin typeface="Arial" panose="020B0604020202020204" pitchFamily="34" charset="0"/>
                <a:cs typeface="Arial" panose="020B0604020202020204" pitchFamily="34" charset="0"/>
              </a:defRPr>
            </a:lvl2pPr>
            <a:lvl3pPr marL="540000" indent="-180000">
              <a:buClr>
                <a:schemeClr val="bg2"/>
              </a:buClr>
              <a:buFont typeface="Wingdings" charset="2"/>
              <a:buChar char="§"/>
              <a:defRPr sz="2000">
                <a:solidFill>
                  <a:srgbClr val="3B515B"/>
                </a:solidFill>
                <a:latin typeface="Arial" panose="020B0604020202020204" pitchFamily="34" charset="0"/>
                <a:cs typeface="Arial" panose="020B0604020202020204" pitchFamily="34" charset="0"/>
              </a:defRPr>
            </a:lvl3pPr>
            <a:lvl4pPr marL="180000" indent="-180000">
              <a:buClr>
                <a:schemeClr val="accent1"/>
              </a:buClr>
              <a:buFont typeface="Wingdings" charset="2"/>
              <a:buChar char="§"/>
              <a:defRPr sz="2000">
                <a:solidFill>
                  <a:srgbClr val="3B515B"/>
                </a:solidFill>
                <a:latin typeface="TheSans UHH Regular"/>
                <a:cs typeface="TheSans UHH Regular"/>
              </a:defRPr>
            </a:lvl4pPr>
            <a:lvl5pPr marL="180000" indent="-180000">
              <a:buClr>
                <a:schemeClr val="accent1"/>
              </a:buClr>
              <a:buFont typeface="Wingdings" charset="2"/>
              <a:buChar char="§"/>
              <a:defRPr sz="2000">
                <a:solidFill>
                  <a:srgbClr val="3B515B"/>
                </a:solidFill>
                <a:latin typeface="TheSans UHH Regular"/>
                <a:cs typeface="TheSans UHH Regular"/>
              </a:defRPr>
            </a:lvl5pPr>
          </a:lstStyle>
          <a:p>
            <a:pPr lvl="0"/>
            <a:r>
              <a:rPr lang="de-DE" dirty="0"/>
              <a:t>Mastertextformat bearbeiten</a:t>
            </a:r>
          </a:p>
          <a:p>
            <a:pPr lvl="1"/>
            <a:r>
              <a:rPr lang="de-DE" dirty="0"/>
              <a:t>Zweite Ebene</a:t>
            </a:r>
          </a:p>
          <a:p>
            <a:pPr lvl="2"/>
            <a:r>
              <a:rPr lang="de-DE" dirty="0"/>
              <a:t>Dritte Ebene</a:t>
            </a:r>
          </a:p>
          <a:p>
            <a:pPr lvl="0"/>
            <a:r>
              <a:rPr lang="de-DE" dirty="0"/>
              <a:t>Mastertextformat bearbeiten</a:t>
            </a:r>
          </a:p>
          <a:p>
            <a:pPr lvl="1"/>
            <a:r>
              <a:rPr lang="de-DE" dirty="0"/>
              <a:t>Zweite Ebene</a:t>
            </a:r>
          </a:p>
          <a:p>
            <a:pPr lvl="2"/>
            <a:r>
              <a:rPr lang="de-DE" dirty="0"/>
              <a:t>Dritte Ebene</a:t>
            </a:r>
          </a:p>
        </p:txBody>
      </p:sp>
      <p:sp>
        <p:nvSpPr>
          <p:cNvPr id="14" name="Textplatzhalter 3"/>
          <p:cNvSpPr>
            <a:spLocks noGrp="1"/>
          </p:cNvSpPr>
          <p:nvPr>
            <p:ph type="body" sz="quarter" idx="17"/>
          </p:nvPr>
        </p:nvSpPr>
        <p:spPr>
          <a:xfrm>
            <a:off x="4576063" y="1779662"/>
            <a:ext cx="4172400" cy="2879651"/>
          </a:xfrm>
          <a:prstGeom prst="rect">
            <a:avLst/>
          </a:prstGeom>
        </p:spPr>
        <p:txBody>
          <a:bodyPr vert="horz"/>
          <a:lstStyle>
            <a:lvl1pPr marL="180000" indent="-180000">
              <a:spcBef>
                <a:spcPts val="1450"/>
              </a:spcBef>
              <a:buClr>
                <a:schemeClr val="accent2"/>
              </a:buClr>
              <a:buFont typeface="Wingdings" charset="2"/>
              <a:buChar char="§"/>
              <a:defRPr sz="2000">
                <a:solidFill>
                  <a:srgbClr val="3B515B"/>
                </a:solidFill>
                <a:latin typeface="Arial" panose="020B0604020202020204" pitchFamily="34" charset="0"/>
                <a:cs typeface="Arial" panose="020B0604020202020204" pitchFamily="34" charset="0"/>
              </a:defRPr>
            </a:lvl1pPr>
            <a:lvl2pPr marL="360000" indent="-180000">
              <a:buClr>
                <a:schemeClr val="tx1"/>
              </a:buClr>
              <a:buFont typeface="Wingdings" charset="2"/>
              <a:buChar char="§"/>
              <a:defRPr sz="2000">
                <a:solidFill>
                  <a:srgbClr val="3B515B"/>
                </a:solidFill>
                <a:latin typeface="Arial" panose="020B0604020202020204" pitchFamily="34" charset="0"/>
                <a:cs typeface="Arial" panose="020B0604020202020204" pitchFamily="34" charset="0"/>
              </a:defRPr>
            </a:lvl2pPr>
            <a:lvl3pPr marL="540000" indent="-180000">
              <a:buClr>
                <a:schemeClr val="bg2"/>
              </a:buClr>
              <a:buFont typeface="Wingdings" charset="2"/>
              <a:buChar char="§"/>
              <a:defRPr sz="2000">
                <a:solidFill>
                  <a:srgbClr val="3B515B"/>
                </a:solidFill>
                <a:latin typeface="Arial" panose="020B0604020202020204" pitchFamily="34" charset="0"/>
                <a:cs typeface="Arial" panose="020B0604020202020204" pitchFamily="34" charset="0"/>
              </a:defRPr>
            </a:lvl3pPr>
            <a:lvl4pPr marL="180000" indent="-180000">
              <a:buClr>
                <a:schemeClr val="accent1"/>
              </a:buClr>
              <a:buFont typeface="Wingdings" charset="2"/>
              <a:buChar char="§"/>
              <a:defRPr sz="2000">
                <a:solidFill>
                  <a:srgbClr val="3B515B"/>
                </a:solidFill>
                <a:latin typeface="TheSans UHH Regular"/>
                <a:cs typeface="TheSans UHH Regular"/>
              </a:defRPr>
            </a:lvl4pPr>
            <a:lvl5pPr marL="180000" indent="-180000">
              <a:buClr>
                <a:schemeClr val="accent1"/>
              </a:buClr>
              <a:buFont typeface="Wingdings" charset="2"/>
              <a:buChar char="§"/>
              <a:defRPr sz="2000">
                <a:solidFill>
                  <a:srgbClr val="3B515B"/>
                </a:solidFill>
                <a:latin typeface="TheSans UHH Regular"/>
                <a:cs typeface="TheSans UHH Regular"/>
              </a:defRPr>
            </a:lvl5pPr>
          </a:lstStyle>
          <a:p>
            <a:pPr lvl="0"/>
            <a:r>
              <a:rPr lang="de-DE" dirty="0"/>
              <a:t>Mastertextformat bearbeiten</a:t>
            </a:r>
          </a:p>
          <a:p>
            <a:pPr lvl="1"/>
            <a:r>
              <a:rPr lang="de-DE" dirty="0"/>
              <a:t>Zweite Ebene</a:t>
            </a:r>
          </a:p>
          <a:p>
            <a:pPr lvl="2"/>
            <a:r>
              <a:rPr lang="de-DE" dirty="0"/>
              <a:t>Dritte Ebene</a:t>
            </a:r>
          </a:p>
          <a:p>
            <a:pPr lvl="0"/>
            <a:r>
              <a:rPr lang="de-DE" dirty="0"/>
              <a:t>Mastertextformat bearbeiten</a:t>
            </a:r>
          </a:p>
          <a:p>
            <a:pPr lvl="1"/>
            <a:r>
              <a:rPr lang="de-DE" dirty="0"/>
              <a:t>Zweite Ebene</a:t>
            </a:r>
          </a:p>
          <a:p>
            <a:pPr lvl="2"/>
            <a:r>
              <a:rPr lang="de-DE" dirty="0"/>
              <a:t>Dritte Ebene</a:t>
            </a:r>
          </a:p>
        </p:txBody>
      </p:sp>
      <p:cxnSp>
        <p:nvCxnSpPr>
          <p:cNvPr id="6" name="Gerade Verbindung 5">
            <a:extLst>
              <a:ext uri="{C183D7F6-B498-43B3-948B-1728B52AA6E4}">
                <adec:decorative xmlns:adec="http://schemas.microsoft.com/office/drawing/2017/decorative" val="1"/>
              </a:ext>
            </a:extLst>
          </p:cNvPr>
          <p:cNvCxnSpPr/>
          <p:nvPr userDrawn="1"/>
        </p:nvCxnSpPr>
        <p:spPr>
          <a:xfrm>
            <a:off x="0" y="1059582"/>
            <a:ext cx="9144000"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Datumsplatzhalter 1">
            <a:extLst>
              <a:ext uri="{FF2B5EF4-FFF2-40B4-BE49-F238E27FC236}">
                <a16:creationId xmlns:a16="http://schemas.microsoft.com/office/drawing/2014/main" id="{D769B562-7FA6-894A-98DE-37E50E748CA6}"/>
              </a:ext>
            </a:extLst>
          </p:cNvPr>
          <p:cNvSpPr>
            <a:spLocks noGrp="1"/>
          </p:cNvSpPr>
          <p:nvPr>
            <p:ph type="dt" sz="half" idx="18"/>
          </p:nvPr>
        </p:nvSpPr>
        <p:spPr>
          <a:xfrm>
            <a:off x="323850" y="4767263"/>
            <a:ext cx="2133600" cy="273844"/>
          </a:xfrm>
          <a:prstGeom prst="rect">
            <a:avLst/>
          </a:prstGeom>
        </p:spPr>
        <p:txBody>
          <a:bodyPr/>
          <a:lstStyle/>
          <a:p>
            <a:fld id="{A63E5940-034A-194C-AEC2-CFB86198616E}" type="datetime1">
              <a:rPr lang="de-DE" smtClean="0"/>
              <a:pPr/>
              <a:t>20.03.2025</a:t>
            </a:fld>
            <a:endParaRPr lang="de-DE"/>
          </a:p>
        </p:txBody>
      </p:sp>
      <p:sp>
        <p:nvSpPr>
          <p:cNvPr id="3" name="Fußzeilenplatzhalter 2">
            <a:extLst>
              <a:ext uri="{FF2B5EF4-FFF2-40B4-BE49-F238E27FC236}">
                <a16:creationId xmlns:a16="http://schemas.microsoft.com/office/drawing/2014/main" id="{BA6AB9E8-E1D8-AD45-A908-867BB1D82E6A}"/>
              </a:ext>
            </a:extLst>
          </p:cNvPr>
          <p:cNvSpPr>
            <a:spLocks noGrp="1"/>
          </p:cNvSpPr>
          <p:nvPr>
            <p:ph type="ftr" sz="quarter" idx="19"/>
          </p:nvPr>
        </p:nvSpPr>
        <p:spPr>
          <a:xfrm>
            <a:off x="2915817" y="4769238"/>
            <a:ext cx="3313998" cy="273844"/>
          </a:xfrm>
          <a:prstGeom prst="rect">
            <a:avLst/>
          </a:prstGeom>
        </p:spPr>
        <p:txBody>
          <a:bodyPr/>
          <a:lstStyle/>
          <a:p>
            <a:r>
              <a:rPr lang="de-DE"/>
              <a:t>Thema, Name des Referenten/der Referentin</a:t>
            </a:r>
          </a:p>
        </p:txBody>
      </p:sp>
      <p:sp>
        <p:nvSpPr>
          <p:cNvPr id="5" name="Foliennummernplatzhalter 4">
            <a:extLst>
              <a:ext uri="{FF2B5EF4-FFF2-40B4-BE49-F238E27FC236}">
                <a16:creationId xmlns:a16="http://schemas.microsoft.com/office/drawing/2014/main" id="{C3A43B6D-0AE8-9C41-B679-BAD57E58419B}"/>
              </a:ext>
            </a:extLst>
          </p:cNvPr>
          <p:cNvSpPr>
            <a:spLocks noGrp="1"/>
          </p:cNvSpPr>
          <p:nvPr>
            <p:ph type="sldNum" sz="quarter" idx="20"/>
          </p:nvPr>
        </p:nvSpPr>
        <p:spPr/>
        <p:txBody>
          <a:bodyPr/>
          <a:lstStyle/>
          <a:p>
            <a:fld id="{3E01A2B2-10AD-754B-9B4C-E5B6FED423D0}" type="slidenum">
              <a:rPr lang="de-DE" smtClean="0"/>
              <a:pPr/>
              <a:t>‹#›</a:t>
            </a:fld>
            <a:endParaRPr lang="de-DE"/>
          </a:p>
        </p:txBody>
      </p:sp>
      <p:pic>
        <p:nvPicPr>
          <p:cNvPr id="7" name="Picture 6">
            <a:extLst>
              <a:ext uri="{FF2B5EF4-FFF2-40B4-BE49-F238E27FC236}">
                <a16:creationId xmlns:a16="http://schemas.microsoft.com/office/drawing/2014/main" id="{37638D40-DB6B-F220-C62F-DCB335491989}"/>
              </a:ext>
            </a:extLst>
          </p:cNvPr>
          <p:cNvPicPr>
            <a:picLocks noChangeAspect="1"/>
          </p:cNvPicPr>
          <p:nvPr userDrawn="1"/>
        </p:nvPicPr>
        <p:blipFill>
          <a:blip r:embed="rId2"/>
          <a:stretch>
            <a:fillRect/>
          </a:stretch>
        </p:blipFill>
        <p:spPr>
          <a:xfrm>
            <a:off x="7452320" y="154288"/>
            <a:ext cx="1547664" cy="794798"/>
          </a:xfrm>
          <a:prstGeom prst="rect">
            <a:avLst/>
          </a:prstGeom>
        </p:spPr>
      </p:pic>
      <p:sp>
        <p:nvSpPr>
          <p:cNvPr id="8" name="Rectangle 7">
            <a:extLst>
              <a:ext uri="{FF2B5EF4-FFF2-40B4-BE49-F238E27FC236}">
                <a16:creationId xmlns:a16="http://schemas.microsoft.com/office/drawing/2014/main" id="{7DC56139-9303-C94B-08A9-F41D67BDCDEB}"/>
              </a:ext>
            </a:extLst>
          </p:cNvPr>
          <p:cNvSpPr/>
          <p:nvPr userDrawn="1"/>
        </p:nvSpPr>
        <p:spPr>
          <a:xfrm>
            <a:off x="214768" y="210875"/>
            <a:ext cx="1692935" cy="720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565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file://localhost/Users/grafiker/Desktop/UHH_Logo_2010/UHH_Logo_2010_HiRes/UHH-Logo_2010_Farbe_RGB.pn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liennummernplatzhalter 5"/>
          <p:cNvSpPr>
            <a:spLocks noGrp="1"/>
          </p:cNvSpPr>
          <p:nvPr>
            <p:ph type="sldNum" sz="quarter" idx="4"/>
          </p:nvPr>
        </p:nvSpPr>
        <p:spPr>
          <a:xfrm>
            <a:off x="6614863" y="4767263"/>
            <a:ext cx="2133600" cy="273844"/>
          </a:xfrm>
          <a:prstGeom prst="rect">
            <a:avLst/>
          </a:prstGeom>
        </p:spPr>
        <p:txBody>
          <a:bodyPr vert="horz" lIns="91440" tIns="46800" rIns="0" bIns="45720" rtlCol="0" anchor="ctr"/>
          <a:lstStyle>
            <a:lvl1pPr algn="r">
              <a:defRPr sz="1200" b="0" i="0">
                <a:solidFill>
                  <a:schemeClr val="tx1"/>
                </a:solidFill>
                <a:latin typeface="Arial" panose="020B0604020202020204" pitchFamily="34" charset="0"/>
                <a:cs typeface="Arial" panose="020B0604020202020204" pitchFamily="34" charset="0"/>
              </a:defRPr>
            </a:lvl1pPr>
          </a:lstStyle>
          <a:p>
            <a:fld id="{3E01A2B2-10AD-754B-9B4C-E5B6FED423D0}" type="slidenum">
              <a:rPr lang="de-DE" smtClean="0"/>
              <a:pPr/>
              <a:t>‹#›</a:t>
            </a:fld>
            <a:endParaRPr lang="de-DE" dirty="0"/>
          </a:p>
        </p:txBody>
      </p:sp>
      <p:pic>
        <p:nvPicPr>
          <p:cNvPr id="11" name="UHH-Logo_2010_Farbe_RGB.png" descr="Bildbeschreibung: Es handelt sich um das Logo der Universität Hamburg auf weißem Hintergrund. Es besteht aus einem roten Quadrat auf der linken Seite, in dem in weißer Schrift oben links &quot;UHH&quot; steht und unten rechts das Wappen der Stadt Hamburg, eine Burg, abgebildet sind. Rechts neben dem Symbol steht &quot;Universität Hamburg&quot;. Unter dem Symbol und dem Schriftzug steht in Großbuchstaben und durch senkrechte Striche getrennt von links nach rechts: &quot;Der Forschung&quot;; &quot;Der Lehre&quot;; &quot;Der Bildung&quot;. " title="Logo der Universität Hamburg"/>
          <p:cNvPicPr>
            <a:picLocks noChangeAspect="1"/>
          </p:cNvPicPr>
          <p:nvPr userDrawn="1"/>
        </p:nvPicPr>
        <p:blipFill>
          <a:blip r:embed="rId20" r:link="rId21">
            <a:extLst>
              <a:ext uri="{28A0092B-C50C-407E-A947-70E740481C1C}">
                <a14:useLocalDpi xmlns:a14="http://schemas.microsoft.com/office/drawing/2010/main" val="0"/>
              </a:ext>
            </a:extLst>
          </a:blip>
          <a:stretch>
            <a:fillRect/>
          </a:stretch>
        </p:blipFill>
        <p:spPr>
          <a:xfrm>
            <a:off x="0" y="-11609"/>
            <a:ext cx="1957550" cy="907591"/>
          </a:xfrm>
          <a:prstGeom prst="rect">
            <a:avLst/>
          </a:prstGeom>
        </p:spPr>
      </p:pic>
    </p:spTree>
    <p:extLst>
      <p:ext uri="{BB962C8B-B14F-4D97-AF65-F5344CB8AC3E}">
        <p14:creationId xmlns:p14="http://schemas.microsoft.com/office/powerpoint/2010/main" val="3228577925"/>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68" r:id="rId3"/>
    <p:sldLayoutId id="2147483666" r:id="rId4"/>
    <p:sldLayoutId id="2147483670" r:id="rId5"/>
    <p:sldLayoutId id="2147483669" r:id="rId6"/>
    <p:sldLayoutId id="2147483677" r:id="rId7"/>
    <p:sldLayoutId id="2147483671" r:id="rId8"/>
    <p:sldLayoutId id="2147483676" r:id="rId9"/>
    <p:sldLayoutId id="2147483678" r:id="rId10"/>
    <p:sldLayoutId id="2147483672" r:id="rId11"/>
    <p:sldLayoutId id="2147483681" r:id="rId12"/>
    <p:sldLayoutId id="2147483673" r:id="rId13"/>
    <p:sldLayoutId id="2147483674" r:id="rId14"/>
    <p:sldLayoutId id="2147483679" r:id="rId15"/>
    <p:sldLayoutId id="2147483680" r:id="rId16"/>
    <p:sldLayoutId id="2147483675" r:id="rId17"/>
    <p:sldLayoutId id="2147483682" r:id="rId18"/>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04" userDrawn="1">
          <p15:clr>
            <a:srgbClr val="F26B43"/>
          </p15:clr>
        </p15:guide>
        <p15:guide id="3" pos="551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AFFC5B-1B9C-CD5C-7F12-3B68A04B4DE0}"/>
              </a:ext>
            </a:extLst>
          </p:cNvPr>
          <p:cNvSpPr>
            <a:spLocks noGrp="1"/>
          </p:cNvSpPr>
          <p:nvPr>
            <p:ph type="body" sz="quarter" idx="11"/>
          </p:nvPr>
        </p:nvSpPr>
        <p:spPr>
          <a:xfrm>
            <a:off x="2231393" y="3003798"/>
            <a:ext cx="4681215" cy="370800"/>
          </a:xfrm>
        </p:spPr>
        <p:txBody>
          <a:bodyPr/>
          <a:lstStyle/>
          <a:p>
            <a:r>
              <a:rPr lang="en-GB" dirty="0"/>
              <a:t>DPG </a:t>
            </a:r>
            <a:r>
              <a:rPr lang="de-DE" dirty="0"/>
              <a:t>Frühjahrstagung</a:t>
            </a:r>
            <a:r>
              <a:rPr lang="en-GB" dirty="0"/>
              <a:t> 2025, Göttingen</a:t>
            </a:r>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D6222D4D-18AD-841F-133D-D68E8279E109}"/>
                  </a:ext>
                </a:extLst>
              </p:cNvPr>
              <p:cNvSpPr>
                <a:spLocks noGrp="1"/>
              </p:cNvSpPr>
              <p:nvPr>
                <p:ph type="title"/>
              </p:nvPr>
            </p:nvSpPr>
            <p:spPr>
              <a:xfrm>
                <a:off x="854840" y="1347614"/>
                <a:ext cx="7434318" cy="1015200"/>
              </a:xfrm>
            </p:spPr>
            <p:txBody>
              <a:bodyPr/>
              <a:lstStyle/>
              <a:p>
                <a:r>
                  <a:rPr lang="en-GB" sz="2800" dirty="0"/>
                  <a:t>Improving a search for heavy neutral Higgs bosons in the </a:t>
                </a:r>
                <a14:m>
                  <m:oMath xmlns:m="http://schemas.openxmlformats.org/officeDocument/2006/math">
                    <m:r>
                      <a:rPr lang="en-GB" sz="2800" b="1" i="1" smtClean="0">
                        <a:latin typeface="Cambria Math" panose="02040503050406030204" pitchFamily="18" charset="0"/>
                      </a:rPr>
                      <m:t>𝒕</m:t>
                    </m:r>
                    <m:acc>
                      <m:accPr>
                        <m:chr m:val="̅"/>
                        <m:ctrlPr>
                          <a:rPr lang="en-GB" sz="2800" b="1" i="1" smtClean="0">
                            <a:latin typeface="Cambria Math" panose="02040503050406030204" pitchFamily="18" charset="0"/>
                          </a:rPr>
                        </m:ctrlPr>
                      </m:accPr>
                      <m:e>
                        <m:r>
                          <a:rPr lang="en-GB" sz="2800" b="1" i="1" smtClean="0">
                            <a:latin typeface="Cambria Math" panose="02040503050406030204" pitchFamily="18" charset="0"/>
                          </a:rPr>
                          <m:t>𝒕</m:t>
                        </m:r>
                      </m:e>
                    </m:acc>
                    <m:r>
                      <a:rPr lang="en-GB" sz="2800" b="1" i="1" smtClean="0">
                        <a:latin typeface="Cambria Math" panose="02040503050406030204" pitchFamily="18" charset="0"/>
                      </a:rPr>
                      <m:t>𝒁</m:t>
                    </m:r>
                  </m:oMath>
                </a14:m>
                <a:r>
                  <a:rPr lang="en-GB" sz="2800" dirty="0"/>
                  <a:t> final state at CMS using parameterized neural networks</a:t>
                </a:r>
                <a:endParaRPr lang="en-GB" dirty="0"/>
              </a:p>
            </p:txBody>
          </p:sp>
        </mc:Choice>
        <mc:Fallback xmlns="">
          <p:sp>
            <p:nvSpPr>
              <p:cNvPr id="3" name="Title 2">
                <a:extLst>
                  <a:ext uri="{FF2B5EF4-FFF2-40B4-BE49-F238E27FC236}">
                    <a16:creationId xmlns:a16="http://schemas.microsoft.com/office/drawing/2014/main" id="{D6222D4D-18AD-841F-133D-D68E8279E109}"/>
                  </a:ext>
                </a:extLst>
              </p:cNvPr>
              <p:cNvSpPr>
                <a:spLocks noGrp="1" noRot="1" noChangeAspect="1" noMove="1" noResize="1" noEditPoints="1" noAdjustHandles="1" noChangeArrowheads="1" noChangeShapeType="1" noTextEdit="1"/>
              </p:cNvSpPr>
              <p:nvPr>
                <p:ph type="title"/>
              </p:nvPr>
            </p:nvSpPr>
            <p:spPr>
              <a:xfrm>
                <a:off x="854840" y="1347614"/>
                <a:ext cx="7434318" cy="1015200"/>
              </a:xfrm>
              <a:blipFill>
                <a:blip r:embed="rId3"/>
                <a:stretch>
                  <a:fillRect l="-656" t="-5988" r="-1803" b="-51497"/>
                </a:stretch>
              </a:blipFill>
            </p:spPr>
            <p:txBody>
              <a:bodyPr/>
              <a:lstStyle/>
              <a:p>
                <a:r>
                  <a:rPr lang="en-GB">
                    <a:noFill/>
                  </a:rPr>
                  <a:t> </a:t>
                </a:r>
              </a:p>
            </p:txBody>
          </p:sp>
        </mc:Fallback>
      </mc:AlternateContent>
      <p:sp>
        <p:nvSpPr>
          <p:cNvPr id="4" name="Text Placeholder 3">
            <a:extLst>
              <a:ext uri="{FF2B5EF4-FFF2-40B4-BE49-F238E27FC236}">
                <a16:creationId xmlns:a16="http://schemas.microsoft.com/office/drawing/2014/main" id="{D9596C36-74A2-91B8-BEBA-8933FF68DBF2}"/>
              </a:ext>
            </a:extLst>
          </p:cNvPr>
          <p:cNvSpPr>
            <a:spLocks noGrp="1"/>
          </p:cNvSpPr>
          <p:nvPr>
            <p:ph type="body" sz="quarter" idx="12"/>
          </p:nvPr>
        </p:nvSpPr>
        <p:spPr>
          <a:xfrm>
            <a:off x="854841" y="3507854"/>
            <a:ext cx="7434318" cy="370800"/>
          </a:xfrm>
        </p:spPr>
        <p:txBody>
          <a:bodyPr/>
          <a:lstStyle/>
          <a:p>
            <a:pPr algn="ctr"/>
            <a:r>
              <a:rPr lang="de-DE" u="sng" dirty="0"/>
              <a:t>Bianca Weidner</a:t>
            </a:r>
            <a:r>
              <a:rPr lang="de-DE" dirty="0"/>
              <a:t>, Matteo </a:t>
            </a:r>
            <a:r>
              <a:rPr lang="de-DE" dirty="0" err="1"/>
              <a:t>Bonanomi</a:t>
            </a:r>
            <a:r>
              <a:rPr lang="de-DE" dirty="0"/>
              <a:t>, Lukas Ebeling, Yannick Fischer, Johannes Haller, Daniel Hundhausen, Matthias Schröder</a:t>
            </a:r>
            <a:endParaRPr lang="en-GB" dirty="0"/>
          </a:p>
        </p:txBody>
      </p:sp>
    </p:spTree>
    <p:extLst>
      <p:ext uri="{BB962C8B-B14F-4D97-AF65-F5344CB8AC3E}">
        <p14:creationId xmlns:p14="http://schemas.microsoft.com/office/powerpoint/2010/main" val="151570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8B30E-FB97-21E5-300B-EEF287E7636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C4B18D-5B2F-C31F-5A80-434AB4BDB2AC}"/>
              </a:ext>
            </a:extLst>
          </p:cNvPr>
          <p:cNvSpPr>
            <a:spLocks noGrp="1"/>
          </p:cNvSpPr>
          <p:nvPr>
            <p:ph type="sldNum" sz="quarter" idx="19"/>
          </p:nvPr>
        </p:nvSpPr>
        <p:spPr/>
        <p:txBody>
          <a:bodyPr/>
          <a:lstStyle/>
          <a:p>
            <a:fld id="{3E01A2B2-10AD-754B-9B4C-E5B6FED423D0}" type="slidenum">
              <a:rPr lang="de-DE" smtClean="0"/>
              <a:pPr/>
              <a:t>10</a:t>
            </a:fld>
            <a:endParaRPr lang="de-DE" dirty="0"/>
          </a:p>
        </p:txBody>
      </p:sp>
      <p:cxnSp>
        <p:nvCxnSpPr>
          <p:cNvPr id="5" name="Straight Arrow Connector 4">
            <a:extLst>
              <a:ext uri="{FF2B5EF4-FFF2-40B4-BE49-F238E27FC236}">
                <a16:creationId xmlns:a16="http://schemas.microsoft.com/office/drawing/2014/main" id="{56308CAE-6922-C1E7-D988-980E64C3A4CC}"/>
              </a:ext>
            </a:extLst>
          </p:cNvPr>
          <p:cNvCxnSpPr>
            <a:cxnSpLocks/>
          </p:cNvCxnSpPr>
          <p:nvPr/>
        </p:nvCxnSpPr>
        <p:spPr>
          <a:xfrm flipH="1">
            <a:off x="2635208" y="1350154"/>
            <a:ext cx="439903" cy="172161"/>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itel">
            <a:extLst>
              <a:ext uri="{FF2B5EF4-FFF2-40B4-BE49-F238E27FC236}">
                <a16:creationId xmlns:a16="http://schemas.microsoft.com/office/drawing/2014/main" id="{D769C6B5-E0C7-ADB7-9DF9-8CC22516ADE9}"/>
              </a:ext>
            </a:extLst>
          </p:cNvPr>
          <p:cNvSpPr txBox="1">
            <a:spLocks/>
          </p:cNvSpPr>
          <p:nvPr/>
        </p:nvSpPr>
        <p:spPr>
          <a:xfrm>
            <a:off x="216000" y="360000"/>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US" dirty="0"/>
              <a:t>Training of individual NN</a:t>
            </a:r>
            <a:endParaRPr lang="en-GB" dirty="0"/>
          </a:p>
        </p:txBody>
      </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91AC4DCE-3C79-E554-66EB-5C5879AB05A8}"/>
                  </a:ext>
                </a:extLst>
              </p:cNvPr>
              <p:cNvSpPr/>
              <p:nvPr/>
            </p:nvSpPr>
            <p:spPr>
              <a:xfrm>
                <a:off x="3075111" y="1158323"/>
                <a:ext cx="2772212" cy="38366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Input features</a:t>
                </a:r>
                <a14:m>
                  <m:oMath xmlns:m="http://schemas.openxmlformats.org/officeDocument/2006/math">
                    <m:r>
                      <a:rPr lang="de-DE" sz="1200">
                        <a:solidFill>
                          <a:schemeClr val="tx1"/>
                        </a:solidFill>
                        <a:latin typeface="Cambria Math" panose="02040503050406030204" pitchFamily="18" charset="0"/>
                      </a:rPr>
                      <m:t>:</m:t>
                    </m:r>
                    <m:r>
                      <a:rPr lang="de-DE" sz="1200" b="0" i="0" smtClean="0">
                        <a:solidFill>
                          <a:schemeClr val="tx1"/>
                        </a:solidFill>
                        <a:latin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𝑝</m:t>
                        </m:r>
                      </m:e>
                      <m:sub>
                        <m:r>
                          <a:rPr lang="de-DE" sz="1200" b="0" i="1" smtClean="0">
                            <a:solidFill>
                              <a:schemeClr val="tx1"/>
                            </a:solidFill>
                            <a:latin typeface="Cambria Math" panose="02040503050406030204" pitchFamily="18" charset="0"/>
                          </a:rPr>
                          <m:t>𝑇</m:t>
                        </m:r>
                      </m:sub>
                    </m:sSub>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𝜙</m:t>
                    </m:r>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𝜂</m:t>
                    </m:r>
                    <m:r>
                      <a:rPr lang="de-DE" sz="1200" b="0" i="0" smtClean="0">
                        <a:solidFill>
                          <a:schemeClr val="tx1"/>
                        </a:solidFill>
                        <a:latin typeface="Cambria Math" panose="02040503050406030204" pitchFamily="18" charset="0"/>
                        <a:ea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𝐴</m:t>
                        </m:r>
                      </m:sub>
                    </m:sSub>
                  </m:oMath>
                </a14:m>
                <a:r>
                  <a:rPr lang="en-US" sz="1200" dirty="0">
                    <a:solidFill>
                      <a:schemeClr val="tx1"/>
                    </a:solidFill>
                  </a:rPr>
                  <a:t>, </a:t>
                </a:r>
                <a14:m>
                  <m:oMath xmlns:m="http://schemas.openxmlformats.org/officeDocument/2006/math">
                    <m:sSub>
                      <m:sSubPr>
                        <m:ctrlPr>
                          <a:rPr lang="en-US" sz="1200" i="1">
                            <a:solidFill>
                              <a:schemeClr val="tx1"/>
                            </a:solidFill>
                            <a:latin typeface="Cambria Math" panose="02040503050406030204" pitchFamily="18" charset="0"/>
                          </a:rPr>
                        </m:ctrlPr>
                      </m:sSubPr>
                      <m:e>
                        <m:r>
                          <a:rPr lang="de-DE" sz="1200" i="1">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𝐻</m:t>
                        </m:r>
                      </m:sub>
                    </m:sSub>
                    <m:r>
                      <a:rPr lang="de-DE" sz="1200" b="0" i="0" smtClean="0">
                        <a:solidFill>
                          <a:schemeClr val="tx1"/>
                        </a:solidFill>
                        <a:latin typeface="Cambria Math" panose="02040503050406030204" pitchFamily="18" charset="0"/>
                      </a:rPr>
                      <m:t>….</m:t>
                    </m:r>
                  </m:oMath>
                </a14:m>
                <a:endParaRPr lang="en-US" sz="1200" dirty="0">
                  <a:solidFill>
                    <a:schemeClr val="tx1"/>
                  </a:solidFill>
                </a:endParaRPr>
              </a:p>
            </p:txBody>
          </p:sp>
        </mc:Choice>
        <mc:Fallback xmlns="">
          <p:sp>
            <p:nvSpPr>
              <p:cNvPr id="2" name="Rectangle: Rounded Corners 1">
                <a:extLst>
                  <a:ext uri="{FF2B5EF4-FFF2-40B4-BE49-F238E27FC236}">
                    <a16:creationId xmlns:a16="http://schemas.microsoft.com/office/drawing/2014/main" id="{0230964B-DF6B-32BC-FBD5-CC008C3D796F}"/>
                  </a:ext>
                </a:extLst>
              </p:cNvPr>
              <p:cNvSpPr>
                <a:spLocks noRot="1" noChangeAspect="1" noMove="1" noResize="1" noEditPoints="1" noAdjustHandles="1" noChangeArrowheads="1" noChangeShapeType="1" noTextEdit="1"/>
              </p:cNvSpPr>
              <p:nvPr/>
            </p:nvSpPr>
            <p:spPr>
              <a:xfrm>
                <a:off x="3075111" y="1158323"/>
                <a:ext cx="2772212" cy="383661"/>
              </a:xfrm>
              <a:prstGeom prst="roundRect">
                <a:avLst/>
              </a:prstGeom>
              <a:blipFill>
                <a:blip r:embed="rId3"/>
                <a:stretch>
                  <a:fillRect/>
                </a:stretch>
              </a:blipFill>
              <a:ln>
                <a:noFill/>
              </a:ln>
              <a:effectLst/>
            </p:spPr>
            <p:txBody>
              <a:bodyPr/>
              <a:lstStyle/>
              <a:p>
                <a:r>
                  <a:rPr lang="en-US">
                    <a:noFill/>
                  </a:rPr>
                  <a:t> </a:t>
                </a:r>
              </a:p>
            </p:txBody>
          </p:sp>
        </mc:Fallback>
      </mc:AlternateContent>
      <p:pic>
        <p:nvPicPr>
          <p:cNvPr id="3" name="Picture 2" descr="A graph of a graph of a graph&#10;&#10;AI-generated content may be incorrect.">
            <a:extLst>
              <a:ext uri="{FF2B5EF4-FFF2-40B4-BE49-F238E27FC236}">
                <a16:creationId xmlns:a16="http://schemas.microsoft.com/office/drawing/2014/main" id="{0B322805-959D-4C58-59AC-97D2788B6510}"/>
              </a:ext>
            </a:extLst>
          </p:cNvPr>
          <p:cNvPicPr>
            <a:picLocks noChangeAspect="1"/>
          </p:cNvPicPr>
          <p:nvPr/>
        </p:nvPicPr>
        <p:blipFill>
          <a:blip r:embed="rId4"/>
          <a:stretch>
            <a:fillRect/>
          </a:stretch>
        </p:blipFill>
        <p:spPr>
          <a:xfrm>
            <a:off x="251520" y="4269841"/>
            <a:ext cx="853377" cy="856800"/>
          </a:xfrm>
          <a:prstGeom prst="rect">
            <a:avLst/>
          </a:prstGeom>
        </p:spPr>
      </p:pic>
      <p:pic>
        <p:nvPicPr>
          <p:cNvPr id="6" name="Picture 5" descr="A graph of a positive rate&#10;&#10;AI-generated content may be incorrect.">
            <a:extLst>
              <a:ext uri="{FF2B5EF4-FFF2-40B4-BE49-F238E27FC236}">
                <a16:creationId xmlns:a16="http://schemas.microsoft.com/office/drawing/2014/main" id="{C397B0D9-7210-6BB5-3BE3-306089C0D0E2}"/>
              </a:ext>
            </a:extLst>
          </p:cNvPr>
          <p:cNvPicPr>
            <a:picLocks noChangeAspect="1"/>
          </p:cNvPicPr>
          <p:nvPr/>
        </p:nvPicPr>
        <p:blipFill>
          <a:blip r:embed="rId5"/>
          <a:stretch>
            <a:fillRect/>
          </a:stretch>
        </p:blipFill>
        <p:spPr>
          <a:xfrm>
            <a:off x="1479677" y="4295054"/>
            <a:ext cx="853377" cy="856800"/>
          </a:xfrm>
          <a:prstGeom prst="rect">
            <a:avLst/>
          </a:prstGeom>
        </p:spPr>
      </p:pic>
      <p:grpSp>
        <p:nvGrpSpPr>
          <p:cNvPr id="41" name="Group 40">
            <a:extLst>
              <a:ext uri="{FF2B5EF4-FFF2-40B4-BE49-F238E27FC236}">
                <a16:creationId xmlns:a16="http://schemas.microsoft.com/office/drawing/2014/main" id="{9B79A82C-71A0-A73C-4990-0A60FEE81A2A}"/>
              </a:ext>
            </a:extLst>
          </p:cNvPr>
          <p:cNvGrpSpPr/>
          <p:nvPr/>
        </p:nvGrpSpPr>
        <p:grpSpPr>
          <a:xfrm>
            <a:off x="95928" y="1049888"/>
            <a:ext cx="4173719" cy="3205840"/>
            <a:chOff x="95928" y="1049888"/>
            <a:chExt cx="4173719" cy="3205840"/>
          </a:xfrm>
        </p:grpSpPr>
        <p:grpSp>
          <p:nvGrpSpPr>
            <p:cNvPr id="189" name="Group 188">
              <a:extLst>
                <a:ext uri="{FF2B5EF4-FFF2-40B4-BE49-F238E27FC236}">
                  <a16:creationId xmlns:a16="http://schemas.microsoft.com/office/drawing/2014/main" id="{AB9E0883-845F-3C68-235F-1F3A13CD4583}"/>
                </a:ext>
              </a:extLst>
            </p:cNvPr>
            <p:cNvGrpSpPr/>
            <p:nvPr/>
          </p:nvGrpSpPr>
          <p:grpSpPr>
            <a:xfrm>
              <a:off x="344776" y="1049888"/>
              <a:ext cx="3924871" cy="3205840"/>
              <a:chOff x="1033082" y="1049888"/>
              <a:chExt cx="3924871" cy="3205840"/>
            </a:xfrm>
          </p:grpSpPr>
          <p:grpSp>
            <p:nvGrpSpPr>
              <p:cNvPr id="190" name="Group 189">
                <a:extLst>
                  <a:ext uri="{FF2B5EF4-FFF2-40B4-BE49-F238E27FC236}">
                    <a16:creationId xmlns:a16="http://schemas.microsoft.com/office/drawing/2014/main" id="{F7582469-E114-7D2B-EC49-47A4E882CB3F}"/>
                  </a:ext>
                </a:extLst>
              </p:cNvPr>
              <p:cNvGrpSpPr/>
              <p:nvPr/>
            </p:nvGrpSpPr>
            <p:grpSpPr>
              <a:xfrm>
                <a:off x="1033082" y="1049888"/>
                <a:ext cx="3924871" cy="3205840"/>
                <a:chOff x="1033082" y="1049888"/>
                <a:chExt cx="3924871" cy="3205840"/>
              </a:xfrm>
            </p:grpSpPr>
            <p:sp>
              <p:nvSpPr>
                <p:cNvPr id="202" name="TextBox 201">
                  <a:extLst>
                    <a:ext uri="{FF2B5EF4-FFF2-40B4-BE49-F238E27FC236}">
                      <a16:creationId xmlns:a16="http://schemas.microsoft.com/office/drawing/2014/main" id="{619C654B-49F6-5D06-F804-01AAE8FA211F}"/>
                    </a:ext>
                  </a:extLst>
                </p:cNvPr>
                <p:cNvSpPr txBox="1"/>
                <p:nvPr/>
              </p:nvSpPr>
              <p:spPr>
                <a:xfrm rot="16200000">
                  <a:off x="706765" y="1506208"/>
                  <a:ext cx="929634" cy="276999"/>
                </a:xfrm>
                <a:prstGeom prst="rect">
                  <a:avLst/>
                </a:prstGeom>
                <a:noFill/>
              </p:spPr>
              <p:txBody>
                <a:bodyPr wrap="square" rtlCol="0">
                  <a:spAutoFit/>
                </a:bodyPr>
                <a:lstStyle/>
                <a:p>
                  <a:pPr defTabSz="914400"/>
                  <a:r>
                    <a:rPr lang="en-US" sz="1200" dirty="0">
                      <a:latin typeface="Aptos" panose="02110004020202020204"/>
                    </a:rPr>
                    <a:t>(550,350)</a:t>
                  </a:r>
                </a:p>
              </p:txBody>
            </p:sp>
            <p:cxnSp>
              <p:nvCxnSpPr>
                <p:cNvPr id="203" name="Straight Arrow Connector 202">
                  <a:extLst>
                    <a:ext uri="{FF2B5EF4-FFF2-40B4-BE49-F238E27FC236}">
                      <a16:creationId xmlns:a16="http://schemas.microsoft.com/office/drawing/2014/main" id="{6CBF0DC6-354E-0E16-0772-F2FBCC2AFCF6}"/>
                    </a:ext>
                  </a:extLst>
                </p:cNvPr>
                <p:cNvCxnSpPr>
                  <a:cxnSpLocks/>
                </p:cNvCxnSpPr>
                <p:nvPr/>
              </p:nvCxnSpPr>
              <p:spPr>
                <a:xfrm flipH="1">
                  <a:off x="1313649" y="2051703"/>
                  <a:ext cx="153673" cy="141495"/>
                </a:xfrm>
                <a:prstGeom prst="straightConnector1">
                  <a:avLst/>
                </a:prstGeom>
                <a:noFill/>
                <a:ln w="19050" cap="flat" cmpd="sng" algn="ctr">
                  <a:solidFill>
                    <a:schemeClr val="tx1"/>
                  </a:solidFill>
                  <a:prstDash val="solid"/>
                  <a:miter lim="800000"/>
                  <a:tailEnd type="triangle"/>
                </a:ln>
                <a:effectLst/>
              </p:spPr>
            </p:cxnSp>
            <p:cxnSp>
              <p:nvCxnSpPr>
                <p:cNvPr id="204" name="Straight Arrow Connector 203">
                  <a:extLst>
                    <a:ext uri="{FF2B5EF4-FFF2-40B4-BE49-F238E27FC236}">
                      <a16:creationId xmlns:a16="http://schemas.microsoft.com/office/drawing/2014/main" id="{B4A422CC-9B84-0EDA-619B-78E59569CF34}"/>
                    </a:ext>
                  </a:extLst>
                </p:cNvPr>
                <p:cNvCxnSpPr>
                  <a:cxnSpLocks/>
                </p:cNvCxnSpPr>
                <p:nvPr/>
              </p:nvCxnSpPr>
              <p:spPr>
                <a:xfrm>
                  <a:off x="1171583" y="2048970"/>
                  <a:ext cx="142066" cy="149638"/>
                </a:xfrm>
                <a:prstGeom prst="straightConnector1">
                  <a:avLst/>
                </a:prstGeom>
                <a:noFill/>
                <a:ln w="19050" cap="flat" cmpd="sng" algn="ctr">
                  <a:solidFill>
                    <a:schemeClr val="tx1"/>
                  </a:solidFill>
                  <a:prstDash val="solid"/>
                  <a:miter lim="800000"/>
                  <a:tailEnd type="triangle"/>
                </a:ln>
                <a:effectLst/>
              </p:spPr>
            </p:cxnSp>
            <p:sp>
              <p:nvSpPr>
                <p:cNvPr id="205" name="Rectangle: Rounded Corners 204">
                  <a:extLst>
                    <a:ext uri="{FF2B5EF4-FFF2-40B4-BE49-F238E27FC236}">
                      <a16:creationId xmlns:a16="http://schemas.microsoft.com/office/drawing/2014/main" id="{A2EA580D-DDD8-7BB3-3F7C-1952D5E99DB3}"/>
                    </a:ext>
                  </a:extLst>
                </p:cNvPr>
                <p:cNvSpPr/>
                <p:nvPr/>
              </p:nvSpPr>
              <p:spPr>
                <a:xfrm>
                  <a:off x="1187892" y="3251925"/>
                  <a:ext cx="277001" cy="857759"/>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06" name="TextBox 205">
                  <a:extLst>
                    <a:ext uri="{FF2B5EF4-FFF2-40B4-BE49-F238E27FC236}">
                      <a16:creationId xmlns:a16="http://schemas.microsoft.com/office/drawing/2014/main" id="{05D45C6E-8A99-83A1-FADC-1C095BEAEAA8}"/>
                    </a:ext>
                  </a:extLst>
                </p:cNvPr>
                <p:cNvSpPr txBox="1"/>
                <p:nvPr/>
              </p:nvSpPr>
              <p:spPr>
                <a:xfrm rot="16200000">
                  <a:off x="817491" y="3508524"/>
                  <a:ext cx="1017804" cy="276999"/>
                </a:xfrm>
                <a:prstGeom prst="rect">
                  <a:avLst/>
                </a:prstGeom>
                <a:noFill/>
              </p:spPr>
              <p:txBody>
                <a:bodyPr wrap="square" rtlCol="0">
                  <a:spAutoFit/>
                </a:bodyPr>
                <a:lstStyle/>
                <a:p>
                  <a:pPr defTabSz="914400"/>
                  <a:r>
                    <a:rPr lang="en-US" sz="1200" dirty="0"/>
                    <a:t>Evaluation</a:t>
                  </a:r>
                </a:p>
              </p:txBody>
            </p:sp>
            <p:cxnSp>
              <p:nvCxnSpPr>
                <p:cNvPr id="207" name="Straight Arrow Connector 206">
                  <a:extLst>
                    <a:ext uri="{FF2B5EF4-FFF2-40B4-BE49-F238E27FC236}">
                      <a16:creationId xmlns:a16="http://schemas.microsoft.com/office/drawing/2014/main" id="{3CF16F90-8831-2A49-1D79-2FFA3F963127}"/>
                    </a:ext>
                  </a:extLst>
                </p:cNvPr>
                <p:cNvCxnSpPr>
                  <a:cxnSpLocks/>
                </p:cNvCxnSpPr>
                <p:nvPr/>
              </p:nvCxnSpPr>
              <p:spPr>
                <a:xfrm>
                  <a:off x="1328516" y="2967397"/>
                  <a:ext cx="0" cy="284528"/>
                </a:xfrm>
                <a:prstGeom prst="straightConnector1">
                  <a:avLst/>
                </a:prstGeom>
                <a:noFill/>
                <a:ln w="19050" cap="flat" cmpd="sng" algn="ctr">
                  <a:solidFill>
                    <a:schemeClr val="tx1"/>
                  </a:solidFill>
                  <a:prstDash val="solid"/>
                  <a:miter lim="800000"/>
                  <a:tailEnd type="triangle"/>
                </a:ln>
                <a:effectLst/>
              </p:spPr>
            </p:cxnSp>
            <p:sp>
              <p:nvSpPr>
                <p:cNvPr id="208" name="Rectangle: Rounded Corners 207">
                  <a:extLst>
                    <a:ext uri="{FF2B5EF4-FFF2-40B4-BE49-F238E27FC236}">
                      <a16:creationId xmlns:a16="http://schemas.microsoft.com/office/drawing/2014/main" id="{51D43B02-0477-EAB2-CDE6-A86D8B64075B}"/>
                    </a:ext>
                  </a:extLst>
                </p:cNvPr>
                <p:cNvSpPr/>
                <p:nvPr/>
              </p:nvSpPr>
              <p:spPr>
                <a:xfrm>
                  <a:off x="1190018" y="2203312"/>
                  <a:ext cx="277304" cy="791016"/>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09" name="TextBox 208">
                  <a:extLst>
                    <a:ext uri="{FF2B5EF4-FFF2-40B4-BE49-F238E27FC236}">
                      <a16:creationId xmlns:a16="http://schemas.microsoft.com/office/drawing/2014/main" id="{FFA273D0-669E-D5DE-D944-24EDE040572C}"/>
                    </a:ext>
                  </a:extLst>
                </p:cNvPr>
                <p:cNvSpPr txBox="1"/>
                <p:nvPr/>
              </p:nvSpPr>
              <p:spPr>
                <a:xfrm rot="16200000">
                  <a:off x="929196" y="2415184"/>
                  <a:ext cx="786971" cy="276999"/>
                </a:xfrm>
                <a:prstGeom prst="rect">
                  <a:avLst/>
                </a:prstGeom>
                <a:noFill/>
              </p:spPr>
              <p:txBody>
                <a:bodyPr wrap="square" rtlCol="0">
                  <a:spAutoFit/>
                </a:bodyPr>
                <a:lstStyle/>
                <a:p>
                  <a:pPr defTabSz="914400"/>
                  <a:r>
                    <a:rPr lang="en-US" sz="1200" dirty="0"/>
                    <a:t>Training</a:t>
                  </a:r>
                </a:p>
              </p:txBody>
            </p:sp>
            <p:sp>
              <p:nvSpPr>
                <p:cNvPr id="210" name="TextBox 209">
                  <a:extLst>
                    <a:ext uri="{FF2B5EF4-FFF2-40B4-BE49-F238E27FC236}">
                      <a16:creationId xmlns:a16="http://schemas.microsoft.com/office/drawing/2014/main" id="{1B6876DC-D855-95F1-3550-659CDCE2A10A}"/>
                    </a:ext>
                  </a:extLst>
                </p:cNvPr>
                <p:cNvSpPr txBox="1"/>
                <p:nvPr/>
              </p:nvSpPr>
              <p:spPr>
                <a:xfrm rot="16200000">
                  <a:off x="1925222" y="1482168"/>
                  <a:ext cx="929634" cy="276999"/>
                </a:xfrm>
                <a:prstGeom prst="rect">
                  <a:avLst/>
                </a:prstGeom>
                <a:noFill/>
              </p:spPr>
              <p:txBody>
                <a:bodyPr wrap="square" rtlCol="0">
                  <a:spAutoFit/>
                </a:bodyPr>
                <a:lstStyle/>
                <a:p>
                  <a:pPr defTabSz="914400"/>
                  <a:r>
                    <a:rPr lang="en-US" sz="1200" dirty="0">
                      <a:latin typeface="Aptos" panose="02110004020202020204"/>
                    </a:rPr>
                    <a:t>(800, 400)</a:t>
                  </a:r>
                </a:p>
              </p:txBody>
            </p:sp>
            <p:sp>
              <p:nvSpPr>
                <p:cNvPr id="211" name="TextBox 210">
                  <a:extLst>
                    <a:ext uri="{FF2B5EF4-FFF2-40B4-BE49-F238E27FC236}">
                      <a16:creationId xmlns:a16="http://schemas.microsoft.com/office/drawing/2014/main" id="{0DE28171-8D55-4828-EEAE-6D4341F843C0}"/>
                    </a:ext>
                  </a:extLst>
                </p:cNvPr>
                <p:cNvSpPr txBox="1"/>
                <p:nvPr/>
              </p:nvSpPr>
              <p:spPr>
                <a:xfrm rot="16200000">
                  <a:off x="2179970" y="1420291"/>
                  <a:ext cx="1017806" cy="276999"/>
                </a:xfrm>
                <a:prstGeom prst="rect">
                  <a:avLst/>
                </a:prstGeom>
                <a:noFill/>
              </p:spPr>
              <p:txBody>
                <a:bodyPr wrap="square" rtlCol="0">
                  <a:spAutoFit/>
                </a:bodyPr>
                <a:lstStyle/>
                <a:p>
                  <a:pPr defTabSz="914400"/>
                  <a:r>
                    <a:rPr lang="en-US" sz="1200" dirty="0"/>
                    <a:t>Background</a:t>
                  </a:r>
                </a:p>
              </p:txBody>
            </p:sp>
            <p:cxnSp>
              <p:nvCxnSpPr>
                <p:cNvPr id="212" name="Straight Arrow Connector 211">
                  <a:extLst>
                    <a:ext uri="{FF2B5EF4-FFF2-40B4-BE49-F238E27FC236}">
                      <a16:creationId xmlns:a16="http://schemas.microsoft.com/office/drawing/2014/main" id="{0BF4B960-DA19-4C93-0B4C-E79DCBCE0903}"/>
                    </a:ext>
                  </a:extLst>
                </p:cNvPr>
                <p:cNvCxnSpPr>
                  <a:cxnSpLocks/>
                </p:cNvCxnSpPr>
                <p:nvPr/>
              </p:nvCxnSpPr>
              <p:spPr>
                <a:xfrm flipH="1">
                  <a:off x="2581927" y="2037590"/>
                  <a:ext cx="153673" cy="141495"/>
                </a:xfrm>
                <a:prstGeom prst="straightConnector1">
                  <a:avLst/>
                </a:prstGeom>
                <a:noFill/>
                <a:ln w="19050" cap="flat" cmpd="sng" algn="ctr">
                  <a:solidFill>
                    <a:schemeClr val="tx1"/>
                  </a:solidFill>
                  <a:prstDash val="solid"/>
                  <a:miter lim="800000"/>
                  <a:tailEnd type="triangle"/>
                </a:ln>
                <a:effectLst/>
              </p:spPr>
            </p:cxnSp>
            <p:cxnSp>
              <p:nvCxnSpPr>
                <p:cNvPr id="213" name="Straight Arrow Connector 212">
                  <a:extLst>
                    <a:ext uri="{FF2B5EF4-FFF2-40B4-BE49-F238E27FC236}">
                      <a16:creationId xmlns:a16="http://schemas.microsoft.com/office/drawing/2014/main" id="{C83DC96A-F517-D039-9F4E-422700D55322}"/>
                    </a:ext>
                  </a:extLst>
                </p:cNvPr>
                <p:cNvCxnSpPr>
                  <a:cxnSpLocks/>
                </p:cNvCxnSpPr>
                <p:nvPr/>
              </p:nvCxnSpPr>
              <p:spPr>
                <a:xfrm>
                  <a:off x="2439861" y="2034857"/>
                  <a:ext cx="142066" cy="149638"/>
                </a:xfrm>
                <a:prstGeom prst="straightConnector1">
                  <a:avLst/>
                </a:prstGeom>
                <a:noFill/>
                <a:ln w="19050" cap="flat" cmpd="sng" algn="ctr">
                  <a:solidFill>
                    <a:schemeClr val="tx1"/>
                  </a:solidFill>
                  <a:prstDash val="solid"/>
                  <a:miter lim="800000"/>
                  <a:tailEnd type="triangle"/>
                </a:ln>
                <a:effectLst/>
              </p:spPr>
            </p:cxnSp>
            <p:sp>
              <p:nvSpPr>
                <p:cNvPr id="214" name="Rectangle: Rounded Corners 213">
                  <a:extLst>
                    <a:ext uri="{FF2B5EF4-FFF2-40B4-BE49-F238E27FC236}">
                      <a16:creationId xmlns:a16="http://schemas.microsoft.com/office/drawing/2014/main" id="{3718BD1F-8756-88BC-8C23-8A2E2574F393}"/>
                    </a:ext>
                  </a:extLst>
                </p:cNvPr>
                <p:cNvSpPr/>
                <p:nvPr/>
              </p:nvSpPr>
              <p:spPr>
                <a:xfrm>
                  <a:off x="2435251" y="3276171"/>
                  <a:ext cx="277001" cy="857759"/>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15" name="TextBox 214">
                  <a:extLst>
                    <a:ext uri="{FF2B5EF4-FFF2-40B4-BE49-F238E27FC236}">
                      <a16:creationId xmlns:a16="http://schemas.microsoft.com/office/drawing/2014/main" id="{D8CF65C5-F0BF-84D8-FEE1-274049B49D69}"/>
                    </a:ext>
                  </a:extLst>
                </p:cNvPr>
                <p:cNvSpPr txBox="1"/>
                <p:nvPr/>
              </p:nvSpPr>
              <p:spPr>
                <a:xfrm rot="16200000">
                  <a:off x="2085769" y="3494411"/>
                  <a:ext cx="1017804" cy="276999"/>
                </a:xfrm>
                <a:prstGeom prst="rect">
                  <a:avLst/>
                </a:prstGeom>
                <a:noFill/>
              </p:spPr>
              <p:txBody>
                <a:bodyPr wrap="square" rtlCol="0">
                  <a:spAutoFit/>
                </a:bodyPr>
                <a:lstStyle/>
                <a:p>
                  <a:pPr defTabSz="914400"/>
                  <a:r>
                    <a:rPr lang="en-US" sz="1200" dirty="0"/>
                    <a:t>Evaluation</a:t>
                  </a:r>
                </a:p>
              </p:txBody>
            </p:sp>
            <p:cxnSp>
              <p:nvCxnSpPr>
                <p:cNvPr id="216" name="Straight Arrow Connector 215">
                  <a:extLst>
                    <a:ext uri="{FF2B5EF4-FFF2-40B4-BE49-F238E27FC236}">
                      <a16:creationId xmlns:a16="http://schemas.microsoft.com/office/drawing/2014/main" id="{2EBEA72A-C545-5DA0-A7BB-957FEEEE058E}"/>
                    </a:ext>
                  </a:extLst>
                </p:cNvPr>
                <p:cNvCxnSpPr>
                  <a:cxnSpLocks/>
                </p:cNvCxnSpPr>
                <p:nvPr/>
              </p:nvCxnSpPr>
              <p:spPr>
                <a:xfrm>
                  <a:off x="2585208" y="2995857"/>
                  <a:ext cx="0" cy="284528"/>
                </a:xfrm>
                <a:prstGeom prst="straightConnector1">
                  <a:avLst/>
                </a:prstGeom>
                <a:noFill/>
                <a:ln w="19050" cap="flat" cmpd="sng" algn="ctr">
                  <a:solidFill>
                    <a:schemeClr val="tx1"/>
                  </a:solidFill>
                  <a:prstDash val="solid"/>
                  <a:miter lim="800000"/>
                  <a:tailEnd type="triangle"/>
                </a:ln>
                <a:effectLst/>
              </p:spPr>
            </p:cxnSp>
            <p:cxnSp>
              <p:nvCxnSpPr>
                <p:cNvPr id="219" name="Straight Arrow Connector 218">
                  <a:extLst>
                    <a:ext uri="{FF2B5EF4-FFF2-40B4-BE49-F238E27FC236}">
                      <a16:creationId xmlns:a16="http://schemas.microsoft.com/office/drawing/2014/main" id="{A429412D-245E-87E3-FBC1-5CB0939A60B9}"/>
                    </a:ext>
                  </a:extLst>
                </p:cNvPr>
                <p:cNvCxnSpPr>
                  <a:cxnSpLocks/>
                  <a:stCxn id="215" idx="1"/>
                </p:cNvCxnSpPr>
                <p:nvPr/>
              </p:nvCxnSpPr>
              <p:spPr>
                <a:xfrm>
                  <a:off x="2594672" y="4141813"/>
                  <a:ext cx="0" cy="113915"/>
                </a:xfrm>
                <a:prstGeom prst="straightConnector1">
                  <a:avLst/>
                </a:prstGeom>
                <a:noFill/>
                <a:ln w="19050" cap="flat" cmpd="sng" algn="ctr">
                  <a:solidFill>
                    <a:schemeClr val="tx1"/>
                  </a:solidFill>
                  <a:prstDash val="solid"/>
                  <a:miter lim="800000"/>
                  <a:tailEnd type="triangle"/>
                </a:ln>
                <a:effectLst/>
              </p:spPr>
            </p:cxnSp>
            <p:sp>
              <p:nvSpPr>
                <p:cNvPr id="220" name="Oval 219">
                  <a:extLst>
                    <a:ext uri="{FF2B5EF4-FFF2-40B4-BE49-F238E27FC236}">
                      <a16:creationId xmlns:a16="http://schemas.microsoft.com/office/drawing/2014/main" id="{EF9EF348-C173-8FBA-4AC4-F08D12392F1D}"/>
                    </a:ext>
                  </a:extLst>
                </p:cNvPr>
                <p:cNvSpPr/>
                <p:nvPr/>
              </p:nvSpPr>
              <p:spPr>
                <a:xfrm>
                  <a:off x="1793204"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TextBox 220">
                  <a:extLst>
                    <a:ext uri="{FF2B5EF4-FFF2-40B4-BE49-F238E27FC236}">
                      <a16:creationId xmlns:a16="http://schemas.microsoft.com/office/drawing/2014/main" id="{CC6DD28E-CDAF-7FA1-21EF-D113CC73C399}"/>
                    </a:ext>
                  </a:extLst>
                </p:cNvPr>
                <p:cNvSpPr txBox="1"/>
                <p:nvPr/>
              </p:nvSpPr>
              <p:spPr>
                <a:xfrm>
                  <a:off x="3227519" y="1748888"/>
                  <a:ext cx="1730434" cy="600164"/>
                </a:xfrm>
                <a:prstGeom prst="rect">
                  <a:avLst/>
                </a:prstGeom>
                <a:noFill/>
              </p:spPr>
              <p:txBody>
                <a:bodyPr wrap="square" rtlCol="0">
                  <a:spAutoFit/>
                </a:bodyPr>
                <a:lstStyle/>
                <a:p>
                  <a:r>
                    <a:rPr lang="en-US" sz="1100" dirty="0"/>
                    <a:t>(in total 79 different mass combinations considered)</a:t>
                  </a:r>
                </a:p>
              </p:txBody>
            </p:sp>
            <p:cxnSp>
              <p:nvCxnSpPr>
                <p:cNvPr id="222" name="Straight Arrow Connector 221">
                  <a:extLst>
                    <a:ext uri="{FF2B5EF4-FFF2-40B4-BE49-F238E27FC236}">
                      <a16:creationId xmlns:a16="http://schemas.microsoft.com/office/drawing/2014/main" id="{292BB131-6F7D-373B-938C-92C5DCFAA75F}"/>
                    </a:ext>
                  </a:extLst>
                </p:cNvPr>
                <p:cNvCxnSpPr>
                  <a:cxnSpLocks/>
                </p:cNvCxnSpPr>
                <p:nvPr/>
              </p:nvCxnSpPr>
              <p:spPr>
                <a:xfrm>
                  <a:off x="1310082" y="4141812"/>
                  <a:ext cx="0" cy="113915"/>
                </a:xfrm>
                <a:prstGeom prst="straightConnector1">
                  <a:avLst/>
                </a:prstGeom>
                <a:noFill/>
                <a:ln w="19050" cap="flat" cmpd="sng" algn="ctr">
                  <a:solidFill>
                    <a:schemeClr val="tx1"/>
                  </a:solidFill>
                  <a:prstDash val="solid"/>
                  <a:miter lim="800000"/>
                  <a:tailEnd type="triangle"/>
                </a:ln>
                <a:effectLst/>
              </p:spPr>
            </p:cxnSp>
            <p:sp>
              <p:nvSpPr>
                <p:cNvPr id="223" name="Oval 222">
                  <a:extLst>
                    <a:ext uri="{FF2B5EF4-FFF2-40B4-BE49-F238E27FC236}">
                      <a16:creationId xmlns:a16="http://schemas.microsoft.com/office/drawing/2014/main" id="{4540C78D-197D-E451-A35C-F981B20A4DA8}"/>
                    </a:ext>
                  </a:extLst>
                </p:cNvPr>
                <p:cNvSpPr/>
                <p:nvPr/>
              </p:nvSpPr>
              <p:spPr>
                <a:xfrm>
                  <a:off x="1897511"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4B779E27-C2F4-DE64-6BEC-89CE84CF2322}"/>
                    </a:ext>
                  </a:extLst>
                </p:cNvPr>
                <p:cNvSpPr/>
                <p:nvPr/>
              </p:nvSpPr>
              <p:spPr>
                <a:xfrm>
                  <a:off x="2001819"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1" name="TextBox 190">
                <a:extLst>
                  <a:ext uri="{FF2B5EF4-FFF2-40B4-BE49-F238E27FC236}">
                    <a16:creationId xmlns:a16="http://schemas.microsoft.com/office/drawing/2014/main" id="{D6102ED8-9CA6-DCB4-8281-43DE0D32ED1F}"/>
                  </a:ext>
                </a:extLst>
              </p:cNvPr>
              <p:cNvSpPr txBox="1"/>
              <p:nvPr/>
            </p:nvSpPr>
            <p:spPr>
              <a:xfrm rot="16200000">
                <a:off x="972269" y="1420291"/>
                <a:ext cx="1017806" cy="276999"/>
              </a:xfrm>
              <a:prstGeom prst="rect">
                <a:avLst/>
              </a:prstGeom>
              <a:noFill/>
            </p:spPr>
            <p:txBody>
              <a:bodyPr wrap="square" rtlCol="0">
                <a:spAutoFit/>
              </a:bodyPr>
              <a:lstStyle/>
              <a:p>
                <a:pPr defTabSz="914400"/>
                <a:r>
                  <a:rPr lang="en-US" sz="1200" dirty="0"/>
                  <a:t>Background</a:t>
                </a:r>
              </a:p>
            </p:txBody>
          </p:sp>
        </p:grpSp>
        <p:grpSp>
          <p:nvGrpSpPr>
            <p:cNvPr id="40" name="Group 39">
              <a:extLst>
                <a:ext uri="{FF2B5EF4-FFF2-40B4-BE49-F238E27FC236}">
                  <a16:creationId xmlns:a16="http://schemas.microsoft.com/office/drawing/2014/main" id="{479C6067-9846-EB06-1EBF-D84AD2081FE7}"/>
                </a:ext>
              </a:extLst>
            </p:cNvPr>
            <p:cNvGrpSpPr/>
            <p:nvPr/>
          </p:nvGrpSpPr>
          <p:grpSpPr>
            <a:xfrm>
              <a:off x="95928" y="1909286"/>
              <a:ext cx="2357025" cy="1085042"/>
              <a:chOff x="95928" y="1909286"/>
              <a:chExt cx="2357025" cy="1085042"/>
            </a:xfrm>
          </p:grpSpPr>
          <p:sp>
            <p:nvSpPr>
              <p:cNvPr id="11" name="Oval 10">
                <a:extLst>
                  <a:ext uri="{FF2B5EF4-FFF2-40B4-BE49-F238E27FC236}">
                    <a16:creationId xmlns:a16="http://schemas.microsoft.com/office/drawing/2014/main" id="{73460CCA-18BC-6DE6-6EE5-A1A3FC5F3940}"/>
                  </a:ext>
                </a:extLst>
              </p:cNvPr>
              <p:cNvSpPr/>
              <p:nvPr/>
            </p:nvSpPr>
            <p:spPr>
              <a:xfrm>
                <a:off x="95928"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200400-630B-5FE2-5467-CB9F49E03901}"/>
                  </a:ext>
                </a:extLst>
              </p:cNvPr>
              <p:cNvSpPr/>
              <p:nvPr/>
            </p:nvSpPr>
            <p:spPr>
              <a:xfrm>
                <a:off x="200235"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1EC5D8-BD15-8E95-98E1-411C0C3F7E0B}"/>
                  </a:ext>
                </a:extLst>
              </p:cNvPr>
              <p:cNvSpPr/>
              <p:nvPr/>
            </p:nvSpPr>
            <p:spPr>
              <a:xfrm>
                <a:off x="304543"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1376B9D-9AF3-1B2B-3A51-850CEDE4F502}"/>
                  </a:ext>
                </a:extLst>
              </p:cNvPr>
              <p:cNvSpPr/>
              <p:nvPr/>
            </p:nvSpPr>
            <p:spPr>
              <a:xfrm>
                <a:off x="1769435" y="2203312"/>
                <a:ext cx="277304" cy="791016"/>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34925ED0-F433-2DE9-0169-A2D37FD55691}"/>
                  </a:ext>
                </a:extLst>
              </p:cNvPr>
              <p:cNvSpPr txBox="1"/>
              <p:nvPr/>
            </p:nvSpPr>
            <p:spPr>
              <a:xfrm rot="16200000">
                <a:off x="1508613" y="2415184"/>
                <a:ext cx="786971" cy="276999"/>
              </a:xfrm>
              <a:prstGeom prst="rect">
                <a:avLst/>
              </a:prstGeom>
              <a:noFill/>
            </p:spPr>
            <p:txBody>
              <a:bodyPr wrap="square" rtlCol="0">
                <a:spAutoFit/>
              </a:bodyPr>
              <a:lstStyle/>
              <a:p>
                <a:pPr defTabSz="914400"/>
                <a:r>
                  <a:rPr lang="en-US" sz="1200" dirty="0"/>
                  <a:t>Training</a:t>
                </a:r>
              </a:p>
            </p:txBody>
          </p:sp>
          <p:sp>
            <p:nvSpPr>
              <p:cNvPr id="16" name="Oval 15">
                <a:extLst>
                  <a:ext uri="{FF2B5EF4-FFF2-40B4-BE49-F238E27FC236}">
                    <a16:creationId xmlns:a16="http://schemas.microsoft.com/office/drawing/2014/main" id="{7353ABAB-5D6F-22EC-FA46-0FC6E34EB44C}"/>
                  </a:ext>
                </a:extLst>
              </p:cNvPr>
              <p:cNvSpPr/>
              <p:nvPr/>
            </p:nvSpPr>
            <p:spPr>
              <a:xfrm>
                <a:off x="2201138"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02B059-DDD4-4F3D-E05C-A737CE6D884A}"/>
                  </a:ext>
                </a:extLst>
              </p:cNvPr>
              <p:cNvSpPr/>
              <p:nvPr/>
            </p:nvSpPr>
            <p:spPr>
              <a:xfrm>
                <a:off x="2305445"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E8E8C6-AF64-3F84-FDF7-BF649B40DF5A}"/>
                  </a:ext>
                </a:extLst>
              </p:cNvPr>
              <p:cNvSpPr/>
              <p:nvPr/>
            </p:nvSpPr>
            <p:spPr>
              <a:xfrm>
                <a:off x="2409753"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C9F752DE-67D1-A97E-222A-86683074A78E}"/>
              </a:ext>
            </a:extLst>
          </p:cNvPr>
          <p:cNvGrpSpPr/>
          <p:nvPr/>
        </p:nvGrpSpPr>
        <p:grpSpPr>
          <a:xfrm>
            <a:off x="3222840" y="2473092"/>
            <a:ext cx="2285529" cy="1106770"/>
            <a:chOff x="3222840" y="2473092"/>
            <a:chExt cx="2285529" cy="1106770"/>
          </a:xfrm>
        </p:grpSpPr>
        <p:sp>
          <p:nvSpPr>
            <p:cNvPr id="9" name="Arrow: Right 8">
              <a:extLst>
                <a:ext uri="{FF2B5EF4-FFF2-40B4-BE49-F238E27FC236}">
                  <a16:creationId xmlns:a16="http://schemas.microsoft.com/office/drawing/2014/main" id="{60672BB6-BAAE-014E-B775-E68AFE0D3BB8}"/>
                </a:ext>
              </a:extLst>
            </p:cNvPr>
            <p:cNvSpPr/>
            <p:nvPr/>
          </p:nvSpPr>
          <p:spPr>
            <a:xfrm>
              <a:off x="3347864" y="2473092"/>
              <a:ext cx="2160505" cy="1106770"/>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A760AB5-87E4-DD1A-07EA-1BB115F0A5FA}"/>
                </a:ext>
              </a:extLst>
            </p:cNvPr>
            <p:cNvSpPr txBox="1"/>
            <p:nvPr/>
          </p:nvSpPr>
          <p:spPr>
            <a:xfrm>
              <a:off x="3222840" y="2722733"/>
              <a:ext cx="1992338" cy="584775"/>
            </a:xfrm>
            <a:prstGeom prst="rect">
              <a:avLst/>
            </a:prstGeom>
            <a:noFill/>
          </p:spPr>
          <p:txBody>
            <a:bodyPr wrap="square" rtlCol="0">
              <a:spAutoFit/>
            </a:bodyPr>
            <a:lstStyle/>
            <a:p>
              <a:pPr algn="ctr" defTabSz="914400">
                <a:defRPr/>
              </a:pPr>
              <a:r>
                <a:rPr lang="en-US" sz="1600" kern="0" dirty="0"/>
                <a:t>Is there a better solution?</a:t>
              </a:r>
            </a:p>
          </p:txBody>
        </p:sp>
      </p:grpSp>
      <p:cxnSp>
        <p:nvCxnSpPr>
          <p:cNvPr id="56" name="Straight Arrow Connector 55">
            <a:extLst>
              <a:ext uri="{FF2B5EF4-FFF2-40B4-BE49-F238E27FC236}">
                <a16:creationId xmlns:a16="http://schemas.microsoft.com/office/drawing/2014/main" id="{00E9AC89-B11F-149A-EB5F-DFF282B080F0}"/>
              </a:ext>
            </a:extLst>
          </p:cNvPr>
          <p:cNvCxnSpPr>
            <a:cxnSpLocks/>
            <a:endCxn id="34" idx="0"/>
          </p:cNvCxnSpPr>
          <p:nvPr/>
        </p:nvCxnSpPr>
        <p:spPr>
          <a:xfrm>
            <a:off x="7239265" y="1927560"/>
            <a:ext cx="354944" cy="341387"/>
          </a:xfrm>
          <a:prstGeom prst="straightConnector1">
            <a:avLst/>
          </a:prstGeom>
          <a:noFill/>
          <a:ln w="19050" cap="flat" cmpd="sng" algn="ctr">
            <a:solidFill>
              <a:schemeClr val="tx1"/>
            </a:solidFill>
            <a:prstDash val="solid"/>
            <a:miter lim="800000"/>
            <a:tailEnd type="triangle"/>
          </a:ln>
          <a:effectLst/>
        </p:spPr>
      </p:cxnSp>
      <p:sp>
        <p:nvSpPr>
          <p:cNvPr id="27" name="Oval 26">
            <a:extLst>
              <a:ext uri="{FF2B5EF4-FFF2-40B4-BE49-F238E27FC236}">
                <a16:creationId xmlns:a16="http://schemas.microsoft.com/office/drawing/2014/main" id="{AA0630F9-3E73-81A3-44C6-9891095D7119}"/>
              </a:ext>
            </a:extLst>
          </p:cNvPr>
          <p:cNvSpPr/>
          <p:nvPr/>
        </p:nvSpPr>
        <p:spPr>
          <a:xfrm>
            <a:off x="2416163"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0AF183-A67C-8B8C-9457-F19146BCB144}"/>
              </a:ext>
            </a:extLst>
          </p:cNvPr>
          <p:cNvSpPr/>
          <p:nvPr/>
        </p:nvSpPr>
        <p:spPr>
          <a:xfrm>
            <a:off x="2524171"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D3F1261-147D-F1D8-8D2E-963BC7651595}"/>
              </a:ext>
            </a:extLst>
          </p:cNvPr>
          <p:cNvSpPr/>
          <p:nvPr/>
        </p:nvSpPr>
        <p:spPr>
          <a:xfrm>
            <a:off x="2637222"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1FAD205-30AF-A448-7834-7B30EFAB2A21}"/>
              </a:ext>
            </a:extLst>
          </p:cNvPr>
          <p:cNvSpPr/>
          <p:nvPr/>
        </p:nvSpPr>
        <p:spPr>
          <a:xfrm>
            <a:off x="1166406" y="4768549"/>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09A7789-75DB-4766-459A-35D579AA4F54}"/>
              </a:ext>
            </a:extLst>
          </p:cNvPr>
          <p:cNvSpPr/>
          <p:nvPr/>
        </p:nvSpPr>
        <p:spPr>
          <a:xfrm>
            <a:off x="1274414" y="476726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3DA482E-665F-5E32-9E04-67BDBEA2AF38}"/>
              </a:ext>
            </a:extLst>
          </p:cNvPr>
          <p:cNvSpPr/>
          <p:nvPr/>
        </p:nvSpPr>
        <p:spPr>
          <a:xfrm>
            <a:off x="1387465" y="476726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492CA04-BEAB-628A-E6E3-12FA10A35F75}"/>
              </a:ext>
            </a:extLst>
          </p:cNvPr>
          <p:cNvSpPr/>
          <p:nvPr/>
        </p:nvSpPr>
        <p:spPr>
          <a:xfrm>
            <a:off x="-46575"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F54996-6CD0-2B92-D62A-B8C8904C8F48}"/>
              </a:ext>
            </a:extLst>
          </p:cNvPr>
          <p:cNvSpPr/>
          <p:nvPr/>
        </p:nvSpPr>
        <p:spPr>
          <a:xfrm>
            <a:off x="61433"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FBB3393-612E-E5A0-88A8-A6465FE6B365}"/>
              </a:ext>
            </a:extLst>
          </p:cNvPr>
          <p:cNvSpPr/>
          <p:nvPr/>
        </p:nvSpPr>
        <p:spPr>
          <a:xfrm>
            <a:off x="174484"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D14631B6-6180-754E-3B8D-948EDCD107A2}"/>
              </a:ext>
            </a:extLst>
          </p:cNvPr>
          <p:cNvGrpSpPr/>
          <p:nvPr/>
        </p:nvGrpSpPr>
        <p:grpSpPr>
          <a:xfrm>
            <a:off x="5688489" y="1013412"/>
            <a:ext cx="3329060" cy="4118919"/>
            <a:chOff x="5688489" y="1013412"/>
            <a:chExt cx="3329060" cy="4118919"/>
          </a:xfrm>
        </p:grpSpPr>
        <p:sp>
          <p:nvSpPr>
            <p:cNvPr id="53" name="Oval 52">
              <a:extLst>
                <a:ext uri="{FF2B5EF4-FFF2-40B4-BE49-F238E27FC236}">
                  <a16:creationId xmlns:a16="http://schemas.microsoft.com/office/drawing/2014/main" id="{4E0DB22C-A562-EA1D-D56A-7D03E986F7BE}"/>
                </a:ext>
              </a:extLst>
            </p:cNvPr>
            <p:cNvSpPr/>
            <p:nvPr/>
          </p:nvSpPr>
          <p:spPr>
            <a:xfrm>
              <a:off x="6461341"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D2B733B-6F01-4865-B7BE-DA5A6CDED29E}"/>
                </a:ext>
              </a:extLst>
            </p:cNvPr>
            <p:cNvSpPr/>
            <p:nvPr/>
          </p:nvSpPr>
          <p:spPr>
            <a:xfrm>
              <a:off x="6343768" y="187831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4B15152-7B5C-1719-6FB5-75723A7F52DE}"/>
                </a:ext>
              </a:extLst>
            </p:cNvPr>
            <p:cNvSpPr/>
            <p:nvPr/>
          </p:nvSpPr>
          <p:spPr>
            <a:xfrm>
              <a:off x="6228184" y="18781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0BC6E9A-B50B-8725-E323-1530B422A9C4}"/>
                </a:ext>
              </a:extLst>
            </p:cNvPr>
            <p:cNvSpPr txBox="1"/>
            <p:nvPr/>
          </p:nvSpPr>
          <p:spPr>
            <a:xfrm rot="16200000">
              <a:off x="6800165" y="1459747"/>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800,400</a:t>
              </a:r>
              <a:r>
                <a:rPr lang="en-US" dirty="0">
                  <a:solidFill>
                    <a:schemeClr val="tx1"/>
                  </a:solidFill>
                </a:rPr>
                <a:t>)</a:t>
              </a:r>
            </a:p>
          </p:txBody>
        </p:sp>
        <p:sp>
          <p:nvSpPr>
            <p:cNvPr id="128" name="Oval 127">
              <a:extLst>
                <a:ext uri="{FF2B5EF4-FFF2-40B4-BE49-F238E27FC236}">
                  <a16:creationId xmlns:a16="http://schemas.microsoft.com/office/drawing/2014/main" id="{C3926E5D-6B4C-31F6-C6C1-2C554E9EC246}"/>
                </a:ext>
              </a:extLst>
            </p:cNvPr>
            <p:cNvSpPr/>
            <p:nvPr/>
          </p:nvSpPr>
          <p:spPr>
            <a:xfrm>
              <a:off x="7380445" y="1876067"/>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13C284D-392C-6D22-4798-1E33D81573CB}"/>
                </a:ext>
              </a:extLst>
            </p:cNvPr>
            <p:cNvSpPr/>
            <p:nvPr/>
          </p:nvSpPr>
          <p:spPr>
            <a:xfrm>
              <a:off x="7488453"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799E24A-5EA3-3B0B-AF2C-F4375479071A}"/>
                </a:ext>
              </a:extLst>
            </p:cNvPr>
            <p:cNvSpPr/>
            <p:nvPr/>
          </p:nvSpPr>
          <p:spPr>
            <a:xfrm>
              <a:off x="7601504"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D8713A43-ED46-BE4C-607B-4DB0A11677A3}"/>
                </a:ext>
              </a:extLst>
            </p:cNvPr>
            <p:cNvGrpSpPr/>
            <p:nvPr/>
          </p:nvGrpSpPr>
          <p:grpSpPr>
            <a:xfrm>
              <a:off x="5688489" y="1013412"/>
              <a:ext cx="3329060" cy="4118919"/>
              <a:chOff x="5688489" y="1013412"/>
              <a:chExt cx="3329060" cy="4118919"/>
            </a:xfrm>
          </p:grpSpPr>
          <p:grpSp>
            <p:nvGrpSpPr>
              <p:cNvPr id="59" name="Group 58">
                <a:extLst>
                  <a:ext uri="{FF2B5EF4-FFF2-40B4-BE49-F238E27FC236}">
                    <a16:creationId xmlns:a16="http://schemas.microsoft.com/office/drawing/2014/main" id="{A6976BC1-FE4F-F18A-B61F-FF60DBA3E5ED}"/>
                  </a:ext>
                </a:extLst>
              </p:cNvPr>
              <p:cNvGrpSpPr/>
              <p:nvPr/>
            </p:nvGrpSpPr>
            <p:grpSpPr>
              <a:xfrm>
                <a:off x="5688489" y="1013412"/>
                <a:ext cx="3329060" cy="4118919"/>
                <a:chOff x="5688489" y="1013412"/>
                <a:chExt cx="3329060" cy="4118919"/>
              </a:xfrm>
            </p:grpSpPr>
            <p:grpSp>
              <p:nvGrpSpPr>
                <p:cNvPr id="19" name="Group 18">
                  <a:extLst>
                    <a:ext uri="{FF2B5EF4-FFF2-40B4-BE49-F238E27FC236}">
                      <a16:creationId xmlns:a16="http://schemas.microsoft.com/office/drawing/2014/main" id="{A3F6B500-9657-571C-0100-F11F3083B7A8}"/>
                    </a:ext>
                  </a:extLst>
                </p:cNvPr>
                <p:cNvGrpSpPr/>
                <p:nvPr/>
              </p:nvGrpSpPr>
              <p:grpSpPr>
                <a:xfrm>
                  <a:off x="6053832" y="1013412"/>
                  <a:ext cx="2963717" cy="3790586"/>
                  <a:chOff x="6053832" y="1013412"/>
                  <a:chExt cx="2963717" cy="3790586"/>
                </a:xfrm>
              </p:grpSpPr>
              <p:sp>
                <p:nvSpPr>
                  <p:cNvPr id="20" name="Oval 19">
                    <a:extLst>
                      <a:ext uri="{FF2B5EF4-FFF2-40B4-BE49-F238E27FC236}">
                        <a16:creationId xmlns:a16="http://schemas.microsoft.com/office/drawing/2014/main" id="{209546EB-0E2F-077C-7378-0458AAECC17C}"/>
                      </a:ext>
                    </a:extLst>
                  </p:cNvPr>
                  <p:cNvSpPr/>
                  <p:nvPr/>
                </p:nvSpPr>
                <p:spPr>
                  <a:xfrm>
                    <a:off x="83401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05A4030-7D10-02B3-6929-142A75478759}"/>
                      </a:ext>
                    </a:extLst>
                  </p:cNvPr>
                  <p:cNvSpPr/>
                  <p:nvPr/>
                </p:nvSpPr>
                <p:spPr>
                  <a:xfrm>
                    <a:off x="84481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A09840-D64C-1706-257D-4F6FFB15D725}"/>
                      </a:ext>
                    </a:extLst>
                  </p:cNvPr>
                  <p:cNvSpPr/>
                  <p:nvPr/>
                </p:nvSpPr>
                <p:spPr>
                  <a:xfrm>
                    <a:off x="85612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36AD3EB-FDF6-E591-849E-3789BE330BD6}"/>
                      </a:ext>
                    </a:extLst>
                  </p:cNvPr>
                  <p:cNvGrpSpPr/>
                  <p:nvPr/>
                </p:nvGrpSpPr>
                <p:grpSpPr>
                  <a:xfrm>
                    <a:off x="6053832" y="1013412"/>
                    <a:ext cx="2963717" cy="3142514"/>
                    <a:chOff x="6072779" y="1013412"/>
                    <a:chExt cx="2963717" cy="3142514"/>
                  </a:xfrm>
                </p:grpSpPr>
                <p:sp>
                  <p:nvSpPr>
                    <p:cNvPr id="28" name="Rectangle: Rounded Corners 27">
                      <a:extLst>
                        <a:ext uri="{FF2B5EF4-FFF2-40B4-BE49-F238E27FC236}">
                          <a16:creationId xmlns:a16="http://schemas.microsoft.com/office/drawing/2014/main" id="{6A1DFE12-C37C-AC57-B3F4-F8F56C6C7646}"/>
                        </a:ext>
                      </a:extLst>
                    </p:cNvPr>
                    <p:cNvSpPr/>
                    <p:nvPr/>
                  </p:nvSpPr>
                  <p:spPr>
                    <a:xfrm>
                      <a:off x="6303319" y="3001704"/>
                      <a:ext cx="2733177" cy="759178"/>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D4CAD6A8-9513-D023-6F2F-A80D24419C2B}"/>
                        </a:ext>
                      </a:extLst>
                    </p:cNvPr>
                    <p:cNvSpPr txBox="1"/>
                    <p:nvPr/>
                  </p:nvSpPr>
                  <p:spPr>
                    <a:xfrm rot="16200000">
                      <a:off x="6269545" y="1488632"/>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550,350</a:t>
                      </a:r>
                      <a:r>
                        <a:rPr lang="en-US" dirty="0">
                          <a:solidFill>
                            <a:schemeClr val="tx1"/>
                          </a:solidFill>
                        </a:rPr>
                        <a:t>)</a:t>
                      </a:r>
                    </a:p>
                  </p:txBody>
                </p:sp>
                <p:sp>
                  <p:nvSpPr>
                    <p:cNvPr id="32" name="TextBox 31">
                      <a:extLst>
                        <a:ext uri="{FF2B5EF4-FFF2-40B4-BE49-F238E27FC236}">
                          <a16:creationId xmlns:a16="http://schemas.microsoft.com/office/drawing/2014/main" id="{360FDD24-261C-07CA-0076-01D13F7971DA}"/>
                        </a:ext>
                      </a:extLst>
                    </p:cNvPr>
                    <p:cNvSpPr txBox="1"/>
                    <p:nvPr/>
                  </p:nvSpPr>
                  <p:spPr>
                    <a:xfrm>
                      <a:off x="6352301" y="3138687"/>
                      <a:ext cx="2512670" cy="461665"/>
                    </a:xfrm>
                    <a:prstGeom prst="rect">
                      <a:avLst/>
                    </a:prstGeom>
                    <a:noFill/>
                  </p:spPr>
                  <p:txBody>
                    <a:bodyPr wrap="square" rtlCol="0">
                      <a:spAutoFit/>
                    </a:bodyPr>
                    <a:lstStyle/>
                    <a:p>
                      <a:pPr algn="ctr" defTabSz="914400">
                        <a:defRPr/>
                      </a:pPr>
                      <a:r>
                        <a:rPr lang="en-US" sz="1200" kern="0" dirty="0"/>
                        <a:t>Evaluation: For each mass combination individually </a:t>
                      </a:r>
                    </a:p>
                  </p:txBody>
                </p:sp>
                <p:sp>
                  <p:nvSpPr>
                    <p:cNvPr id="33" name="TextBox 32">
                      <a:extLst>
                        <a:ext uri="{FF2B5EF4-FFF2-40B4-BE49-F238E27FC236}">
                          <a16:creationId xmlns:a16="http://schemas.microsoft.com/office/drawing/2014/main" id="{047F51E2-CD1B-4314-9345-81FC596303C8}"/>
                        </a:ext>
                      </a:extLst>
                    </p:cNvPr>
                    <p:cNvSpPr txBox="1"/>
                    <p:nvPr/>
                  </p:nvSpPr>
                  <p:spPr>
                    <a:xfrm rot="16200000">
                      <a:off x="8264024" y="1383815"/>
                      <a:ext cx="1017806" cy="276999"/>
                    </a:xfrm>
                    <a:prstGeom prst="rect">
                      <a:avLst/>
                    </a:prstGeom>
                    <a:noFill/>
                  </p:spPr>
                  <p:txBody>
                    <a:bodyPr wrap="square" rtlCol="0">
                      <a:spAutoFit/>
                    </a:bodyPr>
                    <a:lstStyle/>
                    <a:p>
                      <a:pPr defTabSz="914400"/>
                      <a:r>
                        <a:rPr lang="en-US" sz="1200" kern="0" dirty="0"/>
                        <a:t>Background</a:t>
                      </a:r>
                    </a:p>
                  </p:txBody>
                </p:sp>
                <p:sp>
                  <p:nvSpPr>
                    <p:cNvPr id="34" name="Rectangle: Rounded Corners 33">
                      <a:extLst>
                        <a:ext uri="{FF2B5EF4-FFF2-40B4-BE49-F238E27FC236}">
                          <a16:creationId xmlns:a16="http://schemas.microsoft.com/office/drawing/2014/main" id="{A6C25B54-85E8-6559-09F6-6CC4B440513D}"/>
                        </a:ext>
                      </a:extLst>
                    </p:cNvPr>
                    <p:cNvSpPr/>
                    <p:nvPr/>
                  </p:nvSpPr>
                  <p:spPr>
                    <a:xfrm>
                      <a:off x="6732240" y="2268947"/>
                      <a:ext cx="1761831" cy="478684"/>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ea typeface="+mn-ea"/>
                          <a:cs typeface="+mn-cs"/>
                        </a:rPr>
                        <a:t>Training one network</a:t>
                      </a:r>
                    </a:p>
                  </p:txBody>
                </p:sp>
                <p:cxnSp>
                  <p:nvCxnSpPr>
                    <p:cNvPr id="37" name="Straight Arrow Connector 36">
                      <a:extLst>
                        <a:ext uri="{FF2B5EF4-FFF2-40B4-BE49-F238E27FC236}">
                          <a16:creationId xmlns:a16="http://schemas.microsoft.com/office/drawing/2014/main" id="{B2F3C941-B40B-0753-D1FA-2AAC66071BC1}"/>
                        </a:ext>
                      </a:extLst>
                    </p:cNvPr>
                    <p:cNvCxnSpPr>
                      <a:cxnSpLocks/>
                      <a:endCxn id="34" idx="0"/>
                    </p:cNvCxnSpPr>
                    <p:nvPr/>
                  </p:nvCxnSpPr>
                  <p:spPr>
                    <a:xfrm>
                      <a:off x="6686033" y="1955500"/>
                      <a:ext cx="927123" cy="313447"/>
                    </a:xfrm>
                    <a:prstGeom prst="straightConnector1">
                      <a:avLst/>
                    </a:prstGeom>
                    <a:noFill/>
                    <a:ln w="19050" cap="flat" cmpd="sng" algn="ctr">
                      <a:solidFill>
                        <a:schemeClr val="tx1"/>
                      </a:solidFill>
                      <a:prstDash val="solid"/>
                      <a:miter lim="800000"/>
                      <a:tailEnd type="triangle"/>
                    </a:ln>
                    <a:effectLst/>
                  </p:spPr>
                </p:cxnSp>
                <p:cxnSp>
                  <p:nvCxnSpPr>
                    <p:cNvPr id="38" name="Straight Arrow Connector 37">
                      <a:extLst>
                        <a:ext uri="{FF2B5EF4-FFF2-40B4-BE49-F238E27FC236}">
                          <a16:creationId xmlns:a16="http://schemas.microsoft.com/office/drawing/2014/main" id="{5D0F743F-2C4B-4011-CA85-3A5E56C06EB1}"/>
                        </a:ext>
                      </a:extLst>
                    </p:cNvPr>
                    <p:cNvCxnSpPr>
                      <a:cxnSpLocks/>
                      <a:endCxn id="34" idx="0"/>
                    </p:cNvCxnSpPr>
                    <p:nvPr/>
                  </p:nvCxnSpPr>
                  <p:spPr>
                    <a:xfrm flipH="1">
                      <a:off x="7613156" y="1974920"/>
                      <a:ext cx="1182022" cy="294027"/>
                    </a:xfrm>
                    <a:prstGeom prst="straightConnector1">
                      <a:avLst/>
                    </a:prstGeom>
                    <a:noFill/>
                    <a:ln w="19050" cap="flat" cmpd="sng" algn="ctr">
                      <a:solidFill>
                        <a:schemeClr val="tx1"/>
                      </a:solidFill>
                      <a:prstDash val="solid"/>
                      <a:miter lim="800000"/>
                      <a:tailEnd type="triangle"/>
                    </a:ln>
                    <a:effectLst/>
                  </p:spPr>
                </p:cxnSp>
                <p:cxnSp>
                  <p:nvCxnSpPr>
                    <p:cNvPr id="39" name="Straight Arrow Connector 38">
                      <a:extLst>
                        <a:ext uri="{FF2B5EF4-FFF2-40B4-BE49-F238E27FC236}">
                          <a16:creationId xmlns:a16="http://schemas.microsoft.com/office/drawing/2014/main" id="{5A8439A5-61FD-56CE-97A7-1031DC696AA6}"/>
                        </a:ext>
                      </a:extLst>
                    </p:cNvPr>
                    <p:cNvCxnSpPr>
                      <a:cxnSpLocks/>
                    </p:cNvCxnSpPr>
                    <p:nvPr/>
                  </p:nvCxnSpPr>
                  <p:spPr>
                    <a:xfrm>
                      <a:off x="7644550" y="2747631"/>
                      <a:ext cx="0" cy="243484"/>
                    </a:xfrm>
                    <a:prstGeom prst="straightConnector1">
                      <a:avLst/>
                    </a:prstGeom>
                    <a:noFill/>
                    <a:ln w="19050" cap="flat" cmpd="sng" algn="ctr">
                      <a:solidFill>
                        <a:schemeClr val="tx1"/>
                      </a:solidFill>
                      <a:prstDash val="solid"/>
                      <a:miter lim="800000"/>
                      <a:tailEnd type="triangle"/>
                    </a:ln>
                    <a:effectLst/>
                  </p:spPr>
                </p:cxnSp>
                <p:sp>
                  <p:nvSpPr>
                    <p:cNvPr id="42" name="TextBox 41">
                      <a:extLst>
                        <a:ext uri="{FF2B5EF4-FFF2-40B4-BE49-F238E27FC236}">
                          <a16:creationId xmlns:a16="http://schemas.microsoft.com/office/drawing/2014/main" id="{1E22EC09-BF54-DA82-D2B8-16E83773439F}"/>
                        </a:ext>
                      </a:extLst>
                    </p:cNvPr>
                    <p:cNvSpPr txBox="1"/>
                    <p:nvPr/>
                  </p:nvSpPr>
                  <p:spPr>
                    <a:xfrm>
                      <a:off x="6072779" y="3808531"/>
                      <a:ext cx="601447" cy="215444"/>
                    </a:xfrm>
                    <a:prstGeom prst="rect">
                      <a:avLst/>
                    </a:prstGeom>
                    <a:noFill/>
                  </p:spPr>
                  <p:txBody>
                    <a:bodyPr wrap="none" rtlCol="0">
                      <a:spAutoFit/>
                    </a:bodyPr>
                    <a:lstStyle/>
                    <a:p>
                      <a:pPr defTabSz="914400"/>
                      <a:r>
                        <a:rPr lang="en-US" sz="800" dirty="0">
                          <a:latin typeface="Aptos" panose="02110004020202020204"/>
                        </a:rPr>
                        <a:t>(500,350)</a:t>
                      </a:r>
                    </a:p>
                  </p:txBody>
                </p:sp>
                <p:sp>
                  <p:nvSpPr>
                    <p:cNvPr id="43" name="TextBox 42">
                      <a:extLst>
                        <a:ext uri="{FF2B5EF4-FFF2-40B4-BE49-F238E27FC236}">
                          <a16:creationId xmlns:a16="http://schemas.microsoft.com/office/drawing/2014/main" id="{6F30421B-507D-15B1-1272-37B896D7BBC0}"/>
                        </a:ext>
                      </a:extLst>
                    </p:cNvPr>
                    <p:cNvSpPr txBox="1"/>
                    <p:nvPr/>
                  </p:nvSpPr>
                  <p:spPr>
                    <a:xfrm>
                      <a:off x="7260819" y="3821692"/>
                      <a:ext cx="601447" cy="215444"/>
                    </a:xfrm>
                    <a:prstGeom prst="rect">
                      <a:avLst/>
                    </a:prstGeom>
                    <a:noFill/>
                  </p:spPr>
                  <p:txBody>
                    <a:bodyPr wrap="none" rtlCol="0">
                      <a:spAutoFit/>
                    </a:bodyPr>
                    <a:lstStyle/>
                    <a:p>
                      <a:pPr defTabSz="914400"/>
                      <a:r>
                        <a:rPr lang="en-US" sz="800" dirty="0">
                          <a:latin typeface="Aptos" panose="02110004020202020204"/>
                        </a:rPr>
                        <a:t>(800,400)</a:t>
                      </a:r>
                    </a:p>
                  </p:txBody>
                </p:sp>
                <p:cxnSp>
                  <p:nvCxnSpPr>
                    <p:cNvPr id="46" name="Straight Arrow Connector 45">
                      <a:extLst>
                        <a:ext uri="{FF2B5EF4-FFF2-40B4-BE49-F238E27FC236}">
                          <a16:creationId xmlns:a16="http://schemas.microsoft.com/office/drawing/2014/main" id="{B91A1BC9-9DC2-8C6F-915C-F3F0B0B406C7}"/>
                        </a:ext>
                      </a:extLst>
                    </p:cNvPr>
                    <p:cNvCxnSpPr>
                      <a:cxnSpLocks/>
                    </p:cNvCxnSpPr>
                    <p:nvPr/>
                  </p:nvCxnSpPr>
                  <p:spPr>
                    <a:xfrm flipH="1">
                      <a:off x="6632147" y="3760474"/>
                      <a:ext cx="65008" cy="395452"/>
                    </a:xfrm>
                    <a:prstGeom prst="straightConnector1">
                      <a:avLst/>
                    </a:prstGeom>
                    <a:noFill/>
                    <a:ln w="19050" cap="flat" cmpd="sng" algn="ctr">
                      <a:solidFill>
                        <a:schemeClr val="tx1"/>
                      </a:solidFill>
                      <a:prstDash val="solid"/>
                      <a:miter lim="800000"/>
                      <a:tailEnd type="triangle"/>
                    </a:ln>
                    <a:effectLst/>
                  </p:spPr>
                </p:cxnSp>
                <p:cxnSp>
                  <p:nvCxnSpPr>
                    <p:cNvPr id="47" name="Straight Arrow Connector 46">
                      <a:extLst>
                        <a:ext uri="{FF2B5EF4-FFF2-40B4-BE49-F238E27FC236}">
                          <a16:creationId xmlns:a16="http://schemas.microsoft.com/office/drawing/2014/main" id="{29C2C308-BF46-4404-D901-947DEEA6E283}"/>
                        </a:ext>
                      </a:extLst>
                    </p:cNvPr>
                    <p:cNvCxnSpPr>
                      <a:cxnSpLocks/>
                    </p:cNvCxnSpPr>
                    <p:nvPr/>
                  </p:nvCxnSpPr>
                  <p:spPr>
                    <a:xfrm>
                      <a:off x="7831307" y="3760474"/>
                      <a:ext cx="0" cy="395452"/>
                    </a:xfrm>
                    <a:prstGeom prst="straightConnector1">
                      <a:avLst/>
                    </a:prstGeom>
                    <a:noFill/>
                    <a:ln w="19050" cap="flat" cmpd="sng" algn="ctr">
                      <a:solidFill>
                        <a:schemeClr val="tx1"/>
                      </a:solidFill>
                      <a:prstDash val="solid"/>
                      <a:miter lim="800000"/>
                      <a:tailEnd type="triangle"/>
                    </a:ln>
                    <a:effectLst/>
                  </p:spPr>
                </p:cxnSp>
                <p:sp>
                  <p:nvSpPr>
                    <p:cNvPr id="49" name="Oval 48">
                      <a:extLst>
                        <a:ext uri="{FF2B5EF4-FFF2-40B4-BE49-F238E27FC236}">
                          <a16:creationId xmlns:a16="http://schemas.microsoft.com/office/drawing/2014/main" id="{98CAEF58-0C5D-E9B2-E311-6AA0166B69CD}"/>
                        </a:ext>
                      </a:extLst>
                    </p:cNvPr>
                    <p:cNvSpPr/>
                    <p:nvPr/>
                  </p:nvSpPr>
                  <p:spPr>
                    <a:xfrm>
                      <a:off x="6823195" y="1872000"/>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1F42E42-B47E-EA94-7DF3-0BD5BA5F85B8}"/>
                        </a:ext>
                      </a:extLst>
                    </p:cNvPr>
                    <p:cNvSpPr/>
                    <p:nvPr/>
                  </p:nvSpPr>
                  <p:spPr>
                    <a:xfrm>
                      <a:off x="6931203"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F63014A-D33B-4622-5F3D-490D439233FC}"/>
                        </a:ext>
                      </a:extLst>
                    </p:cNvPr>
                    <p:cNvSpPr/>
                    <p:nvPr/>
                  </p:nvSpPr>
                  <p:spPr>
                    <a:xfrm>
                      <a:off x="7044254"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7" name="Oval 136">
                  <a:extLst>
                    <a:ext uri="{FF2B5EF4-FFF2-40B4-BE49-F238E27FC236}">
                      <a16:creationId xmlns:a16="http://schemas.microsoft.com/office/drawing/2014/main" id="{4B34BBA7-1591-8654-1399-3EEA2B5D9316}"/>
                    </a:ext>
                  </a:extLst>
                </p:cNvPr>
                <p:cNvSpPr/>
                <p:nvPr/>
              </p:nvSpPr>
              <p:spPr>
                <a:xfrm>
                  <a:off x="56884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81966F63-ECF4-A55B-E2A3-5E3FAAFE21E2}"/>
                    </a:ext>
                  </a:extLst>
                </p:cNvPr>
                <p:cNvSpPr/>
                <p:nvPr/>
              </p:nvSpPr>
              <p:spPr>
                <a:xfrm>
                  <a:off x="57964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0A33C817-ED88-09FA-F2FB-62C53AC3A0A7}"/>
                    </a:ext>
                  </a:extLst>
                </p:cNvPr>
                <p:cNvSpPr/>
                <p:nvPr/>
              </p:nvSpPr>
              <p:spPr>
                <a:xfrm>
                  <a:off x="59095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E5E3A37A-7BC4-9548-979E-CE33B0A1F5F5}"/>
                    </a:ext>
                  </a:extLst>
                </p:cNvPr>
                <p:cNvSpPr/>
                <p:nvPr/>
              </p:nvSpPr>
              <p:spPr>
                <a:xfrm>
                  <a:off x="7078596"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082F73F7-D5ED-8ED7-2D75-0DADD6F37C0E}"/>
                    </a:ext>
                  </a:extLst>
                </p:cNvPr>
                <p:cNvSpPr/>
                <p:nvPr/>
              </p:nvSpPr>
              <p:spPr>
                <a:xfrm>
                  <a:off x="7186604"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DFFE654A-AAD4-81E6-D684-C2E47B33EF57}"/>
                    </a:ext>
                  </a:extLst>
                </p:cNvPr>
                <p:cNvSpPr/>
                <p:nvPr/>
              </p:nvSpPr>
              <p:spPr>
                <a:xfrm>
                  <a:off x="7299655"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4" name="Picture 143" descr="A graph of a positive rate&#10;&#10;AI-generated content may be incorrect.">
                  <a:extLst>
                    <a:ext uri="{FF2B5EF4-FFF2-40B4-BE49-F238E27FC236}">
                      <a16:creationId xmlns:a16="http://schemas.microsoft.com/office/drawing/2014/main" id="{7D10D3C7-E218-63E0-B6DC-27E622604AAD}"/>
                    </a:ext>
                  </a:extLst>
                </p:cNvPr>
                <p:cNvPicPr>
                  <a:picLocks noChangeAspect="1"/>
                </p:cNvPicPr>
                <p:nvPr/>
              </p:nvPicPr>
              <p:blipFill>
                <a:blip r:embed="rId6"/>
                <a:stretch>
                  <a:fillRect/>
                </a:stretch>
              </p:blipFill>
              <p:spPr>
                <a:xfrm>
                  <a:off x="7407167" y="4275531"/>
                  <a:ext cx="853377" cy="856800"/>
                </a:xfrm>
                <a:prstGeom prst="rect">
                  <a:avLst/>
                </a:prstGeom>
              </p:spPr>
            </p:pic>
            <p:pic>
              <p:nvPicPr>
                <p:cNvPr id="146" name="Picture 145" descr="A graph of a positive rate&#10;&#10;AI-generated content may be incorrect.">
                  <a:extLst>
                    <a:ext uri="{FF2B5EF4-FFF2-40B4-BE49-F238E27FC236}">
                      <a16:creationId xmlns:a16="http://schemas.microsoft.com/office/drawing/2014/main" id="{9C8A19F1-B818-C340-6F2F-C0DB118B3825}"/>
                    </a:ext>
                  </a:extLst>
                </p:cNvPr>
                <p:cNvPicPr>
                  <a:picLocks noChangeAspect="1"/>
                </p:cNvPicPr>
                <p:nvPr/>
              </p:nvPicPr>
              <p:blipFill>
                <a:blip r:embed="rId7"/>
                <a:stretch>
                  <a:fillRect/>
                </a:stretch>
              </p:blipFill>
              <p:spPr>
                <a:xfrm>
                  <a:off x="6110748" y="4269841"/>
                  <a:ext cx="853377" cy="856800"/>
                </a:xfrm>
                <a:prstGeom prst="rect">
                  <a:avLst/>
                </a:prstGeom>
              </p:spPr>
            </p:pic>
          </p:grpSp>
          <p:grpSp>
            <p:nvGrpSpPr>
              <p:cNvPr id="58" name="Group 57">
                <a:extLst>
                  <a:ext uri="{FF2B5EF4-FFF2-40B4-BE49-F238E27FC236}">
                    <a16:creationId xmlns:a16="http://schemas.microsoft.com/office/drawing/2014/main" id="{3E2AE0C0-D658-80C0-9675-46241373941B}"/>
                  </a:ext>
                </a:extLst>
              </p:cNvPr>
              <p:cNvGrpSpPr/>
              <p:nvPr/>
            </p:nvGrpSpPr>
            <p:grpSpPr>
              <a:xfrm>
                <a:off x="6516216" y="2573308"/>
                <a:ext cx="2296074" cy="844183"/>
                <a:chOff x="6516216" y="2573308"/>
                <a:chExt cx="2296074" cy="844183"/>
              </a:xfrm>
            </p:grpSpPr>
            <p:sp>
              <p:nvSpPr>
                <p:cNvPr id="24" name="Rectangle: Rounded Corners 23">
                  <a:extLst>
                    <a:ext uri="{FF2B5EF4-FFF2-40B4-BE49-F238E27FC236}">
                      <a16:creationId xmlns:a16="http://schemas.microsoft.com/office/drawing/2014/main" id="{DF0978A7-3B67-C94E-C6FA-CFAD97BFC6DC}"/>
                    </a:ext>
                  </a:extLst>
                </p:cNvPr>
                <p:cNvSpPr/>
                <p:nvPr/>
              </p:nvSpPr>
              <p:spPr>
                <a:xfrm>
                  <a:off x="6516216" y="2573308"/>
                  <a:ext cx="2296074" cy="844183"/>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Lower performance than before </a:t>
                  </a:r>
                </a:p>
                <a:p>
                  <a:pPr algn="ctr"/>
                  <a:r>
                    <a:rPr lang="en-US" sz="1400" dirty="0">
                      <a:solidFill>
                        <a:schemeClr val="tx1"/>
                      </a:solidFill>
                    </a:rPr>
                    <a:t>   inadequate solution!</a:t>
                  </a:r>
                </a:p>
              </p:txBody>
            </p:sp>
            <p:cxnSp>
              <p:nvCxnSpPr>
                <p:cNvPr id="57" name="Straight Arrow Connector 56">
                  <a:extLst>
                    <a:ext uri="{FF2B5EF4-FFF2-40B4-BE49-F238E27FC236}">
                      <a16:creationId xmlns:a16="http://schemas.microsoft.com/office/drawing/2014/main" id="{3657A0D1-9647-9E1B-22FD-9A102FCF4A97}"/>
                    </a:ext>
                  </a:extLst>
                </p:cNvPr>
                <p:cNvCxnSpPr>
                  <a:cxnSpLocks/>
                </p:cNvCxnSpPr>
                <p:nvPr/>
              </p:nvCxnSpPr>
              <p:spPr>
                <a:xfrm>
                  <a:off x="6760398" y="3219822"/>
                  <a:ext cx="155044" cy="0"/>
                </a:xfrm>
                <a:prstGeom prst="straightConnector1">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grpSp>
      <p:cxnSp>
        <p:nvCxnSpPr>
          <p:cNvPr id="132" name="Straight Arrow Connector 131">
            <a:extLst>
              <a:ext uri="{FF2B5EF4-FFF2-40B4-BE49-F238E27FC236}">
                <a16:creationId xmlns:a16="http://schemas.microsoft.com/office/drawing/2014/main" id="{A59B7048-7ACB-340A-3015-E4185D1CC281}"/>
              </a:ext>
            </a:extLst>
          </p:cNvPr>
          <p:cNvCxnSpPr>
            <a:cxnSpLocks/>
          </p:cNvCxnSpPr>
          <p:nvPr/>
        </p:nvCxnSpPr>
        <p:spPr>
          <a:xfrm>
            <a:off x="5828376" y="1350154"/>
            <a:ext cx="450912" cy="272297"/>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90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C586F-5C61-2B7F-5648-FB537C84727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EAF59C-4637-2F68-7D05-2177C66FEA48}"/>
              </a:ext>
            </a:extLst>
          </p:cNvPr>
          <p:cNvSpPr>
            <a:spLocks noGrp="1"/>
          </p:cNvSpPr>
          <p:nvPr>
            <p:ph type="sldNum" sz="quarter" idx="19"/>
          </p:nvPr>
        </p:nvSpPr>
        <p:spPr/>
        <p:txBody>
          <a:bodyPr/>
          <a:lstStyle/>
          <a:p>
            <a:fld id="{3E01A2B2-10AD-754B-9B4C-E5B6FED423D0}" type="slidenum">
              <a:rPr lang="de-DE" smtClean="0"/>
              <a:pPr/>
              <a:t>11</a:t>
            </a:fld>
            <a:endParaRPr lang="de-DE"/>
          </a:p>
        </p:txBody>
      </p:sp>
      <p:sp>
        <p:nvSpPr>
          <p:cNvPr id="3" name="Arrow: Right 2">
            <a:extLst>
              <a:ext uri="{FF2B5EF4-FFF2-40B4-BE49-F238E27FC236}">
                <a16:creationId xmlns:a16="http://schemas.microsoft.com/office/drawing/2014/main" id="{939D9D26-BB21-D7B3-42F8-CE1DE6FE1EC9}"/>
              </a:ext>
            </a:extLst>
          </p:cNvPr>
          <p:cNvSpPr/>
          <p:nvPr/>
        </p:nvSpPr>
        <p:spPr>
          <a:xfrm>
            <a:off x="3246328" y="1851670"/>
            <a:ext cx="2160505" cy="1168043"/>
          </a:xfrm>
          <a:prstGeom prst="rightArrow">
            <a:avLst/>
          </a:prstGeom>
          <a:ln>
            <a:solidFill>
              <a:srgbClr val="FF85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C47E00"/>
              </a:solidFill>
            </a:endParaRPr>
          </a:p>
        </p:txBody>
      </p:sp>
      <p:sp>
        <p:nvSpPr>
          <p:cNvPr id="5" name="TextBox 4">
            <a:extLst>
              <a:ext uri="{FF2B5EF4-FFF2-40B4-BE49-F238E27FC236}">
                <a16:creationId xmlns:a16="http://schemas.microsoft.com/office/drawing/2014/main" id="{C5F8884F-CF58-E2D6-6E66-13D0A95A675F}"/>
              </a:ext>
            </a:extLst>
          </p:cNvPr>
          <p:cNvSpPr txBox="1"/>
          <p:nvPr/>
        </p:nvSpPr>
        <p:spPr>
          <a:xfrm>
            <a:off x="3148876" y="2131790"/>
            <a:ext cx="2099096" cy="646331"/>
          </a:xfrm>
          <a:prstGeom prst="rect">
            <a:avLst/>
          </a:prstGeom>
          <a:noFill/>
        </p:spPr>
        <p:txBody>
          <a:bodyPr wrap="square" rtlCol="0">
            <a:spAutoFit/>
          </a:bodyPr>
          <a:lstStyle/>
          <a:p>
            <a:pPr algn="ctr"/>
            <a:r>
              <a:rPr lang="en-US" dirty="0"/>
              <a:t>Parameterized neural network</a:t>
            </a:r>
          </a:p>
        </p:txBody>
      </p:sp>
      <mc:AlternateContent xmlns:mc="http://schemas.openxmlformats.org/markup-compatibility/2006" xmlns:a14="http://schemas.microsoft.com/office/drawing/2010/main">
        <mc:Choice Requires="a14">
          <p:sp>
            <p:nvSpPr>
              <p:cNvPr id="76" name="Rectangle: Rounded Corners 75">
                <a:extLst>
                  <a:ext uri="{FF2B5EF4-FFF2-40B4-BE49-F238E27FC236}">
                    <a16:creationId xmlns:a16="http://schemas.microsoft.com/office/drawing/2014/main" id="{FED6666F-F8B2-B411-FBE4-063072C44150}"/>
                  </a:ext>
                </a:extLst>
              </p:cNvPr>
              <p:cNvSpPr/>
              <p:nvPr/>
            </p:nvSpPr>
            <p:spPr>
              <a:xfrm>
                <a:off x="3235902" y="3111661"/>
                <a:ext cx="2613958" cy="1620329"/>
              </a:xfrm>
              <a:prstGeom prst="roundRect">
                <a:avLst/>
              </a:prstGeom>
              <a:ln>
                <a:solidFill>
                  <a:srgbClr val="FF8500"/>
                </a:solidFill>
              </a:ln>
            </p:spPr>
            <p:style>
              <a:lnRef idx="2">
                <a:schemeClr val="accent4"/>
              </a:lnRef>
              <a:fillRef idx="1">
                <a:schemeClr val="lt1"/>
              </a:fillRef>
              <a:effectRef idx="0">
                <a:schemeClr val="accent4"/>
              </a:effectRef>
              <a:fontRef idx="minor">
                <a:schemeClr val="dk1"/>
              </a:fontRef>
            </p:style>
            <p:txBody>
              <a:bodyPr rtlCol="0" anchor="ctr"/>
              <a:lstStyle/>
              <a:p>
                <a:pPr marR="0" lvl="0" indent="0" algn="ctr" fontAlgn="auto">
                  <a:lnSpc>
                    <a:spcPct val="100000"/>
                  </a:lnSpc>
                  <a:spcBef>
                    <a:spcPts val="0"/>
                  </a:spcBef>
                  <a:spcAft>
                    <a:spcPts val="0"/>
                  </a:spcAft>
                  <a:buClrTx/>
                  <a:buSzTx/>
                  <a:buFontTx/>
                  <a:buNone/>
                  <a:tabLst/>
                  <a:defRPr/>
                </a:pPr>
                <a:r>
                  <a:rPr lang="en-US" sz="1600" dirty="0">
                    <a:solidFill>
                      <a:srgbClr val="FF8500"/>
                    </a:solidFill>
                  </a:rPr>
                  <a:t>Signals: true masses (</a:t>
                </a:r>
                <a14:m>
                  <m:oMath xmlns:m="http://schemas.openxmlformats.org/officeDocument/2006/math">
                    <m:sSub>
                      <m:sSubPr>
                        <m:ctrlPr>
                          <a:rPr lang="en-US" sz="1600" i="1">
                            <a:solidFill>
                              <a:srgbClr val="FF8500"/>
                            </a:solidFill>
                            <a:latin typeface="Cambria Math" panose="02040503050406030204" pitchFamily="18" charset="0"/>
                          </a:rPr>
                        </m:ctrlPr>
                      </m:sSubPr>
                      <m:e>
                        <m:r>
                          <a:rPr lang="de-DE" sz="1600">
                            <a:solidFill>
                              <a:srgbClr val="FF8500"/>
                            </a:solidFill>
                            <a:latin typeface="Cambria Math" panose="02040503050406030204" pitchFamily="18" charset="0"/>
                          </a:rPr>
                          <m:t>𝑚</m:t>
                        </m:r>
                      </m:e>
                      <m:sub>
                        <m:r>
                          <a:rPr lang="de-DE" sz="1600">
                            <a:solidFill>
                              <a:srgbClr val="FF8500"/>
                            </a:solidFill>
                            <a:latin typeface="Cambria Math" panose="02040503050406030204" pitchFamily="18" charset="0"/>
                          </a:rPr>
                          <m:t>𝐴</m:t>
                        </m:r>
                      </m:sub>
                    </m:sSub>
                  </m:oMath>
                </a14:m>
                <a:r>
                  <a:rPr lang="en-US" sz="1600" dirty="0">
                    <a:solidFill>
                      <a:srgbClr val="FF8500"/>
                    </a:solidFill>
                  </a:rPr>
                  <a:t>,</a:t>
                </a:r>
                <a14:m>
                  <m:oMath xmlns:m="http://schemas.openxmlformats.org/officeDocument/2006/math">
                    <m:sSub>
                      <m:sSubPr>
                        <m:ctrlPr>
                          <a:rPr lang="en-US" sz="1600" i="1" dirty="0">
                            <a:solidFill>
                              <a:srgbClr val="FF8500"/>
                            </a:solidFill>
                            <a:latin typeface="Cambria Math" panose="02040503050406030204" pitchFamily="18" charset="0"/>
                          </a:rPr>
                        </m:ctrlPr>
                      </m:sSubPr>
                      <m:e>
                        <m:r>
                          <a:rPr lang="de-DE" sz="1600" dirty="0">
                            <a:solidFill>
                              <a:srgbClr val="FF8500"/>
                            </a:solidFill>
                            <a:latin typeface="Cambria Math" panose="02040503050406030204" pitchFamily="18" charset="0"/>
                          </a:rPr>
                          <m:t>𝑚</m:t>
                        </m:r>
                      </m:e>
                      <m:sub>
                        <m:r>
                          <a:rPr lang="de-DE" sz="1600" dirty="0">
                            <a:solidFill>
                              <a:srgbClr val="FF8500"/>
                            </a:solidFill>
                            <a:latin typeface="Cambria Math" panose="02040503050406030204" pitchFamily="18" charset="0"/>
                          </a:rPr>
                          <m:t>𝐻</m:t>
                        </m:r>
                      </m:sub>
                    </m:sSub>
                  </m:oMath>
                </a14:m>
                <a:r>
                  <a:rPr lang="en-US" sz="1600" dirty="0">
                    <a:solidFill>
                      <a:srgbClr val="FF8500"/>
                    </a:solidFill>
                  </a:rPr>
                  <a:t>)</a:t>
                </a:r>
              </a:p>
              <a:p>
                <a:pPr marR="0" lvl="0" indent="0" algn="ctr" fontAlgn="auto">
                  <a:lnSpc>
                    <a:spcPct val="100000"/>
                  </a:lnSpc>
                  <a:spcBef>
                    <a:spcPts val="0"/>
                  </a:spcBef>
                  <a:spcAft>
                    <a:spcPts val="0"/>
                  </a:spcAft>
                  <a:buClrTx/>
                  <a:buSzTx/>
                  <a:buFontTx/>
                  <a:buNone/>
                  <a:tabLst/>
                  <a:defRPr/>
                </a:pPr>
                <a:endParaRPr lang="en-US" sz="1600" dirty="0">
                  <a:solidFill>
                    <a:srgbClr val="FF8500"/>
                  </a:solidFill>
                </a:endParaRPr>
              </a:p>
              <a:p>
                <a:pPr algn="ctr"/>
                <a:r>
                  <a:rPr lang="en-US" sz="1600" dirty="0">
                    <a:solidFill>
                      <a:srgbClr val="FF8500"/>
                    </a:solidFill>
                  </a:rPr>
                  <a:t>Background: random true mass combinations</a:t>
                </a:r>
                <a:r>
                  <a:rPr lang="en-US" sz="1600" dirty="0">
                    <a:solidFill>
                      <a:srgbClr val="FF8500"/>
                    </a:solidFill>
                    <a:latin typeface="Aptos" panose="020B0004020202020204" pitchFamily="34" charset="0"/>
                  </a:rPr>
                  <a:t> </a:t>
                </a:r>
                <a:r>
                  <a:rPr lang="en-US" sz="1600" dirty="0">
                    <a:solidFill>
                      <a:srgbClr val="FF8500"/>
                    </a:solidFill>
                  </a:rPr>
                  <a:t>(</a:t>
                </a:r>
                <a14:m>
                  <m:oMath xmlns:m="http://schemas.openxmlformats.org/officeDocument/2006/math">
                    <m:sSub>
                      <m:sSubPr>
                        <m:ctrlPr>
                          <a:rPr lang="en-US" sz="1600" i="1">
                            <a:solidFill>
                              <a:srgbClr val="FF8500"/>
                            </a:solidFill>
                            <a:latin typeface="Cambria Math" panose="02040503050406030204" pitchFamily="18" charset="0"/>
                          </a:rPr>
                        </m:ctrlPr>
                      </m:sSubPr>
                      <m:e>
                        <m:r>
                          <a:rPr lang="de-DE" sz="1600">
                            <a:solidFill>
                              <a:srgbClr val="FF8500"/>
                            </a:solidFill>
                            <a:latin typeface="Cambria Math" panose="02040503050406030204" pitchFamily="18" charset="0"/>
                          </a:rPr>
                          <m:t>𝑚</m:t>
                        </m:r>
                      </m:e>
                      <m:sub>
                        <m:r>
                          <a:rPr lang="de-DE" sz="1600">
                            <a:solidFill>
                              <a:srgbClr val="FF8500"/>
                            </a:solidFill>
                            <a:latin typeface="Cambria Math" panose="02040503050406030204" pitchFamily="18" charset="0"/>
                          </a:rPr>
                          <m:t>𝐴</m:t>
                        </m:r>
                      </m:sub>
                    </m:sSub>
                  </m:oMath>
                </a14:m>
                <a:r>
                  <a:rPr lang="en-US" sz="1600" dirty="0">
                    <a:solidFill>
                      <a:srgbClr val="FF8500"/>
                    </a:solidFill>
                  </a:rPr>
                  <a:t>,</a:t>
                </a:r>
                <a14:m>
                  <m:oMath xmlns:m="http://schemas.openxmlformats.org/officeDocument/2006/math">
                    <m:sSub>
                      <m:sSubPr>
                        <m:ctrlPr>
                          <a:rPr lang="en-US" sz="1600" i="1" dirty="0">
                            <a:solidFill>
                              <a:srgbClr val="FF8500"/>
                            </a:solidFill>
                            <a:latin typeface="Cambria Math" panose="02040503050406030204" pitchFamily="18" charset="0"/>
                          </a:rPr>
                        </m:ctrlPr>
                      </m:sSubPr>
                      <m:e>
                        <m:r>
                          <a:rPr lang="de-DE" sz="1600" dirty="0">
                            <a:solidFill>
                              <a:srgbClr val="FF8500"/>
                            </a:solidFill>
                            <a:latin typeface="Cambria Math" panose="02040503050406030204" pitchFamily="18" charset="0"/>
                          </a:rPr>
                          <m:t>𝑚</m:t>
                        </m:r>
                      </m:e>
                      <m:sub>
                        <m:r>
                          <a:rPr lang="de-DE" sz="1600" dirty="0">
                            <a:solidFill>
                              <a:srgbClr val="FF8500"/>
                            </a:solidFill>
                            <a:latin typeface="Cambria Math" panose="02040503050406030204" pitchFamily="18" charset="0"/>
                          </a:rPr>
                          <m:t>𝐻</m:t>
                        </m:r>
                      </m:sub>
                    </m:sSub>
                  </m:oMath>
                </a14:m>
                <a:r>
                  <a:rPr lang="en-US" sz="1600" dirty="0">
                    <a:solidFill>
                      <a:srgbClr val="FF8500"/>
                    </a:solidFill>
                  </a:rPr>
                  <a:t>)</a:t>
                </a:r>
              </a:p>
            </p:txBody>
          </p:sp>
        </mc:Choice>
        <mc:Fallback xmlns="">
          <p:sp>
            <p:nvSpPr>
              <p:cNvPr id="76" name="Rectangle: Rounded Corners 75">
                <a:extLst>
                  <a:ext uri="{FF2B5EF4-FFF2-40B4-BE49-F238E27FC236}">
                    <a16:creationId xmlns:a16="http://schemas.microsoft.com/office/drawing/2014/main" id="{FED6666F-F8B2-B411-FBE4-063072C44150}"/>
                  </a:ext>
                </a:extLst>
              </p:cNvPr>
              <p:cNvSpPr>
                <a:spLocks noRot="1" noChangeAspect="1" noMove="1" noResize="1" noEditPoints="1" noAdjustHandles="1" noChangeArrowheads="1" noChangeShapeType="1" noTextEdit="1"/>
              </p:cNvSpPr>
              <p:nvPr/>
            </p:nvSpPr>
            <p:spPr>
              <a:xfrm>
                <a:off x="3235902" y="3111661"/>
                <a:ext cx="2613958" cy="1620329"/>
              </a:xfrm>
              <a:prstGeom prst="roundRect">
                <a:avLst/>
              </a:prstGeom>
              <a:blipFill>
                <a:blip r:embed="rId2"/>
                <a:stretch>
                  <a:fillRect b="-2222"/>
                </a:stretch>
              </a:blipFill>
              <a:ln>
                <a:solidFill>
                  <a:srgbClr val="FF8500"/>
                </a:solidFill>
              </a:ln>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7C22CAFC-6946-EB86-B072-860D476C7B94}"/>
              </a:ext>
            </a:extLst>
          </p:cNvPr>
          <p:cNvCxnSpPr>
            <a:cxnSpLocks/>
          </p:cNvCxnSpPr>
          <p:nvPr/>
        </p:nvCxnSpPr>
        <p:spPr>
          <a:xfrm flipV="1">
            <a:off x="5494027" y="1622450"/>
            <a:ext cx="797787" cy="1489211"/>
          </a:xfrm>
          <a:prstGeom prst="straightConnector1">
            <a:avLst/>
          </a:prstGeom>
          <a:ln w="38100" cmpd="sng">
            <a:solidFill>
              <a:srgbClr val="FF85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itel">
            <a:extLst>
              <a:ext uri="{FF2B5EF4-FFF2-40B4-BE49-F238E27FC236}">
                <a16:creationId xmlns:a16="http://schemas.microsoft.com/office/drawing/2014/main" id="{88407FDE-D8FE-62E8-730A-2DF6740CC2D5}"/>
              </a:ext>
            </a:extLst>
          </p:cNvPr>
          <p:cNvSpPr txBox="1">
            <a:spLocks/>
          </p:cNvSpPr>
          <p:nvPr/>
        </p:nvSpPr>
        <p:spPr>
          <a:xfrm>
            <a:off x="216000" y="360000"/>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US" dirty="0"/>
              <a:t>Parameterized neural network (PNN)</a:t>
            </a:r>
            <a:endParaRPr lang="en-GB" dirty="0"/>
          </a:p>
        </p:txBody>
      </p:sp>
      <mc:AlternateContent xmlns:mc="http://schemas.openxmlformats.org/markup-compatibility/2006" xmlns:a14="http://schemas.microsoft.com/office/drawing/2010/main">
        <mc:Choice Requires="a14">
          <p:sp>
            <p:nvSpPr>
              <p:cNvPr id="174" name="Rectangle: Rounded Corners 173">
                <a:extLst>
                  <a:ext uri="{FF2B5EF4-FFF2-40B4-BE49-F238E27FC236}">
                    <a16:creationId xmlns:a16="http://schemas.microsoft.com/office/drawing/2014/main" id="{129BFF28-3E23-1DF3-0A17-E9329D7644C5}"/>
                  </a:ext>
                </a:extLst>
              </p:cNvPr>
              <p:cNvSpPr/>
              <p:nvPr/>
            </p:nvSpPr>
            <p:spPr>
              <a:xfrm>
                <a:off x="3075111" y="1158323"/>
                <a:ext cx="2772212" cy="38366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Input features</a:t>
                </a:r>
                <a14:m>
                  <m:oMath xmlns:m="http://schemas.openxmlformats.org/officeDocument/2006/math">
                    <m:r>
                      <a:rPr lang="de-DE" sz="1200">
                        <a:solidFill>
                          <a:schemeClr val="tx1"/>
                        </a:solidFill>
                        <a:latin typeface="Cambria Math" panose="02040503050406030204" pitchFamily="18" charset="0"/>
                      </a:rPr>
                      <m:t>:</m:t>
                    </m:r>
                    <m:r>
                      <a:rPr lang="de-DE" sz="1200" b="0" i="0" smtClean="0">
                        <a:solidFill>
                          <a:schemeClr val="tx1"/>
                        </a:solidFill>
                        <a:latin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𝑝</m:t>
                        </m:r>
                      </m:e>
                      <m:sub>
                        <m:r>
                          <a:rPr lang="de-DE" sz="1200" b="0" i="1" smtClean="0">
                            <a:solidFill>
                              <a:schemeClr val="tx1"/>
                            </a:solidFill>
                            <a:latin typeface="Cambria Math" panose="02040503050406030204" pitchFamily="18" charset="0"/>
                          </a:rPr>
                          <m:t>𝑇</m:t>
                        </m:r>
                      </m:sub>
                    </m:sSub>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𝜙</m:t>
                    </m:r>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𝜂</m:t>
                    </m:r>
                    <m:r>
                      <a:rPr lang="de-DE" sz="1200" b="0" i="0" smtClean="0">
                        <a:solidFill>
                          <a:schemeClr val="tx1"/>
                        </a:solidFill>
                        <a:latin typeface="Cambria Math" panose="02040503050406030204" pitchFamily="18" charset="0"/>
                        <a:ea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𝐴</m:t>
                        </m:r>
                      </m:sub>
                    </m:sSub>
                  </m:oMath>
                </a14:m>
                <a:r>
                  <a:rPr lang="en-US" sz="1200" dirty="0">
                    <a:solidFill>
                      <a:schemeClr val="tx1"/>
                    </a:solidFill>
                  </a:rPr>
                  <a:t>, </a:t>
                </a:r>
                <a14:m>
                  <m:oMath xmlns:m="http://schemas.openxmlformats.org/officeDocument/2006/math">
                    <m:sSub>
                      <m:sSubPr>
                        <m:ctrlPr>
                          <a:rPr lang="en-US" sz="1200" i="1">
                            <a:solidFill>
                              <a:schemeClr val="tx1"/>
                            </a:solidFill>
                            <a:latin typeface="Cambria Math" panose="02040503050406030204" pitchFamily="18" charset="0"/>
                          </a:rPr>
                        </m:ctrlPr>
                      </m:sSubPr>
                      <m:e>
                        <m:r>
                          <a:rPr lang="de-DE" sz="1200" i="1">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𝐻</m:t>
                        </m:r>
                      </m:sub>
                    </m:sSub>
                    <m:r>
                      <a:rPr lang="de-DE" sz="1200" b="0" i="0" smtClean="0">
                        <a:solidFill>
                          <a:schemeClr val="tx1"/>
                        </a:solidFill>
                        <a:latin typeface="Cambria Math" panose="02040503050406030204" pitchFamily="18" charset="0"/>
                      </a:rPr>
                      <m:t>….</m:t>
                    </m:r>
                  </m:oMath>
                </a14:m>
                <a:endParaRPr lang="en-US" sz="1200" dirty="0">
                  <a:solidFill>
                    <a:schemeClr val="tx1"/>
                  </a:solidFill>
                </a:endParaRPr>
              </a:p>
            </p:txBody>
          </p:sp>
        </mc:Choice>
        <mc:Fallback xmlns="">
          <p:sp>
            <p:nvSpPr>
              <p:cNvPr id="174" name="Rectangle: Rounded Corners 173">
                <a:extLst>
                  <a:ext uri="{FF2B5EF4-FFF2-40B4-BE49-F238E27FC236}">
                    <a16:creationId xmlns:a16="http://schemas.microsoft.com/office/drawing/2014/main" id="{129BFF28-3E23-1DF3-0A17-E9329D7644C5}"/>
                  </a:ext>
                </a:extLst>
              </p:cNvPr>
              <p:cNvSpPr>
                <a:spLocks noRot="1" noChangeAspect="1" noMove="1" noResize="1" noEditPoints="1" noAdjustHandles="1" noChangeArrowheads="1" noChangeShapeType="1" noTextEdit="1"/>
              </p:cNvSpPr>
              <p:nvPr/>
            </p:nvSpPr>
            <p:spPr>
              <a:xfrm>
                <a:off x="3075111" y="1158323"/>
                <a:ext cx="2772212" cy="383661"/>
              </a:xfrm>
              <a:prstGeom prst="roundRect">
                <a:avLst/>
              </a:prstGeom>
              <a:blipFill>
                <a:blip r:embed="rId3"/>
                <a:stretch>
                  <a:fillRect/>
                </a:stretch>
              </a:blipFill>
              <a:ln>
                <a:noFill/>
              </a:ln>
              <a:effectLst/>
            </p:spPr>
            <p:txBody>
              <a:bodyPr/>
              <a:lstStyle/>
              <a:p>
                <a:r>
                  <a:rPr lang="en-US">
                    <a:noFill/>
                  </a:rPr>
                  <a:t> </a:t>
                </a:r>
              </a:p>
            </p:txBody>
          </p:sp>
        </mc:Fallback>
      </mc:AlternateContent>
      <p:grpSp>
        <p:nvGrpSpPr>
          <p:cNvPr id="110" name="Group 109">
            <a:extLst>
              <a:ext uri="{FF2B5EF4-FFF2-40B4-BE49-F238E27FC236}">
                <a16:creationId xmlns:a16="http://schemas.microsoft.com/office/drawing/2014/main" id="{8D05518E-5FBF-9BB8-4789-531D3E549BDF}"/>
              </a:ext>
            </a:extLst>
          </p:cNvPr>
          <p:cNvGrpSpPr/>
          <p:nvPr/>
        </p:nvGrpSpPr>
        <p:grpSpPr>
          <a:xfrm>
            <a:off x="-396552" y="1013412"/>
            <a:ext cx="3329060" cy="4118919"/>
            <a:chOff x="5688489" y="1013412"/>
            <a:chExt cx="3329060" cy="4118919"/>
          </a:xfrm>
        </p:grpSpPr>
        <p:sp>
          <p:nvSpPr>
            <p:cNvPr id="111" name="Oval 110">
              <a:extLst>
                <a:ext uri="{FF2B5EF4-FFF2-40B4-BE49-F238E27FC236}">
                  <a16:creationId xmlns:a16="http://schemas.microsoft.com/office/drawing/2014/main" id="{A22DD6BA-8AD5-E1AF-CB40-9B7CBF158DDC}"/>
                </a:ext>
              </a:extLst>
            </p:cNvPr>
            <p:cNvSpPr/>
            <p:nvPr/>
          </p:nvSpPr>
          <p:spPr>
            <a:xfrm>
              <a:off x="6461341"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C2FE32D-7247-DD5C-F147-9DB0839F7DB7}"/>
                </a:ext>
              </a:extLst>
            </p:cNvPr>
            <p:cNvSpPr/>
            <p:nvPr/>
          </p:nvSpPr>
          <p:spPr>
            <a:xfrm>
              <a:off x="6343768" y="187831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F82AA10-8D15-AB07-E39A-FC642B648327}"/>
                </a:ext>
              </a:extLst>
            </p:cNvPr>
            <p:cNvSpPr/>
            <p:nvPr/>
          </p:nvSpPr>
          <p:spPr>
            <a:xfrm>
              <a:off x="6228184" y="18781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FEB3CA47-C84C-643A-E0B5-B0B60FF8F08A}"/>
                </a:ext>
              </a:extLst>
            </p:cNvPr>
            <p:cNvSpPr txBox="1"/>
            <p:nvPr/>
          </p:nvSpPr>
          <p:spPr>
            <a:xfrm rot="16200000">
              <a:off x="6800165" y="1459747"/>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800,400</a:t>
              </a:r>
              <a:r>
                <a:rPr lang="en-US" dirty="0">
                  <a:solidFill>
                    <a:schemeClr val="tx1"/>
                  </a:solidFill>
                </a:rPr>
                <a:t>)</a:t>
              </a:r>
            </a:p>
          </p:txBody>
        </p:sp>
        <p:sp>
          <p:nvSpPr>
            <p:cNvPr id="116" name="Oval 115">
              <a:extLst>
                <a:ext uri="{FF2B5EF4-FFF2-40B4-BE49-F238E27FC236}">
                  <a16:creationId xmlns:a16="http://schemas.microsoft.com/office/drawing/2014/main" id="{40B95D8E-F7ED-C7D9-DD72-CA0662E4C33C}"/>
                </a:ext>
              </a:extLst>
            </p:cNvPr>
            <p:cNvSpPr/>
            <p:nvPr/>
          </p:nvSpPr>
          <p:spPr>
            <a:xfrm>
              <a:off x="7380445" y="1876067"/>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12BB9434-9CB5-3D03-FC21-037D46788035}"/>
                </a:ext>
              </a:extLst>
            </p:cNvPr>
            <p:cNvSpPr/>
            <p:nvPr/>
          </p:nvSpPr>
          <p:spPr>
            <a:xfrm>
              <a:off x="7488453"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EF1C3E03-22D8-D906-EEB4-FBAA73A0A24E}"/>
                </a:ext>
              </a:extLst>
            </p:cNvPr>
            <p:cNvSpPr/>
            <p:nvPr/>
          </p:nvSpPr>
          <p:spPr>
            <a:xfrm>
              <a:off x="7601504"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2ED208C2-DFEF-FDBB-824B-DD45A4353A3D}"/>
                </a:ext>
              </a:extLst>
            </p:cNvPr>
            <p:cNvGrpSpPr/>
            <p:nvPr/>
          </p:nvGrpSpPr>
          <p:grpSpPr>
            <a:xfrm>
              <a:off x="5688489" y="1013412"/>
              <a:ext cx="3329060" cy="4118919"/>
              <a:chOff x="5688489" y="1013412"/>
              <a:chExt cx="3329060" cy="4118919"/>
            </a:xfrm>
          </p:grpSpPr>
          <p:grpSp>
            <p:nvGrpSpPr>
              <p:cNvPr id="120" name="Group 119">
                <a:extLst>
                  <a:ext uri="{FF2B5EF4-FFF2-40B4-BE49-F238E27FC236}">
                    <a16:creationId xmlns:a16="http://schemas.microsoft.com/office/drawing/2014/main" id="{B31EA545-B538-0038-9CA1-94F623DEB745}"/>
                  </a:ext>
                </a:extLst>
              </p:cNvPr>
              <p:cNvGrpSpPr/>
              <p:nvPr/>
            </p:nvGrpSpPr>
            <p:grpSpPr>
              <a:xfrm>
                <a:off x="5688489" y="1013412"/>
                <a:ext cx="3329060" cy="4118919"/>
                <a:chOff x="5688489" y="1013412"/>
                <a:chExt cx="3329060" cy="4118919"/>
              </a:xfrm>
            </p:grpSpPr>
            <p:grpSp>
              <p:nvGrpSpPr>
                <p:cNvPr id="124" name="Group 123">
                  <a:extLst>
                    <a:ext uri="{FF2B5EF4-FFF2-40B4-BE49-F238E27FC236}">
                      <a16:creationId xmlns:a16="http://schemas.microsoft.com/office/drawing/2014/main" id="{C54A6B01-9F6A-A027-BA75-B2590DD5AB11}"/>
                    </a:ext>
                  </a:extLst>
                </p:cNvPr>
                <p:cNvGrpSpPr/>
                <p:nvPr/>
              </p:nvGrpSpPr>
              <p:grpSpPr>
                <a:xfrm>
                  <a:off x="6053832" y="1013412"/>
                  <a:ext cx="2963717" cy="3790586"/>
                  <a:chOff x="6053832" y="1013412"/>
                  <a:chExt cx="2963717" cy="3790586"/>
                </a:xfrm>
              </p:grpSpPr>
              <p:sp>
                <p:nvSpPr>
                  <p:cNvPr id="133" name="Oval 132">
                    <a:extLst>
                      <a:ext uri="{FF2B5EF4-FFF2-40B4-BE49-F238E27FC236}">
                        <a16:creationId xmlns:a16="http://schemas.microsoft.com/office/drawing/2014/main" id="{A5BF48D7-949A-6FFF-0DBA-CB3755D5F636}"/>
                      </a:ext>
                    </a:extLst>
                  </p:cNvPr>
                  <p:cNvSpPr/>
                  <p:nvPr/>
                </p:nvSpPr>
                <p:spPr>
                  <a:xfrm>
                    <a:off x="83401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42B760C4-125C-C323-B02F-B42BB9A03829}"/>
                      </a:ext>
                    </a:extLst>
                  </p:cNvPr>
                  <p:cNvSpPr/>
                  <p:nvPr/>
                </p:nvSpPr>
                <p:spPr>
                  <a:xfrm>
                    <a:off x="84481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EA6C6CC9-E37D-5AE6-D40C-78E6B884C820}"/>
                      </a:ext>
                    </a:extLst>
                  </p:cNvPr>
                  <p:cNvSpPr/>
                  <p:nvPr/>
                </p:nvSpPr>
                <p:spPr>
                  <a:xfrm>
                    <a:off x="85612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4FBFD934-7614-12A4-2676-DA046BA646D5}"/>
                      </a:ext>
                    </a:extLst>
                  </p:cNvPr>
                  <p:cNvGrpSpPr/>
                  <p:nvPr/>
                </p:nvGrpSpPr>
                <p:grpSpPr>
                  <a:xfrm>
                    <a:off x="6053832" y="1013412"/>
                    <a:ext cx="2963717" cy="3142514"/>
                    <a:chOff x="6072779" y="1013412"/>
                    <a:chExt cx="2963717" cy="3142514"/>
                  </a:xfrm>
                </p:grpSpPr>
                <p:sp>
                  <p:nvSpPr>
                    <p:cNvPr id="139" name="Rectangle: Rounded Corners 138">
                      <a:extLst>
                        <a:ext uri="{FF2B5EF4-FFF2-40B4-BE49-F238E27FC236}">
                          <a16:creationId xmlns:a16="http://schemas.microsoft.com/office/drawing/2014/main" id="{F6338476-EC96-D86E-6446-172C470C0199}"/>
                        </a:ext>
                      </a:extLst>
                    </p:cNvPr>
                    <p:cNvSpPr/>
                    <p:nvPr/>
                  </p:nvSpPr>
                  <p:spPr>
                    <a:xfrm>
                      <a:off x="6303319" y="3001704"/>
                      <a:ext cx="2733177" cy="759178"/>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140" name="TextBox 139">
                      <a:extLst>
                        <a:ext uri="{FF2B5EF4-FFF2-40B4-BE49-F238E27FC236}">
                          <a16:creationId xmlns:a16="http://schemas.microsoft.com/office/drawing/2014/main" id="{C9F7488A-74C8-97C8-5811-70183F7911A7}"/>
                        </a:ext>
                      </a:extLst>
                    </p:cNvPr>
                    <p:cNvSpPr txBox="1"/>
                    <p:nvPr/>
                  </p:nvSpPr>
                  <p:spPr>
                    <a:xfrm rot="16200000">
                      <a:off x="6269545" y="1488632"/>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550,350</a:t>
                      </a:r>
                      <a:r>
                        <a:rPr lang="en-US" dirty="0">
                          <a:solidFill>
                            <a:schemeClr val="tx1"/>
                          </a:solidFill>
                        </a:rPr>
                        <a:t>)</a:t>
                      </a:r>
                    </a:p>
                  </p:txBody>
                </p:sp>
                <p:sp>
                  <p:nvSpPr>
                    <p:cNvPr id="141" name="TextBox 140">
                      <a:extLst>
                        <a:ext uri="{FF2B5EF4-FFF2-40B4-BE49-F238E27FC236}">
                          <a16:creationId xmlns:a16="http://schemas.microsoft.com/office/drawing/2014/main" id="{E140854E-74D6-5FC6-808D-3C0F286C5713}"/>
                        </a:ext>
                      </a:extLst>
                    </p:cNvPr>
                    <p:cNvSpPr txBox="1"/>
                    <p:nvPr/>
                  </p:nvSpPr>
                  <p:spPr>
                    <a:xfrm>
                      <a:off x="6352301" y="3138687"/>
                      <a:ext cx="2512670" cy="461665"/>
                    </a:xfrm>
                    <a:prstGeom prst="rect">
                      <a:avLst/>
                    </a:prstGeom>
                    <a:noFill/>
                  </p:spPr>
                  <p:txBody>
                    <a:bodyPr wrap="square" rtlCol="0">
                      <a:spAutoFit/>
                    </a:bodyPr>
                    <a:lstStyle/>
                    <a:p>
                      <a:pPr algn="ctr" defTabSz="914400">
                        <a:defRPr/>
                      </a:pPr>
                      <a:r>
                        <a:rPr lang="en-US" sz="1200" kern="0" dirty="0"/>
                        <a:t>Evaluation: For each mass combination individually </a:t>
                      </a:r>
                    </a:p>
                  </p:txBody>
                </p:sp>
                <p:sp>
                  <p:nvSpPr>
                    <p:cNvPr id="142" name="TextBox 141">
                      <a:extLst>
                        <a:ext uri="{FF2B5EF4-FFF2-40B4-BE49-F238E27FC236}">
                          <a16:creationId xmlns:a16="http://schemas.microsoft.com/office/drawing/2014/main" id="{5A12D2EB-3D0A-296B-C572-84B7969C304D}"/>
                        </a:ext>
                      </a:extLst>
                    </p:cNvPr>
                    <p:cNvSpPr txBox="1"/>
                    <p:nvPr/>
                  </p:nvSpPr>
                  <p:spPr>
                    <a:xfrm rot="16200000">
                      <a:off x="8264024" y="1383815"/>
                      <a:ext cx="1017806" cy="276999"/>
                    </a:xfrm>
                    <a:prstGeom prst="rect">
                      <a:avLst/>
                    </a:prstGeom>
                    <a:noFill/>
                  </p:spPr>
                  <p:txBody>
                    <a:bodyPr wrap="square" rtlCol="0">
                      <a:spAutoFit/>
                    </a:bodyPr>
                    <a:lstStyle/>
                    <a:p>
                      <a:pPr defTabSz="914400"/>
                      <a:r>
                        <a:rPr lang="en-US" sz="1200" kern="0" dirty="0"/>
                        <a:t>Background</a:t>
                      </a:r>
                    </a:p>
                  </p:txBody>
                </p:sp>
                <p:sp>
                  <p:nvSpPr>
                    <p:cNvPr id="143" name="Rectangle: Rounded Corners 142">
                      <a:extLst>
                        <a:ext uri="{FF2B5EF4-FFF2-40B4-BE49-F238E27FC236}">
                          <a16:creationId xmlns:a16="http://schemas.microsoft.com/office/drawing/2014/main" id="{0D71A743-E4DA-A6F3-379C-22BF2614B9A8}"/>
                        </a:ext>
                      </a:extLst>
                    </p:cNvPr>
                    <p:cNvSpPr/>
                    <p:nvPr/>
                  </p:nvSpPr>
                  <p:spPr>
                    <a:xfrm>
                      <a:off x="6732240" y="2268947"/>
                      <a:ext cx="1761831" cy="478684"/>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ea typeface="+mn-ea"/>
                          <a:cs typeface="+mn-cs"/>
                        </a:rPr>
                        <a:t>Training one network</a:t>
                      </a:r>
                    </a:p>
                  </p:txBody>
                </p:sp>
                <p:cxnSp>
                  <p:nvCxnSpPr>
                    <p:cNvPr id="144" name="Straight Arrow Connector 143">
                      <a:extLst>
                        <a:ext uri="{FF2B5EF4-FFF2-40B4-BE49-F238E27FC236}">
                          <a16:creationId xmlns:a16="http://schemas.microsoft.com/office/drawing/2014/main" id="{D0D886BF-B568-2943-F130-7D19EB20133E}"/>
                        </a:ext>
                      </a:extLst>
                    </p:cNvPr>
                    <p:cNvCxnSpPr>
                      <a:cxnSpLocks/>
                      <a:endCxn id="143" idx="0"/>
                    </p:cNvCxnSpPr>
                    <p:nvPr/>
                  </p:nvCxnSpPr>
                  <p:spPr>
                    <a:xfrm>
                      <a:off x="6686033" y="1955500"/>
                      <a:ext cx="927123" cy="313447"/>
                    </a:xfrm>
                    <a:prstGeom prst="straightConnector1">
                      <a:avLst/>
                    </a:prstGeom>
                    <a:noFill/>
                    <a:ln w="19050" cap="flat" cmpd="sng" algn="ctr">
                      <a:solidFill>
                        <a:schemeClr val="tx1"/>
                      </a:solidFill>
                      <a:prstDash val="solid"/>
                      <a:miter lim="800000"/>
                      <a:tailEnd type="triangle"/>
                    </a:ln>
                    <a:effectLst/>
                  </p:spPr>
                </p:cxnSp>
                <p:cxnSp>
                  <p:nvCxnSpPr>
                    <p:cNvPr id="145" name="Straight Arrow Connector 144">
                      <a:extLst>
                        <a:ext uri="{FF2B5EF4-FFF2-40B4-BE49-F238E27FC236}">
                          <a16:creationId xmlns:a16="http://schemas.microsoft.com/office/drawing/2014/main" id="{07183D51-692E-B281-A8F2-DB8315EF4FAF}"/>
                        </a:ext>
                      </a:extLst>
                    </p:cNvPr>
                    <p:cNvCxnSpPr>
                      <a:cxnSpLocks/>
                      <a:endCxn id="143" idx="0"/>
                    </p:cNvCxnSpPr>
                    <p:nvPr/>
                  </p:nvCxnSpPr>
                  <p:spPr>
                    <a:xfrm flipH="1">
                      <a:off x="7613156" y="1974920"/>
                      <a:ext cx="1182022" cy="294027"/>
                    </a:xfrm>
                    <a:prstGeom prst="straightConnector1">
                      <a:avLst/>
                    </a:prstGeom>
                    <a:noFill/>
                    <a:ln w="19050" cap="flat" cmpd="sng" algn="ctr">
                      <a:solidFill>
                        <a:schemeClr val="tx1"/>
                      </a:solidFill>
                      <a:prstDash val="solid"/>
                      <a:miter lim="800000"/>
                      <a:tailEnd type="triangle"/>
                    </a:ln>
                    <a:effectLst/>
                  </p:spPr>
                </p:cxnSp>
                <p:cxnSp>
                  <p:nvCxnSpPr>
                    <p:cNvPr id="146" name="Straight Arrow Connector 145">
                      <a:extLst>
                        <a:ext uri="{FF2B5EF4-FFF2-40B4-BE49-F238E27FC236}">
                          <a16:creationId xmlns:a16="http://schemas.microsoft.com/office/drawing/2014/main" id="{8C540CE1-0C0D-1339-4E77-85055B5D9F14}"/>
                        </a:ext>
                      </a:extLst>
                    </p:cNvPr>
                    <p:cNvCxnSpPr>
                      <a:cxnSpLocks/>
                    </p:cNvCxnSpPr>
                    <p:nvPr/>
                  </p:nvCxnSpPr>
                  <p:spPr>
                    <a:xfrm>
                      <a:off x="7644550" y="2747631"/>
                      <a:ext cx="0" cy="243484"/>
                    </a:xfrm>
                    <a:prstGeom prst="straightConnector1">
                      <a:avLst/>
                    </a:prstGeom>
                    <a:noFill/>
                    <a:ln w="19050" cap="flat" cmpd="sng" algn="ctr">
                      <a:solidFill>
                        <a:schemeClr val="tx1"/>
                      </a:solidFill>
                      <a:prstDash val="solid"/>
                      <a:miter lim="800000"/>
                      <a:tailEnd type="triangle"/>
                    </a:ln>
                    <a:effectLst/>
                  </p:spPr>
                </p:cxnSp>
                <p:sp>
                  <p:nvSpPr>
                    <p:cNvPr id="147" name="TextBox 146">
                      <a:extLst>
                        <a:ext uri="{FF2B5EF4-FFF2-40B4-BE49-F238E27FC236}">
                          <a16:creationId xmlns:a16="http://schemas.microsoft.com/office/drawing/2014/main" id="{3E402E53-C0D3-FDEC-D40C-D21A932AB92C}"/>
                        </a:ext>
                      </a:extLst>
                    </p:cNvPr>
                    <p:cNvSpPr txBox="1"/>
                    <p:nvPr/>
                  </p:nvSpPr>
                  <p:spPr>
                    <a:xfrm>
                      <a:off x="6072779" y="3808531"/>
                      <a:ext cx="601447" cy="215444"/>
                    </a:xfrm>
                    <a:prstGeom prst="rect">
                      <a:avLst/>
                    </a:prstGeom>
                    <a:noFill/>
                  </p:spPr>
                  <p:txBody>
                    <a:bodyPr wrap="none" rtlCol="0">
                      <a:spAutoFit/>
                    </a:bodyPr>
                    <a:lstStyle/>
                    <a:p>
                      <a:pPr defTabSz="914400"/>
                      <a:r>
                        <a:rPr lang="en-US" sz="800" dirty="0">
                          <a:latin typeface="Aptos" panose="02110004020202020204"/>
                        </a:rPr>
                        <a:t>(500,350)</a:t>
                      </a:r>
                    </a:p>
                  </p:txBody>
                </p:sp>
                <p:sp>
                  <p:nvSpPr>
                    <p:cNvPr id="148" name="TextBox 147">
                      <a:extLst>
                        <a:ext uri="{FF2B5EF4-FFF2-40B4-BE49-F238E27FC236}">
                          <a16:creationId xmlns:a16="http://schemas.microsoft.com/office/drawing/2014/main" id="{23FAD7C1-3BD0-62B0-7724-C45178D6114E}"/>
                        </a:ext>
                      </a:extLst>
                    </p:cNvPr>
                    <p:cNvSpPr txBox="1"/>
                    <p:nvPr/>
                  </p:nvSpPr>
                  <p:spPr>
                    <a:xfrm>
                      <a:off x="7260819" y="3821692"/>
                      <a:ext cx="601447" cy="215444"/>
                    </a:xfrm>
                    <a:prstGeom prst="rect">
                      <a:avLst/>
                    </a:prstGeom>
                    <a:noFill/>
                  </p:spPr>
                  <p:txBody>
                    <a:bodyPr wrap="none" rtlCol="0">
                      <a:spAutoFit/>
                    </a:bodyPr>
                    <a:lstStyle/>
                    <a:p>
                      <a:pPr defTabSz="914400"/>
                      <a:r>
                        <a:rPr lang="en-US" sz="800" dirty="0">
                          <a:latin typeface="Aptos" panose="02110004020202020204"/>
                        </a:rPr>
                        <a:t>(800,400)</a:t>
                      </a:r>
                    </a:p>
                  </p:txBody>
                </p:sp>
                <p:cxnSp>
                  <p:nvCxnSpPr>
                    <p:cNvPr id="149" name="Straight Arrow Connector 148">
                      <a:extLst>
                        <a:ext uri="{FF2B5EF4-FFF2-40B4-BE49-F238E27FC236}">
                          <a16:creationId xmlns:a16="http://schemas.microsoft.com/office/drawing/2014/main" id="{B7555CF4-C724-8AD2-ACBA-F17FB5102F47}"/>
                        </a:ext>
                      </a:extLst>
                    </p:cNvPr>
                    <p:cNvCxnSpPr>
                      <a:cxnSpLocks/>
                    </p:cNvCxnSpPr>
                    <p:nvPr/>
                  </p:nvCxnSpPr>
                  <p:spPr>
                    <a:xfrm flipH="1">
                      <a:off x="6632147" y="3760474"/>
                      <a:ext cx="65008" cy="395452"/>
                    </a:xfrm>
                    <a:prstGeom prst="straightConnector1">
                      <a:avLst/>
                    </a:prstGeom>
                    <a:noFill/>
                    <a:ln w="19050" cap="flat" cmpd="sng" algn="ctr">
                      <a:solidFill>
                        <a:schemeClr val="tx1"/>
                      </a:solidFill>
                      <a:prstDash val="solid"/>
                      <a:miter lim="800000"/>
                      <a:tailEnd type="triangle"/>
                    </a:ln>
                    <a:effectLst/>
                  </p:spPr>
                </p:cxnSp>
                <p:cxnSp>
                  <p:nvCxnSpPr>
                    <p:cNvPr id="150" name="Straight Arrow Connector 149">
                      <a:extLst>
                        <a:ext uri="{FF2B5EF4-FFF2-40B4-BE49-F238E27FC236}">
                          <a16:creationId xmlns:a16="http://schemas.microsoft.com/office/drawing/2014/main" id="{7318C17B-0AE2-07D4-73B6-8CF29E410383}"/>
                        </a:ext>
                      </a:extLst>
                    </p:cNvPr>
                    <p:cNvCxnSpPr>
                      <a:cxnSpLocks/>
                    </p:cNvCxnSpPr>
                    <p:nvPr/>
                  </p:nvCxnSpPr>
                  <p:spPr>
                    <a:xfrm>
                      <a:off x="7831307" y="3760474"/>
                      <a:ext cx="0" cy="395452"/>
                    </a:xfrm>
                    <a:prstGeom prst="straightConnector1">
                      <a:avLst/>
                    </a:prstGeom>
                    <a:noFill/>
                    <a:ln w="19050" cap="flat" cmpd="sng" algn="ctr">
                      <a:solidFill>
                        <a:schemeClr val="tx1"/>
                      </a:solidFill>
                      <a:prstDash val="solid"/>
                      <a:miter lim="800000"/>
                      <a:tailEnd type="triangle"/>
                    </a:ln>
                    <a:effectLst/>
                  </p:spPr>
                </p:cxnSp>
                <p:sp>
                  <p:nvSpPr>
                    <p:cNvPr id="151" name="Oval 150">
                      <a:extLst>
                        <a:ext uri="{FF2B5EF4-FFF2-40B4-BE49-F238E27FC236}">
                          <a16:creationId xmlns:a16="http://schemas.microsoft.com/office/drawing/2014/main" id="{A5D10AD5-2703-0DB2-5718-9AFFAC51DA77}"/>
                        </a:ext>
                      </a:extLst>
                    </p:cNvPr>
                    <p:cNvSpPr/>
                    <p:nvPr/>
                  </p:nvSpPr>
                  <p:spPr>
                    <a:xfrm>
                      <a:off x="6823195" y="1872000"/>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D3518754-B182-BC48-8FFB-C64ADF9E5FEF}"/>
                        </a:ext>
                      </a:extLst>
                    </p:cNvPr>
                    <p:cNvSpPr/>
                    <p:nvPr/>
                  </p:nvSpPr>
                  <p:spPr>
                    <a:xfrm>
                      <a:off x="6931203"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DEDA227E-9A56-6BB5-31C5-8FA1A0AE5547}"/>
                        </a:ext>
                      </a:extLst>
                    </p:cNvPr>
                    <p:cNvSpPr/>
                    <p:nvPr/>
                  </p:nvSpPr>
                  <p:spPr>
                    <a:xfrm>
                      <a:off x="7044254"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5" name="Oval 124">
                  <a:extLst>
                    <a:ext uri="{FF2B5EF4-FFF2-40B4-BE49-F238E27FC236}">
                      <a16:creationId xmlns:a16="http://schemas.microsoft.com/office/drawing/2014/main" id="{773D8755-4188-2423-81A3-4390E3BF97F9}"/>
                    </a:ext>
                  </a:extLst>
                </p:cNvPr>
                <p:cNvSpPr/>
                <p:nvPr/>
              </p:nvSpPr>
              <p:spPr>
                <a:xfrm>
                  <a:off x="56884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01B63204-88CD-3465-81F7-0BCEF5A63620}"/>
                    </a:ext>
                  </a:extLst>
                </p:cNvPr>
                <p:cNvSpPr/>
                <p:nvPr/>
              </p:nvSpPr>
              <p:spPr>
                <a:xfrm>
                  <a:off x="57964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E5038E49-8374-DFF9-BE82-34DACFFD6E37}"/>
                    </a:ext>
                  </a:extLst>
                </p:cNvPr>
                <p:cNvSpPr/>
                <p:nvPr/>
              </p:nvSpPr>
              <p:spPr>
                <a:xfrm>
                  <a:off x="59095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888D549A-E9B7-7A47-7965-640A40C8BDA0}"/>
                    </a:ext>
                  </a:extLst>
                </p:cNvPr>
                <p:cNvSpPr/>
                <p:nvPr/>
              </p:nvSpPr>
              <p:spPr>
                <a:xfrm>
                  <a:off x="7078596"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4A50AF65-08A0-7B1E-A2D6-30B16553248B}"/>
                    </a:ext>
                  </a:extLst>
                </p:cNvPr>
                <p:cNvSpPr/>
                <p:nvPr/>
              </p:nvSpPr>
              <p:spPr>
                <a:xfrm>
                  <a:off x="7186604"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0208364-11E0-6D9D-6F17-EC6D2DF62758}"/>
                    </a:ext>
                  </a:extLst>
                </p:cNvPr>
                <p:cNvSpPr/>
                <p:nvPr/>
              </p:nvSpPr>
              <p:spPr>
                <a:xfrm>
                  <a:off x="7299655"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1" name="Picture 130" descr="A graph of a positive rate&#10;&#10;AI-generated content may be incorrect.">
                  <a:extLst>
                    <a:ext uri="{FF2B5EF4-FFF2-40B4-BE49-F238E27FC236}">
                      <a16:creationId xmlns:a16="http://schemas.microsoft.com/office/drawing/2014/main" id="{563FF3AA-6F16-5159-2D20-7FE7DFCA2D1E}"/>
                    </a:ext>
                  </a:extLst>
                </p:cNvPr>
                <p:cNvPicPr>
                  <a:picLocks noChangeAspect="1"/>
                </p:cNvPicPr>
                <p:nvPr/>
              </p:nvPicPr>
              <p:blipFill>
                <a:blip r:embed="rId4"/>
                <a:stretch>
                  <a:fillRect/>
                </a:stretch>
              </p:blipFill>
              <p:spPr>
                <a:xfrm>
                  <a:off x="7407167" y="4275531"/>
                  <a:ext cx="853377" cy="856800"/>
                </a:xfrm>
                <a:prstGeom prst="rect">
                  <a:avLst/>
                </a:prstGeom>
              </p:spPr>
            </p:pic>
            <p:pic>
              <p:nvPicPr>
                <p:cNvPr id="132" name="Picture 131" descr="A graph of a positive rate&#10;&#10;AI-generated content may be incorrect.">
                  <a:extLst>
                    <a:ext uri="{FF2B5EF4-FFF2-40B4-BE49-F238E27FC236}">
                      <a16:creationId xmlns:a16="http://schemas.microsoft.com/office/drawing/2014/main" id="{4FDCF74F-8726-8A3F-731E-DCFE7B54D872}"/>
                    </a:ext>
                  </a:extLst>
                </p:cNvPr>
                <p:cNvPicPr>
                  <a:picLocks noChangeAspect="1"/>
                </p:cNvPicPr>
                <p:nvPr/>
              </p:nvPicPr>
              <p:blipFill>
                <a:blip r:embed="rId5"/>
                <a:stretch>
                  <a:fillRect/>
                </a:stretch>
              </p:blipFill>
              <p:spPr>
                <a:xfrm>
                  <a:off x="6110748" y="4269841"/>
                  <a:ext cx="853377" cy="856800"/>
                </a:xfrm>
                <a:prstGeom prst="rect">
                  <a:avLst/>
                </a:prstGeom>
              </p:spPr>
            </p:pic>
          </p:grpSp>
          <p:grpSp>
            <p:nvGrpSpPr>
              <p:cNvPr id="121" name="Group 120">
                <a:extLst>
                  <a:ext uri="{FF2B5EF4-FFF2-40B4-BE49-F238E27FC236}">
                    <a16:creationId xmlns:a16="http://schemas.microsoft.com/office/drawing/2014/main" id="{F2BE5675-84C3-2A53-ECC8-6AA8714C2BE7}"/>
                  </a:ext>
                </a:extLst>
              </p:cNvPr>
              <p:cNvGrpSpPr/>
              <p:nvPr/>
            </p:nvGrpSpPr>
            <p:grpSpPr>
              <a:xfrm>
                <a:off x="6516216" y="2573308"/>
                <a:ext cx="2296074" cy="844183"/>
                <a:chOff x="6516216" y="2573308"/>
                <a:chExt cx="2296074" cy="844183"/>
              </a:xfrm>
            </p:grpSpPr>
            <p:sp>
              <p:nvSpPr>
                <p:cNvPr id="122" name="Rectangle: Rounded Corners 121">
                  <a:extLst>
                    <a:ext uri="{FF2B5EF4-FFF2-40B4-BE49-F238E27FC236}">
                      <a16:creationId xmlns:a16="http://schemas.microsoft.com/office/drawing/2014/main" id="{444A1E1F-FD5D-C07C-D361-055D7AE2D370}"/>
                    </a:ext>
                  </a:extLst>
                </p:cNvPr>
                <p:cNvSpPr/>
                <p:nvPr/>
              </p:nvSpPr>
              <p:spPr>
                <a:xfrm>
                  <a:off x="6516216" y="2573308"/>
                  <a:ext cx="2296074" cy="844183"/>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Lower performance than before </a:t>
                  </a:r>
                </a:p>
                <a:p>
                  <a:pPr algn="ctr"/>
                  <a:r>
                    <a:rPr lang="en-US" sz="1400" dirty="0">
                      <a:solidFill>
                        <a:schemeClr val="tx1"/>
                      </a:solidFill>
                    </a:rPr>
                    <a:t>   inadequate solution!</a:t>
                  </a:r>
                </a:p>
              </p:txBody>
            </p:sp>
            <p:cxnSp>
              <p:nvCxnSpPr>
                <p:cNvPr id="123" name="Straight Arrow Connector 122">
                  <a:extLst>
                    <a:ext uri="{FF2B5EF4-FFF2-40B4-BE49-F238E27FC236}">
                      <a16:creationId xmlns:a16="http://schemas.microsoft.com/office/drawing/2014/main" id="{49A37809-A966-2BCA-F2F1-F1EDB8E5E1A5}"/>
                    </a:ext>
                  </a:extLst>
                </p:cNvPr>
                <p:cNvCxnSpPr>
                  <a:cxnSpLocks/>
                </p:cNvCxnSpPr>
                <p:nvPr/>
              </p:nvCxnSpPr>
              <p:spPr>
                <a:xfrm>
                  <a:off x="6760398" y="3219822"/>
                  <a:ext cx="155044" cy="0"/>
                </a:xfrm>
                <a:prstGeom prst="straightConnector1">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grpSp>
      <p:grpSp>
        <p:nvGrpSpPr>
          <p:cNvPr id="91" name="Group 90">
            <a:extLst>
              <a:ext uri="{FF2B5EF4-FFF2-40B4-BE49-F238E27FC236}">
                <a16:creationId xmlns:a16="http://schemas.microsoft.com/office/drawing/2014/main" id="{9A86B1F1-1AE1-88ED-5120-952A8A2CD805}"/>
              </a:ext>
            </a:extLst>
          </p:cNvPr>
          <p:cNvGrpSpPr/>
          <p:nvPr/>
        </p:nvGrpSpPr>
        <p:grpSpPr>
          <a:xfrm>
            <a:off x="5724128" y="1008000"/>
            <a:ext cx="3329060" cy="4118641"/>
            <a:chOff x="5724128" y="1008000"/>
            <a:chExt cx="3329060" cy="4118641"/>
          </a:xfrm>
        </p:grpSpPr>
        <p:cxnSp>
          <p:nvCxnSpPr>
            <p:cNvPr id="79" name="Straight Arrow Connector 78">
              <a:extLst>
                <a:ext uri="{FF2B5EF4-FFF2-40B4-BE49-F238E27FC236}">
                  <a16:creationId xmlns:a16="http://schemas.microsoft.com/office/drawing/2014/main" id="{F4B05A43-F34F-72BE-6DFD-D0DFEEDFEDED}"/>
                </a:ext>
              </a:extLst>
            </p:cNvPr>
            <p:cNvCxnSpPr>
              <a:cxnSpLocks/>
            </p:cNvCxnSpPr>
            <p:nvPr/>
          </p:nvCxnSpPr>
          <p:spPr>
            <a:xfrm>
              <a:off x="5847323" y="1350154"/>
              <a:ext cx="444491" cy="272296"/>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90" name="Group 89">
              <a:extLst>
                <a:ext uri="{FF2B5EF4-FFF2-40B4-BE49-F238E27FC236}">
                  <a16:creationId xmlns:a16="http://schemas.microsoft.com/office/drawing/2014/main" id="{A8E0E609-10DD-C8E1-DB1F-F278BE407ED9}"/>
                </a:ext>
              </a:extLst>
            </p:cNvPr>
            <p:cNvGrpSpPr/>
            <p:nvPr/>
          </p:nvGrpSpPr>
          <p:grpSpPr>
            <a:xfrm>
              <a:off x="5724128" y="1008000"/>
              <a:ext cx="3329060" cy="4118641"/>
              <a:chOff x="5724128" y="1008000"/>
              <a:chExt cx="3329060" cy="4118641"/>
            </a:xfrm>
          </p:grpSpPr>
          <p:grpSp>
            <p:nvGrpSpPr>
              <p:cNvPr id="8" name="Group 7">
                <a:extLst>
                  <a:ext uri="{FF2B5EF4-FFF2-40B4-BE49-F238E27FC236}">
                    <a16:creationId xmlns:a16="http://schemas.microsoft.com/office/drawing/2014/main" id="{CF4B7223-AA0C-1C70-FA76-7397E788C8D9}"/>
                  </a:ext>
                </a:extLst>
              </p:cNvPr>
              <p:cNvGrpSpPr/>
              <p:nvPr/>
            </p:nvGrpSpPr>
            <p:grpSpPr>
              <a:xfrm>
                <a:off x="5724128" y="1008000"/>
                <a:ext cx="3329060" cy="3790586"/>
                <a:chOff x="5688489" y="1013412"/>
                <a:chExt cx="3329060" cy="3790586"/>
              </a:xfrm>
            </p:grpSpPr>
            <p:sp>
              <p:nvSpPr>
                <p:cNvPr id="18" name="Oval 17">
                  <a:extLst>
                    <a:ext uri="{FF2B5EF4-FFF2-40B4-BE49-F238E27FC236}">
                      <a16:creationId xmlns:a16="http://schemas.microsoft.com/office/drawing/2014/main" id="{99FAD7D0-82FC-3A2D-A6B2-F676B1C73B05}"/>
                    </a:ext>
                  </a:extLst>
                </p:cNvPr>
                <p:cNvSpPr/>
                <p:nvPr/>
              </p:nvSpPr>
              <p:spPr>
                <a:xfrm>
                  <a:off x="6461341"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CDD2BE-8036-7E94-DF51-17F8FC263728}"/>
                    </a:ext>
                  </a:extLst>
                </p:cNvPr>
                <p:cNvSpPr/>
                <p:nvPr/>
              </p:nvSpPr>
              <p:spPr>
                <a:xfrm>
                  <a:off x="6343768" y="187831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3C20495-F316-A44C-9492-C5F9B7DC22EB}"/>
                    </a:ext>
                  </a:extLst>
                </p:cNvPr>
                <p:cNvSpPr/>
                <p:nvPr/>
              </p:nvSpPr>
              <p:spPr>
                <a:xfrm>
                  <a:off x="6228184" y="18781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8A1B1C-0078-7FD0-259C-D3EFCA202265}"/>
                    </a:ext>
                  </a:extLst>
                </p:cNvPr>
                <p:cNvSpPr txBox="1"/>
                <p:nvPr/>
              </p:nvSpPr>
              <p:spPr>
                <a:xfrm rot="16200000">
                  <a:off x="6800165" y="1459747"/>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800,400</a:t>
                  </a:r>
                  <a:r>
                    <a:rPr lang="en-US" dirty="0">
                      <a:solidFill>
                        <a:schemeClr val="tx1"/>
                      </a:solidFill>
                    </a:rPr>
                    <a:t>)</a:t>
                  </a:r>
                </a:p>
              </p:txBody>
            </p:sp>
            <p:sp>
              <p:nvSpPr>
                <p:cNvPr id="33" name="Oval 32">
                  <a:extLst>
                    <a:ext uri="{FF2B5EF4-FFF2-40B4-BE49-F238E27FC236}">
                      <a16:creationId xmlns:a16="http://schemas.microsoft.com/office/drawing/2014/main" id="{A30C3C7A-4922-BDD8-11F9-50D7F15DBACF}"/>
                    </a:ext>
                  </a:extLst>
                </p:cNvPr>
                <p:cNvSpPr/>
                <p:nvPr/>
              </p:nvSpPr>
              <p:spPr>
                <a:xfrm>
                  <a:off x="7380445" y="1876067"/>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4A66A08-D9C3-3BD2-7AB2-CF8B1431ACE9}"/>
                    </a:ext>
                  </a:extLst>
                </p:cNvPr>
                <p:cNvSpPr/>
                <p:nvPr/>
              </p:nvSpPr>
              <p:spPr>
                <a:xfrm>
                  <a:off x="7488453"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14FB30E-199D-35E5-8007-91F60EFE4514}"/>
                    </a:ext>
                  </a:extLst>
                </p:cNvPr>
                <p:cNvSpPr/>
                <p:nvPr/>
              </p:nvSpPr>
              <p:spPr>
                <a:xfrm>
                  <a:off x="7601504"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8BF18A0-27D0-C0ED-2945-C2EB210B58CF}"/>
                    </a:ext>
                  </a:extLst>
                </p:cNvPr>
                <p:cNvGrpSpPr/>
                <p:nvPr/>
              </p:nvGrpSpPr>
              <p:grpSpPr>
                <a:xfrm>
                  <a:off x="5688489" y="1013412"/>
                  <a:ext cx="3329060" cy="3790586"/>
                  <a:chOff x="5688489" y="1013412"/>
                  <a:chExt cx="3329060" cy="3790586"/>
                </a:xfrm>
              </p:grpSpPr>
              <p:grpSp>
                <p:nvGrpSpPr>
                  <p:cNvPr id="47" name="Group 46">
                    <a:extLst>
                      <a:ext uri="{FF2B5EF4-FFF2-40B4-BE49-F238E27FC236}">
                        <a16:creationId xmlns:a16="http://schemas.microsoft.com/office/drawing/2014/main" id="{C427DDFC-41A4-AB7C-A51E-CFF24ED16F54}"/>
                      </a:ext>
                    </a:extLst>
                  </p:cNvPr>
                  <p:cNvGrpSpPr/>
                  <p:nvPr/>
                </p:nvGrpSpPr>
                <p:grpSpPr>
                  <a:xfrm>
                    <a:off x="6053832" y="1013412"/>
                    <a:ext cx="2963717" cy="3790586"/>
                    <a:chOff x="6053832" y="1013412"/>
                    <a:chExt cx="2963717" cy="3790586"/>
                  </a:xfrm>
                </p:grpSpPr>
                <p:sp>
                  <p:nvSpPr>
                    <p:cNvPr id="61" name="Oval 60">
                      <a:extLst>
                        <a:ext uri="{FF2B5EF4-FFF2-40B4-BE49-F238E27FC236}">
                          <a16:creationId xmlns:a16="http://schemas.microsoft.com/office/drawing/2014/main" id="{3425741F-6A3E-4478-335E-6B437AF683AC}"/>
                        </a:ext>
                      </a:extLst>
                    </p:cNvPr>
                    <p:cNvSpPr/>
                    <p:nvPr/>
                  </p:nvSpPr>
                  <p:spPr>
                    <a:xfrm>
                      <a:off x="83401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65AEDCD-A90E-19A9-89DC-978D6AF959EF}"/>
                        </a:ext>
                      </a:extLst>
                    </p:cNvPr>
                    <p:cNvSpPr/>
                    <p:nvPr/>
                  </p:nvSpPr>
                  <p:spPr>
                    <a:xfrm>
                      <a:off x="84481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C81E566-718F-35EC-F48D-B4342D8FAD1D}"/>
                        </a:ext>
                      </a:extLst>
                    </p:cNvPr>
                    <p:cNvSpPr/>
                    <p:nvPr/>
                  </p:nvSpPr>
                  <p:spPr>
                    <a:xfrm>
                      <a:off x="85612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76761E6E-3290-AFFA-0967-386398A81C00}"/>
                        </a:ext>
                      </a:extLst>
                    </p:cNvPr>
                    <p:cNvGrpSpPr/>
                    <p:nvPr/>
                  </p:nvGrpSpPr>
                  <p:grpSpPr>
                    <a:xfrm>
                      <a:off x="6053832" y="1013412"/>
                      <a:ext cx="2963717" cy="3142514"/>
                      <a:chOff x="6072779" y="1013412"/>
                      <a:chExt cx="2963717" cy="3142514"/>
                    </a:xfrm>
                  </p:grpSpPr>
                  <p:sp>
                    <p:nvSpPr>
                      <p:cNvPr id="65" name="Rectangle: Rounded Corners 64">
                        <a:extLst>
                          <a:ext uri="{FF2B5EF4-FFF2-40B4-BE49-F238E27FC236}">
                            <a16:creationId xmlns:a16="http://schemas.microsoft.com/office/drawing/2014/main" id="{39032014-6C13-7D10-B60C-45E8D48E7B88}"/>
                          </a:ext>
                        </a:extLst>
                      </p:cNvPr>
                      <p:cNvSpPr/>
                      <p:nvPr/>
                    </p:nvSpPr>
                    <p:spPr>
                      <a:xfrm>
                        <a:off x="6303319" y="3001704"/>
                        <a:ext cx="2733177" cy="759178"/>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66" name="TextBox 65">
                        <a:extLst>
                          <a:ext uri="{FF2B5EF4-FFF2-40B4-BE49-F238E27FC236}">
                            <a16:creationId xmlns:a16="http://schemas.microsoft.com/office/drawing/2014/main" id="{56F1116D-C09A-F850-7E45-F5C3F8514A77}"/>
                          </a:ext>
                        </a:extLst>
                      </p:cNvPr>
                      <p:cNvSpPr txBox="1"/>
                      <p:nvPr/>
                    </p:nvSpPr>
                    <p:spPr>
                      <a:xfrm rot="16200000">
                        <a:off x="6269545" y="1488632"/>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550,350</a:t>
                        </a:r>
                        <a:r>
                          <a:rPr lang="en-US" dirty="0">
                            <a:solidFill>
                              <a:schemeClr val="tx1"/>
                            </a:solidFill>
                          </a:rPr>
                          <a:t>)</a:t>
                        </a:r>
                      </a:p>
                    </p:txBody>
                  </p:sp>
                  <p:sp>
                    <p:nvSpPr>
                      <p:cNvPr id="67" name="TextBox 66">
                        <a:extLst>
                          <a:ext uri="{FF2B5EF4-FFF2-40B4-BE49-F238E27FC236}">
                            <a16:creationId xmlns:a16="http://schemas.microsoft.com/office/drawing/2014/main" id="{B38030C5-448A-3F5A-7D37-051C27196AF9}"/>
                          </a:ext>
                        </a:extLst>
                      </p:cNvPr>
                      <p:cNvSpPr txBox="1"/>
                      <p:nvPr/>
                    </p:nvSpPr>
                    <p:spPr>
                      <a:xfrm>
                        <a:off x="6352301" y="3138687"/>
                        <a:ext cx="2512670" cy="461665"/>
                      </a:xfrm>
                      <a:prstGeom prst="rect">
                        <a:avLst/>
                      </a:prstGeom>
                      <a:noFill/>
                    </p:spPr>
                    <p:txBody>
                      <a:bodyPr wrap="square" rtlCol="0">
                        <a:spAutoFit/>
                      </a:bodyPr>
                      <a:lstStyle/>
                      <a:p>
                        <a:pPr algn="ctr" defTabSz="914400">
                          <a:defRPr/>
                        </a:pPr>
                        <a:r>
                          <a:rPr lang="en-US" sz="1200" kern="0" dirty="0"/>
                          <a:t>Evaluation: For each mass combination individually </a:t>
                        </a:r>
                      </a:p>
                    </p:txBody>
                  </p:sp>
                  <p:sp>
                    <p:nvSpPr>
                      <p:cNvPr id="68" name="TextBox 67">
                        <a:extLst>
                          <a:ext uri="{FF2B5EF4-FFF2-40B4-BE49-F238E27FC236}">
                            <a16:creationId xmlns:a16="http://schemas.microsoft.com/office/drawing/2014/main" id="{6C4346DF-70B9-C2C3-3657-01A8DBBBDC78}"/>
                          </a:ext>
                        </a:extLst>
                      </p:cNvPr>
                      <p:cNvSpPr txBox="1"/>
                      <p:nvPr/>
                    </p:nvSpPr>
                    <p:spPr>
                      <a:xfrm rot="16200000">
                        <a:off x="8264024" y="1383815"/>
                        <a:ext cx="1017806" cy="276999"/>
                      </a:xfrm>
                      <a:prstGeom prst="rect">
                        <a:avLst/>
                      </a:prstGeom>
                      <a:noFill/>
                    </p:spPr>
                    <p:txBody>
                      <a:bodyPr wrap="square" rtlCol="0">
                        <a:spAutoFit/>
                      </a:bodyPr>
                      <a:lstStyle/>
                      <a:p>
                        <a:pPr defTabSz="914400"/>
                        <a:r>
                          <a:rPr lang="en-US" sz="1200" kern="0" dirty="0"/>
                          <a:t>Background</a:t>
                        </a:r>
                      </a:p>
                    </p:txBody>
                  </p:sp>
                  <p:sp>
                    <p:nvSpPr>
                      <p:cNvPr id="69" name="Rectangle: Rounded Corners 68">
                        <a:extLst>
                          <a:ext uri="{FF2B5EF4-FFF2-40B4-BE49-F238E27FC236}">
                            <a16:creationId xmlns:a16="http://schemas.microsoft.com/office/drawing/2014/main" id="{AE8C0694-C025-8D1A-5BBA-635666CF3529}"/>
                          </a:ext>
                        </a:extLst>
                      </p:cNvPr>
                      <p:cNvSpPr/>
                      <p:nvPr/>
                    </p:nvSpPr>
                    <p:spPr>
                      <a:xfrm>
                        <a:off x="6732240" y="2268947"/>
                        <a:ext cx="1761831" cy="478684"/>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E2841"/>
                            </a:solidFill>
                            <a:effectLst/>
                            <a:uLnTx/>
                            <a:uFillTx/>
                            <a:ea typeface="+mn-ea"/>
                            <a:cs typeface="+mn-cs"/>
                          </a:rPr>
                          <a:t>Training one network </a:t>
                        </a:r>
                        <a:r>
                          <a:rPr lang="en-US" sz="1200" dirty="0">
                            <a:solidFill>
                              <a:srgbClr val="FF8500"/>
                            </a:solidFill>
                          </a:rPr>
                          <a:t>with parametrization</a:t>
                        </a:r>
                      </a:p>
                    </p:txBody>
                  </p:sp>
                  <p:cxnSp>
                    <p:nvCxnSpPr>
                      <p:cNvPr id="70" name="Straight Arrow Connector 69">
                        <a:extLst>
                          <a:ext uri="{FF2B5EF4-FFF2-40B4-BE49-F238E27FC236}">
                            <a16:creationId xmlns:a16="http://schemas.microsoft.com/office/drawing/2014/main" id="{F8DE9D04-C39D-91C6-459E-82EB711DFDE9}"/>
                          </a:ext>
                        </a:extLst>
                      </p:cNvPr>
                      <p:cNvCxnSpPr>
                        <a:cxnSpLocks/>
                        <a:endCxn id="69" idx="0"/>
                      </p:cNvCxnSpPr>
                      <p:nvPr/>
                    </p:nvCxnSpPr>
                    <p:spPr>
                      <a:xfrm>
                        <a:off x="6686033" y="1955500"/>
                        <a:ext cx="927123" cy="313447"/>
                      </a:xfrm>
                      <a:prstGeom prst="straightConnector1">
                        <a:avLst/>
                      </a:prstGeom>
                      <a:noFill/>
                      <a:ln w="19050" cap="flat" cmpd="sng" algn="ctr">
                        <a:solidFill>
                          <a:schemeClr val="tx1"/>
                        </a:solidFill>
                        <a:prstDash val="solid"/>
                        <a:miter lim="800000"/>
                        <a:tailEnd type="triangle"/>
                      </a:ln>
                      <a:effectLst/>
                    </p:spPr>
                  </p:cxnSp>
                  <p:cxnSp>
                    <p:nvCxnSpPr>
                      <p:cNvPr id="71" name="Straight Arrow Connector 70">
                        <a:extLst>
                          <a:ext uri="{FF2B5EF4-FFF2-40B4-BE49-F238E27FC236}">
                            <a16:creationId xmlns:a16="http://schemas.microsoft.com/office/drawing/2014/main" id="{A5B30F89-085E-EE7D-E95F-3664A014DFEF}"/>
                          </a:ext>
                        </a:extLst>
                      </p:cNvPr>
                      <p:cNvCxnSpPr>
                        <a:cxnSpLocks/>
                        <a:endCxn id="69" idx="0"/>
                      </p:cNvCxnSpPr>
                      <p:nvPr/>
                    </p:nvCxnSpPr>
                    <p:spPr>
                      <a:xfrm flipH="1">
                        <a:off x="7613156" y="1974920"/>
                        <a:ext cx="1182022" cy="294027"/>
                      </a:xfrm>
                      <a:prstGeom prst="straightConnector1">
                        <a:avLst/>
                      </a:prstGeom>
                      <a:noFill/>
                      <a:ln w="19050" cap="flat" cmpd="sng" algn="ctr">
                        <a:solidFill>
                          <a:schemeClr val="tx1"/>
                        </a:solidFill>
                        <a:prstDash val="solid"/>
                        <a:miter lim="800000"/>
                        <a:tailEnd type="triangle"/>
                      </a:ln>
                      <a:effectLst/>
                    </p:spPr>
                  </p:cxnSp>
                  <p:cxnSp>
                    <p:nvCxnSpPr>
                      <p:cNvPr id="72" name="Straight Arrow Connector 71">
                        <a:extLst>
                          <a:ext uri="{FF2B5EF4-FFF2-40B4-BE49-F238E27FC236}">
                            <a16:creationId xmlns:a16="http://schemas.microsoft.com/office/drawing/2014/main" id="{6FFA3177-20B9-8FBE-F96B-D0A22F392735}"/>
                          </a:ext>
                        </a:extLst>
                      </p:cNvPr>
                      <p:cNvCxnSpPr>
                        <a:cxnSpLocks/>
                      </p:cNvCxnSpPr>
                      <p:nvPr/>
                    </p:nvCxnSpPr>
                    <p:spPr>
                      <a:xfrm>
                        <a:off x="7644550" y="2747631"/>
                        <a:ext cx="0" cy="243484"/>
                      </a:xfrm>
                      <a:prstGeom prst="straightConnector1">
                        <a:avLst/>
                      </a:prstGeom>
                      <a:noFill/>
                      <a:ln w="19050" cap="flat" cmpd="sng" algn="ctr">
                        <a:solidFill>
                          <a:schemeClr val="tx1"/>
                        </a:solidFill>
                        <a:prstDash val="solid"/>
                        <a:miter lim="800000"/>
                        <a:tailEnd type="triangle"/>
                      </a:ln>
                      <a:effectLst/>
                    </p:spPr>
                  </p:cxnSp>
                  <p:sp>
                    <p:nvSpPr>
                      <p:cNvPr id="73" name="TextBox 72">
                        <a:extLst>
                          <a:ext uri="{FF2B5EF4-FFF2-40B4-BE49-F238E27FC236}">
                            <a16:creationId xmlns:a16="http://schemas.microsoft.com/office/drawing/2014/main" id="{FB0DD637-992C-D73F-3B0A-604F1B75FAA3}"/>
                          </a:ext>
                        </a:extLst>
                      </p:cNvPr>
                      <p:cNvSpPr txBox="1"/>
                      <p:nvPr/>
                    </p:nvSpPr>
                    <p:spPr>
                      <a:xfrm>
                        <a:off x="6072779" y="3808531"/>
                        <a:ext cx="601447" cy="215444"/>
                      </a:xfrm>
                      <a:prstGeom prst="rect">
                        <a:avLst/>
                      </a:prstGeom>
                      <a:noFill/>
                    </p:spPr>
                    <p:txBody>
                      <a:bodyPr wrap="none" rtlCol="0">
                        <a:spAutoFit/>
                      </a:bodyPr>
                      <a:lstStyle/>
                      <a:p>
                        <a:pPr defTabSz="914400"/>
                        <a:r>
                          <a:rPr lang="en-US" sz="800" dirty="0">
                            <a:latin typeface="Aptos" panose="02110004020202020204"/>
                          </a:rPr>
                          <a:t>(500,350)</a:t>
                        </a:r>
                      </a:p>
                    </p:txBody>
                  </p:sp>
                  <p:sp>
                    <p:nvSpPr>
                      <p:cNvPr id="74" name="TextBox 73">
                        <a:extLst>
                          <a:ext uri="{FF2B5EF4-FFF2-40B4-BE49-F238E27FC236}">
                            <a16:creationId xmlns:a16="http://schemas.microsoft.com/office/drawing/2014/main" id="{D7DA71D2-20B3-FBBB-4093-88A1B7C7FE6E}"/>
                          </a:ext>
                        </a:extLst>
                      </p:cNvPr>
                      <p:cNvSpPr txBox="1"/>
                      <p:nvPr/>
                    </p:nvSpPr>
                    <p:spPr>
                      <a:xfrm>
                        <a:off x="7260819" y="3821692"/>
                        <a:ext cx="601447" cy="215444"/>
                      </a:xfrm>
                      <a:prstGeom prst="rect">
                        <a:avLst/>
                      </a:prstGeom>
                      <a:noFill/>
                    </p:spPr>
                    <p:txBody>
                      <a:bodyPr wrap="none" rtlCol="0">
                        <a:spAutoFit/>
                      </a:bodyPr>
                      <a:lstStyle/>
                      <a:p>
                        <a:pPr defTabSz="914400"/>
                        <a:r>
                          <a:rPr lang="en-US" sz="800" dirty="0">
                            <a:latin typeface="Aptos" panose="02110004020202020204"/>
                          </a:rPr>
                          <a:t>(800,400)</a:t>
                        </a:r>
                      </a:p>
                    </p:txBody>
                  </p:sp>
                  <p:cxnSp>
                    <p:nvCxnSpPr>
                      <p:cNvPr id="75" name="Straight Arrow Connector 74">
                        <a:extLst>
                          <a:ext uri="{FF2B5EF4-FFF2-40B4-BE49-F238E27FC236}">
                            <a16:creationId xmlns:a16="http://schemas.microsoft.com/office/drawing/2014/main" id="{5F23E0D0-1ED8-3648-9E97-4F52044B2C05}"/>
                          </a:ext>
                        </a:extLst>
                      </p:cNvPr>
                      <p:cNvCxnSpPr>
                        <a:cxnSpLocks/>
                      </p:cNvCxnSpPr>
                      <p:nvPr/>
                    </p:nvCxnSpPr>
                    <p:spPr>
                      <a:xfrm flipH="1">
                        <a:off x="6632147" y="3760474"/>
                        <a:ext cx="65008" cy="395452"/>
                      </a:xfrm>
                      <a:prstGeom prst="straightConnector1">
                        <a:avLst/>
                      </a:prstGeom>
                      <a:noFill/>
                      <a:ln w="19050" cap="flat" cmpd="sng" algn="ctr">
                        <a:solidFill>
                          <a:schemeClr val="tx1"/>
                        </a:solidFill>
                        <a:prstDash val="solid"/>
                        <a:miter lim="800000"/>
                        <a:tailEnd type="triangle"/>
                      </a:ln>
                      <a:effectLst/>
                    </p:spPr>
                  </p:cxnSp>
                  <p:cxnSp>
                    <p:nvCxnSpPr>
                      <p:cNvPr id="77" name="Straight Arrow Connector 76">
                        <a:extLst>
                          <a:ext uri="{FF2B5EF4-FFF2-40B4-BE49-F238E27FC236}">
                            <a16:creationId xmlns:a16="http://schemas.microsoft.com/office/drawing/2014/main" id="{2F54F2EA-D3DF-AB46-1110-74F676E81E86}"/>
                          </a:ext>
                        </a:extLst>
                      </p:cNvPr>
                      <p:cNvCxnSpPr>
                        <a:cxnSpLocks/>
                      </p:cNvCxnSpPr>
                      <p:nvPr/>
                    </p:nvCxnSpPr>
                    <p:spPr>
                      <a:xfrm>
                        <a:off x="7831307" y="3760474"/>
                        <a:ext cx="0" cy="395452"/>
                      </a:xfrm>
                      <a:prstGeom prst="straightConnector1">
                        <a:avLst/>
                      </a:prstGeom>
                      <a:noFill/>
                      <a:ln w="19050" cap="flat" cmpd="sng" algn="ctr">
                        <a:solidFill>
                          <a:schemeClr val="tx1"/>
                        </a:solidFill>
                        <a:prstDash val="solid"/>
                        <a:miter lim="800000"/>
                        <a:tailEnd type="triangle"/>
                      </a:ln>
                      <a:effectLst/>
                    </p:spPr>
                  </p:cxnSp>
                  <p:sp>
                    <p:nvSpPr>
                      <p:cNvPr id="80" name="Oval 79">
                        <a:extLst>
                          <a:ext uri="{FF2B5EF4-FFF2-40B4-BE49-F238E27FC236}">
                            <a16:creationId xmlns:a16="http://schemas.microsoft.com/office/drawing/2014/main" id="{7C366F78-5CFD-9A14-F970-1F501F6108FF}"/>
                          </a:ext>
                        </a:extLst>
                      </p:cNvPr>
                      <p:cNvSpPr/>
                      <p:nvPr/>
                    </p:nvSpPr>
                    <p:spPr>
                      <a:xfrm>
                        <a:off x="6823195" y="1872000"/>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C9157C8-949F-617E-B46E-0A4B738ECF38}"/>
                          </a:ext>
                        </a:extLst>
                      </p:cNvPr>
                      <p:cNvSpPr/>
                      <p:nvPr/>
                    </p:nvSpPr>
                    <p:spPr>
                      <a:xfrm>
                        <a:off x="6931203"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DAA4E46-1897-B68A-C174-103A69258668}"/>
                          </a:ext>
                        </a:extLst>
                      </p:cNvPr>
                      <p:cNvSpPr/>
                      <p:nvPr/>
                    </p:nvSpPr>
                    <p:spPr>
                      <a:xfrm>
                        <a:off x="7044254"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8" name="Oval 47">
                    <a:extLst>
                      <a:ext uri="{FF2B5EF4-FFF2-40B4-BE49-F238E27FC236}">
                        <a16:creationId xmlns:a16="http://schemas.microsoft.com/office/drawing/2014/main" id="{06AB35CB-BB9F-DDD1-A832-7D51BA6719D1}"/>
                      </a:ext>
                    </a:extLst>
                  </p:cNvPr>
                  <p:cNvSpPr/>
                  <p:nvPr/>
                </p:nvSpPr>
                <p:spPr>
                  <a:xfrm>
                    <a:off x="56884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44DBFC2-A561-9B7D-0F2F-D9AB77D82385}"/>
                      </a:ext>
                    </a:extLst>
                  </p:cNvPr>
                  <p:cNvSpPr/>
                  <p:nvPr/>
                </p:nvSpPr>
                <p:spPr>
                  <a:xfrm>
                    <a:off x="57964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9B0B12-6D7F-DF04-92D7-E62B491BB3F1}"/>
                      </a:ext>
                    </a:extLst>
                  </p:cNvPr>
                  <p:cNvSpPr/>
                  <p:nvPr/>
                </p:nvSpPr>
                <p:spPr>
                  <a:xfrm>
                    <a:off x="59095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F0F110D-9629-4B4F-1CB6-9D93D35A3D4F}"/>
                      </a:ext>
                    </a:extLst>
                  </p:cNvPr>
                  <p:cNvSpPr/>
                  <p:nvPr/>
                </p:nvSpPr>
                <p:spPr>
                  <a:xfrm>
                    <a:off x="6984633"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F2A05D5-F9A4-BDAA-C8F3-4EA5DCEE29E0}"/>
                      </a:ext>
                    </a:extLst>
                  </p:cNvPr>
                  <p:cNvSpPr/>
                  <p:nvPr/>
                </p:nvSpPr>
                <p:spPr>
                  <a:xfrm>
                    <a:off x="7092641"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B9FCFD2-B976-8AB1-50E0-29F655FD707D}"/>
                      </a:ext>
                    </a:extLst>
                  </p:cNvPr>
                  <p:cNvSpPr/>
                  <p:nvPr/>
                </p:nvSpPr>
                <p:spPr>
                  <a:xfrm>
                    <a:off x="7205692"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87" name="Picture 86" descr="A graph of a graph with a line&#10;&#10;AI-generated content may be incorrect.">
                <a:extLst>
                  <a:ext uri="{FF2B5EF4-FFF2-40B4-BE49-F238E27FC236}">
                    <a16:creationId xmlns:a16="http://schemas.microsoft.com/office/drawing/2014/main" id="{3502485B-4C8C-43A2-9CEB-799A07C64CA3}"/>
                  </a:ext>
                </a:extLst>
              </p:cNvPr>
              <p:cNvPicPr>
                <a:picLocks noChangeAspect="1"/>
              </p:cNvPicPr>
              <p:nvPr/>
            </p:nvPicPr>
            <p:blipFill>
              <a:blip r:embed="rId6"/>
              <a:stretch>
                <a:fillRect/>
              </a:stretch>
            </p:blipFill>
            <p:spPr>
              <a:xfrm>
                <a:off x="7378000" y="4259523"/>
                <a:ext cx="853377" cy="856800"/>
              </a:xfrm>
              <a:prstGeom prst="rect">
                <a:avLst/>
              </a:prstGeom>
            </p:spPr>
          </p:pic>
          <p:pic>
            <p:nvPicPr>
              <p:cNvPr id="89" name="Picture 88" descr="A graph of a graph of a graph&#10;&#10;AI-generated content may be incorrect.">
                <a:extLst>
                  <a:ext uri="{FF2B5EF4-FFF2-40B4-BE49-F238E27FC236}">
                    <a16:creationId xmlns:a16="http://schemas.microsoft.com/office/drawing/2014/main" id="{6D69D336-E52C-684F-94D3-2B0859E0002D}"/>
                  </a:ext>
                </a:extLst>
              </p:cNvPr>
              <p:cNvPicPr>
                <a:picLocks noChangeAspect="1"/>
              </p:cNvPicPr>
              <p:nvPr/>
            </p:nvPicPr>
            <p:blipFill>
              <a:blip r:embed="rId7"/>
              <a:stretch>
                <a:fillRect/>
              </a:stretch>
            </p:blipFill>
            <p:spPr>
              <a:xfrm>
                <a:off x="6066777" y="4269841"/>
                <a:ext cx="853377" cy="856800"/>
              </a:xfrm>
              <a:prstGeom prst="rect">
                <a:avLst/>
              </a:prstGeom>
            </p:spPr>
          </p:pic>
        </p:grpSp>
      </p:grpSp>
      <p:cxnSp>
        <p:nvCxnSpPr>
          <p:cNvPr id="92" name="Straight Arrow Connector 91">
            <a:extLst>
              <a:ext uri="{FF2B5EF4-FFF2-40B4-BE49-F238E27FC236}">
                <a16:creationId xmlns:a16="http://schemas.microsoft.com/office/drawing/2014/main" id="{D369767A-8B19-EEDD-9A29-3447AB1E1BF6}"/>
              </a:ext>
            </a:extLst>
          </p:cNvPr>
          <p:cNvCxnSpPr>
            <a:cxnSpLocks/>
            <a:stCxn id="174" idx="1"/>
          </p:cNvCxnSpPr>
          <p:nvPr/>
        </p:nvCxnSpPr>
        <p:spPr>
          <a:xfrm flipH="1">
            <a:off x="2823685" y="1350154"/>
            <a:ext cx="251426" cy="136148"/>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3560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BD4B7-03F8-0765-3707-2FFA49E0EDCA}"/>
            </a:ext>
          </a:extLst>
        </p:cNvPr>
        <p:cNvGrpSpPr/>
        <p:nvPr/>
      </p:nvGrpSpPr>
      <p:grpSpPr>
        <a:xfrm>
          <a:off x="0" y="0"/>
          <a:ext cx="0" cy="0"/>
          <a:chOff x="0" y="0"/>
          <a:chExt cx="0" cy="0"/>
        </a:xfrm>
      </p:grpSpPr>
      <p:pic>
        <p:nvPicPr>
          <p:cNvPr id="34" name="Picture 33" descr="A graph of a graph with different colored lines&#10;&#10;AI-generated content may be incorrect.">
            <a:extLst>
              <a:ext uri="{FF2B5EF4-FFF2-40B4-BE49-F238E27FC236}">
                <a16:creationId xmlns:a16="http://schemas.microsoft.com/office/drawing/2014/main" id="{2ED4E3CC-B7FD-4304-1AF5-938847CFC052}"/>
              </a:ext>
            </a:extLst>
          </p:cNvPr>
          <p:cNvPicPr>
            <a:picLocks noChangeAspect="1"/>
          </p:cNvPicPr>
          <p:nvPr/>
        </p:nvPicPr>
        <p:blipFill>
          <a:blip r:embed="rId3"/>
          <a:stretch>
            <a:fillRect/>
          </a:stretch>
        </p:blipFill>
        <p:spPr>
          <a:xfrm>
            <a:off x="3024000" y="1259535"/>
            <a:ext cx="2976064" cy="2988000"/>
          </a:xfrm>
          <a:prstGeom prst="rect">
            <a:avLst/>
          </a:prstGeom>
          <a:ln>
            <a:noFill/>
          </a:ln>
        </p:spPr>
      </p:pic>
      <p:sp>
        <p:nvSpPr>
          <p:cNvPr id="5" name="Foliennummer">
            <a:extLst>
              <a:ext uri="{FF2B5EF4-FFF2-40B4-BE49-F238E27FC236}">
                <a16:creationId xmlns:a16="http://schemas.microsoft.com/office/drawing/2014/main" id="{D902D69B-5E48-91F2-876A-A0B9D3A9C68B}"/>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12</a:t>
            </a:fld>
            <a:endParaRPr lang="de-DE" dirty="0"/>
          </a:p>
        </p:txBody>
      </p:sp>
      <p:sp>
        <p:nvSpPr>
          <p:cNvPr id="13" name="Textinhalt">
            <a:extLst>
              <a:ext uri="{FF2B5EF4-FFF2-40B4-BE49-F238E27FC236}">
                <a16:creationId xmlns:a16="http://schemas.microsoft.com/office/drawing/2014/main" id="{E982FAF6-5AFB-790B-AF57-A71172AAC03C}"/>
              </a:ext>
            </a:extLst>
          </p:cNvPr>
          <p:cNvSpPr txBox="1">
            <a:spLocks/>
          </p:cNvSpPr>
          <p:nvPr/>
        </p:nvSpPr>
        <p:spPr>
          <a:xfrm>
            <a:off x="111313" y="2916933"/>
            <a:ext cx="8534151" cy="3455715"/>
          </a:xfrm>
          <a:prstGeom prst="rect">
            <a:avLst/>
          </a:prstGeom>
        </p:spPr>
        <p:txBody>
          <a:bodyPr vert="horz"/>
          <a:lstStyle>
            <a:lvl1pPr marL="180000" indent="-180000" algn="l" defTabSz="457200" rtl="0" eaLnBrk="1" latinLnBrk="0" hangingPunct="1">
              <a:spcBef>
                <a:spcPts val="1450"/>
              </a:spcBef>
              <a:buClr>
                <a:schemeClr val="tx1"/>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1pPr>
            <a:lvl2pPr marL="36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2pPr>
            <a:lvl3pPr marL="54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3pPr>
            <a:lvl4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4pPr>
            <a:lvl5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endParaRPr lang="en-GB" dirty="0"/>
          </a:p>
        </p:txBody>
      </p:sp>
      <p:sp>
        <p:nvSpPr>
          <p:cNvPr id="22" name="TextBox 21">
            <a:extLst>
              <a:ext uri="{FF2B5EF4-FFF2-40B4-BE49-F238E27FC236}">
                <a16:creationId xmlns:a16="http://schemas.microsoft.com/office/drawing/2014/main" id="{9021ACC4-A590-45AF-3370-70697034F3E8}"/>
              </a:ext>
            </a:extLst>
          </p:cNvPr>
          <p:cNvSpPr txBox="1"/>
          <p:nvPr/>
        </p:nvSpPr>
        <p:spPr>
          <a:xfrm>
            <a:off x="6194604" y="3212325"/>
            <a:ext cx="2841892" cy="584775"/>
          </a:xfrm>
          <a:prstGeom prst="rect">
            <a:avLst/>
          </a:prstGeom>
          <a:noFill/>
        </p:spPr>
        <p:txBody>
          <a:bodyPr wrap="square" rtlCol="0">
            <a:spAutoFit/>
          </a:bodyPr>
          <a:lstStyle/>
          <a:p>
            <a:r>
              <a:rPr lang="en-GB" sz="1600" dirty="0">
                <a:solidFill>
                  <a:srgbClr val="FF8500"/>
                </a:solidFill>
              </a:rPr>
              <a:t>PNN (79 mc): trained with 79 different mass combinations</a:t>
            </a:r>
          </a:p>
        </p:txBody>
      </p:sp>
      <p:sp>
        <p:nvSpPr>
          <p:cNvPr id="39" name="Titel">
            <a:extLst>
              <a:ext uri="{FF2B5EF4-FFF2-40B4-BE49-F238E27FC236}">
                <a16:creationId xmlns:a16="http://schemas.microsoft.com/office/drawing/2014/main" id="{897BEE9F-8C23-175B-DE83-3C369576C98A}"/>
              </a:ext>
            </a:extLst>
          </p:cNvPr>
          <p:cNvSpPr txBox="1">
            <a:spLocks/>
          </p:cNvSpPr>
          <p:nvPr/>
        </p:nvSpPr>
        <p:spPr>
          <a:xfrm>
            <a:off x="200900" y="376572"/>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Comparison of ROC for NN and PNN</a:t>
            </a:r>
          </a:p>
        </p:txBody>
      </p:sp>
      <p:sp>
        <p:nvSpPr>
          <p:cNvPr id="40" name="TextBox 39">
            <a:extLst>
              <a:ext uri="{FF2B5EF4-FFF2-40B4-BE49-F238E27FC236}">
                <a16:creationId xmlns:a16="http://schemas.microsoft.com/office/drawing/2014/main" id="{FB8B9AFA-45DA-2121-7EBF-911B94D89A10}"/>
              </a:ext>
            </a:extLst>
          </p:cNvPr>
          <p:cNvSpPr txBox="1"/>
          <p:nvPr/>
        </p:nvSpPr>
        <p:spPr>
          <a:xfrm>
            <a:off x="498536" y="4366510"/>
            <a:ext cx="7874812" cy="646331"/>
          </a:xfrm>
          <a:prstGeom prst="rect">
            <a:avLst/>
          </a:prstGeom>
          <a:noFill/>
        </p:spPr>
        <p:txBody>
          <a:bodyPr wrap="square" rtlCol="0">
            <a:spAutoFit/>
          </a:bodyPr>
          <a:lstStyle/>
          <a:p>
            <a:r>
              <a:rPr lang="en-US" dirty="0">
                <a:sym typeface="Wingdings" panose="05000000000000000000" pitchFamily="2" charset="2"/>
              </a:rPr>
              <a:t>The inclusion of all signal events with parameterization leads to an increase     in performance</a:t>
            </a:r>
            <a:endParaRPr lang="en-GB" dirty="0"/>
          </a:p>
        </p:txBody>
      </p:sp>
      <p:sp>
        <p:nvSpPr>
          <p:cNvPr id="41" name="Rectangle: Rounded Corners 40">
            <a:extLst>
              <a:ext uri="{FF2B5EF4-FFF2-40B4-BE49-F238E27FC236}">
                <a16:creationId xmlns:a16="http://schemas.microsoft.com/office/drawing/2014/main" id="{88B59A1E-11AE-9EBC-5ABB-0FDB133BA19D}"/>
              </a:ext>
            </a:extLst>
          </p:cNvPr>
          <p:cNvSpPr/>
          <p:nvPr/>
        </p:nvSpPr>
        <p:spPr>
          <a:xfrm>
            <a:off x="213104" y="4351412"/>
            <a:ext cx="8247328" cy="688832"/>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7" name="Rectangle: Rounded Corners 6">
            <a:extLst>
              <a:ext uri="{FF2B5EF4-FFF2-40B4-BE49-F238E27FC236}">
                <a16:creationId xmlns:a16="http://schemas.microsoft.com/office/drawing/2014/main" id="{6DFA5E8D-BFCD-CBAC-B9ED-AE2AC2C5E016}"/>
              </a:ext>
            </a:extLst>
          </p:cNvPr>
          <p:cNvSpPr/>
          <p:nvPr/>
        </p:nvSpPr>
        <p:spPr>
          <a:xfrm>
            <a:off x="6157961" y="1174409"/>
            <a:ext cx="2874726" cy="3053525"/>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4" name="Rectangle 3">
            <a:extLst>
              <a:ext uri="{FF2B5EF4-FFF2-40B4-BE49-F238E27FC236}">
                <a16:creationId xmlns:a16="http://schemas.microsoft.com/office/drawing/2014/main" id="{B6F9551E-AFE6-3B18-1DE1-C82AA5915D9E}"/>
              </a:ext>
            </a:extLst>
          </p:cNvPr>
          <p:cNvSpPr/>
          <p:nvPr/>
        </p:nvSpPr>
        <p:spPr>
          <a:xfrm>
            <a:off x="1685463" y="3377896"/>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3D63EC-2AAB-61B5-30A6-8B4B045149CB}"/>
              </a:ext>
            </a:extLst>
          </p:cNvPr>
          <p:cNvSpPr/>
          <p:nvPr/>
        </p:nvSpPr>
        <p:spPr>
          <a:xfrm>
            <a:off x="1685463" y="3537262"/>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532176A-FF74-D50C-55BF-235DD38956BE}"/>
              </a:ext>
            </a:extLst>
          </p:cNvPr>
          <p:cNvSpPr/>
          <p:nvPr/>
        </p:nvSpPr>
        <p:spPr>
          <a:xfrm>
            <a:off x="1695299" y="3685317"/>
            <a:ext cx="126214"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F36F4B9-9537-129A-3E5C-DF5939294D59}"/>
              </a:ext>
            </a:extLst>
          </p:cNvPr>
          <p:cNvSpPr txBox="1"/>
          <p:nvPr/>
        </p:nvSpPr>
        <p:spPr>
          <a:xfrm>
            <a:off x="6212799" y="1309046"/>
            <a:ext cx="2678677" cy="584775"/>
          </a:xfrm>
          <a:prstGeom prst="rect">
            <a:avLst/>
          </a:prstGeom>
          <a:noFill/>
        </p:spPr>
        <p:txBody>
          <a:bodyPr wrap="square" rtlCol="0">
            <a:spAutoFit/>
          </a:bodyPr>
          <a:lstStyle/>
          <a:p>
            <a:r>
              <a:rPr lang="en-GB" sz="1600" dirty="0">
                <a:solidFill>
                  <a:srgbClr val="009C00"/>
                </a:solidFill>
              </a:rPr>
              <a:t>NN (1 mc): trained with 1 mass combination</a:t>
            </a:r>
          </a:p>
        </p:txBody>
      </p:sp>
      <p:sp>
        <p:nvSpPr>
          <p:cNvPr id="23" name="TextBox 22">
            <a:extLst>
              <a:ext uri="{FF2B5EF4-FFF2-40B4-BE49-F238E27FC236}">
                <a16:creationId xmlns:a16="http://schemas.microsoft.com/office/drawing/2014/main" id="{2B4ED89E-BFC9-5272-A2EB-538272DCF1D4}"/>
              </a:ext>
            </a:extLst>
          </p:cNvPr>
          <p:cNvSpPr txBox="1"/>
          <p:nvPr/>
        </p:nvSpPr>
        <p:spPr>
          <a:xfrm>
            <a:off x="6196566" y="2260686"/>
            <a:ext cx="2783116" cy="584775"/>
          </a:xfrm>
          <a:prstGeom prst="rect">
            <a:avLst/>
          </a:prstGeom>
          <a:noFill/>
        </p:spPr>
        <p:txBody>
          <a:bodyPr wrap="square" rtlCol="0">
            <a:spAutoFit/>
          </a:bodyPr>
          <a:lstStyle/>
          <a:p>
            <a:r>
              <a:rPr lang="en-GB" sz="1600" dirty="0">
                <a:solidFill>
                  <a:schemeClr val="accent2"/>
                </a:solidFill>
              </a:rPr>
              <a:t>NN (79 mc): trained with 79 different mass combinations</a:t>
            </a:r>
          </a:p>
        </p:txBody>
      </p:sp>
      <p:cxnSp>
        <p:nvCxnSpPr>
          <p:cNvPr id="6" name="Straight Arrow Connector 5">
            <a:extLst>
              <a:ext uri="{FF2B5EF4-FFF2-40B4-BE49-F238E27FC236}">
                <a16:creationId xmlns:a16="http://schemas.microsoft.com/office/drawing/2014/main" id="{897BEED9-AD7E-B525-DD36-EABD7CC34B49}"/>
              </a:ext>
            </a:extLst>
          </p:cNvPr>
          <p:cNvCxnSpPr>
            <a:cxnSpLocks/>
          </p:cNvCxnSpPr>
          <p:nvPr/>
        </p:nvCxnSpPr>
        <p:spPr>
          <a:xfrm>
            <a:off x="324000" y="4536000"/>
            <a:ext cx="215552" cy="0"/>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6" name="Picture 35" descr="A graph of a graph with different colored lines&#10;&#10;AI-generated content may be incorrect.">
            <a:extLst>
              <a:ext uri="{FF2B5EF4-FFF2-40B4-BE49-F238E27FC236}">
                <a16:creationId xmlns:a16="http://schemas.microsoft.com/office/drawing/2014/main" id="{EE211A7E-F12E-39A2-61E6-01C7A9B96DFB}"/>
              </a:ext>
            </a:extLst>
          </p:cNvPr>
          <p:cNvPicPr>
            <a:picLocks noChangeAspect="1"/>
          </p:cNvPicPr>
          <p:nvPr/>
        </p:nvPicPr>
        <p:blipFill>
          <a:blip r:embed="rId4"/>
          <a:stretch>
            <a:fillRect/>
          </a:stretch>
        </p:blipFill>
        <p:spPr>
          <a:xfrm>
            <a:off x="10800" y="1260000"/>
            <a:ext cx="2976064" cy="2988000"/>
          </a:xfrm>
          <a:prstGeom prst="rect">
            <a:avLst/>
          </a:prstGeom>
        </p:spPr>
      </p:pic>
    </p:spTree>
    <p:extLst>
      <p:ext uri="{BB962C8B-B14F-4D97-AF65-F5344CB8AC3E}">
        <p14:creationId xmlns:p14="http://schemas.microsoft.com/office/powerpoint/2010/main" val="99238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8E437-6DF5-79E1-18AE-5E405405FDFF}"/>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1F3BFEA8-6CBB-EF9C-156E-6E6C7BA71C7E}"/>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13</a:t>
            </a:fld>
            <a:endParaRPr lang="de-DE" dirty="0"/>
          </a:p>
        </p:txBody>
      </p:sp>
      <p:sp>
        <p:nvSpPr>
          <p:cNvPr id="13" name="Textinhalt">
            <a:extLst>
              <a:ext uri="{FF2B5EF4-FFF2-40B4-BE49-F238E27FC236}">
                <a16:creationId xmlns:a16="http://schemas.microsoft.com/office/drawing/2014/main" id="{19AE3165-E954-8955-82C2-F7A1A56732D9}"/>
              </a:ext>
            </a:extLst>
          </p:cNvPr>
          <p:cNvSpPr txBox="1">
            <a:spLocks/>
          </p:cNvSpPr>
          <p:nvPr/>
        </p:nvSpPr>
        <p:spPr>
          <a:xfrm>
            <a:off x="111313" y="2916933"/>
            <a:ext cx="8534151" cy="3455715"/>
          </a:xfrm>
          <a:prstGeom prst="rect">
            <a:avLst/>
          </a:prstGeom>
        </p:spPr>
        <p:txBody>
          <a:bodyPr vert="horz"/>
          <a:lstStyle>
            <a:lvl1pPr marL="180000" indent="-180000" algn="l" defTabSz="457200" rtl="0" eaLnBrk="1" latinLnBrk="0" hangingPunct="1">
              <a:spcBef>
                <a:spcPts val="1450"/>
              </a:spcBef>
              <a:buClr>
                <a:schemeClr val="tx1"/>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1pPr>
            <a:lvl2pPr marL="36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2pPr>
            <a:lvl3pPr marL="54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3pPr>
            <a:lvl4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4pPr>
            <a:lvl5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endParaRPr lang="en-GB" dirty="0"/>
          </a:p>
        </p:txBody>
      </p:sp>
      <p:sp>
        <p:nvSpPr>
          <p:cNvPr id="39" name="Titel">
            <a:extLst>
              <a:ext uri="{FF2B5EF4-FFF2-40B4-BE49-F238E27FC236}">
                <a16:creationId xmlns:a16="http://schemas.microsoft.com/office/drawing/2014/main" id="{F2978430-AC3F-0FA5-3EB2-E611637EA660}"/>
              </a:ext>
            </a:extLst>
          </p:cNvPr>
          <p:cNvSpPr txBox="1">
            <a:spLocks/>
          </p:cNvSpPr>
          <p:nvPr/>
        </p:nvSpPr>
        <p:spPr>
          <a:xfrm>
            <a:off x="213104" y="391618"/>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Extrapolation for unseen mass combinations</a:t>
            </a:r>
          </a:p>
        </p:txBody>
      </p:sp>
      <p:sp>
        <p:nvSpPr>
          <p:cNvPr id="40" name="TextBox 39">
            <a:extLst>
              <a:ext uri="{FF2B5EF4-FFF2-40B4-BE49-F238E27FC236}">
                <a16:creationId xmlns:a16="http://schemas.microsoft.com/office/drawing/2014/main" id="{80DAED5A-2587-D090-7C27-41BF3428406D}"/>
              </a:ext>
            </a:extLst>
          </p:cNvPr>
          <p:cNvSpPr txBox="1"/>
          <p:nvPr/>
        </p:nvSpPr>
        <p:spPr>
          <a:xfrm>
            <a:off x="539553" y="4366510"/>
            <a:ext cx="7833796" cy="646331"/>
          </a:xfrm>
          <a:prstGeom prst="rect">
            <a:avLst/>
          </a:prstGeom>
          <a:noFill/>
        </p:spPr>
        <p:txBody>
          <a:bodyPr wrap="square" rtlCol="0">
            <a:spAutoFit/>
          </a:bodyPr>
          <a:lstStyle/>
          <a:p>
            <a:r>
              <a:rPr lang="en-GB" dirty="0">
                <a:sym typeface="Wingdings" panose="05000000000000000000" pitchFamily="2" charset="2"/>
              </a:rPr>
              <a:t>PNN can generalize and extrapolate for mass combinations not included in the training </a:t>
            </a:r>
            <a:endParaRPr lang="en-GB" dirty="0"/>
          </a:p>
        </p:txBody>
      </p:sp>
      <p:sp>
        <p:nvSpPr>
          <p:cNvPr id="41" name="Rectangle: Rounded Corners 40">
            <a:extLst>
              <a:ext uri="{FF2B5EF4-FFF2-40B4-BE49-F238E27FC236}">
                <a16:creationId xmlns:a16="http://schemas.microsoft.com/office/drawing/2014/main" id="{58BF0D72-117F-A3C3-A4C6-6CDDCFABD7CE}"/>
              </a:ext>
            </a:extLst>
          </p:cNvPr>
          <p:cNvSpPr/>
          <p:nvPr/>
        </p:nvSpPr>
        <p:spPr>
          <a:xfrm>
            <a:off x="213104" y="4351412"/>
            <a:ext cx="8247328" cy="688832"/>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7" name="Rectangle: Rounded Corners 6">
            <a:extLst>
              <a:ext uri="{FF2B5EF4-FFF2-40B4-BE49-F238E27FC236}">
                <a16:creationId xmlns:a16="http://schemas.microsoft.com/office/drawing/2014/main" id="{750CC178-FEAE-787F-23CA-C6CB5C90F4DB}"/>
              </a:ext>
            </a:extLst>
          </p:cNvPr>
          <p:cNvSpPr/>
          <p:nvPr/>
        </p:nvSpPr>
        <p:spPr>
          <a:xfrm>
            <a:off x="6157961" y="1174409"/>
            <a:ext cx="2874726" cy="3053525"/>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pic>
        <p:nvPicPr>
          <p:cNvPr id="3" name="Picture 2" descr="A graph of a graph with a line&#10;&#10;AI-generated content may be incorrect.">
            <a:extLst>
              <a:ext uri="{FF2B5EF4-FFF2-40B4-BE49-F238E27FC236}">
                <a16:creationId xmlns:a16="http://schemas.microsoft.com/office/drawing/2014/main" id="{D90D82B9-C3B8-28B8-6E84-1D85D033F503}"/>
              </a:ext>
            </a:extLst>
          </p:cNvPr>
          <p:cNvPicPr>
            <a:picLocks noChangeAspect="1"/>
          </p:cNvPicPr>
          <p:nvPr/>
        </p:nvPicPr>
        <p:blipFill>
          <a:blip r:embed="rId3"/>
          <a:stretch>
            <a:fillRect/>
          </a:stretch>
        </p:blipFill>
        <p:spPr>
          <a:xfrm>
            <a:off x="10800" y="1260000"/>
            <a:ext cx="2976064" cy="2988000"/>
          </a:xfrm>
          <a:prstGeom prst="rect">
            <a:avLst/>
          </a:prstGeom>
          <a:ln>
            <a:noFill/>
          </a:ln>
        </p:spPr>
      </p:pic>
      <p:pic>
        <p:nvPicPr>
          <p:cNvPr id="6" name="Picture 5" descr="A graph of a positive work&#10;&#10;AI-generated content may be incorrect.">
            <a:extLst>
              <a:ext uri="{FF2B5EF4-FFF2-40B4-BE49-F238E27FC236}">
                <a16:creationId xmlns:a16="http://schemas.microsoft.com/office/drawing/2014/main" id="{C3A4D8D6-4D82-1D24-7B71-FF3E4BDF6CD8}"/>
              </a:ext>
            </a:extLst>
          </p:cNvPr>
          <p:cNvPicPr>
            <a:picLocks noChangeAspect="1"/>
          </p:cNvPicPr>
          <p:nvPr/>
        </p:nvPicPr>
        <p:blipFill>
          <a:blip r:embed="rId4"/>
          <a:stretch>
            <a:fillRect/>
          </a:stretch>
        </p:blipFill>
        <p:spPr>
          <a:xfrm>
            <a:off x="3024000" y="1260000"/>
            <a:ext cx="2976064" cy="2988000"/>
          </a:xfrm>
          <a:prstGeom prst="rect">
            <a:avLst/>
          </a:prstGeom>
          <a:ln>
            <a:noFill/>
          </a:ln>
        </p:spPr>
      </p:pic>
      <p:sp>
        <p:nvSpPr>
          <p:cNvPr id="9" name="TextBox 8">
            <a:extLst>
              <a:ext uri="{FF2B5EF4-FFF2-40B4-BE49-F238E27FC236}">
                <a16:creationId xmlns:a16="http://schemas.microsoft.com/office/drawing/2014/main" id="{699A1206-3A42-8972-13A3-FEF8D61500F8}"/>
              </a:ext>
            </a:extLst>
          </p:cNvPr>
          <p:cNvSpPr txBox="1"/>
          <p:nvPr/>
        </p:nvSpPr>
        <p:spPr>
          <a:xfrm>
            <a:off x="6156176" y="2199506"/>
            <a:ext cx="2841892" cy="1323439"/>
          </a:xfrm>
          <a:prstGeom prst="rect">
            <a:avLst/>
          </a:prstGeom>
          <a:noFill/>
        </p:spPr>
        <p:txBody>
          <a:bodyPr wrap="square" rtlCol="0">
            <a:spAutoFit/>
          </a:bodyPr>
          <a:lstStyle/>
          <a:p>
            <a:r>
              <a:rPr lang="en-GB" sz="1600" dirty="0">
                <a:solidFill>
                  <a:srgbClr val="8B0000"/>
                </a:solidFill>
              </a:rPr>
              <a:t>PNN (78 mc): trained with 78 different mass combinations;</a:t>
            </a:r>
          </a:p>
          <a:p>
            <a:r>
              <a:rPr lang="en-GB" sz="1600" dirty="0">
                <a:solidFill>
                  <a:srgbClr val="8B0000"/>
                </a:solidFill>
              </a:rPr>
              <a:t>the mass combination used for evaluation is not included in the training</a:t>
            </a:r>
          </a:p>
        </p:txBody>
      </p:sp>
      <p:sp>
        <p:nvSpPr>
          <p:cNvPr id="4" name="TextBox 3">
            <a:extLst>
              <a:ext uri="{FF2B5EF4-FFF2-40B4-BE49-F238E27FC236}">
                <a16:creationId xmlns:a16="http://schemas.microsoft.com/office/drawing/2014/main" id="{B90770FA-D253-585D-7AF0-853E71638958}"/>
              </a:ext>
            </a:extLst>
          </p:cNvPr>
          <p:cNvSpPr txBox="1"/>
          <p:nvPr/>
        </p:nvSpPr>
        <p:spPr>
          <a:xfrm>
            <a:off x="6156176" y="1419622"/>
            <a:ext cx="2841892" cy="584775"/>
          </a:xfrm>
          <a:prstGeom prst="rect">
            <a:avLst/>
          </a:prstGeom>
          <a:noFill/>
        </p:spPr>
        <p:txBody>
          <a:bodyPr wrap="square" rtlCol="0">
            <a:spAutoFit/>
          </a:bodyPr>
          <a:lstStyle/>
          <a:p>
            <a:r>
              <a:rPr lang="en-GB" sz="1600" dirty="0">
                <a:solidFill>
                  <a:srgbClr val="FF8500"/>
                </a:solidFill>
              </a:rPr>
              <a:t>PNN (79 mc): trained with 79 different mass combinations</a:t>
            </a:r>
          </a:p>
        </p:txBody>
      </p:sp>
      <p:cxnSp>
        <p:nvCxnSpPr>
          <p:cNvPr id="2" name="Straight Arrow Connector 1">
            <a:extLst>
              <a:ext uri="{FF2B5EF4-FFF2-40B4-BE49-F238E27FC236}">
                <a16:creationId xmlns:a16="http://schemas.microsoft.com/office/drawing/2014/main" id="{00B2AF0F-82B2-9D5A-20E7-E100D5E8E690}"/>
              </a:ext>
            </a:extLst>
          </p:cNvPr>
          <p:cNvCxnSpPr>
            <a:cxnSpLocks/>
          </p:cNvCxnSpPr>
          <p:nvPr/>
        </p:nvCxnSpPr>
        <p:spPr>
          <a:xfrm>
            <a:off x="324000" y="4536000"/>
            <a:ext cx="215552" cy="0"/>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45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8CC5-08E3-040D-8132-2FBECCC11232}"/>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01EA252C-1F53-D558-1CE0-AD91F9A20115}"/>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14</a:t>
            </a:fld>
            <a:endParaRPr lang="de-DE" dirty="0"/>
          </a:p>
        </p:txBody>
      </p:sp>
      <p:sp>
        <p:nvSpPr>
          <p:cNvPr id="4" name="Titel">
            <a:extLst>
              <a:ext uri="{FF2B5EF4-FFF2-40B4-BE49-F238E27FC236}">
                <a16:creationId xmlns:a16="http://schemas.microsoft.com/office/drawing/2014/main" id="{A518F5CE-A40C-2B89-A487-42532543A369}"/>
              </a:ext>
            </a:extLst>
          </p:cNvPr>
          <p:cNvSpPr txBox="1">
            <a:spLocks/>
          </p:cNvSpPr>
          <p:nvPr/>
        </p:nvSpPr>
        <p:spPr>
          <a:xfrm>
            <a:off x="216000" y="359419"/>
            <a:ext cx="6336704"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sz="2300" dirty="0"/>
              <a:t>Advantages of PNNs</a:t>
            </a:r>
          </a:p>
        </p:txBody>
      </p:sp>
      <p:sp>
        <p:nvSpPr>
          <p:cNvPr id="2" name="Rectangle: Rounded Corners 1">
            <a:extLst>
              <a:ext uri="{FF2B5EF4-FFF2-40B4-BE49-F238E27FC236}">
                <a16:creationId xmlns:a16="http://schemas.microsoft.com/office/drawing/2014/main" id="{BEF9D73D-1FC6-9E86-1541-9596AD284C52}"/>
              </a:ext>
            </a:extLst>
          </p:cNvPr>
          <p:cNvSpPr/>
          <p:nvPr/>
        </p:nvSpPr>
        <p:spPr>
          <a:xfrm>
            <a:off x="243444" y="1325316"/>
            <a:ext cx="8349600" cy="792088"/>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BE8A2266-6C05-5864-9D18-F1B108442651}"/>
              </a:ext>
            </a:extLst>
          </p:cNvPr>
          <p:cNvSpPr/>
          <p:nvPr/>
        </p:nvSpPr>
        <p:spPr>
          <a:xfrm>
            <a:off x="385796" y="1541340"/>
            <a:ext cx="360000" cy="360040"/>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E7F406-7F12-C0EF-255C-069A3100A057}"/>
              </a:ext>
            </a:extLst>
          </p:cNvPr>
          <p:cNvSpPr txBox="1"/>
          <p:nvPr/>
        </p:nvSpPr>
        <p:spPr>
          <a:xfrm>
            <a:off x="745796" y="1532048"/>
            <a:ext cx="7021983" cy="400110"/>
          </a:xfrm>
          <a:prstGeom prst="rect">
            <a:avLst/>
          </a:prstGeom>
          <a:noFill/>
        </p:spPr>
        <p:txBody>
          <a:bodyPr wrap="square">
            <a:spAutoFit/>
          </a:bodyPr>
          <a:lstStyle/>
          <a:p>
            <a:r>
              <a:rPr lang="en-GB" sz="2000" dirty="0"/>
              <a:t>One network can be used to evaluate all mass combinations</a:t>
            </a:r>
          </a:p>
        </p:txBody>
      </p:sp>
      <p:sp>
        <p:nvSpPr>
          <p:cNvPr id="9" name="Rectangle: Rounded Corners 8">
            <a:extLst>
              <a:ext uri="{FF2B5EF4-FFF2-40B4-BE49-F238E27FC236}">
                <a16:creationId xmlns:a16="http://schemas.microsoft.com/office/drawing/2014/main" id="{8AD2C0A3-50EC-68BE-8B06-C0A0643E396D}"/>
              </a:ext>
            </a:extLst>
          </p:cNvPr>
          <p:cNvSpPr/>
          <p:nvPr/>
        </p:nvSpPr>
        <p:spPr>
          <a:xfrm>
            <a:off x="216000" y="3197524"/>
            <a:ext cx="8349600" cy="792088"/>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18EFD813-A9C3-889E-6170-B2AE5E9D50AF}"/>
              </a:ext>
            </a:extLst>
          </p:cNvPr>
          <p:cNvSpPr/>
          <p:nvPr/>
        </p:nvSpPr>
        <p:spPr>
          <a:xfrm>
            <a:off x="385796" y="3413548"/>
            <a:ext cx="360000" cy="360040"/>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5FFF5E-98FC-1ECD-3386-5CE022E098EB}"/>
              </a:ext>
            </a:extLst>
          </p:cNvPr>
          <p:cNvSpPr txBox="1"/>
          <p:nvPr/>
        </p:nvSpPr>
        <p:spPr>
          <a:xfrm>
            <a:off x="748480" y="3259428"/>
            <a:ext cx="8009724" cy="707886"/>
          </a:xfrm>
          <a:prstGeom prst="rect">
            <a:avLst/>
          </a:prstGeom>
          <a:noFill/>
        </p:spPr>
        <p:txBody>
          <a:bodyPr wrap="square">
            <a:spAutoFit/>
          </a:bodyPr>
          <a:lstStyle/>
          <a:p>
            <a:r>
              <a:rPr lang="en-GB" sz="2000" dirty="0"/>
              <a:t>Evaluation of mass combinations not included in the training is possible; performance is better than NN (for considered examples)</a:t>
            </a:r>
          </a:p>
        </p:txBody>
      </p:sp>
      <p:sp>
        <p:nvSpPr>
          <p:cNvPr id="12" name="Rectangle: Rounded Corners 11">
            <a:extLst>
              <a:ext uri="{FF2B5EF4-FFF2-40B4-BE49-F238E27FC236}">
                <a16:creationId xmlns:a16="http://schemas.microsoft.com/office/drawing/2014/main" id="{52531BA3-E98C-04B7-4C38-588DFD4F51E7}"/>
              </a:ext>
            </a:extLst>
          </p:cNvPr>
          <p:cNvSpPr/>
          <p:nvPr/>
        </p:nvSpPr>
        <p:spPr>
          <a:xfrm>
            <a:off x="243444" y="2267468"/>
            <a:ext cx="8349600" cy="792088"/>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E589E73-AD72-9A75-D96B-01462F3FF30E}"/>
              </a:ext>
            </a:extLst>
          </p:cNvPr>
          <p:cNvSpPr txBox="1"/>
          <p:nvPr/>
        </p:nvSpPr>
        <p:spPr>
          <a:xfrm>
            <a:off x="775924" y="2467340"/>
            <a:ext cx="7021983" cy="400110"/>
          </a:xfrm>
          <a:prstGeom prst="rect">
            <a:avLst/>
          </a:prstGeom>
          <a:noFill/>
        </p:spPr>
        <p:txBody>
          <a:bodyPr wrap="square">
            <a:spAutoFit/>
          </a:bodyPr>
          <a:lstStyle/>
          <a:p>
            <a:r>
              <a:rPr lang="en-GB" sz="2000" dirty="0"/>
              <a:t>Better performance than NN</a:t>
            </a:r>
          </a:p>
        </p:txBody>
      </p:sp>
      <p:sp>
        <p:nvSpPr>
          <p:cNvPr id="14" name="Rectangle: Rounded Corners 13">
            <a:extLst>
              <a:ext uri="{FF2B5EF4-FFF2-40B4-BE49-F238E27FC236}">
                <a16:creationId xmlns:a16="http://schemas.microsoft.com/office/drawing/2014/main" id="{C3E7EED4-116B-C0DC-2AF5-7E2B4B79D71E}"/>
              </a:ext>
            </a:extLst>
          </p:cNvPr>
          <p:cNvSpPr/>
          <p:nvPr/>
        </p:nvSpPr>
        <p:spPr>
          <a:xfrm>
            <a:off x="384132" y="2484482"/>
            <a:ext cx="360000" cy="360040"/>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Graphic 17" descr="Tick with solid fill">
            <a:extLst>
              <a:ext uri="{FF2B5EF4-FFF2-40B4-BE49-F238E27FC236}">
                <a16:creationId xmlns:a16="http://schemas.microsoft.com/office/drawing/2014/main" id="{372BCD01-381E-69FE-5B28-E656BDD201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225" y="1486275"/>
            <a:ext cx="324255" cy="451103"/>
          </a:xfrm>
          <a:prstGeom prst="rect">
            <a:avLst/>
          </a:prstGeom>
        </p:spPr>
      </p:pic>
      <p:pic>
        <p:nvPicPr>
          <p:cNvPr id="19" name="Graphic 18" descr="Tick with solid fill">
            <a:extLst>
              <a:ext uri="{FF2B5EF4-FFF2-40B4-BE49-F238E27FC236}">
                <a16:creationId xmlns:a16="http://schemas.microsoft.com/office/drawing/2014/main" id="{AED34E0F-5BE1-0CEB-7138-42BAA89A32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877" y="2429570"/>
            <a:ext cx="324255" cy="451103"/>
          </a:xfrm>
          <a:prstGeom prst="rect">
            <a:avLst/>
          </a:prstGeom>
        </p:spPr>
      </p:pic>
      <p:pic>
        <p:nvPicPr>
          <p:cNvPr id="21" name="Graphic 20" descr="Tick with solid fill">
            <a:extLst>
              <a:ext uri="{FF2B5EF4-FFF2-40B4-BE49-F238E27FC236}">
                <a16:creationId xmlns:a16="http://schemas.microsoft.com/office/drawing/2014/main" id="{F40E697C-361D-E642-C26A-122D749D1F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149" y="3374058"/>
            <a:ext cx="324255" cy="451103"/>
          </a:xfrm>
          <a:prstGeom prst="rect">
            <a:avLst/>
          </a:prstGeom>
        </p:spPr>
      </p:pic>
    </p:spTree>
    <p:extLst>
      <p:ext uri="{BB962C8B-B14F-4D97-AF65-F5344CB8AC3E}">
        <p14:creationId xmlns:p14="http://schemas.microsoft.com/office/powerpoint/2010/main" val="314007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3EC77E-3000-626A-82EB-DE9B4FC858C4}"/>
              </a:ext>
            </a:extLst>
          </p:cNvPr>
          <p:cNvSpPr>
            <a:spLocks noGrp="1"/>
          </p:cNvSpPr>
          <p:nvPr>
            <p:ph type="sldNum" sz="quarter" idx="19"/>
          </p:nvPr>
        </p:nvSpPr>
        <p:spPr/>
        <p:txBody>
          <a:bodyPr/>
          <a:lstStyle/>
          <a:p>
            <a:fld id="{3E01A2B2-10AD-754B-9B4C-E5B6FED423D0}" type="slidenum">
              <a:rPr lang="de-DE" smtClean="0"/>
              <a:pPr/>
              <a:t>15</a:t>
            </a:fld>
            <a:endParaRPr lang="de-DE"/>
          </a:p>
        </p:txBody>
      </p:sp>
      <p:pic>
        <p:nvPicPr>
          <p:cNvPr id="8" name="Picture 7" descr="A graph of a graph of a graph&#10;&#10;AI-generated content may be incorrect.">
            <a:extLst>
              <a:ext uri="{FF2B5EF4-FFF2-40B4-BE49-F238E27FC236}">
                <a16:creationId xmlns:a16="http://schemas.microsoft.com/office/drawing/2014/main" id="{C62ADDCF-695E-5F02-C569-21BE58587D22}"/>
              </a:ext>
            </a:extLst>
          </p:cNvPr>
          <p:cNvPicPr>
            <a:picLocks noChangeAspect="1"/>
          </p:cNvPicPr>
          <p:nvPr/>
        </p:nvPicPr>
        <p:blipFill>
          <a:blip r:embed="rId2"/>
          <a:srcRect l="6642"/>
          <a:stretch/>
        </p:blipFill>
        <p:spPr>
          <a:xfrm>
            <a:off x="539552" y="1171134"/>
            <a:ext cx="4074636" cy="312880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7521921-E18F-EAF1-431F-A0571C1B5F36}"/>
                  </a:ext>
                </a:extLst>
              </p:cNvPr>
              <p:cNvSpPr txBox="1"/>
              <p:nvPr/>
            </p:nvSpPr>
            <p:spPr>
              <a:xfrm>
                <a:off x="6182933" y="1514563"/>
                <a:ext cx="1318694" cy="610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solidFill>
                                <a:srgbClr val="403DFC"/>
                              </a:solidFill>
                              <a:latin typeface="Cambria Math" panose="02040503050406030204" pitchFamily="18" charset="0"/>
                            </a:rPr>
                          </m:ctrlPr>
                        </m:fPr>
                        <m:num>
                          <m:sSub>
                            <m:sSubPr>
                              <m:ctrlPr>
                                <a:rPr lang="en-GB" i="1" smtClean="0">
                                  <a:solidFill>
                                    <a:srgbClr val="403DFC"/>
                                  </a:solidFill>
                                  <a:latin typeface="Cambria Math" panose="02040503050406030204" pitchFamily="18" charset="0"/>
                                </a:rPr>
                              </m:ctrlPr>
                            </m:sSubPr>
                            <m:e>
                              <m:r>
                                <m:rPr>
                                  <m:sty m:val="p"/>
                                </m:rPr>
                                <a:rPr lang="el-GR" i="1">
                                  <a:solidFill>
                                    <a:srgbClr val="403DFC"/>
                                  </a:solidFill>
                                  <a:latin typeface="Cambria Math" panose="02040503050406030204" pitchFamily="18" charset="0"/>
                                  <a:ea typeface="Cambria Math" panose="02040503050406030204" pitchFamily="18" charset="0"/>
                                </a:rPr>
                                <m:t>Γ</m:t>
                              </m:r>
                            </m:e>
                            <m:sub>
                              <m:r>
                                <a:rPr lang="de-DE" b="0" i="1" smtClean="0">
                                  <a:solidFill>
                                    <a:srgbClr val="403DFC"/>
                                  </a:solidFill>
                                  <a:latin typeface="Cambria Math" panose="02040503050406030204" pitchFamily="18" charset="0"/>
                                </a:rPr>
                                <m:t>𝐴</m:t>
                              </m:r>
                              <m:r>
                                <a:rPr lang="de-DE" b="0" i="1" smtClean="0">
                                  <a:solidFill>
                                    <a:srgbClr val="403DFC"/>
                                  </a:solidFill>
                                  <a:latin typeface="Cambria Math" panose="02040503050406030204" pitchFamily="18" charset="0"/>
                                </a:rPr>
                                <m:t>/</m:t>
                              </m:r>
                              <m:r>
                                <a:rPr lang="de-DE" b="0" i="1" smtClean="0">
                                  <a:solidFill>
                                    <a:srgbClr val="403DFC"/>
                                  </a:solidFill>
                                  <a:latin typeface="Cambria Math" panose="02040503050406030204" pitchFamily="18" charset="0"/>
                                </a:rPr>
                                <m:t>𝐻</m:t>
                              </m:r>
                            </m:sub>
                          </m:sSub>
                        </m:num>
                        <m:den>
                          <m:sSub>
                            <m:sSubPr>
                              <m:ctrlPr>
                                <a:rPr lang="en-GB" i="1" smtClean="0">
                                  <a:solidFill>
                                    <a:srgbClr val="403DFC"/>
                                  </a:solidFill>
                                  <a:latin typeface="Cambria Math" panose="02040503050406030204" pitchFamily="18" charset="0"/>
                                </a:rPr>
                              </m:ctrlPr>
                            </m:sSubPr>
                            <m:e>
                              <m:r>
                                <a:rPr lang="de-DE" b="0" i="1" smtClean="0">
                                  <a:solidFill>
                                    <a:srgbClr val="403DFC"/>
                                  </a:solidFill>
                                  <a:latin typeface="Cambria Math" panose="02040503050406030204" pitchFamily="18" charset="0"/>
                                </a:rPr>
                                <m:t>𝑚</m:t>
                              </m:r>
                            </m:e>
                            <m:sub>
                              <m:r>
                                <a:rPr lang="de-DE" b="0" i="1" smtClean="0">
                                  <a:solidFill>
                                    <a:srgbClr val="403DFC"/>
                                  </a:solidFill>
                                  <a:latin typeface="Cambria Math" panose="02040503050406030204" pitchFamily="18" charset="0"/>
                                </a:rPr>
                                <m:t>𝐴</m:t>
                              </m:r>
                              <m:r>
                                <a:rPr lang="de-DE" b="0" i="1" smtClean="0">
                                  <a:solidFill>
                                    <a:srgbClr val="403DFC"/>
                                  </a:solidFill>
                                  <a:latin typeface="Cambria Math" panose="02040503050406030204" pitchFamily="18" charset="0"/>
                                </a:rPr>
                                <m:t>/</m:t>
                              </m:r>
                              <m:r>
                                <a:rPr lang="de-DE" b="0" i="1" smtClean="0">
                                  <a:solidFill>
                                    <a:srgbClr val="403DFC"/>
                                  </a:solidFill>
                                  <a:latin typeface="Cambria Math" panose="02040503050406030204" pitchFamily="18" charset="0"/>
                                </a:rPr>
                                <m:t>𝐻</m:t>
                              </m:r>
                            </m:sub>
                          </m:sSub>
                        </m:den>
                      </m:f>
                      <m:r>
                        <a:rPr lang="de-DE" b="0" i="1" smtClean="0">
                          <a:solidFill>
                            <a:srgbClr val="403DFC"/>
                          </a:solidFill>
                          <a:latin typeface="Cambria Math" panose="02040503050406030204" pitchFamily="18" charset="0"/>
                        </a:rPr>
                        <m:t>=0.03</m:t>
                      </m:r>
                    </m:oMath>
                  </m:oMathPara>
                </a14:m>
                <a:endParaRPr lang="en-GB" dirty="0">
                  <a:solidFill>
                    <a:srgbClr val="403DFC"/>
                  </a:solidFill>
                </a:endParaRPr>
              </a:p>
            </p:txBody>
          </p:sp>
        </mc:Choice>
        <mc:Fallback xmlns="">
          <p:sp>
            <p:nvSpPr>
              <p:cNvPr id="10" name="TextBox 9">
                <a:extLst>
                  <a:ext uri="{FF2B5EF4-FFF2-40B4-BE49-F238E27FC236}">
                    <a16:creationId xmlns:a16="http://schemas.microsoft.com/office/drawing/2014/main" id="{D7521921-E18F-EAF1-431F-A0571C1B5F36}"/>
                  </a:ext>
                </a:extLst>
              </p:cNvPr>
              <p:cNvSpPr txBox="1">
                <a:spLocks noRot="1" noChangeAspect="1" noMove="1" noResize="1" noEditPoints="1" noAdjustHandles="1" noChangeArrowheads="1" noChangeShapeType="1" noTextEdit="1"/>
              </p:cNvSpPr>
              <p:nvPr/>
            </p:nvSpPr>
            <p:spPr>
              <a:xfrm>
                <a:off x="6182933" y="1514563"/>
                <a:ext cx="1318694" cy="610360"/>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EBB27F5-3033-B011-CC1B-09FBFE82A136}"/>
              </a:ext>
            </a:extLst>
          </p:cNvPr>
          <p:cNvSpPr txBox="1"/>
          <p:nvPr/>
        </p:nvSpPr>
        <p:spPr>
          <a:xfrm>
            <a:off x="6012160" y="1164550"/>
            <a:ext cx="2812401" cy="338554"/>
          </a:xfrm>
          <a:prstGeom prst="rect">
            <a:avLst/>
          </a:prstGeom>
          <a:noFill/>
        </p:spPr>
        <p:txBody>
          <a:bodyPr wrap="square" rtlCol="0">
            <a:spAutoFit/>
          </a:bodyPr>
          <a:lstStyle/>
          <a:p>
            <a:r>
              <a:rPr lang="en-GB" sz="1600" dirty="0">
                <a:solidFill>
                  <a:srgbClr val="403DFC"/>
                </a:solidFill>
              </a:rPr>
              <a:t>Narrow width: </a:t>
            </a:r>
          </a:p>
        </p:txBody>
      </p:sp>
      <p:sp>
        <p:nvSpPr>
          <p:cNvPr id="12" name="TextBox 11">
            <a:extLst>
              <a:ext uri="{FF2B5EF4-FFF2-40B4-BE49-F238E27FC236}">
                <a16:creationId xmlns:a16="http://schemas.microsoft.com/office/drawing/2014/main" id="{B33368B2-43C1-86AA-BFB3-28771D4D88D5}"/>
              </a:ext>
            </a:extLst>
          </p:cNvPr>
          <p:cNvSpPr txBox="1"/>
          <p:nvPr/>
        </p:nvSpPr>
        <p:spPr>
          <a:xfrm>
            <a:off x="6084168" y="2211471"/>
            <a:ext cx="3813865" cy="338554"/>
          </a:xfrm>
          <a:prstGeom prst="rect">
            <a:avLst/>
          </a:prstGeom>
          <a:noFill/>
        </p:spPr>
        <p:txBody>
          <a:bodyPr wrap="square" rtlCol="0">
            <a:spAutoFit/>
          </a:bodyPr>
          <a:lstStyle/>
          <a:p>
            <a:r>
              <a:rPr lang="en-GB" sz="1600" dirty="0">
                <a:solidFill>
                  <a:srgbClr val="FF3939"/>
                </a:solidFill>
              </a:rPr>
              <a:t>Wide width: </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8400D2A-0D3A-E50A-037E-901FE0C940FF}"/>
                  </a:ext>
                </a:extLst>
              </p:cNvPr>
              <p:cNvSpPr txBox="1"/>
              <p:nvPr/>
            </p:nvSpPr>
            <p:spPr>
              <a:xfrm>
                <a:off x="5370354" y="2503533"/>
                <a:ext cx="2946062" cy="1415837"/>
              </a:xfrm>
              <a:prstGeom prst="rect">
                <a:avLst/>
              </a:prstGeom>
              <a:noFill/>
            </p:spPr>
            <p:txBody>
              <a:bodyPr wrap="square" rtlCol="0">
                <a:spAutoFit/>
              </a:bodyPr>
              <a:lstStyle/>
              <a:p>
                <a:pPr algn="ctr"/>
                <a:r>
                  <a:rPr lang="en-GB" sz="1600" dirty="0">
                    <a:solidFill>
                      <a:srgbClr val="FF3939"/>
                    </a:solidFill>
                  </a:rPr>
                  <a:t>As predicted in 2HDM e.g. </a:t>
                </a:r>
                <a14:m>
                  <m:oMath xmlns:m="http://schemas.openxmlformats.org/officeDocument/2006/math">
                    <m:sSub>
                      <m:sSubPr>
                        <m:ctrlPr>
                          <a:rPr lang="en-GB" sz="1600" i="1" smtClean="0">
                            <a:solidFill>
                              <a:srgbClr val="FF3939"/>
                            </a:solidFill>
                            <a:latin typeface="Cambria Math" panose="02040503050406030204" pitchFamily="18" charset="0"/>
                          </a:rPr>
                        </m:ctrlPr>
                      </m:sSubPr>
                      <m:e>
                        <m:r>
                          <a:rPr lang="de-DE" sz="1600" b="0" i="1" smtClean="0">
                            <a:solidFill>
                              <a:srgbClr val="FF3939"/>
                            </a:solidFill>
                            <a:latin typeface="Cambria Math" panose="02040503050406030204" pitchFamily="18" charset="0"/>
                          </a:rPr>
                          <m:t>𝑚</m:t>
                        </m:r>
                      </m:e>
                      <m:sub>
                        <m:r>
                          <a:rPr lang="de-DE" sz="1600" b="0" i="1" smtClean="0">
                            <a:solidFill>
                              <a:srgbClr val="FF3939"/>
                            </a:solidFill>
                            <a:latin typeface="Cambria Math" panose="02040503050406030204" pitchFamily="18" charset="0"/>
                          </a:rPr>
                          <m:t>𝐴</m:t>
                        </m:r>
                      </m:sub>
                    </m:sSub>
                    <m:r>
                      <a:rPr lang="de-DE" sz="1600" b="0" i="1" smtClean="0">
                        <a:solidFill>
                          <a:srgbClr val="FF3939"/>
                        </a:solidFill>
                        <a:latin typeface="Cambria Math" panose="02040503050406030204" pitchFamily="18" charset="0"/>
                      </a:rPr>
                      <m:t>=800 </m:t>
                    </m:r>
                    <m:r>
                      <m:rPr>
                        <m:sty m:val="p"/>
                      </m:rPr>
                      <a:rPr lang="de-DE" sz="1600" b="0" i="0" smtClean="0">
                        <a:solidFill>
                          <a:srgbClr val="FF3939"/>
                        </a:solidFill>
                        <a:latin typeface="Cambria Math" panose="02040503050406030204" pitchFamily="18" charset="0"/>
                      </a:rPr>
                      <m:t>GeV</m:t>
                    </m:r>
                  </m:oMath>
                </a14:m>
                <a:r>
                  <a:rPr lang="en-GB" sz="1600" dirty="0">
                    <a:solidFill>
                      <a:srgbClr val="FF3939"/>
                    </a:solidFill>
                  </a:rPr>
                  <a:t>, </a:t>
                </a:r>
                <a14:m>
                  <m:oMath xmlns:m="http://schemas.openxmlformats.org/officeDocument/2006/math">
                    <m:sSub>
                      <m:sSubPr>
                        <m:ctrlPr>
                          <a:rPr lang="en-GB" sz="1600" i="1" smtClean="0">
                            <a:solidFill>
                              <a:srgbClr val="FF3939"/>
                            </a:solidFill>
                            <a:latin typeface="Cambria Math" panose="02040503050406030204" pitchFamily="18" charset="0"/>
                          </a:rPr>
                        </m:ctrlPr>
                      </m:sSubPr>
                      <m:e>
                        <m:r>
                          <m:rPr>
                            <m:sty m:val="p"/>
                          </m:rPr>
                          <a:rPr lang="el-GR" sz="1600" i="1" smtClean="0">
                            <a:solidFill>
                              <a:srgbClr val="FF3939"/>
                            </a:solidFill>
                            <a:latin typeface="Cambria Math" panose="02040503050406030204" pitchFamily="18" charset="0"/>
                            <a:ea typeface="Cambria Math" panose="02040503050406030204" pitchFamily="18" charset="0"/>
                          </a:rPr>
                          <m:t>Γ</m:t>
                        </m:r>
                      </m:e>
                      <m:sub>
                        <m:r>
                          <a:rPr lang="de-DE" sz="1600" b="0" i="1" smtClean="0">
                            <a:solidFill>
                              <a:srgbClr val="FF3939"/>
                            </a:solidFill>
                            <a:latin typeface="Cambria Math" panose="02040503050406030204" pitchFamily="18" charset="0"/>
                          </a:rPr>
                          <m:t>𝐴</m:t>
                        </m:r>
                      </m:sub>
                    </m:sSub>
                    <m:r>
                      <a:rPr lang="de-DE" sz="1600" b="0" i="1" smtClean="0">
                        <a:solidFill>
                          <a:srgbClr val="FF3939"/>
                        </a:solidFill>
                        <a:latin typeface="Cambria Math" panose="02040503050406030204" pitchFamily="18" charset="0"/>
                      </a:rPr>
                      <m:t>=74.75 </m:t>
                    </m:r>
                    <m:r>
                      <m:rPr>
                        <m:sty m:val="p"/>
                      </m:rPr>
                      <a:rPr lang="de-DE" sz="1600" b="0" i="0" smtClean="0">
                        <a:solidFill>
                          <a:srgbClr val="FF3939"/>
                        </a:solidFill>
                        <a:latin typeface="Cambria Math" panose="02040503050406030204" pitchFamily="18" charset="0"/>
                      </a:rPr>
                      <m:t>GeV</m:t>
                    </m:r>
                  </m:oMath>
                </a14:m>
                <a:endParaRPr lang="de-DE" sz="1600" b="0" dirty="0">
                  <a:solidFill>
                    <a:srgbClr val="FF3939"/>
                  </a:solidFill>
                </a:endParaRPr>
              </a:p>
              <a:p>
                <a:pPr algn="ctr"/>
                <a:r>
                  <a:rPr lang="en-GB" sz="1600" dirty="0">
                    <a:solidFill>
                      <a:srgbClr val="FF3939"/>
                    </a:solidFill>
                  </a:rPr>
                  <a:t>(for </a:t>
                </a:r>
                <a14:m>
                  <m:oMath xmlns:m="http://schemas.openxmlformats.org/officeDocument/2006/math">
                    <m:func>
                      <m:funcPr>
                        <m:ctrlPr>
                          <a:rPr lang="de-DE" sz="1600" b="0" i="1" smtClean="0">
                            <a:solidFill>
                              <a:srgbClr val="FF3939"/>
                            </a:solidFill>
                            <a:latin typeface="Cambria Math" panose="02040503050406030204" pitchFamily="18" charset="0"/>
                          </a:rPr>
                        </m:ctrlPr>
                      </m:funcPr>
                      <m:fName>
                        <m:r>
                          <m:rPr>
                            <m:sty m:val="p"/>
                          </m:rPr>
                          <a:rPr lang="de-DE" sz="1600" b="0" i="0" smtClean="0">
                            <a:solidFill>
                              <a:srgbClr val="FF3939"/>
                            </a:solidFill>
                            <a:latin typeface="Cambria Math" panose="02040503050406030204" pitchFamily="18" charset="0"/>
                          </a:rPr>
                          <m:t>tan</m:t>
                        </m:r>
                      </m:fName>
                      <m:e>
                        <m:d>
                          <m:dPr>
                            <m:ctrlPr>
                              <a:rPr lang="de-DE" sz="1600" b="0" i="1" smtClean="0">
                                <a:solidFill>
                                  <a:srgbClr val="FF3939"/>
                                </a:solidFill>
                                <a:latin typeface="Cambria Math" panose="02040503050406030204" pitchFamily="18" charset="0"/>
                              </a:rPr>
                            </m:ctrlPr>
                          </m:dPr>
                          <m:e>
                            <m:r>
                              <a:rPr lang="de-DE" sz="1600" b="0" i="1" smtClean="0">
                                <a:solidFill>
                                  <a:srgbClr val="FF3939"/>
                                </a:solidFill>
                                <a:latin typeface="Cambria Math" panose="02040503050406030204" pitchFamily="18" charset="0"/>
                                <a:ea typeface="Cambria Math" panose="02040503050406030204" pitchFamily="18" charset="0"/>
                              </a:rPr>
                              <m:t>𝛽</m:t>
                            </m:r>
                          </m:e>
                        </m:d>
                      </m:e>
                    </m:func>
                    <m:r>
                      <a:rPr lang="de-DE" sz="1600" b="0" i="1" smtClean="0">
                        <a:solidFill>
                          <a:srgbClr val="FF3939"/>
                        </a:solidFill>
                        <a:latin typeface="Cambria Math" panose="02040503050406030204" pitchFamily="18" charset="0"/>
                        <a:ea typeface="Cambria Math" panose="02040503050406030204" pitchFamily="18" charset="0"/>
                      </a:rPr>
                      <m:t>=2</m:t>
                    </m:r>
                  </m:oMath>
                </a14:m>
                <a:r>
                  <a:rPr lang="en-GB" sz="1600" dirty="0">
                    <a:solidFill>
                      <a:srgbClr val="FF3939"/>
                    </a:solidFill>
                  </a:rPr>
                  <a:t>)</a:t>
                </a:r>
              </a:p>
              <a:p>
                <a:pPr algn="ctr"/>
                <a:endParaRPr lang="de-DE" sz="500" b="0" dirty="0">
                  <a:solidFill>
                    <a:srgbClr val="FF3939"/>
                  </a:solidFill>
                </a:endParaRPr>
              </a:p>
              <a:p>
                <a:pPr algn="ctr"/>
                <a14:m>
                  <m:oMathPara xmlns:m="http://schemas.openxmlformats.org/officeDocument/2006/math">
                    <m:oMathParaPr>
                      <m:jc m:val="centerGroup"/>
                    </m:oMathParaPr>
                    <m:oMath xmlns:m="http://schemas.openxmlformats.org/officeDocument/2006/math">
                      <m:f>
                        <m:fPr>
                          <m:ctrlPr>
                            <a:rPr lang="en-GB" sz="1600" i="1">
                              <a:solidFill>
                                <a:srgbClr val="FF3939"/>
                              </a:solidFill>
                              <a:latin typeface="Cambria Math" panose="02040503050406030204" pitchFamily="18" charset="0"/>
                            </a:rPr>
                          </m:ctrlPr>
                        </m:fPr>
                        <m:num>
                          <m:sSub>
                            <m:sSubPr>
                              <m:ctrlPr>
                                <a:rPr lang="en-GB" sz="1600" i="1">
                                  <a:solidFill>
                                    <a:srgbClr val="FF3939"/>
                                  </a:solidFill>
                                  <a:latin typeface="Cambria Math" panose="02040503050406030204" pitchFamily="18" charset="0"/>
                                </a:rPr>
                              </m:ctrlPr>
                            </m:sSubPr>
                            <m:e>
                              <m:r>
                                <m:rPr>
                                  <m:sty m:val="p"/>
                                </m:rPr>
                                <a:rPr lang="el-GR" sz="1600" i="1">
                                  <a:solidFill>
                                    <a:srgbClr val="FF3939"/>
                                  </a:solidFill>
                                  <a:latin typeface="Cambria Math" panose="02040503050406030204" pitchFamily="18" charset="0"/>
                                </a:rPr>
                                <m:t>Γ</m:t>
                              </m:r>
                            </m:e>
                            <m:sub>
                              <m:r>
                                <a:rPr lang="de-DE" sz="1600" i="1">
                                  <a:solidFill>
                                    <a:srgbClr val="FF3939"/>
                                  </a:solidFill>
                                  <a:latin typeface="Cambria Math" panose="02040503050406030204" pitchFamily="18" charset="0"/>
                                </a:rPr>
                                <m:t>𝐴</m:t>
                              </m:r>
                            </m:sub>
                          </m:sSub>
                        </m:num>
                        <m:den>
                          <m:sSub>
                            <m:sSubPr>
                              <m:ctrlPr>
                                <a:rPr lang="en-GB" sz="1600" i="1">
                                  <a:solidFill>
                                    <a:srgbClr val="FF3939"/>
                                  </a:solidFill>
                                  <a:latin typeface="Cambria Math" panose="02040503050406030204" pitchFamily="18" charset="0"/>
                                </a:rPr>
                              </m:ctrlPr>
                            </m:sSubPr>
                            <m:e>
                              <m:r>
                                <a:rPr lang="de-DE" sz="1600" i="1">
                                  <a:solidFill>
                                    <a:srgbClr val="FF3939"/>
                                  </a:solidFill>
                                  <a:latin typeface="Cambria Math" panose="02040503050406030204" pitchFamily="18" charset="0"/>
                                </a:rPr>
                                <m:t>𝑚</m:t>
                              </m:r>
                            </m:e>
                            <m:sub>
                              <m:r>
                                <a:rPr lang="de-DE" sz="1600" i="1">
                                  <a:solidFill>
                                    <a:srgbClr val="FF3939"/>
                                  </a:solidFill>
                                  <a:latin typeface="Cambria Math" panose="02040503050406030204" pitchFamily="18" charset="0"/>
                                </a:rPr>
                                <m:t>𝐴</m:t>
                              </m:r>
                            </m:sub>
                          </m:sSub>
                        </m:den>
                      </m:f>
                      <m:r>
                        <a:rPr lang="de-DE" sz="1600" i="1">
                          <a:solidFill>
                            <a:srgbClr val="FF3939"/>
                          </a:solidFill>
                          <a:latin typeface="Cambria Math" panose="02040503050406030204" pitchFamily="18" charset="0"/>
                        </a:rPr>
                        <m:t>= </m:t>
                      </m:r>
                      <m:f>
                        <m:fPr>
                          <m:ctrlPr>
                            <a:rPr lang="en-GB" sz="1600" i="1">
                              <a:solidFill>
                                <a:srgbClr val="FF3939"/>
                              </a:solidFill>
                              <a:latin typeface="Cambria Math" panose="02040503050406030204" pitchFamily="18" charset="0"/>
                            </a:rPr>
                          </m:ctrlPr>
                        </m:fPr>
                        <m:num>
                          <m:r>
                            <a:rPr lang="de-DE" sz="1600" i="1">
                              <a:solidFill>
                                <a:srgbClr val="FF3939"/>
                              </a:solidFill>
                              <a:latin typeface="Cambria Math" panose="02040503050406030204" pitchFamily="18" charset="0"/>
                            </a:rPr>
                            <m:t>74.75 </m:t>
                          </m:r>
                          <m:r>
                            <m:rPr>
                              <m:sty m:val="p"/>
                            </m:rPr>
                            <a:rPr lang="de-DE" sz="1600" i="1">
                              <a:solidFill>
                                <a:srgbClr val="FF3939"/>
                              </a:solidFill>
                              <a:latin typeface="Cambria Math" panose="02040503050406030204" pitchFamily="18" charset="0"/>
                            </a:rPr>
                            <m:t>GeV</m:t>
                          </m:r>
                        </m:num>
                        <m:den>
                          <m:r>
                            <a:rPr lang="de-DE" sz="1600" i="1">
                              <a:solidFill>
                                <a:srgbClr val="FF3939"/>
                              </a:solidFill>
                              <a:latin typeface="Cambria Math" panose="02040503050406030204" pitchFamily="18" charset="0"/>
                            </a:rPr>
                            <m:t>800 </m:t>
                          </m:r>
                          <m:r>
                            <m:rPr>
                              <m:sty m:val="p"/>
                            </m:rPr>
                            <a:rPr lang="de-DE" sz="1600" i="1">
                              <a:solidFill>
                                <a:srgbClr val="FF3939"/>
                              </a:solidFill>
                              <a:latin typeface="Cambria Math" panose="02040503050406030204" pitchFamily="18" charset="0"/>
                            </a:rPr>
                            <m:t>GeV</m:t>
                          </m:r>
                        </m:den>
                      </m:f>
                      <m:r>
                        <a:rPr lang="de-DE" sz="1600" i="1">
                          <a:solidFill>
                            <a:srgbClr val="FF3939"/>
                          </a:solidFill>
                          <a:latin typeface="Cambria Math" panose="02040503050406030204" pitchFamily="18" charset="0"/>
                        </a:rPr>
                        <m:t>=0.09</m:t>
                      </m:r>
                    </m:oMath>
                  </m:oMathPara>
                </a14:m>
                <a:endParaRPr lang="en-GB" sz="1600" i="1" dirty="0">
                  <a:solidFill>
                    <a:srgbClr val="FF3939"/>
                  </a:solidFill>
                  <a:latin typeface="Cambria Math" panose="02040503050406030204" pitchFamily="18" charset="0"/>
                </a:endParaRPr>
              </a:p>
            </p:txBody>
          </p:sp>
        </mc:Choice>
        <mc:Fallback>
          <p:sp>
            <p:nvSpPr>
              <p:cNvPr id="13" name="TextBox 12">
                <a:extLst>
                  <a:ext uri="{FF2B5EF4-FFF2-40B4-BE49-F238E27FC236}">
                    <a16:creationId xmlns:a16="http://schemas.microsoft.com/office/drawing/2014/main" id="{48400D2A-0D3A-E50A-037E-901FE0C940FF}"/>
                  </a:ext>
                </a:extLst>
              </p:cNvPr>
              <p:cNvSpPr txBox="1">
                <a:spLocks noRot="1" noChangeAspect="1" noMove="1" noResize="1" noEditPoints="1" noAdjustHandles="1" noChangeArrowheads="1" noChangeShapeType="1" noTextEdit="1"/>
              </p:cNvSpPr>
              <p:nvPr/>
            </p:nvSpPr>
            <p:spPr>
              <a:xfrm>
                <a:off x="5370354" y="2503533"/>
                <a:ext cx="2946062" cy="1415837"/>
              </a:xfrm>
              <a:prstGeom prst="rect">
                <a:avLst/>
              </a:prstGeom>
              <a:blipFill>
                <a:blip r:embed="rId4"/>
                <a:stretch>
                  <a:fillRect t="-129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7260CD5-3302-C2D3-C469-91EA46FD7FFE}"/>
              </a:ext>
            </a:extLst>
          </p:cNvPr>
          <p:cNvSpPr txBox="1"/>
          <p:nvPr/>
        </p:nvSpPr>
        <p:spPr>
          <a:xfrm>
            <a:off x="397200" y="4456332"/>
            <a:ext cx="8279256" cy="338554"/>
          </a:xfrm>
          <a:prstGeom prst="rect">
            <a:avLst/>
          </a:prstGeom>
          <a:noFill/>
        </p:spPr>
        <p:txBody>
          <a:bodyPr wrap="square" rtlCol="0">
            <a:spAutoFit/>
          </a:bodyPr>
          <a:lstStyle/>
          <a:p>
            <a:r>
              <a:rPr lang="en-GB" sz="1600" dirty="0">
                <a:sym typeface="Wingdings" panose="05000000000000000000" pitchFamily="2" charset="2"/>
              </a:rPr>
              <a:t></a:t>
            </a:r>
            <a:r>
              <a:rPr lang="en-GB" sz="1600" dirty="0"/>
              <a:t> Decay width of the A boson is no longer neglectable compared to detector resolution</a:t>
            </a:r>
          </a:p>
        </p:txBody>
      </p:sp>
      <p:sp>
        <p:nvSpPr>
          <p:cNvPr id="15" name="Titel">
            <a:extLst>
              <a:ext uri="{FF2B5EF4-FFF2-40B4-BE49-F238E27FC236}">
                <a16:creationId xmlns:a16="http://schemas.microsoft.com/office/drawing/2014/main" id="{6D1534B7-0EF3-2E8D-004B-900CAB4CC6F7}"/>
              </a:ext>
            </a:extLst>
          </p:cNvPr>
          <p:cNvSpPr txBox="1">
            <a:spLocks/>
          </p:cNvSpPr>
          <p:nvPr/>
        </p:nvSpPr>
        <p:spPr>
          <a:xfrm>
            <a:off x="213105" y="282099"/>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US" dirty="0"/>
              <a:t>Impact of changes of the decay width</a:t>
            </a:r>
            <a:endParaRPr lang="en-GB" dirty="0"/>
          </a:p>
        </p:txBody>
      </p:sp>
      <p:sp>
        <p:nvSpPr>
          <p:cNvPr id="16" name="Rectangle: Rounded Corners 15">
            <a:extLst>
              <a:ext uri="{FF2B5EF4-FFF2-40B4-BE49-F238E27FC236}">
                <a16:creationId xmlns:a16="http://schemas.microsoft.com/office/drawing/2014/main" id="{2A18FC66-9B40-0F69-CAD9-4F5727709D41}"/>
              </a:ext>
            </a:extLst>
          </p:cNvPr>
          <p:cNvSpPr/>
          <p:nvPr/>
        </p:nvSpPr>
        <p:spPr>
          <a:xfrm>
            <a:off x="5213020" y="1131590"/>
            <a:ext cx="3103396" cy="2937194"/>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dirty="0">
              <a:solidFill>
                <a:schemeClr val="tx2"/>
              </a:solidFill>
            </a:endParaRPr>
          </a:p>
        </p:txBody>
      </p:sp>
      <p:sp>
        <p:nvSpPr>
          <p:cNvPr id="17" name="Rectangle: Rounded Corners 16">
            <a:extLst>
              <a:ext uri="{FF2B5EF4-FFF2-40B4-BE49-F238E27FC236}">
                <a16:creationId xmlns:a16="http://schemas.microsoft.com/office/drawing/2014/main" id="{592F8E99-0D12-6796-DCF7-E7E096AE7BF5}"/>
              </a:ext>
            </a:extLst>
          </p:cNvPr>
          <p:cNvSpPr/>
          <p:nvPr/>
        </p:nvSpPr>
        <p:spPr>
          <a:xfrm>
            <a:off x="197442" y="4360846"/>
            <a:ext cx="8334998" cy="503883"/>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2" name="TextBox 1">
            <a:extLst>
              <a:ext uri="{FF2B5EF4-FFF2-40B4-BE49-F238E27FC236}">
                <a16:creationId xmlns:a16="http://schemas.microsoft.com/office/drawing/2014/main" id="{5A48ADD1-013C-2095-363F-61B39FF532A3}"/>
              </a:ext>
            </a:extLst>
          </p:cNvPr>
          <p:cNvSpPr txBox="1"/>
          <p:nvPr/>
        </p:nvSpPr>
        <p:spPr>
          <a:xfrm rot="16200000">
            <a:off x="249661" y="1372856"/>
            <a:ext cx="500458" cy="215444"/>
          </a:xfrm>
          <a:prstGeom prst="rect">
            <a:avLst/>
          </a:prstGeom>
          <a:noFill/>
        </p:spPr>
        <p:txBody>
          <a:bodyPr wrap="none" rtlCol="0">
            <a:spAutoFit/>
          </a:bodyPr>
          <a:lstStyle/>
          <a:p>
            <a:r>
              <a:rPr lang="en-US" sz="800" dirty="0">
                <a:solidFill>
                  <a:srgbClr val="1E1E1E"/>
                </a:solidFill>
              </a:rPr>
              <a:t>Events</a:t>
            </a:r>
          </a:p>
        </p:txBody>
      </p:sp>
      <p:sp>
        <p:nvSpPr>
          <p:cNvPr id="5" name="Rectangle 4">
            <a:extLst>
              <a:ext uri="{FF2B5EF4-FFF2-40B4-BE49-F238E27FC236}">
                <a16:creationId xmlns:a16="http://schemas.microsoft.com/office/drawing/2014/main" id="{F7CAF49C-9C28-0F98-E675-5A903F4CE19F}"/>
              </a:ext>
            </a:extLst>
          </p:cNvPr>
          <p:cNvSpPr/>
          <p:nvPr/>
        </p:nvSpPr>
        <p:spPr>
          <a:xfrm>
            <a:off x="3986163" y="4128233"/>
            <a:ext cx="216024" cy="1440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8B05B7-7649-C4B6-9448-B71E5501E240}"/>
              </a:ext>
            </a:extLst>
          </p:cNvPr>
          <p:cNvSpPr txBox="1"/>
          <p:nvPr/>
        </p:nvSpPr>
        <p:spPr>
          <a:xfrm>
            <a:off x="1979712" y="4068784"/>
            <a:ext cx="3168352" cy="261610"/>
          </a:xfrm>
          <a:prstGeom prst="rect">
            <a:avLst/>
          </a:prstGeom>
          <a:noFill/>
        </p:spPr>
        <p:txBody>
          <a:bodyPr wrap="square" rtlCol="0">
            <a:spAutoFit/>
          </a:bodyPr>
          <a:lstStyle/>
          <a:p>
            <a:r>
              <a:rPr lang="en-US" sz="1050" dirty="0">
                <a:solidFill>
                  <a:srgbClr val="1F1F1F"/>
                </a:solidFill>
              </a:rPr>
              <a:t>Reconstructed mass of the A boson</a:t>
            </a:r>
          </a:p>
        </p:txBody>
      </p:sp>
    </p:spTree>
    <p:extLst>
      <p:ext uri="{BB962C8B-B14F-4D97-AF65-F5344CB8AC3E}">
        <p14:creationId xmlns:p14="http://schemas.microsoft.com/office/powerpoint/2010/main" val="50539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71C7-3032-DF47-9072-49B3A400231A}"/>
            </a:ext>
          </a:extLst>
        </p:cNvPr>
        <p:cNvGrpSpPr/>
        <p:nvPr/>
      </p:nvGrpSpPr>
      <p:grpSpPr>
        <a:xfrm>
          <a:off x="0" y="0"/>
          <a:ext cx="0" cy="0"/>
          <a:chOff x="0" y="0"/>
          <a:chExt cx="0" cy="0"/>
        </a:xfrm>
      </p:grpSpPr>
      <p:pic>
        <p:nvPicPr>
          <p:cNvPr id="8" name="Picture 7" descr="A graph of a positive rate&#10;&#10;AI-generated content may be incorrect.">
            <a:extLst>
              <a:ext uri="{FF2B5EF4-FFF2-40B4-BE49-F238E27FC236}">
                <a16:creationId xmlns:a16="http://schemas.microsoft.com/office/drawing/2014/main" id="{D0F7FEA9-B81C-0B33-D940-C1463C039C27}"/>
              </a:ext>
            </a:extLst>
          </p:cNvPr>
          <p:cNvPicPr>
            <a:picLocks noChangeAspect="1"/>
          </p:cNvPicPr>
          <p:nvPr/>
        </p:nvPicPr>
        <p:blipFill>
          <a:blip r:embed="rId3"/>
          <a:stretch>
            <a:fillRect/>
          </a:stretch>
        </p:blipFill>
        <p:spPr>
          <a:xfrm>
            <a:off x="3340800" y="1126800"/>
            <a:ext cx="2976063" cy="2988000"/>
          </a:xfrm>
          <a:prstGeom prst="rect">
            <a:avLst/>
          </a:prstGeom>
        </p:spPr>
      </p:pic>
      <p:pic>
        <p:nvPicPr>
          <p:cNvPr id="14" name="Picture 13" descr="A graph of a positive work&#10;&#10;AI-generated content may be incorrect.">
            <a:extLst>
              <a:ext uri="{FF2B5EF4-FFF2-40B4-BE49-F238E27FC236}">
                <a16:creationId xmlns:a16="http://schemas.microsoft.com/office/drawing/2014/main" id="{3AE18083-04EC-0315-1ADB-88567ED51FC3}"/>
              </a:ext>
            </a:extLst>
          </p:cNvPr>
          <p:cNvPicPr>
            <a:picLocks noChangeAspect="1"/>
          </p:cNvPicPr>
          <p:nvPr/>
        </p:nvPicPr>
        <p:blipFill>
          <a:blip r:embed="rId4"/>
          <a:stretch>
            <a:fillRect/>
          </a:stretch>
        </p:blipFill>
        <p:spPr>
          <a:xfrm>
            <a:off x="216000" y="1126800"/>
            <a:ext cx="2976063" cy="2988000"/>
          </a:xfrm>
          <a:prstGeom prst="rect">
            <a:avLst/>
          </a:prstGeom>
        </p:spPr>
      </p:pic>
      <p:sp>
        <p:nvSpPr>
          <p:cNvPr id="5" name="Foliennummer">
            <a:extLst>
              <a:ext uri="{FF2B5EF4-FFF2-40B4-BE49-F238E27FC236}">
                <a16:creationId xmlns:a16="http://schemas.microsoft.com/office/drawing/2014/main" id="{5600C221-41C3-08F9-C9DC-21B2110F3362}"/>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16</a:t>
            </a:fld>
            <a:endParaRPr lang="de-DE" dirty="0"/>
          </a:p>
        </p:txBody>
      </p:sp>
      <p:sp>
        <p:nvSpPr>
          <p:cNvPr id="9" name="Rectangle: Rounded Corners 8">
            <a:extLst>
              <a:ext uri="{FF2B5EF4-FFF2-40B4-BE49-F238E27FC236}">
                <a16:creationId xmlns:a16="http://schemas.microsoft.com/office/drawing/2014/main" id="{A6E963BA-3408-59EF-3707-B13E13507BF0}"/>
              </a:ext>
            </a:extLst>
          </p:cNvPr>
          <p:cNvSpPr/>
          <p:nvPr/>
        </p:nvSpPr>
        <p:spPr>
          <a:xfrm>
            <a:off x="6770392" y="1142999"/>
            <a:ext cx="2133599" cy="2868911"/>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u="sng" dirty="0">
                <a:solidFill>
                  <a:srgbClr val="3B515B"/>
                </a:solidFill>
                <a:latin typeface="Arial" panose="020B0604020202020204" pitchFamily="34" charset="0"/>
                <a:cs typeface="Arial" panose="020B0604020202020204" pitchFamily="34" charset="0"/>
              </a:rPr>
              <a:t>Training</a:t>
            </a:r>
            <a:r>
              <a:rPr lang="en-GB" dirty="0">
                <a:solidFill>
                  <a:srgbClr val="3B515B"/>
                </a:solidFill>
                <a:latin typeface="Arial" panose="020B0604020202020204" pitchFamily="34" charset="0"/>
                <a:cs typeface="Arial" panose="020B0604020202020204" pitchFamily="34" charset="0"/>
              </a:rPr>
              <a:t>: narrow signal events</a:t>
            </a:r>
          </a:p>
          <a:p>
            <a:pPr algn="ctr"/>
            <a:endParaRPr lang="en-GB" dirty="0">
              <a:solidFill>
                <a:srgbClr val="3B515B"/>
              </a:solidFill>
              <a:latin typeface="Arial" panose="020B0604020202020204" pitchFamily="34" charset="0"/>
              <a:cs typeface="Arial" panose="020B0604020202020204" pitchFamily="34" charset="0"/>
            </a:endParaRPr>
          </a:p>
          <a:p>
            <a:pPr algn="ctr"/>
            <a:r>
              <a:rPr lang="en-GB" u="sng" dirty="0">
                <a:solidFill>
                  <a:srgbClr val="3B515B"/>
                </a:solidFill>
                <a:latin typeface="Arial" panose="020B0604020202020204" pitchFamily="34" charset="0"/>
                <a:cs typeface="Arial" panose="020B0604020202020204" pitchFamily="34" charset="0"/>
              </a:rPr>
              <a:t>Testing</a:t>
            </a:r>
            <a:r>
              <a:rPr lang="en-GB" dirty="0">
                <a:solidFill>
                  <a:srgbClr val="3B515B"/>
                </a:solidFill>
                <a:latin typeface="Arial" panose="020B0604020202020204" pitchFamily="34" charset="0"/>
                <a:cs typeface="Arial" panose="020B0604020202020204" pitchFamily="34" charset="0"/>
              </a:rPr>
              <a:t>: </a:t>
            </a:r>
            <a:r>
              <a:rPr lang="en-GB" dirty="0">
                <a:solidFill>
                  <a:srgbClr val="CC00FF"/>
                </a:solidFill>
              </a:rPr>
              <a:t>narrow</a:t>
            </a:r>
            <a:r>
              <a:rPr lang="en-GB" dirty="0">
                <a:solidFill>
                  <a:schemeClr val="tx2"/>
                </a:solidFill>
              </a:rPr>
              <a:t> </a:t>
            </a:r>
            <a:r>
              <a:rPr lang="en-GB" dirty="0">
                <a:solidFill>
                  <a:srgbClr val="3B515B"/>
                </a:solidFill>
                <a:latin typeface="Arial" panose="020B0604020202020204" pitchFamily="34" charset="0"/>
                <a:cs typeface="Arial" panose="020B0604020202020204" pitchFamily="34" charset="0"/>
              </a:rPr>
              <a:t>or</a:t>
            </a:r>
            <a:r>
              <a:rPr lang="en-GB" dirty="0">
                <a:solidFill>
                  <a:schemeClr val="tx2"/>
                </a:solidFill>
              </a:rPr>
              <a:t> </a:t>
            </a:r>
            <a:r>
              <a:rPr lang="en-GB" dirty="0">
                <a:solidFill>
                  <a:srgbClr val="FF33CC"/>
                </a:solidFill>
              </a:rPr>
              <a:t>wide</a:t>
            </a:r>
            <a:r>
              <a:rPr lang="en-GB" dirty="0">
                <a:solidFill>
                  <a:schemeClr val="tx2"/>
                </a:solidFill>
              </a:rPr>
              <a:t> </a:t>
            </a:r>
            <a:r>
              <a:rPr lang="en-GB" dirty="0">
                <a:solidFill>
                  <a:srgbClr val="3B515B"/>
                </a:solidFill>
                <a:latin typeface="Arial" panose="020B0604020202020204" pitchFamily="34" charset="0"/>
                <a:cs typeface="Arial" panose="020B0604020202020204" pitchFamily="34" charset="0"/>
              </a:rPr>
              <a:t>signal events in comparison</a:t>
            </a:r>
          </a:p>
          <a:p>
            <a:pPr algn="ctr"/>
            <a:endParaRPr lang="en-GB" sz="1050" i="1" dirty="0">
              <a:solidFill>
                <a:srgbClr val="FF33CC"/>
              </a:solidFill>
              <a:latin typeface="Cambria Math" panose="02040503050406030204" pitchFamily="18" charset="0"/>
            </a:endParaRPr>
          </a:p>
        </p:txBody>
      </p:sp>
      <p:sp>
        <p:nvSpPr>
          <p:cNvPr id="13" name="Rectangle: Rounded Corners 12">
            <a:extLst>
              <a:ext uri="{FF2B5EF4-FFF2-40B4-BE49-F238E27FC236}">
                <a16:creationId xmlns:a16="http://schemas.microsoft.com/office/drawing/2014/main" id="{0C8142B3-FB74-8E9E-302C-0CE06CE1C9A4}"/>
              </a:ext>
            </a:extLst>
          </p:cNvPr>
          <p:cNvSpPr/>
          <p:nvPr/>
        </p:nvSpPr>
        <p:spPr>
          <a:xfrm>
            <a:off x="213587" y="4167819"/>
            <a:ext cx="7958813" cy="924211"/>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panose="05000000000000000000" pitchFamily="2" charset="2"/>
              <a:buChar char="à"/>
            </a:pPr>
            <a:r>
              <a:rPr lang="en-US" dirty="0">
                <a:solidFill>
                  <a:srgbClr val="3B515B"/>
                </a:solidFill>
                <a:latin typeface="Arial" panose="020B0604020202020204" pitchFamily="34" charset="0"/>
                <a:cs typeface="Arial" panose="020B0604020202020204" pitchFamily="34" charset="0"/>
              </a:rPr>
              <a:t>Even if we train the network with narrow signal events, the network performs nearly similar for testing with wide signal events</a:t>
            </a:r>
          </a:p>
          <a:p>
            <a:pPr marL="285750" indent="-285750">
              <a:buFont typeface="Wingdings" panose="05000000000000000000" pitchFamily="2" charset="2"/>
              <a:buChar char="à"/>
            </a:pPr>
            <a:r>
              <a:rPr lang="en-GB" dirty="0">
                <a:solidFill>
                  <a:srgbClr val="3B515B"/>
                </a:solidFill>
                <a:latin typeface="Arial" panose="020B0604020202020204" pitchFamily="34" charset="0"/>
                <a:cs typeface="Arial" panose="020B0604020202020204" pitchFamily="34" charset="0"/>
                <a:sym typeface="Wingdings" panose="05000000000000000000" pitchFamily="2" charset="2"/>
              </a:rPr>
              <a:t>Neural network performs robust when the signal width is changed</a:t>
            </a:r>
          </a:p>
        </p:txBody>
      </p:sp>
      <p:sp>
        <p:nvSpPr>
          <p:cNvPr id="3" name="Titel">
            <a:extLst>
              <a:ext uri="{FF2B5EF4-FFF2-40B4-BE49-F238E27FC236}">
                <a16:creationId xmlns:a16="http://schemas.microsoft.com/office/drawing/2014/main" id="{9C92AFA6-F89F-C138-2193-8BD6127D3564}"/>
              </a:ext>
            </a:extLst>
          </p:cNvPr>
          <p:cNvSpPr txBox="1">
            <a:spLocks/>
          </p:cNvSpPr>
          <p:nvPr/>
        </p:nvSpPr>
        <p:spPr>
          <a:xfrm>
            <a:off x="240663" y="339502"/>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Impact of changes of the decay width</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B08AC52-B350-DB6D-1250-4369528297D3}"/>
                  </a:ext>
                </a:extLst>
              </p:cNvPr>
              <p:cNvSpPr txBox="1"/>
              <p:nvPr/>
            </p:nvSpPr>
            <p:spPr>
              <a:xfrm>
                <a:off x="3927683" y="1693883"/>
                <a:ext cx="1873911" cy="4256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050" i="1" smtClean="0">
                              <a:solidFill>
                                <a:srgbClr val="FF33CC"/>
                              </a:solidFill>
                              <a:latin typeface="Cambria Math" panose="02040503050406030204" pitchFamily="18" charset="0"/>
                            </a:rPr>
                          </m:ctrlPr>
                        </m:fPr>
                        <m:num>
                          <m:sSub>
                            <m:sSubPr>
                              <m:ctrlPr>
                                <a:rPr lang="en-GB" sz="1050" i="1">
                                  <a:solidFill>
                                    <a:srgbClr val="FF33CC"/>
                                  </a:solidFill>
                                  <a:latin typeface="Cambria Math" panose="02040503050406030204" pitchFamily="18" charset="0"/>
                                </a:rPr>
                              </m:ctrlPr>
                            </m:sSubPr>
                            <m:e>
                              <m:r>
                                <m:rPr>
                                  <m:sty m:val="p"/>
                                </m:rPr>
                                <a:rPr lang="el-GR" sz="1050" i="1">
                                  <a:solidFill>
                                    <a:srgbClr val="FF33CC"/>
                                  </a:solidFill>
                                  <a:latin typeface="Cambria Math" panose="02040503050406030204" pitchFamily="18" charset="0"/>
                                </a:rPr>
                                <m:t>Γ</m:t>
                              </m:r>
                            </m:e>
                            <m:sub>
                              <m:r>
                                <a:rPr lang="de-DE" sz="1050" i="1">
                                  <a:solidFill>
                                    <a:srgbClr val="FF33CC"/>
                                  </a:solidFill>
                                  <a:latin typeface="Cambria Math" panose="02040503050406030204" pitchFamily="18" charset="0"/>
                                </a:rPr>
                                <m:t>𝐴</m:t>
                              </m:r>
                            </m:sub>
                          </m:sSub>
                        </m:num>
                        <m:den>
                          <m:sSub>
                            <m:sSubPr>
                              <m:ctrlPr>
                                <a:rPr lang="en-GB" sz="1050" i="1">
                                  <a:solidFill>
                                    <a:srgbClr val="FF33CC"/>
                                  </a:solidFill>
                                  <a:latin typeface="Cambria Math" panose="02040503050406030204" pitchFamily="18" charset="0"/>
                                </a:rPr>
                              </m:ctrlPr>
                            </m:sSubPr>
                            <m:e>
                              <m:r>
                                <a:rPr lang="de-DE" sz="1050" i="1">
                                  <a:solidFill>
                                    <a:srgbClr val="FF33CC"/>
                                  </a:solidFill>
                                  <a:latin typeface="Cambria Math" panose="02040503050406030204" pitchFamily="18" charset="0"/>
                                </a:rPr>
                                <m:t>𝑚</m:t>
                              </m:r>
                            </m:e>
                            <m:sub>
                              <m:r>
                                <a:rPr lang="de-DE" sz="1050" i="1">
                                  <a:solidFill>
                                    <a:srgbClr val="FF33CC"/>
                                  </a:solidFill>
                                  <a:latin typeface="Cambria Math" panose="02040503050406030204" pitchFamily="18" charset="0"/>
                                </a:rPr>
                                <m:t>𝐴</m:t>
                              </m:r>
                            </m:sub>
                          </m:sSub>
                        </m:den>
                      </m:f>
                      <m:r>
                        <a:rPr lang="de-DE" sz="1050" i="1">
                          <a:solidFill>
                            <a:srgbClr val="FF33CC"/>
                          </a:solidFill>
                          <a:latin typeface="Cambria Math" panose="02040503050406030204" pitchFamily="18" charset="0"/>
                        </a:rPr>
                        <m:t>= </m:t>
                      </m:r>
                      <m:f>
                        <m:fPr>
                          <m:ctrlPr>
                            <a:rPr lang="en-GB" sz="1050" i="1">
                              <a:solidFill>
                                <a:srgbClr val="FF33CC"/>
                              </a:solidFill>
                              <a:latin typeface="Cambria Math" panose="02040503050406030204" pitchFamily="18" charset="0"/>
                            </a:rPr>
                          </m:ctrlPr>
                        </m:fPr>
                        <m:num>
                          <m:r>
                            <a:rPr lang="de-DE" sz="1050" i="1">
                              <a:solidFill>
                                <a:srgbClr val="FF33CC"/>
                              </a:solidFill>
                              <a:latin typeface="Cambria Math" panose="02040503050406030204" pitchFamily="18" charset="0"/>
                            </a:rPr>
                            <m:t>74.75 </m:t>
                          </m:r>
                          <m:r>
                            <m:rPr>
                              <m:sty m:val="p"/>
                            </m:rPr>
                            <a:rPr lang="de-DE" sz="1050" i="1">
                              <a:solidFill>
                                <a:srgbClr val="FF33CC"/>
                              </a:solidFill>
                              <a:latin typeface="Cambria Math" panose="02040503050406030204" pitchFamily="18" charset="0"/>
                            </a:rPr>
                            <m:t>GeV</m:t>
                          </m:r>
                        </m:num>
                        <m:den>
                          <m:r>
                            <a:rPr lang="de-DE" sz="1050" i="1">
                              <a:solidFill>
                                <a:srgbClr val="FF33CC"/>
                              </a:solidFill>
                              <a:latin typeface="Cambria Math" panose="02040503050406030204" pitchFamily="18" charset="0"/>
                            </a:rPr>
                            <m:t>800 </m:t>
                          </m:r>
                          <m:r>
                            <m:rPr>
                              <m:sty m:val="p"/>
                            </m:rPr>
                            <a:rPr lang="de-DE" sz="1050" i="1">
                              <a:solidFill>
                                <a:srgbClr val="FF33CC"/>
                              </a:solidFill>
                              <a:latin typeface="Cambria Math" panose="02040503050406030204" pitchFamily="18" charset="0"/>
                            </a:rPr>
                            <m:t>GeV</m:t>
                          </m:r>
                        </m:den>
                      </m:f>
                      <m:r>
                        <a:rPr lang="de-DE" sz="1050" i="1">
                          <a:solidFill>
                            <a:srgbClr val="FF33CC"/>
                          </a:solidFill>
                          <a:latin typeface="Cambria Math" panose="02040503050406030204" pitchFamily="18" charset="0"/>
                        </a:rPr>
                        <m:t>=0.09</m:t>
                      </m:r>
                    </m:oMath>
                  </m:oMathPara>
                </a14:m>
                <a:endParaRPr lang="en-US" sz="1050" dirty="0">
                  <a:solidFill>
                    <a:srgbClr val="FF33CC"/>
                  </a:solidFill>
                </a:endParaRPr>
              </a:p>
            </p:txBody>
          </p:sp>
        </mc:Choice>
        <mc:Fallback>
          <p:sp>
            <p:nvSpPr>
              <p:cNvPr id="18" name="TextBox 17">
                <a:extLst>
                  <a:ext uri="{FF2B5EF4-FFF2-40B4-BE49-F238E27FC236}">
                    <a16:creationId xmlns:a16="http://schemas.microsoft.com/office/drawing/2014/main" id="{1B08AC52-B350-DB6D-1250-4369528297D3}"/>
                  </a:ext>
                </a:extLst>
              </p:cNvPr>
              <p:cNvSpPr txBox="1">
                <a:spLocks noRot="1" noChangeAspect="1" noMove="1" noResize="1" noEditPoints="1" noAdjustHandles="1" noChangeArrowheads="1" noChangeShapeType="1" noTextEdit="1"/>
              </p:cNvSpPr>
              <p:nvPr/>
            </p:nvSpPr>
            <p:spPr>
              <a:xfrm>
                <a:off x="3927683" y="1693883"/>
                <a:ext cx="1873911" cy="42562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1F6D709D-8871-ECA5-1291-A949D5180EDD}"/>
                  </a:ext>
                </a:extLst>
              </p:cNvPr>
              <p:cNvSpPr txBox="1"/>
              <p:nvPr/>
            </p:nvSpPr>
            <p:spPr>
              <a:xfrm>
                <a:off x="827584" y="1687452"/>
                <a:ext cx="1873911" cy="4256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050" i="1" smtClean="0">
                              <a:solidFill>
                                <a:srgbClr val="FF33CC"/>
                              </a:solidFill>
                              <a:latin typeface="Cambria Math" panose="02040503050406030204" pitchFamily="18" charset="0"/>
                            </a:rPr>
                          </m:ctrlPr>
                        </m:fPr>
                        <m:num>
                          <m:sSub>
                            <m:sSubPr>
                              <m:ctrlPr>
                                <a:rPr lang="en-GB" sz="1050" i="1">
                                  <a:solidFill>
                                    <a:srgbClr val="FF33CC"/>
                                  </a:solidFill>
                                  <a:latin typeface="Cambria Math" panose="02040503050406030204" pitchFamily="18" charset="0"/>
                                </a:rPr>
                              </m:ctrlPr>
                            </m:sSubPr>
                            <m:e>
                              <m:r>
                                <m:rPr>
                                  <m:sty m:val="p"/>
                                </m:rPr>
                                <a:rPr lang="el-GR" sz="1050" i="1">
                                  <a:solidFill>
                                    <a:srgbClr val="FF33CC"/>
                                  </a:solidFill>
                                  <a:latin typeface="Cambria Math" panose="02040503050406030204" pitchFamily="18" charset="0"/>
                                </a:rPr>
                                <m:t>Γ</m:t>
                              </m:r>
                            </m:e>
                            <m:sub>
                              <m:r>
                                <a:rPr lang="de-DE" sz="1050" i="1">
                                  <a:solidFill>
                                    <a:srgbClr val="FF33CC"/>
                                  </a:solidFill>
                                  <a:latin typeface="Cambria Math" panose="02040503050406030204" pitchFamily="18" charset="0"/>
                                </a:rPr>
                                <m:t>𝐴</m:t>
                              </m:r>
                            </m:sub>
                          </m:sSub>
                        </m:num>
                        <m:den>
                          <m:sSub>
                            <m:sSubPr>
                              <m:ctrlPr>
                                <a:rPr lang="en-GB" sz="1050" i="1">
                                  <a:solidFill>
                                    <a:srgbClr val="FF33CC"/>
                                  </a:solidFill>
                                  <a:latin typeface="Cambria Math" panose="02040503050406030204" pitchFamily="18" charset="0"/>
                                </a:rPr>
                              </m:ctrlPr>
                            </m:sSubPr>
                            <m:e>
                              <m:r>
                                <a:rPr lang="de-DE" sz="1050" i="1">
                                  <a:solidFill>
                                    <a:srgbClr val="FF33CC"/>
                                  </a:solidFill>
                                  <a:latin typeface="Cambria Math" panose="02040503050406030204" pitchFamily="18" charset="0"/>
                                </a:rPr>
                                <m:t>𝑚</m:t>
                              </m:r>
                            </m:e>
                            <m:sub>
                              <m:r>
                                <a:rPr lang="de-DE" sz="1050" b="0" i="1" smtClean="0">
                                  <a:solidFill>
                                    <a:srgbClr val="FF33CC"/>
                                  </a:solidFill>
                                  <a:latin typeface="Cambria Math" panose="02040503050406030204" pitchFamily="18" charset="0"/>
                                </a:rPr>
                                <m:t>𝐴</m:t>
                              </m:r>
                            </m:sub>
                          </m:sSub>
                        </m:den>
                      </m:f>
                      <m:r>
                        <a:rPr lang="de-DE" sz="1050" i="1">
                          <a:solidFill>
                            <a:srgbClr val="FF33CC"/>
                          </a:solidFill>
                          <a:latin typeface="Cambria Math" panose="02040503050406030204" pitchFamily="18" charset="0"/>
                        </a:rPr>
                        <m:t>= </m:t>
                      </m:r>
                      <m:f>
                        <m:fPr>
                          <m:ctrlPr>
                            <a:rPr lang="en-GB" sz="1050" i="1">
                              <a:solidFill>
                                <a:srgbClr val="FF33CC"/>
                              </a:solidFill>
                              <a:latin typeface="Cambria Math" panose="02040503050406030204" pitchFamily="18" charset="0"/>
                            </a:rPr>
                          </m:ctrlPr>
                        </m:fPr>
                        <m:num>
                          <m:r>
                            <a:rPr lang="de-DE" sz="1050" b="0" i="1" smtClean="0">
                              <a:solidFill>
                                <a:srgbClr val="FF33CC"/>
                              </a:solidFill>
                              <a:latin typeface="Cambria Math" panose="02040503050406030204" pitchFamily="18" charset="0"/>
                            </a:rPr>
                            <m:t>76.07</m:t>
                          </m:r>
                          <m:r>
                            <a:rPr lang="de-DE" sz="1050" i="1">
                              <a:solidFill>
                                <a:srgbClr val="FF33CC"/>
                              </a:solidFill>
                              <a:latin typeface="Cambria Math" panose="02040503050406030204" pitchFamily="18" charset="0"/>
                            </a:rPr>
                            <m:t> </m:t>
                          </m:r>
                          <m:r>
                            <m:rPr>
                              <m:sty m:val="p"/>
                            </m:rPr>
                            <a:rPr lang="de-DE" sz="1050" i="1">
                              <a:solidFill>
                                <a:srgbClr val="FF33CC"/>
                              </a:solidFill>
                              <a:latin typeface="Cambria Math" panose="02040503050406030204" pitchFamily="18" charset="0"/>
                            </a:rPr>
                            <m:t>GeV</m:t>
                          </m:r>
                        </m:num>
                        <m:den>
                          <m:r>
                            <a:rPr lang="de-DE" sz="1050" b="0" i="1" smtClean="0">
                              <a:solidFill>
                                <a:srgbClr val="FF33CC"/>
                              </a:solidFill>
                              <a:latin typeface="Cambria Math" panose="02040503050406030204" pitchFamily="18" charset="0"/>
                            </a:rPr>
                            <m:t>75</m:t>
                          </m:r>
                          <m:r>
                            <a:rPr lang="de-DE" sz="1050" i="1">
                              <a:solidFill>
                                <a:srgbClr val="FF33CC"/>
                              </a:solidFill>
                              <a:latin typeface="Cambria Math" panose="02040503050406030204" pitchFamily="18" charset="0"/>
                            </a:rPr>
                            <m:t>0 </m:t>
                          </m:r>
                          <m:r>
                            <m:rPr>
                              <m:sty m:val="p"/>
                            </m:rPr>
                            <a:rPr lang="de-DE" sz="1050" i="1">
                              <a:solidFill>
                                <a:srgbClr val="FF33CC"/>
                              </a:solidFill>
                              <a:latin typeface="Cambria Math" panose="02040503050406030204" pitchFamily="18" charset="0"/>
                            </a:rPr>
                            <m:t>GeV</m:t>
                          </m:r>
                        </m:den>
                      </m:f>
                      <m:r>
                        <a:rPr lang="de-DE" sz="1050" i="1">
                          <a:solidFill>
                            <a:srgbClr val="FF33CC"/>
                          </a:solidFill>
                          <a:latin typeface="Cambria Math" panose="02040503050406030204" pitchFamily="18" charset="0"/>
                        </a:rPr>
                        <m:t>=0.</m:t>
                      </m:r>
                      <m:r>
                        <a:rPr lang="de-DE" sz="1050" b="0" i="1" smtClean="0">
                          <a:solidFill>
                            <a:srgbClr val="FF33CC"/>
                          </a:solidFill>
                          <a:latin typeface="Cambria Math" panose="02040503050406030204" pitchFamily="18" charset="0"/>
                        </a:rPr>
                        <m:t>10</m:t>
                      </m:r>
                    </m:oMath>
                  </m:oMathPara>
                </a14:m>
                <a:endParaRPr lang="en-US" sz="1050" dirty="0">
                  <a:solidFill>
                    <a:srgbClr val="FF33CC"/>
                  </a:solidFill>
                </a:endParaRPr>
              </a:p>
            </p:txBody>
          </p:sp>
        </mc:Choice>
        <mc:Fallback>
          <p:sp>
            <p:nvSpPr>
              <p:cNvPr id="20" name="TextBox 19">
                <a:extLst>
                  <a:ext uri="{FF2B5EF4-FFF2-40B4-BE49-F238E27FC236}">
                    <a16:creationId xmlns:a16="http://schemas.microsoft.com/office/drawing/2014/main" id="{1F6D709D-8871-ECA5-1291-A949D5180EDD}"/>
                  </a:ext>
                </a:extLst>
              </p:cNvPr>
              <p:cNvSpPr txBox="1">
                <a:spLocks noRot="1" noChangeAspect="1" noMove="1" noResize="1" noEditPoints="1" noAdjustHandles="1" noChangeArrowheads="1" noChangeShapeType="1" noTextEdit="1"/>
              </p:cNvSpPr>
              <p:nvPr/>
            </p:nvSpPr>
            <p:spPr>
              <a:xfrm>
                <a:off x="827584" y="1687452"/>
                <a:ext cx="1873911" cy="4256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DF4FD08-B543-E22A-5446-45C519E5FFD5}"/>
                  </a:ext>
                </a:extLst>
              </p:cNvPr>
              <p:cNvSpPr txBox="1"/>
              <p:nvPr/>
            </p:nvSpPr>
            <p:spPr>
              <a:xfrm>
                <a:off x="-900608" y="2135026"/>
                <a:ext cx="4579620" cy="4216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GB" sz="1050" i="1" smtClean="0">
                              <a:solidFill>
                                <a:srgbClr val="CC00FF"/>
                              </a:solidFill>
                              <a:latin typeface="Cambria Math" panose="02040503050406030204" pitchFamily="18" charset="0"/>
                            </a:rPr>
                          </m:ctrlPr>
                        </m:fPr>
                        <m:num>
                          <m:sSub>
                            <m:sSubPr>
                              <m:ctrlPr>
                                <a:rPr lang="en-GB" sz="1050" i="1">
                                  <a:solidFill>
                                    <a:srgbClr val="CC00FF"/>
                                  </a:solidFill>
                                  <a:latin typeface="Cambria Math" panose="02040503050406030204" pitchFamily="18" charset="0"/>
                                </a:rPr>
                              </m:ctrlPr>
                            </m:sSubPr>
                            <m:e>
                              <m:r>
                                <m:rPr>
                                  <m:sty m:val="p"/>
                                </m:rPr>
                                <a:rPr lang="el-GR" sz="1050" i="1">
                                  <a:solidFill>
                                    <a:srgbClr val="CC00FF"/>
                                  </a:solidFill>
                                  <a:latin typeface="Cambria Math" panose="02040503050406030204" pitchFamily="18" charset="0"/>
                                </a:rPr>
                                <m:t>Γ</m:t>
                              </m:r>
                            </m:e>
                            <m:sub>
                              <m:r>
                                <a:rPr lang="de-DE" sz="1050" i="1">
                                  <a:solidFill>
                                    <a:srgbClr val="CC00FF"/>
                                  </a:solidFill>
                                  <a:latin typeface="Cambria Math" panose="02040503050406030204" pitchFamily="18" charset="0"/>
                                </a:rPr>
                                <m:t>𝐴</m:t>
                              </m:r>
                            </m:sub>
                          </m:sSub>
                        </m:num>
                        <m:den>
                          <m:sSub>
                            <m:sSubPr>
                              <m:ctrlPr>
                                <a:rPr lang="en-GB" sz="1050" i="1">
                                  <a:solidFill>
                                    <a:srgbClr val="CC00FF"/>
                                  </a:solidFill>
                                  <a:latin typeface="Cambria Math" panose="02040503050406030204" pitchFamily="18" charset="0"/>
                                </a:rPr>
                              </m:ctrlPr>
                            </m:sSubPr>
                            <m:e>
                              <m:r>
                                <a:rPr lang="de-DE" sz="1050" i="1">
                                  <a:solidFill>
                                    <a:srgbClr val="CC00FF"/>
                                  </a:solidFill>
                                  <a:latin typeface="Cambria Math" panose="02040503050406030204" pitchFamily="18" charset="0"/>
                                </a:rPr>
                                <m:t>𝑚</m:t>
                              </m:r>
                            </m:e>
                            <m:sub>
                              <m:r>
                                <a:rPr lang="de-DE" sz="1050" i="1">
                                  <a:solidFill>
                                    <a:srgbClr val="CC00FF"/>
                                  </a:solidFill>
                                  <a:latin typeface="Cambria Math" panose="02040503050406030204" pitchFamily="18" charset="0"/>
                                </a:rPr>
                                <m:t>𝐴</m:t>
                              </m:r>
                            </m:sub>
                          </m:sSub>
                        </m:den>
                      </m:f>
                      <m:r>
                        <a:rPr lang="de-DE" sz="1050" i="1">
                          <a:solidFill>
                            <a:srgbClr val="CC00FF"/>
                          </a:solidFill>
                          <a:latin typeface="Cambria Math" panose="02040503050406030204" pitchFamily="18" charset="0"/>
                        </a:rPr>
                        <m:t>=0.0</m:t>
                      </m:r>
                      <m:r>
                        <a:rPr lang="de-DE" sz="1050" b="0" i="1" smtClean="0">
                          <a:solidFill>
                            <a:srgbClr val="CC00FF"/>
                          </a:solidFill>
                          <a:latin typeface="Cambria Math" panose="02040503050406030204" pitchFamily="18" charset="0"/>
                        </a:rPr>
                        <m:t>3</m:t>
                      </m:r>
                    </m:oMath>
                  </m:oMathPara>
                </a14:m>
                <a:endParaRPr lang="en-GB" sz="1050" dirty="0">
                  <a:solidFill>
                    <a:srgbClr val="3B515B"/>
                  </a:solidFill>
                  <a:latin typeface="Arial" panose="020B0604020202020204" pitchFamily="34"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5DF4FD08-B543-E22A-5446-45C519E5FFD5}"/>
                  </a:ext>
                </a:extLst>
              </p:cNvPr>
              <p:cNvSpPr txBox="1">
                <a:spLocks noRot="1" noChangeAspect="1" noMove="1" noResize="1" noEditPoints="1" noAdjustHandles="1" noChangeArrowheads="1" noChangeShapeType="1" noTextEdit="1"/>
              </p:cNvSpPr>
              <p:nvPr/>
            </p:nvSpPr>
            <p:spPr>
              <a:xfrm>
                <a:off x="-900608" y="2135026"/>
                <a:ext cx="4579620" cy="4216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6AE9E03-6507-5C0A-F532-93A2F05EE19B}"/>
                  </a:ext>
                </a:extLst>
              </p:cNvPr>
              <p:cNvSpPr txBox="1"/>
              <p:nvPr/>
            </p:nvSpPr>
            <p:spPr>
              <a:xfrm>
                <a:off x="2217700" y="2135504"/>
                <a:ext cx="4579620" cy="4216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GB" sz="1050" i="1" smtClean="0">
                              <a:solidFill>
                                <a:srgbClr val="CC00FF"/>
                              </a:solidFill>
                              <a:latin typeface="Cambria Math" panose="02040503050406030204" pitchFamily="18" charset="0"/>
                            </a:rPr>
                          </m:ctrlPr>
                        </m:fPr>
                        <m:num>
                          <m:sSub>
                            <m:sSubPr>
                              <m:ctrlPr>
                                <a:rPr lang="en-GB" sz="1050" i="1">
                                  <a:solidFill>
                                    <a:srgbClr val="CC00FF"/>
                                  </a:solidFill>
                                  <a:latin typeface="Cambria Math" panose="02040503050406030204" pitchFamily="18" charset="0"/>
                                </a:rPr>
                              </m:ctrlPr>
                            </m:sSubPr>
                            <m:e>
                              <m:r>
                                <m:rPr>
                                  <m:sty m:val="p"/>
                                </m:rPr>
                                <a:rPr lang="el-GR" sz="1050" i="1">
                                  <a:solidFill>
                                    <a:srgbClr val="CC00FF"/>
                                  </a:solidFill>
                                  <a:latin typeface="Cambria Math" panose="02040503050406030204" pitchFamily="18" charset="0"/>
                                </a:rPr>
                                <m:t>Γ</m:t>
                              </m:r>
                            </m:e>
                            <m:sub>
                              <m:r>
                                <a:rPr lang="de-DE" sz="1050" i="1">
                                  <a:solidFill>
                                    <a:srgbClr val="CC00FF"/>
                                  </a:solidFill>
                                  <a:latin typeface="Cambria Math" panose="02040503050406030204" pitchFamily="18" charset="0"/>
                                </a:rPr>
                                <m:t>𝐴</m:t>
                              </m:r>
                            </m:sub>
                          </m:sSub>
                        </m:num>
                        <m:den>
                          <m:sSub>
                            <m:sSubPr>
                              <m:ctrlPr>
                                <a:rPr lang="en-GB" sz="1050" i="1">
                                  <a:solidFill>
                                    <a:srgbClr val="CC00FF"/>
                                  </a:solidFill>
                                  <a:latin typeface="Cambria Math" panose="02040503050406030204" pitchFamily="18" charset="0"/>
                                </a:rPr>
                              </m:ctrlPr>
                            </m:sSubPr>
                            <m:e>
                              <m:r>
                                <a:rPr lang="de-DE" sz="1050" i="1">
                                  <a:solidFill>
                                    <a:srgbClr val="CC00FF"/>
                                  </a:solidFill>
                                  <a:latin typeface="Cambria Math" panose="02040503050406030204" pitchFamily="18" charset="0"/>
                                </a:rPr>
                                <m:t>𝑚</m:t>
                              </m:r>
                            </m:e>
                            <m:sub>
                              <m:r>
                                <a:rPr lang="de-DE" sz="1050" i="1">
                                  <a:solidFill>
                                    <a:srgbClr val="CC00FF"/>
                                  </a:solidFill>
                                  <a:latin typeface="Cambria Math" panose="02040503050406030204" pitchFamily="18" charset="0"/>
                                </a:rPr>
                                <m:t>𝐴</m:t>
                              </m:r>
                            </m:sub>
                          </m:sSub>
                        </m:den>
                      </m:f>
                      <m:r>
                        <a:rPr lang="de-DE" sz="1050" i="1">
                          <a:solidFill>
                            <a:srgbClr val="CC00FF"/>
                          </a:solidFill>
                          <a:latin typeface="Cambria Math" panose="02040503050406030204" pitchFamily="18" charset="0"/>
                        </a:rPr>
                        <m:t>=0.0</m:t>
                      </m:r>
                      <m:r>
                        <a:rPr lang="de-DE" sz="1050" b="0" i="1" smtClean="0">
                          <a:solidFill>
                            <a:srgbClr val="CC00FF"/>
                          </a:solidFill>
                          <a:latin typeface="Cambria Math" panose="02040503050406030204" pitchFamily="18" charset="0"/>
                        </a:rPr>
                        <m:t>3</m:t>
                      </m:r>
                    </m:oMath>
                  </m:oMathPara>
                </a14:m>
                <a:endParaRPr lang="en-GB" sz="1050" dirty="0">
                  <a:solidFill>
                    <a:srgbClr val="3B515B"/>
                  </a:solidFill>
                  <a:latin typeface="Arial" panose="020B0604020202020204" pitchFamily="34" charset="0"/>
                  <a:cs typeface="Arial" panose="020B0604020202020204" pitchFamily="34" charset="0"/>
                </a:endParaRPr>
              </a:p>
            </p:txBody>
          </p:sp>
        </mc:Choice>
        <mc:Fallback>
          <p:sp>
            <p:nvSpPr>
              <p:cNvPr id="7" name="TextBox 6">
                <a:extLst>
                  <a:ext uri="{FF2B5EF4-FFF2-40B4-BE49-F238E27FC236}">
                    <a16:creationId xmlns:a16="http://schemas.microsoft.com/office/drawing/2014/main" id="{56AE9E03-6507-5C0A-F532-93A2F05EE19B}"/>
                  </a:ext>
                </a:extLst>
              </p:cNvPr>
              <p:cNvSpPr txBox="1">
                <a:spLocks noRot="1" noChangeAspect="1" noMove="1" noResize="1" noEditPoints="1" noAdjustHandles="1" noChangeArrowheads="1" noChangeShapeType="1" noTextEdit="1"/>
              </p:cNvSpPr>
              <p:nvPr/>
            </p:nvSpPr>
            <p:spPr>
              <a:xfrm>
                <a:off x="2217700" y="2135504"/>
                <a:ext cx="4579620" cy="42165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908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FDEF-E252-50F9-FE2F-423A19E690FE}"/>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3C9FFE18-B688-AEA5-C34A-C7A2020FA3E6}"/>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17</a:t>
            </a:fld>
            <a:endParaRPr lang="de-DE" dirty="0"/>
          </a:p>
        </p:txBody>
      </p:sp>
      <p:pic>
        <p:nvPicPr>
          <p:cNvPr id="10" name="Picture 9" descr="A graph of a graph&#10;&#10;AI-generated content may be incorrect.">
            <a:extLst>
              <a:ext uri="{FF2B5EF4-FFF2-40B4-BE49-F238E27FC236}">
                <a16:creationId xmlns:a16="http://schemas.microsoft.com/office/drawing/2014/main" id="{342D7C70-59B6-E766-B43F-A114F48AC5EA}"/>
              </a:ext>
            </a:extLst>
          </p:cNvPr>
          <p:cNvPicPr>
            <a:picLocks noChangeAspect="1"/>
          </p:cNvPicPr>
          <p:nvPr/>
        </p:nvPicPr>
        <p:blipFill>
          <a:blip r:embed="rId3"/>
          <a:stretch>
            <a:fillRect/>
          </a:stretch>
        </p:blipFill>
        <p:spPr>
          <a:xfrm>
            <a:off x="3340800" y="1126800"/>
            <a:ext cx="2976063" cy="2988000"/>
          </a:xfrm>
          <a:prstGeom prst="rect">
            <a:avLst/>
          </a:prstGeom>
        </p:spPr>
      </p:pic>
      <p:sp>
        <p:nvSpPr>
          <p:cNvPr id="4" name="TextBox 3">
            <a:extLst>
              <a:ext uri="{FF2B5EF4-FFF2-40B4-BE49-F238E27FC236}">
                <a16:creationId xmlns:a16="http://schemas.microsoft.com/office/drawing/2014/main" id="{1D35D40F-9057-EB4D-DF22-DD04C38A052A}"/>
              </a:ext>
            </a:extLst>
          </p:cNvPr>
          <p:cNvSpPr txBox="1"/>
          <p:nvPr/>
        </p:nvSpPr>
        <p:spPr>
          <a:xfrm>
            <a:off x="240663" y="4168700"/>
            <a:ext cx="7648276" cy="923330"/>
          </a:xfrm>
          <a:prstGeom prst="rect">
            <a:avLst/>
          </a:prstGeom>
          <a:noFill/>
        </p:spPr>
        <p:txBody>
          <a:bodyPr wrap="square" rtlCol="0">
            <a:spAutoFit/>
          </a:bodyPr>
          <a:lstStyle/>
          <a:p>
            <a:r>
              <a:rPr lang="en-GB" dirty="0">
                <a:sym typeface="Wingdings" panose="05000000000000000000" pitchFamily="2" charset="2"/>
              </a:rPr>
              <a:t> Using wide signal events for training does not lead to an increase in performance compared to training with narrow signals when testing with wide signal events</a:t>
            </a:r>
            <a:endParaRPr lang="en-GB" dirty="0"/>
          </a:p>
        </p:txBody>
      </p:sp>
      <p:sp>
        <p:nvSpPr>
          <p:cNvPr id="3" name="Rectangle: Rounded Corners 2">
            <a:extLst>
              <a:ext uri="{FF2B5EF4-FFF2-40B4-BE49-F238E27FC236}">
                <a16:creationId xmlns:a16="http://schemas.microsoft.com/office/drawing/2014/main" id="{184C26F6-AD85-3E1F-8E33-A86388625A63}"/>
              </a:ext>
            </a:extLst>
          </p:cNvPr>
          <p:cNvSpPr/>
          <p:nvPr/>
        </p:nvSpPr>
        <p:spPr>
          <a:xfrm>
            <a:off x="6770392" y="1142999"/>
            <a:ext cx="2133599" cy="2724895"/>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u="sng" dirty="0">
                <a:solidFill>
                  <a:srgbClr val="3B515B"/>
                </a:solidFill>
                <a:latin typeface="Arial" panose="020B0604020202020204" pitchFamily="34" charset="0"/>
                <a:cs typeface="Arial" panose="020B0604020202020204" pitchFamily="34" charset="0"/>
              </a:rPr>
              <a:t>Training:</a:t>
            </a:r>
            <a:r>
              <a:rPr lang="en-GB" dirty="0">
                <a:solidFill>
                  <a:srgbClr val="3B515B"/>
                </a:solidFill>
                <a:latin typeface="Arial" panose="020B0604020202020204" pitchFamily="34" charset="0"/>
                <a:cs typeface="Arial" panose="020B0604020202020204" pitchFamily="34" charset="0"/>
              </a:rPr>
              <a:t> </a:t>
            </a:r>
            <a:r>
              <a:rPr lang="en-GB" dirty="0">
                <a:solidFill>
                  <a:srgbClr val="9674DC"/>
                </a:solidFill>
              </a:rPr>
              <a:t>narrow</a:t>
            </a:r>
            <a:r>
              <a:rPr lang="en-GB" dirty="0">
                <a:solidFill>
                  <a:schemeClr val="tx2"/>
                </a:solidFill>
              </a:rPr>
              <a:t> </a:t>
            </a:r>
            <a:r>
              <a:rPr lang="en-GB" dirty="0">
                <a:solidFill>
                  <a:srgbClr val="3B515B"/>
                </a:solidFill>
                <a:latin typeface="Arial" panose="020B0604020202020204" pitchFamily="34" charset="0"/>
                <a:cs typeface="Arial" panose="020B0604020202020204" pitchFamily="34" charset="0"/>
              </a:rPr>
              <a:t>or</a:t>
            </a:r>
            <a:r>
              <a:rPr lang="en-GB" dirty="0">
                <a:solidFill>
                  <a:schemeClr val="tx2"/>
                </a:solidFill>
              </a:rPr>
              <a:t> </a:t>
            </a:r>
            <a:r>
              <a:rPr lang="en-GB" dirty="0">
                <a:solidFill>
                  <a:srgbClr val="00FA9A"/>
                </a:solidFill>
              </a:rPr>
              <a:t>wide</a:t>
            </a:r>
            <a:r>
              <a:rPr lang="en-GB" dirty="0">
                <a:solidFill>
                  <a:schemeClr val="tx2"/>
                </a:solidFill>
              </a:rPr>
              <a:t> </a:t>
            </a:r>
            <a:r>
              <a:rPr lang="en-GB" dirty="0">
                <a:solidFill>
                  <a:srgbClr val="3B515B"/>
                </a:solidFill>
                <a:latin typeface="Arial" panose="020B0604020202020204" pitchFamily="34" charset="0"/>
                <a:cs typeface="Arial" panose="020B0604020202020204" pitchFamily="34" charset="0"/>
              </a:rPr>
              <a:t>signal events in comparison</a:t>
            </a:r>
          </a:p>
          <a:p>
            <a:pPr algn="ctr"/>
            <a:endParaRPr lang="en-GB" dirty="0">
              <a:solidFill>
                <a:srgbClr val="3B515B"/>
              </a:solidFill>
              <a:latin typeface="Arial" panose="020B0604020202020204" pitchFamily="34" charset="0"/>
              <a:cs typeface="Arial" panose="020B0604020202020204" pitchFamily="34" charset="0"/>
            </a:endParaRPr>
          </a:p>
          <a:p>
            <a:pPr algn="ctr"/>
            <a:r>
              <a:rPr lang="en-GB" u="sng" dirty="0">
                <a:solidFill>
                  <a:srgbClr val="3B515B"/>
                </a:solidFill>
                <a:latin typeface="Arial" panose="020B0604020202020204" pitchFamily="34" charset="0"/>
                <a:cs typeface="Arial" panose="020B0604020202020204" pitchFamily="34" charset="0"/>
              </a:rPr>
              <a:t>Testing:</a:t>
            </a:r>
            <a:r>
              <a:rPr lang="en-GB" dirty="0">
                <a:solidFill>
                  <a:srgbClr val="3B515B"/>
                </a:solidFill>
                <a:latin typeface="Arial" panose="020B0604020202020204" pitchFamily="34" charset="0"/>
                <a:cs typeface="Arial" panose="020B0604020202020204" pitchFamily="34" charset="0"/>
              </a:rPr>
              <a:t> wide signal events</a:t>
            </a:r>
          </a:p>
        </p:txBody>
      </p:sp>
      <p:sp>
        <p:nvSpPr>
          <p:cNvPr id="13" name="Titel">
            <a:extLst>
              <a:ext uri="{FF2B5EF4-FFF2-40B4-BE49-F238E27FC236}">
                <a16:creationId xmlns:a16="http://schemas.microsoft.com/office/drawing/2014/main" id="{9389BF04-3792-7107-8EDA-EC1A38D6C41E}"/>
              </a:ext>
            </a:extLst>
          </p:cNvPr>
          <p:cNvSpPr txBox="1">
            <a:spLocks/>
          </p:cNvSpPr>
          <p:nvPr/>
        </p:nvSpPr>
        <p:spPr>
          <a:xfrm>
            <a:off x="240663" y="339502"/>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Impact of changes of the decay width</a:t>
            </a:r>
          </a:p>
        </p:txBody>
      </p:sp>
      <p:sp>
        <p:nvSpPr>
          <p:cNvPr id="15" name="Rectangle: Rounded Corners 14">
            <a:extLst>
              <a:ext uri="{FF2B5EF4-FFF2-40B4-BE49-F238E27FC236}">
                <a16:creationId xmlns:a16="http://schemas.microsoft.com/office/drawing/2014/main" id="{ECFEF9DC-1C3D-396F-28C6-57F0003DB073}"/>
              </a:ext>
            </a:extLst>
          </p:cNvPr>
          <p:cNvSpPr/>
          <p:nvPr/>
        </p:nvSpPr>
        <p:spPr>
          <a:xfrm>
            <a:off x="213587" y="4167819"/>
            <a:ext cx="7598773" cy="924211"/>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GB" dirty="0">
              <a:solidFill>
                <a:srgbClr val="3B515B"/>
              </a:solidFill>
              <a:latin typeface="Arial" panose="020B0604020202020204" pitchFamily="34" charset="0"/>
              <a:cs typeface="Arial" panose="020B0604020202020204" pitchFamily="34" charset="0"/>
              <a:sym typeface="Wingdings" panose="05000000000000000000" pitchFamily="2" charset="2"/>
            </a:endParaRPr>
          </a:p>
        </p:txBody>
      </p:sp>
      <p:pic>
        <p:nvPicPr>
          <p:cNvPr id="9" name="Picture 8" descr="A graph of a graph&#10;&#10;AI-generated content may be incorrect.">
            <a:extLst>
              <a:ext uri="{FF2B5EF4-FFF2-40B4-BE49-F238E27FC236}">
                <a16:creationId xmlns:a16="http://schemas.microsoft.com/office/drawing/2014/main" id="{FA6CEF30-E52C-DAD9-54CF-89DC98B1D326}"/>
              </a:ext>
            </a:extLst>
          </p:cNvPr>
          <p:cNvPicPr>
            <a:picLocks noChangeAspect="1"/>
          </p:cNvPicPr>
          <p:nvPr/>
        </p:nvPicPr>
        <p:blipFill>
          <a:blip r:embed="rId4"/>
          <a:stretch>
            <a:fillRect/>
          </a:stretch>
        </p:blipFill>
        <p:spPr>
          <a:xfrm>
            <a:off x="216000" y="1126800"/>
            <a:ext cx="2976064" cy="2988000"/>
          </a:xfrm>
          <a:prstGeom prst="rect">
            <a:avLst/>
          </a:prstGeom>
        </p:spPr>
      </p:pic>
    </p:spTree>
    <p:extLst>
      <p:ext uri="{BB962C8B-B14F-4D97-AF65-F5344CB8AC3E}">
        <p14:creationId xmlns:p14="http://schemas.microsoft.com/office/powerpoint/2010/main" val="157762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94FDB-CD9C-2E44-BB57-388F994EB836}"/>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BC9A5D14-B071-8677-4908-7F3337329052}"/>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18</a:t>
            </a:fld>
            <a:endParaRPr lang="de-DE" dirty="0"/>
          </a:p>
        </p:txBody>
      </p:sp>
      <p:sp>
        <p:nvSpPr>
          <p:cNvPr id="13" name="Textinhalt">
            <a:extLst>
              <a:ext uri="{FF2B5EF4-FFF2-40B4-BE49-F238E27FC236}">
                <a16:creationId xmlns:a16="http://schemas.microsoft.com/office/drawing/2014/main" id="{370D00F1-4094-98DC-1B31-4C31121FEF20}"/>
              </a:ext>
            </a:extLst>
          </p:cNvPr>
          <p:cNvSpPr txBox="1">
            <a:spLocks/>
          </p:cNvSpPr>
          <p:nvPr/>
        </p:nvSpPr>
        <p:spPr>
          <a:xfrm>
            <a:off x="111313" y="2916933"/>
            <a:ext cx="8534151" cy="3455715"/>
          </a:xfrm>
          <a:prstGeom prst="rect">
            <a:avLst/>
          </a:prstGeom>
        </p:spPr>
        <p:txBody>
          <a:bodyPr vert="horz"/>
          <a:lstStyle>
            <a:lvl1pPr marL="180000" indent="-180000" algn="l" defTabSz="457200" rtl="0" eaLnBrk="1" latinLnBrk="0" hangingPunct="1">
              <a:spcBef>
                <a:spcPts val="1450"/>
              </a:spcBef>
              <a:buClr>
                <a:schemeClr val="tx1"/>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1pPr>
            <a:lvl2pPr marL="36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2pPr>
            <a:lvl3pPr marL="54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3pPr>
            <a:lvl4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4pPr>
            <a:lvl5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endParaRPr lang="en-GB" dirty="0"/>
          </a:p>
        </p:txBody>
      </p:sp>
      <mc:AlternateContent xmlns:mc="http://schemas.openxmlformats.org/markup-compatibility/2006">
        <mc:Choice xmlns:a14="http://schemas.microsoft.com/office/drawing/2010/main" Requires="a14">
          <p:sp>
            <p:nvSpPr>
              <p:cNvPr id="3" name="Textinhalt">
                <a:extLst>
                  <a:ext uri="{FF2B5EF4-FFF2-40B4-BE49-F238E27FC236}">
                    <a16:creationId xmlns:a16="http://schemas.microsoft.com/office/drawing/2014/main" id="{51E03D44-14BC-2ACB-6C5A-FAD654418813}"/>
                  </a:ext>
                </a:extLst>
              </p:cNvPr>
              <p:cNvSpPr>
                <a:spLocks noGrp="1"/>
              </p:cNvSpPr>
              <p:nvPr>
                <p:ph type="body" sz="quarter" idx="16"/>
              </p:nvPr>
            </p:nvSpPr>
            <p:spPr>
              <a:xfrm>
                <a:off x="214311" y="1203598"/>
                <a:ext cx="6301905" cy="3455715"/>
              </a:xfrm>
            </p:spPr>
            <p:txBody>
              <a:bodyPr/>
              <a:lstStyle/>
              <a:p>
                <a:r>
                  <a:rPr lang="en-US" sz="1800" dirty="0"/>
                  <a:t>Search for heavy Higgs bosons (</a:t>
                </a:r>
                <a14:m>
                  <m:oMath xmlns:m="http://schemas.openxmlformats.org/officeDocument/2006/math">
                    <m:r>
                      <m:rPr>
                        <m:sty m:val="p"/>
                      </m:rPr>
                      <a:rPr lang="en-GB" sz="1800" i="0" smtClean="0">
                        <a:latin typeface="Cambria Math" panose="02040503050406030204" pitchFamily="18" charset="0"/>
                      </a:rPr>
                      <m:t>A</m:t>
                    </m:r>
                    <m:r>
                      <a:rPr lang="de-DE" sz="1800" b="0" i="0" smtClean="0">
                        <a:latin typeface="Cambria Math" panose="02040503050406030204" pitchFamily="18" charset="0"/>
                      </a:rPr>
                      <m:t> →</m:t>
                    </m:r>
                    <m:r>
                      <m:rPr>
                        <m:sty m:val="p"/>
                      </m:rPr>
                      <a:rPr lang="de-DE" sz="1800" b="0" i="0" smtClean="0">
                        <a:latin typeface="Cambria Math" panose="02040503050406030204" pitchFamily="18" charset="0"/>
                      </a:rPr>
                      <m:t>ZH</m:t>
                    </m:r>
                    <m:r>
                      <a:rPr lang="de-DE" sz="1800" b="0" i="0" smtClean="0">
                        <a:latin typeface="Cambria Math" panose="02040503050406030204" pitchFamily="18" charset="0"/>
                      </a:rPr>
                      <m:t>→</m:t>
                    </m:r>
                    <m:r>
                      <m:rPr>
                        <m:sty m:val="p"/>
                      </m:rPr>
                      <a:rPr lang="de-DE" sz="1800" b="0" i="0" smtClean="0">
                        <a:latin typeface="Cambria Math" panose="02040503050406030204" pitchFamily="18" charset="0"/>
                      </a:rPr>
                      <m:t>l</m:t>
                    </m:r>
                    <m:acc>
                      <m:accPr>
                        <m:chr m:val="̅"/>
                        <m:ctrlPr>
                          <a:rPr lang="de-DE" sz="1800" b="0" smtClean="0">
                            <a:latin typeface="Cambria Math" panose="02040503050406030204" pitchFamily="18" charset="0"/>
                          </a:rPr>
                        </m:ctrlPr>
                      </m:accPr>
                      <m:e>
                        <m:r>
                          <m:rPr>
                            <m:sty m:val="p"/>
                          </m:rPr>
                          <a:rPr lang="de-DE" sz="1800" b="0" i="0" smtClean="0">
                            <a:latin typeface="Cambria Math" panose="02040503050406030204" pitchFamily="18" charset="0"/>
                          </a:rPr>
                          <m:t>l</m:t>
                        </m:r>
                      </m:e>
                    </m:acc>
                    <m:r>
                      <a:rPr lang="de-DE" sz="1800" b="0" i="0" smtClean="0">
                        <a:latin typeface="Cambria Math" panose="02040503050406030204" pitchFamily="18" charset="0"/>
                      </a:rPr>
                      <m:t> </m:t>
                    </m:r>
                    <m:r>
                      <m:rPr>
                        <m:sty m:val="p"/>
                      </m:rPr>
                      <a:rPr lang="de-DE" sz="1800" b="0" i="0" smtClean="0">
                        <a:latin typeface="Cambria Math" panose="02040503050406030204" pitchFamily="18" charset="0"/>
                      </a:rPr>
                      <m:t>t</m:t>
                    </m:r>
                    <m:acc>
                      <m:accPr>
                        <m:chr m:val="̅"/>
                        <m:ctrlPr>
                          <a:rPr lang="de-DE" sz="1800" b="0" smtClean="0">
                            <a:latin typeface="Cambria Math" panose="02040503050406030204" pitchFamily="18" charset="0"/>
                          </a:rPr>
                        </m:ctrlPr>
                      </m:accPr>
                      <m:e>
                        <m:r>
                          <m:rPr>
                            <m:sty m:val="p"/>
                          </m:rPr>
                          <a:rPr lang="de-DE" sz="1800" b="0" i="0" smtClean="0">
                            <a:latin typeface="Cambria Math" panose="02040503050406030204" pitchFamily="18" charset="0"/>
                          </a:rPr>
                          <m:t>t</m:t>
                        </m:r>
                      </m:e>
                    </m:acc>
                    <m:r>
                      <a:rPr lang="de-DE" sz="1800" b="0" i="0" smtClean="0">
                        <a:latin typeface="Cambria Math" panose="02040503050406030204" pitchFamily="18" charset="0"/>
                      </a:rPr>
                      <m:t> </m:t>
                    </m:r>
                  </m:oMath>
                </a14:m>
                <a:r>
                  <a:rPr lang="en-GB" sz="1800" dirty="0"/>
                  <a:t>)</a:t>
                </a:r>
              </a:p>
              <a:p>
                <a:r>
                  <a:rPr lang="en-GB" sz="1800" dirty="0"/>
                  <a:t>Studied neutral networks for signal/background classification</a:t>
                </a:r>
              </a:p>
              <a:p>
                <a:r>
                  <a:rPr lang="en-US" sz="1800" dirty="0"/>
                  <a:t>Network performance measured using ROC and AUC score</a:t>
                </a:r>
                <a:r>
                  <a:rPr lang="en-GB" sz="1800" dirty="0"/>
                  <a:t> </a:t>
                </a:r>
                <a:endParaRPr lang="en-US" sz="1800" dirty="0"/>
              </a:p>
              <a:p>
                <a:r>
                  <a:rPr lang="en-US" sz="1800" dirty="0"/>
                  <a:t>Parameterized network trained on several mass points performs better than several individual networks </a:t>
                </a:r>
              </a:p>
              <a:p>
                <a:r>
                  <a:rPr lang="en-US" sz="1800" dirty="0"/>
                  <a:t>Parameterized neural network is robust to the effects of a change in the width of the A boson</a:t>
                </a:r>
              </a:p>
              <a:p>
                <a:pPr marL="0" indent="0">
                  <a:buNone/>
                </a:pPr>
                <a:endParaRPr lang="en-GB" sz="1800" dirty="0"/>
              </a:p>
              <a:p>
                <a:endParaRPr lang="en-GB" sz="1800" dirty="0"/>
              </a:p>
            </p:txBody>
          </p:sp>
        </mc:Choice>
        <mc:Fallback>
          <p:sp>
            <p:nvSpPr>
              <p:cNvPr id="3" name="Textinhalt">
                <a:extLst>
                  <a:ext uri="{FF2B5EF4-FFF2-40B4-BE49-F238E27FC236}">
                    <a16:creationId xmlns:a16="http://schemas.microsoft.com/office/drawing/2014/main" id="{51E03D44-14BC-2ACB-6C5A-FAD654418813}"/>
                  </a:ext>
                </a:extLst>
              </p:cNvPr>
              <p:cNvSpPr>
                <a:spLocks noGrp="1" noRot="1" noChangeAspect="1" noMove="1" noResize="1" noEditPoints="1" noAdjustHandles="1" noChangeArrowheads="1" noChangeShapeType="1" noTextEdit="1"/>
              </p:cNvSpPr>
              <p:nvPr>
                <p:ph type="body" sz="quarter" idx="16"/>
              </p:nvPr>
            </p:nvSpPr>
            <p:spPr>
              <a:xfrm>
                <a:off x="214311" y="1203598"/>
                <a:ext cx="6301905" cy="3455715"/>
              </a:xfrm>
              <a:blipFill>
                <a:blip r:embed="rId3"/>
                <a:stretch>
                  <a:fillRect l="-580" t="-529"/>
                </a:stretch>
              </a:blipFill>
            </p:spPr>
            <p:txBody>
              <a:bodyPr/>
              <a:lstStyle/>
              <a:p>
                <a:r>
                  <a:rPr lang="en-US">
                    <a:noFill/>
                  </a:rPr>
                  <a:t> </a:t>
                </a:r>
              </a:p>
            </p:txBody>
          </p:sp>
        </mc:Fallback>
      </mc:AlternateContent>
      <p:sp>
        <p:nvSpPr>
          <p:cNvPr id="7" name="Titel">
            <a:extLst>
              <a:ext uri="{FF2B5EF4-FFF2-40B4-BE49-F238E27FC236}">
                <a16:creationId xmlns:a16="http://schemas.microsoft.com/office/drawing/2014/main" id="{00155783-0A66-3B66-3BD1-5B3D13475083}"/>
              </a:ext>
            </a:extLst>
          </p:cNvPr>
          <p:cNvSpPr txBox="1">
            <a:spLocks/>
          </p:cNvSpPr>
          <p:nvPr/>
        </p:nvSpPr>
        <p:spPr>
          <a:xfrm>
            <a:off x="240663" y="339502"/>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Summary</a:t>
            </a:r>
          </a:p>
        </p:txBody>
      </p:sp>
      <p:pic>
        <p:nvPicPr>
          <p:cNvPr id="18" name="Picture 17" descr="A graph of a graph with different colored lines&#10;&#10;AI-generated content may be incorrect.">
            <a:extLst>
              <a:ext uri="{FF2B5EF4-FFF2-40B4-BE49-F238E27FC236}">
                <a16:creationId xmlns:a16="http://schemas.microsoft.com/office/drawing/2014/main" id="{78DC6A78-FF60-F79E-8152-3A9A4C3CC496}"/>
              </a:ext>
            </a:extLst>
          </p:cNvPr>
          <p:cNvPicPr>
            <a:picLocks noChangeAspect="1"/>
          </p:cNvPicPr>
          <p:nvPr/>
        </p:nvPicPr>
        <p:blipFill>
          <a:blip r:embed="rId4"/>
          <a:stretch>
            <a:fillRect/>
          </a:stretch>
        </p:blipFill>
        <p:spPr>
          <a:xfrm>
            <a:off x="6105667" y="1123237"/>
            <a:ext cx="2775365" cy="2786496"/>
          </a:xfrm>
          <a:prstGeom prst="rect">
            <a:avLst/>
          </a:prstGeom>
        </p:spPr>
      </p:pic>
    </p:spTree>
    <p:extLst>
      <p:ext uri="{BB962C8B-B14F-4D97-AF65-F5344CB8AC3E}">
        <p14:creationId xmlns:p14="http://schemas.microsoft.com/office/powerpoint/2010/main" val="2859899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2EB8C-620B-690C-5F57-845D23506691}"/>
            </a:ext>
          </a:extLst>
        </p:cNvPr>
        <p:cNvGrpSpPr/>
        <p:nvPr/>
      </p:nvGrpSpPr>
      <p:grpSpPr>
        <a:xfrm>
          <a:off x="0" y="0"/>
          <a:ext cx="0" cy="0"/>
          <a:chOff x="0" y="0"/>
          <a:chExt cx="0" cy="0"/>
        </a:xfrm>
      </p:grpSpPr>
      <p:sp>
        <p:nvSpPr>
          <p:cNvPr id="13" name="Oval 12">
            <a:extLst>
              <a:ext uri="{FF2B5EF4-FFF2-40B4-BE49-F238E27FC236}">
                <a16:creationId xmlns:a16="http://schemas.microsoft.com/office/drawing/2014/main" id="{9534BA00-2857-5A61-5EB4-5A2296AA70CC}"/>
              </a:ext>
            </a:extLst>
          </p:cNvPr>
          <p:cNvSpPr/>
          <p:nvPr/>
        </p:nvSpPr>
        <p:spPr>
          <a:xfrm>
            <a:off x="7680000" y="3007398"/>
            <a:ext cx="360000" cy="360000"/>
          </a:xfrm>
          <a:prstGeom prst="ellipse">
            <a:avLst/>
          </a:prstGeom>
          <a:solidFill>
            <a:srgbClr val="3CE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4" name="Oval 13">
            <a:extLst>
              <a:ext uri="{FF2B5EF4-FFF2-40B4-BE49-F238E27FC236}">
                <a16:creationId xmlns:a16="http://schemas.microsoft.com/office/drawing/2014/main" id="{94F45B4C-C978-2B51-EFF0-EFD9153DDB8D}"/>
              </a:ext>
            </a:extLst>
          </p:cNvPr>
          <p:cNvSpPr/>
          <p:nvPr/>
        </p:nvSpPr>
        <p:spPr>
          <a:xfrm>
            <a:off x="8269841" y="3016730"/>
            <a:ext cx="360000" cy="360000"/>
          </a:xfrm>
          <a:prstGeom prst="ellipse">
            <a:avLst/>
          </a:prstGeom>
          <a:solidFill>
            <a:srgbClr val="3CE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2D050"/>
              </a:solidFill>
            </a:endParaRPr>
          </a:p>
        </p:txBody>
      </p:sp>
      <p:sp>
        <p:nvSpPr>
          <p:cNvPr id="2" name="Titel">
            <a:extLst>
              <a:ext uri="{FF2B5EF4-FFF2-40B4-BE49-F238E27FC236}">
                <a16:creationId xmlns:a16="http://schemas.microsoft.com/office/drawing/2014/main" id="{267E3957-8D29-5ABF-96F3-24F0FD5AE67E}"/>
              </a:ext>
            </a:extLst>
          </p:cNvPr>
          <p:cNvSpPr>
            <a:spLocks noGrp="1"/>
          </p:cNvSpPr>
          <p:nvPr>
            <p:ph type="title"/>
          </p:nvPr>
        </p:nvSpPr>
        <p:spPr>
          <a:xfrm>
            <a:off x="240663" y="339502"/>
            <a:ext cx="8533695" cy="503882"/>
          </a:xfrm>
          <a:prstGeom prst="rect">
            <a:avLst/>
          </a:prstGeom>
        </p:spPr>
        <p:txBody>
          <a:bodyPr/>
          <a:lstStyle/>
          <a:p>
            <a:r>
              <a:rPr lang="en-GB" dirty="0"/>
              <a:t>Two Higgs Doublet Models (2HDM)</a:t>
            </a:r>
          </a:p>
        </p:txBody>
      </p:sp>
      <mc:AlternateContent xmlns:mc="http://schemas.openxmlformats.org/markup-compatibility/2006">
        <mc:Choice xmlns:a14="http://schemas.microsoft.com/office/drawing/2010/main" Requires="a14">
          <p:sp>
            <p:nvSpPr>
              <p:cNvPr id="6" name="Textinhalt">
                <a:extLst>
                  <a:ext uri="{FF2B5EF4-FFF2-40B4-BE49-F238E27FC236}">
                    <a16:creationId xmlns:a16="http://schemas.microsoft.com/office/drawing/2014/main" id="{6DA13C78-DDBD-1151-72BF-4075293C3E18}"/>
                  </a:ext>
                </a:extLst>
              </p:cNvPr>
              <p:cNvSpPr>
                <a:spLocks noGrp="1"/>
              </p:cNvSpPr>
              <p:nvPr>
                <p:ph type="body" sz="quarter" idx="16"/>
              </p:nvPr>
            </p:nvSpPr>
            <p:spPr>
              <a:xfrm>
                <a:off x="214311" y="1203598"/>
                <a:ext cx="7409151" cy="3455715"/>
              </a:xfrm>
            </p:spPr>
            <p:txBody>
              <a:bodyPr/>
              <a:lstStyle/>
              <a:p>
                <a:r>
                  <a:rPr lang="en-GB" sz="1800" dirty="0"/>
                  <a:t>Second Higgs doublet </a:t>
                </a:r>
                <a:r>
                  <a:rPr lang="en-GB" sz="1800" dirty="0">
                    <a:sym typeface="Wingdings" panose="05000000000000000000" pitchFamily="2" charset="2"/>
                  </a:rPr>
                  <a:t> 5 different Higgs bosons (</a:t>
                </a:r>
                <a14:m>
                  <m:oMath xmlns:m="http://schemas.openxmlformats.org/officeDocument/2006/math">
                    <m:r>
                      <a:rPr lang="de-DE" sz="1800" b="0" i="1" smtClean="0">
                        <a:latin typeface="Cambria Math" panose="02040503050406030204" pitchFamily="18" charset="0"/>
                        <a:sym typeface="Wingdings" panose="05000000000000000000" pitchFamily="2" charset="2"/>
                      </a:rPr>
                      <m:t>h</m:t>
                    </m:r>
                  </m:oMath>
                </a14:m>
                <a:r>
                  <a:rPr lang="en-GB" sz="1800" dirty="0">
                    <a:sym typeface="Wingdings" panose="05000000000000000000" pitchFamily="2" charset="2"/>
                  </a:rPr>
                  <a:t> ,</a:t>
                </a:r>
                <a:r>
                  <a:rPr lang="de-DE" sz="1800" dirty="0">
                    <a:sym typeface="Wingdings" panose="05000000000000000000" pitchFamily="2" charset="2"/>
                  </a:rPr>
                  <a:t> </a:t>
                </a:r>
                <a14:m>
                  <m:oMath xmlns:m="http://schemas.openxmlformats.org/officeDocument/2006/math">
                    <m:r>
                      <m:rPr>
                        <m:sty m:val="p"/>
                      </m:rPr>
                      <a:rPr lang="de-DE" sz="1800" b="0" i="0" smtClean="0">
                        <a:latin typeface="Cambria Math" panose="02040503050406030204" pitchFamily="18" charset="0"/>
                        <a:sym typeface="Wingdings" panose="05000000000000000000" pitchFamily="2" charset="2"/>
                      </a:rPr>
                      <m:t>H</m:t>
                    </m:r>
                  </m:oMath>
                </a14:m>
                <a:r>
                  <a:rPr lang="en-GB" sz="1800" dirty="0">
                    <a:sym typeface="Wingdings" panose="05000000000000000000" pitchFamily="2" charset="2"/>
                  </a:rPr>
                  <a:t>, </a:t>
                </a:r>
                <a14:m>
                  <m:oMath xmlns:m="http://schemas.openxmlformats.org/officeDocument/2006/math">
                    <m:r>
                      <m:rPr>
                        <m:sty m:val="p"/>
                      </m:rPr>
                      <a:rPr lang="de-DE" sz="1800" b="0" i="0" smtClean="0">
                        <a:latin typeface="Cambria Math" panose="02040503050406030204" pitchFamily="18" charset="0"/>
                        <a:sym typeface="Wingdings" panose="05000000000000000000" pitchFamily="2" charset="2"/>
                      </a:rPr>
                      <m:t>A</m:t>
                    </m:r>
                    <m:r>
                      <a:rPr lang="de-DE" sz="1800" b="0" i="0" smtClean="0">
                        <a:latin typeface="Cambria Math" panose="02040503050406030204" pitchFamily="18" charset="0"/>
                        <a:sym typeface="Wingdings" panose="05000000000000000000" pitchFamily="2" charset="2"/>
                      </a:rPr>
                      <m:t>,  </m:t>
                    </m:r>
                    <m:sSup>
                      <m:sSupPr>
                        <m:ctrlPr>
                          <a:rPr lang="de-DE" sz="1800" b="0" i="1" smtClean="0">
                            <a:latin typeface="Cambria Math" panose="02040503050406030204" pitchFamily="18" charset="0"/>
                            <a:sym typeface="Wingdings" panose="05000000000000000000" pitchFamily="2" charset="2"/>
                          </a:rPr>
                        </m:ctrlPr>
                      </m:sSupPr>
                      <m:e>
                        <m:r>
                          <a:rPr lang="de-DE" sz="1800" b="0" i="1" smtClean="0">
                            <a:latin typeface="Cambria Math" panose="02040503050406030204" pitchFamily="18" charset="0"/>
                            <a:sym typeface="Wingdings" panose="05000000000000000000" pitchFamily="2" charset="2"/>
                          </a:rPr>
                          <m:t>𝐻</m:t>
                        </m:r>
                      </m:e>
                      <m:sup>
                        <m:r>
                          <a:rPr lang="de-DE" sz="1800" b="0" i="1" smtClean="0">
                            <a:latin typeface="Cambria Math" panose="02040503050406030204" pitchFamily="18" charset="0"/>
                            <a:ea typeface="Cambria Math" panose="02040503050406030204" pitchFamily="18" charset="0"/>
                            <a:sym typeface="Wingdings" panose="05000000000000000000" pitchFamily="2" charset="2"/>
                          </a:rPr>
                          <m:t>±</m:t>
                        </m:r>
                      </m:sup>
                    </m:sSup>
                  </m:oMath>
                </a14:m>
                <a:r>
                  <a:rPr lang="en-GB" sz="1800" dirty="0">
                    <a:sym typeface="Wingdings" panose="05000000000000000000" pitchFamily="2" charset="2"/>
                  </a:rPr>
                  <a:t>)</a:t>
                </a:r>
              </a:p>
              <a:p>
                <a:r>
                  <a:rPr lang="en-GB" sz="1800" dirty="0">
                    <a:sym typeface="Wingdings" panose="05000000000000000000" pitchFamily="2" charset="2"/>
                  </a:rPr>
                  <a:t>Free parameters</a:t>
                </a:r>
              </a:p>
              <a:p>
                <a:pPr lvl="1"/>
                <a:r>
                  <a:rPr lang="en-GB" sz="1800" dirty="0">
                    <a:sym typeface="Wingdings" panose="05000000000000000000" pitchFamily="2" charset="2"/>
                  </a:rPr>
                  <a:t>Masses of the Higgs bosons (</a:t>
                </a:r>
                <a14:m>
                  <m:oMath xmlns:m="http://schemas.openxmlformats.org/officeDocument/2006/math">
                    <m:sSub>
                      <m:sSubPr>
                        <m:ctrlPr>
                          <a:rPr lang="en-GB" sz="1800" i="1" smtClean="0">
                            <a:latin typeface="Cambria Math" panose="02040503050406030204" pitchFamily="18" charset="0"/>
                            <a:sym typeface="Wingdings" panose="05000000000000000000" pitchFamily="2" charset="2"/>
                          </a:rPr>
                        </m:ctrlPr>
                      </m:sSubPr>
                      <m:e>
                        <m:r>
                          <a:rPr lang="en-GB" sz="1800" b="0" i="1" smtClean="0">
                            <a:latin typeface="Cambria Math" panose="02040503050406030204" pitchFamily="18" charset="0"/>
                            <a:sym typeface="Wingdings" panose="05000000000000000000" pitchFamily="2" charset="2"/>
                          </a:rPr>
                          <m:t>𝑚</m:t>
                        </m:r>
                      </m:e>
                      <m:sub>
                        <m:r>
                          <a:rPr lang="en-GB" sz="1800" b="0" i="1" smtClean="0">
                            <a:latin typeface="Cambria Math" panose="02040503050406030204" pitchFamily="18" charset="0"/>
                            <a:sym typeface="Wingdings" panose="05000000000000000000" pitchFamily="2" charset="2"/>
                          </a:rPr>
                          <m:t>h</m:t>
                        </m:r>
                      </m:sub>
                    </m:sSub>
                  </m:oMath>
                </a14:m>
                <a:r>
                  <a:rPr lang="en-GB" sz="1800" dirty="0">
                    <a:sym typeface="Wingdings" panose="05000000000000000000" pitchFamily="2" charset="2"/>
                  </a:rPr>
                  <a:t>, </a:t>
                </a:r>
                <a14:m>
                  <m:oMath xmlns:m="http://schemas.openxmlformats.org/officeDocument/2006/math">
                    <m:sSub>
                      <m:sSubPr>
                        <m:ctrlPr>
                          <a:rPr lang="en-GB" sz="1800" i="1" smtClean="0">
                            <a:latin typeface="Cambria Math" panose="02040503050406030204" pitchFamily="18" charset="0"/>
                            <a:sym typeface="Wingdings" panose="05000000000000000000" pitchFamily="2" charset="2"/>
                          </a:rPr>
                        </m:ctrlPr>
                      </m:sSubPr>
                      <m:e>
                        <m:r>
                          <a:rPr lang="en-GB" sz="1800" i="1" smtClean="0">
                            <a:latin typeface="Cambria Math" panose="02040503050406030204" pitchFamily="18" charset="0"/>
                            <a:sym typeface="Wingdings" panose="05000000000000000000" pitchFamily="2" charset="2"/>
                          </a:rPr>
                          <m:t>𝑚</m:t>
                        </m:r>
                      </m:e>
                      <m:sub>
                        <m:r>
                          <a:rPr lang="en-GB" sz="1800" b="0" i="1" smtClean="0">
                            <a:latin typeface="Cambria Math" panose="02040503050406030204" pitchFamily="18" charset="0"/>
                            <a:sym typeface="Wingdings" panose="05000000000000000000" pitchFamily="2" charset="2"/>
                          </a:rPr>
                          <m:t>𝐻</m:t>
                        </m:r>
                      </m:sub>
                    </m:sSub>
                    <m:r>
                      <a:rPr lang="en-GB" sz="1800" b="0" i="1" smtClean="0">
                        <a:latin typeface="Cambria Math" panose="02040503050406030204" pitchFamily="18" charset="0"/>
                        <a:sym typeface="Wingdings" panose="05000000000000000000" pitchFamily="2" charset="2"/>
                      </a:rPr>
                      <m:t>,</m:t>
                    </m:r>
                    <m:sSub>
                      <m:sSubPr>
                        <m:ctrlPr>
                          <a:rPr lang="en-GB" sz="1800" i="1" smtClean="0">
                            <a:latin typeface="Cambria Math" panose="02040503050406030204" pitchFamily="18" charset="0"/>
                            <a:sym typeface="Wingdings" panose="05000000000000000000" pitchFamily="2" charset="2"/>
                          </a:rPr>
                        </m:ctrlPr>
                      </m:sSubPr>
                      <m:e>
                        <m:r>
                          <a:rPr lang="en-GB" sz="1800" i="1" smtClean="0">
                            <a:latin typeface="Cambria Math" panose="02040503050406030204" pitchFamily="18" charset="0"/>
                            <a:sym typeface="Wingdings" panose="05000000000000000000" pitchFamily="2" charset="2"/>
                          </a:rPr>
                          <m:t>𝑚</m:t>
                        </m:r>
                      </m:e>
                      <m:sub>
                        <m:r>
                          <a:rPr lang="en-GB" sz="1800" b="0" i="1" smtClean="0">
                            <a:latin typeface="Cambria Math" panose="02040503050406030204" pitchFamily="18" charset="0"/>
                            <a:sym typeface="Wingdings" panose="05000000000000000000" pitchFamily="2" charset="2"/>
                          </a:rPr>
                          <m:t>𝐴</m:t>
                        </m:r>
                      </m:sub>
                    </m:sSub>
                    <m:r>
                      <a:rPr lang="en-GB" sz="1800" b="0" i="1" smtClean="0">
                        <a:latin typeface="Cambria Math" panose="02040503050406030204" pitchFamily="18" charset="0"/>
                        <a:sym typeface="Wingdings" panose="05000000000000000000" pitchFamily="2" charset="2"/>
                      </a:rPr>
                      <m:t>,</m:t>
                    </m:r>
                    <m:sSup>
                      <m:sSupPr>
                        <m:ctrlPr>
                          <a:rPr lang="en-GB" sz="1800" b="0" i="1" smtClean="0">
                            <a:latin typeface="Cambria Math" panose="02040503050406030204" pitchFamily="18" charset="0"/>
                            <a:sym typeface="Wingdings" panose="05000000000000000000" pitchFamily="2" charset="2"/>
                          </a:rPr>
                        </m:ctrlPr>
                      </m:sSupPr>
                      <m:e>
                        <m:r>
                          <a:rPr lang="en-GB" sz="1800" b="0" i="1" smtClean="0">
                            <a:latin typeface="Cambria Math" panose="02040503050406030204" pitchFamily="18" charset="0"/>
                            <a:sym typeface="Wingdings" panose="05000000000000000000" pitchFamily="2" charset="2"/>
                          </a:rPr>
                          <m:t> </m:t>
                        </m:r>
                        <m:sSub>
                          <m:sSubPr>
                            <m:ctrlPr>
                              <a:rPr lang="en-GB" sz="1800" b="0" i="1" smtClean="0">
                                <a:latin typeface="Cambria Math" panose="02040503050406030204" pitchFamily="18" charset="0"/>
                                <a:sym typeface="Wingdings" panose="05000000000000000000" pitchFamily="2" charset="2"/>
                              </a:rPr>
                            </m:ctrlPr>
                          </m:sSubPr>
                          <m:e>
                            <m:r>
                              <a:rPr lang="en-GB" sz="1800" b="0" i="1" smtClean="0">
                                <a:latin typeface="Cambria Math" panose="02040503050406030204" pitchFamily="18" charset="0"/>
                                <a:sym typeface="Wingdings" panose="05000000000000000000" pitchFamily="2" charset="2"/>
                              </a:rPr>
                              <m:t>𝑚</m:t>
                            </m:r>
                          </m:e>
                          <m:sub>
                            <m:r>
                              <a:rPr lang="en-GB" sz="1800" b="0" i="1" smtClean="0">
                                <a:latin typeface="Cambria Math" panose="02040503050406030204" pitchFamily="18" charset="0"/>
                                <a:sym typeface="Wingdings" panose="05000000000000000000" pitchFamily="2" charset="2"/>
                              </a:rPr>
                              <m:t>𝐻</m:t>
                            </m:r>
                          </m:sub>
                        </m:sSub>
                      </m:e>
                      <m:sup>
                        <m:r>
                          <a:rPr lang="en-GB" sz="1800" b="0" i="1" smtClean="0">
                            <a:latin typeface="Cambria Math" panose="02040503050406030204" pitchFamily="18" charset="0"/>
                            <a:ea typeface="Cambria Math" panose="02040503050406030204" pitchFamily="18" charset="0"/>
                            <a:sym typeface="Wingdings" panose="05000000000000000000" pitchFamily="2" charset="2"/>
                          </a:rPr>
                          <m:t>±</m:t>
                        </m:r>
                      </m:sup>
                    </m:sSup>
                    <m:r>
                      <a:rPr lang="en-GB" sz="1800" b="0" i="1" smtClean="0">
                        <a:latin typeface="Cambria Math" panose="02040503050406030204" pitchFamily="18" charset="0"/>
                        <a:sym typeface="Wingdings" panose="05000000000000000000" pitchFamily="2" charset="2"/>
                      </a:rPr>
                      <m:t>)</m:t>
                    </m:r>
                  </m:oMath>
                </a14:m>
                <a:endParaRPr lang="en-GB" sz="1800" dirty="0">
                  <a:sym typeface="Wingdings" panose="05000000000000000000" pitchFamily="2" charset="2"/>
                </a:endParaRPr>
              </a:p>
              <a:p>
                <a:pPr lvl="1"/>
                <a:r>
                  <a:rPr lang="en-GB" sz="1800" dirty="0">
                    <a:sym typeface="Wingdings" panose="05000000000000000000" pitchFamily="2" charset="2"/>
                  </a:rPr>
                  <a:t>Ratio of the vacuum expectation values: </a:t>
                </a:r>
                <a14:m>
                  <m:oMath xmlns:m="http://schemas.openxmlformats.org/officeDocument/2006/math">
                    <m:func>
                      <m:funcPr>
                        <m:ctrlPr>
                          <a:rPr lang="de-DE" sz="1800" b="0" i="1" smtClean="0">
                            <a:latin typeface="Cambria Math" panose="02040503050406030204" pitchFamily="18" charset="0"/>
                            <a:sym typeface="Wingdings" panose="05000000000000000000" pitchFamily="2" charset="2"/>
                          </a:rPr>
                        </m:ctrlPr>
                      </m:funcPr>
                      <m:fName>
                        <m:r>
                          <m:rPr>
                            <m:sty m:val="p"/>
                          </m:rPr>
                          <a:rPr lang="de-DE" sz="1800" b="0" i="0" smtClean="0">
                            <a:latin typeface="Cambria Math" panose="02040503050406030204" pitchFamily="18" charset="0"/>
                            <a:sym typeface="Wingdings" panose="05000000000000000000" pitchFamily="2" charset="2"/>
                          </a:rPr>
                          <m:t>tan</m:t>
                        </m:r>
                      </m:fName>
                      <m:e>
                        <m:d>
                          <m:dPr>
                            <m:ctrlPr>
                              <a:rPr lang="de-DE" sz="1800" b="0" i="1" smtClean="0">
                                <a:latin typeface="Cambria Math" panose="02040503050406030204" pitchFamily="18" charset="0"/>
                                <a:sym typeface="Wingdings" panose="05000000000000000000" pitchFamily="2" charset="2"/>
                              </a:rPr>
                            </m:ctrlPr>
                          </m:dPr>
                          <m:e>
                            <m:r>
                              <a:rPr lang="de-DE" sz="1800" b="0" i="1" smtClean="0">
                                <a:latin typeface="Cambria Math" panose="02040503050406030204" pitchFamily="18" charset="0"/>
                                <a:ea typeface="Cambria Math" panose="02040503050406030204" pitchFamily="18" charset="0"/>
                                <a:sym typeface="Wingdings" panose="05000000000000000000" pitchFamily="2" charset="2"/>
                              </a:rPr>
                              <m:t>𝛽</m:t>
                            </m:r>
                          </m:e>
                        </m:d>
                      </m:e>
                    </m:func>
                    <m:r>
                      <a:rPr lang="de-DE" sz="1800" b="0" i="1" smtClean="0">
                        <a:latin typeface="Cambria Math" panose="02040503050406030204" pitchFamily="18" charset="0"/>
                        <a:ea typeface="Cambria Math" panose="02040503050406030204" pitchFamily="18" charset="0"/>
                        <a:sym typeface="Wingdings" panose="05000000000000000000" pitchFamily="2" charset="2"/>
                      </a:rPr>
                      <m:t>=</m:t>
                    </m:r>
                    <m:f>
                      <m:fPr>
                        <m:ctrlPr>
                          <a:rPr lang="de-DE" sz="1800" b="0" i="1" smtClean="0">
                            <a:latin typeface="Cambria Math" panose="02040503050406030204" pitchFamily="18" charset="0"/>
                            <a:ea typeface="Cambria Math" panose="02040503050406030204" pitchFamily="18" charset="0"/>
                            <a:sym typeface="Wingdings" panose="05000000000000000000" pitchFamily="2" charset="2"/>
                          </a:rPr>
                        </m:ctrlPr>
                      </m:fPr>
                      <m:num>
                        <m:sSub>
                          <m:sSubPr>
                            <m:ctrlPr>
                              <a:rPr lang="de-DE"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de-DE" sz="1800" b="0" i="1" smtClean="0">
                                <a:latin typeface="Cambria Math" panose="02040503050406030204" pitchFamily="18" charset="0"/>
                                <a:ea typeface="Cambria Math" panose="02040503050406030204" pitchFamily="18" charset="0"/>
                                <a:sym typeface="Wingdings" panose="05000000000000000000" pitchFamily="2" charset="2"/>
                              </a:rPr>
                              <m:t>𝑣</m:t>
                            </m:r>
                          </m:e>
                          <m:sub>
                            <m:r>
                              <a:rPr lang="de-DE" sz="1800" b="0" i="1" smtClean="0">
                                <a:latin typeface="Cambria Math" panose="02040503050406030204" pitchFamily="18" charset="0"/>
                                <a:ea typeface="Cambria Math" panose="02040503050406030204" pitchFamily="18" charset="0"/>
                                <a:sym typeface="Wingdings" panose="05000000000000000000" pitchFamily="2" charset="2"/>
                              </a:rPr>
                              <m:t>1</m:t>
                            </m:r>
                          </m:sub>
                        </m:sSub>
                      </m:num>
                      <m:den>
                        <m:sSub>
                          <m:sSubPr>
                            <m:ctrlPr>
                              <a:rPr lang="de-DE"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de-DE" sz="1800" b="0" i="1" smtClean="0">
                                <a:latin typeface="Cambria Math" panose="02040503050406030204" pitchFamily="18" charset="0"/>
                                <a:ea typeface="Cambria Math" panose="02040503050406030204" pitchFamily="18" charset="0"/>
                                <a:sym typeface="Wingdings" panose="05000000000000000000" pitchFamily="2" charset="2"/>
                              </a:rPr>
                              <m:t>𝑣</m:t>
                            </m:r>
                          </m:e>
                          <m:sub>
                            <m:r>
                              <a:rPr lang="de-DE" sz="1800" b="0" i="1" smtClean="0">
                                <a:latin typeface="Cambria Math" panose="02040503050406030204" pitchFamily="18" charset="0"/>
                                <a:ea typeface="Cambria Math" panose="02040503050406030204" pitchFamily="18" charset="0"/>
                                <a:sym typeface="Wingdings" panose="05000000000000000000" pitchFamily="2" charset="2"/>
                              </a:rPr>
                              <m:t>2</m:t>
                            </m:r>
                          </m:sub>
                        </m:sSub>
                      </m:den>
                    </m:f>
                  </m:oMath>
                </a14:m>
                <a:endParaRPr lang="en-GB" sz="1800" dirty="0">
                  <a:sym typeface="Wingdings" panose="05000000000000000000" pitchFamily="2" charset="2"/>
                </a:endParaRPr>
              </a:p>
              <a:p>
                <a:pPr lvl="1"/>
                <a:r>
                  <a:rPr lang="en-US" sz="1800" dirty="0">
                    <a:sym typeface="Wingdings" panose="05000000000000000000" pitchFamily="2" charset="2"/>
                  </a:rPr>
                  <a:t>Mixing angle </a:t>
                </a:r>
                <a14:m>
                  <m:oMath xmlns:m="http://schemas.openxmlformats.org/officeDocument/2006/math">
                    <m:r>
                      <a:rPr lang="el-GR" sz="1800" i="1" smtClean="0">
                        <a:latin typeface="Cambria Math" panose="02040503050406030204" pitchFamily="18" charset="0"/>
                        <a:ea typeface="Cambria Math" panose="02040503050406030204" pitchFamily="18" charset="0"/>
                        <a:sym typeface="Wingdings" panose="05000000000000000000" pitchFamily="2" charset="2"/>
                      </a:rPr>
                      <m:t>𝛼</m:t>
                    </m:r>
                  </m:oMath>
                </a14:m>
                <a:r>
                  <a:rPr lang="en-GB" sz="1800" dirty="0">
                    <a:sym typeface="Wingdings" panose="05000000000000000000" pitchFamily="2" charset="2"/>
                  </a:rPr>
                  <a:t> </a:t>
                </a:r>
                <a:r>
                  <a:rPr lang="en-US" sz="1800" dirty="0">
                    <a:sym typeface="Wingdings" panose="05000000000000000000" pitchFamily="2" charset="2"/>
                  </a:rPr>
                  <a:t>between the CP-even Higgs bosons</a:t>
                </a:r>
                <a:r>
                  <a:rPr lang="en-GB" sz="1800" dirty="0">
                    <a:sym typeface="Wingdings" panose="05000000000000000000" pitchFamily="2" charset="2"/>
                  </a:rPr>
                  <a:t> </a:t>
                </a:r>
              </a:p>
              <a:p>
                <a:r>
                  <a:rPr lang="en-GB" sz="1800" dirty="0">
                    <a:sym typeface="Wingdings" panose="05000000000000000000" pitchFamily="2" charset="2"/>
                  </a:rPr>
                  <a:t>“Alignment limit”: </a:t>
                </a:r>
                <a14:m>
                  <m:oMath xmlns:m="http://schemas.openxmlformats.org/officeDocument/2006/math">
                    <m:func>
                      <m:funcPr>
                        <m:ctrlPr>
                          <a:rPr lang="de-DE" sz="1800" b="0" i="1" smtClean="0">
                            <a:latin typeface="Cambria Math" panose="02040503050406030204" pitchFamily="18" charset="0"/>
                            <a:sym typeface="Wingdings" panose="05000000000000000000" pitchFamily="2" charset="2"/>
                          </a:rPr>
                        </m:ctrlPr>
                      </m:funcPr>
                      <m:fName>
                        <m:r>
                          <m:rPr>
                            <m:sty m:val="p"/>
                          </m:rPr>
                          <a:rPr lang="de-DE" sz="1800" b="0" i="0" smtClean="0">
                            <a:latin typeface="Cambria Math" panose="02040503050406030204" pitchFamily="18" charset="0"/>
                            <a:sym typeface="Wingdings" panose="05000000000000000000" pitchFamily="2" charset="2"/>
                          </a:rPr>
                          <m:t>cos</m:t>
                        </m:r>
                      </m:fName>
                      <m:e>
                        <m:d>
                          <m:dPr>
                            <m:ctrlPr>
                              <a:rPr lang="de-DE" sz="1800" b="0" i="1" smtClean="0">
                                <a:latin typeface="Cambria Math" panose="02040503050406030204" pitchFamily="18" charset="0"/>
                                <a:sym typeface="Wingdings" panose="05000000000000000000" pitchFamily="2" charset="2"/>
                              </a:rPr>
                            </m:ctrlPr>
                          </m:dPr>
                          <m:e>
                            <m:r>
                              <a:rPr lang="de-DE" sz="1800" b="0" i="1" smtClean="0">
                                <a:latin typeface="Cambria Math" panose="02040503050406030204" pitchFamily="18" charset="0"/>
                                <a:ea typeface="Cambria Math" panose="02040503050406030204" pitchFamily="18" charset="0"/>
                                <a:sym typeface="Wingdings" panose="05000000000000000000" pitchFamily="2" charset="2"/>
                              </a:rPr>
                              <m:t>𝛽</m:t>
                            </m:r>
                            <m:r>
                              <a:rPr lang="de-DE" sz="1800" b="0" i="1" smtClean="0">
                                <a:latin typeface="Cambria Math" panose="02040503050406030204" pitchFamily="18" charset="0"/>
                                <a:ea typeface="Cambria Math" panose="02040503050406030204" pitchFamily="18" charset="0"/>
                                <a:sym typeface="Wingdings" panose="05000000000000000000" pitchFamily="2" charset="2"/>
                              </a:rPr>
                              <m:t>−</m:t>
                            </m:r>
                            <m:r>
                              <a:rPr lang="de-DE" sz="1800" b="0" i="1" smtClean="0">
                                <a:latin typeface="Cambria Math" panose="02040503050406030204" pitchFamily="18" charset="0"/>
                                <a:ea typeface="Cambria Math" panose="02040503050406030204" pitchFamily="18" charset="0"/>
                                <a:sym typeface="Wingdings" panose="05000000000000000000" pitchFamily="2" charset="2"/>
                              </a:rPr>
                              <m:t>𝛼</m:t>
                            </m:r>
                          </m:e>
                        </m:d>
                      </m:e>
                    </m:func>
                    <m:r>
                      <a:rPr lang="de-DE" sz="1800" b="0" i="1" smtClean="0">
                        <a:latin typeface="Cambria Math" panose="02040503050406030204" pitchFamily="18" charset="0"/>
                        <a:ea typeface="Cambria Math" panose="02040503050406030204" pitchFamily="18" charset="0"/>
                        <a:sym typeface="Wingdings" panose="05000000000000000000" pitchFamily="2" charset="2"/>
                      </a:rPr>
                      <m:t>→0</m:t>
                    </m:r>
                  </m:oMath>
                </a14:m>
                <a:endParaRPr lang="de-DE" sz="1800" b="0" dirty="0">
                  <a:ea typeface="Cambria Math" panose="02040503050406030204" pitchFamily="18" charset="0"/>
                  <a:sym typeface="Wingdings" panose="05000000000000000000" pitchFamily="2" charset="2"/>
                </a:endParaRPr>
              </a:p>
              <a:p>
                <a:pPr lvl="1"/>
                <a:r>
                  <a:rPr lang="en-US" sz="1800" dirty="0">
                    <a:solidFill>
                      <a:schemeClr val="bg2"/>
                    </a:solidFill>
                  </a:rPr>
                  <a:t>Beyond the standard model h boson couples like the standard model Higgs boson</a:t>
                </a:r>
                <a:endParaRPr lang="en-GB" sz="1800" dirty="0">
                  <a:solidFill>
                    <a:schemeClr val="bg2"/>
                  </a:solidFill>
                  <a:sym typeface="Wingdings" panose="05000000000000000000" pitchFamily="2" charset="2"/>
                </a:endParaRPr>
              </a:p>
              <a:p>
                <a:endParaRPr lang="de-DE" dirty="0"/>
              </a:p>
            </p:txBody>
          </p:sp>
        </mc:Choice>
        <mc:Fallback>
          <p:sp>
            <p:nvSpPr>
              <p:cNvPr id="6" name="Textinhalt">
                <a:extLst>
                  <a:ext uri="{FF2B5EF4-FFF2-40B4-BE49-F238E27FC236}">
                    <a16:creationId xmlns:a16="http://schemas.microsoft.com/office/drawing/2014/main" id="{6DA13C78-DDBD-1151-72BF-4075293C3E18}"/>
                  </a:ext>
                </a:extLst>
              </p:cNvPr>
              <p:cNvSpPr>
                <a:spLocks noGrp="1" noRot="1" noChangeAspect="1" noMove="1" noResize="1" noEditPoints="1" noAdjustHandles="1" noChangeArrowheads="1" noChangeShapeType="1" noTextEdit="1"/>
              </p:cNvSpPr>
              <p:nvPr>
                <p:ph type="body" sz="quarter" idx="16"/>
              </p:nvPr>
            </p:nvSpPr>
            <p:spPr>
              <a:xfrm>
                <a:off x="214311" y="1203598"/>
                <a:ext cx="7409151" cy="3455715"/>
              </a:xfrm>
              <a:blipFill>
                <a:blip r:embed="rId3"/>
                <a:stretch>
                  <a:fillRect l="-493" t="-705"/>
                </a:stretch>
              </a:blipFill>
            </p:spPr>
            <p:txBody>
              <a:bodyPr/>
              <a:lstStyle/>
              <a:p>
                <a:r>
                  <a:rPr lang="en-US">
                    <a:noFill/>
                  </a:rPr>
                  <a:t> </a:t>
                </a:r>
              </a:p>
            </p:txBody>
          </p:sp>
        </mc:Fallback>
      </mc:AlternateContent>
      <p:sp>
        <p:nvSpPr>
          <p:cNvPr id="5" name="Foliennummer">
            <a:extLst>
              <a:ext uri="{FF2B5EF4-FFF2-40B4-BE49-F238E27FC236}">
                <a16:creationId xmlns:a16="http://schemas.microsoft.com/office/drawing/2014/main" id="{B0157848-91D0-6447-9073-4C48047548B8}"/>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2</a:t>
            </a:fld>
            <a:endParaRPr lang="de-DE" dirty="0"/>
          </a:p>
        </p:txBody>
      </p:sp>
      <p:sp>
        <p:nvSpPr>
          <p:cNvPr id="3" name="Oval 2">
            <a:extLst>
              <a:ext uri="{FF2B5EF4-FFF2-40B4-BE49-F238E27FC236}">
                <a16:creationId xmlns:a16="http://schemas.microsoft.com/office/drawing/2014/main" id="{98642928-7C6D-F40A-9820-13F4C06D22EC}"/>
              </a:ext>
            </a:extLst>
          </p:cNvPr>
          <p:cNvSpPr/>
          <p:nvPr/>
        </p:nvSpPr>
        <p:spPr>
          <a:xfrm>
            <a:off x="7668384" y="1365759"/>
            <a:ext cx="360000" cy="3600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h</a:t>
            </a:r>
          </a:p>
        </p:txBody>
      </p:sp>
      <p:sp>
        <p:nvSpPr>
          <p:cNvPr id="4" name="Oval 3">
            <a:extLst>
              <a:ext uri="{FF2B5EF4-FFF2-40B4-BE49-F238E27FC236}">
                <a16:creationId xmlns:a16="http://schemas.microsoft.com/office/drawing/2014/main" id="{3781C75C-A352-EE94-2B09-86815563A15F}"/>
              </a:ext>
            </a:extLst>
          </p:cNvPr>
          <p:cNvSpPr/>
          <p:nvPr/>
        </p:nvSpPr>
        <p:spPr>
          <a:xfrm>
            <a:off x="8316416" y="1371512"/>
            <a:ext cx="360000" cy="3600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H</a:t>
            </a:r>
          </a:p>
        </p:txBody>
      </p:sp>
      <p:sp>
        <p:nvSpPr>
          <p:cNvPr id="7" name="TextBox 6">
            <a:extLst>
              <a:ext uri="{FF2B5EF4-FFF2-40B4-BE49-F238E27FC236}">
                <a16:creationId xmlns:a16="http://schemas.microsoft.com/office/drawing/2014/main" id="{CE68C8E3-6425-604C-78DA-7D73E5A59C3E}"/>
              </a:ext>
            </a:extLst>
          </p:cNvPr>
          <p:cNvSpPr txBox="1"/>
          <p:nvPr/>
        </p:nvSpPr>
        <p:spPr>
          <a:xfrm>
            <a:off x="7380313" y="1707654"/>
            <a:ext cx="1656184" cy="307777"/>
          </a:xfrm>
          <a:prstGeom prst="rect">
            <a:avLst/>
          </a:prstGeom>
          <a:noFill/>
        </p:spPr>
        <p:txBody>
          <a:bodyPr wrap="square" rtlCol="0">
            <a:spAutoFit/>
          </a:bodyPr>
          <a:lstStyle/>
          <a:p>
            <a:r>
              <a:rPr lang="en-US" sz="1400" dirty="0">
                <a:solidFill>
                  <a:srgbClr val="92D050"/>
                </a:solidFill>
              </a:rPr>
              <a:t>Neutral CP-even</a:t>
            </a:r>
          </a:p>
        </p:txBody>
      </p:sp>
      <p:sp>
        <p:nvSpPr>
          <p:cNvPr id="8" name="Oval 7">
            <a:extLst>
              <a:ext uri="{FF2B5EF4-FFF2-40B4-BE49-F238E27FC236}">
                <a16:creationId xmlns:a16="http://schemas.microsoft.com/office/drawing/2014/main" id="{7394664F-579E-E108-8334-43C9957F4A9E}"/>
              </a:ext>
            </a:extLst>
          </p:cNvPr>
          <p:cNvSpPr/>
          <p:nvPr/>
        </p:nvSpPr>
        <p:spPr>
          <a:xfrm>
            <a:off x="7969113" y="2119515"/>
            <a:ext cx="360000" cy="360000"/>
          </a:xfrm>
          <a:prstGeom prst="ellipse">
            <a:avLst/>
          </a:prstGeom>
          <a:solidFill>
            <a:srgbClr val="007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A</a:t>
            </a:r>
          </a:p>
        </p:txBody>
      </p:sp>
      <p:sp>
        <p:nvSpPr>
          <p:cNvPr id="9" name="TextBox 8">
            <a:extLst>
              <a:ext uri="{FF2B5EF4-FFF2-40B4-BE49-F238E27FC236}">
                <a16:creationId xmlns:a16="http://schemas.microsoft.com/office/drawing/2014/main" id="{EC516A68-8188-6C70-4989-A6A09A95DBFE}"/>
              </a:ext>
            </a:extLst>
          </p:cNvPr>
          <p:cNvSpPr txBox="1"/>
          <p:nvPr/>
        </p:nvSpPr>
        <p:spPr>
          <a:xfrm>
            <a:off x="7380313" y="2489579"/>
            <a:ext cx="1656184" cy="307777"/>
          </a:xfrm>
          <a:prstGeom prst="rect">
            <a:avLst/>
          </a:prstGeom>
          <a:noFill/>
        </p:spPr>
        <p:txBody>
          <a:bodyPr wrap="square" rtlCol="0">
            <a:spAutoFit/>
          </a:bodyPr>
          <a:lstStyle/>
          <a:p>
            <a:r>
              <a:rPr lang="en-US" sz="1400" dirty="0">
                <a:solidFill>
                  <a:srgbClr val="007C00"/>
                </a:solidFill>
              </a:rPr>
              <a:t>Neutral CP-odd</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87D3B73-114B-742B-D91F-73AB753AB474}"/>
                  </a:ext>
                </a:extLst>
              </p:cNvPr>
              <p:cNvSpPr txBox="1"/>
              <p:nvPr/>
            </p:nvSpPr>
            <p:spPr>
              <a:xfrm>
                <a:off x="7638749" y="3005863"/>
                <a:ext cx="360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tx2"/>
                              </a:solidFill>
                              <a:latin typeface="Cambria Math" panose="02040503050406030204" pitchFamily="18" charset="0"/>
                            </a:rPr>
                          </m:ctrlPr>
                        </m:sSupPr>
                        <m:e>
                          <m:r>
                            <m:rPr>
                              <m:sty m:val="p"/>
                            </m:rPr>
                            <a:rPr lang="de-DE" b="0" i="0" smtClean="0">
                              <a:solidFill>
                                <a:schemeClr val="tx2"/>
                              </a:solidFill>
                              <a:latin typeface="Cambria Math" panose="02040503050406030204" pitchFamily="18" charset="0"/>
                            </a:rPr>
                            <m:t>H</m:t>
                          </m:r>
                        </m:e>
                        <m:sup>
                          <m:r>
                            <a:rPr lang="de-DE" b="0" i="1" smtClean="0">
                              <a:solidFill>
                                <a:schemeClr val="tx2"/>
                              </a:solidFill>
                              <a:latin typeface="Cambria Math" panose="02040503050406030204" pitchFamily="18" charset="0"/>
                            </a:rPr>
                            <m:t>+</m:t>
                          </m:r>
                        </m:sup>
                      </m:sSup>
                    </m:oMath>
                  </m:oMathPara>
                </a14:m>
                <a:endParaRPr lang="en-US" dirty="0"/>
              </a:p>
            </p:txBody>
          </p:sp>
        </mc:Choice>
        <mc:Fallback>
          <p:sp>
            <p:nvSpPr>
              <p:cNvPr id="10" name="TextBox 9">
                <a:extLst>
                  <a:ext uri="{FF2B5EF4-FFF2-40B4-BE49-F238E27FC236}">
                    <a16:creationId xmlns:a16="http://schemas.microsoft.com/office/drawing/2014/main" id="{A87D3B73-114B-742B-D91F-73AB753AB474}"/>
                  </a:ext>
                </a:extLst>
              </p:cNvPr>
              <p:cNvSpPr txBox="1">
                <a:spLocks noRot="1" noChangeAspect="1" noMove="1" noResize="1" noEditPoints="1" noAdjustHandles="1" noChangeArrowheads="1" noChangeShapeType="1" noTextEdit="1"/>
              </p:cNvSpPr>
              <p:nvPr/>
            </p:nvSpPr>
            <p:spPr>
              <a:xfrm>
                <a:off x="7638749" y="3005863"/>
                <a:ext cx="360000" cy="369332"/>
              </a:xfrm>
              <a:prstGeom prst="rect">
                <a:avLst/>
              </a:prstGeom>
              <a:blipFill>
                <a:blip r:embed="rId4"/>
                <a:stretch>
                  <a:fillRect r="-203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05FE583-EB57-BB4F-084D-B553A70EAA93}"/>
                  </a:ext>
                </a:extLst>
              </p:cNvPr>
              <p:cNvSpPr txBox="1"/>
              <p:nvPr/>
            </p:nvSpPr>
            <p:spPr>
              <a:xfrm>
                <a:off x="8224919" y="3012064"/>
                <a:ext cx="360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tx2"/>
                              </a:solidFill>
                              <a:latin typeface="Cambria Math" panose="02040503050406030204" pitchFamily="18" charset="0"/>
                            </a:rPr>
                          </m:ctrlPr>
                        </m:sSupPr>
                        <m:e>
                          <m:r>
                            <m:rPr>
                              <m:sty m:val="p"/>
                            </m:rPr>
                            <a:rPr lang="de-DE" b="0" i="0" smtClean="0">
                              <a:solidFill>
                                <a:schemeClr val="tx2"/>
                              </a:solidFill>
                              <a:latin typeface="Cambria Math" panose="02040503050406030204" pitchFamily="18" charset="0"/>
                            </a:rPr>
                            <m:t>H</m:t>
                          </m:r>
                        </m:e>
                        <m:sup>
                          <m:r>
                            <a:rPr lang="de-DE" b="0" i="1" smtClean="0">
                              <a:solidFill>
                                <a:schemeClr val="tx2"/>
                              </a:solidFill>
                              <a:latin typeface="Cambria Math" panose="02040503050406030204" pitchFamily="18" charset="0"/>
                            </a:rPr>
                            <m:t>−</m:t>
                          </m:r>
                        </m:sup>
                      </m:sSup>
                    </m:oMath>
                  </m:oMathPara>
                </a14:m>
                <a:endParaRPr lang="en-US" dirty="0"/>
              </a:p>
            </p:txBody>
          </p:sp>
        </mc:Choice>
        <mc:Fallback>
          <p:sp>
            <p:nvSpPr>
              <p:cNvPr id="11" name="TextBox 10">
                <a:extLst>
                  <a:ext uri="{FF2B5EF4-FFF2-40B4-BE49-F238E27FC236}">
                    <a16:creationId xmlns:a16="http://schemas.microsoft.com/office/drawing/2014/main" id="{305FE583-EB57-BB4F-084D-B553A70EAA93}"/>
                  </a:ext>
                </a:extLst>
              </p:cNvPr>
              <p:cNvSpPr txBox="1">
                <a:spLocks noRot="1" noChangeAspect="1" noMove="1" noResize="1" noEditPoints="1" noAdjustHandles="1" noChangeArrowheads="1" noChangeShapeType="1" noTextEdit="1"/>
              </p:cNvSpPr>
              <p:nvPr/>
            </p:nvSpPr>
            <p:spPr>
              <a:xfrm>
                <a:off x="8224919" y="3012064"/>
                <a:ext cx="360000" cy="369332"/>
              </a:xfrm>
              <a:prstGeom prst="rect">
                <a:avLst/>
              </a:prstGeom>
              <a:blipFill>
                <a:blip r:embed="rId5"/>
                <a:stretch>
                  <a:fillRect r="-1355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7BC5620-8E16-6B71-848B-A27F01EA4966}"/>
              </a:ext>
            </a:extLst>
          </p:cNvPr>
          <p:cNvSpPr txBox="1"/>
          <p:nvPr/>
        </p:nvSpPr>
        <p:spPr>
          <a:xfrm>
            <a:off x="7763273" y="3480567"/>
            <a:ext cx="893711" cy="307777"/>
          </a:xfrm>
          <a:prstGeom prst="rect">
            <a:avLst/>
          </a:prstGeom>
          <a:noFill/>
        </p:spPr>
        <p:txBody>
          <a:bodyPr wrap="square" rtlCol="0">
            <a:spAutoFit/>
          </a:bodyPr>
          <a:lstStyle/>
          <a:p>
            <a:r>
              <a:rPr lang="en-US" sz="1400" dirty="0">
                <a:solidFill>
                  <a:srgbClr val="3CE494"/>
                </a:solidFill>
              </a:rPr>
              <a:t>Charged </a:t>
            </a:r>
          </a:p>
        </p:txBody>
      </p:sp>
      <p:sp>
        <p:nvSpPr>
          <p:cNvPr id="15" name="TextBox 14">
            <a:extLst>
              <a:ext uri="{FF2B5EF4-FFF2-40B4-BE49-F238E27FC236}">
                <a16:creationId xmlns:a16="http://schemas.microsoft.com/office/drawing/2014/main" id="{A6288E68-158E-EA87-4B6D-2D42900826FB}"/>
              </a:ext>
            </a:extLst>
          </p:cNvPr>
          <p:cNvSpPr txBox="1"/>
          <p:nvPr/>
        </p:nvSpPr>
        <p:spPr>
          <a:xfrm>
            <a:off x="3628473" y="4766400"/>
            <a:ext cx="1887055" cy="246221"/>
          </a:xfrm>
          <a:prstGeom prst="rect">
            <a:avLst/>
          </a:prstGeom>
          <a:noFill/>
        </p:spPr>
        <p:txBody>
          <a:bodyPr wrap="none" rtlCol="0">
            <a:spAutoFit/>
          </a:bodyPr>
          <a:lstStyle/>
          <a:p>
            <a:r>
              <a:rPr lang="en-US" sz="1000" dirty="0" err="1">
                <a:solidFill>
                  <a:schemeClr val="accent6">
                    <a:lumMod val="75000"/>
                  </a:schemeClr>
                </a:solidFill>
              </a:rPr>
              <a:t>arXiv</a:t>
            </a:r>
            <a:r>
              <a:rPr lang="en-US" sz="1000" dirty="0">
                <a:solidFill>
                  <a:schemeClr val="accent6">
                    <a:lumMod val="75000"/>
                  </a:schemeClr>
                </a:solidFill>
              </a:rPr>
              <a:t>: 1106.0034, 2004.04172</a:t>
            </a:r>
          </a:p>
        </p:txBody>
      </p:sp>
    </p:spTree>
    <p:extLst>
      <p:ext uri="{BB962C8B-B14F-4D97-AF65-F5344CB8AC3E}">
        <p14:creationId xmlns:p14="http://schemas.microsoft.com/office/powerpoint/2010/main" val="3140653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4A85-73A8-DFED-8126-5EEF58D6442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inhalt">
                <a:extLst>
                  <a:ext uri="{FF2B5EF4-FFF2-40B4-BE49-F238E27FC236}">
                    <a16:creationId xmlns:a16="http://schemas.microsoft.com/office/drawing/2014/main" id="{F4F26EFF-9E08-2B16-7D6B-B6346F5063CA}"/>
                  </a:ext>
                </a:extLst>
              </p:cNvPr>
              <p:cNvSpPr>
                <a:spLocks noGrp="1"/>
              </p:cNvSpPr>
              <p:nvPr>
                <p:ph type="body" sz="quarter" idx="16"/>
              </p:nvPr>
            </p:nvSpPr>
            <p:spPr>
              <a:xfrm>
                <a:off x="214311" y="1203598"/>
                <a:ext cx="5725841" cy="3455715"/>
              </a:xfrm>
            </p:spPr>
            <p:txBody>
              <a:bodyPr/>
              <a:lstStyle/>
              <a:p>
                <a:r>
                  <a:rPr lang="en-GB" sz="1800" dirty="0"/>
                  <a:t>Search targets </a:t>
                </a:r>
                <a14:m>
                  <m:oMath xmlns:m="http://schemas.openxmlformats.org/officeDocument/2006/math">
                    <m:r>
                      <a:rPr lang="en-GB" sz="1800" i="1" smtClean="0">
                        <a:latin typeface="Cambria Math" panose="02040503050406030204" pitchFamily="18" charset="0"/>
                      </a:rPr>
                      <m:t>𝐴</m:t>
                    </m:r>
                    <m:r>
                      <a:rPr lang="de-DE" sz="1800" b="0" i="1" smtClean="0">
                        <a:latin typeface="Cambria Math" panose="02040503050406030204" pitchFamily="18" charset="0"/>
                      </a:rPr>
                      <m:t> →</m:t>
                    </m:r>
                    <m:r>
                      <a:rPr lang="de-DE" sz="1800" b="0" i="1" smtClean="0">
                        <a:latin typeface="Cambria Math" panose="02040503050406030204" pitchFamily="18" charset="0"/>
                      </a:rPr>
                      <m:t>𝑍𝐻</m:t>
                    </m:r>
                  </m:oMath>
                </a14:m>
                <a:r>
                  <a:rPr lang="en-GB" sz="1800" dirty="0"/>
                  <a:t> with decay of </a:t>
                </a:r>
                <a14:m>
                  <m:oMath xmlns:m="http://schemas.openxmlformats.org/officeDocument/2006/math">
                    <m:r>
                      <a:rPr lang="de-DE" sz="1800" b="0" i="1" smtClean="0">
                        <a:latin typeface="Cambria Math" panose="02040503050406030204" pitchFamily="18" charset="0"/>
                      </a:rPr>
                      <m:t>𝐻</m:t>
                    </m:r>
                    <m:r>
                      <a:rPr lang="de-DE" sz="1800" b="0" i="1" smtClean="0">
                        <a:latin typeface="Cambria Math" panose="02040503050406030204" pitchFamily="18" charset="0"/>
                      </a:rPr>
                      <m:t>→</m:t>
                    </m:r>
                    <m:r>
                      <a:rPr lang="de-DE" sz="1800" b="0" i="1" smtClean="0">
                        <a:latin typeface="Cambria Math" panose="02040503050406030204" pitchFamily="18" charset="0"/>
                      </a:rPr>
                      <m:t>𝑡</m:t>
                    </m:r>
                    <m:acc>
                      <m:accPr>
                        <m:chr m:val="̅"/>
                        <m:ctrlPr>
                          <a:rPr lang="de-DE" sz="1800" b="0" i="1" smtClean="0">
                            <a:latin typeface="Cambria Math" panose="02040503050406030204" pitchFamily="18" charset="0"/>
                          </a:rPr>
                        </m:ctrlPr>
                      </m:accPr>
                      <m:e>
                        <m:r>
                          <a:rPr lang="de-DE" sz="1800" b="0" i="1" smtClean="0">
                            <a:latin typeface="Cambria Math" panose="02040503050406030204" pitchFamily="18" charset="0"/>
                          </a:rPr>
                          <m:t>𝑡</m:t>
                        </m:r>
                      </m:e>
                    </m:acc>
                  </m:oMath>
                </a14:m>
                <a:r>
                  <a:rPr lang="en-GB" sz="1800" dirty="0"/>
                  <a:t>       </a:t>
                </a:r>
                <a:r>
                  <a:rPr lang="en-US" sz="1800" dirty="0"/>
                  <a:t>(see previous talk by Yannick Fischer)</a:t>
                </a:r>
                <a:endParaRPr lang="en-GB" sz="1800" dirty="0"/>
              </a:p>
              <a:p>
                <a:r>
                  <a:rPr lang="en-GB" sz="1800" dirty="0"/>
                  <a:t>Focus on hadronic decay of </a:t>
                </a:r>
                <a14:m>
                  <m:oMath xmlns:m="http://schemas.openxmlformats.org/officeDocument/2006/math">
                    <m:r>
                      <a:rPr lang="de-DE" sz="1800" b="0" i="1" smtClean="0">
                        <a:latin typeface="Cambria Math" panose="02040503050406030204" pitchFamily="18" charset="0"/>
                      </a:rPr>
                      <m:t>𝑡</m:t>
                    </m:r>
                    <m:acc>
                      <m:accPr>
                        <m:chr m:val="̅"/>
                        <m:ctrlPr>
                          <a:rPr lang="de-DE" sz="1800" b="0" i="1" smtClean="0">
                            <a:latin typeface="Cambria Math" panose="02040503050406030204" pitchFamily="18" charset="0"/>
                          </a:rPr>
                        </m:ctrlPr>
                      </m:accPr>
                      <m:e>
                        <m:r>
                          <a:rPr lang="de-DE" sz="1800" b="0" i="1" smtClean="0">
                            <a:latin typeface="Cambria Math" panose="02040503050406030204" pitchFamily="18" charset="0"/>
                          </a:rPr>
                          <m:t>𝑡</m:t>
                        </m:r>
                      </m:e>
                    </m:acc>
                  </m:oMath>
                </a14:m>
                <a:endParaRPr lang="en-GB" sz="1800" dirty="0"/>
              </a:p>
              <a:p>
                <a:r>
                  <a:rPr lang="en-US" sz="1800" dirty="0"/>
                  <a:t>CMS result with 138/fb of Run 2 data at 13 TeV</a:t>
                </a:r>
                <a14:m>
                  <m:oMath xmlns:m="http://schemas.openxmlformats.org/officeDocument/2006/math">
                    <m:sSup>
                      <m:sSupPr>
                        <m:ctrlPr>
                          <a:rPr lang="en-US" sz="1800" i="1" smtClean="0">
                            <a:latin typeface="Cambria Math" panose="02040503050406030204" pitchFamily="18" charset="0"/>
                          </a:rPr>
                        </m:ctrlPr>
                      </m:sSupPr>
                      <m:e>
                        <m:r>
                          <a:rPr lang="de-DE" sz="1800" b="0" i="1" smtClean="0">
                            <a:latin typeface="Cambria Math" panose="02040503050406030204" pitchFamily="18" charset="0"/>
                          </a:rPr>
                          <m:t> </m:t>
                        </m:r>
                      </m:e>
                      <m:sup>
                        <m:r>
                          <a:rPr lang="de-DE" sz="1800" b="0" i="1" smtClean="0">
                            <a:latin typeface="Cambria Math" panose="02040503050406030204" pitchFamily="18" charset="0"/>
                          </a:rPr>
                          <m:t>1</m:t>
                        </m:r>
                      </m:sup>
                    </m:sSup>
                  </m:oMath>
                </a14:m>
                <a:endParaRPr lang="en-US" sz="1800" dirty="0"/>
              </a:p>
              <a:p>
                <a:r>
                  <a:rPr lang="en-US" sz="1800" dirty="0"/>
                  <a:t>Now: analysis of Run 3 data</a:t>
                </a:r>
              </a:p>
              <a:p>
                <a:r>
                  <a:rPr lang="en-US" sz="1800" dirty="0"/>
                  <a:t>Here: study of neural network to separate signal of heavy Higgs boson events from background</a:t>
                </a:r>
              </a:p>
              <a:p>
                <a:pPr marL="0" indent="0">
                  <a:buNone/>
                </a:pPr>
                <a:endParaRPr lang="en-GB" sz="1800" dirty="0"/>
              </a:p>
            </p:txBody>
          </p:sp>
        </mc:Choice>
        <mc:Fallback>
          <p:sp>
            <p:nvSpPr>
              <p:cNvPr id="6" name="Textinhalt">
                <a:extLst>
                  <a:ext uri="{FF2B5EF4-FFF2-40B4-BE49-F238E27FC236}">
                    <a16:creationId xmlns:a16="http://schemas.microsoft.com/office/drawing/2014/main" id="{F4F26EFF-9E08-2B16-7D6B-B6346F5063CA}"/>
                  </a:ext>
                </a:extLst>
              </p:cNvPr>
              <p:cNvSpPr>
                <a:spLocks noGrp="1" noRot="1" noChangeAspect="1" noMove="1" noResize="1" noEditPoints="1" noAdjustHandles="1" noChangeArrowheads="1" noChangeShapeType="1" noTextEdit="1"/>
              </p:cNvSpPr>
              <p:nvPr>
                <p:ph type="body" sz="quarter" idx="16"/>
              </p:nvPr>
            </p:nvSpPr>
            <p:spPr>
              <a:xfrm>
                <a:off x="214311" y="1203598"/>
                <a:ext cx="5725841" cy="3455715"/>
              </a:xfrm>
              <a:blipFill>
                <a:blip r:embed="rId3"/>
                <a:stretch>
                  <a:fillRect l="-639" t="-882"/>
                </a:stretch>
              </a:blipFill>
            </p:spPr>
            <p:txBody>
              <a:bodyPr/>
              <a:lstStyle/>
              <a:p>
                <a:r>
                  <a:rPr lang="en-US">
                    <a:noFill/>
                  </a:rPr>
                  <a:t> </a:t>
                </a:r>
              </a:p>
            </p:txBody>
          </p:sp>
        </mc:Fallback>
      </mc:AlternateContent>
      <p:sp>
        <p:nvSpPr>
          <p:cNvPr id="5" name="Foliennummer">
            <a:extLst>
              <a:ext uri="{FF2B5EF4-FFF2-40B4-BE49-F238E27FC236}">
                <a16:creationId xmlns:a16="http://schemas.microsoft.com/office/drawing/2014/main" id="{E9495275-B83A-0A4C-C74F-F9D8E8913BA1}"/>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3</a:t>
            </a:fld>
            <a:endParaRPr lang="de-DE" dirty="0"/>
          </a:p>
        </p:txBody>
      </p:sp>
      <p:pic>
        <p:nvPicPr>
          <p:cNvPr id="3" name="Picture 2">
            <a:extLst>
              <a:ext uri="{FF2B5EF4-FFF2-40B4-BE49-F238E27FC236}">
                <a16:creationId xmlns:a16="http://schemas.microsoft.com/office/drawing/2014/main" id="{8B13A188-A9CD-105E-93F0-29ECD248D203}"/>
              </a:ext>
            </a:extLst>
          </p:cNvPr>
          <p:cNvPicPr>
            <a:picLocks noChangeAspect="1"/>
          </p:cNvPicPr>
          <p:nvPr/>
        </p:nvPicPr>
        <p:blipFill>
          <a:blip r:embed="rId4"/>
          <a:srcRect t="9395" r="41264" b="24839"/>
          <a:stretch/>
        </p:blipFill>
        <p:spPr>
          <a:xfrm>
            <a:off x="5652120" y="1280810"/>
            <a:ext cx="2225774" cy="97377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E513FC-4D9A-092B-BC66-2111F4C7BE14}"/>
                  </a:ext>
                </a:extLst>
              </p:cNvPr>
              <p:cNvSpPr txBox="1"/>
              <p:nvPr/>
            </p:nvSpPr>
            <p:spPr>
              <a:xfrm>
                <a:off x="5652120" y="4837665"/>
                <a:ext cx="3240360" cy="215444"/>
              </a:xfrm>
              <a:prstGeom prst="rect">
                <a:avLst/>
              </a:prstGeom>
              <a:noFill/>
            </p:spPr>
            <p:txBody>
              <a:bodyPr wrap="square" lIns="0" tIns="0" rIns="0" bIns="0" rtlCol="0">
                <a:spAutoFit/>
              </a:bodyPr>
              <a:lstStyle/>
              <a:p>
                <a14:m>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 </m:t>
                        </m:r>
                      </m:e>
                      <m:sup>
                        <m:r>
                          <a:rPr lang="de-DE" sz="1400" b="0" i="1" smtClean="0">
                            <a:latin typeface="Cambria Math" panose="02040503050406030204" pitchFamily="18" charset="0"/>
                          </a:rPr>
                          <m:t>1</m:t>
                        </m:r>
                      </m:sup>
                    </m:sSup>
                  </m:oMath>
                </a14:m>
                <a:r>
                  <a:rPr lang="en-GB" sz="1400" dirty="0"/>
                  <a:t> </a:t>
                </a:r>
                <a:r>
                  <a:rPr lang="en-US" sz="1400" dirty="0"/>
                  <a:t>[</a:t>
                </a:r>
                <a:r>
                  <a:rPr lang="en-US" sz="1400" dirty="0" err="1"/>
                  <a:t>arXiv</a:t>
                </a:r>
                <a:r>
                  <a:rPr lang="en-US" sz="1400" dirty="0"/>
                  <a:t>: 2412.00570 (subm. to PLB)]</a:t>
                </a:r>
                <a:endParaRPr lang="en-GB" sz="1400" dirty="0"/>
              </a:p>
            </p:txBody>
          </p:sp>
        </mc:Choice>
        <mc:Fallback xmlns="">
          <p:sp>
            <p:nvSpPr>
              <p:cNvPr id="4" name="TextBox 3">
                <a:extLst>
                  <a:ext uri="{FF2B5EF4-FFF2-40B4-BE49-F238E27FC236}">
                    <a16:creationId xmlns:a16="http://schemas.microsoft.com/office/drawing/2014/main" id="{9CE513FC-4D9A-092B-BC66-2111F4C7BE14}"/>
                  </a:ext>
                </a:extLst>
              </p:cNvPr>
              <p:cNvSpPr txBox="1">
                <a:spLocks noRot="1" noChangeAspect="1" noMove="1" noResize="1" noEditPoints="1" noAdjustHandles="1" noChangeArrowheads="1" noChangeShapeType="1" noTextEdit="1"/>
              </p:cNvSpPr>
              <p:nvPr/>
            </p:nvSpPr>
            <p:spPr>
              <a:xfrm>
                <a:off x="5652120" y="4837665"/>
                <a:ext cx="3240360" cy="215444"/>
              </a:xfrm>
              <a:prstGeom prst="rect">
                <a:avLst/>
              </a:prstGeom>
              <a:blipFill>
                <a:blip r:embed="rId5"/>
                <a:stretch>
                  <a:fillRect l="-188" t="-28571" b="-5142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E7BC722-2A22-B1FA-7096-9FE52DB801F2}"/>
              </a:ext>
            </a:extLst>
          </p:cNvPr>
          <p:cNvPicPr>
            <a:picLocks noChangeAspect="1"/>
          </p:cNvPicPr>
          <p:nvPr/>
        </p:nvPicPr>
        <p:blipFill>
          <a:blip r:embed="rId6"/>
          <a:srcRect l="58367" t="5069" b="1630"/>
          <a:stretch/>
        </p:blipFill>
        <p:spPr>
          <a:xfrm>
            <a:off x="7956376" y="1280810"/>
            <a:ext cx="1111903" cy="973776"/>
          </a:xfrm>
          <a:prstGeom prst="rect">
            <a:avLst/>
          </a:prstGeom>
        </p:spPr>
      </p:pic>
      <p:sp>
        <p:nvSpPr>
          <p:cNvPr id="12" name="Titel">
            <a:extLst>
              <a:ext uri="{FF2B5EF4-FFF2-40B4-BE49-F238E27FC236}">
                <a16:creationId xmlns:a16="http://schemas.microsoft.com/office/drawing/2014/main" id="{7BFA5649-8DBC-CAF1-AE65-66BB7A159D7D}"/>
              </a:ext>
            </a:extLst>
          </p:cNvPr>
          <p:cNvSpPr txBox="1">
            <a:spLocks/>
          </p:cNvSpPr>
          <p:nvPr/>
        </p:nvSpPr>
        <p:spPr>
          <a:xfrm>
            <a:off x="240663" y="339502"/>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Overview</a:t>
            </a:r>
          </a:p>
        </p:txBody>
      </p:sp>
      <p:sp>
        <p:nvSpPr>
          <p:cNvPr id="2" name="Rectangle 1">
            <a:extLst>
              <a:ext uri="{FF2B5EF4-FFF2-40B4-BE49-F238E27FC236}">
                <a16:creationId xmlns:a16="http://schemas.microsoft.com/office/drawing/2014/main" id="{7612D690-1D63-4893-DE7C-FAA9B7F079CD}"/>
              </a:ext>
            </a:extLst>
          </p:cNvPr>
          <p:cNvSpPr/>
          <p:nvPr/>
        </p:nvSpPr>
        <p:spPr>
          <a:xfrm>
            <a:off x="5940152" y="2643758"/>
            <a:ext cx="2952328" cy="1728192"/>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3BD1B5-86A6-243D-06CF-1E49E59ACBB6}"/>
              </a:ext>
            </a:extLst>
          </p:cNvPr>
          <p:cNvSpPr txBox="1"/>
          <p:nvPr/>
        </p:nvSpPr>
        <p:spPr>
          <a:xfrm>
            <a:off x="6542489" y="3267618"/>
            <a:ext cx="2035685" cy="369332"/>
          </a:xfrm>
          <a:prstGeom prst="rect">
            <a:avLst/>
          </a:prstGeom>
          <a:noFill/>
        </p:spPr>
        <p:txBody>
          <a:bodyPr wrap="none" rtlCol="0">
            <a:spAutoFit/>
          </a:bodyPr>
          <a:lstStyle/>
          <a:p>
            <a:r>
              <a:rPr lang="en-US" dirty="0"/>
              <a:t>Limit plot Yannick </a:t>
            </a:r>
          </a:p>
        </p:txBody>
      </p:sp>
    </p:spTree>
    <p:extLst>
      <p:ext uri="{BB962C8B-B14F-4D97-AF65-F5344CB8AC3E}">
        <p14:creationId xmlns:p14="http://schemas.microsoft.com/office/powerpoint/2010/main" val="216986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070B5-639A-9F5C-1DDC-739F5961C456}"/>
            </a:ext>
          </a:extLst>
        </p:cNvPr>
        <p:cNvGrpSpPr/>
        <p:nvPr/>
      </p:nvGrpSpPr>
      <p:grpSpPr>
        <a:xfrm>
          <a:off x="0" y="0"/>
          <a:ext cx="0" cy="0"/>
          <a:chOff x="0" y="0"/>
          <a:chExt cx="0" cy="0"/>
        </a:xfrm>
      </p:grpSpPr>
      <p:sp>
        <p:nvSpPr>
          <p:cNvPr id="2" name="Titel">
            <a:extLst>
              <a:ext uri="{FF2B5EF4-FFF2-40B4-BE49-F238E27FC236}">
                <a16:creationId xmlns:a16="http://schemas.microsoft.com/office/drawing/2014/main" id="{FB3C2D67-9B09-2542-8A54-6D9FE803C00E}"/>
              </a:ext>
            </a:extLst>
          </p:cNvPr>
          <p:cNvSpPr>
            <a:spLocks noGrp="1"/>
          </p:cNvSpPr>
          <p:nvPr>
            <p:ph type="title"/>
          </p:nvPr>
        </p:nvSpPr>
        <p:spPr>
          <a:xfrm>
            <a:off x="216000" y="360000"/>
            <a:ext cx="8533695" cy="503882"/>
          </a:xfrm>
          <a:prstGeom prst="rect">
            <a:avLst/>
          </a:prstGeom>
        </p:spPr>
        <p:txBody>
          <a:bodyPr/>
          <a:lstStyle/>
          <a:p>
            <a:r>
              <a:rPr lang="en-GB" sz="2300" dirty="0"/>
              <a:t>Setup for the analysis</a:t>
            </a:r>
          </a:p>
        </p:txBody>
      </p:sp>
      <p:sp>
        <p:nvSpPr>
          <p:cNvPr id="5" name="Foliennummer">
            <a:extLst>
              <a:ext uri="{FF2B5EF4-FFF2-40B4-BE49-F238E27FC236}">
                <a16:creationId xmlns:a16="http://schemas.microsoft.com/office/drawing/2014/main" id="{9E555380-8D55-2A70-5719-701B6B3E5507}"/>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4</a:t>
            </a:fld>
            <a:endParaRPr lang="de-DE"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F5E1952-743E-E142-1EE3-7F8F7FE8A18C}"/>
                  </a:ext>
                </a:extLst>
              </p:cNvPr>
              <p:cNvSpPr txBox="1"/>
              <p:nvPr/>
            </p:nvSpPr>
            <p:spPr>
              <a:xfrm>
                <a:off x="5675441" y="1106508"/>
                <a:ext cx="2929007" cy="1754326"/>
              </a:xfrm>
              <a:prstGeom prst="rect">
                <a:avLst/>
              </a:prstGeom>
              <a:noFill/>
            </p:spPr>
            <p:txBody>
              <a:bodyPr wrap="square" rtlCol="0">
                <a:spAutoFit/>
              </a:bodyPr>
              <a:lstStyle/>
              <a:p>
                <a:r>
                  <a:rPr lang="en-GB" u="sng" dirty="0"/>
                  <a:t>Mass range:</a:t>
                </a:r>
              </a:p>
              <a:p>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330 </m:t>
                      </m:r>
                      <m:r>
                        <m:rPr>
                          <m:sty m:val="p"/>
                        </m:rPr>
                        <a:rPr lang="de-DE" b="0" i="0" smtClean="0">
                          <a:latin typeface="Cambria Math" panose="02040503050406030204" pitchFamily="18" charset="0"/>
                        </a:rPr>
                        <m:t>GeV</m:t>
                      </m:r>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𝐻</m:t>
                          </m:r>
                        </m:sub>
                      </m:sSub>
                      <m:r>
                        <a:rPr lang="de-DE" b="0" i="1" smtClean="0">
                          <a:latin typeface="Cambria Math" panose="02040503050406030204" pitchFamily="18" charset="0"/>
                          <a:ea typeface="Cambria Math" panose="02040503050406030204" pitchFamily="18" charset="0"/>
                        </a:rPr>
                        <m:t>≤850 </m:t>
                      </m:r>
                      <m:r>
                        <m:rPr>
                          <m:sty m:val="p"/>
                        </m:rPr>
                        <a:rPr lang="de-DE" b="0" i="0" smtClean="0">
                          <a:latin typeface="Cambria Math" panose="02040503050406030204" pitchFamily="18" charset="0"/>
                          <a:ea typeface="Cambria Math" panose="02040503050406030204" pitchFamily="18" charset="0"/>
                        </a:rPr>
                        <m:t>GeV</m:t>
                      </m:r>
                    </m:oMath>
                  </m:oMathPara>
                </a14:m>
                <a:endParaRPr lang="de-DE" b="0" i="0"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4</m:t>
                      </m:r>
                      <m:r>
                        <a:rPr lang="de-DE" b="0" i="1" smtClean="0">
                          <a:latin typeface="Cambria Math" panose="02040503050406030204" pitchFamily="18" charset="0"/>
                        </a:rPr>
                        <m:t>30 </m:t>
                      </m:r>
                      <m:r>
                        <m:rPr>
                          <m:sty m:val="p"/>
                        </m:rPr>
                        <a:rPr lang="de-DE" b="0" i="0" smtClean="0">
                          <a:latin typeface="Cambria Math" panose="02040503050406030204" pitchFamily="18" charset="0"/>
                        </a:rPr>
                        <m:t>GeV</m:t>
                      </m:r>
                      <m:r>
                        <a:rPr lang="de-DE" b="0" i="1" smtClean="0">
                          <a:latin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𝐴</m:t>
                          </m:r>
                        </m:sub>
                      </m:sSub>
                      <m:r>
                        <a:rPr lang="de-DE" b="0" i="1" smtClean="0">
                          <a:latin typeface="Cambria Math" panose="02040503050406030204" pitchFamily="18" charset="0"/>
                          <a:ea typeface="Cambria Math" panose="02040503050406030204" pitchFamily="18" charset="0"/>
                        </a:rPr>
                        <m:t>≤950 </m:t>
                      </m:r>
                      <m:r>
                        <m:rPr>
                          <m:sty m:val="p"/>
                        </m:rPr>
                        <a:rPr lang="de-DE" b="0" i="0" smtClean="0">
                          <a:latin typeface="Cambria Math" panose="02040503050406030204" pitchFamily="18" charset="0"/>
                          <a:ea typeface="Cambria Math" panose="02040503050406030204" pitchFamily="18" charset="0"/>
                        </a:rPr>
                        <m:t>GeV</m:t>
                      </m:r>
                    </m:oMath>
                  </m:oMathPara>
                </a14:m>
                <a:endParaRPr lang="en-GB" dirty="0"/>
              </a:p>
              <a:p>
                <a:endParaRPr lang="en-GB" dirty="0"/>
              </a:p>
              <a:p>
                <a:endParaRPr lang="en-GB" dirty="0"/>
              </a:p>
              <a:p>
                <a:endParaRPr lang="en-GB" dirty="0"/>
              </a:p>
            </p:txBody>
          </p:sp>
        </mc:Choice>
        <mc:Fallback>
          <p:sp>
            <p:nvSpPr>
              <p:cNvPr id="3" name="TextBox 2">
                <a:extLst>
                  <a:ext uri="{FF2B5EF4-FFF2-40B4-BE49-F238E27FC236}">
                    <a16:creationId xmlns:a16="http://schemas.microsoft.com/office/drawing/2014/main" id="{AF5E1952-743E-E142-1EE3-7F8F7FE8A18C}"/>
                  </a:ext>
                </a:extLst>
              </p:cNvPr>
              <p:cNvSpPr txBox="1">
                <a:spLocks noRot="1" noChangeAspect="1" noMove="1" noResize="1" noEditPoints="1" noAdjustHandles="1" noChangeArrowheads="1" noChangeShapeType="1" noTextEdit="1"/>
              </p:cNvSpPr>
              <p:nvPr/>
            </p:nvSpPr>
            <p:spPr>
              <a:xfrm>
                <a:off x="5675441" y="1106508"/>
                <a:ext cx="2929007" cy="1754326"/>
              </a:xfrm>
              <a:prstGeom prst="rect">
                <a:avLst/>
              </a:prstGeom>
              <a:blipFill>
                <a:blip r:embed="rId3"/>
                <a:stretch>
                  <a:fillRect l="-1667" t="-20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F8E63F6-7AE1-C2DA-3914-6D2133622471}"/>
              </a:ext>
            </a:extLst>
          </p:cNvPr>
          <p:cNvSpPr txBox="1"/>
          <p:nvPr/>
        </p:nvSpPr>
        <p:spPr>
          <a:xfrm>
            <a:off x="76018" y="1158731"/>
            <a:ext cx="3300904" cy="646331"/>
          </a:xfrm>
          <a:prstGeom prst="rect">
            <a:avLst/>
          </a:prstGeom>
          <a:noFill/>
        </p:spPr>
        <p:txBody>
          <a:bodyPr wrap="none" rtlCol="0">
            <a:spAutoFit/>
          </a:bodyPr>
          <a:lstStyle/>
          <a:p>
            <a:r>
              <a:rPr lang="en-US" dirty="0"/>
              <a:t>Monte Carlo simulated events </a:t>
            </a:r>
          </a:p>
          <a:p>
            <a:r>
              <a:rPr lang="en-US" dirty="0"/>
              <a:t>(Run 2 – 2017)</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3BE3ECF-D829-F12B-D072-2B4E6A3F8F70}"/>
                  </a:ext>
                </a:extLst>
              </p:cNvPr>
              <p:cNvSpPr txBox="1"/>
              <p:nvPr/>
            </p:nvSpPr>
            <p:spPr>
              <a:xfrm>
                <a:off x="5691580" y="1923678"/>
                <a:ext cx="2531937"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≥100 </m:t>
                      </m:r>
                      <m:r>
                        <m:rPr>
                          <m:sty m:val="p"/>
                        </m:rPr>
                        <a:rPr lang="de-DE" b="0" i="0" smtClean="0">
                          <a:latin typeface="Cambria Math" panose="02040503050406030204" pitchFamily="18" charset="0"/>
                          <a:ea typeface="Cambria Math" panose="02040503050406030204" pitchFamily="18" charset="0"/>
                        </a:rPr>
                        <m:t>GeV</m:t>
                      </m:r>
                    </m:oMath>
                  </m:oMathPara>
                </a14:m>
                <a:endParaRPr lang="en-GB" dirty="0"/>
              </a:p>
            </p:txBody>
          </p:sp>
        </mc:Choice>
        <mc:Fallback>
          <p:sp>
            <p:nvSpPr>
              <p:cNvPr id="8" name="TextBox 7">
                <a:extLst>
                  <a:ext uri="{FF2B5EF4-FFF2-40B4-BE49-F238E27FC236}">
                    <a16:creationId xmlns:a16="http://schemas.microsoft.com/office/drawing/2014/main" id="{63BE3ECF-D829-F12B-D072-2B4E6A3F8F70}"/>
                  </a:ext>
                </a:extLst>
              </p:cNvPr>
              <p:cNvSpPr txBox="1">
                <a:spLocks noRot="1" noChangeAspect="1" noMove="1" noResize="1" noEditPoints="1" noAdjustHandles="1" noChangeArrowheads="1" noChangeShapeType="1" noTextEdit="1"/>
              </p:cNvSpPr>
              <p:nvPr/>
            </p:nvSpPr>
            <p:spPr>
              <a:xfrm>
                <a:off x="5691580" y="1923678"/>
                <a:ext cx="2531937" cy="369332"/>
              </a:xfrm>
              <a:prstGeom prst="rect">
                <a:avLst/>
              </a:prstGeom>
              <a:blipFill>
                <a:blip r:embed="rId4"/>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56253CF-0755-7F58-1424-021226BCAC96}"/>
              </a:ext>
            </a:extLst>
          </p:cNvPr>
          <p:cNvPicPr>
            <a:picLocks noChangeAspect="1"/>
          </p:cNvPicPr>
          <p:nvPr/>
        </p:nvPicPr>
        <p:blipFill>
          <a:blip r:embed="rId5"/>
          <a:srcRect r="38975" b="23972"/>
          <a:stretch/>
        </p:blipFill>
        <p:spPr>
          <a:xfrm>
            <a:off x="35496" y="1782416"/>
            <a:ext cx="3205104" cy="1570560"/>
          </a:xfrm>
          <a:prstGeom prst="rect">
            <a:avLst/>
          </a:prstGeom>
        </p:spPr>
      </p:pic>
      <p:pic>
        <p:nvPicPr>
          <p:cNvPr id="10" name="Picture 9">
            <a:extLst>
              <a:ext uri="{FF2B5EF4-FFF2-40B4-BE49-F238E27FC236}">
                <a16:creationId xmlns:a16="http://schemas.microsoft.com/office/drawing/2014/main" id="{FA8DDAA5-F245-1830-F3CA-2F50BD5E4AA5}"/>
              </a:ext>
            </a:extLst>
          </p:cNvPr>
          <p:cNvPicPr>
            <a:picLocks noChangeAspect="1"/>
          </p:cNvPicPr>
          <p:nvPr/>
        </p:nvPicPr>
        <p:blipFill>
          <a:blip r:embed="rId5"/>
          <a:srcRect l="61025" r="2031"/>
          <a:stretch/>
        </p:blipFill>
        <p:spPr>
          <a:xfrm>
            <a:off x="621249" y="3330765"/>
            <a:ext cx="1574488" cy="1676241"/>
          </a:xfrm>
          <a:prstGeom prst="rect">
            <a:avLst/>
          </a:prstGeom>
        </p:spPr>
      </p:pic>
      <p:sp>
        <p:nvSpPr>
          <p:cNvPr id="11" name="Oval 10">
            <a:extLst>
              <a:ext uri="{FF2B5EF4-FFF2-40B4-BE49-F238E27FC236}">
                <a16:creationId xmlns:a16="http://schemas.microsoft.com/office/drawing/2014/main" id="{856528F4-E036-D042-9258-FE1B27D91B26}"/>
              </a:ext>
            </a:extLst>
          </p:cNvPr>
          <p:cNvSpPr/>
          <p:nvPr/>
        </p:nvSpPr>
        <p:spPr>
          <a:xfrm>
            <a:off x="2529492" y="1962608"/>
            <a:ext cx="711108" cy="720080"/>
          </a:xfrm>
          <a:prstGeom prst="ellipse">
            <a:avLst/>
          </a:prstGeom>
          <a:noFill/>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096CC7FD-80C5-7FBC-09CA-E74BFA45E310}"/>
              </a:ext>
            </a:extLst>
          </p:cNvPr>
          <p:cNvSpPr/>
          <p:nvPr/>
        </p:nvSpPr>
        <p:spPr>
          <a:xfrm>
            <a:off x="971600" y="3147814"/>
            <a:ext cx="1368152" cy="1905887"/>
          </a:xfrm>
          <a:prstGeom prst="ellipse">
            <a:avLst/>
          </a:prstGeom>
          <a:no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C77406-D2F4-21E1-31E9-C0307DA21C11}"/>
                  </a:ext>
                </a:extLst>
              </p:cNvPr>
              <p:cNvSpPr txBox="1"/>
              <p:nvPr/>
            </p:nvSpPr>
            <p:spPr>
              <a:xfrm>
                <a:off x="3222696" y="1955809"/>
                <a:ext cx="2315337" cy="923330"/>
              </a:xfrm>
              <a:prstGeom prst="rect">
                <a:avLst/>
              </a:prstGeom>
              <a:noFill/>
            </p:spPr>
            <p:txBody>
              <a:bodyPr wrap="square" rtlCol="0">
                <a:spAutoFit/>
              </a:bodyPr>
              <a:lstStyle/>
              <a:p>
                <a:r>
                  <a:rPr lang="en-US" dirty="0">
                    <a:solidFill>
                      <a:srgbClr val="00B0F0"/>
                    </a:solidFill>
                  </a:rPr>
                  <a:t>Exactly two leptons (</a:t>
                </a:r>
                <a14:m>
                  <m:oMath xmlns:m="http://schemas.openxmlformats.org/officeDocument/2006/math">
                    <m:r>
                      <a:rPr lang="de-DE" b="0" i="1" smtClean="0">
                        <a:solidFill>
                          <a:srgbClr val="00B0F0"/>
                        </a:solidFill>
                        <a:latin typeface="Cambria Math" panose="02040503050406030204" pitchFamily="18" charset="0"/>
                      </a:rPr>
                      <m:t>𝑒𝑒</m:t>
                    </m:r>
                    <m:r>
                      <a:rPr lang="de-DE" b="0" i="1" smtClean="0">
                        <a:solidFill>
                          <a:srgbClr val="00B0F0"/>
                        </a:solidFill>
                        <a:latin typeface="Cambria Math" panose="02040503050406030204" pitchFamily="18" charset="0"/>
                      </a:rPr>
                      <m:t> </m:t>
                    </m:r>
                  </m:oMath>
                </a14:m>
                <a:r>
                  <a:rPr lang="en-US" dirty="0">
                    <a:solidFill>
                      <a:srgbClr val="00B0F0"/>
                    </a:solidFill>
                  </a:rPr>
                  <a:t>/ </a:t>
                </a:r>
                <a14:m>
                  <m:oMath xmlns:m="http://schemas.openxmlformats.org/officeDocument/2006/math">
                    <m:r>
                      <m:rPr>
                        <m:sty m:val="p"/>
                      </m:rPr>
                      <a:rPr lang="el-GR" i="1" smtClean="0">
                        <a:solidFill>
                          <a:srgbClr val="00B0F0"/>
                        </a:solidFill>
                        <a:latin typeface="Cambria Math" panose="02040503050406030204" pitchFamily="18" charset="0"/>
                        <a:ea typeface="Cambria Math" panose="02040503050406030204" pitchFamily="18" charset="0"/>
                      </a:rPr>
                      <m:t>μ</m:t>
                    </m:r>
                    <m:r>
                      <a:rPr lang="en-US" i="1" smtClean="0">
                        <a:solidFill>
                          <a:srgbClr val="00B0F0"/>
                        </a:solidFill>
                        <a:latin typeface="Cambria Math" panose="02040503050406030204" pitchFamily="18" charset="0"/>
                        <a:ea typeface="Cambria Math" panose="02040503050406030204" pitchFamily="18" charset="0"/>
                      </a:rPr>
                      <m:t>𝜇</m:t>
                    </m:r>
                  </m:oMath>
                </a14:m>
                <a:r>
                  <a:rPr lang="en-US" dirty="0">
                    <a:solidFill>
                      <a:srgbClr val="00B0F0"/>
                    </a:solidFill>
                  </a:rPr>
                  <a:t>)</a:t>
                </a:r>
              </a:p>
              <a:p>
                <a:pPr/>
                <a14:m>
                  <m:oMathPara xmlns:m="http://schemas.openxmlformats.org/officeDocument/2006/math">
                    <m:oMathParaPr>
                      <m:jc m:val="left"/>
                    </m:oMathParaPr>
                    <m:oMath xmlns:m="http://schemas.openxmlformats.org/officeDocument/2006/math">
                      <m:d>
                        <m:dPr>
                          <m:begChr m:val="|"/>
                          <m:endChr m:val="|"/>
                          <m:ctrlPr>
                            <a:rPr lang="en-US" i="1" smtClean="0">
                              <a:solidFill>
                                <a:srgbClr val="00B0F0"/>
                              </a:solidFill>
                              <a:latin typeface="Cambria Math" panose="02040503050406030204" pitchFamily="18" charset="0"/>
                            </a:rPr>
                          </m:ctrlPr>
                        </m:dPr>
                        <m:e>
                          <m:sSub>
                            <m:sSubPr>
                              <m:ctrlPr>
                                <a:rPr lang="en-US" i="1" smtClean="0">
                                  <a:solidFill>
                                    <a:srgbClr val="00B0F0"/>
                                  </a:solidFill>
                                  <a:latin typeface="Cambria Math" panose="02040503050406030204" pitchFamily="18" charset="0"/>
                                </a:rPr>
                              </m:ctrlPr>
                            </m:sSubPr>
                            <m:e>
                              <m:r>
                                <a:rPr lang="de-DE" b="0" i="1" smtClean="0">
                                  <a:solidFill>
                                    <a:srgbClr val="00B0F0"/>
                                  </a:solidFill>
                                  <a:latin typeface="Cambria Math" panose="02040503050406030204" pitchFamily="18" charset="0"/>
                                </a:rPr>
                                <m:t>𝑚</m:t>
                              </m:r>
                            </m:e>
                            <m:sub>
                              <m:r>
                                <a:rPr lang="de-DE" b="0" i="1" smtClean="0">
                                  <a:solidFill>
                                    <a:srgbClr val="00B0F0"/>
                                  </a:solidFill>
                                  <a:latin typeface="Cambria Math" panose="02040503050406030204" pitchFamily="18" charset="0"/>
                                </a:rPr>
                                <m:t>𝑙𝑙</m:t>
                              </m:r>
                            </m:sub>
                          </m:sSub>
                          <m:r>
                            <a:rPr lang="de-DE" b="0" i="1" smtClean="0">
                              <a:solidFill>
                                <a:srgbClr val="00B0F0"/>
                              </a:solidFill>
                              <a:latin typeface="Cambria Math" panose="02040503050406030204" pitchFamily="18" charset="0"/>
                            </a:rPr>
                            <m:t>−</m:t>
                          </m:r>
                          <m:sSub>
                            <m:sSubPr>
                              <m:ctrlPr>
                                <a:rPr lang="de-DE" b="0" i="1" smtClean="0">
                                  <a:solidFill>
                                    <a:srgbClr val="00B0F0"/>
                                  </a:solidFill>
                                  <a:latin typeface="Cambria Math" panose="02040503050406030204" pitchFamily="18" charset="0"/>
                                </a:rPr>
                              </m:ctrlPr>
                            </m:sSubPr>
                            <m:e>
                              <m:r>
                                <a:rPr lang="de-DE" b="0" i="1" smtClean="0">
                                  <a:solidFill>
                                    <a:srgbClr val="00B0F0"/>
                                  </a:solidFill>
                                  <a:latin typeface="Cambria Math" panose="02040503050406030204" pitchFamily="18" charset="0"/>
                                </a:rPr>
                                <m:t>𝑚</m:t>
                              </m:r>
                            </m:e>
                            <m:sub>
                              <m:r>
                                <a:rPr lang="de-DE" b="0" i="1" smtClean="0">
                                  <a:solidFill>
                                    <a:srgbClr val="00B0F0"/>
                                  </a:solidFill>
                                  <a:latin typeface="Cambria Math" panose="02040503050406030204" pitchFamily="18" charset="0"/>
                                </a:rPr>
                                <m:t>𝑍</m:t>
                              </m:r>
                            </m:sub>
                          </m:sSub>
                        </m:e>
                      </m:d>
                      <m:r>
                        <a:rPr lang="en-US" i="1" smtClean="0">
                          <a:solidFill>
                            <a:srgbClr val="00B0F0"/>
                          </a:solidFill>
                          <a:latin typeface="Cambria Math" panose="02040503050406030204" pitchFamily="18" charset="0"/>
                          <a:ea typeface="Cambria Math" panose="02040503050406030204" pitchFamily="18" charset="0"/>
                        </a:rPr>
                        <m:t>≤</m:t>
                      </m:r>
                      <m:r>
                        <a:rPr lang="de-DE" b="0" i="1" smtClean="0">
                          <a:solidFill>
                            <a:srgbClr val="00B0F0"/>
                          </a:solidFill>
                          <a:latin typeface="Cambria Math" panose="02040503050406030204" pitchFamily="18" charset="0"/>
                          <a:ea typeface="Cambria Math" panose="02040503050406030204" pitchFamily="18" charset="0"/>
                        </a:rPr>
                        <m:t>5 </m:t>
                      </m:r>
                      <m:r>
                        <m:rPr>
                          <m:sty m:val="p"/>
                        </m:rPr>
                        <a:rPr lang="de-DE" b="0" i="0" smtClean="0">
                          <a:solidFill>
                            <a:srgbClr val="00B0F0"/>
                          </a:solidFill>
                          <a:latin typeface="Cambria Math" panose="02040503050406030204" pitchFamily="18" charset="0"/>
                          <a:ea typeface="Cambria Math" panose="02040503050406030204" pitchFamily="18" charset="0"/>
                        </a:rPr>
                        <m:t>GeV</m:t>
                      </m:r>
                    </m:oMath>
                  </m:oMathPara>
                </a14:m>
                <a:endParaRPr lang="en-US" dirty="0">
                  <a:solidFill>
                    <a:srgbClr val="00B0F0"/>
                  </a:solidFill>
                </a:endParaRPr>
              </a:p>
            </p:txBody>
          </p:sp>
        </mc:Choice>
        <mc:Fallback xmlns="">
          <p:sp>
            <p:nvSpPr>
              <p:cNvPr id="14" name="TextBox 13">
                <a:extLst>
                  <a:ext uri="{FF2B5EF4-FFF2-40B4-BE49-F238E27FC236}">
                    <a16:creationId xmlns:a16="http://schemas.microsoft.com/office/drawing/2014/main" id="{35C77406-D2F4-21E1-31E9-C0307DA21C11}"/>
                  </a:ext>
                </a:extLst>
              </p:cNvPr>
              <p:cNvSpPr txBox="1">
                <a:spLocks noRot="1" noChangeAspect="1" noMove="1" noResize="1" noEditPoints="1" noAdjustHandles="1" noChangeArrowheads="1" noChangeShapeType="1" noTextEdit="1"/>
              </p:cNvSpPr>
              <p:nvPr/>
            </p:nvSpPr>
            <p:spPr>
              <a:xfrm>
                <a:off x="3222696" y="1955809"/>
                <a:ext cx="2315337" cy="923330"/>
              </a:xfrm>
              <a:prstGeom prst="rect">
                <a:avLst/>
              </a:prstGeom>
              <a:blipFill>
                <a:blip r:embed="rId6"/>
                <a:stretch>
                  <a:fillRect l="-2375" t="-3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70AA27B-AC40-273A-6AA5-0A4CA6EC3201}"/>
                  </a:ext>
                </a:extLst>
              </p:cNvPr>
              <p:cNvSpPr txBox="1"/>
              <p:nvPr/>
            </p:nvSpPr>
            <p:spPr>
              <a:xfrm>
                <a:off x="2385476" y="3711157"/>
                <a:ext cx="2232247" cy="646331"/>
              </a:xfrm>
              <a:prstGeom prst="rect">
                <a:avLst/>
              </a:prstGeom>
              <a:noFill/>
            </p:spPr>
            <p:txBody>
              <a:bodyPr wrap="square" rtlCol="0">
                <a:spAutoFit/>
              </a:bodyPr>
              <a:lstStyle/>
              <a:p>
                <a:r>
                  <a:rPr lang="de-DE" dirty="0">
                    <a:solidFill>
                      <a:schemeClr val="accent1">
                        <a:lumMod val="60000"/>
                        <a:lumOff val="40000"/>
                      </a:schemeClr>
                    </a:solidFill>
                  </a:rPr>
                  <a:t>5 </a:t>
                </a:r>
                <a:r>
                  <a:rPr lang="de-DE" dirty="0" err="1">
                    <a:solidFill>
                      <a:schemeClr val="accent1">
                        <a:lumMod val="60000"/>
                        <a:lumOff val="40000"/>
                      </a:schemeClr>
                    </a:solidFill>
                  </a:rPr>
                  <a:t>jets</a:t>
                </a:r>
                <a:r>
                  <a:rPr lang="de-DE" dirty="0">
                    <a:solidFill>
                      <a:schemeClr val="accent1">
                        <a:lumMod val="60000"/>
                        <a:lumOff val="40000"/>
                      </a:schemeClr>
                    </a:solidFill>
                  </a:rPr>
                  <a:t>,</a:t>
                </a:r>
                <a:endParaRPr lang="de-DE" i="1" dirty="0">
                  <a:solidFill>
                    <a:schemeClr val="accent1">
                      <a:lumMod val="60000"/>
                      <a:lumOff val="40000"/>
                    </a:schemeClr>
                  </a:solidFill>
                  <a:latin typeface="Cambria Math" panose="02040503050406030204" pitchFamily="18" charset="0"/>
                  <a:ea typeface="Cambria Math" panose="02040503050406030204" pitchFamily="18" charset="0"/>
                </a:endParaRPr>
              </a:p>
              <a:p>
                <a14:m>
                  <m:oMath xmlns:m="http://schemas.openxmlformats.org/officeDocument/2006/math">
                    <m:r>
                      <a:rPr lang="de-DE" i="1" smtClean="0">
                        <a:solidFill>
                          <a:schemeClr val="accent1">
                            <a:lumMod val="60000"/>
                            <a:lumOff val="40000"/>
                          </a:schemeClr>
                        </a:solidFill>
                        <a:latin typeface="Cambria Math" panose="02040503050406030204" pitchFamily="18" charset="0"/>
                        <a:ea typeface="Cambria Math" panose="02040503050406030204" pitchFamily="18" charset="0"/>
                      </a:rPr>
                      <m:t>≥</m:t>
                    </m:r>
                    <m:r>
                      <a:rPr lang="de-DE" b="0" i="1" smtClean="0">
                        <a:solidFill>
                          <a:schemeClr val="accent1">
                            <a:lumMod val="60000"/>
                            <a:lumOff val="40000"/>
                          </a:schemeClr>
                        </a:solidFill>
                        <a:latin typeface="Cambria Math" panose="02040503050406030204" pitchFamily="18" charset="0"/>
                        <a:ea typeface="Cambria Math" panose="02040503050406030204" pitchFamily="18" charset="0"/>
                      </a:rPr>
                      <m:t>1</m:t>
                    </m:r>
                  </m:oMath>
                </a14:m>
                <a:r>
                  <a:rPr lang="en-US" dirty="0">
                    <a:solidFill>
                      <a:schemeClr val="accent1">
                        <a:lumMod val="60000"/>
                        <a:lumOff val="40000"/>
                      </a:schemeClr>
                    </a:solidFill>
                  </a:rPr>
                  <a:t> b tagged jet</a:t>
                </a:r>
              </a:p>
            </p:txBody>
          </p:sp>
        </mc:Choice>
        <mc:Fallback xmlns="">
          <p:sp>
            <p:nvSpPr>
              <p:cNvPr id="15" name="TextBox 14">
                <a:extLst>
                  <a:ext uri="{FF2B5EF4-FFF2-40B4-BE49-F238E27FC236}">
                    <a16:creationId xmlns:a16="http://schemas.microsoft.com/office/drawing/2014/main" id="{870AA27B-AC40-273A-6AA5-0A4CA6EC3201}"/>
                  </a:ext>
                </a:extLst>
              </p:cNvPr>
              <p:cNvSpPr txBox="1">
                <a:spLocks noRot="1" noChangeAspect="1" noMove="1" noResize="1" noEditPoints="1" noAdjustHandles="1" noChangeArrowheads="1" noChangeShapeType="1" noTextEdit="1"/>
              </p:cNvSpPr>
              <p:nvPr/>
            </p:nvSpPr>
            <p:spPr>
              <a:xfrm>
                <a:off x="2385476" y="3711157"/>
                <a:ext cx="2232247" cy="646331"/>
              </a:xfrm>
              <a:prstGeom prst="rect">
                <a:avLst/>
              </a:prstGeom>
              <a:blipFill>
                <a:blip r:embed="rId7"/>
                <a:stretch>
                  <a:fillRect l="-2180" t="-5660" b="-141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B11654E-D343-647A-5D4A-3BA7FC8CE560}"/>
                  </a:ext>
                </a:extLst>
              </p:cNvPr>
              <p:cNvSpPr txBox="1"/>
              <p:nvPr/>
            </p:nvSpPr>
            <p:spPr>
              <a:xfrm>
                <a:off x="5691580" y="2636952"/>
                <a:ext cx="2929007" cy="646331"/>
              </a:xfrm>
              <a:prstGeom prst="rect">
                <a:avLst/>
              </a:prstGeom>
              <a:noFill/>
            </p:spPr>
            <p:txBody>
              <a:bodyPr wrap="square" rtlCol="0">
                <a:spAutoFit/>
              </a:bodyPr>
              <a:lstStyle/>
              <a:p>
                <a:r>
                  <a:rPr lang="en-GB" u="sng" dirty="0"/>
                  <a:t>Background processes:</a:t>
                </a:r>
              </a:p>
              <a:p>
                <a:r>
                  <a:rPr lang="en-GB" dirty="0"/>
                  <a:t>Drell-Yan</a:t>
                </a:r>
                <a14:m>
                  <m:oMath xmlns:m="http://schemas.openxmlformats.org/officeDocument/2006/math">
                    <m:r>
                      <a:rPr lang="de-DE" b="0" i="0" smtClean="0">
                        <a:latin typeface="Cambria Math" panose="02040503050406030204" pitchFamily="18" charset="0"/>
                      </a:rPr>
                      <m:t>, </m:t>
                    </m:r>
                    <m:r>
                      <a:rPr lang="de-DE" b="0" i="1" smtClean="0">
                        <a:latin typeface="Cambria Math" panose="02040503050406030204" pitchFamily="18" charset="0"/>
                      </a:rPr>
                      <m:t>𝑡</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𝑡</m:t>
                        </m:r>
                      </m:e>
                    </m:acc>
                  </m:oMath>
                </a14:m>
                <a:r>
                  <a:rPr lang="en-GB" dirty="0"/>
                  <a:t>,</a:t>
                </a:r>
                <a14:m>
                  <m:oMath xmlns:m="http://schemas.openxmlformats.org/officeDocument/2006/math">
                    <m:r>
                      <a:rPr lang="de-DE" b="0" i="0" smtClean="0">
                        <a:latin typeface="Cambria Math" panose="02040503050406030204" pitchFamily="18" charset="0"/>
                      </a:rPr>
                      <m:t>  </m:t>
                    </m:r>
                    <m:r>
                      <a:rPr lang="de-DE" b="0" i="1" smtClean="0">
                        <a:latin typeface="Cambria Math" panose="02040503050406030204" pitchFamily="18" charset="0"/>
                      </a:rPr>
                      <m:t> </m:t>
                    </m:r>
                    <m:r>
                      <a:rPr lang="de-DE" b="0" i="1" smtClean="0">
                        <a:latin typeface="Cambria Math" panose="02040503050406030204" pitchFamily="18" charset="0"/>
                      </a:rPr>
                      <m:t>𝑡</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𝑡</m:t>
                        </m:r>
                      </m:e>
                    </m:acc>
                    <m:r>
                      <a:rPr lang="de-DE" b="0" i="1" smtClean="0">
                        <a:latin typeface="Cambria Math" panose="02040503050406030204" pitchFamily="18" charset="0"/>
                      </a:rPr>
                      <m:t>𝑍</m:t>
                    </m:r>
                  </m:oMath>
                </a14:m>
                <a:endParaRPr lang="en-GB" dirty="0"/>
              </a:p>
            </p:txBody>
          </p:sp>
        </mc:Choice>
        <mc:Fallback>
          <p:sp>
            <p:nvSpPr>
              <p:cNvPr id="16" name="TextBox 15">
                <a:extLst>
                  <a:ext uri="{FF2B5EF4-FFF2-40B4-BE49-F238E27FC236}">
                    <a16:creationId xmlns:a16="http://schemas.microsoft.com/office/drawing/2014/main" id="{8B11654E-D343-647A-5D4A-3BA7FC8CE560}"/>
                  </a:ext>
                </a:extLst>
              </p:cNvPr>
              <p:cNvSpPr txBox="1">
                <a:spLocks noRot="1" noChangeAspect="1" noMove="1" noResize="1" noEditPoints="1" noAdjustHandles="1" noChangeArrowheads="1" noChangeShapeType="1" noTextEdit="1"/>
              </p:cNvSpPr>
              <p:nvPr/>
            </p:nvSpPr>
            <p:spPr>
              <a:xfrm>
                <a:off x="5691580" y="2636952"/>
                <a:ext cx="2929007" cy="646331"/>
              </a:xfrm>
              <a:prstGeom prst="rect">
                <a:avLst/>
              </a:prstGeom>
              <a:blipFill>
                <a:blip r:embed="rId8"/>
                <a:stretch>
                  <a:fillRect l="-1875"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C9C5927-1E39-5A5D-AA3C-9048CA7C528A}"/>
                  </a:ext>
                </a:extLst>
              </p:cNvPr>
              <p:cNvSpPr txBox="1"/>
              <p:nvPr/>
            </p:nvSpPr>
            <p:spPr>
              <a:xfrm>
                <a:off x="1904671" y="1159053"/>
                <a:ext cx="4591050" cy="7026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tx1"/>
                              </a:solidFill>
                              <a:latin typeface="Cambria Math" panose="02040503050406030204" pitchFamily="18" charset="0"/>
                            </a:rPr>
                          </m:ctrlPr>
                        </m:fPr>
                        <m:num>
                          <m:sSub>
                            <m:sSubPr>
                              <m:ctrlPr>
                                <a:rPr lang="en-GB" i="1" smtClean="0">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Γ</m:t>
                              </m:r>
                            </m:e>
                            <m:sub>
                              <m:r>
                                <a:rPr lang="de-DE" b="0" i="1" smtClean="0">
                                  <a:solidFill>
                                    <a:schemeClr val="tx1"/>
                                  </a:solidFill>
                                  <a:latin typeface="Cambria Math" panose="02040503050406030204" pitchFamily="18" charset="0"/>
                                </a:rPr>
                                <m:t>𝐴</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𝐻</m:t>
                              </m:r>
                            </m:sub>
                          </m:sSub>
                        </m:num>
                        <m:den>
                          <m:sSub>
                            <m:sSubPr>
                              <m:ctrlPr>
                                <a:rPr lang="en-GB"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𝑚</m:t>
                              </m:r>
                            </m:e>
                            <m:sub>
                              <m:r>
                                <a:rPr lang="de-DE" b="0" i="1" smtClean="0">
                                  <a:solidFill>
                                    <a:schemeClr val="tx1"/>
                                  </a:solidFill>
                                  <a:latin typeface="Cambria Math" panose="02040503050406030204" pitchFamily="18" charset="0"/>
                                </a:rPr>
                                <m:t>𝐴</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𝐻</m:t>
                              </m:r>
                            </m:sub>
                          </m:sSub>
                        </m:den>
                      </m:f>
                      <m:r>
                        <a:rPr lang="de-DE" b="0" i="1" smtClean="0">
                          <a:solidFill>
                            <a:schemeClr val="tx1"/>
                          </a:solidFill>
                          <a:latin typeface="Cambria Math" panose="02040503050406030204" pitchFamily="18" charset="0"/>
                        </a:rPr>
                        <m:t>=0.03</m:t>
                      </m:r>
                    </m:oMath>
                  </m:oMathPara>
                </a14:m>
                <a:endParaRPr lang="en-US" dirty="0">
                  <a:solidFill>
                    <a:schemeClr val="tx1"/>
                  </a:solidFill>
                </a:endParaRPr>
              </a:p>
            </p:txBody>
          </p:sp>
        </mc:Choice>
        <mc:Fallback xmlns="">
          <p:sp>
            <p:nvSpPr>
              <p:cNvPr id="12" name="TextBox 11">
                <a:extLst>
                  <a:ext uri="{FF2B5EF4-FFF2-40B4-BE49-F238E27FC236}">
                    <a16:creationId xmlns:a16="http://schemas.microsoft.com/office/drawing/2014/main" id="{DC9C5927-1E39-5A5D-AA3C-9048CA7C528A}"/>
                  </a:ext>
                </a:extLst>
              </p:cNvPr>
              <p:cNvSpPr txBox="1">
                <a:spLocks noRot="1" noChangeAspect="1" noMove="1" noResize="1" noEditPoints="1" noAdjustHandles="1" noChangeArrowheads="1" noChangeShapeType="1" noTextEdit="1"/>
              </p:cNvSpPr>
              <p:nvPr/>
            </p:nvSpPr>
            <p:spPr>
              <a:xfrm>
                <a:off x="1904671" y="1159053"/>
                <a:ext cx="4591050" cy="7026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4388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139A-26C7-C9DC-A3B9-6BEDC4B00741}"/>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E3250FA1-6887-9EC1-16B0-0C2245675F83}"/>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5</a:t>
            </a:fld>
            <a:endParaRPr lang="de-DE" dirty="0"/>
          </a:p>
        </p:txBody>
      </p:sp>
      <p:sp>
        <p:nvSpPr>
          <p:cNvPr id="8" name="Titel">
            <a:extLst>
              <a:ext uri="{FF2B5EF4-FFF2-40B4-BE49-F238E27FC236}">
                <a16:creationId xmlns:a16="http://schemas.microsoft.com/office/drawing/2014/main" id="{B052B560-4143-575B-A6DA-842110CA54CC}"/>
              </a:ext>
            </a:extLst>
          </p:cNvPr>
          <p:cNvSpPr txBox="1">
            <a:spLocks/>
          </p:cNvSpPr>
          <p:nvPr/>
        </p:nvSpPr>
        <p:spPr>
          <a:xfrm>
            <a:off x="240663" y="339502"/>
            <a:ext cx="8533695"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Characteristics of the neural networks (NN)</a:t>
            </a:r>
          </a:p>
        </p:txBody>
      </p:sp>
      <p:grpSp>
        <p:nvGrpSpPr>
          <p:cNvPr id="17" name="Group 16">
            <a:extLst>
              <a:ext uri="{FF2B5EF4-FFF2-40B4-BE49-F238E27FC236}">
                <a16:creationId xmlns:a16="http://schemas.microsoft.com/office/drawing/2014/main" id="{E3E3FCBD-47D2-C83E-911E-5559E7786417}"/>
              </a:ext>
            </a:extLst>
          </p:cNvPr>
          <p:cNvGrpSpPr/>
          <p:nvPr/>
        </p:nvGrpSpPr>
        <p:grpSpPr>
          <a:xfrm>
            <a:off x="571212" y="1203479"/>
            <a:ext cx="7271616" cy="3825051"/>
            <a:chOff x="185178" y="1203479"/>
            <a:chExt cx="7271616" cy="3825051"/>
          </a:xfrm>
        </p:grpSpPr>
        <p:grpSp>
          <p:nvGrpSpPr>
            <p:cNvPr id="16" name="Group 15">
              <a:extLst>
                <a:ext uri="{FF2B5EF4-FFF2-40B4-BE49-F238E27FC236}">
                  <a16:creationId xmlns:a16="http://schemas.microsoft.com/office/drawing/2014/main" id="{24736684-1B9E-302C-4FAA-51A925B7D5DD}"/>
                </a:ext>
              </a:extLst>
            </p:cNvPr>
            <p:cNvGrpSpPr/>
            <p:nvPr/>
          </p:nvGrpSpPr>
          <p:grpSpPr>
            <a:xfrm>
              <a:off x="185178" y="1203479"/>
              <a:ext cx="7271616" cy="2324470"/>
              <a:chOff x="83192" y="1491629"/>
              <a:chExt cx="7271616" cy="2324470"/>
            </a:xfrm>
          </p:grpSpPr>
          <p:sp>
            <p:nvSpPr>
              <p:cNvPr id="13" name="Rectangle: Rounded Corners 12">
                <a:extLst>
                  <a:ext uri="{FF2B5EF4-FFF2-40B4-BE49-F238E27FC236}">
                    <a16:creationId xmlns:a16="http://schemas.microsoft.com/office/drawing/2014/main" id="{562F1E84-20DB-D93E-0B6E-592003FF0F86}"/>
                  </a:ext>
                </a:extLst>
              </p:cNvPr>
              <p:cNvSpPr/>
              <p:nvPr/>
            </p:nvSpPr>
            <p:spPr>
              <a:xfrm>
                <a:off x="83192" y="1491629"/>
                <a:ext cx="3585600" cy="2215991"/>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278E1B2-9E78-5D35-2645-AC490E6B9543}"/>
                      </a:ext>
                    </a:extLst>
                  </p:cNvPr>
                  <p:cNvSpPr txBox="1"/>
                  <p:nvPr/>
                </p:nvSpPr>
                <p:spPr>
                  <a:xfrm>
                    <a:off x="437566" y="1600108"/>
                    <a:ext cx="2913488" cy="2215991"/>
                  </a:xfrm>
                  <a:prstGeom prst="rect">
                    <a:avLst/>
                  </a:prstGeom>
                  <a:noFill/>
                </p:spPr>
                <p:txBody>
                  <a:bodyPr wrap="square" rtlCol="0">
                    <a:spAutoFit/>
                  </a:bodyPr>
                  <a:lstStyle/>
                  <a:p>
                    <a:pPr algn="ctr"/>
                    <a:r>
                      <a:rPr lang="en-US" u="sng" dirty="0"/>
                      <a:t>Network structure</a:t>
                    </a:r>
                    <a:br>
                      <a:rPr lang="en-US" u="sng" dirty="0"/>
                    </a:br>
                    <a:endParaRPr lang="en-US" u="sng" dirty="0"/>
                  </a:p>
                  <a:p>
                    <a:pPr algn="ctr"/>
                    <a:endParaRPr lang="en-US" sz="1050" u="sng"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en-US" dirty="0"/>
                      <a:t>5 hidden dense layers</a:t>
                    </a:r>
                  </a:p>
                  <a:p>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Leaky </a:t>
                    </a:r>
                    <a:r>
                      <a:rPr lang="en-US" dirty="0" err="1"/>
                      <a:t>ReLU</a:t>
                    </a:r>
                    <a:r>
                      <a:rPr lang="en-US" dirty="0"/>
                      <a:t>, Sigmoid</a:t>
                    </a:r>
                    <a:br>
                      <a:rPr lang="en-US" dirty="0"/>
                    </a:br>
                    <a:r>
                      <a:rPr lang="en-US" dirty="0"/>
                      <a:t>    activation function</a:t>
                    </a:r>
                  </a:p>
                  <a:p>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Vs weight initializer</a:t>
                    </a:r>
                  </a:p>
                  <a:p>
                    <a:pPr algn="ctr"/>
                    <a:endParaRPr lang="en-US" dirty="0"/>
                  </a:p>
                </p:txBody>
              </p:sp>
            </mc:Choice>
            <mc:Fallback>
              <p:sp>
                <p:nvSpPr>
                  <p:cNvPr id="4" name="TextBox 3">
                    <a:extLst>
                      <a:ext uri="{FF2B5EF4-FFF2-40B4-BE49-F238E27FC236}">
                        <a16:creationId xmlns:a16="http://schemas.microsoft.com/office/drawing/2014/main" id="{A278E1B2-9E78-5D35-2645-AC490E6B9543}"/>
                      </a:ext>
                    </a:extLst>
                  </p:cNvPr>
                  <p:cNvSpPr txBox="1">
                    <a:spLocks noRot="1" noChangeAspect="1" noMove="1" noResize="1" noEditPoints="1" noAdjustHandles="1" noChangeArrowheads="1" noChangeShapeType="1" noTextEdit="1"/>
                  </p:cNvSpPr>
                  <p:nvPr/>
                </p:nvSpPr>
                <p:spPr>
                  <a:xfrm>
                    <a:off x="437566" y="1600108"/>
                    <a:ext cx="2913488" cy="2215991"/>
                  </a:xfrm>
                  <a:prstGeom prst="rect">
                    <a:avLst/>
                  </a:prstGeom>
                  <a:blipFill>
                    <a:blip r:embed="rId3"/>
                    <a:stretch>
                      <a:fillRect t="-1374"/>
                    </a:stretch>
                  </a:blipFill>
                </p:spPr>
                <p:txBody>
                  <a:bodyPr/>
                  <a:lstStyle/>
                  <a:p>
                    <a:r>
                      <a:rPr lang="en-US">
                        <a:noFill/>
                      </a:rPr>
                      <a:t> </a:t>
                    </a:r>
                  </a:p>
                </p:txBody>
              </p:sp>
            </mc:Fallback>
          </mc:AlternateContent>
          <p:sp>
            <p:nvSpPr>
              <p:cNvPr id="14" name="Rectangle: Rounded Corners 13">
                <a:extLst>
                  <a:ext uri="{FF2B5EF4-FFF2-40B4-BE49-F238E27FC236}">
                    <a16:creationId xmlns:a16="http://schemas.microsoft.com/office/drawing/2014/main" id="{2A73A760-A35E-8ECB-26DE-ABBCE95C14F6}"/>
                  </a:ext>
                </a:extLst>
              </p:cNvPr>
              <p:cNvSpPr/>
              <p:nvPr/>
            </p:nvSpPr>
            <p:spPr>
              <a:xfrm>
                <a:off x="3821942" y="1491630"/>
                <a:ext cx="3451142" cy="2160358"/>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54DD9AD-29BD-4613-1DFB-E58776F719DD}"/>
                      </a:ext>
                    </a:extLst>
                  </p:cNvPr>
                  <p:cNvSpPr txBox="1"/>
                  <p:nvPr/>
                </p:nvSpPr>
                <p:spPr>
                  <a:xfrm>
                    <a:off x="3821942" y="1600108"/>
                    <a:ext cx="3532866" cy="1938992"/>
                  </a:xfrm>
                  <a:prstGeom prst="rect">
                    <a:avLst/>
                  </a:prstGeom>
                  <a:noFill/>
                </p:spPr>
                <p:txBody>
                  <a:bodyPr wrap="square" rtlCol="0">
                    <a:spAutoFit/>
                  </a:bodyPr>
                  <a:lstStyle/>
                  <a:p>
                    <a:pPr algn="ctr"/>
                    <a:r>
                      <a:rPr lang="en-US" u="sng" dirty="0"/>
                      <a:t>Tuned hyperparameters </a:t>
                    </a:r>
                  </a:p>
                  <a:p>
                    <a:pPr algn="ctr"/>
                    <a:r>
                      <a:rPr lang="en-US" u="sng" dirty="0"/>
                      <a:t>(</a:t>
                    </a:r>
                    <a:r>
                      <a:rPr lang="en-US" u="sng" dirty="0" err="1"/>
                      <a:t>Keras</a:t>
                    </a:r>
                    <a:r>
                      <a:rPr lang="en-US" u="sng" dirty="0"/>
                      <a:t> Hyperband Optimizer)</a:t>
                    </a:r>
                  </a:p>
                  <a:p>
                    <a:pPr algn="ctr"/>
                    <a:endParaRPr lang="en-US" sz="1050" u="sng" dirty="0"/>
                  </a:p>
                  <a:p>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Number of nodes in the layers</a:t>
                    </a:r>
                  </a:p>
                  <a:p>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Dropout rate</a:t>
                    </a:r>
                  </a:p>
                  <a:p>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Learning rate</a:t>
                    </a:r>
                  </a:p>
                  <a:p>
                    <a:endParaRPr lang="en-US" dirty="0"/>
                  </a:p>
                </p:txBody>
              </p:sp>
            </mc:Choice>
            <mc:Fallback>
              <p:sp>
                <p:nvSpPr>
                  <p:cNvPr id="9" name="TextBox 8">
                    <a:extLst>
                      <a:ext uri="{FF2B5EF4-FFF2-40B4-BE49-F238E27FC236}">
                        <a16:creationId xmlns:a16="http://schemas.microsoft.com/office/drawing/2014/main" id="{954DD9AD-29BD-4613-1DFB-E58776F719DD}"/>
                      </a:ext>
                    </a:extLst>
                  </p:cNvPr>
                  <p:cNvSpPr txBox="1">
                    <a:spLocks noRot="1" noChangeAspect="1" noMove="1" noResize="1" noEditPoints="1" noAdjustHandles="1" noChangeArrowheads="1" noChangeShapeType="1" noTextEdit="1"/>
                  </p:cNvSpPr>
                  <p:nvPr/>
                </p:nvSpPr>
                <p:spPr>
                  <a:xfrm>
                    <a:off x="3821942" y="1600108"/>
                    <a:ext cx="3532866" cy="1938992"/>
                  </a:xfrm>
                  <a:prstGeom prst="rect">
                    <a:avLst/>
                  </a:prstGeom>
                  <a:blipFill>
                    <a:blip r:embed="rId4"/>
                    <a:stretch>
                      <a:fillRect t="-1572"/>
                    </a:stretch>
                  </a:blipFill>
                </p:spPr>
                <p:txBody>
                  <a:bodyPr/>
                  <a:lstStyle/>
                  <a:p>
                    <a:r>
                      <a:rPr lang="en-US">
                        <a:noFill/>
                      </a:rPr>
                      <a:t> </a:t>
                    </a:r>
                  </a:p>
                </p:txBody>
              </p:sp>
            </mc:Fallback>
          </mc:AlternateContent>
        </p:grpSp>
        <p:sp>
          <p:nvSpPr>
            <p:cNvPr id="15" name="Rectangle: Rounded Corners 14">
              <a:extLst>
                <a:ext uri="{FF2B5EF4-FFF2-40B4-BE49-F238E27FC236}">
                  <a16:creationId xmlns:a16="http://schemas.microsoft.com/office/drawing/2014/main" id="{AA61C405-F416-BF0F-1112-3E9B05C98EA9}"/>
                </a:ext>
              </a:extLst>
            </p:cNvPr>
            <p:cNvSpPr/>
            <p:nvPr/>
          </p:nvSpPr>
          <p:spPr>
            <a:xfrm>
              <a:off x="185179" y="3527948"/>
              <a:ext cx="7189892" cy="1500582"/>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974490B-6DDA-805F-6B08-443F6BE9DA67}"/>
                    </a:ext>
                  </a:extLst>
                </p:cNvPr>
                <p:cNvSpPr txBox="1"/>
                <p:nvPr/>
              </p:nvSpPr>
              <p:spPr>
                <a:xfrm>
                  <a:off x="1475656" y="3636427"/>
                  <a:ext cx="4743021" cy="1200329"/>
                </a:xfrm>
                <a:prstGeom prst="rect">
                  <a:avLst/>
                </a:prstGeom>
                <a:noFill/>
              </p:spPr>
              <p:txBody>
                <a:bodyPr wrap="square" rtlCol="0">
                  <a:spAutoFit/>
                </a:bodyPr>
                <a:lstStyle/>
                <a:p>
                  <a:pPr algn="ctr"/>
                  <a:r>
                    <a:rPr lang="en-US" u="sng" dirty="0"/>
                    <a:t>Input features</a:t>
                  </a:r>
                </a:p>
                <a:p>
                  <a:pPr algn="ct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𝑝</m:t>
                          </m:r>
                        </m:e>
                        <m:sub>
                          <m:r>
                            <a:rPr lang="de-DE" i="1">
                              <a:latin typeface="Cambria Math" panose="02040503050406030204" pitchFamily="18" charset="0"/>
                            </a:rPr>
                            <m:t>𝑇</m:t>
                          </m:r>
                        </m:sub>
                      </m:sSub>
                    </m:oMath>
                  </a14:m>
                  <a:r>
                    <a:rPr lang="en-GB" dirty="0"/>
                    <a:t>, </a:t>
                  </a:r>
                  <a14:m>
                    <m:oMath xmlns:m="http://schemas.openxmlformats.org/officeDocument/2006/math">
                      <m:r>
                        <a:rPr lang="en-GB" i="1">
                          <a:latin typeface="Cambria Math" panose="02040503050406030204" pitchFamily="18" charset="0"/>
                          <a:ea typeface="Cambria Math" panose="02040503050406030204" pitchFamily="18" charset="0"/>
                        </a:rPr>
                        <m:t>𝜂</m:t>
                      </m:r>
                    </m:oMath>
                  </a14:m>
                  <a:r>
                    <a:rPr lang="en-GB" dirty="0"/>
                    <a:t>, </a:t>
                  </a:r>
                  <a14:m>
                    <m:oMath xmlns:m="http://schemas.openxmlformats.org/officeDocument/2006/math">
                      <m:r>
                        <a:rPr lang="en-GB" i="1">
                          <a:latin typeface="Cambria Math" panose="02040503050406030204" pitchFamily="18" charset="0"/>
                          <a:ea typeface="Cambria Math" panose="02040503050406030204" pitchFamily="18" charset="0"/>
                        </a:rPr>
                        <m:t>𝜙</m:t>
                      </m:r>
                    </m:oMath>
                  </a14:m>
                  <a:r>
                    <a:rPr lang="en-GB" dirty="0"/>
                    <a:t> of the jets, leptons, A, Z, H,</a:t>
                  </a:r>
                </a:p>
                <a:p>
                  <a:pPr algn="ctr"/>
                  <a14:m>
                    <m:oMath xmlns:m="http://schemas.openxmlformats.org/officeDocument/2006/math">
                      <m:sSub>
                        <m:sSubPr>
                          <m:ctrlPr>
                            <a:rPr lang="en-GB" i="1">
                              <a:latin typeface="Cambria Math" panose="02040503050406030204" pitchFamily="18" charset="0"/>
                            </a:rPr>
                          </m:ctrlPr>
                        </m:sSubPr>
                        <m:e>
                          <m:r>
                            <m:rPr>
                              <m:sty m:val="p"/>
                            </m:rPr>
                            <a:rPr lang="de-DE">
                              <a:latin typeface="Cambria Math" panose="02040503050406030204" pitchFamily="18" charset="0"/>
                            </a:rPr>
                            <m:t>M</m:t>
                          </m:r>
                        </m:e>
                        <m:sub>
                          <m:r>
                            <m:rPr>
                              <m:sty m:val="p"/>
                            </m:rPr>
                            <a:rPr lang="de-DE">
                              <a:latin typeface="Cambria Math" panose="02040503050406030204" pitchFamily="18" charset="0"/>
                            </a:rPr>
                            <m:t>A</m:t>
                          </m:r>
                        </m:sub>
                      </m:sSub>
                    </m:oMath>
                  </a14:m>
                  <a:r>
                    <a:rPr lang="en-GB" dirty="0"/>
                    <a:t>, </a:t>
                  </a:r>
                  <a14:m>
                    <m:oMath xmlns:m="http://schemas.openxmlformats.org/officeDocument/2006/math">
                      <m:sSub>
                        <m:sSubPr>
                          <m:ctrlPr>
                            <a:rPr lang="en-GB" i="1">
                              <a:latin typeface="Cambria Math" panose="02040503050406030204" pitchFamily="18" charset="0"/>
                            </a:rPr>
                          </m:ctrlPr>
                        </m:sSubPr>
                        <m:e>
                          <m:r>
                            <m:rPr>
                              <m:sty m:val="p"/>
                            </m:rPr>
                            <a:rPr lang="de-DE">
                              <a:latin typeface="Cambria Math" panose="02040503050406030204" pitchFamily="18" charset="0"/>
                            </a:rPr>
                            <m:t>M</m:t>
                          </m:r>
                        </m:e>
                        <m:sub>
                          <m:r>
                            <m:rPr>
                              <m:sty m:val="p"/>
                            </m:rPr>
                            <a:rPr lang="de-DE">
                              <a:latin typeface="Cambria Math" panose="02040503050406030204" pitchFamily="18" charset="0"/>
                            </a:rPr>
                            <m:t>H</m:t>
                          </m:r>
                        </m:sub>
                      </m:sSub>
                    </m:oMath>
                  </a14:m>
                  <a:r>
                    <a:rPr lang="en-GB" dirty="0"/>
                    <a:t>, </a:t>
                  </a:r>
                  <a14:m>
                    <m:oMath xmlns:m="http://schemas.openxmlformats.org/officeDocument/2006/math">
                      <m:r>
                        <m:rPr>
                          <m:sty m:val="p"/>
                        </m:rPr>
                        <a:rPr lang="el-GR">
                          <a:latin typeface="Cambria Math" panose="02040503050406030204" pitchFamily="18" charset="0"/>
                          <a:ea typeface="Cambria Math" panose="02040503050406030204" pitchFamily="18" charset="0"/>
                        </a:rPr>
                        <m:t>Δ</m:t>
                      </m:r>
                      <m:r>
                        <m:rPr>
                          <m:sty m:val="p"/>
                        </m:rPr>
                        <a:rPr lang="de-DE">
                          <a:latin typeface="Cambria Math" panose="02040503050406030204" pitchFamily="18" charset="0"/>
                          <a:ea typeface="Cambria Math" panose="02040503050406030204" pitchFamily="18" charset="0"/>
                        </a:rPr>
                        <m:t>M</m:t>
                      </m:r>
                    </m:oMath>
                  </a14:m>
                  <a:r>
                    <a:rPr lang="en-GB" dirty="0"/>
                    <a:t>, b tagging scores, </a:t>
                  </a:r>
                </a:p>
                <a:p>
                  <a:pPr algn="ctr"/>
                  <a14:m>
                    <m:oMath xmlns:m="http://schemas.openxmlformats.org/officeDocument/2006/math">
                      <m:r>
                        <m:rPr>
                          <m:sty m:val="p"/>
                        </m:rPr>
                        <a:rPr lang="el-GR">
                          <a:latin typeface="Cambria Math" panose="02040503050406030204" pitchFamily="18" charset="0"/>
                          <a:ea typeface="Cambria Math" panose="02040503050406030204" pitchFamily="18" charset="0"/>
                        </a:rPr>
                        <m:t>Δ</m:t>
                      </m:r>
                      <m:r>
                        <m:rPr>
                          <m:sty m:val="p"/>
                        </m:rPr>
                        <a:rPr lang="de-DE">
                          <a:latin typeface="Cambria Math" panose="02040503050406030204" pitchFamily="18" charset="0"/>
                          <a:ea typeface="Cambria Math" panose="02040503050406030204" pitchFamily="18" charset="0"/>
                        </a:rPr>
                        <m:t>R</m:t>
                      </m:r>
                      <m:r>
                        <a:rPr lang="de-DE">
                          <a:latin typeface="Cambria Math" panose="02040503050406030204" pitchFamily="18" charset="0"/>
                          <a:ea typeface="Cambria Math" panose="02040503050406030204" pitchFamily="18" charset="0"/>
                        </a:rPr>
                        <m:t> </m:t>
                      </m:r>
                    </m:oMath>
                  </a14:m>
                  <a:r>
                    <a:rPr lang="en-GB" dirty="0"/>
                    <a:t>leptons, </a:t>
                  </a:r>
                  <a14:m>
                    <m:oMath xmlns:m="http://schemas.openxmlformats.org/officeDocument/2006/math">
                      <m:r>
                        <m:rPr>
                          <m:sty m:val="p"/>
                        </m:rPr>
                        <a:rPr lang="el-GR">
                          <a:latin typeface="Cambria Math" panose="02040503050406030204" pitchFamily="18" charset="0"/>
                          <a:ea typeface="Cambria Math" panose="02040503050406030204" pitchFamily="18" charset="0"/>
                        </a:rPr>
                        <m:t>Δ</m:t>
                      </m:r>
                      <m:r>
                        <m:rPr>
                          <m:sty m:val="p"/>
                        </m:rPr>
                        <a:rPr lang="de-DE">
                          <a:latin typeface="Cambria Math" panose="02040503050406030204" pitchFamily="18" charset="0"/>
                          <a:ea typeface="Cambria Math" panose="02040503050406030204" pitchFamily="18" charset="0"/>
                        </a:rPr>
                        <m:t>R</m:t>
                      </m:r>
                    </m:oMath>
                  </a14:m>
                  <a:r>
                    <a:rPr lang="en-GB" dirty="0"/>
                    <a:t> leading b jet and Z</a:t>
                  </a:r>
                </a:p>
              </p:txBody>
            </p:sp>
          </mc:Choice>
          <mc:Fallback>
            <p:sp>
              <p:nvSpPr>
                <p:cNvPr id="2" name="TextBox 1">
                  <a:extLst>
                    <a:ext uri="{FF2B5EF4-FFF2-40B4-BE49-F238E27FC236}">
                      <a16:creationId xmlns:a16="http://schemas.microsoft.com/office/drawing/2014/main" id="{C974490B-6DDA-805F-6B08-443F6BE9DA67}"/>
                    </a:ext>
                  </a:extLst>
                </p:cNvPr>
                <p:cNvSpPr txBox="1">
                  <a:spLocks noRot="1" noChangeAspect="1" noMove="1" noResize="1" noEditPoints="1" noAdjustHandles="1" noChangeArrowheads="1" noChangeShapeType="1" noTextEdit="1"/>
                </p:cNvSpPr>
                <p:nvPr/>
              </p:nvSpPr>
              <p:spPr>
                <a:xfrm>
                  <a:off x="1475656" y="3636427"/>
                  <a:ext cx="4743021" cy="1200329"/>
                </a:xfrm>
                <a:prstGeom prst="rect">
                  <a:avLst/>
                </a:prstGeom>
                <a:blipFill>
                  <a:blip r:embed="rId5"/>
                  <a:stretch>
                    <a:fillRect t="-3061" b="-7653"/>
                  </a:stretch>
                </a:blipFill>
              </p:spPr>
              <p:txBody>
                <a:bodyPr/>
                <a:lstStyle/>
                <a:p>
                  <a:r>
                    <a:rPr lang="en-US">
                      <a:noFill/>
                    </a:rPr>
                    <a:t> </a:t>
                  </a:r>
                </a:p>
              </p:txBody>
            </p:sp>
          </mc:Fallback>
        </mc:AlternateContent>
      </p:grpSp>
    </p:spTree>
    <p:extLst>
      <p:ext uri="{BB962C8B-B14F-4D97-AF65-F5344CB8AC3E}">
        <p14:creationId xmlns:p14="http://schemas.microsoft.com/office/powerpoint/2010/main" val="3018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1ADE-8820-C5D3-205A-8A4D1B12A19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2C07DC-B201-78DC-FCA3-244E93D7B6D9}"/>
              </a:ext>
            </a:extLst>
          </p:cNvPr>
          <p:cNvSpPr>
            <a:spLocks noGrp="1"/>
          </p:cNvSpPr>
          <p:nvPr>
            <p:ph type="sldNum" sz="quarter" idx="19"/>
          </p:nvPr>
        </p:nvSpPr>
        <p:spPr/>
        <p:txBody>
          <a:bodyPr/>
          <a:lstStyle/>
          <a:p>
            <a:fld id="{3E01A2B2-10AD-754B-9B4C-E5B6FED423D0}" type="slidenum">
              <a:rPr lang="de-DE" smtClean="0"/>
              <a:pPr/>
              <a:t>6</a:t>
            </a:fld>
            <a:endParaRPr lang="de-DE"/>
          </a:p>
        </p:txBody>
      </p:sp>
      <p:cxnSp>
        <p:nvCxnSpPr>
          <p:cNvPr id="5" name="Straight Arrow Connector 4">
            <a:extLst>
              <a:ext uri="{FF2B5EF4-FFF2-40B4-BE49-F238E27FC236}">
                <a16:creationId xmlns:a16="http://schemas.microsoft.com/office/drawing/2014/main" id="{46D19042-05D2-0456-7AF5-4DE28CECACAA}"/>
              </a:ext>
            </a:extLst>
          </p:cNvPr>
          <p:cNvCxnSpPr>
            <a:cxnSpLocks/>
          </p:cNvCxnSpPr>
          <p:nvPr/>
        </p:nvCxnSpPr>
        <p:spPr>
          <a:xfrm flipH="1">
            <a:off x="2635208" y="1350154"/>
            <a:ext cx="439903" cy="172161"/>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itel">
            <a:extLst>
              <a:ext uri="{FF2B5EF4-FFF2-40B4-BE49-F238E27FC236}">
                <a16:creationId xmlns:a16="http://schemas.microsoft.com/office/drawing/2014/main" id="{F2A20176-6448-B82A-F81C-D1CACC0F4864}"/>
              </a:ext>
            </a:extLst>
          </p:cNvPr>
          <p:cNvSpPr txBox="1">
            <a:spLocks/>
          </p:cNvSpPr>
          <p:nvPr/>
        </p:nvSpPr>
        <p:spPr>
          <a:xfrm>
            <a:off x="216000" y="360000"/>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US" dirty="0"/>
              <a:t>Training of individual NN</a:t>
            </a:r>
            <a:endParaRPr lang="en-GB" dirty="0"/>
          </a:p>
        </p:txBody>
      </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0EABD744-1C77-0A4A-9DEB-BAC210BB099F}"/>
                  </a:ext>
                </a:extLst>
              </p:cNvPr>
              <p:cNvSpPr/>
              <p:nvPr/>
            </p:nvSpPr>
            <p:spPr>
              <a:xfrm>
                <a:off x="3075111" y="1158323"/>
                <a:ext cx="2772212" cy="38366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Input features</a:t>
                </a:r>
                <a14:m>
                  <m:oMath xmlns:m="http://schemas.openxmlformats.org/officeDocument/2006/math">
                    <m:r>
                      <a:rPr lang="de-DE" sz="1200">
                        <a:solidFill>
                          <a:schemeClr val="tx1"/>
                        </a:solidFill>
                        <a:latin typeface="Cambria Math" panose="02040503050406030204" pitchFamily="18" charset="0"/>
                      </a:rPr>
                      <m:t>:</m:t>
                    </m:r>
                    <m:r>
                      <a:rPr lang="de-DE" sz="1200" b="0" i="0" smtClean="0">
                        <a:solidFill>
                          <a:schemeClr val="tx1"/>
                        </a:solidFill>
                        <a:latin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𝑝</m:t>
                        </m:r>
                      </m:e>
                      <m:sub>
                        <m:r>
                          <a:rPr lang="de-DE" sz="1200" b="0" i="1" smtClean="0">
                            <a:solidFill>
                              <a:schemeClr val="tx1"/>
                            </a:solidFill>
                            <a:latin typeface="Cambria Math" panose="02040503050406030204" pitchFamily="18" charset="0"/>
                          </a:rPr>
                          <m:t>𝑇</m:t>
                        </m:r>
                      </m:sub>
                    </m:sSub>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𝜙</m:t>
                    </m:r>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𝜂</m:t>
                    </m:r>
                    <m:r>
                      <a:rPr lang="de-DE" sz="1200" b="0" i="0" smtClean="0">
                        <a:solidFill>
                          <a:schemeClr val="tx1"/>
                        </a:solidFill>
                        <a:latin typeface="Cambria Math" panose="02040503050406030204" pitchFamily="18" charset="0"/>
                        <a:ea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𝐴</m:t>
                        </m:r>
                      </m:sub>
                    </m:sSub>
                  </m:oMath>
                </a14:m>
                <a:r>
                  <a:rPr lang="en-US" sz="1200" dirty="0">
                    <a:solidFill>
                      <a:schemeClr val="tx1"/>
                    </a:solidFill>
                  </a:rPr>
                  <a:t>, </a:t>
                </a:r>
                <a14:m>
                  <m:oMath xmlns:m="http://schemas.openxmlformats.org/officeDocument/2006/math">
                    <m:sSub>
                      <m:sSubPr>
                        <m:ctrlPr>
                          <a:rPr lang="en-US" sz="1200" i="1">
                            <a:solidFill>
                              <a:schemeClr val="tx1"/>
                            </a:solidFill>
                            <a:latin typeface="Cambria Math" panose="02040503050406030204" pitchFamily="18" charset="0"/>
                          </a:rPr>
                        </m:ctrlPr>
                      </m:sSubPr>
                      <m:e>
                        <m:r>
                          <a:rPr lang="de-DE" sz="1200" i="1">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𝐻</m:t>
                        </m:r>
                      </m:sub>
                    </m:sSub>
                    <m:r>
                      <a:rPr lang="de-DE" sz="1200" b="0" i="0" smtClean="0">
                        <a:solidFill>
                          <a:schemeClr val="tx1"/>
                        </a:solidFill>
                        <a:latin typeface="Cambria Math" panose="02040503050406030204" pitchFamily="18" charset="0"/>
                      </a:rPr>
                      <m:t>….</m:t>
                    </m:r>
                  </m:oMath>
                </a14:m>
                <a:endParaRPr lang="en-US" sz="1200" dirty="0">
                  <a:solidFill>
                    <a:schemeClr val="tx1"/>
                  </a:solidFill>
                </a:endParaRPr>
              </a:p>
            </p:txBody>
          </p:sp>
        </mc:Choice>
        <mc:Fallback xmlns="">
          <p:sp>
            <p:nvSpPr>
              <p:cNvPr id="2" name="Rectangle: Rounded Corners 1">
                <a:extLst>
                  <a:ext uri="{FF2B5EF4-FFF2-40B4-BE49-F238E27FC236}">
                    <a16:creationId xmlns:a16="http://schemas.microsoft.com/office/drawing/2014/main" id="{0EABD744-1C77-0A4A-9DEB-BAC210BB099F}"/>
                  </a:ext>
                </a:extLst>
              </p:cNvPr>
              <p:cNvSpPr>
                <a:spLocks noRot="1" noChangeAspect="1" noMove="1" noResize="1" noEditPoints="1" noAdjustHandles="1" noChangeArrowheads="1" noChangeShapeType="1" noTextEdit="1"/>
              </p:cNvSpPr>
              <p:nvPr/>
            </p:nvSpPr>
            <p:spPr>
              <a:xfrm>
                <a:off x="3075111" y="1158323"/>
                <a:ext cx="2772212" cy="383661"/>
              </a:xfrm>
              <a:prstGeom prst="roundRect">
                <a:avLst/>
              </a:prstGeom>
              <a:blipFill>
                <a:blip r:embed="rId3"/>
                <a:stretch>
                  <a:fillRect/>
                </a:stretch>
              </a:blipFill>
              <a:ln>
                <a:noFill/>
              </a:ln>
              <a:effectLst/>
            </p:spPr>
            <p:txBody>
              <a:bodyPr/>
              <a:lstStyle/>
              <a:p>
                <a:r>
                  <a:rPr lang="en-US">
                    <a:noFill/>
                  </a:rPr>
                  <a:t> </a:t>
                </a:r>
              </a:p>
            </p:txBody>
          </p:sp>
        </mc:Fallback>
      </mc:AlternateContent>
      <p:pic>
        <p:nvPicPr>
          <p:cNvPr id="3" name="Picture 2" descr="A graph of a graph of a graph&#10;&#10;AI-generated content may be incorrect.">
            <a:extLst>
              <a:ext uri="{FF2B5EF4-FFF2-40B4-BE49-F238E27FC236}">
                <a16:creationId xmlns:a16="http://schemas.microsoft.com/office/drawing/2014/main" id="{84E6413B-6507-D6B3-327E-A00C13101314}"/>
              </a:ext>
            </a:extLst>
          </p:cNvPr>
          <p:cNvPicPr>
            <a:picLocks noChangeAspect="1"/>
          </p:cNvPicPr>
          <p:nvPr/>
        </p:nvPicPr>
        <p:blipFill>
          <a:blip r:embed="rId4"/>
          <a:stretch>
            <a:fillRect/>
          </a:stretch>
        </p:blipFill>
        <p:spPr>
          <a:xfrm>
            <a:off x="251520" y="4269841"/>
            <a:ext cx="853377" cy="856800"/>
          </a:xfrm>
          <a:prstGeom prst="rect">
            <a:avLst/>
          </a:prstGeom>
        </p:spPr>
      </p:pic>
      <p:pic>
        <p:nvPicPr>
          <p:cNvPr id="6" name="Picture 5" descr="A graph of a positive rate&#10;&#10;AI-generated content may be incorrect.">
            <a:extLst>
              <a:ext uri="{FF2B5EF4-FFF2-40B4-BE49-F238E27FC236}">
                <a16:creationId xmlns:a16="http://schemas.microsoft.com/office/drawing/2014/main" id="{D8B50143-A21F-4C77-662D-C32427CB1E63}"/>
              </a:ext>
            </a:extLst>
          </p:cNvPr>
          <p:cNvPicPr>
            <a:picLocks noChangeAspect="1"/>
          </p:cNvPicPr>
          <p:nvPr/>
        </p:nvPicPr>
        <p:blipFill>
          <a:blip r:embed="rId5"/>
          <a:stretch>
            <a:fillRect/>
          </a:stretch>
        </p:blipFill>
        <p:spPr>
          <a:xfrm>
            <a:off x="1479677" y="4295054"/>
            <a:ext cx="853377" cy="856800"/>
          </a:xfrm>
          <a:prstGeom prst="rect">
            <a:avLst/>
          </a:prstGeom>
        </p:spPr>
      </p:pic>
      <p:grpSp>
        <p:nvGrpSpPr>
          <p:cNvPr id="41" name="Group 40">
            <a:extLst>
              <a:ext uri="{FF2B5EF4-FFF2-40B4-BE49-F238E27FC236}">
                <a16:creationId xmlns:a16="http://schemas.microsoft.com/office/drawing/2014/main" id="{1659BEFC-7A33-3B2C-E1EB-0C0F967C5B5E}"/>
              </a:ext>
            </a:extLst>
          </p:cNvPr>
          <p:cNvGrpSpPr/>
          <p:nvPr/>
        </p:nvGrpSpPr>
        <p:grpSpPr>
          <a:xfrm>
            <a:off x="95928" y="1049888"/>
            <a:ext cx="4173719" cy="3205840"/>
            <a:chOff x="95928" y="1049888"/>
            <a:chExt cx="4173719" cy="3205840"/>
          </a:xfrm>
        </p:grpSpPr>
        <p:grpSp>
          <p:nvGrpSpPr>
            <p:cNvPr id="189" name="Group 188">
              <a:extLst>
                <a:ext uri="{FF2B5EF4-FFF2-40B4-BE49-F238E27FC236}">
                  <a16:creationId xmlns:a16="http://schemas.microsoft.com/office/drawing/2014/main" id="{DC85D892-4CCA-0A09-DAE0-9B4DA221EEBA}"/>
                </a:ext>
              </a:extLst>
            </p:cNvPr>
            <p:cNvGrpSpPr/>
            <p:nvPr/>
          </p:nvGrpSpPr>
          <p:grpSpPr>
            <a:xfrm>
              <a:off x="344776" y="1049888"/>
              <a:ext cx="3924871" cy="3205840"/>
              <a:chOff x="1033082" y="1049888"/>
              <a:chExt cx="3924871" cy="3205840"/>
            </a:xfrm>
          </p:grpSpPr>
          <p:grpSp>
            <p:nvGrpSpPr>
              <p:cNvPr id="190" name="Group 189">
                <a:extLst>
                  <a:ext uri="{FF2B5EF4-FFF2-40B4-BE49-F238E27FC236}">
                    <a16:creationId xmlns:a16="http://schemas.microsoft.com/office/drawing/2014/main" id="{BDAE789D-CA33-717E-BA61-53D8BDDBA1A3}"/>
                  </a:ext>
                </a:extLst>
              </p:cNvPr>
              <p:cNvGrpSpPr/>
              <p:nvPr/>
            </p:nvGrpSpPr>
            <p:grpSpPr>
              <a:xfrm>
                <a:off x="1033082" y="1049888"/>
                <a:ext cx="3924871" cy="3205840"/>
                <a:chOff x="1033082" y="1049888"/>
                <a:chExt cx="3924871" cy="3205840"/>
              </a:xfrm>
            </p:grpSpPr>
            <p:sp>
              <p:nvSpPr>
                <p:cNvPr id="202" name="TextBox 201">
                  <a:extLst>
                    <a:ext uri="{FF2B5EF4-FFF2-40B4-BE49-F238E27FC236}">
                      <a16:creationId xmlns:a16="http://schemas.microsoft.com/office/drawing/2014/main" id="{B73B82C4-64CF-CDC3-2308-42626C067B0C}"/>
                    </a:ext>
                  </a:extLst>
                </p:cNvPr>
                <p:cNvSpPr txBox="1"/>
                <p:nvPr/>
              </p:nvSpPr>
              <p:spPr>
                <a:xfrm rot="16200000">
                  <a:off x="706765" y="1506208"/>
                  <a:ext cx="929634" cy="276999"/>
                </a:xfrm>
                <a:prstGeom prst="rect">
                  <a:avLst/>
                </a:prstGeom>
                <a:noFill/>
              </p:spPr>
              <p:txBody>
                <a:bodyPr wrap="square" rtlCol="0">
                  <a:spAutoFit/>
                </a:bodyPr>
                <a:lstStyle/>
                <a:p>
                  <a:pPr defTabSz="914400"/>
                  <a:r>
                    <a:rPr lang="en-US" sz="1200" dirty="0">
                      <a:latin typeface="Aptos" panose="02110004020202020204"/>
                    </a:rPr>
                    <a:t>(550,350)</a:t>
                  </a:r>
                </a:p>
              </p:txBody>
            </p:sp>
            <p:cxnSp>
              <p:nvCxnSpPr>
                <p:cNvPr id="203" name="Straight Arrow Connector 202">
                  <a:extLst>
                    <a:ext uri="{FF2B5EF4-FFF2-40B4-BE49-F238E27FC236}">
                      <a16:creationId xmlns:a16="http://schemas.microsoft.com/office/drawing/2014/main" id="{278D675D-00C3-A574-A90B-51662B5D7B9B}"/>
                    </a:ext>
                  </a:extLst>
                </p:cNvPr>
                <p:cNvCxnSpPr>
                  <a:cxnSpLocks/>
                </p:cNvCxnSpPr>
                <p:nvPr/>
              </p:nvCxnSpPr>
              <p:spPr>
                <a:xfrm flipH="1">
                  <a:off x="1313649" y="2051703"/>
                  <a:ext cx="153673" cy="141495"/>
                </a:xfrm>
                <a:prstGeom prst="straightConnector1">
                  <a:avLst/>
                </a:prstGeom>
                <a:noFill/>
                <a:ln w="19050" cap="flat" cmpd="sng" algn="ctr">
                  <a:solidFill>
                    <a:schemeClr val="tx1"/>
                  </a:solidFill>
                  <a:prstDash val="solid"/>
                  <a:miter lim="800000"/>
                  <a:tailEnd type="triangle"/>
                </a:ln>
                <a:effectLst/>
              </p:spPr>
            </p:cxnSp>
            <p:cxnSp>
              <p:nvCxnSpPr>
                <p:cNvPr id="204" name="Straight Arrow Connector 203">
                  <a:extLst>
                    <a:ext uri="{FF2B5EF4-FFF2-40B4-BE49-F238E27FC236}">
                      <a16:creationId xmlns:a16="http://schemas.microsoft.com/office/drawing/2014/main" id="{2482C061-3A97-03D7-20FB-1FEE67AA5458}"/>
                    </a:ext>
                  </a:extLst>
                </p:cNvPr>
                <p:cNvCxnSpPr>
                  <a:cxnSpLocks/>
                </p:cNvCxnSpPr>
                <p:nvPr/>
              </p:nvCxnSpPr>
              <p:spPr>
                <a:xfrm>
                  <a:off x="1171583" y="2048970"/>
                  <a:ext cx="142066" cy="149638"/>
                </a:xfrm>
                <a:prstGeom prst="straightConnector1">
                  <a:avLst/>
                </a:prstGeom>
                <a:noFill/>
                <a:ln w="19050" cap="flat" cmpd="sng" algn="ctr">
                  <a:solidFill>
                    <a:schemeClr val="tx1"/>
                  </a:solidFill>
                  <a:prstDash val="solid"/>
                  <a:miter lim="800000"/>
                  <a:tailEnd type="triangle"/>
                </a:ln>
                <a:effectLst/>
              </p:spPr>
            </p:cxnSp>
            <p:sp>
              <p:nvSpPr>
                <p:cNvPr id="205" name="Rectangle: Rounded Corners 204">
                  <a:extLst>
                    <a:ext uri="{FF2B5EF4-FFF2-40B4-BE49-F238E27FC236}">
                      <a16:creationId xmlns:a16="http://schemas.microsoft.com/office/drawing/2014/main" id="{C016A800-FD12-EA83-7DDE-87BD43385E0D}"/>
                    </a:ext>
                  </a:extLst>
                </p:cNvPr>
                <p:cNvSpPr/>
                <p:nvPr/>
              </p:nvSpPr>
              <p:spPr>
                <a:xfrm>
                  <a:off x="1187892" y="3251925"/>
                  <a:ext cx="277001" cy="857759"/>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06" name="TextBox 205">
                  <a:extLst>
                    <a:ext uri="{FF2B5EF4-FFF2-40B4-BE49-F238E27FC236}">
                      <a16:creationId xmlns:a16="http://schemas.microsoft.com/office/drawing/2014/main" id="{63B32BA1-8D89-52D7-3908-1EA243B11402}"/>
                    </a:ext>
                  </a:extLst>
                </p:cNvPr>
                <p:cNvSpPr txBox="1"/>
                <p:nvPr/>
              </p:nvSpPr>
              <p:spPr>
                <a:xfrm rot="16200000">
                  <a:off x="817491" y="3508524"/>
                  <a:ext cx="1017804" cy="276999"/>
                </a:xfrm>
                <a:prstGeom prst="rect">
                  <a:avLst/>
                </a:prstGeom>
                <a:noFill/>
              </p:spPr>
              <p:txBody>
                <a:bodyPr wrap="square" rtlCol="0">
                  <a:spAutoFit/>
                </a:bodyPr>
                <a:lstStyle/>
                <a:p>
                  <a:pPr defTabSz="914400"/>
                  <a:r>
                    <a:rPr lang="en-US" sz="1200" dirty="0"/>
                    <a:t>Evaluation</a:t>
                  </a:r>
                </a:p>
              </p:txBody>
            </p:sp>
            <p:cxnSp>
              <p:nvCxnSpPr>
                <p:cNvPr id="207" name="Straight Arrow Connector 206">
                  <a:extLst>
                    <a:ext uri="{FF2B5EF4-FFF2-40B4-BE49-F238E27FC236}">
                      <a16:creationId xmlns:a16="http://schemas.microsoft.com/office/drawing/2014/main" id="{D041056E-0340-C313-DA2D-7F09C47794F9}"/>
                    </a:ext>
                  </a:extLst>
                </p:cNvPr>
                <p:cNvCxnSpPr>
                  <a:cxnSpLocks/>
                </p:cNvCxnSpPr>
                <p:nvPr/>
              </p:nvCxnSpPr>
              <p:spPr>
                <a:xfrm>
                  <a:off x="1328516" y="2967397"/>
                  <a:ext cx="0" cy="284528"/>
                </a:xfrm>
                <a:prstGeom prst="straightConnector1">
                  <a:avLst/>
                </a:prstGeom>
                <a:noFill/>
                <a:ln w="19050" cap="flat" cmpd="sng" algn="ctr">
                  <a:solidFill>
                    <a:schemeClr val="tx1"/>
                  </a:solidFill>
                  <a:prstDash val="solid"/>
                  <a:miter lim="800000"/>
                  <a:tailEnd type="triangle"/>
                </a:ln>
                <a:effectLst/>
              </p:spPr>
            </p:cxnSp>
            <p:sp>
              <p:nvSpPr>
                <p:cNvPr id="208" name="Rectangle: Rounded Corners 207">
                  <a:extLst>
                    <a:ext uri="{FF2B5EF4-FFF2-40B4-BE49-F238E27FC236}">
                      <a16:creationId xmlns:a16="http://schemas.microsoft.com/office/drawing/2014/main" id="{15842A7E-39D7-DF89-8D5C-055A6C777F13}"/>
                    </a:ext>
                  </a:extLst>
                </p:cNvPr>
                <p:cNvSpPr/>
                <p:nvPr/>
              </p:nvSpPr>
              <p:spPr>
                <a:xfrm>
                  <a:off x="1190018" y="2203312"/>
                  <a:ext cx="277304" cy="791016"/>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09" name="TextBox 208">
                  <a:extLst>
                    <a:ext uri="{FF2B5EF4-FFF2-40B4-BE49-F238E27FC236}">
                      <a16:creationId xmlns:a16="http://schemas.microsoft.com/office/drawing/2014/main" id="{86A31468-BB48-C29E-BA7E-6F268F17524D}"/>
                    </a:ext>
                  </a:extLst>
                </p:cNvPr>
                <p:cNvSpPr txBox="1"/>
                <p:nvPr/>
              </p:nvSpPr>
              <p:spPr>
                <a:xfrm rot="16200000">
                  <a:off x="929196" y="2415184"/>
                  <a:ext cx="786971" cy="276999"/>
                </a:xfrm>
                <a:prstGeom prst="rect">
                  <a:avLst/>
                </a:prstGeom>
                <a:noFill/>
              </p:spPr>
              <p:txBody>
                <a:bodyPr wrap="square" rtlCol="0">
                  <a:spAutoFit/>
                </a:bodyPr>
                <a:lstStyle/>
                <a:p>
                  <a:pPr defTabSz="914400"/>
                  <a:r>
                    <a:rPr lang="en-US" sz="1200" dirty="0"/>
                    <a:t>Training</a:t>
                  </a:r>
                </a:p>
              </p:txBody>
            </p:sp>
            <p:sp>
              <p:nvSpPr>
                <p:cNvPr id="210" name="TextBox 209">
                  <a:extLst>
                    <a:ext uri="{FF2B5EF4-FFF2-40B4-BE49-F238E27FC236}">
                      <a16:creationId xmlns:a16="http://schemas.microsoft.com/office/drawing/2014/main" id="{DAC679CC-511C-5E52-3EBE-455820A2B329}"/>
                    </a:ext>
                  </a:extLst>
                </p:cNvPr>
                <p:cNvSpPr txBox="1"/>
                <p:nvPr/>
              </p:nvSpPr>
              <p:spPr>
                <a:xfrm rot="16200000">
                  <a:off x="1925222" y="1482168"/>
                  <a:ext cx="929634" cy="276999"/>
                </a:xfrm>
                <a:prstGeom prst="rect">
                  <a:avLst/>
                </a:prstGeom>
                <a:noFill/>
              </p:spPr>
              <p:txBody>
                <a:bodyPr wrap="square" rtlCol="0">
                  <a:spAutoFit/>
                </a:bodyPr>
                <a:lstStyle/>
                <a:p>
                  <a:pPr defTabSz="914400"/>
                  <a:r>
                    <a:rPr lang="en-US" sz="1200" dirty="0">
                      <a:latin typeface="Aptos" panose="02110004020202020204"/>
                    </a:rPr>
                    <a:t>(800, 400)</a:t>
                  </a:r>
                </a:p>
              </p:txBody>
            </p:sp>
            <p:sp>
              <p:nvSpPr>
                <p:cNvPr id="211" name="TextBox 210">
                  <a:extLst>
                    <a:ext uri="{FF2B5EF4-FFF2-40B4-BE49-F238E27FC236}">
                      <a16:creationId xmlns:a16="http://schemas.microsoft.com/office/drawing/2014/main" id="{F6C89C70-2A6A-6409-3AAF-60A397EE61C2}"/>
                    </a:ext>
                  </a:extLst>
                </p:cNvPr>
                <p:cNvSpPr txBox="1"/>
                <p:nvPr/>
              </p:nvSpPr>
              <p:spPr>
                <a:xfrm rot="16200000">
                  <a:off x="2179970" y="1420291"/>
                  <a:ext cx="1017806" cy="276999"/>
                </a:xfrm>
                <a:prstGeom prst="rect">
                  <a:avLst/>
                </a:prstGeom>
                <a:noFill/>
              </p:spPr>
              <p:txBody>
                <a:bodyPr wrap="square" rtlCol="0">
                  <a:spAutoFit/>
                </a:bodyPr>
                <a:lstStyle/>
                <a:p>
                  <a:pPr defTabSz="914400"/>
                  <a:r>
                    <a:rPr lang="en-US" sz="1200" dirty="0"/>
                    <a:t>Background</a:t>
                  </a:r>
                </a:p>
              </p:txBody>
            </p:sp>
            <p:cxnSp>
              <p:nvCxnSpPr>
                <p:cNvPr id="212" name="Straight Arrow Connector 211">
                  <a:extLst>
                    <a:ext uri="{FF2B5EF4-FFF2-40B4-BE49-F238E27FC236}">
                      <a16:creationId xmlns:a16="http://schemas.microsoft.com/office/drawing/2014/main" id="{347C7669-AF79-6585-BA22-DFED376ACF88}"/>
                    </a:ext>
                  </a:extLst>
                </p:cNvPr>
                <p:cNvCxnSpPr>
                  <a:cxnSpLocks/>
                </p:cNvCxnSpPr>
                <p:nvPr/>
              </p:nvCxnSpPr>
              <p:spPr>
                <a:xfrm flipH="1">
                  <a:off x="2581927" y="2037590"/>
                  <a:ext cx="153673" cy="141495"/>
                </a:xfrm>
                <a:prstGeom prst="straightConnector1">
                  <a:avLst/>
                </a:prstGeom>
                <a:noFill/>
                <a:ln w="19050" cap="flat" cmpd="sng" algn="ctr">
                  <a:solidFill>
                    <a:schemeClr val="tx1"/>
                  </a:solidFill>
                  <a:prstDash val="solid"/>
                  <a:miter lim="800000"/>
                  <a:tailEnd type="triangle"/>
                </a:ln>
                <a:effectLst/>
              </p:spPr>
            </p:cxnSp>
            <p:cxnSp>
              <p:nvCxnSpPr>
                <p:cNvPr id="213" name="Straight Arrow Connector 212">
                  <a:extLst>
                    <a:ext uri="{FF2B5EF4-FFF2-40B4-BE49-F238E27FC236}">
                      <a16:creationId xmlns:a16="http://schemas.microsoft.com/office/drawing/2014/main" id="{EE77FF41-8F7C-8622-0542-8821C15C9EE0}"/>
                    </a:ext>
                  </a:extLst>
                </p:cNvPr>
                <p:cNvCxnSpPr>
                  <a:cxnSpLocks/>
                </p:cNvCxnSpPr>
                <p:nvPr/>
              </p:nvCxnSpPr>
              <p:spPr>
                <a:xfrm>
                  <a:off x="2439861" y="2034857"/>
                  <a:ext cx="142066" cy="149638"/>
                </a:xfrm>
                <a:prstGeom prst="straightConnector1">
                  <a:avLst/>
                </a:prstGeom>
                <a:noFill/>
                <a:ln w="19050" cap="flat" cmpd="sng" algn="ctr">
                  <a:solidFill>
                    <a:schemeClr val="tx1"/>
                  </a:solidFill>
                  <a:prstDash val="solid"/>
                  <a:miter lim="800000"/>
                  <a:tailEnd type="triangle"/>
                </a:ln>
                <a:effectLst/>
              </p:spPr>
            </p:cxnSp>
            <p:sp>
              <p:nvSpPr>
                <p:cNvPr id="214" name="Rectangle: Rounded Corners 213">
                  <a:extLst>
                    <a:ext uri="{FF2B5EF4-FFF2-40B4-BE49-F238E27FC236}">
                      <a16:creationId xmlns:a16="http://schemas.microsoft.com/office/drawing/2014/main" id="{CA69E66D-1B86-4FCE-9388-E5D148B483AE}"/>
                    </a:ext>
                  </a:extLst>
                </p:cNvPr>
                <p:cNvSpPr/>
                <p:nvPr/>
              </p:nvSpPr>
              <p:spPr>
                <a:xfrm>
                  <a:off x="2435251" y="3276171"/>
                  <a:ext cx="277001" cy="857759"/>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15" name="TextBox 214">
                  <a:extLst>
                    <a:ext uri="{FF2B5EF4-FFF2-40B4-BE49-F238E27FC236}">
                      <a16:creationId xmlns:a16="http://schemas.microsoft.com/office/drawing/2014/main" id="{D9FF4B01-AEA9-C882-B5FF-ACDA15D9E895}"/>
                    </a:ext>
                  </a:extLst>
                </p:cNvPr>
                <p:cNvSpPr txBox="1"/>
                <p:nvPr/>
              </p:nvSpPr>
              <p:spPr>
                <a:xfrm rot="16200000">
                  <a:off x="2064851" y="3494411"/>
                  <a:ext cx="1017804" cy="276999"/>
                </a:xfrm>
                <a:prstGeom prst="rect">
                  <a:avLst/>
                </a:prstGeom>
                <a:noFill/>
              </p:spPr>
              <p:txBody>
                <a:bodyPr wrap="square" rtlCol="0">
                  <a:spAutoFit/>
                </a:bodyPr>
                <a:lstStyle/>
                <a:p>
                  <a:pPr defTabSz="914400"/>
                  <a:r>
                    <a:rPr lang="en-US" sz="1200" dirty="0"/>
                    <a:t>Evaluation</a:t>
                  </a:r>
                </a:p>
              </p:txBody>
            </p:sp>
            <p:cxnSp>
              <p:nvCxnSpPr>
                <p:cNvPr id="216" name="Straight Arrow Connector 215">
                  <a:extLst>
                    <a:ext uri="{FF2B5EF4-FFF2-40B4-BE49-F238E27FC236}">
                      <a16:creationId xmlns:a16="http://schemas.microsoft.com/office/drawing/2014/main" id="{0D0FE92E-73EB-D09D-6C71-0C05CA92BCD4}"/>
                    </a:ext>
                  </a:extLst>
                </p:cNvPr>
                <p:cNvCxnSpPr>
                  <a:cxnSpLocks/>
                </p:cNvCxnSpPr>
                <p:nvPr/>
              </p:nvCxnSpPr>
              <p:spPr>
                <a:xfrm>
                  <a:off x="2585208" y="2995857"/>
                  <a:ext cx="0" cy="284528"/>
                </a:xfrm>
                <a:prstGeom prst="straightConnector1">
                  <a:avLst/>
                </a:prstGeom>
                <a:noFill/>
                <a:ln w="19050" cap="flat" cmpd="sng" algn="ctr">
                  <a:solidFill>
                    <a:schemeClr val="tx1"/>
                  </a:solidFill>
                  <a:prstDash val="solid"/>
                  <a:miter lim="800000"/>
                  <a:tailEnd type="triangle"/>
                </a:ln>
                <a:effectLst/>
              </p:spPr>
            </p:cxnSp>
            <p:cxnSp>
              <p:nvCxnSpPr>
                <p:cNvPr id="219" name="Straight Arrow Connector 218">
                  <a:extLst>
                    <a:ext uri="{FF2B5EF4-FFF2-40B4-BE49-F238E27FC236}">
                      <a16:creationId xmlns:a16="http://schemas.microsoft.com/office/drawing/2014/main" id="{13253CF8-A4E8-8989-797D-B10BDC8D43A4}"/>
                    </a:ext>
                  </a:extLst>
                </p:cNvPr>
                <p:cNvCxnSpPr>
                  <a:cxnSpLocks/>
                  <a:stCxn id="215" idx="1"/>
                </p:cNvCxnSpPr>
                <p:nvPr/>
              </p:nvCxnSpPr>
              <p:spPr>
                <a:xfrm>
                  <a:off x="2573754" y="4141813"/>
                  <a:ext cx="0" cy="113915"/>
                </a:xfrm>
                <a:prstGeom prst="straightConnector1">
                  <a:avLst/>
                </a:prstGeom>
                <a:noFill/>
                <a:ln w="19050" cap="flat" cmpd="sng" algn="ctr">
                  <a:solidFill>
                    <a:schemeClr val="tx1"/>
                  </a:solidFill>
                  <a:prstDash val="solid"/>
                  <a:miter lim="800000"/>
                  <a:tailEnd type="triangle"/>
                </a:ln>
                <a:effectLst/>
              </p:spPr>
            </p:cxnSp>
            <p:sp>
              <p:nvSpPr>
                <p:cNvPr id="220" name="Oval 219">
                  <a:extLst>
                    <a:ext uri="{FF2B5EF4-FFF2-40B4-BE49-F238E27FC236}">
                      <a16:creationId xmlns:a16="http://schemas.microsoft.com/office/drawing/2014/main" id="{A10958B1-F937-750A-BCF6-298088D34EFF}"/>
                    </a:ext>
                  </a:extLst>
                </p:cNvPr>
                <p:cNvSpPr/>
                <p:nvPr/>
              </p:nvSpPr>
              <p:spPr>
                <a:xfrm>
                  <a:off x="1793204"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TextBox 220">
                  <a:extLst>
                    <a:ext uri="{FF2B5EF4-FFF2-40B4-BE49-F238E27FC236}">
                      <a16:creationId xmlns:a16="http://schemas.microsoft.com/office/drawing/2014/main" id="{F67B56DA-ACA9-4CB6-FA83-E9A6E5C91539}"/>
                    </a:ext>
                  </a:extLst>
                </p:cNvPr>
                <p:cNvSpPr txBox="1"/>
                <p:nvPr/>
              </p:nvSpPr>
              <p:spPr>
                <a:xfrm>
                  <a:off x="3227519" y="1748888"/>
                  <a:ext cx="1730434" cy="600164"/>
                </a:xfrm>
                <a:prstGeom prst="rect">
                  <a:avLst/>
                </a:prstGeom>
                <a:noFill/>
              </p:spPr>
              <p:txBody>
                <a:bodyPr wrap="square" rtlCol="0">
                  <a:spAutoFit/>
                </a:bodyPr>
                <a:lstStyle/>
                <a:p>
                  <a:r>
                    <a:rPr lang="en-US" sz="1100" dirty="0"/>
                    <a:t>(in total 79 different mass combinations considered)</a:t>
                  </a:r>
                </a:p>
              </p:txBody>
            </p:sp>
            <p:cxnSp>
              <p:nvCxnSpPr>
                <p:cNvPr id="222" name="Straight Arrow Connector 221">
                  <a:extLst>
                    <a:ext uri="{FF2B5EF4-FFF2-40B4-BE49-F238E27FC236}">
                      <a16:creationId xmlns:a16="http://schemas.microsoft.com/office/drawing/2014/main" id="{E63170B7-C602-EE61-4CF9-C7916B70B445}"/>
                    </a:ext>
                  </a:extLst>
                </p:cNvPr>
                <p:cNvCxnSpPr>
                  <a:cxnSpLocks/>
                </p:cNvCxnSpPr>
                <p:nvPr/>
              </p:nvCxnSpPr>
              <p:spPr>
                <a:xfrm>
                  <a:off x="1310082" y="4141812"/>
                  <a:ext cx="0" cy="113915"/>
                </a:xfrm>
                <a:prstGeom prst="straightConnector1">
                  <a:avLst/>
                </a:prstGeom>
                <a:noFill/>
                <a:ln w="19050" cap="flat" cmpd="sng" algn="ctr">
                  <a:solidFill>
                    <a:schemeClr val="tx1"/>
                  </a:solidFill>
                  <a:prstDash val="solid"/>
                  <a:miter lim="800000"/>
                  <a:tailEnd type="triangle"/>
                </a:ln>
                <a:effectLst/>
              </p:spPr>
            </p:cxnSp>
            <p:sp>
              <p:nvSpPr>
                <p:cNvPr id="223" name="Oval 222">
                  <a:extLst>
                    <a:ext uri="{FF2B5EF4-FFF2-40B4-BE49-F238E27FC236}">
                      <a16:creationId xmlns:a16="http://schemas.microsoft.com/office/drawing/2014/main" id="{7EC0AAF4-E09C-2B50-B4C2-BF6378B49D98}"/>
                    </a:ext>
                  </a:extLst>
                </p:cNvPr>
                <p:cNvSpPr/>
                <p:nvPr/>
              </p:nvSpPr>
              <p:spPr>
                <a:xfrm>
                  <a:off x="1897511"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40AF766D-E414-78E4-F2AE-257617C06F31}"/>
                    </a:ext>
                  </a:extLst>
                </p:cNvPr>
                <p:cNvSpPr/>
                <p:nvPr/>
              </p:nvSpPr>
              <p:spPr>
                <a:xfrm>
                  <a:off x="2001819"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1" name="TextBox 190">
                <a:extLst>
                  <a:ext uri="{FF2B5EF4-FFF2-40B4-BE49-F238E27FC236}">
                    <a16:creationId xmlns:a16="http://schemas.microsoft.com/office/drawing/2014/main" id="{B9247EB1-6D0C-DDBF-EE3F-27AD9E7A4686}"/>
                  </a:ext>
                </a:extLst>
              </p:cNvPr>
              <p:cNvSpPr txBox="1"/>
              <p:nvPr/>
            </p:nvSpPr>
            <p:spPr>
              <a:xfrm rot="16200000">
                <a:off x="972269" y="1420291"/>
                <a:ext cx="1017806" cy="276999"/>
              </a:xfrm>
              <a:prstGeom prst="rect">
                <a:avLst/>
              </a:prstGeom>
              <a:noFill/>
            </p:spPr>
            <p:txBody>
              <a:bodyPr wrap="square" rtlCol="0">
                <a:spAutoFit/>
              </a:bodyPr>
              <a:lstStyle/>
              <a:p>
                <a:pPr defTabSz="914400"/>
                <a:r>
                  <a:rPr lang="en-US" sz="1200" dirty="0"/>
                  <a:t>Background</a:t>
                </a:r>
              </a:p>
            </p:txBody>
          </p:sp>
        </p:grpSp>
        <p:grpSp>
          <p:nvGrpSpPr>
            <p:cNvPr id="40" name="Group 39">
              <a:extLst>
                <a:ext uri="{FF2B5EF4-FFF2-40B4-BE49-F238E27FC236}">
                  <a16:creationId xmlns:a16="http://schemas.microsoft.com/office/drawing/2014/main" id="{6FC2F573-3743-03AE-FC48-53113FEB5D57}"/>
                </a:ext>
              </a:extLst>
            </p:cNvPr>
            <p:cNvGrpSpPr/>
            <p:nvPr/>
          </p:nvGrpSpPr>
          <p:grpSpPr>
            <a:xfrm>
              <a:off x="95928" y="1909286"/>
              <a:ext cx="2357025" cy="1085042"/>
              <a:chOff x="95928" y="1909286"/>
              <a:chExt cx="2357025" cy="1085042"/>
            </a:xfrm>
          </p:grpSpPr>
          <p:sp>
            <p:nvSpPr>
              <p:cNvPr id="11" name="Oval 10">
                <a:extLst>
                  <a:ext uri="{FF2B5EF4-FFF2-40B4-BE49-F238E27FC236}">
                    <a16:creationId xmlns:a16="http://schemas.microsoft.com/office/drawing/2014/main" id="{124AEC0D-FD8D-F16F-519B-5FA381681A73}"/>
                  </a:ext>
                </a:extLst>
              </p:cNvPr>
              <p:cNvSpPr/>
              <p:nvPr/>
            </p:nvSpPr>
            <p:spPr>
              <a:xfrm>
                <a:off x="95928"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582086-685C-24AE-06CF-882E6B7411A0}"/>
                  </a:ext>
                </a:extLst>
              </p:cNvPr>
              <p:cNvSpPr/>
              <p:nvPr/>
            </p:nvSpPr>
            <p:spPr>
              <a:xfrm>
                <a:off x="200235"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33BB2B-DFFF-4613-8949-91D01B36581C}"/>
                  </a:ext>
                </a:extLst>
              </p:cNvPr>
              <p:cNvSpPr/>
              <p:nvPr/>
            </p:nvSpPr>
            <p:spPr>
              <a:xfrm>
                <a:off x="304543"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15AA975-3DA4-1573-E36D-8BD047FB89AF}"/>
                  </a:ext>
                </a:extLst>
              </p:cNvPr>
              <p:cNvSpPr/>
              <p:nvPr/>
            </p:nvSpPr>
            <p:spPr>
              <a:xfrm>
                <a:off x="1769435" y="2203312"/>
                <a:ext cx="277304" cy="791016"/>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6BDB7A28-8013-1537-F6E8-07B6FBD71456}"/>
                  </a:ext>
                </a:extLst>
              </p:cNvPr>
              <p:cNvSpPr txBox="1"/>
              <p:nvPr/>
            </p:nvSpPr>
            <p:spPr>
              <a:xfrm rot="16200000">
                <a:off x="1508613" y="2415184"/>
                <a:ext cx="786971" cy="276999"/>
              </a:xfrm>
              <a:prstGeom prst="rect">
                <a:avLst/>
              </a:prstGeom>
              <a:noFill/>
            </p:spPr>
            <p:txBody>
              <a:bodyPr wrap="square" rtlCol="0">
                <a:spAutoFit/>
              </a:bodyPr>
              <a:lstStyle/>
              <a:p>
                <a:pPr defTabSz="914400"/>
                <a:r>
                  <a:rPr lang="en-US" sz="1200" dirty="0"/>
                  <a:t>Training</a:t>
                </a:r>
              </a:p>
            </p:txBody>
          </p:sp>
          <p:sp>
            <p:nvSpPr>
              <p:cNvPr id="16" name="Oval 15">
                <a:extLst>
                  <a:ext uri="{FF2B5EF4-FFF2-40B4-BE49-F238E27FC236}">
                    <a16:creationId xmlns:a16="http://schemas.microsoft.com/office/drawing/2014/main" id="{8EA63980-DA38-CC78-FD8C-FF78DEF05059}"/>
                  </a:ext>
                </a:extLst>
              </p:cNvPr>
              <p:cNvSpPr/>
              <p:nvPr/>
            </p:nvSpPr>
            <p:spPr>
              <a:xfrm>
                <a:off x="2201138"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0E892B-A9DB-BBA6-F665-129C640A37C7}"/>
                  </a:ext>
                </a:extLst>
              </p:cNvPr>
              <p:cNvSpPr/>
              <p:nvPr/>
            </p:nvSpPr>
            <p:spPr>
              <a:xfrm>
                <a:off x="2305445"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074E1C-9981-9CB7-310D-DBFA6BDC2B2E}"/>
                  </a:ext>
                </a:extLst>
              </p:cNvPr>
              <p:cNvSpPr/>
              <p:nvPr/>
            </p:nvSpPr>
            <p:spPr>
              <a:xfrm>
                <a:off x="2409753"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36398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C9D1B-1ABE-5316-CEE0-E0A7014F91D9}"/>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EF8ECBA0-43A3-F2B9-5E1D-8244C918B336}"/>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7</a:t>
            </a:fld>
            <a:endParaRPr lang="de-DE" dirty="0"/>
          </a:p>
        </p:txBody>
      </p:sp>
      <p:pic>
        <p:nvPicPr>
          <p:cNvPr id="7" name="Picture 6" descr="A graph of a graph of a graph&#10;&#10;AI-generated content may be incorrect.">
            <a:extLst>
              <a:ext uri="{FF2B5EF4-FFF2-40B4-BE49-F238E27FC236}">
                <a16:creationId xmlns:a16="http://schemas.microsoft.com/office/drawing/2014/main" id="{D4DEDBEE-359D-D232-1FA0-F0C0DB7921AA}"/>
              </a:ext>
            </a:extLst>
          </p:cNvPr>
          <p:cNvPicPr>
            <a:picLocks noChangeAspect="1"/>
          </p:cNvPicPr>
          <p:nvPr/>
        </p:nvPicPr>
        <p:blipFill>
          <a:blip r:embed="rId3"/>
          <a:stretch>
            <a:fillRect/>
          </a:stretch>
        </p:blipFill>
        <p:spPr>
          <a:xfrm>
            <a:off x="10800" y="1261073"/>
            <a:ext cx="2976064" cy="2988000"/>
          </a:xfrm>
          <a:prstGeom prst="rect">
            <a:avLst/>
          </a:prstGeom>
        </p:spPr>
      </p:pic>
      <p:pic>
        <p:nvPicPr>
          <p:cNvPr id="9" name="Picture 8" descr="A graph of a positive rate&#10;&#10;AI-generated content may be incorrect.">
            <a:extLst>
              <a:ext uri="{FF2B5EF4-FFF2-40B4-BE49-F238E27FC236}">
                <a16:creationId xmlns:a16="http://schemas.microsoft.com/office/drawing/2014/main" id="{0BC884C3-F625-4A7F-026A-3B90641623A2}"/>
              </a:ext>
            </a:extLst>
          </p:cNvPr>
          <p:cNvPicPr>
            <a:picLocks noChangeAspect="1"/>
          </p:cNvPicPr>
          <p:nvPr/>
        </p:nvPicPr>
        <p:blipFill>
          <a:blip r:embed="rId4"/>
          <a:stretch>
            <a:fillRect/>
          </a:stretch>
        </p:blipFill>
        <p:spPr>
          <a:xfrm>
            <a:off x="3024000" y="1260000"/>
            <a:ext cx="2976064" cy="2988000"/>
          </a:xfrm>
          <a:prstGeom prst="rect">
            <a:avLst/>
          </a:prstGeom>
        </p:spPr>
      </p:pic>
      <p:sp>
        <p:nvSpPr>
          <p:cNvPr id="14" name="TextBox 13">
            <a:extLst>
              <a:ext uri="{FF2B5EF4-FFF2-40B4-BE49-F238E27FC236}">
                <a16:creationId xmlns:a16="http://schemas.microsoft.com/office/drawing/2014/main" id="{C9593BBF-2EB7-2C41-DCC2-0F0D1470D5D3}"/>
              </a:ext>
            </a:extLst>
          </p:cNvPr>
          <p:cNvSpPr txBox="1"/>
          <p:nvPr/>
        </p:nvSpPr>
        <p:spPr>
          <a:xfrm>
            <a:off x="360901" y="4312503"/>
            <a:ext cx="2211783" cy="830997"/>
          </a:xfrm>
          <a:prstGeom prst="rect">
            <a:avLst/>
          </a:prstGeom>
          <a:noFill/>
        </p:spPr>
        <p:txBody>
          <a:bodyPr wrap="square" rtlCol="0">
            <a:spAutoFit/>
          </a:bodyPr>
          <a:lstStyle/>
          <a:p>
            <a:r>
              <a:rPr lang="en-GB" sz="1600" dirty="0"/>
              <a:t>mc: number of mass combinations included in the training</a:t>
            </a:r>
          </a:p>
        </p:txBody>
      </p:sp>
      <p:cxnSp>
        <p:nvCxnSpPr>
          <p:cNvPr id="16" name="Straight Arrow Connector 15">
            <a:extLst>
              <a:ext uri="{FF2B5EF4-FFF2-40B4-BE49-F238E27FC236}">
                <a16:creationId xmlns:a16="http://schemas.microsoft.com/office/drawing/2014/main" id="{2E71E7F3-6879-CF09-0141-66FAE0B3F3C1}"/>
              </a:ext>
            </a:extLst>
          </p:cNvPr>
          <p:cNvCxnSpPr>
            <a:cxnSpLocks/>
          </p:cNvCxnSpPr>
          <p:nvPr/>
        </p:nvCxnSpPr>
        <p:spPr>
          <a:xfrm flipH="1" flipV="1">
            <a:off x="2699792" y="3003798"/>
            <a:ext cx="648072" cy="1344429"/>
          </a:xfrm>
          <a:prstGeom prst="straightConnector1">
            <a:avLst/>
          </a:prstGeom>
          <a:ln w="1905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357C544-0625-4ADB-641E-51CB1191E84F}"/>
              </a:ext>
            </a:extLst>
          </p:cNvPr>
          <p:cNvSpPr txBox="1"/>
          <p:nvPr/>
        </p:nvSpPr>
        <p:spPr>
          <a:xfrm>
            <a:off x="3141442" y="4337050"/>
            <a:ext cx="4976042" cy="338554"/>
          </a:xfrm>
          <a:prstGeom prst="rect">
            <a:avLst/>
          </a:prstGeom>
          <a:noFill/>
        </p:spPr>
        <p:txBody>
          <a:bodyPr wrap="none" rtlCol="0">
            <a:spAutoFit/>
          </a:bodyPr>
          <a:lstStyle/>
          <a:p>
            <a:r>
              <a:rPr lang="en-GB" sz="1600" dirty="0"/>
              <a:t>Mass combination used for evaluation of the network</a:t>
            </a:r>
          </a:p>
        </p:txBody>
      </p:sp>
      <p:sp>
        <p:nvSpPr>
          <p:cNvPr id="21" name="Rectangle: Rounded Corners 20">
            <a:extLst>
              <a:ext uri="{FF2B5EF4-FFF2-40B4-BE49-F238E27FC236}">
                <a16:creationId xmlns:a16="http://schemas.microsoft.com/office/drawing/2014/main" id="{35BC0666-B6AB-F161-A6AA-058964BBFE0E}"/>
              </a:ext>
            </a:extLst>
          </p:cNvPr>
          <p:cNvSpPr/>
          <p:nvPr/>
        </p:nvSpPr>
        <p:spPr>
          <a:xfrm>
            <a:off x="3141442" y="4348227"/>
            <a:ext cx="4963755" cy="338554"/>
          </a:xfrm>
          <a:prstGeom prst="roundRect">
            <a:avLst/>
          </a:prstGeom>
          <a:noFill/>
          <a:ln w="190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22" name="Rectangle: Rounded Corners 21">
            <a:extLst>
              <a:ext uri="{FF2B5EF4-FFF2-40B4-BE49-F238E27FC236}">
                <a16:creationId xmlns:a16="http://schemas.microsoft.com/office/drawing/2014/main" id="{004D1563-9715-B7C1-B7CE-BA0D6E25D560}"/>
              </a:ext>
            </a:extLst>
          </p:cNvPr>
          <p:cNvSpPr/>
          <p:nvPr/>
        </p:nvSpPr>
        <p:spPr>
          <a:xfrm>
            <a:off x="360900" y="4312503"/>
            <a:ext cx="2211783" cy="792088"/>
          </a:xfrm>
          <a:prstGeom prst="roundRect">
            <a:avLst/>
          </a:prstGeom>
          <a:noFill/>
          <a:ln w="190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cxnSp>
        <p:nvCxnSpPr>
          <p:cNvPr id="24" name="Straight Arrow Connector 23">
            <a:extLst>
              <a:ext uri="{FF2B5EF4-FFF2-40B4-BE49-F238E27FC236}">
                <a16:creationId xmlns:a16="http://schemas.microsoft.com/office/drawing/2014/main" id="{FB91598B-611A-CDB2-3595-DD40882AD4C6}"/>
              </a:ext>
            </a:extLst>
          </p:cNvPr>
          <p:cNvCxnSpPr>
            <a:cxnSpLocks/>
          </p:cNvCxnSpPr>
          <p:nvPr/>
        </p:nvCxnSpPr>
        <p:spPr>
          <a:xfrm flipV="1">
            <a:off x="1187624" y="3827949"/>
            <a:ext cx="792088" cy="484554"/>
          </a:xfrm>
          <a:prstGeom prst="straightConnector1">
            <a:avLst/>
          </a:prstGeom>
          <a:ln w="1905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Titel">
            <a:extLst>
              <a:ext uri="{FF2B5EF4-FFF2-40B4-BE49-F238E27FC236}">
                <a16:creationId xmlns:a16="http://schemas.microsoft.com/office/drawing/2014/main" id="{56922C74-E711-0940-27E9-C85CB857319D}"/>
              </a:ext>
            </a:extLst>
          </p:cNvPr>
          <p:cNvSpPr txBox="1">
            <a:spLocks/>
          </p:cNvSpPr>
          <p:nvPr/>
        </p:nvSpPr>
        <p:spPr>
          <a:xfrm>
            <a:off x="216000" y="360000"/>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US" dirty="0"/>
              <a:t>ROC dedicated NN per mass combination</a:t>
            </a:r>
            <a:endParaRPr lang="en-GB" dirty="0"/>
          </a:p>
        </p:txBody>
      </p:sp>
      <p:sp>
        <p:nvSpPr>
          <p:cNvPr id="4" name="Rectangle: Rounded Corners 3">
            <a:extLst>
              <a:ext uri="{FF2B5EF4-FFF2-40B4-BE49-F238E27FC236}">
                <a16:creationId xmlns:a16="http://schemas.microsoft.com/office/drawing/2014/main" id="{E81770B6-E716-BCC5-C750-2C4D23972405}"/>
              </a:ext>
            </a:extLst>
          </p:cNvPr>
          <p:cNvSpPr/>
          <p:nvPr/>
        </p:nvSpPr>
        <p:spPr>
          <a:xfrm>
            <a:off x="6190427" y="1259535"/>
            <a:ext cx="2829433" cy="1312215"/>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3" name="TextBox 2">
            <a:extLst>
              <a:ext uri="{FF2B5EF4-FFF2-40B4-BE49-F238E27FC236}">
                <a16:creationId xmlns:a16="http://schemas.microsoft.com/office/drawing/2014/main" id="{8D52221D-63FD-5117-2D34-D095D52B98F0}"/>
              </a:ext>
            </a:extLst>
          </p:cNvPr>
          <p:cNvSpPr txBox="1"/>
          <p:nvPr/>
        </p:nvSpPr>
        <p:spPr>
          <a:xfrm>
            <a:off x="6527244" y="2757547"/>
            <a:ext cx="2555816" cy="1323439"/>
          </a:xfrm>
          <a:prstGeom prst="rect">
            <a:avLst/>
          </a:prstGeom>
          <a:noFill/>
        </p:spPr>
        <p:txBody>
          <a:bodyPr wrap="square" rtlCol="0">
            <a:spAutoFit/>
          </a:bodyPr>
          <a:lstStyle/>
          <a:p>
            <a:r>
              <a:rPr lang="en-US" sz="1600" dirty="0"/>
              <a:t>Performance is good, but it is impractical </a:t>
            </a:r>
          </a:p>
          <a:p>
            <a:r>
              <a:rPr lang="en-US" sz="1600" dirty="0"/>
              <a:t>For each mass combination a separate network is necessary</a:t>
            </a:r>
          </a:p>
        </p:txBody>
      </p:sp>
      <p:sp>
        <p:nvSpPr>
          <p:cNvPr id="6" name="Rectangle: Rounded Corners 5">
            <a:extLst>
              <a:ext uri="{FF2B5EF4-FFF2-40B4-BE49-F238E27FC236}">
                <a16:creationId xmlns:a16="http://schemas.microsoft.com/office/drawing/2014/main" id="{D9FE67EC-F66D-3AA8-FDF8-76C544346A34}"/>
              </a:ext>
            </a:extLst>
          </p:cNvPr>
          <p:cNvSpPr/>
          <p:nvPr/>
        </p:nvSpPr>
        <p:spPr>
          <a:xfrm>
            <a:off x="6215006" y="2683114"/>
            <a:ext cx="2829433" cy="1487898"/>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pic>
        <p:nvPicPr>
          <p:cNvPr id="10" name="Picture 9">
            <a:extLst>
              <a:ext uri="{FF2B5EF4-FFF2-40B4-BE49-F238E27FC236}">
                <a16:creationId xmlns:a16="http://schemas.microsoft.com/office/drawing/2014/main" id="{8E7A9E85-0A53-CC4A-C992-598F85AA65D0}"/>
              </a:ext>
            </a:extLst>
          </p:cNvPr>
          <p:cNvPicPr>
            <a:picLocks noChangeAspect="1"/>
          </p:cNvPicPr>
          <p:nvPr/>
        </p:nvPicPr>
        <p:blipFill>
          <a:blip r:embed="rId5"/>
          <a:stretch>
            <a:fillRect/>
          </a:stretch>
        </p:blipFill>
        <p:spPr>
          <a:xfrm>
            <a:off x="1583668" y="3671012"/>
            <a:ext cx="90671" cy="134712"/>
          </a:xfrm>
          <a:prstGeom prst="rect">
            <a:avLst/>
          </a:prstGeom>
        </p:spPr>
      </p:pic>
      <p:pic>
        <p:nvPicPr>
          <p:cNvPr id="13" name="Picture 12">
            <a:extLst>
              <a:ext uri="{FF2B5EF4-FFF2-40B4-BE49-F238E27FC236}">
                <a16:creationId xmlns:a16="http://schemas.microsoft.com/office/drawing/2014/main" id="{79B37218-3973-5DB0-558B-775C080AF36E}"/>
              </a:ext>
            </a:extLst>
          </p:cNvPr>
          <p:cNvPicPr>
            <a:picLocks noChangeAspect="1"/>
          </p:cNvPicPr>
          <p:nvPr/>
        </p:nvPicPr>
        <p:blipFill>
          <a:blip r:embed="rId5"/>
          <a:stretch>
            <a:fillRect/>
          </a:stretch>
        </p:blipFill>
        <p:spPr>
          <a:xfrm>
            <a:off x="1672790" y="3671012"/>
            <a:ext cx="90671" cy="134712"/>
          </a:xfrm>
          <a:prstGeom prst="rect">
            <a:avLst/>
          </a:prstGeom>
        </p:spPr>
      </p:pic>
      <p:sp>
        <p:nvSpPr>
          <p:cNvPr id="15" name="Rectangle 14">
            <a:extLst>
              <a:ext uri="{FF2B5EF4-FFF2-40B4-BE49-F238E27FC236}">
                <a16:creationId xmlns:a16="http://schemas.microsoft.com/office/drawing/2014/main" id="{BF9D8DE8-986F-ED23-1DA7-6CEF9C1B06DD}"/>
              </a:ext>
            </a:extLst>
          </p:cNvPr>
          <p:cNvSpPr/>
          <p:nvPr/>
        </p:nvSpPr>
        <p:spPr>
          <a:xfrm>
            <a:off x="1763461" y="3683036"/>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6477FF1-44CD-6A30-1FE5-9C1F66F3DAC9}"/>
              </a:ext>
            </a:extLst>
          </p:cNvPr>
          <p:cNvPicPr>
            <a:picLocks noChangeAspect="1"/>
          </p:cNvPicPr>
          <p:nvPr/>
        </p:nvPicPr>
        <p:blipFill>
          <a:blip r:embed="rId5"/>
          <a:stretch>
            <a:fillRect/>
          </a:stretch>
        </p:blipFill>
        <p:spPr>
          <a:xfrm>
            <a:off x="4626894" y="3683036"/>
            <a:ext cx="90671" cy="134712"/>
          </a:xfrm>
          <a:prstGeom prst="rect">
            <a:avLst/>
          </a:prstGeom>
        </p:spPr>
      </p:pic>
      <p:pic>
        <p:nvPicPr>
          <p:cNvPr id="18" name="Picture 17">
            <a:extLst>
              <a:ext uri="{FF2B5EF4-FFF2-40B4-BE49-F238E27FC236}">
                <a16:creationId xmlns:a16="http://schemas.microsoft.com/office/drawing/2014/main" id="{2C28D05F-D4A2-81F8-B037-9D2E145C8850}"/>
              </a:ext>
            </a:extLst>
          </p:cNvPr>
          <p:cNvPicPr>
            <a:picLocks noChangeAspect="1"/>
          </p:cNvPicPr>
          <p:nvPr/>
        </p:nvPicPr>
        <p:blipFill>
          <a:blip r:embed="rId5"/>
          <a:stretch>
            <a:fillRect/>
          </a:stretch>
        </p:blipFill>
        <p:spPr>
          <a:xfrm>
            <a:off x="4716016" y="3683036"/>
            <a:ext cx="90671" cy="134712"/>
          </a:xfrm>
          <a:prstGeom prst="rect">
            <a:avLst/>
          </a:prstGeom>
        </p:spPr>
      </p:pic>
      <p:sp>
        <p:nvSpPr>
          <p:cNvPr id="19" name="Rectangle 18">
            <a:extLst>
              <a:ext uri="{FF2B5EF4-FFF2-40B4-BE49-F238E27FC236}">
                <a16:creationId xmlns:a16="http://schemas.microsoft.com/office/drawing/2014/main" id="{D2C1B504-FF7A-6DB3-6B35-AB45731DC0F6}"/>
              </a:ext>
            </a:extLst>
          </p:cNvPr>
          <p:cNvSpPr/>
          <p:nvPr/>
        </p:nvSpPr>
        <p:spPr>
          <a:xfrm>
            <a:off x="4806687" y="3695060"/>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AD96D2B-EA63-45E1-5972-60E48882F85D}"/>
              </a:ext>
            </a:extLst>
          </p:cNvPr>
          <p:cNvSpPr txBox="1"/>
          <p:nvPr/>
        </p:nvSpPr>
        <p:spPr>
          <a:xfrm>
            <a:off x="6265804" y="1309046"/>
            <a:ext cx="2678677" cy="584775"/>
          </a:xfrm>
          <a:prstGeom prst="rect">
            <a:avLst/>
          </a:prstGeom>
          <a:noFill/>
        </p:spPr>
        <p:txBody>
          <a:bodyPr wrap="square" rtlCol="0">
            <a:spAutoFit/>
          </a:bodyPr>
          <a:lstStyle/>
          <a:p>
            <a:r>
              <a:rPr lang="en-GB" sz="1600" dirty="0">
                <a:solidFill>
                  <a:srgbClr val="009C00"/>
                </a:solidFill>
              </a:rPr>
              <a:t>NN (1 mc): trained with 1 mass combination</a:t>
            </a:r>
          </a:p>
        </p:txBody>
      </p:sp>
      <p:cxnSp>
        <p:nvCxnSpPr>
          <p:cNvPr id="2" name="Straight Arrow Connector 1">
            <a:extLst>
              <a:ext uri="{FF2B5EF4-FFF2-40B4-BE49-F238E27FC236}">
                <a16:creationId xmlns:a16="http://schemas.microsoft.com/office/drawing/2014/main" id="{F91A3F47-8485-9912-A75F-95075C42ECE1}"/>
              </a:ext>
            </a:extLst>
          </p:cNvPr>
          <p:cNvCxnSpPr/>
          <p:nvPr/>
        </p:nvCxnSpPr>
        <p:spPr>
          <a:xfrm flipH="1" flipV="1">
            <a:off x="609710" y="1725836"/>
            <a:ext cx="432048" cy="504056"/>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6D6FFD0-BA07-3F8B-3B70-E0508BD0713E}"/>
              </a:ext>
            </a:extLst>
          </p:cNvPr>
          <p:cNvSpPr txBox="1"/>
          <p:nvPr/>
        </p:nvSpPr>
        <p:spPr>
          <a:xfrm>
            <a:off x="650526" y="1446962"/>
            <a:ext cx="1008112" cy="430887"/>
          </a:xfrm>
          <a:prstGeom prst="rect">
            <a:avLst/>
          </a:prstGeom>
          <a:noFill/>
        </p:spPr>
        <p:txBody>
          <a:bodyPr wrap="square" rtlCol="0">
            <a:spAutoFit/>
          </a:bodyPr>
          <a:lstStyle/>
          <a:p>
            <a:r>
              <a:rPr lang="en-GB" sz="1100" dirty="0"/>
              <a:t>Better performance</a:t>
            </a:r>
          </a:p>
        </p:txBody>
      </p:sp>
      <p:cxnSp>
        <p:nvCxnSpPr>
          <p:cNvPr id="11" name="Straight Arrow Connector 10">
            <a:extLst>
              <a:ext uri="{FF2B5EF4-FFF2-40B4-BE49-F238E27FC236}">
                <a16:creationId xmlns:a16="http://schemas.microsoft.com/office/drawing/2014/main" id="{8D39EC84-0FC9-BDA2-0EF0-AC5589A34D15}"/>
              </a:ext>
            </a:extLst>
          </p:cNvPr>
          <p:cNvCxnSpPr>
            <a:cxnSpLocks/>
          </p:cNvCxnSpPr>
          <p:nvPr/>
        </p:nvCxnSpPr>
        <p:spPr>
          <a:xfrm flipH="1" flipV="1">
            <a:off x="2365297" y="3754168"/>
            <a:ext cx="495088" cy="1186062"/>
          </a:xfrm>
          <a:prstGeom prst="straightConnector1">
            <a:avLst/>
          </a:prstGeom>
          <a:ln w="1905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123E0B5-3EBB-85BA-A7DF-2E676307445C}"/>
              </a:ext>
            </a:extLst>
          </p:cNvPr>
          <p:cNvSpPr txBox="1"/>
          <p:nvPr/>
        </p:nvSpPr>
        <p:spPr>
          <a:xfrm>
            <a:off x="2872481" y="4756301"/>
            <a:ext cx="3139001" cy="338554"/>
          </a:xfrm>
          <a:prstGeom prst="rect">
            <a:avLst/>
          </a:prstGeom>
          <a:noFill/>
          <a:ln w="19050">
            <a:noFill/>
          </a:ln>
        </p:spPr>
        <p:txBody>
          <a:bodyPr wrap="none" rtlCol="0">
            <a:spAutoFit/>
          </a:bodyPr>
          <a:lstStyle/>
          <a:p>
            <a:r>
              <a:rPr lang="en-GB" sz="1600" dirty="0"/>
              <a:t>AUC: area under the ROC curve</a:t>
            </a:r>
          </a:p>
        </p:txBody>
      </p:sp>
      <p:cxnSp>
        <p:nvCxnSpPr>
          <p:cNvPr id="25" name="Straight Arrow Connector 24">
            <a:extLst>
              <a:ext uri="{FF2B5EF4-FFF2-40B4-BE49-F238E27FC236}">
                <a16:creationId xmlns:a16="http://schemas.microsoft.com/office/drawing/2014/main" id="{9852CA48-1BCB-E6BD-F6DB-364680F12899}"/>
              </a:ext>
            </a:extLst>
          </p:cNvPr>
          <p:cNvCxnSpPr>
            <a:cxnSpLocks/>
          </p:cNvCxnSpPr>
          <p:nvPr/>
        </p:nvCxnSpPr>
        <p:spPr>
          <a:xfrm>
            <a:off x="6426000" y="2916000"/>
            <a:ext cx="155044" cy="0"/>
          </a:xfrm>
          <a:prstGeom prst="straightConnector1">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A5187FD-70D1-7826-B5BD-C34556BD71A3}"/>
              </a:ext>
            </a:extLst>
          </p:cNvPr>
          <p:cNvCxnSpPr>
            <a:cxnSpLocks/>
          </p:cNvCxnSpPr>
          <p:nvPr/>
        </p:nvCxnSpPr>
        <p:spPr>
          <a:xfrm>
            <a:off x="6426000" y="3402000"/>
            <a:ext cx="155044" cy="0"/>
          </a:xfrm>
          <a:prstGeom prst="straightConnector1">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68C0E150-DBB0-828B-C8A2-459352FC2B59}"/>
              </a:ext>
            </a:extLst>
          </p:cNvPr>
          <p:cNvSpPr/>
          <p:nvPr/>
        </p:nvSpPr>
        <p:spPr>
          <a:xfrm>
            <a:off x="2872481" y="4772909"/>
            <a:ext cx="3067671" cy="338554"/>
          </a:xfrm>
          <a:prstGeom prst="roundRect">
            <a:avLst/>
          </a:prstGeom>
          <a:noFill/>
          <a:ln w="190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Tree>
    <p:extLst>
      <p:ext uri="{BB962C8B-B14F-4D97-AF65-F5344CB8AC3E}">
        <p14:creationId xmlns:p14="http://schemas.microsoft.com/office/powerpoint/2010/main" val="100282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61977-18FA-94E4-6C92-FD21EA1620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BD39D3-8B36-991D-1A98-5BE5DDD20CDB}"/>
              </a:ext>
            </a:extLst>
          </p:cNvPr>
          <p:cNvSpPr>
            <a:spLocks noGrp="1"/>
          </p:cNvSpPr>
          <p:nvPr>
            <p:ph type="sldNum" sz="quarter" idx="19"/>
          </p:nvPr>
        </p:nvSpPr>
        <p:spPr/>
        <p:txBody>
          <a:bodyPr/>
          <a:lstStyle/>
          <a:p>
            <a:fld id="{3E01A2B2-10AD-754B-9B4C-E5B6FED423D0}" type="slidenum">
              <a:rPr lang="de-DE" smtClean="0"/>
              <a:pPr/>
              <a:t>8</a:t>
            </a:fld>
            <a:endParaRPr lang="de-DE"/>
          </a:p>
        </p:txBody>
      </p:sp>
      <p:cxnSp>
        <p:nvCxnSpPr>
          <p:cNvPr id="5" name="Straight Arrow Connector 4">
            <a:extLst>
              <a:ext uri="{FF2B5EF4-FFF2-40B4-BE49-F238E27FC236}">
                <a16:creationId xmlns:a16="http://schemas.microsoft.com/office/drawing/2014/main" id="{8B0D47CC-0267-C2CE-8049-C53DC03004DF}"/>
              </a:ext>
            </a:extLst>
          </p:cNvPr>
          <p:cNvCxnSpPr>
            <a:cxnSpLocks/>
          </p:cNvCxnSpPr>
          <p:nvPr/>
        </p:nvCxnSpPr>
        <p:spPr>
          <a:xfrm flipH="1">
            <a:off x="2635208" y="1350154"/>
            <a:ext cx="439903" cy="172161"/>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itel">
            <a:extLst>
              <a:ext uri="{FF2B5EF4-FFF2-40B4-BE49-F238E27FC236}">
                <a16:creationId xmlns:a16="http://schemas.microsoft.com/office/drawing/2014/main" id="{762C728C-4424-B7F7-4BEE-BCFB3AD4D0DA}"/>
              </a:ext>
            </a:extLst>
          </p:cNvPr>
          <p:cNvSpPr txBox="1">
            <a:spLocks/>
          </p:cNvSpPr>
          <p:nvPr/>
        </p:nvSpPr>
        <p:spPr>
          <a:xfrm>
            <a:off x="216000" y="360000"/>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US" dirty="0"/>
              <a:t>Training of individual NN</a:t>
            </a:r>
            <a:endParaRPr lang="en-GB" dirty="0"/>
          </a:p>
        </p:txBody>
      </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0230964B-DF6B-32BC-FBD5-CC008C3D796F}"/>
                  </a:ext>
                </a:extLst>
              </p:cNvPr>
              <p:cNvSpPr/>
              <p:nvPr/>
            </p:nvSpPr>
            <p:spPr>
              <a:xfrm>
                <a:off x="3075111" y="1158323"/>
                <a:ext cx="2772212" cy="38366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Input features</a:t>
                </a:r>
                <a14:m>
                  <m:oMath xmlns:m="http://schemas.openxmlformats.org/officeDocument/2006/math">
                    <m:r>
                      <a:rPr lang="de-DE" sz="1200">
                        <a:solidFill>
                          <a:schemeClr val="tx1"/>
                        </a:solidFill>
                        <a:latin typeface="Cambria Math" panose="02040503050406030204" pitchFamily="18" charset="0"/>
                      </a:rPr>
                      <m:t>:</m:t>
                    </m:r>
                    <m:r>
                      <a:rPr lang="de-DE" sz="1200" b="0" i="0" smtClean="0">
                        <a:solidFill>
                          <a:schemeClr val="tx1"/>
                        </a:solidFill>
                        <a:latin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𝑝</m:t>
                        </m:r>
                      </m:e>
                      <m:sub>
                        <m:r>
                          <a:rPr lang="de-DE" sz="1200" b="0" i="1" smtClean="0">
                            <a:solidFill>
                              <a:schemeClr val="tx1"/>
                            </a:solidFill>
                            <a:latin typeface="Cambria Math" panose="02040503050406030204" pitchFamily="18" charset="0"/>
                          </a:rPr>
                          <m:t>𝑇</m:t>
                        </m:r>
                      </m:sub>
                    </m:sSub>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𝜙</m:t>
                    </m:r>
                  </m:oMath>
                </a14:m>
                <a:r>
                  <a:rPr lang="en-US" sz="1200" dirty="0">
                    <a:solidFill>
                      <a:schemeClr val="tx1"/>
                    </a:solidFil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𝜂</m:t>
                    </m:r>
                    <m:r>
                      <a:rPr lang="de-DE" sz="1200" b="0" i="0" smtClean="0">
                        <a:solidFill>
                          <a:schemeClr val="tx1"/>
                        </a:solidFill>
                        <a:latin typeface="Cambria Math" panose="02040503050406030204" pitchFamily="18" charset="0"/>
                        <a:ea typeface="Cambria Math" panose="02040503050406030204" pitchFamily="18" charset="0"/>
                      </a:rPr>
                      <m:t>, </m:t>
                    </m:r>
                    <m:sSub>
                      <m:sSubPr>
                        <m:ctrlPr>
                          <a:rPr lang="en-US" sz="1200" i="1" smtClean="0">
                            <a:solidFill>
                              <a:schemeClr val="tx1"/>
                            </a:solidFill>
                            <a:latin typeface="Cambria Math" panose="02040503050406030204" pitchFamily="18" charset="0"/>
                          </a:rPr>
                        </m:ctrlPr>
                      </m:sSubPr>
                      <m:e>
                        <m:r>
                          <a:rPr lang="de-DE" sz="1200" b="0" i="1" smtClean="0">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𝐴</m:t>
                        </m:r>
                      </m:sub>
                    </m:sSub>
                  </m:oMath>
                </a14:m>
                <a:r>
                  <a:rPr lang="en-US" sz="1200" dirty="0">
                    <a:solidFill>
                      <a:schemeClr val="tx1"/>
                    </a:solidFill>
                  </a:rPr>
                  <a:t>, </a:t>
                </a:r>
                <a14:m>
                  <m:oMath xmlns:m="http://schemas.openxmlformats.org/officeDocument/2006/math">
                    <m:sSub>
                      <m:sSubPr>
                        <m:ctrlPr>
                          <a:rPr lang="en-US" sz="1200" i="1">
                            <a:solidFill>
                              <a:schemeClr val="tx1"/>
                            </a:solidFill>
                            <a:latin typeface="Cambria Math" panose="02040503050406030204" pitchFamily="18" charset="0"/>
                          </a:rPr>
                        </m:ctrlPr>
                      </m:sSubPr>
                      <m:e>
                        <m:r>
                          <a:rPr lang="de-DE" sz="1200" i="1">
                            <a:solidFill>
                              <a:schemeClr val="tx1"/>
                            </a:solidFill>
                            <a:latin typeface="Cambria Math" panose="02040503050406030204" pitchFamily="18" charset="0"/>
                          </a:rPr>
                          <m:t>𝑀</m:t>
                        </m:r>
                      </m:e>
                      <m:sub>
                        <m:r>
                          <a:rPr lang="de-DE" sz="1200" b="0" i="1" smtClean="0">
                            <a:solidFill>
                              <a:schemeClr val="tx1"/>
                            </a:solidFill>
                            <a:latin typeface="Cambria Math" panose="02040503050406030204" pitchFamily="18" charset="0"/>
                          </a:rPr>
                          <m:t>𝐻</m:t>
                        </m:r>
                      </m:sub>
                    </m:sSub>
                    <m:r>
                      <a:rPr lang="de-DE" sz="1200" b="0" i="0" smtClean="0">
                        <a:solidFill>
                          <a:schemeClr val="tx1"/>
                        </a:solidFill>
                        <a:latin typeface="Cambria Math" panose="02040503050406030204" pitchFamily="18" charset="0"/>
                      </a:rPr>
                      <m:t>….</m:t>
                    </m:r>
                  </m:oMath>
                </a14:m>
                <a:endParaRPr lang="en-US" sz="1200" dirty="0">
                  <a:solidFill>
                    <a:schemeClr val="tx1"/>
                  </a:solidFill>
                </a:endParaRPr>
              </a:p>
            </p:txBody>
          </p:sp>
        </mc:Choice>
        <mc:Fallback xmlns="">
          <p:sp>
            <p:nvSpPr>
              <p:cNvPr id="2" name="Rectangle: Rounded Corners 1">
                <a:extLst>
                  <a:ext uri="{FF2B5EF4-FFF2-40B4-BE49-F238E27FC236}">
                    <a16:creationId xmlns:a16="http://schemas.microsoft.com/office/drawing/2014/main" id="{0230964B-DF6B-32BC-FBD5-CC008C3D796F}"/>
                  </a:ext>
                </a:extLst>
              </p:cNvPr>
              <p:cNvSpPr>
                <a:spLocks noRot="1" noChangeAspect="1" noMove="1" noResize="1" noEditPoints="1" noAdjustHandles="1" noChangeArrowheads="1" noChangeShapeType="1" noTextEdit="1"/>
              </p:cNvSpPr>
              <p:nvPr/>
            </p:nvSpPr>
            <p:spPr>
              <a:xfrm>
                <a:off x="3075111" y="1158323"/>
                <a:ext cx="2772212" cy="383661"/>
              </a:xfrm>
              <a:prstGeom prst="roundRect">
                <a:avLst/>
              </a:prstGeom>
              <a:blipFill>
                <a:blip r:embed="rId3"/>
                <a:stretch>
                  <a:fillRect/>
                </a:stretch>
              </a:blipFill>
              <a:ln>
                <a:noFill/>
              </a:ln>
              <a:effectLst/>
            </p:spPr>
            <p:txBody>
              <a:bodyPr/>
              <a:lstStyle/>
              <a:p>
                <a:r>
                  <a:rPr lang="en-US">
                    <a:noFill/>
                  </a:rPr>
                  <a:t> </a:t>
                </a:r>
              </a:p>
            </p:txBody>
          </p:sp>
        </mc:Fallback>
      </mc:AlternateContent>
      <p:pic>
        <p:nvPicPr>
          <p:cNvPr id="3" name="Picture 2" descr="A graph of a graph of a graph&#10;&#10;AI-generated content may be incorrect.">
            <a:extLst>
              <a:ext uri="{FF2B5EF4-FFF2-40B4-BE49-F238E27FC236}">
                <a16:creationId xmlns:a16="http://schemas.microsoft.com/office/drawing/2014/main" id="{41B0A5D2-F6C5-862C-5AA8-1719E02A8FFF}"/>
              </a:ext>
            </a:extLst>
          </p:cNvPr>
          <p:cNvPicPr>
            <a:picLocks noChangeAspect="1"/>
          </p:cNvPicPr>
          <p:nvPr/>
        </p:nvPicPr>
        <p:blipFill>
          <a:blip r:embed="rId4"/>
          <a:stretch>
            <a:fillRect/>
          </a:stretch>
        </p:blipFill>
        <p:spPr>
          <a:xfrm>
            <a:off x="251520" y="4269841"/>
            <a:ext cx="853377" cy="856800"/>
          </a:xfrm>
          <a:prstGeom prst="rect">
            <a:avLst/>
          </a:prstGeom>
        </p:spPr>
      </p:pic>
      <p:pic>
        <p:nvPicPr>
          <p:cNvPr id="6" name="Picture 5" descr="A graph of a positive rate&#10;&#10;AI-generated content may be incorrect.">
            <a:extLst>
              <a:ext uri="{FF2B5EF4-FFF2-40B4-BE49-F238E27FC236}">
                <a16:creationId xmlns:a16="http://schemas.microsoft.com/office/drawing/2014/main" id="{DB33A522-277B-F5EB-0318-68FA5CAF37D7}"/>
              </a:ext>
            </a:extLst>
          </p:cNvPr>
          <p:cNvPicPr>
            <a:picLocks noChangeAspect="1"/>
          </p:cNvPicPr>
          <p:nvPr/>
        </p:nvPicPr>
        <p:blipFill>
          <a:blip r:embed="rId5"/>
          <a:stretch>
            <a:fillRect/>
          </a:stretch>
        </p:blipFill>
        <p:spPr>
          <a:xfrm>
            <a:off x="1479677" y="4295054"/>
            <a:ext cx="853377" cy="856800"/>
          </a:xfrm>
          <a:prstGeom prst="rect">
            <a:avLst/>
          </a:prstGeom>
        </p:spPr>
      </p:pic>
      <p:grpSp>
        <p:nvGrpSpPr>
          <p:cNvPr id="41" name="Group 40">
            <a:extLst>
              <a:ext uri="{FF2B5EF4-FFF2-40B4-BE49-F238E27FC236}">
                <a16:creationId xmlns:a16="http://schemas.microsoft.com/office/drawing/2014/main" id="{6B64960B-B9F1-71EB-2B1D-B9622F0263B8}"/>
              </a:ext>
            </a:extLst>
          </p:cNvPr>
          <p:cNvGrpSpPr/>
          <p:nvPr/>
        </p:nvGrpSpPr>
        <p:grpSpPr>
          <a:xfrm>
            <a:off x="95928" y="1049888"/>
            <a:ext cx="4173719" cy="3205840"/>
            <a:chOff x="95928" y="1049888"/>
            <a:chExt cx="4173719" cy="3205840"/>
          </a:xfrm>
        </p:grpSpPr>
        <p:grpSp>
          <p:nvGrpSpPr>
            <p:cNvPr id="189" name="Group 188">
              <a:extLst>
                <a:ext uri="{FF2B5EF4-FFF2-40B4-BE49-F238E27FC236}">
                  <a16:creationId xmlns:a16="http://schemas.microsoft.com/office/drawing/2014/main" id="{7A9DF50D-3C18-BD8E-5C21-BBECB578A01C}"/>
                </a:ext>
              </a:extLst>
            </p:cNvPr>
            <p:cNvGrpSpPr/>
            <p:nvPr/>
          </p:nvGrpSpPr>
          <p:grpSpPr>
            <a:xfrm>
              <a:off x="344776" y="1049888"/>
              <a:ext cx="3924871" cy="3205840"/>
              <a:chOff x="1033082" y="1049888"/>
              <a:chExt cx="3924871" cy="3205840"/>
            </a:xfrm>
          </p:grpSpPr>
          <p:grpSp>
            <p:nvGrpSpPr>
              <p:cNvPr id="190" name="Group 189">
                <a:extLst>
                  <a:ext uri="{FF2B5EF4-FFF2-40B4-BE49-F238E27FC236}">
                    <a16:creationId xmlns:a16="http://schemas.microsoft.com/office/drawing/2014/main" id="{63C911EF-92EB-1EC8-A7B3-3E03DCDAECAD}"/>
                  </a:ext>
                </a:extLst>
              </p:cNvPr>
              <p:cNvGrpSpPr/>
              <p:nvPr/>
            </p:nvGrpSpPr>
            <p:grpSpPr>
              <a:xfrm>
                <a:off x="1033082" y="1049888"/>
                <a:ext cx="3924871" cy="3205840"/>
                <a:chOff x="1033082" y="1049888"/>
                <a:chExt cx="3924871" cy="3205840"/>
              </a:xfrm>
            </p:grpSpPr>
            <p:sp>
              <p:nvSpPr>
                <p:cNvPr id="202" name="TextBox 201">
                  <a:extLst>
                    <a:ext uri="{FF2B5EF4-FFF2-40B4-BE49-F238E27FC236}">
                      <a16:creationId xmlns:a16="http://schemas.microsoft.com/office/drawing/2014/main" id="{1C08F9EB-8788-0E41-6EA7-B324C7E8FADA}"/>
                    </a:ext>
                  </a:extLst>
                </p:cNvPr>
                <p:cNvSpPr txBox="1"/>
                <p:nvPr/>
              </p:nvSpPr>
              <p:spPr>
                <a:xfrm rot="16200000">
                  <a:off x="706765" y="1506208"/>
                  <a:ext cx="929634" cy="276999"/>
                </a:xfrm>
                <a:prstGeom prst="rect">
                  <a:avLst/>
                </a:prstGeom>
                <a:noFill/>
              </p:spPr>
              <p:txBody>
                <a:bodyPr wrap="square" rtlCol="0">
                  <a:spAutoFit/>
                </a:bodyPr>
                <a:lstStyle/>
                <a:p>
                  <a:pPr defTabSz="914400"/>
                  <a:r>
                    <a:rPr lang="en-US" sz="1200" dirty="0">
                      <a:latin typeface="Aptos" panose="02110004020202020204"/>
                    </a:rPr>
                    <a:t>(550,350)</a:t>
                  </a:r>
                </a:p>
              </p:txBody>
            </p:sp>
            <p:cxnSp>
              <p:nvCxnSpPr>
                <p:cNvPr id="203" name="Straight Arrow Connector 202">
                  <a:extLst>
                    <a:ext uri="{FF2B5EF4-FFF2-40B4-BE49-F238E27FC236}">
                      <a16:creationId xmlns:a16="http://schemas.microsoft.com/office/drawing/2014/main" id="{E80AD7D8-BC86-387E-28ED-C9D4C59CE619}"/>
                    </a:ext>
                  </a:extLst>
                </p:cNvPr>
                <p:cNvCxnSpPr>
                  <a:cxnSpLocks/>
                </p:cNvCxnSpPr>
                <p:nvPr/>
              </p:nvCxnSpPr>
              <p:spPr>
                <a:xfrm flipH="1">
                  <a:off x="1313649" y="2051703"/>
                  <a:ext cx="153673" cy="141495"/>
                </a:xfrm>
                <a:prstGeom prst="straightConnector1">
                  <a:avLst/>
                </a:prstGeom>
                <a:noFill/>
                <a:ln w="19050" cap="flat" cmpd="sng" algn="ctr">
                  <a:solidFill>
                    <a:schemeClr val="tx1"/>
                  </a:solidFill>
                  <a:prstDash val="solid"/>
                  <a:miter lim="800000"/>
                  <a:tailEnd type="triangle"/>
                </a:ln>
                <a:effectLst/>
              </p:spPr>
            </p:cxnSp>
            <p:cxnSp>
              <p:nvCxnSpPr>
                <p:cNvPr id="204" name="Straight Arrow Connector 203">
                  <a:extLst>
                    <a:ext uri="{FF2B5EF4-FFF2-40B4-BE49-F238E27FC236}">
                      <a16:creationId xmlns:a16="http://schemas.microsoft.com/office/drawing/2014/main" id="{3500BF31-5CF2-9413-928C-57A655142794}"/>
                    </a:ext>
                  </a:extLst>
                </p:cNvPr>
                <p:cNvCxnSpPr>
                  <a:cxnSpLocks/>
                </p:cNvCxnSpPr>
                <p:nvPr/>
              </p:nvCxnSpPr>
              <p:spPr>
                <a:xfrm>
                  <a:off x="1171583" y="2048970"/>
                  <a:ext cx="142066" cy="149638"/>
                </a:xfrm>
                <a:prstGeom prst="straightConnector1">
                  <a:avLst/>
                </a:prstGeom>
                <a:noFill/>
                <a:ln w="19050" cap="flat" cmpd="sng" algn="ctr">
                  <a:solidFill>
                    <a:schemeClr val="tx1"/>
                  </a:solidFill>
                  <a:prstDash val="solid"/>
                  <a:miter lim="800000"/>
                  <a:tailEnd type="triangle"/>
                </a:ln>
                <a:effectLst/>
              </p:spPr>
            </p:cxnSp>
            <p:sp>
              <p:nvSpPr>
                <p:cNvPr id="205" name="Rectangle: Rounded Corners 204">
                  <a:extLst>
                    <a:ext uri="{FF2B5EF4-FFF2-40B4-BE49-F238E27FC236}">
                      <a16:creationId xmlns:a16="http://schemas.microsoft.com/office/drawing/2014/main" id="{EE1761D4-0A2D-B526-7D6A-124C51CFB02F}"/>
                    </a:ext>
                  </a:extLst>
                </p:cNvPr>
                <p:cNvSpPr/>
                <p:nvPr/>
              </p:nvSpPr>
              <p:spPr>
                <a:xfrm>
                  <a:off x="1187892" y="3251925"/>
                  <a:ext cx="277001" cy="857759"/>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06" name="TextBox 205">
                  <a:extLst>
                    <a:ext uri="{FF2B5EF4-FFF2-40B4-BE49-F238E27FC236}">
                      <a16:creationId xmlns:a16="http://schemas.microsoft.com/office/drawing/2014/main" id="{42E0BE2D-6564-B8E0-09DD-8F45024F8B3C}"/>
                    </a:ext>
                  </a:extLst>
                </p:cNvPr>
                <p:cNvSpPr txBox="1"/>
                <p:nvPr/>
              </p:nvSpPr>
              <p:spPr>
                <a:xfrm rot="16200000">
                  <a:off x="817491" y="3508524"/>
                  <a:ext cx="1017804" cy="276999"/>
                </a:xfrm>
                <a:prstGeom prst="rect">
                  <a:avLst/>
                </a:prstGeom>
                <a:noFill/>
              </p:spPr>
              <p:txBody>
                <a:bodyPr wrap="square" rtlCol="0">
                  <a:spAutoFit/>
                </a:bodyPr>
                <a:lstStyle/>
                <a:p>
                  <a:pPr defTabSz="914400"/>
                  <a:r>
                    <a:rPr lang="en-US" sz="1200" dirty="0"/>
                    <a:t>Evaluation</a:t>
                  </a:r>
                </a:p>
              </p:txBody>
            </p:sp>
            <p:cxnSp>
              <p:nvCxnSpPr>
                <p:cNvPr id="207" name="Straight Arrow Connector 206">
                  <a:extLst>
                    <a:ext uri="{FF2B5EF4-FFF2-40B4-BE49-F238E27FC236}">
                      <a16:creationId xmlns:a16="http://schemas.microsoft.com/office/drawing/2014/main" id="{66DB01DA-D0F0-D538-2C3B-BF9B5EBF82E8}"/>
                    </a:ext>
                  </a:extLst>
                </p:cNvPr>
                <p:cNvCxnSpPr>
                  <a:cxnSpLocks/>
                </p:cNvCxnSpPr>
                <p:nvPr/>
              </p:nvCxnSpPr>
              <p:spPr>
                <a:xfrm>
                  <a:off x="1328516" y="2967397"/>
                  <a:ext cx="0" cy="284528"/>
                </a:xfrm>
                <a:prstGeom prst="straightConnector1">
                  <a:avLst/>
                </a:prstGeom>
                <a:noFill/>
                <a:ln w="19050" cap="flat" cmpd="sng" algn="ctr">
                  <a:solidFill>
                    <a:schemeClr val="tx1"/>
                  </a:solidFill>
                  <a:prstDash val="solid"/>
                  <a:miter lim="800000"/>
                  <a:tailEnd type="triangle"/>
                </a:ln>
                <a:effectLst/>
              </p:spPr>
            </p:cxnSp>
            <p:sp>
              <p:nvSpPr>
                <p:cNvPr id="208" name="Rectangle: Rounded Corners 207">
                  <a:extLst>
                    <a:ext uri="{FF2B5EF4-FFF2-40B4-BE49-F238E27FC236}">
                      <a16:creationId xmlns:a16="http://schemas.microsoft.com/office/drawing/2014/main" id="{0242D24A-C0F4-1928-7F08-A02729D59B70}"/>
                    </a:ext>
                  </a:extLst>
                </p:cNvPr>
                <p:cNvSpPr/>
                <p:nvPr/>
              </p:nvSpPr>
              <p:spPr>
                <a:xfrm>
                  <a:off x="1190018" y="2203312"/>
                  <a:ext cx="277304" cy="791016"/>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09" name="TextBox 208">
                  <a:extLst>
                    <a:ext uri="{FF2B5EF4-FFF2-40B4-BE49-F238E27FC236}">
                      <a16:creationId xmlns:a16="http://schemas.microsoft.com/office/drawing/2014/main" id="{50EBB024-E92E-7F5A-AC12-45FFDE5D4B3E}"/>
                    </a:ext>
                  </a:extLst>
                </p:cNvPr>
                <p:cNvSpPr txBox="1"/>
                <p:nvPr/>
              </p:nvSpPr>
              <p:spPr>
                <a:xfrm rot="16200000">
                  <a:off x="929196" y="2415184"/>
                  <a:ext cx="786971" cy="276999"/>
                </a:xfrm>
                <a:prstGeom prst="rect">
                  <a:avLst/>
                </a:prstGeom>
                <a:noFill/>
              </p:spPr>
              <p:txBody>
                <a:bodyPr wrap="square" rtlCol="0">
                  <a:spAutoFit/>
                </a:bodyPr>
                <a:lstStyle/>
                <a:p>
                  <a:pPr defTabSz="914400"/>
                  <a:r>
                    <a:rPr lang="en-US" sz="1200" dirty="0"/>
                    <a:t>Training</a:t>
                  </a:r>
                </a:p>
              </p:txBody>
            </p:sp>
            <p:sp>
              <p:nvSpPr>
                <p:cNvPr id="210" name="TextBox 209">
                  <a:extLst>
                    <a:ext uri="{FF2B5EF4-FFF2-40B4-BE49-F238E27FC236}">
                      <a16:creationId xmlns:a16="http://schemas.microsoft.com/office/drawing/2014/main" id="{4456CC5B-93E8-E3A9-1E2A-4731B9C1FBAC}"/>
                    </a:ext>
                  </a:extLst>
                </p:cNvPr>
                <p:cNvSpPr txBox="1"/>
                <p:nvPr/>
              </p:nvSpPr>
              <p:spPr>
                <a:xfrm rot="16200000">
                  <a:off x="1925222" y="1482168"/>
                  <a:ext cx="929634" cy="276999"/>
                </a:xfrm>
                <a:prstGeom prst="rect">
                  <a:avLst/>
                </a:prstGeom>
                <a:noFill/>
              </p:spPr>
              <p:txBody>
                <a:bodyPr wrap="square" rtlCol="0">
                  <a:spAutoFit/>
                </a:bodyPr>
                <a:lstStyle/>
                <a:p>
                  <a:pPr defTabSz="914400"/>
                  <a:r>
                    <a:rPr lang="en-US" sz="1200" dirty="0">
                      <a:latin typeface="Aptos" panose="02110004020202020204"/>
                    </a:rPr>
                    <a:t>(800, 400)</a:t>
                  </a:r>
                </a:p>
              </p:txBody>
            </p:sp>
            <p:sp>
              <p:nvSpPr>
                <p:cNvPr id="211" name="TextBox 210">
                  <a:extLst>
                    <a:ext uri="{FF2B5EF4-FFF2-40B4-BE49-F238E27FC236}">
                      <a16:creationId xmlns:a16="http://schemas.microsoft.com/office/drawing/2014/main" id="{59E5DEA0-FA07-FB9B-4BDA-7228EF783A22}"/>
                    </a:ext>
                  </a:extLst>
                </p:cNvPr>
                <p:cNvSpPr txBox="1"/>
                <p:nvPr/>
              </p:nvSpPr>
              <p:spPr>
                <a:xfrm rot="16200000">
                  <a:off x="2179970" y="1420291"/>
                  <a:ext cx="1017806" cy="276999"/>
                </a:xfrm>
                <a:prstGeom prst="rect">
                  <a:avLst/>
                </a:prstGeom>
                <a:noFill/>
              </p:spPr>
              <p:txBody>
                <a:bodyPr wrap="square" rtlCol="0">
                  <a:spAutoFit/>
                </a:bodyPr>
                <a:lstStyle/>
                <a:p>
                  <a:pPr defTabSz="914400"/>
                  <a:r>
                    <a:rPr lang="en-US" sz="1200" dirty="0"/>
                    <a:t>Background</a:t>
                  </a:r>
                </a:p>
              </p:txBody>
            </p:sp>
            <p:cxnSp>
              <p:nvCxnSpPr>
                <p:cNvPr id="212" name="Straight Arrow Connector 211">
                  <a:extLst>
                    <a:ext uri="{FF2B5EF4-FFF2-40B4-BE49-F238E27FC236}">
                      <a16:creationId xmlns:a16="http://schemas.microsoft.com/office/drawing/2014/main" id="{BD1460D3-58DD-1C0F-B3EF-01D42ABD0F03}"/>
                    </a:ext>
                  </a:extLst>
                </p:cNvPr>
                <p:cNvCxnSpPr>
                  <a:cxnSpLocks/>
                </p:cNvCxnSpPr>
                <p:nvPr/>
              </p:nvCxnSpPr>
              <p:spPr>
                <a:xfrm flipH="1">
                  <a:off x="2581927" y="2037590"/>
                  <a:ext cx="153673" cy="141495"/>
                </a:xfrm>
                <a:prstGeom prst="straightConnector1">
                  <a:avLst/>
                </a:prstGeom>
                <a:noFill/>
                <a:ln w="19050" cap="flat" cmpd="sng" algn="ctr">
                  <a:solidFill>
                    <a:schemeClr val="tx1"/>
                  </a:solidFill>
                  <a:prstDash val="solid"/>
                  <a:miter lim="800000"/>
                  <a:tailEnd type="triangle"/>
                </a:ln>
                <a:effectLst/>
              </p:spPr>
            </p:cxnSp>
            <p:cxnSp>
              <p:nvCxnSpPr>
                <p:cNvPr id="213" name="Straight Arrow Connector 212">
                  <a:extLst>
                    <a:ext uri="{FF2B5EF4-FFF2-40B4-BE49-F238E27FC236}">
                      <a16:creationId xmlns:a16="http://schemas.microsoft.com/office/drawing/2014/main" id="{CA70BE4F-A2BF-B0C1-54C6-C4C3F0241D00}"/>
                    </a:ext>
                  </a:extLst>
                </p:cNvPr>
                <p:cNvCxnSpPr>
                  <a:cxnSpLocks/>
                </p:cNvCxnSpPr>
                <p:nvPr/>
              </p:nvCxnSpPr>
              <p:spPr>
                <a:xfrm>
                  <a:off x="2439861" y="2034857"/>
                  <a:ext cx="142066" cy="149638"/>
                </a:xfrm>
                <a:prstGeom prst="straightConnector1">
                  <a:avLst/>
                </a:prstGeom>
                <a:noFill/>
                <a:ln w="19050" cap="flat" cmpd="sng" algn="ctr">
                  <a:solidFill>
                    <a:schemeClr val="tx1"/>
                  </a:solidFill>
                  <a:prstDash val="solid"/>
                  <a:miter lim="800000"/>
                  <a:tailEnd type="triangle"/>
                </a:ln>
                <a:effectLst/>
              </p:spPr>
            </p:cxnSp>
            <p:sp>
              <p:nvSpPr>
                <p:cNvPr id="214" name="Rectangle: Rounded Corners 213">
                  <a:extLst>
                    <a:ext uri="{FF2B5EF4-FFF2-40B4-BE49-F238E27FC236}">
                      <a16:creationId xmlns:a16="http://schemas.microsoft.com/office/drawing/2014/main" id="{B43FF8C4-74A4-0711-F131-BF81427D4CD7}"/>
                    </a:ext>
                  </a:extLst>
                </p:cNvPr>
                <p:cNvSpPr/>
                <p:nvPr/>
              </p:nvSpPr>
              <p:spPr>
                <a:xfrm>
                  <a:off x="2435251" y="3276171"/>
                  <a:ext cx="277001" cy="857759"/>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15" name="TextBox 214">
                  <a:extLst>
                    <a:ext uri="{FF2B5EF4-FFF2-40B4-BE49-F238E27FC236}">
                      <a16:creationId xmlns:a16="http://schemas.microsoft.com/office/drawing/2014/main" id="{0CE463C1-28BE-A165-A2D4-F17F277A1C6A}"/>
                    </a:ext>
                  </a:extLst>
                </p:cNvPr>
                <p:cNvSpPr txBox="1"/>
                <p:nvPr/>
              </p:nvSpPr>
              <p:spPr>
                <a:xfrm rot="16200000">
                  <a:off x="2085769" y="3494411"/>
                  <a:ext cx="1017804" cy="276999"/>
                </a:xfrm>
                <a:prstGeom prst="rect">
                  <a:avLst/>
                </a:prstGeom>
                <a:noFill/>
              </p:spPr>
              <p:txBody>
                <a:bodyPr wrap="square" rtlCol="0">
                  <a:spAutoFit/>
                </a:bodyPr>
                <a:lstStyle/>
                <a:p>
                  <a:pPr defTabSz="914400"/>
                  <a:r>
                    <a:rPr lang="en-US" sz="1200" dirty="0"/>
                    <a:t>Evaluation</a:t>
                  </a:r>
                </a:p>
              </p:txBody>
            </p:sp>
            <p:cxnSp>
              <p:nvCxnSpPr>
                <p:cNvPr id="216" name="Straight Arrow Connector 215">
                  <a:extLst>
                    <a:ext uri="{FF2B5EF4-FFF2-40B4-BE49-F238E27FC236}">
                      <a16:creationId xmlns:a16="http://schemas.microsoft.com/office/drawing/2014/main" id="{ED2EE478-7408-52BA-AAD9-F7642FF650BE}"/>
                    </a:ext>
                  </a:extLst>
                </p:cNvPr>
                <p:cNvCxnSpPr>
                  <a:cxnSpLocks/>
                </p:cNvCxnSpPr>
                <p:nvPr/>
              </p:nvCxnSpPr>
              <p:spPr>
                <a:xfrm>
                  <a:off x="2585208" y="2995857"/>
                  <a:ext cx="0" cy="284528"/>
                </a:xfrm>
                <a:prstGeom prst="straightConnector1">
                  <a:avLst/>
                </a:prstGeom>
                <a:noFill/>
                <a:ln w="19050" cap="flat" cmpd="sng" algn="ctr">
                  <a:solidFill>
                    <a:schemeClr val="tx1"/>
                  </a:solidFill>
                  <a:prstDash val="solid"/>
                  <a:miter lim="800000"/>
                  <a:tailEnd type="triangle"/>
                </a:ln>
                <a:effectLst/>
              </p:spPr>
            </p:cxnSp>
            <p:cxnSp>
              <p:nvCxnSpPr>
                <p:cNvPr id="219" name="Straight Arrow Connector 218">
                  <a:extLst>
                    <a:ext uri="{FF2B5EF4-FFF2-40B4-BE49-F238E27FC236}">
                      <a16:creationId xmlns:a16="http://schemas.microsoft.com/office/drawing/2014/main" id="{2E5830FE-EB47-AC1B-11D7-B3CE096848CC}"/>
                    </a:ext>
                  </a:extLst>
                </p:cNvPr>
                <p:cNvCxnSpPr>
                  <a:cxnSpLocks/>
                  <a:stCxn id="215" idx="1"/>
                </p:cNvCxnSpPr>
                <p:nvPr/>
              </p:nvCxnSpPr>
              <p:spPr>
                <a:xfrm>
                  <a:off x="2594672" y="4141813"/>
                  <a:ext cx="0" cy="113915"/>
                </a:xfrm>
                <a:prstGeom prst="straightConnector1">
                  <a:avLst/>
                </a:prstGeom>
                <a:noFill/>
                <a:ln w="19050" cap="flat" cmpd="sng" algn="ctr">
                  <a:solidFill>
                    <a:schemeClr val="tx1"/>
                  </a:solidFill>
                  <a:prstDash val="solid"/>
                  <a:miter lim="800000"/>
                  <a:tailEnd type="triangle"/>
                </a:ln>
                <a:effectLst/>
              </p:spPr>
            </p:cxnSp>
            <p:sp>
              <p:nvSpPr>
                <p:cNvPr id="220" name="Oval 219">
                  <a:extLst>
                    <a:ext uri="{FF2B5EF4-FFF2-40B4-BE49-F238E27FC236}">
                      <a16:creationId xmlns:a16="http://schemas.microsoft.com/office/drawing/2014/main" id="{681C1AE3-F94B-5966-89E4-51420102334E}"/>
                    </a:ext>
                  </a:extLst>
                </p:cNvPr>
                <p:cNvSpPr/>
                <p:nvPr/>
              </p:nvSpPr>
              <p:spPr>
                <a:xfrm>
                  <a:off x="1793204"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TextBox 220">
                  <a:extLst>
                    <a:ext uri="{FF2B5EF4-FFF2-40B4-BE49-F238E27FC236}">
                      <a16:creationId xmlns:a16="http://schemas.microsoft.com/office/drawing/2014/main" id="{5681A7D4-B514-FB1A-C9CA-57FB3B8DE368}"/>
                    </a:ext>
                  </a:extLst>
                </p:cNvPr>
                <p:cNvSpPr txBox="1"/>
                <p:nvPr/>
              </p:nvSpPr>
              <p:spPr>
                <a:xfrm>
                  <a:off x="3227519" y="1748888"/>
                  <a:ext cx="1730434" cy="600164"/>
                </a:xfrm>
                <a:prstGeom prst="rect">
                  <a:avLst/>
                </a:prstGeom>
                <a:noFill/>
              </p:spPr>
              <p:txBody>
                <a:bodyPr wrap="square" rtlCol="0">
                  <a:spAutoFit/>
                </a:bodyPr>
                <a:lstStyle/>
                <a:p>
                  <a:r>
                    <a:rPr lang="en-US" sz="1100" dirty="0"/>
                    <a:t>(in total 79 different mass combinations considered)</a:t>
                  </a:r>
                </a:p>
              </p:txBody>
            </p:sp>
            <p:cxnSp>
              <p:nvCxnSpPr>
                <p:cNvPr id="222" name="Straight Arrow Connector 221">
                  <a:extLst>
                    <a:ext uri="{FF2B5EF4-FFF2-40B4-BE49-F238E27FC236}">
                      <a16:creationId xmlns:a16="http://schemas.microsoft.com/office/drawing/2014/main" id="{8ABB5D75-B080-03E4-4529-C17DCABB2A37}"/>
                    </a:ext>
                  </a:extLst>
                </p:cNvPr>
                <p:cNvCxnSpPr>
                  <a:cxnSpLocks/>
                </p:cNvCxnSpPr>
                <p:nvPr/>
              </p:nvCxnSpPr>
              <p:spPr>
                <a:xfrm>
                  <a:off x="1310082" y="4141812"/>
                  <a:ext cx="0" cy="113915"/>
                </a:xfrm>
                <a:prstGeom prst="straightConnector1">
                  <a:avLst/>
                </a:prstGeom>
                <a:noFill/>
                <a:ln w="19050" cap="flat" cmpd="sng" algn="ctr">
                  <a:solidFill>
                    <a:schemeClr val="tx1"/>
                  </a:solidFill>
                  <a:prstDash val="solid"/>
                  <a:miter lim="800000"/>
                  <a:tailEnd type="triangle"/>
                </a:ln>
                <a:effectLst/>
              </p:spPr>
            </p:cxnSp>
            <p:sp>
              <p:nvSpPr>
                <p:cNvPr id="223" name="Oval 222">
                  <a:extLst>
                    <a:ext uri="{FF2B5EF4-FFF2-40B4-BE49-F238E27FC236}">
                      <a16:creationId xmlns:a16="http://schemas.microsoft.com/office/drawing/2014/main" id="{FC224616-5951-55D8-0768-6AD0947545EB}"/>
                    </a:ext>
                  </a:extLst>
                </p:cNvPr>
                <p:cNvSpPr/>
                <p:nvPr/>
              </p:nvSpPr>
              <p:spPr>
                <a:xfrm>
                  <a:off x="1897511"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4F15604B-1758-04C4-E2B5-7602D358978F}"/>
                    </a:ext>
                  </a:extLst>
                </p:cNvPr>
                <p:cNvSpPr/>
                <p:nvPr/>
              </p:nvSpPr>
              <p:spPr>
                <a:xfrm>
                  <a:off x="2001819"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1" name="TextBox 190">
                <a:extLst>
                  <a:ext uri="{FF2B5EF4-FFF2-40B4-BE49-F238E27FC236}">
                    <a16:creationId xmlns:a16="http://schemas.microsoft.com/office/drawing/2014/main" id="{2E73B2E5-77B9-8438-5DF2-C39073F035D9}"/>
                  </a:ext>
                </a:extLst>
              </p:cNvPr>
              <p:cNvSpPr txBox="1"/>
              <p:nvPr/>
            </p:nvSpPr>
            <p:spPr>
              <a:xfrm rot="16200000">
                <a:off x="972269" y="1420291"/>
                <a:ext cx="1017806" cy="276999"/>
              </a:xfrm>
              <a:prstGeom prst="rect">
                <a:avLst/>
              </a:prstGeom>
              <a:noFill/>
            </p:spPr>
            <p:txBody>
              <a:bodyPr wrap="square" rtlCol="0">
                <a:spAutoFit/>
              </a:bodyPr>
              <a:lstStyle/>
              <a:p>
                <a:pPr defTabSz="914400"/>
                <a:r>
                  <a:rPr lang="en-US" sz="1200" dirty="0"/>
                  <a:t>Background</a:t>
                </a:r>
              </a:p>
            </p:txBody>
          </p:sp>
        </p:grpSp>
        <p:grpSp>
          <p:nvGrpSpPr>
            <p:cNvPr id="40" name="Group 39">
              <a:extLst>
                <a:ext uri="{FF2B5EF4-FFF2-40B4-BE49-F238E27FC236}">
                  <a16:creationId xmlns:a16="http://schemas.microsoft.com/office/drawing/2014/main" id="{97CD53E4-A14D-A911-8A2C-3E982ED44FD2}"/>
                </a:ext>
              </a:extLst>
            </p:cNvPr>
            <p:cNvGrpSpPr/>
            <p:nvPr/>
          </p:nvGrpSpPr>
          <p:grpSpPr>
            <a:xfrm>
              <a:off x="95928" y="1909286"/>
              <a:ext cx="2357025" cy="1085042"/>
              <a:chOff x="95928" y="1909286"/>
              <a:chExt cx="2357025" cy="1085042"/>
            </a:xfrm>
          </p:grpSpPr>
          <p:sp>
            <p:nvSpPr>
              <p:cNvPr id="11" name="Oval 10">
                <a:extLst>
                  <a:ext uri="{FF2B5EF4-FFF2-40B4-BE49-F238E27FC236}">
                    <a16:creationId xmlns:a16="http://schemas.microsoft.com/office/drawing/2014/main" id="{E25571C4-2419-69E9-A249-1D7CEE21F2B4}"/>
                  </a:ext>
                </a:extLst>
              </p:cNvPr>
              <p:cNvSpPr/>
              <p:nvPr/>
            </p:nvSpPr>
            <p:spPr>
              <a:xfrm>
                <a:off x="95928"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924FFA-428D-8D77-9CB7-DE03D2AC786F}"/>
                  </a:ext>
                </a:extLst>
              </p:cNvPr>
              <p:cNvSpPr/>
              <p:nvPr/>
            </p:nvSpPr>
            <p:spPr>
              <a:xfrm>
                <a:off x="200235"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8DDF2E-059A-3F4B-D9A6-DC74A8E30405}"/>
                  </a:ext>
                </a:extLst>
              </p:cNvPr>
              <p:cNvSpPr/>
              <p:nvPr/>
            </p:nvSpPr>
            <p:spPr>
              <a:xfrm>
                <a:off x="304543"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CE24C9B-92CD-0B45-C51B-364D803E9505}"/>
                  </a:ext>
                </a:extLst>
              </p:cNvPr>
              <p:cNvSpPr/>
              <p:nvPr/>
            </p:nvSpPr>
            <p:spPr>
              <a:xfrm>
                <a:off x="1769435" y="2203312"/>
                <a:ext cx="277304" cy="791016"/>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2C7ADA0D-9942-CE52-F132-F5747EC192DA}"/>
                  </a:ext>
                </a:extLst>
              </p:cNvPr>
              <p:cNvSpPr txBox="1"/>
              <p:nvPr/>
            </p:nvSpPr>
            <p:spPr>
              <a:xfrm rot="16200000">
                <a:off x="1508613" y="2415184"/>
                <a:ext cx="786971" cy="276999"/>
              </a:xfrm>
              <a:prstGeom prst="rect">
                <a:avLst/>
              </a:prstGeom>
              <a:noFill/>
            </p:spPr>
            <p:txBody>
              <a:bodyPr wrap="square" rtlCol="0">
                <a:spAutoFit/>
              </a:bodyPr>
              <a:lstStyle/>
              <a:p>
                <a:pPr defTabSz="914400"/>
                <a:r>
                  <a:rPr lang="en-US" sz="1200" dirty="0"/>
                  <a:t>Training</a:t>
                </a:r>
              </a:p>
            </p:txBody>
          </p:sp>
          <p:sp>
            <p:nvSpPr>
              <p:cNvPr id="16" name="Oval 15">
                <a:extLst>
                  <a:ext uri="{FF2B5EF4-FFF2-40B4-BE49-F238E27FC236}">
                    <a16:creationId xmlns:a16="http://schemas.microsoft.com/office/drawing/2014/main" id="{F35CD0F1-C296-A676-73B4-3F0095B9ED18}"/>
                  </a:ext>
                </a:extLst>
              </p:cNvPr>
              <p:cNvSpPr/>
              <p:nvPr/>
            </p:nvSpPr>
            <p:spPr>
              <a:xfrm>
                <a:off x="2201138" y="191057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0ACDD7-2C99-1463-D716-96587D523950}"/>
                  </a:ext>
                </a:extLst>
              </p:cNvPr>
              <p:cNvSpPr/>
              <p:nvPr/>
            </p:nvSpPr>
            <p:spPr>
              <a:xfrm>
                <a:off x="2305445"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E754F9-9B9B-545F-01E6-8B572E0680A0}"/>
                  </a:ext>
                </a:extLst>
              </p:cNvPr>
              <p:cNvSpPr/>
              <p:nvPr/>
            </p:nvSpPr>
            <p:spPr>
              <a:xfrm>
                <a:off x="2409753" y="1909286"/>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E1E3B44F-C072-7627-4D5A-FB7CA748200B}"/>
              </a:ext>
            </a:extLst>
          </p:cNvPr>
          <p:cNvGrpSpPr/>
          <p:nvPr/>
        </p:nvGrpSpPr>
        <p:grpSpPr>
          <a:xfrm>
            <a:off x="3222840" y="2473092"/>
            <a:ext cx="2285529" cy="1106770"/>
            <a:chOff x="3222840" y="2473092"/>
            <a:chExt cx="2285529" cy="1106770"/>
          </a:xfrm>
        </p:grpSpPr>
        <p:sp>
          <p:nvSpPr>
            <p:cNvPr id="9" name="Arrow: Right 8">
              <a:extLst>
                <a:ext uri="{FF2B5EF4-FFF2-40B4-BE49-F238E27FC236}">
                  <a16:creationId xmlns:a16="http://schemas.microsoft.com/office/drawing/2014/main" id="{6A169AF5-5A1E-51A3-DB95-6E7D042F8CF1}"/>
                </a:ext>
              </a:extLst>
            </p:cNvPr>
            <p:cNvSpPr/>
            <p:nvPr/>
          </p:nvSpPr>
          <p:spPr>
            <a:xfrm>
              <a:off x="3347864" y="2473092"/>
              <a:ext cx="2160505" cy="1106770"/>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ED360D-FFAE-F965-82B1-B11D5E4663D0}"/>
                </a:ext>
              </a:extLst>
            </p:cNvPr>
            <p:cNvSpPr txBox="1"/>
            <p:nvPr/>
          </p:nvSpPr>
          <p:spPr>
            <a:xfrm>
              <a:off x="3222840" y="2722733"/>
              <a:ext cx="1992338" cy="584775"/>
            </a:xfrm>
            <a:prstGeom prst="rect">
              <a:avLst/>
            </a:prstGeom>
            <a:noFill/>
          </p:spPr>
          <p:txBody>
            <a:bodyPr wrap="square" rtlCol="0">
              <a:spAutoFit/>
            </a:bodyPr>
            <a:lstStyle/>
            <a:p>
              <a:pPr algn="ctr" defTabSz="914400">
                <a:defRPr/>
              </a:pPr>
              <a:r>
                <a:rPr lang="en-US" sz="1600" kern="0" dirty="0"/>
                <a:t>Is there a better solution?</a:t>
              </a:r>
            </a:p>
          </p:txBody>
        </p:sp>
      </p:grpSp>
      <p:sp>
        <p:nvSpPr>
          <p:cNvPr id="27" name="Oval 26">
            <a:extLst>
              <a:ext uri="{FF2B5EF4-FFF2-40B4-BE49-F238E27FC236}">
                <a16:creationId xmlns:a16="http://schemas.microsoft.com/office/drawing/2014/main" id="{6C222CFD-82E6-3658-926D-CBB8B84C3326}"/>
              </a:ext>
            </a:extLst>
          </p:cNvPr>
          <p:cNvSpPr/>
          <p:nvPr/>
        </p:nvSpPr>
        <p:spPr>
          <a:xfrm>
            <a:off x="2416163"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820ECFB-EB6E-CDAB-4F44-382D9F0EF5D6}"/>
              </a:ext>
            </a:extLst>
          </p:cNvPr>
          <p:cNvSpPr/>
          <p:nvPr/>
        </p:nvSpPr>
        <p:spPr>
          <a:xfrm>
            <a:off x="2524171"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FE0358D-5C8B-9475-1B90-3FFC50A15705}"/>
              </a:ext>
            </a:extLst>
          </p:cNvPr>
          <p:cNvSpPr/>
          <p:nvPr/>
        </p:nvSpPr>
        <p:spPr>
          <a:xfrm>
            <a:off x="2637222"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48CC89A-197A-B382-575E-59F73B6224EF}"/>
              </a:ext>
            </a:extLst>
          </p:cNvPr>
          <p:cNvSpPr/>
          <p:nvPr/>
        </p:nvSpPr>
        <p:spPr>
          <a:xfrm>
            <a:off x="1166406" y="4768549"/>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BDC452-CCBF-409E-1E83-1170B6D8B87B}"/>
              </a:ext>
            </a:extLst>
          </p:cNvPr>
          <p:cNvSpPr/>
          <p:nvPr/>
        </p:nvSpPr>
        <p:spPr>
          <a:xfrm>
            <a:off x="1274414" y="476726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3AE938F-9A52-6D5B-F2AB-45225A57D891}"/>
              </a:ext>
            </a:extLst>
          </p:cNvPr>
          <p:cNvSpPr/>
          <p:nvPr/>
        </p:nvSpPr>
        <p:spPr>
          <a:xfrm>
            <a:off x="1387465" y="476726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06423F4-03EF-FC63-B7EE-8F32C5C440B4}"/>
              </a:ext>
            </a:extLst>
          </p:cNvPr>
          <p:cNvSpPr/>
          <p:nvPr/>
        </p:nvSpPr>
        <p:spPr>
          <a:xfrm>
            <a:off x="-46575"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7E6A5C-E3C3-1FAE-1CF2-200116F935BA}"/>
              </a:ext>
            </a:extLst>
          </p:cNvPr>
          <p:cNvSpPr/>
          <p:nvPr/>
        </p:nvSpPr>
        <p:spPr>
          <a:xfrm>
            <a:off x="61433"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265407C-63A4-CFE3-01D0-A88916BE2F17}"/>
              </a:ext>
            </a:extLst>
          </p:cNvPr>
          <p:cNvSpPr/>
          <p:nvPr/>
        </p:nvSpPr>
        <p:spPr>
          <a:xfrm>
            <a:off x="174484"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C0CB13EC-E731-087D-1FCB-8571C3DF22CF}"/>
              </a:ext>
            </a:extLst>
          </p:cNvPr>
          <p:cNvGrpSpPr/>
          <p:nvPr/>
        </p:nvGrpSpPr>
        <p:grpSpPr>
          <a:xfrm>
            <a:off x="5688489" y="1013412"/>
            <a:ext cx="3329060" cy="4118919"/>
            <a:chOff x="5688489" y="1013412"/>
            <a:chExt cx="3329060" cy="4118919"/>
          </a:xfrm>
        </p:grpSpPr>
        <p:cxnSp>
          <p:nvCxnSpPr>
            <p:cNvPr id="62" name="Straight Arrow Connector 61">
              <a:extLst>
                <a:ext uri="{FF2B5EF4-FFF2-40B4-BE49-F238E27FC236}">
                  <a16:creationId xmlns:a16="http://schemas.microsoft.com/office/drawing/2014/main" id="{1FB75016-0F0B-12C6-59A2-F2B5279569A0}"/>
                </a:ext>
              </a:extLst>
            </p:cNvPr>
            <p:cNvCxnSpPr>
              <a:cxnSpLocks/>
            </p:cNvCxnSpPr>
            <p:nvPr/>
          </p:nvCxnSpPr>
          <p:spPr>
            <a:xfrm>
              <a:off x="5828376" y="1350154"/>
              <a:ext cx="450912" cy="272297"/>
            </a:xfrm>
            <a:prstGeom prst="straightConnector1">
              <a:avLst/>
            </a:prstGeom>
            <a:ln w="381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34" name="Group 233">
              <a:extLst>
                <a:ext uri="{FF2B5EF4-FFF2-40B4-BE49-F238E27FC236}">
                  <a16:creationId xmlns:a16="http://schemas.microsoft.com/office/drawing/2014/main" id="{1C8C4E5A-7F51-4C16-8BF4-9A97C87B9AE2}"/>
                </a:ext>
              </a:extLst>
            </p:cNvPr>
            <p:cNvGrpSpPr/>
            <p:nvPr/>
          </p:nvGrpSpPr>
          <p:grpSpPr>
            <a:xfrm>
              <a:off x="5688489" y="1013412"/>
              <a:ext cx="3329060" cy="4118919"/>
              <a:chOff x="5688489" y="1013412"/>
              <a:chExt cx="3329060" cy="4118919"/>
            </a:xfrm>
          </p:grpSpPr>
          <p:sp>
            <p:nvSpPr>
              <p:cNvPr id="235" name="Oval 234">
                <a:extLst>
                  <a:ext uri="{FF2B5EF4-FFF2-40B4-BE49-F238E27FC236}">
                    <a16:creationId xmlns:a16="http://schemas.microsoft.com/office/drawing/2014/main" id="{FFC6A7F5-86D9-5602-100C-9E20F6E09226}"/>
                  </a:ext>
                </a:extLst>
              </p:cNvPr>
              <p:cNvSpPr/>
              <p:nvPr/>
            </p:nvSpPr>
            <p:spPr>
              <a:xfrm>
                <a:off x="6461341"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09072375-1764-AEDC-71DF-5AC1EEDE702A}"/>
                  </a:ext>
                </a:extLst>
              </p:cNvPr>
              <p:cNvSpPr/>
              <p:nvPr/>
            </p:nvSpPr>
            <p:spPr>
              <a:xfrm>
                <a:off x="6343768" y="1878313"/>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65357252-E5BD-ADFA-494E-F8CDD11D47EB}"/>
                  </a:ext>
                </a:extLst>
              </p:cNvPr>
              <p:cNvSpPr/>
              <p:nvPr/>
            </p:nvSpPr>
            <p:spPr>
              <a:xfrm>
                <a:off x="6228184" y="18781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TextBox 237">
                <a:extLst>
                  <a:ext uri="{FF2B5EF4-FFF2-40B4-BE49-F238E27FC236}">
                    <a16:creationId xmlns:a16="http://schemas.microsoft.com/office/drawing/2014/main" id="{194DDFC3-0A45-65A3-4571-14E107C48647}"/>
                  </a:ext>
                </a:extLst>
              </p:cNvPr>
              <p:cNvSpPr txBox="1"/>
              <p:nvPr/>
            </p:nvSpPr>
            <p:spPr>
              <a:xfrm rot="16200000">
                <a:off x="6800165" y="1459747"/>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800,400</a:t>
                </a:r>
                <a:r>
                  <a:rPr lang="en-US" dirty="0">
                    <a:solidFill>
                      <a:schemeClr val="tx1"/>
                    </a:solidFill>
                  </a:rPr>
                  <a:t>)</a:t>
                </a:r>
              </a:p>
            </p:txBody>
          </p:sp>
          <p:sp>
            <p:nvSpPr>
              <p:cNvPr id="239" name="Oval 238">
                <a:extLst>
                  <a:ext uri="{FF2B5EF4-FFF2-40B4-BE49-F238E27FC236}">
                    <a16:creationId xmlns:a16="http://schemas.microsoft.com/office/drawing/2014/main" id="{AD1C98E6-642D-2787-E71E-19E8A3A6811C}"/>
                  </a:ext>
                </a:extLst>
              </p:cNvPr>
              <p:cNvSpPr/>
              <p:nvPr/>
            </p:nvSpPr>
            <p:spPr>
              <a:xfrm>
                <a:off x="7380445" y="1876067"/>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637D3AE9-F820-9C53-DF68-FDA2ECEFD440}"/>
                  </a:ext>
                </a:extLst>
              </p:cNvPr>
              <p:cNvSpPr/>
              <p:nvPr/>
            </p:nvSpPr>
            <p:spPr>
              <a:xfrm>
                <a:off x="7488453"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9CE5A74A-B036-4085-5CEE-76345A329AB5}"/>
                  </a:ext>
                </a:extLst>
              </p:cNvPr>
              <p:cNvSpPr/>
              <p:nvPr/>
            </p:nvSpPr>
            <p:spPr>
              <a:xfrm>
                <a:off x="7601504" y="1874895"/>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53CDC77A-BFCA-80B8-AC5B-FF04220D46FB}"/>
                  </a:ext>
                </a:extLst>
              </p:cNvPr>
              <p:cNvGrpSpPr/>
              <p:nvPr/>
            </p:nvGrpSpPr>
            <p:grpSpPr>
              <a:xfrm>
                <a:off x="5688489" y="1013412"/>
                <a:ext cx="3329060" cy="4118919"/>
                <a:chOff x="5688489" y="1013412"/>
                <a:chExt cx="3329060" cy="4118919"/>
              </a:xfrm>
            </p:grpSpPr>
            <p:grpSp>
              <p:nvGrpSpPr>
                <p:cNvPr id="247" name="Group 246">
                  <a:extLst>
                    <a:ext uri="{FF2B5EF4-FFF2-40B4-BE49-F238E27FC236}">
                      <a16:creationId xmlns:a16="http://schemas.microsoft.com/office/drawing/2014/main" id="{59EDB285-F329-56A9-C630-94136FEDD204}"/>
                    </a:ext>
                  </a:extLst>
                </p:cNvPr>
                <p:cNvGrpSpPr/>
                <p:nvPr/>
              </p:nvGrpSpPr>
              <p:grpSpPr>
                <a:xfrm>
                  <a:off x="6053832" y="1013412"/>
                  <a:ext cx="2963717" cy="3790586"/>
                  <a:chOff x="6053832" y="1013412"/>
                  <a:chExt cx="2963717" cy="3790586"/>
                </a:xfrm>
              </p:grpSpPr>
              <p:sp>
                <p:nvSpPr>
                  <p:cNvPr id="256" name="Oval 255">
                    <a:extLst>
                      <a:ext uri="{FF2B5EF4-FFF2-40B4-BE49-F238E27FC236}">
                        <a16:creationId xmlns:a16="http://schemas.microsoft.com/office/drawing/2014/main" id="{BABA608C-2137-7188-F343-F6C9620AC73B}"/>
                      </a:ext>
                    </a:extLst>
                  </p:cNvPr>
                  <p:cNvSpPr/>
                  <p:nvPr/>
                </p:nvSpPr>
                <p:spPr>
                  <a:xfrm>
                    <a:off x="83401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C921B239-A17C-6A49-FA61-3879EEFBA14B}"/>
                      </a:ext>
                    </a:extLst>
                  </p:cNvPr>
                  <p:cNvSpPr/>
                  <p:nvPr/>
                </p:nvSpPr>
                <p:spPr>
                  <a:xfrm>
                    <a:off x="84481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90516B36-7B85-5AF4-6B54-4B2A495830C2}"/>
                      </a:ext>
                    </a:extLst>
                  </p:cNvPr>
                  <p:cNvSpPr/>
                  <p:nvPr/>
                </p:nvSpPr>
                <p:spPr>
                  <a:xfrm>
                    <a:off x="85612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F649D61F-0F4C-877A-DCB0-70DC1216F890}"/>
                      </a:ext>
                    </a:extLst>
                  </p:cNvPr>
                  <p:cNvGrpSpPr/>
                  <p:nvPr/>
                </p:nvGrpSpPr>
                <p:grpSpPr>
                  <a:xfrm>
                    <a:off x="6053832" y="1013412"/>
                    <a:ext cx="2963717" cy="3142514"/>
                    <a:chOff x="6072779" y="1013412"/>
                    <a:chExt cx="2963717" cy="3142514"/>
                  </a:xfrm>
                </p:grpSpPr>
                <p:sp>
                  <p:nvSpPr>
                    <p:cNvPr id="262" name="Rectangle: Rounded Corners 261">
                      <a:extLst>
                        <a:ext uri="{FF2B5EF4-FFF2-40B4-BE49-F238E27FC236}">
                          <a16:creationId xmlns:a16="http://schemas.microsoft.com/office/drawing/2014/main" id="{679CAAAC-2A62-1717-9575-8286BD201002}"/>
                        </a:ext>
                      </a:extLst>
                    </p:cNvPr>
                    <p:cNvSpPr/>
                    <p:nvPr/>
                  </p:nvSpPr>
                  <p:spPr>
                    <a:xfrm>
                      <a:off x="6303319" y="3001704"/>
                      <a:ext cx="2733177" cy="759178"/>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E2841"/>
                        </a:solidFill>
                        <a:effectLst/>
                        <a:uLnTx/>
                        <a:uFillTx/>
                        <a:latin typeface="Aptos" panose="02110004020202020204"/>
                        <a:ea typeface="+mn-ea"/>
                        <a:cs typeface="+mn-cs"/>
                      </a:endParaRPr>
                    </a:p>
                  </p:txBody>
                </p:sp>
                <p:sp>
                  <p:nvSpPr>
                    <p:cNvPr id="263" name="TextBox 262">
                      <a:extLst>
                        <a:ext uri="{FF2B5EF4-FFF2-40B4-BE49-F238E27FC236}">
                          <a16:creationId xmlns:a16="http://schemas.microsoft.com/office/drawing/2014/main" id="{03E917A8-0F7D-C3B4-3DCC-3FC2AF9C52BB}"/>
                        </a:ext>
                      </a:extLst>
                    </p:cNvPr>
                    <p:cNvSpPr txBox="1"/>
                    <p:nvPr/>
                  </p:nvSpPr>
                  <p:spPr>
                    <a:xfrm rot="16200000">
                      <a:off x="6269545" y="1488632"/>
                      <a:ext cx="808235" cy="276999"/>
                    </a:xfrm>
                    <a:prstGeom prst="rect">
                      <a:avLst/>
                    </a:prstGeom>
                    <a:noFill/>
                  </p:spPr>
                  <p:txBody>
                    <a:bodyPr wrap="square" rtlCol="0">
                      <a:spAutoFit/>
                    </a:bodyPr>
                    <a:lstStyle>
                      <a:defPPr>
                        <a:defRPr lang="de-DE"/>
                      </a:defPPr>
                      <a:lvl1pPr defTabSz="914400">
                        <a:defRPr sz="1200">
                          <a:solidFill>
                            <a:prstClr val="black"/>
                          </a:solidFill>
                          <a:latin typeface="Aptos" panose="02110004020202020204"/>
                        </a:defRPr>
                      </a:lvl1pPr>
                    </a:lstStyle>
                    <a:p>
                      <a:r>
                        <a:rPr lang="en-US" dirty="0">
                          <a:solidFill>
                            <a:schemeClr val="tx1"/>
                          </a:solidFill>
                        </a:rPr>
                        <a:t>(</a:t>
                      </a:r>
                      <a:r>
                        <a:rPr lang="en-US" kern="0" dirty="0">
                          <a:solidFill>
                            <a:schemeClr val="tx1"/>
                          </a:solidFill>
                        </a:rPr>
                        <a:t>550,350</a:t>
                      </a:r>
                      <a:r>
                        <a:rPr lang="en-US" dirty="0">
                          <a:solidFill>
                            <a:schemeClr val="tx1"/>
                          </a:solidFill>
                        </a:rPr>
                        <a:t>)</a:t>
                      </a:r>
                    </a:p>
                  </p:txBody>
                </p:sp>
                <p:sp>
                  <p:nvSpPr>
                    <p:cNvPr id="264" name="TextBox 263">
                      <a:extLst>
                        <a:ext uri="{FF2B5EF4-FFF2-40B4-BE49-F238E27FC236}">
                          <a16:creationId xmlns:a16="http://schemas.microsoft.com/office/drawing/2014/main" id="{55A3D150-A81A-ABC2-9A90-62EFCB1AA6C7}"/>
                        </a:ext>
                      </a:extLst>
                    </p:cNvPr>
                    <p:cNvSpPr txBox="1"/>
                    <p:nvPr/>
                  </p:nvSpPr>
                  <p:spPr>
                    <a:xfrm>
                      <a:off x="6352301" y="3138687"/>
                      <a:ext cx="2512670" cy="461665"/>
                    </a:xfrm>
                    <a:prstGeom prst="rect">
                      <a:avLst/>
                    </a:prstGeom>
                    <a:noFill/>
                  </p:spPr>
                  <p:txBody>
                    <a:bodyPr wrap="square" rtlCol="0">
                      <a:spAutoFit/>
                    </a:bodyPr>
                    <a:lstStyle/>
                    <a:p>
                      <a:pPr algn="ctr" defTabSz="914400">
                        <a:defRPr/>
                      </a:pPr>
                      <a:r>
                        <a:rPr lang="en-US" sz="1200" kern="0" dirty="0"/>
                        <a:t>Evaluation: For each mass combination individually </a:t>
                      </a:r>
                    </a:p>
                  </p:txBody>
                </p:sp>
                <p:sp>
                  <p:nvSpPr>
                    <p:cNvPr id="265" name="TextBox 264">
                      <a:extLst>
                        <a:ext uri="{FF2B5EF4-FFF2-40B4-BE49-F238E27FC236}">
                          <a16:creationId xmlns:a16="http://schemas.microsoft.com/office/drawing/2014/main" id="{4416EA56-430F-3A07-14C7-10A85F6518BE}"/>
                        </a:ext>
                      </a:extLst>
                    </p:cNvPr>
                    <p:cNvSpPr txBox="1"/>
                    <p:nvPr/>
                  </p:nvSpPr>
                  <p:spPr>
                    <a:xfrm rot="16200000">
                      <a:off x="8264024" y="1383815"/>
                      <a:ext cx="1017806" cy="276999"/>
                    </a:xfrm>
                    <a:prstGeom prst="rect">
                      <a:avLst/>
                    </a:prstGeom>
                    <a:noFill/>
                  </p:spPr>
                  <p:txBody>
                    <a:bodyPr wrap="square" rtlCol="0">
                      <a:spAutoFit/>
                    </a:bodyPr>
                    <a:lstStyle/>
                    <a:p>
                      <a:pPr defTabSz="914400"/>
                      <a:r>
                        <a:rPr lang="en-US" sz="1200" kern="0" dirty="0"/>
                        <a:t>Background</a:t>
                      </a:r>
                    </a:p>
                  </p:txBody>
                </p:sp>
                <p:sp>
                  <p:nvSpPr>
                    <p:cNvPr id="266" name="Rectangle: Rounded Corners 265">
                      <a:extLst>
                        <a:ext uri="{FF2B5EF4-FFF2-40B4-BE49-F238E27FC236}">
                          <a16:creationId xmlns:a16="http://schemas.microsoft.com/office/drawing/2014/main" id="{F9EF57AC-84C8-F190-6BC4-651224BC45EC}"/>
                        </a:ext>
                      </a:extLst>
                    </p:cNvPr>
                    <p:cNvSpPr/>
                    <p:nvPr/>
                  </p:nvSpPr>
                  <p:spPr>
                    <a:xfrm>
                      <a:off x="6732240" y="2268947"/>
                      <a:ext cx="1761831" cy="478684"/>
                    </a:xfrm>
                    <a:prstGeom prst="roundRect">
                      <a:avLst/>
                    </a:prstGeom>
                    <a:solidFill>
                      <a:srgbClr val="E8E8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ea typeface="+mn-ea"/>
                          <a:cs typeface="+mn-cs"/>
                        </a:rPr>
                        <a:t>Training one network</a:t>
                      </a:r>
                    </a:p>
                  </p:txBody>
                </p:sp>
                <p:cxnSp>
                  <p:nvCxnSpPr>
                    <p:cNvPr id="267" name="Straight Arrow Connector 266">
                      <a:extLst>
                        <a:ext uri="{FF2B5EF4-FFF2-40B4-BE49-F238E27FC236}">
                          <a16:creationId xmlns:a16="http://schemas.microsoft.com/office/drawing/2014/main" id="{1D57527D-0B32-6D88-2AD3-592D54010697}"/>
                        </a:ext>
                      </a:extLst>
                    </p:cNvPr>
                    <p:cNvCxnSpPr>
                      <a:cxnSpLocks/>
                      <a:endCxn id="266" idx="0"/>
                    </p:cNvCxnSpPr>
                    <p:nvPr/>
                  </p:nvCxnSpPr>
                  <p:spPr>
                    <a:xfrm>
                      <a:off x="6686033" y="1955500"/>
                      <a:ext cx="927123" cy="313447"/>
                    </a:xfrm>
                    <a:prstGeom prst="straightConnector1">
                      <a:avLst/>
                    </a:prstGeom>
                    <a:noFill/>
                    <a:ln w="19050" cap="flat" cmpd="sng" algn="ctr">
                      <a:solidFill>
                        <a:schemeClr val="tx1"/>
                      </a:solidFill>
                      <a:prstDash val="solid"/>
                      <a:miter lim="800000"/>
                      <a:tailEnd type="triangle"/>
                    </a:ln>
                    <a:effectLst/>
                  </p:spPr>
                </p:cxnSp>
                <p:cxnSp>
                  <p:nvCxnSpPr>
                    <p:cNvPr id="268" name="Straight Arrow Connector 267">
                      <a:extLst>
                        <a:ext uri="{FF2B5EF4-FFF2-40B4-BE49-F238E27FC236}">
                          <a16:creationId xmlns:a16="http://schemas.microsoft.com/office/drawing/2014/main" id="{F74B0D30-1797-AF83-802C-F878782014EF}"/>
                        </a:ext>
                      </a:extLst>
                    </p:cNvPr>
                    <p:cNvCxnSpPr>
                      <a:cxnSpLocks/>
                      <a:endCxn id="266" idx="0"/>
                    </p:cNvCxnSpPr>
                    <p:nvPr/>
                  </p:nvCxnSpPr>
                  <p:spPr>
                    <a:xfrm flipH="1">
                      <a:off x="7613156" y="1974920"/>
                      <a:ext cx="1182022" cy="294027"/>
                    </a:xfrm>
                    <a:prstGeom prst="straightConnector1">
                      <a:avLst/>
                    </a:prstGeom>
                    <a:noFill/>
                    <a:ln w="19050" cap="flat" cmpd="sng" algn="ctr">
                      <a:solidFill>
                        <a:schemeClr val="tx1"/>
                      </a:solidFill>
                      <a:prstDash val="solid"/>
                      <a:miter lim="800000"/>
                      <a:tailEnd type="triangle"/>
                    </a:ln>
                    <a:effectLst/>
                  </p:spPr>
                </p:cxnSp>
                <p:cxnSp>
                  <p:nvCxnSpPr>
                    <p:cNvPr id="269" name="Straight Arrow Connector 268">
                      <a:extLst>
                        <a:ext uri="{FF2B5EF4-FFF2-40B4-BE49-F238E27FC236}">
                          <a16:creationId xmlns:a16="http://schemas.microsoft.com/office/drawing/2014/main" id="{85CD8077-FFB9-E483-EAA2-A115459DD6A7}"/>
                        </a:ext>
                      </a:extLst>
                    </p:cNvPr>
                    <p:cNvCxnSpPr>
                      <a:cxnSpLocks/>
                    </p:cNvCxnSpPr>
                    <p:nvPr/>
                  </p:nvCxnSpPr>
                  <p:spPr>
                    <a:xfrm>
                      <a:off x="7644550" y="2747631"/>
                      <a:ext cx="0" cy="243484"/>
                    </a:xfrm>
                    <a:prstGeom prst="straightConnector1">
                      <a:avLst/>
                    </a:prstGeom>
                    <a:noFill/>
                    <a:ln w="19050" cap="flat" cmpd="sng" algn="ctr">
                      <a:solidFill>
                        <a:schemeClr val="tx1"/>
                      </a:solidFill>
                      <a:prstDash val="solid"/>
                      <a:miter lim="800000"/>
                      <a:tailEnd type="triangle"/>
                    </a:ln>
                    <a:effectLst/>
                  </p:spPr>
                </p:cxnSp>
                <p:sp>
                  <p:nvSpPr>
                    <p:cNvPr id="270" name="TextBox 269">
                      <a:extLst>
                        <a:ext uri="{FF2B5EF4-FFF2-40B4-BE49-F238E27FC236}">
                          <a16:creationId xmlns:a16="http://schemas.microsoft.com/office/drawing/2014/main" id="{8725DF9F-D583-4DF4-7ED5-1FBC898961C3}"/>
                        </a:ext>
                      </a:extLst>
                    </p:cNvPr>
                    <p:cNvSpPr txBox="1"/>
                    <p:nvPr/>
                  </p:nvSpPr>
                  <p:spPr>
                    <a:xfrm>
                      <a:off x="6072779" y="3808531"/>
                      <a:ext cx="601447" cy="215444"/>
                    </a:xfrm>
                    <a:prstGeom prst="rect">
                      <a:avLst/>
                    </a:prstGeom>
                    <a:noFill/>
                  </p:spPr>
                  <p:txBody>
                    <a:bodyPr wrap="none" rtlCol="0">
                      <a:spAutoFit/>
                    </a:bodyPr>
                    <a:lstStyle/>
                    <a:p>
                      <a:pPr defTabSz="914400"/>
                      <a:r>
                        <a:rPr lang="en-US" sz="800" dirty="0">
                          <a:latin typeface="Aptos" panose="02110004020202020204"/>
                        </a:rPr>
                        <a:t>(500,350)</a:t>
                      </a:r>
                    </a:p>
                  </p:txBody>
                </p:sp>
                <p:sp>
                  <p:nvSpPr>
                    <p:cNvPr id="271" name="TextBox 270">
                      <a:extLst>
                        <a:ext uri="{FF2B5EF4-FFF2-40B4-BE49-F238E27FC236}">
                          <a16:creationId xmlns:a16="http://schemas.microsoft.com/office/drawing/2014/main" id="{CB6E2922-1335-355B-FF2B-DBBB9F0E7335}"/>
                        </a:ext>
                      </a:extLst>
                    </p:cNvPr>
                    <p:cNvSpPr txBox="1"/>
                    <p:nvPr/>
                  </p:nvSpPr>
                  <p:spPr>
                    <a:xfrm>
                      <a:off x="7260819" y="3821692"/>
                      <a:ext cx="601447" cy="215444"/>
                    </a:xfrm>
                    <a:prstGeom prst="rect">
                      <a:avLst/>
                    </a:prstGeom>
                    <a:noFill/>
                  </p:spPr>
                  <p:txBody>
                    <a:bodyPr wrap="none" rtlCol="0">
                      <a:spAutoFit/>
                    </a:bodyPr>
                    <a:lstStyle/>
                    <a:p>
                      <a:pPr defTabSz="914400"/>
                      <a:r>
                        <a:rPr lang="en-US" sz="800" dirty="0">
                          <a:latin typeface="Aptos" panose="02110004020202020204"/>
                        </a:rPr>
                        <a:t>(800,400)</a:t>
                      </a:r>
                    </a:p>
                  </p:txBody>
                </p:sp>
                <p:cxnSp>
                  <p:nvCxnSpPr>
                    <p:cNvPr id="272" name="Straight Arrow Connector 271">
                      <a:extLst>
                        <a:ext uri="{FF2B5EF4-FFF2-40B4-BE49-F238E27FC236}">
                          <a16:creationId xmlns:a16="http://schemas.microsoft.com/office/drawing/2014/main" id="{685A1CC4-6537-9B51-C091-02B15BB09FCD}"/>
                        </a:ext>
                      </a:extLst>
                    </p:cNvPr>
                    <p:cNvCxnSpPr>
                      <a:cxnSpLocks/>
                    </p:cNvCxnSpPr>
                    <p:nvPr/>
                  </p:nvCxnSpPr>
                  <p:spPr>
                    <a:xfrm flipH="1">
                      <a:off x="6632147" y="3760474"/>
                      <a:ext cx="65008" cy="395452"/>
                    </a:xfrm>
                    <a:prstGeom prst="straightConnector1">
                      <a:avLst/>
                    </a:prstGeom>
                    <a:noFill/>
                    <a:ln w="19050" cap="flat" cmpd="sng" algn="ctr">
                      <a:solidFill>
                        <a:schemeClr val="tx1"/>
                      </a:solidFill>
                      <a:prstDash val="solid"/>
                      <a:miter lim="800000"/>
                      <a:tailEnd type="triangle"/>
                    </a:ln>
                    <a:effectLst/>
                  </p:spPr>
                </p:cxnSp>
                <p:cxnSp>
                  <p:nvCxnSpPr>
                    <p:cNvPr id="273" name="Straight Arrow Connector 272">
                      <a:extLst>
                        <a:ext uri="{FF2B5EF4-FFF2-40B4-BE49-F238E27FC236}">
                          <a16:creationId xmlns:a16="http://schemas.microsoft.com/office/drawing/2014/main" id="{1D1075F6-0535-0441-7612-5B8E6A5DBF8B}"/>
                        </a:ext>
                      </a:extLst>
                    </p:cNvPr>
                    <p:cNvCxnSpPr>
                      <a:cxnSpLocks/>
                    </p:cNvCxnSpPr>
                    <p:nvPr/>
                  </p:nvCxnSpPr>
                  <p:spPr>
                    <a:xfrm>
                      <a:off x="7831307" y="3760474"/>
                      <a:ext cx="0" cy="395452"/>
                    </a:xfrm>
                    <a:prstGeom prst="straightConnector1">
                      <a:avLst/>
                    </a:prstGeom>
                    <a:noFill/>
                    <a:ln w="19050" cap="flat" cmpd="sng" algn="ctr">
                      <a:solidFill>
                        <a:schemeClr val="tx1"/>
                      </a:solidFill>
                      <a:prstDash val="solid"/>
                      <a:miter lim="800000"/>
                      <a:tailEnd type="triangle"/>
                    </a:ln>
                    <a:effectLst/>
                  </p:spPr>
                </p:cxnSp>
                <p:sp>
                  <p:nvSpPr>
                    <p:cNvPr id="274" name="Oval 273">
                      <a:extLst>
                        <a:ext uri="{FF2B5EF4-FFF2-40B4-BE49-F238E27FC236}">
                          <a16:creationId xmlns:a16="http://schemas.microsoft.com/office/drawing/2014/main" id="{89595A78-6937-4EB2-2449-C3BA2D5DAE4E}"/>
                        </a:ext>
                      </a:extLst>
                    </p:cNvPr>
                    <p:cNvSpPr/>
                    <p:nvPr/>
                  </p:nvSpPr>
                  <p:spPr>
                    <a:xfrm>
                      <a:off x="6823195" y="1872000"/>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CD3F4E8B-E535-E65B-89A5-7697BE8CA159}"/>
                        </a:ext>
                      </a:extLst>
                    </p:cNvPr>
                    <p:cNvSpPr/>
                    <p:nvPr/>
                  </p:nvSpPr>
                  <p:spPr>
                    <a:xfrm>
                      <a:off x="6931203"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7A377037-F002-AC9A-5B52-03AA121C2712}"/>
                        </a:ext>
                      </a:extLst>
                    </p:cNvPr>
                    <p:cNvSpPr/>
                    <p:nvPr/>
                  </p:nvSpPr>
                  <p:spPr>
                    <a:xfrm>
                      <a:off x="7044254" y="187082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48" name="Oval 247">
                  <a:extLst>
                    <a:ext uri="{FF2B5EF4-FFF2-40B4-BE49-F238E27FC236}">
                      <a16:creationId xmlns:a16="http://schemas.microsoft.com/office/drawing/2014/main" id="{C407789C-19BD-ED2C-918E-60EF1B52A746}"/>
                    </a:ext>
                  </a:extLst>
                </p:cNvPr>
                <p:cNvSpPr/>
                <p:nvPr/>
              </p:nvSpPr>
              <p:spPr>
                <a:xfrm>
                  <a:off x="5688489"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04A03B26-064B-133C-7A78-CC8989FC0B59}"/>
                    </a:ext>
                  </a:extLst>
                </p:cNvPr>
                <p:cNvSpPr/>
                <p:nvPr/>
              </p:nvSpPr>
              <p:spPr>
                <a:xfrm>
                  <a:off x="5796497"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CCA1A868-06E8-3354-00EE-0833FD8F678B}"/>
                    </a:ext>
                  </a:extLst>
                </p:cNvPr>
                <p:cNvSpPr/>
                <p:nvPr/>
              </p:nvSpPr>
              <p:spPr>
                <a:xfrm>
                  <a:off x="5909548"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4A1065AA-37E2-72AA-13D6-2B1243B6F449}"/>
                    </a:ext>
                  </a:extLst>
                </p:cNvPr>
                <p:cNvSpPr/>
                <p:nvPr/>
              </p:nvSpPr>
              <p:spPr>
                <a:xfrm>
                  <a:off x="7078596" y="4760798"/>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60316DE7-2AD3-4CE2-D04D-95197CA2306B}"/>
                    </a:ext>
                  </a:extLst>
                </p:cNvPr>
                <p:cNvSpPr/>
                <p:nvPr/>
              </p:nvSpPr>
              <p:spPr>
                <a:xfrm>
                  <a:off x="7186604"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2D987E80-81E7-D58A-48F7-7E49180F724A}"/>
                    </a:ext>
                  </a:extLst>
                </p:cNvPr>
                <p:cNvSpPr/>
                <p:nvPr/>
              </p:nvSpPr>
              <p:spPr>
                <a:xfrm>
                  <a:off x="7299655" y="4759512"/>
                  <a:ext cx="43200" cy="432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4" name="Picture 253" descr="A graph of a positive rate&#10;&#10;AI-generated content may be incorrect.">
                  <a:extLst>
                    <a:ext uri="{FF2B5EF4-FFF2-40B4-BE49-F238E27FC236}">
                      <a16:creationId xmlns:a16="http://schemas.microsoft.com/office/drawing/2014/main" id="{A01B777D-7B25-0332-706A-99F413810DEB}"/>
                    </a:ext>
                  </a:extLst>
                </p:cNvPr>
                <p:cNvPicPr>
                  <a:picLocks noChangeAspect="1"/>
                </p:cNvPicPr>
                <p:nvPr/>
              </p:nvPicPr>
              <p:blipFill>
                <a:blip r:embed="rId6"/>
                <a:stretch>
                  <a:fillRect/>
                </a:stretch>
              </p:blipFill>
              <p:spPr>
                <a:xfrm>
                  <a:off x="7407167" y="4275531"/>
                  <a:ext cx="853377" cy="856800"/>
                </a:xfrm>
                <a:prstGeom prst="rect">
                  <a:avLst/>
                </a:prstGeom>
              </p:spPr>
            </p:pic>
            <p:pic>
              <p:nvPicPr>
                <p:cNvPr id="255" name="Picture 254" descr="A graph of a positive rate&#10;&#10;AI-generated content may be incorrect.">
                  <a:extLst>
                    <a:ext uri="{FF2B5EF4-FFF2-40B4-BE49-F238E27FC236}">
                      <a16:creationId xmlns:a16="http://schemas.microsoft.com/office/drawing/2014/main" id="{16F80C6C-90B3-D85F-435C-EC04B997B061}"/>
                    </a:ext>
                  </a:extLst>
                </p:cNvPr>
                <p:cNvPicPr>
                  <a:picLocks noChangeAspect="1"/>
                </p:cNvPicPr>
                <p:nvPr/>
              </p:nvPicPr>
              <p:blipFill>
                <a:blip r:embed="rId7"/>
                <a:stretch>
                  <a:fillRect/>
                </a:stretch>
              </p:blipFill>
              <p:spPr>
                <a:xfrm>
                  <a:off x="6110748" y="4269841"/>
                  <a:ext cx="853377" cy="856800"/>
                </a:xfrm>
                <a:prstGeom prst="rect">
                  <a:avLst/>
                </a:prstGeom>
              </p:spPr>
            </p:pic>
          </p:grpSp>
        </p:grpSp>
      </p:grpSp>
    </p:spTree>
    <p:extLst>
      <p:ext uri="{BB962C8B-B14F-4D97-AF65-F5344CB8AC3E}">
        <p14:creationId xmlns:p14="http://schemas.microsoft.com/office/powerpoint/2010/main" val="760690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530BA-D142-2BF7-D6BB-73FC2891AAE2}"/>
            </a:ext>
          </a:extLst>
        </p:cNvPr>
        <p:cNvGrpSpPr/>
        <p:nvPr/>
      </p:nvGrpSpPr>
      <p:grpSpPr>
        <a:xfrm>
          <a:off x="0" y="0"/>
          <a:ext cx="0" cy="0"/>
          <a:chOff x="0" y="0"/>
          <a:chExt cx="0" cy="0"/>
        </a:xfrm>
      </p:grpSpPr>
      <p:sp>
        <p:nvSpPr>
          <p:cNvPr id="5" name="Foliennummer">
            <a:extLst>
              <a:ext uri="{FF2B5EF4-FFF2-40B4-BE49-F238E27FC236}">
                <a16:creationId xmlns:a16="http://schemas.microsoft.com/office/drawing/2014/main" id="{CD4CC8DF-E744-27A0-E5DE-754FA8D4BF47}"/>
              </a:ext>
            </a:extLst>
          </p:cNvPr>
          <p:cNvSpPr>
            <a:spLocks noGrp="1"/>
          </p:cNvSpPr>
          <p:nvPr>
            <p:ph type="sldNum" sz="quarter" idx="19"/>
          </p:nvPr>
        </p:nvSpPr>
        <p:spPr>
          <a:xfrm>
            <a:off x="6613200" y="4766400"/>
            <a:ext cx="2133600" cy="273844"/>
          </a:xfrm>
        </p:spPr>
        <p:txBody>
          <a:bodyPr/>
          <a:lstStyle/>
          <a:p>
            <a:fld id="{3E01A2B2-10AD-754B-9B4C-E5B6FED423D0}" type="slidenum">
              <a:rPr lang="de-DE" smtClean="0"/>
              <a:t>9</a:t>
            </a:fld>
            <a:endParaRPr lang="de-DE" dirty="0"/>
          </a:p>
        </p:txBody>
      </p:sp>
      <p:sp>
        <p:nvSpPr>
          <p:cNvPr id="13" name="Textinhalt">
            <a:extLst>
              <a:ext uri="{FF2B5EF4-FFF2-40B4-BE49-F238E27FC236}">
                <a16:creationId xmlns:a16="http://schemas.microsoft.com/office/drawing/2014/main" id="{668A6719-C7AA-7C2B-78D2-A8EBECE887BA}"/>
              </a:ext>
            </a:extLst>
          </p:cNvPr>
          <p:cNvSpPr txBox="1">
            <a:spLocks/>
          </p:cNvSpPr>
          <p:nvPr/>
        </p:nvSpPr>
        <p:spPr>
          <a:xfrm>
            <a:off x="111313" y="2916933"/>
            <a:ext cx="8534151" cy="3455715"/>
          </a:xfrm>
          <a:prstGeom prst="rect">
            <a:avLst/>
          </a:prstGeom>
        </p:spPr>
        <p:txBody>
          <a:bodyPr vert="horz"/>
          <a:lstStyle>
            <a:lvl1pPr marL="180000" indent="-180000" algn="l" defTabSz="457200" rtl="0" eaLnBrk="1" latinLnBrk="0" hangingPunct="1">
              <a:spcBef>
                <a:spcPts val="1450"/>
              </a:spcBef>
              <a:buClr>
                <a:schemeClr val="tx1"/>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1pPr>
            <a:lvl2pPr marL="36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2pPr>
            <a:lvl3pPr marL="540000" indent="-180000" algn="l" defTabSz="457200" rtl="0" eaLnBrk="1" latinLnBrk="0" hangingPunct="1">
              <a:spcBef>
                <a:spcPct val="20000"/>
              </a:spcBef>
              <a:buClr>
                <a:schemeClr val="bg2"/>
              </a:buClr>
              <a:buFont typeface="Wingdings" charset="2"/>
              <a:buChar char="§"/>
              <a:defRPr sz="2000" kern="1200">
                <a:solidFill>
                  <a:srgbClr val="3B515B"/>
                </a:solidFill>
                <a:latin typeface="Arial" panose="020B0604020202020204" pitchFamily="34" charset="0"/>
                <a:ea typeface="+mn-ea"/>
                <a:cs typeface="Arial" panose="020B0604020202020204" pitchFamily="34" charset="0"/>
              </a:defRPr>
            </a:lvl3pPr>
            <a:lvl4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4pPr>
            <a:lvl5pPr marL="180000" indent="-180000" algn="l" defTabSz="457200" rtl="0" eaLnBrk="1" latinLnBrk="0" hangingPunct="1">
              <a:spcBef>
                <a:spcPct val="20000"/>
              </a:spcBef>
              <a:buClr>
                <a:schemeClr val="accent1"/>
              </a:buClr>
              <a:buFont typeface="Wingdings" charset="2"/>
              <a:buChar char="§"/>
              <a:defRPr sz="2000" kern="1200">
                <a:solidFill>
                  <a:srgbClr val="3B515B"/>
                </a:solidFill>
                <a:latin typeface="TheSans UHH Regular"/>
                <a:ea typeface="+mn-ea"/>
                <a:cs typeface="TheSans UHH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endParaRPr lang="en-GB" dirty="0"/>
          </a:p>
        </p:txBody>
      </p:sp>
      <p:pic>
        <p:nvPicPr>
          <p:cNvPr id="10" name="Picture 9" descr="A graph of a graph of a graph&#10;&#10;AI-generated content may be incorrect.">
            <a:extLst>
              <a:ext uri="{FF2B5EF4-FFF2-40B4-BE49-F238E27FC236}">
                <a16:creationId xmlns:a16="http://schemas.microsoft.com/office/drawing/2014/main" id="{F4A05453-063E-C506-3626-73955305320F}"/>
              </a:ext>
            </a:extLst>
          </p:cNvPr>
          <p:cNvPicPr>
            <a:picLocks noChangeAspect="1"/>
          </p:cNvPicPr>
          <p:nvPr/>
        </p:nvPicPr>
        <p:blipFill>
          <a:blip r:embed="rId3"/>
          <a:stretch>
            <a:fillRect/>
          </a:stretch>
        </p:blipFill>
        <p:spPr>
          <a:xfrm>
            <a:off x="10800" y="1260000"/>
            <a:ext cx="2976064" cy="2988000"/>
          </a:xfrm>
          <a:prstGeom prst="rect">
            <a:avLst/>
          </a:prstGeom>
        </p:spPr>
      </p:pic>
      <p:pic>
        <p:nvPicPr>
          <p:cNvPr id="16" name="Picture 15" descr="A graph of a positive rate&#10;&#10;AI-generated content may be incorrect.">
            <a:extLst>
              <a:ext uri="{FF2B5EF4-FFF2-40B4-BE49-F238E27FC236}">
                <a16:creationId xmlns:a16="http://schemas.microsoft.com/office/drawing/2014/main" id="{70358F20-C50F-821B-F0CF-C2F3119833EF}"/>
              </a:ext>
            </a:extLst>
          </p:cNvPr>
          <p:cNvPicPr>
            <a:picLocks noChangeAspect="1"/>
          </p:cNvPicPr>
          <p:nvPr/>
        </p:nvPicPr>
        <p:blipFill>
          <a:blip r:embed="rId4"/>
          <a:stretch>
            <a:fillRect/>
          </a:stretch>
        </p:blipFill>
        <p:spPr>
          <a:xfrm>
            <a:off x="3024000" y="1259535"/>
            <a:ext cx="2976064" cy="2988000"/>
          </a:xfrm>
          <a:prstGeom prst="rect">
            <a:avLst/>
          </a:prstGeom>
        </p:spPr>
      </p:pic>
      <p:sp>
        <p:nvSpPr>
          <p:cNvPr id="21" name="Titel">
            <a:extLst>
              <a:ext uri="{FF2B5EF4-FFF2-40B4-BE49-F238E27FC236}">
                <a16:creationId xmlns:a16="http://schemas.microsoft.com/office/drawing/2014/main" id="{77A4EC26-A4F9-8F10-1B83-5DA8356DB3E7}"/>
              </a:ext>
            </a:extLst>
          </p:cNvPr>
          <p:cNvSpPr txBox="1">
            <a:spLocks/>
          </p:cNvSpPr>
          <p:nvPr/>
        </p:nvSpPr>
        <p:spPr>
          <a:xfrm>
            <a:off x="216000" y="360000"/>
            <a:ext cx="7455239" cy="503882"/>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a:solidFill>
                  <a:schemeClr val="tx1"/>
                </a:solidFill>
                <a:latin typeface="Arial" panose="020B0604020202020204" pitchFamily="34" charset="0"/>
                <a:ea typeface="+mj-ea"/>
                <a:cs typeface="Arial" panose="020B0604020202020204" pitchFamily="34" charset="0"/>
              </a:defRPr>
            </a:lvl1pPr>
          </a:lstStyle>
          <a:p>
            <a:r>
              <a:rPr lang="en-GB" dirty="0"/>
              <a:t>NN trained with all masses</a:t>
            </a:r>
          </a:p>
        </p:txBody>
      </p:sp>
      <p:sp>
        <p:nvSpPr>
          <p:cNvPr id="22" name="TextBox 21">
            <a:extLst>
              <a:ext uri="{FF2B5EF4-FFF2-40B4-BE49-F238E27FC236}">
                <a16:creationId xmlns:a16="http://schemas.microsoft.com/office/drawing/2014/main" id="{A922220A-E898-0220-3617-90EAFED9A698}"/>
              </a:ext>
            </a:extLst>
          </p:cNvPr>
          <p:cNvSpPr txBox="1"/>
          <p:nvPr/>
        </p:nvSpPr>
        <p:spPr>
          <a:xfrm>
            <a:off x="213105" y="4382015"/>
            <a:ext cx="8146131" cy="646331"/>
          </a:xfrm>
          <a:prstGeom prst="rect">
            <a:avLst/>
          </a:prstGeom>
          <a:noFill/>
        </p:spPr>
        <p:txBody>
          <a:bodyPr wrap="square" rtlCol="0">
            <a:spAutoFit/>
          </a:bodyPr>
          <a:lstStyle/>
          <a:p>
            <a:pPr marL="285750" indent="-285750">
              <a:buFont typeface="Wingdings" panose="05000000000000000000" pitchFamily="2" charset="2"/>
              <a:buChar char="à"/>
            </a:pPr>
            <a:r>
              <a:rPr lang="en-US" dirty="0">
                <a:sym typeface="Wingdings" panose="05000000000000000000" pitchFamily="2" charset="2"/>
              </a:rPr>
              <a:t>The inclusion of all signal events into a NN leads to a decrease in performance for some mass combinations</a:t>
            </a:r>
            <a:endParaRPr lang="en-GB" dirty="0"/>
          </a:p>
        </p:txBody>
      </p:sp>
      <p:sp>
        <p:nvSpPr>
          <p:cNvPr id="23" name="Rectangle: Rounded Corners 22">
            <a:extLst>
              <a:ext uri="{FF2B5EF4-FFF2-40B4-BE49-F238E27FC236}">
                <a16:creationId xmlns:a16="http://schemas.microsoft.com/office/drawing/2014/main" id="{7F658658-DCA4-08D2-F7E7-1F8E2CAD49F0}"/>
              </a:ext>
            </a:extLst>
          </p:cNvPr>
          <p:cNvSpPr/>
          <p:nvPr/>
        </p:nvSpPr>
        <p:spPr>
          <a:xfrm>
            <a:off x="213104" y="4351412"/>
            <a:ext cx="8247924" cy="688832"/>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sp>
        <p:nvSpPr>
          <p:cNvPr id="4" name="Rectangle: Rounded Corners 3">
            <a:extLst>
              <a:ext uri="{FF2B5EF4-FFF2-40B4-BE49-F238E27FC236}">
                <a16:creationId xmlns:a16="http://schemas.microsoft.com/office/drawing/2014/main" id="{4F2A2BE0-027A-BF50-F479-D61473E526D2}"/>
              </a:ext>
            </a:extLst>
          </p:cNvPr>
          <p:cNvSpPr/>
          <p:nvPr/>
        </p:nvSpPr>
        <p:spPr>
          <a:xfrm>
            <a:off x="6157961" y="1174409"/>
            <a:ext cx="2861899" cy="3053525"/>
          </a:xfrm>
          <a:prstGeom prst="roundRect">
            <a:avLst/>
          </a:prstGeom>
          <a:noFill/>
          <a:ln w="57150">
            <a:solidFill>
              <a:srgbClr val="B6BF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2"/>
              </a:solidFill>
            </a:endParaRPr>
          </a:p>
        </p:txBody>
      </p:sp>
      <p:pic>
        <p:nvPicPr>
          <p:cNvPr id="2" name="Picture 1">
            <a:extLst>
              <a:ext uri="{FF2B5EF4-FFF2-40B4-BE49-F238E27FC236}">
                <a16:creationId xmlns:a16="http://schemas.microsoft.com/office/drawing/2014/main" id="{7FECC5DB-C5FF-364E-E78E-D50DE287D84A}"/>
              </a:ext>
            </a:extLst>
          </p:cNvPr>
          <p:cNvPicPr>
            <a:picLocks noChangeAspect="1"/>
          </p:cNvPicPr>
          <p:nvPr/>
        </p:nvPicPr>
        <p:blipFill>
          <a:blip r:embed="rId5"/>
          <a:stretch>
            <a:fillRect/>
          </a:stretch>
        </p:blipFill>
        <p:spPr>
          <a:xfrm>
            <a:off x="1475656" y="3525702"/>
            <a:ext cx="90671" cy="134712"/>
          </a:xfrm>
          <a:prstGeom prst="rect">
            <a:avLst/>
          </a:prstGeom>
        </p:spPr>
      </p:pic>
      <p:pic>
        <p:nvPicPr>
          <p:cNvPr id="6" name="Picture 5">
            <a:extLst>
              <a:ext uri="{FF2B5EF4-FFF2-40B4-BE49-F238E27FC236}">
                <a16:creationId xmlns:a16="http://schemas.microsoft.com/office/drawing/2014/main" id="{CDAD7DDB-B0D5-BD56-953F-B9403E27B0A5}"/>
              </a:ext>
            </a:extLst>
          </p:cNvPr>
          <p:cNvPicPr>
            <a:picLocks noChangeAspect="1"/>
          </p:cNvPicPr>
          <p:nvPr/>
        </p:nvPicPr>
        <p:blipFill>
          <a:blip r:embed="rId5"/>
          <a:stretch>
            <a:fillRect/>
          </a:stretch>
        </p:blipFill>
        <p:spPr>
          <a:xfrm>
            <a:off x="1564778" y="3525702"/>
            <a:ext cx="90671" cy="134712"/>
          </a:xfrm>
          <a:prstGeom prst="rect">
            <a:avLst/>
          </a:prstGeom>
        </p:spPr>
      </p:pic>
      <p:sp>
        <p:nvSpPr>
          <p:cNvPr id="7" name="Rectangle 6">
            <a:extLst>
              <a:ext uri="{FF2B5EF4-FFF2-40B4-BE49-F238E27FC236}">
                <a16:creationId xmlns:a16="http://schemas.microsoft.com/office/drawing/2014/main" id="{ED4D1B2F-7A10-C9A6-77F8-BA0C3B0EAA81}"/>
              </a:ext>
            </a:extLst>
          </p:cNvPr>
          <p:cNvSpPr/>
          <p:nvPr/>
        </p:nvSpPr>
        <p:spPr>
          <a:xfrm>
            <a:off x="1655449" y="3537726"/>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928B3D6-2F25-7002-02E4-F37863F35340}"/>
              </a:ext>
            </a:extLst>
          </p:cNvPr>
          <p:cNvPicPr>
            <a:picLocks noChangeAspect="1"/>
          </p:cNvPicPr>
          <p:nvPr/>
        </p:nvPicPr>
        <p:blipFill>
          <a:blip r:embed="rId5"/>
          <a:stretch>
            <a:fillRect/>
          </a:stretch>
        </p:blipFill>
        <p:spPr>
          <a:xfrm>
            <a:off x="1475656" y="3680915"/>
            <a:ext cx="90671" cy="134712"/>
          </a:xfrm>
          <a:prstGeom prst="rect">
            <a:avLst/>
          </a:prstGeom>
        </p:spPr>
      </p:pic>
      <p:pic>
        <p:nvPicPr>
          <p:cNvPr id="11" name="Picture 10">
            <a:extLst>
              <a:ext uri="{FF2B5EF4-FFF2-40B4-BE49-F238E27FC236}">
                <a16:creationId xmlns:a16="http://schemas.microsoft.com/office/drawing/2014/main" id="{3F0251A9-B579-CE15-D645-CAE6886D2DEF}"/>
              </a:ext>
            </a:extLst>
          </p:cNvPr>
          <p:cNvPicPr>
            <a:picLocks noChangeAspect="1"/>
          </p:cNvPicPr>
          <p:nvPr/>
        </p:nvPicPr>
        <p:blipFill>
          <a:blip r:embed="rId5"/>
          <a:stretch>
            <a:fillRect/>
          </a:stretch>
        </p:blipFill>
        <p:spPr>
          <a:xfrm>
            <a:off x="1564778" y="3680915"/>
            <a:ext cx="90671" cy="134712"/>
          </a:xfrm>
          <a:prstGeom prst="rect">
            <a:avLst/>
          </a:prstGeom>
        </p:spPr>
      </p:pic>
      <p:sp>
        <p:nvSpPr>
          <p:cNvPr id="12" name="Rectangle 11">
            <a:extLst>
              <a:ext uri="{FF2B5EF4-FFF2-40B4-BE49-F238E27FC236}">
                <a16:creationId xmlns:a16="http://schemas.microsoft.com/office/drawing/2014/main" id="{E7942467-CC79-01B7-E935-6FB8A56CC3B9}"/>
              </a:ext>
            </a:extLst>
          </p:cNvPr>
          <p:cNvSpPr/>
          <p:nvPr/>
        </p:nvSpPr>
        <p:spPr>
          <a:xfrm>
            <a:off x="1655449" y="3692939"/>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1BA2286-B3DC-95C3-7603-1A7071A49995}"/>
              </a:ext>
            </a:extLst>
          </p:cNvPr>
          <p:cNvPicPr>
            <a:picLocks noChangeAspect="1"/>
          </p:cNvPicPr>
          <p:nvPr/>
        </p:nvPicPr>
        <p:blipFill>
          <a:blip r:embed="rId5"/>
          <a:stretch>
            <a:fillRect/>
          </a:stretch>
        </p:blipFill>
        <p:spPr>
          <a:xfrm>
            <a:off x="4572000" y="3523002"/>
            <a:ext cx="90671" cy="134712"/>
          </a:xfrm>
          <a:prstGeom prst="rect">
            <a:avLst/>
          </a:prstGeom>
        </p:spPr>
      </p:pic>
      <p:pic>
        <p:nvPicPr>
          <p:cNvPr id="15" name="Picture 14">
            <a:extLst>
              <a:ext uri="{FF2B5EF4-FFF2-40B4-BE49-F238E27FC236}">
                <a16:creationId xmlns:a16="http://schemas.microsoft.com/office/drawing/2014/main" id="{FCE63D18-830F-6AC0-CC58-8A15620C150A}"/>
              </a:ext>
            </a:extLst>
          </p:cNvPr>
          <p:cNvPicPr>
            <a:picLocks noChangeAspect="1"/>
          </p:cNvPicPr>
          <p:nvPr/>
        </p:nvPicPr>
        <p:blipFill>
          <a:blip r:embed="rId5"/>
          <a:stretch>
            <a:fillRect/>
          </a:stretch>
        </p:blipFill>
        <p:spPr>
          <a:xfrm>
            <a:off x="4661122" y="3523002"/>
            <a:ext cx="90671" cy="134712"/>
          </a:xfrm>
          <a:prstGeom prst="rect">
            <a:avLst/>
          </a:prstGeom>
        </p:spPr>
      </p:pic>
      <p:sp>
        <p:nvSpPr>
          <p:cNvPr id="17" name="Rectangle 16">
            <a:extLst>
              <a:ext uri="{FF2B5EF4-FFF2-40B4-BE49-F238E27FC236}">
                <a16:creationId xmlns:a16="http://schemas.microsoft.com/office/drawing/2014/main" id="{AB33DDB2-CBA8-D8BA-08D8-D9E62ADB2438}"/>
              </a:ext>
            </a:extLst>
          </p:cNvPr>
          <p:cNvSpPr/>
          <p:nvPr/>
        </p:nvSpPr>
        <p:spPr>
          <a:xfrm>
            <a:off x="4751793" y="3535026"/>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2D1AE8-430E-A782-0E80-E2DCBDF4BB3B}"/>
              </a:ext>
            </a:extLst>
          </p:cNvPr>
          <p:cNvPicPr>
            <a:picLocks noChangeAspect="1"/>
          </p:cNvPicPr>
          <p:nvPr/>
        </p:nvPicPr>
        <p:blipFill>
          <a:blip r:embed="rId5"/>
          <a:stretch>
            <a:fillRect/>
          </a:stretch>
        </p:blipFill>
        <p:spPr>
          <a:xfrm>
            <a:off x="4569382" y="3660414"/>
            <a:ext cx="90671" cy="134712"/>
          </a:xfrm>
          <a:prstGeom prst="rect">
            <a:avLst/>
          </a:prstGeom>
        </p:spPr>
      </p:pic>
      <p:pic>
        <p:nvPicPr>
          <p:cNvPr id="19" name="Picture 18">
            <a:extLst>
              <a:ext uri="{FF2B5EF4-FFF2-40B4-BE49-F238E27FC236}">
                <a16:creationId xmlns:a16="http://schemas.microsoft.com/office/drawing/2014/main" id="{03E6172D-B953-475E-9641-F4F474869DF8}"/>
              </a:ext>
            </a:extLst>
          </p:cNvPr>
          <p:cNvPicPr>
            <a:picLocks noChangeAspect="1"/>
          </p:cNvPicPr>
          <p:nvPr/>
        </p:nvPicPr>
        <p:blipFill>
          <a:blip r:embed="rId5"/>
          <a:stretch>
            <a:fillRect/>
          </a:stretch>
        </p:blipFill>
        <p:spPr>
          <a:xfrm>
            <a:off x="4658504" y="3660414"/>
            <a:ext cx="90671" cy="134712"/>
          </a:xfrm>
          <a:prstGeom prst="rect">
            <a:avLst/>
          </a:prstGeom>
        </p:spPr>
      </p:pic>
      <p:sp>
        <p:nvSpPr>
          <p:cNvPr id="20" name="Rectangle 19">
            <a:extLst>
              <a:ext uri="{FF2B5EF4-FFF2-40B4-BE49-F238E27FC236}">
                <a16:creationId xmlns:a16="http://schemas.microsoft.com/office/drawing/2014/main" id="{E638767E-8C72-893B-AD21-0FBD014960B8}"/>
              </a:ext>
            </a:extLst>
          </p:cNvPr>
          <p:cNvSpPr/>
          <p:nvPr/>
        </p:nvSpPr>
        <p:spPr>
          <a:xfrm>
            <a:off x="4749175" y="3672438"/>
            <a:ext cx="74493" cy="12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6E4A488-0756-DAB5-9B9C-ABA5280F1C70}"/>
              </a:ext>
            </a:extLst>
          </p:cNvPr>
          <p:cNvSpPr txBox="1"/>
          <p:nvPr/>
        </p:nvSpPr>
        <p:spPr>
          <a:xfrm>
            <a:off x="6197605" y="1309046"/>
            <a:ext cx="2678677" cy="584775"/>
          </a:xfrm>
          <a:prstGeom prst="rect">
            <a:avLst/>
          </a:prstGeom>
          <a:noFill/>
        </p:spPr>
        <p:txBody>
          <a:bodyPr wrap="square" rtlCol="0">
            <a:spAutoFit/>
          </a:bodyPr>
          <a:lstStyle/>
          <a:p>
            <a:r>
              <a:rPr lang="en-GB" sz="1600" dirty="0">
                <a:solidFill>
                  <a:srgbClr val="009C00"/>
                </a:solidFill>
              </a:rPr>
              <a:t>NN (1 mc): trained with 1 mass combination</a:t>
            </a:r>
          </a:p>
        </p:txBody>
      </p:sp>
      <p:sp>
        <p:nvSpPr>
          <p:cNvPr id="28" name="TextBox 27">
            <a:extLst>
              <a:ext uri="{FF2B5EF4-FFF2-40B4-BE49-F238E27FC236}">
                <a16:creationId xmlns:a16="http://schemas.microsoft.com/office/drawing/2014/main" id="{E41A511D-58F4-7569-41FA-C4F18F74AC08}"/>
              </a:ext>
            </a:extLst>
          </p:cNvPr>
          <p:cNvSpPr txBox="1"/>
          <p:nvPr/>
        </p:nvSpPr>
        <p:spPr>
          <a:xfrm>
            <a:off x="6181372" y="2260686"/>
            <a:ext cx="2783116" cy="584775"/>
          </a:xfrm>
          <a:prstGeom prst="rect">
            <a:avLst/>
          </a:prstGeom>
          <a:noFill/>
        </p:spPr>
        <p:txBody>
          <a:bodyPr wrap="square" rtlCol="0">
            <a:spAutoFit/>
          </a:bodyPr>
          <a:lstStyle/>
          <a:p>
            <a:r>
              <a:rPr lang="en-GB" sz="1600" dirty="0">
                <a:solidFill>
                  <a:schemeClr val="accent2"/>
                </a:solidFill>
              </a:rPr>
              <a:t>NN (79 mc): trained with 79 different mass combinations</a:t>
            </a:r>
          </a:p>
        </p:txBody>
      </p:sp>
    </p:spTree>
    <p:extLst>
      <p:ext uri="{BB962C8B-B14F-4D97-AF65-F5344CB8AC3E}">
        <p14:creationId xmlns:p14="http://schemas.microsoft.com/office/powerpoint/2010/main" val="2986340183"/>
      </p:ext>
    </p:extLst>
  </p:cSld>
  <p:clrMapOvr>
    <a:masterClrMapping/>
  </p:clrMapOvr>
</p:sld>
</file>

<file path=ppt/theme/theme1.xml><?xml version="1.0" encoding="utf-8"?>
<a:theme xmlns:a="http://schemas.openxmlformats.org/drawingml/2006/main" name="Folienmaster">
  <a:themeElements>
    <a:clrScheme name="Benutzerdefiniert 1">
      <a:dk1>
        <a:srgbClr val="3B515B"/>
      </a:dk1>
      <a:lt1>
        <a:srgbClr val="FFFFFF"/>
      </a:lt1>
      <a:dk2>
        <a:srgbClr val="000000"/>
      </a:dk2>
      <a:lt2>
        <a:srgbClr val="B6BFC3"/>
      </a:lt2>
      <a:accent1>
        <a:srgbClr val="E2001A"/>
      </a:accent1>
      <a:accent2>
        <a:srgbClr val="0271BB"/>
      </a:accent2>
      <a:accent3>
        <a:srgbClr val="3B515B"/>
      </a:accent3>
      <a:accent4>
        <a:srgbClr val="F07F8C"/>
      </a:accent4>
      <a:accent5>
        <a:srgbClr val="80B8DD"/>
      </a:accent5>
      <a:accent6>
        <a:srgbClr val="9DA8AD"/>
      </a:accent6>
      <a:hlink>
        <a:srgbClr val="0271BB"/>
      </a:hlink>
      <a:folHlink>
        <a:srgbClr val="80B8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1192</Words>
  <Application>Microsoft Office PowerPoint</Application>
  <PresentationFormat>On-screen Show (16:9)</PresentationFormat>
  <Paragraphs>223</Paragraphs>
  <Slides>18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TheSans UHH Regular</vt:lpstr>
      <vt:lpstr>TheSans UHH</vt:lpstr>
      <vt:lpstr>Arial</vt:lpstr>
      <vt:lpstr>Aptos</vt:lpstr>
      <vt:lpstr>Cambria Math</vt:lpstr>
      <vt:lpstr>TheSans Uhh Bold Caps</vt:lpstr>
      <vt:lpstr>TheSans Uhh Bold Caps</vt:lpstr>
      <vt:lpstr>Wingdings</vt:lpstr>
      <vt:lpstr>Folienmaster</vt:lpstr>
      <vt:lpstr>Improving a search for heavy neutral Higgs bosons in the tt ̅Z final state at CMS using parameterized neural networks</vt:lpstr>
      <vt:lpstr>Two Higgs Doublet Models (2HDM)</vt:lpstr>
      <vt:lpstr>PowerPoint Presentation</vt:lpstr>
      <vt:lpstr>Setup for the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Universität Hamburg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Autorenname</dc:creator>
  <cp:keywords/>
  <dc:description/>
  <cp:lastModifiedBy>Bianca Weidner</cp:lastModifiedBy>
  <cp:revision>233</cp:revision>
  <dcterms:created xsi:type="dcterms:W3CDTF">2017-11-14T09:58:03Z</dcterms:created>
  <dcterms:modified xsi:type="dcterms:W3CDTF">2025-03-20T13:20:40Z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rache">
    <vt:lpwstr>Deutsch</vt:lpwstr>
  </property>
</Properties>
</file>