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366" r:id="rId4"/>
    <p:sldId id="364" r:id="rId5"/>
    <p:sldId id="365" r:id="rId6"/>
    <p:sldId id="280" r:id="rId7"/>
    <p:sldId id="281" r:id="rId8"/>
    <p:sldId id="345" r:id="rId9"/>
    <p:sldId id="284" r:id="rId10"/>
    <p:sldId id="289" r:id="rId11"/>
    <p:sldId id="334" r:id="rId12"/>
    <p:sldId id="336" r:id="rId13"/>
    <p:sldId id="292" r:id="rId14"/>
    <p:sldId id="339" r:id="rId15"/>
    <p:sldId id="354" r:id="rId16"/>
    <p:sldId id="355" r:id="rId17"/>
    <p:sldId id="357" r:id="rId18"/>
    <p:sldId id="340" r:id="rId19"/>
    <p:sldId id="350" r:id="rId20"/>
    <p:sldId id="363" r:id="rId21"/>
    <p:sldId id="346" r:id="rId22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6"/>
    <p:restoredTop sz="96327"/>
  </p:normalViewPr>
  <p:slideViewPr>
    <p:cSldViewPr snapToGrid="0">
      <p:cViewPr varScale="1">
        <p:scale>
          <a:sx n="123" d="100"/>
          <a:sy n="123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1C466-2C29-1C4D-9C00-7621D6D96BE5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81B7A-D0AC-0C42-818D-C82B681BDDB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7676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460-E12B-7048-8A45-B8B41FC79D99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9952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2042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85841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65444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1873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20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0360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091FE-E46A-3C2D-45C4-A21B50AD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2653A-BBE3-DE8C-B0CF-32938036F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5E60F-A255-A540-0D4D-4B0183660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098BC-0E6E-FB76-C755-BC0F7EC44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460-E12B-7048-8A45-B8B41FC79D99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6053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More distinct He II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460-E12B-7048-8A45-B8B41FC79D99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9720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5307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1508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7208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9300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37398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D6CD-4EE5-4343-8E06-FB2E28BA77D5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896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B240-0164-3BC9-5BC4-771F111F9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0C045-DE37-1501-015B-F0E288C17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A93D0-CF69-9BEC-9A25-94F7A307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DA6AF-9CD0-7CCA-A7EB-3DA36BD1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2970-9FA5-E3CD-0A7F-A703BA3E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1738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FA6C-5EF2-AF4C-4C0F-3D12FA0B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D089E-8CCE-6A86-20A1-EC44A9D3A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C5AEC-C02C-0D7C-0D18-57BCF031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045AB-A73F-9EC1-A8B1-E559EDD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0EBAE-415C-AB89-D29F-85F17F22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864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346E5E-B645-4698-A9F9-E87246A4E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DC205-3258-E481-C079-71FE9E78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A836E-EC9A-94D5-671B-180CC017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45AD-2667-5C59-3E14-2C0635EEB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017FF-7DAC-2F3B-A64A-B4A758B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5388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7BE2-C2D8-D7A7-DF0B-FD813A23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BC26-2837-48CA-7935-E69F97EEF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EA534-D39F-BBC6-F8AD-1B32C2C0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00807-5CAB-FE8D-3F60-F4812DB0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DFEED-17F2-0C50-57F2-5963CCD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924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B417-8723-3884-E0D2-10CA08E0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1BF19-1234-8C99-F961-BBFF1EC10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7BDB-4E46-4253-4DDF-4A9FC90C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72239-9485-A39F-7CE7-E7906239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4597E-AA5D-A435-B6D8-E1AB0914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8210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4712F-3786-802D-31DD-9ED217D2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FB7B9-70BB-8F60-9027-E47BE1867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A3129-4CF0-E1EA-6F21-92BE3B6B2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DB0BA-CFDC-1D30-C9E0-585712AB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A4088-2FC9-24EA-62A0-1B5FF99E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B6D44-17E9-4CFA-14F9-6CEF091B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C385-ABDB-D819-E950-664840CF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589FF-C151-485F-A1D9-942375EF6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5D831-74C2-E352-3848-07D303683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B8FEC-B072-2D01-EC6D-ACFE6547A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91662-25FB-3DA2-D1DF-A64B6A304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6AAB90-490B-06A8-84C4-E86D4CC21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59DF3-91F0-1BF5-4031-C4E2F7CF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4517D-FBF7-AACD-6C11-CF324507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1254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EB53-9C83-B120-8322-218A7ED9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3544B-21AF-7B65-17E9-B9F94BBC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B0BF6-3547-4E16-0850-4143AC56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A18-A3F4-5C6E-DD27-DE613C3D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3381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7DB22F-2660-B19A-CC39-E1204F7F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D2AA0-056E-9896-F898-23784F9B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581A-D6E7-BEA0-172D-58F30A8F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1186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98FA-C090-CA4A-DC45-79E9C3C0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A3A06-0DB5-051A-8DFE-811CA38C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3E0-A41E-7326-7AC3-73589FE41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2B8F8-74F2-99F1-73CF-471C4DE2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1CACD-F8BD-6874-949D-7891B92A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857EE-737E-4B9E-C760-1EF6884F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0427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A598-33BF-039F-5EEC-0B55E077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F8CF1-39BA-F393-48E8-EA5307C0F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5BAAB-CEC3-BCFC-4E97-A91BB57E5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40856-414B-1FE6-278F-EFCF94ED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71FDF-EF3C-159A-0721-8DD1E137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8AF78-41BE-84D1-561F-9DBDFD91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1177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0ED41-B1A8-E0A1-E6D9-1C1FD83E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D0FB9-A121-0398-CB90-EE7D72729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B6B96-2F2F-D0D7-256E-6DFD3144E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C8F0-30E8-4545-83EA-2A775164FA12}" type="datetimeFigureOut">
              <a:rPr lang="en-IL" smtClean="0"/>
              <a:t>02/06/2025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DBCE-1DD9-C877-243D-AE0A84CC9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6C7F5-CC3A-FFC9-7F4A-DD858F40E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3978-914E-DE48-8812-3683D1B82B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771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107379-D1BF-1227-DA70-16E79F49E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536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Helvetica" pitchFamily="2" charset="0"/>
              </a:rPr>
              <a:t>A Framework to Map Circumstellar Material Around Infant Core-Collapse Supernovae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E79023-7629-0937-5598-8715B58449CE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82619" y="4915665"/>
            <a:ext cx="2309381" cy="19423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4DAA33-9DAB-4FC0-B398-8BC968997476}"/>
              </a:ext>
            </a:extLst>
          </p:cNvPr>
          <p:cNvSpPr txBox="1"/>
          <p:nvPr/>
        </p:nvSpPr>
        <p:spPr>
          <a:xfrm>
            <a:off x="0" y="6519446"/>
            <a:ext cx="41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credit: </a:t>
            </a:r>
            <a:r>
              <a:rPr lang="en-US" dirty="0" err="1">
                <a:solidFill>
                  <a:schemeClr val="bg1"/>
                </a:solidFill>
              </a:rPr>
              <a:t>Hossenzadeh</a:t>
            </a:r>
            <a:r>
              <a:rPr lang="en-US" dirty="0">
                <a:solidFill>
                  <a:schemeClr val="bg1"/>
                </a:solidFill>
              </a:rPr>
              <a:t> et al.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5951D-4D6F-AF08-F7D4-E9EA431F6C22}"/>
              </a:ext>
            </a:extLst>
          </p:cNvPr>
          <p:cNvSpPr txBox="1"/>
          <p:nvPr/>
        </p:nvSpPr>
        <p:spPr>
          <a:xfrm>
            <a:off x="3166905" y="5336911"/>
            <a:ext cx="5858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Erez A. Zimmerman</a:t>
            </a:r>
            <a:b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MMS Annual Meeting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2, 2025</a:t>
            </a:r>
            <a:endParaRPr lang="en-IL" sz="3000" dirty="0"/>
          </a:p>
        </p:txBody>
      </p:sp>
    </p:spTree>
    <p:extLst>
      <p:ext uri="{BB962C8B-B14F-4D97-AF65-F5344CB8AC3E}">
        <p14:creationId xmlns:p14="http://schemas.microsoft.com/office/powerpoint/2010/main" val="78676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208EDC-E59B-9A87-D7C2-7715592F7D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/>
              </a:bodyPr>
              <a:lstStyle/>
              <a:p>
                <a:r>
                  <a:rPr lang="en-IL" dirty="0"/>
                  <a:t>UV flux for bolometric lightcurve </a:t>
                </a:r>
              </a:p>
              <a:p>
                <a:r>
                  <a:rPr lang="en-US" dirty="0"/>
                  <a:t>Temperature rise rules out shock-cooling</a:t>
                </a:r>
              </a:p>
              <a:p>
                <a:r>
                  <a:rPr lang="en-US" dirty="0"/>
                  <a:t>Shock occurring in dense CSM will be extended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Rise time matches measured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IL" dirty="0"/>
              </a:p>
              <a:p>
                <a:r>
                  <a:rPr lang="en-IL" dirty="0"/>
                  <a:t>=&gt; Interaction with the CSM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208EDC-E59B-9A87-D7C2-7715592F7D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3"/>
                <a:stretch>
                  <a:fillRect l="-2169" t="-2326" r="-192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0143080-8B9E-8DE3-585A-2F05CE502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7"/>
          <a:stretch/>
        </p:blipFill>
        <p:spPr>
          <a:xfrm>
            <a:off x="7264400" y="1332009"/>
            <a:ext cx="4927600" cy="484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BD269-073C-E289-01CD-4236212EE20D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5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94A334-6AA2-17BF-A9E9-B4ED7820F08F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Extended shock breakout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4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8C200E-C2A9-8C70-9D15-036C3232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386" y="1035246"/>
            <a:ext cx="6535614" cy="58227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F1BD-1023-6EF4-B561-AB70372B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979986" cy="4548281"/>
          </a:xfrm>
        </p:spPr>
        <p:txBody>
          <a:bodyPr>
            <a:normAutofit/>
          </a:bodyPr>
          <a:lstStyle/>
          <a:p>
            <a:r>
              <a:rPr lang="en-US" sz="2400" dirty="0"/>
              <a:t>First UV spectrum of a SN showing flash features</a:t>
            </a:r>
          </a:p>
          <a:p>
            <a:r>
              <a:rPr lang="en-US" sz="2400" dirty="0"/>
              <a:t>Two strong narrow features</a:t>
            </a:r>
          </a:p>
          <a:p>
            <a:r>
              <a:rPr lang="en-US" sz="2400" dirty="0"/>
              <a:t>Prominent ISM lines</a:t>
            </a:r>
          </a:p>
          <a:p>
            <a:r>
              <a:rPr lang="en-IL" sz="2400" dirty="0"/>
              <a:t>Photospheric lines develop in the UV prior to the optical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6D9AF-036E-96C9-E8D0-4EC0BBBA82E4}"/>
              </a:ext>
            </a:extLst>
          </p:cNvPr>
          <p:cNvSpPr txBox="1"/>
          <p:nvPr/>
        </p:nvSpPr>
        <p:spPr>
          <a:xfrm>
            <a:off x="351692" y="36927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F9C8C-7F8D-2F43-9ED0-6A946716E0DA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4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0CC2F-42E3-431F-4422-0DB6B1BE9D6A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Ultraviolet spectra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0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E9160D-07F0-3B51-C91C-FEC3E0EAE4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luminosity arises from the deposition of kinetic energy into the shocked CSM: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𝑟𝑖𝑠𝑒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he-IL" dirty="0"/>
                  <a:t> </a:t>
                </a:r>
                <a:r>
                  <a:rPr lang="en-US" dirty="0"/>
                  <a:t>(Waxman et al. 2017)</a:t>
                </a:r>
              </a:p>
              <a:p>
                <a:r>
                  <a:rPr lang="en-US" dirty="0"/>
                  <a:t>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L" dirty="0"/>
                  <a:t> at BO, we can measure the CSM behind the breakout shell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𝑐𝑠𝑚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∼7.4±2×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I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E9160D-07F0-3B51-C91C-FEC3E0EAE4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66BF0D5-6FE0-6F92-A569-6816D77D3960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B38B82-F02E-A56E-824B-B47034945F6B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Observables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FE89-398F-A58F-087F-E5737EB27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019801" cy="4548281"/>
          </a:xfrm>
        </p:spPr>
        <p:txBody>
          <a:bodyPr>
            <a:normAutofit/>
          </a:bodyPr>
          <a:lstStyle/>
          <a:p>
            <a:r>
              <a:rPr lang="en-IL" dirty="0"/>
              <a:t>Flash features increase in ionization before disappearing</a:t>
            </a:r>
          </a:p>
          <a:p>
            <a:pPr lvl="1"/>
            <a:r>
              <a:rPr lang="en-IL" dirty="0"/>
              <a:t>Hardening spectrum</a:t>
            </a:r>
          </a:p>
          <a:p>
            <a:r>
              <a:rPr lang="en-IL" dirty="0"/>
              <a:t>The narrow lines are sustained for more than a week</a:t>
            </a:r>
          </a:p>
          <a:p>
            <a:r>
              <a:rPr lang="en-IL" dirty="0"/>
              <a:t>Narrow lines require a tens of eV energy source (Extreme UV)</a:t>
            </a:r>
          </a:p>
          <a:p>
            <a:r>
              <a:rPr lang="en-IL" dirty="0"/>
              <a:t>Constant source of energy required</a:t>
            </a:r>
          </a:p>
          <a:p>
            <a:r>
              <a:rPr lang="en-IL" dirty="0"/>
              <a:t>=&gt; interaction with CSM</a:t>
            </a:r>
          </a:p>
          <a:p>
            <a:pPr marL="0" indent="0">
              <a:buNone/>
            </a:pP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5B389-FA69-2C69-B705-5DE5FE78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444283"/>
            <a:ext cx="5334000" cy="4800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53D3E7-F757-AFC9-43B8-50B20C838BF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4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0639D1-C5F4-4EF1-0E81-1485674208D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Source of the ionizing radiation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8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EDFE89-398F-A58F-087F-E5737EB274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5562601" cy="4548281"/>
              </a:xfrm>
            </p:spPr>
            <p:txBody>
              <a:bodyPr>
                <a:normAutofit/>
              </a:bodyPr>
              <a:lstStyle/>
              <a:p>
                <a:r>
                  <a:rPr lang="en-IL" dirty="0"/>
                  <a:t>X-ray brightness is probe to CSM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𝑠h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IL" dirty="0"/>
              </a:p>
              <a:p>
                <a:r>
                  <a:rPr lang="en-IL" dirty="0"/>
                  <a:t>Weak X-rays indicate a drop in density compared to confined CSM </a:t>
                </a:r>
              </a:p>
              <a:p>
                <a:r>
                  <a:rPr lang="en-IL" dirty="0"/>
                  <a:t>Esitmates agree with column density estimates (Grefenstette+ 23, Chandra+ 24)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IL" dirty="0"/>
                  <a:t> suggests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EDFE89-398F-A58F-087F-E5737EB27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5562601" cy="4548281"/>
              </a:xfrm>
              <a:blipFill>
                <a:blip r:embed="rId3"/>
                <a:stretch>
                  <a:fillRect l="-1818" t="-2222" r="-181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C5686D9-E05E-D1F2-2326-6D330FCB46E8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4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E42C30-DDE3-7A11-60AB-D66BD5E80F52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X-rays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AE282-FC14-09FA-9772-207F838E6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832" y="1343818"/>
            <a:ext cx="3587968" cy="2606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F32DE-5D22-59F6-48CB-2C43278B2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994" y="3994919"/>
            <a:ext cx="3556154" cy="2606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8F5C2-1C45-F26E-0550-34135FFFD3D0}"/>
              </a:ext>
            </a:extLst>
          </p:cNvPr>
          <p:cNvSpPr txBox="1"/>
          <p:nvPr/>
        </p:nvSpPr>
        <p:spPr>
          <a:xfrm>
            <a:off x="10306723" y="6373905"/>
            <a:ext cx="139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Chandra+ 24</a:t>
            </a:r>
          </a:p>
        </p:txBody>
      </p:sp>
    </p:spTree>
    <p:extLst>
      <p:ext uri="{BB962C8B-B14F-4D97-AF65-F5344CB8AC3E}">
        <p14:creationId xmlns:p14="http://schemas.microsoft.com/office/powerpoint/2010/main" val="36804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3D3E7-F757-AFC9-43B8-50B20C838BF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0639D1-C5F4-4EF1-0E81-1485674208D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 = 2 days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7802F7-8D4A-07B7-FD29-CBEAD8F1B5E4}"/>
              </a:ext>
            </a:extLst>
          </p:cNvPr>
          <p:cNvSpPr/>
          <p:nvPr/>
        </p:nvSpPr>
        <p:spPr>
          <a:xfrm>
            <a:off x="6532330" y="5266781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6CA1D5-D9EF-77F7-641E-4D0A8BC4A2E1}"/>
              </a:ext>
            </a:extLst>
          </p:cNvPr>
          <p:cNvSpPr/>
          <p:nvPr/>
        </p:nvSpPr>
        <p:spPr>
          <a:xfrm>
            <a:off x="5984100" y="2014445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7CA6A4-6C7E-0ACF-8AFF-C7748263B7D3}"/>
              </a:ext>
            </a:extLst>
          </p:cNvPr>
          <p:cNvSpPr/>
          <p:nvPr/>
        </p:nvSpPr>
        <p:spPr>
          <a:xfrm>
            <a:off x="6910701" y="2769023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C64612-1A6A-A661-B1C1-984D06E80CB6}"/>
              </a:ext>
            </a:extLst>
          </p:cNvPr>
          <p:cNvSpPr/>
          <p:nvPr/>
        </p:nvSpPr>
        <p:spPr>
          <a:xfrm>
            <a:off x="7186879" y="1845054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2F9404-D808-59E8-C47F-2A2F8247BBC3}"/>
              </a:ext>
            </a:extLst>
          </p:cNvPr>
          <p:cNvSpPr/>
          <p:nvPr/>
        </p:nvSpPr>
        <p:spPr>
          <a:xfrm>
            <a:off x="4846695" y="3847859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E954E3-9C95-6A64-7A78-B6B09C671B93}"/>
              </a:ext>
            </a:extLst>
          </p:cNvPr>
          <p:cNvSpPr/>
          <p:nvPr/>
        </p:nvSpPr>
        <p:spPr>
          <a:xfrm>
            <a:off x="4056663" y="3464424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8266327-8B53-34F7-E8D4-A3EB236FB95A}"/>
              </a:ext>
            </a:extLst>
          </p:cNvPr>
          <p:cNvSpPr/>
          <p:nvPr/>
        </p:nvSpPr>
        <p:spPr>
          <a:xfrm>
            <a:off x="4330502" y="2043041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75D9EC-EE9F-B80A-33A9-A0C0CB0B88FA}"/>
              </a:ext>
            </a:extLst>
          </p:cNvPr>
          <p:cNvSpPr/>
          <p:nvPr/>
        </p:nvSpPr>
        <p:spPr>
          <a:xfrm>
            <a:off x="6707966" y="4074102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0B208D-3512-9161-781D-2BAAA7CCBCC3}"/>
              </a:ext>
            </a:extLst>
          </p:cNvPr>
          <p:cNvSpPr/>
          <p:nvPr/>
        </p:nvSpPr>
        <p:spPr>
          <a:xfrm>
            <a:off x="5955487" y="3308231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3350AC7-392A-23EE-E9F8-EAE93B47819E}"/>
              </a:ext>
            </a:extLst>
          </p:cNvPr>
          <p:cNvSpPr/>
          <p:nvPr/>
        </p:nvSpPr>
        <p:spPr>
          <a:xfrm>
            <a:off x="5009231" y="2876968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9F78D0-B3E2-93BA-648D-5DF7ACFCD8D8}"/>
              </a:ext>
            </a:extLst>
          </p:cNvPr>
          <p:cNvSpPr/>
          <p:nvPr/>
        </p:nvSpPr>
        <p:spPr>
          <a:xfrm>
            <a:off x="5446657" y="4584653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F4ACFB6-3405-B55E-8680-04672A54834E}"/>
              </a:ext>
            </a:extLst>
          </p:cNvPr>
          <p:cNvSpPr/>
          <p:nvPr/>
        </p:nvSpPr>
        <p:spPr>
          <a:xfrm>
            <a:off x="4330502" y="5037139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19DF485-B192-97C8-80E1-C4F8EFCF0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462" y="2229010"/>
            <a:ext cx="1031275" cy="1223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8125E0-FB72-BAE6-89C7-73FDFEFC4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48308">
            <a:off x="4668444" y="1762930"/>
            <a:ext cx="1031275" cy="1223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E7A7F9B-E91A-76EA-9858-A9FE3EC5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779" y="5200782"/>
            <a:ext cx="1031275" cy="1223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8C37060-C5CA-E6BC-72CD-53EA97BDA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82539">
            <a:off x="4550915" y="5798301"/>
            <a:ext cx="1031275" cy="1223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DA34BE-5FBD-7945-2999-7135BFE82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316" y="4162686"/>
            <a:ext cx="1031275" cy="1223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EA36AA3-D060-F9D1-9263-D7BFBA027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2708">
            <a:off x="5070827" y="3426460"/>
            <a:ext cx="1031275" cy="1223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94F517E-A218-8940-1FAE-30A1BD22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2708">
            <a:off x="6275151" y="1685219"/>
            <a:ext cx="1031275" cy="1223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7F5CA84-1FAE-7F44-1ADE-149C4C823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956" y="3101228"/>
            <a:ext cx="1031275" cy="1223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6A9424-BFAB-F769-3DC7-6DA1E56EC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922" y="2923720"/>
            <a:ext cx="1031275" cy="12233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CE87C74-6AC6-DC9C-19E2-322C8EBC4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800" y="2175204"/>
            <a:ext cx="1031275" cy="1223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1FC5631-FC10-F127-FC81-AE22C4712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653" y="4767448"/>
            <a:ext cx="1031275" cy="1223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3A8831C-7AEE-2213-E470-7AF237892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95673">
            <a:off x="5520757" y="5390843"/>
            <a:ext cx="1031275" cy="12233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B96BEA0-DF3A-45EB-76C1-115AD4162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689" y="5471699"/>
            <a:ext cx="1031275" cy="1223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F773861-E275-79F4-ACDD-3B9A901CC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60484">
            <a:off x="6792289" y="4864145"/>
            <a:ext cx="1031275" cy="12233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997EFFD-4147-5425-5448-B9D06A721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226" y="4258050"/>
            <a:ext cx="1031275" cy="1223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D9FD659-4943-31A5-9E5F-5DB3F044E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60484">
            <a:off x="6873337" y="3694706"/>
            <a:ext cx="1031275" cy="12233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BDB6BEF-986D-69C6-A5A8-1F79ED4E7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9724">
            <a:off x="5360521" y="2705858"/>
            <a:ext cx="1031275" cy="12233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4086F4F-958F-8640-B49D-6E14F64AD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3672">
            <a:off x="7275856" y="2553825"/>
            <a:ext cx="1031275" cy="122336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9C6EF5EC-A7C0-D981-0992-0CCF191FC6A7}"/>
              </a:ext>
            </a:extLst>
          </p:cNvPr>
          <p:cNvSpPr txBox="1"/>
          <p:nvPr/>
        </p:nvSpPr>
        <p:spPr>
          <a:xfrm>
            <a:off x="8409247" y="3931013"/>
            <a:ext cx="1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>
                <a:solidFill>
                  <a:srgbClr val="0070C0"/>
                </a:solidFill>
              </a:rPr>
              <a:t>Extreme UV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1BB2CFDB-5416-5421-434B-D9182421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255" y="2178638"/>
            <a:ext cx="2787564" cy="33067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50634F2-728A-9D91-00A3-6C406E4B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21126" y="2804651"/>
            <a:ext cx="2787564" cy="33067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E8CCB97-53D1-52CB-ED90-A7539E000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0338" y="3437167"/>
            <a:ext cx="2787564" cy="33067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80F2D31-C288-7AED-1306-DD4E5DB48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0449" y="4062945"/>
            <a:ext cx="2787564" cy="33067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6ACC855-F92C-EB6C-B640-62F69753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535" y="4687351"/>
            <a:ext cx="2787564" cy="33067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BF4F854-D6A2-DBC0-1A1A-5A4051615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05943" y="5347314"/>
            <a:ext cx="2787564" cy="33067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BAFC928-A5B5-883D-164D-0D33DE5BC5E0}"/>
              </a:ext>
            </a:extLst>
          </p:cNvPr>
          <p:cNvSpPr txBox="1"/>
          <p:nvPr/>
        </p:nvSpPr>
        <p:spPr>
          <a:xfrm>
            <a:off x="411030" y="1409465"/>
            <a:ext cx="204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000" b="1" dirty="0"/>
              <a:t>L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82B3767-4F95-57F9-BFB7-3EC1E643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88642" y="1536330"/>
            <a:ext cx="2787564" cy="33067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5C337A5-4FAF-12DD-C575-C78899B2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74513" y="2162343"/>
            <a:ext cx="2787564" cy="33067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C2ADC72-24AE-DC0C-6783-6C9F8F99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88922" y="4706319"/>
            <a:ext cx="2787564" cy="33067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55A03D9-8AA3-9D74-AE65-77FA60B08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59330" y="5366282"/>
            <a:ext cx="2787564" cy="33067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324DBF4-F3E0-4BCA-1F9D-8ED951BB9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887" y="3389899"/>
            <a:ext cx="1994397" cy="56010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F091266B-0AF5-F95C-8D9A-ABA09F5E9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081" y="3310920"/>
            <a:ext cx="1169998" cy="6528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34347-4C6E-F982-3BED-A9E7D1E6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15</a:t>
            </a:fld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81A2D-7EF8-A835-CC47-735F0994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Erez Zimmerman | June 24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5435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3D3E7-F757-AFC9-43B8-50B20C838BF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0639D1-C5F4-4EF1-0E81-1485674208D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 = 4 days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7802F7-8D4A-07B7-FD29-CBEAD8F1B5E4}"/>
              </a:ext>
            </a:extLst>
          </p:cNvPr>
          <p:cNvSpPr/>
          <p:nvPr/>
        </p:nvSpPr>
        <p:spPr>
          <a:xfrm>
            <a:off x="6532330" y="5266781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7CA6A4-6C7E-0ACF-8AFF-C7748263B7D3}"/>
              </a:ext>
            </a:extLst>
          </p:cNvPr>
          <p:cNvSpPr/>
          <p:nvPr/>
        </p:nvSpPr>
        <p:spPr>
          <a:xfrm>
            <a:off x="6910701" y="2769023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C64612-1A6A-A661-B1C1-984D06E80CB6}"/>
              </a:ext>
            </a:extLst>
          </p:cNvPr>
          <p:cNvSpPr/>
          <p:nvPr/>
        </p:nvSpPr>
        <p:spPr>
          <a:xfrm>
            <a:off x="7186879" y="1845054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2F9404-D808-59E8-C47F-2A2F8247BBC3}"/>
              </a:ext>
            </a:extLst>
          </p:cNvPr>
          <p:cNvSpPr/>
          <p:nvPr/>
        </p:nvSpPr>
        <p:spPr>
          <a:xfrm>
            <a:off x="4846695" y="3847859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E954E3-9C95-6A64-7A78-B6B09C671B93}"/>
              </a:ext>
            </a:extLst>
          </p:cNvPr>
          <p:cNvSpPr/>
          <p:nvPr/>
        </p:nvSpPr>
        <p:spPr>
          <a:xfrm>
            <a:off x="4056663" y="3464424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8266327-8B53-34F7-E8D4-A3EB236FB95A}"/>
              </a:ext>
            </a:extLst>
          </p:cNvPr>
          <p:cNvSpPr/>
          <p:nvPr/>
        </p:nvSpPr>
        <p:spPr>
          <a:xfrm>
            <a:off x="4330502" y="2043041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0B208D-3512-9161-781D-2BAAA7CCBCC3}"/>
              </a:ext>
            </a:extLst>
          </p:cNvPr>
          <p:cNvSpPr/>
          <p:nvPr/>
        </p:nvSpPr>
        <p:spPr>
          <a:xfrm>
            <a:off x="5955487" y="3308231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9F78D0-B3E2-93BA-648D-5DF7ACFCD8D8}"/>
              </a:ext>
            </a:extLst>
          </p:cNvPr>
          <p:cNvSpPr/>
          <p:nvPr/>
        </p:nvSpPr>
        <p:spPr>
          <a:xfrm>
            <a:off x="5446657" y="4584653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F4ACFB6-3405-B55E-8680-04672A54834E}"/>
              </a:ext>
            </a:extLst>
          </p:cNvPr>
          <p:cNvSpPr/>
          <p:nvPr/>
        </p:nvSpPr>
        <p:spPr>
          <a:xfrm>
            <a:off x="4330502" y="5037139"/>
            <a:ext cx="452486" cy="4524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19DF485-B192-97C8-80E1-C4F8EFCF0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462" y="2229010"/>
            <a:ext cx="1031275" cy="1223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8125E0-FB72-BAE6-89C7-73FDFEFC4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48308">
            <a:off x="4668444" y="1762930"/>
            <a:ext cx="1031275" cy="1223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E7A7F9B-E91A-76EA-9858-A9FE3EC5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779" y="5200782"/>
            <a:ext cx="1031275" cy="1223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8C37060-C5CA-E6BC-72CD-53EA97BDA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82539">
            <a:off x="4550915" y="5798301"/>
            <a:ext cx="1031275" cy="1223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DA34BE-5FBD-7945-2999-7135BFE82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316" y="4162686"/>
            <a:ext cx="1031275" cy="1223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EA36AA3-D060-F9D1-9263-D7BFBA027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2708">
            <a:off x="5070827" y="3426460"/>
            <a:ext cx="1031275" cy="1223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6A9424-BFAB-F769-3DC7-6DA1E56EC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922" y="2923720"/>
            <a:ext cx="1031275" cy="12233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4086F4F-958F-8640-B49D-6E14F64AD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3672">
            <a:off x="7275856" y="2553825"/>
            <a:ext cx="1031275" cy="1223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BB2CFDB-5416-5421-434B-D9182421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255" y="2178638"/>
            <a:ext cx="2787564" cy="33067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50634F2-728A-9D91-00A3-6C406E4B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21126" y="2804651"/>
            <a:ext cx="2787564" cy="33067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E8CCB97-53D1-52CB-ED90-A7539E000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0338" y="3437167"/>
            <a:ext cx="2787564" cy="33067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80F2D31-C288-7AED-1306-DD4E5DB48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0449" y="4062945"/>
            <a:ext cx="2787564" cy="33067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6ACC855-F92C-EB6C-B640-62F69753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535" y="4687351"/>
            <a:ext cx="2787564" cy="33067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BF4F854-D6A2-DBC0-1A1A-5A4051615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05943" y="5347314"/>
            <a:ext cx="2787564" cy="33067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BAFC928-A5B5-883D-164D-0D33DE5BC5E0}"/>
              </a:ext>
            </a:extLst>
          </p:cNvPr>
          <p:cNvSpPr txBox="1"/>
          <p:nvPr/>
        </p:nvSpPr>
        <p:spPr>
          <a:xfrm>
            <a:off x="411030" y="1409465"/>
            <a:ext cx="204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000" b="1" dirty="0"/>
              <a:t>L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82B3767-4F95-57F9-BFB7-3EC1E643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88642" y="1536330"/>
            <a:ext cx="2787564" cy="33067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5C337A5-4FAF-12DD-C575-C78899B2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74513" y="2162343"/>
            <a:ext cx="2787564" cy="33067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C2ADC72-24AE-DC0C-6783-6C9F8F99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88922" y="4706319"/>
            <a:ext cx="2787564" cy="33067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55A03D9-8AA3-9D74-AE65-77FA60B08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59330" y="5366282"/>
            <a:ext cx="2787564" cy="330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3C567-EDA1-9087-3CA7-13ADE714E233}"/>
              </a:ext>
            </a:extLst>
          </p:cNvPr>
          <p:cNvSpPr txBox="1"/>
          <p:nvPr/>
        </p:nvSpPr>
        <p:spPr>
          <a:xfrm>
            <a:off x="8380387" y="3274931"/>
            <a:ext cx="1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>
                <a:solidFill>
                  <a:srgbClr val="0070C0"/>
                </a:solidFill>
              </a:rPr>
              <a:t>Extreme UV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5D81B-1F4C-6630-0537-859AE8A90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027" y="2733817"/>
            <a:ext cx="1994397" cy="560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1EFC9-9A56-B447-BE93-FD6C78652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862" y="3708646"/>
            <a:ext cx="2127457" cy="771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8FCA5-9E7C-9B3C-7B93-716CB0F51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284" y="2995266"/>
            <a:ext cx="1783378" cy="985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D80476-32DD-7168-A063-7AB1FA3D3BF7}"/>
              </a:ext>
            </a:extLst>
          </p:cNvPr>
          <p:cNvSpPr txBox="1"/>
          <p:nvPr/>
        </p:nvSpPr>
        <p:spPr>
          <a:xfrm>
            <a:off x="8683118" y="4435467"/>
            <a:ext cx="1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>
                <a:solidFill>
                  <a:srgbClr val="A60084"/>
                </a:solidFill>
              </a:rPr>
              <a:t>X-rays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FD1CA82-0290-0626-8F3E-23D11480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16</a:t>
            </a:fld>
            <a:endParaRPr lang="en-IL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BE2AE60-53AC-A704-5376-F28F1FEA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Erez Zimmerman | June 24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3809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3D3E7-F757-AFC9-43B8-50B20C838BF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0639D1-C5F4-4EF1-0E81-1485674208D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 = 9 days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7802F7-8D4A-07B7-FD29-CBEAD8F1B5E4}"/>
              </a:ext>
            </a:extLst>
          </p:cNvPr>
          <p:cNvSpPr/>
          <p:nvPr/>
        </p:nvSpPr>
        <p:spPr>
          <a:xfrm>
            <a:off x="6532330" y="5266781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C64612-1A6A-A661-B1C1-984D06E80CB6}"/>
              </a:ext>
            </a:extLst>
          </p:cNvPr>
          <p:cNvSpPr/>
          <p:nvPr/>
        </p:nvSpPr>
        <p:spPr>
          <a:xfrm>
            <a:off x="7186879" y="1845054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E954E3-9C95-6A64-7A78-B6B09C671B93}"/>
              </a:ext>
            </a:extLst>
          </p:cNvPr>
          <p:cNvSpPr/>
          <p:nvPr/>
        </p:nvSpPr>
        <p:spPr>
          <a:xfrm>
            <a:off x="4119725" y="4435467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0B208D-3512-9161-781D-2BAAA7CCBCC3}"/>
              </a:ext>
            </a:extLst>
          </p:cNvPr>
          <p:cNvSpPr/>
          <p:nvPr/>
        </p:nvSpPr>
        <p:spPr>
          <a:xfrm>
            <a:off x="5955487" y="3308231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1BB2CFDB-5416-5421-434B-D9182421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255" y="2178638"/>
            <a:ext cx="2787564" cy="33067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50634F2-728A-9D91-00A3-6C406E4B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21126" y="2804651"/>
            <a:ext cx="2787564" cy="33067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E8CCB97-53D1-52CB-ED90-A7539E000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0338" y="3437167"/>
            <a:ext cx="2787564" cy="33067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80F2D31-C288-7AED-1306-DD4E5DB48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0449" y="4062945"/>
            <a:ext cx="2787564" cy="33067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6ACC855-F92C-EB6C-B640-62F69753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535" y="4687351"/>
            <a:ext cx="2787564" cy="33067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BF4F854-D6A2-DBC0-1A1A-5A4051615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05943" y="5347314"/>
            <a:ext cx="2787564" cy="33067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BAFC928-A5B5-883D-164D-0D33DE5BC5E0}"/>
              </a:ext>
            </a:extLst>
          </p:cNvPr>
          <p:cNvSpPr txBox="1"/>
          <p:nvPr/>
        </p:nvSpPr>
        <p:spPr>
          <a:xfrm>
            <a:off x="411030" y="1409465"/>
            <a:ext cx="204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000" b="1" dirty="0"/>
              <a:t>L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82B3767-4F95-57F9-BFB7-3EC1E643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88642" y="1536330"/>
            <a:ext cx="2787564" cy="33067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5C337A5-4FAF-12DD-C575-C78899B2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74513" y="2162343"/>
            <a:ext cx="2787564" cy="33067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C2ADC72-24AE-DC0C-6783-6C9F8F99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88922" y="4706319"/>
            <a:ext cx="2787564" cy="33067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55A03D9-8AA3-9D74-AE65-77FA60B08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259330" y="5366282"/>
            <a:ext cx="2787564" cy="3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1EFC9-9A56-B447-BE93-FD6C78652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101" y="3308231"/>
            <a:ext cx="2127457" cy="771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D80476-32DD-7168-A063-7AB1FA3D3BF7}"/>
              </a:ext>
            </a:extLst>
          </p:cNvPr>
          <p:cNvSpPr txBox="1"/>
          <p:nvPr/>
        </p:nvSpPr>
        <p:spPr>
          <a:xfrm>
            <a:off x="7693357" y="4035052"/>
            <a:ext cx="1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>
                <a:solidFill>
                  <a:srgbClr val="A60084"/>
                </a:solidFill>
              </a:rPr>
              <a:t>X-rays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C278CB-9F73-A1B5-F1FD-F2519E8EE000}"/>
              </a:ext>
            </a:extLst>
          </p:cNvPr>
          <p:cNvSpPr/>
          <p:nvPr/>
        </p:nvSpPr>
        <p:spPr>
          <a:xfrm>
            <a:off x="4248038" y="1864970"/>
            <a:ext cx="452486" cy="452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dirty="0"/>
              <a:t>e</a:t>
            </a:r>
            <a:r>
              <a:rPr lang="en-US" sz="1400" baseline="30000" dirty="0"/>
              <a:t>-</a:t>
            </a:r>
            <a:endParaRPr lang="en-IL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5BA79D-CE67-9716-A23D-61A96F4D2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313" y="2902748"/>
            <a:ext cx="2291935" cy="1330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2DB5D-E4B5-DC88-0D25-FEFC2A06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3978-914E-DE48-8812-3683D1B82B5F}" type="slidenum">
              <a:rPr lang="en-IL" smtClean="0"/>
              <a:t>17</a:t>
            </a:fld>
            <a:endParaRPr lang="en-IL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97446F4-A35A-45FA-21C3-ADE6DAD9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Erez Zimmerman | June 24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32967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53F03D-AEF8-0662-0691-BA49C75800F7}"/>
              </a:ext>
            </a:extLst>
          </p:cNvPr>
          <p:cNvSpPr txBox="1"/>
          <p:nvPr/>
        </p:nvSpPr>
        <p:spPr>
          <a:xfrm>
            <a:off x="1490870" y="-1202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F02E-AECA-1A55-F5ED-587BEFAF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13" y="1394907"/>
            <a:ext cx="7851174" cy="50979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2253FF-4ECC-FB16-70E9-BB020A663EEB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4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1DAC2D-B0B4-D308-DC2A-2864416258AE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Full CSM map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3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FE89-398F-A58F-087F-E5737EB27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256284" cy="4548281"/>
          </a:xfrm>
        </p:spPr>
        <p:txBody>
          <a:bodyPr>
            <a:normAutofit/>
          </a:bodyPr>
          <a:lstStyle/>
          <a:p>
            <a:r>
              <a:rPr lang="en-US" dirty="0"/>
              <a:t>There is already a plethora of heating objects in the literature (Thursday session)</a:t>
            </a:r>
          </a:p>
          <a:p>
            <a:r>
              <a:rPr lang="en-US" dirty="0"/>
              <a:t>Observable indicators include Sustained UV colors</a:t>
            </a:r>
            <a:endParaRPr lang="en-I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53D3E7-F757-AFC9-43B8-50B20C838BF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0639D1-C5F4-4EF1-0E81-1485674208D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SN2023ixf and other objects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B8748-485A-E74B-AF94-CFD3D4A68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552" y="1502394"/>
            <a:ext cx="4900448" cy="49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119237-3F4E-FA74-ADE3-B1D2C6D168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2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052E8-B49B-C2BC-E609-8DADE283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IL" dirty="0">
                <a:solidFill>
                  <a:schemeClr val="bg1"/>
                </a:solidFill>
              </a:rPr>
              <a:t>The Death of a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0B8C2-D25F-A426-1832-394A0A41B3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8676190" cy="4351338"/>
              </a:xfrm>
            </p:spPr>
            <p:txBody>
              <a:bodyPr/>
              <a:lstStyle/>
              <a:p>
                <a:r>
                  <a:rPr lang="en-IL" dirty="0"/>
                  <a:t>Massive Stars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&gt;~8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IL" dirty="0"/>
                  <a:t>) end their existance in Core Collapse Supernovae</a:t>
                </a:r>
              </a:p>
              <a:p>
                <a:r>
                  <a:rPr lang="en-IL" dirty="0"/>
                  <a:t>The different type of S</a:t>
                </a:r>
                <a:r>
                  <a:rPr lang="en-US" dirty="0"/>
                  <a:t>Ne reflect the diversity of progenitors</a:t>
                </a:r>
              </a:p>
              <a:p>
                <a:r>
                  <a:rPr lang="en-US" dirty="0" err="1"/>
                  <a:t>SNe</a:t>
                </a:r>
                <a:r>
                  <a:rPr lang="en-US" dirty="0"/>
                  <a:t> and other cosmic explosions are the source of heavy elements</a:t>
                </a:r>
              </a:p>
              <a:p>
                <a:r>
                  <a:rPr lang="en-US" dirty="0" err="1"/>
                  <a:t>SNe</a:t>
                </a:r>
                <a:r>
                  <a:rPr lang="en-US" dirty="0"/>
                  <a:t> are the source of compact objects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0B8C2-D25F-A426-1832-394A0A41B3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8676190" cy="4351338"/>
              </a:xfrm>
              <a:blipFill>
                <a:blip r:embed="rId3"/>
                <a:stretch>
                  <a:fillRect l="-1316" t="-2035" r="-160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78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3D3E7-F757-AFC9-43B8-50B20C838BF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0639D1-C5F4-4EF1-0E81-1485674208D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How common are heating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5BC5B-A069-6A3D-E85A-4CBFFA2ED20B}"/>
              </a:ext>
            </a:extLst>
          </p:cNvPr>
          <p:cNvSpPr txBox="1"/>
          <p:nvPr/>
        </p:nvSpPr>
        <p:spPr>
          <a:xfrm>
            <a:off x="4308231" y="2118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CE46C35-C647-8A9F-87ED-150943C9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19" y="1334721"/>
            <a:ext cx="8603762" cy="51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CA773-913E-26A2-4E5B-F59C6CB005B9}"/>
              </a:ext>
            </a:extLst>
          </p:cNvPr>
          <p:cNvSpPr txBox="1"/>
          <p:nvPr/>
        </p:nvSpPr>
        <p:spPr>
          <a:xfrm>
            <a:off x="3464262" y="1467688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IL" dirty="0"/>
              <a:t>rani+ 24</a:t>
            </a:r>
          </a:p>
        </p:txBody>
      </p:sp>
    </p:spTree>
    <p:extLst>
      <p:ext uri="{BB962C8B-B14F-4D97-AF65-F5344CB8AC3E}">
        <p14:creationId xmlns:p14="http://schemas.microsoft.com/office/powerpoint/2010/main" val="2868600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107379-D1BF-1227-DA70-16E79F49E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560" y="41587"/>
            <a:ext cx="9144000" cy="11473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DAA33-9DAB-4FC0-B398-8BC968997476}"/>
              </a:ext>
            </a:extLst>
          </p:cNvPr>
          <p:cNvSpPr txBox="1"/>
          <p:nvPr/>
        </p:nvSpPr>
        <p:spPr>
          <a:xfrm>
            <a:off x="0" y="6519446"/>
            <a:ext cx="41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credit: </a:t>
            </a:r>
            <a:r>
              <a:rPr lang="en-US" dirty="0" err="1">
                <a:solidFill>
                  <a:schemeClr val="bg1"/>
                </a:solidFill>
              </a:rPr>
              <a:t>Hossenzadeh</a:t>
            </a:r>
            <a:r>
              <a:rPr lang="en-US" dirty="0">
                <a:solidFill>
                  <a:schemeClr val="bg1"/>
                </a:solidFill>
              </a:rPr>
              <a:t> et al. 2023</a:t>
            </a:r>
          </a:p>
        </p:txBody>
      </p:sp>
      <p:pic>
        <p:nvPicPr>
          <p:cNvPr id="2" name="Picture 2" descr="Supernova">
            <a:extLst>
              <a:ext uri="{FF2B5EF4-FFF2-40B4-BE49-F238E27FC236}">
                <a16:creationId xmlns:a16="http://schemas.microsoft.com/office/drawing/2014/main" id="{63623B2C-76DF-7ABE-B305-C03059FE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75" y="1188963"/>
            <a:ext cx="5687370" cy="37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AA693-5549-9E2B-1EB5-E9CB2B20B3D2}"/>
              </a:ext>
            </a:extLst>
          </p:cNvPr>
          <p:cNvSpPr txBox="1"/>
          <p:nvPr/>
        </p:nvSpPr>
        <p:spPr>
          <a:xfrm>
            <a:off x="4937271" y="4898828"/>
            <a:ext cx="162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IL" dirty="0">
                <a:solidFill>
                  <a:schemeClr val="bg1"/>
                </a:solidFill>
              </a:rPr>
              <a:t>kcd et al. 2024</a:t>
            </a:r>
          </a:p>
        </p:txBody>
      </p:sp>
    </p:spTree>
    <p:extLst>
      <p:ext uri="{BB962C8B-B14F-4D97-AF65-F5344CB8AC3E}">
        <p14:creationId xmlns:p14="http://schemas.microsoft.com/office/powerpoint/2010/main" val="145004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960C7-D83D-1AA0-4AEF-802AE03A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0B5C4-FFA0-E78A-E2AA-AE29895D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30040" cy="4351338"/>
          </a:xfrm>
        </p:spPr>
        <p:txBody>
          <a:bodyPr/>
          <a:lstStyle/>
          <a:p>
            <a:r>
              <a:rPr lang="en-IL" dirty="0"/>
              <a:t>Nightly monitoring of the sky is now possible</a:t>
            </a:r>
          </a:p>
          <a:p>
            <a:r>
              <a:rPr lang="en-IL" dirty="0"/>
              <a:t>ZTF is the most famous example</a:t>
            </a:r>
          </a:p>
          <a:p>
            <a:r>
              <a:rPr lang="en-IL" dirty="0"/>
              <a:t>But LAST is the coolest</a:t>
            </a:r>
          </a:p>
          <a:p>
            <a:pPr marL="0" indent="0">
              <a:buNone/>
            </a:pPr>
            <a:endParaRPr lang="en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CF4923-BBDF-88D0-63EE-CFFA5E483702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2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CC2307-3BCA-CBBE-62BC-D52CE2A6985C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L" dirty="0">
                <a:solidFill>
                  <a:schemeClr val="bg1"/>
                </a:solidFill>
              </a:rPr>
              <a:t>High Cadence surveys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F27A58-9703-18ED-8AC0-036F2F94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80" y="1604804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0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FD3C7-C60D-22A6-4329-615398592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300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Observing early signals require fast response </a:t>
            </a:r>
          </a:p>
          <a:p>
            <a:r>
              <a:rPr lang="en-US" dirty="0"/>
              <a:t>Supernovae must be identified and classified within the first day</a:t>
            </a:r>
          </a:p>
          <a:p>
            <a:r>
              <a:rPr lang="en-US" dirty="0"/>
              <a:t>Once the SN is discovered a follow-up campaign ensues</a:t>
            </a:r>
          </a:p>
          <a:p>
            <a:pPr lvl="1"/>
            <a:r>
              <a:rPr lang="en-US" dirty="0"/>
              <a:t>High cadence observations are key</a:t>
            </a:r>
          </a:p>
          <a:p>
            <a:pPr lvl="1"/>
            <a:r>
              <a:rPr lang="en-US" dirty="0"/>
              <a:t>Spectroscopy</a:t>
            </a:r>
          </a:p>
          <a:p>
            <a:pPr lvl="1"/>
            <a:r>
              <a:rPr lang="en-US" dirty="0"/>
              <a:t>UV photometry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74DB7-B153-AEA9-8FF9-8CB64A81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208" y="1825624"/>
            <a:ext cx="5906689" cy="4117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89B176-98C9-7466-4194-E7750B4439BB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4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84CBFE-3CE5-B34A-59D1-9C83A9241B8E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L" dirty="0">
                <a:solidFill>
                  <a:schemeClr val="bg1"/>
                </a:solidFill>
              </a:rPr>
              <a:t>Infant Supernovae</a:t>
            </a:r>
          </a:p>
        </p:txBody>
      </p:sp>
    </p:spTree>
    <p:extLst>
      <p:ext uri="{BB962C8B-B14F-4D97-AF65-F5344CB8AC3E}">
        <p14:creationId xmlns:p14="http://schemas.microsoft.com/office/powerpoint/2010/main" val="249761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A79A8-15C4-724B-F3E5-5381B278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FE192-79B4-1C10-5D97-A930FD56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3008" cy="4351338"/>
          </a:xfrm>
        </p:spPr>
        <p:txBody>
          <a:bodyPr>
            <a:normAutofit/>
          </a:bodyPr>
          <a:lstStyle/>
          <a:p>
            <a:r>
              <a:rPr lang="en-US" dirty="0" err="1"/>
              <a:t>SNe</a:t>
            </a:r>
            <a:r>
              <a:rPr lang="en-US" dirty="0"/>
              <a:t> don’t explode in </a:t>
            </a:r>
            <a:r>
              <a:rPr lang="en-US" dirty="0" err="1"/>
              <a:t>vaccum</a:t>
            </a:r>
            <a:endParaRPr lang="en-US" dirty="0"/>
          </a:p>
          <a:p>
            <a:r>
              <a:rPr lang="en-US" dirty="0"/>
              <a:t>Systematic studies have shown this to be the majority of cases (recently Bruch 2021,2023 et al.)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7FE964-314D-3659-5034-8B3E7D279B24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91E60-05C7-E5D7-4C5E-2D3BC6CC49A1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L" dirty="0">
                <a:solidFill>
                  <a:schemeClr val="bg1"/>
                </a:solidFill>
              </a:rPr>
              <a:t>Supernovae explode withing CSM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326FE-5CAD-103A-4B3F-FDE2B91A4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80" y="3728308"/>
            <a:ext cx="3117150" cy="2628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A2672-D5CE-C0D4-F6C9-808B28684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794" y="1727833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6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6DB46-2901-EEFF-2A03-1C5414716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8882" cy="4351338"/>
          </a:xfrm>
        </p:spPr>
        <p:txBody>
          <a:bodyPr>
            <a:normAutofit/>
          </a:bodyPr>
          <a:lstStyle/>
          <a:p>
            <a:r>
              <a:rPr lang="en-IL" dirty="0"/>
              <a:t>Indication on metalicity </a:t>
            </a:r>
          </a:p>
          <a:p>
            <a:r>
              <a:rPr lang="en-IL" dirty="0"/>
              <a:t>More lines – Line abundence studies</a:t>
            </a:r>
          </a:p>
          <a:p>
            <a:r>
              <a:rPr lang="en-IL" dirty="0"/>
              <a:t>Full sampling of the velocity field – stronger transitions in the UV</a:t>
            </a:r>
          </a:p>
          <a:p>
            <a:r>
              <a:rPr lang="en-IL" dirty="0"/>
              <a:t>An accurate UV flux for bolometric estimation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6BB84-31A2-414A-3D94-7065DE21B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2" t="2162" r="4902" b="43812"/>
          <a:stretch/>
        </p:blipFill>
        <p:spPr>
          <a:xfrm>
            <a:off x="5508811" y="2475052"/>
            <a:ext cx="6683189" cy="3052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93A3B4-F45E-C69F-E9D0-BB20F6DAFD0F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4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455F41-6193-897A-55CB-5FA676BF17A5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Ultraviolet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1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B1657-BCE0-3A43-1664-14C7C5F4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4" y="1459760"/>
            <a:ext cx="10650071" cy="50331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60C970-95FB-FE93-D3CC-8F59703DB543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1B53C6-66D3-B40B-702F-DB27781D043B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plan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6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107379-D1BF-1227-DA70-16E79F49E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920" y="0"/>
            <a:ext cx="9144000" cy="11473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 2023ixf as an example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DAA33-9DAB-4FC0-B398-8BC968997476}"/>
              </a:ext>
            </a:extLst>
          </p:cNvPr>
          <p:cNvSpPr txBox="1"/>
          <p:nvPr/>
        </p:nvSpPr>
        <p:spPr>
          <a:xfrm>
            <a:off x="0" y="6519446"/>
            <a:ext cx="41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credit: </a:t>
            </a:r>
            <a:r>
              <a:rPr lang="en-US" dirty="0" err="1">
                <a:solidFill>
                  <a:schemeClr val="bg1"/>
                </a:solidFill>
              </a:rPr>
              <a:t>Hossenzadeh</a:t>
            </a:r>
            <a:r>
              <a:rPr lang="en-US" dirty="0">
                <a:solidFill>
                  <a:schemeClr val="bg1"/>
                </a:solidFill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258836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C4031-CC3B-95A4-8BD6-0592A67E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L" dirty="0">
                <a:latin typeface="Calibri" panose="020F0502020204030204" pitchFamily="34" charset="0"/>
                <a:cs typeface="Calibri" panose="020F0502020204030204" pitchFamily="34" charset="0"/>
              </a:rPr>
              <a:t>Detection by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Itagaki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sent to TNS on </a:t>
            </a:r>
            <a:r>
              <a:rPr lang="en-IL" dirty="0">
                <a:latin typeface="Calibri" panose="020F0502020204030204" pitchFamily="34" charset="0"/>
                <a:cs typeface="Calibri" panose="020F0502020204030204" pitchFamily="34" charset="0"/>
              </a:rPr>
              <a:t>2023-05-19 21:42 UTC in a spiral arm in M101 (6.9 Mpc; Riess et al. 2022)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Rapid spectrum with LT obtained at </a:t>
            </a:r>
            <a:r>
              <a:rPr lang="en-I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22:23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UTC – Clear flash features (</a:t>
            </a:r>
            <a:r>
              <a:rPr lang="en-US" dirty="0"/>
              <a:t>He I, He II, N III, N IV, C III, and C IV)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STScI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notified at </a:t>
            </a:r>
            <a:r>
              <a:rPr lang="en-IL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23:09 UTC</a:t>
            </a:r>
          </a:p>
          <a:p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 HST phase-II file submitted at </a:t>
            </a:r>
            <a:r>
              <a:rPr lang="en-IL" dirty="0">
                <a:latin typeface="Calibri" panose="020F0502020204030204" pitchFamily="34" charset="0"/>
                <a:cs typeface="Calibri" panose="020F0502020204030204" pitchFamily="34" charset="0"/>
              </a:rPr>
              <a:t>2023-05-20 0</a:t>
            </a:r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3:00 UTC</a:t>
            </a:r>
          </a:p>
          <a:p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wedding ceremony </a:t>
            </a:r>
            <a:r>
              <a:rPr lang="en-IL" dirty="0">
                <a:latin typeface="Calibri" panose="020F0502020204030204" pitchFamily="34" charset="0"/>
                <a:cs typeface="Calibri" panose="020F0502020204030204" pitchFamily="34" charset="0"/>
              </a:rPr>
              <a:t>2023-05-21 19</a:t>
            </a:r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:00 UTC</a:t>
            </a:r>
          </a:p>
          <a:p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HST visit started at </a:t>
            </a:r>
            <a:r>
              <a:rPr lang="en-IL" dirty="0">
                <a:latin typeface="Calibri" panose="020F0502020204030204" pitchFamily="34" charset="0"/>
                <a:cs typeface="Calibri" panose="020F0502020204030204" pitchFamily="34" charset="0"/>
              </a:rPr>
              <a:t>2023-05-22 0</a:t>
            </a:r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4:46 UTC</a:t>
            </a:r>
          </a:p>
          <a:p>
            <a:r>
              <a:rPr lang="en-IL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visits 20 hours later, 2 more 3 days apart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3BC99-657B-476B-B6DB-1368C5710015}"/>
              </a:ext>
            </a:extLst>
          </p:cNvPr>
          <p:cNvSpPr/>
          <p:nvPr/>
        </p:nvSpPr>
        <p:spPr>
          <a:xfrm>
            <a:off x="0" y="0"/>
            <a:ext cx="12192000" cy="1299600"/>
          </a:xfrm>
          <a:prstGeom prst="rect">
            <a:avLst/>
          </a:prstGeom>
          <a:blipFill dpi="0" rotWithShape="0">
            <a:blip r:embed="rId3"/>
            <a:srcRect/>
            <a:tile tx="-1701800" ty="-325120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A03813-0BA3-8FDF-7634-6B8DC17C8BF5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SN2023ixf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650</Words>
  <Application>Microsoft Macintosh PowerPoint</Application>
  <PresentationFormat>Widescreen</PresentationFormat>
  <Paragraphs>133</Paragraphs>
  <Slides>21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</vt:lpstr>
      <vt:lpstr>Office Theme</vt:lpstr>
      <vt:lpstr>A Framework to Map Circumstellar Material Around Infant Core-Collapse Supernovae</vt:lpstr>
      <vt:lpstr>The Death of a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 2023ixf as an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complex circumstellar environment of supernova 2023ixf</dc:title>
  <dc:creator>Erez Zimmerman</dc:creator>
  <cp:lastModifiedBy>Erez Zimmerman</cp:lastModifiedBy>
  <cp:revision>95</cp:revision>
  <dcterms:created xsi:type="dcterms:W3CDTF">2024-02-28T17:06:51Z</dcterms:created>
  <dcterms:modified xsi:type="dcterms:W3CDTF">2025-06-02T19:28:18Z</dcterms:modified>
</cp:coreProperties>
</file>