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4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292" r:id="rId1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800"/>
    <a:srgbClr val="164194"/>
    <a:srgbClr val="169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66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5D2DE-AF4A-46ED-A735-02475FF4EBE7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190A0-30A7-4F84-9904-CA80975553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64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9D494D-1A5B-4F72-9D6F-D5B7DEBDF2F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Title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366001-632E-45C4-9E13-AB93C9BB98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Sub-title</a:t>
            </a:r>
          </a:p>
          <a:p>
            <a:r>
              <a:rPr lang="de-DE" dirty="0"/>
              <a:t>Name </a:t>
            </a:r>
            <a:r>
              <a:rPr lang="de-DE" dirty="0" err="1"/>
              <a:t>Surname</a:t>
            </a:r>
            <a:r>
              <a:rPr lang="de-DE" dirty="0"/>
              <a:t>, Institution</a:t>
            </a:r>
          </a:p>
          <a:p>
            <a:r>
              <a:rPr lang="de-DE" dirty="0"/>
              <a:t>Place / </a:t>
            </a:r>
            <a:r>
              <a:rPr lang="de-DE" dirty="0" err="1"/>
              <a:t>www</a:t>
            </a:r>
            <a:r>
              <a:rPr lang="de-DE" dirty="0"/>
              <a:t>, DD.MM.YYYY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47E1C4-6221-4F98-9BC6-84667580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38197" y="6322205"/>
            <a:ext cx="745965" cy="415215"/>
          </a:xfrm>
        </p:spPr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51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C48CEB-C906-4CFC-9886-9964BD5617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C48CAD-E26C-41E3-8B55-C631CE989B5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endParaRPr lang="de-DE" dirty="0"/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FECDAF-7D5D-4C52-AE95-29318676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39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B216C2-0675-4C52-8F3A-D2619EE8E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04B1D6-1076-4534-8317-FC147519D8F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1825625"/>
            <a:ext cx="5181600" cy="4351338"/>
          </a:xfrm>
        </p:spPr>
        <p:txBody>
          <a:bodyPr/>
          <a:lstStyle>
            <a:lvl1pPr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endParaRPr lang="de-DE" dirty="0"/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106F97-F605-4152-A7C1-DFBDA000D69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>
              <a:defRPr/>
            </a:lvl3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endParaRPr lang="de-DE" dirty="0"/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92129B-FEE3-490A-A061-2174A749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0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B19E82-AF32-461C-9D67-43C72B0A21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6DE16B-C8EF-49BF-8BDA-9AAF0EBBD19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Sub-title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FB359E-091E-4891-B9BD-DC136F6267F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 marL="685800" indent="-22860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474869-DAFA-430F-82AB-907B97A569D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Sub-title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2D7F8CE-D571-4159-9FEA-EC945A4AA2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 marL="685800" indent="-228600">
              <a:buFontTx/>
              <a:buBlip>
                <a:blip r:embed="rId2"/>
              </a:buBlip>
              <a:defRPr/>
            </a:lvl2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9C6F627-D574-4798-83CD-79DB492A6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22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504F39-3899-427E-A50F-D46C517C54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3E9398-93FA-4312-9B00-58A75F4A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93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CD999-7112-4828-B9D2-D5DC2BA4DB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Text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C9C326-1B0B-4A67-999D-2CBDE0EAA4C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6A8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AB85D9-866A-4444-8CEE-A0D7FDF3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91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F8BB0A-3D98-4E3F-B7BE-16472D764A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B32E98-F492-44BC-8C88-7F9713D8D9E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 marL="685800" indent="-228600">
              <a:buFontTx/>
              <a:buBlip>
                <a:blip r:embed="rId2"/>
              </a:buBlip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Text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FA6A9E-126F-41B5-B602-E959E033EA1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24230C-FD24-45C0-A89A-266166F5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81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92C7C1-0BCA-4BEE-9ACC-5801A4330D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3E35F9E-791E-4C5B-B92A-C7A74FFF7FA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err="1"/>
              <a:t>Photo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9EC39C-6694-46CD-B4AC-866D75750AE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427FF7-095A-48D8-803F-94AAA53A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58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2635BAA-D783-4F6A-8973-F46139412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624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345C32E-3ECB-49CD-B0C8-BE35578D6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970B45-518D-4A54-AB94-B82232B31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D1E8C0-6720-49A5-B2D4-ADF0A80EF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38197" y="6322205"/>
            <a:ext cx="745965" cy="420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64194"/>
                </a:solidFill>
              </a:defRPr>
            </a:lvl1pPr>
          </a:lstStyle>
          <a:p>
            <a:pPr algn="ctr"/>
            <a:fld id="{E8874B5F-564D-4EE0-9DC2-043DFC65AE7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DABDCBA-70E0-4066-937F-87679F5F7CE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53" y="6311900"/>
            <a:ext cx="3204335" cy="347502"/>
          </a:xfrm>
          <a:prstGeom prst="rect">
            <a:avLst/>
          </a:prstGeom>
          <a:noFill/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8106907-4CAA-411F-A0B4-2F8A6FF36A9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190" y="6148849"/>
            <a:ext cx="2174709" cy="49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6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59" r:id="rId6"/>
    <p:sldLayoutId id="2147483664" r:id="rId7"/>
    <p:sldLayoutId id="2147483665" r:id="rId8"/>
    <p:sldLayoutId id="2147483663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164194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rgbClr val="16419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3"/>
        </a:buBlip>
        <a:defRPr sz="2400" kern="1200">
          <a:solidFill>
            <a:srgbClr val="16419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64194"/>
        </a:buClr>
        <a:buFontTx/>
        <a:buBlip>
          <a:blip r:embed="rId13"/>
        </a:buBlip>
        <a:defRPr sz="2000" kern="1200">
          <a:solidFill>
            <a:srgbClr val="16419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A800"/>
        </a:buClr>
        <a:buFontTx/>
        <a:buBlip>
          <a:blip r:embed="rId13"/>
        </a:buBlip>
        <a:defRPr sz="1800" kern="1200">
          <a:solidFill>
            <a:srgbClr val="16419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30613"/>
        </a:buClr>
        <a:buFontTx/>
        <a:buBlip>
          <a:blip r:embed="rId13"/>
        </a:buBlip>
        <a:defRPr sz="1800" kern="1200">
          <a:solidFill>
            <a:srgbClr val="16419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205300"/>
            <a:ext cx="10523349" cy="2011689"/>
          </a:xfrm>
        </p:spPr>
        <p:txBody>
          <a:bodyPr>
            <a:normAutofit/>
          </a:bodyPr>
          <a:lstStyle/>
          <a:p>
            <a:r>
              <a:rPr lang="de-DE" sz="6600" b="1" dirty="0"/>
              <a:t>EURIZON Closing Event</a:t>
            </a:r>
            <a:br>
              <a:rPr lang="de-DE" sz="6600" dirty="0"/>
            </a:br>
            <a:r>
              <a:rPr lang="de-DE" sz="2800" dirty="0"/>
              <a:t>27 March 2025</a:t>
            </a:r>
            <a:br>
              <a:rPr lang="de-DE" sz="2800" dirty="0"/>
            </a:br>
            <a:r>
              <a:rPr lang="de-DE" sz="2800" dirty="0"/>
              <a:t>Residence Palace, Brussels</a:t>
            </a:r>
            <a:endParaRPr lang="de-DE" sz="66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838200" y="3229090"/>
            <a:ext cx="10515600" cy="154131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1500" b="1" dirty="0">
                <a:solidFill>
                  <a:srgbClr val="F6A800"/>
                </a:solidFill>
              </a:rPr>
              <a:t>Welcome</a:t>
            </a:r>
            <a:endParaRPr lang="de-DE" sz="11500" b="1" dirty="0">
              <a:solidFill>
                <a:srgbClr val="F6A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328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345058"/>
            <a:ext cx="10523349" cy="1561381"/>
          </a:xfrm>
        </p:spPr>
        <p:txBody>
          <a:bodyPr>
            <a:normAutofit/>
          </a:bodyPr>
          <a:lstStyle/>
          <a:p>
            <a:r>
              <a:rPr lang="de-DE" sz="5400" b="1" dirty="0"/>
              <a:t>EURIZON Closing Event</a:t>
            </a:r>
            <a:br>
              <a:rPr lang="de-DE" sz="5400" dirty="0"/>
            </a:br>
            <a:r>
              <a:rPr lang="de-DE" sz="2000" dirty="0"/>
              <a:t>27 March 2025</a:t>
            </a:r>
            <a:br>
              <a:rPr lang="de-DE" sz="2000" dirty="0"/>
            </a:br>
            <a:r>
              <a:rPr lang="de-DE" sz="2000" dirty="0"/>
              <a:t>Residence Palace, Brussels</a:t>
            </a:r>
            <a:endParaRPr lang="de-DE" sz="5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846826" y="2777705"/>
            <a:ext cx="10988615" cy="156138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8800" b="1" dirty="0">
                <a:solidFill>
                  <a:srgbClr val="F6A800"/>
                </a:solidFill>
              </a:rPr>
              <a:t>Networking &amp; Coffee</a:t>
            </a:r>
          </a:p>
        </p:txBody>
      </p:sp>
    </p:spTree>
    <p:extLst>
      <p:ext uri="{BB962C8B-B14F-4D97-AF65-F5344CB8AC3E}">
        <p14:creationId xmlns:p14="http://schemas.microsoft.com/office/powerpoint/2010/main" val="738426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345058"/>
            <a:ext cx="10523349" cy="1561381"/>
          </a:xfrm>
        </p:spPr>
        <p:txBody>
          <a:bodyPr>
            <a:normAutofit/>
          </a:bodyPr>
          <a:lstStyle/>
          <a:p>
            <a:r>
              <a:rPr lang="de-DE" sz="5400" b="1" dirty="0"/>
              <a:t>EURIZON Closing Event</a:t>
            </a:r>
            <a:br>
              <a:rPr lang="de-DE" sz="5400" dirty="0"/>
            </a:br>
            <a:r>
              <a:rPr lang="de-DE" sz="2000" dirty="0"/>
              <a:t>27 March 2025</a:t>
            </a:r>
            <a:br>
              <a:rPr lang="de-DE" sz="2000" dirty="0"/>
            </a:br>
            <a:r>
              <a:rPr lang="de-DE" sz="2000" dirty="0"/>
              <a:t>Residence Palace, Brussels</a:t>
            </a:r>
            <a:endParaRPr lang="de-DE" sz="5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915837" y="3545455"/>
            <a:ext cx="10988615" cy="28294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11200" b="1" dirty="0">
                <a:solidFill>
                  <a:srgbClr val="F6A800"/>
                </a:solidFill>
              </a:rPr>
              <a:t>Panel discussions:</a:t>
            </a:r>
          </a:p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11200" b="1" dirty="0">
                <a:solidFill>
                  <a:srgbClr val="F6A800"/>
                </a:solidFill>
              </a:rPr>
              <a:t>I.	How to revert brain drain?</a:t>
            </a:r>
          </a:p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11200" b="1" dirty="0">
                <a:solidFill>
                  <a:srgbClr val="F6A800"/>
                </a:solidFill>
              </a:rPr>
              <a:t>II.	Final recommendations deriving from EURIZON project</a:t>
            </a:r>
          </a:p>
          <a:p>
            <a:pPr marL="1165225" indent="-268288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600" dirty="0"/>
              <a:t>Martin Sandhop (DESY)</a:t>
            </a:r>
          </a:p>
          <a:p>
            <a:pPr marL="1165225" indent="-268288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600" dirty="0"/>
              <a:t>Jürgen Eschke (GSI/FAIR)</a:t>
            </a:r>
          </a:p>
          <a:p>
            <a:pPr marL="1165225" indent="-268288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600" dirty="0"/>
              <a:t>Oksana </a:t>
            </a:r>
            <a:r>
              <a:rPr lang="en-GB" sz="9600" dirty="0" err="1"/>
              <a:t>Seumenicht</a:t>
            </a:r>
            <a:r>
              <a:rPr lang="en-GB" sz="9600" dirty="0"/>
              <a:t> (Alexander von Humboldt Foundation)</a:t>
            </a:r>
          </a:p>
          <a:p>
            <a:pPr marL="1165225" indent="-268288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600" dirty="0" err="1"/>
              <a:t>Tetyana</a:t>
            </a:r>
            <a:r>
              <a:rPr lang="en-GB" sz="9600" dirty="0"/>
              <a:t> </a:t>
            </a:r>
            <a:r>
              <a:rPr lang="en-GB" sz="9600" dirty="0" err="1"/>
              <a:t>Galatyuk</a:t>
            </a:r>
            <a:r>
              <a:rPr lang="en-GB" sz="9600" dirty="0"/>
              <a:t> (GSI/FAIR)</a:t>
            </a:r>
          </a:p>
          <a:p>
            <a:pPr marL="1165225" indent="-268288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600" dirty="0"/>
              <a:t>Olga </a:t>
            </a:r>
            <a:r>
              <a:rPr lang="en-GB" sz="9600" dirty="0" err="1"/>
              <a:t>Polotska</a:t>
            </a:r>
            <a:r>
              <a:rPr lang="en-GB" sz="9600" dirty="0"/>
              <a:t> (NRFU)</a:t>
            </a:r>
          </a:p>
          <a:p>
            <a:pPr marL="896937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GB" sz="3200" dirty="0"/>
          </a:p>
          <a:p>
            <a:pPr marL="896937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8000" dirty="0"/>
              <a:t>Moderators: Enrico Guarini (UNIMIB), Annika Thies (DESY)</a:t>
            </a:r>
          </a:p>
        </p:txBody>
      </p:sp>
    </p:spTree>
    <p:extLst>
      <p:ext uri="{BB962C8B-B14F-4D97-AF65-F5344CB8AC3E}">
        <p14:creationId xmlns:p14="http://schemas.microsoft.com/office/powerpoint/2010/main" val="200495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503A1-8617-4E0F-94C1-B17757A5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986"/>
          </a:xfrm>
        </p:spPr>
        <p:txBody>
          <a:bodyPr/>
          <a:lstStyle/>
          <a:p>
            <a:r>
              <a:rPr lang="en-US" b="1" dirty="0"/>
              <a:t>Technical indications</a:t>
            </a:r>
            <a:endParaRPr lang="de-DE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5A59CC-6CE2-486A-94F5-1E51700D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74B5F-564D-4EE0-9DC2-043DFC65AE79}" type="slidenum">
              <a:rPr lang="de-DE" smtClean="0"/>
              <a:t>12</a:t>
            </a:fld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D555576-9033-41FD-AA01-B870F1F6C713}"/>
              </a:ext>
            </a:extLst>
          </p:cNvPr>
          <p:cNvSpPr txBox="1"/>
          <p:nvPr/>
        </p:nvSpPr>
        <p:spPr>
          <a:xfrm>
            <a:off x="838200" y="1428452"/>
            <a:ext cx="1017205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rgbClr val="164194"/>
                </a:solidFill>
              </a:rPr>
              <a:t>Kindly follow these indications:</a:t>
            </a:r>
            <a:endParaRPr lang="de-DE" sz="2400" u="sng" dirty="0">
              <a:solidFill>
                <a:srgbClr val="164194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164194"/>
                </a:solidFill>
              </a:rPr>
              <a:t>Microphone: </a:t>
            </a:r>
            <a:r>
              <a:rPr lang="en-US" sz="2800" dirty="0">
                <a:solidFill>
                  <a:srgbClr val="164194"/>
                </a:solidFill>
              </a:rPr>
              <a:t>Please mute yourself for the entire meeting, except when you are invited to speak.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800" dirty="0">
              <a:solidFill>
                <a:srgbClr val="164194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164194"/>
                </a:solidFill>
              </a:rPr>
              <a:t>Questions: </a:t>
            </a:r>
            <a:r>
              <a:rPr lang="en-US" sz="2800" dirty="0">
                <a:solidFill>
                  <a:srgbClr val="164194"/>
                </a:solidFill>
              </a:rPr>
              <a:t>Please raise your </a:t>
            </a:r>
            <a:r>
              <a:rPr lang="en-US" sz="2800" u="sng" dirty="0">
                <a:solidFill>
                  <a:srgbClr val="164194"/>
                </a:solidFill>
              </a:rPr>
              <a:t>virtual</a:t>
            </a:r>
            <a:r>
              <a:rPr lang="en-US" sz="2800" dirty="0">
                <a:solidFill>
                  <a:srgbClr val="164194"/>
                </a:solidFill>
              </a:rPr>
              <a:t> hand if you have a question. The speaker will give you the word.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800" dirty="0">
              <a:solidFill>
                <a:srgbClr val="164194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164194"/>
                </a:solidFill>
              </a:rPr>
              <a:t>Camera: </a:t>
            </a:r>
            <a:r>
              <a:rPr lang="en-US" sz="2800" dirty="0">
                <a:solidFill>
                  <a:srgbClr val="164194"/>
                </a:solidFill>
              </a:rPr>
              <a:t>You are welcome to activate your video, at least at the beginning of each session and if you have a question. During the presentations, it might be better to switch off your camera to enable the best transmission quality.</a:t>
            </a:r>
            <a:endParaRPr lang="de-DE" sz="2800" dirty="0">
              <a:solidFill>
                <a:srgbClr val="1641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36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345058"/>
            <a:ext cx="10523349" cy="1561381"/>
          </a:xfrm>
        </p:spPr>
        <p:txBody>
          <a:bodyPr>
            <a:normAutofit/>
          </a:bodyPr>
          <a:lstStyle/>
          <a:p>
            <a:r>
              <a:rPr lang="de-DE" sz="5400" b="1" dirty="0"/>
              <a:t>EURIZON Closing Event</a:t>
            </a:r>
            <a:br>
              <a:rPr lang="de-DE" sz="5400" dirty="0"/>
            </a:br>
            <a:r>
              <a:rPr lang="de-DE" sz="2000" dirty="0"/>
              <a:t>27 March 2025</a:t>
            </a:r>
            <a:br>
              <a:rPr lang="de-DE" sz="2000" dirty="0"/>
            </a:br>
            <a:r>
              <a:rPr lang="de-DE" sz="2000" dirty="0"/>
              <a:t>Residence Palace, Brussels</a:t>
            </a:r>
            <a:endParaRPr lang="de-DE" sz="5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838200" y="2503069"/>
            <a:ext cx="10515600" cy="22414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4400" b="1" dirty="0">
                <a:solidFill>
                  <a:srgbClr val="F6A800"/>
                </a:solidFill>
              </a:rPr>
              <a:t>Welcome words</a:t>
            </a:r>
          </a:p>
          <a:p>
            <a:pPr algn="l">
              <a:lnSpc>
                <a:spcPct val="120000"/>
              </a:lnSpc>
            </a:pPr>
            <a:r>
              <a:rPr lang="en-GB" sz="3600" b="1" dirty="0"/>
              <a:t>Pierre </a:t>
            </a:r>
            <a:r>
              <a:rPr lang="en-GB" sz="3600" b="1" dirty="0" err="1"/>
              <a:t>Quertenmont</a:t>
            </a:r>
            <a:r>
              <a:rPr lang="en-GB" sz="3600" b="1" dirty="0"/>
              <a:t>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GB" sz="3600" dirty="0"/>
              <a:t>Project Officer, European Research Executive Agency, REA</a:t>
            </a:r>
            <a:endParaRPr lang="de-DE" sz="4400" b="1" dirty="0">
              <a:solidFill>
                <a:srgbClr val="F6A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54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345058"/>
            <a:ext cx="10523349" cy="1561381"/>
          </a:xfrm>
        </p:spPr>
        <p:txBody>
          <a:bodyPr>
            <a:normAutofit/>
          </a:bodyPr>
          <a:lstStyle/>
          <a:p>
            <a:r>
              <a:rPr lang="de-DE" sz="5400" b="1" dirty="0"/>
              <a:t>EURIZON Closing Event</a:t>
            </a:r>
            <a:br>
              <a:rPr lang="de-DE" sz="5400" dirty="0"/>
            </a:br>
            <a:r>
              <a:rPr lang="de-DE" sz="2000" dirty="0"/>
              <a:t>27 March 2025</a:t>
            </a:r>
            <a:br>
              <a:rPr lang="de-DE" sz="2000" dirty="0"/>
            </a:br>
            <a:r>
              <a:rPr lang="de-DE" sz="2000" dirty="0"/>
              <a:t>Residence Palace, Brussels</a:t>
            </a:r>
            <a:endParaRPr lang="de-DE" sz="5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838200" y="2503069"/>
            <a:ext cx="10515600" cy="224146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4400" b="1" dirty="0">
                <a:solidFill>
                  <a:srgbClr val="F6A800"/>
                </a:solidFill>
              </a:rPr>
              <a:t>Introduction</a:t>
            </a:r>
          </a:p>
          <a:p>
            <a:pPr algn="l">
              <a:lnSpc>
                <a:spcPct val="120000"/>
              </a:lnSpc>
            </a:pPr>
            <a:r>
              <a:rPr lang="en-GB" sz="3600" b="1" dirty="0"/>
              <a:t>Martin Sandhop </a:t>
            </a:r>
          </a:p>
          <a:p>
            <a:pPr algn="l">
              <a:lnSpc>
                <a:spcPct val="120000"/>
              </a:lnSpc>
            </a:pPr>
            <a:r>
              <a:rPr lang="en-GB" sz="3600" dirty="0"/>
              <a:t>DESY</a:t>
            </a:r>
            <a:endParaRPr lang="de-DE" sz="4400" b="1" dirty="0">
              <a:solidFill>
                <a:srgbClr val="F6A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44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345058"/>
            <a:ext cx="10523349" cy="1561381"/>
          </a:xfrm>
        </p:spPr>
        <p:txBody>
          <a:bodyPr>
            <a:normAutofit/>
          </a:bodyPr>
          <a:lstStyle/>
          <a:p>
            <a:r>
              <a:rPr lang="de-DE" sz="5400" b="1" dirty="0"/>
              <a:t>EURIZON Closing Event</a:t>
            </a:r>
            <a:br>
              <a:rPr lang="de-DE" sz="5400" dirty="0"/>
            </a:br>
            <a:r>
              <a:rPr lang="de-DE" sz="2000" dirty="0"/>
              <a:t>27 March 2025</a:t>
            </a:r>
            <a:br>
              <a:rPr lang="de-DE" sz="2000" dirty="0"/>
            </a:br>
            <a:r>
              <a:rPr lang="de-DE" sz="2000" dirty="0"/>
              <a:t>Residence Palace, Brussels</a:t>
            </a:r>
            <a:endParaRPr lang="de-DE" sz="5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838200" y="2311879"/>
            <a:ext cx="10515600" cy="2743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3000" b="1" dirty="0">
                <a:solidFill>
                  <a:srgbClr val="F6A800"/>
                </a:solidFill>
              </a:rPr>
              <a:t>Ceremony for External Reviewers of the Fellowship </a:t>
            </a:r>
            <a:r>
              <a:rPr lang="en-US" sz="3000" b="1" dirty="0" err="1">
                <a:solidFill>
                  <a:srgbClr val="F6A800"/>
                </a:solidFill>
              </a:rPr>
              <a:t>Programme</a:t>
            </a:r>
            <a:endParaRPr lang="en-US" sz="3000" b="1" dirty="0">
              <a:solidFill>
                <a:srgbClr val="F6A800"/>
              </a:solidFill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GB" sz="4800" b="1" dirty="0"/>
              <a:t>Anne </a:t>
            </a:r>
            <a:r>
              <a:rPr lang="en-GB" sz="4800" b="1" dirty="0" err="1"/>
              <a:t>Talneau</a:t>
            </a:r>
            <a:r>
              <a:rPr lang="en-GB" sz="4800" b="1" dirty="0"/>
              <a:t> </a:t>
            </a:r>
          </a:p>
          <a:p>
            <a:pPr algn="l">
              <a:lnSpc>
                <a:spcPct val="100000"/>
              </a:lnSpc>
            </a:pPr>
            <a:r>
              <a:rPr lang="de-DE" sz="4000" dirty="0" err="1"/>
              <a:t>Universite</a:t>
            </a:r>
            <a:r>
              <a:rPr lang="de-DE" sz="4000" dirty="0"/>
              <a:t> Paris </a:t>
            </a:r>
            <a:r>
              <a:rPr lang="de-DE" sz="4000" dirty="0" err="1"/>
              <a:t>Saclay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47063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345058"/>
            <a:ext cx="10523349" cy="1561381"/>
          </a:xfrm>
        </p:spPr>
        <p:txBody>
          <a:bodyPr>
            <a:normAutofit/>
          </a:bodyPr>
          <a:lstStyle/>
          <a:p>
            <a:r>
              <a:rPr lang="de-DE" sz="5400" b="1" dirty="0"/>
              <a:t>EURIZON Closing Event</a:t>
            </a:r>
            <a:br>
              <a:rPr lang="de-DE" sz="5400" dirty="0"/>
            </a:br>
            <a:r>
              <a:rPr lang="de-DE" sz="2000" dirty="0"/>
              <a:t>27 March 2025</a:t>
            </a:r>
            <a:br>
              <a:rPr lang="de-DE" sz="2000" dirty="0"/>
            </a:br>
            <a:r>
              <a:rPr lang="de-DE" sz="2000" dirty="0"/>
              <a:t>Residence Palace, Brussels</a:t>
            </a:r>
            <a:endParaRPr lang="de-DE" sz="5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838199" y="2311879"/>
            <a:ext cx="10988615" cy="27432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3000" b="1" dirty="0">
                <a:solidFill>
                  <a:srgbClr val="F6A800"/>
                </a:solidFill>
              </a:rPr>
              <a:t>Highlights of the Fellowship </a:t>
            </a:r>
            <a:r>
              <a:rPr lang="en-US" sz="3000" b="1" dirty="0" err="1">
                <a:solidFill>
                  <a:srgbClr val="F6A800"/>
                </a:solidFill>
              </a:rPr>
              <a:t>Programme</a:t>
            </a:r>
            <a:r>
              <a:rPr lang="en-US" sz="3000" b="1" dirty="0">
                <a:solidFill>
                  <a:srgbClr val="F6A800"/>
                </a:solidFill>
              </a:rPr>
              <a:t>: Remote Research Grants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3000" dirty="0"/>
              <a:t>Moderation: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GB" sz="4800" b="1" dirty="0"/>
              <a:t>Greta Facile </a:t>
            </a:r>
          </a:p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GB" sz="4800" dirty="0"/>
              <a:t>DESY, EURIZON WP10 Lead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86555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345058"/>
            <a:ext cx="10523349" cy="1561381"/>
          </a:xfrm>
        </p:spPr>
        <p:txBody>
          <a:bodyPr>
            <a:normAutofit/>
          </a:bodyPr>
          <a:lstStyle/>
          <a:p>
            <a:r>
              <a:rPr lang="de-DE" sz="5400" b="1" dirty="0"/>
              <a:t>EURIZON Closing Event</a:t>
            </a:r>
            <a:br>
              <a:rPr lang="de-DE" sz="5400" dirty="0"/>
            </a:br>
            <a:r>
              <a:rPr lang="de-DE" sz="2000" dirty="0"/>
              <a:t>27 March 2025</a:t>
            </a:r>
            <a:br>
              <a:rPr lang="de-DE" sz="2000" dirty="0"/>
            </a:br>
            <a:r>
              <a:rPr lang="de-DE" sz="2000" dirty="0"/>
              <a:t>Residence Palace, Brussels</a:t>
            </a:r>
            <a:endParaRPr lang="de-DE" sz="5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838199" y="2311879"/>
            <a:ext cx="10988615" cy="28294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3000" b="1" dirty="0">
                <a:solidFill>
                  <a:srgbClr val="F6A800"/>
                </a:solidFill>
              </a:rPr>
              <a:t>Highlights of the Fellowship </a:t>
            </a:r>
            <a:r>
              <a:rPr lang="en-US" sz="3000" b="1" dirty="0" err="1">
                <a:solidFill>
                  <a:srgbClr val="F6A800"/>
                </a:solidFill>
              </a:rPr>
              <a:t>Programme</a:t>
            </a:r>
            <a:r>
              <a:rPr lang="en-US" sz="3000" b="1" dirty="0">
                <a:solidFill>
                  <a:srgbClr val="F6A800"/>
                </a:solidFill>
              </a:rPr>
              <a:t>: Executive Master in Management of Research Infrastructures (EMMRI)</a:t>
            </a:r>
          </a:p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GB" sz="3100" dirty="0"/>
              <a:t>Moderation: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GB" sz="5200" b="1" dirty="0"/>
              <a:t>Enrico Guarini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GB" sz="5200" dirty="0"/>
              <a:t>UNIMIB, EURIZON WP9 Lead</a:t>
            </a:r>
            <a:endParaRPr lang="de-DE" sz="4100" dirty="0"/>
          </a:p>
        </p:txBody>
      </p:sp>
    </p:spTree>
    <p:extLst>
      <p:ext uri="{BB962C8B-B14F-4D97-AF65-F5344CB8AC3E}">
        <p14:creationId xmlns:p14="http://schemas.microsoft.com/office/powerpoint/2010/main" val="14310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345058"/>
            <a:ext cx="10523349" cy="1561381"/>
          </a:xfrm>
        </p:spPr>
        <p:txBody>
          <a:bodyPr>
            <a:normAutofit/>
          </a:bodyPr>
          <a:lstStyle/>
          <a:p>
            <a:r>
              <a:rPr lang="de-DE" sz="5400" b="1" dirty="0"/>
              <a:t>EURIZON Closing Event</a:t>
            </a:r>
            <a:br>
              <a:rPr lang="de-DE" sz="5400" dirty="0"/>
            </a:br>
            <a:r>
              <a:rPr lang="de-DE" sz="2000" dirty="0"/>
              <a:t>27 March 2025</a:t>
            </a:r>
            <a:br>
              <a:rPr lang="de-DE" sz="2000" dirty="0"/>
            </a:br>
            <a:r>
              <a:rPr lang="de-DE" sz="2000" dirty="0"/>
              <a:t>Residence Palace, Brussels</a:t>
            </a:r>
            <a:endParaRPr lang="de-DE" sz="5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838199" y="2311879"/>
            <a:ext cx="10988615" cy="28294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3000" b="1" dirty="0">
                <a:solidFill>
                  <a:srgbClr val="F6A800"/>
                </a:solidFill>
              </a:rPr>
              <a:t>Highlights of the Fellowship </a:t>
            </a:r>
            <a:r>
              <a:rPr lang="en-US" sz="3000" b="1" dirty="0" err="1">
                <a:solidFill>
                  <a:srgbClr val="F6A800"/>
                </a:solidFill>
              </a:rPr>
              <a:t>Programme</a:t>
            </a:r>
            <a:r>
              <a:rPr lang="en-US" sz="3000" b="1" dirty="0">
                <a:solidFill>
                  <a:srgbClr val="F6A800"/>
                </a:solidFill>
              </a:rPr>
              <a:t>: RÅC Summer School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3100" dirty="0"/>
              <a:t>Moderation: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GB" sz="5200" b="1" dirty="0"/>
              <a:t>Martin Sandhop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GB" sz="5200" dirty="0"/>
              <a:t>DESY, EURIZON Project Coordinator</a:t>
            </a:r>
            <a:endParaRPr lang="de-DE" sz="4100" dirty="0"/>
          </a:p>
        </p:txBody>
      </p:sp>
    </p:spTree>
    <p:extLst>
      <p:ext uri="{BB962C8B-B14F-4D97-AF65-F5344CB8AC3E}">
        <p14:creationId xmlns:p14="http://schemas.microsoft.com/office/powerpoint/2010/main" val="97217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345058"/>
            <a:ext cx="10523349" cy="1561381"/>
          </a:xfrm>
        </p:spPr>
        <p:txBody>
          <a:bodyPr>
            <a:normAutofit/>
          </a:bodyPr>
          <a:lstStyle/>
          <a:p>
            <a:r>
              <a:rPr lang="de-DE" sz="5400" b="1" dirty="0"/>
              <a:t>EURIZON Closing Event</a:t>
            </a:r>
            <a:br>
              <a:rPr lang="de-DE" sz="5400" dirty="0"/>
            </a:br>
            <a:r>
              <a:rPr lang="de-DE" sz="2000" dirty="0"/>
              <a:t>27 March 2025</a:t>
            </a:r>
            <a:br>
              <a:rPr lang="de-DE" sz="2000" dirty="0"/>
            </a:br>
            <a:r>
              <a:rPr lang="de-DE" sz="2000" dirty="0"/>
              <a:t>Residence Palace, Brussels</a:t>
            </a:r>
            <a:endParaRPr lang="de-DE" sz="5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838199" y="2311879"/>
            <a:ext cx="10988615" cy="28294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3000" b="1" dirty="0">
                <a:solidFill>
                  <a:srgbClr val="F6A800"/>
                </a:solidFill>
              </a:rPr>
              <a:t>Insights from the Ukraine Research Infrastructure Landscape Analysis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3100" dirty="0"/>
              <a:t>Moderation: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GB" sz="5400" b="1" dirty="0"/>
              <a:t>Greta Facile </a:t>
            </a:r>
          </a:p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GB" sz="5400" dirty="0"/>
              <a:t>DESY, EURIZON WP10 Lead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278072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F12D-B481-470C-AB77-0A49C6686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678" y="345058"/>
            <a:ext cx="10523349" cy="1561381"/>
          </a:xfrm>
        </p:spPr>
        <p:txBody>
          <a:bodyPr>
            <a:normAutofit/>
          </a:bodyPr>
          <a:lstStyle/>
          <a:p>
            <a:r>
              <a:rPr lang="de-DE" sz="5400" b="1" dirty="0"/>
              <a:t>EURIZON Closing Event</a:t>
            </a:r>
            <a:br>
              <a:rPr lang="de-DE" sz="5400" dirty="0"/>
            </a:br>
            <a:r>
              <a:rPr lang="de-DE" sz="2000" dirty="0"/>
              <a:t>27 March 2025</a:t>
            </a:r>
            <a:br>
              <a:rPr lang="de-DE" sz="2000" dirty="0"/>
            </a:br>
            <a:r>
              <a:rPr lang="de-DE" sz="2000" dirty="0"/>
              <a:t>Residence Palace, Brussels</a:t>
            </a:r>
            <a:endParaRPr lang="de-DE" sz="5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B7549D7A-365B-46E4-93DC-18EF1943DD80}"/>
              </a:ext>
            </a:extLst>
          </p:cNvPr>
          <p:cNvSpPr txBox="1">
            <a:spLocks/>
          </p:cNvSpPr>
          <p:nvPr/>
        </p:nvSpPr>
        <p:spPr>
          <a:xfrm>
            <a:off x="838199" y="2311879"/>
            <a:ext cx="10988615" cy="28294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164194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US" sz="3000" b="1" dirty="0">
                <a:solidFill>
                  <a:srgbClr val="F6A800"/>
                </a:solidFill>
              </a:rPr>
              <a:t>EURIZON &amp; </a:t>
            </a:r>
            <a:r>
              <a:rPr lang="en-US" sz="3000" b="1" dirty="0" err="1">
                <a:solidFill>
                  <a:srgbClr val="F6A800"/>
                </a:solidFill>
              </a:rPr>
              <a:t>RI.Logistica</a:t>
            </a:r>
            <a:r>
              <a:rPr lang="en-US" sz="3000" b="1" dirty="0">
                <a:solidFill>
                  <a:srgbClr val="F6A800"/>
                </a:solidFill>
              </a:rPr>
              <a:t> Collaboration for Scientific Equipment Donations to Ukraine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3100" dirty="0"/>
              <a:t>Moderation: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GB" sz="5400" b="1" dirty="0"/>
              <a:t>Greta Facile </a:t>
            </a:r>
          </a:p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n-GB" sz="5400" dirty="0"/>
              <a:t>DESY, EURIZON WP10 Lead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3801350225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422</Words>
  <Application>Microsoft Office PowerPoint</Application>
  <PresentationFormat>Breitbild</PresentationFormat>
  <Paragraphs>60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Calibri</vt:lpstr>
      <vt:lpstr>Benutzerdefiniertes Design</vt:lpstr>
      <vt:lpstr>EURIZON Closing Event 27 March 2025 Residence Palace, Brussels</vt:lpstr>
      <vt:lpstr>EURIZON Closing Event 27 March 2025 Residence Palace, Brussels</vt:lpstr>
      <vt:lpstr>EURIZON Closing Event 27 March 2025 Residence Palace, Brussels</vt:lpstr>
      <vt:lpstr>EURIZON Closing Event 27 March 2025 Residence Palace, Brussels</vt:lpstr>
      <vt:lpstr>EURIZON Closing Event 27 March 2025 Residence Palace, Brussels</vt:lpstr>
      <vt:lpstr>EURIZON Closing Event 27 March 2025 Residence Palace, Brussels</vt:lpstr>
      <vt:lpstr>EURIZON Closing Event 27 March 2025 Residence Palace, Brussels</vt:lpstr>
      <vt:lpstr>EURIZON Closing Event 27 March 2025 Residence Palace, Brussels</vt:lpstr>
      <vt:lpstr>EURIZON Closing Event 27 March 2025 Residence Palace, Brussels</vt:lpstr>
      <vt:lpstr>EURIZON Closing Event 27 March 2025 Residence Palace, Brussels</vt:lpstr>
      <vt:lpstr>EURIZON Closing Event 27 March 2025 Residence Palace, Brussels</vt:lpstr>
      <vt:lpstr>Technical indications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EURIZON</dc:creator>
  <cp:lastModifiedBy>Minniberger, Tom</cp:lastModifiedBy>
  <cp:revision>397</cp:revision>
  <cp:lastPrinted>2023-02-07T15:12:02Z</cp:lastPrinted>
  <dcterms:created xsi:type="dcterms:W3CDTF">2020-04-24T11:49:19Z</dcterms:created>
  <dcterms:modified xsi:type="dcterms:W3CDTF">2025-03-27T10:39:55Z</dcterms:modified>
</cp:coreProperties>
</file>