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57" r:id="rId2"/>
    <p:sldId id="289" r:id="rId3"/>
    <p:sldId id="295" r:id="rId4"/>
    <p:sldId id="303" r:id="rId5"/>
    <p:sldId id="304" r:id="rId6"/>
    <p:sldId id="305" r:id="rId7"/>
    <p:sldId id="306" r:id="rId8"/>
    <p:sldId id="300" r:id="rId9"/>
    <p:sldId id="307" r:id="rId10"/>
    <p:sldId id="308" r:id="rId11"/>
    <p:sldId id="299" r:id="rId12"/>
    <p:sldId id="301" r:id="rId13"/>
    <p:sldId id="309" r:id="rId14"/>
    <p:sldId id="302"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cile, Greta" initials="FG" lastIdx="3" clrIdx="0">
    <p:extLst>
      <p:ext uri="{19B8F6BF-5375-455C-9EA6-DF929625EA0E}">
        <p15:presenceInfo xmlns:p15="http://schemas.microsoft.com/office/powerpoint/2012/main" userId="S-1-5-21-3018955115-4118484798-3177128962-9592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4C7E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10" autoAdjust="0"/>
    <p:restoredTop sz="82667" autoAdjust="0"/>
  </p:normalViewPr>
  <p:slideViewPr>
    <p:cSldViewPr snapToGrid="0">
      <p:cViewPr varScale="1">
        <p:scale>
          <a:sx n="55" d="100"/>
          <a:sy n="55" d="100"/>
        </p:scale>
        <p:origin x="1040"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208DFE-8755-4AF3-9A08-2B15D92ADFCA}" type="doc">
      <dgm:prSet loTypeId="urn:microsoft.com/office/officeart/2005/8/layout/chevron2" loCatId="list" qsTypeId="urn:microsoft.com/office/officeart/2005/8/quickstyle/simple1" qsCatId="simple" csTypeId="urn:microsoft.com/office/officeart/2005/8/colors/colorful5" csCatId="colorful" phldr="1"/>
      <dgm:spPr/>
      <dgm:t>
        <a:bodyPr/>
        <a:lstStyle/>
        <a:p>
          <a:endParaRPr lang="uk-UA"/>
        </a:p>
      </dgm:t>
    </dgm:pt>
    <dgm:pt modelId="{A9BF78AF-0595-410D-9F5D-6B44463C68BE}">
      <dgm:prSet phldrT="[Текст]"/>
      <dgm:spPr/>
      <dgm:t>
        <a:bodyPr/>
        <a:lstStyle/>
        <a:p>
          <a:r>
            <a:rPr lang="en-US" dirty="0"/>
            <a:t>Q1</a:t>
          </a:r>
          <a:endParaRPr lang="uk-UA" dirty="0"/>
        </a:p>
      </dgm:t>
    </dgm:pt>
    <dgm:pt modelId="{90324928-C82F-4778-BE18-0B5EB0492002}" type="parTrans" cxnId="{8934092F-C776-4C6E-A279-7710352D6598}">
      <dgm:prSet/>
      <dgm:spPr/>
      <dgm:t>
        <a:bodyPr/>
        <a:lstStyle/>
        <a:p>
          <a:endParaRPr lang="uk-UA"/>
        </a:p>
      </dgm:t>
    </dgm:pt>
    <dgm:pt modelId="{18EB22A2-2BBE-4B7D-8291-5B041D9186AB}" type="sibTrans" cxnId="{8934092F-C776-4C6E-A279-7710352D6598}">
      <dgm:prSet/>
      <dgm:spPr/>
      <dgm:t>
        <a:bodyPr/>
        <a:lstStyle/>
        <a:p>
          <a:endParaRPr lang="uk-UA"/>
        </a:p>
      </dgm:t>
    </dgm:pt>
    <dgm:pt modelId="{BE0FC502-7072-4205-B59D-ACA5B42144B8}">
      <dgm:prSet phldrT="[Текст]"/>
      <dgm:spPr/>
      <dgm:t>
        <a:bodyPr/>
        <a:lstStyle/>
        <a:p>
          <a:r>
            <a:rPr lang="en-AU" i="1" dirty="0"/>
            <a:t>May – July, 2024</a:t>
          </a:r>
          <a:endParaRPr lang="uk-UA" i="1" dirty="0"/>
        </a:p>
      </dgm:t>
    </dgm:pt>
    <dgm:pt modelId="{9E2F0F31-3FDD-4BA6-BAC4-4F5A6B514751}" type="parTrans" cxnId="{CDA881B4-1FA1-4BA2-AD5C-B0F0C74C9B7E}">
      <dgm:prSet/>
      <dgm:spPr/>
      <dgm:t>
        <a:bodyPr/>
        <a:lstStyle/>
        <a:p>
          <a:endParaRPr lang="uk-UA"/>
        </a:p>
      </dgm:t>
    </dgm:pt>
    <dgm:pt modelId="{CF7BBD30-8F9B-44A1-A441-711CA8751276}" type="sibTrans" cxnId="{CDA881B4-1FA1-4BA2-AD5C-B0F0C74C9B7E}">
      <dgm:prSet/>
      <dgm:spPr/>
      <dgm:t>
        <a:bodyPr/>
        <a:lstStyle/>
        <a:p>
          <a:endParaRPr lang="uk-UA"/>
        </a:p>
      </dgm:t>
    </dgm:pt>
    <dgm:pt modelId="{687AB680-8894-408F-A4A3-22BE1C3B12C8}">
      <dgm:prSet phldrT="[Текст]"/>
      <dgm:spPr/>
      <dgm:t>
        <a:bodyPr/>
        <a:lstStyle/>
        <a:p>
          <a:r>
            <a:rPr lang="en-US" dirty="0"/>
            <a:t>Analysis of global air traffic losses caused by closing of Ukrainian airspace due  </a:t>
          </a:r>
          <a:r>
            <a:rPr lang="en-AU" dirty="0"/>
            <a:t>to Russian military invasion</a:t>
          </a:r>
          <a:endParaRPr lang="uk-UA" dirty="0"/>
        </a:p>
      </dgm:t>
    </dgm:pt>
    <dgm:pt modelId="{D0462B7A-C137-47FF-8D4B-86DFE8CEE19E}" type="parTrans" cxnId="{DCA0A1E4-C066-428B-8E1B-C31D8549174D}">
      <dgm:prSet/>
      <dgm:spPr/>
      <dgm:t>
        <a:bodyPr/>
        <a:lstStyle/>
        <a:p>
          <a:endParaRPr lang="uk-UA"/>
        </a:p>
      </dgm:t>
    </dgm:pt>
    <dgm:pt modelId="{037528BB-FA02-4898-A964-EA0C218A0A4D}" type="sibTrans" cxnId="{DCA0A1E4-C066-428B-8E1B-C31D8549174D}">
      <dgm:prSet/>
      <dgm:spPr/>
      <dgm:t>
        <a:bodyPr/>
        <a:lstStyle/>
        <a:p>
          <a:endParaRPr lang="uk-UA"/>
        </a:p>
      </dgm:t>
    </dgm:pt>
    <dgm:pt modelId="{84C81EA5-8737-4750-BA69-A15586C78FB6}">
      <dgm:prSet phldrT="[Текст]"/>
      <dgm:spPr/>
      <dgm:t>
        <a:bodyPr/>
        <a:lstStyle/>
        <a:p>
          <a:r>
            <a:rPr lang="en-US" dirty="0"/>
            <a:t>Q2</a:t>
          </a:r>
          <a:endParaRPr lang="uk-UA" dirty="0"/>
        </a:p>
      </dgm:t>
    </dgm:pt>
    <dgm:pt modelId="{5025F40F-30E9-4A4F-90D0-047BF5B5431B}" type="parTrans" cxnId="{24D76073-ED34-4DCC-91CA-97162C12C19F}">
      <dgm:prSet/>
      <dgm:spPr/>
      <dgm:t>
        <a:bodyPr/>
        <a:lstStyle/>
        <a:p>
          <a:endParaRPr lang="uk-UA"/>
        </a:p>
      </dgm:t>
    </dgm:pt>
    <dgm:pt modelId="{CF95947E-567E-48DA-A765-B31C150197A1}" type="sibTrans" cxnId="{24D76073-ED34-4DCC-91CA-97162C12C19F}">
      <dgm:prSet/>
      <dgm:spPr/>
      <dgm:t>
        <a:bodyPr/>
        <a:lstStyle/>
        <a:p>
          <a:endParaRPr lang="uk-UA"/>
        </a:p>
      </dgm:t>
    </dgm:pt>
    <dgm:pt modelId="{E495E55C-1093-4564-9110-7C3C713607A0}">
      <dgm:prSet phldrT="[Текст]"/>
      <dgm:spPr/>
      <dgm:t>
        <a:bodyPr/>
        <a:lstStyle/>
        <a:p>
          <a:r>
            <a:rPr lang="en-AU" i="1" dirty="0"/>
            <a:t>August – October, 2024</a:t>
          </a:r>
          <a:endParaRPr lang="uk-UA" i="1" dirty="0"/>
        </a:p>
      </dgm:t>
    </dgm:pt>
    <dgm:pt modelId="{7AC3DC83-33B7-4B79-AEF7-86469DA1CF38}" type="parTrans" cxnId="{E4B56E26-03C4-4A99-ABE5-A5B7AABFF762}">
      <dgm:prSet/>
      <dgm:spPr/>
      <dgm:t>
        <a:bodyPr/>
        <a:lstStyle/>
        <a:p>
          <a:endParaRPr lang="uk-UA"/>
        </a:p>
      </dgm:t>
    </dgm:pt>
    <dgm:pt modelId="{E6B3DE28-4A74-47EA-B290-192C7BFC5DE4}" type="sibTrans" cxnId="{E4B56E26-03C4-4A99-ABE5-A5B7AABFF762}">
      <dgm:prSet/>
      <dgm:spPr/>
      <dgm:t>
        <a:bodyPr/>
        <a:lstStyle/>
        <a:p>
          <a:endParaRPr lang="uk-UA"/>
        </a:p>
      </dgm:t>
    </dgm:pt>
    <dgm:pt modelId="{8D57C0F5-A2F8-4B60-847E-867D9A102218}">
      <dgm:prSet phldrT="[Текст]"/>
      <dgm:spPr/>
      <dgm:t>
        <a:bodyPr/>
        <a:lstStyle/>
        <a:p>
          <a:r>
            <a:rPr lang="en-US" dirty="0"/>
            <a:t>Evaluation of positioning performance losses in European airspace due to Ukrainian air navigation network lock</a:t>
          </a:r>
          <a:endParaRPr lang="uk-UA" dirty="0"/>
        </a:p>
      </dgm:t>
    </dgm:pt>
    <dgm:pt modelId="{7A818A03-5CBB-4F0D-ADBD-0EDD3AB58C73}" type="parTrans" cxnId="{F1ACF43B-8303-468F-819A-66AA7026CAD6}">
      <dgm:prSet/>
      <dgm:spPr/>
      <dgm:t>
        <a:bodyPr/>
        <a:lstStyle/>
        <a:p>
          <a:endParaRPr lang="uk-UA"/>
        </a:p>
      </dgm:t>
    </dgm:pt>
    <dgm:pt modelId="{0FDD91C4-190A-4799-938F-CAED8F6759E6}" type="sibTrans" cxnId="{F1ACF43B-8303-468F-819A-66AA7026CAD6}">
      <dgm:prSet/>
      <dgm:spPr/>
      <dgm:t>
        <a:bodyPr/>
        <a:lstStyle/>
        <a:p>
          <a:endParaRPr lang="uk-UA"/>
        </a:p>
      </dgm:t>
    </dgm:pt>
    <dgm:pt modelId="{0A53F6FA-342B-45CB-9CD7-A09231A9B2CE}">
      <dgm:prSet phldrT="[Текст]"/>
      <dgm:spPr/>
      <dgm:t>
        <a:bodyPr/>
        <a:lstStyle/>
        <a:p>
          <a:r>
            <a:rPr lang="en-US" dirty="0"/>
            <a:t>Q3</a:t>
          </a:r>
          <a:endParaRPr lang="uk-UA" dirty="0"/>
        </a:p>
      </dgm:t>
    </dgm:pt>
    <dgm:pt modelId="{C397C026-CE8F-475E-AEB9-D9EBD5DF404A}" type="parTrans" cxnId="{64953CA1-A9CF-4262-9F8B-8D52078A28EF}">
      <dgm:prSet/>
      <dgm:spPr/>
      <dgm:t>
        <a:bodyPr/>
        <a:lstStyle/>
        <a:p>
          <a:endParaRPr lang="uk-UA"/>
        </a:p>
      </dgm:t>
    </dgm:pt>
    <dgm:pt modelId="{B80F63CE-7ACA-49DB-A044-F57A817D77C4}" type="sibTrans" cxnId="{64953CA1-A9CF-4262-9F8B-8D52078A28EF}">
      <dgm:prSet/>
      <dgm:spPr/>
      <dgm:t>
        <a:bodyPr/>
        <a:lstStyle/>
        <a:p>
          <a:endParaRPr lang="uk-UA"/>
        </a:p>
      </dgm:t>
    </dgm:pt>
    <dgm:pt modelId="{BF3C0C96-9C19-43F5-A254-82FDEDD530AC}">
      <dgm:prSet phldrT="[Текст]"/>
      <dgm:spPr/>
      <dgm:t>
        <a:bodyPr/>
        <a:lstStyle/>
        <a:p>
          <a:r>
            <a:rPr lang="en-AU" i="1" dirty="0"/>
            <a:t>November 2024 – January 2025</a:t>
          </a:r>
          <a:endParaRPr lang="uk-UA" i="1" dirty="0"/>
        </a:p>
      </dgm:t>
    </dgm:pt>
    <dgm:pt modelId="{3E2EB5CF-FADA-4DCD-AA6C-7F140639875A}" type="parTrans" cxnId="{C02331B1-3E94-4F90-8B35-AA348448604F}">
      <dgm:prSet/>
      <dgm:spPr/>
      <dgm:t>
        <a:bodyPr/>
        <a:lstStyle/>
        <a:p>
          <a:endParaRPr lang="uk-UA"/>
        </a:p>
      </dgm:t>
    </dgm:pt>
    <dgm:pt modelId="{7D5DFDCF-95CE-4B76-B97D-F92144BAA048}" type="sibTrans" cxnId="{C02331B1-3E94-4F90-8B35-AA348448604F}">
      <dgm:prSet/>
      <dgm:spPr/>
      <dgm:t>
        <a:bodyPr/>
        <a:lstStyle/>
        <a:p>
          <a:endParaRPr lang="uk-UA"/>
        </a:p>
      </dgm:t>
    </dgm:pt>
    <dgm:pt modelId="{62B96AF8-6B6A-48D6-A502-DFB9F8665B6D}">
      <dgm:prSet phldrT="[Текст]"/>
      <dgm:spPr/>
      <dgm:t>
        <a:bodyPr/>
        <a:lstStyle/>
        <a:p>
          <a:r>
            <a:rPr lang="en-US" dirty="0"/>
            <a:t>Analysis of Ukrainian air navigation network configuration before February </a:t>
          </a:r>
          <a:r>
            <a:rPr lang="uk-UA" dirty="0"/>
            <a:t>24, 2022</a:t>
          </a:r>
        </a:p>
      </dgm:t>
    </dgm:pt>
    <dgm:pt modelId="{AA43546A-7A81-486F-858A-C148DEC0BB7A}" type="parTrans" cxnId="{5BAF617B-4E80-4894-8072-0A15DF875A06}">
      <dgm:prSet/>
      <dgm:spPr/>
      <dgm:t>
        <a:bodyPr/>
        <a:lstStyle/>
        <a:p>
          <a:endParaRPr lang="uk-UA"/>
        </a:p>
      </dgm:t>
    </dgm:pt>
    <dgm:pt modelId="{4B9A0B18-FBC1-4C7F-9208-2239DC42DF90}" type="sibTrans" cxnId="{5BAF617B-4E80-4894-8072-0A15DF875A06}">
      <dgm:prSet/>
      <dgm:spPr/>
      <dgm:t>
        <a:bodyPr/>
        <a:lstStyle/>
        <a:p>
          <a:endParaRPr lang="uk-UA"/>
        </a:p>
      </dgm:t>
    </dgm:pt>
    <dgm:pt modelId="{75734DB3-4459-46DF-AE27-AB505BD46E8E}">
      <dgm:prSet phldrT="[Текст]"/>
      <dgm:spPr/>
      <dgm:t>
        <a:bodyPr/>
        <a:lstStyle/>
        <a:p>
          <a:r>
            <a:rPr lang="en-US" dirty="0"/>
            <a:t>Q4</a:t>
          </a:r>
          <a:endParaRPr lang="uk-UA" dirty="0"/>
        </a:p>
      </dgm:t>
    </dgm:pt>
    <dgm:pt modelId="{4F9D6C69-9D2F-4C92-9B58-2B58AAFD3EEA}" type="parTrans" cxnId="{56C1F0D9-288D-412A-909F-5CDE9BA9F1B7}">
      <dgm:prSet/>
      <dgm:spPr/>
      <dgm:t>
        <a:bodyPr/>
        <a:lstStyle/>
        <a:p>
          <a:endParaRPr lang="uk-UA"/>
        </a:p>
      </dgm:t>
    </dgm:pt>
    <dgm:pt modelId="{649841BC-527B-4E80-8A97-D75A5A683780}" type="sibTrans" cxnId="{56C1F0D9-288D-412A-909F-5CDE9BA9F1B7}">
      <dgm:prSet/>
      <dgm:spPr/>
      <dgm:t>
        <a:bodyPr/>
        <a:lstStyle/>
        <a:p>
          <a:endParaRPr lang="uk-UA"/>
        </a:p>
      </dgm:t>
    </dgm:pt>
    <dgm:pt modelId="{9ED4F5B2-BCD6-4B3C-9D31-C781BBE71DCB}">
      <dgm:prSet phldrT="[Текст]"/>
      <dgm:spPr/>
      <dgm:t>
        <a:bodyPr/>
        <a:lstStyle/>
        <a:p>
          <a:r>
            <a:rPr lang="en-AU" i="1" dirty="0"/>
            <a:t>February – April, 2025 </a:t>
          </a:r>
          <a:endParaRPr lang="uk-UA" i="1" dirty="0"/>
        </a:p>
      </dgm:t>
    </dgm:pt>
    <dgm:pt modelId="{33287DCB-136F-4519-AFDB-DDADCF4E1845}" type="parTrans" cxnId="{9A4DC4B9-756C-4F85-A8E3-DC3A1BCB9AFA}">
      <dgm:prSet/>
      <dgm:spPr/>
      <dgm:t>
        <a:bodyPr/>
        <a:lstStyle/>
        <a:p>
          <a:endParaRPr lang="uk-UA"/>
        </a:p>
      </dgm:t>
    </dgm:pt>
    <dgm:pt modelId="{6FD3CF22-78B5-43B5-9675-346507CF857E}" type="sibTrans" cxnId="{9A4DC4B9-756C-4F85-A8E3-DC3A1BCB9AFA}">
      <dgm:prSet/>
      <dgm:spPr/>
      <dgm:t>
        <a:bodyPr/>
        <a:lstStyle/>
        <a:p>
          <a:endParaRPr lang="uk-UA"/>
        </a:p>
      </dgm:t>
    </dgm:pt>
    <dgm:pt modelId="{76ECC98B-9C4E-47E4-B4F0-07B581DA3C7C}">
      <dgm:prSet phldrT="[Текст]"/>
      <dgm:spPr/>
      <dgm:t>
        <a:bodyPr/>
        <a:lstStyle/>
        <a:p>
          <a:r>
            <a:rPr lang="en-US" dirty="0"/>
            <a:t>design recommendations for Ukrainian air navigation service provider of possible scenarios of network modernization to increase network operational efficiency and safety </a:t>
          </a:r>
          <a:r>
            <a:rPr lang="en-AU" dirty="0"/>
            <a:t>of civil air transportation</a:t>
          </a:r>
          <a:endParaRPr lang="uk-UA" dirty="0"/>
        </a:p>
      </dgm:t>
    </dgm:pt>
    <dgm:pt modelId="{86FD593C-01CE-4029-AB7A-40C28E75FBE4}" type="parTrans" cxnId="{91D75969-EDC1-443C-B345-FA5C269388DF}">
      <dgm:prSet/>
      <dgm:spPr/>
      <dgm:t>
        <a:bodyPr/>
        <a:lstStyle/>
        <a:p>
          <a:endParaRPr lang="uk-UA"/>
        </a:p>
      </dgm:t>
    </dgm:pt>
    <dgm:pt modelId="{F641B71D-9B78-41ED-BB7A-D456C72EF5A6}" type="sibTrans" cxnId="{91D75969-EDC1-443C-B345-FA5C269388DF}">
      <dgm:prSet/>
      <dgm:spPr/>
      <dgm:t>
        <a:bodyPr/>
        <a:lstStyle/>
        <a:p>
          <a:endParaRPr lang="uk-UA"/>
        </a:p>
      </dgm:t>
    </dgm:pt>
    <dgm:pt modelId="{E93E9178-EE01-40FE-85FE-99154A82C645}" type="pres">
      <dgm:prSet presAssocID="{6C208DFE-8755-4AF3-9A08-2B15D92ADFCA}" presName="linearFlow" presStyleCnt="0">
        <dgm:presLayoutVars>
          <dgm:dir/>
          <dgm:animLvl val="lvl"/>
          <dgm:resizeHandles val="exact"/>
        </dgm:presLayoutVars>
      </dgm:prSet>
      <dgm:spPr/>
    </dgm:pt>
    <dgm:pt modelId="{31C566CD-82F6-499D-A548-38B952E04FF6}" type="pres">
      <dgm:prSet presAssocID="{A9BF78AF-0595-410D-9F5D-6B44463C68BE}" presName="composite" presStyleCnt="0"/>
      <dgm:spPr/>
    </dgm:pt>
    <dgm:pt modelId="{5A7D32AF-212C-4A89-9DB5-7B8DDFF3874B}" type="pres">
      <dgm:prSet presAssocID="{A9BF78AF-0595-410D-9F5D-6B44463C68BE}" presName="parentText" presStyleLbl="alignNode1" presStyleIdx="0" presStyleCnt="4">
        <dgm:presLayoutVars>
          <dgm:chMax val="1"/>
          <dgm:bulletEnabled val="1"/>
        </dgm:presLayoutVars>
      </dgm:prSet>
      <dgm:spPr/>
    </dgm:pt>
    <dgm:pt modelId="{A176F528-D345-4A2E-9846-B8DD06F6ACB2}" type="pres">
      <dgm:prSet presAssocID="{A9BF78AF-0595-410D-9F5D-6B44463C68BE}" presName="descendantText" presStyleLbl="alignAcc1" presStyleIdx="0" presStyleCnt="4" custLinFactNeighborX="14994" custLinFactNeighborY="-1076">
        <dgm:presLayoutVars>
          <dgm:bulletEnabled val="1"/>
        </dgm:presLayoutVars>
      </dgm:prSet>
      <dgm:spPr/>
    </dgm:pt>
    <dgm:pt modelId="{6784B430-AB7D-4263-ACCA-E18B74D08358}" type="pres">
      <dgm:prSet presAssocID="{18EB22A2-2BBE-4B7D-8291-5B041D9186AB}" presName="sp" presStyleCnt="0"/>
      <dgm:spPr/>
    </dgm:pt>
    <dgm:pt modelId="{89D4305E-584C-4CB4-8826-B07A1B7224AB}" type="pres">
      <dgm:prSet presAssocID="{84C81EA5-8737-4750-BA69-A15586C78FB6}" presName="composite" presStyleCnt="0"/>
      <dgm:spPr/>
    </dgm:pt>
    <dgm:pt modelId="{E58D2F21-CA93-49F6-ACE4-E4AB94B9776E}" type="pres">
      <dgm:prSet presAssocID="{84C81EA5-8737-4750-BA69-A15586C78FB6}" presName="parentText" presStyleLbl="alignNode1" presStyleIdx="1" presStyleCnt="4">
        <dgm:presLayoutVars>
          <dgm:chMax val="1"/>
          <dgm:bulletEnabled val="1"/>
        </dgm:presLayoutVars>
      </dgm:prSet>
      <dgm:spPr/>
    </dgm:pt>
    <dgm:pt modelId="{4FFB6252-F474-4051-8C0F-EC92F51ACA52}" type="pres">
      <dgm:prSet presAssocID="{84C81EA5-8737-4750-BA69-A15586C78FB6}" presName="descendantText" presStyleLbl="alignAcc1" presStyleIdx="1" presStyleCnt="4">
        <dgm:presLayoutVars>
          <dgm:bulletEnabled val="1"/>
        </dgm:presLayoutVars>
      </dgm:prSet>
      <dgm:spPr/>
    </dgm:pt>
    <dgm:pt modelId="{1183B18B-DC43-4408-8DDC-D8181F0D9279}" type="pres">
      <dgm:prSet presAssocID="{CF95947E-567E-48DA-A765-B31C150197A1}" presName="sp" presStyleCnt="0"/>
      <dgm:spPr/>
    </dgm:pt>
    <dgm:pt modelId="{3158FE73-FA2C-47AF-8E0F-5AAF934585F8}" type="pres">
      <dgm:prSet presAssocID="{0A53F6FA-342B-45CB-9CD7-A09231A9B2CE}" presName="composite" presStyleCnt="0"/>
      <dgm:spPr/>
    </dgm:pt>
    <dgm:pt modelId="{34918027-A09B-4E2B-9596-917A4ADD1C47}" type="pres">
      <dgm:prSet presAssocID="{0A53F6FA-342B-45CB-9CD7-A09231A9B2CE}" presName="parentText" presStyleLbl="alignNode1" presStyleIdx="2" presStyleCnt="4">
        <dgm:presLayoutVars>
          <dgm:chMax val="1"/>
          <dgm:bulletEnabled val="1"/>
        </dgm:presLayoutVars>
      </dgm:prSet>
      <dgm:spPr/>
    </dgm:pt>
    <dgm:pt modelId="{3F1BDC57-A614-4B13-8CB0-C6665005994C}" type="pres">
      <dgm:prSet presAssocID="{0A53F6FA-342B-45CB-9CD7-A09231A9B2CE}" presName="descendantText" presStyleLbl="alignAcc1" presStyleIdx="2" presStyleCnt="4">
        <dgm:presLayoutVars>
          <dgm:bulletEnabled val="1"/>
        </dgm:presLayoutVars>
      </dgm:prSet>
      <dgm:spPr/>
    </dgm:pt>
    <dgm:pt modelId="{4BBD0A6C-944B-4628-9FE8-F094C209533D}" type="pres">
      <dgm:prSet presAssocID="{B80F63CE-7ACA-49DB-A044-F57A817D77C4}" presName="sp" presStyleCnt="0"/>
      <dgm:spPr/>
    </dgm:pt>
    <dgm:pt modelId="{147B65D2-C70D-4683-9987-783FC92338C4}" type="pres">
      <dgm:prSet presAssocID="{75734DB3-4459-46DF-AE27-AB505BD46E8E}" presName="composite" presStyleCnt="0"/>
      <dgm:spPr/>
    </dgm:pt>
    <dgm:pt modelId="{BD6D2C8E-2428-4CE7-9E0D-0C940DC692B3}" type="pres">
      <dgm:prSet presAssocID="{75734DB3-4459-46DF-AE27-AB505BD46E8E}" presName="parentText" presStyleLbl="alignNode1" presStyleIdx="3" presStyleCnt="4">
        <dgm:presLayoutVars>
          <dgm:chMax val="1"/>
          <dgm:bulletEnabled val="1"/>
        </dgm:presLayoutVars>
      </dgm:prSet>
      <dgm:spPr/>
    </dgm:pt>
    <dgm:pt modelId="{7919BC89-2C31-461F-8DAD-F861258866D5}" type="pres">
      <dgm:prSet presAssocID="{75734DB3-4459-46DF-AE27-AB505BD46E8E}" presName="descendantText" presStyleLbl="alignAcc1" presStyleIdx="3" presStyleCnt="4">
        <dgm:presLayoutVars>
          <dgm:bulletEnabled val="1"/>
        </dgm:presLayoutVars>
      </dgm:prSet>
      <dgm:spPr/>
    </dgm:pt>
  </dgm:ptLst>
  <dgm:cxnLst>
    <dgm:cxn modelId="{E4B56E26-03C4-4A99-ABE5-A5B7AABFF762}" srcId="{84C81EA5-8737-4750-BA69-A15586C78FB6}" destId="{E495E55C-1093-4564-9110-7C3C713607A0}" srcOrd="0" destOrd="0" parTransId="{7AC3DC83-33B7-4B79-AEF7-86469DA1CF38}" sibTransId="{E6B3DE28-4A74-47EA-B290-192C7BFC5DE4}"/>
    <dgm:cxn modelId="{8934092F-C776-4C6E-A279-7710352D6598}" srcId="{6C208DFE-8755-4AF3-9A08-2B15D92ADFCA}" destId="{A9BF78AF-0595-410D-9F5D-6B44463C68BE}" srcOrd="0" destOrd="0" parTransId="{90324928-C82F-4778-BE18-0B5EB0492002}" sibTransId="{18EB22A2-2BBE-4B7D-8291-5B041D9186AB}"/>
    <dgm:cxn modelId="{ADBE0836-4F51-4A2A-BE52-F4864A1E83CE}" type="presOf" srcId="{6C208DFE-8755-4AF3-9A08-2B15D92ADFCA}" destId="{E93E9178-EE01-40FE-85FE-99154A82C645}" srcOrd="0" destOrd="0" presId="urn:microsoft.com/office/officeart/2005/8/layout/chevron2"/>
    <dgm:cxn modelId="{F1ACF43B-8303-468F-819A-66AA7026CAD6}" srcId="{84C81EA5-8737-4750-BA69-A15586C78FB6}" destId="{8D57C0F5-A2F8-4B60-847E-867D9A102218}" srcOrd="1" destOrd="0" parTransId="{7A818A03-5CBB-4F0D-ADBD-0EDD3AB58C73}" sibTransId="{0FDD91C4-190A-4799-938F-CAED8F6759E6}"/>
    <dgm:cxn modelId="{58A5B93C-208B-41F8-9BB4-EE84D327D141}" type="presOf" srcId="{BE0FC502-7072-4205-B59D-ACA5B42144B8}" destId="{A176F528-D345-4A2E-9846-B8DD06F6ACB2}" srcOrd="0" destOrd="0" presId="urn:microsoft.com/office/officeart/2005/8/layout/chevron2"/>
    <dgm:cxn modelId="{40AC035E-F21B-4944-B8C4-1269AD5B9B4E}" type="presOf" srcId="{8D57C0F5-A2F8-4B60-847E-867D9A102218}" destId="{4FFB6252-F474-4051-8C0F-EC92F51ACA52}" srcOrd="0" destOrd="1" presId="urn:microsoft.com/office/officeart/2005/8/layout/chevron2"/>
    <dgm:cxn modelId="{5F4BA843-E1E9-4E22-BFD0-719D1E8D5F79}" type="presOf" srcId="{A9BF78AF-0595-410D-9F5D-6B44463C68BE}" destId="{5A7D32AF-212C-4A89-9DB5-7B8DDFF3874B}" srcOrd="0" destOrd="0" presId="urn:microsoft.com/office/officeart/2005/8/layout/chevron2"/>
    <dgm:cxn modelId="{1E797968-884C-4FB5-8439-462C3FC39C80}" type="presOf" srcId="{9ED4F5B2-BCD6-4B3C-9D31-C781BBE71DCB}" destId="{7919BC89-2C31-461F-8DAD-F861258866D5}" srcOrd="0" destOrd="0" presId="urn:microsoft.com/office/officeart/2005/8/layout/chevron2"/>
    <dgm:cxn modelId="{91D75969-EDC1-443C-B345-FA5C269388DF}" srcId="{75734DB3-4459-46DF-AE27-AB505BD46E8E}" destId="{76ECC98B-9C4E-47E4-B4F0-07B581DA3C7C}" srcOrd="1" destOrd="0" parTransId="{86FD593C-01CE-4029-AB7A-40C28E75FBE4}" sibTransId="{F641B71D-9B78-41ED-BB7A-D456C72EF5A6}"/>
    <dgm:cxn modelId="{050C4870-C944-4FF1-A8EB-4F13071B45DB}" type="presOf" srcId="{62B96AF8-6B6A-48D6-A502-DFB9F8665B6D}" destId="{3F1BDC57-A614-4B13-8CB0-C6665005994C}" srcOrd="0" destOrd="1" presId="urn:microsoft.com/office/officeart/2005/8/layout/chevron2"/>
    <dgm:cxn modelId="{24D76073-ED34-4DCC-91CA-97162C12C19F}" srcId="{6C208DFE-8755-4AF3-9A08-2B15D92ADFCA}" destId="{84C81EA5-8737-4750-BA69-A15586C78FB6}" srcOrd="1" destOrd="0" parTransId="{5025F40F-30E9-4A4F-90D0-047BF5B5431B}" sibTransId="{CF95947E-567E-48DA-A765-B31C150197A1}"/>
    <dgm:cxn modelId="{52D14677-E105-4791-A9A6-FDC3F001B60A}" type="presOf" srcId="{84C81EA5-8737-4750-BA69-A15586C78FB6}" destId="{E58D2F21-CA93-49F6-ACE4-E4AB94B9776E}" srcOrd="0" destOrd="0" presId="urn:microsoft.com/office/officeart/2005/8/layout/chevron2"/>
    <dgm:cxn modelId="{5BAF617B-4E80-4894-8072-0A15DF875A06}" srcId="{0A53F6FA-342B-45CB-9CD7-A09231A9B2CE}" destId="{62B96AF8-6B6A-48D6-A502-DFB9F8665B6D}" srcOrd="1" destOrd="0" parTransId="{AA43546A-7A81-486F-858A-C148DEC0BB7A}" sibTransId="{4B9A0B18-FBC1-4C7F-9208-2239DC42DF90}"/>
    <dgm:cxn modelId="{64953CA1-A9CF-4262-9F8B-8D52078A28EF}" srcId="{6C208DFE-8755-4AF3-9A08-2B15D92ADFCA}" destId="{0A53F6FA-342B-45CB-9CD7-A09231A9B2CE}" srcOrd="2" destOrd="0" parTransId="{C397C026-CE8F-475E-AEB9-D9EBD5DF404A}" sibTransId="{B80F63CE-7ACA-49DB-A044-F57A817D77C4}"/>
    <dgm:cxn modelId="{2B6DCBA9-6F03-43A3-84E3-41200B1B9389}" type="presOf" srcId="{76ECC98B-9C4E-47E4-B4F0-07B581DA3C7C}" destId="{7919BC89-2C31-461F-8DAD-F861258866D5}" srcOrd="0" destOrd="1" presId="urn:microsoft.com/office/officeart/2005/8/layout/chevron2"/>
    <dgm:cxn modelId="{C02331B1-3E94-4F90-8B35-AA348448604F}" srcId="{0A53F6FA-342B-45CB-9CD7-A09231A9B2CE}" destId="{BF3C0C96-9C19-43F5-A254-82FDEDD530AC}" srcOrd="0" destOrd="0" parTransId="{3E2EB5CF-FADA-4DCD-AA6C-7F140639875A}" sibTransId="{7D5DFDCF-95CE-4B76-B97D-F92144BAA048}"/>
    <dgm:cxn modelId="{CDA881B4-1FA1-4BA2-AD5C-B0F0C74C9B7E}" srcId="{A9BF78AF-0595-410D-9F5D-6B44463C68BE}" destId="{BE0FC502-7072-4205-B59D-ACA5B42144B8}" srcOrd="0" destOrd="0" parTransId="{9E2F0F31-3FDD-4BA6-BAC4-4F5A6B514751}" sibTransId="{CF7BBD30-8F9B-44A1-A441-711CA8751276}"/>
    <dgm:cxn modelId="{A4C98AB6-4E67-4EBA-B7E4-09AD5B70FEED}" type="presOf" srcId="{BF3C0C96-9C19-43F5-A254-82FDEDD530AC}" destId="{3F1BDC57-A614-4B13-8CB0-C6665005994C}" srcOrd="0" destOrd="0" presId="urn:microsoft.com/office/officeart/2005/8/layout/chevron2"/>
    <dgm:cxn modelId="{9A4DC4B9-756C-4F85-A8E3-DC3A1BCB9AFA}" srcId="{75734DB3-4459-46DF-AE27-AB505BD46E8E}" destId="{9ED4F5B2-BCD6-4B3C-9D31-C781BBE71DCB}" srcOrd="0" destOrd="0" parTransId="{33287DCB-136F-4519-AFDB-DDADCF4E1845}" sibTransId="{6FD3CF22-78B5-43B5-9675-346507CF857E}"/>
    <dgm:cxn modelId="{C40B2AD4-C51D-4EF0-AF92-512390F7F069}" type="presOf" srcId="{0A53F6FA-342B-45CB-9CD7-A09231A9B2CE}" destId="{34918027-A09B-4E2B-9596-917A4ADD1C47}" srcOrd="0" destOrd="0" presId="urn:microsoft.com/office/officeart/2005/8/layout/chevron2"/>
    <dgm:cxn modelId="{56C1F0D9-288D-412A-909F-5CDE9BA9F1B7}" srcId="{6C208DFE-8755-4AF3-9A08-2B15D92ADFCA}" destId="{75734DB3-4459-46DF-AE27-AB505BD46E8E}" srcOrd="3" destOrd="0" parTransId="{4F9D6C69-9D2F-4C92-9B58-2B58AAFD3EEA}" sibTransId="{649841BC-527B-4E80-8A97-D75A5A683780}"/>
    <dgm:cxn modelId="{7A75D4E3-F494-4751-8203-27CFB1409067}" type="presOf" srcId="{E495E55C-1093-4564-9110-7C3C713607A0}" destId="{4FFB6252-F474-4051-8C0F-EC92F51ACA52}" srcOrd="0" destOrd="0" presId="urn:microsoft.com/office/officeart/2005/8/layout/chevron2"/>
    <dgm:cxn modelId="{DCA0A1E4-C066-428B-8E1B-C31D8549174D}" srcId="{A9BF78AF-0595-410D-9F5D-6B44463C68BE}" destId="{687AB680-8894-408F-A4A3-22BE1C3B12C8}" srcOrd="1" destOrd="0" parTransId="{D0462B7A-C137-47FF-8D4B-86DFE8CEE19E}" sibTransId="{037528BB-FA02-4898-A964-EA0C218A0A4D}"/>
    <dgm:cxn modelId="{4170B7E4-26B9-4DBF-9222-F10CEB9B3A72}" type="presOf" srcId="{75734DB3-4459-46DF-AE27-AB505BD46E8E}" destId="{BD6D2C8E-2428-4CE7-9E0D-0C940DC692B3}" srcOrd="0" destOrd="0" presId="urn:microsoft.com/office/officeart/2005/8/layout/chevron2"/>
    <dgm:cxn modelId="{0E7BE1E9-18F3-4A6F-A27C-D86F6E3279FC}" type="presOf" srcId="{687AB680-8894-408F-A4A3-22BE1C3B12C8}" destId="{A176F528-D345-4A2E-9846-B8DD06F6ACB2}" srcOrd="0" destOrd="1" presId="urn:microsoft.com/office/officeart/2005/8/layout/chevron2"/>
    <dgm:cxn modelId="{51CB19A7-6901-4EE4-A956-22AE84C8A808}" type="presParOf" srcId="{E93E9178-EE01-40FE-85FE-99154A82C645}" destId="{31C566CD-82F6-499D-A548-38B952E04FF6}" srcOrd="0" destOrd="0" presId="urn:microsoft.com/office/officeart/2005/8/layout/chevron2"/>
    <dgm:cxn modelId="{2DBCF622-AFB6-4C6F-97FA-32F85A8216CA}" type="presParOf" srcId="{31C566CD-82F6-499D-A548-38B952E04FF6}" destId="{5A7D32AF-212C-4A89-9DB5-7B8DDFF3874B}" srcOrd="0" destOrd="0" presId="urn:microsoft.com/office/officeart/2005/8/layout/chevron2"/>
    <dgm:cxn modelId="{ABBF6D70-7809-4513-AF2C-5F9CEBC397F7}" type="presParOf" srcId="{31C566CD-82F6-499D-A548-38B952E04FF6}" destId="{A176F528-D345-4A2E-9846-B8DD06F6ACB2}" srcOrd="1" destOrd="0" presId="urn:microsoft.com/office/officeart/2005/8/layout/chevron2"/>
    <dgm:cxn modelId="{1F03DCD1-7280-46B0-B418-4B9E91125249}" type="presParOf" srcId="{E93E9178-EE01-40FE-85FE-99154A82C645}" destId="{6784B430-AB7D-4263-ACCA-E18B74D08358}" srcOrd="1" destOrd="0" presId="urn:microsoft.com/office/officeart/2005/8/layout/chevron2"/>
    <dgm:cxn modelId="{BD5BF6C8-C910-454B-812F-F532138E0DEC}" type="presParOf" srcId="{E93E9178-EE01-40FE-85FE-99154A82C645}" destId="{89D4305E-584C-4CB4-8826-B07A1B7224AB}" srcOrd="2" destOrd="0" presId="urn:microsoft.com/office/officeart/2005/8/layout/chevron2"/>
    <dgm:cxn modelId="{53285E8A-B30F-44C1-9E21-B771402F394F}" type="presParOf" srcId="{89D4305E-584C-4CB4-8826-B07A1B7224AB}" destId="{E58D2F21-CA93-49F6-ACE4-E4AB94B9776E}" srcOrd="0" destOrd="0" presId="urn:microsoft.com/office/officeart/2005/8/layout/chevron2"/>
    <dgm:cxn modelId="{91D262D5-770C-466A-B0D8-433A8AE4CB90}" type="presParOf" srcId="{89D4305E-584C-4CB4-8826-B07A1B7224AB}" destId="{4FFB6252-F474-4051-8C0F-EC92F51ACA52}" srcOrd="1" destOrd="0" presId="urn:microsoft.com/office/officeart/2005/8/layout/chevron2"/>
    <dgm:cxn modelId="{23489A37-8558-4090-9CBC-CBC0FC65BA8C}" type="presParOf" srcId="{E93E9178-EE01-40FE-85FE-99154A82C645}" destId="{1183B18B-DC43-4408-8DDC-D8181F0D9279}" srcOrd="3" destOrd="0" presId="urn:microsoft.com/office/officeart/2005/8/layout/chevron2"/>
    <dgm:cxn modelId="{20640FD2-BAF5-474D-90E3-47FA0CF52611}" type="presParOf" srcId="{E93E9178-EE01-40FE-85FE-99154A82C645}" destId="{3158FE73-FA2C-47AF-8E0F-5AAF934585F8}" srcOrd="4" destOrd="0" presId="urn:microsoft.com/office/officeart/2005/8/layout/chevron2"/>
    <dgm:cxn modelId="{BCE95814-C221-4D46-AA2C-D524D066AA80}" type="presParOf" srcId="{3158FE73-FA2C-47AF-8E0F-5AAF934585F8}" destId="{34918027-A09B-4E2B-9596-917A4ADD1C47}" srcOrd="0" destOrd="0" presId="urn:microsoft.com/office/officeart/2005/8/layout/chevron2"/>
    <dgm:cxn modelId="{05D8EABF-CD85-4BF2-83CA-C1A85EAC3F7D}" type="presParOf" srcId="{3158FE73-FA2C-47AF-8E0F-5AAF934585F8}" destId="{3F1BDC57-A614-4B13-8CB0-C6665005994C}" srcOrd="1" destOrd="0" presId="urn:microsoft.com/office/officeart/2005/8/layout/chevron2"/>
    <dgm:cxn modelId="{73900494-18E2-43A2-A1A9-ABB86C0B9217}" type="presParOf" srcId="{E93E9178-EE01-40FE-85FE-99154A82C645}" destId="{4BBD0A6C-944B-4628-9FE8-F094C209533D}" srcOrd="5" destOrd="0" presId="urn:microsoft.com/office/officeart/2005/8/layout/chevron2"/>
    <dgm:cxn modelId="{2A86EB3F-DEA8-476B-9585-62C9B1C106D2}" type="presParOf" srcId="{E93E9178-EE01-40FE-85FE-99154A82C645}" destId="{147B65D2-C70D-4683-9987-783FC92338C4}" srcOrd="6" destOrd="0" presId="urn:microsoft.com/office/officeart/2005/8/layout/chevron2"/>
    <dgm:cxn modelId="{F761D05E-95A5-4063-A44E-AAFD23ADB504}" type="presParOf" srcId="{147B65D2-C70D-4683-9987-783FC92338C4}" destId="{BD6D2C8E-2428-4CE7-9E0D-0C940DC692B3}" srcOrd="0" destOrd="0" presId="urn:microsoft.com/office/officeart/2005/8/layout/chevron2"/>
    <dgm:cxn modelId="{2B552B48-4654-4B53-8AA8-31DE14CD813D}" type="presParOf" srcId="{147B65D2-C70D-4683-9987-783FC92338C4}" destId="{7919BC89-2C31-461F-8DAD-F861258866D5}"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7D32AF-212C-4A89-9DB5-7B8DDFF3874B}">
      <dsp:nvSpPr>
        <dsp:cNvPr id="0" name=""/>
        <dsp:cNvSpPr/>
      </dsp:nvSpPr>
      <dsp:spPr>
        <a:xfrm rot="5400000">
          <a:off x="-169068" y="169670"/>
          <a:ext cx="1127124" cy="788987"/>
        </a:xfrm>
        <a:prstGeom prst="chevron">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Q1</a:t>
          </a:r>
          <a:endParaRPr lang="uk-UA" sz="2200" kern="1200" dirty="0"/>
        </a:p>
      </dsp:txBody>
      <dsp:txXfrm rot="-5400000">
        <a:off x="1" y="395096"/>
        <a:ext cx="788987" cy="338137"/>
      </dsp:txXfrm>
    </dsp:sp>
    <dsp:sp modelId="{A176F528-D345-4A2E-9846-B8DD06F6ACB2}">
      <dsp:nvSpPr>
        <dsp:cNvPr id="0" name=""/>
        <dsp:cNvSpPr/>
      </dsp:nvSpPr>
      <dsp:spPr>
        <a:xfrm rot="5400000">
          <a:off x="3918794" y="-3129806"/>
          <a:ext cx="732631" cy="6992244"/>
        </a:xfrm>
        <a:prstGeom prst="round2Same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AU" sz="1200" i="1" kern="1200" dirty="0"/>
            <a:t>May – July, 2024</a:t>
          </a:r>
          <a:endParaRPr lang="uk-UA" sz="1200" i="1" kern="1200" dirty="0"/>
        </a:p>
        <a:p>
          <a:pPr marL="114300" lvl="1" indent="-114300" algn="l" defTabSz="533400">
            <a:lnSpc>
              <a:spcPct val="90000"/>
            </a:lnSpc>
            <a:spcBef>
              <a:spcPct val="0"/>
            </a:spcBef>
            <a:spcAft>
              <a:spcPct val="15000"/>
            </a:spcAft>
            <a:buChar char="•"/>
          </a:pPr>
          <a:r>
            <a:rPr lang="en-US" sz="1200" kern="1200" dirty="0"/>
            <a:t>Analysis of global air traffic losses caused by closing of Ukrainian airspace due  </a:t>
          </a:r>
          <a:r>
            <a:rPr lang="en-AU" sz="1200" kern="1200" dirty="0"/>
            <a:t>to Russian military invasion</a:t>
          </a:r>
          <a:endParaRPr lang="uk-UA" sz="1200" kern="1200" dirty="0"/>
        </a:p>
      </dsp:txBody>
      <dsp:txXfrm rot="-5400000">
        <a:off x="788988" y="35764"/>
        <a:ext cx="6956480" cy="661103"/>
      </dsp:txXfrm>
    </dsp:sp>
    <dsp:sp modelId="{E58D2F21-CA93-49F6-ACE4-E4AB94B9776E}">
      <dsp:nvSpPr>
        <dsp:cNvPr id="0" name=""/>
        <dsp:cNvSpPr/>
      </dsp:nvSpPr>
      <dsp:spPr>
        <a:xfrm rot="5400000">
          <a:off x="-169068" y="1148227"/>
          <a:ext cx="1127124" cy="788987"/>
        </a:xfrm>
        <a:prstGeom prst="chevron">
          <a:avLst/>
        </a:prstGeom>
        <a:solidFill>
          <a:schemeClr val="accent5">
            <a:hueOff val="-2252848"/>
            <a:satOff val="-5806"/>
            <a:lumOff val="-3922"/>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Q2</a:t>
          </a:r>
          <a:endParaRPr lang="uk-UA" sz="2200" kern="1200" dirty="0"/>
        </a:p>
      </dsp:txBody>
      <dsp:txXfrm rot="-5400000">
        <a:off x="1" y="1373653"/>
        <a:ext cx="788987" cy="338137"/>
      </dsp:txXfrm>
    </dsp:sp>
    <dsp:sp modelId="{4FFB6252-F474-4051-8C0F-EC92F51ACA52}">
      <dsp:nvSpPr>
        <dsp:cNvPr id="0" name=""/>
        <dsp:cNvSpPr/>
      </dsp:nvSpPr>
      <dsp:spPr>
        <a:xfrm rot="5400000">
          <a:off x="3918794" y="-2150647"/>
          <a:ext cx="732631" cy="6992244"/>
        </a:xfrm>
        <a:prstGeom prst="round2SameRect">
          <a:avLst/>
        </a:prstGeom>
        <a:solidFill>
          <a:schemeClr val="lt1">
            <a:alpha val="90000"/>
            <a:hueOff val="0"/>
            <a:satOff val="0"/>
            <a:lumOff val="0"/>
            <a:alphaOff val="0"/>
          </a:schemeClr>
        </a:solidFill>
        <a:ln w="12700" cap="flat" cmpd="sng" algn="ctr">
          <a:solidFill>
            <a:schemeClr val="accent5">
              <a:hueOff val="-2252848"/>
              <a:satOff val="-5806"/>
              <a:lumOff val="-3922"/>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AU" sz="1200" i="1" kern="1200" dirty="0"/>
            <a:t>August – October, 2024</a:t>
          </a:r>
          <a:endParaRPr lang="uk-UA" sz="1200" i="1" kern="1200" dirty="0"/>
        </a:p>
        <a:p>
          <a:pPr marL="114300" lvl="1" indent="-114300" algn="l" defTabSz="533400">
            <a:lnSpc>
              <a:spcPct val="90000"/>
            </a:lnSpc>
            <a:spcBef>
              <a:spcPct val="0"/>
            </a:spcBef>
            <a:spcAft>
              <a:spcPct val="15000"/>
            </a:spcAft>
            <a:buChar char="•"/>
          </a:pPr>
          <a:r>
            <a:rPr lang="en-US" sz="1200" kern="1200" dirty="0"/>
            <a:t>Evaluation of positioning performance losses in European airspace due to Ukrainian air navigation network lock</a:t>
          </a:r>
          <a:endParaRPr lang="uk-UA" sz="1200" kern="1200" dirty="0"/>
        </a:p>
      </dsp:txBody>
      <dsp:txXfrm rot="-5400000">
        <a:off x="788988" y="1014923"/>
        <a:ext cx="6956480" cy="661103"/>
      </dsp:txXfrm>
    </dsp:sp>
    <dsp:sp modelId="{34918027-A09B-4E2B-9596-917A4ADD1C47}">
      <dsp:nvSpPr>
        <dsp:cNvPr id="0" name=""/>
        <dsp:cNvSpPr/>
      </dsp:nvSpPr>
      <dsp:spPr>
        <a:xfrm rot="5400000">
          <a:off x="-169068" y="2126784"/>
          <a:ext cx="1127124" cy="788987"/>
        </a:xfrm>
        <a:prstGeom prst="chevron">
          <a:avLst/>
        </a:prstGeom>
        <a:solidFill>
          <a:schemeClr val="accent5">
            <a:hueOff val="-4505695"/>
            <a:satOff val="-11613"/>
            <a:lumOff val="-7843"/>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Q3</a:t>
          </a:r>
          <a:endParaRPr lang="uk-UA" sz="2200" kern="1200" dirty="0"/>
        </a:p>
      </dsp:txBody>
      <dsp:txXfrm rot="-5400000">
        <a:off x="1" y="2352210"/>
        <a:ext cx="788987" cy="338137"/>
      </dsp:txXfrm>
    </dsp:sp>
    <dsp:sp modelId="{3F1BDC57-A614-4B13-8CB0-C6665005994C}">
      <dsp:nvSpPr>
        <dsp:cNvPr id="0" name=""/>
        <dsp:cNvSpPr/>
      </dsp:nvSpPr>
      <dsp:spPr>
        <a:xfrm rot="5400000">
          <a:off x="3918794" y="-1172090"/>
          <a:ext cx="732631" cy="6992244"/>
        </a:xfrm>
        <a:prstGeom prst="round2SameRect">
          <a:avLst/>
        </a:prstGeom>
        <a:solidFill>
          <a:schemeClr val="lt1">
            <a:alpha val="90000"/>
            <a:hueOff val="0"/>
            <a:satOff val="0"/>
            <a:lumOff val="0"/>
            <a:alphaOff val="0"/>
          </a:schemeClr>
        </a:solidFill>
        <a:ln w="12700" cap="flat" cmpd="sng" algn="ctr">
          <a:solidFill>
            <a:schemeClr val="accent5">
              <a:hueOff val="-4505695"/>
              <a:satOff val="-11613"/>
              <a:lumOff val="-784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AU" sz="1200" i="1" kern="1200" dirty="0"/>
            <a:t>November 2024 – January 2025</a:t>
          </a:r>
          <a:endParaRPr lang="uk-UA" sz="1200" i="1" kern="1200" dirty="0"/>
        </a:p>
        <a:p>
          <a:pPr marL="114300" lvl="1" indent="-114300" algn="l" defTabSz="533400">
            <a:lnSpc>
              <a:spcPct val="90000"/>
            </a:lnSpc>
            <a:spcBef>
              <a:spcPct val="0"/>
            </a:spcBef>
            <a:spcAft>
              <a:spcPct val="15000"/>
            </a:spcAft>
            <a:buChar char="•"/>
          </a:pPr>
          <a:r>
            <a:rPr lang="en-US" sz="1200" kern="1200" dirty="0"/>
            <a:t>Analysis of Ukrainian air navigation network configuration before February </a:t>
          </a:r>
          <a:r>
            <a:rPr lang="uk-UA" sz="1200" kern="1200" dirty="0"/>
            <a:t>24, 2022</a:t>
          </a:r>
        </a:p>
      </dsp:txBody>
      <dsp:txXfrm rot="-5400000">
        <a:off x="788988" y="1993480"/>
        <a:ext cx="6956480" cy="661103"/>
      </dsp:txXfrm>
    </dsp:sp>
    <dsp:sp modelId="{BD6D2C8E-2428-4CE7-9E0D-0C940DC692B3}">
      <dsp:nvSpPr>
        <dsp:cNvPr id="0" name=""/>
        <dsp:cNvSpPr/>
      </dsp:nvSpPr>
      <dsp:spPr>
        <a:xfrm rot="5400000">
          <a:off x="-169068" y="3105342"/>
          <a:ext cx="1127124" cy="788987"/>
        </a:xfrm>
        <a:prstGeom prst="chevron">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US" sz="2200" kern="1200" dirty="0"/>
            <a:t>Q4</a:t>
          </a:r>
          <a:endParaRPr lang="uk-UA" sz="2200" kern="1200" dirty="0"/>
        </a:p>
      </dsp:txBody>
      <dsp:txXfrm rot="-5400000">
        <a:off x="1" y="3330768"/>
        <a:ext cx="788987" cy="338137"/>
      </dsp:txXfrm>
    </dsp:sp>
    <dsp:sp modelId="{7919BC89-2C31-461F-8DAD-F861258866D5}">
      <dsp:nvSpPr>
        <dsp:cNvPr id="0" name=""/>
        <dsp:cNvSpPr/>
      </dsp:nvSpPr>
      <dsp:spPr>
        <a:xfrm rot="5400000">
          <a:off x="3918794" y="-193532"/>
          <a:ext cx="732631" cy="6992244"/>
        </a:xfrm>
        <a:prstGeom prst="round2SameRect">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en-AU" sz="1200" i="1" kern="1200" dirty="0"/>
            <a:t>February – April, 2025 </a:t>
          </a:r>
          <a:endParaRPr lang="uk-UA" sz="1200" i="1" kern="1200" dirty="0"/>
        </a:p>
        <a:p>
          <a:pPr marL="114300" lvl="1" indent="-114300" algn="l" defTabSz="533400">
            <a:lnSpc>
              <a:spcPct val="90000"/>
            </a:lnSpc>
            <a:spcBef>
              <a:spcPct val="0"/>
            </a:spcBef>
            <a:spcAft>
              <a:spcPct val="15000"/>
            </a:spcAft>
            <a:buChar char="•"/>
          </a:pPr>
          <a:r>
            <a:rPr lang="en-US" sz="1200" kern="1200" dirty="0"/>
            <a:t>design recommendations for Ukrainian air navigation service provider of possible scenarios of network modernization to increase network operational efficiency and safety </a:t>
          </a:r>
          <a:r>
            <a:rPr lang="en-AU" sz="1200" kern="1200" dirty="0"/>
            <a:t>of civil air transportation</a:t>
          </a:r>
          <a:endParaRPr lang="uk-UA" sz="1200" kern="1200" dirty="0"/>
        </a:p>
      </dsp:txBody>
      <dsp:txXfrm rot="-5400000">
        <a:off x="788988" y="2972038"/>
        <a:ext cx="6956480" cy="66110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B537C2-BB9B-48D1-B6C2-543E2602697D}" type="datetimeFigureOut">
              <a:rPr lang="en-US" smtClean="0"/>
              <a:t>25-Mar-25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FE1DFB-AF7C-45CD-8445-4971D8264961}" type="slidenum">
              <a:rPr lang="en-US" smtClean="0"/>
              <a:t>‹#›</a:t>
            </a:fld>
            <a:endParaRPr lang="en-US"/>
          </a:p>
        </p:txBody>
      </p:sp>
    </p:spTree>
    <p:extLst>
      <p:ext uri="{BB962C8B-B14F-4D97-AF65-F5344CB8AC3E}">
        <p14:creationId xmlns:p14="http://schemas.microsoft.com/office/powerpoint/2010/main" val="3154991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 Our r</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esearch is focused on studying the effect of the war in Ukraine on the global air transportation system and analysis of the impact of locked Ukrainian navigational aids network on services in European airspace. Research is structured in 4 main parts presented here… </a:t>
            </a:r>
            <a:endParaRPr lang="uk-UA" dirty="0"/>
          </a:p>
        </p:txBody>
      </p:sp>
      <p:sp>
        <p:nvSpPr>
          <p:cNvPr id="4" name="Номер слайда 3"/>
          <p:cNvSpPr>
            <a:spLocks noGrp="1"/>
          </p:cNvSpPr>
          <p:nvPr>
            <p:ph type="sldNum" sz="quarter" idx="5"/>
          </p:nvPr>
        </p:nvSpPr>
        <p:spPr/>
        <p:txBody>
          <a:bodyPr/>
          <a:lstStyle/>
          <a:p>
            <a:fld id="{BBFE1DFB-AF7C-45CD-8445-4971D8264961}" type="slidenum">
              <a:rPr lang="en-US" smtClean="0"/>
              <a:t>3</a:t>
            </a:fld>
            <a:endParaRPr lang="en-US"/>
          </a:p>
        </p:txBody>
      </p:sp>
    </p:spTree>
    <p:extLst>
      <p:ext uri="{BB962C8B-B14F-4D97-AF65-F5344CB8AC3E}">
        <p14:creationId xmlns:p14="http://schemas.microsoft.com/office/powerpoint/2010/main" val="31336647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During our visit we have multiple things to do. But the most exciting was that our partners organized a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collaborative meeting with experts and representatives from </a:t>
            </a:r>
            <a:r>
              <a:rPr lang="en-US" sz="1800" i="1" dirty="0" err="1">
                <a:effectLst/>
                <a:latin typeface="Calibri" panose="020F0502020204030204" pitchFamily="34" charset="0"/>
                <a:ea typeface="Times New Roman" panose="02020603050405020304" pitchFamily="18" charset="0"/>
                <a:cs typeface="Times New Roman" panose="02020603050405020304" pitchFamily="18" charset="0"/>
              </a:rPr>
              <a:t>AirNav</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 Ireland to discuss the obtained results.</a:t>
            </a:r>
            <a:endParaRPr lang="uk-UA" dirty="0"/>
          </a:p>
        </p:txBody>
      </p:sp>
      <p:sp>
        <p:nvSpPr>
          <p:cNvPr id="4" name="Номер слайда 3"/>
          <p:cNvSpPr>
            <a:spLocks noGrp="1"/>
          </p:cNvSpPr>
          <p:nvPr>
            <p:ph type="sldNum" sz="quarter" idx="5"/>
          </p:nvPr>
        </p:nvSpPr>
        <p:spPr/>
        <p:txBody>
          <a:bodyPr/>
          <a:lstStyle/>
          <a:p>
            <a:fld id="{BBFE1DFB-AF7C-45CD-8445-4971D8264961}" type="slidenum">
              <a:rPr lang="en-US" smtClean="0"/>
              <a:t>12</a:t>
            </a:fld>
            <a:endParaRPr lang="en-US"/>
          </a:p>
        </p:txBody>
      </p:sp>
    </p:spTree>
    <p:extLst>
      <p:ext uri="{BB962C8B-B14F-4D97-AF65-F5344CB8AC3E}">
        <p14:creationId xmlns:p14="http://schemas.microsoft.com/office/powerpoint/2010/main" val="11663743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the framework of the project our team participated in multiple scholar events. Results have been published in top scholar journals. </a:t>
            </a:r>
            <a:endParaRPr lang="uk-UA" dirty="0"/>
          </a:p>
        </p:txBody>
      </p:sp>
      <p:sp>
        <p:nvSpPr>
          <p:cNvPr id="4" name="Номер слайда 3"/>
          <p:cNvSpPr>
            <a:spLocks noGrp="1"/>
          </p:cNvSpPr>
          <p:nvPr>
            <p:ph type="sldNum" sz="quarter" idx="5"/>
          </p:nvPr>
        </p:nvSpPr>
        <p:spPr/>
        <p:txBody>
          <a:bodyPr/>
          <a:lstStyle/>
          <a:p>
            <a:fld id="{BBFE1DFB-AF7C-45CD-8445-4971D8264961}" type="slidenum">
              <a:rPr lang="en-US" smtClean="0"/>
              <a:t>13</a:t>
            </a:fld>
            <a:endParaRPr lang="en-US"/>
          </a:p>
        </p:txBody>
      </p:sp>
    </p:spTree>
    <p:extLst>
      <p:ext uri="{BB962C8B-B14F-4D97-AF65-F5344CB8AC3E}">
        <p14:creationId xmlns:p14="http://schemas.microsoft.com/office/powerpoint/2010/main" val="36231318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the first part we </a:t>
            </a:r>
            <a:r>
              <a:rPr lang="en-US" sz="1800" i="1" dirty="0" err="1">
                <a:effectLst/>
                <a:latin typeface="Calibri" panose="020F0502020204030204" pitchFamily="34" charset="0"/>
                <a:ea typeface="Times New Roman" panose="02020603050405020304" pitchFamily="18" charset="0"/>
                <a:cs typeface="Times New Roman" panose="02020603050405020304" pitchFamily="18" charset="0"/>
              </a:rPr>
              <a:t>Analysed</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 global air traffic losses caused by closing of Ukrainian airspace due to Russian military invasion.</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War in Ukraine caused the closing of Ukrainian airspace on Feb 24, 2022 and significantly limited the airspaces of the Russian Federation and Belarus. In addition, Airspaces of countries in the Middle East region are at high risk of military action. The joint area of involved airspaces is the biggest airspace segregation from the period of the “Cold War”. The configuration of involved airspace caused direct flight connections between Europe and Asian destinations and between Asia and American Airports. </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Our team provide</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Airspace analysis of the affected area</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Identified the top 100 most affected flight connections</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Developed a model for airspace significance estimation</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Analyzed redistribution of air traffic flows and airport </a:t>
            </a:r>
            <a:br>
              <a:rPr lang="en-US" sz="1800" i="1" dirty="0">
                <a:effectLst/>
                <a:latin typeface="Calibri" panose="020F0502020204030204" pitchFamily="34" charset="0"/>
                <a:ea typeface="Times New Roman" panose="02020603050405020304" pitchFamily="18" charset="0"/>
                <a:cs typeface="Times New Roman" panose="02020603050405020304" pitchFamily="18" charset="0"/>
              </a:rPr>
            </a:b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demand in neighboring countries to Ukraine</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Arial" panose="020B0604020202020204" pitchFamily="34" charset="0"/>
              <a:buChar char="•"/>
              <a:tabLst>
                <a:tab pos="457200" algn="l"/>
              </a:tabLst>
            </a:pP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Estimated losses in transit air traffic</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Номер слайда 3"/>
          <p:cNvSpPr>
            <a:spLocks noGrp="1"/>
          </p:cNvSpPr>
          <p:nvPr>
            <p:ph type="sldNum" sz="quarter" idx="5"/>
          </p:nvPr>
        </p:nvSpPr>
        <p:spPr/>
        <p:txBody>
          <a:bodyPr/>
          <a:lstStyle/>
          <a:p>
            <a:fld id="{BBFE1DFB-AF7C-45CD-8445-4971D8264961}" type="slidenum">
              <a:rPr lang="en-US" smtClean="0"/>
              <a:t>4</a:t>
            </a:fld>
            <a:endParaRPr lang="en-US"/>
          </a:p>
        </p:txBody>
      </p:sp>
    </p:spTree>
    <p:extLst>
      <p:ext uri="{BB962C8B-B14F-4D97-AF65-F5344CB8AC3E}">
        <p14:creationId xmlns:p14="http://schemas.microsoft.com/office/powerpoint/2010/main" val="1802808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we analyzed air traffic flow redistribution in Eastern Europe based on trajectory data obtained by ADS-B technology and identified detour trajectories. It helps to analyze…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extra </a:t>
            </a:r>
            <a:r>
              <a:rPr lang="en-US" sz="1800" i="1" dirty="0" err="1">
                <a:effectLst/>
                <a:latin typeface="Calibri" panose="020F0502020204030204" pitchFamily="34" charset="0"/>
                <a:ea typeface="Times New Roman" panose="02020603050405020304" pitchFamily="18" charset="0"/>
                <a:cs typeface="Times New Roman" panose="02020603050405020304" pitchFamily="18" charset="0"/>
              </a:rPr>
              <a:t>traj</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 number of flights, Extra emission and additional ANC</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In this table you can see results of one week traffic analysis in July 2024. Also, we analyzed losses of airlines caused by using detour trajectories and losses of Ukrainian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ANSP</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due to not providing air navigation services.</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Номер слайда 3"/>
          <p:cNvSpPr>
            <a:spLocks noGrp="1"/>
          </p:cNvSpPr>
          <p:nvPr>
            <p:ph type="sldNum" sz="quarter" idx="5"/>
          </p:nvPr>
        </p:nvSpPr>
        <p:spPr/>
        <p:txBody>
          <a:bodyPr/>
          <a:lstStyle/>
          <a:p>
            <a:fld id="{BBFE1DFB-AF7C-45CD-8445-4971D8264961}" type="slidenum">
              <a:rPr lang="en-US" smtClean="0"/>
              <a:t>5</a:t>
            </a:fld>
            <a:endParaRPr lang="en-US"/>
          </a:p>
        </p:txBody>
      </p:sp>
    </p:spTree>
    <p:extLst>
      <p:ext uri="{BB962C8B-B14F-4D97-AF65-F5344CB8AC3E}">
        <p14:creationId xmlns:p14="http://schemas.microsoft.com/office/powerpoint/2010/main" val="1913087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Civil aviation uses networks of navigation aids as backup positioning technology in case of GNSS lock. On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feb</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24, 2022 Ukrainian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ANSP</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suspended all services including the network of navigation aids.  Services of Ukrainian network have been provided in neighboring airspaces before its suspension. Our team has been working on the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evaluation of positioning performance losses in Euro airspace due to </a:t>
            </a:r>
            <a:r>
              <a:rPr lang="en-US" sz="1800" i="1" dirty="0" err="1">
                <a:effectLst/>
                <a:latin typeface="Calibri" panose="020F0502020204030204" pitchFamily="34" charset="0"/>
                <a:ea typeface="Times New Roman" panose="02020603050405020304" pitchFamily="18" charset="0"/>
                <a:cs typeface="Times New Roman" panose="02020603050405020304" pitchFamily="18" charset="0"/>
              </a:rPr>
              <a:t>Uk</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 air navigation network lock</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It was detected that accuracy of positioning does not affected however reliability parameters were reduced. Results of losses in the number of available pairs of navigation aids are shown here for each affected area.</a:t>
            </a:r>
            <a:endParaRPr lang="uk-UA" dirty="0"/>
          </a:p>
        </p:txBody>
      </p:sp>
      <p:sp>
        <p:nvSpPr>
          <p:cNvPr id="4" name="Номер слайда 3"/>
          <p:cNvSpPr>
            <a:spLocks noGrp="1"/>
          </p:cNvSpPr>
          <p:nvPr>
            <p:ph type="sldNum" sz="quarter" idx="5"/>
          </p:nvPr>
        </p:nvSpPr>
        <p:spPr/>
        <p:txBody>
          <a:bodyPr/>
          <a:lstStyle/>
          <a:p>
            <a:fld id="{BBFE1DFB-AF7C-45CD-8445-4971D8264961}" type="slidenum">
              <a:rPr lang="en-US" smtClean="0"/>
              <a:t>6</a:t>
            </a:fld>
            <a:endParaRPr lang="en-US"/>
          </a:p>
        </p:txBody>
      </p:sp>
    </p:spTree>
    <p:extLst>
      <p:ext uri="{BB962C8B-B14F-4D97-AF65-F5344CB8AC3E}">
        <p14:creationId xmlns:p14="http://schemas.microsoft.com/office/powerpoint/2010/main" val="37636860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Also we provide </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Analysis of Ukrainian air navigation network configuration</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to estimate availably area of the particular level of precision for positioning my navigation aids for different stages of network development and check correspondence with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RNAV</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requirements for civil aviation. </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Номер слайда 3"/>
          <p:cNvSpPr>
            <a:spLocks noGrp="1"/>
          </p:cNvSpPr>
          <p:nvPr>
            <p:ph type="sldNum" sz="quarter" idx="5"/>
          </p:nvPr>
        </p:nvSpPr>
        <p:spPr/>
        <p:txBody>
          <a:bodyPr/>
          <a:lstStyle/>
          <a:p>
            <a:fld id="{BBFE1DFB-AF7C-45CD-8445-4971D8264961}" type="slidenum">
              <a:rPr lang="en-US" smtClean="0"/>
              <a:t>7</a:t>
            </a:fld>
            <a:endParaRPr lang="en-US"/>
          </a:p>
        </p:txBody>
      </p:sp>
    </p:spTree>
    <p:extLst>
      <p:ext uri="{BB962C8B-B14F-4D97-AF65-F5344CB8AC3E}">
        <p14:creationId xmlns:p14="http://schemas.microsoft.com/office/powerpoint/2010/main" val="391594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Here is our team at Kyiv Aviation Institute. Nataliia, Maksym and I. If you visit Kyiv You are welcome to our laboratory of avionics and navigation equipment in KAI. </a:t>
            </a:r>
            <a:endParaRPr lang="uk-UA" dirty="0"/>
          </a:p>
        </p:txBody>
      </p:sp>
      <p:sp>
        <p:nvSpPr>
          <p:cNvPr id="4" name="Номер слайда 3"/>
          <p:cNvSpPr>
            <a:spLocks noGrp="1"/>
          </p:cNvSpPr>
          <p:nvPr>
            <p:ph type="sldNum" sz="quarter" idx="5"/>
          </p:nvPr>
        </p:nvSpPr>
        <p:spPr/>
        <p:txBody>
          <a:bodyPr/>
          <a:lstStyle/>
          <a:p>
            <a:fld id="{BBFE1DFB-AF7C-45CD-8445-4971D8264961}" type="slidenum">
              <a:rPr lang="en-US" smtClean="0"/>
              <a:t>8</a:t>
            </a:fld>
            <a:endParaRPr lang="en-US"/>
          </a:p>
        </p:txBody>
      </p:sp>
    </p:spTree>
    <p:extLst>
      <p:ext uri="{BB962C8B-B14F-4D97-AF65-F5344CB8AC3E}">
        <p14:creationId xmlns:p14="http://schemas.microsoft.com/office/powerpoint/2010/main" val="846476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project has been coordinated with Ukrainian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ANSP</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Our team communicates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ANSP</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with different questions and two official meetings have been organized between our team and representatives of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ANSP</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in June and December 2024.</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Номер слайда 3"/>
          <p:cNvSpPr>
            <a:spLocks noGrp="1"/>
          </p:cNvSpPr>
          <p:nvPr>
            <p:ph type="sldNum" sz="quarter" idx="5"/>
          </p:nvPr>
        </p:nvSpPr>
        <p:spPr/>
        <p:txBody>
          <a:bodyPr/>
          <a:lstStyle/>
          <a:p>
            <a:fld id="{BBFE1DFB-AF7C-45CD-8445-4971D8264961}" type="slidenum">
              <a:rPr lang="en-US" smtClean="0"/>
              <a:t>9</a:t>
            </a:fld>
            <a:endParaRPr lang="en-US"/>
          </a:p>
        </p:txBody>
      </p:sp>
    </p:spTree>
    <p:extLst>
      <p:ext uri="{BB962C8B-B14F-4D97-AF65-F5344CB8AC3E}">
        <p14:creationId xmlns:p14="http://schemas.microsoft.com/office/powerpoint/2010/main" val="2533884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Our team organized two scholar events in KAI workshop on Algorithms of Data Processing (Nov) and International Workshop on Advances in Civil Aviation Systems Development (just previous week). Both events were organized in-person.</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Номер слайда 3"/>
          <p:cNvSpPr>
            <a:spLocks noGrp="1"/>
          </p:cNvSpPr>
          <p:nvPr>
            <p:ph type="sldNum" sz="quarter" idx="5"/>
          </p:nvPr>
        </p:nvSpPr>
        <p:spPr/>
        <p:txBody>
          <a:bodyPr/>
          <a:lstStyle/>
          <a:p>
            <a:fld id="{BBFE1DFB-AF7C-45CD-8445-4971D8264961}" type="slidenum">
              <a:rPr lang="en-US" smtClean="0"/>
              <a:t>10</a:t>
            </a:fld>
            <a:endParaRPr lang="en-US"/>
          </a:p>
        </p:txBody>
      </p:sp>
    </p:spTree>
    <p:extLst>
      <p:ext uri="{BB962C8B-B14F-4D97-AF65-F5344CB8AC3E}">
        <p14:creationId xmlns:p14="http://schemas.microsoft.com/office/powerpoint/2010/main" val="18236639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a:lnSpc>
                <a:spcPct val="107000"/>
              </a:lnSpc>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project is in collaboration with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DCU</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r>
              <a:rPr lang="en-US" sz="1800" i="1" dirty="0" err="1">
                <a:effectLst/>
                <a:latin typeface="Calibri" panose="020F0502020204030204" pitchFamily="34" charset="0"/>
                <a:ea typeface="Times New Roman" panose="02020603050405020304" pitchFamily="18" charset="0"/>
                <a:cs typeface="Times New Roman" panose="02020603050405020304" pitchFamily="18" charset="0"/>
              </a:rPr>
              <a:t>DCU</a:t>
            </a:r>
            <a:r>
              <a:rPr lang="en-US" sz="1800" i="1" dirty="0">
                <a:effectLst/>
                <a:latin typeface="Calibri" panose="020F0502020204030204" pitchFamily="34" charset="0"/>
                <a:ea typeface="Times New Roman" panose="02020603050405020304" pitchFamily="18" charset="0"/>
                <a:cs typeface="Times New Roman" panose="02020603050405020304" pitchFamily="18" charset="0"/>
              </a:rPr>
              <a:t> team is mostly involved in the scientific investigation of air transportation development analysis, sustainable development of civil aviation, fee optimization, and carbon dioxide emission minimization in aviation</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Many Thanks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EURIZON</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Staff Exchange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Programme</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for the possibility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fo</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me and Maksym to visit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DCU</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in Jan 2025.</a:t>
            </a:r>
            <a:endParaRPr lang="uk-UA"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uk-UA" dirty="0"/>
          </a:p>
        </p:txBody>
      </p:sp>
      <p:sp>
        <p:nvSpPr>
          <p:cNvPr id="4" name="Номер слайда 3"/>
          <p:cNvSpPr>
            <a:spLocks noGrp="1"/>
          </p:cNvSpPr>
          <p:nvPr>
            <p:ph type="sldNum" sz="quarter" idx="5"/>
          </p:nvPr>
        </p:nvSpPr>
        <p:spPr/>
        <p:txBody>
          <a:bodyPr/>
          <a:lstStyle/>
          <a:p>
            <a:fld id="{BBFE1DFB-AF7C-45CD-8445-4971D8264961}" type="slidenum">
              <a:rPr lang="en-US" smtClean="0"/>
              <a:t>11</a:t>
            </a:fld>
            <a:endParaRPr lang="en-US"/>
          </a:p>
        </p:txBody>
      </p:sp>
    </p:spTree>
    <p:extLst>
      <p:ext uri="{BB962C8B-B14F-4D97-AF65-F5344CB8AC3E}">
        <p14:creationId xmlns:p14="http://schemas.microsoft.com/office/powerpoint/2010/main" val="2887431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79FD9F-4704-46F7-BA7A-4CDCEDB9C8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8B03D8-6F12-43C4-81C8-9C7AC3C771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4CC18B3-D379-4E68-9374-7627713CA0AA}"/>
              </a:ext>
            </a:extLst>
          </p:cNvPr>
          <p:cNvSpPr>
            <a:spLocks noGrp="1"/>
          </p:cNvSpPr>
          <p:nvPr>
            <p:ph type="dt" sz="half" idx="10"/>
          </p:nvPr>
        </p:nvSpPr>
        <p:spPr/>
        <p:txBody>
          <a:bodyPr/>
          <a:lstStyle/>
          <a:p>
            <a:fld id="{CF130B4F-1119-462A-867E-8B75750116B8}" type="datetime1">
              <a:rPr lang="en-US" smtClean="0"/>
              <a:t>25-Mar-25</a:t>
            </a:fld>
            <a:endParaRPr lang="en-US"/>
          </a:p>
        </p:txBody>
      </p:sp>
      <p:sp>
        <p:nvSpPr>
          <p:cNvPr id="5" name="Footer Placeholder 4">
            <a:extLst>
              <a:ext uri="{FF2B5EF4-FFF2-40B4-BE49-F238E27FC236}">
                <a16:creationId xmlns:a16="http://schemas.microsoft.com/office/drawing/2014/main" id="{7DBC7B48-36B7-464F-AA95-F43FC96C1C9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2BBB6A-2EA3-46C7-8536-34DF92323AAC}"/>
              </a:ext>
            </a:extLst>
          </p:cNvPr>
          <p:cNvSpPr>
            <a:spLocks noGrp="1"/>
          </p:cNvSpPr>
          <p:nvPr>
            <p:ph type="sldNum" sz="quarter" idx="12"/>
          </p:nvPr>
        </p:nvSpPr>
        <p:spPr/>
        <p:txBody>
          <a:bodyPr/>
          <a:lstStyle/>
          <a:p>
            <a:fld id="{816A304F-65C8-4975-9904-5A915DF049C6}" type="slidenum">
              <a:rPr lang="en-US" smtClean="0"/>
              <a:t>‹#›</a:t>
            </a:fld>
            <a:endParaRPr lang="en-US"/>
          </a:p>
        </p:txBody>
      </p:sp>
    </p:spTree>
    <p:extLst>
      <p:ext uri="{BB962C8B-B14F-4D97-AF65-F5344CB8AC3E}">
        <p14:creationId xmlns:p14="http://schemas.microsoft.com/office/powerpoint/2010/main" val="25735558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657F3-7329-4A0E-9AA5-21AB2BBB899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492A814-7009-4BFF-96AA-FE651204594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A45603-0E74-41EA-9D9E-FA9CDE432A7B}"/>
              </a:ext>
            </a:extLst>
          </p:cNvPr>
          <p:cNvSpPr>
            <a:spLocks noGrp="1"/>
          </p:cNvSpPr>
          <p:nvPr>
            <p:ph type="dt" sz="half" idx="10"/>
          </p:nvPr>
        </p:nvSpPr>
        <p:spPr/>
        <p:txBody>
          <a:bodyPr/>
          <a:lstStyle/>
          <a:p>
            <a:fld id="{7A71FE48-80AE-496C-ADF9-571B7F88580F}" type="datetime1">
              <a:rPr lang="en-US" smtClean="0"/>
              <a:t>25-Mar-25</a:t>
            </a:fld>
            <a:endParaRPr lang="en-US"/>
          </a:p>
        </p:txBody>
      </p:sp>
      <p:sp>
        <p:nvSpPr>
          <p:cNvPr id="5" name="Footer Placeholder 4">
            <a:extLst>
              <a:ext uri="{FF2B5EF4-FFF2-40B4-BE49-F238E27FC236}">
                <a16:creationId xmlns:a16="http://schemas.microsoft.com/office/drawing/2014/main" id="{674B1492-35EA-4C3B-BE9C-B2DE4C4F27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F233BC-99B5-4FCF-A375-5DEB11213A75}"/>
              </a:ext>
            </a:extLst>
          </p:cNvPr>
          <p:cNvSpPr>
            <a:spLocks noGrp="1"/>
          </p:cNvSpPr>
          <p:nvPr>
            <p:ph type="sldNum" sz="quarter" idx="12"/>
          </p:nvPr>
        </p:nvSpPr>
        <p:spPr/>
        <p:txBody>
          <a:bodyPr/>
          <a:lstStyle/>
          <a:p>
            <a:fld id="{816A304F-65C8-4975-9904-5A915DF049C6}" type="slidenum">
              <a:rPr lang="en-US" smtClean="0"/>
              <a:t>‹#›</a:t>
            </a:fld>
            <a:endParaRPr lang="en-US"/>
          </a:p>
        </p:txBody>
      </p:sp>
    </p:spTree>
    <p:extLst>
      <p:ext uri="{BB962C8B-B14F-4D97-AF65-F5344CB8AC3E}">
        <p14:creationId xmlns:p14="http://schemas.microsoft.com/office/powerpoint/2010/main" val="1562828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741DBAD-8AAE-4334-BCF5-6E783AB6CA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F37B0CB-305E-41A8-9AA5-9F2400A985C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BF2E0B-881C-4DE9-BE8C-BEEB6ACB4C07}"/>
              </a:ext>
            </a:extLst>
          </p:cNvPr>
          <p:cNvSpPr>
            <a:spLocks noGrp="1"/>
          </p:cNvSpPr>
          <p:nvPr>
            <p:ph type="dt" sz="half" idx="10"/>
          </p:nvPr>
        </p:nvSpPr>
        <p:spPr/>
        <p:txBody>
          <a:bodyPr/>
          <a:lstStyle/>
          <a:p>
            <a:fld id="{9058A312-78DF-464E-B9AF-3724CC19C8C5}" type="datetime1">
              <a:rPr lang="en-US" smtClean="0"/>
              <a:t>25-Mar-25</a:t>
            </a:fld>
            <a:endParaRPr lang="en-US"/>
          </a:p>
        </p:txBody>
      </p:sp>
      <p:sp>
        <p:nvSpPr>
          <p:cNvPr id="5" name="Footer Placeholder 4">
            <a:extLst>
              <a:ext uri="{FF2B5EF4-FFF2-40B4-BE49-F238E27FC236}">
                <a16:creationId xmlns:a16="http://schemas.microsoft.com/office/drawing/2014/main" id="{C7FB2189-A8F9-4989-B6BC-3809B8B31F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F18D0F-0A38-487D-BDA5-51311B5B59A7}"/>
              </a:ext>
            </a:extLst>
          </p:cNvPr>
          <p:cNvSpPr>
            <a:spLocks noGrp="1"/>
          </p:cNvSpPr>
          <p:nvPr>
            <p:ph type="sldNum" sz="quarter" idx="12"/>
          </p:nvPr>
        </p:nvSpPr>
        <p:spPr/>
        <p:txBody>
          <a:bodyPr/>
          <a:lstStyle/>
          <a:p>
            <a:fld id="{816A304F-65C8-4975-9904-5A915DF049C6}" type="slidenum">
              <a:rPr lang="en-US" smtClean="0"/>
              <a:t>‹#›</a:t>
            </a:fld>
            <a:endParaRPr lang="en-US"/>
          </a:p>
        </p:txBody>
      </p:sp>
    </p:spTree>
    <p:extLst>
      <p:ext uri="{BB962C8B-B14F-4D97-AF65-F5344CB8AC3E}">
        <p14:creationId xmlns:p14="http://schemas.microsoft.com/office/powerpoint/2010/main" val="3960847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7FED61-CD5B-43FD-995B-38CD7E473FD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BEE7A7-B721-4D41-99C4-EAC945DBA2E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40AE436-136B-4D91-AF66-D066EC74C7AC}"/>
              </a:ext>
            </a:extLst>
          </p:cNvPr>
          <p:cNvSpPr>
            <a:spLocks noGrp="1"/>
          </p:cNvSpPr>
          <p:nvPr>
            <p:ph type="dt" sz="half" idx="10"/>
          </p:nvPr>
        </p:nvSpPr>
        <p:spPr/>
        <p:txBody>
          <a:bodyPr/>
          <a:lstStyle/>
          <a:p>
            <a:fld id="{0108F0C4-09E1-4D88-977D-373E38459330}" type="datetime1">
              <a:rPr lang="en-US" smtClean="0"/>
              <a:t>25-Mar-25</a:t>
            </a:fld>
            <a:endParaRPr lang="en-US"/>
          </a:p>
        </p:txBody>
      </p:sp>
      <p:sp>
        <p:nvSpPr>
          <p:cNvPr id="5" name="Footer Placeholder 4">
            <a:extLst>
              <a:ext uri="{FF2B5EF4-FFF2-40B4-BE49-F238E27FC236}">
                <a16:creationId xmlns:a16="http://schemas.microsoft.com/office/drawing/2014/main" id="{0E58E8B5-4091-4BDF-A528-FC159F2BDE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4351BF3-3F65-4FC6-A063-D3EC76E1CB4A}"/>
              </a:ext>
            </a:extLst>
          </p:cNvPr>
          <p:cNvSpPr>
            <a:spLocks noGrp="1"/>
          </p:cNvSpPr>
          <p:nvPr>
            <p:ph type="sldNum" sz="quarter" idx="12"/>
          </p:nvPr>
        </p:nvSpPr>
        <p:spPr/>
        <p:txBody>
          <a:bodyPr/>
          <a:lstStyle/>
          <a:p>
            <a:fld id="{816A304F-65C8-4975-9904-5A915DF049C6}" type="slidenum">
              <a:rPr lang="en-US" smtClean="0"/>
              <a:t>‹#›</a:t>
            </a:fld>
            <a:endParaRPr lang="en-US"/>
          </a:p>
        </p:txBody>
      </p:sp>
    </p:spTree>
    <p:extLst>
      <p:ext uri="{BB962C8B-B14F-4D97-AF65-F5344CB8AC3E}">
        <p14:creationId xmlns:p14="http://schemas.microsoft.com/office/powerpoint/2010/main" val="38660068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25F646-1E2C-4B18-A605-C092F2F85F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FD1A10-88B2-401B-88F6-0FE0E1D760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DB07054-9003-4761-8F45-C293A08F9D9E}"/>
              </a:ext>
            </a:extLst>
          </p:cNvPr>
          <p:cNvSpPr>
            <a:spLocks noGrp="1"/>
          </p:cNvSpPr>
          <p:nvPr>
            <p:ph type="dt" sz="half" idx="10"/>
          </p:nvPr>
        </p:nvSpPr>
        <p:spPr/>
        <p:txBody>
          <a:bodyPr/>
          <a:lstStyle/>
          <a:p>
            <a:fld id="{5D015418-D645-4A6F-A30C-93F6AD715254}" type="datetime1">
              <a:rPr lang="en-US" smtClean="0"/>
              <a:t>25-Mar-25</a:t>
            </a:fld>
            <a:endParaRPr lang="en-US"/>
          </a:p>
        </p:txBody>
      </p:sp>
      <p:sp>
        <p:nvSpPr>
          <p:cNvPr id="5" name="Footer Placeholder 4">
            <a:extLst>
              <a:ext uri="{FF2B5EF4-FFF2-40B4-BE49-F238E27FC236}">
                <a16:creationId xmlns:a16="http://schemas.microsoft.com/office/drawing/2014/main" id="{530BF0F1-B571-4C32-B3A4-9862C29E26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1634F-34A2-4319-B2C6-C707FE6B0BE1}"/>
              </a:ext>
            </a:extLst>
          </p:cNvPr>
          <p:cNvSpPr>
            <a:spLocks noGrp="1"/>
          </p:cNvSpPr>
          <p:nvPr>
            <p:ph type="sldNum" sz="quarter" idx="12"/>
          </p:nvPr>
        </p:nvSpPr>
        <p:spPr/>
        <p:txBody>
          <a:bodyPr/>
          <a:lstStyle/>
          <a:p>
            <a:fld id="{816A304F-65C8-4975-9904-5A915DF049C6}" type="slidenum">
              <a:rPr lang="en-US" smtClean="0"/>
              <a:t>‹#›</a:t>
            </a:fld>
            <a:endParaRPr lang="en-US"/>
          </a:p>
        </p:txBody>
      </p:sp>
    </p:spTree>
    <p:extLst>
      <p:ext uri="{BB962C8B-B14F-4D97-AF65-F5344CB8AC3E}">
        <p14:creationId xmlns:p14="http://schemas.microsoft.com/office/powerpoint/2010/main" val="1680785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F5998E-F92A-4A97-9F79-8FB3E5CD42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E1E384-2E09-421B-8BC9-294DD1EEFD2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992C7DB-112E-43A2-870A-52619D3395F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917D661-50F5-47FD-8BA1-2FA79D590A37}"/>
              </a:ext>
            </a:extLst>
          </p:cNvPr>
          <p:cNvSpPr>
            <a:spLocks noGrp="1"/>
          </p:cNvSpPr>
          <p:nvPr>
            <p:ph type="dt" sz="half" idx="10"/>
          </p:nvPr>
        </p:nvSpPr>
        <p:spPr/>
        <p:txBody>
          <a:bodyPr/>
          <a:lstStyle/>
          <a:p>
            <a:fld id="{E73F2B21-D665-446C-9864-8747A7A95F3A}" type="datetime1">
              <a:rPr lang="en-US" smtClean="0"/>
              <a:t>25-Mar-25</a:t>
            </a:fld>
            <a:endParaRPr lang="en-US"/>
          </a:p>
        </p:txBody>
      </p:sp>
      <p:sp>
        <p:nvSpPr>
          <p:cNvPr id="6" name="Footer Placeholder 5">
            <a:extLst>
              <a:ext uri="{FF2B5EF4-FFF2-40B4-BE49-F238E27FC236}">
                <a16:creationId xmlns:a16="http://schemas.microsoft.com/office/drawing/2014/main" id="{D4647A2B-9E7B-47F8-A604-CA522E9FB2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3B410-8171-493A-914D-5278F498EAE1}"/>
              </a:ext>
            </a:extLst>
          </p:cNvPr>
          <p:cNvSpPr>
            <a:spLocks noGrp="1"/>
          </p:cNvSpPr>
          <p:nvPr>
            <p:ph type="sldNum" sz="quarter" idx="12"/>
          </p:nvPr>
        </p:nvSpPr>
        <p:spPr/>
        <p:txBody>
          <a:bodyPr/>
          <a:lstStyle/>
          <a:p>
            <a:fld id="{816A304F-65C8-4975-9904-5A915DF049C6}" type="slidenum">
              <a:rPr lang="en-US" smtClean="0"/>
              <a:t>‹#›</a:t>
            </a:fld>
            <a:endParaRPr lang="en-US"/>
          </a:p>
        </p:txBody>
      </p:sp>
    </p:spTree>
    <p:extLst>
      <p:ext uri="{BB962C8B-B14F-4D97-AF65-F5344CB8AC3E}">
        <p14:creationId xmlns:p14="http://schemas.microsoft.com/office/powerpoint/2010/main" val="3681316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963FA6-D112-4133-B031-D9E9F8CB250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E22968C-14E7-49D1-BD09-04498B9EA4A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0E8E2B2-7F79-41BC-8A67-A5DC4B01EC9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B52E77B-D7DC-4EB1-8E04-7411998A12A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242470C-16DE-46B0-BA28-7EB9A68CCF8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D8CDD3-5B04-47E4-BF86-C945C2179CAF}"/>
              </a:ext>
            </a:extLst>
          </p:cNvPr>
          <p:cNvSpPr>
            <a:spLocks noGrp="1"/>
          </p:cNvSpPr>
          <p:nvPr>
            <p:ph type="dt" sz="half" idx="10"/>
          </p:nvPr>
        </p:nvSpPr>
        <p:spPr/>
        <p:txBody>
          <a:bodyPr/>
          <a:lstStyle/>
          <a:p>
            <a:fld id="{5E6CB461-E802-441C-AEB5-8F65E9D31CED}" type="datetime1">
              <a:rPr lang="en-US" smtClean="0"/>
              <a:t>25-Mar-25</a:t>
            </a:fld>
            <a:endParaRPr lang="en-US"/>
          </a:p>
        </p:txBody>
      </p:sp>
      <p:sp>
        <p:nvSpPr>
          <p:cNvPr id="8" name="Footer Placeholder 7">
            <a:extLst>
              <a:ext uri="{FF2B5EF4-FFF2-40B4-BE49-F238E27FC236}">
                <a16:creationId xmlns:a16="http://schemas.microsoft.com/office/drawing/2014/main" id="{81D29C7B-F2F0-408B-9717-95D4520D21B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649C45F-D9F9-490B-A9C3-2E6089095A44}"/>
              </a:ext>
            </a:extLst>
          </p:cNvPr>
          <p:cNvSpPr>
            <a:spLocks noGrp="1"/>
          </p:cNvSpPr>
          <p:nvPr>
            <p:ph type="sldNum" sz="quarter" idx="12"/>
          </p:nvPr>
        </p:nvSpPr>
        <p:spPr/>
        <p:txBody>
          <a:bodyPr/>
          <a:lstStyle/>
          <a:p>
            <a:fld id="{816A304F-65C8-4975-9904-5A915DF049C6}" type="slidenum">
              <a:rPr lang="en-US" smtClean="0"/>
              <a:t>‹#›</a:t>
            </a:fld>
            <a:endParaRPr lang="en-US"/>
          </a:p>
        </p:txBody>
      </p:sp>
    </p:spTree>
    <p:extLst>
      <p:ext uri="{BB962C8B-B14F-4D97-AF65-F5344CB8AC3E}">
        <p14:creationId xmlns:p14="http://schemas.microsoft.com/office/powerpoint/2010/main" val="4583733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D33BD6-B90D-48B8-8C94-858D3D305A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610A28-3A00-4694-9B14-EEA15D8DEBA8}"/>
              </a:ext>
            </a:extLst>
          </p:cNvPr>
          <p:cNvSpPr>
            <a:spLocks noGrp="1"/>
          </p:cNvSpPr>
          <p:nvPr>
            <p:ph type="dt" sz="half" idx="10"/>
          </p:nvPr>
        </p:nvSpPr>
        <p:spPr/>
        <p:txBody>
          <a:bodyPr/>
          <a:lstStyle/>
          <a:p>
            <a:fld id="{30F5D8DD-BD5C-4235-9BFA-9CE008860F34}" type="datetime1">
              <a:rPr lang="en-US" smtClean="0"/>
              <a:t>25-Mar-25</a:t>
            </a:fld>
            <a:endParaRPr lang="en-US"/>
          </a:p>
        </p:txBody>
      </p:sp>
      <p:sp>
        <p:nvSpPr>
          <p:cNvPr id="4" name="Footer Placeholder 3">
            <a:extLst>
              <a:ext uri="{FF2B5EF4-FFF2-40B4-BE49-F238E27FC236}">
                <a16:creationId xmlns:a16="http://schemas.microsoft.com/office/drawing/2014/main" id="{53525DD6-F766-42B4-8F7F-DA056873A3A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F94A80A-4BAB-43E2-8F49-8564CCD1B983}"/>
              </a:ext>
            </a:extLst>
          </p:cNvPr>
          <p:cNvSpPr>
            <a:spLocks noGrp="1"/>
          </p:cNvSpPr>
          <p:nvPr>
            <p:ph type="sldNum" sz="quarter" idx="12"/>
          </p:nvPr>
        </p:nvSpPr>
        <p:spPr/>
        <p:txBody>
          <a:bodyPr/>
          <a:lstStyle/>
          <a:p>
            <a:fld id="{816A304F-65C8-4975-9904-5A915DF049C6}" type="slidenum">
              <a:rPr lang="en-US" smtClean="0"/>
              <a:t>‹#›</a:t>
            </a:fld>
            <a:endParaRPr lang="en-US"/>
          </a:p>
        </p:txBody>
      </p:sp>
    </p:spTree>
    <p:extLst>
      <p:ext uri="{BB962C8B-B14F-4D97-AF65-F5344CB8AC3E}">
        <p14:creationId xmlns:p14="http://schemas.microsoft.com/office/powerpoint/2010/main" val="18826042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D177A31-91F9-4D1A-8ED6-A4473F63D75D}"/>
              </a:ext>
            </a:extLst>
          </p:cNvPr>
          <p:cNvSpPr>
            <a:spLocks noGrp="1"/>
          </p:cNvSpPr>
          <p:nvPr>
            <p:ph type="dt" sz="half" idx="10"/>
          </p:nvPr>
        </p:nvSpPr>
        <p:spPr/>
        <p:txBody>
          <a:bodyPr/>
          <a:lstStyle/>
          <a:p>
            <a:fld id="{B73947B1-4BB3-444E-962F-BC7ED6747AC0}" type="datetime1">
              <a:rPr lang="en-US" smtClean="0"/>
              <a:t>25-Mar-25</a:t>
            </a:fld>
            <a:endParaRPr lang="en-US"/>
          </a:p>
        </p:txBody>
      </p:sp>
      <p:sp>
        <p:nvSpPr>
          <p:cNvPr id="3" name="Footer Placeholder 2">
            <a:extLst>
              <a:ext uri="{FF2B5EF4-FFF2-40B4-BE49-F238E27FC236}">
                <a16:creationId xmlns:a16="http://schemas.microsoft.com/office/drawing/2014/main" id="{EFF0F986-D91D-4002-A64A-173DD82C910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92B66AC-4302-4743-BFBF-CC340D978865}"/>
              </a:ext>
            </a:extLst>
          </p:cNvPr>
          <p:cNvSpPr>
            <a:spLocks noGrp="1"/>
          </p:cNvSpPr>
          <p:nvPr>
            <p:ph type="sldNum" sz="quarter" idx="12"/>
          </p:nvPr>
        </p:nvSpPr>
        <p:spPr/>
        <p:txBody>
          <a:bodyPr/>
          <a:lstStyle/>
          <a:p>
            <a:fld id="{816A304F-65C8-4975-9904-5A915DF049C6}" type="slidenum">
              <a:rPr lang="en-US" smtClean="0"/>
              <a:t>‹#›</a:t>
            </a:fld>
            <a:endParaRPr lang="en-US"/>
          </a:p>
        </p:txBody>
      </p:sp>
    </p:spTree>
    <p:extLst>
      <p:ext uri="{BB962C8B-B14F-4D97-AF65-F5344CB8AC3E}">
        <p14:creationId xmlns:p14="http://schemas.microsoft.com/office/powerpoint/2010/main" val="768599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1FDCC-5534-4250-9551-E2D6128DFA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9AFAE2-78AA-408F-AA3E-1A1A544B93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E9F3A8-1273-45F9-9D63-0A20585378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77048EC-D7EF-41CE-9DC4-CFAAA8E74E40}"/>
              </a:ext>
            </a:extLst>
          </p:cNvPr>
          <p:cNvSpPr>
            <a:spLocks noGrp="1"/>
          </p:cNvSpPr>
          <p:nvPr>
            <p:ph type="dt" sz="half" idx="10"/>
          </p:nvPr>
        </p:nvSpPr>
        <p:spPr/>
        <p:txBody>
          <a:bodyPr/>
          <a:lstStyle/>
          <a:p>
            <a:fld id="{6DEC4AF9-A805-4216-8170-2DB99C84DD70}" type="datetime1">
              <a:rPr lang="en-US" smtClean="0"/>
              <a:t>25-Mar-25</a:t>
            </a:fld>
            <a:endParaRPr lang="en-US"/>
          </a:p>
        </p:txBody>
      </p:sp>
      <p:sp>
        <p:nvSpPr>
          <p:cNvPr id="6" name="Footer Placeholder 5">
            <a:extLst>
              <a:ext uri="{FF2B5EF4-FFF2-40B4-BE49-F238E27FC236}">
                <a16:creationId xmlns:a16="http://schemas.microsoft.com/office/drawing/2014/main" id="{89A9B840-E89B-4FED-9C02-81754E68C0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CBB2CF-5CCA-428A-81CD-518A123A01B1}"/>
              </a:ext>
            </a:extLst>
          </p:cNvPr>
          <p:cNvSpPr>
            <a:spLocks noGrp="1"/>
          </p:cNvSpPr>
          <p:nvPr>
            <p:ph type="sldNum" sz="quarter" idx="12"/>
          </p:nvPr>
        </p:nvSpPr>
        <p:spPr/>
        <p:txBody>
          <a:bodyPr/>
          <a:lstStyle/>
          <a:p>
            <a:fld id="{816A304F-65C8-4975-9904-5A915DF049C6}" type="slidenum">
              <a:rPr lang="en-US" smtClean="0"/>
              <a:t>‹#›</a:t>
            </a:fld>
            <a:endParaRPr lang="en-US"/>
          </a:p>
        </p:txBody>
      </p:sp>
    </p:spTree>
    <p:extLst>
      <p:ext uri="{BB962C8B-B14F-4D97-AF65-F5344CB8AC3E}">
        <p14:creationId xmlns:p14="http://schemas.microsoft.com/office/powerpoint/2010/main" val="37725286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594DF8-2247-4290-973C-560F9BC445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DDF7A1-AB66-40D6-9CA7-A02B4A78C74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9E43DA-342E-476A-9177-DE4F5E3E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54E913-3209-42C6-9DB9-F11E9E1A3494}"/>
              </a:ext>
            </a:extLst>
          </p:cNvPr>
          <p:cNvSpPr>
            <a:spLocks noGrp="1"/>
          </p:cNvSpPr>
          <p:nvPr>
            <p:ph type="dt" sz="half" idx="10"/>
          </p:nvPr>
        </p:nvSpPr>
        <p:spPr/>
        <p:txBody>
          <a:bodyPr/>
          <a:lstStyle/>
          <a:p>
            <a:fld id="{A9FC8EFD-CD15-46E5-84A5-A8ED41B61C65}" type="datetime1">
              <a:rPr lang="en-US" smtClean="0"/>
              <a:t>25-Mar-25</a:t>
            </a:fld>
            <a:endParaRPr lang="en-US"/>
          </a:p>
        </p:txBody>
      </p:sp>
      <p:sp>
        <p:nvSpPr>
          <p:cNvPr id="6" name="Footer Placeholder 5">
            <a:extLst>
              <a:ext uri="{FF2B5EF4-FFF2-40B4-BE49-F238E27FC236}">
                <a16:creationId xmlns:a16="http://schemas.microsoft.com/office/drawing/2014/main" id="{C7124363-8F5B-44BF-9EB7-F09203B387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7C48040-A91F-4551-B9A7-6BAD1E89176A}"/>
              </a:ext>
            </a:extLst>
          </p:cNvPr>
          <p:cNvSpPr>
            <a:spLocks noGrp="1"/>
          </p:cNvSpPr>
          <p:nvPr>
            <p:ph type="sldNum" sz="quarter" idx="12"/>
          </p:nvPr>
        </p:nvSpPr>
        <p:spPr/>
        <p:txBody>
          <a:bodyPr/>
          <a:lstStyle/>
          <a:p>
            <a:fld id="{816A304F-65C8-4975-9904-5A915DF049C6}" type="slidenum">
              <a:rPr lang="en-US" smtClean="0"/>
              <a:t>‹#›</a:t>
            </a:fld>
            <a:endParaRPr lang="en-US"/>
          </a:p>
        </p:txBody>
      </p:sp>
    </p:spTree>
    <p:extLst>
      <p:ext uri="{BB962C8B-B14F-4D97-AF65-F5344CB8AC3E}">
        <p14:creationId xmlns:p14="http://schemas.microsoft.com/office/powerpoint/2010/main" val="24387890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C040D73-6DC2-42C0-BFBC-6B31DC1A18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1F0A35-E07E-4258-AB68-0679998DFC5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1C83B-FFAC-45E0-A35A-2D79BB16AF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3A7168-A481-41CF-801F-8305FEECA942}" type="datetime1">
              <a:rPr lang="en-US" smtClean="0"/>
              <a:t>25-Mar-25</a:t>
            </a:fld>
            <a:endParaRPr lang="en-US"/>
          </a:p>
        </p:txBody>
      </p:sp>
      <p:sp>
        <p:nvSpPr>
          <p:cNvPr id="5" name="Footer Placeholder 4">
            <a:extLst>
              <a:ext uri="{FF2B5EF4-FFF2-40B4-BE49-F238E27FC236}">
                <a16:creationId xmlns:a16="http://schemas.microsoft.com/office/drawing/2014/main" id="{AB32566E-85C1-4FDC-9E6D-D4EAFEC2AA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3B8376-B2AD-4F22-A0B5-DCF6D347BBB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16A304F-65C8-4975-9904-5A915DF049C6}" type="slidenum">
              <a:rPr lang="en-US" smtClean="0"/>
              <a:t>‹#›</a:t>
            </a:fld>
            <a:endParaRPr lang="en-US"/>
          </a:p>
        </p:txBody>
      </p:sp>
    </p:spTree>
    <p:extLst>
      <p:ext uri="{BB962C8B-B14F-4D97-AF65-F5344CB8AC3E}">
        <p14:creationId xmlns:p14="http://schemas.microsoft.com/office/powerpoint/2010/main" val="934668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1.png"/><Relationship Id="rId7" Type="http://schemas.openxmlformats.org/officeDocument/2006/relationships/hyperlink" Target="https://www.acasd.nau.edu.ua/"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s://www.ans.nau.edu.ua/adp" TargetMode="External"/><Relationship Id="rId5" Type="http://schemas.openxmlformats.org/officeDocument/2006/relationships/image" Target="../media/image31.jpe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8" Type="http://schemas.openxmlformats.org/officeDocument/2006/relationships/hyperlink" Target="http://khpiweek.ieee.org.ua/" TargetMode="External"/><Relationship Id="rId13" Type="http://schemas.openxmlformats.org/officeDocument/2006/relationships/hyperlink" Target="https://ictm.khai.edu/" TargetMode="External"/><Relationship Id="rId3" Type="http://schemas.openxmlformats.org/officeDocument/2006/relationships/image" Target="../media/image1.png"/><Relationship Id="rId7" Type="http://schemas.openxmlformats.org/officeDocument/2006/relationships/hyperlink" Target="http://icst-conf.com/" TargetMode="External"/><Relationship Id="rId12" Type="http://schemas.openxmlformats.org/officeDocument/2006/relationships/hyperlink" Target="https://www.ans.nau.edu.ua/adp" TargetMode="External"/><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hyperlink" Target="https://vilniustech.lt/332103" TargetMode="External"/><Relationship Id="rId11" Type="http://schemas.openxmlformats.org/officeDocument/2006/relationships/hyperlink" Target="https://apuavd.ieee.org.ua/programme_apuavd_2024" TargetMode="External"/><Relationship Id="rId5" Type="http://schemas.openxmlformats.org/officeDocument/2006/relationships/hyperlink" Target="https://ans.nau.edu.ua/cmse" TargetMode="External"/><Relationship Id="rId10" Type="http://schemas.openxmlformats.org/officeDocument/2006/relationships/hyperlink" Target="https://www.dessert-conf.org/" TargetMode="External"/><Relationship Id="rId4" Type="http://schemas.openxmlformats.org/officeDocument/2006/relationships/image" Target="../media/image4.png"/><Relationship Id="rId9" Type="http://schemas.openxmlformats.org/officeDocument/2006/relationships/hyperlink" Target="https://saic.ieee.org.ua/?page_id=96"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png"/><Relationship Id="rId7" Type="http://schemas.openxmlformats.org/officeDocument/2006/relationships/diagramQuickStyle" Target="../diagrams/quickStyle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4.png"/><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tmp"/><Relationship Id="rId5" Type="http://schemas.openxmlformats.org/officeDocument/2006/relationships/image" Target="../media/image6.emf"/><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1.png"/><Relationship Id="rId7" Type="http://schemas.openxmlformats.org/officeDocument/2006/relationships/image" Target="../media/image13.tmp"/><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2.tmp"/><Relationship Id="rId5" Type="http://schemas.openxmlformats.org/officeDocument/2006/relationships/image" Target="../media/image11.tmp"/><Relationship Id="rId4" Type="http://schemas.openxmlformats.org/officeDocument/2006/relationships/image" Target="../media/image4.png"/><Relationship Id="rId9" Type="http://schemas.openxmlformats.org/officeDocument/2006/relationships/image" Target="../media/image15.emf"/></Relationships>
</file>

<file path=ppt/slides/_rels/slide7.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png"/><Relationship Id="rId7" Type="http://schemas.openxmlformats.org/officeDocument/2006/relationships/image" Target="../media/image18.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7.tmp"/><Relationship Id="rId5" Type="http://schemas.openxmlformats.org/officeDocument/2006/relationships/image" Target="../media/image16.tmp"/><Relationship Id="rId10" Type="http://schemas.openxmlformats.org/officeDocument/2006/relationships/image" Target="../media/image21.jpg"/><Relationship Id="rId4" Type="http://schemas.openxmlformats.org/officeDocument/2006/relationships/image" Target="../media/image4.png"/><Relationship Id="rId9"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1.png"/><Relationship Id="rId7"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png"/><Relationship Id="rId10" Type="http://schemas.openxmlformats.org/officeDocument/2006/relationships/image" Target="../media/image30.jpeg"/><Relationship Id="rId4" Type="http://schemas.openxmlformats.org/officeDocument/2006/relationships/image" Target="../media/image4.png"/><Relationship Id="rId9"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9">
            <a:extLst>
              <a:ext uri="{FF2B5EF4-FFF2-40B4-BE49-F238E27FC236}">
                <a16:creationId xmlns:a16="http://schemas.microsoft.com/office/drawing/2014/main" id="{0FDCD57F-8B86-4131-B7BB-301901A0EC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4638" y="154544"/>
            <a:ext cx="6040547" cy="655082"/>
          </a:xfrm>
          <a:prstGeom prst="rect">
            <a:avLst/>
          </a:prstGeom>
          <a:noFill/>
        </p:spPr>
      </p:pic>
      <p:pic>
        <p:nvPicPr>
          <p:cNvPr id="3" name="Grafik 6">
            <a:extLst>
              <a:ext uri="{FF2B5EF4-FFF2-40B4-BE49-F238E27FC236}">
                <a16:creationId xmlns:a16="http://schemas.microsoft.com/office/drawing/2014/main" id="{CA87B4FA-CF07-43EE-9B44-AAE4AB61433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479700" y="35323"/>
            <a:ext cx="3712299" cy="774303"/>
          </a:xfrm>
          <a:prstGeom prst="rect">
            <a:avLst/>
          </a:prstGeom>
        </p:spPr>
      </p:pic>
      <p:sp>
        <p:nvSpPr>
          <p:cNvPr id="4" name="Titelplatzhalter 1">
            <a:extLst>
              <a:ext uri="{FF2B5EF4-FFF2-40B4-BE49-F238E27FC236}">
                <a16:creationId xmlns:a16="http://schemas.microsoft.com/office/drawing/2014/main" id="{B6AB8AF1-A0B9-4368-A6EE-918E6A8C0B7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4400" b="0" i="0" u="none" strike="noStrike" kern="1200" cap="none" spc="0" normalizeH="0" baseline="0" noProof="0" dirty="0">
              <a:ln>
                <a:noFill/>
              </a:ln>
              <a:solidFill>
                <a:sysClr val="windowText" lastClr="000000"/>
              </a:solidFill>
              <a:effectLst/>
              <a:uLnTx/>
              <a:uFillTx/>
              <a:latin typeface="Cambria" panose="02040503050406030204"/>
              <a:ea typeface="+mj-ea"/>
              <a:cs typeface="+mj-cs"/>
            </a:endParaRPr>
          </a:p>
        </p:txBody>
      </p:sp>
      <p:sp>
        <p:nvSpPr>
          <p:cNvPr id="5" name="Rectangle 4">
            <a:extLst>
              <a:ext uri="{FF2B5EF4-FFF2-40B4-BE49-F238E27FC236}">
                <a16:creationId xmlns:a16="http://schemas.microsoft.com/office/drawing/2014/main" id="{4A41C9E3-2889-47A4-B902-D6E341E2644B}"/>
              </a:ext>
            </a:extLst>
          </p:cNvPr>
          <p:cNvSpPr/>
          <p:nvPr/>
        </p:nvSpPr>
        <p:spPr>
          <a:xfrm>
            <a:off x="0" y="1161223"/>
            <a:ext cx="12192000" cy="2769989"/>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de-DE" sz="4400" b="1" kern="0" dirty="0">
                <a:solidFill>
                  <a:srgbClr val="164194"/>
                </a:solidFill>
                <a:ea typeface="+mj-ea"/>
                <a:cs typeface="+mj-cs"/>
              </a:rPr>
              <a:t>EURIZON Final Meeting </a:t>
            </a:r>
          </a:p>
          <a:p>
            <a:pPr marL="0" marR="0" lvl="0" indent="0" algn="ctr" defTabSz="914400" eaLnBrk="1" fontAlgn="auto" latinLnBrk="0" hangingPunct="1">
              <a:lnSpc>
                <a:spcPct val="100000"/>
              </a:lnSpc>
              <a:spcBef>
                <a:spcPts val="0"/>
              </a:spcBef>
              <a:spcAft>
                <a:spcPts val="0"/>
              </a:spcAft>
              <a:buClrTx/>
              <a:buSzTx/>
              <a:buFontTx/>
              <a:buNone/>
              <a:tabLst/>
              <a:defRPr/>
            </a:pPr>
            <a:r>
              <a:rPr lang="de-DE" sz="3200" b="1" i="1" kern="0" dirty="0">
                <a:solidFill>
                  <a:srgbClr val="164194"/>
                </a:solidFill>
                <a:ea typeface="+mj-ea"/>
                <a:cs typeface="+mj-cs"/>
              </a:rPr>
              <a:t>27-28 March 2025, </a:t>
            </a:r>
            <a:r>
              <a:rPr lang="de-DE" sz="3200" b="1" i="1" kern="0" dirty="0" err="1">
                <a:solidFill>
                  <a:srgbClr val="164194"/>
                </a:solidFill>
                <a:ea typeface="+mj-ea"/>
                <a:cs typeface="+mj-cs"/>
              </a:rPr>
              <a:t>Brussels</a:t>
            </a:r>
            <a:endParaRPr lang="de-DE" sz="3200" b="1" i="1" kern="0" dirty="0">
              <a:solidFill>
                <a:srgbClr val="164194"/>
              </a:solidFill>
              <a:ea typeface="+mj-ea"/>
              <a:cs typeface="+mj-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de-DE" sz="3000" b="1" kern="0" dirty="0">
              <a:solidFill>
                <a:srgbClr val="164194"/>
              </a:solidFill>
              <a:ea typeface="+mj-ea"/>
              <a:cs typeface="+mj-cs"/>
            </a:endParaRPr>
          </a:p>
          <a:p>
            <a:pPr marL="0" marR="0" lvl="0" indent="0" algn="ctr" defTabSz="914400" eaLnBrk="1" fontAlgn="auto" latinLnBrk="0" hangingPunct="1">
              <a:lnSpc>
                <a:spcPct val="100000"/>
              </a:lnSpc>
              <a:spcBef>
                <a:spcPts val="0"/>
              </a:spcBef>
              <a:spcAft>
                <a:spcPts val="0"/>
              </a:spcAft>
              <a:buClrTx/>
              <a:buSzTx/>
              <a:buFontTx/>
              <a:buNone/>
              <a:tabLst/>
              <a:defRPr/>
            </a:pPr>
            <a:r>
              <a:rPr lang="de-DE" sz="4000" b="1" i="1" kern="0" dirty="0">
                <a:solidFill>
                  <a:srgbClr val="164194"/>
                </a:solidFill>
                <a:ea typeface="+mj-ea"/>
                <a:cs typeface="+mj-cs"/>
              </a:rPr>
              <a:t>WP9: Remote Research Grants </a:t>
            </a:r>
            <a:r>
              <a:rPr lang="de-DE" sz="4000" b="1" i="1" kern="0" dirty="0" err="1">
                <a:solidFill>
                  <a:srgbClr val="164194"/>
                </a:solidFill>
                <a:ea typeface="+mj-ea"/>
                <a:cs typeface="+mj-cs"/>
              </a:rPr>
              <a:t>for</a:t>
            </a:r>
            <a:r>
              <a:rPr lang="de-DE" sz="4000" b="1" i="1" kern="0" dirty="0">
                <a:solidFill>
                  <a:srgbClr val="164194"/>
                </a:solidFill>
                <a:ea typeface="+mj-ea"/>
                <a:cs typeface="+mj-cs"/>
              </a:rPr>
              <a:t> </a:t>
            </a:r>
            <a:r>
              <a:rPr lang="de-DE" sz="4000" b="1" i="1" kern="0" dirty="0" err="1">
                <a:solidFill>
                  <a:srgbClr val="164194"/>
                </a:solidFill>
                <a:ea typeface="+mj-ea"/>
                <a:cs typeface="+mj-cs"/>
              </a:rPr>
              <a:t>Ukrainian</a:t>
            </a:r>
            <a:r>
              <a:rPr lang="de-DE" sz="4000" b="1" i="1" kern="0" dirty="0">
                <a:solidFill>
                  <a:srgbClr val="164194"/>
                </a:solidFill>
                <a:ea typeface="+mj-ea"/>
                <a:cs typeface="+mj-cs"/>
              </a:rPr>
              <a:t> </a:t>
            </a:r>
            <a:r>
              <a:rPr lang="de-DE" sz="4000" b="1" i="1" kern="0" dirty="0" err="1">
                <a:solidFill>
                  <a:srgbClr val="164194"/>
                </a:solidFill>
                <a:ea typeface="+mj-ea"/>
                <a:cs typeface="+mj-cs"/>
              </a:rPr>
              <a:t>Scientists</a:t>
            </a:r>
            <a:endParaRPr lang="de-DE" sz="4000" b="1" i="1" kern="0" dirty="0">
              <a:solidFill>
                <a:srgbClr val="164194"/>
              </a:solidFill>
              <a:ea typeface="+mj-ea"/>
              <a:cs typeface="+mj-cs"/>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de-DE" sz="2800" b="1" kern="0" dirty="0">
              <a:solidFill>
                <a:srgbClr val="164194"/>
              </a:solidFill>
              <a:ea typeface="+mj-ea"/>
              <a:cs typeface="+mj-cs"/>
            </a:endParaRPr>
          </a:p>
        </p:txBody>
      </p:sp>
      <p:sp>
        <p:nvSpPr>
          <p:cNvPr id="8" name="Slide Number Placeholder 7">
            <a:extLst>
              <a:ext uri="{FF2B5EF4-FFF2-40B4-BE49-F238E27FC236}">
                <a16:creationId xmlns:a16="http://schemas.microsoft.com/office/drawing/2014/main" id="{78A8F79E-E42D-4B2F-BC1E-9B50B61A0FFB}"/>
              </a:ext>
            </a:extLst>
          </p:cNvPr>
          <p:cNvSpPr>
            <a:spLocks noGrp="1"/>
          </p:cNvSpPr>
          <p:nvPr>
            <p:ph type="sldNum" sz="quarter" idx="12"/>
          </p:nvPr>
        </p:nvSpPr>
        <p:spPr/>
        <p:txBody>
          <a:bodyPr/>
          <a:lstStyle/>
          <a:p>
            <a:fld id="{816A304F-65C8-4975-9904-5A915DF049C6}" type="slidenum">
              <a:rPr lang="en-US" smtClean="0"/>
              <a:t>1</a:t>
            </a:fld>
            <a:endParaRPr lang="en-US"/>
          </a:p>
        </p:txBody>
      </p:sp>
      <p:sp>
        <p:nvSpPr>
          <p:cNvPr id="9" name="Rectangle 8">
            <a:extLst>
              <a:ext uri="{FF2B5EF4-FFF2-40B4-BE49-F238E27FC236}">
                <a16:creationId xmlns:a16="http://schemas.microsoft.com/office/drawing/2014/main" id="{9EB6026F-96EA-4FE2-B481-9AAECABFF590}"/>
              </a:ext>
            </a:extLst>
          </p:cNvPr>
          <p:cNvSpPr/>
          <p:nvPr/>
        </p:nvSpPr>
        <p:spPr>
          <a:xfrm>
            <a:off x="178384" y="3815604"/>
            <a:ext cx="7050549" cy="1938992"/>
          </a:xfrm>
          <a:prstGeom prst="rect">
            <a:avLst/>
          </a:prstGeom>
          <a:ln w="57150">
            <a:solidFill>
              <a:srgbClr val="FFC000"/>
            </a:solidFill>
          </a:ln>
        </p:spPr>
        <p:txBody>
          <a:bodyPr wrap="square">
            <a:spAutoFit/>
          </a:bodyPr>
          <a:lstStyle/>
          <a:p>
            <a:pPr lvl="0">
              <a:defRPr/>
            </a:pPr>
            <a:r>
              <a:rPr lang="en-US" sz="2400" b="1" kern="0" dirty="0">
                <a:solidFill>
                  <a:srgbClr val="164194"/>
                </a:solidFill>
              </a:rPr>
              <a:t>Title: </a:t>
            </a:r>
            <a:r>
              <a:rPr lang="en-US" sz="2400" b="1" kern="0" dirty="0"/>
              <a:t>Research and development of Ukrainian ground network of navigational aids for increasing the safety of civil aviation</a:t>
            </a:r>
          </a:p>
          <a:p>
            <a:pPr lvl="0">
              <a:defRPr/>
            </a:pPr>
            <a:endParaRPr lang="en-US" sz="2400" b="1" kern="0" dirty="0">
              <a:solidFill>
                <a:srgbClr val="164194"/>
              </a:solidFill>
              <a:ea typeface="+mj-ea"/>
              <a:cs typeface="+mj-cs"/>
            </a:endParaRPr>
          </a:p>
          <a:p>
            <a:pPr lvl="0">
              <a:defRPr/>
            </a:pPr>
            <a:r>
              <a:rPr lang="en-US" sz="2400" b="1" kern="0" dirty="0">
                <a:solidFill>
                  <a:srgbClr val="164194"/>
                </a:solidFill>
                <a:ea typeface="+mj-ea"/>
                <a:cs typeface="+mj-cs"/>
              </a:rPr>
              <a:t>Principal Investigator:  </a:t>
            </a:r>
            <a:r>
              <a:rPr lang="en-US" sz="2400" b="1" kern="0" dirty="0">
                <a:ea typeface="+mj-ea"/>
                <a:cs typeface="+mj-cs"/>
              </a:rPr>
              <a:t>Ivan </a:t>
            </a:r>
            <a:r>
              <a:rPr lang="en-US" sz="2400" b="1" kern="0" dirty="0" err="1">
                <a:ea typeface="+mj-ea"/>
                <a:cs typeface="+mj-cs"/>
              </a:rPr>
              <a:t>Ostroumov</a:t>
            </a:r>
            <a:endParaRPr lang="en-US" sz="2400" b="1" kern="0" dirty="0">
              <a:solidFill>
                <a:srgbClr val="164194"/>
              </a:solidFill>
              <a:ea typeface="+mj-ea"/>
              <a:cs typeface="+mj-cs"/>
            </a:endParaRPr>
          </a:p>
        </p:txBody>
      </p:sp>
      <p:pic>
        <p:nvPicPr>
          <p:cNvPr id="6" name="Picture 5">
            <a:extLst>
              <a:ext uri="{FF2B5EF4-FFF2-40B4-BE49-F238E27FC236}">
                <a16:creationId xmlns:a16="http://schemas.microsoft.com/office/drawing/2014/main" id="{CFC7686B-8C27-47AC-9B0D-05853D1B736F}"/>
              </a:ext>
            </a:extLst>
          </p:cNvPr>
          <p:cNvPicPr>
            <a:picLocks noChangeAspect="1"/>
          </p:cNvPicPr>
          <p:nvPr/>
        </p:nvPicPr>
        <p:blipFill>
          <a:blip r:embed="rId4"/>
          <a:stretch>
            <a:fillRect/>
          </a:stretch>
        </p:blipFill>
        <p:spPr>
          <a:xfrm>
            <a:off x="7381876" y="3781425"/>
            <a:ext cx="4810124" cy="3076576"/>
          </a:xfrm>
          <a:prstGeom prst="rect">
            <a:avLst/>
          </a:prstGeom>
        </p:spPr>
      </p:pic>
      <p:sp>
        <p:nvSpPr>
          <p:cNvPr id="7" name="Rectangle 6">
            <a:extLst>
              <a:ext uri="{FF2B5EF4-FFF2-40B4-BE49-F238E27FC236}">
                <a16:creationId xmlns:a16="http://schemas.microsoft.com/office/drawing/2014/main" id="{998FAA6F-3D44-4F02-BE63-363E14980321}"/>
              </a:ext>
            </a:extLst>
          </p:cNvPr>
          <p:cNvSpPr/>
          <p:nvPr/>
        </p:nvSpPr>
        <p:spPr>
          <a:xfrm>
            <a:off x="178384" y="6123543"/>
            <a:ext cx="6668813" cy="400110"/>
          </a:xfrm>
          <a:prstGeom prst="rect">
            <a:avLst/>
          </a:prstGeom>
        </p:spPr>
        <p:txBody>
          <a:bodyPr wrap="none">
            <a:spAutoFit/>
          </a:bodyPr>
          <a:lstStyle/>
          <a:p>
            <a:r>
              <a:rPr lang="en-US" sz="2000" b="1" kern="0" dirty="0"/>
              <a:t>Team representatives: Ivan </a:t>
            </a:r>
            <a:r>
              <a:rPr lang="en-US" sz="2000" b="1" kern="0" dirty="0" err="1"/>
              <a:t>Ostroumov</a:t>
            </a:r>
            <a:r>
              <a:rPr lang="en-US" sz="2000" b="1" kern="0" dirty="0"/>
              <a:t> and Maksym </a:t>
            </a:r>
            <a:r>
              <a:rPr lang="en-US" sz="2000" b="1" kern="0" dirty="0" err="1"/>
              <a:t>Zaliskyi</a:t>
            </a:r>
            <a:r>
              <a:rPr lang="en-US" sz="2000" b="1" kern="0" dirty="0"/>
              <a:t> </a:t>
            </a:r>
            <a:endParaRPr lang="en-US" sz="2000" b="1" dirty="0"/>
          </a:p>
        </p:txBody>
      </p:sp>
    </p:spTree>
    <p:extLst>
      <p:ext uri="{BB962C8B-B14F-4D97-AF65-F5344CB8AC3E}">
        <p14:creationId xmlns:p14="http://schemas.microsoft.com/office/powerpoint/2010/main" val="6490249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9">
            <a:extLst>
              <a:ext uri="{FF2B5EF4-FFF2-40B4-BE49-F238E27FC236}">
                <a16:creationId xmlns:a16="http://schemas.microsoft.com/office/drawing/2014/main" id="{0FDCD57F-8B86-4131-B7BB-301901A0EC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053" y="6238240"/>
            <a:ext cx="3883558" cy="421162"/>
          </a:xfrm>
          <a:prstGeom prst="rect">
            <a:avLst/>
          </a:prstGeom>
          <a:noFill/>
        </p:spPr>
      </p:pic>
      <p:pic>
        <p:nvPicPr>
          <p:cNvPr id="3" name="Grafik 6">
            <a:extLst>
              <a:ext uri="{FF2B5EF4-FFF2-40B4-BE49-F238E27FC236}">
                <a16:creationId xmlns:a16="http://schemas.microsoft.com/office/drawing/2014/main" id="{CA87B4FA-CF07-43EE-9B44-AAE4AB6143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2018" y="6289701"/>
            <a:ext cx="2174709" cy="498422"/>
          </a:xfrm>
          <a:prstGeom prst="rect">
            <a:avLst/>
          </a:prstGeom>
        </p:spPr>
      </p:pic>
      <p:sp>
        <p:nvSpPr>
          <p:cNvPr id="4" name="Titelplatzhalter 1">
            <a:extLst>
              <a:ext uri="{FF2B5EF4-FFF2-40B4-BE49-F238E27FC236}">
                <a16:creationId xmlns:a16="http://schemas.microsoft.com/office/drawing/2014/main" id="{B6AB8AF1-A0B9-4368-A6EE-918E6A8C0B7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4400" b="0" i="0" u="none" strike="noStrike" kern="1200" cap="none" spc="0" normalizeH="0" baseline="0" noProof="0" dirty="0">
              <a:ln>
                <a:noFill/>
              </a:ln>
              <a:solidFill>
                <a:sysClr val="windowText" lastClr="000000"/>
              </a:solidFill>
              <a:effectLst/>
              <a:uLnTx/>
              <a:uFillTx/>
              <a:latin typeface="Cambria" panose="02040503050406030204"/>
              <a:ea typeface="+mj-ea"/>
              <a:cs typeface="+mj-cs"/>
            </a:endParaRPr>
          </a:p>
        </p:txBody>
      </p:sp>
      <p:sp>
        <p:nvSpPr>
          <p:cNvPr id="8" name="Slide Number Placeholder 7">
            <a:extLst>
              <a:ext uri="{FF2B5EF4-FFF2-40B4-BE49-F238E27FC236}">
                <a16:creationId xmlns:a16="http://schemas.microsoft.com/office/drawing/2014/main" id="{B3E23719-B21F-467F-B926-E930113D5CFF}"/>
              </a:ext>
            </a:extLst>
          </p:cNvPr>
          <p:cNvSpPr>
            <a:spLocks noGrp="1"/>
          </p:cNvSpPr>
          <p:nvPr>
            <p:ph type="sldNum" sz="quarter" idx="12"/>
          </p:nvPr>
        </p:nvSpPr>
        <p:spPr>
          <a:xfrm>
            <a:off x="9108747" y="6356349"/>
            <a:ext cx="2743200" cy="365125"/>
          </a:xfrm>
        </p:spPr>
        <p:txBody>
          <a:bodyPr/>
          <a:lstStyle/>
          <a:p>
            <a:fld id="{816A304F-65C8-4975-9904-5A915DF049C6}" type="slidenum">
              <a:rPr lang="en-US" smtClean="0"/>
              <a:t>10</a:t>
            </a:fld>
            <a:endParaRPr lang="en-US" dirty="0"/>
          </a:p>
        </p:txBody>
      </p:sp>
      <p:sp>
        <p:nvSpPr>
          <p:cNvPr id="22" name="Rectangle 4">
            <a:extLst>
              <a:ext uri="{FF2B5EF4-FFF2-40B4-BE49-F238E27FC236}">
                <a16:creationId xmlns:a16="http://schemas.microsoft.com/office/drawing/2014/main" id="{5C21E942-6FE6-408E-863E-169FA525484B}"/>
              </a:ext>
            </a:extLst>
          </p:cNvPr>
          <p:cNvSpPr/>
          <p:nvPr/>
        </p:nvSpPr>
        <p:spPr>
          <a:xfrm>
            <a:off x="340053" y="185115"/>
            <a:ext cx="11799609" cy="584775"/>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sz="3200" b="1" kern="0" dirty="0">
                <a:solidFill>
                  <a:srgbClr val="164194"/>
                </a:solidFill>
                <a:ea typeface="+mj-ea"/>
                <a:cs typeface="+mj-cs"/>
              </a:rPr>
              <a:t> Scholar Events</a:t>
            </a:r>
            <a:endParaRPr lang="en-US" sz="2400" kern="0" dirty="0">
              <a:solidFill>
                <a:srgbClr val="164194"/>
              </a:solidFill>
              <a:ea typeface="+mj-ea"/>
              <a:cs typeface="+mj-cs"/>
            </a:endParaRPr>
          </a:p>
        </p:txBody>
      </p:sp>
      <p:pic>
        <p:nvPicPr>
          <p:cNvPr id="24" name="Рисунок 23">
            <a:extLst>
              <a:ext uri="{FF2B5EF4-FFF2-40B4-BE49-F238E27FC236}">
                <a16:creationId xmlns:a16="http://schemas.microsoft.com/office/drawing/2014/main" id="{D035B5D4-53FD-4D0A-97D0-292281052DE1}"/>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8237" y="2612991"/>
            <a:ext cx="4726121" cy="3574103"/>
          </a:xfrm>
          <a:prstGeom prst="rect">
            <a:avLst/>
          </a:prstGeom>
          <a:noFill/>
          <a:ln>
            <a:noFill/>
          </a:ln>
        </p:spPr>
      </p:pic>
      <p:sp>
        <p:nvSpPr>
          <p:cNvPr id="25" name="TextBox 24">
            <a:extLst>
              <a:ext uri="{FF2B5EF4-FFF2-40B4-BE49-F238E27FC236}">
                <a16:creationId xmlns:a16="http://schemas.microsoft.com/office/drawing/2014/main" id="{41F05C26-9D8E-4472-8790-2595B230C982}"/>
              </a:ext>
            </a:extLst>
          </p:cNvPr>
          <p:cNvSpPr txBox="1"/>
          <p:nvPr/>
        </p:nvSpPr>
        <p:spPr>
          <a:xfrm>
            <a:off x="375512" y="769890"/>
            <a:ext cx="5581650" cy="1754326"/>
          </a:xfrm>
          <a:prstGeom prst="rect">
            <a:avLst/>
          </a:prstGeom>
          <a:noFill/>
        </p:spPr>
        <p:txBody>
          <a:bodyPr wrap="square">
            <a:spAutoFit/>
          </a:bodyPr>
          <a:lstStyle/>
          <a:p>
            <a:r>
              <a:rPr lang="en-US" b="1" dirty="0">
                <a:solidFill>
                  <a:srgbClr val="000000"/>
                </a:solidFill>
                <a:effectLst/>
                <a:latin typeface="Times New Roman" panose="02020603050405020304" pitchFamily="18" charset="0"/>
                <a:ea typeface="Times New Roman" panose="02020603050405020304" pitchFamily="18" charset="0"/>
              </a:rPr>
              <a:t>International Workshop on Algorithms of Data Processing (ADP) </a:t>
            </a:r>
            <a:br>
              <a:rPr lang="en-US" dirty="0">
                <a:solidFill>
                  <a:srgbClr val="000000"/>
                </a:solidFill>
                <a:effectLst/>
                <a:latin typeface="Times New Roman" panose="02020603050405020304" pitchFamily="18" charset="0"/>
                <a:ea typeface="Times New Roman" panose="02020603050405020304" pitchFamily="18" charset="0"/>
              </a:rPr>
            </a:br>
            <a:r>
              <a:rPr lang="en-US" dirty="0">
                <a:solidFill>
                  <a:srgbClr val="000000"/>
                </a:solidFill>
                <a:effectLst/>
                <a:latin typeface="Times New Roman" panose="02020603050405020304" pitchFamily="18" charset="0"/>
                <a:ea typeface="Times New Roman" panose="02020603050405020304" pitchFamily="18" charset="0"/>
              </a:rPr>
              <a:t>in-person event on November 5, 2024 at the State University “Kyiv Aviation Institute” (KAI), Kyiv, Ukraine</a:t>
            </a:r>
          </a:p>
          <a:p>
            <a:r>
              <a:rPr lang="en-US" u="sng" dirty="0">
                <a:solidFill>
                  <a:srgbClr val="0000FF"/>
                </a:solidFill>
                <a:effectLst/>
                <a:latin typeface="Times New Roman" panose="02020603050405020304" pitchFamily="18" charset="0"/>
                <a:ea typeface="Times New Roman" panose="02020603050405020304" pitchFamily="18" charset="0"/>
                <a:hlinkClick r:id="rId6"/>
              </a:rPr>
              <a:t>https://www.ans.nau.edu.ua/adp</a:t>
            </a:r>
            <a:r>
              <a:rPr lang="en-US" dirty="0">
                <a:solidFill>
                  <a:srgbClr val="000000"/>
                </a:solidFill>
                <a:effectLst/>
                <a:latin typeface="Times New Roman" panose="02020603050405020304" pitchFamily="18" charset="0"/>
                <a:ea typeface="Times New Roman" panose="02020603050405020304" pitchFamily="18" charset="0"/>
              </a:rPr>
              <a:t>. </a:t>
            </a:r>
          </a:p>
          <a:p>
            <a:r>
              <a:rPr lang="en-US" dirty="0">
                <a:solidFill>
                  <a:srgbClr val="000000"/>
                </a:solidFill>
                <a:latin typeface="Times New Roman" panose="02020603050405020304" pitchFamily="18" charset="0"/>
              </a:rPr>
              <a:t>SCOPUS - </a:t>
            </a:r>
            <a:r>
              <a:rPr lang="en-US" b="1" dirty="0">
                <a:solidFill>
                  <a:srgbClr val="000000"/>
                </a:solidFill>
                <a:latin typeface="Times New Roman" panose="02020603050405020304" pitchFamily="18" charset="0"/>
              </a:rPr>
              <a:t>OPEN ACCESS </a:t>
            </a:r>
            <a:endParaRPr lang="uk-UA" b="1" dirty="0"/>
          </a:p>
        </p:txBody>
      </p:sp>
      <p:sp>
        <p:nvSpPr>
          <p:cNvPr id="26" name="TextBox 25">
            <a:extLst>
              <a:ext uri="{FF2B5EF4-FFF2-40B4-BE49-F238E27FC236}">
                <a16:creationId xmlns:a16="http://schemas.microsoft.com/office/drawing/2014/main" id="{3F544B69-19FF-42D8-9F44-53B84A61B1A3}"/>
              </a:ext>
            </a:extLst>
          </p:cNvPr>
          <p:cNvSpPr txBox="1"/>
          <p:nvPr/>
        </p:nvSpPr>
        <p:spPr>
          <a:xfrm>
            <a:off x="6239857" y="4254976"/>
            <a:ext cx="5135880" cy="1754326"/>
          </a:xfrm>
          <a:prstGeom prst="rect">
            <a:avLst/>
          </a:prstGeom>
          <a:noFill/>
        </p:spPr>
        <p:txBody>
          <a:bodyPr wrap="square">
            <a:spAutoFit/>
          </a:bodyPr>
          <a:lstStyle/>
          <a:p>
            <a:r>
              <a:rPr lang="en-US" b="1" dirty="0">
                <a:solidFill>
                  <a:srgbClr val="000000"/>
                </a:solidFill>
                <a:effectLst/>
                <a:latin typeface="Times New Roman" panose="02020603050405020304" pitchFamily="18" charset="0"/>
                <a:ea typeface="Times New Roman" panose="02020603050405020304" pitchFamily="18" charset="0"/>
              </a:rPr>
              <a:t>3rd International Workshop on Advances in Civil Aviation Systems Development (</a:t>
            </a:r>
            <a:r>
              <a:rPr lang="en-US" b="1" dirty="0" err="1">
                <a:solidFill>
                  <a:srgbClr val="000000"/>
                </a:solidFill>
                <a:effectLst/>
                <a:latin typeface="Times New Roman" panose="02020603050405020304" pitchFamily="18" charset="0"/>
                <a:ea typeface="Times New Roman" panose="02020603050405020304" pitchFamily="18" charset="0"/>
              </a:rPr>
              <a:t>ACASD</a:t>
            </a:r>
            <a:r>
              <a:rPr lang="en-US" b="1" dirty="0">
                <a:solidFill>
                  <a:srgbClr val="000000"/>
                </a:solidFill>
                <a:effectLst/>
                <a:latin typeface="Times New Roman" panose="02020603050405020304" pitchFamily="18" charset="0"/>
                <a:ea typeface="Times New Roman" panose="02020603050405020304" pitchFamily="18" charset="0"/>
              </a:rPr>
              <a:t>) </a:t>
            </a:r>
          </a:p>
          <a:p>
            <a:r>
              <a:rPr lang="en-US" dirty="0">
                <a:solidFill>
                  <a:srgbClr val="000000"/>
                </a:solidFill>
                <a:effectLst/>
                <a:latin typeface="Times New Roman" panose="02020603050405020304" pitchFamily="18" charset="0"/>
                <a:ea typeface="Times New Roman" panose="02020603050405020304" pitchFamily="18" charset="0"/>
              </a:rPr>
              <a:t>in-person event on March 18-20, 2025 at the </a:t>
            </a:r>
            <a:br>
              <a:rPr lang="en-US" dirty="0">
                <a:solidFill>
                  <a:srgbClr val="000000"/>
                </a:solidFill>
                <a:effectLst/>
                <a:latin typeface="Times New Roman" panose="02020603050405020304" pitchFamily="18" charset="0"/>
                <a:ea typeface="Times New Roman" panose="02020603050405020304" pitchFamily="18" charset="0"/>
              </a:rPr>
            </a:br>
            <a:r>
              <a:rPr lang="en-US" dirty="0">
                <a:solidFill>
                  <a:srgbClr val="000000"/>
                </a:solidFill>
                <a:effectLst/>
                <a:latin typeface="Times New Roman" panose="02020603050405020304" pitchFamily="18" charset="0"/>
                <a:ea typeface="Times New Roman" panose="02020603050405020304" pitchFamily="18" charset="0"/>
              </a:rPr>
              <a:t>State University “Kyiv Aviation Institute” (KAI), Kyiv, Ukraine </a:t>
            </a:r>
            <a:br>
              <a:rPr lang="en-US" dirty="0">
                <a:solidFill>
                  <a:srgbClr val="000000"/>
                </a:solidFill>
                <a:effectLst/>
                <a:latin typeface="Times New Roman" panose="02020603050405020304" pitchFamily="18" charset="0"/>
                <a:ea typeface="Times New Roman" panose="02020603050405020304" pitchFamily="18" charset="0"/>
              </a:rPr>
            </a:br>
            <a:r>
              <a:rPr lang="en-US" u="sng" dirty="0">
                <a:solidFill>
                  <a:srgbClr val="0000FF"/>
                </a:solidFill>
                <a:effectLst/>
                <a:latin typeface="Times New Roman" panose="02020603050405020304" pitchFamily="18" charset="0"/>
                <a:ea typeface="Times New Roman" panose="02020603050405020304" pitchFamily="18" charset="0"/>
                <a:hlinkClick r:id="rId7"/>
              </a:rPr>
              <a:t>https://www.acasd.nau.edu.ua</a:t>
            </a:r>
            <a:r>
              <a:rPr lang="en-US" u="sng" dirty="0">
                <a:solidFill>
                  <a:srgbClr val="0000FF"/>
                </a:solidFill>
                <a:effectLst/>
                <a:latin typeface="Times New Roman" panose="02020603050405020304" pitchFamily="18" charset="0"/>
                <a:ea typeface="Times New Roman" panose="02020603050405020304" pitchFamily="18" charset="0"/>
              </a:rPr>
              <a:t> </a:t>
            </a:r>
          </a:p>
        </p:txBody>
      </p:sp>
      <p:pic>
        <p:nvPicPr>
          <p:cNvPr id="11" name="Рисунок 10">
            <a:extLst>
              <a:ext uri="{FF2B5EF4-FFF2-40B4-BE49-F238E27FC236}">
                <a16:creationId xmlns:a16="http://schemas.microsoft.com/office/drawing/2014/main" id="{C948C9F6-C23B-4A4D-B081-EC29745A9614}"/>
              </a:ext>
            </a:extLst>
          </p:cNvPr>
          <p:cNvPicPr>
            <a:picLocks noChangeAspect="1"/>
          </p:cNvPicPr>
          <p:nvPr/>
        </p:nvPicPr>
        <p:blipFill rotWithShape="1">
          <a:blip r:embed="rId8">
            <a:extLst>
              <a:ext uri="{28A0092B-C50C-407E-A947-70E740481C1C}">
                <a14:useLocalDpi xmlns:a14="http://schemas.microsoft.com/office/drawing/2010/main" val="0"/>
              </a:ext>
            </a:extLst>
          </a:blip>
          <a:srcRect l="8770" t="24652" r="13366" b="11226"/>
          <a:stretch/>
        </p:blipFill>
        <p:spPr>
          <a:xfrm>
            <a:off x="6390263" y="836538"/>
            <a:ext cx="4823509" cy="2979119"/>
          </a:xfrm>
          <a:prstGeom prst="rect">
            <a:avLst/>
          </a:prstGeom>
        </p:spPr>
      </p:pic>
    </p:spTree>
    <p:extLst>
      <p:ext uri="{BB962C8B-B14F-4D97-AF65-F5344CB8AC3E}">
        <p14:creationId xmlns:p14="http://schemas.microsoft.com/office/powerpoint/2010/main" val="15868320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9">
            <a:extLst>
              <a:ext uri="{FF2B5EF4-FFF2-40B4-BE49-F238E27FC236}">
                <a16:creationId xmlns:a16="http://schemas.microsoft.com/office/drawing/2014/main" id="{0FDCD57F-8B86-4131-B7BB-301901A0EC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053" y="6238240"/>
            <a:ext cx="3883558" cy="421162"/>
          </a:xfrm>
          <a:prstGeom prst="rect">
            <a:avLst/>
          </a:prstGeom>
          <a:noFill/>
        </p:spPr>
      </p:pic>
      <p:pic>
        <p:nvPicPr>
          <p:cNvPr id="3" name="Grafik 6">
            <a:extLst>
              <a:ext uri="{FF2B5EF4-FFF2-40B4-BE49-F238E27FC236}">
                <a16:creationId xmlns:a16="http://schemas.microsoft.com/office/drawing/2014/main" id="{CA87B4FA-CF07-43EE-9B44-AAE4AB6143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2018" y="6289701"/>
            <a:ext cx="2174709" cy="498422"/>
          </a:xfrm>
          <a:prstGeom prst="rect">
            <a:avLst/>
          </a:prstGeom>
        </p:spPr>
      </p:pic>
      <p:sp>
        <p:nvSpPr>
          <p:cNvPr id="4" name="Titelplatzhalter 1">
            <a:extLst>
              <a:ext uri="{FF2B5EF4-FFF2-40B4-BE49-F238E27FC236}">
                <a16:creationId xmlns:a16="http://schemas.microsoft.com/office/drawing/2014/main" id="{B6AB8AF1-A0B9-4368-A6EE-918E6A8C0B7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4400" b="0" i="0" u="none" strike="noStrike" kern="1200" cap="none" spc="0" normalizeH="0" baseline="0" noProof="0" dirty="0">
              <a:ln>
                <a:noFill/>
              </a:ln>
              <a:solidFill>
                <a:sysClr val="windowText" lastClr="000000"/>
              </a:solidFill>
              <a:effectLst/>
              <a:uLnTx/>
              <a:uFillTx/>
              <a:latin typeface="Cambria" panose="02040503050406030204"/>
              <a:ea typeface="+mj-ea"/>
              <a:cs typeface="+mj-cs"/>
            </a:endParaRPr>
          </a:p>
        </p:txBody>
      </p:sp>
      <p:sp>
        <p:nvSpPr>
          <p:cNvPr id="5" name="Rectangle 4">
            <a:extLst>
              <a:ext uri="{FF2B5EF4-FFF2-40B4-BE49-F238E27FC236}">
                <a16:creationId xmlns:a16="http://schemas.microsoft.com/office/drawing/2014/main" id="{4A41C9E3-2889-47A4-B902-D6E341E2644B}"/>
              </a:ext>
            </a:extLst>
          </p:cNvPr>
          <p:cNvSpPr/>
          <p:nvPr/>
        </p:nvSpPr>
        <p:spPr>
          <a:xfrm>
            <a:off x="125690" y="-4667"/>
            <a:ext cx="11726256" cy="1446550"/>
          </a:xfrm>
          <a:prstGeom prst="rect">
            <a:avLst/>
          </a:prstGeom>
        </p:spPr>
        <p:txBody>
          <a:bodyPr wrap="square">
            <a:spAutoFit/>
          </a:bodyPr>
          <a:lstStyle/>
          <a:p>
            <a:pPr lvl="0">
              <a:defRPr/>
            </a:pPr>
            <a:r>
              <a:rPr lang="en-US" sz="2800" b="1" kern="0" dirty="0">
                <a:solidFill>
                  <a:srgbClr val="164194"/>
                </a:solidFill>
                <a:ea typeface="+mj-ea"/>
                <a:cs typeface="+mj-cs"/>
              </a:rPr>
              <a:t>Collaboration with EU partner</a:t>
            </a:r>
            <a:r>
              <a:rPr lang="en-US" sz="3200" b="1" kern="0" dirty="0">
                <a:solidFill>
                  <a:srgbClr val="164194"/>
                </a:solidFill>
                <a:ea typeface="+mj-ea"/>
                <a:cs typeface="+mj-cs"/>
              </a:rPr>
              <a:t>:</a:t>
            </a:r>
          </a:p>
          <a:p>
            <a:pPr lvl="0">
              <a:defRPr/>
            </a:pPr>
            <a:endParaRPr lang="en-US" sz="3200" b="1" kern="0" dirty="0">
              <a:solidFill>
                <a:srgbClr val="164194"/>
              </a:solidFill>
              <a:ea typeface="+mj-ea"/>
              <a:cs typeface="+mj-cs"/>
            </a:endParaRPr>
          </a:p>
          <a:p>
            <a:pPr marR="0" lvl="0" defTabSz="914400" eaLnBrk="1" fontAlgn="auto" latinLnBrk="0" hangingPunct="1">
              <a:lnSpc>
                <a:spcPct val="100000"/>
              </a:lnSpc>
              <a:spcBef>
                <a:spcPts val="0"/>
              </a:spcBef>
              <a:spcAft>
                <a:spcPts val="0"/>
              </a:spcAft>
              <a:buClrTx/>
              <a:buSzTx/>
              <a:tabLst/>
              <a:defRPr/>
            </a:pPr>
            <a:endParaRPr lang="en-US" sz="2400" kern="0" dirty="0">
              <a:solidFill>
                <a:srgbClr val="164194"/>
              </a:solidFill>
              <a:ea typeface="+mj-ea"/>
              <a:cs typeface="+mj-cs"/>
            </a:endParaRPr>
          </a:p>
        </p:txBody>
      </p:sp>
      <p:sp>
        <p:nvSpPr>
          <p:cNvPr id="8" name="Slide Number Placeholder 7">
            <a:extLst>
              <a:ext uri="{FF2B5EF4-FFF2-40B4-BE49-F238E27FC236}">
                <a16:creationId xmlns:a16="http://schemas.microsoft.com/office/drawing/2014/main" id="{B3E23719-B21F-467F-B926-E930113D5CFF}"/>
              </a:ext>
            </a:extLst>
          </p:cNvPr>
          <p:cNvSpPr>
            <a:spLocks noGrp="1"/>
          </p:cNvSpPr>
          <p:nvPr>
            <p:ph type="sldNum" sz="quarter" idx="12"/>
          </p:nvPr>
        </p:nvSpPr>
        <p:spPr>
          <a:xfrm>
            <a:off x="9108747" y="6356349"/>
            <a:ext cx="2743200" cy="365125"/>
          </a:xfrm>
        </p:spPr>
        <p:txBody>
          <a:bodyPr/>
          <a:lstStyle/>
          <a:p>
            <a:fld id="{816A304F-65C8-4975-9904-5A915DF049C6}" type="slidenum">
              <a:rPr lang="en-US" smtClean="0"/>
              <a:t>11</a:t>
            </a:fld>
            <a:endParaRPr lang="en-US" dirty="0"/>
          </a:p>
        </p:txBody>
      </p:sp>
      <p:sp>
        <p:nvSpPr>
          <p:cNvPr id="7" name="TextBox 6">
            <a:extLst>
              <a:ext uri="{FF2B5EF4-FFF2-40B4-BE49-F238E27FC236}">
                <a16:creationId xmlns:a16="http://schemas.microsoft.com/office/drawing/2014/main" id="{8D6D4E15-15B1-419E-84DE-167032E7A0AB}"/>
              </a:ext>
            </a:extLst>
          </p:cNvPr>
          <p:cNvSpPr txBox="1"/>
          <p:nvPr/>
        </p:nvSpPr>
        <p:spPr>
          <a:xfrm>
            <a:off x="125690" y="490212"/>
            <a:ext cx="11874729" cy="3354765"/>
          </a:xfrm>
          <a:prstGeom prst="rect">
            <a:avLst/>
          </a:prstGeom>
          <a:noFill/>
        </p:spPr>
        <p:txBody>
          <a:bodyPr wrap="square" rtlCol="0">
            <a:spAutoFit/>
          </a:bodyPr>
          <a:lstStyle/>
          <a:p>
            <a:pPr marL="285750" indent="-285750">
              <a:spcBef>
                <a:spcPts val="800"/>
              </a:spcBef>
              <a:buFont typeface="Arial" panose="020B0604020202020204" pitchFamily="34" charset="0"/>
              <a:buChar char="•"/>
            </a:pPr>
            <a:r>
              <a:rPr lang="en-US" sz="2400" dirty="0"/>
              <a:t>Dublin City University (</a:t>
            </a:r>
            <a:r>
              <a:rPr lang="en-US" sz="2400" dirty="0" err="1"/>
              <a:t>DCU</a:t>
            </a:r>
            <a:r>
              <a:rPr lang="en-US" sz="2400" dirty="0"/>
              <a:t>)</a:t>
            </a:r>
          </a:p>
          <a:p>
            <a:pPr marL="285750" indent="-285750">
              <a:spcBef>
                <a:spcPts val="800"/>
              </a:spcBef>
              <a:buFont typeface="Arial" panose="020B0604020202020204" pitchFamily="34" charset="0"/>
              <a:buChar char="•"/>
            </a:pPr>
            <a:r>
              <a:rPr lang="en-US" sz="2400" dirty="0"/>
              <a:t>Aviation team of </a:t>
            </a:r>
            <a:r>
              <a:rPr lang="en-US" sz="2400" dirty="0" err="1"/>
              <a:t>DCU</a:t>
            </a:r>
            <a:r>
              <a:rPr lang="en-US" sz="2400" dirty="0"/>
              <a:t>: </a:t>
            </a:r>
            <a:r>
              <a:rPr lang="sv-SE" sz="2400" dirty="0"/>
              <a:t>Prof. Marina Efthymiou, Dr. Viktoriia Ivannikova, and Dr. Cathal Guiomard</a:t>
            </a:r>
            <a:r>
              <a:rPr lang="en-US" sz="2400" dirty="0"/>
              <a:t> </a:t>
            </a:r>
          </a:p>
          <a:p>
            <a:pPr marL="285750" indent="-285750">
              <a:spcBef>
                <a:spcPts val="800"/>
              </a:spcBef>
              <a:buFont typeface="Arial" panose="020B0604020202020204" pitchFamily="34" charset="0"/>
              <a:buChar char="•"/>
            </a:pPr>
            <a:r>
              <a:rPr lang="en-US" sz="2400" dirty="0" err="1"/>
              <a:t>DCU</a:t>
            </a:r>
            <a:r>
              <a:rPr lang="en-US" sz="2400" dirty="0"/>
              <a:t> team is mostly involved in the scientific investigation of air transportation development analysis, sustainable development of civil aviation, fee optimization, and carbon dioxide emission minimization in aviation</a:t>
            </a:r>
          </a:p>
          <a:p>
            <a:pPr marL="285750" indent="-285750">
              <a:spcBef>
                <a:spcPts val="800"/>
              </a:spcBef>
              <a:buFont typeface="Arial" panose="020B0604020202020204" pitchFamily="34" charset="0"/>
              <a:buChar char="•"/>
            </a:pPr>
            <a:r>
              <a:rPr lang="en-US" sz="2400" dirty="0"/>
              <a:t>Within the EURIZON Staff Exchange Programme: Ivan and Maksym visited DCU for 4 days from January 28 to January 31, 2025</a:t>
            </a:r>
          </a:p>
        </p:txBody>
      </p:sp>
      <p:pic>
        <p:nvPicPr>
          <p:cNvPr id="9" name="Рисунок 8">
            <a:extLst>
              <a:ext uri="{FF2B5EF4-FFF2-40B4-BE49-F238E27FC236}">
                <a16:creationId xmlns:a16="http://schemas.microsoft.com/office/drawing/2014/main" id="{E4FC2870-1494-4BA1-9D01-897E696467C4}"/>
              </a:ext>
            </a:extLst>
          </p:cNvPr>
          <p:cNvPicPr/>
          <p:nvPr/>
        </p:nvPicPr>
        <p:blipFill rotWithShape="1">
          <a:blip r:embed="rId5"/>
          <a:srcRect t="9881" b="28569"/>
          <a:stretch/>
        </p:blipFill>
        <p:spPr bwMode="auto">
          <a:xfrm>
            <a:off x="125690" y="3834278"/>
            <a:ext cx="5098288" cy="2353099"/>
          </a:xfrm>
          <a:prstGeom prst="rect">
            <a:avLst/>
          </a:prstGeom>
          <a:ln>
            <a:noFill/>
          </a:ln>
          <a:extLst>
            <a:ext uri="{53640926-AAD7-44D8-BBD7-CCE9431645EC}">
              <a14:shadowObscured xmlns:a14="http://schemas.microsoft.com/office/drawing/2010/main"/>
            </a:ext>
          </a:extLst>
        </p:spPr>
      </p:pic>
      <p:pic>
        <p:nvPicPr>
          <p:cNvPr id="10" name="Рисунок 9">
            <a:extLst>
              <a:ext uri="{FF2B5EF4-FFF2-40B4-BE49-F238E27FC236}">
                <a16:creationId xmlns:a16="http://schemas.microsoft.com/office/drawing/2014/main" id="{FCD5BF4D-71EA-4744-A6EE-A1393A693D9E}"/>
              </a:ext>
            </a:extLst>
          </p:cNvPr>
          <p:cNvPicPr/>
          <p:nvPr/>
        </p:nvPicPr>
        <p:blipFill rotWithShape="1">
          <a:blip r:embed="rId6" cstate="print">
            <a:extLst>
              <a:ext uri="{28A0092B-C50C-407E-A947-70E740481C1C}">
                <a14:useLocalDpi xmlns:a14="http://schemas.microsoft.com/office/drawing/2010/main" val="0"/>
              </a:ext>
            </a:extLst>
          </a:blip>
          <a:srcRect t="8470" b="3797"/>
          <a:stretch/>
        </p:blipFill>
        <p:spPr bwMode="auto">
          <a:xfrm>
            <a:off x="4838360" y="3844977"/>
            <a:ext cx="3572544" cy="2353100"/>
          </a:xfrm>
          <a:prstGeom prst="rect">
            <a:avLst/>
          </a:prstGeom>
          <a:noFill/>
          <a:ln w="38100">
            <a:solidFill>
              <a:schemeClr val="bg1"/>
            </a:solidFill>
          </a:ln>
          <a:extLst>
            <a:ext uri="{53640926-AAD7-44D8-BBD7-CCE9431645EC}">
              <a14:shadowObscured xmlns:a14="http://schemas.microsoft.com/office/drawing/2010/main"/>
            </a:ext>
          </a:extLst>
        </p:spPr>
      </p:pic>
      <p:pic>
        <p:nvPicPr>
          <p:cNvPr id="11" name="Рисунок 10">
            <a:extLst>
              <a:ext uri="{FF2B5EF4-FFF2-40B4-BE49-F238E27FC236}">
                <a16:creationId xmlns:a16="http://schemas.microsoft.com/office/drawing/2014/main" id="{2465E97E-D2DD-4D00-B6A2-9B120280FED9}"/>
              </a:ext>
            </a:extLst>
          </p:cNvPr>
          <p:cNvPicPr/>
          <p:nvPr/>
        </p:nvPicPr>
        <p:blipFill rotWithShape="1">
          <a:blip r:embed="rId7"/>
          <a:srcRect t="12688"/>
          <a:stretch/>
        </p:blipFill>
        <p:spPr bwMode="auto">
          <a:xfrm>
            <a:off x="8497614" y="3844977"/>
            <a:ext cx="3568696" cy="2337112"/>
          </a:xfrm>
          <a:prstGeom prst="rect">
            <a:avLst/>
          </a:prstGeom>
          <a:ln w="38100">
            <a:solidFill>
              <a:schemeClr val="bg1"/>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48915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9">
            <a:extLst>
              <a:ext uri="{FF2B5EF4-FFF2-40B4-BE49-F238E27FC236}">
                <a16:creationId xmlns:a16="http://schemas.microsoft.com/office/drawing/2014/main" id="{0FDCD57F-8B86-4131-B7BB-301901A0EC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053" y="6238240"/>
            <a:ext cx="3883558" cy="421162"/>
          </a:xfrm>
          <a:prstGeom prst="rect">
            <a:avLst/>
          </a:prstGeom>
          <a:noFill/>
        </p:spPr>
      </p:pic>
      <p:pic>
        <p:nvPicPr>
          <p:cNvPr id="3" name="Grafik 6">
            <a:extLst>
              <a:ext uri="{FF2B5EF4-FFF2-40B4-BE49-F238E27FC236}">
                <a16:creationId xmlns:a16="http://schemas.microsoft.com/office/drawing/2014/main" id="{CA87B4FA-CF07-43EE-9B44-AAE4AB6143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2018" y="6289701"/>
            <a:ext cx="2174709" cy="498422"/>
          </a:xfrm>
          <a:prstGeom prst="rect">
            <a:avLst/>
          </a:prstGeom>
        </p:spPr>
      </p:pic>
      <p:sp>
        <p:nvSpPr>
          <p:cNvPr id="4" name="Titelplatzhalter 1">
            <a:extLst>
              <a:ext uri="{FF2B5EF4-FFF2-40B4-BE49-F238E27FC236}">
                <a16:creationId xmlns:a16="http://schemas.microsoft.com/office/drawing/2014/main" id="{B6AB8AF1-A0B9-4368-A6EE-918E6A8C0B7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4400" b="0" i="0" u="none" strike="noStrike" kern="1200" cap="none" spc="0" normalizeH="0" baseline="0" noProof="0" dirty="0">
              <a:ln>
                <a:noFill/>
              </a:ln>
              <a:solidFill>
                <a:sysClr val="windowText" lastClr="000000"/>
              </a:solidFill>
              <a:effectLst/>
              <a:uLnTx/>
              <a:uFillTx/>
              <a:latin typeface="Cambria" panose="02040503050406030204"/>
              <a:ea typeface="+mj-ea"/>
              <a:cs typeface="+mj-cs"/>
            </a:endParaRPr>
          </a:p>
        </p:txBody>
      </p:sp>
      <p:sp>
        <p:nvSpPr>
          <p:cNvPr id="8" name="Slide Number Placeholder 7">
            <a:extLst>
              <a:ext uri="{FF2B5EF4-FFF2-40B4-BE49-F238E27FC236}">
                <a16:creationId xmlns:a16="http://schemas.microsoft.com/office/drawing/2014/main" id="{B3E23719-B21F-467F-B926-E930113D5CFF}"/>
              </a:ext>
            </a:extLst>
          </p:cNvPr>
          <p:cNvSpPr>
            <a:spLocks noGrp="1"/>
          </p:cNvSpPr>
          <p:nvPr>
            <p:ph type="sldNum" sz="quarter" idx="12"/>
          </p:nvPr>
        </p:nvSpPr>
        <p:spPr>
          <a:xfrm>
            <a:off x="9108747" y="6356349"/>
            <a:ext cx="2743200" cy="365125"/>
          </a:xfrm>
        </p:spPr>
        <p:txBody>
          <a:bodyPr/>
          <a:lstStyle/>
          <a:p>
            <a:fld id="{816A304F-65C8-4975-9904-5A915DF049C6}" type="slidenum">
              <a:rPr lang="en-US" smtClean="0"/>
              <a:t>12</a:t>
            </a:fld>
            <a:endParaRPr lang="en-US" dirty="0"/>
          </a:p>
        </p:txBody>
      </p:sp>
      <p:sp>
        <p:nvSpPr>
          <p:cNvPr id="9" name="Rectangle 4">
            <a:extLst>
              <a:ext uri="{FF2B5EF4-FFF2-40B4-BE49-F238E27FC236}">
                <a16:creationId xmlns:a16="http://schemas.microsoft.com/office/drawing/2014/main" id="{9E639EDD-1F26-4344-B3AE-94DFE72B32A0}"/>
              </a:ext>
            </a:extLst>
          </p:cNvPr>
          <p:cNvSpPr/>
          <p:nvPr/>
        </p:nvSpPr>
        <p:spPr>
          <a:xfrm>
            <a:off x="52510" y="46391"/>
            <a:ext cx="3766316" cy="2739211"/>
          </a:xfrm>
          <a:prstGeom prst="rect">
            <a:avLst/>
          </a:prstGeom>
        </p:spPr>
        <p:txBody>
          <a:bodyPr wrap="square">
            <a:spAutoFit/>
          </a:bodyPr>
          <a:lstStyle/>
          <a:p>
            <a:pPr lvl="0">
              <a:defRPr/>
            </a:pPr>
            <a:r>
              <a:rPr lang="en-US" sz="2800" b="1" kern="0" dirty="0">
                <a:solidFill>
                  <a:srgbClr val="164194"/>
                </a:solidFill>
                <a:ea typeface="+mj-ea"/>
                <a:cs typeface="+mj-cs"/>
              </a:rPr>
              <a:t>Staff exchange visit</a:t>
            </a:r>
            <a:endParaRPr lang="en-US" sz="3200" b="1" kern="0" dirty="0">
              <a:solidFill>
                <a:srgbClr val="164194"/>
              </a:solidFill>
              <a:ea typeface="+mj-ea"/>
              <a:cs typeface="+mj-cs"/>
            </a:endParaRPr>
          </a:p>
          <a:p>
            <a:pPr lvl="0">
              <a:defRPr/>
            </a:pPr>
            <a:endParaRPr lang="en-US" sz="2400" dirty="0"/>
          </a:p>
          <a:p>
            <a:pPr lvl="0">
              <a:defRPr/>
            </a:pPr>
            <a:r>
              <a:rPr lang="en-US" sz="2400" dirty="0"/>
              <a:t>DCU team organized a collaborative meeting with experts and representatives from </a:t>
            </a:r>
            <a:r>
              <a:rPr lang="en-US" sz="2400" dirty="0" err="1"/>
              <a:t>AirNav</a:t>
            </a:r>
            <a:r>
              <a:rPr lang="en-US" sz="2400" dirty="0"/>
              <a:t> Ireland to discuss obtained results</a:t>
            </a:r>
            <a:endParaRPr lang="en-US" sz="2400" kern="0" dirty="0">
              <a:solidFill>
                <a:srgbClr val="164194"/>
              </a:solidFill>
              <a:ea typeface="+mj-ea"/>
              <a:cs typeface="+mj-cs"/>
            </a:endParaRPr>
          </a:p>
        </p:txBody>
      </p:sp>
      <p:sp>
        <p:nvSpPr>
          <p:cNvPr id="10" name="TextBox 9">
            <a:extLst>
              <a:ext uri="{FF2B5EF4-FFF2-40B4-BE49-F238E27FC236}">
                <a16:creationId xmlns:a16="http://schemas.microsoft.com/office/drawing/2014/main" id="{C50846FA-3759-4155-BCAD-6AFCB2F800F8}"/>
              </a:ext>
            </a:extLst>
          </p:cNvPr>
          <p:cNvSpPr txBox="1"/>
          <p:nvPr/>
        </p:nvSpPr>
        <p:spPr>
          <a:xfrm>
            <a:off x="340053" y="1454746"/>
            <a:ext cx="3191230" cy="276999"/>
          </a:xfrm>
          <a:prstGeom prst="rect">
            <a:avLst/>
          </a:prstGeom>
          <a:noFill/>
        </p:spPr>
        <p:txBody>
          <a:bodyPr wrap="square">
            <a:spAutoFit/>
          </a:bodyPr>
          <a:lstStyle/>
          <a:p>
            <a:pPr algn="r"/>
            <a:r>
              <a:rPr lang="en-US" sz="1200" dirty="0">
                <a:solidFill>
                  <a:srgbClr val="000000"/>
                </a:solidFill>
                <a:effectLst/>
                <a:latin typeface="Times New Roman" panose="02020603050405020304" pitchFamily="18" charset="0"/>
                <a:ea typeface="Times New Roman" panose="02020603050405020304" pitchFamily="18" charset="0"/>
              </a:rPr>
              <a:t>.</a:t>
            </a:r>
            <a:endParaRPr lang="uk-UA" sz="1200" dirty="0"/>
          </a:p>
        </p:txBody>
      </p:sp>
      <p:pic>
        <p:nvPicPr>
          <p:cNvPr id="11" name="Рисунок 10">
            <a:extLst>
              <a:ext uri="{FF2B5EF4-FFF2-40B4-BE49-F238E27FC236}">
                <a16:creationId xmlns:a16="http://schemas.microsoft.com/office/drawing/2014/main" id="{3AE57365-FD46-40FB-8F34-57A150618E4E}"/>
              </a:ext>
            </a:extLst>
          </p:cNvPr>
          <p:cNvPicPr/>
          <p:nvPr/>
        </p:nvPicPr>
        <p:blipFill rotWithShape="1">
          <a:blip r:embed="rId5"/>
          <a:srcRect t="12688"/>
          <a:stretch/>
        </p:blipFill>
        <p:spPr bwMode="auto">
          <a:xfrm>
            <a:off x="7825903" y="457616"/>
            <a:ext cx="4179538" cy="2737148"/>
          </a:xfrm>
          <a:prstGeom prst="rect">
            <a:avLst/>
          </a:prstGeom>
          <a:ln w="38100">
            <a:solidFill>
              <a:schemeClr val="bg1"/>
            </a:solidFill>
          </a:ln>
          <a:extLst>
            <a:ext uri="{53640926-AAD7-44D8-BBD7-CCE9431645EC}">
              <a14:shadowObscured xmlns:a14="http://schemas.microsoft.com/office/drawing/2010/main"/>
            </a:ext>
          </a:extLst>
        </p:spPr>
      </p:pic>
      <p:pic>
        <p:nvPicPr>
          <p:cNvPr id="12" name="Рисунок 11">
            <a:extLst>
              <a:ext uri="{FF2B5EF4-FFF2-40B4-BE49-F238E27FC236}">
                <a16:creationId xmlns:a16="http://schemas.microsoft.com/office/drawing/2014/main" id="{70870B67-FE04-426C-BC0D-CBB2A86D8038}"/>
              </a:ext>
            </a:extLst>
          </p:cNvPr>
          <p:cNvPicPr/>
          <p:nvPr/>
        </p:nvPicPr>
        <p:blipFill rotWithShape="1">
          <a:blip r:embed="rId6" cstate="print">
            <a:extLst>
              <a:ext uri="{28A0092B-C50C-407E-A947-70E740481C1C}">
                <a14:useLocalDpi xmlns:a14="http://schemas.microsoft.com/office/drawing/2010/main" val="0"/>
              </a:ext>
            </a:extLst>
          </a:blip>
          <a:srcRect t="3600" b="9989"/>
          <a:stretch/>
        </p:blipFill>
        <p:spPr bwMode="auto">
          <a:xfrm>
            <a:off x="3733518" y="1426779"/>
            <a:ext cx="4010058" cy="4616013"/>
          </a:xfrm>
          <a:prstGeom prst="rect">
            <a:avLst/>
          </a:prstGeom>
          <a:noFill/>
          <a:ln w="38100">
            <a:solidFill>
              <a:schemeClr val="bg1"/>
            </a:solidFill>
          </a:ln>
          <a:extLst>
            <a:ext uri="{53640926-AAD7-44D8-BBD7-CCE9431645EC}">
              <a14:shadowObscured xmlns:a14="http://schemas.microsoft.com/office/drawing/2010/main"/>
            </a:ext>
          </a:extLst>
        </p:spPr>
      </p:pic>
      <p:pic>
        <p:nvPicPr>
          <p:cNvPr id="14" name="Рисунок 13">
            <a:extLst>
              <a:ext uri="{FF2B5EF4-FFF2-40B4-BE49-F238E27FC236}">
                <a16:creationId xmlns:a16="http://schemas.microsoft.com/office/drawing/2014/main" id="{475936C9-E718-4009-AFFC-22662F367240}"/>
              </a:ext>
            </a:extLst>
          </p:cNvPr>
          <p:cNvPicPr/>
          <p:nvPr/>
        </p:nvPicPr>
        <p:blipFill rotWithShape="1">
          <a:blip r:embed="rId7" cstate="print">
            <a:extLst>
              <a:ext uri="{28A0092B-C50C-407E-A947-70E740481C1C}">
                <a14:useLocalDpi xmlns:a14="http://schemas.microsoft.com/office/drawing/2010/main" val="0"/>
              </a:ext>
            </a:extLst>
          </a:blip>
          <a:srcRect l="3038" t="13557" r="-3038" b="687"/>
          <a:stretch/>
        </p:blipFill>
        <p:spPr bwMode="auto">
          <a:xfrm>
            <a:off x="7832092" y="3269981"/>
            <a:ext cx="4306658" cy="2772811"/>
          </a:xfrm>
          <a:prstGeom prst="rect">
            <a:avLst/>
          </a:prstGeom>
          <a:noFill/>
          <a:ln w="38100">
            <a:solidFill>
              <a:schemeClr val="bg1"/>
            </a:solidFill>
          </a:ln>
        </p:spPr>
      </p:pic>
      <p:pic>
        <p:nvPicPr>
          <p:cNvPr id="16" name="Рисунок 15">
            <a:extLst>
              <a:ext uri="{FF2B5EF4-FFF2-40B4-BE49-F238E27FC236}">
                <a16:creationId xmlns:a16="http://schemas.microsoft.com/office/drawing/2014/main" id="{0BE251CE-5E92-4579-AABE-AE28787E802E}"/>
              </a:ext>
            </a:extLst>
          </p:cNvPr>
          <p:cNvPicPr/>
          <p:nvPr/>
        </p:nvPicPr>
        <p:blipFill rotWithShape="1">
          <a:blip r:embed="rId8"/>
          <a:srcRect r="14432"/>
          <a:stretch/>
        </p:blipFill>
        <p:spPr bwMode="auto">
          <a:xfrm>
            <a:off x="186559" y="3010758"/>
            <a:ext cx="3458443" cy="303203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620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9">
            <a:extLst>
              <a:ext uri="{FF2B5EF4-FFF2-40B4-BE49-F238E27FC236}">
                <a16:creationId xmlns:a16="http://schemas.microsoft.com/office/drawing/2014/main" id="{0FDCD57F-8B86-4131-B7BB-301901A0EC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053" y="6238240"/>
            <a:ext cx="3883558" cy="421162"/>
          </a:xfrm>
          <a:prstGeom prst="rect">
            <a:avLst/>
          </a:prstGeom>
          <a:noFill/>
        </p:spPr>
      </p:pic>
      <p:pic>
        <p:nvPicPr>
          <p:cNvPr id="3" name="Grafik 6">
            <a:extLst>
              <a:ext uri="{FF2B5EF4-FFF2-40B4-BE49-F238E27FC236}">
                <a16:creationId xmlns:a16="http://schemas.microsoft.com/office/drawing/2014/main" id="{CA87B4FA-CF07-43EE-9B44-AAE4AB6143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2018" y="6289701"/>
            <a:ext cx="2174709" cy="498422"/>
          </a:xfrm>
          <a:prstGeom prst="rect">
            <a:avLst/>
          </a:prstGeom>
        </p:spPr>
      </p:pic>
      <p:sp>
        <p:nvSpPr>
          <p:cNvPr id="4" name="Titelplatzhalter 1">
            <a:extLst>
              <a:ext uri="{FF2B5EF4-FFF2-40B4-BE49-F238E27FC236}">
                <a16:creationId xmlns:a16="http://schemas.microsoft.com/office/drawing/2014/main" id="{B6AB8AF1-A0B9-4368-A6EE-918E6A8C0B7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4400" b="0" i="0" u="none" strike="noStrike" kern="1200" cap="none" spc="0" normalizeH="0" baseline="0" noProof="0" dirty="0">
              <a:ln>
                <a:noFill/>
              </a:ln>
              <a:solidFill>
                <a:sysClr val="windowText" lastClr="000000"/>
              </a:solidFill>
              <a:effectLst/>
              <a:uLnTx/>
              <a:uFillTx/>
              <a:latin typeface="Cambria" panose="02040503050406030204"/>
              <a:ea typeface="+mj-ea"/>
              <a:cs typeface="+mj-cs"/>
            </a:endParaRPr>
          </a:p>
        </p:txBody>
      </p:sp>
      <p:sp>
        <p:nvSpPr>
          <p:cNvPr id="8" name="Slide Number Placeholder 7">
            <a:extLst>
              <a:ext uri="{FF2B5EF4-FFF2-40B4-BE49-F238E27FC236}">
                <a16:creationId xmlns:a16="http://schemas.microsoft.com/office/drawing/2014/main" id="{B3E23719-B21F-467F-B926-E930113D5CFF}"/>
              </a:ext>
            </a:extLst>
          </p:cNvPr>
          <p:cNvSpPr>
            <a:spLocks noGrp="1"/>
          </p:cNvSpPr>
          <p:nvPr>
            <p:ph type="sldNum" sz="quarter" idx="12"/>
          </p:nvPr>
        </p:nvSpPr>
        <p:spPr>
          <a:xfrm>
            <a:off x="9108747" y="6356349"/>
            <a:ext cx="2743200" cy="365125"/>
          </a:xfrm>
        </p:spPr>
        <p:txBody>
          <a:bodyPr/>
          <a:lstStyle/>
          <a:p>
            <a:fld id="{816A304F-65C8-4975-9904-5A915DF049C6}" type="slidenum">
              <a:rPr lang="en-US" smtClean="0"/>
              <a:t>13</a:t>
            </a:fld>
            <a:endParaRPr lang="en-US" dirty="0"/>
          </a:p>
        </p:txBody>
      </p:sp>
      <p:sp>
        <p:nvSpPr>
          <p:cNvPr id="9" name="Rectangle 4">
            <a:extLst>
              <a:ext uri="{FF2B5EF4-FFF2-40B4-BE49-F238E27FC236}">
                <a16:creationId xmlns:a16="http://schemas.microsoft.com/office/drawing/2014/main" id="{9E639EDD-1F26-4344-B3AE-94DFE72B32A0}"/>
              </a:ext>
            </a:extLst>
          </p:cNvPr>
          <p:cNvSpPr/>
          <p:nvPr/>
        </p:nvSpPr>
        <p:spPr>
          <a:xfrm>
            <a:off x="125691" y="125857"/>
            <a:ext cx="11726256" cy="523220"/>
          </a:xfrm>
          <a:prstGeom prst="rect">
            <a:avLst/>
          </a:prstGeom>
        </p:spPr>
        <p:txBody>
          <a:bodyPr wrap="square">
            <a:spAutoFit/>
          </a:bodyPr>
          <a:lstStyle/>
          <a:p>
            <a:pPr lvl="0">
              <a:defRPr/>
            </a:pPr>
            <a:r>
              <a:rPr lang="en-US" sz="2800" b="1" kern="0" dirty="0">
                <a:solidFill>
                  <a:srgbClr val="164194"/>
                </a:solidFill>
                <a:ea typeface="+mj-ea"/>
                <a:cs typeface="+mj-cs"/>
              </a:rPr>
              <a:t>Dissemination</a:t>
            </a:r>
            <a:endParaRPr lang="en-US" sz="2400" kern="0" dirty="0">
              <a:solidFill>
                <a:srgbClr val="164194"/>
              </a:solidFill>
              <a:ea typeface="+mj-ea"/>
              <a:cs typeface="+mj-cs"/>
            </a:endParaRPr>
          </a:p>
        </p:txBody>
      </p:sp>
      <p:sp>
        <p:nvSpPr>
          <p:cNvPr id="13" name="TextBox 12">
            <a:extLst>
              <a:ext uri="{FF2B5EF4-FFF2-40B4-BE49-F238E27FC236}">
                <a16:creationId xmlns:a16="http://schemas.microsoft.com/office/drawing/2014/main" id="{C0F00350-69BF-417E-9F16-F5F416F5828B}"/>
              </a:ext>
            </a:extLst>
          </p:cNvPr>
          <p:cNvSpPr txBox="1"/>
          <p:nvPr/>
        </p:nvSpPr>
        <p:spPr>
          <a:xfrm>
            <a:off x="240012" y="668945"/>
            <a:ext cx="6192320" cy="5801588"/>
          </a:xfrm>
          <a:prstGeom prst="rect">
            <a:avLst/>
          </a:prstGeom>
          <a:noFill/>
        </p:spPr>
        <p:txBody>
          <a:bodyPr wrap="square">
            <a:spAutoFit/>
          </a:bodyPr>
          <a:lstStyle/>
          <a:p>
            <a:pPr algn="ctr">
              <a:spcBef>
                <a:spcPts val="600"/>
              </a:spcBef>
            </a:pPr>
            <a:r>
              <a:rPr lang="en-US" sz="1300" b="1" dirty="0"/>
              <a:t>Participation in scholar events with publication in SCOPUS </a:t>
            </a:r>
          </a:p>
          <a:p>
            <a:pPr marL="285750" indent="-285750" algn="l">
              <a:spcBef>
                <a:spcPts val="600"/>
              </a:spcBef>
              <a:buFont typeface="Wingdings" panose="05000000000000000000" pitchFamily="2" charset="2"/>
              <a:buChar char="Ø"/>
            </a:pPr>
            <a:r>
              <a:rPr lang="en-US" sz="1300" dirty="0"/>
              <a:t>The international workshop on Computational Methods in Systems Engineering (</a:t>
            </a:r>
            <a:r>
              <a:rPr lang="en-US" sz="1300" dirty="0" err="1"/>
              <a:t>CMSE</a:t>
            </a:r>
            <a:r>
              <a:rPr lang="en-US" sz="1300" dirty="0"/>
              <a:t> 2024), June 17, 2024, Kyiv, Ukraine, in-person (</a:t>
            </a:r>
            <a:r>
              <a:rPr lang="en-AU" sz="1300" dirty="0">
                <a:hlinkClick r:id="rId5">
                  <a:extLst>
                    <a:ext uri="{A12FA001-AC4F-418D-AE19-62706E023703}">
                      <ahyp:hlinkClr xmlns:ahyp="http://schemas.microsoft.com/office/drawing/2018/hyperlinkcolor" val="tx"/>
                    </a:ext>
                  </a:extLst>
                </a:hlinkClick>
              </a:rPr>
              <a:t>https://ans.nau.edu.ua/cmse</a:t>
            </a:r>
            <a:r>
              <a:rPr lang="en-AU" sz="1300" dirty="0"/>
              <a:t>).</a:t>
            </a:r>
          </a:p>
          <a:p>
            <a:pPr marL="285750" indent="-285750" algn="l">
              <a:spcBef>
                <a:spcPts val="600"/>
              </a:spcBef>
              <a:buFont typeface="Wingdings" panose="05000000000000000000" pitchFamily="2" charset="2"/>
              <a:buChar char="Ø"/>
            </a:pPr>
            <a:r>
              <a:rPr lang="en-US" sz="1300" dirty="0"/>
              <a:t>The 15th International Conference – </a:t>
            </a:r>
            <a:r>
              <a:rPr lang="en-US" sz="1300" dirty="0" err="1"/>
              <a:t>Transbaltica</a:t>
            </a:r>
            <a:r>
              <a:rPr lang="en-US" sz="1300" dirty="0"/>
              <a:t> 2024: Transportation Science and Technology, September 19-20, 2024, Vilnius, Lithuania (</a:t>
            </a:r>
            <a:r>
              <a:rPr lang="en-US" sz="1300" dirty="0">
                <a:hlinkClick r:id="rId6">
                  <a:extLst>
                    <a:ext uri="{A12FA001-AC4F-418D-AE19-62706E023703}">
                      <ahyp:hlinkClr xmlns:ahyp="http://schemas.microsoft.com/office/drawing/2018/hyperlinkcolor" val="tx"/>
                    </a:ext>
                  </a:extLst>
                </a:hlinkClick>
              </a:rPr>
              <a:t>https://vilniustech.lt/332103</a:t>
            </a:r>
            <a:r>
              <a:rPr lang="en-US" sz="1300" dirty="0"/>
              <a:t>).</a:t>
            </a:r>
            <a:endParaRPr lang="en-AU" sz="1300" dirty="0"/>
          </a:p>
          <a:p>
            <a:pPr marL="285750" indent="-285750" algn="l">
              <a:spcBef>
                <a:spcPts val="600"/>
              </a:spcBef>
              <a:buFont typeface="Wingdings" panose="05000000000000000000" pitchFamily="2" charset="2"/>
              <a:buChar char="Ø"/>
            </a:pPr>
            <a:r>
              <a:rPr lang="en-US" sz="1300" dirty="0"/>
              <a:t>XII International Scientific and Practical Conference on "Information Control Systems </a:t>
            </a:r>
            <a:r>
              <a:rPr lang="en-AU" sz="1300" dirty="0"/>
              <a:t>and Technologies (ICST-ODESA-2024)", 23-25 of September 2024, Odesa, Ukraine (</a:t>
            </a:r>
            <a:r>
              <a:rPr lang="en-AU" sz="1300" dirty="0">
                <a:hlinkClick r:id="rId7">
                  <a:extLst>
                    <a:ext uri="{A12FA001-AC4F-418D-AE19-62706E023703}">
                      <ahyp:hlinkClr xmlns:ahyp="http://schemas.microsoft.com/office/drawing/2018/hyperlinkcolor" val="tx"/>
                    </a:ext>
                  </a:extLst>
                </a:hlinkClick>
              </a:rPr>
              <a:t>http://icst-conf.com</a:t>
            </a:r>
            <a:r>
              <a:rPr lang="en-AU" sz="1300" dirty="0"/>
              <a:t>).</a:t>
            </a:r>
          </a:p>
          <a:p>
            <a:pPr marL="285750" indent="-285750" algn="l">
              <a:spcBef>
                <a:spcPts val="600"/>
              </a:spcBef>
              <a:buFont typeface="Wingdings" panose="05000000000000000000" pitchFamily="2" charset="2"/>
              <a:buChar char="Ø"/>
            </a:pPr>
            <a:r>
              <a:rPr lang="en-US" sz="1300" dirty="0"/>
              <a:t>The 5th International Conference </a:t>
            </a:r>
            <a:r>
              <a:rPr lang="en-US" sz="1300" dirty="0" err="1"/>
              <a:t>KhPI</a:t>
            </a:r>
            <a:r>
              <a:rPr lang="en-US" sz="1300" dirty="0"/>
              <a:t> Week on Advanced Technology, IEEE, October </a:t>
            </a:r>
            <a:r>
              <a:rPr lang="nn-NO" sz="1300" dirty="0"/>
              <a:t>7-10, 2024, Kharkiv, Ukraine (</a:t>
            </a:r>
            <a:r>
              <a:rPr lang="nn-NO" sz="1300" dirty="0">
                <a:hlinkClick r:id="rId8">
                  <a:extLst>
                    <a:ext uri="{A12FA001-AC4F-418D-AE19-62706E023703}">
                      <ahyp:hlinkClr xmlns:ahyp="http://schemas.microsoft.com/office/drawing/2018/hyperlinkcolor" val="tx"/>
                    </a:ext>
                  </a:extLst>
                </a:hlinkClick>
              </a:rPr>
              <a:t>http://khpiweek.ieee.org.ua</a:t>
            </a:r>
            <a:r>
              <a:rPr lang="nn-NO" sz="1300" dirty="0"/>
              <a:t>).</a:t>
            </a:r>
            <a:endParaRPr lang="en-AU" sz="1300" dirty="0"/>
          </a:p>
          <a:p>
            <a:pPr marL="285750" indent="-285750" algn="l">
              <a:spcBef>
                <a:spcPts val="600"/>
              </a:spcBef>
              <a:buFont typeface="Wingdings" panose="05000000000000000000" pitchFamily="2" charset="2"/>
              <a:buChar char="Ø"/>
            </a:pPr>
            <a:r>
              <a:rPr lang="en-US" sz="1300" dirty="0"/>
              <a:t>Fourth International Conference on System Analysis &amp; Intelligent Computing (</a:t>
            </a:r>
            <a:r>
              <a:rPr lang="en-US" sz="1300" dirty="0" err="1"/>
              <a:t>SAIC</a:t>
            </a:r>
            <a:r>
              <a:rPr lang="en-US" sz="1300" dirty="0"/>
              <a:t> IEEE), on October 9, 2024, Kyiv, Ukraine </a:t>
            </a:r>
            <a:r>
              <a:rPr lang="en-AU" sz="1300" dirty="0"/>
              <a:t>(</a:t>
            </a:r>
            <a:r>
              <a:rPr lang="en-AU" sz="1300" dirty="0">
                <a:hlinkClick r:id="rId9">
                  <a:extLst>
                    <a:ext uri="{A12FA001-AC4F-418D-AE19-62706E023703}">
                      <ahyp:hlinkClr xmlns:ahyp="http://schemas.microsoft.com/office/drawing/2018/hyperlinkcolor" val="tx"/>
                    </a:ext>
                  </a:extLst>
                </a:hlinkClick>
              </a:rPr>
              <a:t>https://saic.ieee.org.ua/?page_id=96</a:t>
            </a:r>
            <a:r>
              <a:rPr lang="en-AU" sz="1300" dirty="0"/>
              <a:t>).</a:t>
            </a:r>
          </a:p>
          <a:p>
            <a:pPr marL="285750" indent="-285750" algn="l">
              <a:spcBef>
                <a:spcPts val="600"/>
              </a:spcBef>
              <a:buFont typeface="Wingdings" panose="05000000000000000000" pitchFamily="2" charset="2"/>
              <a:buChar char="Ø"/>
            </a:pPr>
            <a:r>
              <a:rPr lang="en-AU" sz="1300" dirty="0"/>
              <a:t>14th International Conference Dependable Systems, Services and Technologies (DESSERT’2024, IEEE), October 11, 2024, Greece, </a:t>
            </a:r>
            <a:r>
              <a:rPr lang="en-US" sz="1300" dirty="0"/>
              <a:t>Athens (</a:t>
            </a:r>
            <a:r>
              <a:rPr lang="en-US" sz="1300" dirty="0">
                <a:hlinkClick r:id="rId10">
                  <a:extLst>
                    <a:ext uri="{A12FA001-AC4F-418D-AE19-62706E023703}">
                      <ahyp:hlinkClr xmlns:ahyp="http://schemas.microsoft.com/office/drawing/2018/hyperlinkcolor" val="tx"/>
                    </a:ext>
                  </a:extLst>
                </a:hlinkClick>
              </a:rPr>
              <a:t>https://www.dessert-conf.org</a:t>
            </a:r>
            <a:r>
              <a:rPr lang="en-US" sz="1300" dirty="0"/>
              <a:t>).</a:t>
            </a:r>
          </a:p>
          <a:p>
            <a:pPr marL="285750" indent="-285750" algn="l">
              <a:spcBef>
                <a:spcPts val="600"/>
              </a:spcBef>
              <a:buFont typeface="Wingdings" panose="05000000000000000000" pitchFamily="2" charset="2"/>
              <a:buChar char="Ø"/>
            </a:pPr>
            <a:r>
              <a:rPr lang="en-AU" sz="1300" dirty="0"/>
              <a:t>7th International Conference on </a:t>
            </a:r>
            <a:r>
              <a:rPr lang="en-US" sz="1300" dirty="0"/>
              <a:t>Actual Problems of Unmanned Aerial Vehicles Developments (</a:t>
            </a:r>
            <a:r>
              <a:rPr lang="en-US" sz="1300" dirty="0" err="1"/>
              <a:t>APUAVD</a:t>
            </a:r>
            <a:r>
              <a:rPr lang="en-US" sz="1300" dirty="0"/>
              <a:t>, IEEE), October 22, 2024, </a:t>
            </a:r>
            <a:r>
              <a:rPr lang="fi-FI" sz="1300" dirty="0"/>
              <a:t>Kyiv, Ukraine</a:t>
            </a:r>
            <a:r>
              <a:rPr lang="en-US" sz="1300" dirty="0"/>
              <a:t>, in-person</a:t>
            </a:r>
            <a:r>
              <a:rPr lang="fi-FI" sz="1300" dirty="0"/>
              <a:t> (</a:t>
            </a:r>
            <a:r>
              <a:rPr lang="fi-FI" sz="1300" dirty="0">
                <a:hlinkClick r:id="rId11">
                  <a:extLst>
                    <a:ext uri="{A12FA001-AC4F-418D-AE19-62706E023703}">
                      <ahyp:hlinkClr xmlns:ahyp="http://schemas.microsoft.com/office/drawing/2018/hyperlinkcolor" val="tx"/>
                    </a:ext>
                  </a:extLst>
                </a:hlinkClick>
              </a:rPr>
              <a:t>https://apuavd.ieee.org.ua/programme_apuavd_2024</a:t>
            </a:r>
            <a:r>
              <a:rPr lang="fi-FI" sz="1300" dirty="0"/>
              <a:t>).</a:t>
            </a:r>
          </a:p>
          <a:p>
            <a:pPr marL="285750" indent="-285750" algn="l">
              <a:spcBef>
                <a:spcPts val="600"/>
              </a:spcBef>
              <a:buFont typeface="Wingdings" panose="05000000000000000000" pitchFamily="2" charset="2"/>
              <a:buChar char="Ø"/>
            </a:pPr>
            <a:r>
              <a:rPr lang="en-US" sz="1300" dirty="0"/>
              <a:t>International Workshop on Algorithms of Data Processing (ADP), on November 5, 2024, Kyiv Ukraine, in-person (</a:t>
            </a:r>
            <a:r>
              <a:rPr lang="en-US" sz="1300" dirty="0">
                <a:hlinkClick r:id="rId12">
                  <a:extLst>
                    <a:ext uri="{A12FA001-AC4F-418D-AE19-62706E023703}">
                      <ahyp:hlinkClr xmlns:ahyp="http://schemas.microsoft.com/office/drawing/2018/hyperlinkcolor" val="tx"/>
                    </a:ext>
                  </a:extLst>
                </a:hlinkClick>
              </a:rPr>
              <a:t>https://www.ans.nau.edu.ua/adp</a:t>
            </a:r>
            <a:r>
              <a:rPr lang="en-US" sz="1300" dirty="0"/>
              <a:t>).</a:t>
            </a:r>
          </a:p>
          <a:p>
            <a:pPr marL="285750" indent="-285750" algn="l">
              <a:spcBef>
                <a:spcPts val="600"/>
              </a:spcBef>
              <a:buFont typeface="Wingdings" panose="05000000000000000000" pitchFamily="2" charset="2"/>
              <a:buChar char="Ø"/>
            </a:pPr>
            <a:r>
              <a:rPr lang="en-US" sz="1300" dirty="0"/>
              <a:t>Integrated Computer Technologies in Mechanical Engineering” – Synergetic Engineering (ICTM-2024), on December 23, 2024, </a:t>
            </a:r>
            <a:r>
              <a:rPr lang="en-US" sz="1300" dirty="0" err="1"/>
              <a:t>Kharkiv</a:t>
            </a:r>
            <a:r>
              <a:rPr lang="en-US" sz="1300" dirty="0"/>
              <a:t>, Ukraine (</a:t>
            </a:r>
            <a:r>
              <a:rPr lang="en-US" sz="1300" dirty="0">
                <a:hlinkClick r:id="rId13">
                  <a:extLst>
                    <a:ext uri="{A12FA001-AC4F-418D-AE19-62706E023703}">
                      <ahyp:hlinkClr xmlns:ahyp="http://schemas.microsoft.com/office/drawing/2018/hyperlinkcolor" val="tx"/>
                    </a:ext>
                  </a:extLst>
                </a:hlinkClick>
              </a:rPr>
              <a:t>https://ictm.khai.edu</a:t>
            </a:r>
            <a:r>
              <a:rPr lang="en-US" sz="1300" dirty="0"/>
              <a:t>).</a:t>
            </a:r>
            <a:endParaRPr lang="en-AU" sz="1300" dirty="0"/>
          </a:p>
          <a:p>
            <a:pPr algn="l"/>
            <a:endParaRPr lang="uk-UA" sz="1400" dirty="0"/>
          </a:p>
        </p:txBody>
      </p:sp>
      <p:sp>
        <p:nvSpPr>
          <p:cNvPr id="15" name="TextBox 14">
            <a:extLst>
              <a:ext uri="{FF2B5EF4-FFF2-40B4-BE49-F238E27FC236}">
                <a16:creationId xmlns:a16="http://schemas.microsoft.com/office/drawing/2014/main" id="{097C459F-A221-4AF7-BE07-A9C1FCCF1997}"/>
              </a:ext>
            </a:extLst>
          </p:cNvPr>
          <p:cNvSpPr txBox="1"/>
          <p:nvPr/>
        </p:nvSpPr>
        <p:spPr>
          <a:xfrm>
            <a:off x="6653048" y="641022"/>
            <a:ext cx="5298940" cy="4985980"/>
          </a:xfrm>
          <a:prstGeom prst="rect">
            <a:avLst/>
          </a:prstGeom>
          <a:noFill/>
        </p:spPr>
        <p:txBody>
          <a:bodyPr wrap="square">
            <a:spAutoFit/>
          </a:bodyPr>
          <a:lstStyle/>
          <a:p>
            <a:pPr algn="ctr">
              <a:spcBef>
                <a:spcPts val="600"/>
              </a:spcBef>
            </a:pPr>
            <a:r>
              <a:rPr lang="en-US" sz="1300" b="1" dirty="0"/>
              <a:t>Published articles </a:t>
            </a:r>
          </a:p>
          <a:p>
            <a:pPr marL="285750" indent="-285750" algn="l">
              <a:spcBef>
                <a:spcPts val="600"/>
              </a:spcBef>
              <a:buFont typeface="Wingdings" panose="05000000000000000000" pitchFamily="2" charset="2"/>
              <a:buChar char="Ø"/>
            </a:pPr>
            <a:r>
              <a:rPr lang="en-US" sz="1300" dirty="0"/>
              <a:t>"Impact analysis of Russian-Ukrainian war on airspace," in Journal of Air Transport Management, vol. 124, 2025, pp. 1-14, doi:10.1016/j.jairtraman.2025.102742. (SCOPUS Q1)</a:t>
            </a:r>
          </a:p>
          <a:p>
            <a:pPr algn="ctr">
              <a:spcBef>
                <a:spcPts val="600"/>
              </a:spcBef>
            </a:pPr>
            <a:endParaRPr lang="en-US" sz="1300" dirty="0"/>
          </a:p>
          <a:p>
            <a:pPr algn="ctr">
              <a:spcBef>
                <a:spcPts val="600"/>
              </a:spcBef>
            </a:pPr>
            <a:r>
              <a:rPr lang="en-US" sz="1300" b="1" dirty="0"/>
              <a:t>Submitted articles </a:t>
            </a:r>
          </a:p>
          <a:p>
            <a:pPr marL="285750" indent="-285750" algn="l">
              <a:spcBef>
                <a:spcPts val="600"/>
              </a:spcBef>
              <a:buFont typeface="Wingdings" panose="05000000000000000000" pitchFamily="2" charset="2"/>
              <a:buChar char="Ø"/>
            </a:pPr>
            <a:r>
              <a:rPr lang="en-US" sz="1300" dirty="0"/>
              <a:t>The approach to optimization of the structure of the repair process of aviation radio equipment.</a:t>
            </a:r>
            <a:br>
              <a:rPr lang="en-US" sz="1300" dirty="0"/>
            </a:br>
            <a:r>
              <a:rPr lang="en-US" sz="1300" dirty="0"/>
              <a:t>Submitted June 14, 2024 to Transport (SCOPUS Q2, ACCEPTED).</a:t>
            </a:r>
          </a:p>
          <a:p>
            <a:pPr marL="285750" indent="-285750" algn="l">
              <a:spcBef>
                <a:spcPts val="600"/>
              </a:spcBef>
              <a:buFont typeface="Wingdings" panose="05000000000000000000" pitchFamily="2" charset="2"/>
              <a:buChar char="Ø"/>
            </a:pPr>
            <a:r>
              <a:rPr lang="en-US" sz="1300" dirty="0"/>
              <a:t>Evaluation of positioning performance losses in European airspace due to the shutdown of the Ukrainian air navigation network.</a:t>
            </a:r>
            <a:br>
              <a:rPr lang="en-US" sz="1300" dirty="0"/>
            </a:br>
            <a:r>
              <a:rPr lang="en-US" sz="1300" dirty="0"/>
              <a:t>Submitted February 3, 2025 to Journal of Air Transport Management (SCOPUS Q1, No: JATM-D-25-00062)</a:t>
            </a:r>
          </a:p>
          <a:p>
            <a:pPr marL="285750" indent="-285750" algn="l">
              <a:spcBef>
                <a:spcPts val="600"/>
              </a:spcBef>
              <a:buFont typeface="Wingdings" panose="05000000000000000000" pitchFamily="2" charset="2"/>
              <a:buChar char="Ø"/>
            </a:pPr>
            <a:r>
              <a:rPr lang="en-US" sz="1300" dirty="0"/>
              <a:t>Statistical models for the utilization process of aviation radio equipment. </a:t>
            </a:r>
            <a:br>
              <a:rPr lang="en-US" sz="1300" dirty="0"/>
            </a:br>
            <a:r>
              <a:rPr lang="en-US" sz="1300" dirty="0"/>
              <a:t>Submitted January 17, 2025 to Aviation (SCOPUS Q</a:t>
            </a:r>
            <a:r>
              <a:rPr lang="ru-RU" sz="1300" dirty="0"/>
              <a:t>3</a:t>
            </a:r>
            <a:r>
              <a:rPr lang="en-US" sz="1300" dirty="0"/>
              <a:t>, ACCEPTED)</a:t>
            </a:r>
          </a:p>
          <a:p>
            <a:pPr algn="ctr">
              <a:spcBef>
                <a:spcPts val="600"/>
              </a:spcBef>
            </a:pPr>
            <a:endParaRPr lang="en-US" sz="1300" dirty="0"/>
          </a:p>
          <a:p>
            <a:pPr algn="ctr">
              <a:spcBef>
                <a:spcPts val="600"/>
              </a:spcBef>
            </a:pPr>
            <a:r>
              <a:rPr lang="en-US" sz="1300" b="1" dirty="0"/>
              <a:t>In-process articles </a:t>
            </a:r>
          </a:p>
          <a:p>
            <a:pPr marL="285750" indent="-285750" algn="l">
              <a:spcBef>
                <a:spcPts val="600"/>
              </a:spcBef>
              <a:buFont typeface="Wingdings" panose="05000000000000000000" pitchFamily="2" charset="2"/>
              <a:buChar char="Ø"/>
            </a:pPr>
            <a:r>
              <a:rPr lang="en-US" sz="1300" dirty="0"/>
              <a:t>Statistical Data Processing Technologies for Sustainable Aviation: A Case Study of Ukraine.</a:t>
            </a:r>
            <a:br>
              <a:rPr lang="en-US" sz="1300" dirty="0"/>
            </a:br>
            <a:r>
              <a:rPr lang="en-AU" sz="1300" dirty="0"/>
              <a:t>Sustainability, </a:t>
            </a:r>
            <a:r>
              <a:rPr lang="en-AU" sz="1300" dirty="0" err="1"/>
              <a:t>MDPI</a:t>
            </a:r>
            <a:r>
              <a:rPr lang="en-AU" sz="1300" dirty="0"/>
              <a:t>, SCOPUS Q1.</a:t>
            </a:r>
          </a:p>
        </p:txBody>
      </p:sp>
    </p:spTree>
    <p:extLst>
      <p:ext uri="{BB962C8B-B14F-4D97-AF65-F5344CB8AC3E}">
        <p14:creationId xmlns:p14="http://schemas.microsoft.com/office/powerpoint/2010/main" val="1616877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9">
            <a:extLst>
              <a:ext uri="{FF2B5EF4-FFF2-40B4-BE49-F238E27FC236}">
                <a16:creationId xmlns:a16="http://schemas.microsoft.com/office/drawing/2014/main" id="{0FDCD57F-8B86-4131-B7BB-301901A0EC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0053" y="6238240"/>
            <a:ext cx="3883558" cy="421162"/>
          </a:xfrm>
          <a:prstGeom prst="rect">
            <a:avLst/>
          </a:prstGeom>
          <a:noFill/>
        </p:spPr>
      </p:pic>
      <p:pic>
        <p:nvPicPr>
          <p:cNvPr id="3" name="Grafik 6">
            <a:extLst>
              <a:ext uri="{FF2B5EF4-FFF2-40B4-BE49-F238E27FC236}">
                <a16:creationId xmlns:a16="http://schemas.microsoft.com/office/drawing/2014/main" id="{CA87B4FA-CF07-43EE-9B44-AAE4AB61433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2018" y="6289701"/>
            <a:ext cx="2174709" cy="498422"/>
          </a:xfrm>
          <a:prstGeom prst="rect">
            <a:avLst/>
          </a:prstGeom>
        </p:spPr>
      </p:pic>
      <p:sp>
        <p:nvSpPr>
          <p:cNvPr id="4" name="Titelplatzhalter 1">
            <a:extLst>
              <a:ext uri="{FF2B5EF4-FFF2-40B4-BE49-F238E27FC236}">
                <a16:creationId xmlns:a16="http://schemas.microsoft.com/office/drawing/2014/main" id="{B6AB8AF1-A0B9-4368-A6EE-918E6A8C0B7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4400" b="0" i="0" u="none" strike="noStrike" kern="1200" cap="none" spc="0" normalizeH="0" baseline="0" noProof="0" dirty="0">
              <a:ln>
                <a:noFill/>
              </a:ln>
              <a:solidFill>
                <a:sysClr val="windowText" lastClr="000000"/>
              </a:solidFill>
              <a:effectLst/>
              <a:uLnTx/>
              <a:uFillTx/>
              <a:latin typeface="Cambria" panose="02040503050406030204"/>
              <a:ea typeface="+mj-ea"/>
              <a:cs typeface="+mj-cs"/>
            </a:endParaRPr>
          </a:p>
        </p:txBody>
      </p:sp>
      <p:sp>
        <p:nvSpPr>
          <p:cNvPr id="5" name="Rectangle 4">
            <a:extLst>
              <a:ext uri="{FF2B5EF4-FFF2-40B4-BE49-F238E27FC236}">
                <a16:creationId xmlns:a16="http://schemas.microsoft.com/office/drawing/2014/main" id="{4A41C9E3-2889-47A4-B902-D6E341E2644B}"/>
              </a:ext>
            </a:extLst>
          </p:cNvPr>
          <p:cNvSpPr/>
          <p:nvPr/>
        </p:nvSpPr>
        <p:spPr>
          <a:xfrm>
            <a:off x="125691" y="69877"/>
            <a:ext cx="11726256" cy="1261884"/>
          </a:xfrm>
          <a:prstGeom prst="rect">
            <a:avLst/>
          </a:prstGeom>
        </p:spPr>
        <p:txBody>
          <a:bodyPr wrap="square">
            <a:spAutoFit/>
          </a:bodyPr>
          <a:lstStyle/>
          <a:p>
            <a:pPr lvl="0">
              <a:defRPr/>
            </a:pPr>
            <a:r>
              <a:rPr lang="en-US" sz="2800" b="1" kern="0" dirty="0">
                <a:solidFill>
                  <a:srgbClr val="164194"/>
                </a:solidFill>
                <a:ea typeface="+mj-ea"/>
                <a:cs typeface="+mj-cs"/>
              </a:rPr>
              <a:t>CONCLUSIONS</a:t>
            </a:r>
          </a:p>
          <a:p>
            <a:pPr lvl="0">
              <a:defRPr/>
            </a:pPr>
            <a:r>
              <a:rPr lang="en-US" sz="2400" b="1" kern="0" dirty="0">
                <a:solidFill>
                  <a:srgbClr val="164194"/>
                </a:solidFill>
                <a:ea typeface="+mj-ea"/>
                <a:cs typeface="+mj-cs"/>
              </a:rPr>
              <a:t>Impact of the fellowship on the work of the team:</a:t>
            </a:r>
          </a:p>
          <a:p>
            <a:pPr marR="0" lvl="0" defTabSz="914400" eaLnBrk="1" fontAlgn="auto" latinLnBrk="0" hangingPunct="1">
              <a:lnSpc>
                <a:spcPct val="100000"/>
              </a:lnSpc>
              <a:spcBef>
                <a:spcPts val="0"/>
              </a:spcBef>
              <a:spcAft>
                <a:spcPts val="0"/>
              </a:spcAft>
              <a:buClrTx/>
              <a:buSzTx/>
              <a:tabLst/>
              <a:defRPr/>
            </a:pPr>
            <a:endParaRPr lang="en-US" sz="2400" kern="0" dirty="0">
              <a:solidFill>
                <a:srgbClr val="164194"/>
              </a:solidFill>
              <a:ea typeface="+mj-ea"/>
              <a:cs typeface="+mj-cs"/>
            </a:endParaRPr>
          </a:p>
        </p:txBody>
      </p:sp>
      <p:sp>
        <p:nvSpPr>
          <p:cNvPr id="8" name="Slide Number Placeholder 7">
            <a:extLst>
              <a:ext uri="{FF2B5EF4-FFF2-40B4-BE49-F238E27FC236}">
                <a16:creationId xmlns:a16="http://schemas.microsoft.com/office/drawing/2014/main" id="{B3E23719-B21F-467F-B926-E930113D5CFF}"/>
              </a:ext>
            </a:extLst>
          </p:cNvPr>
          <p:cNvSpPr>
            <a:spLocks noGrp="1"/>
          </p:cNvSpPr>
          <p:nvPr>
            <p:ph type="sldNum" sz="quarter" idx="12"/>
          </p:nvPr>
        </p:nvSpPr>
        <p:spPr>
          <a:xfrm>
            <a:off x="9108747" y="6356349"/>
            <a:ext cx="2743200" cy="365125"/>
          </a:xfrm>
        </p:spPr>
        <p:txBody>
          <a:bodyPr/>
          <a:lstStyle/>
          <a:p>
            <a:fld id="{816A304F-65C8-4975-9904-5A915DF049C6}" type="slidenum">
              <a:rPr lang="en-US" smtClean="0"/>
              <a:t>14</a:t>
            </a:fld>
            <a:endParaRPr lang="en-US" dirty="0"/>
          </a:p>
        </p:txBody>
      </p:sp>
      <p:sp>
        <p:nvSpPr>
          <p:cNvPr id="7" name="TextBox 6">
            <a:extLst>
              <a:ext uri="{FF2B5EF4-FFF2-40B4-BE49-F238E27FC236}">
                <a16:creationId xmlns:a16="http://schemas.microsoft.com/office/drawing/2014/main" id="{74256342-33AF-40A5-8B0A-F9CF5F837543}"/>
              </a:ext>
            </a:extLst>
          </p:cNvPr>
          <p:cNvSpPr txBox="1"/>
          <p:nvPr/>
        </p:nvSpPr>
        <p:spPr>
          <a:xfrm>
            <a:off x="219836" y="954778"/>
            <a:ext cx="11537965" cy="5770811"/>
          </a:xfrm>
          <a:prstGeom prst="rect">
            <a:avLst/>
          </a:prstGeom>
          <a:noFill/>
        </p:spPr>
        <p:txBody>
          <a:bodyPr wrap="square" rtlCol="0">
            <a:spAutoFit/>
          </a:bodyPr>
          <a:lstStyle/>
          <a:p>
            <a:pPr marL="285750" indent="-285750">
              <a:spcBef>
                <a:spcPts val="600"/>
              </a:spcBef>
              <a:buFont typeface="Arial" panose="020B0604020202020204" pitchFamily="34" charset="0"/>
              <a:buChar char="•"/>
            </a:pPr>
            <a:r>
              <a:rPr lang="en-US" dirty="0"/>
              <a:t>Remote Research Grant created an excellent background for me and my team to continue our research on global problems in air traffic redistribution and navigation networks efficiency improvement. Results of research in collaboration with European partner </a:t>
            </a:r>
            <a:r>
              <a:rPr lang="en-US" b="1" u="sng" dirty="0"/>
              <a:t>allow better understanding of new challenges in air transportation and improve the safety of civil aviation. </a:t>
            </a:r>
          </a:p>
          <a:p>
            <a:pPr marL="285750" indent="-285750">
              <a:spcBef>
                <a:spcPts val="600"/>
              </a:spcBef>
              <a:buFont typeface="Arial" panose="020B0604020202020204" pitchFamily="34" charset="0"/>
              <a:buChar char="•"/>
            </a:pPr>
            <a:r>
              <a:rPr lang="en-US" dirty="0" err="1"/>
              <a:t>EURIZON</a:t>
            </a:r>
            <a:r>
              <a:rPr lang="en-US" dirty="0"/>
              <a:t> Fellowship </a:t>
            </a:r>
            <a:r>
              <a:rPr lang="en-US" dirty="0" err="1"/>
              <a:t>Programme</a:t>
            </a:r>
            <a:r>
              <a:rPr lang="en-US" dirty="0"/>
              <a:t> gives a </a:t>
            </a:r>
            <a:r>
              <a:rPr lang="en-US" b="1" dirty="0"/>
              <a:t>unique possibility for research teams whose work is prevented by war in Ukraine to </a:t>
            </a:r>
            <a:r>
              <a:rPr lang="en-US" b="1" u="sng" dirty="0"/>
              <a:t>continue their scholar work </a:t>
            </a:r>
            <a:r>
              <a:rPr lang="en-US" dirty="0"/>
              <a:t>in </a:t>
            </a:r>
            <a:r>
              <a:rPr lang="en-US" b="1" u="sng" dirty="0"/>
              <a:t>collaboration with European research </a:t>
            </a:r>
            <a:r>
              <a:rPr lang="en-US" dirty="0"/>
              <a:t>institutions for the development of worldwide scientific view.</a:t>
            </a:r>
          </a:p>
          <a:p>
            <a:pPr marL="285750" indent="-285750">
              <a:spcBef>
                <a:spcPts val="600"/>
              </a:spcBef>
              <a:buFont typeface="Arial" panose="020B0604020202020204" pitchFamily="34" charset="0"/>
              <a:buChar char="•"/>
            </a:pPr>
            <a:r>
              <a:rPr lang="en-US" dirty="0"/>
              <a:t>Results of our research have been presented in about </a:t>
            </a:r>
            <a:r>
              <a:rPr lang="en-US" b="1" u="sng" dirty="0"/>
              <a:t>20 reports on scholar events </a:t>
            </a:r>
            <a:r>
              <a:rPr lang="en-US" dirty="0"/>
              <a:t>(7 already published) and </a:t>
            </a:r>
            <a:r>
              <a:rPr lang="en-US" b="1" u="sng" dirty="0"/>
              <a:t>4 articles </a:t>
            </a:r>
            <a:r>
              <a:rPr lang="en-US" dirty="0"/>
              <a:t>have been submitted to reputed scholar journals (1 has been published in Q1; 2 Accepted (Q2 and Q3)).</a:t>
            </a:r>
          </a:p>
          <a:p>
            <a:pPr marL="285750" indent="-285750">
              <a:spcBef>
                <a:spcPts val="600"/>
              </a:spcBef>
              <a:buFont typeface="Arial" panose="020B0604020202020204" pitchFamily="34" charset="0"/>
              <a:buChar char="•"/>
            </a:pPr>
            <a:r>
              <a:rPr lang="en-US" dirty="0"/>
              <a:t>The team organized </a:t>
            </a:r>
            <a:r>
              <a:rPr lang="en-US" b="1" u="sng" dirty="0"/>
              <a:t>two in-person scholar workshops </a:t>
            </a:r>
            <a:r>
              <a:rPr lang="en-US" dirty="0"/>
              <a:t>to </a:t>
            </a:r>
            <a:r>
              <a:rPr lang="en-US" b="1" dirty="0"/>
              <a:t>collaborate scientist located in Ukraine </a:t>
            </a:r>
            <a:r>
              <a:rPr lang="en-US" dirty="0"/>
              <a:t>(</a:t>
            </a:r>
            <a:r>
              <a:rPr lang="en-US" dirty="0" err="1"/>
              <a:t>ADP+ACASD</a:t>
            </a:r>
            <a:r>
              <a:rPr lang="en-US" dirty="0"/>
              <a:t>).</a:t>
            </a:r>
          </a:p>
          <a:p>
            <a:pPr marL="285750" indent="-285750">
              <a:spcBef>
                <a:spcPts val="600"/>
              </a:spcBef>
              <a:buFont typeface="Arial" panose="020B0604020202020204" pitchFamily="34" charset="0"/>
              <a:buChar char="•"/>
            </a:pPr>
            <a:r>
              <a:rPr lang="en-US" dirty="0"/>
              <a:t>The fellowship created a powerful team of scientists (in collaboration with a European partner) to </a:t>
            </a:r>
            <a:r>
              <a:rPr lang="en-US" b="1" u="sng" dirty="0"/>
              <a:t>participate in further Programs and Research Grants.</a:t>
            </a:r>
          </a:p>
          <a:p>
            <a:pPr marL="285750" indent="-285750">
              <a:spcBef>
                <a:spcPts val="600"/>
              </a:spcBef>
              <a:buFont typeface="Arial" panose="020B0604020202020204" pitchFamily="34" charset="0"/>
              <a:buChar char="•"/>
            </a:pPr>
            <a:r>
              <a:rPr lang="en-US" b="1" dirty="0"/>
              <a:t>Future plans </a:t>
            </a:r>
            <a:r>
              <a:rPr lang="en-US" dirty="0"/>
              <a:t>include continuing research in:</a:t>
            </a:r>
          </a:p>
          <a:p>
            <a:pPr marL="742950" lvl="1" indent="-285750">
              <a:buFont typeface="Wingdings" panose="05000000000000000000" pitchFamily="2" charset="2"/>
              <a:buChar char="Ø"/>
            </a:pPr>
            <a:r>
              <a:rPr lang="en-US" dirty="0"/>
              <a:t>Analysis of total global losses in air transportation caused by war in Ukraine</a:t>
            </a:r>
          </a:p>
          <a:p>
            <a:pPr marL="742950" lvl="1" indent="-285750">
              <a:buFont typeface="Wingdings" panose="05000000000000000000" pitchFamily="2" charset="2"/>
              <a:buChar char="Ø"/>
            </a:pPr>
            <a:r>
              <a:rPr lang="en-US" dirty="0"/>
              <a:t>Analysis of Joint European navigation network to provide safe air transportation</a:t>
            </a:r>
          </a:p>
          <a:p>
            <a:pPr marL="742950" lvl="1" indent="-285750">
              <a:buFont typeface="Wingdings" panose="05000000000000000000" pitchFamily="2" charset="2"/>
              <a:buChar char="Ø"/>
            </a:pPr>
            <a:r>
              <a:rPr lang="en-US" dirty="0"/>
              <a:t>Failure prediction and maintenance strategies improvement for aviation equipment.</a:t>
            </a:r>
            <a:endParaRPr lang="en-US" sz="1600" dirty="0"/>
          </a:p>
          <a:p>
            <a:pPr algn="ctr"/>
            <a:endParaRPr lang="en-US" sz="2800" b="1" dirty="0"/>
          </a:p>
          <a:p>
            <a:pPr algn="ctr"/>
            <a:r>
              <a:rPr lang="en-US" sz="2800" b="1" dirty="0"/>
              <a:t>THANK YOU! </a:t>
            </a:r>
          </a:p>
        </p:txBody>
      </p:sp>
    </p:spTree>
    <p:extLst>
      <p:ext uri="{BB962C8B-B14F-4D97-AF65-F5344CB8AC3E}">
        <p14:creationId xmlns:p14="http://schemas.microsoft.com/office/powerpoint/2010/main" val="1245293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9">
            <a:extLst>
              <a:ext uri="{FF2B5EF4-FFF2-40B4-BE49-F238E27FC236}">
                <a16:creationId xmlns:a16="http://schemas.microsoft.com/office/drawing/2014/main" id="{0FDCD57F-8B86-4131-B7BB-301901A0EC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0053" y="6238240"/>
            <a:ext cx="3883558" cy="421162"/>
          </a:xfrm>
          <a:prstGeom prst="rect">
            <a:avLst/>
          </a:prstGeom>
          <a:noFill/>
        </p:spPr>
      </p:pic>
      <p:pic>
        <p:nvPicPr>
          <p:cNvPr id="3" name="Grafik 6">
            <a:extLst>
              <a:ext uri="{FF2B5EF4-FFF2-40B4-BE49-F238E27FC236}">
                <a16:creationId xmlns:a16="http://schemas.microsoft.com/office/drawing/2014/main" id="{CA87B4FA-CF07-43EE-9B44-AAE4AB61433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8802018" y="6289701"/>
            <a:ext cx="2174709" cy="498422"/>
          </a:xfrm>
          <a:prstGeom prst="rect">
            <a:avLst/>
          </a:prstGeom>
        </p:spPr>
      </p:pic>
      <p:sp>
        <p:nvSpPr>
          <p:cNvPr id="4" name="Titelplatzhalter 1">
            <a:extLst>
              <a:ext uri="{FF2B5EF4-FFF2-40B4-BE49-F238E27FC236}">
                <a16:creationId xmlns:a16="http://schemas.microsoft.com/office/drawing/2014/main" id="{B6AB8AF1-A0B9-4368-A6EE-918E6A8C0B7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4400" b="0" i="0" u="none" strike="noStrike" kern="1200" cap="none" spc="0" normalizeH="0" baseline="0" noProof="0" dirty="0">
              <a:ln>
                <a:noFill/>
              </a:ln>
              <a:solidFill>
                <a:sysClr val="windowText" lastClr="000000"/>
              </a:solidFill>
              <a:effectLst/>
              <a:uLnTx/>
              <a:uFillTx/>
              <a:latin typeface="Cambria" panose="02040503050406030204"/>
              <a:ea typeface="+mj-ea"/>
              <a:cs typeface="+mj-cs"/>
            </a:endParaRPr>
          </a:p>
        </p:txBody>
      </p:sp>
      <p:sp>
        <p:nvSpPr>
          <p:cNvPr id="5" name="Rectangle 4">
            <a:extLst>
              <a:ext uri="{FF2B5EF4-FFF2-40B4-BE49-F238E27FC236}">
                <a16:creationId xmlns:a16="http://schemas.microsoft.com/office/drawing/2014/main" id="{4A41C9E3-2889-47A4-B902-D6E341E2644B}"/>
              </a:ext>
            </a:extLst>
          </p:cNvPr>
          <p:cNvSpPr/>
          <p:nvPr/>
        </p:nvSpPr>
        <p:spPr>
          <a:xfrm>
            <a:off x="340053" y="4524"/>
            <a:ext cx="11726256" cy="5724644"/>
          </a:xfrm>
          <a:prstGeom prst="rect">
            <a:avLst/>
          </a:prstGeom>
        </p:spPr>
        <p:txBody>
          <a:bodyPr wrap="square">
            <a:spAutoFit/>
          </a:bodyPr>
          <a:lstStyle/>
          <a:p>
            <a:pPr marL="457200" indent="-457200">
              <a:buFont typeface="Wingdings" panose="05000000000000000000" pitchFamily="2" charset="2"/>
              <a:buChar char="Ø"/>
              <a:defRPr/>
            </a:pPr>
            <a:r>
              <a:rPr lang="en-US" sz="2800" b="1" i="1" u="sng" kern="0" dirty="0">
                <a:solidFill>
                  <a:srgbClr val="164194"/>
                </a:solidFill>
              </a:rPr>
              <a:t>RESEARCH PROJECT</a:t>
            </a:r>
          </a:p>
          <a:p>
            <a:pPr lvl="0">
              <a:defRPr/>
            </a:pPr>
            <a:r>
              <a:rPr lang="en-US" sz="2500" b="1" kern="0" dirty="0">
                <a:solidFill>
                  <a:srgbClr val="164194"/>
                </a:solidFill>
                <a:ea typeface="+mj-ea"/>
                <a:cs typeface="+mj-cs"/>
              </a:rPr>
              <a:t>Title: </a:t>
            </a:r>
            <a:r>
              <a:rPr lang="en-US" sz="2500" b="1" kern="0" dirty="0">
                <a:ea typeface="+mj-ea"/>
                <a:cs typeface="+mj-cs"/>
              </a:rPr>
              <a:t>Research and development of Ukrainian ground network</a:t>
            </a:r>
          </a:p>
          <a:p>
            <a:pPr lvl="0">
              <a:defRPr/>
            </a:pPr>
            <a:r>
              <a:rPr lang="en-US" sz="2500" b="1" kern="0" dirty="0">
                <a:ea typeface="+mj-ea"/>
                <a:cs typeface="+mj-cs"/>
              </a:rPr>
              <a:t>of navigational aids for increasing the safety of civil aviation</a:t>
            </a:r>
          </a:p>
          <a:p>
            <a:pPr lvl="0">
              <a:defRPr/>
            </a:pPr>
            <a:endParaRPr lang="en-US" sz="2400" b="1" kern="0" dirty="0">
              <a:solidFill>
                <a:srgbClr val="164194"/>
              </a:solidFill>
              <a:ea typeface="+mj-ea"/>
              <a:cs typeface="+mj-cs"/>
            </a:endParaRPr>
          </a:p>
          <a:p>
            <a:pPr lvl="0">
              <a:defRPr/>
            </a:pPr>
            <a:r>
              <a:rPr lang="en-US" sz="2000" b="1" kern="0" dirty="0">
                <a:solidFill>
                  <a:srgbClr val="164194"/>
                </a:solidFill>
                <a:ea typeface="+mj-ea"/>
                <a:cs typeface="+mj-cs"/>
              </a:rPr>
              <a:t>Scientific area: </a:t>
            </a:r>
            <a:r>
              <a:rPr lang="en-US" sz="2000" kern="0" dirty="0">
                <a:ea typeface="+mj-ea"/>
                <a:cs typeface="+mj-cs"/>
              </a:rPr>
              <a:t>Data, computing &amp; digital research infrastructure</a:t>
            </a:r>
          </a:p>
          <a:p>
            <a:pPr lvl="0">
              <a:defRPr/>
            </a:pPr>
            <a:endParaRPr lang="en-US" sz="2000" b="1" kern="0" dirty="0">
              <a:solidFill>
                <a:srgbClr val="164194"/>
              </a:solidFill>
              <a:ea typeface="+mj-ea"/>
              <a:cs typeface="+mj-cs"/>
            </a:endParaRPr>
          </a:p>
          <a:p>
            <a:pPr lvl="0">
              <a:defRPr/>
            </a:pPr>
            <a:r>
              <a:rPr lang="en-US" sz="2000" b="1" kern="0" dirty="0">
                <a:solidFill>
                  <a:srgbClr val="164194"/>
                </a:solidFill>
                <a:ea typeface="+mj-ea"/>
                <a:cs typeface="+mj-cs"/>
              </a:rPr>
              <a:t>Keywords:</a:t>
            </a:r>
            <a:r>
              <a:rPr lang="en-US" sz="2000" b="1" kern="0" dirty="0">
                <a:ea typeface="+mj-ea"/>
                <a:cs typeface="+mj-cs"/>
              </a:rPr>
              <a:t> </a:t>
            </a:r>
            <a:r>
              <a:rPr lang="en-US" sz="2000" kern="0" dirty="0">
                <a:ea typeface="+mj-ea"/>
                <a:cs typeface="+mj-cs"/>
              </a:rPr>
              <a:t>civil aviation, data analysis, safety of air transportation, air traffic flows </a:t>
            </a:r>
          </a:p>
          <a:p>
            <a:pPr>
              <a:defRPr/>
            </a:pPr>
            <a:endParaRPr lang="en-US" sz="2400" b="1" kern="0" dirty="0">
              <a:solidFill>
                <a:srgbClr val="164194"/>
              </a:solidFill>
              <a:ea typeface="+mj-ea"/>
              <a:cs typeface="+mj-cs"/>
            </a:endParaRPr>
          </a:p>
          <a:p>
            <a:pPr>
              <a:defRPr/>
            </a:pPr>
            <a:r>
              <a:rPr lang="en-US" sz="2000" b="1" kern="0" dirty="0">
                <a:solidFill>
                  <a:srgbClr val="164194"/>
                </a:solidFill>
                <a:ea typeface="+mj-ea"/>
                <a:cs typeface="+mj-cs"/>
              </a:rPr>
              <a:t>Duration:</a:t>
            </a:r>
            <a:r>
              <a:rPr lang="en-US" sz="2000" b="1" i="1" dirty="0"/>
              <a:t> 12 months </a:t>
            </a:r>
            <a:r>
              <a:rPr lang="en-US" sz="2000" b="1" i="1" dirty="0">
                <a:solidFill>
                  <a:schemeClr val="accent1">
                    <a:lumMod val="75000"/>
                  </a:schemeClr>
                </a:solidFill>
              </a:rPr>
              <a:t>( May 2024 – April 2025)   		</a:t>
            </a:r>
            <a:r>
              <a:rPr lang="en-US" sz="2000" b="1" kern="0" dirty="0">
                <a:solidFill>
                  <a:srgbClr val="164194"/>
                </a:solidFill>
                <a:ea typeface="+mj-ea"/>
                <a:cs typeface="+mj-cs"/>
              </a:rPr>
              <a:t>Number of team members:</a:t>
            </a:r>
            <a:r>
              <a:rPr lang="en-US" sz="2000" kern="0" dirty="0">
                <a:solidFill>
                  <a:schemeClr val="bg1">
                    <a:lumMod val="75000"/>
                  </a:schemeClr>
                </a:solidFill>
              </a:rPr>
              <a:t> </a:t>
            </a:r>
            <a:r>
              <a:rPr lang="en-US" sz="2000" kern="0" dirty="0"/>
              <a:t>3</a:t>
            </a:r>
            <a:endParaRPr lang="en-US" sz="2000" b="1" kern="0" dirty="0">
              <a:ea typeface="+mj-ea"/>
              <a:cs typeface="+mj-cs"/>
            </a:endParaRPr>
          </a:p>
          <a:p>
            <a:pPr marR="0" lvl="0" defTabSz="914400" eaLnBrk="1" fontAlgn="auto" latinLnBrk="0" hangingPunct="1">
              <a:lnSpc>
                <a:spcPct val="100000"/>
              </a:lnSpc>
              <a:spcBef>
                <a:spcPts val="0"/>
              </a:spcBef>
              <a:spcAft>
                <a:spcPts val="0"/>
              </a:spcAft>
              <a:buClrTx/>
              <a:buSzTx/>
              <a:tabLst/>
              <a:defRPr/>
            </a:pPr>
            <a:endParaRPr lang="en-US" sz="2000" b="1" kern="0" dirty="0">
              <a:solidFill>
                <a:srgbClr val="164194"/>
              </a:solidFill>
              <a:ea typeface="+mj-ea"/>
              <a:cs typeface="+mj-cs"/>
            </a:endParaRPr>
          </a:p>
          <a:p>
            <a:pPr lvl="0">
              <a:defRPr/>
            </a:pPr>
            <a:r>
              <a:rPr lang="en-US" sz="2000" b="1" kern="0" dirty="0">
                <a:solidFill>
                  <a:srgbClr val="164194"/>
                </a:solidFill>
                <a:ea typeface="+mj-ea"/>
                <a:cs typeface="+mj-cs"/>
              </a:rPr>
              <a:t>Principal Investigator:  </a:t>
            </a:r>
            <a:r>
              <a:rPr lang="en-US" sz="2000" kern="0" dirty="0"/>
              <a:t>Ivan Ostroumov</a:t>
            </a:r>
            <a:endParaRPr lang="en-US" sz="2000" b="1" kern="0" dirty="0"/>
          </a:p>
          <a:p>
            <a:pPr lvl="0">
              <a:defRPr/>
            </a:pPr>
            <a:endParaRPr lang="en-US" sz="2000" b="1" kern="0" dirty="0">
              <a:solidFill>
                <a:srgbClr val="164194"/>
              </a:solidFill>
              <a:ea typeface="+mj-ea"/>
              <a:cs typeface="+mj-cs"/>
            </a:endParaRPr>
          </a:p>
          <a:p>
            <a:pPr>
              <a:defRPr/>
            </a:pPr>
            <a:r>
              <a:rPr lang="en-US" sz="2000" b="1" kern="0" dirty="0">
                <a:solidFill>
                  <a:srgbClr val="164194"/>
                </a:solidFill>
                <a:ea typeface="+mj-ea"/>
                <a:cs typeface="+mj-cs"/>
              </a:rPr>
              <a:t>Team members: </a:t>
            </a:r>
            <a:r>
              <a:rPr lang="en-US" sz="2000" kern="0" dirty="0"/>
              <a:t>Maksym </a:t>
            </a:r>
            <a:r>
              <a:rPr lang="en-US" sz="2000" kern="0" dirty="0" err="1"/>
              <a:t>Zaliskyi</a:t>
            </a:r>
            <a:r>
              <a:rPr lang="en-US" sz="2000" kern="0" dirty="0"/>
              <a:t> and Nataliia </a:t>
            </a:r>
            <a:r>
              <a:rPr lang="en-US" sz="2000" kern="0" dirty="0" err="1"/>
              <a:t>Kuzmenko</a:t>
            </a:r>
            <a:endParaRPr lang="en-US" sz="2000" kern="0" dirty="0"/>
          </a:p>
          <a:p>
            <a:pPr marR="0" lvl="0" defTabSz="914400" eaLnBrk="1" fontAlgn="auto" latinLnBrk="0" hangingPunct="1">
              <a:lnSpc>
                <a:spcPct val="100000"/>
              </a:lnSpc>
              <a:spcBef>
                <a:spcPts val="0"/>
              </a:spcBef>
              <a:spcAft>
                <a:spcPts val="0"/>
              </a:spcAft>
              <a:buClrTx/>
              <a:buSzTx/>
              <a:tabLst/>
              <a:defRPr/>
            </a:pPr>
            <a:endParaRPr lang="en-US" sz="2000" b="1" kern="0" dirty="0">
              <a:solidFill>
                <a:srgbClr val="164194"/>
              </a:solidFill>
              <a:ea typeface="+mj-ea"/>
              <a:cs typeface="+mj-cs"/>
            </a:endParaRPr>
          </a:p>
          <a:p>
            <a:pPr lvl="0">
              <a:defRPr/>
            </a:pPr>
            <a:r>
              <a:rPr lang="en-US" sz="2000" b="1" kern="0" dirty="0">
                <a:solidFill>
                  <a:srgbClr val="164194"/>
                </a:solidFill>
                <a:ea typeface="+mj-ea"/>
                <a:cs typeface="+mj-cs"/>
              </a:rPr>
              <a:t>Affiliation Institute/s:</a:t>
            </a:r>
            <a:r>
              <a:rPr lang="en-US" sz="2000" b="1" kern="0" dirty="0">
                <a:ea typeface="+mj-ea"/>
                <a:cs typeface="+mj-cs"/>
              </a:rPr>
              <a:t> </a:t>
            </a:r>
            <a:r>
              <a:rPr lang="en-US" sz="2000" kern="0" dirty="0"/>
              <a:t>State University “Kyiv Aviation Institute”, Kyiv, Ukraine</a:t>
            </a:r>
            <a:endParaRPr lang="en-US" sz="2000" b="1" kern="0" dirty="0">
              <a:ea typeface="+mj-ea"/>
              <a:cs typeface="+mj-cs"/>
            </a:endParaRPr>
          </a:p>
          <a:p>
            <a:pPr lvl="0">
              <a:defRPr/>
            </a:pPr>
            <a:endParaRPr lang="en-US" sz="2000" b="1" kern="0" dirty="0">
              <a:solidFill>
                <a:srgbClr val="164194"/>
              </a:solidFill>
              <a:ea typeface="+mj-ea"/>
              <a:cs typeface="+mj-cs"/>
            </a:endParaRPr>
          </a:p>
          <a:p>
            <a:pPr>
              <a:defRPr/>
            </a:pPr>
            <a:r>
              <a:rPr lang="en-US" sz="2000" b="1" kern="0" dirty="0">
                <a:solidFill>
                  <a:srgbClr val="164194"/>
                </a:solidFill>
                <a:ea typeface="+mj-ea"/>
                <a:cs typeface="+mj-cs"/>
              </a:rPr>
              <a:t>European Partner: </a:t>
            </a:r>
            <a:r>
              <a:rPr lang="en-US" sz="2000" kern="0" dirty="0" err="1">
                <a:ea typeface="+mj-ea"/>
                <a:cs typeface="+mj-cs"/>
              </a:rPr>
              <a:t>Viktoriia</a:t>
            </a:r>
            <a:r>
              <a:rPr lang="en-US" sz="2000" kern="0" dirty="0">
                <a:ea typeface="+mj-ea"/>
                <a:cs typeface="+mj-cs"/>
              </a:rPr>
              <a:t> </a:t>
            </a:r>
            <a:r>
              <a:rPr lang="en-US" sz="2000" kern="0" dirty="0" err="1">
                <a:ea typeface="+mj-ea"/>
                <a:cs typeface="+mj-cs"/>
              </a:rPr>
              <a:t>Ivannikova</a:t>
            </a:r>
            <a:r>
              <a:rPr lang="en-US" sz="2000" kern="0" dirty="0">
                <a:ea typeface="+mj-ea"/>
                <a:cs typeface="+mj-cs"/>
              </a:rPr>
              <a:t>, Dublin City University, Ireland</a:t>
            </a:r>
          </a:p>
        </p:txBody>
      </p:sp>
      <p:sp>
        <p:nvSpPr>
          <p:cNvPr id="8" name="Slide Number Placeholder 7">
            <a:extLst>
              <a:ext uri="{FF2B5EF4-FFF2-40B4-BE49-F238E27FC236}">
                <a16:creationId xmlns:a16="http://schemas.microsoft.com/office/drawing/2014/main" id="{B3E23719-B21F-467F-B926-E930113D5CFF}"/>
              </a:ext>
            </a:extLst>
          </p:cNvPr>
          <p:cNvSpPr>
            <a:spLocks noGrp="1"/>
          </p:cNvSpPr>
          <p:nvPr>
            <p:ph type="sldNum" sz="quarter" idx="12"/>
          </p:nvPr>
        </p:nvSpPr>
        <p:spPr>
          <a:xfrm>
            <a:off x="9108747" y="6356349"/>
            <a:ext cx="2743200" cy="365125"/>
          </a:xfrm>
        </p:spPr>
        <p:txBody>
          <a:bodyPr/>
          <a:lstStyle/>
          <a:p>
            <a:fld id="{816A304F-65C8-4975-9904-5A915DF049C6}" type="slidenum">
              <a:rPr lang="en-US" smtClean="0"/>
              <a:t>2</a:t>
            </a:fld>
            <a:endParaRPr lang="en-US" dirty="0"/>
          </a:p>
        </p:txBody>
      </p:sp>
      <p:pic>
        <p:nvPicPr>
          <p:cNvPr id="1026" name="Picture 2">
            <a:extLst>
              <a:ext uri="{FF2B5EF4-FFF2-40B4-BE49-F238E27FC236}">
                <a16:creationId xmlns:a16="http://schemas.microsoft.com/office/drawing/2014/main" id="{BB78FF2B-1B03-41C7-A6CE-8A8E45D5C109}"/>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42120" y="18008"/>
            <a:ext cx="2924189" cy="1325562"/>
          </a:xfrm>
          <a:prstGeom prst="rect">
            <a:avLst/>
          </a:prstGeom>
          <a:noFill/>
          <a:ln w="381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1819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9">
            <a:extLst>
              <a:ext uri="{FF2B5EF4-FFF2-40B4-BE49-F238E27FC236}">
                <a16:creationId xmlns:a16="http://schemas.microsoft.com/office/drawing/2014/main" id="{0FDCD57F-8B86-4131-B7BB-301901A0EC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053" y="6238240"/>
            <a:ext cx="3883558" cy="421162"/>
          </a:xfrm>
          <a:prstGeom prst="rect">
            <a:avLst/>
          </a:prstGeom>
          <a:noFill/>
        </p:spPr>
      </p:pic>
      <p:pic>
        <p:nvPicPr>
          <p:cNvPr id="3" name="Grafik 6">
            <a:extLst>
              <a:ext uri="{FF2B5EF4-FFF2-40B4-BE49-F238E27FC236}">
                <a16:creationId xmlns:a16="http://schemas.microsoft.com/office/drawing/2014/main" id="{CA87B4FA-CF07-43EE-9B44-AAE4AB6143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2018" y="6289701"/>
            <a:ext cx="2174709" cy="498422"/>
          </a:xfrm>
          <a:prstGeom prst="rect">
            <a:avLst/>
          </a:prstGeom>
        </p:spPr>
      </p:pic>
      <p:sp>
        <p:nvSpPr>
          <p:cNvPr id="4" name="Titelplatzhalter 1">
            <a:extLst>
              <a:ext uri="{FF2B5EF4-FFF2-40B4-BE49-F238E27FC236}">
                <a16:creationId xmlns:a16="http://schemas.microsoft.com/office/drawing/2014/main" id="{B6AB8AF1-A0B9-4368-A6EE-918E6A8C0B7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4400" b="0" i="0" u="none" strike="noStrike" kern="1200" cap="none" spc="0" normalizeH="0" baseline="0" noProof="0" dirty="0">
              <a:ln>
                <a:noFill/>
              </a:ln>
              <a:solidFill>
                <a:sysClr val="windowText" lastClr="000000"/>
              </a:solidFill>
              <a:effectLst/>
              <a:uLnTx/>
              <a:uFillTx/>
              <a:latin typeface="Cambria" panose="02040503050406030204"/>
              <a:ea typeface="+mj-ea"/>
              <a:cs typeface="+mj-cs"/>
            </a:endParaRPr>
          </a:p>
        </p:txBody>
      </p:sp>
      <p:sp>
        <p:nvSpPr>
          <p:cNvPr id="5" name="Rectangle 4">
            <a:extLst>
              <a:ext uri="{FF2B5EF4-FFF2-40B4-BE49-F238E27FC236}">
                <a16:creationId xmlns:a16="http://schemas.microsoft.com/office/drawing/2014/main" id="{4A41C9E3-2889-47A4-B902-D6E341E2644B}"/>
              </a:ext>
            </a:extLst>
          </p:cNvPr>
          <p:cNvSpPr/>
          <p:nvPr/>
        </p:nvSpPr>
        <p:spPr>
          <a:xfrm>
            <a:off x="266700" y="198598"/>
            <a:ext cx="11799609" cy="4463369"/>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sz="3200" b="1" kern="0" dirty="0">
                <a:solidFill>
                  <a:srgbClr val="164194"/>
                </a:solidFill>
                <a:ea typeface="+mj-ea"/>
                <a:cs typeface="+mj-cs"/>
              </a:rPr>
              <a:t>ABSTRACT: </a:t>
            </a:r>
          </a:p>
          <a:p>
            <a:pPr lvl="0"/>
            <a:endParaRPr lang="en-US" dirty="0"/>
          </a:p>
          <a:p>
            <a:pPr marR="0" lvl="0" defTabSz="914400" eaLnBrk="1" fontAlgn="auto" latinLnBrk="0" hangingPunct="1">
              <a:lnSpc>
                <a:spcPct val="100000"/>
              </a:lnSpc>
              <a:spcBef>
                <a:spcPts val="0"/>
              </a:spcBef>
              <a:spcAft>
                <a:spcPts val="0"/>
              </a:spcAft>
              <a:buClrTx/>
              <a:buSzTx/>
              <a:tabLst/>
              <a:defRPr/>
            </a:pPr>
            <a:endParaRPr lang="en-US" sz="3200" b="1" kern="0" dirty="0">
              <a:solidFill>
                <a:srgbClr val="164194"/>
              </a:solidFill>
              <a:ea typeface="+mj-ea"/>
              <a:cs typeface="+mj-cs"/>
            </a:endParaRPr>
          </a:p>
          <a:p>
            <a:pPr marR="0" lvl="0" defTabSz="914400" eaLnBrk="1" fontAlgn="auto" latinLnBrk="0" hangingPunct="1">
              <a:lnSpc>
                <a:spcPct val="100000"/>
              </a:lnSpc>
              <a:spcBef>
                <a:spcPts val="0"/>
              </a:spcBef>
              <a:spcAft>
                <a:spcPts val="0"/>
              </a:spcAft>
              <a:buClrTx/>
              <a:buSzTx/>
              <a:tabLst/>
              <a:defRPr/>
            </a:pPr>
            <a:endParaRPr lang="en-US" sz="3200" b="1" kern="0" dirty="0">
              <a:solidFill>
                <a:srgbClr val="164194"/>
              </a:solidFill>
              <a:ea typeface="+mj-ea"/>
              <a:cs typeface="+mj-cs"/>
            </a:endParaRPr>
          </a:p>
          <a:p>
            <a:pPr marR="0" lvl="0" defTabSz="914400" eaLnBrk="1" fontAlgn="auto" latinLnBrk="0" hangingPunct="1">
              <a:lnSpc>
                <a:spcPct val="100000"/>
              </a:lnSpc>
              <a:spcBef>
                <a:spcPts val="0"/>
              </a:spcBef>
              <a:spcAft>
                <a:spcPts val="0"/>
              </a:spcAft>
              <a:buClrTx/>
              <a:buSzTx/>
              <a:tabLst/>
              <a:defRPr/>
            </a:pPr>
            <a:endParaRPr lang="en-US" sz="3200" b="1" kern="0" dirty="0">
              <a:solidFill>
                <a:srgbClr val="164194"/>
              </a:solidFill>
              <a:ea typeface="+mj-ea"/>
              <a:cs typeface="+mj-cs"/>
            </a:endParaRPr>
          </a:p>
          <a:p>
            <a:pPr marR="0" lvl="0" defTabSz="914400" eaLnBrk="1" fontAlgn="auto" latinLnBrk="0" hangingPunct="1">
              <a:lnSpc>
                <a:spcPct val="100000"/>
              </a:lnSpc>
              <a:spcBef>
                <a:spcPts val="0"/>
              </a:spcBef>
              <a:spcAft>
                <a:spcPts val="0"/>
              </a:spcAft>
              <a:buClrTx/>
              <a:buSzTx/>
              <a:tabLst/>
              <a:defRPr/>
            </a:pPr>
            <a:endParaRPr lang="en-US" sz="3200" b="1" kern="0" dirty="0">
              <a:solidFill>
                <a:srgbClr val="164194"/>
              </a:solidFill>
              <a:ea typeface="+mj-ea"/>
              <a:cs typeface="+mj-cs"/>
            </a:endParaRPr>
          </a:p>
          <a:p>
            <a:pPr marR="0" lvl="0" defTabSz="914400" eaLnBrk="1" fontAlgn="auto" latinLnBrk="0" hangingPunct="1">
              <a:lnSpc>
                <a:spcPct val="100000"/>
              </a:lnSpc>
              <a:spcBef>
                <a:spcPts val="0"/>
              </a:spcBef>
              <a:spcAft>
                <a:spcPts val="0"/>
              </a:spcAft>
              <a:buClrTx/>
              <a:buSzTx/>
              <a:tabLst/>
              <a:defRPr/>
            </a:pPr>
            <a:endParaRPr lang="en-US" sz="3200" b="1" kern="0" dirty="0">
              <a:solidFill>
                <a:srgbClr val="164194"/>
              </a:solidFill>
              <a:ea typeface="+mj-ea"/>
              <a:cs typeface="+mj-cs"/>
            </a:endParaRPr>
          </a:p>
          <a:p>
            <a:pPr lvl="0">
              <a:defRPr/>
            </a:pPr>
            <a:r>
              <a:rPr lang="en-US" sz="4400" b="1" kern="0" dirty="0">
                <a:solidFill>
                  <a:srgbClr val="164194"/>
                </a:solidFill>
                <a:ea typeface="+mj-ea"/>
                <a:cs typeface="+mj-cs"/>
              </a:rPr>
              <a:t> </a:t>
            </a:r>
          </a:p>
          <a:p>
            <a:pPr marR="0" lvl="0" defTabSz="914400" eaLnBrk="1" fontAlgn="auto" latinLnBrk="0" hangingPunct="1">
              <a:lnSpc>
                <a:spcPct val="100000"/>
              </a:lnSpc>
              <a:spcBef>
                <a:spcPts val="0"/>
              </a:spcBef>
              <a:spcAft>
                <a:spcPts val="0"/>
              </a:spcAft>
              <a:buClrTx/>
              <a:buSzTx/>
              <a:tabLst/>
              <a:defRPr/>
            </a:pPr>
            <a:endParaRPr lang="en-US" sz="2400" kern="0" dirty="0">
              <a:solidFill>
                <a:srgbClr val="164194"/>
              </a:solidFill>
              <a:ea typeface="+mj-ea"/>
              <a:cs typeface="+mj-cs"/>
            </a:endParaRPr>
          </a:p>
        </p:txBody>
      </p:sp>
      <p:sp>
        <p:nvSpPr>
          <p:cNvPr id="8" name="Slide Number Placeholder 7">
            <a:extLst>
              <a:ext uri="{FF2B5EF4-FFF2-40B4-BE49-F238E27FC236}">
                <a16:creationId xmlns:a16="http://schemas.microsoft.com/office/drawing/2014/main" id="{B3E23719-B21F-467F-B926-E930113D5CFF}"/>
              </a:ext>
            </a:extLst>
          </p:cNvPr>
          <p:cNvSpPr>
            <a:spLocks noGrp="1"/>
          </p:cNvSpPr>
          <p:nvPr>
            <p:ph type="sldNum" sz="quarter" idx="12"/>
          </p:nvPr>
        </p:nvSpPr>
        <p:spPr>
          <a:xfrm>
            <a:off x="9108747" y="6356349"/>
            <a:ext cx="2743200" cy="365125"/>
          </a:xfrm>
        </p:spPr>
        <p:txBody>
          <a:bodyPr/>
          <a:lstStyle/>
          <a:p>
            <a:fld id="{816A304F-65C8-4975-9904-5A915DF049C6}" type="slidenum">
              <a:rPr lang="en-US" smtClean="0"/>
              <a:t>3</a:t>
            </a:fld>
            <a:endParaRPr lang="en-US" dirty="0"/>
          </a:p>
        </p:txBody>
      </p:sp>
      <p:sp>
        <p:nvSpPr>
          <p:cNvPr id="7" name="TextBox 6">
            <a:extLst>
              <a:ext uri="{FF2B5EF4-FFF2-40B4-BE49-F238E27FC236}">
                <a16:creationId xmlns:a16="http://schemas.microsoft.com/office/drawing/2014/main" id="{64A9BF28-11FD-406C-A0E0-01DB04C32F3C}"/>
              </a:ext>
            </a:extLst>
          </p:cNvPr>
          <p:cNvSpPr txBox="1"/>
          <p:nvPr/>
        </p:nvSpPr>
        <p:spPr>
          <a:xfrm>
            <a:off x="838200" y="834006"/>
            <a:ext cx="9174111" cy="923330"/>
          </a:xfrm>
          <a:prstGeom prst="rect">
            <a:avLst/>
          </a:prstGeom>
          <a:noFill/>
        </p:spPr>
        <p:txBody>
          <a:bodyPr wrap="square" rtlCol="0">
            <a:spAutoFit/>
          </a:bodyPr>
          <a:lstStyle/>
          <a:p>
            <a:r>
              <a:rPr lang="en-US" dirty="0"/>
              <a:t>Research is focused on studying the effect of war in Ukraine on the global air transportation system and analysis of the impact of locked Ukrainian navigational aids network on services in European airspace.</a:t>
            </a:r>
          </a:p>
        </p:txBody>
      </p:sp>
      <p:graphicFrame>
        <p:nvGraphicFramePr>
          <p:cNvPr id="9" name="Схема 8">
            <a:extLst>
              <a:ext uri="{FF2B5EF4-FFF2-40B4-BE49-F238E27FC236}">
                <a16:creationId xmlns:a16="http://schemas.microsoft.com/office/drawing/2014/main" id="{A5A126F0-192D-4DE2-B9EB-82B2AC1F7CFF}"/>
              </a:ext>
            </a:extLst>
          </p:cNvPr>
          <p:cNvGraphicFramePr/>
          <p:nvPr>
            <p:extLst>
              <p:ext uri="{D42A27DB-BD31-4B8C-83A1-F6EECF244321}">
                <p14:modId xmlns:p14="http://schemas.microsoft.com/office/powerpoint/2010/main" val="166570566"/>
              </p:ext>
            </p:extLst>
          </p:nvPr>
        </p:nvGraphicFramePr>
        <p:xfrm>
          <a:off x="1855134" y="1857215"/>
          <a:ext cx="7781232"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2498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9">
            <a:extLst>
              <a:ext uri="{FF2B5EF4-FFF2-40B4-BE49-F238E27FC236}">
                <a16:creationId xmlns:a16="http://schemas.microsoft.com/office/drawing/2014/main" id="{0FDCD57F-8B86-4131-B7BB-301901A0EC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053" y="6238240"/>
            <a:ext cx="3883558" cy="421162"/>
          </a:xfrm>
          <a:prstGeom prst="rect">
            <a:avLst/>
          </a:prstGeom>
          <a:noFill/>
        </p:spPr>
      </p:pic>
      <p:pic>
        <p:nvPicPr>
          <p:cNvPr id="3" name="Grafik 6">
            <a:extLst>
              <a:ext uri="{FF2B5EF4-FFF2-40B4-BE49-F238E27FC236}">
                <a16:creationId xmlns:a16="http://schemas.microsoft.com/office/drawing/2014/main" id="{CA87B4FA-CF07-43EE-9B44-AAE4AB6143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2018" y="6289701"/>
            <a:ext cx="2174709" cy="498422"/>
          </a:xfrm>
          <a:prstGeom prst="rect">
            <a:avLst/>
          </a:prstGeom>
        </p:spPr>
      </p:pic>
      <p:sp>
        <p:nvSpPr>
          <p:cNvPr id="4" name="Titelplatzhalter 1">
            <a:extLst>
              <a:ext uri="{FF2B5EF4-FFF2-40B4-BE49-F238E27FC236}">
                <a16:creationId xmlns:a16="http://schemas.microsoft.com/office/drawing/2014/main" id="{B6AB8AF1-A0B9-4368-A6EE-918E6A8C0B7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4400" b="0" i="0" u="none" strike="noStrike" kern="1200" cap="none" spc="0" normalizeH="0" baseline="0" noProof="0" dirty="0">
              <a:ln>
                <a:noFill/>
              </a:ln>
              <a:solidFill>
                <a:sysClr val="windowText" lastClr="000000"/>
              </a:solidFill>
              <a:effectLst/>
              <a:uLnTx/>
              <a:uFillTx/>
              <a:latin typeface="Cambria" panose="02040503050406030204"/>
              <a:ea typeface="+mj-ea"/>
              <a:cs typeface="+mj-cs"/>
            </a:endParaRPr>
          </a:p>
        </p:txBody>
      </p:sp>
      <p:sp>
        <p:nvSpPr>
          <p:cNvPr id="8" name="Slide Number Placeholder 7">
            <a:extLst>
              <a:ext uri="{FF2B5EF4-FFF2-40B4-BE49-F238E27FC236}">
                <a16:creationId xmlns:a16="http://schemas.microsoft.com/office/drawing/2014/main" id="{B3E23719-B21F-467F-B926-E930113D5CFF}"/>
              </a:ext>
            </a:extLst>
          </p:cNvPr>
          <p:cNvSpPr>
            <a:spLocks noGrp="1"/>
          </p:cNvSpPr>
          <p:nvPr>
            <p:ph type="sldNum" sz="quarter" idx="12"/>
          </p:nvPr>
        </p:nvSpPr>
        <p:spPr>
          <a:xfrm>
            <a:off x="9108747" y="6356349"/>
            <a:ext cx="2743200" cy="365125"/>
          </a:xfrm>
        </p:spPr>
        <p:txBody>
          <a:bodyPr/>
          <a:lstStyle/>
          <a:p>
            <a:fld id="{816A304F-65C8-4975-9904-5A915DF049C6}" type="slidenum">
              <a:rPr lang="en-US" smtClean="0"/>
              <a:t>4</a:t>
            </a:fld>
            <a:endParaRPr lang="en-US" dirty="0"/>
          </a:p>
        </p:txBody>
      </p:sp>
      <p:pic>
        <p:nvPicPr>
          <p:cNvPr id="10" name="Рисунок 9">
            <a:extLst>
              <a:ext uri="{FF2B5EF4-FFF2-40B4-BE49-F238E27FC236}">
                <a16:creationId xmlns:a16="http://schemas.microsoft.com/office/drawing/2014/main" id="{D108844D-B060-463D-8881-52C3B76DC7A9}"/>
              </a:ext>
            </a:extLst>
          </p:cNvPr>
          <p:cNvPicPr/>
          <p:nvPr/>
        </p:nvPicPr>
        <p:blipFill rotWithShape="1">
          <a:blip r:embed="rId5">
            <a:extLst>
              <a:ext uri="{28A0092B-C50C-407E-A947-70E740481C1C}">
                <a14:useLocalDpi xmlns:a14="http://schemas.microsoft.com/office/drawing/2010/main" val="0"/>
              </a:ext>
            </a:extLst>
          </a:blip>
          <a:srcRect l="10841" t="14895" r="6187" b="12187"/>
          <a:stretch/>
        </p:blipFill>
        <p:spPr bwMode="auto">
          <a:xfrm>
            <a:off x="1065837" y="1214442"/>
            <a:ext cx="5030163" cy="2831181"/>
          </a:xfrm>
          <a:prstGeom prst="rect">
            <a:avLst/>
          </a:prstGeom>
          <a:noFill/>
          <a:ln>
            <a:noFill/>
          </a:ln>
          <a:extLst>
            <a:ext uri="{53640926-AAD7-44D8-BBD7-CCE9431645EC}">
              <a14:shadowObscured xmlns:a14="http://schemas.microsoft.com/office/drawing/2010/main"/>
            </a:ext>
          </a:extLst>
        </p:spPr>
      </p:pic>
      <p:pic>
        <p:nvPicPr>
          <p:cNvPr id="11" name="Рисунок 10">
            <a:extLst>
              <a:ext uri="{FF2B5EF4-FFF2-40B4-BE49-F238E27FC236}">
                <a16:creationId xmlns:a16="http://schemas.microsoft.com/office/drawing/2014/main" id="{E57FA591-309D-426A-BEF5-7A34A70088A7}"/>
              </a:ext>
            </a:extLst>
          </p:cNvPr>
          <p:cNvPicPr/>
          <p:nvPr/>
        </p:nvPicPr>
        <p:blipFill>
          <a:blip r:embed="rId6">
            <a:extLst>
              <a:ext uri="{28A0092B-C50C-407E-A947-70E740481C1C}">
                <a14:useLocalDpi xmlns:a14="http://schemas.microsoft.com/office/drawing/2010/main" val="0"/>
              </a:ext>
            </a:extLst>
          </a:blip>
          <a:stretch>
            <a:fillRect/>
          </a:stretch>
        </p:blipFill>
        <p:spPr>
          <a:xfrm>
            <a:off x="6791430" y="721620"/>
            <a:ext cx="5274879" cy="5102982"/>
          </a:xfrm>
          <a:prstGeom prst="rect">
            <a:avLst/>
          </a:prstGeom>
        </p:spPr>
      </p:pic>
      <p:sp>
        <p:nvSpPr>
          <p:cNvPr id="12" name="Rectangle 18">
            <a:extLst>
              <a:ext uri="{FF2B5EF4-FFF2-40B4-BE49-F238E27FC236}">
                <a16:creationId xmlns:a16="http://schemas.microsoft.com/office/drawing/2014/main" id="{4275395A-0DCA-433D-8B6A-B4BC45B401EF}"/>
              </a:ext>
            </a:extLst>
          </p:cNvPr>
          <p:cNvSpPr/>
          <p:nvPr/>
        </p:nvSpPr>
        <p:spPr>
          <a:xfrm>
            <a:off x="240424" y="4046692"/>
            <a:ext cx="7371550" cy="2031325"/>
          </a:xfrm>
          <a:prstGeom prst="rect">
            <a:avLst/>
          </a:prstGeom>
        </p:spPr>
        <p:txBody>
          <a:bodyPr wrap="square">
            <a:spAutoFit/>
          </a:bodyPr>
          <a:lstStyle/>
          <a:p>
            <a:pPr marL="285750" indent="-285750">
              <a:buFont typeface="Arial" panose="020B0604020202020204" pitchFamily="34" charset="0"/>
              <a:buChar char="•"/>
            </a:pPr>
            <a:r>
              <a:rPr lang="en-US" dirty="0"/>
              <a:t>Airspace analysis of affected area</a:t>
            </a:r>
          </a:p>
          <a:p>
            <a:pPr marL="285750" indent="-285750">
              <a:buFont typeface="Arial" panose="020B0604020202020204" pitchFamily="34" charset="0"/>
              <a:buChar char="•"/>
            </a:pPr>
            <a:r>
              <a:rPr lang="en-US" dirty="0"/>
              <a:t>Identified most effected flight connections</a:t>
            </a:r>
          </a:p>
          <a:p>
            <a:pPr marL="285750" indent="-285750">
              <a:buFont typeface="Arial" panose="020B0604020202020204" pitchFamily="34" charset="0"/>
              <a:buChar char="•"/>
            </a:pPr>
            <a:r>
              <a:rPr lang="en-US" dirty="0"/>
              <a:t>Developed a model for airspace significance estimation</a:t>
            </a:r>
          </a:p>
          <a:p>
            <a:pPr marL="285750" indent="-285750">
              <a:buFont typeface="Arial" panose="020B0604020202020204" pitchFamily="34" charset="0"/>
              <a:buChar char="•"/>
            </a:pPr>
            <a:r>
              <a:rPr lang="en-US" dirty="0"/>
              <a:t>Analyzed redistribution of air traffic flows and airport </a:t>
            </a:r>
            <a:br>
              <a:rPr lang="en-US" dirty="0"/>
            </a:br>
            <a:r>
              <a:rPr lang="en-US" dirty="0"/>
              <a:t>demand in neighboring countries to Ukraine</a:t>
            </a:r>
          </a:p>
          <a:p>
            <a:pPr marL="285750" indent="-285750">
              <a:buFont typeface="Arial" panose="020B0604020202020204" pitchFamily="34" charset="0"/>
              <a:buChar char="•"/>
            </a:pPr>
            <a:r>
              <a:rPr lang="en-US" dirty="0"/>
              <a:t>Estimated losses in transit air traffic</a:t>
            </a:r>
          </a:p>
          <a:p>
            <a:pPr marL="285750" indent="-285750">
              <a:buFont typeface="Arial" panose="020B0604020202020204" pitchFamily="34" charset="0"/>
              <a:buChar char="•"/>
            </a:pPr>
            <a:r>
              <a:rPr lang="en-US" dirty="0"/>
              <a:t>Analyzed reliability of aviation equipment</a:t>
            </a:r>
          </a:p>
        </p:txBody>
      </p:sp>
      <p:sp>
        <p:nvSpPr>
          <p:cNvPr id="13" name="TextBox 12">
            <a:extLst>
              <a:ext uri="{FF2B5EF4-FFF2-40B4-BE49-F238E27FC236}">
                <a16:creationId xmlns:a16="http://schemas.microsoft.com/office/drawing/2014/main" id="{5BAF38EA-9919-4477-9CF6-82D8BA395573}"/>
              </a:ext>
            </a:extLst>
          </p:cNvPr>
          <p:cNvSpPr txBox="1"/>
          <p:nvPr/>
        </p:nvSpPr>
        <p:spPr>
          <a:xfrm>
            <a:off x="6545889" y="5442433"/>
            <a:ext cx="6586506" cy="1477328"/>
          </a:xfrm>
          <a:prstGeom prst="rect">
            <a:avLst/>
          </a:prstGeom>
          <a:noFill/>
        </p:spPr>
        <p:txBody>
          <a:bodyPr wrap="square">
            <a:spAutoFit/>
          </a:bodyPr>
          <a:lstStyle/>
          <a:p>
            <a:r>
              <a:rPr lang="en-AU" u="sng" dirty="0"/>
              <a:t>Flight connection: </a:t>
            </a:r>
          </a:p>
          <a:p>
            <a:r>
              <a:rPr lang="en-AU" dirty="0"/>
              <a:t>Helsinki-Vantaa (Finland, </a:t>
            </a:r>
            <a:r>
              <a:rPr lang="en-AU" dirty="0" err="1"/>
              <a:t>EFHK</a:t>
            </a:r>
            <a:r>
              <a:rPr lang="en-AU" dirty="0"/>
              <a:t>) and Tokyo (Japan, </a:t>
            </a:r>
            <a:r>
              <a:rPr lang="en-AU" dirty="0" err="1"/>
              <a:t>RJAA</a:t>
            </a:r>
            <a:r>
              <a:rPr lang="en-AU" dirty="0"/>
              <a:t>).</a:t>
            </a:r>
          </a:p>
          <a:p>
            <a:r>
              <a:rPr lang="en-AU" dirty="0"/>
              <a:t>Length: </a:t>
            </a:r>
            <a:r>
              <a:rPr lang="uk-UA" dirty="0"/>
              <a:t>4982</a:t>
            </a:r>
            <a:r>
              <a:rPr lang="en-US" dirty="0"/>
              <a:t> (</a:t>
            </a:r>
            <a:r>
              <a:rPr lang="uk-UA" dirty="0"/>
              <a:t>+</a:t>
            </a:r>
            <a:r>
              <a:rPr lang="uk-UA" b="1" dirty="0"/>
              <a:t>2535</a:t>
            </a:r>
            <a:r>
              <a:rPr lang="en-US" dirty="0"/>
              <a:t>) NM.</a:t>
            </a:r>
            <a:r>
              <a:rPr lang="uk-UA" dirty="0"/>
              <a:t> </a:t>
            </a:r>
            <a:r>
              <a:rPr lang="en-US" dirty="0"/>
              <a:t>Duration: </a:t>
            </a:r>
            <a:r>
              <a:rPr lang="uk-UA" dirty="0"/>
              <a:t>9:10</a:t>
            </a:r>
            <a:r>
              <a:rPr lang="en-US" dirty="0"/>
              <a:t> (</a:t>
            </a:r>
            <a:r>
              <a:rPr lang="uk-UA" dirty="0"/>
              <a:t>+</a:t>
            </a:r>
            <a:r>
              <a:rPr lang="uk-UA" b="1" dirty="0"/>
              <a:t>3:21</a:t>
            </a:r>
            <a:r>
              <a:rPr lang="en-US" dirty="0"/>
              <a:t>)</a:t>
            </a:r>
            <a:r>
              <a:rPr lang="uk-UA" dirty="0"/>
              <a:t> 	</a:t>
            </a:r>
          </a:p>
          <a:p>
            <a:pPr algn="ctr"/>
            <a:endParaRPr lang="en-AU" dirty="0"/>
          </a:p>
          <a:p>
            <a:pPr algn="ctr"/>
            <a:endParaRPr lang="uk-UA" dirty="0"/>
          </a:p>
        </p:txBody>
      </p:sp>
      <p:sp>
        <p:nvSpPr>
          <p:cNvPr id="5" name="Rectangle 4">
            <a:extLst>
              <a:ext uri="{FF2B5EF4-FFF2-40B4-BE49-F238E27FC236}">
                <a16:creationId xmlns:a16="http://schemas.microsoft.com/office/drawing/2014/main" id="{4A41C9E3-2889-47A4-B902-D6E341E2644B}"/>
              </a:ext>
            </a:extLst>
          </p:cNvPr>
          <p:cNvSpPr/>
          <p:nvPr/>
        </p:nvSpPr>
        <p:spPr>
          <a:xfrm>
            <a:off x="266700" y="198598"/>
            <a:ext cx="11799609" cy="135421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sz="3200" b="1" kern="0" dirty="0">
                <a:solidFill>
                  <a:srgbClr val="164194"/>
                </a:solidFill>
                <a:ea typeface="+mj-ea"/>
                <a:cs typeface="+mj-cs"/>
              </a:rPr>
              <a:t>Q1. Analysis of global air traffic losses caused by closing of Ukrainian airspace</a:t>
            </a:r>
          </a:p>
          <a:p>
            <a:pPr lvl="0"/>
            <a:endParaRPr lang="en-US" dirty="0"/>
          </a:p>
        </p:txBody>
      </p:sp>
      <p:sp>
        <p:nvSpPr>
          <p:cNvPr id="14" name="TextBox 13">
            <a:extLst>
              <a:ext uri="{FF2B5EF4-FFF2-40B4-BE49-F238E27FC236}">
                <a16:creationId xmlns:a16="http://schemas.microsoft.com/office/drawing/2014/main" id="{B4D03F5F-1072-4B20-942A-96CACD3B435F}"/>
              </a:ext>
            </a:extLst>
          </p:cNvPr>
          <p:cNvSpPr txBox="1"/>
          <p:nvPr/>
        </p:nvSpPr>
        <p:spPr>
          <a:xfrm>
            <a:off x="100492" y="3750183"/>
            <a:ext cx="2389615" cy="375552"/>
          </a:xfrm>
          <a:prstGeom prst="rect">
            <a:avLst/>
          </a:prstGeom>
          <a:noFill/>
        </p:spPr>
        <p:txBody>
          <a:bodyPr wrap="square">
            <a:spAutoFit/>
          </a:bodyPr>
          <a:lstStyle/>
          <a:p>
            <a:pPr>
              <a:lnSpc>
                <a:spcPct val="107000"/>
              </a:lnSpc>
              <a:spcAft>
                <a:spcPts val="800"/>
              </a:spcAft>
            </a:pPr>
            <a:r>
              <a:rPr lang="en-US" dirty="0"/>
              <a:t>Our team provide</a:t>
            </a:r>
            <a:endParaRPr lang="uk-UA" dirty="0"/>
          </a:p>
        </p:txBody>
      </p:sp>
    </p:spTree>
    <p:extLst>
      <p:ext uri="{BB962C8B-B14F-4D97-AF65-F5344CB8AC3E}">
        <p14:creationId xmlns:p14="http://schemas.microsoft.com/office/powerpoint/2010/main" val="7178931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9">
            <a:extLst>
              <a:ext uri="{FF2B5EF4-FFF2-40B4-BE49-F238E27FC236}">
                <a16:creationId xmlns:a16="http://schemas.microsoft.com/office/drawing/2014/main" id="{0FDCD57F-8B86-4131-B7BB-301901A0EC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053" y="6238240"/>
            <a:ext cx="3883558" cy="421162"/>
          </a:xfrm>
          <a:prstGeom prst="rect">
            <a:avLst/>
          </a:prstGeom>
          <a:noFill/>
        </p:spPr>
      </p:pic>
      <p:pic>
        <p:nvPicPr>
          <p:cNvPr id="3" name="Grafik 6">
            <a:extLst>
              <a:ext uri="{FF2B5EF4-FFF2-40B4-BE49-F238E27FC236}">
                <a16:creationId xmlns:a16="http://schemas.microsoft.com/office/drawing/2014/main" id="{CA87B4FA-CF07-43EE-9B44-AAE4AB6143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2018" y="6289701"/>
            <a:ext cx="2174709" cy="498422"/>
          </a:xfrm>
          <a:prstGeom prst="rect">
            <a:avLst/>
          </a:prstGeom>
        </p:spPr>
      </p:pic>
      <p:sp>
        <p:nvSpPr>
          <p:cNvPr id="4" name="Titelplatzhalter 1">
            <a:extLst>
              <a:ext uri="{FF2B5EF4-FFF2-40B4-BE49-F238E27FC236}">
                <a16:creationId xmlns:a16="http://schemas.microsoft.com/office/drawing/2014/main" id="{B6AB8AF1-A0B9-4368-A6EE-918E6A8C0B7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4400" b="0" i="0" u="none" strike="noStrike" kern="1200" cap="none" spc="0" normalizeH="0" baseline="0" noProof="0" dirty="0">
              <a:ln>
                <a:noFill/>
              </a:ln>
              <a:solidFill>
                <a:sysClr val="windowText" lastClr="000000"/>
              </a:solidFill>
              <a:effectLst/>
              <a:uLnTx/>
              <a:uFillTx/>
              <a:latin typeface="Cambria" panose="02040503050406030204"/>
              <a:ea typeface="+mj-ea"/>
              <a:cs typeface="+mj-cs"/>
            </a:endParaRPr>
          </a:p>
        </p:txBody>
      </p:sp>
      <p:sp>
        <p:nvSpPr>
          <p:cNvPr id="5" name="Rectangle 4">
            <a:extLst>
              <a:ext uri="{FF2B5EF4-FFF2-40B4-BE49-F238E27FC236}">
                <a16:creationId xmlns:a16="http://schemas.microsoft.com/office/drawing/2014/main" id="{4A41C9E3-2889-47A4-B902-D6E341E2644B}"/>
              </a:ext>
            </a:extLst>
          </p:cNvPr>
          <p:cNvSpPr/>
          <p:nvPr/>
        </p:nvSpPr>
        <p:spPr>
          <a:xfrm>
            <a:off x="266700" y="198598"/>
            <a:ext cx="11799609" cy="4370427"/>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sz="3200" b="1" kern="0" dirty="0">
                <a:solidFill>
                  <a:srgbClr val="164194"/>
                </a:solidFill>
                <a:ea typeface="+mj-ea"/>
                <a:cs typeface="+mj-cs"/>
              </a:rPr>
              <a:t>Q1. Analysis of air traffic flow redistribution in Eastern Europe</a:t>
            </a:r>
          </a:p>
          <a:p>
            <a:pPr lvl="0"/>
            <a:endParaRPr lang="en-US" dirty="0"/>
          </a:p>
          <a:p>
            <a:pPr marR="0" lvl="0" defTabSz="914400" eaLnBrk="1" fontAlgn="auto" latinLnBrk="0" hangingPunct="1">
              <a:lnSpc>
                <a:spcPct val="100000"/>
              </a:lnSpc>
              <a:spcBef>
                <a:spcPts val="0"/>
              </a:spcBef>
              <a:spcAft>
                <a:spcPts val="0"/>
              </a:spcAft>
              <a:buClrTx/>
              <a:buSzTx/>
              <a:tabLst/>
              <a:defRPr/>
            </a:pPr>
            <a:endParaRPr lang="en-US" sz="3200" b="1" kern="0" dirty="0">
              <a:solidFill>
                <a:srgbClr val="164194"/>
              </a:solidFill>
              <a:ea typeface="+mj-ea"/>
              <a:cs typeface="+mj-cs"/>
            </a:endParaRPr>
          </a:p>
          <a:p>
            <a:pPr marR="0" lvl="0" defTabSz="914400" eaLnBrk="1" fontAlgn="auto" latinLnBrk="0" hangingPunct="1">
              <a:lnSpc>
                <a:spcPct val="100000"/>
              </a:lnSpc>
              <a:spcBef>
                <a:spcPts val="0"/>
              </a:spcBef>
              <a:spcAft>
                <a:spcPts val="0"/>
              </a:spcAft>
              <a:buClrTx/>
              <a:buSzTx/>
              <a:tabLst/>
              <a:defRPr/>
            </a:pPr>
            <a:endParaRPr lang="en-US" sz="3200" b="1" kern="0" dirty="0">
              <a:solidFill>
                <a:srgbClr val="164194"/>
              </a:solidFill>
              <a:ea typeface="+mj-ea"/>
              <a:cs typeface="+mj-cs"/>
            </a:endParaRPr>
          </a:p>
          <a:p>
            <a:pPr marR="0" lvl="0" defTabSz="914400" eaLnBrk="1" fontAlgn="auto" latinLnBrk="0" hangingPunct="1">
              <a:lnSpc>
                <a:spcPct val="100000"/>
              </a:lnSpc>
              <a:spcBef>
                <a:spcPts val="0"/>
              </a:spcBef>
              <a:spcAft>
                <a:spcPts val="0"/>
              </a:spcAft>
              <a:buClrTx/>
              <a:buSzTx/>
              <a:tabLst/>
              <a:defRPr/>
            </a:pPr>
            <a:endParaRPr lang="en-US" sz="3200" b="1" kern="0" dirty="0">
              <a:solidFill>
                <a:srgbClr val="164194"/>
              </a:solidFill>
              <a:ea typeface="+mj-ea"/>
              <a:cs typeface="+mj-cs"/>
            </a:endParaRPr>
          </a:p>
          <a:p>
            <a:pPr marR="0" lvl="0" defTabSz="914400" eaLnBrk="1" fontAlgn="auto" latinLnBrk="0" hangingPunct="1">
              <a:lnSpc>
                <a:spcPct val="100000"/>
              </a:lnSpc>
              <a:spcBef>
                <a:spcPts val="0"/>
              </a:spcBef>
              <a:spcAft>
                <a:spcPts val="0"/>
              </a:spcAft>
              <a:buClrTx/>
              <a:buSzTx/>
              <a:tabLst/>
              <a:defRPr/>
            </a:pPr>
            <a:endParaRPr lang="en-US" sz="3200" b="1" kern="0" dirty="0">
              <a:solidFill>
                <a:srgbClr val="164194"/>
              </a:solidFill>
              <a:ea typeface="+mj-ea"/>
              <a:cs typeface="+mj-cs"/>
            </a:endParaRPr>
          </a:p>
          <a:p>
            <a:pPr marR="0" lvl="0" defTabSz="914400" eaLnBrk="1" fontAlgn="auto" latinLnBrk="0" hangingPunct="1">
              <a:lnSpc>
                <a:spcPct val="100000"/>
              </a:lnSpc>
              <a:spcBef>
                <a:spcPts val="0"/>
              </a:spcBef>
              <a:spcAft>
                <a:spcPts val="0"/>
              </a:spcAft>
              <a:buClrTx/>
              <a:buSzTx/>
              <a:tabLst/>
              <a:defRPr/>
            </a:pPr>
            <a:endParaRPr lang="en-US" sz="3200" b="1" kern="0" dirty="0">
              <a:solidFill>
                <a:srgbClr val="164194"/>
              </a:solidFill>
              <a:ea typeface="+mj-ea"/>
              <a:cs typeface="+mj-cs"/>
            </a:endParaRPr>
          </a:p>
          <a:p>
            <a:pPr lvl="0">
              <a:defRPr/>
            </a:pPr>
            <a:r>
              <a:rPr lang="en-US" sz="4400" b="1" kern="0" dirty="0">
                <a:solidFill>
                  <a:srgbClr val="164194"/>
                </a:solidFill>
                <a:ea typeface="+mj-ea"/>
                <a:cs typeface="+mj-cs"/>
              </a:rPr>
              <a:t> </a:t>
            </a:r>
          </a:p>
          <a:p>
            <a:pPr marR="0" lvl="0" defTabSz="914400" eaLnBrk="1" fontAlgn="auto" latinLnBrk="0" hangingPunct="1">
              <a:lnSpc>
                <a:spcPct val="100000"/>
              </a:lnSpc>
              <a:spcBef>
                <a:spcPts val="0"/>
              </a:spcBef>
              <a:spcAft>
                <a:spcPts val="0"/>
              </a:spcAft>
              <a:buClrTx/>
              <a:buSzTx/>
              <a:tabLst/>
              <a:defRPr/>
            </a:pPr>
            <a:endParaRPr lang="en-US" sz="2400" kern="0" dirty="0">
              <a:solidFill>
                <a:srgbClr val="164194"/>
              </a:solidFill>
              <a:ea typeface="+mj-ea"/>
              <a:cs typeface="+mj-cs"/>
            </a:endParaRPr>
          </a:p>
        </p:txBody>
      </p:sp>
      <p:sp>
        <p:nvSpPr>
          <p:cNvPr id="8" name="Slide Number Placeholder 7">
            <a:extLst>
              <a:ext uri="{FF2B5EF4-FFF2-40B4-BE49-F238E27FC236}">
                <a16:creationId xmlns:a16="http://schemas.microsoft.com/office/drawing/2014/main" id="{B3E23719-B21F-467F-B926-E930113D5CFF}"/>
              </a:ext>
            </a:extLst>
          </p:cNvPr>
          <p:cNvSpPr>
            <a:spLocks noGrp="1"/>
          </p:cNvSpPr>
          <p:nvPr>
            <p:ph type="sldNum" sz="quarter" idx="12"/>
          </p:nvPr>
        </p:nvSpPr>
        <p:spPr>
          <a:xfrm>
            <a:off x="9108747" y="6356349"/>
            <a:ext cx="2743200" cy="365125"/>
          </a:xfrm>
        </p:spPr>
        <p:txBody>
          <a:bodyPr/>
          <a:lstStyle/>
          <a:p>
            <a:fld id="{816A304F-65C8-4975-9904-5A915DF049C6}" type="slidenum">
              <a:rPr lang="en-US" smtClean="0"/>
              <a:t>5</a:t>
            </a:fld>
            <a:endParaRPr lang="en-US" dirty="0"/>
          </a:p>
        </p:txBody>
      </p:sp>
      <p:pic>
        <p:nvPicPr>
          <p:cNvPr id="13" name="Рисунок 12">
            <a:extLst>
              <a:ext uri="{FF2B5EF4-FFF2-40B4-BE49-F238E27FC236}">
                <a16:creationId xmlns:a16="http://schemas.microsoft.com/office/drawing/2014/main" id="{7F3480DF-AD01-42A4-ADA1-67FC20F340A1}"/>
              </a:ext>
            </a:extLst>
          </p:cNvPr>
          <p:cNvPicPr/>
          <p:nvPr/>
        </p:nvPicPr>
        <p:blipFill rotWithShape="1">
          <a:blip r:embed="rId5"/>
          <a:srcRect l="24791" t="7294" r="21694" b="4577"/>
          <a:stretch/>
        </p:blipFill>
        <p:spPr bwMode="auto">
          <a:xfrm>
            <a:off x="125691" y="2227693"/>
            <a:ext cx="4829512" cy="3790284"/>
          </a:xfrm>
          <a:prstGeom prst="rect">
            <a:avLst/>
          </a:prstGeom>
          <a:ln>
            <a:noFill/>
          </a:ln>
          <a:extLst>
            <a:ext uri="{53640926-AAD7-44D8-BBD7-CCE9431645EC}">
              <a14:shadowObscured xmlns:a14="http://schemas.microsoft.com/office/drawing/2010/main"/>
            </a:ext>
          </a:extLst>
        </p:spPr>
      </p:pic>
      <p:pic>
        <p:nvPicPr>
          <p:cNvPr id="14" name="Рисунок 13">
            <a:extLst>
              <a:ext uri="{FF2B5EF4-FFF2-40B4-BE49-F238E27FC236}">
                <a16:creationId xmlns:a16="http://schemas.microsoft.com/office/drawing/2014/main" id="{B1372920-2071-42AE-91FF-F894E790157D}"/>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8166539" y="4354808"/>
            <a:ext cx="3758762" cy="2079938"/>
          </a:xfrm>
          <a:prstGeom prst="rect">
            <a:avLst/>
          </a:prstGeom>
          <a:noFill/>
          <a:ln>
            <a:noFill/>
          </a:ln>
        </p:spPr>
      </p:pic>
      <p:sp>
        <p:nvSpPr>
          <p:cNvPr id="15" name="TextBox 14">
            <a:extLst>
              <a:ext uri="{FF2B5EF4-FFF2-40B4-BE49-F238E27FC236}">
                <a16:creationId xmlns:a16="http://schemas.microsoft.com/office/drawing/2014/main" id="{DBCA5364-061F-4253-911C-A66326B63096}"/>
              </a:ext>
            </a:extLst>
          </p:cNvPr>
          <p:cNvSpPr txBox="1"/>
          <p:nvPr/>
        </p:nvSpPr>
        <p:spPr>
          <a:xfrm>
            <a:off x="5195837" y="4032638"/>
            <a:ext cx="2799262" cy="369332"/>
          </a:xfrm>
          <a:prstGeom prst="rect">
            <a:avLst/>
          </a:prstGeom>
          <a:noFill/>
        </p:spPr>
        <p:txBody>
          <a:bodyPr wrap="square">
            <a:spAutoFit/>
          </a:bodyPr>
          <a:lstStyle/>
          <a:p>
            <a:pPr algn="ctr"/>
            <a:r>
              <a:rPr lang="en-US" dirty="0"/>
              <a:t>Losses of Airlines</a:t>
            </a:r>
            <a:endParaRPr lang="uk-UA" dirty="0"/>
          </a:p>
        </p:txBody>
      </p:sp>
      <p:sp>
        <p:nvSpPr>
          <p:cNvPr id="16" name="TextBox 15">
            <a:extLst>
              <a:ext uri="{FF2B5EF4-FFF2-40B4-BE49-F238E27FC236}">
                <a16:creationId xmlns:a16="http://schemas.microsoft.com/office/drawing/2014/main" id="{B121595B-80D4-4B1C-869B-6C3704EE44DB}"/>
              </a:ext>
            </a:extLst>
          </p:cNvPr>
          <p:cNvSpPr txBox="1"/>
          <p:nvPr/>
        </p:nvSpPr>
        <p:spPr>
          <a:xfrm>
            <a:off x="722373" y="1634520"/>
            <a:ext cx="3884780" cy="369332"/>
          </a:xfrm>
          <a:prstGeom prst="rect">
            <a:avLst/>
          </a:prstGeom>
          <a:noFill/>
        </p:spPr>
        <p:txBody>
          <a:bodyPr wrap="square">
            <a:spAutoFit/>
          </a:bodyPr>
          <a:lstStyle/>
          <a:p>
            <a:pPr algn="ctr"/>
            <a:r>
              <a:rPr lang="en-US" dirty="0"/>
              <a:t>Air traffic affected by closed airspace</a:t>
            </a:r>
          </a:p>
        </p:txBody>
      </p:sp>
      <p:pic>
        <p:nvPicPr>
          <p:cNvPr id="17" name="Рисунок 16">
            <a:extLst>
              <a:ext uri="{FF2B5EF4-FFF2-40B4-BE49-F238E27FC236}">
                <a16:creationId xmlns:a16="http://schemas.microsoft.com/office/drawing/2014/main" id="{8BFDCD9F-1A1D-4B35-B7CC-E175ABE69AEF}"/>
              </a:ext>
            </a:extLst>
          </p:cNvPr>
          <p:cNvPicPr/>
          <p:nvPr/>
        </p:nvPicPr>
        <p:blipFill rotWithShape="1">
          <a:blip r:embed="rId7">
            <a:extLst>
              <a:ext uri="{28A0092B-C50C-407E-A947-70E740481C1C}">
                <a14:useLocalDpi xmlns:a14="http://schemas.microsoft.com/office/drawing/2010/main" val="0"/>
              </a:ext>
            </a:extLst>
          </a:blip>
          <a:srcRect l="6593" t="4727" r="7848"/>
          <a:stretch/>
        </p:blipFill>
        <p:spPr bwMode="auto">
          <a:xfrm>
            <a:off x="4753329" y="4460721"/>
            <a:ext cx="3594511" cy="1842652"/>
          </a:xfrm>
          <a:prstGeom prst="rect">
            <a:avLst/>
          </a:prstGeom>
          <a:noFill/>
          <a:ln>
            <a:noFill/>
          </a:ln>
          <a:extLst>
            <a:ext uri="{53640926-AAD7-44D8-BBD7-CCE9431645EC}">
              <a14:shadowObscured xmlns:a14="http://schemas.microsoft.com/office/drawing/2010/main"/>
            </a:ext>
          </a:extLst>
        </p:spPr>
      </p:pic>
      <p:graphicFrame>
        <p:nvGraphicFramePr>
          <p:cNvPr id="18" name="Таблица 17">
            <a:extLst>
              <a:ext uri="{FF2B5EF4-FFF2-40B4-BE49-F238E27FC236}">
                <a16:creationId xmlns:a16="http://schemas.microsoft.com/office/drawing/2014/main" id="{AB44B12E-52EE-416D-BE0C-848E32FF117A}"/>
              </a:ext>
            </a:extLst>
          </p:cNvPr>
          <p:cNvGraphicFramePr>
            <a:graphicFrameLocks noGrp="1"/>
          </p:cNvGraphicFramePr>
          <p:nvPr>
            <p:extLst>
              <p:ext uri="{D42A27DB-BD31-4B8C-83A1-F6EECF244321}">
                <p14:modId xmlns:p14="http://schemas.microsoft.com/office/powerpoint/2010/main" val="4262055325"/>
              </p:ext>
            </p:extLst>
          </p:nvPr>
        </p:nvGraphicFramePr>
        <p:xfrm>
          <a:off x="5062826" y="1402943"/>
          <a:ext cx="6514424" cy="2520773"/>
        </p:xfrm>
        <a:graphic>
          <a:graphicData uri="http://schemas.openxmlformats.org/drawingml/2006/table">
            <a:tbl>
              <a:tblPr firstRow="1" firstCol="1" bandRow="1">
                <a:tableStyleId>{5C22544A-7EE6-4342-B048-85BDC9FD1C3A}</a:tableStyleId>
              </a:tblPr>
              <a:tblGrid>
                <a:gridCol w="1302312">
                  <a:extLst>
                    <a:ext uri="{9D8B030D-6E8A-4147-A177-3AD203B41FA5}">
                      <a16:colId xmlns:a16="http://schemas.microsoft.com/office/drawing/2014/main" val="3831265311"/>
                    </a:ext>
                  </a:extLst>
                </a:gridCol>
                <a:gridCol w="1303028">
                  <a:extLst>
                    <a:ext uri="{9D8B030D-6E8A-4147-A177-3AD203B41FA5}">
                      <a16:colId xmlns:a16="http://schemas.microsoft.com/office/drawing/2014/main" val="1826939026"/>
                    </a:ext>
                  </a:extLst>
                </a:gridCol>
                <a:gridCol w="1303028">
                  <a:extLst>
                    <a:ext uri="{9D8B030D-6E8A-4147-A177-3AD203B41FA5}">
                      <a16:colId xmlns:a16="http://schemas.microsoft.com/office/drawing/2014/main" val="881371494"/>
                    </a:ext>
                  </a:extLst>
                </a:gridCol>
                <a:gridCol w="1303028">
                  <a:extLst>
                    <a:ext uri="{9D8B030D-6E8A-4147-A177-3AD203B41FA5}">
                      <a16:colId xmlns:a16="http://schemas.microsoft.com/office/drawing/2014/main" val="1677513805"/>
                    </a:ext>
                  </a:extLst>
                </a:gridCol>
                <a:gridCol w="1303028">
                  <a:extLst>
                    <a:ext uri="{9D8B030D-6E8A-4147-A177-3AD203B41FA5}">
                      <a16:colId xmlns:a16="http://schemas.microsoft.com/office/drawing/2014/main" val="2441561362"/>
                    </a:ext>
                  </a:extLst>
                </a:gridCol>
              </a:tblGrid>
              <a:tr h="938873">
                <a:tc>
                  <a:txBody>
                    <a:bodyPr/>
                    <a:lstStyle/>
                    <a:p>
                      <a:pPr indent="0" algn="ctr"/>
                      <a:r>
                        <a:rPr lang="en-US" sz="1200" dirty="0">
                          <a:effectLst/>
                        </a:rPr>
                        <a:t>Country</a:t>
                      </a:r>
                      <a:endParaRPr lang="uk-UA"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en-US" sz="1200" dirty="0">
                          <a:effectLst/>
                        </a:rPr>
                        <a:t>Extra trajectory length, K km</a:t>
                      </a:r>
                      <a:endParaRPr lang="uk-UA"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en-US" sz="1200" dirty="0">
                          <a:effectLst/>
                        </a:rPr>
                        <a:t>Number of flights</a:t>
                      </a:r>
                      <a:endParaRPr lang="uk-UA"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en-US" sz="1200" dirty="0">
                          <a:effectLst/>
                        </a:rPr>
                        <a:t>Emission of CO</a:t>
                      </a:r>
                      <a:r>
                        <a:rPr lang="en-US" sz="1200" baseline="-25000" dirty="0">
                          <a:effectLst/>
                        </a:rPr>
                        <a:t>2</a:t>
                      </a:r>
                      <a:r>
                        <a:rPr lang="en-US" sz="1200" dirty="0">
                          <a:effectLst/>
                        </a:rPr>
                        <a:t>, tones</a:t>
                      </a:r>
                      <a:endParaRPr lang="uk-UA" sz="1200" dirty="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en-US" sz="1200" dirty="0">
                          <a:effectLst/>
                        </a:rPr>
                        <a:t>Additional Air navigation charges, K dollars USA</a:t>
                      </a:r>
                      <a:endParaRPr lang="uk-UA"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4182112278"/>
                  </a:ext>
                </a:extLst>
              </a:tr>
              <a:tr h="316380">
                <a:tc>
                  <a:txBody>
                    <a:bodyPr/>
                    <a:lstStyle/>
                    <a:p>
                      <a:pPr indent="0" algn="ctr"/>
                      <a:r>
                        <a:rPr lang="en-US" sz="1200">
                          <a:effectLst/>
                        </a:rPr>
                        <a:t>Poland</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259,5</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242</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2651,3</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786,2</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455926150"/>
                  </a:ext>
                </a:extLst>
              </a:tr>
              <a:tr h="316380">
                <a:tc>
                  <a:txBody>
                    <a:bodyPr/>
                    <a:lstStyle/>
                    <a:p>
                      <a:pPr indent="0" algn="ctr"/>
                      <a:r>
                        <a:rPr lang="en-US" sz="1200">
                          <a:effectLst/>
                        </a:rPr>
                        <a:t>Romania</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82,8</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173</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825,5</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191,9</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3848302845"/>
                  </a:ext>
                </a:extLst>
              </a:tr>
              <a:tr h="316380">
                <a:tc>
                  <a:txBody>
                    <a:bodyPr/>
                    <a:lstStyle/>
                    <a:p>
                      <a:pPr indent="0" algn="ctr"/>
                      <a:r>
                        <a:rPr lang="en-US" sz="1200">
                          <a:effectLst/>
                        </a:rPr>
                        <a:t>Slovak</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77,7</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284</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789,8</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247,4</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615531077"/>
                  </a:ext>
                </a:extLst>
              </a:tr>
              <a:tr h="316380">
                <a:tc>
                  <a:txBody>
                    <a:bodyPr/>
                    <a:lstStyle/>
                    <a:p>
                      <a:pPr indent="0" algn="ctr"/>
                      <a:r>
                        <a:rPr lang="en-US" sz="1200">
                          <a:effectLst/>
                        </a:rPr>
                        <a:t>Bulgaria</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42,6</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200</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438,3</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66</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504306995"/>
                  </a:ext>
                </a:extLst>
              </a:tr>
              <a:tr h="316380">
                <a:tc>
                  <a:txBody>
                    <a:bodyPr/>
                    <a:lstStyle/>
                    <a:p>
                      <a:pPr indent="0" algn="ctr"/>
                      <a:r>
                        <a:rPr lang="en-US" sz="1200">
                          <a:effectLst/>
                        </a:rPr>
                        <a:t>Lithuania</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13,6</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95</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a:effectLst/>
                        </a:rPr>
                        <a:t>136,6</a:t>
                      </a:r>
                      <a:endParaRPr lang="uk-UA" sz="1200">
                        <a:effectLst/>
                        <a:latin typeface="Times New Roman" panose="02020603050405020304" pitchFamily="18" charset="0"/>
                        <a:ea typeface="Times New Roman" panose="02020603050405020304" pitchFamily="18" charset="0"/>
                      </a:endParaRPr>
                    </a:p>
                  </a:txBody>
                  <a:tcPr marL="68580" marR="68580" marT="0" marB="0" anchor="ctr"/>
                </a:tc>
                <a:tc>
                  <a:txBody>
                    <a:bodyPr/>
                    <a:lstStyle/>
                    <a:p>
                      <a:pPr indent="0" algn="ctr"/>
                      <a:r>
                        <a:rPr lang="ru-RU" sz="1200" dirty="0">
                          <a:effectLst/>
                        </a:rPr>
                        <a:t>58,6</a:t>
                      </a:r>
                      <a:endParaRPr lang="uk-UA" sz="1200" dirty="0">
                        <a:effectLst/>
                        <a:latin typeface="Times New Roman" panose="02020603050405020304" pitchFamily="18" charset="0"/>
                        <a:ea typeface="Times New Roman" panose="02020603050405020304" pitchFamily="18" charset="0"/>
                      </a:endParaRPr>
                    </a:p>
                  </a:txBody>
                  <a:tcPr marL="68580" marR="68580" marT="0" marB="0" anchor="ctr"/>
                </a:tc>
                <a:extLst>
                  <a:ext uri="{0D108BD9-81ED-4DB2-BD59-A6C34878D82A}">
                    <a16:rowId xmlns:a16="http://schemas.microsoft.com/office/drawing/2014/main" val="161490508"/>
                  </a:ext>
                </a:extLst>
              </a:tr>
            </a:tbl>
          </a:graphicData>
        </a:graphic>
      </p:graphicFrame>
      <p:sp>
        <p:nvSpPr>
          <p:cNvPr id="19" name="TextBox 18">
            <a:extLst>
              <a:ext uri="{FF2B5EF4-FFF2-40B4-BE49-F238E27FC236}">
                <a16:creationId xmlns:a16="http://schemas.microsoft.com/office/drawing/2014/main" id="{D6DE4D74-B1CE-4D00-A768-1198B503154C}"/>
              </a:ext>
            </a:extLst>
          </p:cNvPr>
          <p:cNvSpPr txBox="1"/>
          <p:nvPr/>
        </p:nvSpPr>
        <p:spPr>
          <a:xfrm>
            <a:off x="8504069" y="4001431"/>
            <a:ext cx="3124200" cy="369332"/>
          </a:xfrm>
          <a:prstGeom prst="rect">
            <a:avLst/>
          </a:prstGeom>
          <a:noFill/>
        </p:spPr>
        <p:txBody>
          <a:bodyPr wrap="square">
            <a:spAutoFit/>
          </a:bodyPr>
          <a:lstStyle/>
          <a:p>
            <a:pPr algn="ctr"/>
            <a:r>
              <a:rPr lang="en-US" dirty="0"/>
              <a:t>Losses of Ukrainian </a:t>
            </a:r>
            <a:r>
              <a:rPr lang="en-US" dirty="0" err="1"/>
              <a:t>ANSP</a:t>
            </a:r>
            <a:endParaRPr lang="en-US" dirty="0"/>
          </a:p>
        </p:txBody>
      </p:sp>
    </p:spTree>
    <p:extLst>
      <p:ext uri="{BB962C8B-B14F-4D97-AF65-F5344CB8AC3E}">
        <p14:creationId xmlns:p14="http://schemas.microsoft.com/office/powerpoint/2010/main" val="3286720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9">
            <a:extLst>
              <a:ext uri="{FF2B5EF4-FFF2-40B4-BE49-F238E27FC236}">
                <a16:creationId xmlns:a16="http://schemas.microsoft.com/office/drawing/2014/main" id="{0FDCD57F-8B86-4131-B7BB-301901A0EC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053" y="6238240"/>
            <a:ext cx="3883558" cy="421162"/>
          </a:xfrm>
          <a:prstGeom prst="rect">
            <a:avLst/>
          </a:prstGeom>
          <a:noFill/>
        </p:spPr>
      </p:pic>
      <p:pic>
        <p:nvPicPr>
          <p:cNvPr id="3" name="Grafik 6">
            <a:extLst>
              <a:ext uri="{FF2B5EF4-FFF2-40B4-BE49-F238E27FC236}">
                <a16:creationId xmlns:a16="http://schemas.microsoft.com/office/drawing/2014/main" id="{CA87B4FA-CF07-43EE-9B44-AAE4AB6143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2018" y="6289701"/>
            <a:ext cx="2174709" cy="498422"/>
          </a:xfrm>
          <a:prstGeom prst="rect">
            <a:avLst/>
          </a:prstGeom>
        </p:spPr>
      </p:pic>
      <p:sp>
        <p:nvSpPr>
          <p:cNvPr id="4" name="Titelplatzhalter 1">
            <a:extLst>
              <a:ext uri="{FF2B5EF4-FFF2-40B4-BE49-F238E27FC236}">
                <a16:creationId xmlns:a16="http://schemas.microsoft.com/office/drawing/2014/main" id="{B6AB8AF1-A0B9-4368-A6EE-918E6A8C0B7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4400" b="0" i="0" u="none" strike="noStrike" kern="1200" cap="none" spc="0" normalizeH="0" baseline="0" noProof="0" dirty="0">
              <a:ln>
                <a:noFill/>
              </a:ln>
              <a:solidFill>
                <a:sysClr val="windowText" lastClr="000000"/>
              </a:solidFill>
              <a:effectLst/>
              <a:uLnTx/>
              <a:uFillTx/>
              <a:latin typeface="Cambria" panose="02040503050406030204"/>
              <a:ea typeface="+mj-ea"/>
              <a:cs typeface="+mj-cs"/>
            </a:endParaRPr>
          </a:p>
        </p:txBody>
      </p:sp>
      <p:sp>
        <p:nvSpPr>
          <p:cNvPr id="5" name="Rectangle 4">
            <a:extLst>
              <a:ext uri="{FF2B5EF4-FFF2-40B4-BE49-F238E27FC236}">
                <a16:creationId xmlns:a16="http://schemas.microsoft.com/office/drawing/2014/main" id="{4A41C9E3-2889-47A4-B902-D6E341E2644B}"/>
              </a:ext>
            </a:extLst>
          </p:cNvPr>
          <p:cNvSpPr/>
          <p:nvPr/>
        </p:nvSpPr>
        <p:spPr>
          <a:xfrm>
            <a:off x="266700" y="198598"/>
            <a:ext cx="11799609" cy="1446550"/>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sz="3200" b="1" kern="0" dirty="0">
                <a:solidFill>
                  <a:srgbClr val="164194"/>
                </a:solidFill>
                <a:ea typeface="+mj-ea"/>
                <a:cs typeface="+mj-cs"/>
              </a:rPr>
              <a:t>Q2. Evaluation of positioning performance losses in European airspace due to Ukrainian air navigation network lock</a:t>
            </a:r>
            <a:endParaRPr lang="en-US" dirty="0"/>
          </a:p>
          <a:p>
            <a:pPr marR="0" lvl="0" defTabSz="914400" eaLnBrk="1" fontAlgn="auto" latinLnBrk="0" hangingPunct="1">
              <a:lnSpc>
                <a:spcPct val="100000"/>
              </a:lnSpc>
              <a:spcBef>
                <a:spcPts val="0"/>
              </a:spcBef>
              <a:spcAft>
                <a:spcPts val="0"/>
              </a:spcAft>
              <a:buClrTx/>
              <a:buSzTx/>
              <a:tabLst/>
              <a:defRPr/>
            </a:pPr>
            <a:endParaRPr lang="en-US" sz="2400" kern="0" dirty="0">
              <a:solidFill>
                <a:srgbClr val="164194"/>
              </a:solidFill>
              <a:ea typeface="+mj-ea"/>
              <a:cs typeface="+mj-cs"/>
            </a:endParaRPr>
          </a:p>
        </p:txBody>
      </p:sp>
      <p:sp>
        <p:nvSpPr>
          <p:cNvPr id="8" name="Slide Number Placeholder 7">
            <a:extLst>
              <a:ext uri="{FF2B5EF4-FFF2-40B4-BE49-F238E27FC236}">
                <a16:creationId xmlns:a16="http://schemas.microsoft.com/office/drawing/2014/main" id="{B3E23719-B21F-467F-B926-E930113D5CFF}"/>
              </a:ext>
            </a:extLst>
          </p:cNvPr>
          <p:cNvSpPr>
            <a:spLocks noGrp="1"/>
          </p:cNvSpPr>
          <p:nvPr>
            <p:ph type="sldNum" sz="quarter" idx="12"/>
          </p:nvPr>
        </p:nvSpPr>
        <p:spPr>
          <a:xfrm>
            <a:off x="9108747" y="6356349"/>
            <a:ext cx="2743200" cy="365125"/>
          </a:xfrm>
        </p:spPr>
        <p:txBody>
          <a:bodyPr/>
          <a:lstStyle/>
          <a:p>
            <a:fld id="{816A304F-65C8-4975-9904-5A915DF049C6}" type="slidenum">
              <a:rPr lang="en-US" smtClean="0"/>
              <a:t>6</a:t>
            </a:fld>
            <a:endParaRPr lang="en-US" dirty="0"/>
          </a:p>
        </p:txBody>
      </p:sp>
      <p:pic>
        <p:nvPicPr>
          <p:cNvPr id="20" name="Рисунок 19" descr="Figure 1: Navigational aids network in &quot;Europe&quot;">
            <a:extLst>
              <a:ext uri="{FF2B5EF4-FFF2-40B4-BE49-F238E27FC236}">
                <a16:creationId xmlns:a16="http://schemas.microsoft.com/office/drawing/2014/main" id="{873DC63E-9A30-4D73-8A60-279C00212D90}"/>
              </a:ext>
            </a:extLst>
          </p:cNvPr>
          <p:cNvPicPr/>
          <p:nvPr/>
        </p:nvPicPr>
        <p:blipFill rotWithShape="1">
          <a:blip r:embed="rId5">
            <a:extLst>
              <a:ext uri="{28A0092B-C50C-407E-A947-70E740481C1C}">
                <a14:useLocalDpi xmlns:a14="http://schemas.microsoft.com/office/drawing/2010/main" val="0"/>
              </a:ext>
            </a:extLst>
          </a:blip>
          <a:srcRect l="8078" t="21737" r="6364" b="9876"/>
          <a:stretch/>
        </p:blipFill>
        <p:spPr bwMode="auto">
          <a:xfrm>
            <a:off x="340053" y="1264299"/>
            <a:ext cx="5030514" cy="3964727"/>
          </a:xfrm>
          <a:prstGeom prst="rect">
            <a:avLst/>
          </a:prstGeom>
          <a:ln>
            <a:noFill/>
          </a:ln>
          <a:extLst>
            <a:ext uri="{53640926-AAD7-44D8-BBD7-CCE9431645EC}">
              <a14:shadowObscured xmlns:a14="http://schemas.microsoft.com/office/drawing/2010/main"/>
            </a:ext>
          </a:extLst>
        </p:spPr>
      </p:pic>
      <p:pic>
        <p:nvPicPr>
          <p:cNvPr id="21" name="Рисунок 20" descr="Figure 1: Availability of DMEs in &quot;Europe&quot;">
            <a:extLst>
              <a:ext uri="{FF2B5EF4-FFF2-40B4-BE49-F238E27FC236}">
                <a16:creationId xmlns:a16="http://schemas.microsoft.com/office/drawing/2014/main" id="{52E1E322-6A83-4022-B0A9-233A2AEFE57D}"/>
              </a:ext>
            </a:extLst>
          </p:cNvPr>
          <p:cNvPicPr/>
          <p:nvPr/>
        </p:nvPicPr>
        <p:blipFill rotWithShape="1">
          <a:blip r:embed="rId6">
            <a:extLst>
              <a:ext uri="{28A0092B-C50C-407E-A947-70E740481C1C}">
                <a14:useLocalDpi xmlns:a14="http://schemas.microsoft.com/office/drawing/2010/main" val="0"/>
              </a:ext>
            </a:extLst>
          </a:blip>
          <a:srcRect l="5089" t="28671" r="5531" b="1736"/>
          <a:stretch/>
        </p:blipFill>
        <p:spPr bwMode="auto">
          <a:xfrm>
            <a:off x="5833811" y="1194531"/>
            <a:ext cx="2963858" cy="2546396"/>
          </a:xfrm>
          <a:prstGeom prst="rect">
            <a:avLst/>
          </a:prstGeom>
          <a:ln>
            <a:noFill/>
          </a:ln>
          <a:extLst>
            <a:ext uri="{53640926-AAD7-44D8-BBD7-CCE9431645EC}">
              <a14:shadowObscured xmlns:a14="http://schemas.microsoft.com/office/drawing/2010/main"/>
            </a:ext>
          </a:extLst>
        </p:spPr>
      </p:pic>
      <p:pic>
        <p:nvPicPr>
          <p:cNvPr id="22" name="Рисунок 21" descr="Figure 1: Availability of VORs in &quot;Europe&quot;">
            <a:extLst>
              <a:ext uri="{FF2B5EF4-FFF2-40B4-BE49-F238E27FC236}">
                <a16:creationId xmlns:a16="http://schemas.microsoft.com/office/drawing/2014/main" id="{4FA0BA24-E977-44BC-8FF6-40DCCC1C46AC}"/>
              </a:ext>
            </a:extLst>
          </p:cNvPr>
          <p:cNvPicPr/>
          <p:nvPr/>
        </p:nvPicPr>
        <p:blipFill rotWithShape="1">
          <a:blip r:embed="rId7">
            <a:extLst>
              <a:ext uri="{28A0092B-C50C-407E-A947-70E740481C1C}">
                <a14:useLocalDpi xmlns:a14="http://schemas.microsoft.com/office/drawing/2010/main" val="0"/>
              </a:ext>
            </a:extLst>
          </a:blip>
          <a:srcRect l="4965" t="31795" r="8038" b="4958"/>
          <a:stretch/>
        </p:blipFill>
        <p:spPr bwMode="auto">
          <a:xfrm>
            <a:off x="8950502" y="1264298"/>
            <a:ext cx="2901445" cy="2472279"/>
          </a:xfrm>
          <a:prstGeom prst="rect">
            <a:avLst/>
          </a:prstGeom>
          <a:ln>
            <a:noFill/>
          </a:ln>
          <a:extLst>
            <a:ext uri="{53640926-AAD7-44D8-BBD7-CCE9431645EC}">
              <a14:shadowObscured xmlns:a14="http://schemas.microsoft.com/office/drawing/2010/main"/>
            </a:ext>
          </a:extLst>
        </p:spPr>
      </p:pic>
      <p:pic>
        <p:nvPicPr>
          <p:cNvPr id="23" name="Рисунок 22">
            <a:extLst>
              <a:ext uri="{FF2B5EF4-FFF2-40B4-BE49-F238E27FC236}">
                <a16:creationId xmlns:a16="http://schemas.microsoft.com/office/drawing/2014/main" id="{D2950102-A5B3-4F8B-8D95-7CD2FEF0C254}"/>
              </a:ext>
            </a:extLst>
          </p:cNvPr>
          <p:cNvPicPr/>
          <p:nvPr/>
        </p:nvPicPr>
        <p:blipFill rotWithShape="1">
          <a:blip r:embed="rId8">
            <a:extLst>
              <a:ext uri="{28A0092B-C50C-407E-A947-70E740481C1C}">
                <a14:useLocalDpi xmlns:a14="http://schemas.microsoft.com/office/drawing/2010/main" val="0"/>
              </a:ext>
            </a:extLst>
          </a:blip>
          <a:srcRect t="5573" r="7065"/>
          <a:stretch/>
        </p:blipFill>
        <p:spPr bwMode="auto">
          <a:xfrm>
            <a:off x="6642031" y="4124460"/>
            <a:ext cx="2279015" cy="2043568"/>
          </a:xfrm>
          <a:prstGeom prst="rect">
            <a:avLst/>
          </a:prstGeom>
          <a:noFill/>
          <a:ln>
            <a:noFill/>
          </a:ln>
          <a:extLst>
            <a:ext uri="{53640926-AAD7-44D8-BBD7-CCE9431645EC}">
              <a14:shadowObscured xmlns:a14="http://schemas.microsoft.com/office/drawing/2010/main"/>
            </a:ext>
          </a:extLst>
        </p:spPr>
      </p:pic>
      <p:pic>
        <p:nvPicPr>
          <p:cNvPr id="24" name="Рисунок 23">
            <a:extLst>
              <a:ext uri="{FF2B5EF4-FFF2-40B4-BE49-F238E27FC236}">
                <a16:creationId xmlns:a16="http://schemas.microsoft.com/office/drawing/2014/main" id="{3FCD3B1F-87D7-4C40-9062-43FF1D41FB01}"/>
              </a:ext>
            </a:extLst>
          </p:cNvPr>
          <p:cNvPicPr/>
          <p:nvPr/>
        </p:nvPicPr>
        <p:blipFill rotWithShape="1">
          <a:blip r:embed="rId9">
            <a:extLst>
              <a:ext uri="{28A0092B-C50C-407E-A947-70E740481C1C}">
                <a14:useLocalDpi xmlns:a14="http://schemas.microsoft.com/office/drawing/2010/main" val="0"/>
              </a:ext>
            </a:extLst>
          </a:blip>
          <a:srcRect t="4182" r="6526"/>
          <a:stretch/>
        </p:blipFill>
        <p:spPr bwMode="auto">
          <a:xfrm>
            <a:off x="9414817" y="4114408"/>
            <a:ext cx="2437130" cy="2043568"/>
          </a:xfrm>
          <a:prstGeom prst="rect">
            <a:avLst/>
          </a:prstGeom>
          <a:noFill/>
          <a:ln>
            <a:noFill/>
          </a:ln>
          <a:extLst>
            <a:ext uri="{53640926-AAD7-44D8-BBD7-CCE9431645EC}">
              <a14:shadowObscured xmlns:a14="http://schemas.microsoft.com/office/drawing/2010/main"/>
            </a:ext>
          </a:extLst>
        </p:spPr>
      </p:pic>
      <p:sp>
        <p:nvSpPr>
          <p:cNvPr id="25" name="TextBox 24">
            <a:extLst>
              <a:ext uri="{FF2B5EF4-FFF2-40B4-BE49-F238E27FC236}">
                <a16:creationId xmlns:a16="http://schemas.microsoft.com/office/drawing/2014/main" id="{6B9F8DAC-CC83-4CD3-B843-A4F42909EF50}"/>
              </a:ext>
            </a:extLst>
          </p:cNvPr>
          <p:cNvSpPr txBox="1"/>
          <p:nvPr/>
        </p:nvSpPr>
        <p:spPr>
          <a:xfrm>
            <a:off x="6085281" y="3695387"/>
            <a:ext cx="5981028" cy="353943"/>
          </a:xfrm>
          <a:prstGeom prst="rect">
            <a:avLst/>
          </a:prstGeom>
          <a:noFill/>
        </p:spPr>
        <p:txBody>
          <a:bodyPr wrap="square">
            <a:spAutoFit/>
          </a:bodyPr>
          <a:lstStyle/>
          <a:p>
            <a:r>
              <a:rPr lang="en-GB" sz="1700" b="1" dirty="0"/>
              <a:t>Losses in the amount of available pairs of radio navigation aids</a:t>
            </a:r>
            <a:endParaRPr lang="uk-UA" sz="1700" b="1" dirty="0"/>
          </a:p>
        </p:txBody>
      </p:sp>
      <p:sp>
        <p:nvSpPr>
          <p:cNvPr id="26" name="Rectangle 18">
            <a:extLst>
              <a:ext uri="{FF2B5EF4-FFF2-40B4-BE49-F238E27FC236}">
                <a16:creationId xmlns:a16="http://schemas.microsoft.com/office/drawing/2014/main" id="{A0B918AE-573C-41E7-9A0E-8710BE2F3C7E}"/>
              </a:ext>
            </a:extLst>
          </p:cNvPr>
          <p:cNvSpPr/>
          <p:nvPr/>
        </p:nvSpPr>
        <p:spPr>
          <a:xfrm>
            <a:off x="266700" y="5271968"/>
            <a:ext cx="5590189" cy="877163"/>
          </a:xfrm>
          <a:prstGeom prst="rect">
            <a:avLst/>
          </a:prstGeom>
        </p:spPr>
        <p:txBody>
          <a:bodyPr wrap="square">
            <a:spAutoFit/>
          </a:bodyPr>
          <a:lstStyle/>
          <a:p>
            <a:pPr marL="285750" indent="-285750">
              <a:buFont typeface="Arial" panose="020B0604020202020204" pitchFamily="34" charset="0"/>
              <a:buChar char="•"/>
            </a:pPr>
            <a:r>
              <a:rPr lang="en-US" sz="1700" dirty="0"/>
              <a:t>Analyzed impact of Ukrainian Navigation network short down by each neighboring country</a:t>
            </a:r>
          </a:p>
          <a:p>
            <a:pPr marL="285750" indent="-285750">
              <a:buFont typeface="Arial" panose="020B0604020202020204" pitchFamily="34" charset="0"/>
              <a:buChar char="•"/>
            </a:pPr>
            <a:r>
              <a:rPr lang="en-US" sz="1700" dirty="0"/>
              <a:t>Study problem of GNSS interference in civil aviation</a:t>
            </a:r>
          </a:p>
        </p:txBody>
      </p:sp>
    </p:spTree>
    <p:extLst>
      <p:ext uri="{BB962C8B-B14F-4D97-AF65-F5344CB8AC3E}">
        <p14:creationId xmlns:p14="http://schemas.microsoft.com/office/powerpoint/2010/main" val="3809180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9">
            <a:extLst>
              <a:ext uri="{FF2B5EF4-FFF2-40B4-BE49-F238E27FC236}">
                <a16:creationId xmlns:a16="http://schemas.microsoft.com/office/drawing/2014/main" id="{0FDCD57F-8B86-4131-B7BB-301901A0EC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053" y="6238240"/>
            <a:ext cx="3883558" cy="421162"/>
          </a:xfrm>
          <a:prstGeom prst="rect">
            <a:avLst/>
          </a:prstGeom>
          <a:noFill/>
        </p:spPr>
      </p:pic>
      <p:pic>
        <p:nvPicPr>
          <p:cNvPr id="3" name="Grafik 6">
            <a:extLst>
              <a:ext uri="{FF2B5EF4-FFF2-40B4-BE49-F238E27FC236}">
                <a16:creationId xmlns:a16="http://schemas.microsoft.com/office/drawing/2014/main" id="{CA87B4FA-CF07-43EE-9B44-AAE4AB6143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2018" y="6289701"/>
            <a:ext cx="2174709" cy="498422"/>
          </a:xfrm>
          <a:prstGeom prst="rect">
            <a:avLst/>
          </a:prstGeom>
        </p:spPr>
      </p:pic>
      <p:sp>
        <p:nvSpPr>
          <p:cNvPr id="4" name="Titelplatzhalter 1">
            <a:extLst>
              <a:ext uri="{FF2B5EF4-FFF2-40B4-BE49-F238E27FC236}">
                <a16:creationId xmlns:a16="http://schemas.microsoft.com/office/drawing/2014/main" id="{B6AB8AF1-A0B9-4368-A6EE-918E6A8C0B7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4400" b="0" i="0" u="none" strike="noStrike" kern="1200" cap="none" spc="0" normalizeH="0" baseline="0" noProof="0" dirty="0">
              <a:ln>
                <a:noFill/>
              </a:ln>
              <a:solidFill>
                <a:sysClr val="windowText" lastClr="000000"/>
              </a:solidFill>
              <a:effectLst/>
              <a:uLnTx/>
              <a:uFillTx/>
              <a:latin typeface="Cambria" panose="02040503050406030204"/>
              <a:ea typeface="+mj-ea"/>
              <a:cs typeface="+mj-cs"/>
            </a:endParaRPr>
          </a:p>
        </p:txBody>
      </p:sp>
      <p:sp>
        <p:nvSpPr>
          <p:cNvPr id="5" name="Rectangle 4">
            <a:extLst>
              <a:ext uri="{FF2B5EF4-FFF2-40B4-BE49-F238E27FC236}">
                <a16:creationId xmlns:a16="http://schemas.microsoft.com/office/drawing/2014/main" id="{4A41C9E3-2889-47A4-B902-D6E341E2644B}"/>
              </a:ext>
            </a:extLst>
          </p:cNvPr>
          <p:cNvSpPr/>
          <p:nvPr/>
        </p:nvSpPr>
        <p:spPr>
          <a:xfrm>
            <a:off x="266700" y="198598"/>
            <a:ext cx="11799609" cy="584775"/>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sz="3200" b="1" kern="0" dirty="0">
                <a:solidFill>
                  <a:srgbClr val="164194"/>
                </a:solidFill>
                <a:ea typeface="+mj-ea"/>
                <a:cs typeface="+mj-cs"/>
              </a:rPr>
              <a:t>Q3-Q4. Analysis of Ukrainian air navigation network configuration </a:t>
            </a:r>
            <a:endParaRPr lang="en-US" sz="2400" kern="0" dirty="0">
              <a:solidFill>
                <a:srgbClr val="164194"/>
              </a:solidFill>
              <a:ea typeface="+mj-ea"/>
              <a:cs typeface="+mj-cs"/>
            </a:endParaRPr>
          </a:p>
        </p:txBody>
      </p:sp>
      <p:sp>
        <p:nvSpPr>
          <p:cNvPr id="8" name="Slide Number Placeholder 7">
            <a:extLst>
              <a:ext uri="{FF2B5EF4-FFF2-40B4-BE49-F238E27FC236}">
                <a16:creationId xmlns:a16="http://schemas.microsoft.com/office/drawing/2014/main" id="{B3E23719-B21F-467F-B926-E930113D5CFF}"/>
              </a:ext>
            </a:extLst>
          </p:cNvPr>
          <p:cNvSpPr>
            <a:spLocks noGrp="1"/>
          </p:cNvSpPr>
          <p:nvPr>
            <p:ph type="sldNum" sz="quarter" idx="12"/>
          </p:nvPr>
        </p:nvSpPr>
        <p:spPr>
          <a:xfrm>
            <a:off x="9108747" y="6356349"/>
            <a:ext cx="2743200" cy="365125"/>
          </a:xfrm>
        </p:spPr>
        <p:txBody>
          <a:bodyPr/>
          <a:lstStyle/>
          <a:p>
            <a:fld id="{816A304F-65C8-4975-9904-5A915DF049C6}" type="slidenum">
              <a:rPr lang="en-US" smtClean="0"/>
              <a:t>7</a:t>
            </a:fld>
            <a:endParaRPr lang="en-US" dirty="0"/>
          </a:p>
        </p:txBody>
      </p:sp>
      <p:pic>
        <p:nvPicPr>
          <p:cNvPr id="14" name="Рисунок 13" descr="Figure 1: DME Network">
            <a:extLst>
              <a:ext uri="{FF2B5EF4-FFF2-40B4-BE49-F238E27FC236}">
                <a16:creationId xmlns:a16="http://schemas.microsoft.com/office/drawing/2014/main" id="{7836F016-1A0E-425C-947E-CA479B61D030}"/>
              </a:ext>
            </a:extLst>
          </p:cNvPr>
          <p:cNvPicPr/>
          <p:nvPr/>
        </p:nvPicPr>
        <p:blipFill rotWithShape="1">
          <a:blip r:embed="rId5">
            <a:extLst>
              <a:ext uri="{28A0092B-C50C-407E-A947-70E740481C1C}">
                <a14:useLocalDpi xmlns:a14="http://schemas.microsoft.com/office/drawing/2010/main" val="0"/>
              </a:ext>
            </a:extLst>
          </a:blip>
          <a:srcRect l="10255" t="19527" r="8210" b="8959"/>
          <a:stretch/>
        </p:blipFill>
        <p:spPr bwMode="auto">
          <a:xfrm>
            <a:off x="125691" y="903367"/>
            <a:ext cx="3437017" cy="2892806"/>
          </a:xfrm>
          <a:prstGeom prst="rect">
            <a:avLst/>
          </a:prstGeom>
          <a:ln>
            <a:noFill/>
          </a:ln>
          <a:extLst>
            <a:ext uri="{53640926-AAD7-44D8-BBD7-CCE9431645EC}">
              <a14:shadowObscured xmlns:a14="http://schemas.microsoft.com/office/drawing/2010/main"/>
            </a:ext>
          </a:extLst>
        </p:spPr>
      </p:pic>
      <p:pic>
        <p:nvPicPr>
          <p:cNvPr id="15" name="Рисунок 14" descr="Figure 1: VOR network">
            <a:extLst>
              <a:ext uri="{FF2B5EF4-FFF2-40B4-BE49-F238E27FC236}">
                <a16:creationId xmlns:a16="http://schemas.microsoft.com/office/drawing/2014/main" id="{05EED3A2-A8A2-40FC-B8F6-9585913ECD6C}"/>
              </a:ext>
            </a:extLst>
          </p:cNvPr>
          <p:cNvPicPr/>
          <p:nvPr/>
        </p:nvPicPr>
        <p:blipFill rotWithShape="1">
          <a:blip r:embed="rId6">
            <a:extLst>
              <a:ext uri="{28A0092B-C50C-407E-A947-70E740481C1C}">
                <a14:useLocalDpi xmlns:a14="http://schemas.microsoft.com/office/drawing/2010/main" val="0"/>
              </a:ext>
            </a:extLst>
          </a:blip>
          <a:srcRect l="13675" t="18265" r="12388" b="4302"/>
          <a:stretch/>
        </p:blipFill>
        <p:spPr bwMode="auto">
          <a:xfrm>
            <a:off x="5493318" y="3391699"/>
            <a:ext cx="3403514" cy="2791760"/>
          </a:xfrm>
          <a:prstGeom prst="rect">
            <a:avLst/>
          </a:prstGeom>
          <a:ln>
            <a:noFill/>
          </a:ln>
          <a:extLst>
            <a:ext uri="{53640926-AAD7-44D8-BBD7-CCE9431645EC}">
              <a14:shadowObscured xmlns:a14="http://schemas.microsoft.com/office/drawing/2010/main"/>
            </a:ext>
          </a:extLst>
        </p:spPr>
      </p:pic>
      <p:pic>
        <p:nvPicPr>
          <p:cNvPr id="16" name="Рисунок 15">
            <a:extLst>
              <a:ext uri="{FF2B5EF4-FFF2-40B4-BE49-F238E27FC236}">
                <a16:creationId xmlns:a16="http://schemas.microsoft.com/office/drawing/2014/main" id="{64C7243C-20DB-434E-913B-83009A757C23}"/>
              </a:ext>
            </a:extLst>
          </p:cNvPr>
          <p:cNvPicPr/>
          <p:nvPr/>
        </p:nvPicPr>
        <p:blipFill rotWithShape="1">
          <a:blip r:embed="rId7">
            <a:extLst>
              <a:ext uri="{28A0092B-C50C-407E-A947-70E740481C1C}">
                <a14:useLocalDpi xmlns:a14="http://schemas.microsoft.com/office/drawing/2010/main" val="0"/>
              </a:ext>
            </a:extLst>
          </a:blip>
          <a:srcRect l="5229" t="4448" r="1312"/>
          <a:stretch/>
        </p:blipFill>
        <p:spPr bwMode="auto">
          <a:xfrm>
            <a:off x="44579" y="3847465"/>
            <a:ext cx="5398770" cy="2390775"/>
          </a:xfrm>
          <a:prstGeom prst="rect">
            <a:avLst/>
          </a:prstGeom>
          <a:noFill/>
          <a:ln>
            <a:noFill/>
          </a:ln>
          <a:extLst>
            <a:ext uri="{53640926-AAD7-44D8-BBD7-CCE9431645EC}">
              <a14:shadowObscured xmlns:a14="http://schemas.microsoft.com/office/drawing/2010/main"/>
            </a:ext>
          </a:extLst>
        </p:spPr>
      </p:pic>
      <p:pic>
        <p:nvPicPr>
          <p:cNvPr id="17" name="Рисунок 16">
            <a:extLst>
              <a:ext uri="{FF2B5EF4-FFF2-40B4-BE49-F238E27FC236}">
                <a16:creationId xmlns:a16="http://schemas.microsoft.com/office/drawing/2014/main" id="{156EF6BB-6674-4F53-ABEF-408D64CBA196}"/>
              </a:ext>
            </a:extLst>
          </p:cNvPr>
          <p:cNvPicPr/>
          <p:nvPr/>
        </p:nvPicPr>
        <p:blipFill rotWithShape="1">
          <a:blip r:embed="rId8">
            <a:extLst>
              <a:ext uri="{28A0092B-C50C-407E-A947-70E740481C1C}">
                <a14:useLocalDpi xmlns:a14="http://schemas.microsoft.com/office/drawing/2010/main" val="0"/>
              </a:ext>
            </a:extLst>
          </a:blip>
          <a:srcRect l="5367" t="5179"/>
          <a:stretch/>
        </p:blipFill>
        <p:spPr bwMode="auto">
          <a:xfrm>
            <a:off x="3760317" y="1096968"/>
            <a:ext cx="5136515" cy="2188489"/>
          </a:xfrm>
          <a:prstGeom prst="rect">
            <a:avLst/>
          </a:prstGeom>
          <a:noFill/>
          <a:ln>
            <a:noFill/>
          </a:ln>
          <a:extLst>
            <a:ext uri="{53640926-AAD7-44D8-BBD7-CCE9431645EC}">
              <a14:shadowObscured xmlns:a14="http://schemas.microsoft.com/office/drawing/2010/main"/>
            </a:ext>
          </a:extLst>
        </p:spPr>
      </p:pic>
      <p:pic>
        <p:nvPicPr>
          <p:cNvPr id="18" name="Рисунок 17">
            <a:extLst>
              <a:ext uri="{FF2B5EF4-FFF2-40B4-BE49-F238E27FC236}">
                <a16:creationId xmlns:a16="http://schemas.microsoft.com/office/drawing/2014/main" id="{40BE14E2-6F84-4947-A3FA-B15CB168EE66}"/>
              </a:ext>
            </a:extLst>
          </p:cNvPr>
          <p:cNvPicPr>
            <a:picLocks noChangeAspect="1"/>
          </p:cNvPicPr>
          <p:nvPr/>
        </p:nvPicPr>
        <p:blipFill rotWithShape="1">
          <a:blip r:embed="rId9">
            <a:extLst>
              <a:ext uri="{28A0092B-C50C-407E-A947-70E740481C1C}">
                <a14:useLocalDpi xmlns:a14="http://schemas.microsoft.com/office/drawing/2010/main" val="0"/>
              </a:ext>
            </a:extLst>
          </a:blip>
          <a:srcRect l="15543"/>
          <a:stretch/>
        </p:blipFill>
        <p:spPr>
          <a:xfrm>
            <a:off x="9178926" y="871241"/>
            <a:ext cx="3067917" cy="2723347"/>
          </a:xfrm>
          <a:prstGeom prst="rect">
            <a:avLst/>
          </a:prstGeom>
        </p:spPr>
      </p:pic>
      <p:pic>
        <p:nvPicPr>
          <p:cNvPr id="19" name="Рисунок 18">
            <a:extLst>
              <a:ext uri="{FF2B5EF4-FFF2-40B4-BE49-F238E27FC236}">
                <a16:creationId xmlns:a16="http://schemas.microsoft.com/office/drawing/2014/main" id="{0B45AFEA-5CFB-4413-A5E0-F362EC1312F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4343" t="3049"/>
          <a:stretch/>
        </p:blipFill>
        <p:spPr>
          <a:xfrm>
            <a:off x="9138269" y="3665152"/>
            <a:ext cx="3067917" cy="2603329"/>
          </a:xfrm>
          <a:prstGeom prst="rect">
            <a:avLst/>
          </a:prstGeom>
        </p:spPr>
      </p:pic>
    </p:spTree>
    <p:extLst>
      <p:ext uri="{BB962C8B-B14F-4D97-AF65-F5344CB8AC3E}">
        <p14:creationId xmlns:p14="http://schemas.microsoft.com/office/powerpoint/2010/main" val="5739202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9">
            <a:extLst>
              <a:ext uri="{FF2B5EF4-FFF2-40B4-BE49-F238E27FC236}">
                <a16:creationId xmlns:a16="http://schemas.microsoft.com/office/drawing/2014/main" id="{0FDCD57F-8B86-4131-B7BB-301901A0EC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053" y="6238240"/>
            <a:ext cx="3883558" cy="421162"/>
          </a:xfrm>
          <a:prstGeom prst="rect">
            <a:avLst/>
          </a:prstGeom>
          <a:noFill/>
        </p:spPr>
      </p:pic>
      <p:pic>
        <p:nvPicPr>
          <p:cNvPr id="3" name="Grafik 6">
            <a:extLst>
              <a:ext uri="{FF2B5EF4-FFF2-40B4-BE49-F238E27FC236}">
                <a16:creationId xmlns:a16="http://schemas.microsoft.com/office/drawing/2014/main" id="{CA87B4FA-CF07-43EE-9B44-AAE4AB6143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2018" y="6289701"/>
            <a:ext cx="2174709" cy="498422"/>
          </a:xfrm>
          <a:prstGeom prst="rect">
            <a:avLst/>
          </a:prstGeom>
        </p:spPr>
      </p:pic>
      <p:sp>
        <p:nvSpPr>
          <p:cNvPr id="4" name="Titelplatzhalter 1">
            <a:extLst>
              <a:ext uri="{FF2B5EF4-FFF2-40B4-BE49-F238E27FC236}">
                <a16:creationId xmlns:a16="http://schemas.microsoft.com/office/drawing/2014/main" id="{B6AB8AF1-A0B9-4368-A6EE-918E6A8C0B7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4400" b="0" i="0" u="none" strike="noStrike" kern="1200" cap="none" spc="0" normalizeH="0" baseline="0" noProof="0" dirty="0">
              <a:ln>
                <a:noFill/>
              </a:ln>
              <a:solidFill>
                <a:sysClr val="windowText" lastClr="000000"/>
              </a:solidFill>
              <a:effectLst/>
              <a:uLnTx/>
              <a:uFillTx/>
              <a:latin typeface="Cambria" panose="02040503050406030204"/>
              <a:ea typeface="+mj-ea"/>
              <a:cs typeface="+mj-cs"/>
            </a:endParaRPr>
          </a:p>
        </p:txBody>
      </p:sp>
      <p:sp>
        <p:nvSpPr>
          <p:cNvPr id="8" name="Slide Number Placeholder 7">
            <a:extLst>
              <a:ext uri="{FF2B5EF4-FFF2-40B4-BE49-F238E27FC236}">
                <a16:creationId xmlns:a16="http://schemas.microsoft.com/office/drawing/2014/main" id="{B3E23719-B21F-467F-B926-E930113D5CFF}"/>
              </a:ext>
            </a:extLst>
          </p:cNvPr>
          <p:cNvSpPr>
            <a:spLocks noGrp="1"/>
          </p:cNvSpPr>
          <p:nvPr>
            <p:ph type="sldNum" sz="quarter" idx="12"/>
          </p:nvPr>
        </p:nvSpPr>
        <p:spPr>
          <a:xfrm>
            <a:off x="9108747" y="6356349"/>
            <a:ext cx="2743200" cy="365125"/>
          </a:xfrm>
        </p:spPr>
        <p:txBody>
          <a:bodyPr/>
          <a:lstStyle/>
          <a:p>
            <a:fld id="{816A304F-65C8-4975-9904-5A915DF049C6}" type="slidenum">
              <a:rPr lang="en-US" smtClean="0"/>
              <a:t>8</a:t>
            </a:fld>
            <a:endParaRPr lang="en-US" dirty="0"/>
          </a:p>
        </p:txBody>
      </p:sp>
      <p:pic>
        <p:nvPicPr>
          <p:cNvPr id="9" name="Рисунок 8">
            <a:extLst>
              <a:ext uri="{FF2B5EF4-FFF2-40B4-BE49-F238E27FC236}">
                <a16:creationId xmlns:a16="http://schemas.microsoft.com/office/drawing/2014/main" id="{F5571A86-5616-4159-AA75-DC738AD2E602}"/>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39393" y="1781321"/>
            <a:ext cx="5762625" cy="4314825"/>
          </a:xfrm>
          <a:prstGeom prst="rect">
            <a:avLst/>
          </a:prstGeom>
          <a:noFill/>
          <a:ln>
            <a:noFill/>
          </a:ln>
        </p:spPr>
      </p:pic>
      <p:pic>
        <p:nvPicPr>
          <p:cNvPr id="10" name="Рисунок 9">
            <a:extLst>
              <a:ext uri="{FF2B5EF4-FFF2-40B4-BE49-F238E27FC236}">
                <a16:creationId xmlns:a16="http://schemas.microsoft.com/office/drawing/2014/main" id="{B9634D14-526C-4DDD-921D-14A656D21E5B}"/>
              </a:ext>
            </a:extLst>
          </p:cNvPr>
          <p:cNvPicPr/>
          <p:nvPr/>
        </p:nvPicPr>
        <p:blipFill rotWithShape="1">
          <a:blip r:embed="rId6" cstate="print">
            <a:extLst>
              <a:ext uri="{28A0092B-C50C-407E-A947-70E740481C1C}">
                <a14:useLocalDpi xmlns:a14="http://schemas.microsoft.com/office/drawing/2010/main" val="0"/>
              </a:ext>
            </a:extLst>
          </a:blip>
          <a:srcRect l="14030" t="-293" r="8700" b="293"/>
          <a:stretch/>
        </p:blipFill>
        <p:spPr bwMode="auto">
          <a:xfrm>
            <a:off x="109795" y="136526"/>
            <a:ext cx="3386740" cy="2463152"/>
          </a:xfrm>
          <a:prstGeom prst="rect">
            <a:avLst/>
          </a:prstGeom>
          <a:noFill/>
          <a:ln w="38100">
            <a:solidFill>
              <a:schemeClr val="bg1"/>
            </a:solidFill>
          </a:ln>
        </p:spPr>
      </p:pic>
      <p:pic>
        <p:nvPicPr>
          <p:cNvPr id="11" name="Рисунок 10">
            <a:extLst>
              <a:ext uri="{FF2B5EF4-FFF2-40B4-BE49-F238E27FC236}">
                <a16:creationId xmlns:a16="http://schemas.microsoft.com/office/drawing/2014/main" id="{BE730663-DA3B-4C51-9023-C766D31A8321}"/>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23495" y="136526"/>
            <a:ext cx="4658710" cy="2618118"/>
          </a:xfrm>
          <a:prstGeom prst="rect">
            <a:avLst/>
          </a:prstGeom>
          <a:noFill/>
          <a:ln w="38100">
            <a:solidFill>
              <a:schemeClr val="bg1"/>
            </a:solidFill>
          </a:ln>
        </p:spPr>
      </p:pic>
      <p:sp>
        <p:nvSpPr>
          <p:cNvPr id="12" name="Rectangle 18">
            <a:extLst>
              <a:ext uri="{FF2B5EF4-FFF2-40B4-BE49-F238E27FC236}">
                <a16:creationId xmlns:a16="http://schemas.microsoft.com/office/drawing/2014/main" id="{B36FBB82-451E-4C44-9159-00BEAAEDDC14}"/>
              </a:ext>
            </a:extLst>
          </p:cNvPr>
          <p:cNvSpPr/>
          <p:nvPr/>
        </p:nvSpPr>
        <p:spPr>
          <a:xfrm>
            <a:off x="244299" y="2690311"/>
            <a:ext cx="2577730" cy="615553"/>
          </a:xfrm>
          <a:prstGeom prst="rect">
            <a:avLst/>
          </a:prstGeom>
        </p:spPr>
        <p:txBody>
          <a:bodyPr wrap="square">
            <a:spAutoFit/>
          </a:bodyPr>
          <a:lstStyle/>
          <a:p>
            <a:r>
              <a:rPr lang="en-US" sz="1700" dirty="0"/>
              <a:t>Analyzing data for final software run. </a:t>
            </a:r>
          </a:p>
        </p:txBody>
      </p:sp>
      <p:sp>
        <p:nvSpPr>
          <p:cNvPr id="13" name="Rectangle 18">
            <a:extLst>
              <a:ext uri="{FF2B5EF4-FFF2-40B4-BE49-F238E27FC236}">
                <a16:creationId xmlns:a16="http://schemas.microsoft.com/office/drawing/2014/main" id="{EFB74108-BE4D-471C-8AED-E9973A9FD4DD}"/>
              </a:ext>
            </a:extLst>
          </p:cNvPr>
          <p:cNvSpPr/>
          <p:nvPr/>
        </p:nvSpPr>
        <p:spPr>
          <a:xfrm>
            <a:off x="8932672" y="4720873"/>
            <a:ext cx="2577730" cy="1400383"/>
          </a:xfrm>
          <a:prstGeom prst="rect">
            <a:avLst/>
          </a:prstGeom>
        </p:spPr>
        <p:txBody>
          <a:bodyPr wrap="square">
            <a:spAutoFit/>
          </a:bodyPr>
          <a:lstStyle/>
          <a:p>
            <a:r>
              <a:rPr lang="en-US" sz="1700" dirty="0"/>
              <a:t>Laboratory of avionics and navigation equipment,</a:t>
            </a:r>
          </a:p>
          <a:p>
            <a:r>
              <a:rPr lang="en-US" sz="1700" dirty="0"/>
              <a:t>used by team for navigation equipment performance study. </a:t>
            </a:r>
          </a:p>
        </p:txBody>
      </p:sp>
      <p:sp>
        <p:nvSpPr>
          <p:cNvPr id="14" name="Rectangle 18">
            <a:extLst>
              <a:ext uri="{FF2B5EF4-FFF2-40B4-BE49-F238E27FC236}">
                <a16:creationId xmlns:a16="http://schemas.microsoft.com/office/drawing/2014/main" id="{FD011689-B5C2-44BE-B64B-587C308227B3}"/>
              </a:ext>
            </a:extLst>
          </p:cNvPr>
          <p:cNvSpPr/>
          <p:nvPr/>
        </p:nvSpPr>
        <p:spPr>
          <a:xfrm>
            <a:off x="5336627" y="136526"/>
            <a:ext cx="2048237" cy="877163"/>
          </a:xfrm>
          <a:prstGeom prst="rect">
            <a:avLst/>
          </a:prstGeom>
        </p:spPr>
        <p:txBody>
          <a:bodyPr wrap="square">
            <a:spAutoFit/>
          </a:bodyPr>
          <a:lstStyle/>
          <a:p>
            <a:pPr algn="r"/>
            <a:r>
              <a:rPr lang="en-US" sz="1700" dirty="0"/>
              <a:t>Team working under preparing ADP scholar event </a:t>
            </a:r>
          </a:p>
        </p:txBody>
      </p:sp>
    </p:spTree>
    <p:extLst>
      <p:ext uri="{BB962C8B-B14F-4D97-AF65-F5344CB8AC3E}">
        <p14:creationId xmlns:p14="http://schemas.microsoft.com/office/powerpoint/2010/main" val="9282932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9">
            <a:extLst>
              <a:ext uri="{FF2B5EF4-FFF2-40B4-BE49-F238E27FC236}">
                <a16:creationId xmlns:a16="http://schemas.microsoft.com/office/drawing/2014/main" id="{0FDCD57F-8B86-4131-B7BB-301901A0ECB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0053" y="6238240"/>
            <a:ext cx="3883558" cy="421162"/>
          </a:xfrm>
          <a:prstGeom prst="rect">
            <a:avLst/>
          </a:prstGeom>
          <a:noFill/>
        </p:spPr>
      </p:pic>
      <p:pic>
        <p:nvPicPr>
          <p:cNvPr id="3" name="Grafik 6">
            <a:extLst>
              <a:ext uri="{FF2B5EF4-FFF2-40B4-BE49-F238E27FC236}">
                <a16:creationId xmlns:a16="http://schemas.microsoft.com/office/drawing/2014/main" id="{CA87B4FA-CF07-43EE-9B44-AAE4AB61433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802018" y="6289701"/>
            <a:ext cx="2174709" cy="498422"/>
          </a:xfrm>
          <a:prstGeom prst="rect">
            <a:avLst/>
          </a:prstGeom>
        </p:spPr>
      </p:pic>
      <p:sp>
        <p:nvSpPr>
          <p:cNvPr id="4" name="Titelplatzhalter 1">
            <a:extLst>
              <a:ext uri="{FF2B5EF4-FFF2-40B4-BE49-F238E27FC236}">
                <a16:creationId xmlns:a16="http://schemas.microsoft.com/office/drawing/2014/main" id="{B6AB8AF1-A0B9-4368-A6EE-918E6A8C0B7C}"/>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de-DE" sz="4400" b="0" i="0" u="none" strike="noStrike" kern="1200" cap="none" spc="0" normalizeH="0" baseline="0" noProof="0" dirty="0">
              <a:ln>
                <a:noFill/>
              </a:ln>
              <a:solidFill>
                <a:sysClr val="windowText" lastClr="000000"/>
              </a:solidFill>
              <a:effectLst/>
              <a:uLnTx/>
              <a:uFillTx/>
              <a:latin typeface="Cambria" panose="02040503050406030204"/>
              <a:ea typeface="+mj-ea"/>
              <a:cs typeface="+mj-cs"/>
            </a:endParaRPr>
          </a:p>
        </p:txBody>
      </p:sp>
      <p:sp>
        <p:nvSpPr>
          <p:cNvPr id="8" name="Slide Number Placeholder 7">
            <a:extLst>
              <a:ext uri="{FF2B5EF4-FFF2-40B4-BE49-F238E27FC236}">
                <a16:creationId xmlns:a16="http://schemas.microsoft.com/office/drawing/2014/main" id="{B3E23719-B21F-467F-B926-E930113D5CFF}"/>
              </a:ext>
            </a:extLst>
          </p:cNvPr>
          <p:cNvSpPr>
            <a:spLocks noGrp="1"/>
          </p:cNvSpPr>
          <p:nvPr>
            <p:ph type="sldNum" sz="quarter" idx="12"/>
          </p:nvPr>
        </p:nvSpPr>
        <p:spPr>
          <a:xfrm>
            <a:off x="9108747" y="6356349"/>
            <a:ext cx="2743200" cy="365125"/>
          </a:xfrm>
        </p:spPr>
        <p:txBody>
          <a:bodyPr/>
          <a:lstStyle/>
          <a:p>
            <a:fld id="{816A304F-65C8-4975-9904-5A915DF049C6}" type="slidenum">
              <a:rPr lang="en-US" smtClean="0"/>
              <a:t>9</a:t>
            </a:fld>
            <a:endParaRPr lang="en-US" dirty="0"/>
          </a:p>
        </p:txBody>
      </p:sp>
      <p:pic>
        <p:nvPicPr>
          <p:cNvPr id="15" name="Рисунок 14">
            <a:extLst>
              <a:ext uri="{FF2B5EF4-FFF2-40B4-BE49-F238E27FC236}">
                <a16:creationId xmlns:a16="http://schemas.microsoft.com/office/drawing/2014/main" id="{B8DAA5BE-D7A1-4D89-81C5-0274A3D3D6CE}"/>
              </a:ext>
            </a:extLst>
          </p:cNvPr>
          <p:cNvPicPr/>
          <p:nvPr/>
        </p:nvPicPr>
        <p:blipFill rotWithShape="1">
          <a:blip r:embed="rId5"/>
          <a:srcRect l="34223" t="11459" r="34928" b="52053"/>
          <a:stretch/>
        </p:blipFill>
        <p:spPr>
          <a:xfrm>
            <a:off x="286228" y="919800"/>
            <a:ext cx="3779571" cy="2514477"/>
          </a:xfrm>
          <a:prstGeom prst="rect">
            <a:avLst/>
          </a:prstGeom>
        </p:spPr>
      </p:pic>
      <p:sp>
        <p:nvSpPr>
          <p:cNvPr id="16" name="TextBox 15">
            <a:extLst>
              <a:ext uri="{FF2B5EF4-FFF2-40B4-BE49-F238E27FC236}">
                <a16:creationId xmlns:a16="http://schemas.microsoft.com/office/drawing/2014/main" id="{2D3ADD98-8409-48B5-B432-670AA74AD862}"/>
              </a:ext>
            </a:extLst>
          </p:cNvPr>
          <p:cNvSpPr txBox="1"/>
          <p:nvPr/>
        </p:nvSpPr>
        <p:spPr>
          <a:xfrm>
            <a:off x="2635656" y="3120948"/>
            <a:ext cx="1676400" cy="369332"/>
          </a:xfrm>
          <a:prstGeom prst="rect">
            <a:avLst/>
          </a:prstGeom>
          <a:noFill/>
        </p:spPr>
        <p:txBody>
          <a:bodyPr wrap="square">
            <a:spAutoFit/>
          </a:bodyPr>
          <a:lstStyle/>
          <a:p>
            <a:r>
              <a:rPr lang="en-US" sz="1800" dirty="0">
                <a:solidFill>
                  <a:schemeClr val="bg1"/>
                </a:solidFill>
                <a:effectLst/>
                <a:latin typeface="Times New Roman" panose="02020603050405020304" pitchFamily="18" charset="0"/>
                <a:ea typeface="Times New Roman" panose="02020603050405020304" pitchFamily="18" charset="0"/>
              </a:rPr>
              <a:t>June 19, 2024</a:t>
            </a:r>
            <a:endParaRPr lang="uk-UA" dirty="0">
              <a:solidFill>
                <a:schemeClr val="bg1"/>
              </a:solidFill>
            </a:endParaRPr>
          </a:p>
        </p:txBody>
      </p:sp>
      <p:pic>
        <p:nvPicPr>
          <p:cNvPr id="17" name="Рисунок 16">
            <a:extLst>
              <a:ext uri="{FF2B5EF4-FFF2-40B4-BE49-F238E27FC236}">
                <a16:creationId xmlns:a16="http://schemas.microsoft.com/office/drawing/2014/main" id="{3015F5D2-6402-4DBB-A7BF-4B6D1C1178DC}"/>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6228" y="3611758"/>
            <a:ext cx="3797041" cy="2514477"/>
          </a:xfrm>
          <a:prstGeom prst="rect">
            <a:avLst/>
          </a:prstGeom>
          <a:noFill/>
          <a:ln>
            <a:noFill/>
          </a:ln>
        </p:spPr>
      </p:pic>
      <p:pic>
        <p:nvPicPr>
          <p:cNvPr id="18" name="Рисунок 17">
            <a:extLst>
              <a:ext uri="{FF2B5EF4-FFF2-40B4-BE49-F238E27FC236}">
                <a16:creationId xmlns:a16="http://schemas.microsoft.com/office/drawing/2014/main" id="{B8AD16AC-0657-412F-8B3D-469B9387D64C}"/>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11706" y="3620988"/>
            <a:ext cx="3842097" cy="2514477"/>
          </a:xfrm>
          <a:prstGeom prst="rect">
            <a:avLst/>
          </a:prstGeom>
          <a:noFill/>
          <a:ln>
            <a:noFill/>
          </a:ln>
        </p:spPr>
      </p:pic>
      <p:pic>
        <p:nvPicPr>
          <p:cNvPr id="19" name="Рисунок 18">
            <a:extLst>
              <a:ext uri="{FF2B5EF4-FFF2-40B4-BE49-F238E27FC236}">
                <a16:creationId xmlns:a16="http://schemas.microsoft.com/office/drawing/2014/main" id="{C9ACEB27-33F3-4B6B-A077-AE105624D24F}"/>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382240" y="3611758"/>
            <a:ext cx="3644077" cy="2532938"/>
          </a:xfrm>
          <a:prstGeom prst="rect">
            <a:avLst/>
          </a:prstGeom>
          <a:noFill/>
          <a:ln>
            <a:noFill/>
          </a:ln>
        </p:spPr>
      </p:pic>
      <p:pic>
        <p:nvPicPr>
          <p:cNvPr id="20" name="Рисунок 19">
            <a:extLst>
              <a:ext uri="{FF2B5EF4-FFF2-40B4-BE49-F238E27FC236}">
                <a16:creationId xmlns:a16="http://schemas.microsoft.com/office/drawing/2014/main" id="{7E27D747-EE10-455D-91ED-8D47C74A80DC}"/>
              </a:ext>
            </a:extLst>
          </p:cNvPr>
          <p:cNvPicPr/>
          <p:nvPr/>
        </p:nvPicPr>
        <p:blipFill rotWithShape="1">
          <a:blip r:embed="rId9" cstate="print">
            <a:extLst>
              <a:ext uri="{28A0092B-C50C-407E-A947-70E740481C1C}">
                <a14:useLocalDpi xmlns:a14="http://schemas.microsoft.com/office/drawing/2010/main" val="0"/>
              </a:ext>
            </a:extLst>
          </a:blip>
          <a:srcRect l="4874" t="3220" b="8869"/>
          <a:stretch/>
        </p:blipFill>
        <p:spPr bwMode="auto">
          <a:xfrm>
            <a:off x="8382240" y="919800"/>
            <a:ext cx="3644077" cy="2521247"/>
          </a:xfrm>
          <a:prstGeom prst="rect">
            <a:avLst/>
          </a:prstGeom>
          <a:noFill/>
          <a:ln>
            <a:noFill/>
          </a:ln>
          <a:extLst>
            <a:ext uri="{53640926-AAD7-44D8-BBD7-CCE9431645EC}">
              <a14:shadowObscured xmlns:a14="http://schemas.microsoft.com/office/drawing/2010/main"/>
            </a:ext>
          </a:extLst>
        </p:spPr>
      </p:pic>
      <p:sp>
        <p:nvSpPr>
          <p:cNvPr id="21" name="TextBox 20">
            <a:extLst>
              <a:ext uri="{FF2B5EF4-FFF2-40B4-BE49-F238E27FC236}">
                <a16:creationId xmlns:a16="http://schemas.microsoft.com/office/drawing/2014/main" id="{A7705FD2-961E-416A-AB07-E3C5E6A9E0B5}"/>
              </a:ext>
            </a:extLst>
          </p:cNvPr>
          <p:cNvSpPr txBox="1"/>
          <p:nvPr/>
        </p:nvSpPr>
        <p:spPr>
          <a:xfrm>
            <a:off x="9995535" y="3096918"/>
            <a:ext cx="2196465" cy="369332"/>
          </a:xfrm>
          <a:prstGeom prst="rect">
            <a:avLst/>
          </a:prstGeom>
          <a:noFill/>
        </p:spPr>
        <p:txBody>
          <a:bodyPr wrap="square">
            <a:spAutoFit/>
          </a:bodyPr>
          <a:lstStyle/>
          <a:p>
            <a:r>
              <a:rPr lang="en-US" sz="1800" dirty="0">
                <a:solidFill>
                  <a:schemeClr val="bg1"/>
                </a:solidFill>
                <a:effectLst/>
                <a:latin typeface="Times New Roman" panose="02020603050405020304" pitchFamily="18" charset="0"/>
                <a:ea typeface="Times New Roman" panose="02020603050405020304" pitchFamily="18" charset="0"/>
              </a:rPr>
              <a:t>December 24, 2024 </a:t>
            </a:r>
            <a:endParaRPr lang="uk-UA" dirty="0">
              <a:solidFill>
                <a:schemeClr val="bg1"/>
              </a:solidFill>
            </a:endParaRPr>
          </a:p>
        </p:txBody>
      </p:sp>
      <p:sp>
        <p:nvSpPr>
          <p:cNvPr id="22" name="Rectangle 4">
            <a:extLst>
              <a:ext uri="{FF2B5EF4-FFF2-40B4-BE49-F238E27FC236}">
                <a16:creationId xmlns:a16="http://schemas.microsoft.com/office/drawing/2014/main" id="{5C21E942-6FE6-408E-863E-169FA525484B}"/>
              </a:ext>
            </a:extLst>
          </p:cNvPr>
          <p:cNvSpPr/>
          <p:nvPr/>
        </p:nvSpPr>
        <p:spPr>
          <a:xfrm>
            <a:off x="226708" y="115892"/>
            <a:ext cx="11799609" cy="584775"/>
          </a:xfrm>
          <a:prstGeom prst="rect">
            <a:avLst/>
          </a:prstGeom>
        </p:spPr>
        <p:txBody>
          <a:bodyPr wrap="square">
            <a:spAutoFit/>
          </a:bodyPr>
          <a:lstStyle/>
          <a:p>
            <a:pPr marR="0" lvl="0" defTabSz="914400" eaLnBrk="1" fontAlgn="auto" latinLnBrk="0" hangingPunct="1">
              <a:lnSpc>
                <a:spcPct val="100000"/>
              </a:lnSpc>
              <a:spcBef>
                <a:spcPts val="0"/>
              </a:spcBef>
              <a:spcAft>
                <a:spcPts val="0"/>
              </a:spcAft>
              <a:buClrTx/>
              <a:buSzTx/>
              <a:tabLst/>
              <a:defRPr/>
            </a:pPr>
            <a:r>
              <a:rPr lang="en-US" sz="3200" b="1" kern="0" dirty="0">
                <a:solidFill>
                  <a:srgbClr val="164194"/>
                </a:solidFill>
                <a:ea typeface="+mj-ea"/>
                <a:cs typeface="+mj-cs"/>
              </a:rPr>
              <a:t> Coordination with Ukrainian Air Navigation Service Provider</a:t>
            </a:r>
            <a:endParaRPr lang="en-US" sz="2400" kern="0" dirty="0">
              <a:solidFill>
                <a:srgbClr val="164194"/>
              </a:solidFill>
              <a:ea typeface="+mj-ea"/>
              <a:cs typeface="+mj-cs"/>
            </a:endParaRPr>
          </a:p>
        </p:txBody>
      </p:sp>
      <p:pic>
        <p:nvPicPr>
          <p:cNvPr id="23" name="Рисунок 22">
            <a:extLst>
              <a:ext uri="{FF2B5EF4-FFF2-40B4-BE49-F238E27FC236}">
                <a16:creationId xmlns:a16="http://schemas.microsoft.com/office/drawing/2014/main" id="{24F4A623-0071-4942-B2BF-547F048E1EC2}"/>
              </a:ext>
            </a:extLst>
          </p:cNvPr>
          <p:cNvPicPr/>
          <p:nvPr/>
        </p:nvPicPr>
        <p:blipFill rotWithShape="1">
          <a:blip r:embed="rId10" cstate="print">
            <a:extLst>
              <a:ext uri="{28A0092B-C50C-407E-A947-70E740481C1C}">
                <a14:useLocalDpi xmlns:a14="http://schemas.microsoft.com/office/drawing/2010/main" val="0"/>
              </a:ext>
            </a:extLst>
          </a:blip>
          <a:srcRect b="11522"/>
          <a:stretch/>
        </p:blipFill>
        <p:spPr bwMode="auto">
          <a:xfrm>
            <a:off x="4308939" y="912320"/>
            <a:ext cx="3827044" cy="2528727"/>
          </a:xfrm>
          <a:prstGeom prst="rect">
            <a:avLst/>
          </a:prstGeom>
          <a:noFill/>
          <a:ln>
            <a:noFill/>
          </a:ln>
        </p:spPr>
      </p:pic>
    </p:spTree>
    <p:extLst>
      <p:ext uri="{BB962C8B-B14F-4D97-AF65-F5344CB8AC3E}">
        <p14:creationId xmlns:p14="http://schemas.microsoft.com/office/powerpoint/2010/main" val="35303355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2151</Words>
  <Application>Microsoft Office PowerPoint</Application>
  <PresentationFormat>Widescreen</PresentationFormat>
  <Paragraphs>203</Paragraphs>
  <Slides>14</Slides>
  <Notes>11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14</vt:i4>
      </vt:variant>
    </vt:vector>
  </HeadingPairs>
  <TitlesOfParts>
    <vt:vector size="21" baseType="lpstr">
      <vt:lpstr>Arial</vt:lpstr>
      <vt:lpstr>Calibri</vt:lpstr>
      <vt:lpstr>Calibri Light</vt:lpstr>
      <vt:lpstr>Cambria</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Facile, Greta</dc:creator>
  <cp:lastModifiedBy>Facile, Greta</cp:lastModifiedBy>
  <cp:revision>410</cp:revision>
  <dcterms:created xsi:type="dcterms:W3CDTF">2022-08-02T15:51:30Z</dcterms:created>
  <dcterms:modified xsi:type="dcterms:W3CDTF">2025-03-25T15:34:10Z</dcterms:modified>
</cp:coreProperties>
</file>