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351" r:id="rId2"/>
    <p:sldId id="356" r:id="rId3"/>
    <p:sldId id="360" r:id="rId4"/>
    <p:sldId id="362" r:id="rId5"/>
    <p:sldId id="361" r:id="rId6"/>
    <p:sldId id="364" r:id="rId7"/>
    <p:sldId id="363" r:id="rId8"/>
    <p:sldId id="357" r:id="rId9"/>
    <p:sldId id="256" r:id="rId10"/>
    <p:sldId id="346" r:id="rId11"/>
    <p:sldId id="365" r:id="rId12"/>
    <p:sldId id="366" r:id="rId13"/>
    <p:sldId id="367"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82A9C"/>
    <a:srgbClr val="FFFF99"/>
    <a:srgbClr val="97E4FF"/>
    <a:srgbClr val="FFFF00"/>
    <a:srgbClr val="DDDDDD"/>
    <a:srgbClr val="ECAC78"/>
    <a:srgbClr val="558ED5"/>
    <a:srgbClr val="8EB4E3"/>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78" autoAdjust="0"/>
    <p:restoredTop sz="95258" autoAdjust="0"/>
  </p:normalViewPr>
  <p:slideViewPr>
    <p:cSldViewPr>
      <p:cViewPr varScale="1">
        <p:scale>
          <a:sx n="161" d="100"/>
          <a:sy n="161" d="100"/>
        </p:scale>
        <p:origin x="124" y="1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54AB1-25BA-4D32-BB31-04854675CC27}" type="datetimeFigureOut">
              <a:rPr lang="en-GB" smtClean="0"/>
              <a:t>15/04/2025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157B0-E56E-4F90-8961-F773D8B8012E}" type="slidenum">
              <a:rPr lang="en-GB" smtClean="0"/>
              <a:t>‹Nr.›</a:t>
            </a:fld>
            <a:endParaRPr lang="en-GB"/>
          </a:p>
        </p:txBody>
      </p:sp>
    </p:spTree>
    <p:extLst>
      <p:ext uri="{BB962C8B-B14F-4D97-AF65-F5344CB8AC3E}">
        <p14:creationId xmlns:p14="http://schemas.microsoft.com/office/powerpoint/2010/main" val="3057098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3C4653-5D19-4DE7-8C0E-1B83FBA38F01}"/>
              </a:ext>
            </a:extLst>
          </p:cNvPr>
          <p:cNvSpPr>
            <a:spLocks noGrp="1"/>
          </p:cNvSpPr>
          <p:nvPr>
            <p:ph type="ctrTitle"/>
          </p:nvPr>
        </p:nvSpPr>
        <p:spPr>
          <a:xfrm>
            <a:off x="0" y="2370717"/>
            <a:ext cx="8384650" cy="2387600"/>
          </a:xfrm>
        </p:spPr>
        <p:txBody>
          <a:bodyPr anchor="b"/>
          <a:lstStyle>
            <a:lvl1pPr algn="ctr">
              <a:defRPr sz="6000"/>
            </a:lvl1pPr>
          </a:lstStyle>
          <a:p>
            <a:r>
              <a:rPr lang="de-DE" dirty="0"/>
              <a:t>Mastertitelformat bearbeiten</a:t>
            </a:r>
            <a:endParaRPr lang="en-GB" dirty="0"/>
          </a:p>
        </p:txBody>
      </p:sp>
      <p:sp>
        <p:nvSpPr>
          <p:cNvPr id="3" name="Untertitel 2">
            <a:extLst>
              <a:ext uri="{FF2B5EF4-FFF2-40B4-BE49-F238E27FC236}">
                <a16:creationId xmlns:a16="http://schemas.microsoft.com/office/drawing/2014/main" id="{E8E620CC-88E7-481F-883F-79B221D85DBF}"/>
              </a:ext>
            </a:extLst>
          </p:cNvPr>
          <p:cNvSpPr>
            <a:spLocks noGrp="1"/>
          </p:cNvSpPr>
          <p:nvPr>
            <p:ph type="subTitle" idx="1"/>
          </p:nvPr>
        </p:nvSpPr>
        <p:spPr>
          <a:xfrm>
            <a:off x="0" y="5458668"/>
            <a:ext cx="8384650" cy="12283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pic>
        <p:nvPicPr>
          <p:cNvPr id="7" name="Grafik 6">
            <a:extLst>
              <a:ext uri="{FF2B5EF4-FFF2-40B4-BE49-F238E27FC236}">
                <a16:creationId xmlns:a16="http://schemas.microsoft.com/office/drawing/2014/main" id="{E8EA85DF-9997-49DF-9D46-11F69627CB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2947431"/>
          </a:xfrm>
          <a:prstGeom prst="rect">
            <a:avLst/>
          </a:prstGeom>
        </p:spPr>
      </p:pic>
    </p:spTree>
    <p:extLst>
      <p:ext uri="{BB962C8B-B14F-4D97-AF65-F5344CB8AC3E}">
        <p14:creationId xmlns:p14="http://schemas.microsoft.com/office/powerpoint/2010/main" val="2444073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BCCBC-13C0-4E7B-B324-7674A168945C}"/>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06245E34-C92E-4E85-AC04-399E680BF6B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782299EB-EFD5-4BF1-878C-948C43A412FB}"/>
              </a:ext>
            </a:extLst>
          </p:cNvPr>
          <p:cNvSpPr>
            <a:spLocks noGrp="1"/>
          </p:cNvSpPr>
          <p:nvPr>
            <p:ph type="dt" sz="half" idx="10"/>
          </p:nvPr>
        </p:nvSpPr>
        <p:spPr/>
        <p:txBody>
          <a:bodyPr/>
          <a:lstStyle/>
          <a:p>
            <a:r>
              <a:rPr lang="de-DE"/>
              <a:t>3.4.2025</a:t>
            </a:r>
            <a:endParaRPr lang="en-GB"/>
          </a:p>
        </p:txBody>
      </p:sp>
      <p:sp>
        <p:nvSpPr>
          <p:cNvPr id="5" name="Fußzeilenplatzhalter 4">
            <a:extLst>
              <a:ext uri="{FF2B5EF4-FFF2-40B4-BE49-F238E27FC236}">
                <a16:creationId xmlns:a16="http://schemas.microsoft.com/office/drawing/2014/main" id="{0CBA77BB-9429-487D-A86E-90F4EE205F5C}"/>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ECDFF31D-88FA-4C44-B1DE-E25438DCAA6B}"/>
              </a:ext>
            </a:extLst>
          </p:cNvPr>
          <p:cNvSpPr>
            <a:spLocks noGrp="1"/>
          </p:cNvSpPr>
          <p:nvPr>
            <p:ph type="sldNum" sz="quarter" idx="12"/>
          </p:nvPr>
        </p:nvSpPr>
        <p:spPr/>
        <p:txBody>
          <a:bodyPr/>
          <a:lstStyle/>
          <a:p>
            <a:fld id="{FA0956A7-E96B-4D44-952A-9272AF2558B2}" type="slidenum">
              <a:rPr lang="en-GB" smtClean="0"/>
              <a:t>‹Nr.›</a:t>
            </a:fld>
            <a:endParaRPr lang="en-GB"/>
          </a:p>
        </p:txBody>
      </p:sp>
    </p:spTree>
    <p:extLst>
      <p:ext uri="{BB962C8B-B14F-4D97-AF65-F5344CB8AC3E}">
        <p14:creationId xmlns:p14="http://schemas.microsoft.com/office/powerpoint/2010/main" val="1720788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702CAA9-5265-4ECF-9673-92CD40873913}"/>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31D5C7ED-5DBD-45DD-AA29-A80CACF6262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1A6BF8A6-EDAF-4BA1-B17C-A68DD541FEC4}"/>
              </a:ext>
            </a:extLst>
          </p:cNvPr>
          <p:cNvSpPr>
            <a:spLocks noGrp="1"/>
          </p:cNvSpPr>
          <p:nvPr>
            <p:ph type="dt" sz="half" idx="10"/>
          </p:nvPr>
        </p:nvSpPr>
        <p:spPr/>
        <p:txBody>
          <a:bodyPr/>
          <a:lstStyle/>
          <a:p>
            <a:r>
              <a:rPr lang="de-DE"/>
              <a:t>3.4.2025</a:t>
            </a:r>
            <a:endParaRPr lang="en-GB"/>
          </a:p>
        </p:txBody>
      </p:sp>
      <p:sp>
        <p:nvSpPr>
          <p:cNvPr id="5" name="Fußzeilenplatzhalter 4">
            <a:extLst>
              <a:ext uri="{FF2B5EF4-FFF2-40B4-BE49-F238E27FC236}">
                <a16:creationId xmlns:a16="http://schemas.microsoft.com/office/drawing/2014/main" id="{3256BBC8-D912-4E24-9891-9881D5D29C9F}"/>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06EC481A-D5DF-42B9-A692-79F28796584E}"/>
              </a:ext>
            </a:extLst>
          </p:cNvPr>
          <p:cNvSpPr>
            <a:spLocks noGrp="1"/>
          </p:cNvSpPr>
          <p:nvPr>
            <p:ph type="sldNum" sz="quarter" idx="12"/>
          </p:nvPr>
        </p:nvSpPr>
        <p:spPr/>
        <p:txBody>
          <a:bodyPr/>
          <a:lstStyle/>
          <a:p>
            <a:fld id="{FA0956A7-E96B-4D44-952A-9272AF2558B2}" type="slidenum">
              <a:rPr lang="en-GB" smtClean="0"/>
              <a:t>‹Nr.›</a:t>
            </a:fld>
            <a:endParaRPr lang="en-GB"/>
          </a:p>
        </p:txBody>
      </p:sp>
    </p:spTree>
    <p:extLst>
      <p:ext uri="{BB962C8B-B14F-4D97-AF65-F5344CB8AC3E}">
        <p14:creationId xmlns:p14="http://schemas.microsoft.com/office/powerpoint/2010/main" val="3578408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32" name="PlaceHolder 1"/>
          <p:cNvSpPr>
            <a:spLocks noGrp="1"/>
          </p:cNvSpPr>
          <p:nvPr>
            <p:ph type="title"/>
          </p:nvPr>
        </p:nvSpPr>
        <p:spPr>
          <a:xfrm>
            <a:off x="1559160" y="0"/>
            <a:ext cx="10515240" cy="104112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Calibri"/>
            </a:endParaRPr>
          </a:p>
        </p:txBody>
      </p:sp>
      <p:sp>
        <p:nvSpPr>
          <p:cNvPr id="33" name="PlaceHolder 2"/>
          <p:cNvSpPr>
            <a:spLocks noGrp="1"/>
          </p:cNvSpPr>
          <p:nvPr>
            <p:ph/>
          </p:nvPr>
        </p:nvSpPr>
        <p:spPr>
          <a:xfrm>
            <a:off x="1559160" y="1253160"/>
            <a:ext cx="10515240" cy="5067720"/>
          </a:xfrm>
          <a:prstGeom prst="rect">
            <a:avLst/>
          </a:prstGeom>
          <a:noFill/>
          <a:ln w="0">
            <a:noFill/>
          </a:ln>
        </p:spPr>
        <p:txBody>
          <a:bodyPr lIns="0" tIns="0" rIns="0" bIns="0" anchor="t">
            <a:normAutofit/>
          </a:bodyPr>
          <a:lstStyle/>
          <a:p>
            <a:pPr indent="0">
              <a:lnSpc>
                <a:spcPct val="90000"/>
              </a:lnSpc>
              <a:spcBef>
                <a:spcPts val="1417"/>
              </a:spcBef>
              <a:buNone/>
            </a:pPr>
            <a:endParaRPr lang="de-DE" sz="2000" b="0" strike="noStrike" spc="-1">
              <a:solidFill>
                <a:schemeClr val="dk1"/>
              </a:solidFill>
              <a:latin typeface="Calibri"/>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4595F1C6-88A5-4DD6-B3B3-487E0A8B47D2}" type="slidenum">
              <a:t>‹Nr.›</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418936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EE06C-2609-4EB8-8A19-8348A6CC978D}"/>
              </a:ext>
            </a:extLst>
          </p:cNvPr>
          <p:cNvSpPr>
            <a:spLocks noGrp="1"/>
          </p:cNvSpPr>
          <p:nvPr>
            <p:ph type="title"/>
          </p:nvPr>
        </p:nvSpPr>
        <p:spPr/>
        <p:txBody>
          <a:bodyPr/>
          <a:lstStyle>
            <a:lvl1pPr>
              <a:defRPr>
                <a:latin typeface="+mn-lt"/>
                <a:cs typeface="Arial" panose="020B0604020202020204" pitchFamily="34" charset="0"/>
              </a:defRPr>
            </a:lvl1pPr>
          </a:lstStyle>
          <a:p>
            <a:r>
              <a:rPr lang="de-DE" dirty="0"/>
              <a:t>Mastertitelformat bearbeiten</a:t>
            </a:r>
            <a:endParaRPr lang="en-GB" dirty="0"/>
          </a:p>
        </p:txBody>
      </p:sp>
      <p:sp>
        <p:nvSpPr>
          <p:cNvPr id="3" name="Inhaltsplatzhalter 2">
            <a:extLst>
              <a:ext uri="{FF2B5EF4-FFF2-40B4-BE49-F238E27FC236}">
                <a16:creationId xmlns:a16="http://schemas.microsoft.com/office/drawing/2014/main" id="{A896409E-EEC0-4C43-A985-943F46F0D4E9}"/>
              </a:ext>
            </a:extLst>
          </p:cNvPr>
          <p:cNvSpPr>
            <a:spLocks noGrp="1"/>
          </p:cNvSpPr>
          <p:nvPr>
            <p:ph idx="1"/>
          </p:nvPr>
        </p:nvSpPr>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a:extLst>
              <a:ext uri="{FF2B5EF4-FFF2-40B4-BE49-F238E27FC236}">
                <a16:creationId xmlns:a16="http://schemas.microsoft.com/office/drawing/2014/main" id="{A4D67A9D-32B6-410E-9D1E-BB262F3CB9B6}"/>
              </a:ext>
            </a:extLst>
          </p:cNvPr>
          <p:cNvSpPr>
            <a:spLocks noGrp="1"/>
          </p:cNvSpPr>
          <p:nvPr>
            <p:ph type="dt" sz="half" idx="10"/>
          </p:nvPr>
        </p:nvSpPr>
        <p:spPr/>
        <p:txBody>
          <a:bodyPr/>
          <a:lstStyle>
            <a:lvl1pPr>
              <a:defRPr/>
            </a:lvl1pPr>
          </a:lstStyle>
          <a:p>
            <a:r>
              <a:rPr lang="de-DE"/>
              <a:t>3.4.2025</a:t>
            </a:r>
            <a:endParaRPr lang="en-GB" dirty="0"/>
          </a:p>
        </p:txBody>
      </p:sp>
      <p:sp>
        <p:nvSpPr>
          <p:cNvPr id="5" name="Fußzeilenplatzhalter 4">
            <a:extLst>
              <a:ext uri="{FF2B5EF4-FFF2-40B4-BE49-F238E27FC236}">
                <a16:creationId xmlns:a16="http://schemas.microsoft.com/office/drawing/2014/main" id="{04B85509-F3F1-43C1-8833-810D3D6046F7}"/>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017C457F-1049-449D-AF12-4504D37CB761}"/>
              </a:ext>
            </a:extLst>
          </p:cNvPr>
          <p:cNvSpPr>
            <a:spLocks noGrp="1"/>
          </p:cNvSpPr>
          <p:nvPr>
            <p:ph type="sldNum" sz="quarter" idx="12"/>
          </p:nvPr>
        </p:nvSpPr>
        <p:spPr/>
        <p:txBody>
          <a:bodyPr/>
          <a:lstStyle>
            <a:lvl1pPr>
              <a:defRPr/>
            </a:lvl1pPr>
          </a:lstStyle>
          <a:p>
            <a:fld id="{685E581A-7CE5-4B1E-A890-863265EC3CDC}" type="slidenum">
              <a:rPr lang="en-GB" smtClean="0"/>
              <a:pPr/>
              <a:t>‹Nr.›</a:t>
            </a:fld>
            <a:endParaRPr lang="en-GB" dirty="0"/>
          </a:p>
        </p:txBody>
      </p:sp>
    </p:spTree>
    <p:extLst>
      <p:ext uri="{BB962C8B-B14F-4D97-AF65-F5344CB8AC3E}">
        <p14:creationId xmlns:p14="http://schemas.microsoft.com/office/powerpoint/2010/main" val="231463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F52D2-9E47-44F4-9682-7DB96BEEBA0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144B1DCB-071E-4D16-ACCF-A88499F24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B262D0B-76BF-4386-A1D3-B99C841CD63D}"/>
              </a:ext>
            </a:extLst>
          </p:cNvPr>
          <p:cNvSpPr>
            <a:spLocks noGrp="1"/>
          </p:cNvSpPr>
          <p:nvPr>
            <p:ph type="dt" sz="half" idx="10"/>
          </p:nvPr>
        </p:nvSpPr>
        <p:spPr/>
        <p:txBody>
          <a:bodyPr/>
          <a:lstStyle/>
          <a:p>
            <a:r>
              <a:rPr lang="de-DE"/>
              <a:t>3.4.2025</a:t>
            </a:r>
            <a:endParaRPr lang="en-GB"/>
          </a:p>
        </p:txBody>
      </p:sp>
      <p:sp>
        <p:nvSpPr>
          <p:cNvPr id="5" name="Fußzeilenplatzhalter 4">
            <a:extLst>
              <a:ext uri="{FF2B5EF4-FFF2-40B4-BE49-F238E27FC236}">
                <a16:creationId xmlns:a16="http://schemas.microsoft.com/office/drawing/2014/main" id="{6A065331-C5F0-4D78-A254-F9BF90497241}"/>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A3C5A48F-79D5-45A9-B1D4-23CD52DE6349}"/>
              </a:ext>
            </a:extLst>
          </p:cNvPr>
          <p:cNvSpPr>
            <a:spLocks noGrp="1"/>
          </p:cNvSpPr>
          <p:nvPr>
            <p:ph type="sldNum" sz="quarter" idx="12"/>
          </p:nvPr>
        </p:nvSpPr>
        <p:spPr/>
        <p:txBody>
          <a:bodyPr/>
          <a:lstStyle/>
          <a:p>
            <a:fld id="{FA0956A7-E96B-4D44-952A-9272AF2558B2}" type="slidenum">
              <a:rPr lang="en-GB" smtClean="0"/>
              <a:t>‹Nr.›</a:t>
            </a:fld>
            <a:endParaRPr lang="en-GB"/>
          </a:p>
        </p:txBody>
      </p:sp>
    </p:spTree>
    <p:extLst>
      <p:ext uri="{BB962C8B-B14F-4D97-AF65-F5344CB8AC3E}">
        <p14:creationId xmlns:p14="http://schemas.microsoft.com/office/powerpoint/2010/main" val="1902338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4F302-C05F-4F9B-8B96-92D96AD5CD97}"/>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CDBC58D2-AE50-47C2-B300-1F32139ADC4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9DEB7BB6-747A-4250-B46A-20821322643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9F223FA3-51A9-43ED-B605-13B7BB75B23E}"/>
              </a:ext>
            </a:extLst>
          </p:cNvPr>
          <p:cNvSpPr>
            <a:spLocks noGrp="1"/>
          </p:cNvSpPr>
          <p:nvPr>
            <p:ph type="dt" sz="half" idx="10"/>
          </p:nvPr>
        </p:nvSpPr>
        <p:spPr/>
        <p:txBody>
          <a:bodyPr/>
          <a:lstStyle/>
          <a:p>
            <a:r>
              <a:rPr lang="de-DE"/>
              <a:t>3.4.2025</a:t>
            </a:r>
            <a:endParaRPr lang="en-GB"/>
          </a:p>
        </p:txBody>
      </p:sp>
      <p:sp>
        <p:nvSpPr>
          <p:cNvPr id="6" name="Fußzeilenplatzhalter 5">
            <a:extLst>
              <a:ext uri="{FF2B5EF4-FFF2-40B4-BE49-F238E27FC236}">
                <a16:creationId xmlns:a16="http://schemas.microsoft.com/office/drawing/2014/main" id="{64B6B644-F543-4601-ADEA-A1F07BAA1EAE}"/>
              </a:ext>
            </a:extLst>
          </p:cNvPr>
          <p:cNvSpPr>
            <a:spLocks noGrp="1"/>
          </p:cNvSpPr>
          <p:nvPr>
            <p:ph type="ftr" sz="quarter" idx="11"/>
          </p:nvPr>
        </p:nvSpPr>
        <p:spPr/>
        <p:txBody>
          <a:bodyPr/>
          <a:lstStyle/>
          <a:p>
            <a:r>
              <a:rPr lang="en-GB"/>
              <a:t>Lutz Feld, RWTH Aachen</a:t>
            </a:r>
          </a:p>
        </p:txBody>
      </p:sp>
      <p:sp>
        <p:nvSpPr>
          <p:cNvPr id="7" name="Foliennummernplatzhalter 6">
            <a:extLst>
              <a:ext uri="{FF2B5EF4-FFF2-40B4-BE49-F238E27FC236}">
                <a16:creationId xmlns:a16="http://schemas.microsoft.com/office/drawing/2014/main" id="{7726F934-2D89-405B-A731-FC0F5F933297}"/>
              </a:ext>
            </a:extLst>
          </p:cNvPr>
          <p:cNvSpPr>
            <a:spLocks noGrp="1"/>
          </p:cNvSpPr>
          <p:nvPr>
            <p:ph type="sldNum" sz="quarter" idx="12"/>
          </p:nvPr>
        </p:nvSpPr>
        <p:spPr/>
        <p:txBody>
          <a:bodyPr/>
          <a:lstStyle/>
          <a:p>
            <a:fld id="{FA0956A7-E96B-4D44-952A-9272AF2558B2}" type="slidenum">
              <a:rPr lang="en-GB" smtClean="0"/>
              <a:t>‹Nr.›</a:t>
            </a:fld>
            <a:endParaRPr lang="en-GB"/>
          </a:p>
        </p:txBody>
      </p:sp>
    </p:spTree>
    <p:extLst>
      <p:ext uri="{BB962C8B-B14F-4D97-AF65-F5344CB8AC3E}">
        <p14:creationId xmlns:p14="http://schemas.microsoft.com/office/powerpoint/2010/main" val="163314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C0774-D52D-479B-A8EB-5D35C19935AC}"/>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DFCDD9D3-3700-46FD-85CE-2F7C44710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2B6FEB2-7547-463C-83B3-68A0C5C9114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E86A99AB-E9B0-49B7-BAC9-DE26546A1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021C11C-15B6-49A6-A42A-EE0C29BB7C2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67E10900-C8D2-4222-A14B-4233DB708113}"/>
              </a:ext>
            </a:extLst>
          </p:cNvPr>
          <p:cNvSpPr>
            <a:spLocks noGrp="1"/>
          </p:cNvSpPr>
          <p:nvPr>
            <p:ph type="dt" sz="half" idx="10"/>
          </p:nvPr>
        </p:nvSpPr>
        <p:spPr/>
        <p:txBody>
          <a:bodyPr/>
          <a:lstStyle/>
          <a:p>
            <a:r>
              <a:rPr lang="de-DE"/>
              <a:t>3.4.2025</a:t>
            </a:r>
            <a:endParaRPr lang="en-GB"/>
          </a:p>
        </p:txBody>
      </p:sp>
      <p:sp>
        <p:nvSpPr>
          <p:cNvPr id="8" name="Fußzeilenplatzhalter 7">
            <a:extLst>
              <a:ext uri="{FF2B5EF4-FFF2-40B4-BE49-F238E27FC236}">
                <a16:creationId xmlns:a16="http://schemas.microsoft.com/office/drawing/2014/main" id="{0B62FA6C-DDCD-4260-8EF8-ED191608F943}"/>
              </a:ext>
            </a:extLst>
          </p:cNvPr>
          <p:cNvSpPr>
            <a:spLocks noGrp="1"/>
          </p:cNvSpPr>
          <p:nvPr>
            <p:ph type="ftr" sz="quarter" idx="11"/>
          </p:nvPr>
        </p:nvSpPr>
        <p:spPr/>
        <p:txBody>
          <a:bodyPr/>
          <a:lstStyle/>
          <a:p>
            <a:r>
              <a:rPr lang="en-GB"/>
              <a:t>Lutz Feld, RWTH Aachen</a:t>
            </a:r>
          </a:p>
        </p:txBody>
      </p:sp>
      <p:sp>
        <p:nvSpPr>
          <p:cNvPr id="9" name="Foliennummernplatzhalter 8">
            <a:extLst>
              <a:ext uri="{FF2B5EF4-FFF2-40B4-BE49-F238E27FC236}">
                <a16:creationId xmlns:a16="http://schemas.microsoft.com/office/drawing/2014/main" id="{1C29E28E-2CCD-4D83-A717-43DB3C511F33}"/>
              </a:ext>
            </a:extLst>
          </p:cNvPr>
          <p:cNvSpPr>
            <a:spLocks noGrp="1"/>
          </p:cNvSpPr>
          <p:nvPr>
            <p:ph type="sldNum" sz="quarter" idx="12"/>
          </p:nvPr>
        </p:nvSpPr>
        <p:spPr/>
        <p:txBody>
          <a:bodyPr/>
          <a:lstStyle/>
          <a:p>
            <a:fld id="{FA0956A7-E96B-4D44-952A-9272AF2558B2}" type="slidenum">
              <a:rPr lang="en-GB" smtClean="0"/>
              <a:t>‹Nr.›</a:t>
            </a:fld>
            <a:endParaRPr lang="en-GB"/>
          </a:p>
        </p:txBody>
      </p:sp>
    </p:spTree>
    <p:extLst>
      <p:ext uri="{BB962C8B-B14F-4D97-AF65-F5344CB8AC3E}">
        <p14:creationId xmlns:p14="http://schemas.microsoft.com/office/powerpoint/2010/main" val="3442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0DE574-2479-4061-A712-42053FC9D02C}"/>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A4BE62EE-D7ED-49D1-9E1F-DDD96B1A84A3}"/>
              </a:ext>
            </a:extLst>
          </p:cNvPr>
          <p:cNvSpPr>
            <a:spLocks noGrp="1"/>
          </p:cNvSpPr>
          <p:nvPr>
            <p:ph type="dt" sz="half" idx="10"/>
          </p:nvPr>
        </p:nvSpPr>
        <p:spPr/>
        <p:txBody>
          <a:bodyPr/>
          <a:lstStyle>
            <a:lvl1pPr>
              <a:defRPr/>
            </a:lvl1pPr>
          </a:lstStyle>
          <a:p>
            <a:r>
              <a:rPr lang="de-DE"/>
              <a:t>3.4.2025</a:t>
            </a:r>
            <a:endParaRPr lang="en-GB" dirty="0"/>
          </a:p>
        </p:txBody>
      </p:sp>
      <p:sp>
        <p:nvSpPr>
          <p:cNvPr id="4" name="Fußzeilenplatzhalter 3">
            <a:extLst>
              <a:ext uri="{FF2B5EF4-FFF2-40B4-BE49-F238E27FC236}">
                <a16:creationId xmlns:a16="http://schemas.microsoft.com/office/drawing/2014/main" id="{22390BF1-2547-440C-9D38-E3212C7ED5AA}"/>
              </a:ext>
            </a:extLst>
          </p:cNvPr>
          <p:cNvSpPr>
            <a:spLocks noGrp="1"/>
          </p:cNvSpPr>
          <p:nvPr>
            <p:ph type="ftr" sz="quarter" idx="11"/>
          </p:nvPr>
        </p:nvSpPr>
        <p:spPr/>
        <p:txBody>
          <a:bodyPr/>
          <a:lstStyle/>
          <a:p>
            <a:r>
              <a:rPr lang="en-GB"/>
              <a:t>Lutz Feld, RWTH Aachen</a:t>
            </a:r>
          </a:p>
        </p:txBody>
      </p:sp>
      <p:sp>
        <p:nvSpPr>
          <p:cNvPr id="5" name="Foliennummernplatzhalter 4">
            <a:extLst>
              <a:ext uri="{FF2B5EF4-FFF2-40B4-BE49-F238E27FC236}">
                <a16:creationId xmlns:a16="http://schemas.microsoft.com/office/drawing/2014/main" id="{620E3012-4864-4A38-B28C-6F46060B2F9F}"/>
              </a:ext>
            </a:extLst>
          </p:cNvPr>
          <p:cNvSpPr>
            <a:spLocks noGrp="1"/>
          </p:cNvSpPr>
          <p:nvPr>
            <p:ph type="sldNum" sz="quarter" idx="12"/>
          </p:nvPr>
        </p:nvSpPr>
        <p:spPr/>
        <p:txBody>
          <a:bodyPr/>
          <a:lstStyle/>
          <a:p>
            <a:fld id="{FA0956A7-E96B-4D44-952A-9272AF2558B2}" type="slidenum">
              <a:rPr lang="en-GB" smtClean="0"/>
              <a:t>‹Nr.›</a:t>
            </a:fld>
            <a:endParaRPr lang="en-GB"/>
          </a:p>
        </p:txBody>
      </p:sp>
    </p:spTree>
    <p:extLst>
      <p:ext uri="{BB962C8B-B14F-4D97-AF65-F5344CB8AC3E}">
        <p14:creationId xmlns:p14="http://schemas.microsoft.com/office/powerpoint/2010/main" val="320036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63D9DA-3947-4F4E-ABFF-93E61F5668A4}"/>
              </a:ext>
            </a:extLst>
          </p:cNvPr>
          <p:cNvSpPr>
            <a:spLocks noGrp="1"/>
          </p:cNvSpPr>
          <p:nvPr>
            <p:ph type="dt" sz="half" idx="10"/>
          </p:nvPr>
        </p:nvSpPr>
        <p:spPr/>
        <p:txBody>
          <a:bodyPr/>
          <a:lstStyle>
            <a:lvl1pPr>
              <a:defRPr/>
            </a:lvl1pPr>
          </a:lstStyle>
          <a:p>
            <a:r>
              <a:rPr lang="de-DE"/>
              <a:t>3.4.2025</a:t>
            </a:r>
            <a:endParaRPr lang="en-GB" dirty="0"/>
          </a:p>
        </p:txBody>
      </p:sp>
      <p:sp>
        <p:nvSpPr>
          <p:cNvPr id="3" name="Fußzeilenplatzhalter 2">
            <a:extLst>
              <a:ext uri="{FF2B5EF4-FFF2-40B4-BE49-F238E27FC236}">
                <a16:creationId xmlns:a16="http://schemas.microsoft.com/office/drawing/2014/main" id="{3AB1FA1B-A658-442D-86A9-ED5C061CFCB2}"/>
              </a:ext>
            </a:extLst>
          </p:cNvPr>
          <p:cNvSpPr>
            <a:spLocks noGrp="1"/>
          </p:cNvSpPr>
          <p:nvPr>
            <p:ph type="ftr" sz="quarter" idx="11"/>
          </p:nvPr>
        </p:nvSpPr>
        <p:spPr/>
        <p:txBody>
          <a:bodyPr/>
          <a:lstStyle/>
          <a:p>
            <a:r>
              <a:rPr lang="en-GB"/>
              <a:t>Lutz Feld, RWTH Aachen</a:t>
            </a:r>
          </a:p>
        </p:txBody>
      </p:sp>
      <p:sp>
        <p:nvSpPr>
          <p:cNvPr id="4" name="Foliennummernplatzhalter 3">
            <a:extLst>
              <a:ext uri="{FF2B5EF4-FFF2-40B4-BE49-F238E27FC236}">
                <a16:creationId xmlns:a16="http://schemas.microsoft.com/office/drawing/2014/main" id="{6E910CF0-6961-44FE-B47F-16FF99EA587B}"/>
              </a:ext>
            </a:extLst>
          </p:cNvPr>
          <p:cNvSpPr>
            <a:spLocks noGrp="1"/>
          </p:cNvSpPr>
          <p:nvPr>
            <p:ph type="sldNum" sz="quarter" idx="12"/>
          </p:nvPr>
        </p:nvSpPr>
        <p:spPr/>
        <p:txBody>
          <a:bodyPr/>
          <a:lstStyle/>
          <a:p>
            <a:fld id="{FA0956A7-E96B-4D44-952A-9272AF2558B2}" type="slidenum">
              <a:rPr lang="en-GB" smtClean="0"/>
              <a:t>‹Nr.›</a:t>
            </a:fld>
            <a:endParaRPr lang="en-GB"/>
          </a:p>
        </p:txBody>
      </p:sp>
    </p:spTree>
    <p:extLst>
      <p:ext uri="{BB962C8B-B14F-4D97-AF65-F5344CB8AC3E}">
        <p14:creationId xmlns:p14="http://schemas.microsoft.com/office/powerpoint/2010/main" val="261376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2D0603-839B-4938-9403-3DA3CDC9F13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4B787BC1-316B-4C4D-8958-AB38FECE14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307E351C-1830-4F02-B4F1-A0BA54802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7946235-C6B1-47F7-AEB6-7B7D890C17B4}"/>
              </a:ext>
            </a:extLst>
          </p:cNvPr>
          <p:cNvSpPr>
            <a:spLocks noGrp="1"/>
          </p:cNvSpPr>
          <p:nvPr>
            <p:ph type="dt" sz="half" idx="10"/>
          </p:nvPr>
        </p:nvSpPr>
        <p:spPr/>
        <p:txBody>
          <a:bodyPr/>
          <a:lstStyle/>
          <a:p>
            <a:r>
              <a:rPr lang="de-DE"/>
              <a:t>3.4.2025</a:t>
            </a:r>
            <a:endParaRPr lang="en-GB"/>
          </a:p>
        </p:txBody>
      </p:sp>
      <p:sp>
        <p:nvSpPr>
          <p:cNvPr id="6" name="Fußzeilenplatzhalter 5">
            <a:extLst>
              <a:ext uri="{FF2B5EF4-FFF2-40B4-BE49-F238E27FC236}">
                <a16:creationId xmlns:a16="http://schemas.microsoft.com/office/drawing/2014/main" id="{39B57C42-4944-48D3-869F-E1DA2A311001}"/>
              </a:ext>
            </a:extLst>
          </p:cNvPr>
          <p:cNvSpPr>
            <a:spLocks noGrp="1"/>
          </p:cNvSpPr>
          <p:nvPr>
            <p:ph type="ftr" sz="quarter" idx="11"/>
          </p:nvPr>
        </p:nvSpPr>
        <p:spPr/>
        <p:txBody>
          <a:bodyPr/>
          <a:lstStyle/>
          <a:p>
            <a:r>
              <a:rPr lang="en-GB"/>
              <a:t>Lutz Feld, RWTH Aachen</a:t>
            </a:r>
          </a:p>
        </p:txBody>
      </p:sp>
      <p:sp>
        <p:nvSpPr>
          <p:cNvPr id="7" name="Foliennummernplatzhalter 6">
            <a:extLst>
              <a:ext uri="{FF2B5EF4-FFF2-40B4-BE49-F238E27FC236}">
                <a16:creationId xmlns:a16="http://schemas.microsoft.com/office/drawing/2014/main" id="{82586C0C-BE77-4770-8EBD-ECB9C6312630}"/>
              </a:ext>
            </a:extLst>
          </p:cNvPr>
          <p:cNvSpPr>
            <a:spLocks noGrp="1"/>
          </p:cNvSpPr>
          <p:nvPr>
            <p:ph type="sldNum" sz="quarter" idx="12"/>
          </p:nvPr>
        </p:nvSpPr>
        <p:spPr/>
        <p:txBody>
          <a:bodyPr/>
          <a:lstStyle/>
          <a:p>
            <a:fld id="{FA0956A7-E96B-4D44-952A-9272AF2558B2}" type="slidenum">
              <a:rPr lang="en-GB" smtClean="0"/>
              <a:t>‹Nr.›</a:t>
            </a:fld>
            <a:endParaRPr lang="en-GB"/>
          </a:p>
        </p:txBody>
      </p:sp>
    </p:spTree>
    <p:extLst>
      <p:ext uri="{BB962C8B-B14F-4D97-AF65-F5344CB8AC3E}">
        <p14:creationId xmlns:p14="http://schemas.microsoft.com/office/powerpoint/2010/main" val="248871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876E0-A6E4-49DA-940C-E2CDAD2AC5D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6B2F5600-1266-4DFD-BB94-7D5D24788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6B708178-E168-4760-AD4A-0B2C6CB981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22C74D5-6905-4125-AA32-ABA33878429D}"/>
              </a:ext>
            </a:extLst>
          </p:cNvPr>
          <p:cNvSpPr>
            <a:spLocks noGrp="1"/>
          </p:cNvSpPr>
          <p:nvPr>
            <p:ph type="dt" sz="half" idx="10"/>
          </p:nvPr>
        </p:nvSpPr>
        <p:spPr/>
        <p:txBody>
          <a:bodyPr/>
          <a:lstStyle/>
          <a:p>
            <a:r>
              <a:rPr lang="de-DE"/>
              <a:t>3.4.2025</a:t>
            </a:r>
            <a:endParaRPr lang="en-GB"/>
          </a:p>
        </p:txBody>
      </p:sp>
      <p:sp>
        <p:nvSpPr>
          <p:cNvPr id="6" name="Fußzeilenplatzhalter 5">
            <a:extLst>
              <a:ext uri="{FF2B5EF4-FFF2-40B4-BE49-F238E27FC236}">
                <a16:creationId xmlns:a16="http://schemas.microsoft.com/office/drawing/2014/main" id="{DB9FFCAE-6D4B-4C9B-A357-363158826E31}"/>
              </a:ext>
            </a:extLst>
          </p:cNvPr>
          <p:cNvSpPr>
            <a:spLocks noGrp="1"/>
          </p:cNvSpPr>
          <p:nvPr>
            <p:ph type="ftr" sz="quarter" idx="11"/>
          </p:nvPr>
        </p:nvSpPr>
        <p:spPr/>
        <p:txBody>
          <a:bodyPr/>
          <a:lstStyle/>
          <a:p>
            <a:r>
              <a:rPr lang="en-GB"/>
              <a:t>Lutz Feld, RWTH Aachen</a:t>
            </a:r>
          </a:p>
        </p:txBody>
      </p:sp>
      <p:sp>
        <p:nvSpPr>
          <p:cNvPr id="7" name="Foliennummernplatzhalter 6">
            <a:extLst>
              <a:ext uri="{FF2B5EF4-FFF2-40B4-BE49-F238E27FC236}">
                <a16:creationId xmlns:a16="http://schemas.microsoft.com/office/drawing/2014/main" id="{64F27185-8FCF-4D6B-8468-5E92D5F4E68F}"/>
              </a:ext>
            </a:extLst>
          </p:cNvPr>
          <p:cNvSpPr>
            <a:spLocks noGrp="1"/>
          </p:cNvSpPr>
          <p:nvPr>
            <p:ph type="sldNum" sz="quarter" idx="12"/>
          </p:nvPr>
        </p:nvSpPr>
        <p:spPr/>
        <p:txBody>
          <a:bodyPr/>
          <a:lstStyle/>
          <a:p>
            <a:fld id="{FA0956A7-E96B-4D44-952A-9272AF2558B2}" type="slidenum">
              <a:rPr lang="en-GB" smtClean="0"/>
              <a:t>‹Nr.›</a:t>
            </a:fld>
            <a:endParaRPr lang="en-GB"/>
          </a:p>
        </p:txBody>
      </p:sp>
    </p:spTree>
    <p:extLst>
      <p:ext uri="{BB962C8B-B14F-4D97-AF65-F5344CB8AC3E}">
        <p14:creationId xmlns:p14="http://schemas.microsoft.com/office/powerpoint/2010/main" val="62375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E021A8B-7974-4B5D-88CF-814516DAE3E3}"/>
              </a:ext>
            </a:extLst>
          </p:cNvPr>
          <p:cNvSpPr>
            <a:spLocks noGrp="1"/>
          </p:cNvSpPr>
          <p:nvPr>
            <p:ph type="title"/>
          </p:nvPr>
        </p:nvSpPr>
        <p:spPr>
          <a:xfrm>
            <a:off x="1559058" y="1"/>
            <a:ext cx="10515600" cy="1041620"/>
          </a:xfrm>
          <a:prstGeom prst="rect">
            <a:avLst/>
          </a:prstGeom>
        </p:spPr>
        <p:txBody>
          <a:bodyPr vert="horz" lIns="91440" tIns="45720" rIns="91440" bIns="45720" rtlCol="0" anchor="b">
            <a:normAutofit/>
          </a:bodyPr>
          <a:lstStyle/>
          <a:p>
            <a:r>
              <a:rPr lang="de-DE" dirty="0"/>
              <a:t>Mastertitelformat bearbeiten</a:t>
            </a:r>
            <a:endParaRPr lang="en-GB" dirty="0"/>
          </a:p>
        </p:txBody>
      </p:sp>
      <p:sp>
        <p:nvSpPr>
          <p:cNvPr id="3" name="Textplatzhalter 2">
            <a:extLst>
              <a:ext uri="{FF2B5EF4-FFF2-40B4-BE49-F238E27FC236}">
                <a16:creationId xmlns:a16="http://schemas.microsoft.com/office/drawing/2014/main" id="{B53B38D9-D268-47A5-B4B0-3048BC504D8E}"/>
              </a:ext>
            </a:extLst>
          </p:cNvPr>
          <p:cNvSpPr>
            <a:spLocks noGrp="1"/>
          </p:cNvSpPr>
          <p:nvPr>
            <p:ph type="body" idx="1"/>
          </p:nvPr>
        </p:nvSpPr>
        <p:spPr>
          <a:xfrm>
            <a:off x="1559058" y="1253331"/>
            <a:ext cx="10515600" cy="5067956"/>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a:extLst>
              <a:ext uri="{FF2B5EF4-FFF2-40B4-BE49-F238E27FC236}">
                <a16:creationId xmlns:a16="http://schemas.microsoft.com/office/drawing/2014/main" id="{9A75B244-7B32-4228-8487-F67A14C66D0B}"/>
              </a:ext>
            </a:extLst>
          </p:cNvPr>
          <p:cNvSpPr>
            <a:spLocks noGrp="1"/>
          </p:cNvSpPr>
          <p:nvPr>
            <p:ph type="dt" sz="half" idx="2"/>
          </p:nvPr>
        </p:nvSpPr>
        <p:spPr>
          <a:xfrm>
            <a:off x="7289"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3.4.2025</a:t>
            </a:r>
            <a:endParaRPr lang="en-GB" dirty="0"/>
          </a:p>
        </p:txBody>
      </p:sp>
      <p:sp>
        <p:nvSpPr>
          <p:cNvPr id="5" name="Fußzeilenplatzhalter 4">
            <a:extLst>
              <a:ext uri="{FF2B5EF4-FFF2-40B4-BE49-F238E27FC236}">
                <a16:creationId xmlns:a16="http://schemas.microsoft.com/office/drawing/2014/main" id="{76A54DC7-010F-46AA-80E0-E8D8862F44E5}"/>
              </a:ext>
            </a:extLst>
          </p:cNvPr>
          <p:cNvSpPr>
            <a:spLocks noGrp="1"/>
          </p:cNvSpPr>
          <p:nvPr>
            <p:ph type="ftr" sz="quarter" idx="3"/>
          </p:nvPr>
        </p:nvSpPr>
        <p:spPr>
          <a:xfrm>
            <a:off x="2896925" y="6492875"/>
            <a:ext cx="63981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Lutz Feld, RWTH Aachen</a:t>
            </a:r>
            <a:endParaRPr lang="en-GB" dirty="0"/>
          </a:p>
        </p:txBody>
      </p:sp>
      <p:sp>
        <p:nvSpPr>
          <p:cNvPr id="6" name="Foliennummernplatzhalter 5">
            <a:extLst>
              <a:ext uri="{FF2B5EF4-FFF2-40B4-BE49-F238E27FC236}">
                <a16:creationId xmlns:a16="http://schemas.microsoft.com/office/drawing/2014/main" id="{1321B1D3-D15C-4A3F-9054-93E4B9206659}"/>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956A7-E96B-4D44-952A-9272AF2558B2}" type="slidenum">
              <a:rPr lang="en-GB" smtClean="0"/>
              <a:t>‹Nr.›</a:t>
            </a:fld>
            <a:endParaRPr lang="en-GB"/>
          </a:p>
        </p:txBody>
      </p:sp>
      <p:pic>
        <p:nvPicPr>
          <p:cNvPr id="7" name="Grafik 6">
            <a:extLst>
              <a:ext uri="{FF2B5EF4-FFF2-40B4-BE49-F238E27FC236}">
                <a16:creationId xmlns:a16="http://schemas.microsoft.com/office/drawing/2014/main" id="{50600D09-B1BC-4109-BEC3-0A63C87E6667}"/>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l="69326" t="35205" r="7228"/>
          <a:stretch/>
        </p:blipFill>
        <p:spPr>
          <a:xfrm>
            <a:off x="0" y="0"/>
            <a:ext cx="1559058" cy="1041621"/>
          </a:xfrm>
          <a:prstGeom prst="rect">
            <a:avLst/>
          </a:prstGeom>
        </p:spPr>
      </p:pic>
      <p:cxnSp>
        <p:nvCxnSpPr>
          <p:cNvPr id="8" name="Gerader Verbinder 7">
            <a:extLst>
              <a:ext uri="{FF2B5EF4-FFF2-40B4-BE49-F238E27FC236}">
                <a16:creationId xmlns:a16="http://schemas.microsoft.com/office/drawing/2014/main" id="{E0D19F62-4BC8-4C8B-8A9E-AA1C2D63A521}"/>
              </a:ext>
            </a:extLst>
          </p:cNvPr>
          <p:cNvCxnSpPr/>
          <p:nvPr userDrawn="1"/>
        </p:nvCxnSpPr>
        <p:spPr>
          <a:xfrm>
            <a:off x="0" y="1117158"/>
            <a:ext cx="12192000"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D2BE5DD-520C-42A8-9BF8-074C396E624E}"/>
              </a:ext>
            </a:extLst>
          </p:cNvPr>
          <p:cNvCxnSpPr/>
          <p:nvPr userDrawn="1"/>
        </p:nvCxnSpPr>
        <p:spPr>
          <a:xfrm>
            <a:off x="0" y="6492875"/>
            <a:ext cx="12192000"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828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careers.cern/zusatzliche-informationen-fur-deutsche-bewerberinnen"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hyperlink" Target="http://www.ketweb.d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hyperlink" Target="https://www.ketweb.de/stellungnahmen/" TargetMode="Externa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g"/><Relationship Id="rId19" Type="http://schemas.openxmlformats.org/officeDocument/2006/relationships/image" Target="../media/image19.pn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tmp"/></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hyperlink" Target="https://europeanstrategy.cern/" TargetMode="External"/><Relationship Id="rId3" Type="http://schemas.openxmlformats.org/officeDocument/2006/relationships/hyperlink" Target="https://indico.desy.de/event/45358/" TargetMode="External"/><Relationship Id="rId7" Type="http://schemas.openxmlformats.org/officeDocument/2006/relationships/image" Target="../media/image24.png"/><Relationship Id="rId2" Type="http://schemas.openxmlformats.org/officeDocument/2006/relationships/hyperlink" Target="https://indico.desy.de/event/44074/" TargetMode="External"/><Relationship Id="rId1" Type="http://schemas.openxmlformats.org/officeDocument/2006/relationships/slideLayout" Target="../slideLayouts/slideLayout2.xml"/><Relationship Id="rId6" Type="http://schemas.openxmlformats.org/officeDocument/2006/relationships/hyperlink" Target="https://www.ketweb.de/stellungnahmen/" TargetMode="External"/><Relationship Id="rId5" Type="http://schemas.openxmlformats.org/officeDocument/2006/relationships/hyperlink" Target="https://indico.desy.de/event/46923/" TargetMode="External"/><Relationship Id="rId4" Type="http://schemas.openxmlformats.org/officeDocument/2006/relationships/hyperlink" Target="https://indico.desy.de/event/45276/"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home.cern/news/news/knowledge-sharing/updating-european-strategy-particle-physics"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indico.desy.de/event/48080"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D78E0B-3B05-4010-9962-F5D7C14398F9}"/>
              </a:ext>
            </a:extLst>
          </p:cNvPr>
          <p:cNvSpPr>
            <a:spLocks noGrp="1"/>
          </p:cNvSpPr>
          <p:nvPr>
            <p:ph type="ctrTitle"/>
          </p:nvPr>
        </p:nvSpPr>
        <p:spPr>
          <a:xfrm>
            <a:off x="190831" y="2925001"/>
            <a:ext cx="11810338" cy="1799999"/>
          </a:xfrm>
        </p:spPr>
        <p:txBody>
          <a:bodyPr>
            <a:normAutofit/>
          </a:bodyPr>
          <a:lstStyle/>
          <a:p>
            <a:r>
              <a:rPr lang="en-GB" dirty="0"/>
              <a:t>News from KET</a:t>
            </a:r>
            <a:br>
              <a:rPr lang="en-GB" dirty="0"/>
            </a:br>
            <a:r>
              <a:rPr lang="de-DE" sz="4400" i="1" dirty="0"/>
              <a:t>K</a:t>
            </a:r>
            <a:r>
              <a:rPr lang="de-DE" sz="4400" b="0" i="1" dirty="0"/>
              <a:t>omitee für </a:t>
            </a:r>
            <a:r>
              <a:rPr lang="de-DE" sz="4400" i="1" dirty="0" err="1"/>
              <a:t>E</a:t>
            </a:r>
            <a:r>
              <a:rPr lang="de-DE" sz="4400" b="0" i="1" dirty="0" err="1"/>
              <a:t>lementar</a:t>
            </a:r>
            <a:r>
              <a:rPr lang="de-DE" sz="4400" i="1" dirty="0" err="1"/>
              <a:t>T</a:t>
            </a:r>
            <a:r>
              <a:rPr lang="de-DE" sz="4400" b="0" i="1" dirty="0" err="1"/>
              <a:t>eilchenphysik</a:t>
            </a:r>
            <a:endParaRPr lang="en-GB" dirty="0"/>
          </a:p>
        </p:txBody>
      </p:sp>
      <p:sp>
        <p:nvSpPr>
          <p:cNvPr id="3" name="Untertitel 2">
            <a:extLst>
              <a:ext uri="{FF2B5EF4-FFF2-40B4-BE49-F238E27FC236}">
                <a16:creationId xmlns:a16="http://schemas.microsoft.com/office/drawing/2014/main" id="{F1E905D7-3F68-4911-B20C-7FD90956305D}"/>
              </a:ext>
            </a:extLst>
          </p:cNvPr>
          <p:cNvSpPr>
            <a:spLocks noGrp="1"/>
          </p:cNvSpPr>
          <p:nvPr>
            <p:ph type="subTitle" idx="1"/>
          </p:nvPr>
        </p:nvSpPr>
        <p:spPr>
          <a:xfrm>
            <a:off x="1524000" y="5294624"/>
            <a:ext cx="9144000" cy="1528951"/>
          </a:xfrm>
        </p:spPr>
        <p:txBody>
          <a:bodyPr>
            <a:normAutofit/>
          </a:bodyPr>
          <a:lstStyle/>
          <a:p>
            <a:r>
              <a:rPr lang="en-GB" dirty="0">
                <a:solidFill>
                  <a:srgbClr val="00AEEF"/>
                </a:solidFill>
              </a:rPr>
              <a:t>DPG </a:t>
            </a:r>
            <a:r>
              <a:rPr lang="en-GB" dirty="0" err="1">
                <a:solidFill>
                  <a:srgbClr val="00AEEF"/>
                </a:solidFill>
              </a:rPr>
              <a:t>Fachverband</a:t>
            </a:r>
            <a:r>
              <a:rPr lang="en-GB" dirty="0">
                <a:solidFill>
                  <a:srgbClr val="00AEEF"/>
                </a:solidFill>
              </a:rPr>
              <a:t> </a:t>
            </a:r>
            <a:r>
              <a:rPr lang="en-GB" dirty="0" err="1">
                <a:solidFill>
                  <a:srgbClr val="00AEEF"/>
                </a:solidFill>
              </a:rPr>
              <a:t>Teilchenphysik</a:t>
            </a:r>
            <a:r>
              <a:rPr lang="en-GB" dirty="0">
                <a:solidFill>
                  <a:srgbClr val="00AEEF"/>
                </a:solidFill>
              </a:rPr>
              <a:t>, 03.04.2025</a:t>
            </a:r>
          </a:p>
          <a:p>
            <a:endParaRPr lang="en-GB" dirty="0">
              <a:solidFill>
                <a:srgbClr val="00AEEF"/>
              </a:solidFill>
            </a:endParaRPr>
          </a:p>
          <a:p>
            <a:r>
              <a:rPr lang="en-GB" dirty="0"/>
              <a:t>Lutz Feld (RWTH Aachen University, KET Chair)</a:t>
            </a:r>
          </a:p>
        </p:txBody>
      </p:sp>
    </p:spTree>
    <p:extLst>
      <p:ext uri="{BB962C8B-B14F-4D97-AF65-F5344CB8AC3E}">
        <p14:creationId xmlns:p14="http://schemas.microsoft.com/office/powerpoint/2010/main" val="1937653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B7B51-CD04-4250-B10D-88B1BA74CE8E}"/>
              </a:ext>
            </a:extLst>
          </p:cNvPr>
          <p:cNvSpPr>
            <a:spLocks noGrp="1"/>
          </p:cNvSpPr>
          <p:nvPr>
            <p:ph type="title"/>
          </p:nvPr>
        </p:nvSpPr>
        <p:spPr/>
        <p:txBody>
          <a:bodyPr/>
          <a:lstStyle/>
          <a:p>
            <a:r>
              <a:rPr lang="en-GB" dirty="0"/>
              <a:t>Career opportunities at CERN</a:t>
            </a:r>
          </a:p>
        </p:txBody>
      </p:sp>
      <p:sp>
        <p:nvSpPr>
          <p:cNvPr id="3" name="Inhaltsplatzhalter 2">
            <a:extLst>
              <a:ext uri="{FF2B5EF4-FFF2-40B4-BE49-F238E27FC236}">
                <a16:creationId xmlns:a16="http://schemas.microsoft.com/office/drawing/2014/main" id="{0EF8988A-C592-4C37-99C9-D48408A13E4C}"/>
              </a:ext>
            </a:extLst>
          </p:cNvPr>
          <p:cNvSpPr>
            <a:spLocks noGrp="1"/>
          </p:cNvSpPr>
          <p:nvPr>
            <p:ph idx="1"/>
          </p:nvPr>
        </p:nvSpPr>
        <p:spPr>
          <a:xfrm>
            <a:off x="1559058" y="1253331"/>
            <a:ext cx="7128942" cy="5067956"/>
          </a:xfrm>
        </p:spPr>
        <p:txBody>
          <a:bodyPr>
            <a:normAutofit/>
          </a:bodyPr>
          <a:lstStyle/>
          <a:p>
            <a:r>
              <a:rPr lang="en-GB" dirty="0"/>
              <a:t>proportion of Germans at CERN is improving but still too low compared to the German share in the budget of 21%</a:t>
            </a:r>
            <a:br>
              <a:rPr lang="en-GB" dirty="0"/>
            </a:br>
            <a:endParaRPr lang="en-GB" dirty="0"/>
          </a:p>
          <a:p>
            <a:r>
              <a:rPr lang="en-GB" dirty="0"/>
              <a:t>we need to fill the pipeline!</a:t>
            </a:r>
            <a:br>
              <a:rPr lang="en-GB" dirty="0"/>
            </a:br>
            <a:endParaRPr lang="en-GB" dirty="0"/>
          </a:p>
          <a:p>
            <a:r>
              <a:rPr lang="en-GB" dirty="0"/>
              <a:t>please advertise the early career opportunities:</a:t>
            </a:r>
          </a:p>
          <a:p>
            <a:pPr lvl="1"/>
            <a:r>
              <a:rPr lang="en-GB" dirty="0"/>
              <a:t>summer / technical student programme</a:t>
            </a:r>
          </a:p>
          <a:p>
            <a:pPr lvl="1"/>
            <a:r>
              <a:rPr lang="en-GB" dirty="0"/>
              <a:t>doctoral student programme</a:t>
            </a:r>
            <a:br>
              <a:rPr lang="en-GB" dirty="0"/>
            </a:br>
            <a:endParaRPr lang="en-GB" dirty="0"/>
          </a:p>
          <a:p>
            <a:r>
              <a:rPr lang="en-GB" sz="1600" dirty="0" err="1">
                <a:hlinkClick r:id="rId2"/>
              </a:rPr>
              <a:t>careers.cern</a:t>
            </a:r>
            <a:r>
              <a:rPr lang="en-GB" sz="1600" dirty="0">
                <a:hlinkClick r:id="rId2"/>
              </a:rPr>
              <a:t>/</a:t>
            </a:r>
            <a:r>
              <a:rPr lang="en-GB" sz="1600" dirty="0" err="1">
                <a:hlinkClick r:id="rId2"/>
              </a:rPr>
              <a:t>zusatzliche</a:t>
            </a:r>
            <a:r>
              <a:rPr lang="en-GB" sz="1600" dirty="0">
                <a:hlinkClick r:id="rId2"/>
              </a:rPr>
              <a:t>-</a:t>
            </a:r>
            <a:r>
              <a:rPr lang="en-GB" sz="1600" dirty="0" err="1">
                <a:hlinkClick r:id="rId2"/>
              </a:rPr>
              <a:t>informationen</a:t>
            </a:r>
            <a:r>
              <a:rPr lang="en-GB" sz="1600" dirty="0">
                <a:hlinkClick r:id="rId2"/>
              </a:rPr>
              <a:t>-fur-deutsche-</a:t>
            </a:r>
            <a:r>
              <a:rPr lang="en-GB" sz="1600" dirty="0" err="1">
                <a:hlinkClick r:id="rId2"/>
              </a:rPr>
              <a:t>bewerberinnen</a:t>
            </a:r>
            <a:br>
              <a:rPr lang="en-GB" sz="1600" dirty="0"/>
            </a:br>
            <a:r>
              <a:rPr lang="en-GB" sz="1600" dirty="0"/>
              <a:t>(link available via the KET web page ketweb.de) </a:t>
            </a:r>
          </a:p>
          <a:p>
            <a:endParaRPr lang="en-GB" sz="1600" dirty="0"/>
          </a:p>
          <a:p>
            <a:r>
              <a:rPr lang="en-GB" dirty="0"/>
              <a:t>CERN offers a “CERN road show” which can be booked in autumn</a:t>
            </a:r>
          </a:p>
          <a:p>
            <a:pPr lvl="1"/>
            <a:r>
              <a:rPr lang="en-GB" dirty="0"/>
              <a:t>contacts: Flavia </a:t>
            </a:r>
            <a:r>
              <a:rPr lang="en-GB" dirty="0" err="1"/>
              <a:t>Düsselberg</a:t>
            </a:r>
            <a:r>
              <a:rPr lang="en-GB" dirty="0"/>
              <a:t> und Sabrina Holthausen,</a:t>
            </a:r>
            <a:br>
              <a:rPr lang="en-GB" dirty="0"/>
            </a:br>
            <a:r>
              <a:rPr lang="en-GB" dirty="0"/>
              <a:t>Talent Acquisition, CERN</a:t>
            </a:r>
          </a:p>
          <a:p>
            <a:pPr lvl="1"/>
            <a:endParaRPr lang="en-GB" sz="1400" dirty="0"/>
          </a:p>
        </p:txBody>
      </p:sp>
      <p:sp>
        <p:nvSpPr>
          <p:cNvPr id="4" name="Datumsplatzhalter 3">
            <a:extLst>
              <a:ext uri="{FF2B5EF4-FFF2-40B4-BE49-F238E27FC236}">
                <a16:creationId xmlns:a16="http://schemas.microsoft.com/office/drawing/2014/main" id="{78BA98D6-6E7E-4AFA-9700-CE00B5125E46}"/>
              </a:ext>
            </a:extLst>
          </p:cNvPr>
          <p:cNvSpPr>
            <a:spLocks noGrp="1"/>
          </p:cNvSpPr>
          <p:nvPr>
            <p:ph type="dt" sz="half" idx="10"/>
          </p:nvPr>
        </p:nvSpPr>
        <p:spPr/>
        <p:txBody>
          <a:bodyPr/>
          <a:lstStyle/>
          <a:p>
            <a:r>
              <a:rPr lang="de-DE"/>
              <a:t>3.4.2025</a:t>
            </a:r>
            <a:endParaRPr lang="en-GB" dirty="0"/>
          </a:p>
        </p:txBody>
      </p:sp>
      <p:sp>
        <p:nvSpPr>
          <p:cNvPr id="5" name="Fußzeilenplatzhalter 4">
            <a:extLst>
              <a:ext uri="{FF2B5EF4-FFF2-40B4-BE49-F238E27FC236}">
                <a16:creationId xmlns:a16="http://schemas.microsoft.com/office/drawing/2014/main" id="{A4C53BC2-E853-4DF5-8458-CCB4D7BCCC3C}"/>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4E8C6053-DA93-4265-9966-63E423915641}"/>
              </a:ext>
            </a:extLst>
          </p:cNvPr>
          <p:cNvSpPr>
            <a:spLocks noGrp="1"/>
          </p:cNvSpPr>
          <p:nvPr>
            <p:ph type="sldNum" sz="quarter" idx="12"/>
          </p:nvPr>
        </p:nvSpPr>
        <p:spPr/>
        <p:txBody>
          <a:bodyPr/>
          <a:lstStyle/>
          <a:p>
            <a:fld id="{685E581A-7CE5-4B1E-A890-863265EC3CDC}" type="slidenum">
              <a:rPr lang="en-GB" smtClean="0"/>
              <a:pPr/>
              <a:t>10</a:t>
            </a:fld>
            <a:endParaRPr lang="en-GB" dirty="0"/>
          </a:p>
        </p:txBody>
      </p:sp>
      <p:grpSp>
        <p:nvGrpSpPr>
          <p:cNvPr id="12" name="Gruppieren 11">
            <a:extLst>
              <a:ext uri="{FF2B5EF4-FFF2-40B4-BE49-F238E27FC236}">
                <a16:creationId xmlns:a16="http://schemas.microsoft.com/office/drawing/2014/main" id="{4C71E7E3-F5A8-2F43-8776-7A2C4CCD10C2}"/>
              </a:ext>
            </a:extLst>
          </p:cNvPr>
          <p:cNvGrpSpPr/>
          <p:nvPr/>
        </p:nvGrpSpPr>
        <p:grpSpPr>
          <a:xfrm>
            <a:off x="8832000" y="1307446"/>
            <a:ext cx="3170458" cy="4983669"/>
            <a:chOff x="8688000" y="117000"/>
            <a:chExt cx="2336014" cy="3672000"/>
          </a:xfrm>
        </p:grpSpPr>
        <p:pic>
          <p:nvPicPr>
            <p:cNvPr id="10" name="Grafik 9">
              <a:extLst>
                <a:ext uri="{FF2B5EF4-FFF2-40B4-BE49-F238E27FC236}">
                  <a16:creationId xmlns:a16="http://schemas.microsoft.com/office/drawing/2014/main" id="{76F82794-9A21-2978-C9D4-9B1E674703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88000" y="117000"/>
              <a:ext cx="2336014" cy="1434287"/>
            </a:xfrm>
            <a:prstGeom prst="rect">
              <a:avLst/>
            </a:prstGeom>
            <a:ln>
              <a:noFill/>
            </a:ln>
            <a:effectLst>
              <a:outerShdw blurRad="292100" dist="139700" dir="2700000" algn="tl" rotWithShape="0">
                <a:srgbClr val="333333">
                  <a:alpha val="65000"/>
                </a:srgbClr>
              </a:outerShdw>
            </a:effectLst>
          </p:spPr>
        </p:pic>
        <p:pic>
          <p:nvPicPr>
            <p:cNvPr id="11" name="Grafik 10">
              <a:extLst>
                <a:ext uri="{FF2B5EF4-FFF2-40B4-BE49-F238E27FC236}">
                  <a16:creationId xmlns:a16="http://schemas.microsoft.com/office/drawing/2014/main" id="{E1CDE976-7E48-E44D-167F-793D9AAB6A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88000" y="1551287"/>
              <a:ext cx="2336014" cy="223771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902288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14EBD-6963-625C-78E5-C9C56A00FD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BD1A62-7F67-1935-3421-139F1CC6EFEA}"/>
              </a:ext>
            </a:extLst>
          </p:cNvPr>
          <p:cNvSpPr>
            <a:spLocks noGrp="1"/>
          </p:cNvSpPr>
          <p:nvPr>
            <p:ph type="title"/>
          </p:nvPr>
        </p:nvSpPr>
        <p:spPr/>
        <p:txBody>
          <a:bodyPr/>
          <a:lstStyle/>
          <a:p>
            <a:r>
              <a:rPr lang="en-GB" dirty="0"/>
              <a:t>Next steps</a:t>
            </a:r>
          </a:p>
        </p:txBody>
      </p:sp>
      <p:sp>
        <p:nvSpPr>
          <p:cNvPr id="3" name="Inhaltsplatzhalter 2">
            <a:extLst>
              <a:ext uri="{FF2B5EF4-FFF2-40B4-BE49-F238E27FC236}">
                <a16:creationId xmlns:a16="http://schemas.microsoft.com/office/drawing/2014/main" id="{C2D7BF9F-0D8C-B4B5-C438-291178D0D06B}"/>
              </a:ext>
            </a:extLst>
          </p:cNvPr>
          <p:cNvSpPr>
            <a:spLocks noGrp="1"/>
          </p:cNvSpPr>
          <p:nvPr>
            <p:ph idx="1"/>
          </p:nvPr>
        </p:nvSpPr>
        <p:spPr>
          <a:xfrm>
            <a:off x="1559058" y="1412999"/>
            <a:ext cx="10080942" cy="4908287"/>
          </a:xfrm>
        </p:spPr>
        <p:txBody>
          <a:bodyPr>
            <a:normAutofit/>
          </a:bodyPr>
          <a:lstStyle/>
          <a:p>
            <a:pPr marL="0" indent="0">
              <a:buNone/>
              <a:tabLst>
                <a:tab pos="1971675" algn="l"/>
              </a:tabLst>
            </a:pPr>
            <a:r>
              <a:rPr lang="en-GB" dirty="0"/>
              <a:t>28. - 29.  4. 2025	Strategy workshop at MPP </a:t>
            </a:r>
            <a:r>
              <a:rPr lang="en-GB" dirty="0" err="1"/>
              <a:t>Garching</a:t>
            </a:r>
            <a:endParaRPr lang="en-GB" dirty="0"/>
          </a:p>
          <a:p>
            <a:pPr marL="0" indent="0">
              <a:buNone/>
              <a:tabLst>
                <a:tab pos="1971675" algn="l"/>
              </a:tabLst>
            </a:pPr>
            <a:r>
              <a:rPr lang="en-GB" dirty="0"/>
              <a:t>23. - 27.  6. 2025	Open ESPP Symposium at Venice</a:t>
            </a:r>
          </a:p>
          <a:p>
            <a:pPr marL="0" indent="0">
              <a:buNone/>
              <a:tabLst>
                <a:tab pos="1971675" algn="l"/>
              </a:tabLst>
            </a:pPr>
            <a:r>
              <a:rPr lang="en-GB" dirty="0"/>
              <a:t>October 2025	possibly another strategy workshop</a:t>
            </a:r>
          </a:p>
          <a:p>
            <a:pPr marL="0" indent="0">
              <a:buNone/>
              <a:tabLst>
                <a:tab pos="1971675" algn="l"/>
              </a:tabLst>
            </a:pPr>
            <a:r>
              <a:rPr lang="en-GB" dirty="0"/>
              <a:t>20. - 21. 11. 2025	KET annual meeting</a:t>
            </a:r>
          </a:p>
          <a:p>
            <a:pPr marL="0" indent="0">
              <a:buNone/>
              <a:tabLst>
                <a:tab pos="1971675" algn="l"/>
              </a:tabLst>
            </a:pPr>
            <a:endParaRPr lang="en-GB" dirty="0"/>
          </a:p>
          <a:p>
            <a:pPr marL="0" indent="0">
              <a:buNone/>
              <a:tabLst>
                <a:tab pos="1971675" algn="l"/>
              </a:tabLst>
            </a:pPr>
            <a:r>
              <a:rPr lang="en-GB" dirty="0"/>
              <a:t>Summer 2026	Update of the European Strategy for Particle Physics</a:t>
            </a:r>
          </a:p>
          <a:p>
            <a:pPr marL="0" indent="0">
              <a:buNone/>
              <a:tabLst>
                <a:tab pos="1971675" algn="l"/>
              </a:tabLst>
            </a:pPr>
            <a:r>
              <a:rPr lang="en-GB" dirty="0"/>
              <a:t>	Submission of ErUM-Pro applications</a:t>
            </a:r>
            <a:br>
              <a:rPr lang="en-GB" dirty="0"/>
            </a:br>
            <a:br>
              <a:rPr lang="en-GB" dirty="0"/>
            </a:br>
            <a:r>
              <a:rPr lang="en-GB" dirty="0"/>
              <a:t>19. - 20. 11. 2026	KET annual meeting</a:t>
            </a:r>
            <a:br>
              <a:rPr lang="en-GB" dirty="0"/>
            </a:br>
            <a:endParaRPr lang="en-GB" dirty="0"/>
          </a:p>
          <a:p>
            <a:pPr marL="0" indent="0">
              <a:buNone/>
              <a:tabLst>
                <a:tab pos="1971675" algn="l"/>
              </a:tabLst>
            </a:pPr>
            <a:r>
              <a:rPr lang="en-GB" dirty="0"/>
              <a:t>…</a:t>
            </a:r>
          </a:p>
          <a:p>
            <a:pPr marL="0" indent="0">
              <a:buNone/>
              <a:tabLst>
                <a:tab pos="1971675" algn="l"/>
              </a:tabLst>
            </a:pPr>
            <a:r>
              <a:rPr lang="en-GB" dirty="0"/>
              <a:t>18. - 19. 11. 2027</a:t>
            </a:r>
            <a:r>
              <a:rPr lang="de-DE" b="1" dirty="0"/>
              <a:t> 	</a:t>
            </a:r>
            <a:r>
              <a:rPr lang="en-GB" dirty="0"/>
              <a:t>KET annual meeting</a:t>
            </a:r>
            <a:r>
              <a:rPr lang="de-DE" b="1" dirty="0"/>
              <a:t>  </a:t>
            </a:r>
          </a:p>
          <a:p>
            <a:pPr marL="0" indent="0">
              <a:buNone/>
            </a:pPr>
            <a:endParaRPr lang="de-DE" b="1" dirty="0"/>
          </a:p>
        </p:txBody>
      </p:sp>
      <p:sp>
        <p:nvSpPr>
          <p:cNvPr id="4" name="Datumsplatzhalter 3">
            <a:extLst>
              <a:ext uri="{FF2B5EF4-FFF2-40B4-BE49-F238E27FC236}">
                <a16:creationId xmlns:a16="http://schemas.microsoft.com/office/drawing/2014/main" id="{DF865CB9-4953-7668-735E-45FBCA458EBB}"/>
              </a:ext>
            </a:extLst>
          </p:cNvPr>
          <p:cNvSpPr>
            <a:spLocks noGrp="1"/>
          </p:cNvSpPr>
          <p:nvPr>
            <p:ph type="dt" sz="half" idx="10"/>
          </p:nvPr>
        </p:nvSpPr>
        <p:spPr/>
        <p:txBody>
          <a:bodyPr/>
          <a:lstStyle/>
          <a:p>
            <a:r>
              <a:rPr lang="de-DE"/>
              <a:t>3.4.2025</a:t>
            </a:r>
            <a:endParaRPr lang="en-GB" dirty="0"/>
          </a:p>
        </p:txBody>
      </p:sp>
      <p:sp>
        <p:nvSpPr>
          <p:cNvPr id="5" name="Fußzeilenplatzhalter 4">
            <a:extLst>
              <a:ext uri="{FF2B5EF4-FFF2-40B4-BE49-F238E27FC236}">
                <a16:creationId xmlns:a16="http://schemas.microsoft.com/office/drawing/2014/main" id="{1FD46B00-D4CA-36F9-1B29-7EBB7DD86479}"/>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0ABEB6DC-BCDC-0D9F-D5AF-32E09A343DFA}"/>
              </a:ext>
            </a:extLst>
          </p:cNvPr>
          <p:cNvSpPr>
            <a:spLocks noGrp="1"/>
          </p:cNvSpPr>
          <p:nvPr>
            <p:ph type="sldNum" sz="quarter" idx="12"/>
          </p:nvPr>
        </p:nvSpPr>
        <p:spPr/>
        <p:txBody>
          <a:bodyPr/>
          <a:lstStyle/>
          <a:p>
            <a:fld id="{685E581A-7CE5-4B1E-A890-863265EC3CDC}" type="slidenum">
              <a:rPr lang="en-GB" smtClean="0"/>
              <a:pPr/>
              <a:t>11</a:t>
            </a:fld>
            <a:endParaRPr lang="en-GB" dirty="0"/>
          </a:p>
        </p:txBody>
      </p:sp>
      <p:sp>
        <p:nvSpPr>
          <p:cNvPr id="7" name="Rechteck 6">
            <a:extLst>
              <a:ext uri="{FF2B5EF4-FFF2-40B4-BE49-F238E27FC236}">
                <a16:creationId xmlns:a16="http://schemas.microsoft.com/office/drawing/2014/main" id="{B076E1F3-0E5C-6A9D-0F8F-E0B96C8EFFEA}"/>
              </a:ext>
            </a:extLst>
          </p:cNvPr>
          <p:cNvSpPr/>
          <p:nvPr/>
        </p:nvSpPr>
        <p:spPr>
          <a:xfrm>
            <a:off x="8112000" y="4813182"/>
            <a:ext cx="3600000" cy="1508105"/>
          </a:xfrm>
          <a:prstGeom prst="rect">
            <a:avLst/>
          </a:prstGeom>
          <a:solidFill>
            <a:srgbClr val="FFC000"/>
          </a:solidFill>
        </p:spPr>
        <p:txBody>
          <a:bodyPr wrap="square">
            <a:spAutoFit/>
          </a:bodyPr>
          <a:lstStyle/>
          <a:p>
            <a:r>
              <a:rPr lang="en-GB" sz="2000" b="1" dirty="0">
                <a:hlinkClick r:id="rId2"/>
              </a:rPr>
              <a:t>www.ketweb.de</a:t>
            </a:r>
            <a:endParaRPr lang="en-GB" sz="2000" b="1" dirty="0"/>
          </a:p>
          <a:p>
            <a:pPr marL="87313" indent="-87313">
              <a:buFont typeface="Arial" panose="020B0604020202020204" pitchFamily="34" charset="0"/>
              <a:buChar char="•"/>
            </a:pPr>
            <a:r>
              <a:rPr lang="en-GB" dirty="0"/>
              <a:t>KET minutes</a:t>
            </a:r>
          </a:p>
          <a:p>
            <a:pPr marL="87313" indent="-87313">
              <a:buFont typeface="Arial" panose="020B0604020202020204" pitchFamily="34" charset="0"/>
              <a:buChar char="•"/>
            </a:pPr>
            <a:r>
              <a:rPr lang="en-GB" dirty="0"/>
              <a:t>KET statements</a:t>
            </a:r>
          </a:p>
          <a:p>
            <a:pPr marL="87313" indent="-87313">
              <a:buFont typeface="Arial" panose="020B0604020202020204" pitchFamily="34" charset="0"/>
              <a:buChar char="•"/>
            </a:pPr>
            <a:r>
              <a:rPr lang="en-GB" dirty="0"/>
              <a:t>annual meetings etc.</a:t>
            </a:r>
          </a:p>
          <a:p>
            <a:pPr marL="87313" indent="-87313">
              <a:buFont typeface="Arial" panose="020B0604020202020204" pitchFamily="34" charset="0"/>
              <a:buChar char="•"/>
            </a:pPr>
            <a:r>
              <a:rPr lang="en-GB" dirty="0" err="1"/>
              <a:t>dhep_exp</a:t>
            </a:r>
            <a:r>
              <a:rPr lang="en-GB" dirty="0"/>
              <a:t> + </a:t>
            </a:r>
            <a:r>
              <a:rPr lang="en-GB" dirty="0" err="1"/>
              <a:t>dhep_theo</a:t>
            </a:r>
            <a:r>
              <a:rPr lang="en-GB" dirty="0"/>
              <a:t> email lists</a:t>
            </a:r>
          </a:p>
        </p:txBody>
      </p:sp>
    </p:spTree>
    <p:extLst>
      <p:ext uri="{BB962C8B-B14F-4D97-AF65-F5344CB8AC3E}">
        <p14:creationId xmlns:p14="http://schemas.microsoft.com/office/powerpoint/2010/main" val="376454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2F58F-1703-8E93-6CF3-49128609628F}"/>
              </a:ext>
            </a:extLst>
          </p:cNvPr>
          <p:cNvSpPr>
            <a:spLocks noGrp="1"/>
          </p:cNvSpPr>
          <p:nvPr>
            <p:ph type="title"/>
          </p:nvPr>
        </p:nvSpPr>
        <p:spPr/>
        <p:txBody>
          <a:bodyPr/>
          <a:lstStyle/>
          <a:p>
            <a:r>
              <a:rPr lang="de-DE" dirty="0"/>
              <a:t>Additional Information</a:t>
            </a:r>
          </a:p>
        </p:txBody>
      </p:sp>
      <p:sp>
        <p:nvSpPr>
          <p:cNvPr id="3" name="Textplatzhalter 2">
            <a:extLst>
              <a:ext uri="{FF2B5EF4-FFF2-40B4-BE49-F238E27FC236}">
                <a16:creationId xmlns:a16="http://schemas.microsoft.com/office/drawing/2014/main" id="{FB3C1855-63F4-366B-D1FD-ECD9F6F74F3F}"/>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EA70D831-D7B0-6959-1945-4951A0FCAA8E}"/>
              </a:ext>
            </a:extLst>
          </p:cNvPr>
          <p:cNvSpPr>
            <a:spLocks noGrp="1"/>
          </p:cNvSpPr>
          <p:nvPr>
            <p:ph type="dt" sz="half" idx="10"/>
          </p:nvPr>
        </p:nvSpPr>
        <p:spPr/>
        <p:txBody>
          <a:bodyPr/>
          <a:lstStyle/>
          <a:p>
            <a:r>
              <a:rPr lang="de-DE"/>
              <a:t>3.4.2025</a:t>
            </a:r>
            <a:endParaRPr lang="en-GB"/>
          </a:p>
        </p:txBody>
      </p:sp>
      <p:sp>
        <p:nvSpPr>
          <p:cNvPr id="5" name="Fußzeilenplatzhalter 4">
            <a:extLst>
              <a:ext uri="{FF2B5EF4-FFF2-40B4-BE49-F238E27FC236}">
                <a16:creationId xmlns:a16="http://schemas.microsoft.com/office/drawing/2014/main" id="{050D14FF-4E6B-7A09-9ED9-E7B50C8E8ED3}"/>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10D05B13-AA91-61AA-A2F4-5CB79729547D}"/>
              </a:ext>
            </a:extLst>
          </p:cNvPr>
          <p:cNvSpPr>
            <a:spLocks noGrp="1"/>
          </p:cNvSpPr>
          <p:nvPr>
            <p:ph type="sldNum" sz="quarter" idx="12"/>
          </p:nvPr>
        </p:nvSpPr>
        <p:spPr/>
        <p:txBody>
          <a:bodyPr/>
          <a:lstStyle/>
          <a:p>
            <a:fld id="{FA0956A7-E96B-4D44-952A-9272AF2558B2}" type="slidenum">
              <a:rPr lang="en-GB" smtClean="0"/>
              <a:t>12</a:t>
            </a:fld>
            <a:endParaRPr lang="en-GB"/>
          </a:p>
        </p:txBody>
      </p:sp>
    </p:spTree>
    <p:extLst>
      <p:ext uri="{BB962C8B-B14F-4D97-AF65-F5344CB8AC3E}">
        <p14:creationId xmlns:p14="http://schemas.microsoft.com/office/powerpoint/2010/main" val="3010222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3B184-C101-3927-E1F4-12544A8B797A}"/>
              </a:ext>
            </a:extLst>
          </p:cNvPr>
          <p:cNvSpPr>
            <a:spLocks noGrp="1"/>
          </p:cNvSpPr>
          <p:nvPr>
            <p:ph type="title"/>
          </p:nvPr>
        </p:nvSpPr>
        <p:spPr/>
        <p:txBody>
          <a:bodyPr/>
          <a:lstStyle/>
          <a:p>
            <a:r>
              <a:rPr lang="de-DE" dirty="0" err="1"/>
              <a:t>Considerations</a:t>
            </a:r>
            <a:r>
              <a:rPr lang="de-DE" dirty="0"/>
              <a:t> </a:t>
            </a:r>
            <a:r>
              <a:rPr lang="de-DE" dirty="0" err="1"/>
              <a:t>regarding</a:t>
            </a:r>
            <a:r>
              <a:rPr lang="de-DE" dirty="0"/>
              <a:t> </a:t>
            </a:r>
            <a:r>
              <a:rPr lang="de-DE" dirty="0" err="1"/>
              <a:t>future</a:t>
            </a:r>
            <a:r>
              <a:rPr lang="de-DE" dirty="0"/>
              <a:t> CERN </a:t>
            </a:r>
            <a:r>
              <a:rPr lang="de-DE" dirty="0" err="1"/>
              <a:t>flagship</a:t>
            </a:r>
            <a:endParaRPr lang="de-DE" dirty="0"/>
          </a:p>
        </p:txBody>
      </p:sp>
      <p:sp>
        <p:nvSpPr>
          <p:cNvPr id="4" name="Datumsplatzhalter 3">
            <a:extLst>
              <a:ext uri="{FF2B5EF4-FFF2-40B4-BE49-F238E27FC236}">
                <a16:creationId xmlns:a16="http://schemas.microsoft.com/office/drawing/2014/main" id="{9896788A-E418-73A6-142A-2D1E96CCA99B}"/>
              </a:ext>
            </a:extLst>
          </p:cNvPr>
          <p:cNvSpPr>
            <a:spLocks noGrp="1"/>
          </p:cNvSpPr>
          <p:nvPr>
            <p:ph type="dt" sz="half" idx="10"/>
          </p:nvPr>
        </p:nvSpPr>
        <p:spPr/>
        <p:txBody>
          <a:bodyPr/>
          <a:lstStyle/>
          <a:p>
            <a:r>
              <a:rPr lang="de-DE"/>
              <a:t>3.4.2025</a:t>
            </a:r>
            <a:endParaRPr lang="en-GB" dirty="0"/>
          </a:p>
        </p:txBody>
      </p:sp>
      <p:sp>
        <p:nvSpPr>
          <p:cNvPr id="5" name="Fußzeilenplatzhalter 4">
            <a:extLst>
              <a:ext uri="{FF2B5EF4-FFF2-40B4-BE49-F238E27FC236}">
                <a16:creationId xmlns:a16="http://schemas.microsoft.com/office/drawing/2014/main" id="{011E4BEC-631B-A782-949E-FD0AF6DA014A}"/>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4C93BA66-CB2E-B6AE-BDBB-20243540EE23}"/>
              </a:ext>
            </a:extLst>
          </p:cNvPr>
          <p:cNvSpPr>
            <a:spLocks noGrp="1"/>
          </p:cNvSpPr>
          <p:nvPr>
            <p:ph type="sldNum" sz="quarter" idx="12"/>
          </p:nvPr>
        </p:nvSpPr>
        <p:spPr/>
        <p:txBody>
          <a:bodyPr/>
          <a:lstStyle/>
          <a:p>
            <a:fld id="{685E581A-7CE5-4B1E-A890-863265EC3CDC}" type="slidenum">
              <a:rPr lang="en-GB" smtClean="0"/>
              <a:pPr/>
              <a:t>13</a:t>
            </a:fld>
            <a:endParaRPr lang="en-GB" dirty="0"/>
          </a:p>
        </p:txBody>
      </p:sp>
      <p:sp>
        <p:nvSpPr>
          <p:cNvPr id="13" name="Textfeld 12">
            <a:extLst>
              <a:ext uri="{FF2B5EF4-FFF2-40B4-BE49-F238E27FC236}">
                <a16:creationId xmlns:a16="http://schemas.microsoft.com/office/drawing/2014/main" id="{D0410767-B2E3-6A9E-7F60-CC7076D65980}"/>
              </a:ext>
            </a:extLst>
          </p:cNvPr>
          <p:cNvSpPr txBox="1"/>
          <p:nvPr/>
        </p:nvSpPr>
        <p:spPr>
          <a:xfrm>
            <a:off x="1056000" y="1082900"/>
            <a:ext cx="11251687" cy="261610"/>
          </a:xfrm>
          <a:prstGeom prst="rect">
            <a:avLst/>
          </a:prstGeom>
          <a:noFill/>
        </p:spPr>
        <p:txBody>
          <a:bodyPr wrap="square">
            <a:spAutoFit/>
          </a:bodyPr>
          <a:lstStyle/>
          <a:p>
            <a:pPr lvl="1"/>
            <a:r>
              <a:rPr lang="de-DE" altLang="de-DE" sz="1100" dirty="0"/>
              <a:t>„</a:t>
            </a:r>
            <a:r>
              <a:rPr lang="en-US" altLang="de-DE" sz="1100" dirty="0"/>
              <a:t>Statement by the German Particle Physics Community as Input to the Update of the European Strategy for Particle Physics” [</a:t>
            </a:r>
            <a:r>
              <a:rPr lang="en-US" altLang="de-DE" sz="1100" dirty="0">
                <a:hlinkClick r:id="rId2">
                  <a:extLst>
                    <a:ext uri="{A12FA001-AC4F-418D-AE19-62706E023703}">
                      <ahyp:hlinkClr xmlns:ahyp="http://schemas.microsoft.com/office/drawing/2018/hyperlinkcolor" val="tx"/>
                    </a:ext>
                  </a:extLst>
                </a:hlinkClick>
              </a:rPr>
              <a:t>https://www.ketweb.de/stellungnahmen/</a:t>
            </a:r>
            <a:r>
              <a:rPr lang="en-US" altLang="de-DE" sz="1100" dirty="0"/>
              <a:t>]</a:t>
            </a:r>
          </a:p>
        </p:txBody>
      </p:sp>
      <p:grpSp>
        <p:nvGrpSpPr>
          <p:cNvPr id="18" name="Gruppieren 17">
            <a:extLst>
              <a:ext uri="{FF2B5EF4-FFF2-40B4-BE49-F238E27FC236}">
                <a16:creationId xmlns:a16="http://schemas.microsoft.com/office/drawing/2014/main" id="{8E28BABD-AC26-93C5-E5EE-BC1F8FEFA408}"/>
              </a:ext>
            </a:extLst>
          </p:cNvPr>
          <p:cNvGrpSpPr/>
          <p:nvPr/>
        </p:nvGrpSpPr>
        <p:grpSpPr>
          <a:xfrm>
            <a:off x="1553765" y="1344511"/>
            <a:ext cx="9726235" cy="5148364"/>
            <a:chOff x="1553765" y="1221399"/>
            <a:chExt cx="10013418" cy="5271476"/>
          </a:xfrm>
        </p:grpSpPr>
        <p:grpSp>
          <p:nvGrpSpPr>
            <p:cNvPr id="9" name="Gruppieren 8">
              <a:extLst>
                <a:ext uri="{FF2B5EF4-FFF2-40B4-BE49-F238E27FC236}">
                  <a16:creationId xmlns:a16="http://schemas.microsoft.com/office/drawing/2014/main" id="{AE885CEC-0240-604D-8CAB-A5545F207B02}"/>
                </a:ext>
              </a:extLst>
            </p:cNvPr>
            <p:cNvGrpSpPr/>
            <p:nvPr/>
          </p:nvGrpSpPr>
          <p:grpSpPr>
            <a:xfrm>
              <a:off x="1553765" y="3486006"/>
              <a:ext cx="4847065" cy="2966994"/>
              <a:chOff x="168935" y="1182043"/>
              <a:chExt cx="6335065" cy="3877831"/>
            </a:xfrm>
          </p:grpSpPr>
          <p:pic>
            <p:nvPicPr>
              <p:cNvPr id="7" name="Grafik 6">
                <a:extLst>
                  <a:ext uri="{FF2B5EF4-FFF2-40B4-BE49-F238E27FC236}">
                    <a16:creationId xmlns:a16="http://schemas.microsoft.com/office/drawing/2014/main" id="{FDF27EF9-DC3D-D548-0CED-0E61E6FB7E8F}"/>
                  </a:ext>
                </a:extLst>
              </p:cNvPr>
              <p:cNvPicPr>
                <a:picLocks noChangeAspect="1"/>
              </p:cNvPicPr>
              <p:nvPr/>
            </p:nvPicPr>
            <p:blipFill>
              <a:blip r:embed="rId3"/>
              <a:stretch>
                <a:fillRect/>
              </a:stretch>
            </p:blipFill>
            <p:spPr>
              <a:xfrm>
                <a:off x="192000" y="1182043"/>
                <a:ext cx="6312000" cy="2436711"/>
              </a:xfrm>
              <a:prstGeom prst="rect">
                <a:avLst/>
              </a:prstGeom>
            </p:spPr>
          </p:pic>
          <p:pic>
            <p:nvPicPr>
              <p:cNvPr id="8" name="Grafik 7">
                <a:extLst>
                  <a:ext uri="{FF2B5EF4-FFF2-40B4-BE49-F238E27FC236}">
                    <a16:creationId xmlns:a16="http://schemas.microsoft.com/office/drawing/2014/main" id="{3DE0B301-E295-A9CD-6BFE-811B12350F34}"/>
                  </a:ext>
                </a:extLst>
              </p:cNvPr>
              <p:cNvPicPr>
                <a:picLocks noChangeAspect="1"/>
              </p:cNvPicPr>
              <p:nvPr/>
            </p:nvPicPr>
            <p:blipFill>
              <a:blip r:embed="rId4"/>
              <a:srcRect b="47427"/>
              <a:stretch/>
            </p:blipFill>
            <p:spPr>
              <a:xfrm>
                <a:off x="168935" y="3573001"/>
                <a:ext cx="6312001" cy="1486873"/>
              </a:xfrm>
              <a:prstGeom prst="rect">
                <a:avLst/>
              </a:prstGeom>
            </p:spPr>
          </p:pic>
        </p:grpSp>
        <p:pic>
          <p:nvPicPr>
            <p:cNvPr id="10" name="Grafik 9">
              <a:extLst>
                <a:ext uri="{FF2B5EF4-FFF2-40B4-BE49-F238E27FC236}">
                  <a16:creationId xmlns:a16="http://schemas.microsoft.com/office/drawing/2014/main" id="{7FD00FB8-DCC0-733C-7001-5A8C25C534BF}"/>
                </a:ext>
              </a:extLst>
            </p:cNvPr>
            <p:cNvPicPr>
              <a:picLocks noChangeAspect="1"/>
            </p:cNvPicPr>
            <p:nvPr/>
          </p:nvPicPr>
          <p:blipFill>
            <a:blip r:embed="rId5"/>
            <a:stretch>
              <a:fillRect/>
            </a:stretch>
          </p:blipFill>
          <p:spPr>
            <a:xfrm>
              <a:off x="6737765" y="2236550"/>
              <a:ext cx="4751999" cy="2334950"/>
            </a:xfrm>
            <a:prstGeom prst="rect">
              <a:avLst/>
            </a:prstGeom>
          </p:spPr>
        </p:pic>
        <p:pic>
          <p:nvPicPr>
            <p:cNvPr id="11" name="Grafik 10">
              <a:extLst>
                <a:ext uri="{FF2B5EF4-FFF2-40B4-BE49-F238E27FC236}">
                  <a16:creationId xmlns:a16="http://schemas.microsoft.com/office/drawing/2014/main" id="{0A799E9E-9B9B-54BB-2112-95A841A1FB67}"/>
                </a:ext>
              </a:extLst>
            </p:cNvPr>
            <p:cNvPicPr>
              <a:picLocks noChangeAspect="1"/>
            </p:cNvPicPr>
            <p:nvPr/>
          </p:nvPicPr>
          <p:blipFill>
            <a:blip r:embed="rId6"/>
            <a:stretch>
              <a:fillRect/>
            </a:stretch>
          </p:blipFill>
          <p:spPr>
            <a:xfrm>
              <a:off x="6720118" y="4571500"/>
              <a:ext cx="4769645" cy="1921375"/>
            </a:xfrm>
            <a:prstGeom prst="rect">
              <a:avLst/>
            </a:prstGeom>
          </p:spPr>
        </p:pic>
        <p:pic>
          <p:nvPicPr>
            <p:cNvPr id="14" name="Grafik 13">
              <a:extLst>
                <a:ext uri="{FF2B5EF4-FFF2-40B4-BE49-F238E27FC236}">
                  <a16:creationId xmlns:a16="http://schemas.microsoft.com/office/drawing/2014/main" id="{7E31735B-F8DF-B376-516E-41D2BCDFD1CA}"/>
                </a:ext>
              </a:extLst>
            </p:cNvPr>
            <p:cNvPicPr>
              <a:picLocks noChangeAspect="1"/>
            </p:cNvPicPr>
            <p:nvPr/>
          </p:nvPicPr>
          <p:blipFill>
            <a:blip r:embed="rId7"/>
            <a:stretch>
              <a:fillRect/>
            </a:stretch>
          </p:blipFill>
          <p:spPr>
            <a:xfrm>
              <a:off x="1596076" y="1413000"/>
              <a:ext cx="4801665" cy="2052745"/>
            </a:xfrm>
            <a:prstGeom prst="rect">
              <a:avLst/>
            </a:prstGeom>
          </p:spPr>
        </p:pic>
        <p:pic>
          <p:nvPicPr>
            <p:cNvPr id="17" name="Grafik 16">
              <a:extLst>
                <a:ext uri="{FF2B5EF4-FFF2-40B4-BE49-F238E27FC236}">
                  <a16:creationId xmlns:a16="http://schemas.microsoft.com/office/drawing/2014/main" id="{ADE50EB0-8DAF-17E7-A071-BC7F3C4FFD03}"/>
                </a:ext>
              </a:extLst>
            </p:cNvPr>
            <p:cNvPicPr>
              <a:picLocks noChangeAspect="1"/>
            </p:cNvPicPr>
            <p:nvPr/>
          </p:nvPicPr>
          <p:blipFill>
            <a:blip r:embed="rId4"/>
            <a:srcRect t="54456"/>
            <a:stretch/>
          </p:blipFill>
          <p:spPr>
            <a:xfrm>
              <a:off x="6737765" y="1221399"/>
              <a:ext cx="4829418" cy="985522"/>
            </a:xfrm>
            <a:prstGeom prst="rect">
              <a:avLst/>
            </a:prstGeom>
          </p:spPr>
        </p:pic>
      </p:grpSp>
    </p:spTree>
    <p:extLst>
      <p:ext uri="{BB962C8B-B14F-4D97-AF65-F5344CB8AC3E}">
        <p14:creationId xmlns:p14="http://schemas.microsoft.com/office/powerpoint/2010/main" val="106299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E75FD8-E471-6983-FD96-9D040AFD1192}"/>
              </a:ext>
            </a:extLst>
          </p:cNvPr>
          <p:cNvSpPr>
            <a:spLocks noGrp="1"/>
          </p:cNvSpPr>
          <p:nvPr>
            <p:ph type="title"/>
          </p:nvPr>
        </p:nvSpPr>
        <p:spPr/>
        <p:txBody>
          <a:bodyPr/>
          <a:lstStyle/>
          <a:p>
            <a:r>
              <a:rPr lang="de-DE" dirty="0" err="1"/>
              <a:t>Election</a:t>
            </a:r>
            <a:r>
              <a:rPr lang="de-DE" dirty="0"/>
              <a:t> of a </a:t>
            </a:r>
            <a:r>
              <a:rPr lang="de-DE" dirty="0" err="1"/>
              <a:t>new</a:t>
            </a:r>
            <a:r>
              <a:rPr lang="de-DE" dirty="0"/>
              <a:t> KET for the </a:t>
            </a:r>
            <a:r>
              <a:rPr lang="de-DE" dirty="0" err="1"/>
              <a:t>period</a:t>
            </a:r>
            <a:r>
              <a:rPr lang="de-DE" dirty="0"/>
              <a:t> 11/24-11/27</a:t>
            </a:r>
          </a:p>
        </p:txBody>
      </p:sp>
      <p:sp>
        <p:nvSpPr>
          <p:cNvPr id="3" name="Inhaltsplatzhalter 2">
            <a:extLst>
              <a:ext uri="{FF2B5EF4-FFF2-40B4-BE49-F238E27FC236}">
                <a16:creationId xmlns:a16="http://schemas.microsoft.com/office/drawing/2014/main" id="{4DF30890-9882-5B38-B55C-FF22B7A05F6C}"/>
              </a:ext>
            </a:extLst>
          </p:cNvPr>
          <p:cNvSpPr>
            <a:spLocks noGrp="1"/>
          </p:cNvSpPr>
          <p:nvPr>
            <p:ph idx="1"/>
          </p:nvPr>
        </p:nvSpPr>
        <p:spPr>
          <a:xfrm>
            <a:off x="1559058" y="1197000"/>
            <a:ext cx="10515600" cy="4895999"/>
          </a:xfrm>
        </p:spPr>
        <p:txBody>
          <a:bodyPr>
            <a:normAutofit/>
          </a:bodyPr>
          <a:lstStyle/>
          <a:p>
            <a:r>
              <a:rPr lang="de-DE" sz="1800" b="1" i="0" u="none" strike="noStrike" baseline="0" dirty="0" err="1">
                <a:latin typeface="AAAAAC+Aptos"/>
              </a:rPr>
              <a:t>Eligible</a:t>
            </a:r>
            <a:r>
              <a:rPr lang="de-DE" sz="1800" b="1" i="0" u="none" strike="noStrike" baseline="0" dirty="0">
                <a:latin typeface="AAAAAC+Aptos"/>
              </a:rPr>
              <a:t> </a:t>
            </a:r>
            <a:r>
              <a:rPr lang="de-DE" sz="1800" b="1" i="0" u="none" strike="noStrike" baseline="0" dirty="0" err="1">
                <a:latin typeface="AAAAAC+Aptos"/>
              </a:rPr>
              <a:t>voters</a:t>
            </a:r>
            <a:r>
              <a:rPr lang="de-DE" sz="1800" b="1" i="0" u="none" strike="noStrike" baseline="0" dirty="0">
                <a:latin typeface="AAAAAC+Aptos"/>
              </a:rPr>
              <a:t>: 1.179</a:t>
            </a:r>
            <a:r>
              <a:rPr lang="de-DE" sz="1800" b="0" i="0" u="none" strike="noStrike" baseline="0" dirty="0">
                <a:solidFill>
                  <a:srgbClr val="000000"/>
                </a:solidFill>
                <a:latin typeface="AAAAAC+Aptos"/>
              </a:rPr>
              <a:t>, </a:t>
            </a:r>
            <a:r>
              <a:rPr lang="de-DE" sz="1800" dirty="0" err="1">
                <a:solidFill>
                  <a:srgbClr val="000000"/>
                </a:solidFill>
                <a:latin typeface="AAAAAC+Aptos"/>
              </a:rPr>
              <a:t>v</a:t>
            </a:r>
            <a:r>
              <a:rPr lang="de-DE" sz="1800" b="0" i="0" u="none" strike="noStrike" baseline="0" dirty="0" err="1">
                <a:solidFill>
                  <a:srgbClr val="000000"/>
                </a:solidFill>
                <a:latin typeface="AAAAAC+Aptos"/>
              </a:rPr>
              <a:t>oter</a:t>
            </a:r>
            <a:r>
              <a:rPr lang="de-DE" sz="1800" b="0" i="0" u="none" strike="noStrike" baseline="0" dirty="0">
                <a:solidFill>
                  <a:srgbClr val="000000"/>
                </a:solidFill>
                <a:latin typeface="AAAAAC+Aptos"/>
              </a:rPr>
              <a:t> </a:t>
            </a:r>
            <a:r>
              <a:rPr lang="de-DE" sz="1800" b="0" i="0" u="none" strike="noStrike" baseline="0" dirty="0" err="1">
                <a:solidFill>
                  <a:srgbClr val="000000"/>
                </a:solidFill>
                <a:latin typeface="AAAAAC+Aptos"/>
              </a:rPr>
              <a:t>participation</a:t>
            </a:r>
            <a:r>
              <a:rPr lang="de-DE" sz="1800" b="0" i="0" u="none" strike="noStrike" baseline="0" dirty="0">
                <a:solidFill>
                  <a:srgbClr val="000000"/>
                </a:solidFill>
                <a:latin typeface="AAAAAC+Aptos"/>
              </a:rPr>
              <a:t>: 382 Personen (</a:t>
            </a:r>
            <a:r>
              <a:rPr lang="de-DE" sz="1800" b="1" i="0" u="none" strike="noStrike" baseline="0" dirty="0">
                <a:solidFill>
                  <a:srgbClr val="000000"/>
                </a:solidFill>
                <a:latin typeface="AAAAAC+Aptos"/>
              </a:rPr>
              <a:t>32.4 %</a:t>
            </a:r>
            <a:r>
              <a:rPr lang="de-DE" sz="1800" b="0" i="0" u="none" strike="noStrike" baseline="0" dirty="0">
                <a:solidFill>
                  <a:srgbClr val="000000"/>
                </a:solidFill>
                <a:latin typeface="AAAAAC+Aptos"/>
              </a:rPr>
              <a:t>) (</a:t>
            </a:r>
            <a:r>
              <a:rPr lang="de-DE" sz="1800" b="0" i="0" u="none" strike="noStrike" baseline="0" dirty="0" err="1">
                <a:solidFill>
                  <a:srgbClr val="000000"/>
                </a:solidFill>
                <a:latin typeface="AAAAAC+Aptos"/>
              </a:rPr>
              <a:t>voter</a:t>
            </a:r>
            <a:r>
              <a:rPr lang="de-DE" sz="1800" b="0" i="0" u="none" strike="noStrike" baseline="0" dirty="0">
                <a:solidFill>
                  <a:srgbClr val="000000"/>
                </a:solidFill>
                <a:latin typeface="AAAAAC+Aptos"/>
              </a:rPr>
              <a:t> </a:t>
            </a:r>
            <a:r>
              <a:rPr lang="de-DE" sz="1800" b="0" i="0" u="none" strike="noStrike" baseline="0" dirty="0" err="1">
                <a:solidFill>
                  <a:srgbClr val="000000"/>
                </a:solidFill>
                <a:latin typeface="AAAAAC+Aptos"/>
              </a:rPr>
              <a:t>participation</a:t>
            </a:r>
            <a:r>
              <a:rPr lang="de-DE" sz="1800" b="0" i="0" u="none" strike="noStrike" baseline="0" dirty="0">
                <a:solidFill>
                  <a:srgbClr val="000000"/>
                </a:solidFill>
                <a:latin typeface="AAAAAC+Aptos"/>
              </a:rPr>
              <a:t> in 2021: 27.7%)</a:t>
            </a:r>
            <a:br>
              <a:rPr lang="de-DE" sz="1800" b="0" i="0" u="none" strike="noStrike" baseline="0" dirty="0">
                <a:solidFill>
                  <a:srgbClr val="000000"/>
                </a:solidFill>
                <a:latin typeface="AAAAAC+Aptos"/>
              </a:rPr>
            </a:br>
            <a:endParaRPr lang="de-DE" sz="1800" b="0" i="0" u="none" strike="noStrike" baseline="0" dirty="0">
              <a:solidFill>
                <a:srgbClr val="000000"/>
              </a:solidFill>
              <a:latin typeface="AAAAAC+Aptos"/>
            </a:endParaRPr>
          </a:p>
          <a:p>
            <a:r>
              <a:rPr lang="de-DE" sz="1800" b="1" dirty="0" err="1">
                <a:solidFill>
                  <a:srgbClr val="00AEEF"/>
                </a:solidFill>
                <a:latin typeface="AAAAAC+Aptos"/>
              </a:rPr>
              <a:t>Election</a:t>
            </a:r>
            <a:r>
              <a:rPr lang="de-DE" sz="1800" b="1" dirty="0">
                <a:solidFill>
                  <a:srgbClr val="00AEEF"/>
                </a:solidFill>
                <a:latin typeface="AAAAAC+Aptos"/>
              </a:rPr>
              <a:t> </a:t>
            </a:r>
            <a:r>
              <a:rPr lang="de-DE" sz="1800" b="1" dirty="0" err="1">
                <a:solidFill>
                  <a:srgbClr val="00AEEF"/>
                </a:solidFill>
                <a:latin typeface="AAAAAC+Aptos"/>
              </a:rPr>
              <a:t>result</a:t>
            </a:r>
            <a:r>
              <a:rPr lang="de-DE" sz="1800" dirty="0">
                <a:solidFill>
                  <a:srgbClr val="00AEEF"/>
                </a:solidFill>
                <a:latin typeface="AAAAAC+Aptos"/>
              </a:rPr>
              <a:t>:</a:t>
            </a:r>
            <a:endParaRPr lang="de-DE" sz="1800"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 Wahlkreis 1 (Nord):               </a:t>
            </a:r>
            <a:r>
              <a:rPr lang="de-DE" b="1"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Ariane Frey </a:t>
            </a:r>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(Gregor Kasieczka)</a:t>
            </a:r>
          </a:p>
          <a:p>
            <a:pPr lvl="1"/>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 Wahlkreis 2 (Mitte):              </a:t>
            </a:r>
            <a:r>
              <a:rPr lang="de-DE" b="1"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Johannes Albrecht </a:t>
            </a:r>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(Markus Cristinziani)</a:t>
            </a:r>
          </a:p>
          <a:p>
            <a:pPr lvl="1"/>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 Wahlkreis 3 (West):               </a:t>
            </a:r>
            <a:r>
              <a:rPr lang="de-DE" b="1"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Lutz Feld </a:t>
            </a:r>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(Philip Bechtle)</a:t>
            </a:r>
          </a:p>
          <a:p>
            <a:pPr lvl="1"/>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 Wahlkreis 4 (Südost):            </a:t>
            </a:r>
            <a:r>
              <a:rPr lang="de-DE" b="1"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Thomas Kuhr </a:t>
            </a:r>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(Otmar Biebel)</a:t>
            </a:r>
          </a:p>
          <a:p>
            <a:pPr lvl="1"/>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 Wahlkreis 5 (Südwest):         </a:t>
            </a:r>
            <a:r>
              <a:rPr lang="de-DE" b="1"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Monica </a:t>
            </a:r>
            <a:r>
              <a:rPr lang="de-DE" b="1" kern="100" dirty="0" err="1">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Dunford</a:t>
            </a:r>
            <a:r>
              <a:rPr lang="de-DE" b="1"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(Markus Klute)</a:t>
            </a:r>
          </a:p>
          <a:p>
            <a:pPr lvl="1"/>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 Wahlkreis 6 (CERN):              </a:t>
            </a:r>
            <a:r>
              <a:rPr lang="de-DE" b="1"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Michael </a:t>
            </a:r>
            <a:r>
              <a:rPr lang="de-DE" b="1" kern="100" dirty="0" err="1">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Dührssen-Debling</a:t>
            </a:r>
            <a:r>
              <a:rPr lang="de-DE" b="1"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(Andre Sailer)</a:t>
            </a:r>
          </a:p>
          <a:p>
            <a:pPr lvl="1"/>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 Wahlkreis 7 (DESY):               </a:t>
            </a:r>
            <a:r>
              <a:rPr lang="de-DE" b="1"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Freya Blekman </a:t>
            </a:r>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(Frank Gäde)</a:t>
            </a:r>
          </a:p>
          <a:p>
            <a:pPr lvl="1"/>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 Wahlkreis 8 (Theorie-Nord):</a:t>
            </a:r>
            <a:r>
              <a:rPr lang="de-DE" b="1"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Gudrun Hiller </a:t>
            </a:r>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(Christophe </a:t>
            </a:r>
            <a:r>
              <a:rPr lang="de-DE" kern="100" dirty="0" err="1">
                <a:effectLst/>
                <a:latin typeface="Calibri" panose="020F0502020204030204" pitchFamily="34" charset="0"/>
                <a:ea typeface="Times New Roman" panose="02020603050405020304" pitchFamily="18" charset="0"/>
                <a:cs typeface="Times New Roman" panose="02020603050405020304" pitchFamily="18" charset="0"/>
              </a:rPr>
              <a:t>Grojean</a:t>
            </a:r>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a:t>
            </a:r>
          </a:p>
          <a:p>
            <a:pPr lvl="1"/>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 Wahlkreis 9 (Theorie-Süd):  </a:t>
            </a:r>
            <a:r>
              <a:rPr lang="de-DE" b="1" kern="100" dirty="0">
                <a:solidFill>
                  <a:srgbClr val="00AEEF"/>
                </a:solidFill>
                <a:effectLst/>
                <a:latin typeface="Calibri" panose="020F0502020204030204" pitchFamily="34" charset="0"/>
                <a:ea typeface="Times New Roman" panose="02020603050405020304" pitchFamily="18" charset="0"/>
                <a:cs typeface="Times New Roman" panose="02020603050405020304" pitchFamily="18" charset="0"/>
              </a:rPr>
              <a:t>Margarete Mühlleitner </a:t>
            </a:r>
            <a:r>
              <a:rPr lang="de-DE" kern="100" dirty="0">
                <a:effectLst/>
                <a:latin typeface="Calibri" panose="020F0502020204030204" pitchFamily="34" charset="0"/>
                <a:ea typeface="Times New Roman" panose="02020603050405020304" pitchFamily="18" charset="0"/>
                <a:cs typeface="Times New Roman" panose="02020603050405020304" pitchFamily="18" charset="0"/>
              </a:rPr>
              <a:t>(Tilman Plehn)</a:t>
            </a:r>
          </a:p>
          <a:p>
            <a:pPr marL="457200" lvl="1" indent="0">
              <a:buNone/>
            </a:pP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(The person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given</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in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parenthesis</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will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become</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member</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of KET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if</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the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presently</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elected</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member</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leaves</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KET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permanently</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before</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the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three</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year</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term</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de-DE" sz="1200" kern="100" dirty="0" err="1">
                <a:effectLst/>
                <a:latin typeface="Calibri" panose="020F0502020204030204" pitchFamily="34" charset="0"/>
                <a:ea typeface="Times New Roman" panose="02020603050405020304" pitchFamily="18" charset="0"/>
                <a:cs typeface="Times New Roman" panose="02020603050405020304" pitchFamily="18" charset="0"/>
              </a:rPr>
              <a:t>finishes</a:t>
            </a:r>
            <a:r>
              <a:rPr lang="de-DE" sz="1200" kern="100" dirty="0">
                <a:effectLst/>
                <a:latin typeface="Calibri" panose="020F0502020204030204" pitchFamily="34" charset="0"/>
                <a:ea typeface="Times New Roman" panose="02020603050405020304" pitchFamily="18" charset="0"/>
                <a:cs typeface="Times New Roman" panose="02020603050405020304" pitchFamily="18" charset="0"/>
              </a:rPr>
              <a:t>.)</a:t>
            </a:r>
          </a:p>
          <a:p>
            <a:pPr marL="457200" lvl="1" indent="0">
              <a:buNone/>
            </a:pPr>
            <a:endParaRPr lang="de-DE" sz="1200" kern="100" dirty="0">
              <a:latin typeface="Calibri" panose="020F0502020204030204" pitchFamily="34" charset="0"/>
              <a:ea typeface="Times New Roman" panose="02020603050405020304" pitchFamily="18" charset="0"/>
              <a:cs typeface="Times New Roman" panose="02020603050405020304" pitchFamily="18" charset="0"/>
            </a:endParaRPr>
          </a:p>
          <a:p>
            <a:r>
              <a:rPr lang="de-DE" sz="1800" dirty="0">
                <a:latin typeface="AAAAAC+Aptos"/>
              </a:rPr>
              <a:t>The </a:t>
            </a:r>
            <a:r>
              <a:rPr lang="de-DE" sz="1800" dirty="0" err="1">
                <a:latin typeface="AAAAAC+Aptos"/>
              </a:rPr>
              <a:t>new</a:t>
            </a:r>
            <a:r>
              <a:rPr lang="de-DE" sz="1800" dirty="0">
                <a:latin typeface="AAAAAC+Aptos"/>
              </a:rPr>
              <a:t> KET </a:t>
            </a:r>
            <a:r>
              <a:rPr lang="de-DE" sz="1800" dirty="0" err="1">
                <a:latin typeface="AAAAAC+Aptos"/>
              </a:rPr>
              <a:t>has</a:t>
            </a:r>
            <a:r>
              <a:rPr lang="de-DE" sz="1800" dirty="0">
                <a:latin typeface="AAAAAC+Aptos"/>
              </a:rPr>
              <a:t> </a:t>
            </a:r>
            <a:r>
              <a:rPr lang="de-DE" sz="1800" dirty="0" err="1">
                <a:latin typeface="AAAAAC+Aptos"/>
              </a:rPr>
              <a:t>elected</a:t>
            </a:r>
            <a:r>
              <a:rPr lang="de-DE" sz="1800" dirty="0">
                <a:latin typeface="AAAAAC+Aptos"/>
              </a:rPr>
              <a:t> a </a:t>
            </a:r>
            <a:r>
              <a:rPr lang="de-DE" sz="1800" dirty="0" err="1">
                <a:latin typeface="AAAAAC+Aptos"/>
              </a:rPr>
              <a:t>chair</a:t>
            </a:r>
            <a:r>
              <a:rPr lang="de-DE" sz="1800" dirty="0">
                <a:latin typeface="AAAAAC+Aptos"/>
              </a:rPr>
              <a:t> and a </a:t>
            </a:r>
            <a:r>
              <a:rPr lang="de-DE" sz="1800" dirty="0" err="1">
                <a:latin typeface="AAAAAC+Aptos"/>
              </a:rPr>
              <a:t>deputy</a:t>
            </a:r>
            <a:r>
              <a:rPr lang="de-DE" sz="1800" dirty="0">
                <a:latin typeface="AAAAAC+Aptos"/>
              </a:rPr>
              <a:t>: </a:t>
            </a:r>
            <a:r>
              <a:rPr lang="de-DE" sz="1800" kern="100" dirty="0">
                <a:latin typeface="Calibri" panose="020F0502020204030204" pitchFamily="34" charset="0"/>
                <a:ea typeface="Times New Roman" panose="02020603050405020304" pitchFamily="18" charset="0"/>
                <a:cs typeface="Times New Roman" panose="02020603050405020304" pitchFamily="18" charset="0"/>
              </a:rPr>
              <a:t>Lutz Feld and Margarete Mühlleitner </a:t>
            </a:r>
            <a:endParaRPr lang="de-DE" sz="1800" dirty="0">
              <a:latin typeface="AAAAAC+Aptos"/>
            </a:endParaRPr>
          </a:p>
        </p:txBody>
      </p:sp>
      <p:sp>
        <p:nvSpPr>
          <p:cNvPr id="4" name="Datumsplatzhalter 3">
            <a:extLst>
              <a:ext uri="{FF2B5EF4-FFF2-40B4-BE49-F238E27FC236}">
                <a16:creationId xmlns:a16="http://schemas.microsoft.com/office/drawing/2014/main" id="{FDB04715-FCFE-914B-A862-3D0BAAD68F18}"/>
              </a:ext>
            </a:extLst>
          </p:cNvPr>
          <p:cNvSpPr>
            <a:spLocks noGrp="1"/>
          </p:cNvSpPr>
          <p:nvPr>
            <p:ph type="dt" sz="half" idx="10"/>
          </p:nvPr>
        </p:nvSpPr>
        <p:spPr/>
        <p:txBody>
          <a:bodyPr/>
          <a:lstStyle/>
          <a:p>
            <a:r>
              <a:rPr lang="de-DE"/>
              <a:t>3.4.2025</a:t>
            </a:r>
            <a:endParaRPr lang="en-GB" dirty="0"/>
          </a:p>
        </p:txBody>
      </p:sp>
      <p:sp>
        <p:nvSpPr>
          <p:cNvPr id="5" name="Fußzeilenplatzhalter 4">
            <a:extLst>
              <a:ext uri="{FF2B5EF4-FFF2-40B4-BE49-F238E27FC236}">
                <a16:creationId xmlns:a16="http://schemas.microsoft.com/office/drawing/2014/main" id="{A9223384-80D5-BF2C-2A75-AEFB1BE9E459}"/>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42EC9582-4737-E1D8-554D-DCA5CDA89C6A}"/>
              </a:ext>
            </a:extLst>
          </p:cNvPr>
          <p:cNvSpPr>
            <a:spLocks noGrp="1"/>
          </p:cNvSpPr>
          <p:nvPr>
            <p:ph type="sldNum" sz="quarter" idx="12"/>
          </p:nvPr>
        </p:nvSpPr>
        <p:spPr/>
        <p:txBody>
          <a:bodyPr/>
          <a:lstStyle/>
          <a:p>
            <a:fld id="{685E581A-7CE5-4B1E-A890-863265EC3CDC}" type="slidenum">
              <a:rPr lang="en-GB" smtClean="0"/>
              <a:pPr/>
              <a:t>2</a:t>
            </a:fld>
            <a:endParaRPr lang="en-GB" dirty="0"/>
          </a:p>
        </p:txBody>
      </p:sp>
    </p:spTree>
    <p:extLst>
      <p:ext uri="{BB962C8B-B14F-4D97-AF65-F5344CB8AC3E}">
        <p14:creationId xmlns:p14="http://schemas.microsoft.com/office/powerpoint/2010/main" val="187429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32F2C-A36E-0BA1-46EB-BAFFF07962BD}"/>
            </a:ext>
          </a:extLst>
        </p:cNvPr>
        <p:cNvGrpSpPr/>
        <p:nvPr/>
      </p:nvGrpSpPr>
      <p:grpSpPr>
        <a:xfrm>
          <a:off x="0" y="0"/>
          <a:ext cx="0" cy="0"/>
          <a:chOff x="0" y="0"/>
          <a:chExt cx="0" cy="0"/>
        </a:xfrm>
      </p:grpSpPr>
      <p:graphicFrame>
        <p:nvGraphicFramePr>
          <p:cNvPr id="19" name="Tabelle 18">
            <a:extLst>
              <a:ext uri="{FF2B5EF4-FFF2-40B4-BE49-F238E27FC236}">
                <a16:creationId xmlns:a16="http://schemas.microsoft.com/office/drawing/2014/main" id="{AA0E2FCD-A997-7E90-20E1-ECF5D6C2D0A5}"/>
              </a:ext>
            </a:extLst>
          </p:cNvPr>
          <p:cNvGraphicFramePr>
            <a:graphicFrameLocks noGrp="1"/>
          </p:cNvGraphicFramePr>
          <p:nvPr>
            <p:extLst>
              <p:ext uri="{D42A27DB-BD31-4B8C-83A1-F6EECF244321}">
                <p14:modId xmlns:p14="http://schemas.microsoft.com/office/powerpoint/2010/main" val="1110599429"/>
              </p:ext>
            </p:extLst>
          </p:nvPr>
        </p:nvGraphicFramePr>
        <p:xfrm>
          <a:off x="5599316" y="1100696"/>
          <a:ext cx="6696000" cy="5392179"/>
        </p:xfrm>
        <a:graphic>
          <a:graphicData uri="http://schemas.openxmlformats.org/drawingml/2006/table">
            <a:tbl>
              <a:tblPr firstRow="1" bandRow="1">
                <a:tableStyleId>{5940675A-B579-460E-94D1-54222C63F5DA}</a:tableStyleId>
              </a:tblPr>
              <a:tblGrid>
                <a:gridCol w="1800000">
                  <a:extLst>
                    <a:ext uri="{9D8B030D-6E8A-4147-A177-3AD203B41FA5}">
                      <a16:colId xmlns:a16="http://schemas.microsoft.com/office/drawing/2014/main" val="2374576477"/>
                    </a:ext>
                  </a:extLst>
                </a:gridCol>
                <a:gridCol w="1548000">
                  <a:extLst>
                    <a:ext uri="{9D8B030D-6E8A-4147-A177-3AD203B41FA5}">
                      <a16:colId xmlns:a16="http://schemas.microsoft.com/office/drawing/2014/main" val="4210531991"/>
                    </a:ext>
                  </a:extLst>
                </a:gridCol>
                <a:gridCol w="1692000">
                  <a:extLst>
                    <a:ext uri="{9D8B030D-6E8A-4147-A177-3AD203B41FA5}">
                      <a16:colId xmlns:a16="http://schemas.microsoft.com/office/drawing/2014/main" val="1688048799"/>
                    </a:ext>
                  </a:extLst>
                </a:gridCol>
                <a:gridCol w="1656000">
                  <a:extLst>
                    <a:ext uri="{9D8B030D-6E8A-4147-A177-3AD203B41FA5}">
                      <a16:colId xmlns:a16="http://schemas.microsoft.com/office/drawing/2014/main" val="1700257647"/>
                    </a:ext>
                  </a:extLst>
                </a:gridCol>
              </a:tblGrid>
              <a:tr h="1797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Klaus Desch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Bonn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CERN Council Delegate</a:t>
                      </a: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Heiko Lacker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Humboldt University Berlin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RECFA Representative</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Johannes Haller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Hamburg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DPG-FV Chair</a:t>
                      </a: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261126850"/>
                  </a:ext>
                </a:extLst>
              </a:tr>
              <a:tr h="1797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Dr. </a:t>
                      </a:r>
                      <a:r>
                        <a:rPr kumimoji="0" lang="en-GB" sz="1200" b="1" i="0" u="none" strike="noStrike" kern="1200" cap="none" spc="0" normalizeH="0" baseline="0" noProof="0" dirty="0">
                          <a:ln>
                            <a:noFill/>
                          </a:ln>
                          <a:solidFill>
                            <a:prstClr val="black"/>
                          </a:solidFill>
                          <a:effectLst/>
                          <a:uLnTx/>
                          <a:uFillTx/>
                          <a:latin typeface="+mn-lt"/>
                          <a:ea typeface="+mn-ea"/>
                          <a:cs typeface="+mn-cs"/>
                        </a:rPr>
                        <a:t>Ties Behnke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Hamburg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DESY FH Director (interim)</a:t>
                      </a: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Marumi Kado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MPP Munich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MPP Director </a:t>
                      </a: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Hans-Christian Schultz-Coulon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Universität Heidelberg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GA Co-Chair</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712467672"/>
                  </a:ext>
                </a:extLst>
              </a:tr>
              <a:tr h="1797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Marc Wenskat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Hamburg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mn-lt"/>
                          <a:ea typeface="+mn-ea"/>
                          <a:cs typeface="+mn-cs"/>
                        </a:rPr>
                        <a:t>KfB</a:t>
                      </a:r>
                      <a:r>
                        <a:rPr kumimoji="0" lang="en-GB" sz="1000" b="0" i="0" u="none" strike="noStrike" kern="1200" cap="none" spc="0" normalizeH="0" baseline="0" noProof="0" dirty="0">
                          <a:ln>
                            <a:noFill/>
                          </a:ln>
                          <a:solidFill>
                            <a:prstClr val="black"/>
                          </a:solidFill>
                          <a:effectLst/>
                          <a:uLnTx/>
                          <a:uFillTx/>
                          <a:latin typeface="+mn-lt"/>
                          <a:ea typeface="+mn-ea"/>
                          <a:cs typeface="+mn-cs"/>
                        </a:rPr>
                        <a:t> Representative</a:t>
                      </a:r>
                      <a:endParaRPr lang="en-GB" dirty="0"/>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Daniel Mohler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Darmstadt  Tech.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mn-lt"/>
                          <a:ea typeface="+mn-ea"/>
                          <a:cs typeface="+mn-cs"/>
                        </a:rPr>
                        <a:t>KHuK</a:t>
                      </a:r>
                      <a:r>
                        <a:rPr kumimoji="0" lang="en-GB" sz="1000" b="0" i="0" u="none" strike="noStrike" kern="1200" cap="none" spc="0" normalizeH="0" baseline="0" noProof="0" dirty="0">
                          <a:ln>
                            <a:noFill/>
                          </a:ln>
                          <a:solidFill>
                            <a:prstClr val="black"/>
                          </a:solidFill>
                          <a:effectLst/>
                          <a:uLnTx/>
                          <a:uFillTx/>
                          <a:latin typeface="+mn-lt"/>
                          <a:ea typeface="+mn-ea"/>
                          <a:cs typeface="+mn-cs"/>
                        </a:rPr>
                        <a:t> Representative</a:t>
                      </a: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Manfred Lindner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MPI-K Heidelberg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KAT Representative</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lang="de-DE" sz="1200" b="1" dirty="0"/>
                        <a:t>Simran Gurdasani</a:t>
                      </a: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DESY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mn-lt"/>
                          <a:ea typeface="+mn-ea"/>
                          <a:cs typeface="+mn-cs"/>
                        </a:rPr>
                        <a:t>yHEP</a:t>
                      </a:r>
                      <a:r>
                        <a:rPr kumimoji="0" lang="en-GB" sz="1000" b="0" i="0" u="none" strike="noStrike" kern="1200" cap="none" spc="0" normalizeH="0" baseline="0" noProof="0" dirty="0">
                          <a:ln>
                            <a:noFill/>
                          </a:ln>
                          <a:solidFill>
                            <a:prstClr val="black"/>
                          </a:solidFill>
                          <a:effectLst/>
                          <a:uLnTx/>
                          <a:uFillTx/>
                          <a:latin typeface="+mn-lt"/>
                          <a:ea typeface="+mn-ea"/>
                          <a:cs typeface="+mn-cs"/>
                        </a:rPr>
                        <a:t> </a:t>
                      </a:r>
                      <a:r>
                        <a:rPr kumimoji="0" lang="en-GB" sz="1000" b="0" i="0" u="none" strike="noStrike" kern="1200" cap="none" spc="0" normalizeH="0" baseline="0" noProof="0" dirty="0" err="1">
                          <a:ln>
                            <a:noFill/>
                          </a:ln>
                          <a:solidFill>
                            <a:prstClr val="black"/>
                          </a:solidFill>
                          <a:effectLst/>
                          <a:uLnTx/>
                          <a:uFillTx/>
                          <a:latin typeface="+mn-lt"/>
                          <a:ea typeface="+mn-ea"/>
                          <a:cs typeface="+mn-cs"/>
                        </a:rPr>
                        <a:t>Representaive</a:t>
                      </a: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269791047"/>
                  </a:ext>
                </a:extLst>
              </a:tr>
            </a:tbl>
          </a:graphicData>
        </a:graphic>
      </p:graphicFrame>
      <p:graphicFrame>
        <p:nvGraphicFramePr>
          <p:cNvPr id="169" name="Tabelle 168">
            <a:extLst>
              <a:ext uri="{FF2B5EF4-FFF2-40B4-BE49-F238E27FC236}">
                <a16:creationId xmlns:a16="http://schemas.microsoft.com/office/drawing/2014/main" id="{8952121E-34B8-4711-97E1-56DD928CE52B}"/>
              </a:ext>
            </a:extLst>
          </p:cNvPr>
          <p:cNvGraphicFramePr>
            <a:graphicFrameLocks noGrp="1"/>
          </p:cNvGraphicFramePr>
          <p:nvPr>
            <p:extLst>
              <p:ext uri="{D42A27DB-BD31-4B8C-83A1-F6EECF244321}">
                <p14:modId xmlns:p14="http://schemas.microsoft.com/office/powerpoint/2010/main" val="3510173034"/>
              </p:ext>
            </p:extLst>
          </p:nvPr>
        </p:nvGraphicFramePr>
        <p:xfrm>
          <a:off x="120000" y="1100696"/>
          <a:ext cx="5472000" cy="5392179"/>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3155873161"/>
                    </a:ext>
                  </a:extLst>
                </a:gridCol>
                <a:gridCol w="1800000">
                  <a:extLst>
                    <a:ext uri="{9D8B030D-6E8A-4147-A177-3AD203B41FA5}">
                      <a16:colId xmlns:a16="http://schemas.microsoft.com/office/drawing/2014/main" val="2212700569"/>
                    </a:ext>
                  </a:extLst>
                </a:gridCol>
                <a:gridCol w="2088000">
                  <a:extLst>
                    <a:ext uri="{9D8B030D-6E8A-4147-A177-3AD203B41FA5}">
                      <a16:colId xmlns:a16="http://schemas.microsoft.com/office/drawing/2014/main" val="935931914"/>
                    </a:ext>
                  </a:extLst>
                </a:gridCol>
              </a:tblGrid>
              <a:tr h="1797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Ariane Frey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Göttingen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KET Member</a:t>
                      </a:r>
                      <a:endParaRPr lang="en-GB" sz="1000" dirty="0"/>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Johannes Albrecht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Dortmund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KET Member</a:t>
                      </a: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Lutz Feld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RWTH Aachen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mn-lt"/>
                          <a:ea typeface="+mn-ea"/>
                          <a:cs typeface="+mn-cs"/>
                        </a:rPr>
                        <a:t>KET Chair</a:t>
                      </a: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261126850"/>
                  </a:ext>
                </a:extLst>
              </a:tr>
              <a:tr h="1797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Thomas Kuhr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LMU Munich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KET Member</a:t>
                      </a:r>
                      <a:endParaRPr lang="en-GB" sz="1000" dirty="0"/>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Monica Dunford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Heidelberg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KET Member</a:t>
                      </a: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Michael </a:t>
                      </a:r>
                      <a:r>
                        <a:rPr kumimoji="0" lang="en-GB" sz="1200" b="1" i="0" u="none" strike="noStrike" kern="1200" cap="none" spc="0" normalizeH="0" baseline="0" noProof="0" dirty="0" err="1">
                          <a:ln>
                            <a:noFill/>
                          </a:ln>
                          <a:solidFill>
                            <a:prstClr val="black"/>
                          </a:solidFill>
                          <a:effectLst/>
                          <a:uLnTx/>
                          <a:uFillTx/>
                          <a:latin typeface="+mn-lt"/>
                          <a:ea typeface="+mn-ea"/>
                          <a:cs typeface="+mn-cs"/>
                        </a:rPr>
                        <a:t>Dührssen-Debling</a:t>
                      </a:r>
                      <a:r>
                        <a:rPr kumimoji="0" lang="en-GB" sz="1200" b="1" i="0" u="none" strike="noStrike" kern="1200" cap="none" spc="0" normalizeH="0" baseline="0" noProof="0" dirty="0">
                          <a:ln>
                            <a:noFill/>
                          </a:ln>
                          <a:solidFill>
                            <a:prstClr val="black"/>
                          </a:solidFill>
                          <a:effectLst/>
                          <a:uLnTx/>
                          <a:uFillTx/>
                          <a:latin typeface="+mn-lt"/>
                          <a:ea typeface="+mn-ea"/>
                          <a:cs typeface="+mn-cs"/>
                        </a:rPr>
                        <a:t> </a:t>
                      </a:r>
                      <a:r>
                        <a:rPr kumimoji="0" lang="en-GB" sz="1000" b="0" i="0" u="none" strike="noStrike" kern="1200" cap="none" spc="0" normalizeH="0" baseline="0" noProof="0" dirty="0">
                          <a:ln>
                            <a:noFill/>
                          </a:ln>
                          <a:solidFill>
                            <a:prstClr val="black"/>
                          </a:solidFill>
                          <a:effectLst/>
                          <a:uLnTx/>
                          <a:uFillTx/>
                          <a:latin typeface="+mn-lt"/>
                          <a:ea typeface="+mn-ea"/>
                          <a:cs typeface="+mn-cs"/>
                        </a:rPr>
                        <a:t>CERN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KET Member</a:t>
                      </a: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712467672"/>
                  </a:ext>
                </a:extLst>
              </a:tr>
              <a:tr h="1797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Freya Blekman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DESY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KET Member</a:t>
                      </a:r>
                      <a:endParaRPr lang="en-GB" sz="1000" dirty="0"/>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Gudrun Hiller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Dortmund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KET Member</a:t>
                      </a:r>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Prof. </a:t>
                      </a:r>
                      <a:r>
                        <a:rPr kumimoji="0" lang="en-GB" sz="1200" b="0" i="0" u="none" strike="noStrike" kern="1200" cap="none" spc="0" normalizeH="0" baseline="0" noProof="0" dirty="0" err="1">
                          <a:ln>
                            <a:noFill/>
                          </a:ln>
                          <a:solidFill>
                            <a:prstClr val="black"/>
                          </a:solidFill>
                          <a:effectLst/>
                          <a:uLnTx/>
                          <a:uFillTx/>
                          <a:latin typeface="+mn-lt"/>
                          <a:ea typeface="+mn-ea"/>
                          <a:cs typeface="+mn-cs"/>
                        </a:rPr>
                        <a:t>Dr.</a:t>
                      </a:r>
                      <a:r>
                        <a:rPr kumimoji="0" lang="en-GB"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mn-ea"/>
                          <a:cs typeface="+mn-cs"/>
                        </a:rPr>
                        <a:t>Margarete Mühlleitner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KIT Karlsruhe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mn-lt"/>
                          <a:ea typeface="+mn-ea"/>
                          <a:cs typeface="+mn-cs"/>
                        </a:rPr>
                        <a:t>KET Deputy Chair</a:t>
                      </a:r>
                      <a:endParaRPr lang="en-GB" b="1" dirty="0"/>
                    </a:p>
                  </a:txBody>
                  <a:tcPr marL="45720" marR="4572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269791047"/>
                  </a:ext>
                </a:extLst>
              </a:tr>
            </a:tbl>
          </a:graphicData>
        </a:graphic>
      </p:graphicFrame>
      <p:sp>
        <p:nvSpPr>
          <p:cNvPr id="2" name="Titel 1">
            <a:extLst>
              <a:ext uri="{FF2B5EF4-FFF2-40B4-BE49-F238E27FC236}">
                <a16:creationId xmlns:a16="http://schemas.microsoft.com/office/drawing/2014/main" id="{629DA04E-F690-857B-EECE-6B81E62637E8}"/>
              </a:ext>
            </a:extLst>
          </p:cNvPr>
          <p:cNvSpPr>
            <a:spLocks noGrp="1"/>
          </p:cNvSpPr>
          <p:nvPr>
            <p:ph type="title"/>
          </p:nvPr>
        </p:nvSpPr>
        <p:spPr/>
        <p:txBody>
          <a:bodyPr/>
          <a:lstStyle/>
          <a:p>
            <a:r>
              <a:rPr lang="en-GB" dirty="0"/>
              <a:t>KET members (2024-2027)</a:t>
            </a:r>
          </a:p>
        </p:txBody>
      </p:sp>
      <p:sp>
        <p:nvSpPr>
          <p:cNvPr id="5" name="Foliennummernplatzhalter 4">
            <a:extLst>
              <a:ext uri="{FF2B5EF4-FFF2-40B4-BE49-F238E27FC236}">
                <a16:creationId xmlns:a16="http://schemas.microsoft.com/office/drawing/2014/main" id="{1AF61F40-27CE-1D36-8816-12CDAADF422B}"/>
              </a:ext>
            </a:extLst>
          </p:cNvPr>
          <p:cNvSpPr>
            <a:spLocks noGrp="1"/>
          </p:cNvSpPr>
          <p:nvPr>
            <p:ph type="sldNum" sz="quarter" idx="12"/>
          </p:nvPr>
        </p:nvSpPr>
        <p:spPr/>
        <p:txBody>
          <a:bodyPr/>
          <a:lstStyle/>
          <a:p>
            <a:fld id="{FA0956A7-E96B-4D44-952A-9272AF2558B2}" type="slidenum">
              <a:rPr lang="en-GB" smtClean="0"/>
              <a:t>3</a:t>
            </a:fld>
            <a:endParaRPr lang="en-GB" dirty="0"/>
          </a:p>
        </p:txBody>
      </p:sp>
      <p:pic>
        <p:nvPicPr>
          <p:cNvPr id="190" name="Grafik 189">
            <a:extLst>
              <a:ext uri="{FF2B5EF4-FFF2-40B4-BE49-F238E27FC236}">
                <a16:creationId xmlns:a16="http://schemas.microsoft.com/office/drawing/2014/main" id="{D2B66EC6-802E-C404-05D2-BB0FFA34F37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63045" y="2942580"/>
            <a:ext cx="883248" cy="1177664"/>
          </a:xfrm>
          <a:prstGeom prst="rect">
            <a:avLst/>
          </a:prstGeom>
        </p:spPr>
      </p:pic>
      <p:sp>
        <p:nvSpPr>
          <p:cNvPr id="15" name="Datumsplatzhalter 3">
            <a:extLst>
              <a:ext uri="{FF2B5EF4-FFF2-40B4-BE49-F238E27FC236}">
                <a16:creationId xmlns:a16="http://schemas.microsoft.com/office/drawing/2014/main" id="{82582213-30A0-FADB-C7FD-53BAE051F46D}"/>
              </a:ext>
            </a:extLst>
          </p:cNvPr>
          <p:cNvSpPr>
            <a:spLocks noGrp="1"/>
          </p:cNvSpPr>
          <p:nvPr>
            <p:ph type="dt" sz="half" idx="10"/>
          </p:nvPr>
        </p:nvSpPr>
        <p:spPr>
          <a:xfrm>
            <a:off x="7289" y="6492875"/>
            <a:ext cx="2743200" cy="365125"/>
          </a:xfrm>
        </p:spPr>
        <p:txBody>
          <a:bodyPr/>
          <a:lstStyle/>
          <a:p>
            <a:r>
              <a:rPr lang="de-DE"/>
              <a:t>3.4.2025</a:t>
            </a:r>
            <a:endParaRPr lang="en-GB" dirty="0"/>
          </a:p>
        </p:txBody>
      </p:sp>
      <p:pic>
        <p:nvPicPr>
          <p:cNvPr id="16" name="Grafik 15" descr="Ein Bild, das Menschliches Gesicht, Person, Lächeln, Kleidung enthält.&#10;&#10;Automatisch generierte Beschreibung">
            <a:extLst>
              <a:ext uri="{FF2B5EF4-FFF2-40B4-BE49-F238E27FC236}">
                <a16:creationId xmlns:a16="http://schemas.microsoft.com/office/drawing/2014/main" id="{2450475A-262D-2B05-825B-7631D824D9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000" y="1184169"/>
            <a:ext cx="905395" cy="1169257"/>
          </a:xfrm>
          <a:prstGeom prst="rect">
            <a:avLst/>
          </a:prstGeom>
        </p:spPr>
      </p:pic>
      <p:pic>
        <p:nvPicPr>
          <p:cNvPr id="18" name="Grafik 17" descr="Ein Bild, das Menschliches Gesicht, Person, Shirt, Brille enthält.&#10;&#10;Automatisch generierte Beschreibung">
            <a:extLst>
              <a:ext uri="{FF2B5EF4-FFF2-40B4-BE49-F238E27FC236}">
                <a16:creationId xmlns:a16="http://schemas.microsoft.com/office/drawing/2014/main" id="{274A4D30-92D7-9B0A-2B6B-7548623704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80512" y="1197001"/>
            <a:ext cx="920540" cy="1152000"/>
          </a:xfrm>
          <a:prstGeom prst="rect">
            <a:avLst/>
          </a:prstGeom>
        </p:spPr>
      </p:pic>
      <p:pic>
        <p:nvPicPr>
          <p:cNvPr id="20" name="Grafik 19" descr="Ein Bild, das Menschliches Gesicht, Person, Kleidung, Mann enthält.&#10;&#10;Automatisch generierte Beschreibung">
            <a:extLst>
              <a:ext uri="{FF2B5EF4-FFF2-40B4-BE49-F238E27FC236}">
                <a16:creationId xmlns:a16="http://schemas.microsoft.com/office/drawing/2014/main" id="{14BCB8B7-4791-ED5A-A55F-C7CB670E6D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0000" y="2925000"/>
            <a:ext cx="792000" cy="1199718"/>
          </a:xfrm>
          <a:prstGeom prst="rect">
            <a:avLst/>
          </a:prstGeom>
        </p:spPr>
      </p:pic>
      <p:pic>
        <p:nvPicPr>
          <p:cNvPr id="22" name="Grafik 21" descr="Ein Bild, das Person, Lächeln, Menschliches Gesicht, Kleidung enthält.&#10;&#10;Automatisch generierte Beschreibung">
            <a:extLst>
              <a:ext uri="{FF2B5EF4-FFF2-40B4-BE49-F238E27FC236}">
                <a16:creationId xmlns:a16="http://schemas.microsoft.com/office/drawing/2014/main" id="{2CE5702D-5C35-6F30-680E-1F93292C817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80512" y="2928931"/>
            <a:ext cx="837819" cy="1169691"/>
          </a:xfrm>
          <a:prstGeom prst="rect">
            <a:avLst/>
          </a:prstGeom>
        </p:spPr>
      </p:pic>
      <p:pic>
        <p:nvPicPr>
          <p:cNvPr id="24" name="Grafik 23" descr="Ein Bild, das Menschliches Gesicht, Lächeln, Person, Kinn enthält.&#10;&#10;Automatisch generierte Beschreibung">
            <a:extLst>
              <a:ext uri="{FF2B5EF4-FFF2-40B4-BE49-F238E27FC236}">
                <a16:creationId xmlns:a16="http://schemas.microsoft.com/office/drawing/2014/main" id="{01085218-8094-A543-B277-CE6F89712D1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6988" y="4765298"/>
            <a:ext cx="902711" cy="1123669"/>
          </a:xfrm>
          <a:prstGeom prst="rect">
            <a:avLst/>
          </a:prstGeom>
        </p:spPr>
      </p:pic>
      <p:pic>
        <p:nvPicPr>
          <p:cNvPr id="26" name="Grafik 25">
            <a:extLst>
              <a:ext uri="{FF2B5EF4-FFF2-40B4-BE49-F238E27FC236}">
                <a16:creationId xmlns:a16="http://schemas.microsoft.com/office/drawing/2014/main" id="{E92E0C4A-FA51-7ED9-DEFA-02A7F221434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86274" y="4771506"/>
            <a:ext cx="832057" cy="1117461"/>
          </a:xfrm>
          <a:prstGeom prst="rect">
            <a:avLst/>
          </a:prstGeom>
        </p:spPr>
      </p:pic>
      <p:pic>
        <p:nvPicPr>
          <p:cNvPr id="28" name="Grafik 27" descr="Ein Bild, das Menschliches Gesicht, Person, Lächeln, Kleidung enthält.&#10;&#10;Automatisch generierte Beschreibung">
            <a:extLst>
              <a:ext uri="{FF2B5EF4-FFF2-40B4-BE49-F238E27FC236}">
                <a16:creationId xmlns:a16="http://schemas.microsoft.com/office/drawing/2014/main" id="{2BAF792D-DB5A-5B4E-0A4F-C66DA6BC858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563045" y="4765298"/>
            <a:ext cx="832057" cy="1118005"/>
          </a:xfrm>
          <a:prstGeom prst="rect">
            <a:avLst/>
          </a:prstGeom>
        </p:spPr>
      </p:pic>
      <p:sp>
        <p:nvSpPr>
          <p:cNvPr id="29" name="Rechteck 28">
            <a:extLst>
              <a:ext uri="{FF2B5EF4-FFF2-40B4-BE49-F238E27FC236}">
                <a16:creationId xmlns:a16="http://schemas.microsoft.com/office/drawing/2014/main" id="{0B19A096-F200-F220-F40E-5D2912B0C4BD}"/>
              </a:ext>
            </a:extLst>
          </p:cNvPr>
          <p:cNvSpPr/>
          <p:nvPr/>
        </p:nvSpPr>
        <p:spPr>
          <a:xfrm>
            <a:off x="120000" y="1161973"/>
            <a:ext cx="5421121" cy="5330902"/>
          </a:xfrm>
          <a:prstGeom prst="rect">
            <a:avLst/>
          </a:prstGeom>
          <a:noFill/>
          <a:ln w="38100">
            <a:solidFill>
              <a:srgbClr val="00A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Menschliches Gesicht, Person, Kleidung, Vorderkopf enthält.&#10;&#10;Automatisch generierte Beschreibung">
            <a:extLst>
              <a:ext uri="{FF2B5EF4-FFF2-40B4-BE49-F238E27FC236}">
                <a16:creationId xmlns:a16="http://schemas.microsoft.com/office/drawing/2014/main" id="{6B106853-B6C1-98F4-2E39-DC4C99AA2B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3046" y="1201424"/>
            <a:ext cx="718158" cy="1152001"/>
          </a:xfrm>
          <a:prstGeom prst="rect">
            <a:avLst/>
          </a:prstGeom>
        </p:spPr>
      </p:pic>
      <p:sp>
        <p:nvSpPr>
          <p:cNvPr id="13" name="Fußzeilenplatzhalter 12">
            <a:extLst>
              <a:ext uri="{FF2B5EF4-FFF2-40B4-BE49-F238E27FC236}">
                <a16:creationId xmlns:a16="http://schemas.microsoft.com/office/drawing/2014/main" id="{FA6447CF-118F-8AB0-0137-5B5038C136C9}"/>
              </a:ext>
            </a:extLst>
          </p:cNvPr>
          <p:cNvSpPr>
            <a:spLocks noGrp="1"/>
          </p:cNvSpPr>
          <p:nvPr>
            <p:ph type="ftr" sz="quarter" idx="11"/>
          </p:nvPr>
        </p:nvSpPr>
        <p:spPr/>
        <p:txBody>
          <a:bodyPr/>
          <a:lstStyle/>
          <a:p>
            <a:r>
              <a:rPr lang="en-GB"/>
              <a:t>Lutz Feld, RWTH Aachen</a:t>
            </a:r>
          </a:p>
        </p:txBody>
      </p:sp>
      <p:grpSp>
        <p:nvGrpSpPr>
          <p:cNvPr id="14" name="Gruppieren 13">
            <a:extLst>
              <a:ext uri="{FF2B5EF4-FFF2-40B4-BE49-F238E27FC236}">
                <a16:creationId xmlns:a16="http://schemas.microsoft.com/office/drawing/2014/main" id="{834C7906-A858-32B0-7CE4-AC2901DF6122}"/>
              </a:ext>
            </a:extLst>
          </p:cNvPr>
          <p:cNvGrpSpPr/>
          <p:nvPr/>
        </p:nvGrpSpPr>
        <p:grpSpPr>
          <a:xfrm>
            <a:off x="5602404" y="1161973"/>
            <a:ext cx="6445596" cy="5330902"/>
            <a:chOff x="5482404" y="1161973"/>
            <a:chExt cx="6445596" cy="5330902"/>
          </a:xfrm>
        </p:grpSpPr>
        <p:pic>
          <p:nvPicPr>
            <p:cNvPr id="174" name="Grafik 173">
              <a:extLst>
                <a:ext uri="{FF2B5EF4-FFF2-40B4-BE49-F238E27FC236}">
                  <a16:creationId xmlns:a16="http://schemas.microsoft.com/office/drawing/2014/main" id="{1FCAEECC-CB4C-4F25-F591-EC57629EDB0C}"/>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520000" y="4765298"/>
              <a:ext cx="864000" cy="1152000"/>
            </a:xfrm>
            <a:prstGeom prst="rect">
              <a:avLst/>
            </a:prstGeom>
          </p:spPr>
        </p:pic>
        <p:pic>
          <p:nvPicPr>
            <p:cNvPr id="1026" name="Picture 2" descr="Prof. Dr. Klaus Desch">
              <a:extLst>
                <a:ext uri="{FF2B5EF4-FFF2-40B4-BE49-F238E27FC236}">
                  <a16:creationId xmlns:a16="http://schemas.microsoft.com/office/drawing/2014/main" id="{BE15C69A-42A3-9B77-AA5E-10F80389C2B7}"/>
                </a:ext>
              </a:extLst>
            </p:cNvPr>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5574846" y="1184169"/>
              <a:ext cx="74834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4" descr="Fakultät für Physik und Astronomie">
              <a:extLst>
                <a:ext uri="{FF2B5EF4-FFF2-40B4-BE49-F238E27FC236}">
                  <a16:creationId xmlns:a16="http://schemas.microsoft.com/office/drawing/2014/main" id="{EDC0859D-D1F7-7104-91EE-9969BF56A77F}"/>
                </a:ext>
              </a:extLst>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9011277" y="4735334"/>
              <a:ext cx="809959" cy="1194976"/>
            </a:xfrm>
            <a:prstGeom prst="rect">
              <a:avLst/>
            </a:prstGeom>
            <a:noFill/>
            <a:extLst>
              <a:ext uri="{909E8E84-426E-40DD-AFC4-6F175D3DCCD1}">
                <a14:hiddenFill xmlns:a14="http://schemas.microsoft.com/office/drawing/2010/main">
                  <a:solidFill>
                    <a:srgbClr val="FFFFFF"/>
                  </a:solidFill>
                </a14:hiddenFill>
              </a:ext>
            </a:extLst>
          </p:spPr>
        </p:pic>
        <p:pic>
          <p:nvPicPr>
            <p:cNvPr id="1040" name="Grafik 1039">
              <a:extLst>
                <a:ext uri="{FF2B5EF4-FFF2-40B4-BE49-F238E27FC236}">
                  <a16:creationId xmlns:a16="http://schemas.microsoft.com/office/drawing/2014/main" id="{1BC06644-0FC3-727C-0F57-76B03D55C6B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0377" y="1161973"/>
              <a:ext cx="905395" cy="1220911"/>
            </a:xfrm>
            <a:prstGeom prst="rect">
              <a:avLst/>
            </a:prstGeom>
          </p:spPr>
        </p:pic>
        <p:pic>
          <p:nvPicPr>
            <p:cNvPr id="11" name="Grafik 10" descr="Ein Bild, das Menschliches Gesicht, Person, Kleidung, Vorderkopf enthält.&#10;&#10;Automatisch generierte Beschreibung">
              <a:extLst>
                <a:ext uri="{FF2B5EF4-FFF2-40B4-BE49-F238E27FC236}">
                  <a16:creationId xmlns:a16="http://schemas.microsoft.com/office/drawing/2014/main" id="{87C8F4BC-2A7F-1C27-7830-71E0C7E648EC}"/>
                </a:ext>
              </a:extLst>
            </p:cNvPr>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8840016" y="2936901"/>
              <a:ext cx="910118" cy="1014816"/>
            </a:xfrm>
            <a:prstGeom prst="rect">
              <a:avLst/>
            </a:prstGeom>
          </p:spPr>
        </p:pic>
        <p:pic>
          <p:nvPicPr>
            <p:cNvPr id="6" name="Grafik 5" descr="Ein Bild, das Menschliches Gesicht, Person, Baum, draußen enthält.&#10;&#10;Automatisch generierte Beschreibung">
              <a:extLst>
                <a:ext uri="{FF2B5EF4-FFF2-40B4-BE49-F238E27FC236}">
                  <a16:creationId xmlns:a16="http://schemas.microsoft.com/office/drawing/2014/main" id="{A3BCB189-0A14-9763-F19C-7AC5C478556B}"/>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304057" y="2946622"/>
              <a:ext cx="752495" cy="1152000"/>
            </a:xfrm>
            <a:prstGeom prst="rect">
              <a:avLst/>
            </a:prstGeom>
          </p:spPr>
        </p:pic>
        <p:pic>
          <p:nvPicPr>
            <p:cNvPr id="10" name="Grafik 9" descr="Ein Bild, das Menschliches Gesicht, Person, Kleidung, Lächeln enthält.&#10;&#10;Automatisch generierte Beschreibung">
              <a:extLst>
                <a:ext uri="{FF2B5EF4-FFF2-40B4-BE49-F238E27FC236}">
                  <a16:creationId xmlns:a16="http://schemas.microsoft.com/office/drawing/2014/main" id="{248A5A14-4B92-248D-ECA9-3B981DB516EC}"/>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289557" y="4740228"/>
              <a:ext cx="838957" cy="1148739"/>
            </a:xfrm>
            <a:prstGeom prst="rect">
              <a:avLst/>
            </a:prstGeom>
          </p:spPr>
        </p:pic>
        <p:pic>
          <p:nvPicPr>
            <p:cNvPr id="7" name="Grafik 6" descr="Ein Bild, das Menschliches Gesicht, Person, Vorderkopf, Kinn enthält.&#10;&#10;Automatisch generierte Beschreibung">
              <a:extLst>
                <a:ext uri="{FF2B5EF4-FFF2-40B4-BE49-F238E27FC236}">
                  <a16:creationId xmlns:a16="http://schemas.microsoft.com/office/drawing/2014/main" id="{05338C0C-0B83-0E64-BA07-1A32276D564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04884" y="1193169"/>
              <a:ext cx="866874" cy="1155832"/>
            </a:xfrm>
            <a:prstGeom prst="rect">
              <a:avLst/>
            </a:prstGeom>
          </p:spPr>
        </p:pic>
        <p:pic>
          <p:nvPicPr>
            <p:cNvPr id="4" name="Grafik 3" descr="Ein Bild, das Menschliches Gesicht, Person, Lächeln, Kleidung enthält.&#10;&#10;Automatisch generierte Beschreibung">
              <a:extLst>
                <a:ext uri="{FF2B5EF4-FFF2-40B4-BE49-F238E27FC236}">
                  <a16:creationId xmlns:a16="http://schemas.microsoft.com/office/drawing/2014/main" id="{DEC4E923-0156-F4E4-8FA4-7745E35C6BE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0571242" y="4735334"/>
              <a:ext cx="846752" cy="1230631"/>
            </a:xfrm>
            <a:prstGeom prst="rect">
              <a:avLst/>
            </a:prstGeom>
          </p:spPr>
        </p:pic>
        <p:pic>
          <p:nvPicPr>
            <p:cNvPr id="9" name="Grafik 8" descr="Ein Bild, das Menschliches Gesicht, Person, Lächeln, Kinn enthält.&#10;&#10;KI-generierte Inhalte können fehlerhaft sein.">
              <a:extLst>
                <a:ext uri="{FF2B5EF4-FFF2-40B4-BE49-F238E27FC236}">
                  <a16:creationId xmlns:a16="http://schemas.microsoft.com/office/drawing/2014/main" id="{ACE12EF0-C6F9-0F0A-70C7-905B47A31D68}"/>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5574846" y="2936901"/>
              <a:ext cx="908205" cy="1148738"/>
            </a:xfrm>
            <a:prstGeom prst="rect">
              <a:avLst/>
            </a:prstGeom>
          </p:spPr>
        </p:pic>
        <p:sp>
          <p:nvSpPr>
            <p:cNvPr id="3" name="Rechteck 2">
              <a:extLst>
                <a:ext uri="{FF2B5EF4-FFF2-40B4-BE49-F238E27FC236}">
                  <a16:creationId xmlns:a16="http://schemas.microsoft.com/office/drawing/2014/main" id="{92852E71-B59D-7625-F3D7-7DD9B5BFD3E0}"/>
                </a:ext>
              </a:extLst>
            </p:cNvPr>
            <p:cNvSpPr/>
            <p:nvPr/>
          </p:nvSpPr>
          <p:spPr>
            <a:xfrm>
              <a:off x="5482404" y="1161973"/>
              <a:ext cx="6445596" cy="5330902"/>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79DE2F8B-0037-A598-C33E-4B87661F5D30}"/>
                </a:ext>
              </a:extLst>
            </p:cNvPr>
            <p:cNvSpPr txBox="1"/>
            <p:nvPr/>
          </p:nvSpPr>
          <p:spPr>
            <a:xfrm rot="3600000">
              <a:off x="10564639" y="1942492"/>
              <a:ext cx="1075551" cy="369332"/>
            </a:xfrm>
            <a:prstGeom prst="rect">
              <a:avLst/>
            </a:prstGeom>
            <a:noFill/>
            <a:ln>
              <a:solidFill>
                <a:srgbClr val="00B050"/>
              </a:solidFill>
            </a:ln>
          </p:spPr>
          <p:txBody>
            <a:bodyPr wrap="none" rtlCol="0">
              <a:spAutoFit/>
            </a:bodyPr>
            <a:lstStyle/>
            <a:p>
              <a:r>
                <a:rPr lang="de-DE" b="1" dirty="0">
                  <a:solidFill>
                    <a:srgbClr val="00B050"/>
                  </a:solidFill>
                </a:rPr>
                <a:t>ex-officio</a:t>
              </a:r>
            </a:p>
          </p:txBody>
        </p:sp>
      </p:grpSp>
    </p:spTree>
    <p:extLst>
      <p:ext uri="{BB962C8B-B14F-4D97-AF65-F5344CB8AC3E}">
        <p14:creationId xmlns:p14="http://schemas.microsoft.com/office/powerpoint/2010/main" val="134025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B03B2-D323-01E6-380E-289D553AF572}"/>
              </a:ext>
            </a:extLst>
          </p:cNvPr>
          <p:cNvSpPr>
            <a:spLocks noGrp="1"/>
          </p:cNvSpPr>
          <p:nvPr>
            <p:ph type="title"/>
          </p:nvPr>
        </p:nvSpPr>
        <p:spPr/>
        <p:txBody>
          <a:bodyPr/>
          <a:lstStyle/>
          <a:p>
            <a:r>
              <a:rPr lang="de-DE" dirty="0"/>
              <a:t>CERN70</a:t>
            </a:r>
          </a:p>
        </p:txBody>
      </p:sp>
      <p:sp>
        <p:nvSpPr>
          <p:cNvPr id="3" name="Inhaltsplatzhalter 2">
            <a:extLst>
              <a:ext uri="{FF2B5EF4-FFF2-40B4-BE49-F238E27FC236}">
                <a16:creationId xmlns:a16="http://schemas.microsoft.com/office/drawing/2014/main" id="{DBE0194E-8961-7BFB-0CB9-14F40C03E838}"/>
              </a:ext>
            </a:extLst>
          </p:cNvPr>
          <p:cNvSpPr>
            <a:spLocks noGrp="1"/>
          </p:cNvSpPr>
          <p:nvPr>
            <p:ph idx="1"/>
          </p:nvPr>
        </p:nvSpPr>
        <p:spPr>
          <a:xfrm>
            <a:off x="1559058" y="1154990"/>
            <a:ext cx="7272942" cy="5487669"/>
          </a:xfrm>
        </p:spPr>
        <p:txBody>
          <a:bodyPr>
            <a:normAutofit/>
          </a:bodyPr>
          <a:lstStyle/>
          <a:p>
            <a:r>
              <a:rPr lang="de-DE" b="1" dirty="0">
                <a:solidFill>
                  <a:srgbClr val="00AEEF"/>
                </a:solidFill>
              </a:rPr>
              <a:t>Festakt at FUTURIUM Berlin</a:t>
            </a:r>
          </a:p>
          <a:p>
            <a:pPr lvl="1"/>
            <a:r>
              <a:rPr lang="de-DE" dirty="0"/>
              <a:t>with Staatssekretärin Judith </a:t>
            </a:r>
            <a:r>
              <a:rPr lang="de-DE" dirty="0" err="1"/>
              <a:t>Pirscher</a:t>
            </a:r>
            <a:endParaRPr lang="de-DE" dirty="0"/>
          </a:p>
          <a:p>
            <a:pPr lvl="1"/>
            <a:r>
              <a:rPr lang="de-DE" dirty="0" err="1"/>
              <a:t>many</a:t>
            </a:r>
            <a:r>
              <a:rPr lang="de-DE" dirty="0"/>
              <a:t> </a:t>
            </a:r>
            <a:r>
              <a:rPr lang="de-DE" dirty="0" err="1"/>
              <a:t>thanks</a:t>
            </a:r>
            <a:r>
              <a:rPr lang="de-DE" dirty="0"/>
              <a:t> to Sascha Schmeling, Heiko Lacker,  Marius Hoffmann, Sophia Haves, Uta Bilow, Barbara Warmbein, </a:t>
            </a:r>
            <a:r>
              <a:rPr lang="de-DE" dirty="0" err="1"/>
              <a:t>many</a:t>
            </a:r>
            <a:r>
              <a:rPr lang="de-DE" dirty="0"/>
              <a:t> </a:t>
            </a:r>
            <a:r>
              <a:rPr lang="de-DE" dirty="0" err="1"/>
              <a:t>more</a:t>
            </a:r>
            <a:r>
              <a:rPr lang="de-DE" dirty="0"/>
              <a:t>, and the BMBF!</a:t>
            </a:r>
            <a:br>
              <a:rPr lang="de-DE" dirty="0"/>
            </a:br>
            <a:endParaRPr lang="de-DE" dirty="0"/>
          </a:p>
          <a:p>
            <a:r>
              <a:rPr lang="de-DE" b="1" dirty="0">
                <a:solidFill>
                  <a:srgbClr val="00AEEF"/>
                </a:solidFill>
              </a:rPr>
              <a:t>at all </a:t>
            </a:r>
            <a:r>
              <a:rPr lang="de-DE" b="1" dirty="0" err="1">
                <a:solidFill>
                  <a:srgbClr val="00AEEF"/>
                </a:solidFill>
              </a:rPr>
              <a:t>particle</a:t>
            </a:r>
            <a:r>
              <a:rPr lang="de-DE" b="1" dirty="0">
                <a:solidFill>
                  <a:srgbClr val="00AEEF"/>
                </a:solidFill>
              </a:rPr>
              <a:t> physics </a:t>
            </a:r>
            <a:r>
              <a:rPr lang="de-DE" b="1" dirty="0" err="1">
                <a:solidFill>
                  <a:srgbClr val="00AEEF"/>
                </a:solidFill>
              </a:rPr>
              <a:t>sites</a:t>
            </a:r>
            <a:r>
              <a:rPr lang="de-DE" b="1" dirty="0">
                <a:solidFill>
                  <a:srgbClr val="00AEEF"/>
                </a:solidFill>
              </a:rPr>
              <a:t> in Germany</a:t>
            </a:r>
          </a:p>
          <a:p>
            <a:pPr lvl="1"/>
            <a:r>
              <a:rPr lang="de-DE" dirty="0"/>
              <a:t>43 </a:t>
            </a:r>
            <a:r>
              <a:rPr lang="de-DE" dirty="0" err="1"/>
              <a:t>events</a:t>
            </a:r>
            <a:r>
              <a:rPr lang="de-DE" dirty="0"/>
              <a:t> at 20 </a:t>
            </a:r>
            <a:r>
              <a:rPr lang="de-DE" dirty="0" err="1"/>
              <a:t>sites</a:t>
            </a:r>
            <a:endParaRPr lang="de-DE" dirty="0"/>
          </a:p>
          <a:p>
            <a:pPr lvl="1"/>
            <a:r>
              <a:rPr lang="de-DE" dirty="0">
                <a:sym typeface="Wingdings" panose="05000000000000000000" pitchFamily="2" charset="2"/>
              </a:rPr>
              <a:t>cern70.de</a:t>
            </a:r>
            <a:r>
              <a:rPr lang="de-DE" dirty="0"/>
              <a:t> </a:t>
            </a:r>
          </a:p>
          <a:p>
            <a:pPr lvl="1"/>
            <a:r>
              <a:rPr lang="de-DE" dirty="0" err="1"/>
              <a:t>many</a:t>
            </a:r>
            <a:r>
              <a:rPr lang="de-DE" dirty="0"/>
              <a:t> </a:t>
            </a:r>
            <a:r>
              <a:rPr lang="de-DE" dirty="0" err="1"/>
              <a:t>thanks</a:t>
            </a:r>
            <a:r>
              <a:rPr lang="de-DE" dirty="0"/>
              <a:t> to Uta Bilow and Barbara Warmbein</a:t>
            </a:r>
          </a:p>
          <a:p>
            <a:pPr lvl="1"/>
            <a:endParaRPr lang="de-DE" dirty="0"/>
          </a:p>
          <a:p>
            <a:r>
              <a:rPr lang="de-DE" b="1" dirty="0">
                <a:solidFill>
                  <a:srgbClr val="00AEEF"/>
                </a:solidFill>
              </a:rPr>
              <a:t>Festakt at CERN</a:t>
            </a:r>
          </a:p>
          <a:p>
            <a:pPr lvl="1"/>
            <a:r>
              <a:rPr lang="de-DE" dirty="0"/>
              <a:t>with Minister Bettina Stark-Watzinger</a:t>
            </a:r>
          </a:p>
          <a:p>
            <a:pPr lvl="1"/>
            <a:r>
              <a:rPr lang="de-DE" dirty="0" err="1"/>
              <a:t>enthusiastic</a:t>
            </a:r>
            <a:r>
              <a:rPr lang="de-DE" dirty="0"/>
              <a:t> </a:t>
            </a:r>
            <a:r>
              <a:rPr lang="de-DE" dirty="0" err="1"/>
              <a:t>speech</a:t>
            </a:r>
            <a:r>
              <a:rPr lang="de-DE" dirty="0"/>
              <a:t> of Ursula von der Leyen</a:t>
            </a:r>
          </a:p>
          <a:p>
            <a:pPr lvl="1"/>
            <a:endParaRPr lang="de-DE" dirty="0"/>
          </a:p>
          <a:p>
            <a:r>
              <a:rPr lang="de-DE" b="1" dirty="0" err="1">
                <a:solidFill>
                  <a:srgbClr val="00AEEF"/>
                </a:solidFill>
              </a:rPr>
              <a:t>we</a:t>
            </a:r>
            <a:r>
              <a:rPr lang="de-DE" b="1" dirty="0">
                <a:solidFill>
                  <a:srgbClr val="00AEEF"/>
                </a:solidFill>
              </a:rPr>
              <a:t> </a:t>
            </a:r>
            <a:r>
              <a:rPr lang="de-DE" b="1" dirty="0" err="1">
                <a:solidFill>
                  <a:srgbClr val="00AEEF"/>
                </a:solidFill>
              </a:rPr>
              <a:t>need</a:t>
            </a:r>
            <a:r>
              <a:rPr lang="de-DE" b="1" dirty="0">
                <a:solidFill>
                  <a:srgbClr val="00AEEF"/>
                </a:solidFill>
              </a:rPr>
              <a:t> to </a:t>
            </a:r>
            <a:r>
              <a:rPr lang="de-DE" b="1" dirty="0" err="1">
                <a:solidFill>
                  <a:srgbClr val="00AEEF"/>
                </a:solidFill>
              </a:rPr>
              <a:t>continue</a:t>
            </a:r>
            <a:r>
              <a:rPr lang="de-DE" b="1" dirty="0">
                <a:solidFill>
                  <a:srgbClr val="00AEEF"/>
                </a:solidFill>
              </a:rPr>
              <a:t> </a:t>
            </a:r>
            <a:r>
              <a:rPr lang="de-DE" b="1" dirty="0" err="1">
                <a:solidFill>
                  <a:srgbClr val="00AEEF"/>
                </a:solidFill>
              </a:rPr>
              <a:t>networking</a:t>
            </a:r>
            <a:r>
              <a:rPr lang="de-DE" b="1" dirty="0">
                <a:solidFill>
                  <a:srgbClr val="00AEEF"/>
                </a:solidFill>
              </a:rPr>
              <a:t> with </a:t>
            </a:r>
            <a:r>
              <a:rPr lang="de-DE" b="1" dirty="0" err="1">
                <a:solidFill>
                  <a:srgbClr val="00AEEF"/>
                </a:solidFill>
              </a:rPr>
              <a:t>politicians</a:t>
            </a:r>
            <a:endParaRPr lang="de-DE" b="1" dirty="0">
              <a:solidFill>
                <a:srgbClr val="00AEEF"/>
              </a:solidFill>
            </a:endParaRPr>
          </a:p>
        </p:txBody>
      </p:sp>
      <p:sp>
        <p:nvSpPr>
          <p:cNvPr id="4" name="Datumsplatzhalter 3">
            <a:extLst>
              <a:ext uri="{FF2B5EF4-FFF2-40B4-BE49-F238E27FC236}">
                <a16:creationId xmlns:a16="http://schemas.microsoft.com/office/drawing/2014/main" id="{ABC98F97-91C2-7F1D-1744-8EC0DFB8AE47}"/>
              </a:ext>
            </a:extLst>
          </p:cNvPr>
          <p:cNvSpPr>
            <a:spLocks noGrp="1"/>
          </p:cNvSpPr>
          <p:nvPr>
            <p:ph type="dt" sz="half" idx="10"/>
          </p:nvPr>
        </p:nvSpPr>
        <p:spPr/>
        <p:txBody>
          <a:bodyPr/>
          <a:lstStyle/>
          <a:p>
            <a:r>
              <a:rPr lang="de-DE"/>
              <a:t>3.4.2025</a:t>
            </a:r>
            <a:endParaRPr lang="en-GB" dirty="0"/>
          </a:p>
        </p:txBody>
      </p:sp>
      <p:sp>
        <p:nvSpPr>
          <p:cNvPr id="5" name="Fußzeilenplatzhalter 4">
            <a:extLst>
              <a:ext uri="{FF2B5EF4-FFF2-40B4-BE49-F238E27FC236}">
                <a16:creationId xmlns:a16="http://schemas.microsoft.com/office/drawing/2014/main" id="{4CBA6B0F-AE2B-D7E8-0513-4E1F91A40625}"/>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8E5DE463-D090-94ED-CE07-1DA145744EB0}"/>
              </a:ext>
            </a:extLst>
          </p:cNvPr>
          <p:cNvSpPr>
            <a:spLocks noGrp="1"/>
          </p:cNvSpPr>
          <p:nvPr>
            <p:ph type="sldNum" sz="quarter" idx="12"/>
          </p:nvPr>
        </p:nvSpPr>
        <p:spPr/>
        <p:txBody>
          <a:bodyPr/>
          <a:lstStyle/>
          <a:p>
            <a:fld id="{685E581A-7CE5-4B1E-A890-863265EC3CDC}" type="slidenum">
              <a:rPr lang="en-GB" smtClean="0"/>
              <a:pPr/>
              <a:t>4</a:t>
            </a:fld>
            <a:endParaRPr lang="en-GB" dirty="0"/>
          </a:p>
        </p:txBody>
      </p:sp>
      <p:pic>
        <p:nvPicPr>
          <p:cNvPr id="8" name="Grafik 7" descr="Ein Bild, das Text, Kleidung, Person, Mann enthält.&#10;&#10;Automatisch generierte Beschreibung">
            <a:extLst>
              <a:ext uri="{FF2B5EF4-FFF2-40B4-BE49-F238E27FC236}">
                <a16:creationId xmlns:a16="http://schemas.microsoft.com/office/drawing/2014/main" id="{BADC7A8B-56DF-E512-B036-CF43D4F033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64000" y="1213209"/>
            <a:ext cx="2736000" cy="2170071"/>
          </a:xfrm>
          <a:prstGeom prst="rect">
            <a:avLst/>
          </a:prstGeom>
          <a:ln>
            <a:noFill/>
          </a:ln>
          <a:effectLst>
            <a:outerShdw blurRad="292100" dist="139700" dir="2700000" algn="tl" rotWithShape="0">
              <a:srgbClr val="333333">
                <a:alpha val="65000"/>
              </a:srgbClr>
            </a:outerShdw>
          </a:effectLst>
        </p:spPr>
      </p:pic>
      <p:pic>
        <p:nvPicPr>
          <p:cNvPr id="12" name="Grafik 11" descr="Ein Bild, das Kleidung, Im Haus, Mann, Wand enthält.&#10;&#10;Automatisch generierte Beschreibung">
            <a:extLst>
              <a:ext uri="{FF2B5EF4-FFF2-40B4-BE49-F238E27FC236}">
                <a16:creationId xmlns:a16="http://schemas.microsoft.com/office/drawing/2014/main" id="{439DCD0A-875F-591A-CAF1-837A999075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01323" y="3898825"/>
            <a:ext cx="2921597" cy="2293125"/>
          </a:xfrm>
          <a:prstGeom prst="rect">
            <a:avLst/>
          </a:prstGeom>
          <a:ln>
            <a:noFill/>
          </a:ln>
          <a:effectLst>
            <a:outerShdw blurRad="292100" dist="139700" dir="2700000" algn="tl" rotWithShape="0">
              <a:srgbClr val="333333">
                <a:alpha val="65000"/>
              </a:srgbClr>
            </a:outerShdw>
          </a:effectLst>
        </p:spPr>
      </p:pic>
      <p:pic>
        <p:nvPicPr>
          <p:cNvPr id="10" name="Grafik 9" descr="Ein Bild, das Kleidung, Text, Mann, Präsentation enthält.&#10;&#10;Automatisch generierte Beschreibung">
            <a:extLst>
              <a:ext uri="{FF2B5EF4-FFF2-40B4-BE49-F238E27FC236}">
                <a16:creationId xmlns:a16="http://schemas.microsoft.com/office/drawing/2014/main" id="{722D5E6B-4B34-EF57-5B6E-3106C2C17D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76000" y="2714030"/>
            <a:ext cx="2686283" cy="1940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891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5AB7E-19E1-0BB0-C8F2-588B8A97BD64}"/>
              </a:ext>
            </a:extLst>
          </p:cNvPr>
          <p:cNvSpPr>
            <a:spLocks noGrp="1"/>
          </p:cNvSpPr>
          <p:nvPr>
            <p:ph type="title"/>
          </p:nvPr>
        </p:nvSpPr>
        <p:spPr/>
        <p:txBody>
          <a:bodyPr/>
          <a:lstStyle/>
          <a:p>
            <a:r>
              <a:rPr lang="de-DE" dirty="0"/>
              <a:t>Update of the European </a:t>
            </a:r>
            <a:r>
              <a:rPr lang="de-DE" dirty="0" err="1"/>
              <a:t>Strategy</a:t>
            </a:r>
            <a:r>
              <a:rPr lang="de-DE" dirty="0"/>
              <a:t> for </a:t>
            </a:r>
            <a:r>
              <a:rPr lang="de-DE" dirty="0" err="1"/>
              <a:t>Particle</a:t>
            </a:r>
            <a:r>
              <a:rPr lang="de-DE" dirty="0"/>
              <a:t> Physics</a:t>
            </a:r>
          </a:p>
        </p:txBody>
      </p:sp>
      <p:sp>
        <p:nvSpPr>
          <p:cNvPr id="3" name="Inhaltsplatzhalter 2">
            <a:extLst>
              <a:ext uri="{FF2B5EF4-FFF2-40B4-BE49-F238E27FC236}">
                <a16:creationId xmlns:a16="http://schemas.microsoft.com/office/drawing/2014/main" id="{04BD822B-0CFD-1F37-38F4-8F008CA005AE}"/>
              </a:ext>
            </a:extLst>
          </p:cNvPr>
          <p:cNvSpPr>
            <a:spLocks noGrp="1"/>
          </p:cNvSpPr>
          <p:nvPr>
            <p:ph idx="1"/>
          </p:nvPr>
        </p:nvSpPr>
        <p:spPr>
          <a:xfrm>
            <a:off x="912000" y="1159524"/>
            <a:ext cx="11304000" cy="5279666"/>
          </a:xfrm>
        </p:spPr>
        <p:txBody>
          <a:bodyPr>
            <a:noAutofit/>
          </a:bodyPr>
          <a:lstStyle/>
          <a:p>
            <a:pPr lvl="1"/>
            <a:r>
              <a:rPr lang="de-DE" sz="1600" b="1" dirty="0" err="1"/>
              <a:t>Process</a:t>
            </a:r>
            <a:r>
              <a:rPr lang="de-DE" sz="1600" b="1" dirty="0"/>
              <a:t> </a:t>
            </a:r>
            <a:r>
              <a:rPr lang="de-DE" sz="1600" b="1" dirty="0" err="1"/>
              <a:t>set</a:t>
            </a:r>
            <a:r>
              <a:rPr lang="de-DE" sz="1600" b="1" dirty="0"/>
              <a:t> </a:t>
            </a:r>
            <a:r>
              <a:rPr lang="de-DE" sz="1600" b="1" dirty="0" err="1"/>
              <a:t>up</a:t>
            </a:r>
            <a:r>
              <a:rPr lang="de-DE" sz="1600" b="1" dirty="0"/>
              <a:t> </a:t>
            </a:r>
            <a:r>
              <a:rPr lang="de-DE" sz="1600" b="1" dirty="0" err="1"/>
              <a:t>by</a:t>
            </a:r>
            <a:r>
              <a:rPr lang="de-DE" sz="1600" b="1" dirty="0"/>
              <a:t> CERN Council</a:t>
            </a:r>
          </a:p>
          <a:p>
            <a:pPr lvl="2"/>
            <a:r>
              <a:rPr lang="de-DE" sz="1400" b="1" dirty="0"/>
              <a:t>national </a:t>
            </a:r>
            <a:r>
              <a:rPr lang="de-DE" sz="1400" b="1" dirty="0" err="1"/>
              <a:t>inputs</a:t>
            </a:r>
            <a:r>
              <a:rPr lang="de-DE" sz="1400" b="1" dirty="0"/>
              <a:t> </a:t>
            </a:r>
            <a:r>
              <a:rPr lang="de-DE" sz="1400" b="1" dirty="0" err="1"/>
              <a:t>were</a:t>
            </a:r>
            <a:r>
              <a:rPr lang="de-DE" sz="1400" b="1" dirty="0"/>
              <a:t> due </a:t>
            </a:r>
            <a:r>
              <a:rPr lang="de-DE" sz="1400" b="1" dirty="0" err="1"/>
              <a:t>by</a:t>
            </a:r>
            <a:r>
              <a:rPr lang="de-DE" sz="1400" b="1" dirty="0"/>
              <a:t> March 31, 2025</a:t>
            </a:r>
            <a:br>
              <a:rPr lang="de-DE" sz="1400" b="1" dirty="0"/>
            </a:br>
            <a:endParaRPr lang="de-DE" sz="1400" b="1" dirty="0"/>
          </a:p>
          <a:p>
            <a:pPr lvl="1"/>
            <a:r>
              <a:rPr lang="de-DE" sz="1600" dirty="0"/>
              <a:t>KET </a:t>
            </a:r>
            <a:r>
              <a:rPr lang="de-DE" sz="1600" dirty="0" err="1"/>
              <a:t>has</a:t>
            </a:r>
            <a:r>
              <a:rPr lang="de-DE" sz="1600" dirty="0"/>
              <a:t> </a:t>
            </a:r>
            <a:r>
              <a:rPr lang="de-DE" sz="1600" dirty="0" err="1"/>
              <a:t>organized</a:t>
            </a:r>
            <a:r>
              <a:rPr lang="de-DE" sz="1600" dirty="0"/>
              <a:t> a </a:t>
            </a:r>
            <a:r>
              <a:rPr lang="de-DE" sz="1600" b="1" dirty="0" err="1"/>
              <a:t>series</a:t>
            </a:r>
            <a:r>
              <a:rPr lang="de-DE" sz="1600" b="1" dirty="0"/>
              <a:t> of </a:t>
            </a:r>
            <a:r>
              <a:rPr lang="de-DE" sz="1600" b="1" dirty="0" err="1"/>
              <a:t>workshops</a:t>
            </a:r>
            <a:r>
              <a:rPr lang="de-DE" sz="1600" b="1" dirty="0"/>
              <a:t> </a:t>
            </a:r>
            <a:r>
              <a:rPr lang="de-DE" sz="1600" dirty="0"/>
              <a:t>to </a:t>
            </a:r>
            <a:r>
              <a:rPr lang="de-DE" sz="1600" dirty="0" err="1"/>
              <a:t>facilitate</a:t>
            </a:r>
            <a:r>
              <a:rPr lang="de-DE" sz="1600" dirty="0"/>
              <a:t> </a:t>
            </a:r>
            <a:r>
              <a:rPr lang="de-DE" sz="1600" dirty="0" err="1"/>
              <a:t>discussions</a:t>
            </a:r>
            <a:br>
              <a:rPr lang="de-DE" sz="1600" dirty="0"/>
            </a:br>
            <a:r>
              <a:rPr lang="de-DE" sz="1600" dirty="0"/>
              <a:t>in Germany and to </a:t>
            </a:r>
            <a:r>
              <a:rPr lang="de-DE" sz="1600" dirty="0" err="1"/>
              <a:t>prepare</a:t>
            </a:r>
            <a:r>
              <a:rPr lang="de-DE" sz="1600" dirty="0"/>
              <a:t> the </a:t>
            </a:r>
            <a:r>
              <a:rPr lang="de-DE" sz="1600" dirty="0" err="1"/>
              <a:t>input</a:t>
            </a:r>
            <a:r>
              <a:rPr lang="de-DE" sz="1600" dirty="0"/>
              <a:t> </a:t>
            </a:r>
            <a:r>
              <a:rPr lang="de-DE" sz="1600" dirty="0" err="1"/>
              <a:t>document</a:t>
            </a:r>
            <a:br>
              <a:rPr lang="de-DE" sz="1600" dirty="0"/>
            </a:br>
            <a:endParaRPr lang="de-DE" sz="1600" dirty="0"/>
          </a:p>
          <a:p>
            <a:pPr lvl="2"/>
            <a:r>
              <a:rPr kumimoji="0" lang="de-DE" altLang="de-DE" sz="1400" b="1" i="0" u="none" strike="noStrike" cap="none" normalizeH="0" baseline="0" dirty="0">
                <a:ln>
                  <a:noFill/>
                </a:ln>
                <a:solidFill>
                  <a:srgbClr val="00AEEF"/>
                </a:solidFill>
                <a:effectLst/>
                <a:hlinkClick r:id="rId2">
                  <a:extLst>
                    <a:ext uri="{A12FA001-AC4F-418D-AE19-62706E023703}">
                      <ahyp:hlinkClr xmlns:ahyp="http://schemas.microsoft.com/office/drawing/2018/hyperlinkcolor" val="tx"/>
                    </a:ext>
                  </a:extLst>
                </a:hlinkClick>
              </a:rPr>
              <a:t>Future Collider @ CERN Community Event</a:t>
            </a:r>
            <a:r>
              <a:rPr kumimoji="0" lang="de-DE" altLang="de-DE" sz="1400" b="0" i="0" u="none" strike="noStrike" cap="none" normalizeH="0" baseline="0" dirty="0">
                <a:ln>
                  <a:noFill/>
                </a:ln>
                <a:solidFill>
                  <a:schemeClr val="tx1"/>
                </a:solidFill>
                <a:effectLst/>
              </a:rPr>
              <a:t>, Bonn, 22.-24.05.2024</a:t>
            </a:r>
            <a:r>
              <a:rPr lang="de-DE" altLang="de-DE" sz="1000" dirty="0">
                <a:solidFill>
                  <a:srgbClr val="00AEEF"/>
                </a:solidFill>
              </a:rPr>
              <a:t> </a:t>
            </a:r>
            <a:endParaRPr kumimoji="0" lang="de-DE" altLang="de-DE" sz="1200" b="0" i="0" u="none" strike="noStrike" cap="none" normalizeH="0" baseline="0" dirty="0">
              <a:ln>
                <a:noFill/>
              </a:ln>
              <a:solidFill>
                <a:schemeClr val="tx1"/>
              </a:solidFill>
              <a:effectLst/>
            </a:endParaRPr>
          </a:p>
          <a:p>
            <a:pPr lvl="2"/>
            <a:r>
              <a:rPr kumimoji="0" lang="de-DE" altLang="de-DE" sz="1400" b="1" i="0" u="none" strike="noStrike" cap="none" normalizeH="0" baseline="0" dirty="0">
                <a:ln>
                  <a:noFill/>
                </a:ln>
                <a:solidFill>
                  <a:srgbClr val="00AEEF"/>
                </a:solidFill>
                <a:effectLst/>
                <a:hlinkClick r:id="rId3">
                  <a:extLst>
                    <a:ext uri="{A12FA001-AC4F-418D-AE19-62706E023703}">
                      <ahyp:hlinkClr xmlns:ahyp="http://schemas.microsoft.com/office/drawing/2018/hyperlinkcolor" val="tx"/>
                    </a:ext>
                  </a:extLst>
                </a:hlinkClick>
              </a:rPr>
              <a:t>The Future of Non-Collider </a:t>
            </a:r>
            <a:r>
              <a:rPr kumimoji="0" lang="de-DE" altLang="de-DE" sz="1400" b="1" i="0" u="none" strike="noStrike" cap="none" normalizeH="0" baseline="0" dirty="0" err="1">
                <a:ln>
                  <a:noFill/>
                </a:ln>
                <a:solidFill>
                  <a:srgbClr val="00AEEF"/>
                </a:solidFill>
                <a:effectLst/>
                <a:hlinkClick r:id="rId3">
                  <a:extLst>
                    <a:ext uri="{A12FA001-AC4F-418D-AE19-62706E023703}">
                      <ahyp:hlinkClr xmlns:ahyp="http://schemas.microsoft.com/office/drawing/2018/hyperlinkcolor" val="tx"/>
                    </a:ext>
                  </a:extLst>
                </a:hlinkClick>
              </a:rPr>
              <a:t>Particle</a:t>
            </a:r>
            <a:r>
              <a:rPr kumimoji="0" lang="de-DE" altLang="de-DE" sz="1400" b="1" i="0" u="none" strike="noStrike" cap="none" normalizeH="0" baseline="0" dirty="0">
                <a:ln>
                  <a:noFill/>
                </a:ln>
                <a:solidFill>
                  <a:srgbClr val="00AEEF"/>
                </a:solidFill>
                <a:effectLst/>
                <a:hlinkClick r:id="rId3">
                  <a:extLst>
                    <a:ext uri="{A12FA001-AC4F-418D-AE19-62706E023703}">
                      <ahyp:hlinkClr xmlns:ahyp="http://schemas.microsoft.com/office/drawing/2018/hyperlinkcolor" val="tx"/>
                    </a:ext>
                  </a:extLst>
                </a:hlinkClick>
              </a:rPr>
              <a:t> Physics</a:t>
            </a:r>
            <a:r>
              <a:rPr kumimoji="0" lang="de-DE" altLang="de-DE" sz="1400" b="1" i="0" u="none" strike="noStrike" cap="none" normalizeH="0" baseline="0" dirty="0">
                <a:ln>
                  <a:noFill/>
                </a:ln>
                <a:solidFill>
                  <a:schemeClr val="tx1"/>
                </a:solidFill>
                <a:effectLst/>
              </a:rPr>
              <a:t>, </a:t>
            </a:r>
            <a:r>
              <a:rPr kumimoji="0" lang="de-DE" altLang="de-DE" sz="1400" b="0" i="0" u="none" strike="noStrike" cap="none" normalizeH="0" baseline="0" dirty="0">
                <a:ln>
                  <a:noFill/>
                </a:ln>
                <a:solidFill>
                  <a:schemeClr val="tx1"/>
                </a:solidFill>
                <a:effectLst/>
              </a:rPr>
              <a:t>Bad Honnef, 22.-24.11.2024</a:t>
            </a:r>
          </a:p>
          <a:p>
            <a:pPr lvl="2"/>
            <a:r>
              <a:rPr kumimoji="0" lang="de-DE" altLang="de-DE" sz="1400" b="1" i="0" u="none" strike="noStrike" cap="none" normalizeH="0" baseline="0" dirty="0">
                <a:ln>
                  <a:noFill/>
                </a:ln>
                <a:solidFill>
                  <a:srgbClr val="00AEEF"/>
                </a:solidFill>
                <a:effectLst/>
                <a:hlinkClick r:id="rId4">
                  <a:extLst>
                    <a:ext uri="{A12FA001-AC4F-418D-AE19-62706E023703}">
                      <ahyp:hlinkClr xmlns:ahyp="http://schemas.microsoft.com/office/drawing/2018/hyperlinkcolor" val="tx"/>
                    </a:ext>
                  </a:extLst>
                </a:hlinkClick>
              </a:rPr>
              <a:t>The </a:t>
            </a:r>
            <a:r>
              <a:rPr lang="de-DE" altLang="de-DE" sz="1400" b="1" dirty="0">
                <a:solidFill>
                  <a:srgbClr val="00AEEF"/>
                </a:solidFill>
                <a:hlinkClick r:id="rId4">
                  <a:extLst>
                    <a:ext uri="{A12FA001-AC4F-418D-AE19-62706E023703}">
                      <ahyp:hlinkClr xmlns:ahyp="http://schemas.microsoft.com/office/drawing/2018/hyperlinkcolor" val="tx"/>
                    </a:ext>
                  </a:extLst>
                </a:hlinkClick>
              </a:rPr>
              <a:t>F</a:t>
            </a:r>
            <a:r>
              <a:rPr kumimoji="0" lang="de-DE" altLang="de-DE" sz="1400" b="1" i="0" u="none" strike="noStrike" cap="none" normalizeH="0" baseline="0" dirty="0">
                <a:ln>
                  <a:noFill/>
                </a:ln>
                <a:solidFill>
                  <a:srgbClr val="00AEEF"/>
                </a:solidFill>
                <a:effectLst/>
                <a:hlinkClick r:id="rId4">
                  <a:extLst>
                    <a:ext uri="{A12FA001-AC4F-418D-AE19-62706E023703}">
                      <ahyp:hlinkClr xmlns:ahyp="http://schemas.microsoft.com/office/drawing/2018/hyperlinkcolor" val="tx"/>
                    </a:ext>
                  </a:extLst>
                </a:hlinkClick>
              </a:rPr>
              <a:t>uture of Collider Physics</a:t>
            </a:r>
            <a:r>
              <a:rPr kumimoji="0" lang="de-DE" altLang="de-DE" sz="1400" b="0" i="0" u="none" strike="noStrike" cap="none" normalizeH="0" baseline="0" dirty="0">
                <a:ln>
                  <a:noFill/>
                </a:ln>
                <a:solidFill>
                  <a:schemeClr val="tx1"/>
                </a:solidFill>
                <a:effectLst/>
              </a:rPr>
              <a:t>, DESY, 27.-29.11.2024</a:t>
            </a:r>
          </a:p>
          <a:p>
            <a:pPr lvl="2"/>
            <a:r>
              <a:rPr kumimoji="0" lang="de-DE" altLang="de-DE" sz="1400" b="1" i="0" u="none" strike="noStrike" cap="none" normalizeH="0" baseline="0" dirty="0" err="1">
                <a:ln>
                  <a:noFill/>
                </a:ln>
                <a:solidFill>
                  <a:srgbClr val="00AEEF"/>
                </a:solidFill>
                <a:effectLst/>
                <a:hlinkClick r:id="rId5">
                  <a:extLst>
                    <a:ext uri="{A12FA001-AC4F-418D-AE19-62706E023703}">
                      <ahyp:hlinkClr xmlns:ahyp="http://schemas.microsoft.com/office/drawing/2018/hyperlinkcolor" val="tx"/>
                    </a:ext>
                  </a:extLst>
                </a:hlinkClick>
              </a:rPr>
              <a:t>Drafting</a:t>
            </a:r>
            <a:r>
              <a:rPr kumimoji="0" lang="de-DE" altLang="de-DE" sz="1400" b="1" i="0" u="none" strike="noStrike" cap="none" normalizeH="0" baseline="0" dirty="0">
                <a:ln>
                  <a:noFill/>
                </a:ln>
                <a:solidFill>
                  <a:srgbClr val="00AEEF"/>
                </a:solidFill>
                <a:effectLst/>
                <a:hlinkClick r:id="rId5">
                  <a:extLst>
                    <a:ext uri="{A12FA001-AC4F-418D-AE19-62706E023703}">
                      <ahyp:hlinkClr xmlns:ahyp="http://schemas.microsoft.com/office/drawing/2018/hyperlinkcolor" val="tx"/>
                    </a:ext>
                  </a:extLst>
                </a:hlinkClick>
              </a:rPr>
              <a:t> Workshop in </a:t>
            </a:r>
            <a:r>
              <a:rPr kumimoji="0" lang="de-DE" altLang="de-DE" sz="1400" b="1" i="0" u="none" strike="noStrike" cap="none" normalizeH="0" baseline="0" dirty="0" err="1">
                <a:ln>
                  <a:noFill/>
                </a:ln>
                <a:solidFill>
                  <a:srgbClr val="00AEEF"/>
                </a:solidFill>
                <a:effectLst/>
                <a:hlinkClick r:id="rId5">
                  <a:extLst>
                    <a:ext uri="{A12FA001-AC4F-418D-AE19-62706E023703}">
                      <ahyp:hlinkClr xmlns:ahyp="http://schemas.microsoft.com/office/drawing/2018/hyperlinkcolor" val="tx"/>
                    </a:ext>
                  </a:extLst>
                </a:hlinkClick>
              </a:rPr>
              <a:t>preparation</a:t>
            </a:r>
            <a:r>
              <a:rPr kumimoji="0" lang="de-DE" altLang="de-DE" sz="1400" b="1" i="0" u="none" strike="noStrike" cap="none" normalizeH="0" baseline="0" dirty="0">
                <a:ln>
                  <a:noFill/>
                </a:ln>
                <a:solidFill>
                  <a:srgbClr val="00AEEF"/>
                </a:solidFill>
                <a:effectLst/>
                <a:hlinkClick r:id="rId5">
                  <a:extLst>
                    <a:ext uri="{A12FA001-AC4F-418D-AE19-62706E023703}">
                      <ahyp:hlinkClr xmlns:ahyp="http://schemas.microsoft.com/office/drawing/2018/hyperlinkcolor" val="tx"/>
                    </a:ext>
                  </a:extLst>
                </a:hlinkClick>
              </a:rPr>
              <a:t> of the </a:t>
            </a:r>
            <a:r>
              <a:rPr kumimoji="0" lang="de-DE" altLang="de-DE" sz="1400" b="1" i="0" u="none" strike="noStrike" cap="none" normalizeH="0" baseline="0" dirty="0" err="1">
                <a:ln>
                  <a:noFill/>
                </a:ln>
                <a:solidFill>
                  <a:srgbClr val="00AEEF"/>
                </a:solidFill>
                <a:effectLst/>
                <a:hlinkClick r:id="rId5">
                  <a:extLst>
                    <a:ext uri="{A12FA001-AC4F-418D-AE19-62706E023703}">
                      <ahyp:hlinkClr xmlns:ahyp="http://schemas.microsoft.com/office/drawing/2018/hyperlinkcolor" val="tx"/>
                    </a:ext>
                  </a:extLst>
                </a:hlinkClick>
              </a:rPr>
              <a:t>input</a:t>
            </a:r>
            <a:r>
              <a:rPr kumimoji="0" lang="de-DE" altLang="de-DE" sz="1400" b="1" i="0" u="none" strike="noStrike" cap="none" normalizeH="0" baseline="0" dirty="0">
                <a:ln>
                  <a:noFill/>
                </a:ln>
                <a:solidFill>
                  <a:srgbClr val="00AEEF"/>
                </a:solidFill>
                <a:effectLst/>
                <a:hlinkClick r:id="rId5">
                  <a:extLst>
                    <a:ext uri="{A12FA001-AC4F-418D-AE19-62706E023703}">
                      <ahyp:hlinkClr xmlns:ahyp="http://schemas.microsoft.com/office/drawing/2018/hyperlinkcolor" val="tx"/>
                    </a:ext>
                  </a:extLst>
                </a:hlinkClick>
              </a:rPr>
              <a:t> to the ESPP update</a:t>
            </a:r>
            <a:r>
              <a:rPr kumimoji="0" lang="de-DE" altLang="de-DE" sz="1400" b="0" i="0" u="none" strike="noStrike" cap="none" normalizeH="0" baseline="0" dirty="0">
                <a:ln>
                  <a:noFill/>
                </a:ln>
                <a:solidFill>
                  <a:schemeClr val="tx1"/>
                </a:solidFill>
                <a:effectLst/>
              </a:rPr>
              <a:t>, Bad Honnef, 19.-22.01.2025</a:t>
            </a:r>
          </a:p>
          <a:p>
            <a:pPr marL="914400" lvl="2" indent="0">
              <a:buNone/>
            </a:pPr>
            <a:endParaRPr kumimoji="0" lang="de-DE" altLang="de-DE" sz="1400" b="0" i="0" u="none" strike="noStrike" cap="none" normalizeH="0" baseline="0" dirty="0">
              <a:ln>
                <a:noFill/>
              </a:ln>
              <a:solidFill>
                <a:schemeClr val="tx1"/>
              </a:solidFill>
              <a:effectLst/>
            </a:endParaRPr>
          </a:p>
          <a:p>
            <a:pPr lvl="1"/>
            <a:r>
              <a:rPr lang="de-DE" altLang="de-DE" sz="1600" dirty="0"/>
              <a:t>„</a:t>
            </a:r>
            <a:r>
              <a:rPr lang="en-US" altLang="de-DE" sz="1600" b="1" dirty="0">
                <a:solidFill>
                  <a:srgbClr val="00AEEF"/>
                </a:solidFill>
              </a:rPr>
              <a:t>Statement by the German Particle Physics Community as Input to the Update of the European Strategy for Particle Physics</a:t>
            </a:r>
            <a:r>
              <a:rPr lang="en-US" altLang="de-DE" sz="1600" dirty="0"/>
              <a:t>” 									</a:t>
            </a:r>
            <a:r>
              <a:rPr lang="en-US" altLang="de-DE" sz="1200" dirty="0"/>
              <a:t>[</a:t>
            </a:r>
            <a:r>
              <a:rPr lang="en-US" altLang="de-DE" sz="1200" dirty="0">
                <a:hlinkClick r:id="rId6">
                  <a:extLst>
                    <a:ext uri="{A12FA001-AC4F-418D-AE19-62706E023703}">
                      <ahyp:hlinkClr xmlns:ahyp="http://schemas.microsoft.com/office/drawing/2018/hyperlinkcolor" val="tx"/>
                    </a:ext>
                  </a:extLst>
                </a:hlinkClick>
              </a:rPr>
              <a:t>https://www.ketweb.de/stellungnahmen/</a:t>
            </a:r>
            <a:r>
              <a:rPr lang="en-US" altLang="de-DE" sz="1200" dirty="0"/>
              <a:t>]</a:t>
            </a:r>
          </a:p>
          <a:p>
            <a:pPr lvl="2"/>
            <a:r>
              <a:rPr kumimoji="0" lang="en-US" altLang="de-DE" sz="1400" b="0" i="0" u="none" strike="noStrike" cap="none" normalizeH="0" baseline="0" dirty="0">
                <a:ln>
                  <a:noFill/>
                </a:ln>
                <a:solidFill>
                  <a:schemeClr val="tx1"/>
                </a:solidFill>
                <a:effectLst/>
              </a:rPr>
              <a:t>agreed</a:t>
            </a:r>
            <a:r>
              <a:rPr kumimoji="0" lang="en-US" altLang="de-DE" sz="1400" b="0" i="0" u="none" strike="noStrike" cap="none" normalizeH="0" dirty="0">
                <a:ln>
                  <a:noFill/>
                </a:ln>
                <a:solidFill>
                  <a:schemeClr val="tx1"/>
                </a:solidFill>
                <a:effectLst/>
              </a:rPr>
              <a:t> at the last workshop</a:t>
            </a:r>
          </a:p>
          <a:p>
            <a:pPr lvl="2"/>
            <a:r>
              <a:rPr lang="en-US" altLang="de-DE" sz="1400" baseline="0" dirty="0"/>
              <a:t>approved</a:t>
            </a:r>
            <a:r>
              <a:rPr lang="en-US" altLang="de-DE" sz="1400" dirty="0"/>
              <a:t> by KET on 17.3.2025</a:t>
            </a:r>
          </a:p>
          <a:p>
            <a:pPr lvl="2"/>
            <a:r>
              <a:rPr kumimoji="0" lang="en-US" altLang="de-DE" sz="1400" b="0" i="0" u="none" strike="noStrike" cap="none" normalizeH="0" baseline="0" dirty="0">
                <a:ln>
                  <a:noFill/>
                </a:ln>
                <a:solidFill>
                  <a:schemeClr val="tx1"/>
                </a:solidFill>
                <a:effectLst/>
              </a:rPr>
              <a:t>submitted</a:t>
            </a:r>
            <a:r>
              <a:rPr kumimoji="0" lang="en-US" altLang="de-DE" sz="1400" b="0" i="0" u="none" strike="noStrike" cap="none" normalizeH="0" dirty="0">
                <a:ln>
                  <a:noFill/>
                </a:ln>
                <a:solidFill>
                  <a:schemeClr val="tx1"/>
                </a:solidFill>
                <a:effectLst/>
              </a:rPr>
              <a:t> on 25.3.2025</a:t>
            </a:r>
          </a:p>
          <a:p>
            <a:pPr marL="914400" lvl="2" indent="0">
              <a:buNone/>
            </a:pPr>
            <a:endParaRPr kumimoji="0" lang="en-US" altLang="de-DE" sz="1400" b="0" i="0" u="none" strike="noStrike" cap="none" normalizeH="0" dirty="0">
              <a:ln>
                <a:noFill/>
              </a:ln>
              <a:solidFill>
                <a:schemeClr val="tx1"/>
              </a:solidFill>
              <a:effectLst/>
            </a:endParaRPr>
          </a:p>
          <a:p>
            <a:pPr lvl="1"/>
            <a:r>
              <a:rPr lang="en-US" altLang="de-DE" sz="1600" b="1" baseline="0" dirty="0"/>
              <a:t>Many</a:t>
            </a:r>
            <a:r>
              <a:rPr lang="en-US" altLang="de-DE" sz="1600" b="1" dirty="0"/>
              <a:t> thanks </a:t>
            </a:r>
            <a:r>
              <a:rPr lang="en-US" altLang="de-DE" sz="1600" dirty="0"/>
              <a:t>to everyone who engaged in this process and contributed to discussing and writing this important document!</a:t>
            </a:r>
          </a:p>
          <a:p>
            <a:pPr lvl="1"/>
            <a:endParaRPr kumimoji="0" lang="en-US" altLang="de-DE" sz="1600" b="0" i="0" u="none" strike="noStrike" cap="none" normalizeH="0" baseline="0" dirty="0">
              <a:ln>
                <a:noFill/>
              </a:ln>
              <a:solidFill>
                <a:schemeClr val="tx1"/>
              </a:solidFill>
              <a:effectLst/>
            </a:endParaRPr>
          </a:p>
          <a:p>
            <a:pPr lvl="1"/>
            <a:r>
              <a:rPr lang="en-US" altLang="de-DE" sz="1600" dirty="0"/>
              <a:t>KAT, </a:t>
            </a:r>
            <a:r>
              <a:rPr lang="en-US" altLang="de-DE" sz="1600" dirty="0" err="1"/>
              <a:t>KHuK</a:t>
            </a:r>
            <a:r>
              <a:rPr lang="en-US" altLang="de-DE" sz="1600" dirty="0"/>
              <a:t>, and </a:t>
            </a:r>
            <a:r>
              <a:rPr lang="en-US" altLang="de-DE" sz="1600" dirty="0" err="1"/>
              <a:t>KfB</a:t>
            </a:r>
            <a:r>
              <a:rPr lang="en-US" altLang="de-DE" sz="1600" dirty="0"/>
              <a:t> submitted additional documents to which we refer, and which reflect the main conclusions of the drafting workshop at Bad Honnef that was attended by members of all communities</a:t>
            </a:r>
            <a:br>
              <a:rPr kumimoji="0" lang="de-DE" altLang="de-DE" sz="1600" b="0" i="0" u="none" strike="noStrike" cap="none" normalizeH="0" baseline="0" dirty="0">
                <a:ln>
                  <a:noFill/>
                </a:ln>
                <a:solidFill>
                  <a:schemeClr val="tx1"/>
                </a:solidFill>
                <a:effectLst/>
              </a:rPr>
            </a:br>
            <a:endParaRPr kumimoji="0" lang="de-DE" altLang="de-DE" sz="1600" b="0" i="0" u="none" strike="noStrike" cap="none" normalizeH="0" baseline="0" dirty="0">
              <a:ln>
                <a:noFill/>
              </a:ln>
              <a:solidFill>
                <a:schemeClr val="tx1"/>
              </a:solidFill>
              <a:effectLst/>
            </a:endParaRPr>
          </a:p>
        </p:txBody>
      </p:sp>
      <p:sp>
        <p:nvSpPr>
          <p:cNvPr id="4" name="Datumsplatzhalter 3">
            <a:extLst>
              <a:ext uri="{FF2B5EF4-FFF2-40B4-BE49-F238E27FC236}">
                <a16:creationId xmlns:a16="http://schemas.microsoft.com/office/drawing/2014/main" id="{28D25232-FFD7-3ECF-C24D-18D948516379}"/>
              </a:ext>
            </a:extLst>
          </p:cNvPr>
          <p:cNvSpPr>
            <a:spLocks noGrp="1"/>
          </p:cNvSpPr>
          <p:nvPr>
            <p:ph type="dt" sz="half" idx="10"/>
          </p:nvPr>
        </p:nvSpPr>
        <p:spPr/>
        <p:txBody>
          <a:bodyPr/>
          <a:lstStyle/>
          <a:p>
            <a:r>
              <a:rPr lang="de-DE"/>
              <a:t>3.4.2025</a:t>
            </a:r>
            <a:endParaRPr lang="en-GB" dirty="0"/>
          </a:p>
        </p:txBody>
      </p:sp>
      <p:sp>
        <p:nvSpPr>
          <p:cNvPr id="5" name="Fußzeilenplatzhalter 4">
            <a:extLst>
              <a:ext uri="{FF2B5EF4-FFF2-40B4-BE49-F238E27FC236}">
                <a16:creationId xmlns:a16="http://schemas.microsoft.com/office/drawing/2014/main" id="{CE126165-26E2-5F92-29C3-CBBF945467D1}"/>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78036D12-CCC2-D2EB-E8DB-5C1F63095D38}"/>
              </a:ext>
            </a:extLst>
          </p:cNvPr>
          <p:cNvSpPr>
            <a:spLocks noGrp="1"/>
          </p:cNvSpPr>
          <p:nvPr>
            <p:ph type="sldNum" sz="quarter" idx="12"/>
          </p:nvPr>
        </p:nvSpPr>
        <p:spPr/>
        <p:txBody>
          <a:bodyPr/>
          <a:lstStyle/>
          <a:p>
            <a:fld id="{685E581A-7CE5-4B1E-A890-863265EC3CDC}" type="slidenum">
              <a:rPr lang="en-GB" smtClean="0"/>
              <a:pPr/>
              <a:t>5</a:t>
            </a:fld>
            <a:endParaRPr lang="en-GB" dirty="0"/>
          </a:p>
        </p:txBody>
      </p:sp>
      <p:pic>
        <p:nvPicPr>
          <p:cNvPr id="12" name="Grafik 11" descr="Ein Bild, das Screenshot, Text, Grafiken, Grafikdesign enthält.&#10;&#10;Automatisch generierte Beschreibung">
            <a:extLst>
              <a:ext uri="{FF2B5EF4-FFF2-40B4-BE49-F238E27FC236}">
                <a16:creationId xmlns:a16="http://schemas.microsoft.com/office/drawing/2014/main" id="{44A53273-DBF4-2242-7B11-758985ED991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394962" y="1213209"/>
            <a:ext cx="3749038" cy="1711791"/>
          </a:xfrm>
          <a:prstGeom prst="rect">
            <a:avLst/>
          </a:prstGeom>
        </p:spPr>
      </p:pic>
      <p:sp>
        <p:nvSpPr>
          <p:cNvPr id="14" name="Textfeld 13">
            <a:extLst>
              <a:ext uri="{FF2B5EF4-FFF2-40B4-BE49-F238E27FC236}">
                <a16:creationId xmlns:a16="http://schemas.microsoft.com/office/drawing/2014/main" id="{1B86DEB1-6EF2-D20F-4793-BD962E7CF2B7}"/>
              </a:ext>
            </a:extLst>
          </p:cNvPr>
          <p:cNvSpPr txBox="1"/>
          <p:nvPr/>
        </p:nvSpPr>
        <p:spPr>
          <a:xfrm>
            <a:off x="8832000" y="3006166"/>
            <a:ext cx="4207075" cy="307777"/>
          </a:xfrm>
          <a:prstGeom prst="rect">
            <a:avLst/>
          </a:prstGeom>
          <a:noFill/>
        </p:spPr>
        <p:txBody>
          <a:bodyPr wrap="square">
            <a:spAutoFit/>
          </a:bodyPr>
          <a:lstStyle/>
          <a:p>
            <a:pPr lvl="2"/>
            <a:r>
              <a:rPr lang="de-DE" sz="1400" dirty="0">
                <a:solidFill>
                  <a:srgbClr val="00AEEF"/>
                </a:solidFill>
                <a:hlinkClick r:id="rId8">
                  <a:extLst>
                    <a:ext uri="{A12FA001-AC4F-418D-AE19-62706E023703}">
                      <ahyp:hlinkClr xmlns:ahyp="http://schemas.microsoft.com/office/drawing/2018/hyperlinkcolor" val="tx"/>
                    </a:ext>
                  </a:extLst>
                </a:hlinkClick>
              </a:rPr>
              <a:t>https://europeanstrategy.cern/</a:t>
            </a:r>
            <a:endParaRPr lang="de-DE" sz="1400" dirty="0">
              <a:solidFill>
                <a:srgbClr val="00AEEF"/>
              </a:solidFill>
            </a:endParaRPr>
          </a:p>
        </p:txBody>
      </p:sp>
    </p:spTree>
    <p:extLst>
      <p:ext uri="{BB962C8B-B14F-4D97-AF65-F5344CB8AC3E}">
        <p14:creationId xmlns:p14="http://schemas.microsoft.com/office/powerpoint/2010/main" val="38038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EB4A7B-52E0-70AF-1C71-C88085DF4CB3}"/>
              </a:ext>
            </a:extLst>
          </p:cNvPr>
          <p:cNvSpPr>
            <a:spLocks noGrp="1"/>
          </p:cNvSpPr>
          <p:nvPr>
            <p:ph type="title"/>
          </p:nvPr>
        </p:nvSpPr>
        <p:spPr/>
        <p:txBody>
          <a:bodyPr>
            <a:normAutofit/>
          </a:bodyPr>
          <a:lstStyle/>
          <a:p>
            <a:r>
              <a:rPr lang="en-US" sz="2400" i="0" u="none" strike="noStrike" baseline="0" dirty="0">
                <a:latin typeface="NimbusSanL-Regu"/>
              </a:rPr>
              <a:t>Statement by the German Particle Physics Community</a:t>
            </a:r>
            <a:br>
              <a:rPr lang="en-US" sz="2400" i="0" u="none" strike="noStrike" baseline="0" dirty="0">
                <a:latin typeface="NimbusSanL-Regu"/>
              </a:rPr>
            </a:br>
            <a:r>
              <a:rPr lang="en-US" sz="2400" i="0" u="none" strike="noStrike" baseline="0" dirty="0">
                <a:latin typeface="NimbusSanL-Regu"/>
              </a:rPr>
              <a:t>as Input to the Update of the European Strategy </a:t>
            </a:r>
            <a:r>
              <a:rPr lang="de-DE" sz="2400" i="0" u="none" strike="noStrike" baseline="0" dirty="0">
                <a:latin typeface="NimbusSanL-Regu"/>
              </a:rPr>
              <a:t>for </a:t>
            </a:r>
            <a:r>
              <a:rPr lang="de-DE" sz="2400" i="0" u="none" strike="noStrike" baseline="0" dirty="0" err="1">
                <a:latin typeface="NimbusSanL-Regu"/>
              </a:rPr>
              <a:t>Particle</a:t>
            </a:r>
            <a:r>
              <a:rPr lang="de-DE" sz="2400" i="0" u="none" strike="noStrike" baseline="0" dirty="0">
                <a:latin typeface="NimbusSanL-Regu"/>
              </a:rPr>
              <a:t> Physics</a:t>
            </a:r>
            <a:endParaRPr lang="de-DE" sz="4400" dirty="0"/>
          </a:p>
        </p:txBody>
      </p:sp>
      <p:sp>
        <p:nvSpPr>
          <p:cNvPr id="3" name="Inhaltsplatzhalter 2">
            <a:extLst>
              <a:ext uri="{FF2B5EF4-FFF2-40B4-BE49-F238E27FC236}">
                <a16:creationId xmlns:a16="http://schemas.microsoft.com/office/drawing/2014/main" id="{5D014D18-7E46-2ABE-6D55-038F8C58AD7A}"/>
              </a:ext>
            </a:extLst>
          </p:cNvPr>
          <p:cNvSpPr>
            <a:spLocks noGrp="1"/>
          </p:cNvSpPr>
          <p:nvPr>
            <p:ph idx="1"/>
          </p:nvPr>
        </p:nvSpPr>
        <p:spPr>
          <a:xfrm>
            <a:off x="3144000" y="1253331"/>
            <a:ext cx="7889742" cy="5067956"/>
          </a:xfrm>
        </p:spPr>
        <p:txBody>
          <a:bodyPr>
            <a:normAutofit/>
          </a:bodyPr>
          <a:lstStyle/>
          <a:p>
            <a:pPr algn="l"/>
            <a:r>
              <a:rPr lang="en-US" sz="1800" b="0" i="0" u="none" strike="noStrike" baseline="0" dirty="0">
                <a:latin typeface="NimbusSanL-Regu"/>
              </a:rPr>
              <a:t>The German community agrees that Europe’s leading role in particle physics is to be </a:t>
            </a:r>
            <a:r>
              <a:rPr lang="de-DE" sz="1800" b="0" i="0" u="none" strike="noStrike" baseline="0" dirty="0" err="1">
                <a:latin typeface="NimbusSanL-Regu"/>
              </a:rPr>
              <a:t>secured</a:t>
            </a:r>
            <a:r>
              <a:rPr lang="de-DE" sz="1800" b="0" i="0" u="none" strike="noStrike" baseline="0" dirty="0">
                <a:latin typeface="NimbusSanL-Regu"/>
              </a:rPr>
              <a:t> </a:t>
            </a:r>
            <a:r>
              <a:rPr lang="en-US" sz="1800" b="0" i="0" u="none" strike="noStrike" baseline="0" dirty="0">
                <a:latin typeface="NimbusSanL-Regu"/>
              </a:rPr>
              <a:t>by a flagship collider project at CERN after the LHC, which is essential to search for answers to the fundamental questions in particle physics. </a:t>
            </a:r>
          </a:p>
          <a:p>
            <a:pPr algn="l"/>
            <a:r>
              <a:rPr lang="en-US" sz="1800" b="0" i="0" u="none" strike="noStrike" baseline="0" dirty="0">
                <a:latin typeface="NimbusSanL-Regu"/>
              </a:rPr>
              <a:t>A Higgs factory remains the highest priority of the German community. The German community supports the FCC-ee as the next flagship project at CERN with highest priority. Its realization requires the timely development of a solid and affordable financial plan by CERN. </a:t>
            </a:r>
          </a:p>
          <a:p>
            <a:pPr algn="l"/>
            <a:r>
              <a:rPr lang="en-US" sz="1800" b="0" i="0" u="none" strike="noStrike" baseline="0" dirty="0">
                <a:latin typeface="NimbusSanL-Regu"/>
              </a:rPr>
              <a:t>Recommendations are made for scenarios in which the FCC-ee is considered not financially feasible or in which international competition calls for a complementary and more competitive collider at higher energies at CERN and related </a:t>
            </a:r>
            <a:r>
              <a:rPr lang="de-DE" sz="1800" b="0" i="0" u="none" strike="noStrike" baseline="0" dirty="0" err="1">
                <a:latin typeface="NimbusSanL-Regu"/>
              </a:rPr>
              <a:t>accelerator</a:t>
            </a:r>
            <a:r>
              <a:rPr lang="de-DE" sz="1800" b="0" i="0" u="none" strike="noStrike" baseline="0" dirty="0">
                <a:latin typeface="NimbusSanL-Regu"/>
              </a:rPr>
              <a:t> R&amp;D </a:t>
            </a:r>
            <a:r>
              <a:rPr lang="de-DE" sz="1800" b="0" i="0" u="none" strike="noStrike" baseline="0" dirty="0" err="1">
                <a:latin typeface="NimbusSanL-Regu"/>
              </a:rPr>
              <a:t>efforts</a:t>
            </a:r>
            <a:r>
              <a:rPr lang="de-DE" sz="1800" b="0" i="0" u="none" strike="noStrike" baseline="0" dirty="0">
                <a:latin typeface="NimbusSanL-Regu"/>
              </a:rPr>
              <a:t>.</a:t>
            </a:r>
          </a:p>
          <a:p>
            <a:pPr algn="l"/>
            <a:r>
              <a:rPr lang="en-US" sz="1800" b="0" i="0" u="none" strike="noStrike" baseline="0" dirty="0">
                <a:latin typeface="NimbusSanL-Regu"/>
              </a:rPr>
              <a:t>The German community considers a diverse experimental landscape of non-collider experiments essential.</a:t>
            </a:r>
          </a:p>
          <a:p>
            <a:pPr algn="l"/>
            <a:r>
              <a:rPr lang="en-US" sz="1800" b="0" i="0" u="none" strike="noStrike" baseline="0" dirty="0">
                <a:latin typeface="NimbusSanL-Regu"/>
              </a:rPr>
              <a:t>Furthermore, strategic considerations are presented on CERN, DESY, and the German research landscape, on theory, on sustainability, on enabling technologies and detector development, on computing, software, algorithms, and data science, on early-career researchers, on diversity, equity and inclusion, as well as on outreach.</a:t>
            </a:r>
            <a:endParaRPr lang="de-DE" dirty="0"/>
          </a:p>
        </p:txBody>
      </p:sp>
      <p:sp>
        <p:nvSpPr>
          <p:cNvPr id="4" name="Datumsplatzhalter 3">
            <a:extLst>
              <a:ext uri="{FF2B5EF4-FFF2-40B4-BE49-F238E27FC236}">
                <a16:creationId xmlns:a16="http://schemas.microsoft.com/office/drawing/2014/main" id="{81011EBB-1C59-2BD4-A968-2DE283BA1E0A}"/>
              </a:ext>
            </a:extLst>
          </p:cNvPr>
          <p:cNvSpPr>
            <a:spLocks noGrp="1"/>
          </p:cNvSpPr>
          <p:nvPr>
            <p:ph type="dt" sz="half" idx="10"/>
          </p:nvPr>
        </p:nvSpPr>
        <p:spPr/>
        <p:txBody>
          <a:bodyPr/>
          <a:lstStyle/>
          <a:p>
            <a:r>
              <a:rPr lang="de-DE"/>
              <a:t>3.4.2025</a:t>
            </a:r>
            <a:endParaRPr lang="en-GB" dirty="0"/>
          </a:p>
        </p:txBody>
      </p:sp>
      <p:sp>
        <p:nvSpPr>
          <p:cNvPr id="5" name="Fußzeilenplatzhalter 4">
            <a:extLst>
              <a:ext uri="{FF2B5EF4-FFF2-40B4-BE49-F238E27FC236}">
                <a16:creationId xmlns:a16="http://schemas.microsoft.com/office/drawing/2014/main" id="{C227B953-232F-2757-BF66-7278BE4470D1}"/>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D903E338-6C6B-4354-0860-E8A7E5C86238}"/>
              </a:ext>
            </a:extLst>
          </p:cNvPr>
          <p:cNvSpPr>
            <a:spLocks noGrp="1"/>
          </p:cNvSpPr>
          <p:nvPr>
            <p:ph type="sldNum" sz="quarter" idx="12"/>
          </p:nvPr>
        </p:nvSpPr>
        <p:spPr/>
        <p:txBody>
          <a:bodyPr/>
          <a:lstStyle/>
          <a:p>
            <a:fld id="{685E581A-7CE5-4B1E-A890-863265EC3CDC}" type="slidenum">
              <a:rPr lang="en-GB" smtClean="0"/>
              <a:pPr/>
              <a:t>6</a:t>
            </a:fld>
            <a:endParaRPr lang="en-GB" dirty="0"/>
          </a:p>
        </p:txBody>
      </p:sp>
      <p:pic>
        <p:nvPicPr>
          <p:cNvPr id="7" name="Grafik 6">
            <a:extLst>
              <a:ext uri="{FF2B5EF4-FFF2-40B4-BE49-F238E27FC236}">
                <a16:creationId xmlns:a16="http://schemas.microsoft.com/office/drawing/2014/main" id="{29948FDA-3453-738A-3527-5659A54DE85A}"/>
              </a:ext>
            </a:extLst>
          </p:cNvPr>
          <p:cNvPicPr>
            <a:picLocks noChangeAspect="1"/>
          </p:cNvPicPr>
          <p:nvPr/>
        </p:nvPicPr>
        <p:blipFill>
          <a:blip r:embed="rId2"/>
          <a:stretch>
            <a:fillRect/>
          </a:stretch>
        </p:blipFill>
        <p:spPr>
          <a:xfrm>
            <a:off x="192000" y="1989000"/>
            <a:ext cx="2431252" cy="3438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7457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E0360-C059-7A59-A073-0A5510E26EF0}"/>
            </a:ext>
          </a:extLst>
        </p:cNvPr>
        <p:cNvGrpSpPr/>
        <p:nvPr/>
      </p:nvGrpSpPr>
      <p:grpSpPr>
        <a:xfrm>
          <a:off x="0" y="0"/>
          <a:ext cx="0" cy="0"/>
          <a:chOff x="0" y="0"/>
          <a:chExt cx="0" cy="0"/>
        </a:xfrm>
      </p:grpSpPr>
      <p:pic>
        <p:nvPicPr>
          <p:cNvPr id="28" name="Grafik 27" descr="Ein Bild, das Text, Screenshot, Schrift, Diagramm enthält.&#10;&#10;KI-generierte Inhalte können fehlerhaft sein.">
            <a:extLst>
              <a:ext uri="{FF2B5EF4-FFF2-40B4-BE49-F238E27FC236}">
                <a16:creationId xmlns:a16="http://schemas.microsoft.com/office/drawing/2014/main" id="{FB847566-982E-C045-2F77-95C97A2AE1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701" y="1205610"/>
            <a:ext cx="8311290" cy="3299923"/>
          </a:xfrm>
          <a:prstGeom prst="rect">
            <a:avLst/>
          </a:prstGeom>
        </p:spPr>
      </p:pic>
      <p:sp>
        <p:nvSpPr>
          <p:cNvPr id="2" name="Titel 1">
            <a:extLst>
              <a:ext uri="{FF2B5EF4-FFF2-40B4-BE49-F238E27FC236}">
                <a16:creationId xmlns:a16="http://schemas.microsoft.com/office/drawing/2014/main" id="{9FAE702E-2F35-0A8A-B1CD-FD4882351CEF}"/>
              </a:ext>
            </a:extLst>
          </p:cNvPr>
          <p:cNvSpPr>
            <a:spLocks noGrp="1"/>
          </p:cNvSpPr>
          <p:nvPr>
            <p:ph type="title"/>
          </p:nvPr>
        </p:nvSpPr>
        <p:spPr/>
        <p:txBody>
          <a:bodyPr/>
          <a:lstStyle/>
          <a:p>
            <a:r>
              <a:rPr lang="de-DE" dirty="0"/>
              <a:t>Update of the European </a:t>
            </a:r>
            <a:r>
              <a:rPr lang="de-DE" dirty="0" err="1"/>
              <a:t>Strategy</a:t>
            </a:r>
            <a:r>
              <a:rPr lang="de-DE" dirty="0"/>
              <a:t> for </a:t>
            </a:r>
            <a:r>
              <a:rPr lang="de-DE" dirty="0" err="1"/>
              <a:t>Particle</a:t>
            </a:r>
            <a:r>
              <a:rPr lang="de-DE" dirty="0"/>
              <a:t> Physics</a:t>
            </a:r>
          </a:p>
        </p:txBody>
      </p:sp>
      <p:sp>
        <p:nvSpPr>
          <p:cNvPr id="4" name="Datumsplatzhalter 3">
            <a:extLst>
              <a:ext uri="{FF2B5EF4-FFF2-40B4-BE49-F238E27FC236}">
                <a16:creationId xmlns:a16="http://schemas.microsoft.com/office/drawing/2014/main" id="{DAA7BCCA-16EB-7AA0-3DDA-A904D65B84A3}"/>
              </a:ext>
            </a:extLst>
          </p:cNvPr>
          <p:cNvSpPr>
            <a:spLocks noGrp="1"/>
          </p:cNvSpPr>
          <p:nvPr>
            <p:ph type="dt" sz="half" idx="10"/>
          </p:nvPr>
        </p:nvSpPr>
        <p:spPr/>
        <p:txBody>
          <a:bodyPr/>
          <a:lstStyle/>
          <a:p>
            <a:r>
              <a:rPr lang="de-DE"/>
              <a:t>3.4.2025</a:t>
            </a:r>
            <a:endParaRPr lang="en-GB" dirty="0"/>
          </a:p>
        </p:txBody>
      </p:sp>
      <p:sp>
        <p:nvSpPr>
          <p:cNvPr id="5" name="Fußzeilenplatzhalter 4">
            <a:extLst>
              <a:ext uri="{FF2B5EF4-FFF2-40B4-BE49-F238E27FC236}">
                <a16:creationId xmlns:a16="http://schemas.microsoft.com/office/drawing/2014/main" id="{1F5B8F0E-C8F1-2D8E-C404-5C99162906F4}"/>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BEE85F99-EDA2-2599-2010-E22824203688}"/>
              </a:ext>
            </a:extLst>
          </p:cNvPr>
          <p:cNvSpPr>
            <a:spLocks noGrp="1"/>
          </p:cNvSpPr>
          <p:nvPr>
            <p:ph type="sldNum" sz="quarter" idx="12"/>
          </p:nvPr>
        </p:nvSpPr>
        <p:spPr/>
        <p:txBody>
          <a:bodyPr/>
          <a:lstStyle/>
          <a:p>
            <a:fld id="{685E581A-7CE5-4B1E-A890-863265EC3CDC}" type="slidenum">
              <a:rPr lang="en-GB" smtClean="0"/>
              <a:pPr/>
              <a:t>7</a:t>
            </a:fld>
            <a:endParaRPr lang="en-GB" dirty="0"/>
          </a:p>
        </p:txBody>
      </p:sp>
      <p:sp>
        <p:nvSpPr>
          <p:cNvPr id="10" name="Textfeld 9">
            <a:extLst>
              <a:ext uri="{FF2B5EF4-FFF2-40B4-BE49-F238E27FC236}">
                <a16:creationId xmlns:a16="http://schemas.microsoft.com/office/drawing/2014/main" id="{C07F2D9F-BCBE-47B0-39FB-E5442FD680BA}"/>
              </a:ext>
            </a:extLst>
          </p:cNvPr>
          <p:cNvSpPr txBox="1"/>
          <p:nvPr/>
        </p:nvSpPr>
        <p:spPr>
          <a:xfrm>
            <a:off x="4310900" y="4258627"/>
            <a:ext cx="6192942" cy="215444"/>
          </a:xfrm>
          <a:prstGeom prst="rect">
            <a:avLst/>
          </a:prstGeom>
          <a:noFill/>
        </p:spPr>
        <p:txBody>
          <a:bodyPr wrap="square">
            <a:spAutoFit/>
          </a:bodyPr>
          <a:lstStyle/>
          <a:p>
            <a:r>
              <a:rPr lang="de-DE" sz="800" dirty="0">
                <a:hlinkClick r:id="rId3"/>
              </a:rPr>
              <a:t>https://home.cern/news/news/knowledge-sharing/updating-european-strategy-particle-physics</a:t>
            </a:r>
            <a:r>
              <a:rPr lang="de-DE" sz="800" dirty="0"/>
              <a:t> </a:t>
            </a:r>
          </a:p>
        </p:txBody>
      </p:sp>
      <p:sp>
        <p:nvSpPr>
          <p:cNvPr id="19" name="Freihandform: Form 18">
            <a:extLst>
              <a:ext uri="{FF2B5EF4-FFF2-40B4-BE49-F238E27FC236}">
                <a16:creationId xmlns:a16="http://schemas.microsoft.com/office/drawing/2014/main" id="{A585A7A0-DE06-292D-0A09-90EB690A12C9}"/>
              </a:ext>
            </a:extLst>
          </p:cNvPr>
          <p:cNvSpPr/>
          <p:nvPr/>
        </p:nvSpPr>
        <p:spPr>
          <a:xfrm>
            <a:off x="1953434" y="2855572"/>
            <a:ext cx="300566" cy="1509428"/>
          </a:xfrm>
          <a:custGeom>
            <a:avLst/>
            <a:gdLst>
              <a:gd name="connsiteX0" fmla="*/ 298450 w 300566"/>
              <a:gd name="connsiteY0" fmla="*/ 0 h 2152650"/>
              <a:gd name="connsiteX1" fmla="*/ 279400 w 300566"/>
              <a:gd name="connsiteY1" fmla="*/ 298450 h 2152650"/>
              <a:gd name="connsiteX2" fmla="*/ 146050 w 300566"/>
              <a:gd name="connsiteY2" fmla="*/ 869950 h 2152650"/>
              <a:gd name="connsiteX3" fmla="*/ 31750 w 300566"/>
              <a:gd name="connsiteY3" fmla="*/ 1409700 h 2152650"/>
              <a:gd name="connsiteX4" fmla="*/ 0 w 300566"/>
              <a:gd name="connsiteY4" fmla="*/ 2152650 h 21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6" h="2152650">
                <a:moveTo>
                  <a:pt x="298450" y="0"/>
                </a:moveTo>
                <a:cubicBezTo>
                  <a:pt x="301625" y="76729"/>
                  <a:pt x="304800" y="153458"/>
                  <a:pt x="279400" y="298450"/>
                </a:cubicBezTo>
                <a:cubicBezTo>
                  <a:pt x="254000" y="443442"/>
                  <a:pt x="187325" y="684742"/>
                  <a:pt x="146050" y="869950"/>
                </a:cubicBezTo>
                <a:cubicBezTo>
                  <a:pt x="104775" y="1055158"/>
                  <a:pt x="56092" y="1195917"/>
                  <a:pt x="31750" y="1409700"/>
                </a:cubicBezTo>
                <a:cubicBezTo>
                  <a:pt x="7408" y="1623483"/>
                  <a:pt x="3704" y="1888066"/>
                  <a:pt x="0" y="2152650"/>
                </a:cubicBezTo>
              </a:path>
            </a:pathLst>
          </a:custGeom>
          <a:noFill/>
          <a:ln>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FE2A0529-C34A-A2EC-3463-7970B2BC501C}"/>
              </a:ext>
            </a:extLst>
          </p:cNvPr>
          <p:cNvSpPr txBox="1"/>
          <p:nvPr/>
        </p:nvSpPr>
        <p:spPr>
          <a:xfrm rot="16516304">
            <a:off x="1352270" y="3673220"/>
            <a:ext cx="1051955" cy="307777"/>
          </a:xfrm>
          <a:prstGeom prst="rect">
            <a:avLst/>
          </a:prstGeom>
          <a:noFill/>
        </p:spPr>
        <p:txBody>
          <a:bodyPr wrap="none" rtlCol="0">
            <a:spAutoFit/>
          </a:bodyPr>
          <a:lstStyle/>
          <a:p>
            <a:r>
              <a:rPr lang="de-DE" sz="1400" dirty="0" err="1"/>
              <a:t>we</a:t>
            </a:r>
            <a:r>
              <a:rPr lang="de-DE" sz="1400" dirty="0"/>
              <a:t> </a:t>
            </a:r>
            <a:r>
              <a:rPr lang="de-DE" sz="1400" dirty="0" err="1"/>
              <a:t>are</a:t>
            </a:r>
            <a:r>
              <a:rPr lang="de-DE" sz="1400" dirty="0"/>
              <a:t> </a:t>
            </a:r>
            <a:r>
              <a:rPr lang="de-DE" sz="1400" dirty="0" err="1"/>
              <a:t>here</a:t>
            </a:r>
            <a:endParaRPr lang="de-DE" sz="1400" dirty="0"/>
          </a:p>
        </p:txBody>
      </p:sp>
      <p:grpSp>
        <p:nvGrpSpPr>
          <p:cNvPr id="26" name="Gruppieren 25">
            <a:extLst>
              <a:ext uri="{FF2B5EF4-FFF2-40B4-BE49-F238E27FC236}">
                <a16:creationId xmlns:a16="http://schemas.microsoft.com/office/drawing/2014/main" id="{EFA1CA8D-657F-B7F2-FFC9-6C9B1B4082CD}"/>
              </a:ext>
            </a:extLst>
          </p:cNvPr>
          <p:cNvGrpSpPr/>
          <p:nvPr/>
        </p:nvGrpSpPr>
        <p:grpSpPr>
          <a:xfrm>
            <a:off x="2437184" y="2431992"/>
            <a:ext cx="6049716" cy="4007023"/>
            <a:chOff x="2437184" y="2431992"/>
            <a:chExt cx="6049716" cy="4007023"/>
          </a:xfrm>
        </p:grpSpPr>
        <p:sp>
          <p:nvSpPr>
            <p:cNvPr id="18" name="Freihandform: Form 17">
              <a:extLst>
                <a:ext uri="{FF2B5EF4-FFF2-40B4-BE49-F238E27FC236}">
                  <a16:creationId xmlns:a16="http://schemas.microsoft.com/office/drawing/2014/main" id="{9A9700DB-B545-A531-BED0-0C0D21ADF30D}"/>
                </a:ext>
              </a:extLst>
            </p:cNvPr>
            <p:cNvSpPr/>
            <p:nvPr/>
          </p:nvSpPr>
          <p:spPr>
            <a:xfrm>
              <a:off x="2437184" y="2431992"/>
              <a:ext cx="1562100" cy="2588868"/>
            </a:xfrm>
            <a:custGeom>
              <a:avLst/>
              <a:gdLst>
                <a:gd name="connsiteX0" fmla="*/ 0 w 1562100"/>
                <a:gd name="connsiteY0" fmla="*/ 496104 h 3001054"/>
                <a:gd name="connsiteX1" fmla="*/ 215900 w 1562100"/>
                <a:gd name="connsiteY1" fmla="*/ 7154 h 3001054"/>
                <a:gd name="connsiteX2" fmla="*/ 742950 w 1562100"/>
                <a:gd name="connsiteY2" fmla="*/ 826304 h 3001054"/>
                <a:gd name="connsiteX3" fmla="*/ 1162050 w 1562100"/>
                <a:gd name="connsiteY3" fmla="*/ 2655104 h 3001054"/>
                <a:gd name="connsiteX4" fmla="*/ 1562100 w 1562100"/>
                <a:gd name="connsiteY4" fmla="*/ 2998004 h 3001054"/>
                <a:gd name="connsiteX0" fmla="*/ 0 w 1562100"/>
                <a:gd name="connsiteY0" fmla="*/ 489181 h 2994131"/>
                <a:gd name="connsiteX1" fmla="*/ 215900 w 1562100"/>
                <a:gd name="connsiteY1" fmla="*/ 231 h 2994131"/>
                <a:gd name="connsiteX2" fmla="*/ 742950 w 1562100"/>
                <a:gd name="connsiteY2" fmla="*/ 819381 h 2994131"/>
                <a:gd name="connsiteX3" fmla="*/ 1162050 w 1562100"/>
                <a:gd name="connsiteY3" fmla="*/ 2648181 h 2994131"/>
                <a:gd name="connsiteX4" fmla="*/ 1562100 w 1562100"/>
                <a:gd name="connsiteY4" fmla="*/ 2991081 h 29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2994131">
                  <a:moveTo>
                    <a:pt x="0" y="489181"/>
                  </a:moveTo>
                  <a:cubicBezTo>
                    <a:pt x="46037" y="217189"/>
                    <a:pt x="79375" y="11294"/>
                    <a:pt x="215900" y="231"/>
                  </a:cubicBezTo>
                  <a:cubicBezTo>
                    <a:pt x="352425" y="-10832"/>
                    <a:pt x="585258" y="378056"/>
                    <a:pt x="742950" y="819381"/>
                  </a:cubicBezTo>
                  <a:cubicBezTo>
                    <a:pt x="900642" y="1260706"/>
                    <a:pt x="1025525" y="2286231"/>
                    <a:pt x="1162050" y="2648181"/>
                  </a:cubicBezTo>
                  <a:cubicBezTo>
                    <a:pt x="1298575" y="3010131"/>
                    <a:pt x="1430337" y="3000606"/>
                    <a:pt x="1562100" y="2991081"/>
                  </a:cubicBezTo>
                </a:path>
              </a:pathLst>
            </a:custGeom>
            <a:noFill/>
            <a:ln>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1" name="Grafik 20">
              <a:extLst>
                <a:ext uri="{FF2B5EF4-FFF2-40B4-BE49-F238E27FC236}">
                  <a16:creationId xmlns:a16="http://schemas.microsoft.com/office/drawing/2014/main" id="{C309A7A1-96FD-1559-C440-840EFED0A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4217" y="4590814"/>
              <a:ext cx="4293170" cy="1794340"/>
            </a:xfrm>
            <a:prstGeom prst="rect">
              <a:avLst/>
            </a:prstGeom>
          </p:spPr>
        </p:pic>
        <p:sp>
          <p:nvSpPr>
            <p:cNvPr id="23" name="Textfeld 22">
              <a:extLst>
                <a:ext uri="{FF2B5EF4-FFF2-40B4-BE49-F238E27FC236}">
                  <a16:creationId xmlns:a16="http://schemas.microsoft.com/office/drawing/2014/main" id="{28B9F791-2EED-BACF-E278-F716D333999D}"/>
                </a:ext>
              </a:extLst>
            </p:cNvPr>
            <p:cNvSpPr txBox="1"/>
            <p:nvPr/>
          </p:nvSpPr>
          <p:spPr>
            <a:xfrm>
              <a:off x="4864488" y="6069683"/>
              <a:ext cx="3622412" cy="369332"/>
            </a:xfrm>
            <a:prstGeom prst="rect">
              <a:avLst/>
            </a:prstGeom>
            <a:noFill/>
          </p:spPr>
          <p:txBody>
            <a:bodyPr wrap="square">
              <a:spAutoFit/>
            </a:bodyPr>
            <a:lstStyle/>
            <a:p>
              <a:r>
                <a:rPr lang="de-DE" dirty="0">
                  <a:solidFill>
                    <a:schemeClr val="bg1"/>
                  </a:solidFill>
                  <a:hlinkClick r:id="rId5">
                    <a:extLst>
                      <a:ext uri="{A12FA001-AC4F-418D-AE19-62706E023703}">
                        <ahyp:hlinkClr xmlns:ahyp="http://schemas.microsoft.com/office/drawing/2018/hyperlinkcolor" val="tx"/>
                      </a:ext>
                    </a:extLst>
                  </a:hlinkClick>
                </a:rPr>
                <a:t>https://indico.desy.de/event/48080</a:t>
              </a:r>
              <a:r>
                <a:rPr lang="de-DE" dirty="0">
                  <a:solidFill>
                    <a:schemeClr val="bg1"/>
                  </a:solidFill>
                </a:rPr>
                <a:t> </a:t>
              </a:r>
            </a:p>
          </p:txBody>
        </p:sp>
      </p:grpSp>
      <p:sp>
        <p:nvSpPr>
          <p:cNvPr id="29" name="Textfeld 28">
            <a:extLst>
              <a:ext uri="{FF2B5EF4-FFF2-40B4-BE49-F238E27FC236}">
                <a16:creationId xmlns:a16="http://schemas.microsoft.com/office/drawing/2014/main" id="{AEE5E942-D614-FB4A-8E04-A255749C6D49}"/>
              </a:ext>
            </a:extLst>
          </p:cNvPr>
          <p:cNvSpPr txBox="1"/>
          <p:nvPr/>
        </p:nvSpPr>
        <p:spPr>
          <a:xfrm>
            <a:off x="477956" y="5041823"/>
            <a:ext cx="3251521" cy="1200329"/>
          </a:xfrm>
          <a:prstGeom prst="rect">
            <a:avLst/>
          </a:prstGeom>
          <a:solidFill>
            <a:srgbClr val="FFC000"/>
          </a:solidFill>
        </p:spPr>
        <p:txBody>
          <a:bodyPr wrap="square" rtlCol="0">
            <a:spAutoFit/>
          </a:bodyPr>
          <a:lstStyle/>
          <a:p>
            <a:r>
              <a:rPr lang="de-DE" dirty="0" err="1"/>
              <a:t>Please</a:t>
            </a:r>
            <a:r>
              <a:rPr lang="de-DE" dirty="0"/>
              <a:t> </a:t>
            </a:r>
            <a:r>
              <a:rPr lang="de-DE" dirty="0" err="1"/>
              <a:t>register</a:t>
            </a:r>
            <a:r>
              <a:rPr lang="de-DE" dirty="0"/>
              <a:t> for </a:t>
            </a:r>
            <a:r>
              <a:rPr lang="de-DE" dirty="0" err="1"/>
              <a:t>this</a:t>
            </a:r>
            <a:r>
              <a:rPr lang="de-DE" dirty="0"/>
              <a:t> </a:t>
            </a:r>
            <a:r>
              <a:rPr lang="de-DE" dirty="0" err="1"/>
              <a:t>workshop</a:t>
            </a:r>
            <a:r>
              <a:rPr lang="de-DE" dirty="0"/>
              <a:t> </a:t>
            </a:r>
            <a:r>
              <a:rPr lang="de-DE" dirty="0" err="1"/>
              <a:t>if</a:t>
            </a:r>
            <a:r>
              <a:rPr lang="de-DE" dirty="0"/>
              <a:t> </a:t>
            </a:r>
            <a:r>
              <a:rPr lang="de-DE" dirty="0" err="1"/>
              <a:t>you</a:t>
            </a:r>
            <a:r>
              <a:rPr lang="de-DE" dirty="0"/>
              <a:t> </a:t>
            </a:r>
            <a:r>
              <a:rPr lang="de-DE" dirty="0" err="1"/>
              <a:t>wish</a:t>
            </a:r>
            <a:r>
              <a:rPr lang="de-DE" dirty="0"/>
              <a:t> to </a:t>
            </a:r>
            <a:r>
              <a:rPr lang="de-DE" dirty="0" err="1"/>
              <a:t>be</a:t>
            </a:r>
            <a:r>
              <a:rPr lang="de-DE" dirty="0"/>
              <a:t> </a:t>
            </a:r>
            <a:r>
              <a:rPr lang="de-DE" dirty="0" err="1"/>
              <a:t>informed</a:t>
            </a:r>
            <a:r>
              <a:rPr lang="de-DE" dirty="0"/>
              <a:t> </a:t>
            </a:r>
            <a:r>
              <a:rPr lang="de-DE" dirty="0" err="1"/>
              <a:t>about</a:t>
            </a:r>
            <a:r>
              <a:rPr lang="de-DE" dirty="0"/>
              <a:t> a possible </a:t>
            </a:r>
            <a:r>
              <a:rPr lang="de-DE" dirty="0" err="1"/>
              <a:t>addition</a:t>
            </a:r>
            <a:r>
              <a:rPr lang="de-DE" dirty="0"/>
              <a:t> to </a:t>
            </a:r>
            <a:r>
              <a:rPr lang="de-DE" dirty="0" err="1"/>
              <a:t>our</a:t>
            </a:r>
            <a:r>
              <a:rPr lang="de-DE" dirty="0"/>
              <a:t> </a:t>
            </a:r>
            <a:r>
              <a:rPr lang="de-DE" dirty="0" err="1"/>
              <a:t>input</a:t>
            </a:r>
            <a:r>
              <a:rPr lang="de-DE" dirty="0"/>
              <a:t> </a:t>
            </a:r>
            <a:r>
              <a:rPr lang="de-DE" dirty="0" err="1"/>
              <a:t>document</a:t>
            </a:r>
            <a:r>
              <a:rPr lang="de-DE" dirty="0"/>
              <a:t>!</a:t>
            </a:r>
          </a:p>
        </p:txBody>
      </p:sp>
      <p:pic>
        <p:nvPicPr>
          <p:cNvPr id="7" name="Grafik 6">
            <a:extLst>
              <a:ext uri="{FF2B5EF4-FFF2-40B4-BE49-F238E27FC236}">
                <a16:creationId xmlns:a16="http://schemas.microsoft.com/office/drawing/2014/main" id="{72AF1F2E-E8A7-3D80-DA79-37499612A807}"/>
              </a:ext>
            </a:extLst>
          </p:cNvPr>
          <p:cNvPicPr>
            <a:picLocks noChangeAspect="1"/>
          </p:cNvPicPr>
          <p:nvPr/>
        </p:nvPicPr>
        <p:blipFill>
          <a:blip r:embed="rId6"/>
          <a:srcRect l="9993" t="47962" r="37998" b="3920"/>
          <a:stretch/>
        </p:blipFill>
        <p:spPr>
          <a:xfrm>
            <a:off x="8832000" y="1247932"/>
            <a:ext cx="2969319" cy="5234254"/>
          </a:xfrm>
          <a:prstGeom prst="rect">
            <a:avLst/>
          </a:prstGeom>
        </p:spPr>
      </p:pic>
    </p:spTree>
    <p:extLst>
      <p:ext uri="{BB962C8B-B14F-4D97-AF65-F5344CB8AC3E}">
        <p14:creationId xmlns:p14="http://schemas.microsoft.com/office/powerpoint/2010/main" val="26026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D538C-0B2A-4EDA-B635-D23B1D2BAC1A}"/>
              </a:ext>
            </a:extLst>
          </p:cNvPr>
          <p:cNvSpPr>
            <a:spLocks noGrp="1"/>
          </p:cNvSpPr>
          <p:nvPr>
            <p:ph type="title"/>
          </p:nvPr>
        </p:nvSpPr>
        <p:spPr/>
        <p:txBody>
          <a:bodyPr/>
          <a:lstStyle/>
          <a:p>
            <a:r>
              <a:rPr lang="en-GB" dirty="0"/>
              <a:t>Implementation of the ECFA Detector Roadmap</a:t>
            </a:r>
          </a:p>
        </p:txBody>
      </p:sp>
      <p:sp>
        <p:nvSpPr>
          <p:cNvPr id="4" name="Datumsplatzhalter 3">
            <a:extLst>
              <a:ext uri="{FF2B5EF4-FFF2-40B4-BE49-F238E27FC236}">
                <a16:creationId xmlns:a16="http://schemas.microsoft.com/office/drawing/2014/main" id="{B2174C30-C001-4353-9B2C-75FB59B52DDF}"/>
              </a:ext>
            </a:extLst>
          </p:cNvPr>
          <p:cNvSpPr>
            <a:spLocks noGrp="1"/>
          </p:cNvSpPr>
          <p:nvPr>
            <p:ph type="dt" sz="half" idx="10"/>
          </p:nvPr>
        </p:nvSpPr>
        <p:spPr/>
        <p:txBody>
          <a:bodyPr/>
          <a:lstStyle/>
          <a:p>
            <a:r>
              <a:rPr lang="de-DE"/>
              <a:t>3.4.2025</a:t>
            </a:r>
            <a:endParaRPr lang="en-GB" dirty="0"/>
          </a:p>
        </p:txBody>
      </p:sp>
      <p:sp>
        <p:nvSpPr>
          <p:cNvPr id="5" name="Fußzeilenplatzhalter 4">
            <a:extLst>
              <a:ext uri="{FF2B5EF4-FFF2-40B4-BE49-F238E27FC236}">
                <a16:creationId xmlns:a16="http://schemas.microsoft.com/office/drawing/2014/main" id="{AB3A26B3-82FB-4AFE-9F8A-303FCBFB2858}"/>
              </a:ext>
            </a:extLst>
          </p:cNvPr>
          <p:cNvSpPr>
            <a:spLocks noGrp="1"/>
          </p:cNvSpPr>
          <p:nvPr>
            <p:ph type="ftr" sz="quarter" idx="11"/>
          </p:nvPr>
        </p:nvSpPr>
        <p:spPr/>
        <p:txBody>
          <a:bodyPr/>
          <a:lstStyle/>
          <a:p>
            <a:r>
              <a:rPr lang="en-GB"/>
              <a:t>Lutz Feld, RWTH Aachen</a:t>
            </a:r>
          </a:p>
        </p:txBody>
      </p:sp>
      <p:sp>
        <p:nvSpPr>
          <p:cNvPr id="6" name="Foliennummernplatzhalter 5">
            <a:extLst>
              <a:ext uri="{FF2B5EF4-FFF2-40B4-BE49-F238E27FC236}">
                <a16:creationId xmlns:a16="http://schemas.microsoft.com/office/drawing/2014/main" id="{014D35E1-601B-4B99-9317-9FEA1968B8B5}"/>
              </a:ext>
            </a:extLst>
          </p:cNvPr>
          <p:cNvSpPr>
            <a:spLocks noGrp="1"/>
          </p:cNvSpPr>
          <p:nvPr>
            <p:ph type="sldNum" sz="quarter" idx="12"/>
          </p:nvPr>
        </p:nvSpPr>
        <p:spPr/>
        <p:txBody>
          <a:bodyPr/>
          <a:lstStyle/>
          <a:p>
            <a:fld id="{685E581A-7CE5-4B1E-A890-863265EC3CDC}" type="slidenum">
              <a:rPr lang="en-GB" smtClean="0"/>
              <a:pPr/>
              <a:t>8</a:t>
            </a:fld>
            <a:endParaRPr lang="en-GB" dirty="0"/>
          </a:p>
        </p:txBody>
      </p:sp>
      <p:grpSp>
        <p:nvGrpSpPr>
          <p:cNvPr id="13" name="Gruppieren 12">
            <a:extLst>
              <a:ext uri="{FF2B5EF4-FFF2-40B4-BE49-F238E27FC236}">
                <a16:creationId xmlns:a16="http://schemas.microsoft.com/office/drawing/2014/main" id="{44D73F24-BA52-CFE7-5D5D-C822E749E314}"/>
              </a:ext>
            </a:extLst>
          </p:cNvPr>
          <p:cNvGrpSpPr/>
          <p:nvPr/>
        </p:nvGrpSpPr>
        <p:grpSpPr>
          <a:xfrm>
            <a:off x="6096000" y="1287561"/>
            <a:ext cx="5832000" cy="2991967"/>
            <a:chOff x="264000" y="1269000"/>
            <a:chExt cx="5832000" cy="2991967"/>
          </a:xfrm>
        </p:grpSpPr>
        <p:pic>
          <p:nvPicPr>
            <p:cNvPr id="10" name="Grafik 9">
              <a:extLst>
                <a:ext uri="{FF2B5EF4-FFF2-40B4-BE49-F238E27FC236}">
                  <a16:creationId xmlns:a16="http://schemas.microsoft.com/office/drawing/2014/main" id="{47156436-9426-C0C8-83B9-B43293A94D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4000" y="1269000"/>
              <a:ext cx="5832000" cy="2991967"/>
            </a:xfrm>
            <a:prstGeom prst="rect">
              <a:avLst/>
            </a:prstGeom>
          </p:spPr>
        </p:pic>
        <p:sp>
          <p:nvSpPr>
            <p:cNvPr id="12" name="Textfeld 11">
              <a:extLst>
                <a:ext uri="{FF2B5EF4-FFF2-40B4-BE49-F238E27FC236}">
                  <a16:creationId xmlns:a16="http://schemas.microsoft.com/office/drawing/2014/main" id="{BBBE1B8D-EA30-69C4-A4F8-8DB9A8CB5C63}"/>
                </a:ext>
              </a:extLst>
            </p:cNvPr>
            <p:cNvSpPr txBox="1"/>
            <p:nvPr/>
          </p:nvSpPr>
          <p:spPr>
            <a:xfrm>
              <a:off x="4728000" y="3521026"/>
              <a:ext cx="956598" cy="246221"/>
            </a:xfrm>
            <a:prstGeom prst="rect">
              <a:avLst/>
            </a:prstGeom>
            <a:noFill/>
          </p:spPr>
          <p:txBody>
            <a:bodyPr wrap="square">
              <a:spAutoFit/>
            </a:bodyPr>
            <a:lstStyle/>
            <a:p>
              <a:r>
                <a:rPr lang="de-DE" sz="1000" b="0" i="0" u="none" strike="noStrike" baseline="0" dirty="0">
                  <a:solidFill>
                    <a:srgbClr val="000000"/>
                  </a:solidFill>
                  <a:latin typeface="AAAAAC+Helvetica"/>
                </a:rPr>
                <a:t>[D. Contardo] </a:t>
              </a:r>
              <a:endParaRPr lang="de-DE" sz="1000" dirty="0"/>
            </a:p>
          </p:txBody>
        </p:sp>
      </p:grpSp>
      <p:sp>
        <p:nvSpPr>
          <p:cNvPr id="16" name="Textfeld 15">
            <a:extLst>
              <a:ext uri="{FF2B5EF4-FFF2-40B4-BE49-F238E27FC236}">
                <a16:creationId xmlns:a16="http://schemas.microsoft.com/office/drawing/2014/main" id="{03DF7160-2862-6A0B-AB70-5D91F4735D8B}"/>
              </a:ext>
            </a:extLst>
          </p:cNvPr>
          <p:cNvSpPr txBox="1"/>
          <p:nvPr/>
        </p:nvSpPr>
        <p:spPr>
          <a:xfrm>
            <a:off x="1488000" y="1200484"/>
            <a:ext cx="10440000" cy="4924425"/>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0000"/>
                </a:solidFill>
                <a:latin typeface="AAAAAE+Helvetica-Oblique"/>
              </a:rPr>
              <a:t>a</a:t>
            </a:r>
            <a:r>
              <a:rPr lang="en-US" sz="1800" b="0" u="none" strike="noStrike" baseline="0" dirty="0">
                <a:solidFill>
                  <a:srgbClr val="000000"/>
                </a:solidFill>
                <a:latin typeface="AAAAAE+Helvetica-Oblique"/>
              </a:rPr>
              <a:t>ll DRD proposals are </a:t>
            </a:r>
            <a:r>
              <a:rPr lang="en-US" sz="1800" b="1" u="none" strike="noStrike" baseline="0" dirty="0">
                <a:solidFill>
                  <a:srgbClr val="000000"/>
                </a:solidFill>
                <a:latin typeface="AAAAAE+Helvetica-Oblique"/>
              </a:rPr>
              <a:t>approved</a:t>
            </a:r>
          </a:p>
          <a:p>
            <a:pPr marL="742950" lvl="1" indent="-285750">
              <a:buFont typeface="Arial" panose="020B0604020202020204" pitchFamily="34" charset="0"/>
              <a:buChar char="•"/>
            </a:pPr>
            <a:endParaRPr lang="en-US" dirty="0">
              <a:solidFill>
                <a:srgbClr val="000000"/>
              </a:solidFill>
              <a:latin typeface="AAAAAE+Helvetica-Oblique"/>
            </a:endParaRPr>
          </a:p>
          <a:p>
            <a:pPr marL="285750" indent="-285750">
              <a:buFont typeface="Arial" panose="020B0604020202020204" pitchFamily="34" charset="0"/>
              <a:buChar char="•"/>
            </a:pPr>
            <a:r>
              <a:rPr lang="en-US" dirty="0">
                <a:solidFill>
                  <a:srgbClr val="000000"/>
                </a:solidFill>
                <a:latin typeface="AAAAAE+Helvetica-Oblique"/>
              </a:rPr>
              <a:t>work on </a:t>
            </a:r>
            <a:r>
              <a:rPr lang="en-US" b="1" dirty="0">
                <a:solidFill>
                  <a:srgbClr val="000000"/>
                </a:solidFill>
                <a:latin typeface="AAAAAE+Helvetica-Oblique"/>
              </a:rPr>
              <a:t>Memoranda of Understanding </a:t>
            </a:r>
            <a:r>
              <a:rPr lang="en-US" dirty="0">
                <a:solidFill>
                  <a:srgbClr val="000000"/>
                </a:solidFill>
                <a:latin typeface="AAAAAE+Helvetica-Oblique"/>
              </a:rPr>
              <a:t>ongoing</a:t>
            </a:r>
          </a:p>
          <a:p>
            <a:pPr marL="742950" lvl="1" indent="-285750">
              <a:buFont typeface="Arial" panose="020B0604020202020204" pitchFamily="34" charset="0"/>
              <a:buChar char="•"/>
            </a:pPr>
            <a:r>
              <a:rPr lang="en-US" sz="1600" b="0" u="none" strike="noStrike" baseline="0" dirty="0">
                <a:solidFill>
                  <a:srgbClr val="000000"/>
                </a:solidFill>
                <a:latin typeface="AAAAAE+Helvetica-Oblique"/>
              </a:rPr>
              <a:t>BMBF will not sign these </a:t>
            </a:r>
            <a:r>
              <a:rPr lang="en-US" sz="1600" b="0" u="none" strike="noStrike" baseline="0" dirty="0" err="1">
                <a:solidFill>
                  <a:srgbClr val="000000"/>
                </a:solidFill>
                <a:latin typeface="AAAAAE+Helvetica-Oblique"/>
              </a:rPr>
              <a:t>MoUs</a:t>
            </a:r>
            <a:br>
              <a:rPr lang="en-US" sz="1600" dirty="0">
                <a:solidFill>
                  <a:srgbClr val="000000"/>
                </a:solidFill>
                <a:latin typeface="AAAAAE+Helvetica-Oblique"/>
              </a:rPr>
            </a:br>
            <a:r>
              <a:rPr lang="en-US" sz="1600" dirty="0">
                <a:solidFill>
                  <a:srgbClr val="000000"/>
                </a:solidFill>
                <a:latin typeface="AAAAAE+Helvetica-Oblique"/>
              </a:rPr>
              <a:t>(they do not sign </a:t>
            </a:r>
            <a:r>
              <a:rPr lang="en-US" sz="1600" dirty="0" err="1">
                <a:solidFill>
                  <a:srgbClr val="000000"/>
                </a:solidFill>
                <a:latin typeface="AAAAAE+Helvetica-Oblique"/>
              </a:rPr>
              <a:t>MoUs</a:t>
            </a:r>
            <a:r>
              <a:rPr lang="en-US" sz="1600" dirty="0">
                <a:solidFill>
                  <a:srgbClr val="000000"/>
                </a:solidFill>
                <a:latin typeface="AAAAAE+Helvetica-Oblique"/>
              </a:rPr>
              <a:t> of “small” experiments)</a:t>
            </a:r>
          </a:p>
          <a:p>
            <a:pPr marL="742950" lvl="1" indent="-285750">
              <a:buFont typeface="Arial" panose="020B0604020202020204" pitchFamily="34" charset="0"/>
              <a:buChar char="•"/>
            </a:pPr>
            <a:r>
              <a:rPr lang="en-US" sz="1600" dirty="0">
                <a:solidFill>
                  <a:srgbClr val="000000"/>
                </a:solidFill>
                <a:latin typeface="AAAAAE+Helvetica-Oblique"/>
              </a:rPr>
              <a:t>institutes will sign as “funding agencies”</a:t>
            </a:r>
          </a:p>
          <a:p>
            <a:pPr marL="742950" lvl="1" indent="-285750">
              <a:buFont typeface="Arial" panose="020B0604020202020204" pitchFamily="34" charset="0"/>
              <a:buChar char="•"/>
            </a:pPr>
            <a:r>
              <a:rPr lang="en-US" sz="1600" dirty="0">
                <a:solidFill>
                  <a:srgbClr val="000000"/>
                </a:solidFill>
                <a:latin typeface="AAAAAE+Helvetica-Oblique"/>
              </a:rPr>
              <a:t>i</a:t>
            </a:r>
            <a:r>
              <a:rPr lang="en-US" sz="1600" b="0" u="none" strike="noStrike" baseline="0" dirty="0">
                <a:solidFill>
                  <a:srgbClr val="000000"/>
                </a:solidFill>
                <a:latin typeface="AAAAAE+Helvetica-Oblique"/>
              </a:rPr>
              <a:t>n MoU annex 2 a footnote should be added</a:t>
            </a:r>
            <a:br>
              <a:rPr lang="en-US" sz="1600" b="0" u="none" strike="noStrike" baseline="0" dirty="0">
                <a:solidFill>
                  <a:srgbClr val="000000"/>
                </a:solidFill>
                <a:latin typeface="AAAAAE+Helvetica-Oblique"/>
              </a:rPr>
            </a:br>
            <a:r>
              <a:rPr lang="en-US" sz="1600" b="0" u="none" strike="noStrike" baseline="0" dirty="0">
                <a:solidFill>
                  <a:srgbClr val="000000"/>
                </a:solidFill>
                <a:latin typeface="AAAAAE+Helvetica-Oblique"/>
              </a:rPr>
              <a:t>as appropriate: „</a:t>
            </a:r>
            <a:r>
              <a:rPr lang="en-US" sz="1600" b="0" i="1" u="none" strike="noStrike" baseline="0" dirty="0">
                <a:solidFill>
                  <a:srgbClr val="000000"/>
                </a:solidFill>
                <a:latin typeface="AAAAAE+Helvetica-Oblique"/>
              </a:rPr>
              <a:t>Partly funded by the Federal</a:t>
            </a:r>
            <a:br>
              <a:rPr lang="en-US" sz="1600" b="0" i="1" u="none" strike="noStrike" baseline="0" dirty="0">
                <a:solidFill>
                  <a:srgbClr val="000000"/>
                </a:solidFill>
                <a:latin typeface="AAAAAE+Helvetica-Oblique"/>
              </a:rPr>
            </a:br>
            <a:r>
              <a:rPr lang="en-US" sz="1600" b="0" i="1" u="none" strike="noStrike" baseline="0" dirty="0">
                <a:solidFill>
                  <a:srgbClr val="000000"/>
                </a:solidFill>
                <a:latin typeface="AAAAAE+Helvetica-Oblique"/>
              </a:rPr>
              <a:t>Ministry of Education and Research (BMBF)</a:t>
            </a:r>
            <a:r>
              <a:rPr lang="en-US" sz="1600" b="0" u="none" strike="noStrike" baseline="0" dirty="0">
                <a:solidFill>
                  <a:srgbClr val="000000"/>
                </a:solidFill>
                <a:latin typeface="AAAAAE+Helvetica-Oblique"/>
              </a:rPr>
              <a:t>”</a:t>
            </a:r>
          </a:p>
          <a:p>
            <a:r>
              <a:rPr lang="en-US" sz="1800" b="0" u="none" strike="noStrike" baseline="0" dirty="0">
                <a:solidFill>
                  <a:srgbClr val="000000"/>
                </a:solidFill>
                <a:latin typeface="AAAAAE+Helvetica-Oblique"/>
              </a:rPr>
              <a:t> </a:t>
            </a:r>
          </a:p>
          <a:p>
            <a:pPr marL="285750" indent="-285750">
              <a:buFont typeface="Arial" panose="020B0604020202020204" pitchFamily="34" charset="0"/>
              <a:buChar char="•"/>
            </a:pPr>
            <a:r>
              <a:rPr lang="en-US" sz="1800" b="0" u="none" strike="noStrike" baseline="0" dirty="0">
                <a:solidFill>
                  <a:srgbClr val="000000"/>
                </a:solidFill>
                <a:latin typeface="AAAAAE+Helvetica-Oblique"/>
              </a:rPr>
              <a:t>three </a:t>
            </a:r>
            <a:r>
              <a:rPr lang="en-US" sz="1800" b="1" u="none" strike="noStrike" baseline="0" dirty="0">
                <a:solidFill>
                  <a:srgbClr val="000000"/>
                </a:solidFill>
                <a:latin typeface="AAAAAE+Helvetica-Oblique"/>
              </a:rPr>
              <a:t>consortia</a:t>
            </a:r>
            <a:r>
              <a:rPr lang="en-US" sz="1800" b="0" u="none" strike="noStrike" baseline="0" dirty="0">
                <a:solidFill>
                  <a:srgbClr val="000000"/>
                </a:solidFill>
                <a:latin typeface="AAAAAE+Helvetica-Oblique"/>
              </a:rPr>
              <a:t> are </a:t>
            </a:r>
            <a:r>
              <a:rPr lang="en-US" sz="1800" b="1" u="none" strike="noStrike" baseline="0" dirty="0">
                <a:solidFill>
                  <a:srgbClr val="000000"/>
                </a:solidFill>
                <a:latin typeface="AAAAAE+Helvetica-Oblique"/>
              </a:rPr>
              <a:t>funded through </a:t>
            </a:r>
            <a:r>
              <a:rPr lang="en-US" b="1" dirty="0">
                <a:solidFill>
                  <a:srgbClr val="000000"/>
                </a:solidFill>
                <a:latin typeface="AAAAAE+Helvetica-Oblique"/>
              </a:rPr>
              <a:t>ErUM-Pro</a:t>
            </a:r>
            <a:r>
              <a:rPr lang="en-US" dirty="0">
                <a:solidFill>
                  <a:srgbClr val="000000"/>
                </a:solidFill>
                <a:latin typeface="AAAAAE+Helvetica-Oblique"/>
              </a:rPr>
              <a:t>:</a:t>
            </a:r>
            <a:endParaRPr lang="en-US" sz="1800" b="0" u="none" strike="noStrike" baseline="0" dirty="0">
              <a:solidFill>
                <a:srgbClr val="000000"/>
              </a:solidFill>
              <a:latin typeface="AAAAAE+Helvetica-Oblique"/>
            </a:endParaRPr>
          </a:p>
          <a:p>
            <a:pPr marL="742950" lvl="1" indent="-285750">
              <a:buFont typeface="Arial" panose="020B0604020202020204" pitchFamily="34" charset="0"/>
              <a:buChar char="•"/>
            </a:pPr>
            <a:r>
              <a:rPr lang="en-US" sz="1600" b="1" dirty="0">
                <a:solidFill>
                  <a:srgbClr val="00AEEF"/>
                </a:solidFill>
                <a:latin typeface="AAAAAE+Helvetica-Oblique"/>
              </a:rPr>
              <a:t>Silicon Detectors </a:t>
            </a:r>
            <a:r>
              <a:rPr lang="en-US" sz="1600" dirty="0">
                <a:solidFill>
                  <a:srgbClr val="000000"/>
                </a:solidFill>
                <a:latin typeface="AAAAAE+Helvetica-Oblique"/>
              </a:rPr>
              <a:t>(J. Dingfelder, Uni Bonn, E. Garutti, Uni Hamburg)</a:t>
            </a:r>
          </a:p>
          <a:p>
            <a:pPr marL="742950" lvl="1" indent="-285750">
              <a:buFont typeface="Arial" panose="020B0604020202020204" pitchFamily="34" charset="0"/>
              <a:buChar char="•"/>
            </a:pPr>
            <a:r>
              <a:rPr lang="en-US" sz="1600" b="1" u="none" strike="noStrike" baseline="0" dirty="0">
                <a:solidFill>
                  <a:srgbClr val="00AEEF"/>
                </a:solidFill>
                <a:latin typeface="AAAAAE+Helvetica-Oblique"/>
              </a:rPr>
              <a:t>Calorimetry </a:t>
            </a:r>
            <a:r>
              <a:rPr lang="en-US" sz="1600" b="0" u="none" strike="noStrike" baseline="0" dirty="0">
                <a:solidFill>
                  <a:srgbClr val="000000"/>
                </a:solidFill>
                <a:latin typeface="AAAAAE+Helvetica-Oblique"/>
              </a:rPr>
              <a:t>(F. Simon, KIT)</a:t>
            </a:r>
          </a:p>
          <a:p>
            <a:pPr marL="742950" lvl="1" indent="-285750">
              <a:buFont typeface="Arial" panose="020B0604020202020204" pitchFamily="34" charset="0"/>
              <a:buChar char="•"/>
            </a:pPr>
            <a:r>
              <a:rPr lang="en-US" sz="1600" b="1" dirty="0">
                <a:solidFill>
                  <a:srgbClr val="00AEEF"/>
                </a:solidFill>
                <a:latin typeface="AAAAAE+Helvetica-Oblique"/>
              </a:rPr>
              <a:t>Gaseous Detectors </a:t>
            </a:r>
            <a:r>
              <a:rPr lang="en-US" sz="1600" dirty="0">
                <a:solidFill>
                  <a:srgbClr val="000000"/>
                </a:solidFill>
                <a:latin typeface="AAAAAE+Helvetica-Oblique"/>
              </a:rPr>
              <a:t>(J. Kaminski, Uni Bonn, B. Ketzer, Uni Bonn)</a:t>
            </a:r>
          </a:p>
          <a:p>
            <a:pPr marL="742950" lvl="1" indent="-285750">
              <a:buFont typeface="Arial" panose="020B0604020202020204" pitchFamily="34" charset="0"/>
              <a:buChar char="•"/>
            </a:pPr>
            <a:endParaRPr lang="en-US" sz="1600" dirty="0">
              <a:solidFill>
                <a:srgbClr val="000000"/>
              </a:solidFill>
              <a:latin typeface="AAAAAE+Helvetica-Oblique"/>
            </a:endParaRPr>
          </a:p>
          <a:p>
            <a:pPr marL="285750" indent="-285750">
              <a:buFont typeface="Arial" panose="020B0604020202020204" pitchFamily="34" charset="0"/>
              <a:buChar char="•"/>
            </a:pPr>
            <a:r>
              <a:rPr lang="en-US" sz="1600" b="1" dirty="0">
                <a:solidFill>
                  <a:srgbClr val="000000"/>
                </a:solidFill>
                <a:latin typeface="AAAAAE+Helvetica-Oblique"/>
              </a:rPr>
              <a:t>more German groups </a:t>
            </a:r>
            <a:r>
              <a:rPr lang="en-US" sz="1600" dirty="0">
                <a:solidFill>
                  <a:srgbClr val="000000"/>
                </a:solidFill>
                <a:latin typeface="AAAAAE+Helvetica-Oblique"/>
              </a:rPr>
              <a:t>are working in (probably) all DRDs</a:t>
            </a:r>
          </a:p>
          <a:p>
            <a:pPr marL="742950" lvl="1" indent="-285750">
              <a:buFont typeface="Arial" panose="020B0604020202020204" pitchFamily="34" charset="0"/>
              <a:buChar char="•"/>
            </a:pPr>
            <a:endParaRPr lang="en-US" sz="1600" b="0" u="none" strike="noStrike" baseline="0" dirty="0">
              <a:solidFill>
                <a:srgbClr val="000000"/>
              </a:solidFill>
              <a:latin typeface="AAAAAE+Helvetica-Oblique"/>
            </a:endParaRPr>
          </a:p>
          <a:p>
            <a:pPr marL="285750" indent="-285750">
              <a:buFont typeface="Arial" panose="020B0604020202020204" pitchFamily="34" charset="0"/>
              <a:buChar char="•"/>
            </a:pPr>
            <a:r>
              <a:rPr lang="en-US" sz="1600" dirty="0">
                <a:solidFill>
                  <a:srgbClr val="000000"/>
                </a:solidFill>
                <a:latin typeface="AAAAAE+Helvetica-Oblique"/>
              </a:rPr>
              <a:t>work has started, </a:t>
            </a:r>
            <a:r>
              <a:rPr lang="en-US" sz="1600" b="1" dirty="0">
                <a:solidFill>
                  <a:srgbClr val="000000"/>
                </a:solidFill>
                <a:latin typeface="AAAAAE+Helvetica-Oblique"/>
              </a:rPr>
              <a:t>first consortia meetings </a:t>
            </a:r>
            <a:r>
              <a:rPr lang="en-US" sz="1600" dirty="0">
                <a:solidFill>
                  <a:srgbClr val="000000"/>
                </a:solidFill>
                <a:latin typeface="AAAAAE+Helvetica-Oblique"/>
              </a:rPr>
              <a:t>before or at the </a:t>
            </a:r>
            <a:r>
              <a:rPr lang="en-US" sz="1600" b="1" dirty="0">
                <a:solidFill>
                  <a:srgbClr val="000000"/>
                </a:solidFill>
                <a:latin typeface="AAAAAE+Helvetica-Oblique"/>
              </a:rPr>
              <a:t>Terascale Detector Workshop </a:t>
            </a:r>
            <a:r>
              <a:rPr lang="en-US" sz="1200" dirty="0">
                <a:solidFill>
                  <a:srgbClr val="000000"/>
                </a:solidFill>
                <a:latin typeface="AAAAAE+Helvetica-Oblique"/>
              </a:rPr>
              <a:t>[https://indico.desy.de/event/47789/]</a:t>
            </a:r>
            <a:endParaRPr lang="en-US" sz="1600" dirty="0">
              <a:solidFill>
                <a:srgbClr val="000000"/>
              </a:solidFill>
              <a:latin typeface="AAAAAE+Helvetica-Oblique"/>
            </a:endParaRPr>
          </a:p>
          <a:p>
            <a:endParaRPr lang="en-US" sz="1600" b="0" u="none" strike="noStrike" baseline="0" dirty="0">
              <a:solidFill>
                <a:srgbClr val="000000"/>
              </a:solidFill>
              <a:latin typeface="AAAAAE+Helvetica-Oblique"/>
            </a:endParaRPr>
          </a:p>
        </p:txBody>
      </p:sp>
    </p:spTree>
    <p:extLst>
      <p:ext uri="{BB962C8B-B14F-4D97-AF65-F5344CB8AC3E}">
        <p14:creationId xmlns:p14="http://schemas.microsoft.com/office/powerpoint/2010/main" val="1235965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1559160" y="0"/>
            <a:ext cx="10515240" cy="1041120"/>
          </a:xfrm>
          <a:prstGeom prst="rect">
            <a:avLst/>
          </a:prstGeom>
          <a:noFill/>
          <a:ln w="0">
            <a:noFill/>
          </a:ln>
        </p:spPr>
        <p:txBody>
          <a:bodyPr lIns="91440" tIns="45720" rIns="91440" bIns="45720" anchor="b">
            <a:noAutofit/>
          </a:bodyPr>
          <a:lstStyle/>
          <a:p>
            <a:pPr indent="0" defTabSz="914400">
              <a:lnSpc>
                <a:spcPct val="90000"/>
              </a:lnSpc>
              <a:buNone/>
            </a:pPr>
            <a:r>
              <a:rPr lang="de-DE" sz="3600" b="1" strike="noStrike" spc="-1">
                <a:solidFill>
                  <a:schemeClr val="dk1"/>
                </a:solidFill>
                <a:latin typeface="Calibri"/>
              </a:rPr>
              <a:t>Computing and Software</a:t>
            </a:r>
            <a:endParaRPr lang="de-DE" sz="3600" b="0" strike="noStrike" spc="-1">
              <a:solidFill>
                <a:schemeClr val="dk1"/>
              </a:solidFill>
              <a:latin typeface="Calibri"/>
            </a:endParaRPr>
          </a:p>
        </p:txBody>
      </p:sp>
      <p:sp>
        <p:nvSpPr>
          <p:cNvPr id="99" name="PlaceHolder 2"/>
          <p:cNvSpPr>
            <a:spLocks noGrp="1"/>
          </p:cNvSpPr>
          <p:nvPr>
            <p:ph/>
          </p:nvPr>
        </p:nvSpPr>
        <p:spPr>
          <a:xfrm>
            <a:off x="1559160" y="1197000"/>
            <a:ext cx="10515240" cy="48956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de-DE" sz="1600" b="1" strike="noStrike" spc="-1" dirty="0">
                <a:solidFill>
                  <a:srgbClr val="00AEEF"/>
                </a:solidFill>
                <a:latin typeface="AAAAAC+Aptos"/>
              </a:rPr>
              <a:t>KET Computing and Software Panel</a:t>
            </a:r>
          </a:p>
          <a:p>
            <a:pPr marL="719138" lvl="1" indent="-228600">
              <a:lnSpc>
                <a:spcPct val="90000"/>
              </a:lnSpc>
              <a:spcBef>
                <a:spcPts val="1001"/>
              </a:spcBef>
              <a:buClr>
                <a:srgbClr val="000000"/>
              </a:buClr>
              <a:buFont typeface="Arial"/>
              <a:buChar char="•"/>
            </a:pPr>
            <a:r>
              <a:rPr lang="de-DE" sz="1600" spc="-1" dirty="0">
                <a:solidFill>
                  <a:schemeClr val="dk1"/>
                </a:solidFill>
                <a:latin typeface="Calibri"/>
                <a:ea typeface="Times New Roman"/>
              </a:rPr>
              <a:t>Chair: Günter Duckeck, Deputy Chair: Thomas Kuhr → Frank Gäde </a:t>
            </a:r>
          </a:p>
          <a:p>
            <a:pPr marL="228600" indent="-228600" defTabSz="914400">
              <a:lnSpc>
                <a:spcPct val="90000"/>
              </a:lnSpc>
              <a:spcBef>
                <a:spcPts val="1001"/>
              </a:spcBef>
              <a:buClr>
                <a:srgbClr val="00AEEF"/>
              </a:buClr>
              <a:buFont typeface="Arial"/>
              <a:buChar char="•"/>
            </a:pPr>
            <a:r>
              <a:rPr lang="de-DE" sz="1600" b="1" strike="noStrike" spc="-1" dirty="0">
                <a:solidFill>
                  <a:srgbClr val="00AEEF"/>
                </a:solidFill>
                <a:latin typeface="AAAAAC+Aptos"/>
              </a:rPr>
              <a:t>ErUM-Data Funding</a:t>
            </a:r>
            <a:endParaRPr lang="de-DE" sz="1600" b="1" strike="noStrike" spc="-1" dirty="0">
              <a:solidFill>
                <a:schemeClr val="dk1"/>
              </a:solidFill>
              <a:latin typeface="Calibri"/>
            </a:endParaRPr>
          </a:p>
          <a:p>
            <a:pPr marL="685800" lvl="1" indent="-228600" defTabSz="914400">
              <a:lnSpc>
                <a:spcPct val="90000"/>
              </a:lnSpc>
              <a:spcBef>
                <a:spcPts val="499"/>
              </a:spcBef>
              <a:buClr>
                <a:srgbClr val="000000"/>
              </a:buClr>
              <a:buFont typeface="Arial"/>
              <a:buChar char="•"/>
            </a:pPr>
            <a:r>
              <a:rPr lang="de-DE" sz="1600" b="0" strike="noStrike" spc="-1" dirty="0" err="1">
                <a:solidFill>
                  <a:schemeClr val="dk1"/>
                </a:solidFill>
                <a:latin typeface="Calibri"/>
                <a:ea typeface="Times New Roman"/>
              </a:rPr>
              <a:t>Application</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deadline</a:t>
            </a:r>
            <a:r>
              <a:rPr lang="de-DE" sz="1600" b="0" strike="noStrike" spc="-1" dirty="0">
                <a:solidFill>
                  <a:schemeClr val="dk1"/>
                </a:solidFill>
                <a:latin typeface="Calibri"/>
                <a:ea typeface="Times New Roman"/>
              </a:rPr>
              <a:t> was on </a:t>
            </a:r>
            <a:r>
              <a:rPr lang="de-DE" sz="1600" b="0" strike="noStrike" spc="-1" dirty="0" err="1">
                <a:solidFill>
                  <a:schemeClr val="dk1"/>
                </a:solidFill>
                <a:latin typeface="Calibri"/>
                <a:ea typeface="Times New Roman"/>
              </a:rPr>
              <a:t>January</a:t>
            </a:r>
            <a:r>
              <a:rPr lang="de-DE" sz="1600" b="0" strike="noStrike" spc="-1" dirty="0">
                <a:solidFill>
                  <a:schemeClr val="dk1"/>
                </a:solidFill>
                <a:latin typeface="Calibri"/>
                <a:ea typeface="Times New Roman"/>
              </a:rPr>
              <a:t> 15th,</a:t>
            </a:r>
            <a:br>
              <a:rPr sz="1600" dirty="0"/>
            </a:br>
            <a:r>
              <a:rPr lang="de-DE" sz="1600" b="0" strike="noStrike" spc="-1" dirty="0" err="1">
                <a:solidFill>
                  <a:schemeClr val="dk1"/>
                </a:solidFill>
                <a:latin typeface="Calibri"/>
                <a:ea typeface="Times New Roman"/>
              </a:rPr>
              <a:t>many</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applications</a:t>
            </a:r>
            <a:r>
              <a:rPr lang="de-DE" sz="1600" b="0" strike="noStrike" spc="-1" dirty="0">
                <a:solidFill>
                  <a:schemeClr val="dk1"/>
                </a:solidFill>
                <a:latin typeface="Calibri"/>
                <a:ea typeface="Times New Roman"/>
              </a:rPr>
              <a:t> with (</a:t>
            </a:r>
            <a:r>
              <a:rPr lang="de-DE" sz="1600" b="0" strike="noStrike" spc="-1" dirty="0" err="1">
                <a:solidFill>
                  <a:schemeClr val="dk1"/>
                </a:solidFill>
                <a:latin typeface="Calibri"/>
                <a:ea typeface="Times New Roman"/>
              </a:rPr>
              <a:t>leading</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participation</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from</a:t>
            </a:r>
            <a:r>
              <a:rPr lang="de-DE" sz="1600" b="0" strike="noStrike" spc="-1" dirty="0">
                <a:solidFill>
                  <a:schemeClr val="dk1"/>
                </a:solidFill>
                <a:latin typeface="Calibri"/>
                <a:ea typeface="Times New Roman"/>
              </a:rPr>
              <a:t> KET </a:t>
            </a:r>
            <a:r>
              <a:rPr lang="de-DE" sz="1600" b="0" strike="noStrike" spc="-1" dirty="0" err="1">
                <a:solidFill>
                  <a:schemeClr val="dk1"/>
                </a:solidFill>
                <a:latin typeface="Calibri"/>
                <a:ea typeface="Times New Roman"/>
              </a:rPr>
              <a:t>community</a:t>
            </a:r>
            <a:endParaRPr lang="de-DE" sz="1600" b="0" strike="noStrike" spc="-1" dirty="0">
              <a:solidFill>
                <a:schemeClr val="dk1"/>
              </a:solidFill>
              <a:latin typeface="Calibri"/>
            </a:endParaRPr>
          </a:p>
          <a:p>
            <a:pPr marL="685800" lvl="1" indent="-228600" defTabSz="914400">
              <a:lnSpc>
                <a:spcPct val="90000"/>
              </a:lnSpc>
              <a:spcBef>
                <a:spcPts val="499"/>
              </a:spcBef>
              <a:buClr>
                <a:srgbClr val="000000"/>
              </a:buClr>
              <a:buFont typeface="Arial"/>
              <a:buChar char="•"/>
            </a:pPr>
            <a:r>
              <a:rPr lang="de-DE" sz="1600" b="0" strike="noStrike" spc="-1" dirty="0">
                <a:solidFill>
                  <a:schemeClr val="dk1"/>
                </a:solidFill>
                <a:latin typeface="Calibri"/>
                <a:ea typeface="Times New Roman"/>
              </a:rPr>
              <a:t>50 </a:t>
            </a:r>
            <a:r>
              <a:rPr lang="de-DE" sz="1600" b="0" strike="noStrike" spc="-1" dirty="0" err="1">
                <a:solidFill>
                  <a:schemeClr val="dk1"/>
                </a:solidFill>
                <a:latin typeface="Calibri"/>
                <a:ea typeface="Times New Roman"/>
              </a:rPr>
              <a:t>applications</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from</a:t>
            </a:r>
            <a:r>
              <a:rPr lang="de-DE" sz="1600" b="0" strike="noStrike" spc="-1" dirty="0">
                <a:solidFill>
                  <a:schemeClr val="dk1"/>
                </a:solidFill>
                <a:latin typeface="Calibri"/>
                <a:ea typeface="Times New Roman"/>
              </a:rPr>
              <a:t> all ErUM </a:t>
            </a:r>
            <a:r>
              <a:rPr lang="de-DE" sz="1600" b="0" strike="noStrike" spc="-1" dirty="0" err="1">
                <a:solidFill>
                  <a:schemeClr val="dk1"/>
                </a:solidFill>
                <a:latin typeface="Calibri"/>
                <a:ea typeface="Times New Roman"/>
              </a:rPr>
              <a:t>communities</a:t>
            </a:r>
            <a:r>
              <a:rPr lang="de-DE" sz="1600" b="0" strike="noStrike" spc="-1" dirty="0">
                <a:solidFill>
                  <a:schemeClr val="dk1"/>
                </a:solidFill>
                <a:latin typeface="Calibri"/>
                <a:ea typeface="Times New Roman"/>
              </a:rPr>
              <a:t> and for all </a:t>
            </a:r>
            <a:r>
              <a:rPr lang="de-DE" sz="1600" b="0" strike="noStrike" spc="-1" dirty="0" err="1">
                <a:solidFill>
                  <a:schemeClr val="dk1"/>
                </a:solidFill>
                <a:latin typeface="Calibri"/>
                <a:ea typeface="Times New Roman"/>
              </a:rPr>
              <a:t>three</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pillars</a:t>
            </a:r>
            <a:br>
              <a:rPr lang="de-DE" sz="1600" spc="-1" dirty="0">
                <a:solidFill>
                  <a:schemeClr val="dk1"/>
                </a:solidFill>
                <a:latin typeface="Calibri"/>
                <a:ea typeface="Times New Roman"/>
              </a:rPr>
            </a:br>
            <a:r>
              <a:rPr lang="de-DE" sz="1600" b="0" strike="noStrike" spc="-1" dirty="0">
                <a:solidFill>
                  <a:schemeClr val="dk1"/>
                </a:solidFill>
                <a:latin typeface="Calibri"/>
                <a:ea typeface="Times New Roman"/>
              </a:rPr>
              <a:t>(</a:t>
            </a:r>
            <a:r>
              <a:rPr lang="de-DE" sz="1600" b="0" strike="noStrike" spc="-1" dirty="0" err="1">
                <a:solidFill>
                  <a:schemeClr val="dk1"/>
                </a:solidFill>
                <a:latin typeface="Calibri"/>
                <a:ea typeface="Times New Roman"/>
              </a:rPr>
              <a:t>federated</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infrastructure</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software</a:t>
            </a:r>
            <a:r>
              <a:rPr lang="de-DE" sz="1600" b="0" strike="noStrike" spc="-1" dirty="0">
                <a:solidFill>
                  <a:schemeClr val="dk1"/>
                </a:solidFill>
                <a:latin typeface="Calibri"/>
                <a:ea typeface="Times New Roman"/>
              </a:rPr>
              <a:t> and </a:t>
            </a:r>
            <a:r>
              <a:rPr lang="de-DE" sz="1600" b="0" strike="noStrike" spc="-1" dirty="0" err="1">
                <a:solidFill>
                  <a:schemeClr val="dk1"/>
                </a:solidFill>
                <a:latin typeface="Calibri"/>
                <a:ea typeface="Times New Roman"/>
              </a:rPr>
              <a:t>algorithms</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research</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data</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management</a:t>
            </a:r>
            <a:r>
              <a:rPr lang="de-DE" sz="1600" b="0" strike="noStrike" spc="-1" dirty="0">
                <a:solidFill>
                  <a:schemeClr val="dk1"/>
                </a:solidFill>
                <a:latin typeface="Calibri"/>
                <a:ea typeface="Times New Roman"/>
              </a:rPr>
              <a:t>)</a:t>
            </a:r>
            <a:endParaRPr lang="de-DE" sz="1600" b="0" strike="noStrike" spc="-1" dirty="0">
              <a:solidFill>
                <a:schemeClr val="dk1"/>
              </a:solidFill>
              <a:latin typeface="Calibri"/>
            </a:endParaRPr>
          </a:p>
          <a:p>
            <a:pPr marL="685800" lvl="1" indent="-228600" defTabSz="914400">
              <a:lnSpc>
                <a:spcPct val="90000"/>
              </a:lnSpc>
              <a:spcBef>
                <a:spcPts val="499"/>
              </a:spcBef>
              <a:buClr>
                <a:srgbClr val="000000"/>
              </a:buClr>
              <a:buFont typeface="Arial"/>
              <a:buChar char="•"/>
            </a:pPr>
            <a:r>
              <a:rPr lang="de-DE" sz="1600" b="0" strike="noStrike" spc="-1" dirty="0">
                <a:solidFill>
                  <a:schemeClr val="dk1"/>
                </a:solidFill>
                <a:latin typeface="Calibri"/>
                <a:ea typeface="Times New Roman"/>
              </a:rPr>
              <a:t>Total </a:t>
            </a:r>
            <a:r>
              <a:rPr lang="de-DE" sz="1600" b="0" strike="noStrike" spc="-1" dirty="0" err="1">
                <a:solidFill>
                  <a:schemeClr val="dk1"/>
                </a:solidFill>
                <a:latin typeface="Calibri"/>
                <a:ea typeface="Times New Roman"/>
              </a:rPr>
              <a:t>requested</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budget</a:t>
            </a:r>
            <a:r>
              <a:rPr lang="de-DE" sz="1600" b="0" strike="noStrike" spc="-1" dirty="0">
                <a:solidFill>
                  <a:schemeClr val="dk1"/>
                </a:solidFill>
                <a:latin typeface="Calibri"/>
                <a:ea typeface="Times New Roman"/>
              </a:rPr>
              <a:t>: ~100M Euro</a:t>
            </a:r>
            <a:endParaRPr lang="de-DE" sz="1600" b="0" strike="noStrike" spc="-1" dirty="0">
              <a:solidFill>
                <a:schemeClr val="dk1"/>
              </a:solidFill>
              <a:latin typeface="Calibri"/>
            </a:endParaRPr>
          </a:p>
          <a:p>
            <a:pPr marL="685800" lvl="1" indent="-228600" defTabSz="914400">
              <a:lnSpc>
                <a:spcPct val="90000"/>
              </a:lnSpc>
              <a:spcBef>
                <a:spcPts val="499"/>
              </a:spcBef>
              <a:buClr>
                <a:srgbClr val="000000"/>
              </a:buClr>
              <a:buFont typeface="Arial"/>
              <a:buChar char="•"/>
            </a:pPr>
            <a:r>
              <a:rPr lang="de-DE" sz="1600" b="0" strike="noStrike" spc="-1" dirty="0" err="1">
                <a:solidFill>
                  <a:schemeClr val="dk1"/>
                </a:solidFill>
                <a:latin typeface="Calibri"/>
                <a:ea typeface="Times New Roman"/>
              </a:rPr>
              <a:t>Available</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budget</a:t>
            </a:r>
            <a:r>
              <a:rPr lang="de-DE" sz="1600" b="0" strike="noStrike" spc="-1" dirty="0">
                <a:solidFill>
                  <a:schemeClr val="dk1"/>
                </a:solidFill>
                <a:latin typeface="Calibri"/>
                <a:ea typeface="Times New Roman"/>
              </a:rPr>
              <a:t> and </a:t>
            </a:r>
            <a:r>
              <a:rPr lang="de-DE" sz="1600" b="0" strike="noStrike" spc="-1" dirty="0" err="1">
                <a:solidFill>
                  <a:schemeClr val="dk1"/>
                </a:solidFill>
                <a:latin typeface="Calibri"/>
                <a:ea typeface="Times New Roman"/>
              </a:rPr>
              <a:t>decision</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schedule</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depends</a:t>
            </a:r>
            <a:r>
              <a:rPr lang="de-DE" sz="1600" b="0" strike="noStrike" spc="-1" dirty="0">
                <a:solidFill>
                  <a:schemeClr val="dk1"/>
                </a:solidFill>
                <a:latin typeface="Calibri"/>
                <a:ea typeface="Times New Roman"/>
              </a:rPr>
              <a:t> on </a:t>
            </a:r>
            <a:r>
              <a:rPr lang="de-DE" sz="1600" b="0" strike="noStrike" spc="-1" dirty="0" err="1">
                <a:solidFill>
                  <a:schemeClr val="dk1"/>
                </a:solidFill>
                <a:latin typeface="Calibri"/>
                <a:ea typeface="Times New Roman"/>
              </a:rPr>
              <a:t>federal</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budget</a:t>
            </a:r>
            <a:endParaRPr lang="de-DE" sz="1600" b="0" strike="noStrike" spc="-1" dirty="0">
              <a:solidFill>
                <a:schemeClr val="dk1"/>
              </a:solidFill>
              <a:latin typeface="Calibri"/>
            </a:endParaRPr>
          </a:p>
          <a:p>
            <a:pPr marL="685800" lvl="1" indent="-228600" defTabSz="914400">
              <a:lnSpc>
                <a:spcPct val="90000"/>
              </a:lnSpc>
              <a:spcBef>
                <a:spcPts val="499"/>
              </a:spcBef>
              <a:buClr>
                <a:srgbClr val="000000"/>
              </a:buClr>
              <a:buFont typeface="Arial"/>
              <a:buChar char="•"/>
            </a:pPr>
            <a:r>
              <a:rPr lang="de-DE" sz="1600" b="0" strike="noStrike" spc="-1" dirty="0" err="1">
                <a:solidFill>
                  <a:schemeClr val="dk1"/>
                </a:solidFill>
                <a:latin typeface="Calibri"/>
                <a:ea typeface="Times New Roman"/>
              </a:rPr>
              <a:t>Anticipated</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start</a:t>
            </a:r>
            <a:r>
              <a:rPr lang="de-DE" sz="1600" b="0" strike="noStrike" spc="-1" dirty="0">
                <a:solidFill>
                  <a:schemeClr val="dk1"/>
                </a:solidFill>
                <a:latin typeface="Calibri"/>
                <a:ea typeface="Times New Roman"/>
              </a:rPr>
              <a:t> of </a:t>
            </a:r>
            <a:r>
              <a:rPr lang="de-DE" sz="1600" b="0" strike="noStrike" spc="-1" dirty="0" err="1">
                <a:solidFill>
                  <a:schemeClr val="dk1"/>
                </a:solidFill>
                <a:latin typeface="Calibri"/>
                <a:ea typeface="Times New Roman"/>
              </a:rPr>
              <a:t>projects</a:t>
            </a:r>
            <a:r>
              <a:rPr lang="de-DE" sz="1600" b="0" strike="noStrike" spc="-1" dirty="0">
                <a:solidFill>
                  <a:schemeClr val="dk1"/>
                </a:solidFill>
                <a:latin typeface="Calibri"/>
                <a:ea typeface="Times New Roman"/>
              </a:rPr>
              <a:t> on </a:t>
            </a:r>
            <a:r>
              <a:rPr lang="de-DE" sz="1600" b="0" strike="noStrike" spc="-1" dirty="0" err="1">
                <a:solidFill>
                  <a:schemeClr val="dk1"/>
                </a:solidFill>
                <a:latin typeface="Calibri"/>
                <a:ea typeface="Times New Roman"/>
              </a:rPr>
              <a:t>October</a:t>
            </a:r>
            <a:r>
              <a:rPr lang="de-DE" sz="1600" b="0" strike="noStrike" spc="-1" dirty="0">
                <a:solidFill>
                  <a:schemeClr val="dk1"/>
                </a:solidFill>
                <a:latin typeface="Calibri"/>
                <a:ea typeface="Times New Roman"/>
              </a:rPr>
              <a:t> 1st</a:t>
            </a:r>
            <a:endParaRPr lang="de-DE" sz="1600" b="0" strike="noStrike" spc="-1" dirty="0">
              <a:solidFill>
                <a:schemeClr val="dk1"/>
              </a:solidFill>
              <a:latin typeface="Calibri"/>
            </a:endParaRPr>
          </a:p>
          <a:p>
            <a:pPr marL="228600" indent="-228600" defTabSz="914400">
              <a:lnSpc>
                <a:spcPct val="90000"/>
              </a:lnSpc>
              <a:spcBef>
                <a:spcPts val="1001"/>
              </a:spcBef>
              <a:buClr>
                <a:srgbClr val="000000"/>
              </a:buClr>
              <a:buFont typeface="Arial"/>
              <a:buChar char="•"/>
              <a:tabLst>
                <a:tab pos="0" algn="l"/>
              </a:tabLst>
            </a:pPr>
            <a:r>
              <a:rPr lang="de-DE" sz="1600" b="1" strike="noStrike" spc="-1" dirty="0">
                <a:solidFill>
                  <a:srgbClr val="00AEEF"/>
                </a:solidFill>
                <a:latin typeface="Calibri"/>
                <a:ea typeface="Times New Roman"/>
              </a:rPr>
              <a:t>ErUM-Data Hub</a:t>
            </a:r>
            <a:endParaRPr lang="de-DE" sz="1600" b="1" strike="noStrike" spc="-1" dirty="0">
              <a:solidFill>
                <a:schemeClr val="dk1"/>
              </a:solidFill>
              <a:latin typeface="Calibri"/>
            </a:endParaRPr>
          </a:p>
          <a:p>
            <a:pPr marL="685800" lvl="1" indent="-228600" defTabSz="914400">
              <a:spcBef>
                <a:spcPts val="600"/>
              </a:spcBef>
              <a:buClr>
                <a:srgbClr val="000000"/>
              </a:buClr>
              <a:buFont typeface="Arial"/>
              <a:buChar char="•"/>
              <a:tabLst>
                <a:tab pos="0" algn="l"/>
              </a:tabLst>
            </a:pPr>
            <a:r>
              <a:rPr lang="de-DE" sz="1600" b="0" strike="noStrike" spc="-1" dirty="0">
                <a:solidFill>
                  <a:schemeClr val="dk1"/>
                </a:solidFill>
                <a:latin typeface="Calibri"/>
                <a:ea typeface="Times New Roman"/>
              </a:rPr>
              <a:t>Essential for </a:t>
            </a:r>
            <a:r>
              <a:rPr lang="de-DE" sz="1600" b="0" strike="noStrike" spc="-1" dirty="0" err="1">
                <a:solidFill>
                  <a:schemeClr val="dk1"/>
                </a:solidFill>
                <a:latin typeface="Calibri"/>
                <a:ea typeface="Times New Roman"/>
              </a:rPr>
              <a:t>successful</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connection</a:t>
            </a:r>
            <a:r>
              <a:rPr lang="de-DE" sz="1600" b="0" strike="noStrike" spc="-1" dirty="0">
                <a:solidFill>
                  <a:schemeClr val="dk1"/>
                </a:solidFill>
                <a:latin typeface="Calibri"/>
                <a:ea typeface="Times New Roman"/>
              </a:rPr>
              <a:t> of </a:t>
            </a:r>
            <a:r>
              <a:rPr lang="de-DE" sz="1600" b="0" strike="noStrike" spc="-1" dirty="0" err="1">
                <a:solidFill>
                  <a:schemeClr val="dk1"/>
                </a:solidFill>
                <a:latin typeface="Calibri"/>
                <a:ea typeface="Times New Roman"/>
              </a:rPr>
              <a:t>actors</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training</a:t>
            </a:r>
            <a:r>
              <a:rPr lang="de-DE" sz="1600" b="0" strike="noStrike" spc="-1" dirty="0">
                <a:solidFill>
                  <a:schemeClr val="dk1"/>
                </a:solidFill>
                <a:latin typeface="Calibri"/>
                <a:ea typeface="Times New Roman"/>
              </a:rPr>
              <a:t>, and </a:t>
            </a:r>
            <a:r>
              <a:rPr lang="de-DE" sz="1600" b="0" strike="noStrike" spc="-1" dirty="0" err="1">
                <a:solidFill>
                  <a:schemeClr val="dk1"/>
                </a:solidFill>
                <a:latin typeface="Calibri"/>
                <a:ea typeface="Times New Roman"/>
              </a:rPr>
              <a:t>transfer</a:t>
            </a:r>
            <a:endParaRPr lang="de-DE" sz="1600" b="0" strike="noStrike" spc="-1" dirty="0">
              <a:solidFill>
                <a:schemeClr val="dk1"/>
              </a:solidFill>
              <a:latin typeface="Calibri"/>
            </a:endParaRPr>
          </a:p>
          <a:p>
            <a:pPr marL="685800" lvl="1" indent="-228600" defTabSz="914400">
              <a:spcBef>
                <a:spcPts val="600"/>
              </a:spcBef>
              <a:buClr>
                <a:srgbClr val="000000"/>
              </a:buClr>
              <a:buFont typeface="Arial"/>
              <a:buChar char="•"/>
              <a:tabLst>
                <a:tab pos="0" algn="l"/>
              </a:tabLst>
            </a:pPr>
            <a:r>
              <a:rPr lang="de-DE" sz="1600" b="0" strike="noStrike" spc="-1" dirty="0">
                <a:solidFill>
                  <a:schemeClr val="dk1"/>
                </a:solidFill>
                <a:latin typeface="Calibri"/>
                <a:ea typeface="Times New Roman"/>
              </a:rPr>
              <a:t>Concept for </a:t>
            </a:r>
            <a:r>
              <a:rPr lang="de-DE" sz="1600" b="0" strike="noStrike" spc="-1" dirty="0" err="1">
                <a:solidFill>
                  <a:schemeClr val="dk1"/>
                </a:solidFill>
                <a:latin typeface="Calibri"/>
                <a:ea typeface="Times New Roman"/>
              </a:rPr>
              <a:t>continuation</a:t>
            </a:r>
            <a:r>
              <a:rPr lang="de-DE" sz="1600" b="0" strike="noStrike" spc="-1" dirty="0">
                <a:solidFill>
                  <a:schemeClr val="dk1"/>
                </a:solidFill>
                <a:latin typeface="Calibri"/>
                <a:ea typeface="Times New Roman"/>
              </a:rPr>
              <a:t> after 2026 to </a:t>
            </a:r>
            <a:r>
              <a:rPr lang="de-DE" sz="1600" b="0" strike="noStrike" spc="-1" dirty="0" err="1">
                <a:solidFill>
                  <a:schemeClr val="dk1"/>
                </a:solidFill>
                <a:latin typeface="Calibri"/>
                <a:ea typeface="Times New Roman"/>
              </a:rPr>
              <a:t>be</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developed</a:t>
            </a:r>
            <a:r>
              <a:rPr lang="de-DE" sz="1600" b="0" strike="noStrike" spc="-1" dirty="0">
                <a:solidFill>
                  <a:schemeClr val="dk1"/>
                </a:solidFill>
                <a:latin typeface="Calibri"/>
              </a:rPr>
              <a:t> </a:t>
            </a:r>
          </a:p>
          <a:p>
            <a:pPr lvl="1" indent="269875" defTabSz="914400">
              <a:spcBef>
                <a:spcPts val="600"/>
              </a:spcBef>
              <a:buClr>
                <a:srgbClr val="000000"/>
              </a:buClr>
              <a:buFont typeface="Arial"/>
              <a:buChar char="•"/>
              <a:tabLst>
                <a:tab pos="0" algn="l"/>
              </a:tabLst>
            </a:pPr>
            <a:r>
              <a:rPr lang="de-DE" sz="1600" b="1" kern="1200" spc="-1" dirty="0">
                <a:solidFill>
                  <a:srgbClr val="00AEEF"/>
                </a:solidFill>
                <a:latin typeface="Calibri"/>
                <a:ea typeface="Times New Roman"/>
                <a:cs typeface="+mj-cs"/>
              </a:rPr>
              <a:t>DIGUM Spokesperson</a:t>
            </a:r>
            <a:r>
              <a:rPr lang="de-DE" sz="1600" b="0" strike="noStrike" spc="-1" dirty="0">
                <a:solidFill>
                  <a:schemeClr val="dk1"/>
                </a:solidFill>
                <a:latin typeface="Calibri"/>
                <a:ea typeface="Times New Roman"/>
              </a:rPr>
              <a:t>: Martin Erdmann </a:t>
            </a:r>
            <a:r>
              <a:rPr lang="de-DE" sz="1600" b="0" strike="noStrike" spc="-1" dirty="0">
                <a:solidFill>
                  <a:schemeClr val="dk1"/>
                </a:solidFill>
                <a:latin typeface="Calibri"/>
                <a:ea typeface="Times New Roman"/>
                <a:sym typeface="Wingdings" panose="05000000000000000000" pitchFamily="2" charset="2"/>
              </a:rPr>
              <a:t> Thomas Kuhr</a:t>
            </a:r>
          </a:p>
          <a:p>
            <a:pPr marL="228600" indent="-228600" defTabSz="914400">
              <a:lnSpc>
                <a:spcPct val="90000"/>
              </a:lnSpc>
              <a:spcBef>
                <a:spcPts val="1001"/>
              </a:spcBef>
              <a:buClr>
                <a:srgbClr val="000000"/>
              </a:buClr>
              <a:buFont typeface="Arial"/>
              <a:buChar char="•"/>
              <a:tabLst>
                <a:tab pos="0" algn="l"/>
              </a:tabLst>
            </a:pPr>
            <a:r>
              <a:rPr lang="de-DE" sz="1600" b="0" strike="noStrike" spc="-1" dirty="0" err="1">
                <a:solidFill>
                  <a:schemeClr val="dk1"/>
                </a:solidFill>
                <a:latin typeface="Calibri"/>
                <a:ea typeface="Times New Roman"/>
              </a:rPr>
              <a:t>Proposal</a:t>
            </a:r>
            <a:r>
              <a:rPr lang="de-DE" sz="1600" b="0" strike="noStrike" spc="-1" dirty="0">
                <a:solidFill>
                  <a:schemeClr val="dk1"/>
                </a:solidFill>
                <a:latin typeface="Calibri"/>
                <a:ea typeface="Times New Roman"/>
              </a:rPr>
              <a:t> for </a:t>
            </a:r>
            <a:r>
              <a:rPr lang="de-DE" sz="1600" b="0" strike="noStrike" spc="-1" dirty="0" err="1">
                <a:solidFill>
                  <a:schemeClr val="dk1"/>
                </a:solidFill>
                <a:latin typeface="Calibri"/>
                <a:ea typeface="Times New Roman"/>
              </a:rPr>
              <a:t>second</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funding</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period</a:t>
            </a:r>
            <a:r>
              <a:rPr lang="de-DE" sz="1600" b="0" strike="noStrike" spc="-1" dirty="0">
                <a:solidFill>
                  <a:schemeClr val="dk1"/>
                </a:solidFill>
                <a:latin typeface="Calibri"/>
                <a:ea typeface="Times New Roman"/>
              </a:rPr>
              <a:t> of </a:t>
            </a:r>
            <a:r>
              <a:rPr lang="de-DE" sz="1600" b="1" strike="noStrike" spc="-1" dirty="0">
                <a:solidFill>
                  <a:srgbClr val="00AEEF"/>
                </a:solidFill>
                <a:latin typeface="Calibri"/>
                <a:ea typeface="Times New Roman"/>
              </a:rPr>
              <a:t>PUNCH4NFDI</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is</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being</a:t>
            </a:r>
            <a:r>
              <a:rPr lang="de-DE" sz="1600" b="0" strike="noStrike" spc="-1" dirty="0">
                <a:solidFill>
                  <a:schemeClr val="dk1"/>
                </a:solidFill>
                <a:latin typeface="Calibri"/>
                <a:ea typeface="Times New Roman"/>
              </a:rPr>
              <a:t> </a:t>
            </a:r>
            <a:r>
              <a:rPr lang="de-DE" sz="1600" b="0" strike="noStrike" spc="-1" dirty="0" err="1">
                <a:solidFill>
                  <a:schemeClr val="dk1"/>
                </a:solidFill>
                <a:latin typeface="Calibri"/>
                <a:ea typeface="Times New Roman"/>
              </a:rPr>
              <a:t>prepared</a:t>
            </a:r>
            <a:endParaRPr lang="de-DE" sz="1600" b="0" strike="noStrike" spc="-1" dirty="0">
              <a:solidFill>
                <a:schemeClr val="dk1"/>
              </a:solidFill>
              <a:latin typeface="Calibri"/>
            </a:endParaRPr>
          </a:p>
        </p:txBody>
      </p:sp>
      <p:sp>
        <p:nvSpPr>
          <p:cNvPr id="100" name="PlaceHolder 3"/>
          <p:cNvSpPr>
            <a:spLocks noGrp="1"/>
          </p:cNvSpPr>
          <p:nvPr>
            <p:ph type="dt" idx="31"/>
          </p:nvPr>
        </p:nvSpPr>
        <p:spPr>
          <a:xfrm>
            <a:off x="7200" y="649296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e-DE" sz="1200" b="0" strike="noStrike" spc="-1">
                <a:solidFill>
                  <a:schemeClr val="dk1">
                    <a:tint val="75000"/>
                  </a:schemeClr>
                </a:solidFill>
                <a:latin typeface="Calibri"/>
              </a:defRPr>
            </a:lvl1pPr>
          </a:lstStyle>
          <a:p>
            <a:pPr indent="0" defTabSz="914400">
              <a:lnSpc>
                <a:spcPct val="100000"/>
              </a:lnSpc>
              <a:buNone/>
            </a:pPr>
            <a:r>
              <a:rPr lang="de-DE" sz="1200" b="0" strike="noStrike" spc="-1">
                <a:solidFill>
                  <a:schemeClr val="dk1">
                    <a:tint val="75000"/>
                  </a:schemeClr>
                </a:solidFill>
                <a:latin typeface="Calibri"/>
              </a:rPr>
              <a:t>3.4.2025</a:t>
            </a:r>
            <a:endParaRPr lang="en-US" sz="1200" b="0" strike="noStrike" spc="-1">
              <a:solidFill>
                <a:srgbClr val="000000"/>
              </a:solidFill>
              <a:latin typeface="Times New Roman"/>
            </a:endParaRPr>
          </a:p>
        </p:txBody>
      </p:sp>
      <p:sp>
        <p:nvSpPr>
          <p:cNvPr id="5" name="PlaceHolder 4"/>
          <p:cNvSpPr>
            <a:spLocks noGrp="1"/>
          </p:cNvSpPr>
          <p:nvPr>
            <p:ph type="ftr" idx="8"/>
          </p:nvPr>
        </p:nvSpPr>
        <p:spPr/>
        <p:txBody>
          <a:bodyPr/>
          <a:lstStyle/>
          <a:p>
            <a:r>
              <a:t>Lutz Feld, RWTH Aachen</a:t>
            </a:r>
          </a:p>
        </p:txBody>
      </p:sp>
      <p:sp>
        <p:nvSpPr>
          <p:cNvPr id="6" name="PlaceHolder 5"/>
          <p:cNvSpPr>
            <a:spLocks noGrp="1"/>
          </p:cNvSpPr>
          <p:nvPr>
            <p:ph type="sldNum" idx="9"/>
          </p:nvPr>
        </p:nvSpPr>
        <p:spPr/>
        <p:txBody>
          <a:bodyPr/>
          <a:lstStyle/>
          <a:p>
            <a:fld id="{21EBB086-3BC0-4603-8B75-2F37A9758487}" type="slidenum">
              <a:rPr/>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9">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1593</Words>
  <Application>Microsoft Office PowerPoint</Application>
  <PresentationFormat>Breitbild</PresentationFormat>
  <Paragraphs>215</Paragraphs>
  <Slides>13</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13</vt:i4>
      </vt:variant>
    </vt:vector>
  </HeadingPairs>
  <TitlesOfParts>
    <vt:vector size="22" baseType="lpstr">
      <vt:lpstr>AAAAAC+Aptos</vt:lpstr>
      <vt:lpstr>AAAAAC+Helvetica</vt:lpstr>
      <vt:lpstr>AAAAAE+Helvetica-Oblique</vt:lpstr>
      <vt:lpstr>Arial</vt:lpstr>
      <vt:lpstr>Calibri</vt:lpstr>
      <vt:lpstr>NimbusSanL-Regu</vt:lpstr>
      <vt:lpstr>Times New Roman</vt:lpstr>
      <vt:lpstr>Wingdings</vt:lpstr>
      <vt:lpstr>Office</vt:lpstr>
      <vt:lpstr>News from KET Komitee für ElementarTeilchenphysik</vt:lpstr>
      <vt:lpstr>Election of a new KET for the period 11/24-11/27</vt:lpstr>
      <vt:lpstr>KET members (2024-2027)</vt:lpstr>
      <vt:lpstr>CERN70</vt:lpstr>
      <vt:lpstr>Update of the European Strategy for Particle Physics</vt:lpstr>
      <vt:lpstr>Statement by the German Particle Physics Community as Input to the Update of the European Strategy for Particle Physics</vt:lpstr>
      <vt:lpstr>Update of the European Strategy for Particle Physics</vt:lpstr>
      <vt:lpstr>Implementation of the ECFA Detector Roadmap</vt:lpstr>
      <vt:lpstr>Computing and Software</vt:lpstr>
      <vt:lpstr>Career opportunities at CERN</vt:lpstr>
      <vt:lpstr>Next steps</vt:lpstr>
      <vt:lpstr>Additional Information</vt:lpstr>
      <vt:lpstr>Considerations regarding future CERN flagship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RECFA-Besuch</dc:title>
  <dc:creator>Lutz Feld</dc:creator>
  <cp:lastModifiedBy>Lutz Feld</cp:lastModifiedBy>
  <cp:revision>836</cp:revision>
  <dcterms:created xsi:type="dcterms:W3CDTF">2021-11-28T15:54:58Z</dcterms:created>
  <dcterms:modified xsi:type="dcterms:W3CDTF">2025-04-15T12:11:02Z</dcterms:modified>
</cp:coreProperties>
</file>