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6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85" d="100"/>
          <a:sy n="85" d="100"/>
        </p:scale>
        <p:origin x="88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F60BD2-919A-4889-A3BF-682995A007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0F85517-6274-4610-A338-CB013CF787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3C74CF-0C7A-421C-B6BE-9F53CC4F2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7520-9813-45E0-8FE9-58A6B00AC656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1D7C730-3F5C-4ACC-9C91-EF22CB934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A58F57-2B5C-40CE-A258-6D203D0B2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AD41-9370-4C5C-98F1-0E1636D2058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13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F53901-763D-4851-A5A5-03D1303B7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D02C8DA-3DAB-445F-A458-5130FF1643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84AAF9-CE3E-4042-B7D6-57C0D68CE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7520-9813-45E0-8FE9-58A6B00AC656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A81E7C-F509-461D-9888-F045D4FE2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B74719-04EA-4199-89F6-24B46DDBE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AD41-9370-4C5C-98F1-0E1636D2058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6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604CF18-9B23-4BED-9BE9-4F953ABAC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1B567A1-DA36-49DA-B987-C9953FF3C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A1D111-F6AE-4355-BF6C-AC76EA467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7520-9813-45E0-8FE9-58A6B00AC656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338C84-C665-4EF8-B545-D78BFE352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A3EDEC-5BCA-415F-8AE3-ABA67329B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AD41-9370-4C5C-98F1-0E1636D2058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65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96541D-3342-4FA7-9090-0B6559B66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DD9FC3-55B8-434F-98EC-5155A177D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17441-5C03-44EB-B28C-A2F95D479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7520-9813-45E0-8FE9-58A6B00AC656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58CBD9-3613-438A-B42D-6F3C5AE91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B9220A6-566E-4A17-A81D-9CF143FA9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AD41-9370-4C5C-98F1-0E1636D2058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59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A4ED6-E2B7-4AD5-AC43-979076372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23DBAE9-D76E-445C-A7D0-DD9E8C219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024371-2A1C-4E1A-9EA7-480A73053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7520-9813-45E0-8FE9-58A6B00AC656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BCB4E6-591B-4F1B-89DE-EE0B3107D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054CC1-86AC-4B3A-BA0A-77C997D5B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AD41-9370-4C5C-98F1-0E1636D2058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375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BE4B16-9145-42D9-B46A-3C301363E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F94710-504E-4B05-981D-63722B0B46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E0CB54A-7DE7-48EE-993A-D133F12B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F03B228-07D9-4D37-A727-B90DDB98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7520-9813-45E0-8FE9-58A6B00AC656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6165F91-7265-4058-A184-88262F656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ACD3A99-8B90-4FC2-A35F-2E669F74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AD41-9370-4C5C-98F1-0E1636D2058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636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0D5E6F-6C26-4C81-92F9-EDE6921B4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BB0EDF8-5BB5-494D-BA57-18AB31752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C40971D-98AD-497B-8F11-B403B41B7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779A3ED-E84C-4CB4-A2DB-9E29FE9D9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6D67EFD-0FF4-46BB-B8D3-169A5047EB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8295481-8BD4-49C4-85E2-F76BE0C36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7520-9813-45E0-8FE9-58A6B00AC656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49D36A-2EC0-4A6E-942A-6FFB106C4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9715631-BA91-441F-AAFF-9E56F0701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AD41-9370-4C5C-98F1-0E1636D2058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951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6B4076-6267-455F-81CA-AE52E1462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E3E675-1178-4075-B679-A7C88A5BE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7520-9813-45E0-8FE9-58A6B00AC656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55279BC-8DF2-461C-B26F-EDE12535D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76CAF69-1B4E-4057-84DB-EECC05E7B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AD41-9370-4C5C-98F1-0E1636D2058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53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83D693A-07F3-4D63-B991-B5BCBBF75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7520-9813-45E0-8FE9-58A6B00AC656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DDE7044-5527-4AAA-B27B-91A08ACCC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5C75668-6019-43B0-B359-9D2CEE457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AD41-9370-4C5C-98F1-0E1636D2058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88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5D08AC-E121-45EA-A32A-C5A7E2D80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9BDD66-BAF0-49BA-9B32-1DAD6C25B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7934578-67D3-4F10-926D-342CAD4603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6259BFD-E279-47CE-A007-8FA3B69D1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7520-9813-45E0-8FE9-58A6B00AC656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A0EBF86-4034-446F-981E-140C1569C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DCA6013-EDB4-4E2E-9657-E7ADC6959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AD41-9370-4C5C-98F1-0E1636D2058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71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A8890-4470-496F-BF1A-9CCBD1596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AAF0589-D418-417B-957F-4D016F0606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7912DB6-FB92-4D8B-ABE5-9DE1348A49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D7D0936-B6AF-4CE0-812D-DEF84DEEE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7520-9813-45E0-8FE9-58A6B00AC656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B832650-171D-458B-AA1A-969768C0D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4B6FF49-0624-4194-8EA3-346BF68AC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AD41-9370-4C5C-98F1-0E1636D2058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20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A64C04E-A9D1-49F8-AFAE-A9D6E134F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79470E-7663-4D64-9772-A0CE76D62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8DF16E-DD8B-4B2F-8D25-7493417ADA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07520-9813-45E0-8FE9-58A6B00AC656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AB620E-10BD-4782-8C8F-4F0A5E60F1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028E09-A80A-4CD8-99DA-C7FAF4606E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9AD41-9370-4C5C-98F1-0E1636D2058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97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pg-physik.de/vereinigungen/fachlich/smuk/fvt/wahlordnu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oxr.com/dp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B28BC5-A5B1-41B5-AE6E-312355F25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5503" y="1122362"/>
            <a:ext cx="10840994" cy="2938649"/>
          </a:xfrm>
        </p:spPr>
        <p:txBody>
          <a:bodyPr>
            <a:noAutofit/>
          </a:bodyPr>
          <a:lstStyle/>
          <a:p>
            <a:r>
              <a:rPr lang="en-GB" sz="4400" b="1" dirty="0"/>
              <a:t>Election of the</a:t>
            </a:r>
            <a:br>
              <a:rPr lang="en-GB" sz="4400" b="1" dirty="0"/>
            </a:br>
            <a:r>
              <a:rPr lang="en-GB" sz="4400" b="1" dirty="0"/>
              <a:t>Chairperson and Vice Chairperson</a:t>
            </a:r>
            <a:br>
              <a:rPr lang="en-GB" sz="4400" b="1" dirty="0"/>
            </a:br>
            <a:r>
              <a:rPr lang="en-GB" sz="4400" b="1" dirty="0"/>
              <a:t>of the Division Particle Physics</a:t>
            </a:r>
            <a:br>
              <a:rPr lang="en-GB" sz="4400" b="1" dirty="0"/>
            </a:br>
            <a:r>
              <a:rPr lang="en-GB" sz="4400" b="1" dirty="0"/>
              <a:t>for the period June 2025 to May 2027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EAEC64D-BD64-4804-AD37-E9DB76D39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2238"/>
            <a:ext cx="9144000" cy="1655762"/>
          </a:xfrm>
        </p:spPr>
        <p:txBody>
          <a:bodyPr/>
          <a:lstStyle/>
          <a:p>
            <a:r>
              <a:rPr lang="en-GB" dirty="0"/>
              <a:t>Andreas Haungs, Lutz Feld</a:t>
            </a:r>
          </a:p>
          <a:p>
            <a:r>
              <a:rPr lang="en-GB" dirty="0"/>
              <a:t>(election officers)</a:t>
            </a:r>
          </a:p>
        </p:txBody>
      </p:sp>
    </p:spTree>
    <p:extLst>
      <p:ext uri="{BB962C8B-B14F-4D97-AF65-F5344CB8AC3E}">
        <p14:creationId xmlns:p14="http://schemas.microsoft.com/office/powerpoint/2010/main" val="1931569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8E7116-D76B-4866-84F7-E70AE03DD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228"/>
            <a:ext cx="10515600" cy="557785"/>
          </a:xfrm>
        </p:spPr>
        <p:txBody>
          <a:bodyPr>
            <a:normAutofit/>
          </a:bodyPr>
          <a:lstStyle/>
          <a:p>
            <a:r>
              <a:rPr lang="en-GB" sz="3200" b="1" dirty="0"/>
              <a:t>Procedure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65FC72-0321-4CA2-9452-C2CA82781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742012"/>
            <a:ext cx="10831643" cy="6178741"/>
          </a:xfrm>
        </p:spPr>
        <p:txBody>
          <a:bodyPr>
            <a:normAutofit fontScale="92500" lnSpcReduction="20000"/>
          </a:bodyPr>
          <a:lstStyle/>
          <a:p>
            <a:r>
              <a:rPr lang="en-GB" sz="1800" dirty="0"/>
              <a:t>We follow the </a:t>
            </a:r>
            <a:r>
              <a:rPr lang="en-GB" sz="1800" b="1" dirty="0"/>
              <a:t>election rules </a:t>
            </a:r>
            <a:r>
              <a:rPr lang="en-GB" sz="1800" dirty="0"/>
              <a:t>of the division: </a:t>
            </a:r>
            <a:r>
              <a:rPr lang="en-GB" sz="1700" dirty="0">
                <a:hlinkClick r:id="rId2"/>
              </a:rPr>
              <a:t>https://www.dpg-physik.de/vereinigungen/fachlich/smuk/fvt/wahlordnung</a:t>
            </a:r>
            <a:r>
              <a:rPr lang="en-GB" sz="1700" dirty="0"/>
              <a:t> </a:t>
            </a:r>
          </a:p>
          <a:p>
            <a:endParaRPr lang="en-GB" sz="1800" dirty="0"/>
          </a:p>
          <a:p>
            <a:r>
              <a:rPr lang="en-GB" sz="1800" dirty="0"/>
              <a:t>Division chairperson (Johannes Haller) appointed two </a:t>
            </a:r>
            <a:r>
              <a:rPr lang="en-GB" sz="1800" b="1" dirty="0"/>
              <a:t>election officers</a:t>
            </a:r>
            <a:r>
              <a:rPr lang="en-GB" sz="1800" dirty="0"/>
              <a:t>: Andreas Haungs, Lutz Feld (from KAT and KET)</a:t>
            </a:r>
          </a:p>
          <a:p>
            <a:endParaRPr lang="en-GB" sz="1800" dirty="0"/>
          </a:p>
          <a:p>
            <a:r>
              <a:rPr lang="en-GB" sz="1800" b="1" dirty="0"/>
              <a:t>Call for nominations </a:t>
            </a:r>
            <a:r>
              <a:rPr lang="en-GB" sz="1800" dirty="0"/>
              <a:t>sent to all members of the division on 4.2.2025</a:t>
            </a:r>
          </a:p>
          <a:p>
            <a:pPr lvl="1"/>
            <a:r>
              <a:rPr lang="en-GB" sz="1800" dirty="0"/>
              <a:t>Johannes Haller (current chairperson) is available for a second term</a:t>
            </a:r>
          </a:p>
          <a:p>
            <a:pPr lvl="1"/>
            <a:r>
              <a:rPr lang="en-GB" sz="1800" dirty="0"/>
              <a:t>Ralph Engel (current vice chairperson) has served the max. allowed two terms</a:t>
            </a:r>
          </a:p>
          <a:p>
            <a:endParaRPr lang="en-GB" sz="2000" dirty="0"/>
          </a:p>
          <a:p>
            <a:r>
              <a:rPr lang="en-GB" sz="1800" dirty="0"/>
              <a:t>1 colleague was nominated as </a:t>
            </a:r>
            <a:r>
              <a:rPr lang="en-GB" sz="1800" b="1" dirty="0"/>
              <a:t>chairperson</a:t>
            </a:r>
            <a:r>
              <a:rPr lang="en-GB" sz="1800" dirty="0"/>
              <a:t> and agreed to stand for election: </a:t>
            </a:r>
            <a:r>
              <a:rPr lang="en-GB" sz="1800" b="1" dirty="0"/>
              <a:t>Johannes Haller</a:t>
            </a:r>
          </a:p>
          <a:p>
            <a:endParaRPr lang="en-GB" sz="1800" dirty="0"/>
          </a:p>
          <a:p>
            <a:r>
              <a:rPr lang="en-GB" sz="1800" dirty="0"/>
              <a:t>6 colleagues were nominated as </a:t>
            </a:r>
            <a:r>
              <a:rPr lang="en-GB" sz="1800" b="1" dirty="0"/>
              <a:t>vice chairperson</a:t>
            </a:r>
            <a:r>
              <a:rPr lang="en-GB" sz="1800" dirty="0"/>
              <a:t>,</a:t>
            </a:r>
            <a:br>
              <a:rPr lang="en-GB" sz="1800" dirty="0"/>
            </a:br>
            <a:r>
              <a:rPr lang="en-GB" sz="1800" dirty="0"/>
              <a:t>of which 2 agreed to stand for election:  </a:t>
            </a:r>
            <a:r>
              <a:rPr lang="en-GB" sz="1800" b="1" dirty="0"/>
              <a:t>Stefan Funk </a:t>
            </a:r>
            <a:r>
              <a:rPr lang="en-GB" sz="1800" dirty="0"/>
              <a:t>and </a:t>
            </a:r>
            <a:r>
              <a:rPr lang="en-GB" sz="1800" b="1" dirty="0"/>
              <a:t>Federica Petricca</a:t>
            </a:r>
          </a:p>
          <a:p>
            <a:endParaRPr lang="en-GB" sz="1800" dirty="0"/>
          </a:p>
          <a:p>
            <a:r>
              <a:rPr lang="en-GB" sz="1800" dirty="0"/>
              <a:t>Names of candidates and CVs have been sent to members of the division on 16.03.2025</a:t>
            </a:r>
          </a:p>
          <a:p>
            <a:endParaRPr lang="en-GB" sz="1800" dirty="0"/>
          </a:p>
          <a:p>
            <a:r>
              <a:rPr lang="en-GB" sz="1800" b="1" dirty="0"/>
              <a:t>Vote today</a:t>
            </a:r>
            <a:endParaRPr lang="en-GB" sz="1800" dirty="0"/>
          </a:p>
          <a:p>
            <a:pPr lvl="1"/>
            <a:r>
              <a:rPr lang="en-GB" sz="1800" dirty="0"/>
              <a:t>separate secret ballots for chair and deputy chair</a:t>
            </a:r>
          </a:p>
          <a:p>
            <a:pPr lvl="1"/>
            <a:r>
              <a:rPr lang="en-GB" sz="1800" dirty="0"/>
              <a:t>only members of the division particle physics may vote</a:t>
            </a:r>
          </a:p>
          <a:p>
            <a:pPr lvl="1"/>
            <a:r>
              <a:rPr lang="en-GB" sz="1800" dirty="0"/>
              <a:t>we use an electronic voting tool in the room and on zoom (many thanks to Anja </a:t>
            </a:r>
            <a:r>
              <a:rPr lang="en-GB" sz="1800" dirty="0" err="1"/>
              <a:t>Metzelthin</a:t>
            </a:r>
            <a:r>
              <a:rPr lang="en-GB" sz="1800" dirty="0"/>
              <a:t>) </a:t>
            </a:r>
          </a:p>
          <a:p>
            <a:pPr lvl="1"/>
            <a:r>
              <a:rPr lang="en-GB" sz="1800" dirty="0"/>
              <a:t>we will open the ballots in order and close them after a few minutes </a:t>
            </a:r>
          </a:p>
          <a:p>
            <a:pPr lvl="1"/>
            <a:r>
              <a:rPr lang="en-US" sz="1800" dirty="0"/>
              <a:t>the relative majority of the votes cast shall be decisive</a:t>
            </a:r>
          </a:p>
          <a:p>
            <a:pPr lvl="1"/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75989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C4016-08EB-4E4D-B421-9B68A96F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7204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Candidates for the period June 2025 to May 2027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E87FC44-4F0B-4DE6-8681-03116BC22D7C}"/>
              </a:ext>
            </a:extLst>
          </p:cNvPr>
          <p:cNvSpPr txBox="1"/>
          <p:nvPr/>
        </p:nvSpPr>
        <p:spPr>
          <a:xfrm>
            <a:off x="777765" y="5371414"/>
            <a:ext cx="24635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Prof. </a:t>
            </a:r>
            <a:r>
              <a:rPr lang="en-GB" dirty="0" err="1"/>
              <a:t>Dr.</a:t>
            </a:r>
            <a:r>
              <a:rPr lang="en-GB" dirty="0"/>
              <a:t> Johannes Haller</a:t>
            </a:r>
          </a:p>
          <a:p>
            <a:pPr algn="ctr"/>
            <a:r>
              <a:rPr lang="en-GB" dirty="0"/>
              <a:t>Universität Hamburg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B81CDC4-C6BE-4709-80EB-4A5B8970920E}"/>
              </a:ext>
            </a:extLst>
          </p:cNvPr>
          <p:cNvSpPr txBox="1"/>
          <p:nvPr/>
        </p:nvSpPr>
        <p:spPr>
          <a:xfrm>
            <a:off x="8159190" y="5371414"/>
            <a:ext cx="3105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Dr. Federica Petricca</a:t>
            </a:r>
          </a:p>
          <a:p>
            <a:pPr algn="ctr"/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Max-Planck Institut für Physik</a:t>
            </a:r>
            <a:endParaRPr lang="en-GB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F88A43E-5EAC-450C-9821-00E2842FCC3B}"/>
              </a:ext>
            </a:extLst>
          </p:cNvPr>
          <p:cNvSpPr txBox="1"/>
          <p:nvPr/>
        </p:nvSpPr>
        <p:spPr>
          <a:xfrm>
            <a:off x="889819" y="1481119"/>
            <a:ext cx="225387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de-DE"/>
            </a:defPPr>
            <a:lvl1pPr algn="ctr">
              <a:defRPr sz="2400" b="1"/>
            </a:lvl1pPr>
          </a:lstStyle>
          <a:p>
            <a:r>
              <a:rPr lang="en-GB" dirty="0"/>
              <a:t>Chairperson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2C00163-1646-4F0E-A2FD-CF919664C0F3}"/>
              </a:ext>
            </a:extLst>
          </p:cNvPr>
          <p:cNvSpPr txBox="1"/>
          <p:nvPr/>
        </p:nvSpPr>
        <p:spPr>
          <a:xfrm>
            <a:off x="5146933" y="1481119"/>
            <a:ext cx="558855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Vice Chairperson </a:t>
            </a:r>
          </a:p>
        </p:txBody>
      </p:sp>
      <p:pic>
        <p:nvPicPr>
          <p:cNvPr id="6" name="Grafik 5" descr="Ein Bild, das Menschliches Gesicht, Person, Vorderkopf, Kinn enthält.&#10;&#10;Automatisch generierte Beschreibung">
            <a:extLst>
              <a:ext uri="{FF2B5EF4-FFF2-40B4-BE49-F238E27FC236}">
                <a16:creationId xmlns:a16="http://schemas.microsoft.com/office/drawing/2014/main" id="{8BD13181-E66A-6C15-0CDD-506505D1A6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819" y="2138428"/>
            <a:ext cx="2253877" cy="3005169"/>
          </a:xfrm>
          <a:prstGeom prst="rect">
            <a:avLst/>
          </a:prstGeom>
        </p:spPr>
      </p:pic>
      <p:pic>
        <p:nvPicPr>
          <p:cNvPr id="13" name="Grafik 12" descr="Ein Bild, das Person, Kleidung, Anzug, Menschliches Gesicht enthält.&#10;&#10;KI-generierte Inhalte können fehlerhaft sein.">
            <a:extLst>
              <a:ext uri="{FF2B5EF4-FFF2-40B4-BE49-F238E27FC236}">
                <a16:creationId xmlns:a16="http://schemas.microsoft.com/office/drawing/2014/main" id="{B30CC872-D480-264F-EDB5-C1E07D9609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33" t="11984" r="36053" b="57824"/>
          <a:stretch/>
        </p:blipFill>
        <p:spPr>
          <a:xfrm>
            <a:off x="5146934" y="2138428"/>
            <a:ext cx="2098729" cy="3005169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5887E0A2-870E-7FF7-5818-B722FEFF7FEE}"/>
              </a:ext>
            </a:extLst>
          </p:cNvPr>
          <p:cNvSpPr txBox="1"/>
          <p:nvPr/>
        </p:nvSpPr>
        <p:spPr>
          <a:xfrm>
            <a:off x="5120170" y="5371414"/>
            <a:ext cx="2152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Prof. Dr. </a:t>
            </a:r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Stefan Funk</a:t>
            </a:r>
            <a:endParaRPr lang="en-GB" dirty="0"/>
          </a:p>
          <a:p>
            <a:pPr algn="ctr"/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ECAP Erlangen</a:t>
            </a:r>
            <a:endParaRPr lang="en-GB" dirty="0"/>
          </a:p>
        </p:txBody>
      </p:sp>
      <p:pic>
        <p:nvPicPr>
          <p:cNvPr id="18" name="Grafik 17" descr="Ein Bild, das Menschliches Gesicht, Person, Augenbraue, Kleidung enthält.&#10;&#10;KI-generierte Inhalte können fehlerhaft sein.">
            <a:extLst>
              <a:ext uri="{FF2B5EF4-FFF2-40B4-BE49-F238E27FC236}">
                <a16:creationId xmlns:a16="http://schemas.microsoft.com/office/drawing/2014/main" id="{131633C1-616E-AAC1-C5BA-253D5594B3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42" r="15506"/>
          <a:stretch/>
        </p:blipFill>
        <p:spPr>
          <a:xfrm>
            <a:off x="8649487" y="2138428"/>
            <a:ext cx="2086005" cy="3005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089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35781C-7DBB-4449-9C06-DBEB5A2B5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238"/>
          </a:xfrm>
        </p:spPr>
        <p:txBody>
          <a:bodyPr/>
          <a:lstStyle/>
          <a:p>
            <a:r>
              <a:rPr lang="en-GB" b="1" dirty="0"/>
              <a:t>Voting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742BF5E-47E5-471D-9265-DCA66BD67C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820" y="2181801"/>
            <a:ext cx="3644321" cy="3644321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3C67659A-6B7E-4FDC-A7D9-C156FB20FE9B}"/>
              </a:ext>
            </a:extLst>
          </p:cNvPr>
          <p:cNvSpPr/>
          <p:nvPr/>
        </p:nvSpPr>
        <p:spPr>
          <a:xfrm>
            <a:off x="7877820" y="1332247"/>
            <a:ext cx="37441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hlinkClick r:id="rId3"/>
              </a:rPr>
              <a:t>https://voxr.com/dpg</a:t>
            </a:r>
            <a:endParaRPr lang="en-GB" sz="3200" dirty="0"/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DD77F1B0-18A8-4302-875F-93CAA0F2B7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336325"/>
              </p:ext>
            </p:extLst>
          </p:nvPr>
        </p:nvGraphicFramePr>
        <p:xfrm>
          <a:off x="885376" y="1387143"/>
          <a:ext cx="6079630" cy="45934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78778">
                  <a:extLst>
                    <a:ext uri="{9D8B030D-6E8A-4147-A177-3AD203B41FA5}">
                      <a16:colId xmlns:a16="http://schemas.microsoft.com/office/drawing/2014/main" val="3945862409"/>
                    </a:ext>
                  </a:extLst>
                </a:gridCol>
                <a:gridCol w="1000284">
                  <a:extLst>
                    <a:ext uri="{9D8B030D-6E8A-4147-A177-3AD203B41FA5}">
                      <a16:colId xmlns:a16="http://schemas.microsoft.com/office/drawing/2014/main" val="1639532318"/>
                    </a:ext>
                  </a:extLst>
                </a:gridCol>
                <a:gridCol w="1000284">
                  <a:extLst>
                    <a:ext uri="{9D8B030D-6E8A-4147-A177-3AD203B41FA5}">
                      <a16:colId xmlns:a16="http://schemas.microsoft.com/office/drawing/2014/main" val="3749756194"/>
                    </a:ext>
                  </a:extLst>
                </a:gridCol>
                <a:gridCol w="1000284">
                  <a:extLst>
                    <a:ext uri="{9D8B030D-6E8A-4147-A177-3AD203B41FA5}">
                      <a16:colId xmlns:a16="http://schemas.microsoft.com/office/drawing/2014/main" val="3901880809"/>
                    </a:ext>
                  </a:extLst>
                </a:gridCol>
              </a:tblGrid>
              <a:tr h="959256">
                <a:tc>
                  <a:txBody>
                    <a:bodyPr/>
                    <a:lstStyle/>
                    <a:p>
                      <a:r>
                        <a:rPr lang="en-GB" i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Test vote:</a:t>
                      </a:r>
                    </a:p>
                    <a:p>
                      <a:r>
                        <a:rPr lang="en-US" i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Who is quoted as saying “Prediction is very difficult, especially if it's about the future.”?</a:t>
                      </a:r>
                      <a:endParaRPr lang="en-GB" i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Niels Bohr</a:t>
                      </a:r>
                      <a:endParaRPr lang="en-GB" sz="1800" i="1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Albert Einstein</a:t>
                      </a:r>
                      <a:endParaRPr lang="en-GB" sz="1800" i="1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abstain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6412485"/>
                  </a:ext>
                </a:extLst>
              </a:tr>
              <a:tr h="15652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 vote for Johannes Haller as the next chairperson of the DPG Division Particle Physics.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abstain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1184502"/>
                  </a:ext>
                </a:extLst>
              </a:tr>
              <a:tr h="1565213">
                <a:tc>
                  <a:txBody>
                    <a:bodyPr/>
                    <a:lstStyle/>
                    <a:p>
                      <a:r>
                        <a:rPr lang="en-US" dirty="0"/>
                        <a:t>As next vice chairperson of the DPG Division Particle Physics I vote for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Stefan Funk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Federica Petricca</a:t>
                      </a: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abstain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3064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845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7A43FBA6-D007-0D19-4B6B-4347676BD0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12497" cy="685800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3AE41797-5142-23EA-6A27-591B4E96F0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9760" y="0"/>
            <a:ext cx="53634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628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</Words>
  <Application>Microsoft Office PowerPoint</Application>
  <PresentationFormat>Breitbild</PresentationFormat>
  <Paragraphs>48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Office</vt:lpstr>
      <vt:lpstr>Election of the Chairperson and Vice Chairperson of the Division Particle Physics for the period June 2025 to May 2027</vt:lpstr>
      <vt:lpstr>Procedure</vt:lpstr>
      <vt:lpstr>Candidates for the period June 2025 to May 2027</vt:lpstr>
      <vt:lpstr>Voting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Lutz Feld</dc:creator>
  <cp:lastModifiedBy>Lutz Feld</cp:lastModifiedBy>
  <cp:revision>25</cp:revision>
  <dcterms:created xsi:type="dcterms:W3CDTF">2023-03-09T13:37:12Z</dcterms:created>
  <dcterms:modified xsi:type="dcterms:W3CDTF">2025-03-26T12:47:41Z</dcterms:modified>
</cp:coreProperties>
</file>