
<file path=[Content_Types].xml><?xml version="1.0" encoding="utf-8"?>
<Types xmlns="http://schemas.openxmlformats.org/package/2006/content-types">
  <Default Extension="(null)" ContentType="image/x-emf"/>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6"/>
  </p:notesMasterIdLst>
  <p:handoutMasterIdLst>
    <p:handoutMasterId r:id="rId47"/>
  </p:handoutMasterIdLst>
  <p:sldIdLst>
    <p:sldId id="256" r:id="rId2"/>
    <p:sldId id="276" r:id="rId3"/>
    <p:sldId id="1662" r:id="rId4"/>
    <p:sldId id="280" r:id="rId5"/>
    <p:sldId id="282" r:id="rId6"/>
    <p:sldId id="1113" r:id="rId7"/>
    <p:sldId id="1655" r:id="rId8"/>
    <p:sldId id="1656" r:id="rId9"/>
    <p:sldId id="1658" r:id="rId10"/>
    <p:sldId id="1659" r:id="rId11"/>
    <p:sldId id="451" r:id="rId12"/>
    <p:sldId id="318" r:id="rId13"/>
    <p:sldId id="317" r:id="rId14"/>
    <p:sldId id="1636" r:id="rId15"/>
    <p:sldId id="294" r:id="rId16"/>
    <p:sldId id="1687" r:id="rId17"/>
    <p:sldId id="1688" r:id="rId18"/>
    <p:sldId id="1695" r:id="rId19"/>
    <p:sldId id="1686" r:id="rId20"/>
    <p:sldId id="1685" r:id="rId21"/>
    <p:sldId id="1689" r:id="rId22"/>
    <p:sldId id="1690" r:id="rId23"/>
    <p:sldId id="1692" r:id="rId24"/>
    <p:sldId id="1693" r:id="rId25"/>
    <p:sldId id="1682" r:id="rId26"/>
    <p:sldId id="1694" r:id="rId27"/>
    <p:sldId id="354" r:id="rId28"/>
    <p:sldId id="269" r:id="rId29"/>
    <p:sldId id="1133" r:id="rId30"/>
    <p:sldId id="261" r:id="rId31"/>
    <p:sldId id="295" r:id="rId32"/>
    <p:sldId id="301" r:id="rId33"/>
    <p:sldId id="1647" r:id="rId34"/>
    <p:sldId id="1649" r:id="rId35"/>
    <p:sldId id="1648" r:id="rId36"/>
    <p:sldId id="1650" r:id="rId37"/>
    <p:sldId id="304" r:id="rId38"/>
    <p:sldId id="265" r:id="rId39"/>
    <p:sldId id="1681" r:id="rId40"/>
    <p:sldId id="393" r:id="rId41"/>
    <p:sldId id="471" r:id="rId42"/>
    <p:sldId id="470" r:id="rId43"/>
    <p:sldId id="1641" r:id="rId44"/>
    <p:sldId id="1640"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75" userDrawn="1">
          <p15:clr>
            <a:srgbClr val="A4A3A4"/>
          </p15:clr>
        </p15:guide>
        <p15:guide id="2" pos="3727" userDrawn="1">
          <p15:clr>
            <a:srgbClr val="A4A3A4"/>
          </p15:clr>
        </p15:guide>
        <p15:guide id="3" pos="3953" userDrawn="1">
          <p15:clr>
            <a:srgbClr val="A4A3A4"/>
          </p15:clr>
        </p15:guide>
        <p15:guide id="4" pos="7287" userDrawn="1">
          <p15:clr>
            <a:srgbClr val="A4A3A4"/>
          </p15:clr>
        </p15:guide>
        <p15:guide id="5" pos="393" userDrawn="1">
          <p15:clr>
            <a:srgbClr val="A4A3A4"/>
          </p15:clr>
        </p15:guide>
        <p15:guide id="6" orient="horz" pos="390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5FDE"/>
    <a:srgbClr val="FFFFFF"/>
    <a:srgbClr val="FFBF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34" autoAdjust="0"/>
    <p:restoredTop sz="94660"/>
  </p:normalViewPr>
  <p:slideViewPr>
    <p:cSldViewPr snapToGrid="0" showGuides="1">
      <p:cViewPr varScale="1">
        <p:scale>
          <a:sx n="119" d="100"/>
          <a:sy n="119" d="100"/>
        </p:scale>
        <p:origin x="328" y="192"/>
      </p:cViewPr>
      <p:guideLst>
        <p:guide orient="horz" pos="1275"/>
        <p:guide pos="3727"/>
        <p:guide pos="3953"/>
        <p:guide pos="7287"/>
        <p:guide pos="393"/>
        <p:guide orient="horz" pos="3906"/>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97" d="100"/>
          <a:sy n="97" d="100"/>
        </p:scale>
        <p:origin x="257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itzenf\AppData\Local\Microsoft\Windows\INetCache\Content.Outlook\MP7YN3GW\20220906%20User%20countries%202017%20-%20June%20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b="1"/>
              <a:t>European XFEL User</a:t>
            </a:r>
            <a:r>
              <a:rPr lang="en-US" b="1" baseline="0"/>
              <a:t> Community (2018-2022)</a:t>
            </a:r>
            <a:endParaRPr lang="en-US" b="1"/>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solidFill>
              <a:schemeClr val="accent1"/>
            </a:solidFill>
            <a:ln>
              <a:noFill/>
            </a:ln>
            <a:effectLst/>
          </c:spPr>
          <c:invertIfNegative val="0"/>
          <c:cat>
            <c:strRef>
              <c:f>'Sheet1 (2)'!$A$2:$A$32</c:f>
              <c:strCache>
                <c:ptCount val="31"/>
                <c:pt idx="0">
                  <c:v>Australia</c:v>
                </c:pt>
                <c:pt idx="1">
                  <c:v>Austria</c:v>
                </c:pt>
                <c:pt idx="2">
                  <c:v>Belgium</c:v>
                </c:pt>
                <c:pt idx="3">
                  <c:v>China</c:v>
                </c:pt>
                <c:pt idx="4">
                  <c:v>Czech Republic</c:v>
                </c:pt>
                <c:pt idx="5">
                  <c:v>Denmark</c:v>
                </c:pt>
                <c:pt idx="6">
                  <c:v>Finland</c:v>
                </c:pt>
                <c:pt idx="7">
                  <c:v>France</c:v>
                </c:pt>
                <c:pt idx="8">
                  <c:v>Germany</c:v>
                </c:pt>
                <c:pt idx="9">
                  <c:v>Greece</c:v>
                </c:pt>
                <c:pt idx="10">
                  <c:v>Hungary</c:v>
                </c:pt>
                <c:pt idx="11">
                  <c:v>Iceland</c:v>
                </c:pt>
                <c:pt idx="12">
                  <c:v>India</c:v>
                </c:pt>
                <c:pt idx="13">
                  <c:v>Ireland</c:v>
                </c:pt>
                <c:pt idx="14">
                  <c:v>Italy</c:v>
                </c:pt>
                <c:pt idx="15">
                  <c:v>Japan</c:v>
                </c:pt>
                <c:pt idx="16">
                  <c:v>Netherlands</c:v>
                </c:pt>
                <c:pt idx="17">
                  <c:v>New Zealand</c:v>
                </c:pt>
                <c:pt idx="18">
                  <c:v>Norway</c:v>
                </c:pt>
                <c:pt idx="19">
                  <c:v>Poland</c:v>
                </c:pt>
                <c:pt idx="20">
                  <c:v>Portugal</c:v>
                </c:pt>
                <c:pt idx="21">
                  <c:v>Russia</c:v>
                </c:pt>
                <c:pt idx="22">
                  <c:v>Singapore</c:v>
                </c:pt>
                <c:pt idx="23">
                  <c:v>Slovakia</c:v>
                </c:pt>
                <c:pt idx="24">
                  <c:v>Slovenia</c:v>
                </c:pt>
                <c:pt idx="25">
                  <c:v>South Korea</c:v>
                </c:pt>
                <c:pt idx="26">
                  <c:v>Spain</c:v>
                </c:pt>
                <c:pt idx="27">
                  <c:v>Sweden</c:v>
                </c:pt>
                <c:pt idx="28">
                  <c:v>Switzerland</c:v>
                </c:pt>
                <c:pt idx="29">
                  <c:v>United Kingdom</c:v>
                </c:pt>
                <c:pt idx="30">
                  <c:v>United States</c:v>
                </c:pt>
              </c:strCache>
            </c:strRef>
          </c:cat>
          <c:val>
            <c:numRef>
              <c:f>'Sheet1 (2)'!$B$2:$B$32</c:f>
              <c:numCache>
                <c:formatCode>General</c:formatCode>
                <c:ptCount val="31"/>
                <c:pt idx="0">
                  <c:v>21</c:v>
                </c:pt>
                <c:pt idx="1">
                  <c:v>4</c:v>
                </c:pt>
                <c:pt idx="2">
                  <c:v>4</c:v>
                </c:pt>
                <c:pt idx="3">
                  <c:v>12</c:v>
                </c:pt>
                <c:pt idx="4">
                  <c:v>14</c:v>
                </c:pt>
                <c:pt idx="5">
                  <c:v>28</c:v>
                </c:pt>
                <c:pt idx="6">
                  <c:v>2</c:v>
                </c:pt>
                <c:pt idx="7">
                  <c:v>85</c:v>
                </c:pt>
                <c:pt idx="8">
                  <c:v>631</c:v>
                </c:pt>
                <c:pt idx="9">
                  <c:v>1</c:v>
                </c:pt>
                <c:pt idx="10">
                  <c:v>9</c:v>
                </c:pt>
                <c:pt idx="11">
                  <c:v>1</c:v>
                </c:pt>
                <c:pt idx="12">
                  <c:v>4</c:v>
                </c:pt>
                <c:pt idx="13">
                  <c:v>1</c:v>
                </c:pt>
                <c:pt idx="14">
                  <c:v>31</c:v>
                </c:pt>
                <c:pt idx="15">
                  <c:v>15</c:v>
                </c:pt>
                <c:pt idx="16">
                  <c:v>3</c:v>
                </c:pt>
                <c:pt idx="17">
                  <c:v>2</c:v>
                </c:pt>
                <c:pt idx="18">
                  <c:v>3</c:v>
                </c:pt>
                <c:pt idx="19">
                  <c:v>12</c:v>
                </c:pt>
                <c:pt idx="20">
                  <c:v>4</c:v>
                </c:pt>
                <c:pt idx="21">
                  <c:v>75</c:v>
                </c:pt>
                <c:pt idx="22">
                  <c:v>2</c:v>
                </c:pt>
                <c:pt idx="23">
                  <c:v>6</c:v>
                </c:pt>
                <c:pt idx="24">
                  <c:v>4</c:v>
                </c:pt>
                <c:pt idx="25">
                  <c:v>25</c:v>
                </c:pt>
                <c:pt idx="26">
                  <c:v>9</c:v>
                </c:pt>
                <c:pt idx="27">
                  <c:v>87</c:v>
                </c:pt>
                <c:pt idx="28">
                  <c:v>70</c:v>
                </c:pt>
                <c:pt idx="29">
                  <c:v>86</c:v>
                </c:pt>
                <c:pt idx="30">
                  <c:v>325</c:v>
                </c:pt>
              </c:numCache>
            </c:numRef>
          </c:val>
          <c:extLst>
            <c:ext xmlns:c16="http://schemas.microsoft.com/office/drawing/2014/chart" uri="{C3380CC4-5D6E-409C-BE32-E72D297353CC}">
              <c16:uniqueId val="{00000000-B6B3-41A4-9ADE-D1428B7F8555}"/>
            </c:ext>
          </c:extLst>
        </c:ser>
        <c:dLbls>
          <c:showLegendKey val="0"/>
          <c:showVal val="0"/>
          <c:showCatName val="0"/>
          <c:showSerName val="0"/>
          <c:showPercent val="0"/>
          <c:showBubbleSize val="0"/>
        </c:dLbls>
        <c:gapWidth val="182"/>
        <c:axId val="1629354911"/>
        <c:axId val="1866508159"/>
      </c:barChart>
      <c:catAx>
        <c:axId val="162935491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de-DE"/>
          </a:p>
        </c:txPr>
        <c:crossAx val="1866508159"/>
        <c:crosses val="autoZero"/>
        <c:auto val="1"/>
        <c:lblAlgn val="ctr"/>
        <c:lblOffset val="100"/>
        <c:noMultiLvlLbl val="0"/>
      </c:catAx>
      <c:valAx>
        <c:axId val="1866508159"/>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62935491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250AC80-9589-41A1-8ED2-EC2076B0E8E8}" type="datetimeFigureOut">
              <a:rPr lang="de-DE" smtClean="0"/>
              <a:t>26.09.25</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683A726-01A3-41A5-8C71-74C8A626EA48}" type="slidenum">
              <a:rPr lang="de-DE" smtClean="0"/>
              <a:t>‹Nr.›</a:t>
            </a:fld>
            <a:endParaRPr lang="de-DE"/>
          </a:p>
        </p:txBody>
      </p:sp>
    </p:spTree>
    <p:extLst>
      <p:ext uri="{BB962C8B-B14F-4D97-AF65-F5344CB8AC3E}">
        <p14:creationId xmlns:p14="http://schemas.microsoft.com/office/powerpoint/2010/main" val="726161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492030-5346-4222-B1C0-77ABA51E04BA}" type="datetimeFigureOut">
              <a:rPr lang="de-DE" smtClean="0"/>
              <a:t>26.09.25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1B39C8-6D5D-40E8-8D83-C1E41A39F5E0}" type="slidenum">
              <a:rPr lang="de-DE" smtClean="0"/>
              <a:t>‹Nr.›</a:t>
            </a:fld>
            <a:endParaRPr lang="de-DE"/>
          </a:p>
        </p:txBody>
      </p:sp>
    </p:spTree>
    <p:extLst>
      <p:ext uri="{BB962C8B-B14F-4D97-AF65-F5344CB8AC3E}">
        <p14:creationId xmlns:p14="http://schemas.microsoft.com/office/powerpoint/2010/main" val="3164387999"/>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26 % </a:t>
            </a:r>
            <a:r>
              <a:rPr lang="de-DE" dirty="0" err="1"/>
              <a:t>of</a:t>
            </a:r>
            <a:r>
              <a:rPr lang="de-DE" dirty="0"/>
              <a:t> EuXFEL </a:t>
            </a:r>
            <a:r>
              <a:rPr lang="de-DE" dirty="0" err="1"/>
              <a:t>staff</a:t>
            </a:r>
            <a:r>
              <a:rPr lang="de-DE" dirty="0"/>
              <a:t> </a:t>
            </a:r>
            <a:r>
              <a:rPr lang="de-DE" dirty="0" err="1"/>
              <a:t>are</a:t>
            </a:r>
            <a:r>
              <a:rPr lang="de-DE" dirty="0"/>
              <a:t> </a:t>
            </a:r>
            <a:r>
              <a:rPr lang="de-DE" dirty="0" err="1"/>
              <a:t>female</a:t>
            </a:r>
            <a:endParaRPr lang="de-DE" dirty="0"/>
          </a:p>
        </p:txBody>
      </p:sp>
      <p:sp>
        <p:nvSpPr>
          <p:cNvPr id="4" name="Foliennummernplatzhalter 3"/>
          <p:cNvSpPr>
            <a:spLocks noGrp="1"/>
          </p:cNvSpPr>
          <p:nvPr>
            <p:ph type="sldNum" sz="quarter" idx="5"/>
          </p:nvPr>
        </p:nvSpPr>
        <p:spPr/>
        <p:txBody>
          <a:bodyPr/>
          <a:lstStyle/>
          <a:p>
            <a:fld id="{0A1B39C8-6D5D-40E8-8D83-C1E41A39F5E0}" type="slidenum">
              <a:rPr lang="de-DE" smtClean="0"/>
              <a:t>3</a:t>
            </a:fld>
            <a:endParaRPr lang="de-DE"/>
          </a:p>
        </p:txBody>
      </p:sp>
    </p:spTree>
    <p:extLst>
      <p:ext uri="{BB962C8B-B14F-4D97-AF65-F5344CB8AC3E}">
        <p14:creationId xmlns:p14="http://schemas.microsoft.com/office/powerpoint/2010/main" val="1545368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FXE instrument scientists simulated the sun absorption process by illuminating the copper-based antibacterial compound with an intense laser pulse, and then “observed” the ultrafast changes that occur in the electronic state of copper and in the atomic structure using our very short and intense X-ray pulses. These changes occur on very fast timescales (down to 10s of fs), and are very small. At FXE, we have the sensitivity to measure tiny signals that are sensitive to the nature of the chemical bonds of copper.</a:t>
            </a:r>
            <a:endParaRPr lang="de-DE" dirty="0"/>
          </a:p>
        </p:txBody>
      </p:sp>
      <p:sp>
        <p:nvSpPr>
          <p:cNvPr id="4" name="Slide Number Placeholder 3"/>
          <p:cNvSpPr>
            <a:spLocks noGrp="1"/>
          </p:cNvSpPr>
          <p:nvPr>
            <p:ph type="sldNum" sz="quarter" idx="5"/>
          </p:nvPr>
        </p:nvSpPr>
        <p:spPr/>
        <p:txBody>
          <a:bodyPr/>
          <a:lstStyle/>
          <a:p>
            <a:fld id="{0A1B39C8-6D5D-40E8-8D83-C1E41A39F5E0}" type="slidenum">
              <a:rPr lang="de-DE" smtClean="0"/>
              <a:t>36</a:t>
            </a:fld>
            <a:endParaRPr lang="de-DE"/>
          </a:p>
        </p:txBody>
      </p:sp>
    </p:spTree>
    <p:extLst>
      <p:ext uri="{BB962C8B-B14F-4D97-AF65-F5344CB8AC3E}">
        <p14:creationId xmlns:p14="http://schemas.microsoft.com/office/powerpoint/2010/main" val="3441214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marL="171450" marR="0" lvl="0" indent="-171450" algn="l" defTabSz="914400">
              <a:lnSpc>
                <a:spcPct val="100000"/>
              </a:lnSpc>
              <a:spcBef>
                <a:spcPts val="0"/>
              </a:spcBef>
              <a:spcAft>
                <a:spcPts val="0"/>
              </a:spcAft>
              <a:buClrTx/>
              <a:buSzTx/>
              <a:buFont typeface="Arial"/>
              <a:buChar char="•"/>
              <a:defRPr/>
            </a:pPr>
            <a:r>
              <a:rPr lang="de-DE"/>
              <a:t>Erkenntnis-orientierte Forschung</a:t>
            </a:r>
            <a:endParaRPr lang="en-US"/>
          </a:p>
          <a:p>
            <a:pPr>
              <a:defRPr/>
            </a:pPr>
            <a:endParaRPr lang="en-US"/>
          </a:p>
        </p:txBody>
      </p:sp>
      <p:sp>
        <p:nvSpPr>
          <p:cNvPr id="4" name="Slide Number Placeholder 3"/>
          <p:cNvSpPr>
            <a:spLocks noGrp="1"/>
          </p:cNvSpPr>
          <p:nvPr>
            <p:ph type="sldNum" sz="quarter" idx="5"/>
          </p:nvPr>
        </p:nvSpPr>
        <p:spPr bwMode="auto"/>
        <p:txBody>
          <a:bodyPr/>
          <a:lstStyle/>
          <a:p>
            <a:pPr>
              <a:defRPr/>
            </a:pPr>
            <a:fld id="{0A1B39C8-6D5D-40E8-8D83-C1E41A39F5E0}" type="slidenum">
              <a:rPr lang="de-DE"/>
              <a:t>38</a:t>
            </a:fld>
            <a:endParaRPr lang="de-DE"/>
          </a:p>
        </p:txBody>
      </p:sp>
    </p:spTree>
    <p:extLst>
      <p:ext uri="{BB962C8B-B14F-4D97-AF65-F5344CB8AC3E}">
        <p14:creationId xmlns:p14="http://schemas.microsoft.com/office/powerpoint/2010/main" val="2054041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2040s, Science City Hamburg </a:t>
            </a:r>
            <a:r>
              <a:rPr lang="en-US" dirty="0" err="1"/>
              <a:t>Bahrenfeld</a:t>
            </a:r>
            <a:r>
              <a:rPr lang="en-US" dirty="0"/>
              <a:t> will be a new part of Hamburg: a </a:t>
            </a:r>
            <a:r>
              <a:rPr lang="en-US" dirty="0" err="1"/>
              <a:t>centre</a:t>
            </a:r>
            <a:r>
              <a:rPr lang="en-US" dirty="0"/>
              <a:t> for basic research and applied science, an incubator for innovation and technology transfer, and a diverse residential location</a:t>
            </a:r>
          </a:p>
          <a:p>
            <a:r>
              <a:rPr lang="en-US" dirty="0"/>
              <a:t>To offer optimal location conditions for scientific institutions, start-ups and innovative companies, with laboratories and several thousand workplaces</a:t>
            </a:r>
            <a:endParaRPr lang="de-DE" dirty="0"/>
          </a:p>
        </p:txBody>
      </p:sp>
      <p:sp>
        <p:nvSpPr>
          <p:cNvPr id="4" name="Slide Number Placeholder 3"/>
          <p:cNvSpPr>
            <a:spLocks noGrp="1"/>
          </p:cNvSpPr>
          <p:nvPr>
            <p:ph type="sldNum" sz="quarter" idx="5"/>
          </p:nvPr>
        </p:nvSpPr>
        <p:spPr/>
        <p:txBody>
          <a:bodyPr/>
          <a:lstStyle/>
          <a:p>
            <a:fld id="{0A1B39C8-6D5D-40E8-8D83-C1E41A39F5E0}" type="slidenum">
              <a:rPr lang="de-DE" smtClean="0"/>
              <a:t>39</a:t>
            </a:fld>
            <a:endParaRPr lang="de-DE"/>
          </a:p>
        </p:txBody>
      </p:sp>
    </p:spTree>
    <p:extLst>
      <p:ext uri="{BB962C8B-B14F-4D97-AF65-F5344CB8AC3E}">
        <p14:creationId xmlns:p14="http://schemas.microsoft.com/office/powerpoint/2010/main" val="2119736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A1B39C8-6D5D-40E8-8D83-C1E41A39F5E0}" type="slidenum">
              <a:rPr lang="de-DE" smtClean="0"/>
              <a:t>4</a:t>
            </a:fld>
            <a:endParaRPr lang="de-DE"/>
          </a:p>
        </p:txBody>
      </p:sp>
    </p:spTree>
    <p:extLst>
      <p:ext uri="{BB962C8B-B14F-4D97-AF65-F5344CB8AC3E}">
        <p14:creationId xmlns:p14="http://schemas.microsoft.com/office/powerpoint/2010/main" val="712331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0A1B39C8-6D5D-40E8-8D83-C1E41A39F5E0}" type="slidenum">
              <a:rPr lang="de-DE" smtClean="0"/>
              <a:t>7</a:t>
            </a:fld>
            <a:endParaRPr lang="de-DE"/>
          </a:p>
        </p:txBody>
      </p:sp>
    </p:spTree>
    <p:extLst>
      <p:ext uri="{BB962C8B-B14F-4D97-AF65-F5344CB8AC3E}">
        <p14:creationId xmlns:p14="http://schemas.microsoft.com/office/powerpoint/2010/main" val="3091975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0A1B39C8-6D5D-40E8-8D83-C1E41A39F5E0}" type="slidenum">
              <a:rPr lang="de-DE" smtClean="0"/>
              <a:t>9</a:t>
            </a:fld>
            <a:endParaRPr lang="de-DE"/>
          </a:p>
        </p:txBody>
      </p:sp>
    </p:spTree>
    <p:extLst>
      <p:ext uri="{BB962C8B-B14F-4D97-AF65-F5344CB8AC3E}">
        <p14:creationId xmlns:p14="http://schemas.microsoft.com/office/powerpoint/2010/main" val="40466107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Grp="1" noChangeArrowheads="1"/>
          </p:cNvSpPr>
          <p:nvPr>
            <p:ph type="dt" idx="1"/>
          </p:nvPr>
        </p:nvSpPr>
        <p:spPr>
          <a:ln/>
        </p:spPr>
        <p:txBody>
          <a:bodyPr/>
          <a:lstStyle/>
          <a:p>
            <a:fld id="{9A9923AB-ADE8-4D2D-9FB0-9665ACB62724}" type="datetime4">
              <a:rPr lang="en-US" altLang="de-DE"/>
              <a:pPr/>
              <a:t>September 26, 2025</a:t>
            </a:fld>
            <a:endParaRPr lang="de-DE" altLang="de-DE"/>
          </a:p>
        </p:txBody>
      </p:sp>
      <p:sp>
        <p:nvSpPr>
          <p:cNvPr id="7" name="Rectangle 7"/>
          <p:cNvSpPr>
            <a:spLocks noGrp="1" noChangeArrowheads="1"/>
          </p:cNvSpPr>
          <p:nvPr>
            <p:ph type="sldNum" sz="quarter" idx="5"/>
          </p:nvPr>
        </p:nvSpPr>
        <p:spPr>
          <a:ln/>
        </p:spPr>
        <p:txBody>
          <a:bodyPr/>
          <a:lstStyle/>
          <a:p>
            <a:fld id="{B3F8218D-9208-4E89-8FB0-26AF57FAD3C3}" type="slidenum">
              <a:rPr lang="de-DE" altLang="de-DE"/>
              <a:pPr/>
              <a:t>11</a:t>
            </a:fld>
            <a:endParaRPr lang="de-DE" altLang="de-DE"/>
          </a:p>
        </p:txBody>
      </p:sp>
      <p:sp>
        <p:nvSpPr>
          <p:cNvPr id="666626" name="Rectangle 2"/>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6666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endParaRPr lang="en-US" altLang="de-DE"/>
          </a:p>
        </p:txBody>
      </p:sp>
    </p:spTree>
    <p:extLst>
      <p:ext uri="{BB962C8B-B14F-4D97-AF65-F5344CB8AC3E}">
        <p14:creationId xmlns:p14="http://schemas.microsoft.com/office/powerpoint/2010/main" val="2529514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lvl="2">
              <a:defRPr/>
            </a:pPr>
            <a:r>
              <a:rPr lang="de-DE"/>
              <a:t>Grundlagenforschung</a:t>
            </a:r>
            <a:endParaRPr/>
          </a:p>
          <a:p>
            <a:pPr lvl="2">
              <a:defRPr/>
            </a:pPr>
            <a:r>
              <a:rPr lang="de-DE"/>
              <a:t>Angewandte Forschung</a:t>
            </a:r>
            <a:endParaRPr/>
          </a:p>
          <a:p>
            <a:pPr lvl="2">
              <a:defRPr/>
            </a:pPr>
            <a:r>
              <a:rPr lang="de-DE"/>
              <a:t>Innovationsförderung</a:t>
            </a:r>
            <a:endParaRPr/>
          </a:p>
          <a:p>
            <a:pPr lvl="2">
              <a:defRPr/>
            </a:pPr>
            <a:r>
              <a:rPr lang="de-DE"/>
              <a:t>Technologie-Entwicklung</a:t>
            </a:r>
            <a:endParaRPr/>
          </a:p>
          <a:p>
            <a:pPr>
              <a:defRPr/>
            </a:pPr>
            <a:endParaRPr lang="en-US"/>
          </a:p>
        </p:txBody>
      </p:sp>
      <p:sp>
        <p:nvSpPr>
          <p:cNvPr id="4" name="Slide Number Placeholder 3"/>
          <p:cNvSpPr>
            <a:spLocks noGrp="1"/>
          </p:cNvSpPr>
          <p:nvPr>
            <p:ph type="sldNum" sz="quarter" idx="5"/>
          </p:nvPr>
        </p:nvSpPr>
        <p:spPr bwMode="auto"/>
        <p:txBody>
          <a:bodyPr/>
          <a:lstStyle/>
          <a:p>
            <a:pPr>
              <a:defRPr/>
            </a:pPr>
            <a:fld id="{0A1B39C8-6D5D-40E8-8D83-C1E41A39F5E0}" type="slidenum">
              <a:rPr lang="de-DE"/>
              <a:t>30</a:t>
            </a:fld>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Mainly SPB/SFX</a:t>
            </a:r>
          </a:p>
          <a:p>
            <a:r>
              <a:rPr lang="en-US" dirty="0"/>
              <a:t>Investigation of composition and structure of biomolecules, viruses etc.</a:t>
            </a:r>
          </a:p>
          <a:p>
            <a:r>
              <a:rPr lang="en-US" dirty="0"/>
              <a:t>Investigation of movement and change of biomolecules in the course of biological processes and thus insights into the functions as well as filming of ultrafast phenomena such as the formation or breaking of chemical bonds.</a:t>
            </a:r>
          </a:p>
          <a:p>
            <a:r>
              <a:rPr lang="en-US" dirty="0"/>
              <a:t>-&gt; important e.g. for the development of new drugs and therapies or for the development of more efficient industrial production methods </a:t>
            </a:r>
          </a:p>
          <a:p>
            <a:r>
              <a:rPr lang="en-US" dirty="0"/>
              <a:t>Importance of knowledge about three-dimensional structures of certain proteins in viruses: "Manfred Weiss: The gene sequence of the Corona virus has been known since January 2020. Shortly after the outbreak of the disease, scientists in China succeeded in determining it using genetic methods. However, neither the function nor the weak points of the proteins - whether viruses or human proteins - can be understood from the pure sequence of amino acids. Only when the amino acids have "assembled" themselves in a complex folding process into the finished protein with a complex three-dimensional structure can they become biologically active. If the protein analysis is successful, we then know with more or less atomic precision which atom is in which position. From this, one can then determine, for example, the so-called active </a:t>
            </a:r>
            <a:r>
              <a:rPr lang="en-US" dirty="0" err="1"/>
              <a:t>centre</a:t>
            </a:r>
            <a:r>
              <a:rPr lang="en-US" dirty="0"/>
              <a:t>. This is the decisive point of a protein where certain biochemical reactions are initiated. Of the more than 3000 protein structures that we have been able to uncover in recent years, about half are bacteria and viruses. This is becoming increasingly important for drug development and facilitates the search for suitable active substances immensely." </a:t>
            </a:r>
            <a:endParaRPr lang="de-DE" dirty="0"/>
          </a:p>
        </p:txBody>
      </p:sp>
      <p:sp>
        <p:nvSpPr>
          <p:cNvPr id="4" name="Slide Number Placeholder 3"/>
          <p:cNvSpPr>
            <a:spLocks noGrp="1"/>
          </p:cNvSpPr>
          <p:nvPr>
            <p:ph type="sldNum" sz="quarter" idx="5"/>
          </p:nvPr>
        </p:nvSpPr>
        <p:spPr/>
        <p:txBody>
          <a:bodyPr/>
          <a:lstStyle/>
          <a:p>
            <a:fld id="{0A1B39C8-6D5D-40E8-8D83-C1E41A39F5E0}" type="slidenum">
              <a:rPr lang="de-DE" smtClean="0"/>
              <a:t>33</a:t>
            </a:fld>
            <a:endParaRPr lang="de-DE"/>
          </a:p>
        </p:txBody>
      </p:sp>
    </p:spTree>
    <p:extLst>
      <p:ext uri="{BB962C8B-B14F-4D97-AF65-F5344CB8AC3E}">
        <p14:creationId xmlns:p14="http://schemas.microsoft.com/office/powerpoint/2010/main" val="3954183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at SCS</a:t>
            </a:r>
          </a:p>
          <a:p>
            <a:r>
              <a:rPr lang="en-US" dirty="0"/>
              <a:t>Material properties</a:t>
            </a:r>
          </a:p>
          <a:p>
            <a:r>
              <a:rPr lang="en-US" dirty="0"/>
              <a:t>Emergence of conductivity, magnetism, durability</a:t>
            </a:r>
          </a:p>
          <a:p>
            <a:r>
              <a:rPr lang="en-US" dirty="0"/>
              <a:t>Reducing the number of atoms to store digital information drives with higher storage density</a:t>
            </a:r>
          </a:p>
          <a:p>
            <a:r>
              <a:rPr lang="en-US" dirty="0" err="1"/>
              <a:t>Skyrmions</a:t>
            </a:r>
            <a:r>
              <a:rPr lang="en-US" dirty="0"/>
              <a:t>:</a:t>
            </a:r>
          </a:p>
          <a:p>
            <a:pPr lvl="1"/>
            <a:r>
              <a:rPr lang="en-US" dirty="0"/>
              <a:t>Vortices in magnetic materials that behave like particles; are a few nm in size -&gt; much more space-efficient in data storage (up to 1TB on a 1-Eurocent coin)</a:t>
            </a:r>
          </a:p>
          <a:p>
            <a:pPr lvl="1"/>
            <a:r>
              <a:rPr lang="en-US" dirty="0"/>
              <a:t>Are very stable because they have a low susceptibility to external influences such as temperatures or vibrations -&gt; thus also has the disadvantage that they are difficult to create and change</a:t>
            </a:r>
          </a:p>
          <a:p>
            <a:pPr lvl="1"/>
            <a:r>
              <a:rPr lang="en-US" dirty="0"/>
              <a:t>Since they behave like particles, data storage could happen much faster in the range of picoseconds -&gt; AI can benefit extremely from this</a:t>
            </a:r>
          </a:p>
        </p:txBody>
      </p:sp>
      <p:sp>
        <p:nvSpPr>
          <p:cNvPr id="4" name="Slide Number Placeholder 3"/>
          <p:cNvSpPr>
            <a:spLocks noGrp="1"/>
          </p:cNvSpPr>
          <p:nvPr>
            <p:ph type="sldNum" sz="quarter" idx="5"/>
          </p:nvPr>
        </p:nvSpPr>
        <p:spPr/>
        <p:txBody>
          <a:bodyPr/>
          <a:lstStyle/>
          <a:p>
            <a:fld id="{0A1B39C8-6D5D-40E8-8D83-C1E41A39F5E0}" type="slidenum">
              <a:rPr lang="de-DE" smtClean="0"/>
              <a:t>34</a:t>
            </a:fld>
            <a:endParaRPr lang="de-DE"/>
          </a:p>
        </p:txBody>
      </p:sp>
    </p:spTree>
    <p:extLst>
      <p:ext uri="{BB962C8B-B14F-4D97-AF65-F5344CB8AC3E}">
        <p14:creationId xmlns:p14="http://schemas.microsoft.com/office/powerpoint/2010/main" val="3682991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at FXE</a:t>
            </a:r>
          </a:p>
          <a:p>
            <a:r>
              <a:rPr lang="en-US" dirty="0"/>
              <a:t>Processes on catalysts and corresponding extremely fast processes for better understanding</a:t>
            </a:r>
          </a:p>
          <a:p>
            <a:r>
              <a:rPr lang="en-US" dirty="0" err="1"/>
              <a:t>Analyse</a:t>
            </a:r>
            <a:r>
              <a:rPr lang="en-US" dirty="0"/>
              <a:t> capture of energy in light-sensitive catalysts and see transfer of charge between catalytic </a:t>
            </a:r>
            <a:r>
              <a:rPr lang="en-US" dirty="0" err="1"/>
              <a:t>centres</a:t>
            </a:r>
            <a:endParaRPr lang="en-US" dirty="0"/>
          </a:p>
          <a:p>
            <a:r>
              <a:rPr lang="en-US" dirty="0"/>
              <a:t>Better catalysts -&gt; better ways to produce desired products</a:t>
            </a:r>
          </a:p>
          <a:p>
            <a:r>
              <a:rPr lang="en-US" dirty="0" err="1"/>
              <a:t>Optimised</a:t>
            </a:r>
            <a:r>
              <a:rPr lang="en-US" dirty="0"/>
              <a:t> production processes -&gt; fewer toxic waste products</a:t>
            </a:r>
          </a:p>
        </p:txBody>
      </p:sp>
      <p:sp>
        <p:nvSpPr>
          <p:cNvPr id="4" name="Slide Number Placeholder 3"/>
          <p:cNvSpPr>
            <a:spLocks noGrp="1"/>
          </p:cNvSpPr>
          <p:nvPr>
            <p:ph type="sldNum" sz="quarter" idx="5"/>
          </p:nvPr>
        </p:nvSpPr>
        <p:spPr/>
        <p:txBody>
          <a:bodyPr/>
          <a:lstStyle/>
          <a:p>
            <a:fld id="{0A1B39C8-6D5D-40E8-8D83-C1E41A39F5E0}" type="slidenum">
              <a:rPr lang="de-DE" smtClean="0"/>
              <a:t>35</a:t>
            </a:fld>
            <a:endParaRPr lang="de-DE"/>
          </a:p>
        </p:txBody>
      </p:sp>
    </p:spTree>
    <p:extLst>
      <p:ext uri="{BB962C8B-B14F-4D97-AF65-F5344CB8AC3E}">
        <p14:creationId xmlns:p14="http://schemas.microsoft.com/office/powerpoint/2010/main" val="41382430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2000" y="1120776"/>
            <a:ext cx="8039624" cy="1050925"/>
          </a:xfrm>
        </p:spPr>
        <p:txBody>
          <a:bodyPr anchor="b"/>
          <a:lstStyle>
            <a:lvl1pPr algn="l">
              <a:defRPr sz="2800"/>
            </a:lvl1pPr>
          </a:lstStyle>
          <a:p>
            <a:r>
              <a:rPr lang="en-US" noProof="0"/>
              <a:t>Click to edit Master title style</a:t>
            </a:r>
            <a:endParaRPr lang="en-US" noProof="0" dirty="0"/>
          </a:p>
        </p:txBody>
      </p:sp>
      <p:sp>
        <p:nvSpPr>
          <p:cNvPr id="3" name="Subtitle 2"/>
          <p:cNvSpPr>
            <a:spLocks noGrp="1"/>
          </p:cNvSpPr>
          <p:nvPr>
            <p:ph type="subTitle" idx="1"/>
          </p:nvPr>
        </p:nvSpPr>
        <p:spPr>
          <a:xfrm>
            <a:off x="623889" y="2583180"/>
            <a:ext cx="8039624" cy="3330258"/>
          </a:xfrm>
        </p:spPr>
        <p:txBody>
          <a:bodyPr/>
          <a:lstStyle>
            <a:lvl1pPr marL="0" indent="0" algn="l">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pic>
        <p:nvPicPr>
          <p:cNvPr id="7" name="Grafik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4125" y="771527"/>
            <a:ext cx="1423988" cy="1422341"/>
          </a:xfrm>
          <a:prstGeom prst="rect">
            <a:avLst/>
          </a:prstGeom>
        </p:spPr>
      </p:pic>
      <p:pic>
        <p:nvPicPr>
          <p:cNvPr id="6" name="Grafik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spTree>
    <p:extLst>
      <p:ext uri="{BB962C8B-B14F-4D97-AF65-F5344CB8AC3E}">
        <p14:creationId xmlns:p14="http://schemas.microsoft.com/office/powerpoint/2010/main" val="35183763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icture,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Picture Placeholder 5"/>
          <p:cNvSpPr>
            <a:spLocks noGrp="1"/>
          </p:cNvSpPr>
          <p:nvPr>
            <p:ph type="pic" sz="quarter" idx="12"/>
          </p:nvPr>
        </p:nvSpPr>
        <p:spPr>
          <a:xfrm>
            <a:off x="623888" y="2024064"/>
            <a:ext cx="8101013" cy="3889375"/>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Textplatzhalter 4"/>
          <p:cNvSpPr>
            <a:spLocks noGrp="1"/>
          </p:cNvSpPr>
          <p:nvPr>
            <p:ph type="body" sz="quarter" idx="14" hasCustomPrompt="1"/>
          </p:nvPr>
        </p:nvSpPr>
        <p:spPr>
          <a:xfrm>
            <a:off x="623887" y="5913438"/>
            <a:ext cx="8101013"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4" name="Textplatzhalter 3"/>
          <p:cNvSpPr>
            <a:spLocks noGrp="1"/>
          </p:cNvSpPr>
          <p:nvPr>
            <p:ph type="body" sz="quarter" idx="15"/>
          </p:nvPr>
        </p:nvSpPr>
        <p:spPr>
          <a:xfrm>
            <a:off x="8934451" y="2033590"/>
            <a:ext cx="2633662" cy="3879847"/>
          </a:xfrm>
        </p:spPr>
        <p:txBody>
          <a:bodyPr/>
          <a:lstStyle>
            <a:lvl1pPr marL="266700" indent="-266700">
              <a:defRPr sz="1400"/>
            </a:lvl1pPr>
            <a:lvl2pPr marL="542925" indent="-276225">
              <a:defRPr sz="1400"/>
            </a:lvl2pPr>
            <a:lvl3pPr marL="809625" indent="-266700">
              <a:defRPr sz="1400"/>
            </a:lvl3pPr>
            <a:lvl4pPr marL="990600" indent="-180975">
              <a:defRPr sz="1400"/>
            </a:lvl4pPr>
            <a:lvl5pPr marL="1162050" indent="-171450">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Tree>
    <p:extLst>
      <p:ext uri="{BB962C8B-B14F-4D97-AF65-F5344CB8AC3E}">
        <p14:creationId xmlns:p14="http://schemas.microsoft.com/office/powerpoint/2010/main" val="6900246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le 6"/>
          <p:cNvSpPr>
            <a:spLocks noGrp="1"/>
          </p:cNvSpPr>
          <p:nvPr>
            <p:ph type="title"/>
          </p:nvPr>
        </p:nvSpPr>
        <p:spPr/>
        <p:txBody>
          <a:bodyPr/>
          <a:lstStyle/>
          <a:p>
            <a:r>
              <a:rPr lang="en-US"/>
              <a:t>Click to edit Master title style</a:t>
            </a:r>
            <a:endParaRPr lang="de-DE"/>
          </a:p>
        </p:txBody>
      </p:sp>
      <p:sp>
        <p:nvSpPr>
          <p:cNvPr id="9" name="Footer Placeholder 8"/>
          <p:cNvSpPr>
            <a:spLocks noGrp="1"/>
          </p:cNvSpPr>
          <p:nvPr>
            <p:ph type="ftr" sz="quarter" idx="11"/>
          </p:nvPr>
        </p:nvSpPr>
        <p:spPr>
          <a:xfrm>
            <a:off x="194733" y="6534150"/>
            <a:ext cx="7603067" cy="266700"/>
          </a:xfrm>
          <a:prstGeom prst="rect">
            <a:avLst/>
          </a:prstGeom>
        </p:spPr>
        <p:txBody>
          <a:bodyPr/>
          <a:lstStyle/>
          <a:p>
            <a:pPr fontAlgn="base">
              <a:spcAft>
                <a:spcPct val="0"/>
              </a:spcAft>
              <a:defRPr/>
            </a:pPr>
            <a:r>
              <a:rPr lang="en-US" dirty="0"/>
              <a:t>September 08, 2016</a:t>
            </a:r>
          </a:p>
          <a:p>
            <a:pPr fontAlgn="base">
              <a:spcAft>
                <a:spcPct val="0"/>
              </a:spcAft>
              <a:defRPr/>
            </a:pPr>
            <a:r>
              <a:rPr lang="en-GB" dirty="0"/>
              <a:t>Jan Grünert, WP74, European XFEL</a:t>
            </a:r>
          </a:p>
        </p:txBody>
      </p:sp>
      <p:sp>
        <p:nvSpPr>
          <p:cNvPr id="10" name="Slide Number Placeholder 9"/>
          <p:cNvSpPr>
            <a:spLocks noGrp="1"/>
          </p:cNvSpPr>
          <p:nvPr>
            <p:ph type="sldNum" sz="quarter" idx="12"/>
          </p:nvPr>
        </p:nvSpPr>
        <p:spPr>
          <a:xfrm>
            <a:off x="11256434" y="114301"/>
            <a:ext cx="768351" cy="911225"/>
          </a:xfrm>
          <a:prstGeom prst="rect">
            <a:avLst/>
          </a:prstGeom>
        </p:spPr>
        <p:txBody>
          <a:bodyPr/>
          <a:lstStyle/>
          <a:p>
            <a:pPr fontAlgn="base">
              <a:spcAft>
                <a:spcPct val="0"/>
              </a:spcAft>
              <a:defRPr/>
            </a:pPr>
            <a:fld id="{C00874EE-3E1B-4AF5-879A-7973D6C0A804}" type="slidenum">
              <a:rPr lang="en-GB" smtClean="0">
                <a:solidFill>
                  <a:srgbClr val="FFFFFF"/>
                </a:solidFill>
              </a:rPr>
              <a:pPr fontAlgn="base">
                <a:spcAft>
                  <a:spcPct val="0"/>
                </a:spcAft>
                <a:defRPr/>
              </a:pPr>
              <a:t>‹Nr.›</a:t>
            </a:fld>
            <a:endParaRPr lang="en-GB">
              <a:solidFill>
                <a:srgbClr val="FFFFFF"/>
              </a:solidFill>
            </a:endParaRPr>
          </a:p>
        </p:txBody>
      </p:sp>
    </p:spTree>
    <p:extLst>
      <p:ext uri="{BB962C8B-B14F-4D97-AF65-F5344CB8AC3E}">
        <p14:creationId xmlns:p14="http://schemas.microsoft.com/office/powerpoint/2010/main" val="1954183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noProof="0"/>
              <a:t>Click to edit Master title style</a:t>
            </a:r>
            <a:endParaRPr lang="en-US" noProof="0" dirty="0"/>
          </a:p>
        </p:txBody>
      </p:sp>
      <p:sp>
        <p:nvSpPr>
          <p:cNvPr id="3" name="Content Placeholder 2"/>
          <p:cNvSpPr>
            <a:spLocks noGrp="1"/>
          </p:cNvSpPr>
          <p:nvPr>
            <p:ph idx="1"/>
          </p:nvPr>
        </p:nvSpPr>
        <p:spPr/>
        <p:txBody>
          <a:bodyPr/>
          <a:lstStyle>
            <a:lvl1pPr>
              <a:defRPr>
                <a:solidFill>
                  <a:schemeClr val="tx1"/>
                </a:solidFill>
              </a:defRPr>
            </a:lvl1pPr>
          </a:lstStyle>
          <a:p>
            <a:pPr lvl="0"/>
            <a:r>
              <a:rPr lang="en-US" noProof="0"/>
              <a:t>Edit Master text styles</a:t>
            </a:r>
          </a:p>
        </p:txBody>
      </p:sp>
    </p:spTree>
    <p:extLst>
      <p:ext uri="{BB962C8B-B14F-4D97-AF65-F5344CB8AC3E}">
        <p14:creationId xmlns:p14="http://schemas.microsoft.com/office/powerpoint/2010/main" val="402303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hapter break">
    <p:spTree>
      <p:nvGrpSpPr>
        <p:cNvPr id="1" name=""/>
        <p:cNvGrpSpPr/>
        <p:nvPr/>
      </p:nvGrpSpPr>
      <p:grpSpPr>
        <a:xfrm>
          <a:off x="0" y="0"/>
          <a:ext cx="0" cy="0"/>
          <a:chOff x="0" y="0"/>
          <a:chExt cx="0" cy="0"/>
        </a:xfrm>
      </p:grpSpPr>
      <p:sp>
        <p:nvSpPr>
          <p:cNvPr id="2" name="Title 1"/>
          <p:cNvSpPr>
            <a:spLocks noGrp="1"/>
          </p:cNvSpPr>
          <p:nvPr>
            <p:ph type="title"/>
          </p:nvPr>
        </p:nvSpPr>
        <p:spPr>
          <a:xfrm>
            <a:off x="606635" y="1552576"/>
            <a:ext cx="10961477" cy="3814764"/>
          </a:xfrm>
        </p:spPr>
        <p:txBody>
          <a:bodyPr anchor="ctr"/>
          <a:lstStyle>
            <a:lvl1pPr>
              <a:defRPr sz="6300">
                <a:solidFill>
                  <a:schemeClr val="tx1"/>
                </a:solidFill>
              </a:defRPr>
            </a:lvl1pPr>
          </a:lstStyle>
          <a:p>
            <a:r>
              <a:rPr lang="en-US" noProof="0"/>
              <a:t>Click to edit Master title style</a:t>
            </a:r>
            <a:endParaRPr lang="en-US" noProof="0" dirty="0"/>
          </a:p>
        </p:txBody>
      </p:sp>
      <p:sp>
        <p:nvSpPr>
          <p:cNvPr id="3" name="Text Placeholder 2"/>
          <p:cNvSpPr>
            <a:spLocks noGrp="1"/>
          </p:cNvSpPr>
          <p:nvPr>
            <p:ph type="body" idx="1"/>
          </p:nvPr>
        </p:nvSpPr>
        <p:spPr>
          <a:xfrm>
            <a:off x="623887" y="5448300"/>
            <a:ext cx="10944225" cy="574676"/>
          </a:xfrm>
        </p:spPr>
        <p:txBody>
          <a:bodyPr anchor="b"/>
          <a:lstStyle>
            <a:lvl1pPr marL="0" indent="0">
              <a:buNone/>
              <a:defRPr sz="2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Edit Master text styles</a:t>
            </a:r>
          </a:p>
        </p:txBody>
      </p:sp>
    </p:spTree>
    <p:extLst>
      <p:ext uri="{BB962C8B-B14F-4D97-AF65-F5344CB8AC3E}">
        <p14:creationId xmlns:p14="http://schemas.microsoft.com/office/powerpoint/2010/main" val="2224229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3" name="Textfeld 2">
            <a:extLst>
              <a:ext uri="{FF2B5EF4-FFF2-40B4-BE49-F238E27FC236}">
                <a16:creationId xmlns:a16="http://schemas.microsoft.com/office/drawing/2014/main" id="{388791F6-77FE-0F5E-7FD5-1F5325AADCE9}"/>
              </a:ext>
            </a:extLst>
          </p:cNvPr>
          <p:cNvSpPr txBox="1"/>
          <p:nvPr userDrawn="1"/>
        </p:nvSpPr>
        <p:spPr>
          <a:xfrm>
            <a:off x="6953459" y="442127"/>
            <a:ext cx="0" cy="0"/>
          </a:xfrm>
          <a:prstGeom prst="rect">
            <a:avLst/>
          </a:prstGeom>
          <a:noFill/>
        </p:spPr>
        <p:txBody>
          <a:bodyPr wrap="none" rtlCol="0">
            <a:noAutofit/>
          </a:bodyPr>
          <a:lstStyle/>
          <a:p>
            <a:pPr marL="269875" indent="-269875">
              <a:lnSpc>
                <a:spcPct val="112000"/>
              </a:lnSpc>
              <a:buBlip>
                <a:blip r:embed="rId2"/>
              </a:buBlip>
            </a:pPr>
            <a:endParaRPr lang="de-DE" sz="1400" dirty="0" err="1"/>
          </a:p>
        </p:txBody>
      </p:sp>
    </p:spTree>
    <p:extLst>
      <p:ext uri="{BB962C8B-B14F-4D97-AF65-F5344CB8AC3E}">
        <p14:creationId xmlns:p14="http://schemas.microsoft.com/office/powerpoint/2010/main" val="364116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8614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Big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5" name="Picture Placeholder 5"/>
          <p:cNvSpPr>
            <a:spLocks noGrp="1"/>
          </p:cNvSpPr>
          <p:nvPr>
            <p:ph type="pic" sz="quarter" idx="12"/>
          </p:nvPr>
        </p:nvSpPr>
        <p:spPr>
          <a:xfrm>
            <a:off x="623888" y="2024063"/>
            <a:ext cx="10944224" cy="3889375"/>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Tree>
    <p:extLst>
      <p:ext uri="{BB962C8B-B14F-4D97-AF65-F5344CB8AC3E}">
        <p14:creationId xmlns:p14="http://schemas.microsoft.com/office/powerpoint/2010/main" val="2091350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8" y="828675"/>
            <a:ext cx="10944224" cy="50847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5" name="Textplatzhalter 4"/>
          <p:cNvSpPr>
            <a:spLocks noGrp="1"/>
          </p:cNvSpPr>
          <p:nvPr>
            <p:ph type="body" sz="quarter" idx="13" hasCustomPrompt="1"/>
          </p:nvPr>
        </p:nvSpPr>
        <p:spPr>
          <a:xfrm>
            <a:off x="623887" y="5913438"/>
            <a:ext cx="10944225"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2124035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Pictures">
    <p:spTree>
      <p:nvGrpSpPr>
        <p:cNvPr id="1" name=""/>
        <p:cNvGrpSpPr/>
        <p:nvPr/>
      </p:nvGrpSpPr>
      <p:grpSpPr>
        <a:xfrm>
          <a:off x="0" y="0"/>
          <a:ext cx="0" cy="0"/>
          <a:chOff x="0" y="0"/>
          <a:chExt cx="0" cy="0"/>
        </a:xfrm>
      </p:grpSpPr>
      <p:sp>
        <p:nvSpPr>
          <p:cNvPr id="6" name="Picture Placeholder 5"/>
          <p:cNvSpPr>
            <a:spLocks noGrp="1"/>
          </p:cNvSpPr>
          <p:nvPr>
            <p:ph type="pic" sz="quarter" idx="12"/>
          </p:nvPr>
        </p:nvSpPr>
        <p:spPr>
          <a:xfrm>
            <a:off x="623889" y="1196976"/>
            <a:ext cx="5292723" cy="47164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Picture Placeholder 5"/>
          <p:cNvSpPr>
            <a:spLocks noGrp="1"/>
          </p:cNvSpPr>
          <p:nvPr>
            <p:ph type="pic" sz="quarter" idx="13"/>
          </p:nvPr>
        </p:nvSpPr>
        <p:spPr>
          <a:xfrm>
            <a:off x="6275388" y="1196976"/>
            <a:ext cx="5292725" cy="4716463"/>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8" name="Textplatzhalter 4"/>
          <p:cNvSpPr>
            <a:spLocks noGrp="1"/>
          </p:cNvSpPr>
          <p:nvPr>
            <p:ph type="body" sz="quarter" idx="14" hasCustomPrompt="1"/>
          </p:nvPr>
        </p:nvSpPr>
        <p:spPr>
          <a:xfrm>
            <a:off x="623888" y="5913438"/>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913438"/>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1700034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US" noProof="0" dirty="0"/>
          </a:p>
        </p:txBody>
      </p:sp>
      <p:sp>
        <p:nvSpPr>
          <p:cNvPr id="6" name="Picture Placeholder 5"/>
          <p:cNvSpPr>
            <a:spLocks noGrp="1"/>
          </p:cNvSpPr>
          <p:nvPr>
            <p:ph type="pic" sz="quarter" idx="12"/>
          </p:nvPr>
        </p:nvSpPr>
        <p:spPr>
          <a:xfrm>
            <a:off x="623887" y="2024063"/>
            <a:ext cx="5292725" cy="3062288"/>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7" name="Picture Placeholder 5"/>
          <p:cNvSpPr>
            <a:spLocks noGrp="1"/>
          </p:cNvSpPr>
          <p:nvPr>
            <p:ph type="pic" sz="quarter" idx="13"/>
          </p:nvPr>
        </p:nvSpPr>
        <p:spPr>
          <a:xfrm>
            <a:off x="6275389" y="2024063"/>
            <a:ext cx="5292724" cy="3062288"/>
          </a:xfrm>
          <a:noFill/>
        </p:spPr>
        <p:txBody>
          <a:bodyPr anchor="ctr"/>
          <a:lstStyle>
            <a:lvl1pPr marL="0" indent="0" algn="ctr">
              <a:buFont typeface="Arial" panose="020B0604020202020204" pitchFamily="34" charset="0"/>
              <a:buNone/>
              <a:defRPr/>
            </a:lvl1pPr>
          </a:lstStyle>
          <a:p>
            <a:r>
              <a:rPr lang="en-US"/>
              <a:t>Click icon to add picture</a:t>
            </a:r>
            <a:endParaRPr lang="en-GB"/>
          </a:p>
        </p:txBody>
      </p:sp>
      <p:sp>
        <p:nvSpPr>
          <p:cNvPr id="8" name="Textplatzhalter 4"/>
          <p:cNvSpPr>
            <a:spLocks noGrp="1"/>
          </p:cNvSpPr>
          <p:nvPr>
            <p:ph type="body" sz="quarter" idx="14" hasCustomPrompt="1"/>
          </p:nvPr>
        </p:nvSpPr>
        <p:spPr>
          <a:xfrm>
            <a:off x="623888" y="5086351"/>
            <a:ext cx="5292726" cy="241299"/>
          </a:xfrm>
        </p:spPr>
        <p:txBody>
          <a:bodyPr tIns="36000" rIns="0"/>
          <a:lstStyle>
            <a:lvl1pPr marL="0" indent="0">
              <a:buFont typeface="Arial" panose="020B0604020202020204" pitchFamily="34" charset="0"/>
              <a:buNone/>
              <a:defRPr sz="900"/>
            </a:lvl1pPr>
          </a:lstStyle>
          <a:p>
            <a:pPr lvl="0"/>
            <a:r>
              <a:rPr lang="de-DE" dirty="0"/>
              <a:t>Caption</a:t>
            </a:r>
          </a:p>
        </p:txBody>
      </p:sp>
      <p:sp>
        <p:nvSpPr>
          <p:cNvPr id="9" name="Textplatzhalter 4"/>
          <p:cNvSpPr>
            <a:spLocks noGrp="1"/>
          </p:cNvSpPr>
          <p:nvPr>
            <p:ph type="body" sz="quarter" idx="15" hasCustomPrompt="1"/>
          </p:nvPr>
        </p:nvSpPr>
        <p:spPr>
          <a:xfrm>
            <a:off x="6275385" y="5086351"/>
            <a:ext cx="5292727" cy="241299"/>
          </a:xfrm>
        </p:spPr>
        <p:txBody>
          <a:bodyPr tIns="36000" rIns="0"/>
          <a:lstStyle>
            <a:lvl1pPr marL="0" indent="0">
              <a:buFont typeface="Arial" panose="020B0604020202020204" pitchFamily="34" charset="0"/>
              <a:buNone/>
              <a:defRPr sz="900"/>
            </a:lvl1pPr>
          </a:lstStyle>
          <a:p>
            <a:pPr lvl="0"/>
            <a:r>
              <a:rPr lang="de-DE" dirty="0"/>
              <a:t>Caption</a:t>
            </a:r>
          </a:p>
        </p:txBody>
      </p:sp>
    </p:spTree>
    <p:extLst>
      <p:ext uri="{BB962C8B-B14F-4D97-AF65-F5344CB8AC3E}">
        <p14:creationId xmlns:p14="http://schemas.microsoft.com/office/powerpoint/2010/main" val="3008234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1189" y="712232"/>
            <a:ext cx="10956924" cy="780540"/>
          </a:xfrm>
          <a:prstGeom prst="rect">
            <a:avLst/>
          </a:prstGeom>
        </p:spPr>
        <p:txBody>
          <a:bodyPr vert="horz" lIns="0" tIns="0" rIns="0" bIns="0" rtlCol="0" anchor="b" anchorCtr="0">
            <a:noAutofit/>
          </a:bodyPr>
          <a:lstStyle/>
          <a:p>
            <a:endParaRPr lang="en-US" noProof="0" dirty="0"/>
          </a:p>
        </p:txBody>
      </p:sp>
      <p:sp>
        <p:nvSpPr>
          <p:cNvPr id="3" name="Text Placeholder 2"/>
          <p:cNvSpPr>
            <a:spLocks noGrp="1"/>
          </p:cNvSpPr>
          <p:nvPr>
            <p:ph type="body" idx="1"/>
          </p:nvPr>
        </p:nvSpPr>
        <p:spPr>
          <a:xfrm>
            <a:off x="623889" y="2024064"/>
            <a:ext cx="10944224" cy="3889375"/>
          </a:xfrm>
          <a:prstGeom prst="rect">
            <a:avLst/>
          </a:prstGeom>
        </p:spPr>
        <p:txBody>
          <a:bodyPr vert="horz" lIns="0" tIns="0" rIns="0" bIns="0" rtlCol="0" anchor="t" anchorCtr="0">
            <a:noAutofit/>
          </a:bodyPr>
          <a:lstStyle/>
          <a:p>
            <a:pPr lvl="0"/>
            <a:r>
              <a:rPr lang="en-US" noProof="0" dirty="0"/>
              <a:t>Level 1</a:t>
            </a:r>
          </a:p>
          <a:p>
            <a:pPr lvl="1"/>
            <a:r>
              <a:rPr lang="en-US" noProof="0" dirty="0"/>
              <a:t>Level 2</a:t>
            </a:r>
          </a:p>
          <a:p>
            <a:pPr lvl="2"/>
            <a:r>
              <a:rPr lang="en-US" noProof="0" dirty="0"/>
              <a:t>Level 3</a:t>
            </a:r>
          </a:p>
          <a:p>
            <a:pPr lvl="3"/>
            <a:r>
              <a:rPr lang="en-US" noProof="0" dirty="0"/>
              <a:t>Level 4</a:t>
            </a:r>
          </a:p>
          <a:p>
            <a:pPr lvl="4"/>
            <a:r>
              <a:rPr lang="en-US" noProof="0" dirty="0"/>
              <a:t>Level 5</a:t>
            </a:r>
          </a:p>
        </p:txBody>
      </p:sp>
      <p:sp>
        <p:nvSpPr>
          <p:cNvPr id="9" name="Textfeld 8"/>
          <p:cNvSpPr txBox="1"/>
          <p:nvPr userDrawn="1"/>
        </p:nvSpPr>
        <p:spPr>
          <a:xfrm>
            <a:off x="11377083" y="293577"/>
            <a:ext cx="514351" cy="293798"/>
          </a:xfrm>
          <a:prstGeom prst="rect">
            <a:avLst/>
          </a:prstGeom>
          <a:noFill/>
        </p:spPr>
        <p:txBody>
          <a:bodyPr wrap="none" lIns="0" tIns="0" rIns="0" bIns="0" rtlCol="0">
            <a:noAutofit/>
          </a:bodyPr>
          <a:lstStyle/>
          <a:p>
            <a:pPr algn="r"/>
            <a:fld id="{A5DEC3FA-4FB7-4309-A077-6BB31CA8E81A}" type="slidenum">
              <a:rPr lang="en-US" sz="1600" noProof="0" smtClean="0"/>
              <a:pPr algn="r"/>
              <a:t>‹Nr.›</a:t>
            </a:fld>
            <a:endParaRPr lang="en-US" sz="1600" noProof="0" dirty="0"/>
          </a:p>
        </p:txBody>
      </p:sp>
      <p:cxnSp>
        <p:nvCxnSpPr>
          <p:cNvPr id="11" name="Gerader Verbinder 10"/>
          <p:cNvCxnSpPr/>
          <p:nvPr userDrawn="1"/>
        </p:nvCxnSpPr>
        <p:spPr>
          <a:xfrm>
            <a:off x="623889" y="339297"/>
            <a:ext cx="5292724" cy="0"/>
          </a:xfrm>
          <a:prstGeom prst="line">
            <a:avLst/>
          </a:prstGeom>
          <a:ln w="6350"/>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userDrawn="1"/>
        </p:nvCxnSpPr>
        <p:spPr>
          <a:xfrm>
            <a:off x="6275389" y="339297"/>
            <a:ext cx="5292726" cy="0"/>
          </a:xfrm>
          <a:prstGeom prst="line">
            <a:avLst/>
          </a:prstGeom>
          <a:ln w="6350"/>
        </p:spPr>
        <p:style>
          <a:lnRef idx="1">
            <a:schemeClr val="accent1"/>
          </a:lnRef>
          <a:fillRef idx="0">
            <a:schemeClr val="accent1"/>
          </a:fillRef>
          <a:effectRef idx="0">
            <a:schemeClr val="accent1"/>
          </a:effectRef>
          <a:fontRef idx="minor">
            <a:schemeClr val="tx1"/>
          </a:fontRef>
        </p:style>
      </p:cxnSp>
      <p:pic>
        <p:nvPicPr>
          <p:cNvPr id="10" name="Grafik 9"/>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23888" y="6413956"/>
            <a:ext cx="2275200" cy="120448"/>
          </a:xfrm>
          <a:prstGeom prst="rect">
            <a:avLst/>
          </a:prstGeom>
        </p:spPr>
      </p:pic>
      <p:sp>
        <p:nvSpPr>
          <p:cNvPr id="7" name="Rechteck 6"/>
          <p:cNvSpPr/>
          <p:nvPr userDrawn="1"/>
        </p:nvSpPr>
        <p:spPr>
          <a:xfrm>
            <a:off x="623888" y="381001"/>
            <a:ext cx="5292725" cy="216000"/>
          </a:xfrm>
          <a:prstGeom prst="rect">
            <a:avLst/>
          </a:prstGeom>
        </p:spPr>
        <p:txBody>
          <a:bodyPr vert="horz" lIns="0" tIns="0" rIns="0" bIns="0" rtlCol="0" anchor="t" anchorCtr="0">
            <a:noAutofit/>
          </a:bodyPr>
          <a:lstStyle/>
          <a:p>
            <a:pPr lvl="0"/>
            <a:r>
              <a:rPr lang="en-US" sz="900" dirty="0"/>
              <a:t>European XFEL</a:t>
            </a:r>
          </a:p>
        </p:txBody>
      </p:sp>
      <p:sp>
        <p:nvSpPr>
          <p:cNvPr id="8" name="Rechteck 7"/>
          <p:cNvSpPr/>
          <p:nvPr userDrawn="1"/>
        </p:nvSpPr>
        <p:spPr>
          <a:xfrm>
            <a:off x="6275389" y="381001"/>
            <a:ext cx="5292724" cy="216000"/>
          </a:xfrm>
          <a:prstGeom prst="rect">
            <a:avLst/>
          </a:prstGeom>
        </p:spPr>
        <p:txBody>
          <a:bodyPr vert="horz" lIns="0" tIns="0" rIns="0" bIns="0" rtlCol="0" anchor="t" anchorCtr="0">
            <a:noAutofit/>
          </a:bodyPr>
          <a:lstStyle/>
          <a:p>
            <a:pPr lvl="0"/>
            <a:r>
              <a:rPr lang="de-DE" sz="900" dirty="0"/>
              <a:t>Jan Grünert</a:t>
            </a:r>
            <a:r>
              <a:rPr lang="en-US" sz="900" dirty="0"/>
              <a:t>, 14</a:t>
            </a:r>
            <a:r>
              <a:rPr lang="en-US" sz="900" baseline="30000" dirty="0"/>
              <a:t>th</a:t>
            </a:r>
            <a:r>
              <a:rPr lang="en-US" sz="900" dirty="0"/>
              <a:t> Longitudinal Diagnostics Workshop, September 2025</a:t>
            </a:r>
          </a:p>
        </p:txBody>
      </p:sp>
    </p:spTree>
    <p:extLst>
      <p:ext uri="{BB962C8B-B14F-4D97-AF65-F5344CB8AC3E}">
        <p14:creationId xmlns:p14="http://schemas.microsoft.com/office/powerpoint/2010/main" val="926006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 id="2147483667" r:id="rId5"/>
    <p:sldLayoutId id="2147483673" r:id="rId6"/>
    <p:sldLayoutId id="2147483668" r:id="rId7"/>
    <p:sldLayoutId id="2147483669" r:id="rId8"/>
    <p:sldLayoutId id="2147483670" r:id="rId9"/>
    <p:sldLayoutId id="2147483671" r:id="rId10"/>
    <p:sldLayoutId id="2147483674" r:id="rId11"/>
  </p:sldLayoutIdLst>
  <p:hf sldNum="0" hdr="0" ftr="0" dt="0"/>
  <p:txStyles>
    <p:titleStyle>
      <a:lvl1pPr algn="l" defTabSz="914400" rtl="0" eaLnBrk="1" latinLnBrk="0" hangingPunct="1">
        <a:lnSpc>
          <a:spcPct val="100000"/>
        </a:lnSpc>
        <a:spcBef>
          <a:spcPct val="0"/>
        </a:spcBef>
        <a:buNone/>
        <a:defRPr sz="2200" b="1" kern="1200">
          <a:solidFill>
            <a:schemeClr val="tx1"/>
          </a:solidFill>
          <a:latin typeface="+mj-lt"/>
          <a:ea typeface="+mj-ea"/>
          <a:cs typeface="+mj-cs"/>
        </a:defRPr>
      </a:lvl1pPr>
    </p:titleStyle>
    <p:bodyStyle>
      <a:lvl1pPr marL="357188" indent="-357188" algn="l" defTabSz="914400" rtl="0" eaLnBrk="1" latinLnBrk="0" hangingPunct="1">
        <a:lnSpc>
          <a:spcPct val="114000"/>
        </a:lnSpc>
        <a:spcBef>
          <a:spcPts val="1800"/>
        </a:spcBef>
        <a:buClr>
          <a:schemeClr val="bg2"/>
        </a:buClr>
        <a:buFontTx/>
        <a:buBlip>
          <a:blip r:embed="rId1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1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75" userDrawn="1">
          <p15:clr>
            <a:srgbClr val="F26B43"/>
          </p15:clr>
        </p15:guide>
        <p15:guide id="2" pos="3727" userDrawn="1">
          <p15:clr>
            <a:srgbClr val="F26B43"/>
          </p15:clr>
        </p15:guide>
        <p15:guide id="3" pos="3953" userDrawn="1">
          <p15:clr>
            <a:srgbClr val="F26B43"/>
          </p15:clr>
        </p15:guide>
        <p15:guide id="4" pos="393" userDrawn="1">
          <p15:clr>
            <a:srgbClr val="F26B43"/>
          </p15:clr>
        </p15:guide>
        <p15:guide id="5" pos="7287" userDrawn="1">
          <p15:clr>
            <a:srgbClr val="F26B43"/>
          </p15:clr>
        </p15:guide>
        <p15:guide id="6" orient="horz" pos="37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2.gif"/><Relationship Id="rId7" Type="http://schemas.openxmlformats.org/officeDocument/2006/relationships/image" Target="../media/image31.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4.jpeg"/><Relationship Id="rId4" Type="http://schemas.openxmlformats.org/officeDocument/2006/relationships/image" Target="../media/image29.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g"/><Relationship Id="rId1" Type="http://schemas.openxmlformats.org/officeDocument/2006/relationships/slideLayout" Target="../slideLayouts/slideLayout10.xml"/><Relationship Id="rId5" Type="http://schemas.openxmlformats.org/officeDocument/2006/relationships/image" Target="../media/image81.jpe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97.png"/><Relationship Id="rId5" Type="http://schemas.openxmlformats.org/officeDocument/2006/relationships/image" Target="../media/image3.emf"/><Relationship Id="rId4"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emf"/><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3.jpeg"/><Relationship Id="rId7" Type="http://schemas.openxmlformats.org/officeDocument/2006/relationships/image" Target="../media/image105.jpe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3.emf"/><Relationship Id="rId4" Type="http://schemas.openxmlformats.org/officeDocument/2006/relationships/image" Target="../media/image1.emf"/></Relationships>
</file>

<file path=ppt/slides/_rels/slide3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3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eg"/></Relationships>
</file>

<file path=ppt/slides/_rels/slide40.xml.rels><?xml version="1.0" encoding="UTF-8" standalone="yes"?>
<Relationships xmlns="http://schemas.openxmlformats.org/package/2006/relationships"><Relationship Id="rId2" Type="http://schemas.openxmlformats.org/officeDocument/2006/relationships/image" Target="../media/image119.(nul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gif"/></Relationships>
</file>

<file path=ppt/slides/_rels/slide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31.jpe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jpeg"/><Relationship Id="rId7"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1.jpeg"/><Relationship Id="rId5" Type="http://schemas.openxmlformats.org/officeDocument/2006/relationships/image" Target="../media/image29.png"/><Relationship Id="rId4" Type="http://schemas.openxmlformats.org/officeDocument/2006/relationships/image" Target="../media/image32.gif"/></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p:txBody>
          <a:bodyPr/>
          <a:lstStyle/>
          <a:p>
            <a:pPr>
              <a:defRPr/>
            </a:pPr>
            <a:r>
              <a:rPr lang="en-GB" dirty="0"/>
              <a:t>Welcome to the European XFEL !</a:t>
            </a:r>
            <a:endParaRPr dirty="0"/>
          </a:p>
        </p:txBody>
      </p:sp>
      <p:sp>
        <p:nvSpPr>
          <p:cNvPr id="3" name="Subtitle 2"/>
          <p:cNvSpPr>
            <a:spLocks noGrp="1"/>
          </p:cNvSpPr>
          <p:nvPr>
            <p:ph type="subTitle" idx="1"/>
          </p:nvPr>
        </p:nvSpPr>
        <p:spPr bwMode="auto">
          <a:xfrm>
            <a:off x="623888" y="2583180"/>
            <a:ext cx="10929873" cy="1525833"/>
          </a:xfrm>
        </p:spPr>
        <p:txBody>
          <a:bodyPr/>
          <a:lstStyle/>
          <a:p>
            <a:pPr>
              <a:defRPr/>
            </a:pPr>
            <a:r>
              <a:rPr lang="de-DE" u="sng" dirty="0"/>
              <a:t>Dr. Jan Grünert</a:t>
            </a:r>
            <a:endParaRPr u="sng" dirty="0"/>
          </a:p>
          <a:p>
            <a:pPr>
              <a:defRPr/>
            </a:pPr>
            <a:r>
              <a:rPr lang="de-DE" sz="1800" dirty="0"/>
              <a:t>Group </a:t>
            </a:r>
            <a:r>
              <a:rPr lang="de-DE" sz="1800" dirty="0" err="1"/>
              <a:t>leader</a:t>
            </a:r>
            <a:r>
              <a:rPr lang="de-DE" sz="1800" dirty="0"/>
              <a:t> X-</a:t>
            </a:r>
            <a:r>
              <a:rPr lang="de-DE" sz="1800" dirty="0" err="1"/>
              <a:t>ray</a:t>
            </a:r>
            <a:r>
              <a:rPr lang="de-DE" sz="1800" dirty="0"/>
              <a:t> Photon </a:t>
            </a:r>
            <a:r>
              <a:rPr lang="de-DE" sz="1800" dirty="0" err="1"/>
              <a:t>Diagnostics</a:t>
            </a:r>
            <a:r>
              <a:rPr lang="de-DE" sz="1800" dirty="0"/>
              <a:t> (XPD)</a:t>
            </a:r>
          </a:p>
          <a:p>
            <a:pPr>
              <a:defRPr/>
            </a:pPr>
            <a:r>
              <a:rPr lang="en-GB" sz="1800" dirty="0"/>
              <a:t>14</a:t>
            </a:r>
            <a:r>
              <a:rPr lang="en-GB" sz="1800" baseline="30000" dirty="0"/>
              <a:t>th</a:t>
            </a:r>
            <a:r>
              <a:rPr lang="en-GB" sz="1800" dirty="0"/>
              <a:t> Longitudinal Diagnostics Workshop</a:t>
            </a:r>
          </a:p>
          <a:p>
            <a:r>
              <a:rPr lang="en-GB" sz="1800" dirty="0"/>
              <a:t>29 September 2025 </a:t>
            </a:r>
            <a:r>
              <a:rPr lang="en-GB" sz="1800" dirty="0">
                <a:solidFill>
                  <a:schemeClr val="bg1">
                    <a:lumMod val="75000"/>
                  </a:schemeClr>
                </a:solidFill>
              </a:rPr>
              <a:t>(12h45-13h00)</a:t>
            </a:r>
          </a:p>
          <a:p>
            <a:endParaRPr lang="en-GB" sz="1800" dirty="0"/>
          </a:p>
        </p:txBody>
      </p:sp>
      <p:grpSp>
        <p:nvGrpSpPr>
          <p:cNvPr id="4" name="Group 3"/>
          <p:cNvGrpSpPr/>
          <p:nvPr/>
        </p:nvGrpSpPr>
        <p:grpSpPr bwMode="auto">
          <a:xfrm>
            <a:off x="494164" y="458155"/>
            <a:ext cx="5776912" cy="301957"/>
            <a:chOff x="615950" y="839153"/>
            <a:chExt cx="5776912" cy="301957"/>
          </a:xfrm>
        </p:grpSpPr>
        <p:pic>
          <p:nvPicPr>
            <p:cNvPr id="5" name="Picture 4"/>
            <p:cNvPicPr>
              <a:picLocks noChangeAspect="1" noChangeArrowheads="1"/>
            </p:cNvPicPr>
            <p:nvPr/>
          </p:nvPicPr>
          <p:blipFill>
            <a:blip r:embed="rId2" cstate="screen">
              <a:extLst>
                <a:ext uri="{28A0092B-C50C-407E-A947-70E740481C1C}">
                  <a14:useLocalDpi xmlns:a14="http://schemas.microsoft.com/office/drawing/2010/main"/>
                </a:ext>
              </a:extLst>
            </a:blip>
            <a:stretch/>
          </p:blipFill>
          <p:spPr bwMode="auto">
            <a:xfrm>
              <a:off x="615950" y="839153"/>
              <a:ext cx="5292725" cy="301957"/>
            </a:xfrm>
            <a:prstGeom prst="rect">
              <a:avLst/>
            </a:prstGeom>
            <a:noFill/>
          </p:spPr>
        </p:pic>
        <p:pic>
          <p:nvPicPr>
            <p:cNvPr id="6" name="Picture 5" descr="Bildergebnis für UK flag"/>
            <p:cNvPicPr>
              <a:picLocks noChangeAspect="1" noChangeArrowheads="1"/>
            </p:cNvPicPr>
            <p:nvPr/>
          </p:nvPicPr>
          <p:blipFill>
            <a:blip r:embed="rId3" cstate="screen">
              <a:extLst>
                <a:ext uri="{28A0092B-C50C-407E-A947-70E740481C1C}">
                  <a14:useLocalDpi xmlns:a14="http://schemas.microsoft.com/office/drawing/2010/main"/>
                </a:ext>
              </a:extLst>
            </a:blip>
            <a:stretch/>
          </p:blipFill>
          <p:spPr bwMode="auto">
            <a:xfrm flipH="1">
              <a:off x="5927726" y="850590"/>
              <a:ext cx="465137" cy="279082"/>
            </a:xfrm>
            <a:prstGeom prst="rect">
              <a:avLst/>
            </a:prstGeom>
            <a:noFill/>
            <a:ln>
              <a:solidFill>
                <a:schemeClr val="tx1"/>
              </a:solidFill>
            </a:ln>
          </p:spPr>
        </p:pic>
      </p:grpSp>
      <p:pic>
        <p:nvPicPr>
          <p:cNvPr id="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3707914" y="4181853"/>
            <a:ext cx="4427027" cy="1974475"/>
          </a:xfrm>
          <a:prstGeom prst="rect">
            <a:avLst/>
          </a:prstGeom>
          <a:noFill/>
          <a:ln>
            <a:noFill/>
          </a:ln>
        </p:spPr>
      </p:pic>
      <p:pic>
        <p:nvPicPr>
          <p:cNvPr id="8" name="Picture 4" descr="Licht- und Laserinstallation zum Start des hellsten Röntgenlasers der Welt"/>
          <p:cNvPicPr>
            <a:picLocks noChangeAspect="1" noChangeArrowheads="1"/>
          </p:cNvPicPr>
          <p:nvPr/>
        </p:nvPicPr>
        <p:blipFill>
          <a:blip r:embed="rId5" cstate="screen">
            <a:extLst>
              <a:ext uri="{28A0092B-C50C-407E-A947-70E740481C1C}">
                <a14:useLocalDpi xmlns:a14="http://schemas.microsoft.com/office/drawing/2010/main"/>
              </a:ext>
            </a:extLst>
          </a:blip>
          <a:stretch/>
        </p:blipFill>
        <p:spPr bwMode="auto">
          <a:xfrm>
            <a:off x="612000" y="4181853"/>
            <a:ext cx="2630092" cy="1974475"/>
          </a:xfrm>
          <a:prstGeom prst="rect">
            <a:avLst/>
          </a:prstGeom>
          <a:noFill/>
        </p:spPr>
      </p:pic>
      <p:pic>
        <p:nvPicPr>
          <p:cNvPr id="11" name="Picture 4" descr="C:\Users\fpoppe\Desktop\2018-10-30_006.jpg"/>
          <p:cNvPicPr>
            <a:picLocks noChangeAspect="1" noChangeArrowheads="1"/>
          </p:cNvPicPr>
          <p:nvPr/>
        </p:nvPicPr>
        <p:blipFill>
          <a:blip r:embed="rId6" cstate="screen">
            <a:extLst>
              <a:ext uri="{28A0092B-C50C-407E-A947-70E740481C1C}">
                <a14:useLocalDpi xmlns:a14="http://schemas.microsoft.com/office/drawing/2010/main"/>
              </a:ext>
            </a:extLst>
          </a:blip>
          <a:stretch/>
        </p:blipFill>
        <p:spPr bwMode="auto">
          <a:xfrm>
            <a:off x="8600764" y="4187663"/>
            <a:ext cx="2952998" cy="1968665"/>
          </a:xfrm>
          <a:prstGeom prst="rect">
            <a:avLst/>
          </a:prstGeom>
          <a:noFill/>
        </p:spPr>
      </p:pic>
      <p:sp>
        <p:nvSpPr>
          <p:cNvPr id="9" name="Rechteck 8">
            <a:extLst>
              <a:ext uri="{FF2B5EF4-FFF2-40B4-BE49-F238E27FC236}">
                <a16:creationId xmlns:a16="http://schemas.microsoft.com/office/drawing/2014/main" id="{9EC404AA-3FAB-C359-8292-D9EC3170ABCD}"/>
              </a:ext>
            </a:extLst>
          </p:cNvPr>
          <p:cNvSpPr/>
          <p:nvPr/>
        </p:nvSpPr>
        <p:spPr>
          <a:xfrm>
            <a:off x="9413675" y="2269747"/>
            <a:ext cx="2778325" cy="400110"/>
          </a:xfrm>
          <a:prstGeom prst="rect">
            <a:avLst/>
          </a:prstGeom>
        </p:spPr>
        <p:txBody>
          <a:bodyPr wrap="none">
            <a:spAutoFit/>
          </a:bodyPr>
          <a:lstStyle/>
          <a:p>
            <a:r>
              <a:rPr lang="en-GB" sz="2000" b="1" dirty="0">
                <a:solidFill>
                  <a:srgbClr val="000000"/>
                </a:solidFill>
                <a:ea typeface="+mj-ea"/>
                <a:cs typeface="+mj-cs"/>
              </a:rPr>
              <a:t>Enlightening Science</a:t>
            </a:r>
            <a:endParaRPr lang="de-DE" sz="1400" dirty="0"/>
          </a:p>
        </p:txBody>
      </p:sp>
      <p:pic>
        <p:nvPicPr>
          <p:cNvPr id="10" name="Grafik 9">
            <a:extLst>
              <a:ext uri="{FF2B5EF4-FFF2-40B4-BE49-F238E27FC236}">
                <a16:creationId xmlns:a16="http://schemas.microsoft.com/office/drawing/2014/main" id="{5F0B90E6-89BF-10DF-E206-9B22E9E11B9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11431" y="4181854"/>
            <a:ext cx="2969293" cy="197952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European XFEL at a glance</a:t>
            </a:r>
            <a:br>
              <a:rPr lang="de-DE" dirty="0"/>
            </a:br>
            <a:endParaRPr lang="de-DE" dirty="0"/>
          </a:p>
        </p:txBody>
      </p:sp>
      <p:pic>
        <p:nvPicPr>
          <p:cNvPr id="4" name="Picture Placeholder 3"/>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634647" y="2297597"/>
            <a:ext cx="10944224" cy="3889375"/>
          </a:xfrm>
        </p:spPr>
      </p:pic>
      <p:pic>
        <p:nvPicPr>
          <p:cNvPr id="1029" name="Picture 5"/>
          <p:cNvPicPr>
            <a:picLocks noChangeAspect="1" noChangeArrowheads="1" noCrop="1"/>
          </p:cNvPicPr>
          <p:nvPr/>
        </p:nvPicPr>
        <p:blipFill>
          <a:blip r:embed="rId3">
            <a:extLst>
              <a:ext uri="{28A0092B-C50C-407E-A947-70E740481C1C}">
                <a14:useLocalDpi xmlns:a14="http://schemas.microsoft.com/office/drawing/2010/main"/>
              </a:ext>
            </a:extLst>
          </a:blip>
          <a:stretch>
            <a:fillRect/>
          </a:stretch>
        </p:blipFill>
        <p:spPr bwMode="auto">
          <a:xfrm>
            <a:off x="669120" y="2304670"/>
            <a:ext cx="10799129" cy="38893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00 - MAIN\IMAGES\Presentation\european-xfel_2014_1_de_cmyk.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092" y="1202130"/>
            <a:ext cx="10944225" cy="5928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005754" y="1979573"/>
            <a:ext cx="4505325" cy="285750"/>
          </a:xfrm>
          <a:prstGeom prst="rect">
            <a:avLst/>
          </a:prstGeom>
          <a:noFill/>
        </p:spPr>
        <p:txBody>
          <a:bodyPr wrap="square" rtlCol="0">
            <a:noAutofit/>
          </a:bodyPr>
          <a:lstStyle/>
          <a:p>
            <a:pPr algn="ctr">
              <a:lnSpc>
                <a:spcPct val="112000"/>
              </a:lnSpc>
            </a:pPr>
            <a:r>
              <a:rPr lang="de-DE" sz="1400" dirty="0"/>
              <a:t>Total </a:t>
            </a:r>
            <a:r>
              <a:rPr lang="de-DE" sz="1400" dirty="0" err="1"/>
              <a:t>length</a:t>
            </a:r>
            <a:r>
              <a:rPr lang="de-DE" sz="1400" dirty="0"/>
              <a:t>: 3,4 km</a:t>
            </a:r>
          </a:p>
        </p:txBody>
      </p:sp>
      <p:grpSp>
        <p:nvGrpSpPr>
          <p:cNvPr id="16" name="Group 15"/>
          <p:cNvGrpSpPr/>
          <p:nvPr/>
        </p:nvGrpSpPr>
        <p:grpSpPr>
          <a:xfrm>
            <a:off x="308644" y="3541209"/>
            <a:ext cx="2187865" cy="1595725"/>
            <a:chOff x="297886" y="3508935"/>
            <a:chExt cx="2187865" cy="1595725"/>
          </a:xfrm>
        </p:grpSpPr>
        <p:sp>
          <p:nvSpPr>
            <p:cNvPr id="37" name="TextBox 36"/>
            <p:cNvSpPr txBox="1"/>
            <p:nvPr/>
          </p:nvSpPr>
          <p:spPr>
            <a:xfrm>
              <a:off x="297886" y="3508935"/>
              <a:ext cx="2187865" cy="1595725"/>
            </a:xfrm>
            <a:prstGeom prst="rect">
              <a:avLst/>
            </a:prstGeom>
            <a:solidFill>
              <a:schemeClr val="accent4"/>
            </a:solidFill>
            <a:ln>
              <a:solidFill>
                <a:srgbClr val="002060"/>
              </a:solidFill>
            </a:ln>
          </p:spPr>
          <p:txBody>
            <a:bodyPr wrap="square" rtlCol="0">
              <a:noAutofit/>
            </a:bodyPr>
            <a:lstStyle/>
            <a:p>
              <a:pPr algn="ctr">
                <a:lnSpc>
                  <a:spcPct val="112000"/>
                </a:lnSpc>
              </a:pPr>
              <a:r>
                <a:rPr lang="de-DE" sz="1400" b="1" dirty="0">
                  <a:solidFill>
                    <a:srgbClr val="002060"/>
                  </a:solidFill>
                </a:rPr>
                <a:t>Scientific </a:t>
              </a:r>
              <a:r>
                <a:rPr lang="de-DE" sz="1400" b="1" dirty="0" err="1">
                  <a:solidFill>
                    <a:srgbClr val="002060"/>
                  </a:solidFill>
                </a:rPr>
                <a:t>instruments</a:t>
              </a:r>
              <a:r>
                <a:rPr lang="de-DE" sz="1400" b="1" dirty="0">
                  <a:solidFill>
                    <a:srgbClr val="002060"/>
                  </a:solidFill>
                </a:rPr>
                <a:t> in </a:t>
              </a:r>
              <a:r>
                <a:rPr lang="de-DE" sz="1400" b="1" dirty="0" err="1">
                  <a:solidFill>
                    <a:srgbClr val="002060"/>
                  </a:solidFill>
                </a:rPr>
                <a:t>Schenefeld</a:t>
              </a:r>
              <a:endParaRPr lang="de-DE" sz="1400" b="1" dirty="0">
                <a:solidFill>
                  <a:srgbClr val="002060"/>
                </a:solidFill>
              </a:endParaRPr>
            </a:p>
          </p:txBody>
        </p:sp>
        <p:pic>
          <p:nvPicPr>
            <p:cNvPr id="39" name="Picture 7"/>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1638" y="4058744"/>
              <a:ext cx="2055872" cy="980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5" name="Group 2">
            <a:extLst>
              <a:ext uri="{FF2B5EF4-FFF2-40B4-BE49-F238E27FC236}">
                <a16:creationId xmlns:a16="http://schemas.microsoft.com/office/drawing/2014/main" id="{4BB7FCCE-532F-C046-82FF-693C9B59DFAE}"/>
              </a:ext>
            </a:extLst>
          </p:cNvPr>
          <p:cNvGrpSpPr/>
          <p:nvPr/>
        </p:nvGrpSpPr>
        <p:grpSpPr>
          <a:xfrm>
            <a:off x="3046416" y="4214109"/>
            <a:ext cx="1983223" cy="1324387"/>
            <a:chOff x="5266804" y="5378254"/>
            <a:chExt cx="1983223" cy="1324387"/>
          </a:xfrm>
        </p:grpSpPr>
        <p:sp>
          <p:nvSpPr>
            <p:cNvPr id="6" name="TextBox 31">
              <a:extLst>
                <a:ext uri="{FF2B5EF4-FFF2-40B4-BE49-F238E27FC236}">
                  <a16:creationId xmlns:a16="http://schemas.microsoft.com/office/drawing/2014/main" id="{E6E4773E-A0BC-70B1-5DE8-D037889E3050}"/>
                </a:ext>
              </a:extLst>
            </p:cNvPr>
            <p:cNvSpPr txBox="1"/>
            <p:nvPr/>
          </p:nvSpPr>
          <p:spPr>
            <a:xfrm>
              <a:off x="5266804" y="5378254"/>
              <a:ext cx="1983223" cy="1324387"/>
            </a:xfrm>
            <a:prstGeom prst="rect">
              <a:avLst/>
            </a:prstGeom>
            <a:solidFill>
              <a:schemeClr val="accent4"/>
            </a:solidFill>
            <a:ln>
              <a:solidFill>
                <a:srgbClr val="002060"/>
              </a:solidFill>
            </a:ln>
          </p:spPr>
          <p:txBody>
            <a:bodyPr wrap="square" rtlCol="0">
              <a:noAutofit/>
            </a:bodyPr>
            <a:lstStyle/>
            <a:p>
              <a:pPr algn="ctr">
                <a:lnSpc>
                  <a:spcPct val="112000"/>
                </a:lnSpc>
              </a:pPr>
              <a:r>
                <a:rPr lang="de-DE" sz="1400" b="1" dirty="0" err="1">
                  <a:solidFill>
                    <a:srgbClr val="002060"/>
                  </a:solidFill>
                </a:rPr>
                <a:t>Undulator</a:t>
              </a:r>
              <a:r>
                <a:rPr lang="de-DE" sz="1400" b="1" dirty="0">
                  <a:solidFill>
                    <a:srgbClr val="002060"/>
                  </a:solidFill>
                </a:rPr>
                <a:t> </a:t>
              </a:r>
              <a:r>
                <a:rPr lang="de-DE" sz="1400" b="1" dirty="0" err="1">
                  <a:solidFill>
                    <a:srgbClr val="002060"/>
                  </a:solidFill>
                </a:rPr>
                <a:t>systems</a:t>
              </a:r>
              <a:endParaRPr lang="de-DE" sz="1400" b="1" dirty="0">
                <a:solidFill>
                  <a:srgbClr val="002060"/>
                </a:solidFill>
              </a:endParaRPr>
            </a:p>
          </p:txBody>
        </p:sp>
        <p:pic>
          <p:nvPicPr>
            <p:cNvPr id="7" name="Picture 6">
              <a:extLst>
                <a:ext uri="{FF2B5EF4-FFF2-40B4-BE49-F238E27FC236}">
                  <a16:creationId xmlns:a16="http://schemas.microsoft.com/office/drawing/2014/main" id="{35F50CB0-E0DB-3CB7-EB90-2BA04AF2547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374053" y="5741923"/>
              <a:ext cx="1679944" cy="85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40">
            <a:extLst>
              <a:ext uri="{FF2B5EF4-FFF2-40B4-BE49-F238E27FC236}">
                <a16:creationId xmlns:a16="http://schemas.microsoft.com/office/drawing/2014/main" id="{BAF5A12B-A2F5-5075-B6FA-4ADE530D48EA}"/>
              </a:ext>
            </a:extLst>
          </p:cNvPr>
          <p:cNvGrpSpPr/>
          <p:nvPr/>
        </p:nvGrpSpPr>
        <p:grpSpPr>
          <a:xfrm>
            <a:off x="6560130" y="2902358"/>
            <a:ext cx="1983223" cy="1529934"/>
            <a:chOff x="6527856" y="2902358"/>
            <a:chExt cx="1983223" cy="1529934"/>
          </a:xfrm>
          <a:solidFill>
            <a:schemeClr val="accent2">
              <a:lumMod val="40000"/>
              <a:lumOff val="60000"/>
            </a:schemeClr>
          </a:solidFill>
        </p:grpSpPr>
        <p:sp>
          <p:nvSpPr>
            <p:cNvPr id="12" name="TextBox 42">
              <a:extLst>
                <a:ext uri="{FF2B5EF4-FFF2-40B4-BE49-F238E27FC236}">
                  <a16:creationId xmlns:a16="http://schemas.microsoft.com/office/drawing/2014/main" id="{88BC8970-2697-592A-0F97-7C119BAB40C9}"/>
                </a:ext>
              </a:extLst>
            </p:cNvPr>
            <p:cNvSpPr txBox="1"/>
            <p:nvPr/>
          </p:nvSpPr>
          <p:spPr>
            <a:xfrm>
              <a:off x="6527856" y="2902358"/>
              <a:ext cx="1983223" cy="1529934"/>
            </a:xfrm>
            <a:prstGeom prst="rect">
              <a:avLst/>
            </a:prstGeom>
            <a:grpFill/>
            <a:ln>
              <a:solidFill>
                <a:srgbClr val="002060"/>
              </a:solidFill>
            </a:ln>
          </p:spPr>
          <p:txBody>
            <a:bodyPr wrap="square" rtlCol="0">
              <a:noAutofit/>
            </a:bodyPr>
            <a:lstStyle/>
            <a:p>
              <a:pPr algn="ctr">
                <a:lnSpc>
                  <a:spcPct val="112000"/>
                </a:lnSpc>
              </a:pPr>
              <a:r>
                <a:rPr lang="de-DE" sz="1400" b="1" dirty="0" err="1">
                  <a:solidFill>
                    <a:srgbClr val="002060"/>
                  </a:solidFill>
                </a:rPr>
                <a:t>Superconducting</a:t>
              </a:r>
              <a:r>
                <a:rPr lang="de-DE" sz="1400" b="1" dirty="0">
                  <a:solidFill>
                    <a:srgbClr val="002060"/>
                  </a:solidFill>
                </a:rPr>
                <a:t> linear </a:t>
              </a:r>
              <a:r>
                <a:rPr lang="de-DE" sz="1400" b="1" dirty="0" err="1">
                  <a:solidFill>
                    <a:srgbClr val="002060"/>
                  </a:solidFill>
                </a:rPr>
                <a:t>accelerator</a:t>
              </a:r>
              <a:endParaRPr lang="de-DE" sz="1400" b="1" dirty="0">
                <a:solidFill>
                  <a:srgbClr val="002060"/>
                </a:solidFill>
              </a:endParaRPr>
            </a:p>
          </p:txBody>
        </p:sp>
        <p:pic>
          <p:nvPicPr>
            <p:cNvPr id="13" name="Picture 4">
              <a:extLst>
                <a:ext uri="{FF2B5EF4-FFF2-40B4-BE49-F238E27FC236}">
                  <a16:creationId xmlns:a16="http://schemas.microsoft.com/office/drawing/2014/main" id="{632AEBA5-FD12-2297-903A-446D51CE0AF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607857" y="3491180"/>
              <a:ext cx="1823220" cy="839971"/>
            </a:xfrm>
            <a:prstGeom prst="rect">
              <a:avLst/>
            </a:prstGeom>
            <a:grpFill/>
            <a:ln w="9525">
              <a:noFill/>
              <a:miter lim="800000"/>
              <a:headEnd/>
              <a:tailEnd/>
            </a:ln>
          </p:spPr>
        </p:pic>
      </p:grpSp>
      <p:grpSp>
        <p:nvGrpSpPr>
          <p:cNvPr id="14" name="Group 22">
            <a:extLst>
              <a:ext uri="{FF2B5EF4-FFF2-40B4-BE49-F238E27FC236}">
                <a16:creationId xmlns:a16="http://schemas.microsoft.com/office/drawing/2014/main" id="{5635AE23-C099-E0A0-FEF2-6DA74BEC8D3E}"/>
              </a:ext>
            </a:extLst>
          </p:cNvPr>
          <p:cNvGrpSpPr/>
          <p:nvPr/>
        </p:nvGrpSpPr>
        <p:grpSpPr>
          <a:xfrm>
            <a:off x="9855502" y="4676494"/>
            <a:ext cx="1876425" cy="1382845"/>
            <a:chOff x="9550178" y="4647311"/>
            <a:chExt cx="1876425" cy="1382845"/>
          </a:xfrm>
          <a:solidFill>
            <a:srgbClr val="7030A0"/>
          </a:solidFill>
        </p:grpSpPr>
        <p:sp>
          <p:nvSpPr>
            <p:cNvPr id="15" name="TextBox 4">
              <a:extLst>
                <a:ext uri="{FF2B5EF4-FFF2-40B4-BE49-F238E27FC236}">
                  <a16:creationId xmlns:a16="http://schemas.microsoft.com/office/drawing/2014/main" id="{AE7A8574-D9C2-5BC5-FB9D-46992FB89B48}"/>
                </a:ext>
              </a:extLst>
            </p:cNvPr>
            <p:cNvSpPr txBox="1"/>
            <p:nvPr/>
          </p:nvSpPr>
          <p:spPr>
            <a:xfrm>
              <a:off x="9550178" y="4647311"/>
              <a:ext cx="1876425" cy="1382845"/>
            </a:xfrm>
            <a:prstGeom prst="rect">
              <a:avLst/>
            </a:prstGeom>
            <a:solidFill>
              <a:schemeClr val="accent2">
                <a:lumMod val="40000"/>
                <a:lumOff val="60000"/>
              </a:schemeClr>
            </a:solidFill>
            <a:ln>
              <a:solidFill>
                <a:schemeClr val="accent1">
                  <a:lumMod val="90000"/>
                  <a:lumOff val="10000"/>
                </a:schemeClr>
              </a:solidFill>
            </a:ln>
          </p:spPr>
          <p:txBody>
            <a:bodyPr wrap="square" rtlCol="0">
              <a:noAutofit/>
            </a:bodyPr>
            <a:lstStyle/>
            <a:p>
              <a:pPr algn="ctr"/>
              <a:r>
                <a:rPr lang="de-DE" sz="1400" b="1" dirty="0" err="1">
                  <a:solidFill>
                    <a:srgbClr val="002060"/>
                  </a:solidFill>
                </a:rPr>
                <a:t>Injector</a:t>
              </a:r>
              <a:r>
                <a:rPr lang="de-DE" sz="1400" b="1" dirty="0">
                  <a:solidFill>
                    <a:srgbClr val="002060"/>
                  </a:solidFill>
                </a:rPr>
                <a:t> at</a:t>
              </a:r>
              <a:br>
                <a:rPr lang="de-DE" sz="1400" b="1" dirty="0">
                  <a:solidFill>
                    <a:srgbClr val="002060"/>
                  </a:solidFill>
                </a:rPr>
              </a:br>
              <a:r>
                <a:rPr lang="de-DE" sz="1400" b="1" dirty="0">
                  <a:solidFill>
                    <a:srgbClr val="002060"/>
                  </a:solidFill>
                </a:rPr>
                <a:t>DESY </a:t>
              </a:r>
              <a:r>
                <a:rPr lang="de-DE" sz="1400" b="1" dirty="0" err="1">
                  <a:solidFill>
                    <a:srgbClr val="002060"/>
                  </a:solidFill>
                </a:rPr>
                <a:t>campus</a:t>
              </a:r>
              <a:endParaRPr lang="de-DE" sz="1400" b="1" dirty="0">
                <a:solidFill>
                  <a:srgbClr val="002060"/>
                </a:solidFill>
              </a:endParaRPr>
            </a:p>
          </p:txBody>
        </p:sp>
        <p:pic>
          <p:nvPicPr>
            <p:cNvPr id="18" name="Picture 3">
              <a:extLst>
                <a:ext uri="{FF2B5EF4-FFF2-40B4-BE49-F238E27FC236}">
                  <a16:creationId xmlns:a16="http://schemas.microsoft.com/office/drawing/2014/main" id="{722D3CED-32DA-0D36-637E-2915202E34ED}"/>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648419" y="5109654"/>
              <a:ext cx="1679944" cy="818707"/>
            </a:xfrm>
            <a:prstGeom prst="rect">
              <a:avLst/>
            </a:prstGeom>
            <a:grpFill/>
            <a:ln w="9525">
              <a:noFill/>
              <a:miter lim="800000"/>
              <a:headEnd/>
              <a:tailEnd/>
            </a:ln>
          </p:spPr>
        </p:pic>
      </p:grpSp>
      <p:cxnSp>
        <p:nvCxnSpPr>
          <p:cNvPr id="21" name="Straight Arrow Connector 20">
            <a:extLst>
              <a:ext uri="{FF2B5EF4-FFF2-40B4-BE49-F238E27FC236}">
                <a16:creationId xmlns:a16="http://schemas.microsoft.com/office/drawing/2014/main" id="{57B6A59E-288E-4160-98AA-3C8EDEAE9111}"/>
              </a:ext>
            </a:extLst>
          </p:cNvPr>
          <p:cNvCxnSpPr>
            <a:cxnSpLocks/>
          </p:cNvCxnSpPr>
          <p:nvPr/>
        </p:nvCxnSpPr>
        <p:spPr>
          <a:xfrm>
            <a:off x="605024" y="1979573"/>
            <a:ext cx="10939768" cy="95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992DCC27-1871-6349-26F2-E3A40AFE893F}"/>
              </a:ext>
            </a:extLst>
          </p:cNvPr>
          <p:cNvPicPr>
            <a:picLocks noChangeAspect="1"/>
          </p:cNvPicPr>
          <p:nvPr/>
        </p:nvPicPr>
        <p:blipFill>
          <a:blip r:embed="rId9" cstate="screen">
            <a:extLst>
              <a:ext uri="{28A0092B-C50C-407E-A947-70E740481C1C}">
                <a14:useLocalDpi xmlns:a14="http://schemas.microsoft.com/office/drawing/2010/main"/>
              </a:ext>
            </a:extLst>
          </a:blip>
          <a:srcRect t="-9093"/>
          <a:stretch>
            <a:fillRect/>
          </a:stretch>
        </p:blipFill>
        <p:spPr>
          <a:xfrm rot="12695770">
            <a:off x="1877861" y="2808578"/>
            <a:ext cx="2551607" cy="1225344"/>
          </a:xfrm>
          <a:prstGeom prst="rect">
            <a:avLst/>
          </a:prstGeom>
        </p:spPr>
      </p:pic>
    </p:spTree>
    <p:extLst>
      <p:ext uri="{BB962C8B-B14F-4D97-AF65-F5344CB8AC3E}">
        <p14:creationId xmlns:p14="http://schemas.microsoft.com/office/powerpoint/2010/main" val="2523044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p:txBody>
          <a:bodyPr/>
          <a:lstStyle/>
          <a:p>
            <a:r>
              <a:rPr lang="de-DE" dirty="0"/>
              <a:t>More </a:t>
            </a:r>
            <a:r>
              <a:rPr lang="de-DE" dirty="0" err="1"/>
              <a:t>flashes</a:t>
            </a:r>
            <a:r>
              <a:rPr lang="de-DE" dirty="0"/>
              <a:t> = </a:t>
            </a:r>
            <a:r>
              <a:rPr lang="de-DE" dirty="0" err="1"/>
              <a:t>shorter</a:t>
            </a:r>
            <a:r>
              <a:rPr lang="de-DE" dirty="0"/>
              <a:t> </a:t>
            </a:r>
            <a:r>
              <a:rPr lang="de-DE" dirty="0" err="1"/>
              <a:t>experiment</a:t>
            </a:r>
            <a:r>
              <a:rPr lang="de-DE" dirty="0"/>
              <a:t> </a:t>
            </a:r>
            <a:r>
              <a:rPr lang="de-DE" dirty="0" err="1"/>
              <a:t>times</a:t>
            </a:r>
            <a:endParaRPr lang="en-US" altLang="de-DE" dirty="0"/>
          </a:p>
        </p:txBody>
      </p:sp>
      <p:sp>
        <p:nvSpPr>
          <p:cNvPr id="665603" name="Line 3"/>
          <p:cNvSpPr>
            <a:spLocks noChangeShapeType="1"/>
          </p:cNvSpPr>
          <p:nvPr/>
        </p:nvSpPr>
        <p:spPr bwMode="auto">
          <a:xfrm>
            <a:off x="1163690" y="4377890"/>
            <a:ext cx="5761038"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nvGrpSpPr>
          <p:cNvPr id="665668" name="Group 68"/>
          <p:cNvGrpSpPr>
            <a:grpSpLocks/>
          </p:cNvGrpSpPr>
          <p:nvPr/>
        </p:nvGrpSpPr>
        <p:grpSpPr bwMode="auto">
          <a:xfrm>
            <a:off x="2063804" y="3873066"/>
            <a:ext cx="657225" cy="504825"/>
            <a:chOff x="1549" y="2541"/>
            <a:chExt cx="414" cy="318"/>
          </a:xfrm>
        </p:grpSpPr>
        <p:sp>
          <p:nvSpPr>
            <p:cNvPr id="665605" name="Line 5"/>
            <p:cNvSpPr>
              <a:spLocks noChangeShapeType="1"/>
            </p:cNvSpPr>
            <p:nvPr/>
          </p:nvSpPr>
          <p:spPr bwMode="auto">
            <a:xfrm>
              <a:off x="1549" y="2541"/>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06" name="Line 6"/>
            <p:cNvSpPr>
              <a:spLocks noChangeShapeType="1"/>
            </p:cNvSpPr>
            <p:nvPr/>
          </p:nvSpPr>
          <p:spPr bwMode="auto">
            <a:xfrm>
              <a:off x="1594" y="2541"/>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07" name="Line 7"/>
            <p:cNvSpPr>
              <a:spLocks noChangeShapeType="1"/>
            </p:cNvSpPr>
            <p:nvPr/>
          </p:nvSpPr>
          <p:spPr bwMode="auto">
            <a:xfrm>
              <a:off x="1640" y="2541"/>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08" name="Line 8"/>
            <p:cNvSpPr>
              <a:spLocks noChangeShapeType="1"/>
            </p:cNvSpPr>
            <p:nvPr/>
          </p:nvSpPr>
          <p:spPr bwMode="auto">
            <a:xfrm>
              <a:off x="1685" y="2541"/>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09" name="Line 9"/>
            <p:cNvSpPr>
              <a:spLocks noChangeShapeType="1"/>
            </p:cNvSpPr>
            <p:nvPr/>
          </p:nvSpPr>
          <p:spPr bwMode="auto">
            <a:xfrm>
              <a:off x="1730" y="2541"/>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10" name="Line 10"/>
            <p:cNvSpPr>
              <a:spLocks noChangeShapeType="1"/>
            </p:cNvSpPr>
            <p:nvPr/>
          </p:nvSpPr>
          <p:spPr bwMode="auto">
            <a:xfrm>
              <a:off x="1776" y="2541"/>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11" name="Line 11"/>
            <p:cNvSpPr>
              <a:spLocks noChangeShapeType="1"/>
            </p:cNvSpPr>
            <p:nvPr/>
          </p:nvSpPr>
          <p:spPr bwMode="auto">
            <a:xfrm>
              <a:off x="1821" y="2541"/>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12" name="Line 12"/>
            <p:cNvSpPr>
              <a:spLocks noChangeShapeType="1"/>
            </p:cNvSpPr>
            <p:nvPr/>
          </p:nvSpPr>
          <p:spPr bwMode="auto">
            <a:xfrm>
              <a:off x="1872" y="2541"/>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13" name="Line 13"/>
            <p:cNvSpPr>
              <a:spLocks noChangeShapeType="1"/>
            </p:cNvSpPr>
            <p:nvPr/>
          </p:nvSpPr>
          <p:spPr bwMode="auto">
            <a:xfrm>
              <a:off x="1918" y="2541"/>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14" name="Line 14"/>
            <p:cNvSpPr>
              <a:spLocks noChangeShapeType="1"/>
            </p:cNvSpPr>
            <p:nvPr/>
          </p:nvSpPr>
          <p:spPr bwMode="auto">
            <a:xfrm>
              <a:off x="1963" y="2541"/>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665615" name="Group 15"/>
          <p:cNvGrpSpPr>
            <a:grpSpLocks/>
          </p:cNvGrpSpPr>
          <p:nvPr/>
        </p:nvGrpSpPr>
        <p:grpSpPr bwMode="auto">
          <a:xfrm>
            <a:off x="3540178" y="3873066"/>
            <a:ext cx="647700" cy="504825"/>
            <a:chOff x="1542" y="2137"/>
            <a:chExt cx="408" cy="318"/>
          </a:xfrm>
        </p:grpSpPr>
        <p:sp>
          <p:nvSpPr>
            <p:cNvPr id="665616" name="Line 16"/>
            <p:cNvSpPr>
              <a:spLocks noChangeShapeType="1"/>
            </p:cNvSpPr>
            <p:nvPr/>
          </p:nvSpPr>
          <p:spPr bwMode="auto">
            <a:xfrm>
              <a:off x="1542"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17" name="Line 17"/>
            <p:cNvSpPr>
              <a:spLocks noChangeShapeType="1"/>
            </p:cNvSpPr>
            <p:nvPr/>
          </p:nvSpPr>
          <p:spPr bwMode="auto">
            <a:xfrm>
              <a:off x="1587"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18" name="Line 18"/>
            <p:cNvSpPr>
              <a:spLocks noChangeShapeType="1"/>
            </p:cNvSpPr>
            <p:nvPr/>
          </p:nvSpPr>
          <p:spPr bwMode="auto">
            <a:xfrm>
              <a:off x="1633"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19" name="Line 19"/>
            <p:cNvSpPr>
              <a:spLocks noChangeShapeType="1"/>
            </p:cNvSpPr>
            <p:nvPr/>
          </p:nvSpPr>
          <p:spPr bwMode="auto">
            <a:xfrm>
              <a:off x="1678"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20" name="Line 20"/>
            <p:cNvSpPr>
              <a:spLocks noChangeShapeType="1"/>
            </p:cNvSpPr>
            <p:nvPr/>
          </p:nvSpPr>
          <p:spPr bwMode="auto">
            <a:xfrm>
              <a:off x="1723"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21" name="Line 21"/>
            <p:cNvSpPr>
              <a:spLocks noChangeShapeType="1"/>
            </p:cNvSpPr>
            <p:nvPr/>
          </p:nvSpPr>
          <p:spPr bwMode="auto">
            <a:xfrm>
              <a:off x="1769"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22" name="Line 22"/>
            <p:cNvSpPr>
              <a:spLocks noChangeShapeType="1"/>
            </p:cNvSpPr>
            <p:nvPr/>
          </p:nvSpPr>
          <p:spPr bwMode="auto">
            <a:xfrm>
              <a:off x="1814"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23" name="Line 23"/>
            <p:cNvSpPr>
              <a:spLocks noChangeShapeType="1"/>
            </p:cNvSpPr>
            <p:nvPr/>
          </p:nvSpPr>
          <p:spPr bwMode="auto">
            <a:xfrm>
              <a:off x="1859"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24" name="Line 24"/>
            <p:cNvSpPr>
              <a:spLocks noChangeShapeType="1"/>
            </p:cNvSpPr>
            <p:nvPr/>
          </p:nvSpPr>
          <p:spPr bwMode="auto">
            <a:xfrm>
              <a:off x="1905"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25" name="Line 25"/>
            <p:cNvSpPr>
              <a:spLocks noChangeShapeType="1"/>
            </p:cNvSpPr>
            <p:nvPr/>
          </p:nvSpPr>
          <p:spPr bwMode="auto">
            <a:xfrm>
              <a:off x="1950"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665626" name="Group 26"/>
          <p:cNvGrpSpPr>
            <a:grpSpLocks/>
          </p:cNvGrpSpPr>
          <p:nvPr/>
        </p:nvGrpSpPr>
        <p:grpSpPr bwMode="auto">
          <a:xfrm>
            <a:off x="5016553" y="3873066"/>
            <a:ext cx="647700" cy="504825"/>
            <a:chOff x="1542" y="2137"/>
            <a:chExt cx="408" cy="318"/>
          </a:xfrm>
        </p:grpSpPr>
        <p:sp>
          <p:nvSpPr>
            <p:cNvPr id="665627" name="Line 27"/>
            <p:cNvSpPr>
              <a:spLocks noChangeShapeType="1"/>
            </p:cNvSpPr>
            <p:nvPr/>
          </p:nvSpPr>
          <p:spPr bwMode="auto">
            <a:xfrm>
              <a:off x="1542"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28" name="Line 28"/>
            <p:cNvSpPr>
              <a:spLocks noChangeShapeType="1"/>
            </p:cNvSpPr>
            <p:nvPr/>
          </p:nvSpPr>
          <p:spPr bwMode="auto">
            <a:xfrm>
              <a:off x="1587"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29" name="Line 29"/>
            <p:cNvSpPr>
              <a:spLocks noChangeShapeType="1"/>
            </p:cNvSpPr>
            <p:nvPr/>
          </p:nvSpPr>
          <p:spPr bwMode="auto">
            <a:xfrm>
              <a:off x="1633"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30" name="Line 30"/>
            <p:cNvSpPr>
              <a:spLocks noChangeShapeType="1"/>
            </p:cNvSpPr>
            <p:nvPr/>
          </p:nvSpPr>
          <p:spPr bwMode="auto">
            <a:xfrm>
              <a:off x="1678"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31" name="Line 31"/>
            <p:cNvSpPr>
              <a:spLocks noChangeShapeType="1"/>
            </p:cNvSpPr>
            <p:nvPr/>
          </p:nvSpPr>
          <p:spPr bwMode="auto">
            <a:xfrm>
              <a:off x="1723"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32" name="Line 32"/>
            <p:cNvSpPr>
              <a:spLocks noChangeShapeType="1"/>
            </p:cNvSpPr>
            <p:nvPr/>
          </p:nvSpPr>
          <p:spPr bwMode="auto">
            <a:xfrm>
              <a:off x="1769"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33" name="Line 33"/>
            <p:cNvSpPr>
              <a:spLocks noChangeShapeType="1"/>
            </p:cNvSpPr>
            <p:nvPr/>
          </p:nvSpPr>
          <p:spPr bwMode="auto">
            <a:xfrm>
              <a:off x="1814"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34" name="Line 34"/>
            <p:cNvSpPr>
              <a:spLocks noChangeShapeType="1"/>
            </p:cNvSpPr>
            <p:nvPr/>
          </p:nvSpPr>
          <p:spPr bwMode="auto">
            <a:xfrm>
              <a:off x="1859"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35" name="Line 35"/>
            <p:cNvSpPr>
              <a:spLocks noChangeShapeType="1"/>
            </p:cNvSpPr>
            <p:nvPr/>
          </p:nvSpPr>
          <p:spPr bwMode="auto">
            <a:xfrm>
              <a:off x="1905"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36" name="Line 36"/>
            <p:cNvSpPr>
              <a:spLocks noChangeShapeType="1"/>
            </p:cNvSpPr>
            <p:nvPr/>
          </p:nvSpPr>
          <p:spPr bwMode="auto">
            <a:xfrm>
              <a:off x="1950" y="2137"/>
              <a:ext cx="0" cy="31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665685" name="Group 85"/>
          <p:cNvGrpSpPr>
            <a:grpSpLocks/>
          </p:cNvGrpSpPr>
          <p:nvPr/>
        </p:nvGrpSpPr>
        <p:grpSpPr bwMode="auto">
          <a:xfrm>
            <a:off x="1993953" y="3117415"/>
            <a:ext cx="6024562" cy="755650"/>
            <a:chOff x="1505" y="2065"/>
            <a:chExt cx="3795" cy="476"/>
          </a:xfrm>
        </p:grpSpPr>
        <p:sp>
          <p:nvSpPr>
            <p:cNvPr id="665647" name="Line 47"/>
            <p:cNvSpPr>
              <a:spLocks noChangeShapeType="1"/>
            </p:cNvSpPr>
            <p:nvPr/>
          </p:nvSpPr>
          <p:spPr bwMode="auto">
            <a:xfrm flipV="1">
              <a:off x="1776" y="2293"/>
              <a:ext cx="0" cy="248"/>
            </a:xfrm>
            <a:prstGeom prst="line">
              <a:avLst/>
            </a:prstGeom>
            <a:noFill/>
            <a:ln w="28575">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48" name="Text Box 48"/>
            <p:cNvSpPr txBox="1">
              <a:spLocks noChangeArrowheads="1"/>
            </p:cNvSpPr>
            <p:nvPr/>
          </p:nvSpPr>
          <p:spPr bwMode="auto">
            <a:xfrm>
              <a:off x="1505" y="2086"/>
              <a:ext cx="56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FontTx/>
                <a:buNone/>
              </a:pPr>
              <a:r>
                <a:rPr lang="en-US" altLang="de-DE" dirty="0"/>
                <a:t> 25 fs</a:t>
              </a:r>
            </a:p>
          </p:txBody>
        </p:sp>
        <p:sp>
          <p:nvSpPr>
            <p:cNvPr id="665649" name="Text Box 49"/>
            <p:cNvSpPr txBox="1">
              <a:spLocks noChangeArrowheads="1"/>
            </p:cNvSpPr>
            <p:nvPr/>
          </p:nvSpPr>
          <p:spPr bwMode="auto">
            <a:xfrm>
              <a:off x="3046" y="2065"/>
              <a:ext cx="225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FontTx/>
                <a:buNone/>
              </a:pPr>
              <a:r>
                <a:rPr lang="en-US" altLang="de-DE" dirty="0">
                  <a:solidFill>
                    <a:srgbClr val="FF0000"/>
                  </a:solidFill>
                </a:rPr>
                <a:t>100 GW            (peak power)</a:t>
              </a:r>
            </a:p>
          </p:txBody>
        </p:sp>
      </p:grpSp>
      <p:sp>
        <p:nvSpPr>
          <p:cNvPr id="665650" name="Text Box 50"/>
          <p:cNvSpPr txBox="1">
            <a:spLocks noChangeArrowheads="1"/>
          </p:cNvSpPr>
          <p:nvPr/>
        </p:nvSpPr>
        <p:spPr bwMode="auto">
          <a:xfrm>
            <a:off x="1835151" y="1549401"/>
            <a:ext cx="454977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FontTx/>
              <a:buNone/>
            </a:pPr>
            <a:r>
              <a:rPr lang="en-US" altLang="de-DE" dirty="0"/>
              <a:t>10Hz XFEL pulse pattern: 99.4 % empty</a:t>
            </a:r>
          </a:p>
        </p:txBody>
      </p:sp>
      <p:grpSp>
        <p:nvGrpSpPr>
          <p:cNvPr id="665672" name="Group 72"/>
          <p:cNvGrpSpPr>
            <a:grpSpLocks/>
          </p:cNvGrpSpPr>
          <p:nvPr/>
        </p:nvGrpSpPr>
        <p:grpSpPr bwMode="auto">
          <a:xfrm>
            <a:off x="3205216" y="4457266"/>
            <a:ext cx="1357313" cy="873125"/>
            <a:chOff x="2268" y="2909"/>
            <a:chExt cx="855" cy="550"/>
          </a:xfrm>
        </p:grpSpPr>
        <p:sp>
          <p:nvSpPr>
            <p:cNvPr id="665660" name="AutoShape 60"/>
            <p:cNvSpPr>
              <a:spLocks/>
            </p:cNvSpPr>
            <p:nvPr/>
          </p:nvSpPr>
          <p:spPr bwMode="auto">
            <a:xfrm rot="-5400000">
              <a:off x="2619" y="2747"/>
              <a:ext cx="113" cy="438"/>
            </a:xfrm>
            <a:prstGeom prst="leftBrace">
              <a:avLst>
                <a:gd name="adj1" fmla="val 32301"/>
                <a:gd name="adj2" fmla="val 50000"/>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665661" name="Text Box 61"/>
            <p:cNvSpPr txBox="1">
              <a:spLocks noChangeArrowheads="1"/>
            </p:cNvSpPr>
            <p:nvPr/>
          </p:nvSpPr>
          <p:spPr bwMode="auto">
            <a:xfrm>
              <a:off x="2268" y="3055"/>
              <a:ext cx="855"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ClrTx/>
                <a:buFontTx/>
                <a:buNone/>
              </a:pPr>
              <a:r>
                <a:rPr lang="en-US" altLang="de-DE"/>
                <a:t>up to 2700 pulses/train</a:t>
              </a:r>
            </a:p>
          </p:txBody>
        </p:sp>
      </p:grpSp>
      <p:grpSp>
        <p:nvGrpSpPr>
          <p:cNvPr id="665673" name="Group 73"/>
          <p:cNvGrpSpPr>
            <a:grpSpLocks/>
          </p:cNvGrpSpPr>
          <p:nvPr/>
        </p:nvGrpSpPr>
        <p:grpSpPr bwMode="auto">
          <a:xfrm>
            <a:off x="4465691" y="4836678"/>
            <a:ext cx="3478213" cy="366713"/>
            <a:chOff x="3062" y="3148"/>
            <a:chExt cx="2191" cy="231"/>
          </a:xfrm>
        </p:grpSpPr>
        <p:sp>
          <p:nvSpPr>
            <p:cNvPr id="665662" name="Text Box 62"/>
            <p:cNvSpPr txBox="1">
              <a:spLocks noChangeArrowheads="1"/>
            </p:cNvSpPr>
            <p:nvPr/>
          </p:nvSpPr>
          <p:spPr bwMode="auto">
            <a:xfrm>
              <a:off x="3459" y="3148"/>
              <a:ext cx="179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ClrTx/>
                <a:buFontTx/>
                <a:buNone/>
              </a:pPr>
              <a:r>
                <a:rPr lang="en-US" altLang="de-DE"/>
                <a:t>up to 27000 pulses/sec</a:t>
              </a:r>
            </a:p>
          </p:txBody>
        </p:sp>
        <p:sp>
          <p:nvSpPr>
            <p:cNvPr id="665663" name="Line 63"/>
            <p:cNvSpPr>
              <a:spLocks noChangeShapeType="1"/>
            </p:cNvSpPr>
            <p:nvPr/>
          </p:nvSpPr>
          <p:spPr bwMode="auto">
            <a:xfrm flipV="1">
              <a:off x="3062" y="3262"/>
              <a:ext cx="444" cy="6"/>
            </a:xfrm>
            <a:prstGeom prst="line">
              <a:avLst/>
            </a:prstGeom>
            <a:noFill/>
            <a:ln w="28575">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de-DE"/>
            </a:p>
          </p:txBody>
        </p:sp>
      </p:grpSp>
      <p:grpSp>
        <p:nvGrpSpPr>
          <p:cNvPr id="665686" name="Group 86"/>
          <p:cNvGrpSpPr>
            <a:grpSpLocks/>
          </p:cNvGrpSpPr>
          <p:nvPr/>
        </p:nvGrpSpPr>
        <p:grpSpPr bwMode="auto">
          <a:xfrm>
            <a:off x="1733603" y="4411228"/>
            <a:ext cx="1357312" cy="1857375"/>
            <a:chOff x="1341" y="2880"/>
            <a:chExt cx="855" cy="1170"/>
          </a:xfrm>
        </p:grpSpPr>
        <p:sp>
          <p:nvSpPr>
            <p:cNvPr id="665653" name="AutoShape 53"/>
            <p:cNvSpPr>
              <a:spLocks/>
            </p:cNvSpPr>
            <p:nvPr/>
          </p:nvSpPr>
          <p:spPr bwMode="auto">
            <a:xfrm rot="-5400000">
              <a:off x="1692" y="3078"/>
              <a:ext cx="113" cy="438"/>
            </a:xfrm>
            <a:prstGeom prst="leftBrace">
              <a:avLst>
                <a:gd name="adj1" fmla="val 32301"/>
                <a:gd name="adj2" fmla="val 50000"/>
              </a:avLst>
            </a:prstGeom>
            <a:noFill/>
            <a:ln w="28575">
              <a:solidFill>
                <a:schemeClr val="fo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665654" name="Line 54"/>
            <p:cNvSpPr>
              <a:spLocks noChangeShapeType="1"/>
            </p:cNvSpPr>
            <p:nvPr/>
          </p:nvSpPr>
          <p:spPr bwMode="auto">
            <a:xfrm flipH="1">
              <a:off x="1528" y="2880"/>
              <a:ext cx="206" cy="332"/>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de-DE"/>
            </a:p>
          </p:txBody>
        </p:sp>
        <p:sp>
          <p:nvSpPr>
            <p:cNvPr id="665655" name="Line 55"/>
            <p:cNvSpPr>
              <a:spLocks noChangeShapeType="1"/>
            </p:cNvSpPr>
            <p:nvPr/>
          </p:nvSpPr>
          <p:spPr bwMode="auto">
            <a:xfrm>
              <a:off x="1778" y="2880"/>
              <a:ext cx="189" cy="33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de-DE"/>
            </a:p>
          </p:txBody>
        </p:sp>
        <p:sp>
          <p:nvSpPr>
            <p:cNvPr id="665658" name="Text Box 58"/>
            <p:cNvSpPr txBox="1">
              <a:spLocks noChangeArrowheads="1"/>
            </p:cNvSpPr>
            <p:nvPr/>
          </p:nvSpPr>
          <p:spPr bwMode="auto">
            <a:xfrm>
              <a:off x="1341" y="3386"/>
              <a:ext cx="855" cy="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buClrTx/>
                <a:buFontTx/>
                <a:buNone/>
              </a:pPr>
              <a:r>
                <a:rPr lang="en-US" altLang="de-DE"/>
                <a:t>220 ns spacing</a:t>
              </a:r>
            </a:p>
            <a:p>
              <a:pPr algn="ctr">
                <a:spcBef>
                  <a:spcPct val="50000"/>
                </a:spcBef>
                <a:buClrTx/>
                <a:buFontTx/>
                <a:buNone/>
              </a:pPr>
              <a:r>
                <a:rPr lang="en-US" altLang="de-DE"/>
                <a:t>(4.5 MHz)</a:t>
              </a:r>
            </a:p>
          </p:txBody>
        </p:sp>
      </p:grpSp>
      <p:sp>
        <p:nvSpPr>
          <p:cNvPr id="665670" name="Oval 70"/>
          <p:cNvSpPr>
            <a:spLocks noChangeArrowheads="1"/>
          </p:cNvSpPr>
          <p:nvPr/>
        </p:nvSpPr>
        <p:spPr bwMode="auto">
          <a:xfrm>
            <a:off x="1771703" y="5197041"/>
            <a:ext cx="1231900" cy="725487"/>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de-DE"/>
          </a:p>
        </p:txBody>
      </p:sp>
      <p:sp>
        <p:nvSpPr>
          <p:cNvPr id="665675" name="Rectangle 75"/>
          <p:cNvSpPr>
            <a:spLocks noChangeArrowheads="1"/>
          </p:cNvSpPr>
          <p:nvPr/>
        </p:nvSpPr>
        <p:spPr bwMode="auto">
          <a:xfrm>
            <a:off x="6888216" y="4230252"/>
            <a:ext cx="519113"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folHlink"/>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lvl1pPr marL="342900" indent="-342900" eaLnBrk="0" hangingPunct="0">
              <a:spcBef>
                <a:spcPct val="0"/>
              </a:spcBef>
              <a:defRPr sz="2400">
                <a:solidFill>
                  <a:schemeClr val="tx1"/>
                </a:solidFill>
                <a:latin typeface="Arial" pitchFamily="34" charset="0"/>
                <a:ea typeface="ＭＳ Ｐゴシック" pitchFamily="34" charset="-128"/>
              </a:defRPr>
            </a:lvl1pPr>
            <a:lvl2pPr eaLnBrk="0" hangingPunct="0">
              <a:spcBef>
                <a:spcPct val="0"/>
              </a:spcBef>
              <a:defRPr sz="2400">
                <a:solidFill>
                  <a:schemeClr val="tx1"/>
                </a:solidFill>
                <a:latin typeface="Arial" pitchFamily="34" charset="0"/>
                <a:ea typeface="ＭＳ Ｐゴシック" pitchFamily="34" charset="-128"/>
              </a:defRPr>
            </a:lvl2pPr>
            <a:lvl3pPr eaLnBrk="0" hangingPunct="0">
              <a:spcBef>
                <a:spcPct val="0"/>
              </a:spcBef>
              <a:defRPr sz="2400">
                <a:solidFill>
                  <a:schemeClr val="tx1"/>
                </a:solidFill>
                <a:latin typeface="Arial" pitchFamily="34" charset="0"/>
                <a:ea typeface="ＭＳ Ｐゴシック" pitchFamily="34" charset="-128"/>
              </a:defRPr>
            </a:lvl3pPr>
            <a:lvl4pPr eaLnBrk="0" hangingPunct="0">
              <a:spcBef>
                <a:spcPct val="0"/>
              </a:spcBef>
              <a:defRPr sz="2400">
                <a:solidFill>
                  <a:schemeClr val="tx1"/>
                </a:solidFill>
                <a:latin typeface="Arial" pitchFamily="34" charset="0"/>
                <a:ea typeface="ＭＳ Ｐゴシック" pitchFamily="34" charset="-128"/>
              </a:defRPr>
            </a:lvl4pPr>
            <a:lvl5pPr eaLnBrk="0" hangingPunct="0">
              <a:spcBef>
                <a:spcPct val="0"/>
              </a:spcBef>
              <a:defRPr sz="2400">
                <a:solidFill>
                  <a:schemeClr val="tx1"/>
                </a:solidFill>
                <a:latin typeface="Arial" pitchFamily="34" charset="0"/>
                <a:ea typeface="ＭＳ Ｐゴシック" pitchFamily="34" charset="-128"/>
              </a:defRPr>
            </a:lvl5pPr>
            <a:lvl6pPr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spcBef>
                <a:spcPct val="20000"/>
              </a:spcBef>
              <a:buFont typeface="Wingdings" pitchFamily="2" charset="2"/>
              <a:buNone/>
            </a:pPr>
            <a:r>
              <a:rPr lang="en-US" altLang="de-DE" sz="1400"/>
              <a:t>time</a:t>
            </a:r>
          </a:p>
        </p:txBody>
      </p:sp>
      <p:grpSp>
        <p:nvGrpSpPr>
          <p:cNvPr id="665677" name="Group 77"/>
          <p:cNvGrpSpPr>
            <a:grpSpLocks/>
          </p:cNvGrpSpPr>
          <p:nvPr/>
        </p:nvGrpSpPr>
        <p:grpSpPr bwMode="auto">
          <a:xfrm>
            <a:off x="2063803" y="2147453"/>
            <a:ext cx="6215062" cy="1725613"/>
            <a:chOff x="1549" y="1454"/>
            <a:chExt cx="3915" cy="1087"/>
          </a:xfrm>
        </p:grpSpPr>
        <p:sp>
          <p:nvSpPr>
            <p:cNvPr id="665637" name="Line 37"/>
            <p:cNvSpPr>
              <a:spLocks noChangeShapeType="1"/>
            </p:cNvSpPr>
            <p:nvPr/>
          </p:nvSpPr>
          <p:spPr bwMode="auto">
            <a:xfrm flipV="1">
              <a:off x="1549" y="1566"/>
              <a:ext cx="0" cy="97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39" name="Line 39"/>
            <p:cNvSpPr>
              <a:spLocks noChangeShapeType="1"/>
            </p:cNvSpPr>
            <p:nvPr/>
          </p:nvSpPr>
          <p:spPr bwMode="auto">
            <a:xfrm>
              <a:off x="1549" y="1657"/>
              <a:ext cx="922" cy="0"/>
            </a:xfrm>
            <a:prstGeom prst="line">
              <a:avLst/>
            </a:prstGeom>
            <a:noFill/>
            <a:ln w="1905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40" name="Text Box 40"/>
            <p:cNvSpPr txBox="1">
              <a:spLocks noChangeArrowheads="1"/>
            </p:cNvSpPr>
            <p:nvPr/>
          </p:nvSpPr>
          <p:spPr bwMode="auto">
            <a:xfrm>
              <a:off x="1752" y="1454"/>
              <a:ext cx="65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FontTx/>
                <a:buNone/>
              </a:pPr>
              <a:r>
                <a:rPr lang="en-US" altLang="de-DE"/>
                <a:t>100 ms</a:t>
              </a:r>
            </a:p>
          </p:txBody>
        </p:sp>
        <p:sp>
          <p:nvSpPr>
            <p:cNvPr id="665641" name="Text Box 41"/>
            <p:cNvSpPr txBox="1">
              <a:spLocks noChangeArrowheads="1"/>
            </p:cNvSpPr>
            <p:nvPr/>
          </p:nvSpPr>
          <p:spPr bwMode="auto">
            <a:xfrm>
              <a:off x="3069" y="1475"/>
              <a:ext cx="2395"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FontTx/>
                <a:buNone/>
              </a:pPr>
              <a:r>
                <a:rPr lang="en-US" altLang="de-DE"/>
                <a:t>60 W / 2 </a:t>
              </a:r>
              <a:r>
                <a:rPr lang="en-US" altLang="de-DE">
                  <a:sym typeface="Wingdings" pitchFamily="2" charset="2"/>
                </a:rPr>
                <a:t>     (global average)</a:t>
              </a:r>
            </a:p>
          </p:txBody>
        </p:sp>
        <p:sp>
          <p:nvSpPr>
            <p:cNvPr id="665676" name="Line 76"/>
            <p:cNvSpPr>
              <a:spLocks noChangeShapeType="1"/>
            </p:cNvSpPr>
            <p:nvPr/>
          </p:nvSpPr>
          <p:spPr bwMode="auto">
            <a:xfrm flipV="1">
              <a:off x="2473" y="1542"/>
              <a:ext cx="0" cy="975"/>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grpSp>
        <p:nvGrpSpPr>
          <p:cNvPr id="665684" name="Group 84"/>
          <p:cNvGrpSpPr>
            <a:grpSpLocks/>
          </p:cNvGrpSpPr>
          <p:nvPr/>
        </p:nvGrpSpPr>
        <p:grpSpPr bwMode="auto">
          <a:xfrm>
            <a:off x="1997129" y="2649103"/>
            <a:ext cx="6048375" cy="1211263"/>
            <a:chOff x="1507" y="1770"/>
            <a:chExt cx="3810" cy="763"/>
          </a:xfrm>
        </p:grpSpPr>
        <p:sp>
          <p:nvSpPr>
            <p:cNvPr id="665643" name="Line 43"/>
            <p:cNvSpPr>
              <a:spLocks noChangeShapeType="1"/>
            </p:cNvSpPr>
            <p:nvPr/>
          </p:nvSpPr>
          <p:spPr bwMode="auto">
            <a:xfrm>
              <a:off x="1549" y="1997"/>
              <a:ext cx="431" cy="0"/>
            </a:xfrm>
            <a:prstGeom prst="line">
              <a:avLst/>
            </a:prstGeom>
            <a:noFill/>
            <a:ln w="19050">
              <a:solidFill>
                <a:schemeClr val="tx1"/>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sp>
          <p:nvSpPr>
            <p:cNvPr id="665644" name="Text Box 44"/>
            <p:cNvSpPr txBox="1">
              <a:spLocks noChangeArrowheads="1"/>
            </p:cNvSpPr>
            <p:nvPr/>
          </p:nvSpPr>
          <p:spPr bwMode="auto">
            <a:xfrm>
              <a:off x="1507" y="1770"/>
              <a:ext cx="59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FontTx/>
                <a:buNone/>
              </a:pPr>
              <a:r>
                <a:rPr lang="en-US" altLang="de-DE"/>
                <a:t>600 </a:t>
              </a:r>
              <a:r>
                <a:rPr lang="en-US" altLang="de-DE">
                  <a:latin typeface="Symbol" pitchFamily="18" charset="2"/>
                </a:rPr>
                <a:t>m</a:t>
              </a:r>
              <a:r>
                <a:rPr lang="en-US" altLang="de-DE"/>
                <a:t>s</a:t>
              </a:r>
            </a:p>
          </p:txBody>
        </p:sp>
        <p:sp>
          <p:nvSpPr>
            <p:cNvPr id="665645" name="Text Box 45"/>
            <p:cNvSpPr txBox="1">
              <a:spLocks noChangeArrowheads="1"/>
            </p:cNvSpPr>
            <p:nvPr/>
          </p:nvSpPr>
          <p:spPr bwMode="auto">
            <a:xfrm>
              <a:off x="3046" y="1770"/>
              <a:ext cx="227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Tx/>
                <a:buFontTx/>
                <a:buNone/>
              </a:pPr>
              <a:r>
                <a:rPr lang="en-US" altLang="de-DE">
                  <a:solidFill>
                    <a:srgbClr val="FF6600"/>
                  </a:solidFill>
                </a:rPr>
                <a:t>10 kW </a:t>
              </a:r>
              <a:r>
                <a:rPr lang="en-US" altLang="de-DE">
                  <a:solidFill>
                    <a:srgbClr val="FF6600"/>
                  </a:solidFill>
                  <a:sym typeface="Webdings" pitchFamily="18" charset="2"/>
                </a:rPr>
                <a:t>        (train-averaged)</a:t>
              </a:r>
            </a:p>
          </p:txBody>
        </p:sp>
        <p:sp>
          <p:nvSpPr>
            <p:cNvPr id="665683" name="Line 83"/>
            <p:cNvSpPr>
              <a:spLocks noChangeShapeType="1"/>
            </p:cNvSpPr>
            <p:nvPr/>
          </p:nvSpPr>
          <p:spPr bwMode="auto">
            <a:xfrm flipH="1" flipV="1">
              <a:off x="1971" y="1975"/>
              <a:ext cx="0" cy="558"/>
            </a:xfrm>
            <a:prstGeom prst="line">
              <a:avLst/>
            </a:prstGeom>
            <a:noFill/>
            <a:ln w="952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e-DE"/>
            </a:p>
          </p:txBody>
        </p:sp>
      </p:grpSp>
      <p:sp>
        <p:nvSpPr>
          <p:cNvPr id="2" name="Text Placeholder 4">
            <a:extLst>
              <a:ext uri="{FF2B5EF4-FFF2-40B4-BE49-F238E27FC236}">
                <a16:creationId xmlns:a16="http://schemas.microsoft.com/office/drawing/2014/main" id="{9CE42E95-3EDC-01E2-2027-19EAF437DBEE}"/>
              </a:ext>
            </a:extLst>
          </p:cNvPr>
          <p:cNvSpPr txBox="1">
            <a:spLocks/>
          </p:cNvSpPr>
          <p:nvPr/>
        </p:nvSpPr>
        <p:spPr>
          <a:xfrm>
            <a:off x="8206276" y="1732757"/>
            <a:ext cx="3926785" cy="3879847"/>
          </a:xfrm>
          <a:prstGeom prst="rect">
            <a:avLst/>
          </a:prstGeom>
        </p:spPr>
        <p:txBody>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6400" indent="-356400"/>
            <a:r>
              <a:rPr lang="de-DE" dirty="0"/>
              <a:t>The European XFEL </a:t>
            </a:r>
            <a:br>
              <a:rPr lang="de-DE" dirty="0"/>
            </a:br>
            <a:r>
              <a:rPr lang="de-DE" dirty="0" err="1"/>
              <a:t>can</a:t>
            </a:r>
            <a:r>
              <a:rPr lang="de-DE" dirty="0"/>
              <a:t> </a:t>
            </a:r>
            <a:r>
              <a:rPr lang="de-DE" dirty="0" err="1"/>
              <a:t>produce</a:t>
            </a:r>
            <a:r>
              <a:rPr lang="de-DE" dirty="0"/>
              <a:t> </a:t>
            </a:r>
            <a:r>
              <a:rPr lang="de-DE" dirty="0" err="1"/>
              <a:t>up</a:t>
            </a:r>
            <a:r>
              <a:rPr lang="de-DE" dirty="0"/>
              <a:t> </a:t>
            </a:r>
            <a:r>
              <a:rPr lang="de-DE" dirty="0" err="1"/>
              <a:t>to</a:t>
            </a:r>
            <a:r>
              <a:rPr lang="de-DE" dirty="0"/>
              <a:t> </a:t>
            </a:r>
            <a:br>
              <a:rPr lang="de-DE" dirty="0"/>
            </a:br>
            <a:r>
              <a:rPr lang="de-DE" b="1" dirty="0"/>
              <a:t>27000 X-</a:t>
            </a:r>
            <a:r>
              <a:rPr lang="de-DE" b="1" dirty="0" err="1"/>
              <a:t>ray</a:t>
            </a:r>
            <a:r>
              <a:rPr lang="de-DE" b="1" dirty="0"/>
              <a:t> </a:t>
            </a:r>
            <a:r>
              <a:rPr lang="de-DE" b="1" dirty="0" err="1"/>
              <a:t>pulses</a:t>
            </a:r>
            <a:r>
              <a:rPr lang="de-DE" b="1" dirty="0"/>
              <a:t> / sec</a:t>
            </a:r>
          </a:p>
          <a:p>
            <a:pPr marL="356400" indent="-356400"/>
            <a:r>
              <a:rPr lang="de-DE" dirty="0" err="1"/>
              <a:t>Previous</a:t>
            </a:r>
            <a:r>
              <a:rPr lang="de-DE" dirty="0"/>
              <a:t> </a:t>
            </a:r>
            <a:r>
              <a:rPr lang="de-DE" dirty="0" err="1"/>
              <a:t>machines</a:t>
            </a:r>
            <a:r>
              <a:rPr lang="de-DE" dirty="0"/>
              <a:t> </a:t>
            </a:r>
            <a:r>
              <a:rPr lang="de-DE" dirty="0" err="1"/>
              <a:t>produced</a:t>
            </a:r>
            <a:r>
              <a:rPr lang="de-DE" dirty="0"/>
              <a:t> max. 120 </a:t>
            </a:r>
            <a:r>
              <a:rPr lang="de-DE" dirty="0" err="1"/>
              <a:t>pulses</a:t>
            </a:r>
            <a:r>
              <a:rPr lang="de-DE" dirty="0"/>
              <a:t> per </a:t>
            </a:r>
            <a:r>
              <a:rPr lang="de-DE" dirty="0" err="1"/>
              <a:t>second</a:t>
            </a:r>
            <a:endParaRPr lang="de-DE" dirty="0"/>
          </a:p>
          <a:p>
            <a:pPr marL="356400" indent="-356400"/>
            <a:r>
              <a:rPr lang="de-DE" dirty="0" err="1"/>
              <a:t>Bunch</a:t>
            </a:r>
            <a:r>
              <a:rPr lang="de-DE" dirty="0"/>
              <a:t> </a:t>
            </a:r>
            <a:r>
              <a:rPr lang="de-DE" dirty="0" err="1"/>
              <a:t>trains</a:t>
            </a:r>
            <a:r>
              <a:rPr lang="de-DE" dirty="0"/>
              <a:t>:</a:t>
            </a:r>
            <a:br>
              <a:rPr lang="de-DE" dirty="0"/>
            </a:br>
            <a:r>
              <a:rPr lang="de-DE" dirty="0"/>
              <a:t>4.5 MHz total </a:t>
            </a:r>
            <a:r>
              <a:rPr lang="de-DE" dirty="0" err="1"/>
              <a:t>repetition</a:t>
            </a:r>
            <a:r>
              <a:rPr lang="de-DE" dirty="0"/>
              <a:t> rate</a:t>
            </a:r>
          </a:p>
          <a:p>
            <a:pPr marL="0" algn="thaiDist">
              <a:lnSpc>
                <a:spcPct val="100000"/>
              </a:lnSpc>
              <a:spcBef>
                <a:spcPts val="0"/>
              </a:spcBef>
              <a:buFont typeface="Wingdings" pitchFamily="2" charset="2"/>
              <a:buChar char="Ø"/>
            </a:pPr>
            <a:endParaRPr lang="de-DE" dirty="0"/>
          </a:p>
          <a:p>
            <a:pPr marL="0" algn="thaiDist">
              <a:lnSpc>
                <a:spcPct val="100000"/>
              </a:lnSpc>
              <a:spcBef>
                <a:spcPts val="0"/>
              </a:spcBef>
              <a:buFont typeface="Wingdings" pitchFamily="2" charset="2"/>
              <a:buChar char="Ø"/>
            </a:pPr>
            <a:r>
              <a:rPr lang="de-DE" dirty="0"/>
              <a:t>More </a:t>
            </a:r>
            <a:r>
              <a:rPr lang="de-DE" dirty="0" err="1"/>
              <a:t>data</a:t>
            </a:r>
            <a:r>
              <a:rPr lang="de-DE" dirty="0"/>
              <a:t> at a </a:t>
            </a:r>
            <a:r>
              <a:rPr lang="de-DE" dirty="0" err="1"/>
              <a:t>faster</a:t>
            </a:r>
            <a:r>
              <a:rPr lang="de-DE" dirty="0"/>
              <a:t> frame rate</a:t>
            </a:r>
          </a:p>
          <a:p>
            <a:pPr marL="0" algn="thaiDist">
              <a:lnSpc>
                <a:spcPct val="100000"/>
              </a:lnSpc>
              <a:spcBef>
                <a:spcPts val="0"/>
              </a:spcBef>
              <a:buFont typeface="Wingdings" pitchFamily="2" charset="2"/>
              <a:buChar char="Ø"/>
            </a:pPr>
            <a:r>
              <a:rPr lang="de-DE" dirty="0" err="1"/>
              <a:t>less</a:t>
            </a:r>
            <a:r>
              <a:rPr lang="de-DE" dirty="0"/>
              <a:t> time </a:t>
            </a:r>
            <a:r>
              <a:rPr lang="de-DE" dirty="0" err="1"/>
              <a:t>needed</a:t>
            </a:r>
            <a:r>
              <a:rPr lang="de-DE" dirty="0"/>
              <a:t> </a:t>
            </a:r>
            <a:r>
              <a:rPr lang="de-DE" dirty="0" err="1"/>
              <a:t>for</a:t>
            </a:r>
            <a:r>
              <a:rPr lang="de-DE" dirty="0"/>
              <a:t> </a:t>
            </a:r>
            <a:r>
              <a:rPr lang="de-DE" dirty="0" err="1"/>
              <a:t>experiments</a:t>
            </a:r>
            <a:endParaRPr lang="de-DE" dirty="0"/>
          </a:p>
        </p:txBody>
      </p:sp>
    </p:spTree>
    <p:extLst>
      <p:ext uri="{BB962C8B-B14F-4D97-AF65-F5344CB8AC3E}">
        <p14:creationId xmlns:p14="http://schemas.microsoft.com/office/powerpoint/2010/main" val="36571993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6567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6568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6568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nodeType="clickEffect">
                                  <p:stCondLst>
                                    <p:cond delay="0"/>
                                  </p:stCondLst>
                                  <p:childTnLst>
                                    <p:set>
                                      <p:cBhvr>
                                        <p:cTn id="18" dur="1" fill="hold">
                                          <p:stCondLst>
                                            <p:cond delay="0"/>
                                          </p:stCondLst>
                                        </p:cTn>
                                        <p:tgtEl>
                                          <p:spTgt spid="665686"/>
                                        </p:tgtEl>
                                        <p:attrNameLst>
                                          <p:attrName>style.visibility</p:attrName>
                                        </p:attrNameLst>
                                      </p:cBhvr>
                                      <p:to>
                                        <p:strVal val="visible"/>
                                      </p:to>
                                    </p:set>
                                    <p:animEffect transition="in" filter="wipe(up)">
                                      <p:cBhvr>
                                        <p:cTn id="19" dur="500"/>
                                        <p:tgtEl>
                                          <p:spTgt spid="66568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1" fill="hold" nodeType="clickEffect">
                                  <p:stCondLst>
                                    <p:cond delay="0"/>
                                  </p:stCondLst>
                                  <p:childTnLst>
                                    <p:set>
                                      <p:cBhvr>
                                        <p:cTn id="23" dur="1" fill="hold">
                                          <p:stCondLst>
                                            <p:cond delay="0"/>
                                          </p:stCondLst>
                                        </p:cTn>
                                        <p:tgtEl>
                                          <p:spTgt spid="665672"/>
                                        </p:tgtEl>
                                        <p:attrNameLst>
                                          <p:attrName>style.visibility</p:attrName>
                                        </p:attrNameLst>
                                      </p:cBhvr>
                                      <p:to>
                                        <p:strVal val="visible"/>
                                      </p:to>
                                    </p:set>
                                    <p:animEffect transition="in" filter="wipe(up)">
                                      <p:cBhvr>
                                        <p:cTn id="24" dur="500"/>
                                        <p:tgtEl>
                                          <p:spTgt spid="66567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665673"/>
                                        </p:tgtEl>
                                        <p:attrNameLst>
                                          <p:attrName>style.visibility</p:attrName>
                                        </p:attrNameLst>
                                      </p:cBhvr>
                                      <p:to>
                                        <p:strVal val="visible"/>
                                      </p:to>
                                    </p:set>
                                    <p:animEffect transition="in" filter="wipe(left)">
                                      <p:cBhvr>
                                        <p:cTn id="29" dur="500"/>
                                        <p:tgtEl>
                                          <p:spTgt spid="66567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66567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70"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Beamline layout and experiment stations</a:t>
            </a:r>
          </a:p>
        </p:txBody>
      </p:sp>
      <p:pic>
        <p:nvPicPr>
          <p:cNvPr id="4" name="Picture 3">
            <a:extLst>
              <a:ext uri="{FF2B5EF4-FFF2-40B4-BE49-F238E27FC236}">
                <a16:creationId xmlns:a16="http://schemas.microsoft.com/office/drawing/2014/main" id="{AA292A74-C009-48B0-A521-E5D2F2BB77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189" y="1685556"/>
            <a:ext cx="10836000" cy="4628427"/>
          </a:xfrm>
          <a:prstGeom prst="rect">
            <a:avLst/>
          </a:prstGeom>
        </p:spPr>
      </p:pic>
    </p:spTree>
    <p:extLst>
      <p:ext uri="{BB962C8B-B14F-4D97-AF65-F5344CB8AC3E}">
        <p14:creationId xmlns:p14="http://schemas.microsoft.com/office/powerpoint/2010/main" val="948619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Scientific instruments</a:t>
            </a:r>
          </a:p>
        </p:txBody>
      </p:sp>
      <p:pic>
        <p:nvPicPr>
          <p:cNvPr id="7" name="Grafik 6">
            <a:extLst>
              <a:ext uri="{FF2B5EF4-FFF2-40B4-BE49-F238E27FC236}">
                <a16:creationId xmlns:a16="http://schemas.microsoft.com/office/drawing/2014/main" id="{E8960D4D-CAAD-4FE4-8B3B-869057C16D8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3888" y="2023943"/>
            <a:ext cx="2682000" cy="1921011"/>
          </a:xfrm>
          <a:prstGeom prst="rect">
            <a:avLst/>
          </a:prstGeom>
        </p:spPr>
      </p:pic>
      <p:pic>
        <p:nvPicPr>
          <p:cNvPr id="9" name="Grafik 8">
            <a:extLst>
              <a:ext uri="{FF2B5EF4-FFF2-40B4-BE49-F238E27FC236}">
                <a16:creationId xmlns:a16="http://schemas.microsoft.com/office/drawing/2014/main" id="{80895E63-6765-4153-978B-5D21235903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80965" y="3992426"/>
            <a:ext cx="2682000" cy="1920892"/>
          </a:xfrm>
          <a:prstGeom prst="rect">
            <a:avLst/>
          </a:prstGeom>
        </p:spPr>
      </p:pic>
      <p:pic>
        <p:nvPicPr>
          <p:cNvPr id="13" name="Grafik 12">
            <a:extLst>
              <a:ext uri="{FF2B5EF4-FFF2-40B4-BE49-F238E27FC236}">
                <a16:creationId xmlns:a16="http://schemas.microsoft.com/office/drawing/2014/main" id="{A3F2ED50-DA92-4EB8-A4E6-C3C4C24E49A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83963" y="2024063"/>
            <a:ext cx="2682000" cy="1920891"/>
          </a:xfrm>
          <a:prstGeom prst="rect">
            <a:avLst/>
          </a:prstGeom>
        </p:spPr>
      </p:pic>
      <p:pic>
        <p:nvPicPr>
          <p:cNvPr id="15" name="Grafik 14">
            <a:extLst>
              <a:ext uri="{FF2B5EF4-FFF2-40B4-BE49-F238E27FC236}">
                <a16:creationId xmlns:a16="http://schemas.microsoft.com/office/drawing/2014/main" id="{0407A11F-BE39-47C0-984D-B6F75153878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3888" y="3992547"/>
            <a:ext cx="2682000" cy="1920771"/>
          </a:xfrm>
          <a:prstGeom prst="rect">
            <a:avLst/>
          </a:prstGeom>
        </p:spPr>
      </p:pic>
      <p:pic>
        <p:nvPicPr>
          <p:cNvPr id="17" name="Grafik 16">
            <a:extLst>
              <a:ext uri="{FF2B5EF4-FFF2-40B4-BE49-F238E27FC236}">
                <a16:creationId xmlns:a16="http://schemas.microsoft.com/office/drawing/2014/main" id="{5528ADA8-871A-4904-84B5-9B725CAD771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144038" y="2023943"/>
            <a:ext cx="2682000" cy="1920892"/>
          </a:xfrm>
          <a:prstGeom prst="rect">
            <a:avLst/>
          </a:prstGeom>
        </p:spPr>
      </p:pic>
      <p:pic>
        <p:nvPicPr>
          <p:cNvPr id="19" name="Grafik 18">
            <a:extLst>
              <a:ext uri="{FF2B5EF4-FFF2-40B4-BE49-F238E27FC236}">
                <a16:creationId xmlns:a16="http://schemas.microsoft.com/office/drawing/2014/main" id="{B9FD6EC3-9347-461A-AAD4-FF81ABE73F4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144032" y="4058992"/>
            <a:ext cx="2682000" cy="1788000"/>
          </a:xfrm>
          <a:prstGeom prst="rect">
            <a:avLst/>
          </a:prstGeom>
        </p:spPr>
      </p:pic>
      <p:pic>
        <p:nvPicPr>
          <p:cNvPr id="11" name="Grafik 10">
            <a:extLst>
              <a:ext uri="{FF2B5EF4-FFF2-40B4-BE49-F238E27FC236}">
                <a16:creationId xmlns:a16="http://schemas.microsoft.com/office/drawing/2014/main" id="{8713E091-C9FC-4C8B-8667-AB10C69B175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904110" y="2023943"/>
            <a:ext cx="2682000" cy="1920891"/>
          </a:xfrm>
          <a:prstGeom prst="rect">
            <a:avLst/>
          </a:prstGeom>
        </p:spPr>
      </p:pic>
      <p:sp>
        <p:nvSpPr>
          <p:cNvPr id="29" name="Rechteck 28">
            <a:extLst>
              <a:ext uri="{FF2B5EF4-FFF2-40B4-BE49-F238E27FC236}">
                <a16:creationId xmlns:a16="http://schemas.microsoft.com/office/drawing/2014/main" id="{60A04562-979F-4DD6-A01A-B15BEB54271E}"/>
              </a:ext>
            </a:extLst>
          </p:cNvPr>
          <p:cNvSpPr/>
          <p:nvPr/>
        </p:nvSpPr>
        <p:spPr>
          <a:xfrm>
            <a:off x="623888" y="3731046"/>
            <a:ext cx="2682000" cy="213788"/>
          </a:xfrm>
          <a:prstGeom prst="rect">
            <a:avLst/>
          </a:prstGeom>
          <a:solidFill>
            <a:schemeClr val="accent6"/>
          </a:solidFill>
        </p:spPr>
        <p:txBody>
          <a:bodyPr rtlCol="0" anchor="ctr">
            <a:noAutofit/>
          </a:bodyPr>
          <a:lstStyle/>
          <a:p>
            <a:pPr algn="ctr">
              <a:lnSpc>
                <a:spcPct val="113000"/>
              </a:lnSpc>
            </a:pPr>
            <a:endParaRPr lang="de-DE" sz="1400" dirty="0" err="1"/>
          </a:p>
        </p:txBody>
      </p:sp>
      <p:sp>
        <p:nvSpPr>
          <p:cNvPr id="23" name="Textfeld 22">
            <a:extLst>
              <a:ext uri="{FF2B5EF4-FFF2-40B4-BE49-F238E27FC236}">
                <a16:creationId xmlns:a16="http://schemas.microsoft.com/office/drawing/2014/main" id="{68F8CCC6-BC38-466B-8D0F-248C83109C9D}"/>
              </a:ext>
            </a:extLst>
          </p:cNvPr>
          <p:cNvSpPr txBox="1"/>
          <p:nvPr/>
        </p:nvSpPr>
        <p:spPr>
          <a:xfrm>
            <a:off x="575851" y="3666915"/>
            <a:ext cx="2289778" cy="355180"/>
          </a:xfrm>
          <a:prstGeom prst="rect">
            <a:avLst/>
          </a:prstGeom>
          <a:noFill/>
        </p:spPr>
        <p:txBody>
          <a:bodyPr wrap="none" rtlCol="0">
            <a:noAutofit/>
          </a:bodyPr>
          <a:lstStyle/>
          <a:p>
            <a:pPr>
              <a:lnSpc>
                <a:spcPct val="112000"/>
              </a:lnSpc>
            </a:pPr>
            <a:r>
              <a:rPr lang="de-DE" sz="1400" b="1" dirty="0">
                <a:ln w="6350">
                  <a:noFill/>
                </a:ln>
              </a:rPr>
              <a:t>FXE </a:t>
            </a:r>
            <a:r>
              <a:rPr lang="de-DE" sz="1400" dirty="0">
                <a:ln w="6350">
                  <a:noFill/>
                </a:ln>
              </a:rPr>
              <a:t>(</a:t>
            </a:r>
            <a:r>
              <a:rPr lang="de-DE" sz="1400" dirty="0" err="1">
                <a:ln w="6350">
                  <a:noFill/>
                </a:ln>
              </a:rPr>
              <a:t>start</a:t>
            </a:r>
            <a:r>
              <a:rPr lang="de-DE" sz="1400" dirty="0">
                <a:ln w="6350">
                  <a:noFill/>
                </a:ln>
              </a:rPr>
              <a:t> Sep 2017)</a:t>
            </a:r>
          </a:p>
        </p:txBody>
      </p:sp>
      <p:sp>
        <p:nvSpPr>
          <p:cNvPr id="30" name="Rechteck 29">
            <a:extLst>
              <a:ext uri="{FF2B5EF4-FFF2-40B4-BE49-F238E27FC236}">
                <a16:creationId xmlns:a16="http://schemas.microsoft.com/office/drawing/2014/main" id="{724E9E74-F95D-4C34-982A-780BC52B2EAD}"/>
              </a:ext>
            </a:extLst>
          </p:cNvPr>
          <p:cNvSpPr/>
          <p:nvPr/>
        </p:nvSpPr>
        <p:spPr>
          <a:xfrm>
            <a:off x="3383960" y="3731046"/>
            <a:ext cx="2682000" cy="213788"/>
          </a:xfrm>
          <a:prstGeom prst="rect">
            <a:avLst/>
          </a:prstGeom>
          <a:solidFill>
            <a:schemeClr val="accent6"/>
          </a:solidFill>
        </p:spPr>
        <p:txBody>
          <a:bodyPr rtlCol="0" anchor="ctr">
            <a:noAutofit/>
          </a:bodyPr>
          <a:lstStyle/>
          <a:p>
            <a:pPr algn="ctr">
              <a:lnSpc>
                <a:spcPct val="113000"/>
              </a:lnSpc>
            </a:pPr>
            <a:endParaRPr lang="de-DE" sz="1400" dirty="0" err="1"/>
          </a:p>
        </p:txBody>
      </p:sp>
      <p:sp>
        <p:nvSpPr>
          <p:cNvPr id="22" name="Textfeld 21">
            <a:extLst>
              <a:ext uri="{FF2B5EF4-FFF2-40B4-BE49-F238E27FC236}">
                <a16:creationId xmlns:a16="http://schemas.microsoft.com/office/drawing/2014/main" id="{E8DE3133-4A52-484B-92DF-3C01047555B6}"/>
              </a:ext>
            </a:extLst>
          </p:cNvPr>
          <p:cNvSpPr txBox="1"/>
          <p:nvPr/>
        </p:nvSpPr>
        <p:spPr>
          <a:xfrm>
            <a:off x="3338918" y="3666915"/>
            <a:ext cx="2289778" cy="355180"/>
          </a:xfrm>
          <a:prstGeom prst="rect">
            <a:avLst/>
          </a:prstGeom>
          <a:noFill/>
        </p:spPr>
        <p:txBody>
          <a:bodyPr wrap="none" rtlCol="0">
            <a:noAutofit/>
          </a:bodyPr>
          <a:lstStyle/>
          <a:p>
            <a:pPr>
              <a:lnSpc>
                <a:spcPct val="112000"/>
              </a:lnSpc>
            </a:pPr>
            <a:r>
              <a:rPr lang="de-DE" sz="1400" b="1" dirty="0">
                <a:ln w="6350">
                  <a:noFill/>
                </a:ln>
              </a:rPr>
              <a:t>SPB/SFX </a:t>
            </a:r>
            <a:r>
              <a:rPr lang="de-DE" sz="1400" dirty="0">
                <a:ln w="6350">
                  <a:noFill/>
                </a:ln>
              </a:rPr>
              <a:t>(</a:t>
            </a:r>
            <a:r>
              <a:rPr lang="de-DE" sz="1400" dirty="0" err="1">
                <a:ln w="6350">
                  <a:noFill/>
                </a:ln>
              </a:rPr>
              <a:t>start</a:t>
            </a:r>
            <a:r>
              <a:rPr lang="de-DE" sz="1400" dirty="0">
                <a:ln w="6350">
                  <a:noFill/>
                </a:ln>
              </a:rPr>
              <a:t> Sep 2017)</a:t>
            </a:r>
          </a:p>
        </p:txBody>
      </p:sp>
      <p:sp>
        <p:nvSpPr>
          <p:cNvPr id="31" name="Rechteck 30">
            <a:extLst>
              <a:ext uri="{FF2B5EF4-FFF2-40B4-BE49-F238E27FC236}">
                <a16:creationId xmlns:a16="http://schemas.microsoft.com/office/drawing/2014/main" id="{6BFF4075-BFFE-4ABB-8663-526A9FA9109D}"/>
              </a:ext>
            </a:extLst>
          </p:cNvPr>
          <p:cNvSpPr/>
          <p:nvPr/>
        </p:nvSpPr>
        <p:spPr>
          <a:xfrm>
            <a:off x="6144032" y="3731046"/>
            <a:ext cx="2682000" cy="213788"/>
          </a:xfrm>
          <a:prstGeom prst="rect">
            <a:avLst/>
          </a:prstGeom>
          <a:solidFill>
            <a:schemeClr val="accent6"/>
          </a:solidFill>
        </p:spPr>
        <p:txBody>
          <a:bodyPr rtlCol="0" anchor="ctr">
            <a:noAutofit/>
          </a:bodyPr>
          <a:lstStyle/>
          <a:p>
            <a:pPr algn="ctr">
              <a:lnSpc>
                <a:spcPct val="113000"/>
              </a:lnSpc>
            </a:pPr>
            <a:endParaRPr lang="de-DE" sz="1400" dirty="0" err="1"/>
          </a:p>
        </p:txBody>
      </p:sp>
      <p:sp>
        <p:nvSpPr>
          <p:cNvPr id="24" name="Textfeld 23">
            <a:extLst>
              <a:ext uri="{FF2B5EF4-FFF2-40B4-BE49-F238E27FC236}">
                <a16:creationId xmlns:a16="http://schemas.microsoft.com/office/drawing/2014/main" id="{A4EF02D2-D8C2-4E4B-B9D3-C7044DF8BDFD}"/>
              </a:ext>
            </a:extLst>
          </p:cNvPr>
          <p:cNvSpPr txBox="1"/>
          <p:nvPr/>
        </p:nvSpPr>
        <p:spPr>
          <a:xfrm>
            <a:off x="6113949" y="3666915"/>
            <a:ext cx="1921020" cy="355180"/>
          </a:xfrm>
          <a:prstGeom prst="rect">
            <a:avLst/>
          </a:prstGeom>
          <a:noFill/>
        </p:spPr>
        <p:txBody>
          <a:bodyPr wrap="none" rtlCol="0">
            <a:noAutofit/>
          </a:bodyPr>
          <a:lstStyle/>
          <a:p>
            <a:pPr>
              <a:lnSpc>
                <a:spcPct val="112000"/>
              </a:lnSpc>
            </a:pPr>
            <a:r>
              <a:rPr lang="de-DE" sz="1400" b="1" dirty="0">
                <a:ln w="6350">
                  <a:noFill/>
                </a:ln>
              </a:rPr>
              <a:t>SCS </a:t>
            </a:r>
            <a:r>
              <a:rPr lang="de-DE" sz="1400" dirty="0">
                <a:ln w="6350">
                  <a:noFill/>
                </a:ln>
              </a:rPr>
              <a:t>(</a:t>
            </a:r>
            <a:r>
              <a:rPr lang="de-DE" sz="1400" dirty="0" err="1">
                <a:ln w="6350">
                  <a:noFill/>
                </a:ln>
              </a:rPr>
              <a:t>start</a:t>
            </a:r>
            <a:r>
              <a:rPr lang="de-DE" sz="1400" dirty="0">
                <a:ln w="6350">
                  <a:noFill/>
                </a:ln>
              </a:rPr>
              <a:t> Nov 2018)</a:t>
            </a:r>
          </a:p>
        </p:txBody>
      </p:sp>
      <p:sp>
        <p:nvSpPr>
          <p:cNvPr id="32" name="Rechteck 31">
            <a:extLst>
              <a:ext uri="{FF2B5EF4-FFF2-40B4-BE49-F238E27FC236}">
                <a16:creationId xmlns:a16="http://schemas.microsoft.com/office/drawing/2014/main" id="{019957D1-8A0E-416D-B8DE-7F33331F8F1C}"/>
              </a:ext>
            </a:extLst>
          </p:cNvPr>
          <p:cNvSpPr/>
          <p:nvPr/>
        </p:nvSpPr>
        <p:spPr>
          <a:xfrm>
            <a:off x="8904110" y="3731046"/>
            <a:ext cx="2682000" cy="213788"/>
          </a:xfrm>
          <a:prstGeom prst="rect">
            <a:avLst/>
          </a:prstGeom>
          <a:solidFill>
            <a:schemeClr val="accent6"/>
          </a:solidFill>
        </p:spPr>
        <p:txBody>
          <a:bodyPr rtlCol="0" anchor="ctr">
            <a:noAutofit/>
          </a:bodyPr>
          <a:lstStyle/>
          <a:p>
            <a:pPr algn="ctr">
              <a:lnSpc>
                <a:spcPct val="113000"/>
              </a:lnSpc>
            </a:pPr>
            <a:endParaRPr lang="de-DE" sz="1400" dirty="0" err="1"/>
          </a:p>
        </p:txBody>
      </p:sp>
      <p:sp>
        <p:nvSpPr>
          <p:cNvPr id="26" name="Textfeld 25">
            <a:extLst>
              <a:ext uri="{FF2B5EF4-FFF2-40B4-BE49-F238E27FC236}">
                <a16:creationId xmlns:a16="http://schemas.microsoft.com/office/drawing/2014/main" id="{CD59DA47-F036-49FD-B732-298AEF7E999D}"/>
              </a:ext>
            </a:extLst>
          </p:cNvPr>
          <p:cNvSpPr txBox="1"/>
          <p:nvPr/>
        </p:nvSpPr>
        <p:spPr>
          <a:xfrm>
            <a:off x="8873223" y="3666915"/>
            <a:ext cx="1959371" cy="355180"/>
          </a:xfrm>
          <a:prstGeom prst="rect">
            <a:avLst/>
          </a:prstGeom>
          <a:noFill/>
        </p:spPr>
        <p:txBody>
          <a:bodyPr wrap="none" rtlCol="0">
            <a:noAutofit/>
          </a:bodyPr>
          <a:lstStyle/>
          <a:p>
            <a:pPr>
              <a:lnSpc>
                <a:spcPct val="112000"/>
              </a:lnSpc>
            </a:pPr>
            <a:r>
              <a:rPr lang="de-DE" sz="1400" b="1" dirty="0">
                <a:ln w="6350">
                  <a:noFill/>
                </a:ln>
              </a:rPr>
              <a:t>SQS </a:t>
            </a:r>
            <a:r>
              <a:rPr lang="de-DE" sz="1400" dirty="0">
                <a:ln w="6350">
                  <a:noFill/>
                </a:ln>
              </a:rPr>
              <a:t>(</a:t>
            </a:r>
            <a:r>
              <a:rPr lang="de-DE" sz="1400" dirty="0" err="1">
                <a:ln w="6350">
                  <a:noFill/>
                </a:ln>
              </a:rPr>
              <a:t>start</a:t>
            </a:r>
            <a:r>
              <a:rPr lang="de-DE" sz="1400" dirty="0">
                <a:ln w="6350">
                  <a:noFill/>
                </a:ln>
              </a:rPr>
              <a:t> Nov 2018)</a:t>
            </a:r>
          </a:p>
        </p:txBody>
      </p:sp>
      <p:sp>
        <p:nvSpPr>
          <p:cNvPr id="33" name="Rechteck 32">
            <a:extLst>
              <a:ext uri="{FF2B5EF4-FFF2-40B4-BE49-F238E27FC236}">
                <a16:creationId xmlns:a16="http://schemas.microsoft.com/office/drawing/2014/main" id="{A8EDCA8C-571B-48BF-BFFB-0835613501CD}"/>
              </a:ext>
            </a:extLst>
          </p:cNvPr>
          <p:cNvSpPr/>
          <p:nvPr/>
        </p:nvSpPr>
        <p:spPr>
          <a:xfrm>
            <a:off x="6144032" y="5699650"/>
            <a:ext cx="2682000" cy="213788"/>
          </a:xfrm>
          <a:prstGeom prst="rect">
            <a:avLst/>
          </a:prstGeom>
          <a:solidFill>
            <a:schemeClr val="accent6"/>
          </a:solidFill>
        </p:spPr>
        <p:txBody>
          <a:bodyPr rtlCol="0" anchor="ctr">
            <a:noAutofit/>
          </a:bodyPr>
          <a:lstStyle/>
          <a:p>
            <a:pPr algn="ctr">
              <a:lnSpc>
                <a:spcPct val="113000"/>
              </a:lnSpc>
            </a:pPr>
            <a:endParaRPr lang="de-DE" sz="1400" dirty="0" err="1"/>
          </a:p>
        </p:txBody>
      </p:sp>
      <p:sp>
        <p:nvSpPr>
          <p:cNvPr id="27" name="Textfeld 26">
            <a:extLst>
              <a:ext uri="{FF2B5EF4-FFF2-40B4-BE49-F238E27FC236}">
                <a16:creationId xmlns:a16="http://schemas.microsoft.com/office/drawing/2014/main" id="{B96B67A0-E800-4700-9B4E-2F4104A562A6}"/>
              </a:ext>
            </a:extLst>
          </p:cNvPr>
          <p:cNvSpPr txBox="1"/>
          <p:nvPr/>
        </p:nvSpPr>
        <p:spPr>
          <a:xfrm>
            <a:off x="6111007" y="5628954"/>
            <a:ext cx="2201719" cy="355180"/>
          </a:xfrm>
          <a:prstGeom prst="rect">
            <a:avLst/>
          </a:prstGeom>
          <a:noFill/>
        </p:spPr>
        <p:txBody>
          <a:bodyPr wrap="none" rtlCol="0">
            <a:noAutofit/>
          </a:bodyPr>
          <a:lstStyle/>
          <a:p>
            <a:pPr>
              <a:lnSpc>
                <a:spcPct val="112000"/>
              </a:lnSpc>
            </a:pPr>
            <a:r>
              <a:rPr lang="de-DE" sz="1400" b="1" dirty="0">
                <a:ln w="6350">
                  <a:noFill/>
                </a:ln>
              </a:rPr>
              <a:t>SXP </a:t>
            </a:r>
            <a:r>
              <a:rPr lang="de-DE" sz="1400" dirty="0">
                <a:ln w="6350">
                  <a:noFill/>
                </a:ln>
              </a:rPr>
              <a:t>(</a:t>
            </a:r>
            <a:r>
              <a:rPr lang="de-DE" sz="1400" dirty="0" err="1">
                <a:ln w="6350">
                  <a:noFill/>
                </a:ln>
              </a:rPr>
              <a:t>start</a:t>
            </a:r>
            <a:r>
              <a:rPr lang="de-DE" sz="1400" dirty="0">
                <a:ln w="6350">
                  <a:noFill/>
                </a:ln>
              </a:rPr>
              <a:t> </a:t>
            </a:r>
            <a:r>
              <a:rPr lang="de-DE" sz="1400" dirty="0" err="1">
                <a:ln w="6350">
                  <a:noFill/>
                </a:ln>
              </a:rPr>
              <a:t>summer</a:t>
            </a:r>
            <a:r>
              <a:rPr lang="de-DE" sz="1400" dirty="0">
                <a:ln w="6350">
                  <a:noFill/>
                </a:ln>
              </a:rPr>
              <a:t> 2023)</a:t>
            </a:r>
          </a:p>
        </p:txBody>
      </p:sp>
      <p:sp>
        <p:nvSpPr>
          <p:cNvPr id="34" name="Rechteck 33">
            <a:extLst>
              <a:ext uri="{FF2B5EF4-FFF2-40B4-BE49-F238E27FC236}">
                <a16:creationId xmlns:a16="http://schemas.microsoft.com/office/drawing/2014/main" id="{EDB6734E-639B-44AC-A270-00BD36E96B23}"/>
              </a:ext>
            </a:extLst>
          </p:cNvPr>
          <p:cNvSpPr/>
          <p:nvPr/>
        </p:nvSpPr>
        <p:spPr>
          <a:xfrm>
            <a:off x="3380965" y="5699650"/>
            <a:ext cx="2682000" cy="213788"/>
          </a:xfrm>
          <a:prstGeom prst="rect">
            <a:avLst/>
          </a:prstGeom>
          <a:solidFill>
            <a:schemeClr val="accent6"/>
          </a:solidFill>
        </p:spPr>
        <p:txBody>
          <a:bodyPr rtlCol="0" anchor="ctr">
            <a:noAutofit/>
          </a:bodyPr>
          <a:lstStyle/>
          <a:p>
            <a:pPr algn="ctr">
              <a:lnSpc>
                <a:spcPct val="113000"/>
              </a:lnSpc>
            </a:pPr>
            <a:endParaRPr lang="de-DE" sz="1400" dirty="0" err="1"/>
          </a:p>
        </p:txBody>
      </p:sp>
      <p:sp>
        <p:nvSpPr>
          <p:cNvPr id="28" name="Textfeld 27">
            <a:extLst>
              <a:ext uri="{FF2B5EF4-FFF2-40B4-BE49-F238E27FC236}">
                <a16:creationId xmlns:a16="http://schemas.microsoft.com/office/drawing/2014/main" id="{DB6FC3D5-20C3-4B04-82A3-C25020C2678E}"/>
              </a:ext>
            </a:extLst>
          </p:cNvPr>
          <p:cNvSpPr txBox="1"/>
          <p:nvPr/>
        </p:nvSpPr>
        <p:spPr>
          <a:xfrm>
            <a:off x="3347935" y="5628954"/>
            <a:ext cx="1932817" cy="355180"/>
          </a:xfrm>
          <a:prstGeom prst="rect">
            <a:avLst/>
          </a:prstGeom>
          <a:noFill/>
        </p:spPr>
        <p:txBody>
          <a:bodyPr wrap="none" rtlCol="0">
            <a:noAutofit/>
          </a:bodyPr>
          <a:lstStyle/>
          <a:p>
            <a:pPr>
              <a:lnSpc>
                <a:spcPct val="112000"/>
              </a:lnSpc>
            </a:pPr>
            <a:r>
              <a:rPr lang="de-DE" sz="1400" b="1" dirty="0">
                <a:ln w="6350">
                  <a:noFill/>
                </a:ln>
              </a:rPr>
              <a:t>HED </a:t>
            </a:r>
            <a:r>
              <a:rPr lang="de-DE" sz="1400" dirty="0">
                <a:ln w="6350">
                  <a:noFill/>
                </a:ln>
              </a:rPr>
              <a:t>(</a:t>
            </a:r>
            <a:r>
              <a:rPr lang="de-DE" sz="1400" dirty="0" err="1">
                <a:ln w="6350">
                  <a:noFill/>
                </a:ln>
              </a:rPr>
              <a:t>start</a:t>
            </a:r>
            <a:r>
              <a:rPr lang="de-DE" sz="1400" dirty="0">
                <a:ln w="6350">
                  <a:noFill/>
                </a:ln>
              </a:rPr>
              <a:t> May 2019)</a:t>
            </a:r>
          </a:p>
        </p:txBody>
      </p:sp>
      <p:sp>
        <p:nvSpPr>
          <p:cNvPr id="35" name="Rechteck 34">
            <a:extLst>
              <a:ext uri="{FF2B5EF4-FFF2-40B4-BE49-F238E27FC236}">
                <a16:creationId xmlns:a16="http://schemas.microsoft.com/office/drawing/2014/main" id="{C737848D-A1A6-46B8-B877-1EB5C8A0CEBB}"/>
              </a:ext>
            </a:extLst>
          </p:cNvPr>
          <p:cNvSpPr/>
          <p:nvPr/>
        </p:nvSpPr>
        <p:spPr>
          <a:xfrm>
            <a:off x="623888" y="5699530"/>
            <a:ext cx="2682000" cy="213788"/>
          </a:xfrm>
          <a:prstGeom prst="rect">
            <a:avLst/>
          </a:prstGeom>
          <a:solidFill>
            <a:schemeClr val="accent6"/>
          </a:solidFill>
        </p:spPr>
        <p:txBody>
          <a:bodyPr rtlCol="0" anchor="ctr">
            <a:noAutofit/>
          </a:bodyPr>
          <a:lstStyle/>
          <a:p>
            <a:pPr algn="ctr">
              <a:lnSpc>
                <a:spcPct val="113000"/>
              </a:lnSpc>
            </a:pPr>
            <a:endParaRPr lang="de-DE" sz="1400" dirty="0" err="1"/>
          </a:p>
        </p:txBody>
      </p:sp>
      <p:sp>
        <p:nvSpPr>
          <p:cNvPr id="25" name="Textfeld 24">
            <a:extLst>
              <a:ext uri="{FF2B5EF4-FFF2-40B4-BE49-F238E27FC236}">
                <a16:creationId xmlns:a16="http://schemas.microsoft.com/office/drawing/2014/main" id="{D6645A80-D6C4-42CC-A013-DB62CA1BAD9D}"/>
              </a:ext>
            </a:extLst>
          </p:cNvPr>
          <p:cNvSpPr txBox="1"/>
          <p:nvPr/>
        </p:nvSpPr>
        <p:spPr>
          <a:xfrm>
            <a:off x="590858" y="5628954"/>
            <a:ext cx="1867518" cy="355180"/>
          </a:xfrm>
          <a:prstGeom prst="rect">
            <a:avLst/>
          </a:prstGeom>
          <a:noFill/>
        </p:spPr>
        <p:txBody>
          <a:bodyPr wrap="none" rtlCol="0">
            <a:noAutofit/>
          </a:bodyPr>
          <a:lstStyle/>
          <a:p>
            <a:pPr>
              <a:lnSpc>
                <a:spcPct val="112000"/>
              </a:lnSpc>
            </a:pPr>
            <a:r>
              <a:rPr lang="de-DE" sz="1400" b="1" dirty="0">
                <a:ln w="6350">
                  <a:noFill/>
                </a:ln>
              </a:rPr>
              <a:t>MID </a:t>
            </a:r>
            <a:r>
              <a:rPr lang="de-DE" sz="1400" dirty="0">
                <a:ln w="6350">
                  <a:noFill/>
                </a:ln>
              </a:rPr>
              <a:t>(</a:t>
            </a:r>
            <a:r>
              <a:rPr lang="de-DE" sz="1400" dirty="0" err="1">
                <a:ln w="6350">
                  <a:noFill/>
                </a:ln>
              </a:rPr>
              <a:t>start</a:t>
            </a:r>
            <a:r>
              <a:rPr lang="de-DE" sz="1400" dirty="0">
                <a:ln w="6350">
                  <a:noFill/>
                </a:ln>
              </a:rPr>
              <a:t> Apr 2019)</a:t>
            </a:r>
          </a:p>
        </p:txBody>
      </p:sp>
      <p:grpSp>
        <p:nvGrpSpPr>
          <p:cNvPr id="8" name="Gruppieren 7">
            <a:extLst>
              <a:ext uri="{FF2B5EF4-FFF2-40B4-BE49-F238E27FC236}">
                <a16:creationId xmlns:a16="http://schemas.microsoft.com/office/drawing/2014/main" id="{58FB42EE-1C9D-AE64-32DC-FFD82E146BB8}"/>
              </a:ext>
            </a:extLst>
          </p:cNvPr>
          <p:cNvGrpSpPr/>
          <p:nvPr/>
        </p:nvGrpSpPr>
        <p:grpSpPr>
          <a:xfrm>
            <a:off x="8873223" y="4058992"/>
            <a:ext cx="2727919" cy="1948125"/>
            <a:chOff x="8873223" y="4058992"/>
            <a:chExt cx="2727919" cy="1948125"/>
          </a:xfrm>
        </p:grpSpPr>
        <p:sp>
          <p:nvSpPr>
            <p:cNvPr id="6" name="Rechteck 5">
              <a:extLst>
                <a:ext uri="{FF2B5EF4-FFF2-40B4-BE49-F238E27FC236}">
                  <a16:creationId xmlns:a16="http://schemas.microsoft.com/office/drawing/2014/main" id="{6DBD1E3D-FEEB-1C72-C79A-C31542FCAE57}"/>
                </a:ext>
              </a:extLst>
            </p:cNvPr>
            <p:cNvSpPr/>
            <p:nvPr/>
          </p:nvSpPr>
          <p:spPr>
            <a:xfrm>
              <a:off x="8919142" y="4058992"/>
              <a:ext cx="2682000" cy="1592945"/>
            </a:xfrm>
            <a:prstGeom prst="rect">
              <a:avLst/>
            </a:prstGeom>
            <a:solidFill>
              <a:schemeClr val="accent6"/>
            </a:solidFill>
          </p:spPr>
          <p:txBody>
            <a:bodyPr rtlCol="0" anchor="ctr">
              <a:noAutofit/>
            </a:bodyPr>
            <a:lstStyle/>
            <a:p>
              <a:pPr algn="ctr">
                <a:lnSpc>
                  <a:spcPct val="113000"/>
                </a:lnSpc>
              </a:pPr>
              <a:endParaRPr lang="de-DE" sz="1400" dirty="0" err="1"/>
            </a:p>
          </p:txBody>
        </p:sp>
        <p:sp>
          <p:nvSpPr>
            <p:cNvPr id="4" name="Rechteck 3">
              <a:extLst>
                <a:ext uri="{FF2B5EF4-FFF2-40B4-BE49-F238E27FC236}">
                  <a16:creationId xmlns:a16="http://schemas.microsoft.com/office/drawing/2014/main" id="{15B01C50-4CA4-82CA-F077-3D976E947D75}"/>
                </a:ext>
              </a:extLst>
            </p:cNvPr>
            <p:cNvSpPr/>
            <p:nvPr/>
          </p:nvSpPr>
          <p:spPr>
            <a:xfrm>
              <a:off x="8919142" y="5714697"/>
              <a:ext cx="2682000" cy="213788"/>
            </a:xfrm>
            <a:prstGeom prst="rect">
              <a:avLst/>
            </a:prstGeom>
            <a:solidFill>
              <a:schemeClr val="accent6"/>
            </a:solidFill>
          </p:spPr>
          <p:txBody>
            <a:bodyPr rtlCol="0" anchor="ctr">
              <a:noAutofit/>
            </a:bodyPr>
            <a:lstStyle/>
            <a:p>
              <a:pPr algn="ctr">
                <a:lnSpc>
                  <a:spcPct val="113000"/>
                </a:lnSpc>
              </a:pPr>
              <a:endParaRPr lang="de-DE" sz="1400" dirty="0" err="1"/>
            </a:p>
          </p:txBody>
        </p:sp>
        <p:sp>
          <p:nvSpPr>
            <p:cNvPr id="5" name="Textfeld 4">
              <a:extLst>
                <a:ext uri="{FF2B5EF4-FFF2-40B4-BE49-F238E27FC236}">
                  <a16:creationId xmlns:a16="http://schemas.microsoft.com/office/drawing/2014/main" id="{CBFD0E2A-BE3B-E953-15E3-866E484B9724}"/>
                </a:ext>
              </a:extLst>
            </p:cNvPr>
            <p:cNvSpPr txBox="1"/>
            <p:nvPr/>
          </p:nvSpPr>
          <p:spPr>
            <a:xfrm>
              <a:off x="8873223" y="5651937"/>
              <a:ext cx="2201719" cy="355180"/>
            </a:xfrm>
            <a:prstGeom prst="rect">
              <a:avLst/>
            </a:prstGeom>
            <a:noFill/>
          </p:spPr>
          <p:txBody>
            <a:bodyPr wrap="none" rtlCol="0">
              <a:noAutofit/>
            </a:bodyPr>
            <a:lstStyle/>
            <a:p>
              <a:pPr>
                <a:lnSpc>
                  <a:spcPct val="112000"/>
                </a:lnSpc>
              </a:pPr>
              <a:r>
                <a:rPr lang="de-DE" sz="1400" b="1" dirty="0">
                  <a:ln w="6350">
                    <a:noFill/>
                  </a:ln>
                </a:rPr>
                <a:t>HXP </a:t>
              </a:r>
              <a:r>
                <a:rPr lang="de-DE" sz="1400" dirty="0">
                  <a:ln w="6350">
                    <a:noFill/>
                  </a:ln>
                </a:rPr>
                <a:t>(</a:t>
              </a:r>
              <a:r>
                <a:rPr lang="de-DE" sz="1400" dirty="0" err="1">
                  <a:ln w="6350">
                    <a:noFill/>
                  </a:ln>
                </a:rPr>
                <a:t>under</a:t>
              </a:r>
              <a:r>
                <a:rPr lang="de-DE" sz="1400" dirty="0">
                  <a:ln w="6350">
                    <a:noFill/>
                  </a:ln>
                </a:rPr>
                <a:t> </a:t>
              </a:r>
              <a:r>
                <a:rPr lang="de-DE" sz="1400" dirty="0" err="1">
                  <a:ln w="6350">
                    <a:noFill/>
                  </a:ln>
                </a:rPr>
                <a:t>construction</a:t>
              </a:r>
              <a:r>
                <a:rPr lang="de-DE" sz="1400" dirty="0">
                  <a:ln w="6350">
                    <a:noFill/>
                  </a:ln>
                </a:rPr>
                <a:t>)</a:t>
              </a:r>
            </a:p>
          </p:txBody>
        </p:sp>
        <p:pic>
          <p:nvPicPr>
            <p:cNvPr id="3" name="Grafik 2">
              <a:extLst>
                <a:ext uri="{FF2B5EF4-FFF2-40B4-BE49-F238E27FC236}">
                  <a16:creationId xmlns:a16="http://schemas.microsoft.com/office/drawing/2014/main" id="{58C37A4F-77B1-C4A1-CC4F-784358B61DF1}"/>
                </a:ext>
              </a:extLst>
            </p:cNvPr>
            <p:cNvPicPr>
              <a:picLocks noChangeAspect="1"/>
            </p:cNvPicPr>
            <p:nvPr/>
          </p:nvPicPr>
          <p:blipFill>
            <a:blip r:embed="rId9">
              <a:alphaModFix amt="53000"/>
            </a:blip>
            <a:stretch>
              <a:fillRect/>
            </a:stretch>
          </p:blipFill>
          <p:spPr>
            <a:xfrm>
              <a:off x="9588461" y="4267105"/>
              <a:ext cx="1343362" cy="1139822"/>
            </a:xfrm>
            <a:prstGeom prst="rect">
              <a:avLst/>
            </a:prstGeom>
            <a:solidFill>
              <a:schemeClr val="accent5"/>
            </a:solidFill>
          </p:spPr>
        </p:pic>
      </p:grpSp>
    </p:spTree>
    <p:extLst>
      <p:ext uri="{BB962C8B-B14F-4D97-AF65-F5344CB8AC3E}">
        <p14:creationId xmlns:p14="http://schemas.microsoft.com/office/powerpoint/2010/main" val="2876979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D8CEC9D-E59B-4B8C-A3FE-AB6641FCF8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4029" y="1344225"/>
            <a:ext cx="3489141" cy="2326094"/>
          </a:xfrm>
          <a:prstGeom prst="rect">
            <a:avLst/>
          </a:prstGeom>
        </p:spPr>
      </p:pic>
      <p:pic>
        <p:nvPicPr>
          <p:cNvPr id="13" name="Picture 12">
            <a:extLst>
              <a:ext uri="{FF2B5EF4-FFF2-40B4-BE49-F238E27FC236}">
                <a16:creationId xmlns:a16="http://schemas.microsoft.com/office/drawing/2014/main" id="{01CC31D6-5B1F-4D19-938E-71CE28D8769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rot="20704837">
            <a:off x="638947" y="1275194"/>
            <a:ext cx="1296000" cy="4002813"/>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C7B3893-04F4-4499-9E74-BF4B1AE8B00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783095">
            <a:off x="9002974" y="782887"/>
            <a:ext cx="2736000" cy="3648000"/>
          </a:xfrm>
          <a:prstGeom prst="rect">
            <a:avLst/>
          </a:prstGeom>
        </p:spPr>
      </p:pic>
      <p:sp>
        <p:nvSpPr>
          <p:cNvPr id="2" name="Title 1"/>
          <p:cNvSpPr>
            <a:spLocks noGrp="1"/>
          </p:cNvSpPr>
          <p:nvPr>
            <p:ph type="title"/>
          </p:nvPr>
        </p:nvSpPr>
        <p:spPr>
          <a:xfrm>
            <a:off x="514829" y="324282"/>
            <a:ext cx="11085103" cy="780540"/>
          </a:xfrm>
        </p:spPr>
        <p:txBody>
          <a:bodyPr/>
          <a:lstStyle/>
          <a:p>
            <a:r>
              <a:rPr lang="de-DE" sz="2600" dirty="0"/>
              <a:t>2022: Five </a:t>
            </a:r>
            <a:r>
              <a:rPr lang="de-DE" sz="2600" dirty="0" err="1"/>
              <a:t>years</a:t>
            </a:r>
            <a:r>
              <a:rPr lang="de-DE" sz="2600" dirty="0"/>
              <a:t> </a:t>
            </a:r>
            <a:r>
              <a:rPr lang="de-DE" sz="2600" dirty="0" err="1"/>
              <a:t>of</a:t>
            </a:r>
            <a:r>
              <a:rPr lang="de-DE" sz="2600" dirty="0"/>
              <a:t> </a:t>
            </a:r>
            <a:r>
              <a:rPr lang="de-DE" sz="2600" dirty="0" err="1"/>
              <a:t>user</a:t>
            </a:r>
            <a:r>
              <a:rPr lang="de-DE" sz="2600" dirty="0"/>
              <a:t> </a:t>
            </a:r>
            <a:r>
              <a:rPr lang="de-DE" sz="2600" dirty="0" err="1"/>
              <a:t>operation</a:t>
            </a:r>
            <a:r>
              <a:rPr lang="de-DE" sz="2600" dirty="0"/>
              <a:t> &amp; Inauguration </a:t>
            </a:r>
            <a:r>
              <a:rPr lang="de-DE" sz="2600" dirty="0" err="1"/>
              <a:t>of</a:t>
            </a:r>
            <a:r>
              <a:rPr lang="de-DE" sz="2600" dirty="0"/>
              <a:t> SXP</a:t>
            </a:r>
            <a:endParaRPr lang="en-GB" sz="2600" dirty="0"/>
          </a:p>
        </p:txBody>
      </p:sp>
      <p:sp>
        <p:nvSpPr>
          <p:cNvPr id="4" name="AutoShape 2" descr="https://mail.desy.de/service/home/~/?auth=co&amp;loc=en_GB&amp;id=442818&amp;part=3">
            <a:extLst>
              <a:ext uri="{FF2B5EF4-FFF2-40B4-BE49-F238E27FC236}">
                <a16:creationId xmlns:a16="http://schemas.microsoft.com/office/drawing/2014/main" id="{10B9683A-9356-483D-B8C5-B78390A505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2" name="Picture 11">
            <a:extLst>
              <a:ext uri="{FF2B5EF4-FFF2-40B4-BE49-F238E27FC236}">
                <a16:creationId xmlns:a16="http://schemas.microsoft.com/office/drawing/2014/main" id="{93A876D7-47A8-4EC9-9BE0-3530AED972E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rot="277769">
            <a:off x="4514633" y="4356547"/>
            <a:ext cx="3600000" cy="2139950"/>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6C9B7168-EDF8-42E0-836F-A85C90FA4E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3095" y="1741119"/>
            <a:ext cx="3796527" cy="2135546"/>
          </a:xfrm>
          <a:prstGeom prst="rect">
            <a:avLst/>
          </a:prstGeom>
        </p:spPr>
      </p:pic>
      <p:pic>
        <p:nvPicPr>
          <p:cNvPr id="6" name="Picture 5">
            <a:extLst>
              <a:ext uri="{FF2B5EF4-FFF2-40B4-BE49-F238E27FC236}">
                <a16:creationId xmlns:a16="http://schemas.microsoft.com/office/drawing/2014/main" id="{52A1B3D6-C829-41C4-99C8-44C462AFBD2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9913" y="3230824"/>
            <a:ext cx="4776360" cy="3184240"/>
          </a:xfrm>
          <a:prstGeom prst="rect">
            <a:avLst/>
          </a:prstGeom>
        </p:spPr>
      </p:pic>
      <p:pic>
        <p:nvPicPr>
          <p:cNvPr id="9" name="Picture 8">
            <a:extLst>
              <a:ext uri="{FF2B5EF4-FFF2-40B4-BE49-F238E27FC236}">
                <a16:creationId xmlns:a16="http://schemas.microsoft.com/office/drawing/2014/main" id="{7FCEDB89-BA4D-484C-9D1E-F5D705300F1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08842" y="3984766"/>
            <a:ext cx="3645449" cy="2430298"/>
          </a:xfrm>
          <a:prstGeom prst="rect">
            <a:avLst/>
          </a:prstGeom>
        </p:spPr>
      </p:pic>
    </p:spTree>
    <p:extLst>
      <p:ext uri="{BB962C8B-B14F-4D97-AF65-F5344CB8AC3E}">
        <p14:creationId xmlns:p14="http://schemas.microsoft.com/office/powerpoint/2010/main" val="34149086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7A886-C9A8-43E9-AAB4-19F1F2888DA3}"/>
              </a:ext>
            </a:extLst>
          </p:cNvPr>
          <p:cNvSpPr>
            <a:spLocks noGrp="1"/>
          </p:cNvSpPr>
          <p:nvPr>
            <p:ph type="title"/>
          </p:nvPr>
        </p:nvSpPr>
        <p:spPr/>
        <p:txBody>
          <a:bodyPr/>
          <a:lstStyle/>
          <a:p>
            <a:r>
              <a:rPr lang="en-GB" dirty="0"/>
              <a:t>A user facility</a:t>
            </a:r>
            <a:endParaRPr lang="en-US" dirty="0"/>
          </a:p>
        </p:txBody>
      </p:sp>
      <p:sp>
        <p:nvSpPr>
          <p:cNvPr id="3" name="Content Placeholder 2">
            <a:extLst>
              <a:ext uri="{FF2B5EF4-FFF2-40B4-BE49-F238E27FC236}">
                <a16:creationId xmlns:a16="http://schemas.microsoft.com/office/drawing/2014/main" id="{B5C0CE6D-4E65-4BF3-AECE-30D399D485E6}"/>
              </a:ext>
            </a:extLst>
          </p:cNvPr>
          <p:cNvSpPr>
            <a:spLocks noGrp="1"/>
          </p:cNvSpPr>
          <p:nvPr>
            <p:ph idx="1"/>
          </p:nvPr>
        </p:nvSpPr>
        <p:spPr>
          <a:xfrm>
            <a:off x="623889" y="2024064"/>
            <a:ext cx="4601254" cy="3889375"/>
          </a:xfrm>
        </p:spPr>
        <p:txBody>
          <a:bodyPr/>
          <a:lstStyle/>
          <a:p>
            <a:pPr>
              <a:defRPr/>
            </a:pPr>
            <a:r>
              <a:rPr lang="en-US" dirty="0"/>
              <a:t>European XFEL is a research facility open for </a:t>
            </a:r>
            <a:r>
              <a:rPr lang="en-US" b="1" dirty="0"/>
              <a:t>users from around the world</a:t>
            </a:r>
            <a:endParaRPr lang="en-US" dirty="0"/>
          </a:p>
          <a:p>
            <a:pPr lvl="1">
              <a:lnSpc>
                <a:spcPct val="112000"/>
              </a:lnSpc>
              <a:defRPr/>
            </a:pPr>
            <a:r>
              <a:rPr lang="en-US" dirty="0"/>
              <a:t>One experiment takes about 3-5 days </a:t>
            </a:r>
          </a:p>
          <a:p>
            <a:pPr lvl="1">
              <a:lnSpc>
                <a:spcPct val="112000"/>
              </a:lnSpc>
              <a:defRPr/>
            </a:pPr>
            <a:r>
              <a:rPr lang="en-US" dirty="0">
                <a:cs typeface="Arial"/>
              </a:rPr>
              <a:t>~ 100 experiments/year</a:t>
            </a:r>
            <a:endParaRPr lang="en-US" dirty="0"/>
          </a:p>
          <a:p>
            <a:pPr lvl="1">
              <a:lnSpc>
                <a:spcPct val="112000"/>
              </a:lnSpc>
              <a:defRPr/>
            </a:pPr>
            <a:r>
              <a:rPr lang="en-US" b="1" dirty="0">
                <a:cs typeface="Arial"/>
              </a:rPr>
              <a:t>Topics defined by the user</a:t>
            </a:r>
            <a:endParaRPr lang="en-US" b="1" dirty="0"/>
          </a:p>
          <a:p>
            <a:pPr>
              <a:defRPr/>
            </a:pPr>
            <a:r>
              <a:rPr lang="en-US" dirty="0"/>
              <a:t>To gain access:</a:t>
            </a:r>
            <a:endParaRPr lang="en-US" sz="100" dirty="0"/>
          </a:p>
          <a:p>
            <a:pPr lvl="1">
              <a:defRPr/>
            </a:pPr>
            <a:r>
              <a:rPr lang="en-US" dirty="0"/>
              <a:t>Research groups write proposals</a:t>
            </a:r>
          </a:p>
          <a:p>
            <a:pPr lvl="1">
              <a:defRPr/>
            </a:pPr>
            <a:r>
              <a:rPr lang="en-US" dirty="0"/>
              <a:t>Panels of experts review the proposals</a:t>
            </a:r>
          </a:p>
          <a:p>
            <a:pPr lvl="1">
              <a:defRPr/>
            </a:pPr>
            <a:r>
              <a:rPr lang="en-US" b="1" dirty="0"/>
              <a:t>Selection based on excellence</a:t>
            </a:r>
            <a:endParaRPr lang="en-US" dirty="0"/>
          </a:p>
          <a:p>
            <a:pPr lvl="1">
              <a:defRPr/>
            </a:pPr>
            <a:r>
              <a:rPr lang="en-US" dirty="0"/>
              <a:t>European XFEL scientists and engineers support the users</a:t>
            </a:r>
          </a:p>
        </p:txBody>
      </p:sp>
      <p:pic>
        <p:nvPicPr>
          <p:cNvPr id="4" name="IMG_4244.jpg">
            <a:extLst>
              <a:ext uri="{FF2B5EF4-FFF2-40B4-BE49-F238E27FC236}">
                <a16:creationId xmlns:a16="http://schemas.microsoft.com/office/drawing/2014/main" id="{CB61ED05-DA76-4EB7-A1EE-E2CAF2FBD178}"/>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8095115" y="807739"/>
            <a:ext cx="3868830" cy="2516256"/>
          </a:xfrm>
          <a:prstGeom prst="rect">
            <a:avLst/>
          </a:prstGeom>
          <a:ln w="12700">
            <a:miter lim="400000"/>
          </a:ln>
        </p:spPr>
      </p:pic>
      <p:pic>
        <p:nvPicPr>
          <p:cNvPr id="5" name="Picture 4">
            <a:extLst>
              <a:ext uri="{FF2B5EF4-FFF2-40B4-BE49-F238E27FC236}">
                <a16:creationId xmlns:a16="http://schemas.microsoft.com/office/drawing/2014/main" id="{DC06BD54-44A1-48E8-A80E-F8A58632CD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5454169" y="670445"/>
            <a:ext cx="2671439" cy="2012466"/>
          </a:xfrm>
          <a:prstGeom prst="rect">
            <a:avLst/>
          </a:prstGeom>
          <a:noFill/>
          <a:ln>
            <a:noFill/>
          </a:ln>
        </p:spPr>
      </p:pic>
      <p:pic>
        <p:nvPicPr>
          <p:cNvPr id="6" name="Picture 2" descr="C:\Users\feidenha\Documents\Robert F\XFEL_talks\UM2020\2019-06-01_SCS-user-run-Hagstroem_0059.jpg">
            <a:extLst>
              <a:ext uri="{FF2B5EF4-FFF2-40B4-BE49-F238E27FC236}">
                <a16:creationId xmlns:a16="http://schemas.microsoft.com/office/drawing/2014/main" id="{32E72850-D10B-4867-9C37-20AC63E0EA0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p:blipFill>
        <p:spPr bwMode="auto">
          <a:xfrm>
            <a:off x="5454169" y="2604510"/>
            <a:ext cx="3669734" cy="2446489"/>
          </a:xfrm>
          <a:prstGeom prst="rect">
            <a:avLst/>
          </a:prstGeom>
          <a:noFill/>
        </p:spPr>
      </p:pic>
      <p:pic>
        <p:nvPicPr>
          <p:cNvPr id="7" name="Picture 3">
            <a:extLst>
              <a:ext uri="{FF2B5EF4-FFF2-40B4-BE49-F238E27FC236}">
                <a16:creationId xmlns:a16="http://schemas.microsoft.com/office/drawing/2014/main" id="{E7914124-0DA0-4DE2-98C6-07AA70B05B2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p:blipFill>
        <p:spPr bwMode="auto">
          <a:xfrm>
            <a:off x="8516200" y="4354659"/>
            <a:ext cx="3443076" cy="2294737"/>
          </a:xfrm>
          <a:prstGeom prst="rect">
            <a:avLst/>
          </a:prstGeom>
          <a:noFill/>
          <a:ln>
            <a:noFill/>
          </a:ln>
        </p:spPr>
      </p:pic>
      <p:pic>
        <p:nvPicPr>
          <p:cNvPr id="8" name="Picture 2" descr="2019-03-21_XFEL-user-run-Grisenti_0040.jpg">
            <a:extLst>
              <a:ext uri="{FF2B5EF4-FFF2-40B4-BE49-F238E27FC236}">
                <a16:creationId xmlns:a16="http://schemas.microsoft.com/office/drawing/2014/main" id="{02EEF443-50BF-437A-85FE-F6DCBEEEACC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p:blipFill>
        <p:spPr bwMode="auto">
          <a:xfrm>
            <a:off x="9123903" y="2701631"/>
            <a:ext cx="2835112" cy="1890306"/>
          </a:xfrm>
          <a:prstGeom prst="rect">
            <a:avLst/>
          </a:prstGeom>
          <a:noFill/>
        </p:spPr>
      </p:pic>
      <p:pic>
        <p:nvPicPr>
          <p:cNvPr id="9" name="Picture 2" descr="2019-03-21_XFEL-user-run-Grisenti_0033.jpg">
            <a:extLst>
              <a:ext uri="{FF2B5EF4-FFF2-40B4-BE49-F238E27FC236}">
                <a16:creationId xmlns:a16="http://schemas.microsoft.com/office/drawing/2014/main" id="{972C0222-8707-4921-86CF-3381F5C5B11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p:blipFill>
        <p:spPr bwMode="auto">
          <a:xfrm>
            <a:off x="6669464" y="5050999"/>
            <a:ext cx="2410135" cy="1606953"/>
          </a:xfrm>
          <a:prstGeom prst="rect">
            <a:avLst/>
          </a:prstGeom>
          <a:noFill/>
        </p:spPr>
      </p:pic>
      <p:pic>
        <p:nvPicPr>
          <p:cNvPr id="10" name="Picture 5">
            <a:extLst>
              <a:ext uri="{FF2B5EF4-FFF2-40B4-BE49-F238E27FC236}">
                <a16:creationId xmlns:a16="http://schemas.microsoft.com/office/drawing/2014/main" id="{311D19C5-9AC3-4067-941B-DBF88495263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p:blipFill>
        <p:spPr bwMode="auto">
          <a:xfrm>
            <a:off x="5464217" y="5050999"/>
            <a:ext cx="2398272" cy="1598397"/>
          </a:xfrm>
          <a:prstGeom prst="rect">
            <a:avLst/>
          </a:prstGeom>
          <a:noFill/>
          <a:ln>
            <a:noFill/>
          </a:ln>
        </p:spPr>
      </p:pic>
    </p:spTree>
    <p:extLst>
      <p:ext uri="{BB962C8B-B14F-4D97-AF65-F5344CB8AC3E}">
        <p14:creationId xmlns:p14="http://schemas.microsoft.com/office/powerpoint/2010/main" val="1264565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8BD675C-857A-F38A-C590-813D8E5F7689}"/>
              </a:ext>
            </a:extLst>
          </p:cNvPr>
          <p:cNvSpPr>
            <a:spLocks noGrp="1"/>
          </p:cNvSpPr>
          <p:nvPr>
            <p:ph type="title"/>
          </p:nvPr>
        </p:nvSpPr>
        <p:spPr/>
        <p:txBody>
          <a:bodyPr/>
          <a:lstStyle/>
          <a:p>
            <a:r>
              <a:rPr lang="de-DE" dirty="0"/>
              <a:t>The </a:t>
            </a:r>
            <a:r>
              <a:rPr lang="de-DE" dirty="0" err="1"/>
              <a:t>campus</a:t>
            </a:r>
            <a:r>
              <a:rPr lang="de-DE" dirty="0"/>
              <a:t> and </a:t>
            </a:r>
            <a:r>
              <a:rPr lang="de-DE" dirty="0" err="1"/>
              <a:t>tours</a:t>
            </a:r>
            <a:endParaRPr lang="de-DE" dirty="0"/>
          </a:p>
        </p:txBody>
      </p:sp>
    </p:spTree>
    <p:extLst>
      <p:ext uri="{BB962C8B-B14F-4D97-AF65-F5344CB8AC3E}">
        <p14:creationId xmlns:p14="http://schemas.microsoft.com/office/powerpoint/2010/main" val="3301250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86451FB9-F746-704C-8A7A-F83522FC179B}"/>
              </a:ext>
            </a:extLst>
          </p:cNvPr>
          <p:cNvPicPr>
            <a:picLocks noChangeAspect="1"/>
          </p:cNvPicPr>
          <p:nvPr/>
        </p:nvPicPr>
        <p:blipFill>
          <a:blip r:embed="rId2"/>
          <a:srcRect t="4778" b="21836"/>
          <a:stretch>
            <a:fillRect/>
          </a:stretch>
        </p:blipFill>
        <p:spPr>
          <a:xfrm>
            <a:off x="0" y="0"/>
            <a:ext cx="12192000" cy="6858000"/>
          </a:xfrm>
          <a:prstGeom prst="rect">
            <a:avLst/>
          </a:prstGeom>
        </p:spPr>
      </p:pic>
    </p:spTree>
    <p:extLst>
      <p:ext uri="{BB962C8B-B14F-4D97-AF65-F5344CB8AC3E}">
        <p14:creationId xmlns:p14="http://schemas.microsoft.com/office/powerpoint/2010/main" val="3642389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004C7-5263-30B0-1250-12A9734A7F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0370C6A-9152-A40D-37C3-F993163C5DCF}"/>
              </a:ext>
            </a:extLst>
          </p:cNvPr>
          <p:cNvSpPr>
            <a:spLocks noGrp="1"/>
          </p:cNvSpPr>
          <p:nvPr>
            <p:ph type="title"/>
          </p:nvPr>
        </p:nvSpPr>
        <p:spPr/>
        <p:txBody>
          <a:bodyPr/>
          <a:lstStyle/>
          <a:p>
            <a:r>
              <a:rPr lang="de-DE" dirty="0"/>
              <a:t>Smoking, </a:t>
            </a:r>
            <a:r>
              <a:rPr lang="de-DE" dirty="0" err="1"/>
              <a:t>alcohol</a:t>
            </a:r>
            <a:r>
              <a:rPr lang="de-DE" dirty="0"/>
              <a:t>, and </a:t>
            </a:r>
            <a:r>
              <a:rPr lang="de-DE" dirty="0" err="1"/>
              <a:t>intoxicating</a:t>
            </a:r>
            <a:r>
              <a:rPr lang="de-DE" dirty="0"/>
              <a:t> </a:t>
            </a:r>
            <a:r>
              <a:rPr lang="de-DE" dirty="0" err="1"/>
              <a:t>substances</a:t>
            </a:r>
            <a:endParaRPr lang="de-DE" dirty="0"/>
          </a:p>
        </p:txBody>
      </p:sp>
      <p:sp>
        <p:nvSpPr>
          <p:cNvPr id="11" name="Inhaltsplatzhalter 10">
            <a:extLst>
              <a:ext uri="{FF2B5EF4-FFF2-40B4-BE49-F238E27FC236}">
                <a16:creationId xmlns:a16="http://schemas.microsoft.com/office/drawing/2014/main" id="{B839DBC9-A75A-B9CD-97D8-562464BBC981}"/>
              </a:ext>
            </a:extLst>
          </p:cNvPr>
          <p:cNvSpPr>
            <a:spLocks noGrp="1"/>
          </p:cNvSpPr>
          <p:nvPr>
            <p:ph idx="1"/>
          </p:nvPr>
        </p:nvSpPr>
        <p:spPr/>
        <p:txBody>
          <a:bodyPr/>
          <a:lstStyle/>
          <a:p>
            <a:r>
              <a:rPr lang="de-DE" dirty="0"/>
              <a:t>Smoking, </a:t>
            </a:r>
            <a:r>
              <a:rPr lang="de-DE" dirty="0" err="1"/>
              <a:t>alcohol</a:t>
            </a:r>
            <a:r>
              <a:rPr lang="de-DE" dirty="0"/>
              <a:t> </a:t>
            </a:r>
            <a:r>
              <a:rPr lang="de-DE" dirty="0" err="1"/>
              <a:t>or</a:t>
            </a:r>
            <a:r>
              <a:rPr lang="de-DE" dirty="0"/>
              <a:t> </a:t>
            </a:r>
            <a:r>
              <a:rPr lang="de-DE" dirty="0" err="1"/>
              <a:t>other</a:t>
            </a:r>
            <a:r>
              <a:rPr lang="de-DE" dirty="0"/>
              <a:t> </a:t>
            </a:r>
            <a:r>
              <a:rPr lang="de-DE" dirty="0" err="1"/>
              <a:t>drugs</a:t>
            </a:r>
            <a:r>
              <a:rPr lang="de-DE" dirty="0"/>
              <a:t> </a:t>
            </a:r>
            <a:br>
              <a:rPr lang="de-DE" dirty="0"/>
            </a:br>
            <a:r>
              <a:rPr lang="de-DE" dirty="0" err="1"/>
              <a:t>may</a:t>
            </a:r>
            <a:r>
              <a:rPr lang="de-DE" dirty="0"/>
              <a:t> </a:t>
            </a:r>
            <a:r>
              <a:rPr lang="de-DE" dirty="0" err="1"/>
              <a:t>impede</a:t>
            </a:r>
            <a:r>
              <a:rPr lang="de-DE" dirty="0"/>
              <a:t> </a:t>
            </a:r>
            <a:r>
              <a:rPr lang="de-DE" dirty="0" err="1"/>
              <a:t>your</a:t>
            </a:r>
            <a:r>
              <a:rPr lang="de-DE" dirty="0"/>
              <a:t> </a:t>
            </a:r>
            <a:r>
              <a:rPr lang="de-DE" dirty="0" err="1"/>
              <a:t>ability</a:t>
            </a:r>
            <a:r>
              <a:rPr lang="de-DE" dirty="0"/>
              <a:t> </a:t>
            </a:r>
            <a:r>
              <a:rPr lang="de-DE" dirty="0" err="1"/>
              <a:t>to</a:t>
            </a:r>
            <a:r>
              <a:rPr lang="de-DE" dirty="0"/>
              <a:t> </a:t>
            </a:r>
            <a:r>
              <a:rPr lang="de-DE" dirty="0" err="1"/>
              <a:t>work</a:t>
            </a:r>
            <a:r>
              <a:rPr lang="de-DE" dirty="0"/>
              <a:t>.</a:t>
            </a:r>
          </a:p>
          <a:p>
            <a:r>
              <a:rPr lang="de-DE" dirty="0"/>
              <a:t>Working </a:t>
            </a:r>
            <a:r>
              <a:rPr lang="de-DE" dirty="0" err="1"/>
              <a:t>while</a:t>
            </a:r>
            <a:r>
              <a:rPr lang="de-DE" dirty="0"/>
              <a:t> </a:t>
            </a:r>
            <a:r>
              <a:rPr lang="de-DE" dirty="0" err="1"/>
              <a:t>intoxicated</a:t>
            </a:r>
            <a:r>
              <a:rPr lang="de-DE" dirty="0"/>
              <a:t> </a:t>
            </a:r>
            <a:r>
              <a:rPr lang="de-DE" dirty="0" err="1"/>
              <a:t>is</a:t>
            </a:r>
            <a:r>
              <a:rPr lang="de-DE" dirty="0"/>
              <a:t> not </a:t>
            </a:r>
            <a:r>
              <a:rPr lang="de-DE" dirty="0" err="1"/>
              <a:t>allowed</a:t>
            </a:r>
            <a:r>
              <a:rPr lang="de-DE" dirty="0"/>
              <a:t> </a:t>
            </a:r>
            <a:br>
              <a:rPr lang="de-DE" dirty="0"/>
            </a:br>
            <a:r>
              <a:rPr lang="de-DE" dirty="0"/>
              <a:t>(</a:t>
            </a:r>
            <a:r>
              <a:rPr lang="de-DE" dirty="0" err="1"/>
              <a:t>no</a:t>
            </a:r>
            <a:r>
              <a:rPr lang="de-DE" dirty="0"/>
              <a:t> </a:t>
            </a:r>
            <a:r>
              <a:rPr lang="de-DE" dirty="0" err="1"/>
              <a:t>consumption</a:t>
            </a:r>
            <a:r>
              <a:rPr lang="de-DE" dirty="0"/>
              <a:t> </a:t>
            </a:r>
            <a:r>
              <a:rPr lang="de-DE" dirty="0" err="1"/>
              <a:t>of</a:t>
            </a:r>
            <a:r>
              <a:rPr lang="de-DE" dirty="0"/>
              <a:t> </a:t>
            </a:r>
            <a:r>
              <a:rPr lang="de-DE" dirty="0" err="1"/>
              <a:t>alcohol</a:t>
            </a:r>
            <a:r>
              <a:rPr lang="de-DE" dirty="0"/>
              <a:t> </a:t>
            </a:r>
            <a:r>
              <a:rPr lang="de-DE" dirty="0" err="1"/>
              <a:t>or</a:t>
            </a:r>
            <a:r>
              <a:rPr lang="de-DE" dirty="0"/>
              <a:t> </a:t>
            </a:r>
            <a:r>
              <a:rPr lang="de-DE" dirty="0" err="1"/>
              <a:t>other</a:t>
            </a:r>
            <a:r>
              <a:rPr lang="de-DE" dirty="0"/>
              <a:t> </a:t>
            </a:r>
            <a:r>
              <a:rPr lang="de-DE" dirty="0" err="1"/>
              <a:t>intoxications</a:t>
            </a:r>
            <a:r>
              <a:rPr lang="de-DE" dirty="0"/>
              <a:t>)</a:t>
            </a:r>
          </a:p>
          <a:p>
            <a:r>
              <a:rPr lang="de-DE" dirty="0" err="1"/>
              <a:t>No</a:t>
            </a:r>
            <a:r>
              <a:rPr lang="de-DE" dirty="0"/>
              <a:t> </a:t>
            </a:r>
            <a:r>
              <a:rPr lang="de-DE" dirty="0" err="1"/>
              <a:t>smoking</a:t>
            </a:r>
            <a:r>
              <a:rPr lang="de-DE" dirty="0"/>
              <a:t> </a:t>
            </a:r>
            <a:r>
              <a:rPr lang="de-DE" dirty="0" err="1"/>
              <a:t>indoors</a:t>
            </a:r>
            <a:r>
              <a:rPr lang="de-DE" dirty="0"/>
              <a:t> </a:t>
            </a:r>
            <a:r>
              <a:rPr lang="de-DE" dirty="0" err="1"/>
              <a:t>or</a:t>
            </a:r>
            <a:r>
              <a:rPr lang="de-DE" dirty="0"/>
              <a:t> </a:t>
            </a:r>
            <a:r>
              <a:rPr lang="de-DE" dirty="0" err="1"/>
              <a:t>underground</a:t>
            </a:r>
            <a:endParaRPr lang="de-DE" dirty="0"/>
          </a:p>
          <a:p>
            <a:r>
              <a:rPr lang="de-DE" dirty="0"/>
              <a:t>Smoking </a:t>
            </a:r>
            <a:r>
              <a:rPr lang="de-DE" dirty="0" err="1"/>
              <a:t>is</a:t>
            </a:r>
            <a:r>
              <a:rPr lang="de-DE" dirty="0"/>
              <a:t> </a:t>
            </a:r>
            <a:r>
              <a:rPr lang="de-DE" dirty="0" err="1"/>
              <a:t>allowed</a:t>
            </a:r>
            <a:r>
              <a:rPr lang="de-DE" dirty="0"/>
              <a:t> </a:t>
            </a:r>
            <a:r>
              <a:rPr lang="de-DE" b="1" dirty="0" err="1"/>
              <a:t>only</a:t>
            </a:r>
            <a:r>
              <a:rPr lang="de-DE" b="1" dirty="0"/>
              <a:t> in </a:t>
            </a:r>
            <a:br>
              <a:rPr lang="de-DE" b="1" dirty="0"/>
            </a:br>
            <a:r>
              <a:rPr lang="de-DE" b="1" dirty="0" err="1"/>
              <a:t>designated</a:t>
            </a:r>
            <a:r>
              <a:rPr lang="de-DE" b="1" dirty="0"/>
              <a:t> </a:t>
            </a:r>
            <a:r>
              <a:rPr lang="de-DE" b="1" dirty="0" err="1"/>
              <a:t>smoking</a:t>
            </a:r>
            <a:r>
              <a:rPr lang="de-DE" b="1" dirty="0"/>
              <a:t> </a:t>
            </a:r>
            <a:r>
              <a:rPr lang="de-DE" b="1" dirty="0" err="1"/>
              <a:t>areas</a:t>
            </a:r>
            <a:r>
              <a:rPr lang="de-DE" b="1" dirty="0"/>
              <a:t> </a:t>
            </a:r>
            <a:br>
              <a:rPr lang="de-DE" b="1" dirty="0"/>
            </a:br>
            <a:r>
              <a:rPr lang="de-DE" dirty="0"/>
              <a:t>and </a:t>
            </a:r>
            <a:r>
              <a:rPr lang="de-DE" b="1" dirty="0"/>
              <a:t>at least 5m </a:t>
            </a:r>
            <a:r>
              <a:rPr lang="de-DE" b="1" dirty="0" err="1"/>
              <a:t>away</a:t>
            </a:r>
            <a:r>
              <a:rPr lang="de-DE" b="1" dirty="0"/>
              <a:t> </a:t>
            </a:r>
            <a:r>
              <a:rPr lang="de-DE" b="1" dirty="0" err="1"/>
              <a:t>from</a:t>
            </a:r>
            <a:r>
              <a:rPr lang="de-DE" b="1" dirty="0"/>
              <a:t> </a:t>
            </a:r>
            <a:r>
              <a:rPr lang="de-DE" b="1" dirty="0" err="1"/>
              <a:t>buildings</a:t>
            </a:r>
            <a:endParaRPr lang="de-DE" b="1" dirty="0"/>
          </a:p>
          <a:p>
            <a:endParaRPr lang="de-DE" dirty="0"/>
          </a:p>
        </p:txBody>
      </p:sp>
      <p:pic>
        <p:nvPicPr>
          <p:cNvPr id="12" name="Inhaltsplatzhalter 4">
            <a:extLst>
              <a:ext uri="{FF2B5EF4-FFF2-40B4-BE49-F238E27FC236}">
                <a16:creationId xmlns:a16="http://schemas.microsoft.com/office/drawing/2014/main" id="{7F47BD40-4118-C87A-F59E-19A45A127522}"/>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738110" y="1939157"/>
            <a:ext cx="4103371" cy="4261618"/>
          </a:xfrm>
          <a:prstGeom prst="rect">
            <a:avLst/>
          </a:prstGeom>
        </p:spPr>
      </p:pic>
      <p:pic>
        <p:nvPicPr>
          <p:cNvPr id="13" name="Inhaltsplatzhalter 4">
            <a:extLst>
              <a:ext uri="{FF2B5EF4-FFF2-40B4-BE49-F238E27FC236}">
                <a16:creationId xmlns:a16="http://schemas.microsoft.com/office/drawing/2014/main" id="{EFA69792-83D9-BD3E-DC7A-C169A3EA6746}"/>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275388" y="2176329"/>
            <a:ext cx="1188720" cy="3170053"/>
          </a:xfrm>
          <a:prstGeom prst="rect">
            <a:avLst/>
          </a:prstGeom>
        </p:spPr>
      </p:pic>
      <p:sp>
        <p:nvSpPr>
          <p:cNvPr id="16" name="Textfeld 15">
            <a:extLst>
              <a:ext uri="{FF2B5EF4-FFF2-40B4-BE49-F238E27FC236}">
                <a16:creationId xmlns:a16="http://schemas.microsoft.com/office/drawing/2014/main" id="{EF9FC465-76F2-67B1-496E-2C474C1356C1}"/>
              </a:ext>
            </a:extLst>
          </p:cNvPr>
          <p:cNvSpPr txBox="1"/>
          <p:nvPr/>
        </p:nvSpPr>
        <p:spPr>
          <a:xfrm>
            <a:off x="1314450" y="-1428750"/>
            <a:ext cx="0" cy="0"/>
          </a:xfrm>
          <a:prstGeom prst="rect">
            <a:avLst/>
          </a:prstGeom>
          <a:noFill/>
          <a:ln w="28575">
            <a:solidFill>
              <a:srgbClr val="92D050"/>
            </a:solidFill>
          </a:ln>
        </p:spPr>
        <p:txBody>
          <a:bodyPr wrap="none" rtlCol="0">
            <a:noAutofit/>
          </a:bodyPr>
          <a:lstStyle/>
          <a:p>
            <a:pPr marL="269875" indent="-269875">
              <a:lnSpc>
                <a:spcPct val="112000"/>
              </a:lnSpc>
              <a:buBlip>
                <a:blip r:embed="rId4"/>
              </a:buBlip>
            </a:pPr>
            <a:endParaRPr lang="de-DE" sz="1400" dirty="0" err="1"/>
          </a:p>
        </p:txBody>
      </p:sp>
      <p:grpSp>
        <p:nvGrpSpPr>
          <p:cNvPr id="21" name="Gruppieren 20">
            <a:extLst>
              <a:ext uri="{FF2B5EF4-FFF2-40B4-BE49-F238E27FC236}">
                <a16:creationId xmlns:a16="http://schemas.microsoft.com/office/drawing/2014/main" id="{0B5CAC0D-BAF0-56C1-7540-49447AF37E8C}"/>
              </a:ext>
            </a:extLst>
          </p:cNvPr>
          <p:cNvGrpSpPr/>
          <p:nvPr/>
        </p:nvGrpSpPr>
        <p:grpSpPr>
          <a:xfrm>
            <a:off x="3932079" y="2468880"/>
            <a:ext cx="6469221" cy="2877502"/>
            <a:chOff x="3932079" y="2468880"/>
            <a:chExt cx="6469221" cy="2877502"/>
          </a:xfrm>
        </p:grpSpPr>
        <p:cxnSp>
          <p:nvCxnSpPr>
            <p:cNvPr id="15" name="Gerade Verbindung mit Pfeil 14">
              <a:extLst>
                <a:ext uri="{FF2B5EF4-FFF2-40B4-BE49-F238E27FC236}">
                  <a16:creationId xmlns:a16="http://schemas.microsoft.com/office/drawing/2014/main" id="{1A6209B3-95D6-6E5E-90C3-D247B468DE41}"/>
                </a:ext>
              </a:extLst>
            </p:cNvPr>
            <p:cNvCxnSpPr>
              <a:cxnSpLocks/>
              <a:stCxn id="20" idx="7"/>
            </p:cNvCxnSpPr>
            <p:nvPr/>
          </p:nvCxnSpPr>
          <p:spPr>
            <a:xfrm flipV="1">
              <a:off x="4107418" y="2468880"/>
              <a:ext cx="6293882" cy="2190671"/>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AC07C0B4-FE0C-2826-8902-88D2F786B3FE}"/>
                </a:ext>
              </a:extLst>
            </p:cNvPr>
            <p:cNvCxnSpPr>
              <a:cxnSpLocks/>
              <a:stCxn id="20" idx="5"/>
            </p:cNvCxnSpPr>
            <p:nvPr/>
          </p:nvCxnSpPr>
          <p:spPr>
            <a:xfrm>
              <a:off x="4107418" y="4804807"/>
              <a:ext cx="5036582" cy="541575"/>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AD9587F-136E-254E-7A56-5A3E52DF39E4}"/>
                </a:ext>
              </a:extLst>
            </p:cNvPr>
            <p:cNvSpPr>
              <a:spLocks noChangeAspect="1"/>
            </p:cNvSpPr>
            <p:nvPr/>
          </p:nvSpPr>
          <p:spPr>
            <a:xfrm>
              <a:off x="3932079" y="4629468"/>
              <a:ext cx="205422" cy="205422"/>
            </a:xfrm>
            <a:prstGeom prst="ellipse">
              <a:avLst/>
            </a:prstGeom>
            <a:solidFill>
              <a:srgbClr val="00B050"/>
            </a:solidFill>
          </p:spPr>
          <p:txBody>
            <a:bodyPr rtlCol="0" anchor="ctr">
              <a:noAutofit/>
            </a:bodyPr>
            <a:lstStyle/>
            <a:p>
              <a:pPr algn="ctr">
                <a:lnSpc>
                  <a:spcPct val="113000"/>
                </a:lnSpc>
              </a:pPr>
              <a:endParaRPr lang="de-DE" sz="1400" dirty="0" err="1"/>
            </a:p>
          </p:txBody>
        </p:sp>
      </p:grpSp>
    </p:spTree>
    <p:extLst>
      <p:ext uri="{BB962C8B-B14F-4D97-AF65-F5344CB8AC3E}">
        <p14:creationId xmlns:p14="http://schemas.microsoft.com/office/powerpoint/2010/main" val="174954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xEl>
                                              <p:pRg st="3" end="3"/>
                                            </p:txEl>
                                          </p:spTgt>
                                        </p:tgtEl>
                                        <p:attrNameLst>
                                          <p:attrName>style.visibility</p:attrName>
                                        </p:attrNameLst>
                                      </p:cBhvr>
                                      <p:to>
                                        <p:strVal val="visible"/>
                                      </p:to>
                                    </p:set>
                                    <p:anim calcmode="lin" valueType="num">
                                      <p:cBhvr additive="base">
                                        <p:cTn id="7"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
                                            <p:txEl>
                                              <p:pRg st="3" end="3"/>
                                            </p:txEl>
                                          </p:spTgt>
                                        </p:tgtEl>
                                        <p:attrNameLst>
                                          <p:attrName>ppt_y</p:attrName>
                                        </p:attrNameLst>
                                      </p:cBhvr>
                                      <p:tavLst>
                                        <p:tav tm="0">
                                          <p:val>
                                            <p:strVal val="#ppt_y"/>
                                          </p:val>
                                        </p:tav>
                                        <p:tav tm="100000">
                                          <p:val>
                                            <p:strVal val="#ppt_y"/>
                                          </p:val>
                                        </p:tav>
                                      </p:tavLst>
                                    </p:anim>
                                  </p:childTnLst>
                                </p:cTn>
                              </p:par>
                              <p:par>
                                <p:cTn id="9" presetID="2" presetClass="entr" presetSubtype="8" decel="5000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0-#ppt_w/2"/>
                                          </p:val>
                                        </p:tav>
                                        <p:tav tm="100000">
                                          <p:val>
                                            <p:strVal val="#ppt_x"/>
                                          </p:val>
                                        </p:tav>
                                      </p:tavLst>
                                    </p:anim>
                                    <p:anim calcmode="lin" valueType="num">
                                      <p:cBhvr additive="base">
                                        <p:cTn id="12"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965BDA-45C5-E5AF-DE10-51942869FD5E}"/>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F7C72136-409C-7E13-BEAB-D24BA62941E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0" y="0"/>
            <a:ext cx="12014789" cy="6858000"/>
          </a:xfrm>
        </p:spPr>
      </p:pic>
      <p:sp>
        <p:nvSpPr>
          <p:cNvPr id="6" name="Rechteck 5">
            <a:extLst>
              <a:ext uri="{FF2B5EF4-FFF2-40B4-BE49-F238E27FC236}">
                <a16:creationId xmlns:a16="http://schemas.microsoft.com/office/drawing/2014/main" id="{E689844B-C9CE-DA36-E7D3-5E7ADC2A6A56}"/>
              </a:ext>
            </a:extLst>
          </p:cNvPr>
          <p:cNvSpPr/>
          <p:nvPr/>
        </p:nvSpPr>
        <p:spPr>
          <a:xfrm>
            <a:off x="11380054" y="138313"/>
            <a:ext cx="430306" cy="453358"/>
          </a:xfrm>
          <a:prstGeom prst="rect">
            <a:avLst/>
          </a:prstGeom>
          <a:solidFill>
            <a:schemeClr val="bg1"/>
          </a:solidFill>
        </p:spPr>
        <p:txBody>
          <a:bodyPr rtlCol="0" anchor="ctr">
            <a:noAutofit/>
          </a:bodyPr>
          <a:lstStyle/>
          <a:p>
            <a:pPr algn="ctr">
              <a:lnSpc>
                <a:spcPct val="113000"/>
              </a:lnSpc>
            </a:pPr>
            <a:endParaRPr lang="de-DE" sz="1400" dirty="0" err="1"/>
          </a:p>
        </p:txBody>
      </p:sp>
    </p:spTree>
    <p:extLst>
      <p:ext uri="{BB962C8B-B14F-4D97-AF65-F5344CB8AC3E}">
        <p14:creationId xmlns:p14="http://schemas.microsoft.com/office/powerpoint/2010/main" val="1793832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European XFEL </a:t>
            </a:r>
            <a:r>
              <a:rPr lang="en-GB" dirty="0"/>
              <a:t>– a user facility of superlatives</a:t>
            </a:r>
          </a:p>
        </p:txBody>
      </p:sp>
      <p:sp>
        <p:nvSpPr>
          <p:cNvPr id="3" name="Content Placeholder 2"/>
          <p:cNvSpPr>
            <a:spLocks noGrp="1"/>
          </p:cNvSpPr>
          <p:nvPr>
            <p:ph idx="1"/>
          </p:nvPr>
        </p:nvSpPr>
        <p:spPr>
          <a:xfrm>
            <a:off x="611189" y="2694909"/>
            <a:ext cx="10944224" cy="3450859"/>
          </a:xfrm>
        </p:spPr>
        <p:txBody>
          <a:bodyPr/>
          <a:lstStyle/>
          <a:p>
            <a:pPr>
              <a:defRPr/>
            </a:pPr>
            <a:r>
              <a:rPr lang="en-US" dirty="0"/>
              <a:t>Facts and Figures</a:t>
            </a:r>
          </a:p>
          <a:p>
            <a:pPr lvl="1">
              <a:defRPr/>
            </a:pPr>
            <a:r>
              <a:rPr lang="en-US" dirty="0"/>
              <a:t>Non-profit company with 12 partner countries </a:t>
            </a:r>
          </a:p>
          <a:p>
            <a:pPr lvl="1">
              <a:defRPr/>
            </a:pPr>
            <a:r>
              <a:rPr lang="en-US" dirty="0"/>
              <a:t>Start of construction: 2009</a:t>
            </a:r>
          </a:p>
          <a:p>
            <a:pPr lvl="1">
              <a:defRPr/>
            </a:pPr>
            <a:r>
              <a:rPr lang="en-US" dirty="0"/>
              <a:t>Start of operation: 09 / 2017</a:t>
            </a:r>
          </a:p>
          <a:p>
            <a:pPr lvl="1">
              <a:defRPr/>
            </a:pPr>
            <a:r>
              <a:rPr lang="en-US" dirty="0"/>
              <a:t>Construction costs: 1.54 billion Euro</a:t>
            </a:r>
          </a:p>
          <a:p>
            <a:pPr lvl="1">
              <a:defRPr/>
            </a:pPr>
            <a:r>
              <a:rPr lang="en-US" dirty="0"/>
              <a:t>Annual op. budget: ~140 million Euro</a:t>
            </a:r>
          </a:p>
          <a:p>
            <a:pPr lvl="1">
              <a:defRPr/>
            </a:pPr>
            <a:r>
              <a:rPr lang="en-US" dirty="0"/>
              <a:t>&gt; 500 employees (+250 @DESY)</a:t>
            </a:r>
          </a:p>
          <a:p>
            <a:pPr>
              <a:defRPr/>
            </a:pPr>
            <a:r>
              <a:rPr lang="en-US" dirty="0"/>
              <a:t>The largest and strongest X-ray laser in the world!</a:t>
            </a:r>
          </a:p>
        </p:txBody>
      </p:sp>
      <p:grpSp>
        <p:nvGrpSpPr>
          <p:cNvPr id="4" name="Group 4">
            <a:extLst>
              <a:ext uri="{FF2B5EF4-FFF2-40B4-BE49-F238E27FC236}">
                <a16:creationId xmlns:a16="http://schemas.microsoft.com/office/drawing/2014/main" id="{5CE9C536-86A6-4876-B68B-72BBFC77C2CA}"/>
              </a:ext>
            </a:extLst>
          </p:cNvPr>
          <p:cNvGrpSpPr>
            <a:grpSpLocks noChangeAspect="1"/>
          </p:cNvGrpSpPr>
          <p:nvPr/>
        </p:nvGrpSpPr>
        <p:grpSpPr bwMode="auto">
          <a:xfrm>
            <a:off x="611189" y="1607439"/>
            <a:ext cx="8267767" cy="432375"/>
            <a:chOff x="623888" y="1581381"/>
            <a:chExt cx="5773933" cy="301957"/>
          </a:xfrm>
        </p:grpSpPr>
        <p:pic>
          <p:nvPicPr>
            <p:cNvPr id="5" name="Picture 2">
              <a:extLst>
                <a:ext uri="{FF2B5EF4-FFF2-40B4-BE49-F238E27FC236}">
                  <a16:creationId xmlns:a16="http://schemas.microsoft.com/office/drawing/2014/main" id="{6BF85C67-87C3-44F9-8AFA-0BFCE50C2A8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tretch/>
          </p:blipFill>
          <p:spPr bwMode="auto">
            <a:xfrm>
              <a:off x="623888" y="1581381"/>
              <a:ext cx="5292725" cy="301957"/>
            </a:xfrm>
            <a:prstGeom prst="rect">
              <a:avLst/>
            </a:prstGeom>
            <a:noFill/>
          </p:spPr>
        </p:pic>
        <p:pic>
          <p:nvPicPr>
            <p:cNvPr id="6" name="Picture 2" descr="C:\Users\piergros\Desktop\grossbritannien.jpg">
              <a:extLst>
                <a:ext uri="{FF2B5EF4-FFF2-40B4-BE49-F238E27FC236}">
                  <a16:creationId xmlns:a16="http://schemas.microsoft.com/office/drawing/2014/main" id="{E290E880-C906-4A94-ABE2-59A9246125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p:blipFill>
          <p:spPr bwMode="auto">
            <a:xfrm>
              <a:off x="5941610" y="1587156"/>
              <a:ext cx="456210" cy="287244"/>
            </a:xfrm>
            <a:prstGeom prst="rect">
              <a:avLst/>
            </a:prstGeom>
            <a:noFill/>
            <a:ln w="9525">
              <a:solidFill>
                <a:schemeClr val="tx1"/>
              </a:solidFill>
            </a:ln>
          </p:spPr>
        </p:pic>
      </p:grpSp>
      <p:pic>
        <p:nvPicPr>
          <p:cNvPr id="7" name="Grafik 4">
            <a:extLst>
              <a:ext uri="{FF2B5EF4-FFF2-40B4-BE49-F238E27FC236}">
                <a16:creationId xmlns:a16="http://schemas.microsoft.com/office/drawing/2014/main" id="{EC459976-FA99-4419-884F-14E05579AEAB}"/>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6500895" y="2682110"/>
            <a:ext cx="5232062" cy="3345997"/>
          </a:xfrm>
          <a:prstGeom prst="rect">
            <a:avLst/>
          </a:prstGeom>
        </p:spPr>
      </p:pic>
    </p:spTree>
    <p:extLst>
      <p:ext uri="{BB962C8B-B14F-4D97-AF65-F5344CB8AC3E}">
        <p14:creationId xmlns:p14="http://schemas.microsoft.com/office/powerpoint/2010/main" val="2088485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1F072F-C878-D201-ECDD-AC431E81AF09}"/>
              </a:ext>
            </a:extLst>
          </p:cNvPr>
          <p:cNvSpPr>
            <a:spLocks noGrp="1"/>
          </p:cNvSpPr>
          <p:nvPr>
            <p:ph type="title"/>
          </p:nvPr>
        </p:nvSpPr>
        <p:spPr/>
        <p:txBody>
          <a:bodyPr/>
          <a:lstStyle/>
          <a:p>
            <a:endParaRPr lang="de-DE"/>
          </a:p>
        </p:txBody>
      </p:sp>
      <p:pic>
        <p:nvPicPr>
          <p:cNvPr id="5" name="Inhaltsplatzhalter 4">
            <a:extLst>
              <a:ext uri="{FF2B5EF4-FFF2-40B4-BE49-F238E27FC236}">
                <a16:creationId xmlns:a16="http://schemas.microsoft.com/office/drawing/2014/main" id="{D5B33BDE-B770-DA41-6F49-B715F85186E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77211" y="0"/>
            <a:ext cx="12014789" cy="6858000"/>
          </a:xfrm>
        </p:spPr>
      </p:pic>
      <p:sp>
        <p:nvSpPr>
          <p:cNvPr id="6" name="Rechteck 5">
            <a:extLst>
              <a:ext uri="{FF2B5EF4-FFF2-40B4-BE49-F238E27FC236}">
                <a16:creationId xmlns:a16="http://schemas.microsoft.com/office/drawing/2014/main" id="{0D69ED9F-9244-BE6A-F3B4-79D802FBEE2E}"/>
              </a:ext>
            </a:extLst>
          </p:cNvPr>
          <p:cNvSpPr/>
          <p:nvPr/>
        </p:nvSpPr>
        <p:spPr>
          <a:xfrm>
            <a:off x="11568113" y="129437"/>
            <a:ext cx="430306" cy="453358"/>
          </a:xfrm>
          <a:prstGeom prst="rect">
            <a:avLst/>
          </a:prstGeom>
          <a:solidFill>
            <a:schemeClr val="bg1"/>
          </a:solidFill>
        </p:spPr>
        <p:txBody>
          <a:bodyPr rtlCol="0" anchor="ctr">
            <a:noAutofit/>
          </a:bodyPr>
          <a:lstStyle/>
          <a:p>
            <a:pPr algn="ctr">
              <a:lnSpc>
                <a:spcPct val="113000"/>
              </a:lnSpc>
            </a:pPr>
            <a:endParaRPr lang="de-DE" sz="1400" dirty="0" err="1"/>
          </a:p>
        </p:txBody>
      </p:sp>
    </p:spTree>
    <p:extLst>
      <p:ext uri="{BB962C8B-B14F-4D97-AF65-F5344CB8AC3E}">
        <p14:creationId xmlns:p14="http://schemas.microsoft.com/office/powerpoint/2010/main" val="33559858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827DE9-A9D8-C381-6E4E-0532C58CF54E}"/>
              </a:ext>
            </a:extLst>
          </p:cNvPr>
          <p:cNvSpPr>
            <a:spLocks noGrp="1"/>
          </p:cNvSpPr>
          <p:nvPr>
            <p:ph type="title"/>
          </p:nvPr>
        </p:nvSpPr>
        <p:spPr/>
        <p:txBody>
          <a:bodyPr/>
          <a:lstStyle/>
          <a:p>
            <a:r>
              <a:rPr lang="de-DE" dirty="0"/>
              <a:t>Tour </a:t>
            </a:r>
            <a:r>
              <a:rPr lang="de-DE" dirty="0" err="1"/>
              <a:t>of</a:t>
            </a:r>
            <a:r>
              <a:rPr lang="de-DE" dirty="0"/>
              <a:t> XHEXP1 (experimental hall)</a:t>
            </a:r>
          </a:p>
        </p:txBody>
      </p:sp>
      <p:pic>
        <p:nvPicPr>
          <p:cNvPr id="4" name="Inhaltsplatzhalter 3">
            <a:extLst>
              <a:ext uri="{FF2B5EF4-FFF2-40B4-BE49-F238E27FC236}">
                <a16:creationId xmlns:a16="http://schemas.microsoft.com/office/drawing/2014/main" id="{1C3527C8-23DC-0EF6-0FAB-E53D13BCDFB3}"/>
              </a:ext>
            </a:extLst>
          </p:cNvPr>
          <p:cNvPicPr>
            <a:picLocks noGrp="1" noChangeAspect="1"/>
          </p:cNvPicPr>
          <p:nvPr>
            <p:ph idx="1"/>
          </p:nvPr>
        </p:nvPicPr>
        <p:blipFill>
          <a:blip r:embed="rId2"/>
          <a:stretch>
            <a:fillRect/>
          </a:stretch>
        </p:blipFill>
        <p:spPr>
          <a:xfrm>
            <a:off x="4038468" y="2493781"/>
            <a:ext cx="3695751" cy="3171727"/>
          </a:xfrm>
          <a:prstGeom prst="rect">
            <a:avLst/>
          </a:prstGeom>
        </p:spPr>
      </p:pic>
      <p:grpSp>
        <p:nvGrpSpPr>
          <p:cNvPr id="5" name="Gruppieren 4">
            <a:extLst>
              <a:ext uri="{FF2B5EF4-FFF2-40B4-BE49-F238E27FC236}">
                <a16:creationId xmlns:a16="http://schemas.microsoft.com/office/drawing/2014/main" id="{3FD7BF1E-6FC6-2D49-3B21-64D30A66149D}"/>
              </a:ext>
            </a:extLst>
          </p:cNvPr>
          <p:cNvGrpSpPr/>
          <p:nvPr/>
        </p:nvGrpSpPr>
        <p:grpSpPr>
          <a:xfrm rot="16200000">
            <a:off x="7657147" y="2570853"/>
            <a:ext cx="1373411" cy="1219268"/>
            <a:chOff x="10654466" y="1035190"/>
            <a:chExt cx="1373411" cy="1219268"/>
          </a:xfrm>
        </p:grpSpPr>
        <p:pic>
          <p:nvPicPr>
            <p:cNvPr id="6" name="Grafik 5">
              <a:extLst>
                <a:ext uri="{FF2B5EF4-FFF2-40B4-BE49-F238E27FC236}">
                  <a16:creationId xmlns:a16="http://schemas.microsoft.com/office/drawing/2014/main" id="{A4CA69D8-005B-DA2B-C5AF-931DCC0C5F60}"/>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rot="5400000">
              <a:off x="10731538" y="988543"/>
              <a:ext cx="1219267" cy="1312562"/>
            </a:xfrm>
            <a:prstGeom prst="rect">
              <a:avLst/>
            </a:prstGeom>
          </p:spPr>
        </p:pic>
        <p:sp>
          <p:nvSpPr>
            <p:cNvPr id="7" name="Textfeld 6">
              <a:extLst>
                <a:ext uri="{FF2B5EF4-FFF2-40B4-BE49-F238E27FC236}">
                  <a16:creationId xmlns:a16="http://schemas.microsoft.com/office/drawing/2014/main" id="{6B363B51-28B9-CCFC-B0AE-3067B68C0664}"/>
                </a:ext>
              </a:extLst>
            </p:cNvPr>
            <p:cNvSpPr txBox="1"/>
            <p:nvPr/>
          </p:nvSpPr>
          <p:spPr>
            <a:xfrm rot="5400000">
              <a:off x="11720354" y="1504564"/>
              <a:ext cx="319315" cy="295731"/>
            </a:xfrm>
            <a:prstGeom prst="rect">
              <a:avLst/>
            </a:prstGeom>
            <a:solidFill>
              <a:schemeClr val="bg1"/>
            </a:solidFill>
          </p:spPr>
          <p:txBody>
            <a:bodyPr wrap="none" rtlCol="0">
              <a:noAutofit/>
            </a:bodyPr>
            <a:lstStyle/>
            <a:p>
              <a:pPr>
                <a:lnSpc>
                  <a:spcPct val="112000"/>
                </a:lnSpc>
              </a:pPr>
              <a:r>
                <a:rPr lang="de-DE" sz="1600" b="1" dirty="0"/>
                <a:t>N</a:t>
              </a:r>
            </a:p>
          </p:txBody>
        </p:sp>
        <p:sp>
          <p:nvSpPr>
            <p:cNvPr id="8" name="Rechteck 7">
              <a:extLst>
                <a:ext uri="{FF2B5EF4-FFF2-40B4-BE49-F238E27FC236}">
                  <a16:creationId xmlns:a16="http://schemas.microsoft.com/office/drawing/2014/main" id="{48329DE9-80AB-588A-3DE3-43674C9F6244}"/>
                </a:ext>
              </a:extLst>
            </p:cNvPr>
            <p:cNvSpPr/>
            <p:nvPr/>
          </p:nvSpPr>
          <p:spPr>
            <a:xfrm>
              <a:off x="11206914" y="1035190"/>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9" name="Rechteck 8">
              <a:extLst>
                <a:ext uri="{FF2B5EF4-FFF2-40B4-BE49-F238E27FC236}">
                  <a16:creationId xmlns:a16="http://schemas.microsoft.com/office/drawing/2014/main" id="{ADECB128-A284-F11F-0311-D5CC8223637F}"/>
                </a:ext>
              </a:extLst>
            </p:cNvPr>
            <p:cNvSpPr/>
            <p:nvPr/>
          </p:nvSpPr>
          <p:spPr>
            <a:xfrm>
              <a:off x="10654466" y="1562006"/>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10" name="Rechteck 9">
              <a:extLst>
                <a:ext uri="{FF2B5EF4-FFF2-40B4-BE49-F238E27FC236}">
                  <a16:creationId xmlns:a16="http://schemas.microsoft.com/office/drawing/2014/main" id="{2B0EE7D4-9085-D052-CD6D-4BB4D0A62F58}"/>
                </a:ext>
              </a:extLst>
            </p:cNvPr>
            <p:cNvSpPr/>
            <p:nvPr/>
          </p:nvSpPr>
          <p:spPr>
            <a:xfrm>
              <a:off x="11206914" y="2073613"/>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grpSp>
    </p:spTree>
    <p:extLst>
      <p:ext uri="{BB962C8B-B14F-4D97-AF65-F5344CB8AC3E}">
        <p14:creationId xmlns:p14="http://schemas.microsoft.com/office/powerpoint/2010/main" val="52529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DCFA1B-1225-6332-B2EE-1E79A114CE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0ACF834-B1C7-3677-B324-992AD1EE442E}"/>
              </a:ext>
            </a:extLst>
          </p:cNvPr>
          <p:cNvSpPr>
            <a:spLocks noGrp="1"/>
          </p:cNvSpPr>
          <p:nvPr>
            <p:ph type="title"/>
          </p:nvPr>
        </p:nvSpPr>
        <p:spPr/>
        <p:txBody>
          <a:bodyPr/>
          <a:lstStyle/>
          <a:p>
            <a:r>
              <a:rPr lang="de-DE" dirty="0"/>
              <a:t>Tour </a:t>
            </a:r>
            <a:r>
              <a:rPr lang="de-DE" dirty="0" err="1"/>
              <a:t>of</a:t>
            </a:r>
            <a:r>
              <a:rPr lang="de-DE" dirty="0"/>
              <a:t> XHEXP1 (experimental hall)</a:t>
            </a:r>
          </a:p>
        </p:txBody>
      </p:sp>
      <p:grpSp>
        <p:nvGrpSpPr>
          <p:cNvPr id="5" name="Gruppieren 4">
            <a:extLst>
              <a:ext uri="{FF2B5EF4-FFF2-40B4-BE49-F238E27FC236}">
                <a16:creationId xmlns:a16="http://schemas.microsoft.com/office/drawing/2014/main" id="{4FFC9B1E-785D-04D6-912C-867D7531F472}"/>
              </a:ext>
            </a:extLst>
          </p:cNvPr>
          <p:cNvGrpSpPr/>
          <p:nvPr/>
        </p:nvGrpSpPr>
        <p:grpSpPr>
          <a:xfrm>
            <a:off x="7657147" y="2570853"/>
            <a:ext cx="1373411" cy="1219268"/>
            <a:chOff x="10654466" y="1035190"/>
            <a:chExt cx="1373411" cy="1219268"/>
          </a:xfrm>
        </p:grpSpPr>
        <p:pic>
          <p:nvPicPr>
            <p:cNvPr id="6" name="Grafik 5">
              <a:extLst>
                <a:ext uri="{FF2B5EF4-FFF2-40B4-BE49-F238E27FC236}">
                  <a16:creationId xmlns:a16="http://schemas.microsoft.com/office/drawing/2014/main" id="{9A638497-46C3-F335-B125-03247B71BB9F}"/>
                </a:ext>
              </a:extLst>
            </p:cNvPr>
            <p:cNvPicPr>
              <a:picLocks noChangeAspect="1"/>
            </p:cNvPicPr>
            <p:nvPr/>
          </p:nvPicPr>
          <p:blipFill>
            <a:blip r:embed="rId2" cstate="screen">
              <a:biLevel thresh="50000"/>
              <a:extLst>
                <a:ext uri="{28A0092B-C50C-407E-A947-70E740481C1C}">
                  <a14:useLocalDpi xmlns:a14="http://schemas.microsoft.com/office/drawing/2010/main"/>
                </a:ext>
              </a:extLst>
            </a:blip>
            <a:stretch>
              <a:fillRect/>
            </a:stretch>
          </p:blipFill>
          <p:spPr>
            <a:xfrm rot="5400000">
              <a:off x="10731538" y="988543"/>
              <a:ext cx="1219267" cy="1312562"/>
            </a:xfrm>
            <a:prstGeom prst="rect">
              <a:avLst/>
            </a:prstGeom>
          </p:spPr>
        </p:pic>
        <p:sp>
          <p:nvSpPr>
            <p:cNvPr id="7" name="Textfeld 6">
              <a:extLst>
                <a:ext uri="{FF2B5EF4-FFF2-40B4-BE49-F238E27FC236}">
                  <a16:creationId xmlns:a16="http://schemas.microsoft.com/office/drawing/2014/main" id="{D4EDE5A3-EC8C-ABE5-C29F-004A22EC219C}"/>
                </a:ext>
              </a:extLst>
            </p:cNvPr>
            <p:cNvSpPr txBox="1"/>
            <p:nvPr/>
          </p:nvSpPr>
          <p:spPr>
            <a:xfrm rot="5400000">
              <a:off x="11720354" y="1504564"/>
              <a:ext cx="319315" cy="295731"/>
            </a:xfrm>
            <a:prstGeom prst="rect">
              <a:avLst/>
            </a:prstGeom>
            <a:solidFill>
              <a:schemeClr val="bg1"/>
            </a:solidFill>
          </p:spPr>
          <p:txBody>
            <a:bodyPr wrap="none" rtlCol="0">
              <a:noAutofit/>
            </a:bodyPr>
            <a:lstStyle/>
            <a:p>
              <a:pPr>
                <a:lnSpc>
                  <a:spcPct val="112000"/>
                </a:lnSpc>
              </a:pPr>
              <a:r>
                <a:rPr lang="de-DE" sz="1600" b="1" dirty="0"/>
                <a:t>N</a:t>
              </a:r>
            </a:p>
          </p:txBody>
        </p:sp>
        <p:sp>
          <p:nvSpPr>
            <p:cNvPr id="8" name="Rechteck 7">
              <a:extLst>
                <a:ext uri="{FF2B5EF4-FFF2-40B4-BE49-F238E27FC236}">
                  <a16:creationId xmlns:a16="http://schemas.microsoft.com/office/drawing/2014/main" id="{CC313150-C603-7E65-0D6A-AC4C56010982}"/>
                </a:ext>
              </a:extLst>
            </p:cNvPr>
            <p:cNvSpPr/>
            <p:nvPr/>
          </p:nvSpPr>
          <p:spPr>
            <a:xfrm>
              <a:off x="11206914" y="1035190"/>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9" name="Rechteck 8">
              <a:extLst>
                <a:ext uri="{FF2B5EF4-FFF2-40B4-BE49-F238E27FC236}">
                  <a16:creationId xmlns:a16="http://schemas.microsoft.com/office/drawing/2014/main" id="{49F4D573-0069-DACB-A75C-A7C886BC0979}"/>
                </a:ext>
              </a:extLst>
            </p:cNvPr>
            <p:cNvSpPr/>
            <p:nvPr/>
          </p:nvSpPr>
          <p:spPr>
            <a:xfrm>
              <a:off x="10654466" y="1562006"/>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10" name="Rechteck 9">
              <a:extLst>
                <a:ext uri="{FF2B5EF4-FFF2-40B4-BE49-F238E27FC236}">
                  <a16:creationId xmlns:a16="http://schemas.microsoft.com/office/drawing/2014/main" id="{511F8A80-C95F-2B30-6BF9-9A959B4A8C5B}"/>
                </a:ext>
              </a:extLst>
            </p:cNvPr>
            <p:cNvSpPr/>
            <p:nvPr/>
          </p:nvSpPr>
          <p:spPr>
            <a:xfrm>
              <a:off x="11206914" y="2073613"/>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grpSp>
      <p:pic>
        <p:nvPicPr>
          <p:cNvPr id="11" name="Inhaltsplatzhalter 3">
            <a:extLst>
              <a:ext uri="{FF2B5EF4-FFF2-40B4-BE49-F238E27FC236}">
                <a16:creationId xmlns:a16="http://schemas.microsoft.com/office/drawing/2014/main" id="{F3FA4915-3167-4FE8-F608-A0A9A1978D85}"/>
              </a:ext>
            </a:extLst>
          </p:cNvPr>
          <p:cNvPicPr>
            <a:picLocks noChangeAspect="1"/>
          </p:cNvPicPr>
          <p:nvPr/>
        </p:nvPicPr>
        <p:blipFill>
          <a:blip r:embed="rId3"/>
          <a:stretch>
            <a:fillRect/>
          </a:stretch>
        </p:blipFill>
        <p:spPr>
          <a:xfrm rot="5400000">
            <a:off x="4119634" y="2493780"/>
            <a:ext cx="3695751" cy="3171727"/>
          </a:xfrm>
          <a:prstGeom prst="rect">
            <a:avLst/>
          </a:prstGeom>
        </p:spPr>
      </p:pic>
    </p:spTree>
    <p:extLst>
      <p:ext uri="{BB962C8B-B14F-4D97-AF65-F5344CB8AC3E}">
        <p14:creationId xmlns:p14="http://schemas.microsoft.com/office/powerpoint/2010/main" val="289456815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119EB-337A-B419-FAD2-54B659A8305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FF65AA9-15D3-C593-A7C3-310A0956C8A0}"/>
              </a:ext>
            </a:extLst>
          </p:cNvPr>
          <p:cNvSpPr>
            <a:spLocks noGrp="1"/>
          </p:cNvSpPr>
          <p:nvPr>
            <p:ph type="title"/>
          </p:nvPr>
        </p:nvSpPr>
        <p:spPr/>
        <p:txBody>
          <a:bodyPr/>
          <a:lstStyle/>
          <a:p>
            <a:r>
              <a:rPr lang="de-DE" dirty="0"/>
              <a:t>Tour </a:t>
            </a:r>
            <a:r>
              <a:rPr lang="de-DE" dirty="0" err="1"/>
              <a:t>of</a:t>
            </a:r>
            <a:r>
              <a:rPr lang="de-DE" dirty="0"/>
              <a:t> XHEXP1 (experimental hall)</a:t>
            </a:r>
          </a:p>
        </p:txBody>
      </p:sp>
      <p:grpSp>
        <p:nvGrpSpPr>
          <p:cNvPr id="5" name="Gruppieren 4">
            <a:extLst>
              <a:ext uri="{FF2B5EF4-FFF2-40B4-BE49-F238E27FC236}">
                <a16:creationId xmlns:a16="http://schemas.microsoft.com/office/drawing/2014/main" id="{E03EA4F6-AA07-F683-D6EB-207E1CB45D30}"/>
              </a:ext>
            </a:extLst>
          </p:cNvPr>
          <p:cNvGrpSpPr/>
          <p:nvPr/>
        </p:nvGrpSpPr>
        <p:grpSpPr>
          <a:xfrm>
            <a:off x="7657147" y="2570853"/>
            <a:ext cx="1373411" cy="1219268"/>
            <a:chOff x="10654466" y="1035190"/>
            <a:chExt cx="1373411" cy="1219268"/>
          </a:xfrm>
        </p:grpSpPr>
        <p:pic>
          <p:nvPicPr>
            <p:cNvPr id="6" name="Grafik 5">
              <a:extLst>
                <a:ext uri="{FF2B5EF4-FFF2-40B4-BE49-F238E27FC236}">
                  <a16:creationId xmlns:a16="http://schemas.microsoft.com/office/drawing/2014/main" id="{5D336B0F-9A8E-61F9-BD67-C470C7AD4933}"/>
                </a:ext>
              </a:extLst>
            </p:cNvPr>
            <p:cNvPicPr>
              <a:picLocks noChangeAspect="1"/>
            </p:cNvPicPr>
            <p:nvPr/>
          </p:nvPicPr>
          <p:blipFill>
            <a:blip r:embed="rId2" cstate="screen">
              <a:biLevel thresh="50000"/>
              <a:extLst>
                <a:ext uri="{28A0092B-C50C-407E-A947-70E740481C1C}">
                  <a14:useLocalDpi xmlns:a14="http://schemas.microsoft.com/office/drawing/2010/main"/>
                </a:ext>
              </a:extLst>
            </a:blip>
            <a:stretch>
              <a:fillRect/>
            </a:stretch>
          </p:blipFill>
          <p:spPr>
            <a:xfrm rot="5400000">
              <a:off x="10731538" y="988543"/>
              <a:ext cx="1219267" cy="1312562"/>
            </a:xfrm>
            <a:prstGeom prst="rect">
              <a:avLst/>
            </a:prstGeom>
          </p:spPr>
        </p:pic>
        <p:sp>
          <p:nvSpPr>
            <p:cNvPr id="7" name="Textfeld 6">
              <a:extLst>
                <a:ext uri="{FF2B5EF4-FFF2-40B4-BE49-F238E27FC236}">
                  <a16:creationId xmlns:a16="http://schemas.microsoft.com/office/drawing/2014/main" id="{DDB79FFB-C29C-7143-5BA5-390601EFCA37}"/>
                </a:ext>
              </a:extLst>
            </p:cNvPr>
            <p:cNvSpPr txBox="1"/>
            <p:nvPr/>
          </p:nvSpPr>
          <p:spPr>
            <a:xfrm rot="5400000">
              <a:off x="11720354" y="1504564"/>
              <a:ext cx="319315" cy="295731"/>
            </a:xfrm>
            <a:prstGeom prst="rect">
              <a:avLst/>
            </a:prstGeom>
            <a:solidFill>
              <a:schemeClr val="bg1"/>
            </a:solidFill>
          </p:spPr>
          <p:txBody>
            <a:bodyPr wrap="none" rtlCol="0">
              <a:noAutofit/>
            </a:bodyPr>
            <a:lstStyle/>
            <a:p>
              <a:pPr>
                <a:lnSpc>
                  <a:spcPct val="112000"/>
                </a:lnSpc>
              </a:pPr>
              <a:r>
                <a:rPr lang="de-DE" sz="1600" b="1" dirty="0"/>
                <a:t>N</a:t>
              </a:r>
            </a:p>
          </p:txBody>
        </p:sp>
        <p:sp>
          <p:nvSpPr>
            <p:cNvPr id="8" name="Rechteck 7">
              <a:extLst>
                <a:ext uri="{FF2B5EF4-FFF2-40B4-BE49-F238E27FC236}">
                  <a16:creationId xmlns:a16="http://schemas.microsoft.com/office/drawing/2014/main" id="{C28C4CFC-B715-D88E-42B5-BF635B533FCF}"/>
                </a:ext>
              </a:extLst>
            </p:cNvPr>
            <p:cNvSpPr/>
            <p:nvPr/>
          </p:nvSpPr>
          <p:spPr>
            <a:xfrm>
              <a:off x="11206914" y="1035190"/>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9" name="Rechteck 8">
              <a:extLst>
                <a:ext uri="{FF2B5EF4-FFF2-40B4-BE49-F238E27FC236}">
                  <a16:creationId xmlns:a16="http://schemas.microsoft.com/office/drawing/2014/main" id="{23F76F62-8FDC-6079-FD66-913AD3FE37FF}"/>
                </a:ext>
              </a:extLst>
            </p:cNvPr>
            <p:cNvSpPr/>
            <p:nvPr/>
          </p:nvSpPr>
          <p:spPr>
            <a:xfrm>
              <a:off x="10654466" y="1562006"/>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10" name="Rechteck 9">
              <a:extLst>
                <a:ext uri="{FF2B5EF4-FFF2-40B4-BE49-F238E27FC236}">
                  <a16:creationId xmlns:a16="http://schemas.microsoft.com/office/drawing/2014/main" id="{60B56890-4E01-3C43-7AEF-1010956D5900}"/>
                </a:ext>
              </a:extLst>
            </p:cNvPr>
            <p:cNvSpPr/>
            <p:nvPr/>
          </p:nvSpPr>
          <p:spPr>
            <a:xfrm>
              <a:off x="11206914" y="2073613"/>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grpSp>
      <p:pic>
        <p:nvPicPr>
          <p:cNvPr id="11" name="Inhaltsplatzhalter 3">
            <a:extLst>
              <a:ext uri="{FF2B5EF4-FFF2-40B4-BE49-F238E27FC236}">
                <a16:creationId xmlns:a16="http://schemas.microsoft.com/office/drawing/2014/main" id="{EA9DBCEA-30D2-F380-A7B1-994C5BAC601B}"/>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00">
            <a:off x="4850089" y="3520912"/>
            <a:ext cx="1140646" cy="1847654"/>
          </a:xfrm>
          <a:prstGeom prst="rect">
            <a:avLst/>
          </a:prstGeom>
        </p:spPr>
      </p:pic>
    </p:spTree>
    <p:extLst>
      <p:ext uri="{BB962C8B-B14F-4D97-AF65-F5344CB8AC3E}">
        <p14:creationId xmlns:p14="http://schemas.microsoft.com/office/powerpoint/2010/main" val="24690402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19CE3-3010-F63C-A773-D8A1DCF6289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2B7ED36-92A9-18B7-5596-BB321E0BE476}"/>
              </a:ext>
            </a:extLst>
          </p:cNvPr>
          <p:cNvSpPr>
            <a:spLocks noGrp="1"/>
          </p:cNvSpPr>
          <p:nvPr>
            <p:ph type="title"/>
          </p:nvPr>
        </p:nvSpPr>
        <p:spPr/>
        <p:txBody>
          <a:bodyPr/>
          <a:lstStyle/>
          <a:p>
            <a:r>
              <a:rPr lang="de-DE" dirty="0"/>
              <a:t>Tour </a:t>
            </a:r>
            <a:r>
              <a:rPr lang="de-DE" dirty="0" err="1"/>
              <a:t>of</a:t>
            </a:r>
            <a:r>
              <a:rPr lang="de-DE" dirty="0"/>
              <a:t> XHEXP1 (experimental hall)</a:t>
            </a:r>
          </a:p>
        </p:txBody>
      </p:sp>
      <p:grpSp>
        <p:nvGrpSpPr>
          <p:cNvPr id="5" name="Gruppieren 4">
            <a:extLst>
              <a:ext uri="{FF2B5EF4-FFF2-40B4-BE49-F238E27FC236}">
                <a16:creationId xmlns:a16="http://schemas.microsoft.com/office/drawing/2014/main" id="{68942624-0EAA-E11F-DF10-F2E092424527}"/>
              </a:ext>
            </a:extLst>
          </p:cNvPr>
          <p:cNvGrpSpPr/>
          <p:nvPr/>
        </p:nvGrpSpPr>
        <p:grpSpPr>
          <a:xfrm>
            <a:off x="10466335" y="1948684"/>
            <a:ext cx="1373411" cy="1219268"/>
            <a:chOff x="10654466" y="1035190"/>
            <a:chExt cx="1373411" cy="1219268"/>
          </a:xfrm>
        </p:grpSpPr>
        <p:pic>
          <p:nvPicPr>
            <p:cNvPr id="6" name="Grafik 5">
              <a:extLst>
                <a:ext uri="{FF2B5EF4-FFF2-40B4-BE49-F238E27FC236}">
                  <a16:creationId xmlns:a16="http://schemas.microsoft.com/office/drawing/2014/main" id="{7460DC41-2843-1519-11E7-F2C0A0B8DBEE}"/>
                </a:ext>
              </a:extLst>
            </p:cNvPr>
            <p:cNvPicPr>
              <a:picLocks noChangeAspect="1"/>
            </p:cNvPicPr>
            <p:nvPr/>
          </p:nvPicPr>
          <p:blipFill>
            <a:blip r:embed="rId2" cstate="screen">
              <a:biLevel thresh="50000"/>
              <a:extLst>
                <a:ext uri="{28A0092B-C50C-407E-A947-70E740481C1C}">
                  <a14:useLocalDpi xmlns:a14="http://schemas.microsoft.com/office/drawing/2010/main"/>
                </a:ext>
              </a:extLst>
            </a:blip>
            <a:stretch>
              <a:fillRect/>
            </a:stretch>
          </p:blipFill>
          <p:spPr>
            <a:xfrm rot="5400000">
              <a:off x="10731538" y="988543"/>
              <a:ext cx="1219267" cy="1312562"/>
            </a:xfrm>
            <a:prstGeom prst="rect">
              <a:avLst/>
            </a:prstGeom>
          </p:spPr>
        </p:pic>
        <p:sp>
          <p:nvSpPr>
            <p:cNvPr id="7" name="Textfeld 6">
              <a:extLst>
                <a:ext uri="{FF2B5EF4-FFF2-40B4-BE49-F238E27FC236}">
                  <a16:creationId xmlns:a16="http://schemas.microsoft.com/office/drawing/2014/main" id="{37C63C5C-02F5-0216-E4D3-4D0568C3D1AA}"/>
                </a:ext>
              </a:extLst>
            </p:cNvPr>
            <p:cNvSpPr txBox="1"/>
            <p:nvPr/>
          </p:nvSpPr>
          <p:spPr>
            <a:xfrm rot="5400000">
              <a:off x="11720354" y="1504564"/>
              <a:ext cx="319315" cy="295731"/>
            </a:xfrm>
            <a:prstGeom prst="rect">
              <a:avLst/>
            </a:prstGeom>
            <a:solidFill>
              <a:schemeClr val="bg1"/>
            </a:solidFill>
          </p:spPr>
          <p:txBody>
            <a:bodyPr wrap="none" rtlCol="0">
              <a:noAutofit/>
            </a:bodyPr>
            <a:lstStyle/>
            <a:p>
              <a:pPr>
                <a:lnSpc>
                  <a:spcPct val="112000"/>
                </a:lnSpc>
              </a:pPr>
              <a:r>
                <a:rPr lang="de-DE" sz="1600" b="1" dirty="0"/>
                <a:t>N</a:t>
              </a:r>
            </a:p>
          </p:txBody>
        </p:sp>
        <p:sp>
          <p:nvSpPr>
            <p:cNvPr id="8" name="Rechteck 7">
              <a:extLst>
                <a:ext uri="{FF2B5EF4-FFF2-40B4-BE49-F238E27FC236}">
                  <a16:creationId xmlns:a16="http://schemas.microsoft.com/office/drawing/2014/main" id="{0D6B6C3E-C77A-1E2E-188D-036BA1429624}"/>
                </a:ext>
              </a:extLst>
            </p:cNvPr>
            <p:cNvSpPr/>
            <p:nvPr/>
          </p:nvSpPr>
          <p:spPr>
            <a:xfrm>
              <a:off x="11206914" y="1035190"/>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9" name="Rechteck 8">
              <a:extLst>
                <a:ext uri="{FF2B5EF4-FFF2-40B4-BE49-F238E27FC236}">
                  <a16:creationId xmlns:a16="http://schemas.microsoft.com/office/drawing/2014/main" id="{B2E5D81B-8310-DB7F-441E-BAB70B0E90A2}"/>
                </a:ext>
              </a:extLst>
            </p:cNvPr>
            <p:cNvSpPr/>
            <p:nvPr/>
          </p:nvSpPr>
          <p:spPr>
            <a:xfrm>
              <a:off x="10654466" y="1562006"/>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10" name="Rechteck 9">
              <a:extLst>
                <a:ext uri="{FF2B5EF4-FFF2-40B4-BE49-F238E27FC236}">
                  <a16:creationId xmlns:a16="http://schemas.microsoft.com/office/drawing/2014/main" id="{7A9BE683-9A9A-D024-ECC5-5501A76A46A5}"/>
                </a:ext>
              </a:extLst>
            </p:cNvPr>
            <p:cNvSpPr/>
            <p:nvPr/>
          </p:nvSpPr>
          <p:spPr>
            <a:xfrm>
              <a:off x="11206914" y="2073613"/>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grpSp>
      <p:pic>
        <p:nvPicPr>
          <p:cNvPr id="11" name="Inhaltsplatzhalter 3">
            <a:extLst>
              <a:ext uri="{FF2B5EF4-FFF2-40B4-BE49-F238E27FC236}">
                <a16:creationId xmlns:a16="http://schemas.microsoft.com/office/drawing/2014/main" id="{558EE93E-4D94-58ED-5466-9AA208F90512}"/>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5400000">
            <a:off x="4064248" y="192884"/>
            <a:ext cx="4510547" cy="7306325"/>
          </a:xfrm>
          <a:prstGeom prst="rect">
            <a:avLst/>
          </a:prstGeom>
        </p:spPr>
      </p:pic>
    </p:spTree>
    <p:extLst>
      <p:ext uri="{BB962C8B-B14F-4D97-AF65-F5344CB8AC3E}">
        <p14:creationId xmlns:p14="http://schemas.microsoft.com/office/powerpoint/2010/main" val="13830471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368389E-A539-75A6-9F2F-1CDA361CFBF7}"/>
              </a:ext>
            </a:extLst>
          </p:cNvPr>
          <p:cNvSpPr>
            <a:spLocks noGrp="1"/>
          </p:cNvSpPr>
          <p:nvPr>
            <p:ph type="title"/>
          </p:nvPr>
        </p:nvSpPr>
        <p:spPr/>
        <p:txBody>
          <a:bodyPr/>
          <a:lstStyle/>
          <a:p>
            <a:r>
              <a:rPr lang="de-DE" dirty="0"/>
              <a:t>Tour </a:t>
            </a:r>
            <a:r>
              <a:rPr lang="de-DE" dirty="0" err="1"/>
              <a:t>of</a:t>
            </a:r>
            <a:r>
              <a:rPr lang="de-DE" dirty="0"/>
              <a:t> XHEXP1 (experimental hall)</a:t>
            </a:r>
          </a:p>
        </p:txBody>
      </p:sp>
      <p:pic>
        <p:nvPicPr>
          <p:cNvPr id="5" name="Grafik 4">
            <a:extLst>
              <a:ext uri="{FF2B5EF4-FFF2-40B4-BE49-F238E27FC236}">
                <a16:creationId xmlns:a16="http://schemas.microsoft.com/office/drawing/2014/main" id="{6DD5FCD2-A396-04E4-10EB-7F70F185DE96}"/>
              </a:ext>
            </a:extLst>
          </p:cNvPr>
          <p:cNvPicPr>
            <a:picLocks noChangeAspect="1"/>
          </p:cNvPicPr>
          <p:nvPr/>
        </p:nvPicPr>
        <p:blipFill>
          <a:blip r:embed="rId2"/>
          <a:stretch>
            <a:fillRect/>
          </a:stretch>
        </p:blipFill>
        <p:spPr>
          <a:xfrm>
            <a:off x="2382050" y="1780520"/>
            <a:ext cx="8005204" cy="4563536"/>
          </a:xfrm>
          <a:prstGeom prst="rect">
            <a:avLst/>
          </a:prstGeom>
        </p:spPr>
      </p:pic>
      <p:grpSp>
        <p:nvGrpSpPr>
          <p:cNvPr id="12" name="Gruppieren 11">
            <a:extLst>
              <a:ext uri="{FF2B5EF4-FFF2-40B4-BE49-F238E27FC236}">
                <a16:creationId xmlns:a16="http://schemas.microsoft.com/office/drawing/2014/main" id="{A128C4D8-6144-A740-5443-EE1DCE2EDE81}"/>
              </a:ext>
            </a:extLst>
          </p:cNvPr>
          <p:cNvGrpSpPr/>
          <p:nvPr/>
        </p:nvGrpSpPr>
        <p:grpSpPr>
          <a:xfrm>
            <a:off x="10556303" y="1690098"/>
            <a:ext cx="1373411" cy="1219268"/>
            <a:chOff x="10654466" y="1035190"/>
            <a:chExt cx="1373411" cy="1219268"/>
          </a:xfrm>
        </p:grpSpPr>
        <p:pic>
          <p:nvPicPr>
            <p:cNvPr id="6" name="Grafik 5">
              <a:extLst>
                <a:ext uri="{FF2B5EF4-FFF2-40B4-BE49-F238E27FC236}">
                  <a16:creationId xmlns:a16="http://schemas.microsoft.com/office/drawing/2014/main" id="{EF35DBBE-EBEB-D050-3E59-575B07076C01}"/>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rot="5400000">
              <a:off x="10731538" y="988543"/>
              <a:ext cx="1219267" cy="1312562"/>
            </a:xfrm>
            <a:prstGeom prst="rect">
              <a:avLst/>
            </a:prstGeom>
          </p:spPr>
        </p:pic>
        <p:sp>
          <p:nvSpPr>
            <p:cNvPr id="8" name="Textfeld 7">
              <a:extLst>
                <a:ext uri="{FF2B5EF4-FFF2-40B4-BE49-F238E27FC236}">
                  <a16:creationId xmlns:a16="http://schemas.microsoft.com/office/drawing/2014/main" id="{1E8AF6A0-F0E5-25FC-3B30-F359DD7298A8}"/>
                </a:ext>
              </a:extLst>
            </p:cNvPr>
            <p:cNvSpPr txBox="1"/>
            <p:nvPr/>
          </p:nvSpPr>
          <p:spPr>
            <a:xfrm rot="5400000">
              <a:off x="11720354" y="1504564"/>
              <a:ext cx="319315" cy="295731"/>
            </a:xfrm>
            <a:prstGeom prst="rect">
              <a:avLst/>
            </a:prstGeom>
            <a:solidFill>
              <a:schemeClr val="bg1"/>
            </a:solidFill>
          </p:spPr>
          <p:txBody>
            <a:bodyPr wrap="none" rtlCol="0">
              <a:noAutofit/>
            </a:bodyPr>
            <a:lstStyle/>
            <a:p>
              <a:pPr>
                <a:lnSpc>
                  <a:spcPct val="112000"/>
                </a:lnSpc>
              </a:pPr>
              <a:r>
                <a:rPr lang="de-DE" sz="1600" b="1" dirty="0"/>
                <a:t>N</a:t>
              </a:r>
            </a:p>
          </p:txBody>
        </p:sp>
        <p:sp>
          <p:nvSpPr>
            <p:cNvPr id="9" name="Rechteck 8">
              <a:extLst>
                <a:ext uri="{FF2B5EF4-FFF2-40B4-BE49-F238E27FC236}">
                  <a16:creationId xmlns:a16="http://schemas.microsoft.com/office/drawing/2014/main" id="{EFF17ECC-1C5B-4030-D1C3-245BAFB9134F}"/>
                </a:ext>
              </a:extLst>
            </p:cNvPr>
            <p:cNvSpPr/>
            <p:nvPr/>
          </p:nvSpPr>
          <p:spPr>
            <a:xfrm>
              <a:off x="11206914" y="1035190"/>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10" name="Rechteck 9">
              <a:extLst>
                <a:ext uri="{FF2B5EF4-FFF2-40B4-BE49-F238E27FC236}">
                  <a16:creationId xmlns:a16="http://schemas.microsoft.com/office/drawing/2014/main" id="{1A27F58E-948E-2FBE-D6F7-4E6AD859B5A8}"/>
                </a:ext>
              </a:extLst>
            </p:cNvPr>
            <p:cNvSpPr/>
            <p:nvPr/>
          </p:nvSpPr>
          <p:spPr>
            <a:xfrm>
              <a:off x="10654466" y="1562006"/>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11" name="Rechteck 10">
              <a:extLst>
                <a:ext uri="{FF2B5EF4-FFF2-40B4-BE49-F238E27FC236}">
                  <a16:creationId xmlns:a16="http://schemas.microsoft.com/office/drawing/2014/main" id="{A3E74639-3255-18C6-B853-A3481B50BA8F}"/>
                </a:ext>
              </a:extLst>
            </p:cNvPr>
            <p:cNvSpPr/>
            <p:nvPr/>
          </p:nvSpPr>
          <p:spPr>
            <a:xfrm>
              <a:off x="11206914" y="2073613"/>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grpSp>
    </p:spTree>
    <p:extLst>
      <p:ext uri="{BB962C8B-B14F-4D97-AF65-F5344CB8AC3E}">
        <p14:creationId xmlns:p14="http://schemas.microsoft.com/office/powerpoint/2010/main" val="2478936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8E158-5BC8-3310-06AB-42EEBB098C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6BCE12E-F9F5-0CE0-28A9-1F83E4BDBA2E}"/>
              </a:ext>
            </a:extLst>
          </p:cNvPr>
          <p:cNvSpPr>
            <a:spLocks noGrp="1"/>
          </p:cNvSpPr>
          <p:nvPr>
            <p:ph type="title"/>
          </p:nvPr>
        </p:nvSpPr>
        <p:spPr/>
        <p:txBody>
          <a:bodyPr/>
          <a:lstStyle/>
          <a:p>
            <a:r>
              <a:rPr lang="de-DE" dirty="0"/>
              <a:t>Tour </a:t>
            </a:r>
            <a:r>
              <a:rPr lang="de-DE" dirty="0" err="1"/>
              <a:t>of</a:t>
            </a:r>
            <a:r>
              <a:rPr lang="de-DE" dirty="0"/>
              <a:t> XHEXP1 (experimental hall)</a:t>
            </a:r>
          </a:p>
        </p:txBody>
      </p:sp>
      <p:pic>
        <p:nvPicPr>
          <p:cNvPr id="5" name="Grafik 4">
            <a:extLst>
              <a:ext uri="{FF2B5EF4-FFF2-40B4-BE49-F238E27FC236}">
                <a16:creationId xmlns:a16="http://schemas.microsoft.com/office/drawing/2014/main" id="{A2ECBC9B-3B77-64A3-AB09-8D2D047CAD2C}"/>
              </a:ext>
            </a:extLst>
          </p:cNvPr>
          <p:cNvPicPr>
            <a:picLocks noChangeAspect="1"/>
          </p:cNvPicPr>
          <p:nvPr/>
        </p:nvPicPr>
        <p:blipFill>
          <a:blip r:embed="rId2"/>
          <a:stretch>
            <a:fillRect/>
          </a:stretch>
        </p:blipFill>
        <p:spPr>
          <a:xfrm>
            <a:off x="2382050" y="1780520"/>
            <a:ext cx="8005204" cy="4563536"/>
          </a:xfrm>
          <a:prstGeom prst="rect">
            <a:avLst/>
          </a:prstGeom>
        </p:spPr>
      </p:pic>
      <p:grpSp>
        <p:nvGrpSpPr>
          <p:cNvPr id="12" name="Gruppieren 11">
            <a:extLst>
              <a:ext uri="{FF2B5EF4-FFF2-40B4-BE49-F238E27FC236}">
                <a16:creationId xmlns:a16="http://schemas.microsoft.com/office/drawing/2014/main" id="{F7EB1589-C049-4F6B-B82F-A12B616D6725}"/>
              </a:ext>
            </a:extLst>
          </p:cNvPr>
          <p:cNvGrpSpPr/>
          <p:nvPr/>
        </p:nvGrpSpPr>
        <p:grpSpPr>
          <a:xfrm>
            <a:off x="10556303" y="1690098"/>
            <a:ext cx="1373411" cy="1219268"/>
            <a:chOff x="10654466" y="1035190"/>
            <a:chExt cx="1373411" cy="1219268"/>
          </a:xfrm>
        </p:grpSpPr>
        <p:pic>
          <p:nvPicPr>
            <p:cNvPr id="6" name="Grafik 5">
              <a:extLst>
                <a:ext uri="{FF2B5EF4-FFF2-40B4-BE49-F238E27FC236}">
                  <a16:creationId xmlns:a16="http://schemas.microsoft.com/office/drawing/2014/main" id="{5329E760-94D0-DC3F-ED08-4EBC8FC80D58}"/>
                </a:ext>
              </a:extLst>
            </p:cNvPr>
            <p:cNvPicPr>
              <a:picLocks noChangeAspect="1"/>
            </p:cNvPicPr>
            <p:nvPr/>
          </p:nvPicPr>
          <p:blipFill>
            <a:blip r:embed="rId3" cstate="screen">
              <a:biLevel thresh="50000"/>
              <a:extLst>
                <a:ext uri="{28A0092B-C50C-407E-A947-70E740481C1C}">
                  <a14:useLocalDpi xmlns:a14="http://schemas.microsoft.com/office/drawing/2010/main"/>
                </a:ext>
              </a:extLst>
            </a:blip>
            <a:stretch>
              <a:fillRect/>
            </a:stretch>
          </p:blipFill>
          <p:spPr>
            <a:xfrm rot="5400000">
              <a:off x="10731538" y="988543"/>
              <a:ext cx="1219267" cy="1312562"/>
            </a:xfrm>
            <a:prstGeom prst="rect">
              <a:avLst/>
            </a:prstGeom>
          </p:spPr>
        </p:pic>
        <p:sp>
          <p:nvSpPr>
            <p:cNvPr id="8" name="Textfeld 7">
              <a:extLst>
                <a:ext uri="{FF2B5EF4-FFF2-40B4-BE49-F238E27FC236}">
                  <a16:creationId xmlns:a16="http://schemas.microsoft.com/office/drawing/2014/main" id="{8A1B217E-28AF-5FA4-6619-B9038A4C1747}"/>
                </a:ext>
              </a:extLst>
            </p:cNvPr>
            <p:cNvSpPr txBox="1"/>
            <p:nvPr/>
          </p:nvSpPr>
          <p:spPr>
            <a:xfrm rot="5400000">
              <a:off x="11720354" y="1504564"/>
              <a:ext cx="319315" cy="295731"/>
            </a:xfrm>
            <a:prstGeom prst="rect">
              <a:avLst/>
            </a:prstGeom>
            <a:solidFill>
              <a:schemeClr val="bg1"/>
            </a:solidFill>
          </p:spPr>
          <p:txBody>
            <a:bodyPr wrap="none" rtlCol="0">
              <a:noAutofit/>
            </a:bodyPr>
            <a:lstStyle/>
            <a:p>
              <a:pPr>
                <a:lnSpc>
                  <a:spcPct val="112000"/>
                </a:lnSpc>
              </a:pPr>
              <a:r>
                <a:rPr lang="de-DE" sz="1600" b="1" dirty="0"/>
                <a:t>N</a:t>
              </a:r>
            </a:p>
          </p:txBody>
        </p:sp>
        <p:sp>
          <p:nvSpPr>
            <p:cNvPr id="9" name="Rechteck 8">
              <a:extLst>
                <a:ext uri="{FF2B5EF4-FFF2-40B4-BE49-F238E27FC236}">
                  <a16:creationId xmlns:a16="http://schemas.microsoft.com/office/drawing/2014/main" id="{158F33F4-9A00-7A57-E4FF-F72045CE9CE8}"/>
                </a:ext>
              </a:extLst>
            </p:cNvPr>
            <p:cNvSpPr/>
            <p:nvPr/>
          </p:nvSpPr>
          <p:spPr>
            <a:xfrm>
              <a:off x="11206914" y="1035190"/>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10" name="Rechteck 9">
              <a:extLst>
                <a:ext uri="{FF2B5EF4-FFF2-40B4-BE49-F238E27FC236}">
                  <a16:creationId xmlns:a16="http://schemas.microsoft.com/office/drawing/2014/main" id="{85ECB093-4E46-1DC0-1164-D61B016AD595}"/>
                </a:ext>
              </a:extLst>
            </p:cNvPr>
            <p:cNvSpPr/>
            <p:nvPr/>
          </p:nvSpPr>
          <p:spPr>
            <a:xfrm>
              <a:off x="10654466" y="1562006"/>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sp>
          <p:nvSpPr>
            <p:cNvPr id="11" name="Rechteck 10">
              <a:extLst>
                <a:ext uri="{FF2B5EF4-FFF2-40B4-BE49-F238E27FC236}">
                  <a16:creationId xmlns:a16="http://schemas.microsoft.com/office/drawing/2014/main" id="{58897801-3E1C-1EA9-279A-30C06D40630B}"/>
                </a:ext>
              </a:extLst>
            </p:cNvPr>
            <p:cNvSpPr/>
            <p:nvPr/>
          </p:nvSpPr>
          <p:spPr>
            <a:xfrm>
              <a:off x="11206914" y="2073613"/>
              <a:ext cx="268514" cy="180845"/>
            </a:xfrm>
            <a:prstGeom prst="rect">
              <a:avLst/>
            </a:prstGeom>
            <a:solidFill>
              <a:schemeClr val="bg1"/>
            </a:solidFill>
          </p:spPr>
          <p:txBody>
            <a:bodyPr rtlCol="0" anchor="ctr">
              <a:noAutofit/>
            </a:bodyPr>
            <a:lstStyle/>
            <a:p>
              <a:pPr algn="ctr">
                <a:lnSpc>
                  <a:spcPct val="113000"/>
                </a:lnSpc>
              </a:pPr>
              <a:endParaRPr lang="de-DE" sz="1400" dirty="0" err="1"/>
            </a:p>
          </p:txBody>
        </p:sp>
      </p:grpSp>
      <p:sp>
        <p:nvSpPr>
          <p:cNvPr id="3" name="Textfeld 2">
            <a:extLst>
              <a:ext uri="{FF2B5EF4-FFF2-40B4-BE49-F238E27FC236}">
                <a16:creationId xmlns:a16="http://schemas.microsoft.com/office/drawing/2014/main" id="{6138B9C9-792E-624B-65A5-2088D1A22757}"/>
              </a:ext>
            </a:extLst>
          </p:cNvPr>
          <p:cNvSpPr txBox="1"/>
          <p:nvPr/>
        </p:nvSpPr>
        <p:spPr>
          <a:xfrm>
            <a:off x="6097600" y="691863"/>
            <a:ext cx="2660276" cy="646331"/>
          </a:xfrm>
          <a:prstGeom prst="rect">
            <a:avLst/>
          </a:prstGeom>
          <a:noFill/>
        </p:spPr>
        <p:txBody>
          <a:bodyPr wrap="square">
            <a:spAutoFit/>
          </a:bodyPr>
          <a:lstStyle/>
          <a:p>
            <a:pPr algn="ctr"/>
            <a:r>
              <a:rPr lang="de-DE" dirty="0"/>
              <a:t>Access </a:t>
            </a:r>
            <a:r>
              <a:rPr lang="de-DE" dirty="0" err="1"/>
              <a:t>elevators</a:t>
            </a:r>
            <a:r>
              <a:rPr lang="de-DE" dirty="0"/>
              <a:t> and Emergency </a:t>
            </a:r>
            <a:r>
              <a:rPr lang="de-DE" dirty="0" err="1"/>
              <a:t>exits</a:t>
            </a:r>
            <a:r>
              <a:rPr lang="de-DE" dirty="0"/>
              <a:t> (</a:t>
            </a:r>
            <a:r>
              <a:rPr lang="de-DE" dirty="0" err="1"/>
              <a:t>stairs</a:t>
            </a:r>
            <a:r>
              <a:rPr lang="de-DE" dirty="0"/>
              <a:t>)</a:t>
            </a:r>
          </a:p>
        </p:txBody>
      </p:sp>
      <p:cxnSp>
        <p:nvCxnSpPr>
          <p:cNvPr id="4" name="Gerade Verbindung 3">
            <a:extLst>
              <a:ext uri="{FF2B5EF4-FFF2-40B4-BE49-F238E27FC236}">
                <a16:creationId xmlns:a16="http://schemas.microsoft.com/office/drawing/2014/main" id="{729AE3C1-4FC4-6C0C-F82F-6F3FEA65ABC9}"/>
              </a:ext>
            </a:extLst>
          </p:cNvPr>
          <p:cNvCxnSpPr>
            <a:cxnSpLocks/>
          </p:cNvCxnSpPr>
          <p:nvPr/>
        </p:nvCxnSpPr>
        <p:spPr>
          <a:xfrm flipV="1">
            <a:off x="4908637" y="1338194"/>
            <a:ext cx="2237380" cy="698097"/>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7" name="Gerade Verbindung 6">
            <a:extLst>
              <a:ext uri="{FF2B5EF4-FFF2-40B4-BE49-F238E27FC236}">
                <a16:creationId xmlns:a16="http://schemas.microsoft.com/office/drawing/2014/main" id="{4FBC257E-AD07-140E-6A11-3AE00BBB64ED}"/>
              </a:ext>
            </a:extLst>
          </p:cNvPr>
          <p:cNvCxnSpPr>
            <a:cxnSpLocks/>
          </p:cNvCxnSpPr>
          <p:nvPr/>
        </p:nvCxnSpPr>
        <p:spPr>
          <a:xfrm flipH="1" flipV="1">
            <a:off x="7668666" y="1338194"/>
            <a:ext cx="2195939" cy="599435"/>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17" name="Textfeld 16">
            <a:extLst>
              <a:ext uri="{FF2B5EF4-FFF2-40B4-BE49-F238E27FC236}">
                <a16:creationId xmlns:a16="http://schemas.microsoft.com/office/drawing/2014/main" id="{8ED898E7-821F-8B68-2B4F-0BAC6DA5B36A}"/>
              </a:ext>
            </a:extLst>
          </p:cNvPr>
          <p:cNvSpPr txBox="1"/>
          <p:nvPr/>
        </p:nvSpPr>
        <p:spPr>
          <a:xfrm>
            <a:off x="2863078" y="3518344"/>
            <a:ext cx="988317" cy="369332"/>
          </a:xfrm>
          <a:prstGeom prst="rect">
            <a:avLst/>
          </a:prstGeom>
          <a:solidFill>
            <a:schemeClr val="bg1"/>
          </a:solidFill>
          <a:ln w="19050">
            <a:solidFill>
              <a:schemeClr val="accent5">
                <a:lumMod val="50000"/>
              </a:schemeClr>
            </a:solidFill>
          </a:ln>
        </p:spPr>
        <p:txBody>
          <a:bodyPr wrap="square">
            <a:spAutoFit/>
          </a:bodyPr>
          <a:lstStyle>
            <a:defPPr>
              <a:defRPr lang="en-US"/>
            </a:defPPr>
            <a:lvl1pPr algn="ctr"/>
          </a:lstStyle>
          <a:p>
            <a:r>
              <a:rPr lang="de-DE" dirty="0"/>
              <a:t>SASE2</a:t>
            </a:r>
          </a:p>
        </p:txBody>
      </p:sp>
      <p:sp>
        <p:nvSpPr>
          <p:cNvPr id="18" name="Textfeld 17">
            <a:extLst>
              <a:ext uri="{FF2B5EF4-FFF2-40B4-BE49-F238E27FC236}">
                <a16:creationId xmlns:a16="http://schemas.microsoft.com/office/drawing/2014/main" id="{DAEF4812-106D-E034-7336-7DBEEA760339}"/>
              </a:ext>
            </a:extLst>
          </p:cNvPr>
          <p:cNvSpPr txBox="1"/>
          <p:nvPr/>
        </p:nvSpPr>
        <p:spPr>
          <a:xfrm>
            <a:off x="7352592" y="3596898"/>
            <a:ext cx="988317" cy="369332"/>
          </a:xfrm>
          <a:prstGeom prst="rect">
            <a:avLst/>
          </a:prstGeom>
          <a:solidFill>
            <a:schemeClr val="bg1"/>
          </a:solidFill>
          <a:ln w="19050">
            <a:solidFill>
              <a:schemeClr val="accent5">
                <a:lumMod val="50000"/>
              </a:schemeClr>
            </a:solidFill>
          </a:ln>
        </p:spPr>
        <p:txBody>
          <a:bodyPr wrap="square">
            <a:spAutoFit/>
          </a:bodyPr>
          <a:lstStyle>
            <a:defPPr>
              <a:defRPr lang="en-US"/>
            </a:defPPr>
            <a:lvl1pPr algn="ctr"/>
          </a:lstStyle>
          <a:p>
            <a:r>
              <a:rPr lang="de-DE" dirty="0"/>
              <a:t>SASE1</a:t>
            </a:r>
          </a:p>
        </p:txBody>
      </p:sp>
      <p:sp>
        <p:nvSpPr>
          <p:cNvPr id="19" name="Textfeld 18">
            <a:extLst>
              <a:ext uri="{FF2B5EF4-FFF2-40B4-BE49-F238E27FC236}">
                <a16:creationId xmlns:a16="http://schemas.microsoft.com/office/drawing/2014/main" id="{2A1276AB-96FC-2412-45C0-7F7A4DC31F22}"/>
              </a:ext>
            </a:extLst>
          </p:cNvPr>
          <p:cNvSpPr txBox="1"/>
          <p:nvPr/>
        </p:nvSpPr>
        <p:spPr>
          <a:xfrm>
            <a:off x="8834763" y="3596898"/>
            <a:ext cx="988317" cy="369332"/>
          </a:xfrm>
          <a:prstGeom prst="rect">
            <a:avLst/>
          </a:prstGeom>
          <a:solidFill>
            <a:schemeClr val="bg1"/>
          </a:solidFill>
          <a:ln w="19050">
            <a:solidFill>
              <a:schemeClr val="accent5">
                <a:lumMod val="50000"/>
              </a:schemeClr>
            </a:solidFill>
          </a:ln>
        </p:spPr>
        <p:txBody>
          <a:bodyPr wrap="square">
            <a:spAutoFit/>
          </a:bodyPr>
          <a:lstStyle/>
          <a:p>
            <a:pPr algn="ctr"/>
            <a:r>
              <a:rPr lang="de-DE" dirty="0"/>
              <a:t>SASE3</a:t>
            </a:r>
          </a:p>
        </p:txBody>
      </p:sp>
      <p:grpSp>
        <p:nvGrpSpPr>
          <p:cNvPr id="25" name="Gruppieren 24">
            <a:extLst>
              <a:ext uri="{FF2B5EF4-FFF2-40B4-BE49-F238E27FC236}">
                <a16:creationId xmlns:a16="http://schemas.microsoft.com/office/drawing/2014/main" id="{F927E066-A9EE-E85D-847E-ACD4AF901053}"/>
              </a:ext>
            </a:extLst>
          </p:cNvPr>
          <p:cNvGrpSpPr/>
          <p:nvPr/>
        </p:nvGrpSpPr>
        <p:grpSpPr>
          <a:xfrm>
            <a:off x="3258902" y="5694706"/>
            <a:ext cx="6221513" cy="889838"/>
            <a:chOff x="3258902" y="5694706"/>
            <a:chExt cx="6221513" cy="889838"/>
          </a:xfrm>
        </p:grpSpPr>
        <p:sp>
          <p:nvSpPr>
            <p:cNvPr id="15" name="Pfeil nach rechts 14">
              <a:extLst>
                <a:ext uri="{FF2B5EF4-FFF2-40B4-BE49-F238E27FC236}">
                  <a16:creationId xmlns:a16="http://schemas.microsoft.com/office/drawing/2014/main" id="{2F2109CA-282C-489A-303E-FD1685C51868}"/>
                </a:ext>
              </a:extLst>
            </p:cNvPr>
            <p:cNvSpPr/>
            <p:nvPr/>
          </p:nvSpPr>
          <p:spPr>
            <a:xfrm rot="5400000">
              <a:off x="8903326" y="5999523"/>
              <a:ext cx="877553" cy="276625"/>
            </a:xfrm>
            <a:prstGeom prst="rightArrow">
              <a:avLst/>
            </a:prstGeom>
            <a:solidFill>
              <a:srgbClr val="FF0000"/>
            </a:solidFill>
          </p:spPr>
          <p:txBody>
            <a:bodyPr rtlCol="0" anchor="ctr">
              <a:noAutofit/>
            </a:bodyPr>
            <a:lstStyle/>
            <a:p>
              <a:pPr algn="ctr">
                <a:lnSpc>
                  <a:spcPct val="113000"/>
                </a:lnSpc>
              </a:pPr>
              <a:endParaRPr lang="de-DE" sz="1400" dirty="0" err="1"/>
            </a:p>
          </p:txBody>
        </p:sp>
        <p:sp>
          <p:nvSpPr>
            <p:cNvPr id="21" name="Pfeil nach rechts 20">
              <a:extLst>
                <a:ext uri="{FF2B5EF4-FFF2-40B4-BE49-F238E27FC236}">
                  <a16:creationId xmlns:a16="http://schemas.microsoft.com/office/drawing/2014/main" id="{94530CAC-B685-BE97-06DB-B95BABD72E56}"/>
                </a:ext>
              </a:extLst>
            </p:cNvPr>
            <p:cNvSpPr/>
            <p:nvPr/>
          </p:nvSpPr>
          <p:spPr>
            <a:xfrm rot="5400000">
              <a:off x="5974155" y="5995170"/>
              <a:ext cx="877553" cy="276625"/>
            </a:xfrm>
            <a:prstGeom prst="rightArrow">
              <a:avLst/>
            </a:prstGeom>
            <a:solidFill>
              <a:srgbClr val="FF0000"/>
            </a:solidFill>
          </p:spPr>
          <p:txBody>
            <a:bodyPr rtlCol="0" anchor="ctr">
              <a:noAutofit/>
            </a:bodyPr>
            <a:lstStyle/>
            <a:p>
              <a:pPr algn="ctr">
                <a:lnSpc>
                  <a:spcPct val="113000"/>
                </a:lnSpc>
              </a:pPr>
              <a:endParaRPr lang="de-DE" sz="1400" dirty="0" err="1"/>
            </a:p>
          </p:txBody>
        </p:sp>
        <p:sp>
          <p:nvSpPr>
            <p:cNvPr id="22" name="Pfeil nach rechts 21">
              <a:extLst>
                <a:ext uri="{FF2B5EF4-FFF2-40B4-BE49-F238E27FC236}">
                  <a16:creationId xmlns:a16="http://schemas.microsoft.com/office/drawing/2014/main" id="{CDF84CE4-00F8-C166-BDE2-775A7E2AE51B}"/>
                </a:ext>
              </a:extLst>
            </p:cNvPr>
            <p:cNvSpPr/>
            <p:nvPr/>
          </p:nvSpPr>
          <p:spPr>
            <a:xfrm rot="5400000">
              <a:off x="4415994" y="6007455"/>
              <a:ext cx="877553" cy="276625"/>
            </a:xfrm>
            <a:prstGeom prst="rightArrow">
              <a:avLst/>
            </a:prstGeom>
            <a:solidFill>
              <a:srgbClr val="FF0000"/>
            </a:solidFill>
          </p:spPr>
          <p:txBody>
            <a:bodyPr rtlCol="0" anchor="ctr">
              <a:noAutofit/>
            </a:bodyPr>
            <a:lstStyle/>
            <a:p>
              <a:pPr algn="ctr">
                <a:lnSpc>
                  <a:spcPct val="113000"/>
                </a:lnSpc>
              </a:pPr>
              <a:endParaRPr lang="de-DE" sz="1400" dirty="0" err="1"/>
            </a:p>
          </p:txBody>
        </p:sp>
        <p:sp>
          <p:nvSpPr>
            <p:cNvPr id="23" name="Pfeil nach rechts 22">
              <a:extLst>
                <a:ext uri="{FF2B5EF4-FFF2-40B4-BE49-F238E27FC236}">
                  <a16:creationId xmlns:a16="http://schemas.microsoft.com/office/drawing/2014/main" id="{1605D4CF-9CF1-833A-055A-7392E2D3190A}"/>
                </a:ext>
              </a:extLst>
            </p:cNvPr>
            <p:cNvSpPr/>
            <p:nvPr/>
          </p:nvSpPr>
          <p:spPr>
            <a:xfrm rot="5400000">
              <a:off x="2958438" y="5995170"/>
              <a:ext cx="877553" cy="276625"/>
            </a:xfrm>
            <a:prstGeom prst="rightArrow">
              <a:avLst/>
            </a:prstGeom>
            <a:solidFill>
              <a:srgbClr val="FF0000"/>
            </a:solidFill>
          </p:spPr>
          <p:txBody>
            <a:bodyPr rtlCol="0" anchor="ctr">
              <a:noAutofit/>
            </a:bodyPr>
            <a:lstStyle/>
            <a:p>
              <a:pPr algn="ctr">
                <a:lnSpc>
                  <a:spcPct val="113000"/>
                </a:lnSpc>
              </a:pPr>
              <a:endParaRPr lang="de-DE" sz="1400" dirty="0" err="1"/>
            </a:p>
          </p:txBody>
        </p:sp>
        <p:sp>
          <p:nvSpPr>
            <p:cNvPr id="24" name="Pfeil nach rechts 23">
              <a:extLst>
                <a:ext uri="{FF2B5EF4-FFF2-40B4-BE49-F238E27FC236}">
                  <a16:creationId xmlns:a16="http://schemas.microsoft.com/office/drawing/2014/main" id="{678974B1-E001-C234-7567-3C3C53869BE4}"/>
                </a:ext>
              </a:extLst>
            </p:cNvPr>
            <p:cNvSpPr/>
            <p:nvPr/>
          </p:nvSpPr>
          <p:spPr>
            <a:xfrm rot="5400000">
              <a:off x="7368202" y="6007454"/>
              <a:ext cx="877553" cy="276625"/>
            </a:xfrm>
            <a:prstGeom prst="rightArrow">
              <a:avLst/>
            </a:prstGeom>
            <a:solidFill>
              <a:srgbClr val="FF0000"/>
            </a:solidFill>
          </p:spPr>
          <p:txBody>
            <a:bodyPr rtlCol="0" anchor="ctr">
              <a:noAutofit/>
            </a:bodyPr>
            <a:lstStyle/>
            <a:p>
              <a:pPr algn="ctr">
                <a:lnSpc>
                  <a:spcPct val="113000"/>
                </a:lnSpc>
              </a:pPr>
              <a:endParaRPr lang="de-DE" sz="1400" dirty="0" err="1"/>
            </a:p>
          </p:txBody>
        </p:sp>
      </p:grpSp>
      <p:sp>
        <p:nvSpPr>
          <p:cNvPr id="26" name="Textfeld 25">
            <a:extLst>
              <a:ext uri="{FF2B5EF4-FFF2-40B4-BE49-F238E27FC236}">
                <a16:creationId xmlns:a16="http://schemas.microsoft.com/office/drawing/2014/main" id="{013EC80A-C4C6-982E-E53B-151EE90762E3}"/>
              </a:ext>
            </a:extLst>
          </p:cNvPr>
          <p:cNvSpPr txBox="1"/>
          <p:nvPr/>
        </p:nvSpPr>
        <p:spPr>
          <a:xfrm>
            <a:off x="5146703" y="6488668"/>
            <a:ext cx="2660276" cy="369332"/>
          </a:xfrm>
          <a:prstGeom prst="rect">
            <a:avLst/>
          </a:prstGeom>
          <a:noFill/>
        </p:spPr>
        <p:txBody>
          <a:bodyPr wrap="square">
            <a:spAutoFit/>
          </a:bodyPr>
          <a:lstStyle/>
          <a:p>
            <a:pPr algn="ctr"/>
            <a:r>
              <a:rPr lang="de-DE" dirty="0"/>
              <a:t>XTD </a:t>
            </a:r>
            <a:r>
              <a:rPr lang="de-DE" dirty="0" err="1"/>
              <a:t>tunnels</a:t>
            </a:r>
            <a:endParaRPr lang="de-DE" dirty="0"/>
          </a:p>
        </p:txBody>
      </p:sp>
    </p:spTree>
    <p:extLst>
      <p:ext uri="{BB962C8B-B14F-4D97-AF65-F5344CB8AC3E}">
        <p14:creationId xmlns:p14="http://schemas.microsoft.com/office/powerpoint/2010/main" val="354048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1"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 calcmode="lin" valueType="num">
                                      <p:cBhvr>
                                        <p:cTn id="9" dur="500" fill="hold"/>
                                        <p:tgtEl>
                                          <p:spTgt spid="18"/>
                                        </p:tgtEl>
                                        <p:attrNameLst>
                                          <p:attrName>style.rotation</p:attrName>
                                        </p:attrNameLst>
                                      </p:cBhvr>
                                      <p:tavLst>
                                        <p:tav tm="0">
                                          <p:val>
                                            <p:fltVal val="360"/>
                                          </p:val>
                                        </p:tav>
                                        <p:tav tm="100000">
                                          <p:val>
                                            <p:fltVal val="0"/>
                                          </p:val>
                                        </p:tav>
                                      </p:tavLst>
                                    </p:anim>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1"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fltVal val="0"/>
                                          </p:val>
                                        </p:tav>
                                        <p:tav tm="100000">
                                          <p:val>
                                            <p:strVal val="#ppt_w"/>
                                          </p:val>
                                        </p:tav>
                                      </p:tavLst>
                                    </p:anim>
                                    <p:anim calcmode="lin" valueType="num">
                                      <p:cBhvr>
                                        <p:cTn id="16" dur="500" fill="hold"/>
                                        <p:tgtEl>
                                          <p:spTgt spid="17"/>
                                        </p:tgtEl>
                                        <p:attrNameLst>
                                          <p:attrName>ppt_h</p:attrName>
                                        </p:attrNameLst>
                                      </p:cBhvr>
                                      <p:tavLst>
                                        <p:tav tm="0">
                                          <p:val>
                                            <p:fltVal val="0"/>
                                          </p:val>
                                        </p:tav>
                                        <p:tav tm="100000">
                                          <p:val>
                                            <p:strVal val="#ppt_h"/>
                                          </p:val>
                                        </p:tav>
                                      </p:tavLst>
                                    </p:anim>
                                    <p:anim calcmode="lin" valueType="num">
                                      <p:cBhvr>
                                        <p:cTn id="17" dur="500" fill="hold"/>
                                        <p:tgtEl>
                                          <p:spTgt spid="17"/>
                                        </p:tgtEl>
                                        <p:attrNameLst>
                                          <p:attrName>style.rotation</p:attrName>
                                        </p:attrNameLst>
                                      </p:cBhvr>
                                      <p:tavLst>
                                        <p:tav tm="0">
                                          <p:val>
                                            <p:fltVal val="360"/>
                                          </p:val>
                                        </p:tav>
                                        <p:tav tm="100000">
                                          <p:val>
                                            <p:fltVal val="0"/>
                                          </p:val>
                                        </p:tav>
                                      </p:tavLst>
                                    </p:anim>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grpId="1"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 calcmode="lin" valueType="num">
                                      <p:cBhvr>
                                        <p:cTn id="25" dur="500" fill="hold"/>
                                        <p:tgtEl>
                                          <p:spTgt spid="19"/>
                                        </p:tgtEl>
                                        <p:attrNameLst>
                                          <p:attrName>style.rotation</p:attrName>
                                        </p:attrNameLst>
                                      </p:cBhvr>
                                      <p:tavLst>
                                        <p:tav tm="0">
                                          <p:val>
                                            <p:fltVal val="360"/>
                                          </p:val>
                                        </p:tav>
                                        <p:tav tm="100000">
                                          <p:val>
                                            <p:fltVal val="0"/>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animBg="1"/>
      <p:bldP spid="18" grpId="1" animBg="1"/>
      <p:bldP spid="19" grpId="1"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 few rules for the tour</a:t>
            </a:r>
          </a:p>
        </p:txBody>
      </p:sp>
      <p:sp>
        <p:nvSpPr>
          <p:cNvPr id="3" name="Content Placeholder 2"/>
          <p:cNvSpPr>
            <a:spLocks noGrp="1"/>
          </p:cNvSpPr>
          <p:nvPr>
            <p:ph idx="1"/>
          </p:nvPr>
        </p:nvSpPr>
        <p:spPr/>
        <p:txBody>
          <a:bodyPr/>
          <a:lstStyle/>
          <a:p>
            <a:r>
              <a:rPr lang="en-GB" dirty="0"/>
              <a:t>Wear flat, closed shoes</a:t>
            </a:r>
          </a:p>
          <a:p>
            <a:r>
              <a:rPr lang="en-GB" dirty="0"/>
              <a:t>Don’t take bags and backpacks into the experiment hall</a:t>
            </a:r>
          </a:p>
          <a:p>
            <a:r>
              <a:rPr lang="en-GB" dirty="0"/>
              <a:t>Do not take food and drinks into the experiment hall</a:t>
            </a:r>
          </a:p>
          <a:p>
            <a:r>
              <a:rPr lang="en-GB" dirty="0"/>
              <a:t>Stay together, don’t leave the group</a:t>
            </a:r>
          </a:p>
          <a:p>
            <a:r>
              <a:rPr lang="en-GB" dirty="0"/>
              <a:t>Don’t enter restricted areas, obey signs</a:t>
            </a:r>
          </a:p>
          <a:p>
            <a:r>
              <a:rPr lang="en-GB" dirty="0"/>
              <a:t>Look,          but don’t touch</a:t>
            </a:r>
          </a:p>
          <a:p>
            <a:r>
              <a:rPr lang="en-GB" dirty="0"/>
              <a:t>Emergency phone number:</a:t>
            </a:r>
          </a:p>
        </p:txBody>
      </p:sp>
      <p:grpSp>
        <p:nvGrpSpPr>
          <p:cNvPr id="26" name="Gruppieren 25">
            <a:extLst>
              <a:ext uri="{FF2B5EF4-FFF2-40B4-BE49-F238E27FC236}">
                <a16:creationId xmlns:a16="http://schemas.microsoft.com/office/drawing/2014/main" id="{5288EA1B-5818-6F3B-B916-E5B759BD8F38}"/>
              </a:ext>
            </a:extLst>
          </p:cNvPr>
          <p:cNvGrpSpPr/>
          <p:nvPr/>
        </p:nvGrpSpPr>
        <p:grpSpPr>
          <a:xfrm>
            <a:off x="8303597" y="1449506"/>
            <a:ext cx="3457033" cy="4583624"/>
            <a:chOff x="8303597" y="1449506"/>
            <a:chExt cx="3457033" cy="4583624"/>
          </a:xfrm>
        </p:grpSpPr>
        <p:pic>
          <p:nvPicPr>
            <p:cNvPr id="4" name="Picture 5" descr="C:\Users\crossa\Desktop\Photos2\Signs2.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303597" y="1449506"/>
              <a:ext cx="2918704" cy="21715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crossa\Desktop\Fee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04245" y="3621022"/>
              <a:ext cx="2918056" cy="2412108"/>
            </a:xfrm>
            <a:prstGeom prst="rect">
              <a:avLst/>
            </a:prstGeom>
            <a:noFill/>
            <a:extLst>
              <a:ext uri="{909E8E84-426E-40DD-AFC4-6F175D3DCCD1}">
                <a14:hiddenFill xmlns:a14="http://schemas.microsoft.com/office/drawing/2010/main">
                  <a:solidFill>
                    <a:srgbClr val="FFFFFF"/>
                  </a:solidFill>
                </a14:hiddenFill>
              </a:ext>
            </a:extLst>
          </p:spPr>
        </p:pic>
        <p:sp>
          <p:nvSpPr>
            <p:cNvPr id="20" name="&quot;Nein&quot;-Symbol 19"/>
            <p:cNvSpPr>
              <a:spLocks noChangeAspect="1"/>
            </p:cNvSpPr>
            <p:nvPr/>
          </p:nvSpPr>
          <p:spPr>
            <a:xfrm>
              <a:off x="9360363" y="3236979"/>
              <a:ext cx="2400267" cy="2400000"/>
            </a:xfrm>
            <a:prstGeom prst="noSmoking">
              <a:avLst>
                <a:gd name="adj" fmla="val 6158"/>
              </a:avLst>
            </a:prstGeom>
            <a:solidFill>
              <a:srgbClr val="FF0000"/>
            </a:solidFill>
          </p:spPr>
          <p:txBody>
            <a:bodyPr lIns="121917" tIns="60958" rIns="121917" bIns="60958" rtlCol="0" anchor="ctr">
              <a:noAutofit/>
            </a:bodyPr>
            <a:lstStyle/>
            <a:p>
              <a:pPr algn="ctr">
                <a:lnSpc>
                  <a:spcPct val="113000"/>
                </a:lnSpc>
              </a:pPr>
              <a:endParaRPr lang="de-DE" sz="1900" dirty="0" err="1"/>
            </a:p>
          </p:txBody>
        </p:sp>
      </p:grpSp>
      <p:grpSp>
        <p:nvGrpSpPr>
          <p:cNvPr id="25" name="Gruppieren 24">
            <a:extLst>
              <a:ext uri="{FF2B5EF4-FFF2-40B4-BE49-F238E27FC236}">
                <a16:creationId xmlns:a16="http://schemas.microsoft.com/office/drawing/2014/main" id="{B0DED10B-5577-4844-D5D7-F941AF7722BF}"/>
              </a:ext>
            </a:extLst>
          </p:cNvPr>
          <p:cNvGrpSpPr/>
          <p:nvPr/>
        </p:nvGrpSpPr>
        <p:grpSpPr>
          <a:xfrm>
            <a:off x="3888404" y="1574064"/>
            <a:ext cx="2840016" cy="900000"/>
            <a:chOff x="3888404" y="1574064"/>
            <a:chExt cx="2840016" cy="900000"/>
          </a:xfrm>
        </p:grpSpPr>
        <p:grpSp>
          <p:nvGrpSpPr>
            <p:cNvPr id="10" name="Gruppieren 9">
              <a:extLst>
                <a:ext uri="{FF2B5EF4-FFF2-40B4-BE49-F238E27FC236}">
                  <a16:creationId xmlns:a16="http://schemas.microsoft.com/office/drawing/2014/main" id="{A6980E3B-E680-DD5E-5817-B89C36D693AB}"/>
                </a:ext>
              </a:extLst>
            </p:cNvPr>
            <p:cNvGrpSpPr>
              <a:grpSpLocks noChangeAspect="1"/>
            </p:cNvGrpSpPr>
            <p:nvPr/>
          </p:nvGrpSpPr>
          <p:grpSpPr>
            <a:xfrm>
              <a:off x="4858311" y="1574064"/>
              <a:ext cx="900101" cy="900000"/>
              <a:chOff x="5619364" y="1194263"/>
              <a:chExt cx="1224960" cy="1224823"/>
            </a:xfrm>
          </p:grpSpPr>
          <p:pic>
            <p:nvPicPr>
              <p:cNvPr id="6" name="Grafik 5">
                <a:extLst>
                  <a:ext uri="{FF2B5EF4-FFF2-40B4-BE49-F238E27FC236}">
                    <a16:creationId xmlns:a16="http://schemas.microsoft.com/office/drawing/2014/main" id="{FADEC32B-5CB9-BD0C-3FE4-26BBD214DED8}"/>
                  </a:ext>
                </a:extLst>
              </p:cNvPr>
              <p:cNvPicPr>
                <a:picLocks noChangeAspect="1"/>
              </p:cNvPicPr>
              <p:nvPr/>
            </p:nvPicPr>
            <p:blipFill>
              <a:blip r:embed="rId4" cstate="screen">
                <a:biLevel thresh="50000"/>
                <a:extLst>
                  <a:ext uri="{28A0092B-C50C-407E-A947-70E740481C1C}">
                    <a14:useLocalDpi xmlns:a14="http://schemas.microsoft.com/office/drawing/2010/main"/>
                  </a:ext>
                </a:extLst>
              </a:blip>
              <a:stretch>
                <a:fillRect/>
              </a:stretch>
            </p:blipFill>
            <p:spPr>
              <a:xfrm>
                <a:off x="5619364" y="1246908"/>
                <a:ext cx="1224960" cy="1074059"/>
              </a:xfrm>
              <a:prstGeom prst="rect">
                <a:avLst/>
              </a:prstGeom>
            </p:spPr>
          </p:pic>
          <p:sp>
            <p:nvSpPr>
              <p:cNvPr id="7" name="&quot;Nein&quot;-Symbol 6">
                <a:extLst>
                  <a:ext uri="{FF2B5EF4-FFF2-40B4-BE49-F238E27FC236}">
                    <a16:creationId xmlns:a16="http://schemas.microsoft.com/office/drawing/2014/main" id="{6E21CE49-8C81-A314-058C-847B37AFD8CE}"/>
                  </a:ext>
                </a:extLst>
              </p:cNvPr>
              <p:cNvSpPr>
                <a:spLocks noChangeAspect="1"/>
              </p:cNvSpPr>
              <p:nvPr/>
            </p:nvSpPr>
            <p:spPr>
              <a:xfrm>
                <a:off x="5619364" y="1194263"/>
                <a:ext cx="1224960" cy="1224823"/>
              </a:xfrm>
              <a:prstGeom prst="noSmoking">
                <a:avLst>
                  <a:gd name="adj" fmla="val 6158"/>
                </a:avLst>
              </a:prstGeom>
              <a:solidFill>
                <a:srgbClr val="FF0000"/>
              </a:solidFill>
            </p:spPr>
            <p:txBody>
              <a:bodyPr lIns="121917" tIns="60958" rIns="121917" bIns="60958" rtlCol="0" anchor="ctr">
                <a:noAutofit/>
              </a:bodyPr>
              <a:lstStyle/>
              <a:p>
                <a:pPr algn="ctr">
                  <a:lnSpc>
                    <a:spcPct val="113000"/>
                  </a:lnSpc>
                </a:pPr>
                <a:endParaRPr lang="de-DE" sz="1900" dirty="0" err="1"/>
              </a:p>
            </p:txBody>
          </p:sp>
        </p:grpSp>
        <p:grpSp>
          <p:nvGrpSpPr>
            <p:cNvPr id="12" name="Gruppieren 11">
              <a:extLst>
                <a:ext uri="{FF2B5EF4-FFF2-40B4-BE49-F238E27FC236}">
                  <a16:creationId xmlns:a16="http://schemas.microsoft.com/office/drawing/2014/main" id="{35A73B6B-7A66-BA96-31D0-69AB9B0DC223}"/>
                </a:ext>
              </a:extLst>
            </p:cNvPr>
            <p:cNvGrpSpPr>
              <a:grpSpLocks noChangeAspect="1"/>
            </p:cNvGrpSpPr>
            <p:nvPr/>
          </p:nvGrpSpPr>
          <p:grpSpPr>
            <a:xfrm>
              <a:off x="5828319" y="1574064"/>
              <a:ext cx="900101" cy="900000"/>
              <a:chOff x="6961480" y="1194263"/>
              <a:chExt cx="1224960" cy="1224823"/>
            </a:xfrm>
          </p:grpSpPr>
          <p:pic>
            <p:nvPicPr>
              <p:cNvPr id="8" name="Grafik 7">
                <a:extLst>
                  <a:ext uri="{FF2B5EF4-FFF2-40B4-BE49-F238E27FC236}">
                    <a16:creationId xmlns:a16="http://schemas.microsoft.com/office/drawing/2014/main" id="{F652FD38-CBF5-0336-17F6-7B4F539A0B88}"/>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flipH="1">
                <a:off x="7121236" y="1383747"/>
                <a:ext cx="864257" cy="756763"/>
              </a:xfrm>
              <a:prstGeom prst="rect">
                <a:avLst/>
              </a:prstGeom>
            </p:spPr>
          </p:pic>
          <p:sp>
            <p:nvSpPr>
              <p:cNvPr id="9" name="&quot;Nein&quot;-Symbol 8">
                <a:extLst>
                  <a:ext uri="{FF2B5EF4-FFF2-40B4-BE49-F238E27FC236}">
                    <a16:creationId xmlns:a16="http://schemas.microsoft.com/office/drawing/2014/main" id="{7011FE01-3DA2-FB21-AC3D-97E02131981F}"/>
                  </a:ext>
                </a:extLst>
              </p:cNvPr>
              <p:cNvSpPr>
                <a:spLocks noChangeAspect="1"/>
              </p:cNvSpPr>
              <p:nvPr/>
            </p:nvSpPr>
            <p:spPr>
              <a:xfrm>
                <a:off x="6961480" y="1194263"/>
                <a:ext cx="1224960" cy="1224823"/>
              </a:xfrm>
              <a:prstGeom prst="noSmoking">
                <a:avLst>
                  <a:gd name="adj" fmla="val 6158"/>
                </a:avLst>
              </a:prstGeom>
              <a:solidFill>
                <a:srgbClr val="FF0000"/>
              </a:solidFill>
            </p:spPr>
            <p:txBody>
              <a:bodyPr lIns="121917" tIns="60958" rIns="121917" bIns="60958" rtlCol="0" anchor="ctr">
                <a:noAutofit/>
              </a:bodyPr>
              <a:lstStyle/>
              <a:p>
                <a:pPr algn="ctr">
                  <a:lnSpc>
                    <a:spcPct val="113000"/>
                  </a:lnSpc>
                </a:pPr>
                <a:endParaRPr lang="de-DE" sz="1900" dirty="0" err="1"/>
              </a:p>
            </p:txBody>
          </p:sp>
        </p:grpSp>
        <p:grpSp>
          <p:nvGrpSpPr>
            <p:cNvPr id="18" name="Gruppieren 17">
              <a:extLst>
                <a:ext uri="{FF2B5EF4-FFF2-40B4-BE49-F238E27FC236}">
                  <a16:creationId xmlns:a16="http://schemas.microsoft.com/office/drawing/2014/main" id="{C05DC444-5FB8-B5C3-0478-DB495A273ABC}"/>
                </a:ext>
              </a:extLst>
            </p:cNvPr>
            <p:cNvGrpSpPr>
              <a:grpSpLocks noChangeAspect="1"/>
            </p:cNvGrpSpPr>
            <p:nvPr/>
          </p:nvGrpSpPr>
          <p:grpSpPr>
            <a:xfrm>
              <a:off x="3888404" y="1574064"/>
              <a:ext cx="900000" cy="900000"/>
              <a:chOff x="6046941" y="4827075"/>
              <a:chExt cx="1296000" cy="1296000"/>
            </a:xfrm>
          </p:grpSpPr>
          <p:pic>
            <p:nvPicPr>
              <p:cNvPr id="1026" name="Picture 2" descr="Sports Running Shoes Icon in SVG, PNG formats">
                <a:extLst>
                  <a:ext uri="{FF2B5EF4-FFF2-40B4-BE49-F238E27FC236}">
                    <a16:creationId xmlns:a16="http://schemas.microsoft.com/office/drawing/2014/main" id="{155106FA-72C5-8A00-436A-AF7B0297EC80}"/>
                  </a:ext>
                </a:extLst>
              </p:cNvPr>
              <p:cNvPicPr>
                <a:picLocks noChangeAspect="1" noChangeArrowheads="1"/>
              </p:cNvPicPr>
              <p:nvPr/>
            </p:nvPicPr>
            <p:blipFill>
              <a:blip r:embed="rId6" cstate="screen">
                <a:alphaModFix/>
                <a:extLst>
                  <a:ext uri="{28A0092B-C50C-407E-A947-70E740481C1C}">
                    <a14:useLocalDpi xmlns:a14="http://schemas.microsoft.com/office/drawing/2010/main"/>
                  </a:ext>
                </a:extLst>
              </a:blip>
              <a:srcRect/>
              <a:stretch>
                <a:fillRect/>
              </a:stretch>
            </p:blipFill>
            <p:spPr bwMode="auto">
              <a:xfrm>
                <a:off x="6197873" y="5160295"/>
                <a:ext cx="994136" cy="571975"/>
              </a:xfrm>
              <a:prstGeom prst="rect">
                <a:avLst/>
              </a:prstGeom>
              <a:solidFill>
                <a:srgbClr val="FFFFFF"/>
              </a:solidFill>
            </p:spPr>
          </p:pic>
          <p:sp>
            <p:nvSpPr>
              <p:cNvPr id="17" name="Ring 16">
                <a:extLst>
                  <a:ext uri="{FF2B5EF4-FFF2-40B4-BE49-F238E27FC236}">
                    <a16:creationId xmlns:a16="http://schemas.microsoft.com/office/drawing/2014/main" id="{1D7A2F6E-C632-7DE0-B954-1E0833169390}"/>
                  </a:ext>
                </a:extLst>
              </p:cNvPr>
              <p:cNvSpPr/>
              <p:nvPr/>
            </p:nvSpPr>
            <p:spPr>
              <a:xfrm>
                <a:off x="6046941" y="4827075"/>
                <a:ext cx="1296000" cy="1296000"/>
              </a:xfrm>
              <a:prstGeom prst="donut">
                <a:avLst>
                  <a:gd name="adj" fmla="val 6910"/>
                </a:avLst>
              </a:prstGeom>
              <a:solidFill>
                <a:srgbClr val="4B5FDE"/>
              </a:solidFill>
            </p:spPr>
            <p:txBody>
              <a:bodyPr rtlCol="0" anchor="ctr">
                <a:noAutofit/>
              </a:bodyPr>
              <a:lstStyle/>
              <a:p>
                <a:pPr algn="ctr">
                  <a:lnSpc>
                    <a:spcPct val="113000"/>
                  </a:lnSpc>
                </a:pPr>
                <a:endParaRPr lang="de-DE" sz="1400" dirty="0" err="1"/>
              </a:p>
            </p:txBody>
          </p:sp>
        </p:grpSp>
      </p:grpSp>
      <p:grpSp>
        <p:nvGrpSpPr>
          <p:cNvPr id="27" name="Gruppieren 26">
            <a:extLst>
              <a:ext uri="{FF2B5EF4-FFF2-40B4-BE49-F238E27FC236}">
                <a16:creationId xmlns:a16="http://schemas.microsoft.com/office/drawing/2014/main" id="{B3AE9E38-128E-43B2-78A4-BB6C7BAEC79A}"/>
              </a:ext>
            </a:extLst>
          </p:cNvPr>
          <p:cNvGrpSpPr/>
          <p:nvPr/>
        </p:nvGrpSpPr>
        <p:grpSpPr>
          <a:xfrm>
            <a:off x="3696279" y="5190701"/>
            <a:ext cx="2793986" cy="1667299"/>
            <a:chOff x="3786778" y="4992633"/>
            <a:chExt cx="2793986" cy="1674513"/>
          </a:xfrm>
        </p:grpSpPr>
        <p:pic>
          <p:nvPicPr>
            <p:cNvPr id="19" name="Grafik 18">
              <a:extLst>
                <a:ext uri="{FF2B5EF4-FFF2-40B4-BE49-F238E27FC236}">
                  <a16:creationId xmlns:a16="http://schemas.microsoft.com/office/drawing/2014/main" id="{63232A17-1C96-2AFE-5E46-F35208438BAD}"/>
                </a:ext>
              </a:extLst>
            </p:cNvPr>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3786778" y="4992633"/>
              <a:ext cx="1014173" cy="900516"/>
            </a:xfrm>
            <a:prstGeom prst="rect">
              <a:avLst/>
            </a:prstGeom>
          </p:spPr>
        </p:pic>
        <p:sp>
          <p:nvSpPr>
            <p:cNvPr id="22" name="Textfeld 21">
              <a:extLst>
                <a:ext uri="{FF2B5EF4-FFF2-40B4-BE49-F238E27FC236}">
                  <a16:creationId xmlns:a16="http://schemas.microsoft.com/office/drawing/2014/main" id="{FF620558-74C0-EBE2-D3C5-5091DA8BDFE4}"/>
                </a:ext>
              </a:extLst>
            </p:cNvPr>
            <p:cNvSpPr txBox="1"/>
            <p:nvPr/>
          </p:nvSpPr>
          <p:spPr>
            <a:xfrm>
              <a:off x="4683590" y="5198530"/>
              <a:ext cx="839548" cy="369332"/>
            </a:xfrm>
            <a:prstGeom prst="rect">
              <a:avLst/>
            </a:prstGeom>
            <a:noFill/>
          </p:spPr>
          <p:txBody>
            <a:bodyPr wrap="square">
              <a:spAutoFit/>
            </a:bodyPr>
            <a:lstStyle/>
            <a:p>
              <a:r>
                <a:rPr lang="en-GB" dirty="0"/>
                <a:t>2500</a:t>
              </a:r>
              <a:endParaRPr lang="de-DE" dirty="0"/>
            </a:p>
          </p:txBody>
        </p:sp>
        <p:pic>
          <p:nvPicPr>
            <p:cNvPr id="23" name="Grafik 22">
              <a:extLst>
                <a:ext uri="{FF2B5EF4-FFF2-40B4-BE49-F238E27FC236}">
                  <a16:creationId xmlns:a16="http://schemas.microsoft.com/office/drawing/2014/main" id="{1BDA59B7-86CA-9D92-3EE2-D3252475F010}"/>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3813245" y="5781265"/>
              <a:ext cx="987706" cy="885881"/>
            </a:xfrm>
            <a:prstGeom prst="rect">
              <a:avLst/>
            </a:prstGeom>
          </p:spPr>
        </p:pic>
        <p:sp>
          <p:nvSpPr>
            <p:cNvPr id="24" name="Textfeld 23">
              <a:extLst>
                <a:ext uri="{FF2B5EF4-FFF2-40B4-BE49-F238E27FC236}">
                  <a16:creationId xmlns:a16="http://schemas.microsoft.com/office/drawing/2014/main" id="{0C099E0F-F3AD-FB43-546C-ED426DC0AB61}"/>
                </a:ext>
              </a:extLst>
            </p:cNvPr>
            <p:cNvSpPr txBox="1"/>
            <p:nvPr/>
          </p:nvSpPr>
          <p:spPr>
            <a:xfrm>
              <a:off x="4683590" y="5961102"/>
              <a:ext cx="1897174" cy="369332"/>
            </a:xfrm>
            <a:prstGeom prst="rect">
              <a:avLst/>
            </a:prstGeom>
            <a:noFill/>
          </p:spPr>
          <p:txBody>
            <a:bodyPr wrap="square">
              <a:spAutoFit/>
            </a:bodyPr>
            <a:lstStyle/>
            <a:p>
              <a:r>
                <a:rPr lang="en-GB" dirty="0"/>
                <a:t>+49-8998-2500</a:t>
              </a:r>
              <a:endParaRPr lang="de-DE" dirty="0"/>
            </a:p>
          </p:txBody>
        </p:sp>
      </p:grpSp>
      <p:grpSp>
        <p:nvGrpSpPr>
          <p:cNvPr id="31" name="Gruppieren 30">
            <a:extLst>
              <a:ext uri="{FF2B5EF4-FFF2-40B4-BE49-F238E27FC236}">
                <a16:creationId xmlns:a16="http://schemas.microsoft.com/office/drawing/2014/main" id="{8FE33797-B93C-F5C3-8CDB-6182FB0C6D15}"/>
              </a:ext>
            </a:extLst>
          </p:cNvPr>
          <p:cNvGrpSpPr/>
          <p:nvPr/>
        </p:nvGrpSpPr>
        <p:grpSpPr>
          <a:xfrm>
            <a:off x="1479112" y="4523827"/>
            <a:ext cx="2984955" cy="760110"/>
            <a:chOff x="1479112" y="4523827"/>
            <a:chExt cx="2984955" cy="760110"/>
          </a:xfrm>
        </p:grpSpPr>
        <p:pic>
          <p:nvPicPr>
            <p:cNvPr id="29" name="Grafik 28">
              <a:extLst>
                <a:ext uri="{FF2B5EF4-FFF2-40B4-BE49-F238E27FC236}">
                  <a16:creationId xmlns:a16="http://schemas.microsoft.com/office/drawing/2014/main" id="{850E88E1-4B49-C5D6-80D0-02B588C36C45}"/>
                </a:ext>
              </a:extLst>
            </p:cNvPr>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1479112" y="4642708"/>
              <a:ext cx="626804" cy="456601"/>
            </a:xfrm>
            <a:prstGeom prst="rect">
              <a:avLst/>
            </a:prstGeom>
          </p:spPr>
        </p:pic>
        <p:pic>
          <p:nvPicPr>
            <p:cNvPr id="30" name="Grafik 29">
              <a:extLst>
                <a:ext uri="{FF2B5EF4-FFF2-40B4-BE49-F238E27FC236}">
                  <a16:creationId xmlns:a16="http://schemas.microsoft.com/office/drawing/2014/main" id="{EA29A800-3AF0-A72C-502A-BC6124B76DE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696279" y="4523827"/>
              <a:ext cx="767788" cy="760110"/>
            </a:xfrm>
            <a:prstGeom prst="rect">
              <a:avLst/>
            </a:prstGeom>
          </p:spPr>
        </p:pic>
      </p:grpSp>
    </p:spTree>
    <p:extLst>
      <p:ext uri="{BB962C8B-B14F-4D97-AF65-F5344CB8AC3E}">
        <p14:creationId xmlns:p14="http://schemas.microsoft.com/office/powerpoint/2010/main" val="409950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 name="Title 1"/>
          <p:cNvSpPr txBox="1">
            <a:spLocks noGrp="1"/>
          </p:cNvSpPr>
          <p:nvPr>
            <p:ph type="title"/>
          </p:nvPr>
        </p:nvSpPr>
        <p:spPr bwMode="auto">
          <a:xfrm>
            <a:off x="-8300" y="759141"/>
            <a:ext cx="12197548" cy="779461"/>
          </a:xfrm>
          <a:prstGeom prst="rect">
            <a:avLst/>
          </a:prstGeom>
        </p:spPr>
        <p:txBody>
          <a:bodyPr vert="horz" lIns="0" tIns="0" rIns="0" bIns="0" rtlCol="0" anchor="b" anchorCtr="0">
            <a:noAutofit/>
          </a:bodyPr>
          <a:lstStyle>
            <a:lvl1pPr algn="l" defTabSz="914400">
              <a:lnSpc>
                <a:spcPct val="100000"/>
              </a:lnSpc>
              <a:spcBef>
                <a:spcPts val="0"/>
              </a:spcBef>
              <a:buNone/>
              <a:defRPr sz="2200" b="1">
                <a:solidFill>
                  <a:schemeClr val="tx1"/>
                </a:solidFill>
                <a:latin typeface="+mj-lt"/>
                <a:ea typeface="+mj-ea"/>
                <a:cs typeface="+mj-cs"/>
              </a:defRPr>
            </a:lvl1pPr>
          </a:lstStyle>
          <a:p>
            <a:pPr algn="ctr">
              <a:defRPr/>
            </a:pPr>
            <a:r>
              <a:rPr lang="da-DK" sz="2800" dirty="0"/>
              <a:t>Thank you for your attention!</a:t>
            </a:r>
            <a:endParaRPr lang="de-DE" sz="2800" dirty="0"/>
          </a:p>
        </p:txBody>
      </p:sp>
      <p:pic>
        <p:nvPicPr>
          <p:cNvPr id="4" name="Picture 3">
            <a:extLst>
              <a:ext uri="{FF2B5EF4-FFF2-40B4-BE49-F238E27FC236}">
                <a16:creationId xmlns:a16="http://schemas.microsoft.com/office/drawing/2014/main" id="{5836ED1D-1007-4F0B-AD0F-E8E47E4B9D6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690942" y="1916832"/>
            <a:ext cx="10799064" cy="418202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189" y="712232"/>
            <a:ext cx="6631453" cy="602218"/>
          </a:xfrm>
        </p:spPr>
        <p:txBody>
          <a:bodyPr/>
          <a:lstStyle/>
          <a:p>
            <a:pPr algn="ctr"/>
            <a:r>
              <a:rPr lang="en-GB" dirty="0"/>
              <a:t>Let’s start the tour!</a:t>
            </a:r>
          </a:p>
        </p:txBody>
      </p:sp>
      <p:pic>
        <p:nvPicPr>
          <p:cNvPr id="4" name="Inhaltsplatzhalter 3"/>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p:blipFill>
        <p:spPr>
          <a:xfrm>
            <a:off x="626597" y="1554433"/>
            <a:ext cx="6631453" cy="4418206"/>
          </a:xfrm>
        </p:spPr>
      </p:pic>
      <p:sp>
        <p:nvSpPr>
          <p:cNvPr id="9" name="Textplatzhalter 8"/>
          <p:cNvSpPr>
            <a:spLocks noGrp="1"/>
          </p:cNvSpPr>
          <p:nvPr>
            <p:ph type="body" sz="quarter" idx="14"/>
          </p:nvPr>
        </p:nvSpPr>
        <p:spPr>
          <a:xfrm>
            <a:off x="8025504" y="2775857"/>
            <a:ext cx="3077935" cy="1371600"/>
          </a:xfrm>
        </p:spPr>
        <p:txBody>
          <a:bodyPr/>
          <a:lstStyle/>
          <a:p>
            <a:pPr marL="0" indent="0">
              <a:buNone/>
            </a:pPr>
            <a:r>
              <a:rPr lang="en-GB" sz="2000" b="1" dirty="0"/>
              <a:t>Photos welcome!</a:t>
            </a:r>
          </a:p>
          <a:p>
            <a:pPr marL="0" indent="0">
              <a:buNone/>
            </a:pPr>
            <a:endParaRPr lang="en-GB" b="1" dirty="0"/>
          </a:p>
          <a:p>
            <a:pPr marL="0" indent="0">
              <a:buNone/>
            </a:pPr>
            <a:endParaRPr lang="en-GB" b="1" dirty="0"/>
          </a:p>
          <a:p>
            <a:pPr marL="0" indent="0">
              <a:buNone/>
            </a:pPr>
            <a:r>
              <a:rPr lang="en-GB" b="1" dirty="0"/>
              <a:t>#</a:t>
            </a:r>
            <a:r>
              <a:rPr lang="en-GB" b="1" dirty="0" err="1"/>
              <a:t>xfel</a:t>
            </a:r>
            <a:r>
              <a:rPr lang="en-GB" dirty="0"/>
              <a:t> </a:t>
            </a:r>
            <a:r>
              <a:rPr lang="en-GB" b="1" dirty="0"/>
              <a:t>#</a:t>
            </a:r>
            <a:r>
              <a:rPr lang="en-GB" b="1" dirty="0" err="1"/>
              <a:t>europeanXFEL</a:t>
            </a:r>
            <a:endParaRPr lang="en-GB" b="1" dirty="0"/>
          </a:p>
        </p:txBody>
      </p:sp>
      <p:sp>
        <p:nvSpPr>
          <p:cNvPr id="10" name="AutoShape 6" descr="Bildergebnis für twitter"/>
          <p:cNvSpPr>
            <a:spLocks noChangeAspect="1" noChangeArrowheads="1"/>
          </p:cNvSpPr>
          <p:nvPr/>
        </p:nvSpPr>
        <p:spPr bwMode="auto">
          <a:xfrm>
            <a:off x="155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6" tIns="45718" rIns="91426" bIns="45718" numCol="1" anchor="t" anchorCtr="0" compatLnSpc="1">
            <a:prstTxWarp prst="textNoShape">
              <a:avLst/>
            </a:prstTxWarp>
          </a:bodyPr>
          <a:lstStyle/>
          <a:p>
            <a:pPr defTabSz="457119"/>
            <a:endParaRPr lang="de-DE" sz="1900">
              <a:solidFill>
                <a:srgbClr val="000000"/>
              </a:solidFill>
            </a:endParaRPr>
          </a:p>
        </p:txBody>
      </p:sp>
      <p:sp>
        <p:nvSpPr>
          <p:cNvPr id="12" name="AutoShape 9" descr="Bildergebnis für facebook"/>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6" tIns="45718" rIns="91426" bIns="45718" numCol="1" anchor="t" anchorCtr="0" compatLnSpc="1">
            <a:prstTxWarp prst="textNoShape">
              <a:avLst/>
            </a:prstTxWarp>
          </a:bodyPr>
          <a:lstStyle/>
          <a:p>
            <a:pPr defTabSz="457119"/>
            <a:endParaRPr lang="de-DE" sz="1900">
              <a:solidFill>
                <a:srgbClr val="000000"/>
              </a:solidFill>
            </a:endParaRPr>
          </a:p>
        </p:txBody>
      </p:sp>
      <p:sp>
        <p:nvSpPr>
          <p:cNvPr id="13" name="AutoShape 11" descr="Bildergebnis für facebook"/>
          <p:cNvSpPr>
            <a:spLocks noChangeAspect="1" noChangeArrowheads="1"/>
          </p:cNvSpPr>
          <p:nvPr/>
        </p:nvSpPr>
        <p:spPr bwMode="auto">
          <a:xfrm>
            <a:off x="460375" y="16034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6" tIns="45718" rIns="91426" bIns="45718" numCol="1" anchor="t" anchorCtr="0" compatLnSpc="1">
            <a:prstTxWarp prst="textNoShape">
              <a:avLst/>
            </a:prstTxWarp>
          </a:bodyPr>
          <a:lstStyle/>
          <a:p>
            <a:pPr defTabSz="457119"/>
            <a:endParaRPr lang="de-DE" sz="1900">
              <a:solidFill>
                <a:srgbClr val="000000"/>
              </a:solidFill>
            </a:endParaRPr>
          </a:p>
        </p:txBody>
      </p:sp>
      <p:sp>
        <p:nvSpPr>
          <p:cNvPr id="14" name="AutoShape 14" descr="Bildergebnis für instagram"/>
          <p:cNvSpPr>
            <a:spLocks noChangeAspect="1" noChangeArrowheads="1"/>
          </p:cNvSpPr>
          <p:nvPr/>
        </p:nvSpPr>
        <p:spPr bwMode="auto">
          <a:xfrm>
            <a:off x="612775" y="31274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6" tIns="45718" rIns="91426" bIns="45718" numCol="1" anchor="t" anchorCtr="0" compatLnSpc="1">
            <a:prstTxWarp prst="textNoShape">
              <a:avLst/>
            </a:prstTxWarp>
          </a:bodyPr>
          <a:lstStyle/>
          <a:p>
            <a:pPr defTabSz="457119"/>
            <a:endParaRPr lang="de-DE" sz="1900">
              <a:solidFill>
                <a:srgbClr val="000000"/>
              </a:solidFill>
            </a:endParaRPr>
          </a:p>
        </p:txBody>
      </p:sp>
      <p:grpSp>
        <p:nvGrpSpPr>
          <p:cNvPr id="3" name="Gruppieren 2">
            <a:extLst>
              <a:ext uri="{FF2B5EF4-FFF2-40B4-BE49-F238E27FC236}">
                <a16:creationId xmlns:a16="http://schemas.microsoft.com/office/drawing/2014/main" id="{88DF4D3B-8F36-3687-9EB1-3BB0F307C76C}"/>
              </a:ext>
            </a:extLst>
          </p:cNvPr>
          <p:cNvGrpSpPr/>
          <p:nvPr/>
        </p:nvGrpSpPr>
        <p:grpSpPr>
          <a:xfrm>
            <a:off x="8038426" y="3262655"/>
            <a:ext cx="2743206" cy="883189"/>
            <a:chOff x="8822197" y="2821784"/>
            <a:chExt cx="2743206" cy="883189"/>
          </a:xfrm>
        </p:grpSpPr>
        <p:pic>
          <p:nvPicPr>
            <p:cNvPr id="1031" name="Picture 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22197" y="2882905"/>
              <a:ext cx="783259"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605455" y="2821784"/>
              <a:ext cx="1059828" cy="8831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9" name="Picture 1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560810" y="2882905"/>
              <a:ext cx="1004593"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108509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538" y="344064"/>
            <a:ext cx="10956924" cy="780540"/>
          </a:xfrm>
        </p:spPr>
        <p:txBody>
          <a:bodyPr/>
          <a:lstStyle/>
          <a:p>
            <a:r>
              <a:rPr lang="de-DE" dirty="0" err="1"/>
              <a:t>Employees</a:t>
            </a:r>
            <a:r>
              <a:rPr lang="de-DE" dirty="0"/>
              <a:t> </a:t>
            </a:r>
          </a:p>
        </p:txBody>
      </p:sp>
      <p:sp>
        <p:nvSpPr>
          <p:cNvPr id="4" name="Content Placeholder 3"/>
          <p:cNvSpPr>
            <a:spLocks noGrp="1"/>
          </p:cNvSpPr>
          <p:nvPr>
            <p:ph idx="1"/>
          </p:nvPr>
        </p:nvSpPr>
        <p:spPr>
          <a:xfrm>
            <a:off x="617538" y="1300186"/>
            <a:ext cx="5602250" cy="4633646"/>
          </a:xfrm>
        </p:spPr>
        <p:txBody>
          <a:bodyPr/>
          <a:lstStyle/>
          <a:p>
            <a:pPr marL="269875" indent="-269875">
              <a:lnSpc>
                <a:spcPct val="112000"/>
              </a:lnSpc>
            </a:pPr>
            <a:r>
              <a:rPr lang="en-GB" dirty="0"/>
              <a:t> More than 500 people from over 60 countries (*)</a:t>
            </a:r>
            <a:br>
              <a:rPr lang="en-GB" dirty="0"/>
            </a:br>
            <a:r>
              <a:rPr lang="en-GB" dirty="0"/>
              <a:t>                              </a:t>
            </a:r>
            <a:r>
              <a:rPr lang="en-US" dirty="0"/>
              <a:t>(+250 at DESY)</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sz="200" dirty="0"/>
          </a:p>
          <a:p>
            <a:pPr marL="0" indent="0">
              <a:buNone/>
            </a:pPr>
            <a:endParaRPr lang="en-GB" dirty="0"/>
          </a:p>
        </p:txBody>
      </p:sp>
      <p:pic>
        <p:nvPicPr>
          <p:cNvPr id="8" name="Grafik 5">
            <a:extLst>
              <a:ext uri="{FF2B5EF4-FFF2-40B4-BE49-F238E27FC236}">
                <a16:creationId xmlns:a16="http://schemas.microsoft.com/office/drawing/2014/main" id="{49AFF23D-11D3-452F-BFEE-D35B384BB20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47978" y="1640343"/>
            <a:ext cx="7348767" cy="4293489"/>
          </a:xfrm>
          <a:prstGeom prst="rect">
            <a:avLst/>
          </a:prstGeom>
        </p:spPr>
      </p:pic>
      <p:pic>
        <p:nvPicPr>
          <p:cNvPr id="5" name="Picture 4">
            <a:extLst>
              <a:ext uri="{FF2B5EF4-FFF2-40B4-BE49-F238E27FC236}">
                <a16:creationId xmlns:a16="http://schemas.microsoft.com/office/drawing/2014/main" id="{EECC1DCB-943D-46F0-B76A-CDE16A129B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9060" y="2333832"/>
            <a:ext cx="5899088" cy="3600000"/>
          </a:xfrm>
          <a:prstGeom prst="rect">
            <a:avLst/>
          </a:prstGeom>
        </p:spPr>
      </p:pic>
      <p:sp>
        <p:nvSpPr>
          <p:cNvPr id="6" name="Textfeld 5">
            <a:extLst>
              <a:ext uri="{FF2B5EF4-FFF2-40B4-BE49-F238E27FC236}">
                <a16:creationId xmlns:a16="http://schemas.microsoft.com/office/drawing/2014/main" id="{244A9906-83D0-009B-8DF5-20FEC4E2C5FA}"/>
              </a:ext>
            </a:extLst>
          </p:cNvPr>
          <p:cNvSpPr txBox="1"/>
          <p:nvPr/>
        </p:nvSpPr>
        <p:spPr>
          <a:xfrm>
            <a:off x="3250407" y="5656833"/>
            <a:ext cx="1107281" cy="276999"/>
          </a:xfrm>
          <a:prstGeom prst="rect">
            <a:avLst/>
          </a:prstGeom>
          <a:noFill/>
        </p:spPr>
        <p:txBody>
          <a:bodyPr wrap="square">
            <a:spAutoFit/>
          </a:bodyPr>
          <a:lstStyle/>
          <a:p>
            <a:r>
              <a:rPr lang="en-GB" sz="1200" dirty="0"/>
              <a:t>(*) 2023 data</a:t>
            </a:r>
            <a:endParaRPr lang="de-DE" sz="1200" dirty="0"/>
          </a:p>
        </p:txBody>
      </p:sp>
    </p:spTree>
    <p:extLst>
      <p:ext uri="{BB962C8B-B14F-4D97-AF65-F5344CB8AC3E}">
        <p14:creationId xmlns:p14="http://schemas.microsoft.com/office/powerpoint/2010/main" val="38489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de-DE" dirty="0" err="1"/>
              <a:t>Our</a:t>
            </a:r>
            <a:r>
              <a:rPr lang="de-DE" dirty="0"/>
              <a:t> User Community</a:t>
            </a:r>
            <a:endParaRPr lang="en-US" dirty="0"/>
          </a:p>
        </p:txBody>
      </p:sp>
      <p:sp>
        <p:nvSpPr>
          <p:cNvPr id="3" name="Content Placeholder 2"/>
          <p:cNvSpPr>
            <a:spLocks noGrp="1"/>
          </p:cNvSpPr>
          <p:nvPr>
            <p:ph idx="1"/>
          </p:nvPr>
        </p:nvSpPr>
        <p:spPr bwMode="auto">
          <a:xfrm>
            <a:off x="623890" y="2024063"/>
            <a:ext cx="5436240" cy="4364037"/>
          </a:xfrm>
        </p:spPr>
        <p:txBody>
          <a:bodyPr/>
          <a:lstStyle/>
          <a:p>
            <a:pPr>
              <a:defRPr/>
            </a:pPr>
            <a:r>
              <a:rPr lang="de-DE" dirty="0"/>
              <a:t>1191 individual </a:t>
            </a:r>
            <a:r>
              <a:rPr lang="de-DE" dirty="0" err="1"/>
              <a:t>users</a:t>
            </a:r>
            <a:r>
              <a:rPr lang="de-DE" dirty="0"/>
              <a:t> in 2022 </a:t>
            </a:r>
          </a:p>
          <a:p>
            <a:pPr lvl="1">
              <a:defRPr/>
            </a:pPr>
            <a:r>
              <a:rPr lang="de-DE" dirty="0"/>
              <a:t>637 </a:t>
            </a:r>
            <a:r>
              <a:rPr lang="de-DE" dirty="0" err="1"/>
              <a:t>of</a:t>
            </a:r>
            <a:r>
              <a:rPr lang="de-DE" dirty="0"/>
              <a:t> </a:t>
            </a:r>
            <a:r>
              <a:rPr lang="de-DE" dirty="0" err="1"/>
              <a:t>them</a:t>
            </a:r>
            <a:r>
              <a:rPr lang="de-DE" dirty="0"/>
              <a:t> on </a:t>
            </a:r>
            <a:r>
              <a:rPr lang="de-DE" dirty="0" err="1"/>
              <a:t>site</a:t>
            </a:r>
            <a:endParaRPr dirty="0"/>
          </a:p>
          <a:p>
            <a:pPr>
              <a:defRPr/>
            </a:pPr>
            <a:r>
              <a:rPr lang="de-DE" dirty="0"/>
              <a:t>European XFEL </a:t>
            </a:r>
            <a:r>
              <a:rPr lang="de-DE" dirty="0" err="1"/>
              <a:t>is</a:t>
            </a:r>
            <a:r>
              <a:rPr lang="de-DE" dirty="0"/>
              <a:t> open </a:t>
            </a:r>
            <a:r>
              <a:rPr lang="de-DE" dirty="0" err="1"/>
              <a:t>for</a:t>
            </a:r>
            <a:r>
              <a:rPr lang="de-DE" dirty="0"/>
              <a:t> </a:t>
            </a:r>
            <a:r>
              <a:rPr lang="de-DE" dirty="0" err="1"/>
              <a:t>researchers</a:t>
            </a:r>
            <a:r>
              <a:rPr lang="de-DE" dirty="0"/>
              <a:t> </a:t>
            </a:r>
            <a:r>
              <a:rPr lang="de-DE" dirty="0" err="1"/>
              <a:t>from</a:t>
            </a:r>
            <a:r>
              <a:rPr lang="de-DE" dirty="0"/>
              <a:t> </a:t>
            </a:r>
            <a:r>
              <a:rPr lang="de-DE" dirty="0" err="1"/>
              <a:t>our</a:t>
            </a:r>
            <a:r>
              <a:rPr lang="de-DE" dirty="0"/>
              <a:t> Shareholder countries and </a:t>
            </a:r>
            <a:r>
              <a:rPr lang="de-DE" dirty="0" err="1"/>
              <a:t>world-wide</a:t>
            </a:r>
            <a:endParaRPr dirty="0"/>
          </a:p>
          <a:p>
            <a:pPr lvl="2">
              <a:defRPr/>
            </a:pPr>
            <a:r>
              <a:rPr lang="de-DE" dirty="0"/>
              <a:t>In </a:t>
            </a:r>
            <a:r>
              <a:rPr lang="de-DE" dirty="0" err="1"/>
              <a:t>collaboration</a:t>
            </a:r>
            <a:r>
              <a:rPr lang="de-DE" dirty="0"/>
              <a:t> </a:t>
            </a:r>
            <a:r>
              <a:rPr lang="de-DE" dirty="0" err="1"/>
              <a:t>with</a:t>
            </a:r>
            <a:r>
              <a:rPr lang="de-DE" dirty="0"/>
              <a:t> </a:t>
            </a:r>
            <a:r>
              <a:rPr lang="de-DE" dirty="0" err="1"/>
              <a:t>our</a:t>
            </a:r>
            <a:r>
              <a:rPr lang="de-DE" dirty="0"/>
              <a:t> Shareholder </a:t>
            </a:r>
            <a:r>
              <a:rPr lang="de-DE" dirty="0" err="1"/>
              <a:t>country</a:t>
            </a:r>
            <a:r>
              <a:rPr lang="de-DE" dirty="0"/>
              <a:t> </a:t>
            </a:r>
            <a:r>
              <a:rPr lang="de-DE" dirty="0" err="1"/>
              <a:t>communities</a:t>
            </a:r>
            <a:endParaRPr dirty="0"/>
          </a:p>
          <a:p>
            <a:pPr lvl="2">
              <a:defRPr/>
            </a:pPr>
            <a:endParaRPr lang="de-DE" dirty="0"/>
          </a:p>
          <a:p>
            <a:pPr lvl="1">
              <a:defRPr/>
            </a:pPr>
            <a:r>
              <a:rPr lang="de-DE" dirty="0"/>
              <a:t>Basic </a:t>
            </a:r>
            <a:r>
              <a:rPr lang="de-DE" dirty="0" err="1"/>
              <a:t>research</a:t>
            </a:r>
            <a:endParaRPr dirty="0"/>
          </a:p>
          <a:p>
            <a:pPr lvl="1">
              <a:defRPr/>
            </a:pPr>
            <a:r>
              <a:rPr lang="de-DE" dirty="0"/>
              <a:t>Applied </a:t>
            </a:r>
            <a:r>
              <a:rPr lang="de-DE" dirty="0" err="1"/>
              <a:t>research</a:t>
            </a:r>
            <a:endParaRPr dirty="0"/>
          </a:p>
          <a:p>
            <a:pPr lvl="1">
              <a:defRPr/>
            </a:pPr>
            <a:r>
              <a:rPr lang="de-DE" dirty="0"/>
              <a:t>Innovation </a:t>
            </a:r>
            <a:r>
              <a:rPr lang="de-DE" dirty="0" err="1"/>
              <a:t>promotion</a:t>
            </a:r>
            <a:endParaRPr dirty="0"/>
          </a:p>
          <a:p>
            <a:pPr lvl="1">
              <a:defRPr/>
            </a:pPr>
            <a:r>
              <a:rPr lang="de-DE" dirty="0"/>
              <a:t>Technology </a:t>
            </a:r>
            <a:r>
              <a:rPr lang="de-DE" dirty="0" err="1"/>
              <a:t>development</a:t>
            </a:r>
            <a:endParaRPr dirty="0"/>
          </a:p>
          <a:p>
            <a:pPr lvl="2">
              <a:defRPr/>
            </a:pPr>
            <a:endParaRPr lang="de-DE" dirty="0"/>
          </a:p>
          <a:p>
            <a:pPr lvl="1">
              <a:defRPr/>
            </a:pPr>
            <a:endParaRPr lang="de-DE" dirty="0"/>
          </a:p>
          <a:p>
            <a:pPr lvl="1">
              <a:defRPr/>
            </a:pPr>
            <a:endParaRPr lang="en-US" dirty="0"/>
          </a:p>
        </p:txBody>
      </p:sp>
      <p:graphicFrame>
        <p:nvGraphicFramePr>
          <p:cNvPr id="23" name="Chart 22">
            <a:extLst>
              <a:ext uri="{FF2B5EF4-FFF2-40B4-BE49-F238E27FC236}">
                <a16:creationId xmlns:a16="http://schemas.microsoft.com/office/drawing/2014/main" id="{77A5471E-381C-4323-AF46-95A382F74254}"/>
              </a:ext>
            </a:extLst>
          </p:cNvPr>
          <p:cNvGraphicFramePr>
            <a:graphicFrameLocks/>
          </p:cNvGraphicFramePr>
          <p:nvPr/>
        </p:nvGraphicFramePr>
        <p:xfrm>
          <a:off x="6064728" y="712232"/>
          <a:ext cx="5505450" cy="594148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a:extLst>
              <a:ext uri="{FF2B5EF4-FFF2-40B4-BE49-F238E27FC236}">
                <a16:creationId xmlns:a16="http://schemas.microsoft.com/office/drawing/2014/main" id="{893BCD5D-E99A-4591-8310-2982AF7070AA}"/>
              </a:ext>
            </a:extLst>
          </p:cNvPr>
          <p:cNvSpPr/>
          <p:nvPr/>
        </p:nvSpPr>
        <p:spPr>
          <a:xfrm>
            <a:off x="6442710" y="2133600"/>
            <a:ext cx="60579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4" name="Rectangle 23">
            <a:extLst>
              <a:ext uri="{FF2B5EF4-FFF2-40B4-BE49-F238E27FC236}">
                <a16:creationId xmlns:a16="http://schemas.microsoft.com/office/drawing/2014/main" id="{BC5C1C4A-C3E9-4B38-AD1F-1A426969957E}"/>
              </a:ext>
            </a:extLst>
          </p:cNvPr>
          <p:cNvSpPr/>
          <p:nvPr/>
        </p:nvSpPr>
        <p:spPr bwMode="auto">
          <a:xfrm>
            <a:off x="6534150" y="2476500"/>
            <a:ext cx="51435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5" name="Rectangle 24">
            <a:extLst>
              <a:ext uri="{FF2B5EF4-FFF2-40B4-BE49-F238E27FC236}">
                <a16:creationId xmlns:a16="http://schemas.microsoft.com/office/drawing/2014/main" id="{24F3647B-000C-419E-984A-4D9E4E0C74BD}"/>
              </a:ext>
            </a:extLst>
          </p:cNvPr>
          <p:cNvSpPr/>
          <p:nvPr/>
        </p:nvSpPr>
        <p:spPr bwMode="auto">
          <a:xfrm>
            <a:off x="6442710" y="2657475"/>
            <a:ext cx="60579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6" name="Rectangle 25">
            <a:extLst>
              <a:ext uri="{FF2B5EF4-FFF2-40B4-BE49-F238E27FC236}">
                <a16:creationId xmlns:a16="http://schemas.microsoft.com/office/drawing/2014/main" id="{27EF1437-B58C-4958-AAAB-381BF020FA84}"/>
              </a:ext>
            </a:extLst>
          </p:cNvPr>
          <p:cNvSpPr/>
          <p:nvPr/>
        </p:nvSpPr>
        <p:spPr bwMode="auto">
          <a:xfrm>
            <a:off x="6442710" y="2990850"/>
            <a:ext cx="60579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7" name="Rectangle 26">
            <a:extLst>
              <a:ext uri="{FF2B5EF4-FFF2-40B4-BE49-F238E27FC236}">
                <a16:creationId xmlns:a16="http://schemas.microsoft.com/office/drawing/2014/main" id="{A085FDDD-8203-470E-B3E2-66F1D9210BE2}"/>
              </a:ext>
            </a:extLst>
          </p:cNvPr>
          <p:cNvSpPr/>
          <p:nvPr/>
        </p:nvSpPr>
        <p:spPr bwMode="auto">
          <a:xfrm>
            <a:off x="6667500" y="3659162"/>
            <a:ext cx="38100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8" name="Rectangle 27">
            <a:extLst>
              <a:ext uri="{FF2B5EF4-FFF2-40B4-BE49-F238E27FC236}">
                <a16:creationId xmlns:a16="http://schemas.microsoft.com/office/drawing/2014/main" id="{7023737F-286D-44E0-BA95-FEF711EE451E}"/>
              </a:ext>
            </a:extLst>
          </p:cNvPr>
          <p:cNvSpPr/>
          <p:nvPr/>
        </p:nvSpPr>
        <p:spPr bwMode="auto">
          <a:xfrm>
            <a:off x="6534150" y="4488128"/>
            <a:ext cx="51435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29" name="Rectangle 28">
            <a:extLst>
              <a:ext uri="{FF2B5EF4-FFF2-40B4-BE49-F238E27FC236}">
                <a16:creationId xmlns:a16="http://schemas.microsoft.com/office/drawing/2014/main" id="{9DFE1780-1FA2-4449-A8F7-CC3C2BCF73FA}"/>
              </a:ext>
            </a:extLst>
          </p:cNvPr>
          <p:cNvSpPr/>
          <p:nvPr/>
        </p:nvSpPr>
        <p:spPr bwMode="auto">
          <a:xfrm>
            <a:off x="6534150" y="4822284"/>
            <a:ext cx="51435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30" name="Rectangle 29">
            <a:extLst>
              <a:ext uri="{FF2B5EF4-FFF2-40B4-BE49-F238E27FC236}">
                <a16:creationId xmlns:a16="http://schemas.microsoft.com/office/drawing/2014/main" id="{295E3145-DE27-4D13-B6C9-992C6162C36B}"/>
              </a:ext>
            </a:extLst>
          </p:cNvPr>
          <p:cNvSpPr/>
          <p:nvPr/>
        </p:nvSpPr>
        <p:spPr bwMode="auto">
          <a:xfrm>
            <a:off x="6534150" y="5156440"/>
            <a:ext cx="51435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31" name="Rectangle 30">
            <a:extLst>
              <a:ext uri="{FF2B5EF4-FFF2-40B4-BE49-F238E27FC236}">
                <a16:creationId xmlns:a16="http://schemas.microsoft.com/office/drawing/2014/main" id="{DCCB4460-0930-4E03-89BB-FEDC473EC2E1}"/>
              </a:ext>
            </a:extLst>
          </p:cNvPr>
          <p:cNvSpPr/>
          <p:nvPr/>
        </p:nvSpPr>
        <p:spPr bwMode="auto">
          <a:xfrm>
            <a:off x="6600825" y="5666563"/>
            <a:ext cx="447675" cy="177239"/>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32" name="Rectangle 31">
            <a:extLst>
              <a:ext uri="{FF2B5EF4-FFF2-40B4-BE49-F238E27FC236}">
                <a16:creationId xmlns:a16="http://schemas.microsoft.com/office/drawing/2014/main" id="{A9458961-8590-4555-ADF1-AC5BE0D8596A}"/>
              </a:ext>
            </a:extLst>
          </p:cNvPr>
          <p:cNvSpPr/>
          <p:nvPr/>
        </p:nvSpPr>
        <p:spPr bwMode="auto">
          <a:xfrm>
            <a:off x="6547496" y="5849973"/>
            <a:ext cx="501004" cy="154483"/>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33" name="Rectangle 32">
            <a:extLst>
              <a:ext uri="{FF2B5EF4-FFF2-40B4-BE49-F238E27FC236}">
                <a16:creationId xmlns:a16="http://schemas.microsoft.com/office/drawing/2014/main" id="{293FA3C0-0429-4F66-B4B7-21B83E335F4E}"/>
              </a:ext>
            </a:extLst>
          </p:cNvPr>
          <p:cNvSpPr/>
          <p:nvPr/>
        </p:nvSpPr>
        <p:spPr bwMode="auto">
          <a:xfrm>
            <a:off x="6347470" y="5999417"/>
            <a:ext cx="701030" cy="180975"/>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34" name="Rectangle 33">
            <a:extLst>
              <a:ext uri="{FF2B5EF4-FFF2-40B4-BE49-F238E27FC236}">
                <a16:creationId xmlns:a16="http://schemas.microsoft.com/office/drawing/2014/main" id="{AE6BE692-B66F-4AC4-A0C8-883EC6C8D5FE}"/>
              </a:ext>
            </a:extLst>
          </p:cNvPr>
          <p:cNvSpPr/>
          <p:nvPr/>
        </p:nvSpPr>
        <p:spPr bwMode="auto">
          <a:xfrm>
            <a:off x="6118870" y="6180393"/>
            <a:ext cx="929630" cy="149444"/>
          </a:xfrm>
          <a:prstGeom prst="rect">
            <a:avLst/>
          </a:prstGeom>
          <a:solidFill>
            <a:srgbClr val="F39200">
              <a:alpha val="49020"/>
            </a:srgbClr>
          </a:solidFill>
        </p:spPr>
        <p:txBody>
          <a:bodyPr rtlCol="0" anchor="ctr">
            <a:noAutofit/>
          </a:bodyPr>
          <a:lstStyle/>
          <a:p>
            <a:pPr algn="ctr">
              <a:lnSpc>
                <a:spcPct val="113000"/>
              </a:lnSpc>
            </a:pPr>
            <a:endParaRPr lang="en-US" sz="1400" dirty="0" err="1"/>
          </a:p>
        </p:txBody>
      </p:sp>
      <p:sp>
        <p:nvSpPr>
          <p:cNvPr id="7" name="Rectangle 6">
            <a:extLst>
              <a:ext uri="{FF2B5EF4-FFF2-40B4-BE49-F238E27FC236}">
                <a16:creationId xmlns:a16="http://schemas.microsoft.com/office/drawing/2014/main" id="{981946AA-5C6C-438C-AD81-78EF8C8DD7C5}"/>
              </a:ext>
            </a:extLst>
          </p:cNvPr>
          <p:cNvSpPr/>
          <p:nvPr/>
        </p:nvSpPr>
        <p:spPr>
          <a:xfrm>
            <a:off x="5954233" y="712232"/>
            <a:ext cx="5943600" cy="5941487"/>
          </a:xfrm>
          <a:prstGeom prst="rect">
            <a:avLst/>
          </a:prstGeom>
          <a:noFill/>
          <a:ln>
            <a:solidFill>
              <a:srgbClr val="0D1546"/>
            </a:solidFill>
          </a:ln>
        </p:spPr>
        <p:txBody>
          <a:bodyPr rtlCol="0" anchor="ctr">
            <a:noAutofit/>
          </a:bodyPr>
          <a:lstStyle/>
          <a:p>
            <a:pPr algn="ctr">
              <a:lnSpc>
                <a:spcPct val="113000"/>
              </a:lnSpc>
            </a:pPr>
            <a:endParaRPr lang="en-US" sz="1400" dirty="0" err="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357F-1AF0-4BDC-8FAA-5AB2F8D7294E}"/>
              </a:ext>
            </a:extLst>
          </p:cNvPr>
          <p:cNvSpPr>
            <a:spLocks noGrp="1"/>
          </p:cNvSpPr>
          <p:nvPr>
            <p:ph type="title"/>
          </p:nvPr>
        </p:nvSpPr>
        <p:spPr/>
        <p:txBody>
          <a:bodyPr/>
          <a:lstStyle/>
          <a:p>
            <a:r>
              <a:rPr lang="en-US" dirty="0"/>
              <a:t>European XFEL, in collaboration with the users, contributes to the solutions of the future</a:t>
            </a:r>
          </a:p>
        </p:txBody>
      </p:sp>
      <p:pic>
        <p:nvPicPr>
          <p:cNvPr id="4" name="Bild 9">
            <a:extLst>
              <a:ext uri="{FF2B5EF4-FFF2-40B4-BE49-F238E27FC236}">
                <a16:creationId xmlns:a16="http://schemas.microsoft.com/office/drawing/2014/main" id="{062E6879-25DB-4F9B-94A3-7449A2BD918F}"/>
              </a:ext>
            </a:extLst>
          </p:cNvPr>
          <p:cNvPicPr/>
          <p:nvPr/>
        </p:nvPicPr>
        <p:blipFill>
          <a:blip r:embed="rId2" cstate="screen">
            <a:extLst>
              <a:ext uri="{28A0092B-C50C-407E-A947-70E740481C1C}">
                <a14:useLocalDpi xmlns:a14="http://schemas.microsoft.com/office/drawing/2010/main"/>
              </a:ext>
            </a:extLst>
          </a:blip>
          <a:stretch/>
        </p:blipFill>
        <p:spPr bwMode="auto">
          <a:xfrm>
            <a:off x="5549979" y="3287552"/>
            <a:ext cx="1092042" cy="1074739"/>
          </a:xfrm>
          <a:prstGeom prst="rect">
            <a:avLst/>
          </a:prstGeom>
          <a:noFill/>
        </p:spPr>
      </p:pic>
      <p:sp>
        <p:nvSpPr>
          <p:cNvPr id="5" name="Rectangle: Rounded Corners 4">
            <a:extLst>
              <a:ext uri="{FF2B5EF4-FFF2-40B4-BE49-F238E27FC236}">
                <a16:creationId xmlns:a16="http://schemas.microsoft.com/office/drawing/2014/main" id="{4845373F-F267-4C86-AACA-211F7345A8FE}"/>
              </a:ext>
            </a:extLst>
          </p:cNvPr>
          <p:cNvSpPr/>
          <p:nvPr/>
        </p:nvSpPr>
        <p:spPr bwMode="auto">
          <a:xfrm>
            <a:off x="611188" y="1666240"/>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Health</a:t>
            </a:r>
            <a:endParaRPr/>
          </a:p>
        </p:txBody>
      </p:sp>
      <p:sp>
        <p:nvSpPr>
          <p:cNvPr id="6" name="Rectangle: Rounded Corners 5">
            <a:extLst>
              <a:ext uri="{FF2B5EF4-FFF2-40B4-BE49-F238E27FC236}">
                <a16:creationId xmlns:a16="http://schemas.microsoft.com/office/drawing/2014/main" id="{0E9BA2BB-1650-4873-887D-7DE3093ED643}"/>
              </a:ext>
            </a:extLst>
          </p:cNvPr>
          <p:cNvSpPr/>
          <p:nvPr/>
        </p:nvSpPr>
        <p:spPr bwMode="auto">
          <a:xfrm>
            <a:off x="6766561" y="1666240"/>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Climate &amp; Energy</a:t>
            </a:r>
            <a:endParaRPr lang="de-DE" sz="2400" b="1"/>
          </a:p>
        </p:txBody>
      </p:sp>
      <p:sp>
        <p:nvSpPr>
          <p:cNvPr id="7" name="Rectangle: Rounded Corners 6">
            <a:extLst>
              <a:ext uri="{FF2B5EF4-FFF2-40B4-BE49-F238E27FC236}">
                <a16:creationId xmlns:a16="http://schemas.microsoft.com/office/drawing/2014/main" id="{261DB8F1-D331-4DF5-B416-4BFF3F48A2F5}"/>
              </a:ext>
            </a:extLst>
          </p:cNvPr>
          <p:cNvSpPr/>
          <p:nvPr/>
        </p:nvSpPr>
        <p:spPr bwMode="auto">
          <a:xfrm>
            <a:off x="611187" y="3921872"/>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Digitalization</a:t>
            </a:r>
            <a:endParaRPr lang="de-DE" sz="2400" b="1"/>
          </a:p>
          <a:p>
            <a:pPr algn="ctr">
              <a:lnSpc>
                <a:spcPct val="112999"/>
              </a:lnSpc>
              <a:defRPr/>
            </a:pPr>
            <a:endParaRPr lang="de-DE" sz="2400" b="1"/>
          </a:p>
        </p:txBody>
      </p:sp>
      <p:sp>
        <p:nvSpPr>
          <p:cNvPr id="8" name="Rectangle: Rounded Corners 7">
            <a:extLst>
              <a:ext uri="{FF2B5EF4-FFF2-40B4-BE49-F238E27FC236}">
                <a16:creationId xmlns:a16="http://schemas.microsoft.com/office/drawing/2014/main" id="{A057FF2B-7F84-4F9B-8E26-20210C88ACF1}"/>
              </a:ext>
            </a:extLst>
          </p:cNvPr>
          <p:cNvSpPr/>
          <p:nvPr/>
        </p:nvSpPr>
        <p:spPr bwMode="auto">
          <a:xfrm>
            <a:off x="6766561" y="3921872"/>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Environment &amp; Sustainability</a:t>
            </a:r>
            <a:endParaRPr lang="de-DE" sz="2400" b="1"/>
          </a:p>
        </p:txBody>
      </p:sp>
      <p:pic>
        <p:nvPicPr>
          <p:cNvPr id="9" name="Graphic 8" descr="Heart with pulse">
            <a:extLst>
              <a:ext uri="{FF2B5EF4-FFF2-40B4-BE49-F238E27FC236}">
                <a16:creationId xmlns:a16="http://schemas.microsoft.com/office/drawing/2014/main" id="{7CDEE88F-09D4-4AEF-8970-28D2516E9DC9}"/>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703686" y="1651227"/>
            <a:ext cx="1094633" cy="1094633"/>
          </a:xfrm>
          <a:prstGeom prst="rect">
            <a:avLst/>
          </a:prstGeom>
        </p:spPr>
      </p:pic>
      <p:pic>
        <p:nvPicPr>
          <p:cNvPr id="10" name="Graphic 9" descr="Battery charging">
            <a:extLst>
              <a:ext uri="{FF2B5EF4-FFF2-40B4-BE49-F238E27FC236}">
                <a16:creationId xmlns:a16="http://schemas.microsoft.com/office/drawing/2014/main" id="{5E1299FC-88D2-40FF-91A1-5D55FA3DAD95}"/>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10393681" y="1651227"/>
            <a:ext cx="1094632" cy="1094632"/>
          </a:xfrm>
          <a:prstGeom prst="rect">
            <a:avLst/>
          </a:prstGeom>
        </p:spPr>
      </p:pic>
      <p:pic>
        <p:nvPicPr>
          <p:cNvPr id="11" name="Graphic 10" descr="Open hand with plant">
            <a:extLst>
              <a:ext uri="{FF2B5EF4-FFF2-40B4-BE49-F238E27FC236}">
                <a16:creationId xmlns:a16="http://schemas.microsoft.com/office/drawing/2014/main" id="{5ACE713D-41E7-4387-A20E-383B9B6CFF0A}"/>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10431587" y="3894732"/>
            <a:ext cx="1023511" cy="1060146"/>
          </a:xfrm>
          <a:prstGeom prst="rect">
            <a:avLst/>
          </a:prstGeom>
        </p:spPr>
      </p:pic>
      <p:pic>
        <p:nvPicPr>
          <p:cNvPr id="12" name="Graphic 11" descr="Processor">
            <a:extLst>
              <a:ext uri="{FF2B5EF4-FFF2-40B4-BE49-F238E27FC236}">
                <a16:creationId xmlns:a16="http://schemas.microsoft.com/office/drawing/2014/main" id="{0DDCCE9C-A221-4788-9FA9-3DCAE125A67C}"/>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703686" y="4036761"/>
            <a:ext cx="1094633" cy="964452"/>
          </a:xfrm>
          <a:prstGeom prst="rect">
            <a:avLst/>
          </a:prstGeom>
        </p:spPr>
      </p:pic>
      <p:sp>
        <p:nvSpPr>
          <p:cNvPr id="13" name="Rectangle 12">
            <a:extLst>
              <a:ext uri="{FF2B5EF4-FFF2-40B4-BE49-F238E27FC236}">
                <a16:creationId xmlns:a16="http://schemas.microsoft.com/office/drawing/2014/main" id="{57E4A36C-D522-4866-90FC-21D1A71ACB58}"/>
              </a:ext>
            </a:extLst>
          </p:cNvPr>
          <p:cNvSpPr/>
          <p:nvPr/>
        </p:nvSpPr>
        <p:spPr bwMode="auto">
          <a:xfrm>
            <a:off x="703685" y="5071774"/>
            <a:ext cx="4587506" cy="904158"/>
          </a:xfrm>
          <a:prstGeom prst="rect">
            <a:avLst/>
          </a:prstGeom>
        </p:spPr>
        <p:txBody>
          <a:bodyPr wrap="square">
            <a:spAutoFit/>
          </a:bodyPr>
          <a:lstStyle/>
          <a:p>
            <a:pPr lvl="1" algn="ctr">
              <a:lnSpc>
                <a:spcPct val="112999"/>
              </a:lnSpc>
              <a:defRPr/>
            </a:pPr>
            <a:r>
              <a:rPr lang="en-US" sz="1600" b="1"/>
              <a:t>Driving data science </a:t>
            </a:r>
            <a:r>
              <a:rPr lang="en-US" sz="1600"/>
              <a:t>by managing and  </a:t>
            </a:r>
            <a:br>
              <a:rPr lang="en-US" sz="1600"/>
            </a:br>
            <a:r>
              <a:rPr lang="en-US" sz="1600"/>
              <a:t>analyzing (AI/ML) voluminous experimental data in near-to real time </a:t>
            </a:r>
            <a:endParaRPr/>
          </a:p>
        </p:txBody>
      </p:sp>
      <p:sp>
        <p:nvSpPr>
          <p:cNvPr id="14" name="Rectangle 13">
            <a:extLst>
              <a:ext uri="{FF2B5EF4-FFF2-40B4-BE49-F238E27FC236}">
                <a16:creationId xmlns:a16="http://schemas.microsoft.com/office/drawing/2014/main" id="{9948C0AF-C96C-4B15-BBA9-BD92634E6EBE}"/>
              </a:ext>
            </a:extLst>
          </p:cNvPr>
          <p:cNvSpPr/>
          <p:nvPr/>
        </p:nvSpPr>
        <p:spPr bwMode="auto">
          <a:xfrm>
            <a:off x="6760398" y="3006528"/>
            <a:ext cx="4811393" cy="830997"/>
          </a:xfrm>
          <a:prstGeom prst="rect">
            <a:avLst/>
          </a:prstGeom>
        </p:spPr>
        <p:txBody>
          <a:bodyPr wrap="square">
            <a:spAutoFit/>
          </a:bodyPr>
          <a:lstStyle/>
          <a:p>
            <a:pPr algn="ctr">
              <a:defRPr/>
            </a:pPr>
            <a:r>
              <a:rPr lang="en-US" sz="1600" b="1"/>
              <a:t>Structure &amp; dynamics of new materials</a:t>
            </a:r>
            <a:r>
              <a:rPr lang="en-US" sz="1600"/>
              <a:t> for</a:t>
            </a:r>
            <a:endParaRPr/>
          </a:p>
          <a:p>
            <a:pPr algn="ctr">
              <a:defRPr/>
            </a:pPr>
            <a:r>
              <a:rPr lang="en-US" sz="1600"/>
              <a:t>more sustainable energy solutions and </a:t>
            </a:r>
            <a:br>
              <a:rPr lang="en-US" sz="1600"/>
            </a:br>
            <a:r>
              <a:rPr lang="en-US" sz="1600"/>
              <a:t>improved energy efficiency, storage &amp; transport</a:t>
            </a:r>
            <a:endParaRPr/>
          </a:p>
        </p:txBody>
      </p:sp>
      <p:sp>
        <p:nvSpPr>
          <p:cNvPr id="15" name="Rectangle 14">
            <a:extLst>
              <a:ext uri="{FF2B5EF4-FFF2-40B4-BE49-F238E27FC236}">
                <a16:creationId xmlns:a16="http://schemas.microsoft.com/office/drawing/2014/main" id="{07180863-9510-4AF1-92EB-1F8C1BEABAAB}"/>
              </a:ext>
            </a:extLst>
          </p:cNvPr>
          <p:cNvSpPr/>
          <p:nvPr/>
        </p:nvSpPr>
        <p:spPr bwMode="auto">
          <a:xfrm>
            <a:off x="7078894" y="5260035"/>
            <a:ext cx="4499059" cy="830997"/>
          </a:xfrm>
          <a:prstGeom prst="rect">
            <a:avLst/>
          </a:prstGeom>
        </p:spPr>
        <p:txBody>
          <a:bodyPr wrap="square">
            <a:spAutoFit/>
          </a:bodyPr>
          <a:lstStyle/>
          <a:p>
            <a:pPr>
              <a:defRPr/>
            </a:pPr>
            <a:r>
              <a:rPr lang="en-US" sz="1600"/>
              <a:t>Study </a:t>
            </a:r>
            <a:r>
              <a:rPr lang="en-US" sz="1600" b="1"/>
              <a:t>novel materials </a:t>
            </a:r>
            <a:r>
              <a:rPr lang="en-US" sz="1600"/>
              <a:t>from sustainable sources, sustainable agriculture and geophysical processes of our planet</a:t>
            </a:r>
            <a:endParaRPr/>
          </a:p>
        </p:txBody>
      </p:sp>
      <p:sp>
        <p:nvSpPr>
          <p:cNvPr id="16" name="Rectangle 15">
            <a:extLst>
              <a:ext uri="{FF2B5EF4-FFF2-40B4-BE49-F238E27FC236}">
                <a16:creationId xmlns:a16="http://schemas.microsoft.com/office/drawing/2014/main" id="{CBFA652B-265E-4859-B9A2-FE9AA5A430AA}"/>
              </a:ext>
            </a:extLst>
          </p:cNvPr>
          <p:cNvSpPr/>
          <p:nvPr/>
        </p:nvSpPr>
        <p:spPr bwMode="auto">
          <a:xfrm>
            <a:off x="703685" y="2982707"/>
            <a:ext cx="4587505" cy="830997"/>
          </a:xfrm>
          <a:prstGeom prst="rect">
            <a:avLst/>
          </a:prstGeom>
        </p:spPr>
        <p:txBody>
          <a:bodyPr wrap="square">
            <a:spAutoFit/>
          </a:bodyPr>
          <a:lstStyle/>
          <a:p>
            <a:pPr lvl="1" algn="ctr">
              <a:defRPr/>
            </a:pPr>
            <a:r>
              <a:rPr lang="en-US" sz="1600" b="1"/>
              <a:t>Structure &amp; dynamics of biomolecules </a:t>
            </a:r>
            <a:endParaRPr/>
          </a:p>
          <a:p>
            <a:pPr lvl="1" algn="ctr">
              <a:defRPr/>
            </a:pPr>
            <a:r>
              <a:rPr lang="en-US" sz="1600"/>
              <a:t>to understand fundamental processes important for human health</a:t>
            </a:r>
            <a:endParaRPr lang="de-DE" sz="2400" b="1"/>
          </a:p>
        </p:txBody>
      </p:sp>
    </p:spTree>
    <p:extLst>
      <p:ext uri="{BB962C8B-B14F-4D97-AF65-F5344CB8AC3E}">
        <p14:creationId xmlns:p14="http://schemas.microsoft.com/office/powerpoint/2010/main" val="3824924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C357F-1AF0-4BDC-8FAA-5AB2F8D7294E}"/>
              </a:ext>
            </a:extLst>
          </p:cNvPr>
          <p:cNvSpPr>
            <a:spLocks noGrp="1"/>
          </p:cNvSpPr>
          <p:nvPr>
            <p:ph type="title"/>
          </p:nvPr>
        </p:nvSpPr>
        <p:spPr/>
        <p:txBody>
          <a:bodyPr/>
          <a:lstStyle/>
          <a:p>
            <a:r>
              <a:rPr lang="en-US" dirty="0"/>
              <a:t>European XFEL, in collaboration with the users, contributes to the solutions of the future</a:t>
            </a:r>
          </a:p>
        </p:txBody>
      </p:sp>
      <p:pic>
        <p:nvPicPr>
          <p:cNvPr id="4" name="Bild 9">
            <a:extLst>
              <a:ext uri="{FF2B5EF4-FFF2-40B4-BE49-F238E27FC236}">
                <a16:creationId xmlns:a16="http://schemas.microsoft.com/office/drawing/2014/main" id="{062E6879-25DB-4F9B-94A3-7449A2BD918F}"/>
              </a:ext>
            </a:extLst>
          </p:cNvPr>
          <p:cNvPicPr/>
          <p:nvPr/>
        </p:nvPicPr>
        <p:blipFill>
          <a:blip r:embed="rId2" cstate="screen">
            <a:extLst>
              <a:ext uri="{28A0092B-C50C-407E-A947-70E740481C1C}">
                <a14:useLocalDpi xmlns:a14="http://schemas.microsoft.com/office/drawing/2010/main"/>
              </a:ext>
            </a:extLst>
          </a:blip>
          <a:stretch/>
        </p:blipFill>
        <p:spPr bwMode="auto">
          <a:xfrm>
            <a:off x="5549979" y="3287552"/>
            <a:ext cx="1092042" cy="1074739"/>
          </a:xfrm>
          <a:prstGeom prst="rect">
            <a:avLst/>
          </a:prstGeom>
          <a:noFill/>
        </p:spPr>
      </p:pic>
      <p:sp>
        <p:nvSpPr>
          <p:cNvPr id="5" name="Rectangle: Rounded Corners 4">
            <a:extLst>
              <a:ext uri="{FF2B5EF4-FFF2-40B4-BE49-F238E27FC236}">
                <a16:creationId xmlns:a16="http://schemas.microsoft.com/office/drawing/2014/main" id="{4845373F-F267-4C86-AACA-211F7345A8FE}"/>
              </a:ext>
            </a:extLst>
          </p:cNvPr>
          <p:cNvSpPr/>
          <p:nvPr/>
        </p:nvSpPr>
        <p:spPr bwMode="auto">
          <a:xfrm>
            <a:off x="611188" y="1666240"/>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Health</a:t>
            </a:r>
            <a:endParaRPr/>
          </a:p>
        </p:txBody>
      </p:sp>
      <p:sp>
        <p:nvSpPr>
          <p:cNvPr id="6" name="Rectangle: Rounded Corners 5">
            <a:extLst>
              <a:ext uri="{FF2B5EF4-FFF2-40B4-BE49-F238E27FC236}">
                <a16:creationId xmlns:a16="http://schemas.microsoft.com/office/drawing/2014/main" id="{0E9BA2BB-1650-4873-887D-7DE3093ED643}"/>
              </a:ext>
            </a:extLst>
          </p:cNvPr>
          <p:cNvSpPr/>
          <p:nvPr/>
        </p:nvSpPr>
        <p:spPr bwMode="auto">
          <a:xfrm>
            <a:off x="6766561" y="1666240"/>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Climate &amp; Energy</a:t>
            </a:r>
            <a:endParaRPr lang="de-DE" sz="2400" b="1"/>
          </a:p>
        </p:txBody>
      </p:sp>
      <p:sp>
        <p:nvSpPr>
          <p:cNvPr id="7" name="Rectangle: Rounded Corners 6">
            <a:extLst>
              <a:ext uri="{FF2B5EF4-FFF2-40B4-BE49-F238E27FC236}">
                <a16:creationId xmlns:a16="http://schemas.microsoft.com/office/drawing/2014/main" id="{261DB8F1-D331-4DF5-B416-4BFF3F48A2F5}"/>
              </a:ext>
            </a:extLst>
          </p:cNvPr>
          <p:cNvSpPr/>
          <p:nvPr/>
        </p:nvSpPr>
        <p:spPr bwMode="auto">
          <a:xfrm>
            <a:off x="611187" y="3921872"/>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Digitalization</a:t>
            </a:r>
            <a:endParaRPr lang="de-DE" sz="2400" b="1"/>
          </a:p>
          <a:p>
            <a:pPr algn="ctr">
              <a:lnSpc>
                <a:spcPct val="112999"/>
              </a:lnSpc>
              <a:defRPr/>
            </a:pPr>
            <a:endParaRPr lang="de-DE" sz="2400" b="1"/>
          </a:p>
        </p:txBody>
      </p:sp>
      <p:sp>
        <p:nvSpPr>
          <p:cNvPr id="8" name="Rectangle: Rounded Corners 7">
            <a:extLst>
              <a:ext uri="{FF2B5EF4-FFF2-40B4-BE49-F238E27FC236}">
                <a16:creationId xmlns:a16="http://schemas.microsoft.com/office/drawing/2014/main" id="{A057FF2B-7F84-4F9B-8E26-20210C88ACF1}"/>
              </a:ext>
            </a:extLst>
          </p:cNvPr>
          <p:cNvSpPr/>
          <p:nvPr/>
        </p:nvSpPr>
        <p:spPr bwMode="auto">
          <a:xfrm>
            <a:off x="6766561" y="3921872"/>
            <a:ext cx="4814252" cy="2158682"/>
          </a:xfrm>
          <a:prstGeom prst="roundRect">
            <a:avLst>
              <a:gd name="adj" fmla="val 16667"/>
            </a:avLst>
          </a:prstGeom>
          <a:solidFill>
            <a:schemeClr val="accent6"/>
          </a:solidFill>
        </p:spPr>
        <p:txBody>
          <a:bodyPr rtlCol="0" anchor="ctr">
            <a:noAutofit/>
          </a:bodyPr>
          <a:lstStyle/>
          <a:p>
            <a:pPr algn="ctr">
              <a:lnSpc>
                <a:spcPct val="112999"/>
              </a:lnSpc>
              <a:defRPr/>
            </a:pPr>
            <a:r>
              <a:rPr lang="en-US" sz="2400" b="1"/>
              <a:t>Environment &amp; Sustainability</a:t>
            </a:r>
            <a:endParaRPr lang="de-DE" sz="2400" b="1"/>
          </a:p>
        </p:txBody>
      </p:sp>
      <p:pic>
        <p:nvPicPr>
          <p:cNvPr id="9" name="Graphic 8" descr="Heart with pulse">
            <a:extLst>
              <a:ext uri="{FF2B5EF4-FFF2-40B4-BE49-F238E27FC236}">
                <a16:creationId xmlns:a16="http://schemas.microsoft.com/office/drawing/2014/main" id="{7CDEE88F-09D4-4AEF-8970-28D2516E9DC9}"/>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703686" y="1651227"/>
            <a:ext cx="1094633" cy="1094633"/>
          </a:xfrm>
          <a:prstGeom prst="rect">
            <a:avLst/>
          </a:prstGeom>
        </p:spPr>
      </p:pic>
      <p:pic>
        <p:nvPicPr>
          <p:cNvPr id="10" name="Graphic 9" descr="Battery charging">
            <a:extLst>
              <a:ext uri="{FF2B5EF4-FFF2-40B4-BE49-F238E27FC236}">
                <a16:creationId xmlns:a16="http://schemas.microsoft.com/office/drawing/2014/main" id="{5E1299FC-88D2-40FF-91A1-5D55FA3DAD95}"/>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10393681" y="1651227"/>
            <a:ext cx="1094632" cy="1094632"/>
          </a:xfrm>
          <a:prstGeom prst="rect">
            <a:avLst/>
          </a:prstGeom>
        </p:spPr>
      </p:pic>
      <p:pic>
        <p:nvPicPr>
          <p:cNvPr id="11" name="Graphic 10" descr="Open hand with plant">
            <a:extLst>
              <a:ext uri="{FF2B5EF4-FFF2-40B4-BE49-F238E27FC236}">
                <a16:creationId xmlns:a16="http://schemas.microsoft.com/office/drawing/2014/main" id="{5ACE713D-41E7-4387-A20E-383B9B6CFF0A}"/>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10431587" y="3894732"/>
            <a:ext cx="1023511" cy="1060146"/>
          </a:xfrm>
          <a:prstGeom prst="rect">
            <a:avLst/>
          </a:prstGeom>
        </p:spPr>
      </p:pic>
      <p:pic>
        <p:nvPicPr>
          <p:cNvPr id="12" name="Graphic 11" descr="Processor">
            <a:extLst>
              <a:ext uri="{FF2B5EF4-FFF2-40B4-BE49-F238E27FC236}">
                <a16:creationId xmlns:a16="http://schemas.microsoft.com/office/drawing/2014/main" id="{0DDCCE9C-A221-4788-9FA9-3DCAE125A67C}"/>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703686" y="4036761"/>
            <a:ext cx="1094633" cy="964452"/>
          </a:xfrm>
          <a:prstGeom prst="rect">
            <a:avLst/>
          </a:prstGeom>
        </p:spPr>
      </p:pic>
      <p:sp>
        <p:nvSpPr>
          <p:cNvPr id="13" name="Rectangle 12">
            <a:extLst>
              <a:ext uri="{FF2B5EF4-FFF2-40B4-BE49-F238E27FC236}">
                <a16:creationId xmlns:a16="http://schemas.microsoft.com/office/drawing/2014/main" id="{57E4A36C-D522-4866-90FC-21D1A71ACB58}"/>
              </a:ext>
            </a:extLst>
          </p:cNvPr>
          <p:cNvSpPr/>
          <p:nvPr/>
        </p:nvSpPr>
        <p:spPr bwMode="auto">
          <a:xfrm>
            <a:off x="703685" y="5071774"/>
            <a:ext cx="3490012" cy="1460593"/>
          </a:xfrm>
          <a:prstGeom prst="rect">
            <a:avLst/>
          </a:prstGeom>
        </p:spPr>
        <p:txBody>
          <a:bodyPr wrap="square">
            <a:spAutoFit/>
          </a:bodyPr>
          <a:lstStyle/>
          <a:p>
            <a:pPr marL="0" lvl="1" algn="ctr">
              <a:lnSpc>
                <a:spcPct val="112999"/>
              </a:lnSpc>
              <a:defRPr/>
            </a:pPr>
            <a:r>
              <a:rPr lang="en-US" sz="1600" dirty="0"/>
              <a:t>Miniaturization of magnetic recording devices: 16 nm </a:t>
            </a:r>
            <a:r>
              <a:rPr lang="en-US" sz="1600" dirty="0" err="1"/>
              <a:t>FePt</a:t>
            </a:r>
            <a:r>
              <a:rPr lang="en-US" sz="1600" dirty="0"/>
              <a:t>  Potential magnetic storage layer</a:t>
            </a:r>
          </a:p>
          <a:p>
            <a:pPr lvl="1" algn="ctr">
              <a:lnSpc>
                <a:spcPct val="112999"/>
              </a:lnSpc>
              <a:defRPr/>
            </a:pPr>
            <a:endParaRPr lang="en-US" sz="1600" dirty="0"/>
          </a:p>
          <a:p>
            <a:pPr lvl="1" algn="ctr">
              <a:lnSpc>
                <a:spcPct val="112999"/>
              </a:lnSpc>
              <a:defRPr/>
            </a:pPr>
            <a:r>
              <a:rPr lang="en-US" sz="1600" dirty="0"/>
              <a:t> </a:t>
            </a:r>
            <a:endParaRPr sz="1600" dirty="0"/>
          </a:p>
        </p:txBody>
      </p:sp>
      <p:sp>
        <p:nvSpPr>
          <p:cNvPr id="14" name="Rectangle 13">
            <a:extLst>
              <a:ext uri="{FF2B5EF4-FFF2-40B4-BE49-F238E27FC236}">
                <a16:creationId xmlns:a16="http://schemas.microsoft.com/office/drawing/2014/main" id="{9948C0AF-C96C-4B15-BBA9-BD92634E6EBE}"/>
              </a:ext>
            </a:extLst>
          </p:cNvPr>
          <p:cNvSpPr/>
          <p:nvPr/>
        </p:nvSpPr>
        <p:spPr bwMode="auto">
          <a:xfrm>
            <a:off x="6760398" y="3006528"/>
            <a:ext cx="4811393" cy="830997"/>
          </a:xfrm>
          <a:prstGeom prst="rect">
            <a:avLst/>
          </a:prstGeom>
        </p:spPr>
        <p:txBody>
          <a:bodyPr wrap="square">
            <a:spAutoFit/>
          </a:bodyPr>
          <a:lstStyle/>
          <a:p>
            <a:pPr algn="ctr">
              <a:defRPr/>
            </a:pPr>
            <a:r>
              <a:rPr lang="de-DE" sz="1600" dirty="0"/>
              <a:t>New </a:t>
            </a:r>
            <a:r>
              <a:rPr lang="de-DE" sz="1600" dirty="0" err="1"/>
              <a:t>catalysts</a:t>
            </a:r>
            <a:r>
              <a:rPr lang="de-DE" sz="1600" dirty="0"/>
              <a:t> </a:t>
            </a:r>
            <a:r>
              <a:rPr lang="de-DE" sz="1600" dirty="0" err="1"/>
              <a:t>for</a:t>
            </a:r>
            <a:r>
              <a:rPr lang="de-DE" sz="1600" dirty="0"/>
              <a:t> </a:t>
            </a:r>
            <a:r>
              <a:rPr lang="en-US" sz="1600" dirty="0"/>
              <a:t>electrochemical water splitting: clean, large scale production of H</a:t>
            </a:r>
            <a:r>
              <a:rPr lang="en-US" sz="1600" baseline="-25000" dirty="0"/>
              <a:t>2</a:t>
            </a:r>
            <a:endParaRPr lang="en-US" sz="1600" dirty="0"/>
          </a:p>
          <a:p>
            <a:pPr algn="ctr">
              <a:defRPr/>
            </a:pPr>
            <a:r>
              <a:rPr lang="de-DE" sz="1600" b="1" dirty="0"/>
              <a:t> </a:t>
            </a:r>
            <a:endParaRPr dirty="0"/>
          </a:p>
        </p:txBody>
      </p:sp>
      <p:sp>
        <p:nvSpPr>
          <p:cNvPr id="15" name="Rectangle 14">
            <a:extLst>
              <a:ext uri="{FF2B5EF4-FFF2-40B4-BE49-F238E27FC236}">
                <a16:creationId xmlns:a16="http://schemas.microsoft.com/office/drawing/2014/main" id="{07180863-9510-4AF1-92EB-1F8C1BEABAAB}"/>
              </a:ext>
            </a:extLst>
          </p:cNvPr>
          <p:cNvSpPr/>
          <p:nvPr/>
        </p:nvSpPr>
        <p:spPr bwMode="auto">
          <a:xfrm>
            <a:off x="7038172" y="5260035"/>
            <a:ext cx="4542642" cy="584775"/>
          </a:xfrm>
          <a:prstGeom prst="rect">
            <a:avLst/>
          </a:prstGeom>
        </p:spPr>
        <p:txBody>
          <a:bodyPr wrap="square">
            <a:spAutoFit/>
          </a:bodyPr>
          <a:lstStyle/>
          <a:p>
            <a:pPr>
              <a:defRPr/>
            </a:pPr>
            <a:r>
              <a:rPr lang="en-US" sz="1600" dirty="0"/>
              <a:t>Copper complexes that act as an antibacterial agent in water under light</a:t>
            </a:r>
          </a:p>
        </p:txBody>
      </p:sp>
      <p:sp>
        <p:nvSpPr>
          <p:cNvPr id="16" name="Rectangle 15">
            <a:extLst>
              <a:ext uri="{FF2B5EF4-FFF2-40B4-BE49-F238E27FC236}">
                <a16:creationId xmlns:a16="http://schemas.microsoft.com/office/drawing/2014/main" id="{CBFA652B-265E-4859-B9A2-FE9AA5A430AA}"/>
              </a:ext>
            </a:extLst>
          </p:cNvPr>
          <p:cNvSpPr/>
          <p:nvPr/>
        </p:nvSpPr>
        <p:spPr bwMode="auto">
          <a:xfrm>
            <a:off x="703685" y="2982707"/>
            <a:ext cx="4587505" cy="584775"/>
          </a:xfrm>
          <a:prstGeom prst="rect">
            <a:avLst/>
          </a:prstGeom>
        </p:spPr>
        <p:txBody>
          <a:bodyPr wrap="square">
            <a:spAutoFit/>
          </a:bodyPr>
          <a:lstStyle/>
          <a:p>
            <a:pPr lvl="1" algn="ctr">
              <a:defRPr/>
            </a:pPr>
            <a:r>
              <a:rPr lang="en-US" sz="1600" dirty="0"/>
              <a:t>More efficient bacterial insecticides for agriculture and medicine</a:t>
            </a:r>
            <a:r>
              <a:rPr lang="de-DE" sz="1600" dirty="0"/>
              <a:t> </a:t>
            </a:r>
          </a:p>
        </p:txBody>
      </p:sp>
      <p:pic>
        <p:nvPicPr>
          <p:cNvPr id="17" name="Picture 16">
            <a:extLst>
              <a:ext uri="{FF2B5EF4-FFF2-40B4-BE49-F238E27FC236}">
                <a16:creationId xmlns:a16="http://schemas.microsoft.com/office/drawing/2014/main" id="{96862C32-A593-4B11-A0E4-2FD8EBEF5DF2}"/>
              </a:ext>
            </a:extLst>
          </p:cNvPr>
          <p:cNvPicPr>
            <a:picLocks noChangeAspect="1"/>
          </p:cNvPicPr>
          <p:nvPr/>
        </p:nvPicPr>
        <p:blipFill>
          <a:blip r:embed="rId7" cstate="screen">
            <a:extLst>
              <a:ext uri="{28A0092B-C50C-407E-A947-70E740481C1C}">
                <a14:useLocalDpi xmlns:a14="http://schemas.microsoft.com/office/drawing/2010/main"/>
              </a:ext>
            </a:extLst>
          </a:blip>
          <a:stretch/>
        </p:blipFill>
        <p:spPr bwMode="auto">
          <a:xfrm>
            <a:off x="1918642" y="1740358"/>
            <a:ext cx="1099671" cy="774376"/>
          </a:xfrm>
          <a:prstGeom prst="rect">
            <a:avLst/>
          </a:prstGeom>
        </p:spPr>
      </p:pic>
      <p:pic>
        <p:nvPicPr>
          <p:cNvPr id="18" name="Picture 17">
            <a:extLst>
              <a:ext uri="{FF2B5EF4-FFF2-40B4-BE49-F238E27FC236}">
                <a16:creationId xmlns:a16="http://schemas.microsoft.com/office/drawing/2014/main" id="{3E358548-BE2B-4A88-B88A-67C3685ACB8B}"/>
              </a:ext>
            </a:extLst>
          </p:cNvPr>
          <p:cNvPicPr>
            <a:picLocks noChangeAspect="1"/>
          </p:cNvPicPr>
          <p:nvPr/>
        </p:nvPicPr>
        <p:blipFill>
          <a:blip r:embed="rId8" cstate="screen">
            <a:extLst>
              <a:ext uri="{28A0092B-C50C-407E-A947-70E740481C1C}">
                <a14:useLocalDpi xmlns:a14="http://schemas.microsoft.com/office/drawing/2010/main"/>
              </a:ext>
            </a:extLst>
          </a:blip>
          <a:stretch/>
        </p:blipFill>
        <p:spPr bwMode="auto">
          <a:xfrm>
            <a:off x="3753446" y="1781214"/>
            <a:ext cx="1414618" cy="1194519"/>
          </a:xfrm>
          <a:prstGeom prst="rect">
            <a:avLst/>
          </a:prstGeom>
        </p:spPr>
      </p:pic>
      <p:pic>
        <p:nvPicPr>
          <p:cNvPr id="19" name="Picture 18" descr="Chart&#10;&#10;Description automatically generated">
            <a:extLst>
              <a:ext uri="{FF2B5EF4-FFF2-40B4-BE49-F238E27FC236}">
                <a16:creationId xmlns:a16="http://schemas.microsoft.com/office/drawing/2014/main" id="{4D1D6FA4-E3BD-45E4-8745-AAC65AF9E77E}"/>
              </a:ext>
            </a:extLst>
          </p:cNvPr>
          <p:cNvPicPr>
            <a:picLocks noChangeAspect="1"/>
          </p:cNvPicPr>
          <p:nvPr/>
        </p:nvPicPr>
        <p:blipFill>
          <a:blip r:embed="rId9" cstate="screen">
            <a:extLst>
              <a:ext uri="{28A0092B-C50C-407E-A947-70E740481C1C}">
                <a14:useLocalDpi xmlns:a14="http://schemas.microsoft.com/office/drawing/2010/main"/>
              </a:ext>
            </a:extLst>
          </a:blip>
          <a:stretch/>
        </p:blipFill>
        <p:spPr bwMode="auto">
          <a:xfrm>
            <a:off x="4196557" y="4605462"/>
            <a:ext cx="1094633" cy="1181051"/>
          </a:xfrm>
          <a:prstGeom prst="rect">
            <a:avLst/>
          </a:prstGeom>
        </p:spPr>
      </p:pic>
      <p:pic>
        <p:nvPicPr>
          <p:cNvPr id="20" name="Picture 19" descr="Picture 3">
            <a:extLst>
              <a:ext uri="{FF2B5EF4-FFF2-40B4-BE49-F238E27FC236}">
                <a16:creationId xmlns:a16="http://schemas.microsoft.com/office/drawing/2014/main" id="{CEE85B4A-094A-437B-8DBA-B37D063FEA03}"/>
              </a:ext>
            </a:extLst>
          </p:cNvPr>
          <p:cNvPicPr>
            <a:picLocks noChangeAspect="1"/>
          </p:cNvPicPr>
          <p:nvPr/>
        </p:nvPicPr>
        <p:blipFill>
          <a:blip r:embed="rId10" cstate="screen">
            <a:extLst>
              <a:ext uri="{28A0092B-C50C-407E-A947-70E740481C1C}">
                <a14:useLocalDpi xmlns:a14="http://schemas.microsoft.com/office/drawing/2010/main"/>
              </a:ext>
            </a:extLst>
          </a:blip>
          <a:stretch/>
        </p:blipFill>
        <p:spPr bwMode="auto">
          <a:xfrm>
            <a:off x="7038171" y="3998083"/>
            <a:ext cx="1889944" cy="728416"/>
          </a:xfrm>
          <a:prstGeom prst="rect">
            <a:avLst/>
          </a:prstGeom>
          <a:ln w="12700">
            <a:miter lim="400000"/>
          </a:ln>
        </p:spPr>
      </p:pic>
      <p:pic>
        <p:nvPicPr>
          <p:cNvPr id="21" name="Picture 20">
            <a:extLst>
              <a:ext uri="{FF2B5EF4-FFF2-40B4-BE49-F238E27FC236}">
                <a16:creationId xmlns:a16="http://schemas.microsoft.com/office/drawing/2014/main" id="{A6C8B652-9F25-43D7-8423-094EDD5E5D42}"/>
              </a:ext>
            </a:extLst>
          </p:cNvPr>
          <p:cNvPicPr>
            <a:picLocks noChangeAspect="1"/>
          </p:cNvPicPr>
          <p:nvPr/>
        </p:nvPicPr>
        <p:blipFill>
          <a:blip r:embed="rId11" cstate="screen">
            <a:extLst>
              <a:ext uri="{28A0092B-C50C-407E-A947-70E740481C1C}">
                <a14:useLocalDpi xmlns:a14="http://schemas.microsoft.com/office/drawing/2010/main"/>
              </a:ext>
            </a:extLst>
          </a:blip>
          <a:stretch/>
        </p:blipFill>
        <p:spPr bwMode="auto">
          <a:xfrm>
            <a:off x="7905706" y="1808004"/>
            <a:ext cx="1056310" cy="747784"/>
          </a:xfrm>
          <a:prstGeom prst="rect">
            <a:avLst/>
          </a:prstGeom>
        </p:spPr>
      </p:pic>
      <p:pic>
        <p:nvPicPr>
          <p:cNvPr id="22" name="Picture 7" descr="Picture 7">
            <a:extLst>
              <a:ext uri="{FF2B5EF4-FFF2-40B4-BE49-F238E27FC236}">
                <a16:creationId xmlns:a16="http://schemas.microsoft.com/office/drawing/2014/main" id="{1D36377E-B51F-4D5F-AA37-7C5377642855}"/>
              </a:ext>
            </a:extLst>
          </p:cNvPr>
          <p:cNvPicPr>
            <a:picLocks noChangeAspect="1"/>
          </p:cNvPicPr>
          <p:nvPr/>
        </p:nvPicPr>
        <p:blipFill>
          <a:blip r:embed="rId12" cstate="screen">
            <a:extLst>
              <a:ext uri="{28A0092B-C50C-407E-A947-70E740481C1C}">
                <a14:useLocalDpi xmlns:a14="http://schemas.microsoft.com/office/drawing/2010/main"/>
              </a:ext>
            </a:extLst>
          </a:blip>
          <a:stretch/>
        </p:blipFill>
        <p:spPr bwMode="auto">
          <a:xfrm>
            <a:off x="9166094" y="3998083"/>
            <a:ext cx="1023511" cy="767633"/>
          </a:xfrm>
          <a:prstGeom prst="rect">
            <a:avLst/>
          </a:prstGeom>
          <a:ln w="12700" cap="flat">
            <a:noFill/>
            <a:miter lim="400000"/>
          </a:ln>
          <a:effectLst/>
        </p:spPr>
      </p:pic>
      <p:pic>
        <p:nvPicPr>
          <p:cNvPr id="23" name="Picture 43" descr="Picture 43">
            <a:extLst>
              <a:ext uri="{FF2B5EF4-FFF2-40B4-BE49-F238E27FC236}">
                <a16:creationId xmlns:a16="http://schemas.microsoft.com/office/drawing/2014/main" id="{B1B18CF9-952F-41A6-924F-D7C550A7103F}"/>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bwMode="auto">
          <a:xfrm>
            <a:off x="9188674" y="1808004"/>
            <a:ext cx="978349" cy="747784"/>
          </a:xfrm>
          <a:prstGeom prst="rect">
            <a:avLst/>
          </a:prstGeom>
          <a:ln w="12700">
            <a:miter lim="400000"/>
          </a:ln>
        </p:spPr>
      </p:pic>
    </p:spTree>
    <p:extLst>
      <p:ext uri="{BB962C8B-B14F-4D97-AF65-F5344CB8AC3E}">
        <p14:creationId xmlns:p14="http://schemas.microsoft.com/office/powerpoint/2010/main" val="2380483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Grafik 15">
            <a:extLst>
              <a:ext uri="{FF2B5EF4-FFF2-40B4-BE49-F238E27FC236}">
                <a16:creationId xmlns:a16="http://schemas.microsoft.com/office/drawing/2014/main" id="{04E24231-B57F-4766-83A1-EE914A3143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0293" y="1174668"/>
            <a:ext cx="5211600" cy="3890254"/>
          </a:xfrm>
          <a:prstGeom prst="rect">
            <a:avLst/>
          </a:prstGeom>
        </p:spPr>
      </p:pic>
      <p:sp>
        <p:nvSpPr>
          <p:cNvPr id="3" name="Inhaltsplatzhalter 2">
            <a:extLst>
              <a:ext uri="{FF2B5EF4-FFF2-40B4-BE49-F238E27FC236}">
                <a16:creationId xmlns:a16="http://schemas.microsoft.com/office/drawing/2014/main" id="{4825CC1C-65FC-4995-8DCC-300DFBEB7DB8}"/>
              </a:ext>
            </a:extLst>
          </p:cNvPr>
          <p:cNvSpPr>
            <a:spLocks noGrp="1"/>
          </p:cNvSpPr>
          <p:nvPr>
            <p:ph idx="1"/>
          </p:nvPr>
        </p:nvSpPr>
        <p:spPr>
          <a:xfrm>
            <a:off x="623889" y="2278145"/>
            <a:ext cx="5472111" cy="2475009"/>
          </a:xfrm>
        </p:spPr>
        <p:txBody>
          <a:bodyPr/>
          <a:lstStyle/>
          <a:p>
            <a:r>
              <a:rPr lang="de-DE" dirty="0" err="1"/>
              <a:t>Antibiotic</a:t>
            </a:r>
            <a:r>
              <a:rPr lang="de-DE" dirty="0"/>
              <a:t> </a:t>
            </a:r>
            <a:r>
              <a:rPr lang="de-DE" dirty="0" err="1"/>
              <a:t>resistance</a:t>
            </a:r>
            <a:r>
              <a:rPr lang="de-DE" dirty="0"/>
              <a:t> </a:t>
            </a:r>
            <a:r>
              <a:rPr lang="de-DE" dirty="0" err="1"/>
              <a:t>is</a:t>
            </a:r>
            <a:r>
              <a:rPr lang="de-DE" dirty="0"/>
              <a:t> a </a:t>
            </a:r>
            <a:r>
              <a:rPr lang="de-DE" dirty="0" err="1"/>
              <a:t>leading</a:t>
            </a:r>
            <a:r>
              <a:rPr lang="de-DE" dirty="0"/>
              <a:t> </a:t>
            </a:r>
            <a:r>
              <a:rPr lang="de-DE" dirty="0" err="1"/>
              <a:t>cause</a:t>
            </a:r>
            <a:r>
              <a:rPr lang="de-DE" dirty="0"/>
              <a:t> </a:t>
            </a:r>
            <a:r>
              <a:rPr lang="de-DE" dirty="0" err="1"/>
              <a:t>of</a:t>
            </a:r>
            <a:r>
              <a:rPr lang="de-DE" dirty="0"/>
              <a:t> </a:t>
            </a:r>
            <a:r>
              <a:rPr lang="de-DE" dirty="0" err="1"/>
              <a:t>death</a:t>
            </a:r>
            <a:r>
              <a:rPr lang="de-DE" dirty="0"/>
              <a:t> </a:t>
            </a:r>
            <a:r>
              <a:rPr lang="de-DE" dirty="0" err="1"/>
              <a:t>worldwide</a:t>
            </a:r>
            <a:endParaRPr lang="de-DE" dirty="0"/>
          </a:p>
          <a:p>
            <a:r>
              <a:rPr lang="de-DE" dirty="0" err="1"/>
              <a:t>Bacterial</a:t>
            </a:r>
            <a:r>
              <a:rPr lang="de-DE" dirty="0"/>
              <a:t> </a:t>
            </a:r>
            <a:r>
              <a:rPr lang="de-DE" dirty="0" err="1"/>
              <a:t>enzymes</a:t>
            </a:r>
            <a:r>
              <a:rPr lang="de-DE" dirty="0"/>
              <a:t> </a:t>
            </a:r>
            <a:r>
              <a:rPr lang="de-DE" dirty="0" err="1"/>
              <a:t>play</a:t>
            </a:r>
            <a:r>
              <a:rPr lang="de-DE" dirty="0"/>
              <a:t> a </a:t>
            </a:r>
            <a:r>
              <a:rPr lang="de-DE" dirty="0" err="1"/>
              <a:t>key</a:t>
            </a:r>
            <a:r>
              <a:rPr lang="de-DE" dirty="0"/>
              <a:t> </a:t>
            </a:r>
            <a:r>
              <a:rPr lang="de-DE" dirty="0" err="1"/>
              <a:t>role</a:t>
            </a:r>
            <a:r>
              <a:rPr lang="de-DE" dirty="0"/>
              <a:t> in </a:t>
            </a:r>
            <a:r>
              <a:rPr lang="de-DE" dirty="0" err="1"/>
              <a:t>bacteria</a:t>
            </a:r>
            <a:r>
              <a:rPr lang="de-DE" dirty="0"/>
              <a:t> </a:t>
            </a:r>
            <a:r>
              <a:rPr lang="de-DE" dirty="0" err="1"/>
              <a:t>becoming</a:t>
            </a:r>
            <a:r>
              <a:rPr lang="de-DE" dirty="0"/>
              <a:t> </a:t>
            </a:r>
            <a:r>
              <a:rPr lang="de-DE" dirty="0" err="1"/>
              <a:t>resistant</a:t>
            </a:r>
            <a:r>
              <a:rPr lang="de-DE" dirty="0"/>
              <a:t>, </a:t>
            </a:r>
            <a:r>
              <a:rPr lang="de-DE" dirty="0" err="1"/>
              <a:t>for</a:t>
            </a:r>
            <a:r>
              <a:rPr lang="de-DE" dirty="0"/>
              <a:t> </a:t>
            </a:r>
            <a:r>
              <a:rPr lang="de-DE" dirty="0" err="1"/>
              <a:t>instance</a:t>
            </a:r>
            <a:r>
              <a:rPr lang="de-DE" dirty="0"/>
              <a:t> </a:t>
            </a:r>
            <a:r>
              <a:rPr lang="de-DE" dirty="0" err="1"/>
              <a:t>when</a:t>
            </a:r>
            <a:r>
              <a:rPr lang="de-DE" dirty="0"/>
              <a:t> </a:t>
            </a:r>
            <a:r>
              <a:rPr lang="de-DE" dirty="0" err="1"/>
              <a:t>they</a:t>
            </a:r>
            <a:r>
              <a:rPr lang="de-DE" dirty="0"/>
              <a:t> </a:t>
            </a:r>
            <a:r>
              <a:rPr lang="de-DE" dirty="0" err="1"/>
              <a:t>inactivate</a:t>
            </a:r>
            <a:r>
              <a:rPr lang="de-DE" dirty="0"/>
              <a:t> </a:t>
            </a:r>
            <a:r>
              <a:rPr lang="de-DE" dirty="0" err="1"/>
              <a:t>antibiotics</a:t>
            </a:r>
            <a:r>
              <a:rPr lang="de-DE" dirty="0"/>
              <a:t>. </a:t>
            </a:r>
            <a:r>
              <a:rPr lang="de-DE" dirty="0" err="1"/>
              <a:t>Filming</a:t>
            </a:r>
            <a:r>
              <a:rPr lang="de-DE" dirty="0"/>
              <a:t> </a:t>
            </a:r>
            <a:r>
              <a:rPr lang="de-DE" dirty="0" err="1"/>
              <a:t>this</a:t>
            </a:r>
            <a:r>
              <a:rPr lang="de-DE" dirty="0"/>
              <a:t> </a:t>
            </a:r>
            <a:r>
              <a:rPr lang="de-DE" dirty="0" err="1"/>
              <a:t>process</a:t>
            </a:r>
            <a:r>
              <a:rPr lang="de-DE" dirty="0"/>
              <a:t> </a:t>
            </a:r>
            <a:r>
              <a:rPr lang="de-DE" dirty="0" err="1"/>
              <a:t>can</a:t>
            </a:r>
            <a:r>
              <a:rPr lang="de-DE" dirty="0"/>
              <a:t> </a:t>
            </a:r>
            <a:r>
              <a:rPr lang="de-DE" dirty="0" err="1"/>
              <a:t>help</a:t>
            </a:r>
            <a:r>
              <a:rPr lang="de-DE" dirty="0"/>
              <a:t> </a:t>
            </a:r>
            <a:r>
              <a:rPr lang="de-DE" dirty="0" err="1"/>
              <a:t>to</a:t>
            </a:r>
            <a:r>
              <a:rPr lang="de-DE" dirty="0"/>
              <a:t> find </a:t>
            </a:r>
            <a:r>
              <a:rPr lang="de-DE" dirty="0" err="1"/>
              <a:t>new</a:t>
            </a:r>
            <a:r>
              <a:rPr lang="de-DE" dirty="0"/>
              <a:t> </a:t>
            </a:r>
            <a:r>
              <a:rPr lang="de-DE" dirty="0" err="1"/>
              <a:t>strategies</a:t>
            </a:r>
            <a:r>
              <a:rPr lang="de-DE" dirty="0"/>
              <a:t> </a:t>
            </a:r>
            <a:r>
              <a:rPr lang="de-DE" dirty="0" err="1"/>
              <a:t>against</a:t>
            </a:r>
            <a:r>
              <a:rPr lang="de-DE" dirty="0"/>
              <a:t> </a:t>
            </a:r>
            <a:r>
              <a:rPr lang="de-DE" dirty="0" err="1"/>
              <a:t>bacterial</a:t>
            </a:r>
            <a:r>
              <a:rPr lang="de-DE" dirty="0"/>
              <a:t> </a:t>
            </a:r>
            <a:r>
              <a:rPr lang="de-DE" dirty="0" err="1"/>
              <a:t>resistance</a:t>
            </a:r>
            <a:endParaRPr lang="de-DE" dirty="0"/>
          </a:p>
        </p:txBody>
      </p:sp>
      <p:sp>
        <p:nvSpPr>
          <p:cNvPr id="6" name="Title 1">
            <a:extLst>
              <a:ext uri="{FF2B5EF4-FFF2-40B4-BE49-F238E27FC236}">
                <a16:creationId xmlns:a16="http://schemas.microsoft.com/office/drawing/2014/main" id="{6DE6998C-4983-47C0-9607-B77F210BD763}"/>
              </a:ext>
            </a:extLst>
          </p:cNvPr>
          <p:cNvSpPr>
            <a:spLocks noGrp="1"/>
          </p:cNvSpPr>
          <p:nvPr>
            <p:ph type="title"/>
          </p:nvPr>
        </p:nvSpPr>
        <p:spPr>
          <a:xfrm>
            <a:off x="1506927" y="724668"/>
            <a:ext cx="4343366" cy="780540"/>
          </a:xfrm>
        </p:spPr>
        <p:txBody>
          <a:bodyPr/>
          <a:lstStyle/>
          <a:p>
            <a:r>
              <a:rPr lang="en-GB" dirty="0"/>
              <a:t>HEALTH: Antibiotic resistance</a:t>
            </a:r>
          </a:p>
        </p:txBody>
      </p:sp>
      <p:sp>
        <p:nvSpPr>
          <p:cNvPr id="4" name="Rechteck 3">
            <a:extLst>
              <a:ext uri="{FF2B5EF4-FFF2-40B4-BE49-F238E27FC236}">
                <a16:creationId xmlns:a16="http://schemas.microsoft.com/office/drawing/2014/main" id="{1EE3211D-973B-4B8E-AD4C-F708DFCC4F48}"/>
              </a:ext>
            </a:extLst>
          </p:cNvPr>
          <p:cNvSpPr/>
          <p:nvPr/>
        </p:nvSpPr>
        <p:spPr>
          <a:xfrm>
            <a:off x="6750293" y="5064922"/>
            <a:ext cx="5211600" cy="523220"/>
          </a:xfrm>
          <a:prstGeom prst="rect">
            <a:avLst/>
          </a:prstGeom>
        </p:spPr>
        <p:txBody>
          <a:bodyPr wrap="square">
            <a:spAutoFit/>
          </a:bodyPr>
          <a:lstStyle/>
          <a:p>
            <a:r>
              <a:rPr lang="en-US" sz="1400" dirty="0">
                <a:solidFill>
                  <a:srgbClr val="1A1A18"/>
                </a:solidFill>
              </a:rPr>
              <a:t>Microcrystals can be activated with a laser before the XFEL captures protein structures (here a model protein).</a:t>
            </a:r>
            <a:endParaRPr lang="de-DE" sz="1400" dirty="0"/>
          </a:p>
        </p:txBody>
      </p:sp>
      <p:pic>
        <p:nvPicPr>
          <p:cNvPr id="7" name="Graphic 8" descr="Heart with pulse">
            <a:extLst>
              <a:ext uri="{FF2B5EF4-FFF2-40B4-BE49-F238E27FC236}">
                <a16:creationId xmlns:a16="http://schemas.microsoft.com/office/drawing/2014/main" id="{F2923D23-BD7C-49BE-B1BC-0D9F9CCD6284}"/>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606927" y="724668"/>
            <a:ext cx="900000" cy="900000"/>
          </a:xfrm>
          <a:prstGeom prst="rect">
            <a:avLst/>
          </a:prstGeom>
        </p:spPr>
      </p:pic>
    </p:spTree>
    <p:extLst>
      <p:ext uri="{BB962C8B-B14F-4D97-AF65-F5344CB8AC3E}">
        <p14:creationId xmlns:p14="http://schemas.microsoft.com/office/powerpoint/2010/main" val="30607032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562910" y="702805"/>
            <a:ext cx="7385146" cy="780540"/>
          </a:xfrm>
        </p:spPr>
        <p:txBody>
          <a:bodyPr/>
          <a:lstStyle/>
          <a:p>
            <a:r>
              <a:rPr lang="de-DE" dirty="0"/>
              <a:t>DIGITALIZATION: Data </a:t>
            </a:r>
            <a:r>
              <a:rPr lang="de-DE" dirty="0" err="1"/>
              <a:t>storage</a:t>
            </a:r>
            <a:r>
              <a:rPr lang="de-DE" dirty="0"/>
              <a:t> </a:t>
            </a:r>
            <a:r>
              <a:rPr lang="de-DE" dirty="0" err="1"/>
              <a:t>for</a:t>
            </a:r>
            <a:r>
              <a:rPr lang="de-DE" dirty="0"/>
              <a:t> </a:t>
            </a:r>
            <a:r>
              <a:rPr lang="de-DE" dirty="0" err="1"/>
              <a:t>quantum</a:t>
            </a:r>
            <a:r>
              <a:rPr lang="de-DE" dirty="0"/>
              <a:t> </a:t>
            </a:r>
            <a:r>
              <a:rPr lang="de-DE" dirty="0" err="1"/>
              <a:t>computing</a:t>
            </a:r>
            <a:endParaRPr lang="en-GB" dirty="0">
              <a:solidFill>
                <a:srgbClr val="FF0000"/>
              </a:solidFill>
            </a:endParaRPr>
          </a:p>
        </p:txBody>
      </p:sp>
      <p:pic>
        <p:nvPicPr>
          <p:cNvPr id="9" name="Bildplatzhalter 8">
            <a:extLst>
              <a:ext uri="{FF2B5EF4-FFF2-40B4-BE49-F238E27FC236}">
                <a16:creationId xmlns:a16="http://schemas.microsoft.com/office/drawing/2014/main" id="{78FEC84C-0847-4FF5-9DAF-537CF16F2E7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373985" y="1569306"/>
            <a:ext cx="5262407" cy="3889375"/>
          </a:xfrm>
        </p:spPr>
      </p:pic>
      <p:sp>
        <p:nvSpPr>
          <p:cNvPr id="6" name="Inhaltsplatzhalter 3">
            <a:extLst>
              <a:ext uri="{FF2B5EF4-FFF2-40B4-BE49-F238E27FC236}">
                <a16:creationId xmlns:a16="http://schemas.microsoft.com/office/drawing/2014/main" id="{4D22D8F9-AA7C-421D-BBC3-39E405CB7965}"/>
              </a:ext>
            </a:extLst>
          </p:cNvPr>
          <p:cNvSpPr txBox="1">
            <a:spLocks/>
          </p:cNvSpPr>
          <p:nvPr/>
        </p:nvSpPr>
        <p:spPr>
          <a:xfrm>
            <a:off x="555608" y="2441550"/>
            <a:ext cx="5472111" cy="3889375"/>
          </a:xfrm>
          <a:prstGeom prst="rect">
            <a:avLst/>
          </a:prstGeom>
        </p:spPr>
        <p:txBody>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Need for better data storage media, efficient bit writing and good data stability</a:t>
            </a:r>
          </a:p>
          <a:p>
            <a:r>
              <a:rPr lang="en-GB" dirty="0"/>
              <a:t>Taking snapshots and movies showing how nanoscale magnetic structures form and evolve</a:t>
            </a:r>
          </a:p>
        </p:txBody>
      </p:sp>
      <p:sp>
        <p:nvSpPr>
          <p:cNvPr id="7" name="Rechteck 6">
            <a:extLst>
              <a:ext uri="{FF2B5EF4-FFF2-40B4-BE49-F238E27FC236}">
                <a16:creationId xmlns:a16="http://schemas.microsoft.com/office/drawing/2014/main" id="{F000DB80-D139-46A8-8F4D-522214C79114}"/>
              </a:ext>
            </a:extLst>
          </p:cNvPr>
          <p:cNvSpPr/>
          <p:nvPr/>
        </p:nvSpPr>
        <p:spPr>
          <a:xfrm>
            <a:off x="6611616" y="5197071"/>
            <a:ext cx="5211600" cy="523220"/>
          </a:xfrm>
          <a:prstGeom prst="rect">
            <a:avLst/>
          </a:prstGeom>
        </p:spPr>
        <p:txBody>
          <a:bodyPr wrap="square">
            <a:spAutoFit/>
          </a:bodyPr>
          <a:lstStyle/>
          <a:p>
            <a:r>
              <a:rPr lang="en-US" sz="1400" dirty="0">
                <a:solidFill>
                  <a:srgbClr val="1A1A18"/>
                </a:solidFill>
              </a:rPr>
              <a:t>Nanoscale magnetic structures such as this </a:t>
            </a:r>
            <a:r>
              <a:rPr lang="en-US" sz="1400" dirty="0" err="1">
                <a:solidFill>
                  <a:srgbClr val="1A1A18"/>
                </a:solidFill>
              </a:rPr>
              <a:t>skyrmion</a:t>
            </a:r>
            <a:r>
              <a:rPr lang="en-US" sz="1400" dirty="0">
                <a:solidFill>
                  <a:srgbClr val="1A1A18"/>
                </a:solidFill>
              </a:rPr>
              <a:t> could become the basis for future data storage.</a:t>
            </a:r>
            <a:endParaRPr lang="de-DE" sz="1400" dirty="0"/>
          </a:p>
        </p:txBody>
      </p:sp>
      <p:pic>
        <p:nvPicPr>
          <p:cNvPr id="8" name="Graphic 11" descr="Processor">
            <a:extLst>
              <a:ext uri="{FF2B5EF4-FFF2-40B4-BE49-F238E27FC236}">
                <a16:creationId xmlns:a16="http://schemas.microsoft.com/office/drawing/2014/main" id="{F10AA0A3-9110-465C-B57E-9BEE7ABB68AF}"/>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555608" y="869153"/>
            <a:ext cx="900000" cy="792966"/>
          </a:xfrm>
          <a:prstGeom prst="rect">
            <a:avLst/>
          </a:prstGeom>
        </p:spPr>
      </p:pic>
    </p:spTree>
    <p:extLst>
      <p:ext uri="{BB962C8B-B14F-4D97-AF65-F5344CB8AC3E}">
        <p14:creationId xmlns:p14="http://schemas.microsoft.com/office/powerpoint/2010/main" val="114047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8DB958A-459A-485A-B294-ABFFACF6E7D8}"/>
              </a:ext>
            </a:extLst>
          </p:cNvPr>
          <p:cNvSpPr>
            <a:spLocks noGrp="1"/>
          </p:cNvSpPr>
          <p:nvPr>
            <p:ph idx="1"/>
          </p:nvPr>
        </p:nvSpPr>
        <p:spPr>
          <a:xfrm>
            <a:off x="676753" y="2095474"/>
            <a:ext cx="5472111" cy="2254664"/>
          </a:xfrm>
        </p:spPr>
        <p:txBody>
          <a:bodyPr/>
          <a:lstStyle/>
          <a:p>
            <a:r>
              <a:rPr lang="en-US" dirty="0"/>
              <a:t>Copying and </a:t>
            </a:r>
            <a:r>
              <a:rPr lang="en-US" dirty="0" err="1"/>
              <a:t>optimising</a:t>
            </a:r>
            <a:r>
              <a:rPr lang="en-US" dirty="0"/>
              <a:t> processes like </a:t>
            </a:r>
            <a:r>
              <a:rPr lang="en-US" dirty="0" err="1"/>
              <a:t>photosyntheses</a:t>
            </a:r>
            <a:r>
              <a:rPr lang="en-US" dirty="0"/>
              <a:t> that use sunlight to produce storable and transportable fuels</a:t>
            </a:r>
            <a:endParaRPr lang="en-GB" dirty="0"/>
          </a:p>
          <a:p>
            <a:r>
              <a:rPr lang="en-GB" dirty="0"/>
              <a:t>Taking detailed pictures and movies</a:t>
            </a:r>
            <a:r>
              <a:rPr lang="en-US" dirty="0"/>
              <a:t> of the reactions that occur in the plant</a:t>
            </a:r>
            <a:endParaRPr lang="en-GB" dirty="0"/>
          </a:p>
        </p:txBody>
      </p:sp>
      <p:sp>
        <p:nvSpPr>
          <p:cNvPr id="2" name="Title 1"/>
          <p:cNvSpPr>
            <a:spLocks noGrp="1"/>
          </p:cNvSpPr>
          <p:nvPr>
            <p:ph type="title"/>
          </p:nvPr>
        </p:nvSpPr>
        <p:spPr>
          <a:xfrm>
            <a:off x="1665541" y="712232"/>
            <a:ext cx="5688988" cy="780540"/>
          </a:xfrm>
        </p:spPr>
        <p:txBody>
          <a:bodyPr/>
          <a:lstStyle/>
          <a:p>
            <a:r>
              <a:rPr lang="en-GB" dirty="0"/>
              <a:t>CLIMATE and ENERGY: Photocatalysis</a:t>
            </a:r>
            <a:endParaRPr lang="en-GB" dirty="0">
              <a:solidFill>
                <a:srgbClr val="FF000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3724" y="1246774"/>
            <a:ext cx="4988062" cy="3889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hteck 7">
            <a:extLst>
              <a:ext uri="{FF2B5EF4-FFF2-40B4-BE49-F238E27FC236}">
                <a16:creationId xmlns:a16="http://schemas.microsoft.com/office/drawing/2014/main" id="{96D44702-F0A8-4E22-84FD-1FFD61F6F233}"/>
              </a:ext>
            </a:extLst>
          </p:cNvPr>
          <p:cNvSpPr/>
          <p:nvPr/>
        </p:nvSpPr>
        <p:spPr>
          <a:xfrm>
            <a:off x="6783348" y="5308600"/>
            <a:ext cx="5211600" cy="523220"/>
          </a:xfrm>
          <a:prstGeom prst="rect">
            <a:avLst/>
          </a:prstGeom>
        </p:spPr>
        <p:txBody>
          <a:bodyPr wrap="square">
            <a:spAutoFit/>
          </a:bodyPr>
          <a:lstStyle/>
          <a:p>
            <a:r>
              <a:rPr lang="en-US" sz="1400" dirty="0">
                <a:solidFill>
                  <a:srgbClr val="1A1A18"/>
                </a:solidFill>
              </a:rPr>
              <a:t>Water can be split using photocatalysis to generate hydrogen, which can be used to produce other fuels, such as methanol.</a:t>
            </a:r>
            <a:endParaRPr lang="de-DE" sz="1400" dirty="0"/>
          </a:p>
        </p:txBody>
      </p:sp>
      <p:pic>
        <p:nvPicPr>
          <p:cNvPr id="6" name="Graphic 9" descr="Battery charging">
            <a:extLst>
              <a:ext uri="{FF2B5EF4-FFF2-40B4-BE49-F238E27FC236}">
                <a16:creationId xmlns:a16="http://schemas.microsoft.com/office/drawing/2014/main" id="{AD99C525-D988-419F-84CA-04F9565CD756}"/>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623889" y="796774"/>
            <a:ext cx="900000" cy="900000"/>
          </a:xfrm>
          <a:prstGeom prst="rect">
            <a:avLst/>
          </a:prstGeom>
        </p:spPr>
      </p:pic>
      <p:sp>
        <p:nvSpPr>
          <p:cNvPr id="3" name="TextBox 2">
            <a:extLst>
              <a:ext uri="{FF2B5EF4-FFF2-40B4-BE49-F238E27FC236}">
                <a16:creationId xmlns:a16="http://schemas.microsoft.com/office/drawing/2014/main" id="{FC2C59D4-DA8C-455A-A838-9C6D1FA04D8E}"/>
              </a:ext>
            </a:extLst>
          </p:cNvPr>
          <p:cNvSpPr txBox="1"/>
          <p:nvPr/>
        </p:nvSpPr>
        <p:spPr>
          <a:xfrm>
            <a:off x="-2165031" y="7207504"/>
            <a:ext cx="5577840" cy="2103120"/>
          </a:xfrm>
          <a:prstGeom prst="rect">
            <a:avLst/>
          </a:prstGeom>
          <a:noFill/>
        </p:spPr>
        <p:txBody>
          <a:bodyPr wrap="square" rtlCol="0">
            <a:noAutofit/>
          </a:bodyPr>
          <a:lstStyle/>
          <a:p>
            <a:pPr marL="269875" indent="-269875">
              <a:lnSpc>
                <a:spcPct val="112000"/>
              </a:lnSpc>
              <a:buBlip>
                <a:blip r:embed="rId5"/>
              </a:buBlip>
            </a:pPr>
            <a:endParaRPr lang="de-DE" sz="1400" dirty="0" err="1"/>
          </a:p>
        </p:txBody>
      </p:sp>
    </p:spTree>
    <p:extLst>
      <p:ext uri="{BB962C8B-B14F-4D97-AF65-F5344CB8AC3E}">
        <p14:creationId xmlns:p14="http://schemas.microsoft.com/office/powerpoint/2010/main" val="408521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481805" y="915872"/>
            <a:ext cx="6452827" cy="780540"/>
          </a:xfrm>
        </p:spPr>
        <p:txBody>
          <a:bodyPr/>
          <a:lstStyle/>
          <a:p>
            <a:r>
              <a:rPr lang="de-DE" dirty="0"/>
              <a:t>ENVIRONMENT and SUSTAINABILITY: </a:t>
            </a:r>
            <a:r>
              <a:rPr lang="de-DE" dirty="0" err="1"/>
              <a:t>Water</a:t>
            </a:r>
            <a:endParaRPr lang="en-GB" dirty="0">
              <a:solidFill>
                <a:srgbClr val="FF0000"/>
              </a:solidFill>
            </a:endParaRPr>
          </a:p>
        </p:txBody>
      </p:sp>
      <p:sp>
        <p:nvSpPr>
          <p:cNvPr id="6" name="Inhaltsplatzhalter 3">
            <a:extLst>
              <a:ext uri="{FF2B5EF4-FFF2-40B4-BE49-F238E27FC236}">
                <a16:creationId xmlns:a16="http://schemas.microsoft.com/office/drawing/2014/main" id="{74CE82AF-894D-4216-944D-B80AD96EF128}"/>
              </a:ext>
            </a:extLst>
          </p:cNvPr>
          <p:cNvSpPr txBox="1">
            <a:spLocks/>
          </p:cNvSpPr>
          <p:nvPr/>
        </p:nvSpPr>
        <p:spPr>
          <a:xfrm>
            <a:off x="623889" y="2456354"/>
            <a:ext cx="5472111" cy="4366460"/>
          </a:xfrm>
          <a:prstGeom prst="rect">
            <a:avLst/>
          </a:prstGeom>
        </p:spPr>
        <p:txBody>
          <a:bodyPr/>
          <a:lstStyle>
            <a:lvl1pPr marL="357188" indent="-357188" algn="l" defTabSz="914400" rtl="0" eaLnBrk="1" latinLnBrk="0" hangingPunct="1">
              <a:lnSpc>
                <a:spcPct val="114000"/>
              </a:lnSpc>
              <a:spcBef>
                <a:spcPts val="1800"/>
              </a:spcBef>
              <a:buClr>
                <a:schemeClr val="bg2"/>
              </a:buClr>
              <a:buFontTx/>
              <a:buBlip>
                <a:blip r:embed="rId3"/>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4"/>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About 2 billion people have limited access to safe drinking water</a:t>
            </a:r>
          </a:p>
          <a:p>
            <a:r>
              <a:rPr lang="en-GB" dirty="0"/>
              <a:t>When illuminated with visible light, Copper (Cu) complexes bound to silica can </a:t>
            </a:r>
            <a:r>
              <a:rPr lang="en-US" dirty="0"/>
              <a:t>interact with molecular oxygen to produce a highly reactive oxygen species, efficiently killing bacteria</a:t>
            </a:r>
            <a:endParaRPr lang="en-GB" baseline="-25000" dirty="0"/>
          </a:p>
        </p:txBody>
      </p:sp>
      <p:sp>
        <p:nvSpPr>
          <p:cNvPr id="13" name="Rechteck 12">
            <a:extLst>
              <a:ext uri="{FF2B5EF4-FFF2-40B4-BE49-F238E27FC236}">
                <a16:creationId xmlns:a16="http://schemas.microsoft.com/office/drawing/2014/main" id="{985D45DB-4D2D-4D51-B68F-667F215121C9}"/>
              </a:ext>
            </a:extLst>
          </p:cNvPr>
          <p:cNvSpPr/>
          <p:nvPr/>
        </p:nvSpPr>
        <p:spPr>
          <a:xfrm>
            <a:off x="7065299" y="4778748"/>
            <a:ext cx="4876800" cy="523220"/>
          </a:xfrm>
          <a:prstGeom prst="rect">
            <a:avLst/>
          </a:prstGeom>
        </p:spPr>
        <p:txBody>
          <a:bodyPr wrap="square">
            <a:spAutoFit/>
          </a:bodyPr>
          <a:lstStyle/>
          <a:p>
            <a:r>
              <a:rPr lang="en-US" sz="1400" dirty="0">
                <a:solidFill>
                  <a:srgbClr val="1A1A18"/>
                </a:solidFill>
              </a:rPr>
              <a:t>First examples of Copper complexes that act as an antibacterial agent in water under light</a:t>
            </a:r>
            <a:endParaRPr lang="de-DE" sz="1400" dirty="0"/>
          </a:p>
        </p:txBody>
      </p:sp>
      <p:pic>
        <p:nvPicPr>
          <p:cNvPr id="7" name="Graphic 10" descr="Open hand with plant">
            <a:extLst>
              <a:ext uri="{FF2B5EF4-FFF2-40B4-BE49-F238E27FC236}">
                <a16:creationId xmlns:a16="http://schemas.microsoft.com/office/drawing/2014/main" id="{77CB11EB-C238-4CA8-933B-2B3E3880B210}"/>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468126" y="903825"/>
            <a:ext cx="900000" cy="932214"/>
          </a:xfrm>
          <a:prstGeom prst="rect">
            <a:avLst/>
          </a:prstGeom>
        </p:spPr>
      </p:pic>
      <p:pic>
        <p:nvPicPr>
          <p:cNvPr id="8" name="Picture 7">
            <a:extLst>
              <a:ext uri="{FF2B5EF4-FFF2-40B4-BE49-F238E27FC236}">
                <a16:creationId xmlns:a16="http://schemas.microsoft.com/office/drawing/2014/main" id="{15FB6BB0-B9C4-47F9-9ED3-EA3417C45B04}"/>
              </a:ext>
            </a:extLst>
          </p:cNvPr>
          <p:cNvPicPr/>
          <p:nvPr/>
        </p:nvPicPr>
        <p:blipFill>
          <a:blip r:embed="rId6" cstate="screen">
            <a:extLst>
              <a:ext uri="{28A0092B-C50C-407E-A947-70E740481C1C}">
                <a14:useLocalDpi xmlns:a14="http://schemas.microsoft.com/office/drawing/2010/main"/>
              </a:ext>
            </a:extLst>
          </a:blip>
          <a:stretch>
            <a:fillRect/>
          </a:stretch>
        </p:blipFill>
        <p:spPr>
          <a:xfrm>
            <a:off x="6181379" y="2456354"/>
            <a:ext cx="5760720" cy="2220595"/>
          </a:xfrm>
          <a:prstGeom prst="rect">
            <a:avLst/>
          </a:prstGeom>
        </p:spPr>
      </p:pic>
    </p:spTree>
    <p:extLst>
      <p:ext uri="{BB962C8B-B14F-4D97-AF65-F5344CB8AC3E}">
        <p14:creationId xmlns:p14="http://schemas.microsoft.com/office/powerpoint/2010/main" val="39352628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A88F8-258D-4B5E-B89A-83E634D6A87F}"/>
              </a:ext>
            </a:extLst>
          </p:cNvPr>
          <p:cNvSpPr>
            <a:spLocks noGrp="1"/>
          </p:cNvSpPr>
          <p:nvPr>
            <p:ph type="title"/>
          </p:nvPr>
        </p:nvSpPr>
        <p:spPr/>
        <p:txBody>
          <a:bodyPr/>
          <a:lstStyle/>
          <a:p>
            <a:r>
              <a:rPr lang="de-DE" dirty="0"/>
              <a:t>Education and </a:t>
            </a:r>
            <a:r>
              <a:rPr lang="de-DE" dirty="0" err="1"/>
              <a:t>career</a:t>
            </a:r>
            <a:r>
              <a:rPr lang="de-DE" dirty="0"/>
              <a:t> </a:t>
            </a:r>
            <a:r>
              <a:rPr lang="de-DE" dirty="0" err="1"/>
              <a:t>development</a:t>
            </a:r>
            <a:r>
              <a:rPr lang="de-DE" dirty="0"/>
              <a:t> </a:t>
            </a:r>
            <a:br>
              <a:rPr lang="de-DE" dirty="0"/>
            </a:br>
            <a:r>
              <a:rPr lang="de-DE" dirty="0"/>
              <a:t>at European XFEL</a:t>
            </a:r>
            <a:endParaRPr lang="en-US" dirty="0"/>
          </a:p>
        </p:txBody>
      </p:sp>
      <p:sp>
        <p:nvSpPr>
          <p:cNvPr id="3" name="Content Placeholder 2">
            <a:extLst>
              <a:ext uri="{FF2B5EF4-FFF2-40B4-BE49-F238E27FC236}">
                <a16:creationId xmlns:a16="http://schemas.microsoft.com/office/drawing/2014/main" id="{493090BF-6A01-43AB-94DA-FE0682B32C31}"/>
              </a:ext>
            </a:extLst>
          </p:cNvPr>
          <p:cNvSpPr>
            <a:spLocks noGrp="1"/>
          </p:cNvSpPr>
          <p:nvPr>
            <p:ph idx="1"/>
          </p:nvPr>
        </p:nvSpPr>
        <p:spPr>
          <a:xfrm>
            <a:off x="623889" y="1749745"/>
            <a:ext cx="6508431" cy="1816416"/>
          </a:xfrm>
        </p:spPr>
        <p:txBody>
          <a:bodyPr/>
          <a:lstStyle/>
          <a:p>
            <a:r>
              <a:rPr lang="de-DE" dirty="0"/>
              <a:t>European XFEL </a:t>
            </a:r>
            <a:r>
              <a:rPr lang="de-DE" dirty="0" err="1"/>
              <a:t>Ph</a:t>
            </a:r>
            <a:r>
              <a:rPr lang="de-DE" dirty="0"/>
              <a:t>. D. </a:t>
            </a:r>
            <a:r>
              <a:rPr lang="de-DE" dirty="0" err="1"/>
              <a:t>programme</a:t>
            </a:r>
            <a:endParaRPr lang="de-DE" dirty="0"/>
          </a:p>
          <a:p>
            <a:pPr lvl="1"/>
            <a:r>
              <a:rPr lang="de-DE" dirty="0"/>
              <a:t>~50 international </a:t>
            </a:r>
            <a:r>
              <a:rPr lang="de-DE" dirty="0" err="1"/>
              <a:t>Ph</a:t>
            </a:r>
            <a:r>
              <a:rPr lang="de-DE" dirty="0"/>
              <a:t>. D. </a:t>
            </a:r>
            <a:r>
              <a:rPr lang="de-DE" dirty="0" err="1"/>
              <a:t>students</a:t>
            </a:r>
            <a:r>
              <a:rPr lang="de-DE" dirty="0"/>
              <a:t> </a:t>
            </a:r>
            <a:r>
              <a:rPr lang="de-DE" dirty="0" err="1"/>
              <a:t>involved</a:t>
            </a:r>
            <a:endParaRPr lang="de-DE" dirty="0"/>
          </a:p>
          <a:p>
            <a:pPr lvl="1"/>
            <a:r>
              <a:rPr lang="de-DE" dirty="0"/>
              <a:t>Joint </a:t>
            </a:r>
            <a:r>
              <a:rPr lang="de-DE" dirty="0" err="1"/>
              <a:t>supervision</a:t>
            </a:r>
            <a:r>
              <a:rPr lang="de-DE" dirty="0"/>
              <a:t> </a:t>
            </a:r>
            <a:r>
              <a:rPr lang="de-DE" dirty="0" err="1"/>
              <a:t>with</a:t>
            </a:r>
            <a:r>
              <a:rPr lang="de-DE" dirty="0"/>
              <a:t> </a:t>
            </a:r>
            <a:r>
              <a:rPr lang="de-DE" dirty="0" err="1"/>
              <a:t>partners</a:t>
            </a:r>
            <a:r>
              <a:rPr lang="de-DE" dirty="0"/>
              <a:t> in Shareholder countries</a:t>
            </a:r>
          </a:p>
          <a:p>
            <a:pPr lvl="1"/>
            <a:r>
              <a:rPr lang="de-DE" dirty="0" err="1"/>
              <a:t>Cooperations</a:t>
            </a:r>
            <a:r>
              <a:rPr lang="de-DE" dirty="0"/>
              <a:t> </a:t>
            </a:r>
            <a:r>
              <a:rPr lang="de-DE" dirty="0" err="1"/>
              <a:t>with</a:t>
            </a:r>
            <a:r>
              <a:rPr lang="de-DE" dirty="0"/>
              <a:t> </a:t>
            </a:r>
            <a:r>
              <a:rPr lang="de-DE" dirty="0" err="1"/>
              <a:t>other</a:t>
            </a:r>
            <a:r>
              <a:rPr lang="de-DE" dirty="0"/>
              <a:t> </a:t>
            </a:r>
            <a:r>
              <a:rPr lang="de-DE" dirty="0" err="1"/>
              <a:t>graduate</a:t>
            </a:r>
            <a:r>
              <a:rPr lang="de-DE" dirty="0"/>
              <a:t> </a:t>
            </a:r>
            <a:r>
              <a:rPr lang="de-DE" dirty="0" err="1"/>
              <a:t>schools</a:t>
            </a:r>
            <a:endParaRPr lang="de-DE" dirty="0"/>
          </a:p>
          <a:p>
            <a:r>
              <a:rPr lang="de-DE" dirty="0"/>
              <a:t>Summer </a:t>
            </a:r>
            <a:r>
              <a:rPr lang="de-DE" dirty="0" err="1"/>
              <a:t>schools</a:t>
            </a:r>
            <a:r>
              <a:rPr lang="de-DE" dirty="0"/>
              <a:t> and </a:t>
            </a:r>
            <a:r>
              <a:rPr lang="de-DE" dirty="0" err="1"/>
              <a:t>lectures</a:t>
            </a:r>
            <a:r>
              <a:rPr lang="de-DE" dirty="0"/>
              <a:t> </a:t>
            </a:r>
            <a:r>
              <a:rPr lang="de-DE" dirty="0" err="1"/>
              <a:t>for</a:t>
            </a:r>
            <a:r>
              <a:rPr lang="de-DE" dirty="0"/>
              <a:t> international </a:t>
            </a:r>
            <a:r>
              <a:rPr lang="de-DE" dirty="0" err="1"/>
              <a:t>students</a:t>
            </a:r>
            <a:endParaRPr lang="de-DE" dirty="0"/>
          </a:p>
          <a:p>
            <a:r>
              <a:rPr lang="de-DE" dirty="0"/>
              <a:t>Awards and </a:t>
            </a:r>
            <a:r>
              <a:rPr lang="de-DE" dirty="0" err="1"/>
              <a:t>internships</a:t>
            </a:r>
            <a:r>
              <a:rPr lang="de-DE" dirty="0"/>
              <a:t> </a:t>
            </a:r>
            <a:r>
              <a:rPr lang="de-DE" dirty="0" err="1"/>
              <a:t>for</a:t>
            </a:r>
            <a:r>
              <a:rPr lang="de-DE" dirty="0"/>
              <a:t> </a:t>
            </a:r>
            <a:r>
              <a:rPr lang="de-DE" dirty="0" err="1"/>
              <a:t>young</a:t>
            </a:r>
            <a:r>
              <a:rPr lang="de-DE" dirty="0"/>
              <a:t> </a:t>
            </a:r>
            <a:r>
              <a:rPr lang="de-DE" dirty="0" err="1"/>
              <a:t>students</a:t>
            </a:r>
            <a:endParaRPr lang="de-DE" dirty="0"/>
          </a:p>
        </p:txBody>
      </p:sp>
      <p:pic>
        <p:nvPicPr>
          <p:cNvPr id="5" name="Picture 4">
            <a:extLst>
              <a:ext uri="{FF2B5EF4-FFF2-40B4-BE49-F238E27FC236}">
                <a16:creationId xmlns:a16="http://schemas.microsoft.com/office/drawing/2014/main" id="{5F71F690-EDF1-47A4-92AB-794D75966D5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bwMode="auto">
          <a:xfrm>
            <a:off x="7456545" y="765935"/>
            <a:ext cx="4450312" cy="1816417"/>
          </a:xfrm>
          <a:prstGeom prst="rect">
            <a:avLst/>
          </a:prstGeom>
        </p:spPr>
      </p:pic>
      <p:pic>
        <p:nvPicPr>
          <p:cNvPr id="6" name="Picture 5">
            <a:extLst>
              <a:ext uri="{FF2B5EF4-FFF2-40B4-BE49-F238E27FC236}">
                <a16:creationId xmlns:a16="http://schemas.microsoft.com/office/drawing/2014/main" id="{94C75320-ADF2-4F3F-8FE8-608EF9DD1DE4}"/>
              </a:ext>
            </a:extLst>
          </p:cNvPr>
          <p:cNvPicPr>
            <a:picLocks noChangeAspect="1"/>
          </p:cNvPicPr>
          <p:nvPr/>
        </p:nvPicPr>
        <p:blipFill>
          <a:blip r:embed="rId3" cstate="screen">
            <a:extLst>
              <a:ext uri="{28A0092B-C50C-407E-A947-70E740481C1C}">
                <a14:useLocalDpi xmlns:a14="http://schemas.microsoft.com/office/drawing/2010/main"/>
              </a:ext>
            </a:extLst>
          </a:blip>
          <a:stretch/>
        </p:blipFill>
        <p:spPr bwMode="auto">
          <a:xfrm>
            <a:off x="735795" y="4256279"/>
            <a:ext cx="3151535" cy="2009103"/>
          </a:xfrm>
          <a:prstGeom prst="rect">
            <a:avLst/>
          </a:prstGeom>
        </p:spPr>
      </p:pic>
      <p:sp>
        <p:nvSpPr>
          <p:cNvPr id="8" name="Content Placeholder 2">
            <a:extLst>
              <a:ext uri="{FF2B5EF4-FFF2-40B4-BE49-F238E27FC236}">
                <a16:creationId xmlns:a16="http://schemas.microsoft.com/office/drawing/2014/main" id="{02404162-45C2-44AB-A4A0-455EC8B604B6}"/>
              </a:ext>
            </a:extLst>
          </p:cNvPr>
          <p:cNvSpPr txBox="1">
            <a:spLocks/>
          </p:cNvSpPr>
          <p:nvPr/>
        </p:nvSpPr>
        <p:spPr>
          <a:xfrm>
            <a:off x="4040710" y="4466591"/>
            <a:ext cx="7061057" cy="1816416"/>
          </a:xfrm>
          <a:prstGeom prst="rect">
            <a:avLst/>
          </a:prstGeom>
        </p:spPr>
        <p:txBody>
          <a:bodyPr vert="horz" lIns="0" tIns="0" rIns="0" bIns="0" rtlCol="0" anchor="t" anchorCtr="0">
            <a:noAutofit/>
          </a:bodyPr>
          <a:lstStyle>
            <a:lvl1pPr marL="357188" indent="-357188" algn="l" defTabSz="914400" rtl="0" eaLnBrk="1" latinLnBrk="0" hangingPunct="1">
              <a:lnSpc>
                <a:spcPct val="114000"/>
              </a:lnSpc>
              <a:spcBef>
                <a:spcPts val="1800"/>
              </a:spcBef>
              <a:buClr>
                <a:schemeClr val="bg2"/>
              </a:buClr>
              <a:buFontTx/>
              <a:buBlip>
                <a:blip r:embed="rId4"/>
              </a:buBlip>
              <a:defRPr sz="1800" kern="1200">
                <a:solidFill>
                  <a:schemeClr val="tx1"/>
                </a:solidFill>
                <a:latin typeface="+mn-lt"/>
                <a:ea typeface="+mn-ea"/>
                <a:cs typeface="+mn-cs"/>
              </a:defRPr>
            </a:lvl1pPr>
            <a:lvl2pPr marL="714375" indent="-357188" algn="l" defTabSz="914400" rtl="0" eaLnBrk="1" latinLnBrk="0" hangingPunct="1">
              <a:lnSpc>
                <a:spcPct val="114000"/>
              </a:lnSpc>
              <a:spcBef>
                <a:spcPts val="0"/>
              </a:spcBef>
              <a:buClr>
                <a:schemeClr val="accent2"/>
              </a:buClr>
              <a:buFontTx/>
              <a:buBlip>
                <a:blip r:embed="rId5"/>
              </a:buBlip>
              <a:defRPr sz="1800" kern="1200">
                <a:solidFill>
                  <a:schemeClr val="tx1"/>
                </a:solidFill>
                <a:latin typeface="+mn-lt"/>
                <a:ea typeface="+mn-ea"/>
                <a:cs typeface="+mn-cs"/>
              </a:defRPr>
            </a:lvl2pPr>
            <a:lvl3pPr marL="982663" indent="-268288" algn="l" defTabSz="914400" rtl="0" eaLnBrk="1" latinLnBrk="0" hangingPunct="1">
              <a:lnSpc>
                <a:spcPct val="114000"/>
              </a:lnSpc>
              <a:spcBef>
                <a:spcPts val="0"/>
              </a:spcBef>
              <a:buFont typeface="Arial" panose="020B0604020202020204" pitchFamily="34" charset="0"/>
              <a:buChar char="►"/>
              <a:defRPr sz="1800" kern="1200" baseline="0">
                <a:solidFill>
                  <a:schemeClr val="tx1"/>
                </a:solidFill>
                <a:latin typeface="+mn-lt"/>
                <a:ea typeface="+mn-ea"/>
                <a:cs typeface="+mn-cs"/>
              </a:defRPr>
            </a:lvl3pPr>
            <a:lvl4pPr marL="1162050" indent="-173038"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4pPr>
            <a:lvl5pPr marL="1347788" indent="-180975" algn="l" defTabSz="914400" rtl="0" eaLnBrk="1" latinLnBrk="0" hangingPunct="1">
              <a:lnSpc>
                <a:spcPct val="114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de-DE" b="1" dirty="0"/>
              <a:t>„The </a:t>
            </a:r>
            <a:r>
              <a:rPr lang="de-DE" b="1" dirty="0" err="1"/>
              <a:t>Lighthouse</a:t>
            </a:r>
            <a:r>
              <a:rPr lang="de-DE" b="1" dirty="0"/>
              <a:t> – </a:t>
            </a:r>
            <a:br>
              <a:rPr lang="de-DE" b="1" dirty="0"/>
            </a:br>
            <a:r>
              <a:rPr lang="de-DE" b="1" dirty="0"/>
              <a:t> European XFEL Visitor and Conference </a:t>
            </a:r>
            <a:r>
              <a:rPr lang="de-DE" b="1" dirty="0" err="1"/>
              <a:t>Centre</a:t>
            </a:r>
            <a:r>
              <a:rPr lang="de-DE" b="1" dirty="0"/>
              <a:t>“</a:t>
            </a:r>
            <a:endParaRPr lang="de-DE" dirty="0"/>
          </a:p>
          <a:p>
            <a:pPr>
              <a:defRPr/>
            </a:pPr>
            <a:r>
              <a:rPr lang="de-DE" dirty="0"/>
              <a:t>Construction </a:t>
            </a:r>
            <a:r>
              <a:rPr lang="de-DE" dirty="0" err="1"/>
              <a:t>starting</a:t>
            </a:r>
            <a:r>
              <a:rPr lang="de-DE" dirty="0"/>
              <a:t> </a:t>
            </a:r>
            <a:r>
              <a:rPr lang="de-DE" dirty="0" err="1"/>
              <a:t>now</a:t>
            </a:r>
            <a:r>
              <a:rPr lang="de-DE" dirty="0"/>
              <a:t>, </a:t>
            </a:r>
            <a:r>
              <a:rPr lang="de-DE" dirty="0" err="1"/>
              <a:t>opening</a:t>
            </a:r>
            <a:r>
              <a:rPr lang="de-DE" dirty="0"/>
              <a:t> </a:t>
            </a:r>
            <a:r>
              <a:rPr lang="de-DE" dirty="0" err="1"/>
              <a:t>expected</a:t>
            </a:r>
            <a:r>
              <a:rPr lang="de-DE" dirty="0"/>
              <a:t> </a:t>
            </a:r>
            <a:r>
              <a:rPr lang="de-DE" dirty="0" err="1"/>
              <a:t>for</a:t>
            </a:r>
            <a:r>
              <a:rPr lang="de-DE" dirty="0"/>
              <a:t> 2024</a:t>
            </a:r>
          </a:p>
          <a:p>
            <a:pPr lvl="1">
              <a:defRPr/>
            </a:pPr>
            <a:r>
              <a:rPr lang="de-DE" dirty="0"/>
              <a:t>350 m</a:t>
            </a:r>
            <a:r>
              <a:rPr lang="de-DE" baseline="30000" dirty="0"/>
              <a:t>2</a:t>
            </a:r>
            <a:r>
              <a:rPr lang="de-DE" dirty="0"/>
              <a:t> </a:t>
            </a:r>
            <a:r>
              <a:rPr lang="de-DE" dirty="0" err="1"/>
              <a:t>of</a:t>
            </a:r>
            <a:r>
              <a:rPr lang="de-DE" dirty="0"/>
              <a:t> permanent </a:t>
            </a:r>
            <a:r>
              <a:rPr lang="de-DE" dirty="0" err="1"/>
              <a:t>exhibition</a:t>
            </a:r>
            <a:r>
              <a:rPr lang="de-DE" dirty="0"/>
              <a:t>, virtual </a:t>
            </a:r>
            <a:r>
              <a:rPr lang="de-DE" dirty="0" err="1"/>
              <a:t>reality</a:t>
            </a:r>
            <a:r>
              <a:rPr lang="de-DE" dirty="0"/>
              <a:t> </a:t>
            </a:r>
            <a:r>
              <a:rPr lang="de-DE" dirty="0" err="1"/>
              <a:t>experience</a:t>
            </a:r>
            <a:endParaRPr lang="de-DE" dirty="0"/>
          </a:p>
          <a:p>
            <a:pPr lvl="1">
              <a:defRPr/>
            </a:pPr>
            <a:r>
              <a:rPr lang="de-DE" dirty="0"/>
              <a:t>Physics and </a:t>
            </a:r>
            <a:r>
              <a:rPr lang="de-DE" dirty="0" err="1"/>
              <a:t>biochemistry</a:t>
            </a:r>
            <a:r>
              <a:rPr lang="de-DE" dirty="0"/>
              <a:t> </a:t>
            </a:r>
            <a:r>
              <a:rPr lang="de-DE" dirty="0" err="1"/>
              <a:t>school</a:t>
            </a:r>
            <a:r>
              <a:rPr lang="de-DE" dirty="0"/>
              <a:t> </a:t>
            </a:r>
            <a:r>
              <a:rPr lang="de-DE" dirty="0" err="1"/>
              <a:t>labs</a:t>
            </a:r>
            <a:r>
              <a:rPr lang="de-DE" dirty="0"/>
              <a:t> </a:t>
            </a:r>
          </a:p>
          <a:p>
            <a:pPr lvl="1">
              <a:defRPr/>
            </a:pPr>
            <a:r>
              <a:rPr lang="de-DE" dirty="0"/>
              <a:t>Conference </a:t>
            </a:r>
            <a:r>
              <a:rPr lang="de-DE" dirty="0" err="1"/>
              <a:t>centre</a:t>
            </a:r>
            <a:r>
              <a:rPr lang="de-DE" dirty="0"/>
              <a:t> </a:t>
            </a:r>
            <a:r>
              <a:rPr lang="de-DE" dirty="0" err="1"/>
              <a:t>for</a:t>
            </a:r>
            <a:r>
              <a:rPr lang="de-DE" dirty="0"/>
              <a:t> </a:t>
            </a:r>
            <a:r>
              <a:rPr lang="de-DE" dirty="0" err="1"/>
              <a:t>events</a:t>
            </a:r>
            <a:r>
              <a:rPr lang="de-DE" dirty="0"/>
              <a:t> and </a:t>
            </a:r>
            <a:r>
              <a:rPr lang="de-DE" dirty="0" err="1"/>
              <a:t>meetings</a:t>
            </a:r>
            <a:endParaRPr lang="de-DE" dirty="0"/>
          </a:p>
          <a:p>
            <a:endParaRPr lang="en-US" dirty="0"/>
          </a:p>
        </p:txBody>
      </p:sp>
      <p:sp>
        <p:nvSpPr>
          <p:cNvPr id="11" name="TextBox 10">
            <a:extLst>
              <a:ext uri="{FF2B5EF4-FFF2-40B4-BE49-F238E27FC236}">
                <a16:creationId xmlns:a16="http://schemas.microsoft.com/office/drawing/2014/main" id="{BFC4A851-4416-42C7-8538-4D78D2649FD5}"/>
              </a:ext>
            </a:extLst>
          </p:cNvPr>
          <p:cNvSpPr txBox="1"/>
          <p:nvPr/>
        </p:nvSpPr>
        <p:spPr>
          <a:xfrm>
            <a:off x="6361649" y="3988640"/>
            <a:ext cx="2859977" cy="598087"/>
          </a:xfrm>
          <a:prstGeom prst="rect">
            <a:avLst/>
          </a:prstGeom>
          <a:solidFill>
            <a:schemeClr val="bg1"/>
          </a:solidFill>
        </p:spPr>
        <p:txBody>
          <a:bodyPr wrap="square" rtlCol="0">
            <a:noAutofit/>
          </a:bodyPr>
          <a:lstStyle/>
          <a:p>
            <a:pPr>
              <a:lnSpc>
                <a:spcPct val="112000"/>
              </a:lnSpc>
            </a:pPr>
            <a:r>
              <a:rPr lang="de-DE" sz="1200" dirty="0"/>
              <a:t>EuXFEL Young Scientist Award 2023: </a:t>
            </a:r>
            <a:br>
              <a:rPr lang="de-DE" sz="1200" dirty="0"/>
            </a:br>
            <a:r>
              <a:rPr lang="de-DE" sz="1200" dirty="0"/>
              <a:t>Elke de </a:t>
            </a:r>
            <a:r>
              <a:rPr lang="de-DE" sz="1200" dirty="0" err="1"/>
              <a:t>Zitter</a:t>
            </a:r>
            <a:r>
              <a:rPr lang="de-DE" sz="1200" dirty="0"/>
              <a:t>, IBS Grenoble</a:t>
            </a:r>
            <a:endParaRPr lang="en-US" sz="1200" dirty="0" err="1"/>
          </a:p>
        </p:txBody>
      </p:sp>
      <p:sp>
        <p:nvSpPr>
          <p:cNvPr id="13" name="TextBox 12">
            <a:extLst>
              <a:ext uri="{FF2B5EF4-FFF2-40B4-BE49-F238E27FC236}">
                <a16:creationId xmlns:a16="http://schemas.microsoft.com/office/drawing/2014/main" id="{E4983A8E-B3DB-47F9-9BA4-4417747FD626}"/>
              </a:ext>
            </a:extLst>
          </p:cNvPr>
          <p:cNvSpPr txBox="1"/>
          <p:nvPr/>
        </p:nvSpPr>
        <p:spPr bwMode="auto">
          <a:xfrm>
            <a:off x="9972281" y="4330847"/>
            <a:ext cx="2112064" cy="556528"/>
          </a:xfrm>
          <a:prstGeom prst="rect">
            <a:avLst/>
          </a:prstGeom>
          <a:solidFill>
            <a:schemeClr val="bg1"/>
          </a:solidFill>
        </p:spPr>
        <p:txBody>
          <a:bodyPr wrap="none" rtlCol="0">
            <a:noAutofit/>
          </a:bodyPr>
          <a:lstStyle/>
          <a:p>
            <a:pPr>
              <a:lnSpc>
                <a:spcPct val="112000"/>
              </a:lnSpc>
              <a:defRPr/>
            </a:pPr>
            <a:r>
              <a:rPr lang="en-US" sz="1200" dirty="0"/>
              <a:t>EUCYS Award 2022:</a:t>
            </a:r>
          </a:p>
          <a:p>
            <a:pPr>
              <a:lnSpc>
                <a:spcPct val="112000"/>
              </a:lnSpc>
              <a:defRPr/>
            </a:pPr>
            <a:r>
              <a:rPr lang="en-US" sz="1200" dirty="0"/>
              <a:t>Max Theimer</a:t>
            </a:r>
            <a:br>
              <a:rPr lang="en-US" sz="1200" dirty="0"/>
            </a:br>
            <a:endParaRPr lang="en-US" dirty="0"/>
          </a:p>
        </p:txBody>
      </p:sp>
      <p:pic>
        <p:nvPicPr>
          <p:cNvPr id="14" name="Picture 13">
            <a:extLst>
              <a:ext uri="{FF2B5EF4-FFF2-40B4-BE49-F238E27FC236}">
                <a16:creationId xmlns:a16="http://schemas.microsoft.com/office/drawing/2014/main" id="{B4729EC7-962A-459C-AEFA-D77BFBC027FD}"/>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11004225" y="1222911"/>
            <a:ext cx="1080120" cy="324036"/>
          </a:xfrm>
          <a:prstGeom prst="rect">
            <a:avLst/>
          </a:prstGeom>
        </p:spPr>
      </p:pic>
      <p:pic>
        <p:nvPicPr>
          <p:cNvPr id="7" name="Picture 6">
            <a:extLst>
              <a:ext uri="{FF2B5EF4-FFF2-40B4-BE49-F238E27FC236}">
                <a16:creationId xmlns:a16="http://schemas.microsoft.com/office/drawing/2014/main" id="{8FD66922-C2C8-46E9-BD75-F72ADEDA3CD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98792" y="2292360"/>
            <a:ext cx="2331710" cy="1636860"/>
          </a:xfrm>
          <a:prstGeom prst="rect">
            <a:avLst/>
          </a:prstGeom>
        </p:spPr>
      </p:pic>
      <p:pic>
        <p:nvPicPr>
          <p:cNvPr id="15" name="Picture 14">
            <a:extLst>
              <a:ext uri="{FF2B5EF4-FFF2-40B4-BE49-F238E27FC236}">
                <a16:creationId xmlns:a16="http://schemas.microsoft.com/office/drawing/2014/main" id="{7554A610-633F-4CB4-8980-51AD89DC42E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330502" y="2390318"/>
            <a:ext cx="2576355" cy="1940529"/>
          </a:xfrm>
          <a:prstGeom prst="rect">
            <a:avLst/>
          </a:prstGeom>
        </p:spPr>
      </p:pic>
    </p:spTree>
    <p:extLst>
      <p:ext uri="{BB962C8B-B14F-4D97-AF65-F5344CB8AC3E}">
        <p14:creationId xmlns:p14="http://schemas.microsoft.com/office/powerpoint/2010/main" val="2212621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 name="AutoShape 2"/>
          <p:cNvSpPr>
            <a:spLocks noChangeArrowheads="1"/>
          </p:cNvSpPr>
          <p:nvPr/>
        </p:nvSpPr>
        <p:spPr bwMode="auto">
          <a:xfrm>
            <a:off x="4806796" y="1313778"/>
            <a:ext cx="2818389" cy="1680446"/>
          </a:xfrm>
          <a:prstGeom prst="diamond">
            <a:avLst/>
          </a:prstGeom>
          <a:solidFill>
            <a:schemeClr val="accent6">
              <a:lumMod val="75000"/>
            </a:schemeClr>
          </a:solidFill>
          <a:ln>
            <a:noFill/>
          </a:ln>
          <a:effectLst/>
        </p:spPr>
        <p:txBody>
          <a:bodyPr vert="horz" wrap="square" lIns="36576" tIns="36576" rIns="36576" bIns="36576" numCol="1" anchor="t" anchorCtr="0" compatLnSpc="1">
            <a:prstTxWarp prst="textNoShape">
              <a:avLst/>
            </a:prstTxWarp>
          </a:bodyPr>
          <a:lstStyle/>
          <a:p>
            <a:pPr algn="ctr" defTabSz="914400">
              <a:spcBef>
                <a:spcPts val="0"/>
              </a:spcBef>
              <a:spcAft>
                <a:spcPts val="0"/>
              </a:spcAft>
              <a:defRPr/>
            </a:pPr>
            <a:r>
              <a:rPr lang="de-DE" sz="1600" b="1" dirty="0">
                <a:solidFill>
                  <a:srgbClr val="000000"/>
                </a:solidFill>
                <a:latin typeface="Arial"/>
              </a:rPr>
              <a:t>Technical Problem </a:t>
            </a:r>
            <a:r>
              <a:rPr lang="de-DE" sz="1600" b="1" dirty="0" err="1">
                <a:solidFill>
                  <a:srgbClr val="000000"/>
                </a:solidFill>
                <a:latin typeface="Arial"/>
              </a:rPr>
              <a:t>as</a:t>
            </a:r>
            <a:r>
              <a:rPr lang="de-DE" sz="1600" b="1" dirty="0">
                <a:solidFill>
                  <a:srgbClr val="000000"/>
                </a:solidFill>
                <a:latin typeface="Arial"/>
              </a:rPr>
              <a:t>  </a:t>
            </a:r>
            <a:r>
              <a:rPr lang="de-DE" sz="1600" b="1" dirty="0" err="1">
                <a:solidFill>
                  <a:srgbClr val="000000"/>
                </a:solidFill>
                <a:latin typeface="Arial"/>
              </a:rPr>
              <a:t>Opportunity</a:t>
            </a:r>
            <a:endParaRPr lang="en-US" sz="2000" dirty="0">
              <a:latin typeface="Arial"/>
            </a:endParaRPr>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l="20099" r="22479"/>
          <a:stretch/>
        </p:blipFill>
        <p:spPr bwMode="auto">
          <a:xfrm>
            <a:off x="6831566" y="1882797"/>
            <a:ext cx="311481" cy="542407"/>
          </a:xfrm>
          <a:prstGeom prst="rect">
            <a:avLst/>
          </a:prstGeom>
          <a:noFill/>
          <a:ln>
            <a:noFill/>
          </a:ln>
          <a:effectLst/>
        </p:spPr>
      </p:pic>
      <p:sp>
        <p:nvSpPr>
          <p:cNvPr id="6" name="AutoShape 5"/>
          <p:cNvSpPr>
            <a:spLocks noChangeArrowheads="1"/>
          </p:cNvSpPr>
          <p:nvPr/>
        </p:nvSpPr>
        <p:spPr bwMode="auto">
          <a:xfrm rot="10800000">
            <a:off x="2132398" y="3006074"/>
            <a:ext cx="8179058" cy="3340270"/>
          </a:xfrm>
          <a:custGeom>
            <a:avLst/>
            <a:gdLst>
              <a:gd name="G0" fmla="+- 9713 0 0"/>
              <a:gd name="G1" fmla="+- 21600 0 9713"/>
              <a:gd name="G2" fmla="*/ 9713 1 2"/>
              <a:gd name="G3" fmla="+- 21600 0 G2"/>
              <a:gd name="G4" fmla="+/ 9713 21600 2"/>
              <a:gd name="G5" fmla="+/ G1 0 2"/>
              <a:gd name="G6" fmla="*/ 21600 21600 9713"/>
              <a:gd name="G7" fmla="*/ G6 1 2"/>
              <a:gd name="G8" fmla="+- 21600 0 G7"/>
              <a:gd name="G9" fmla="*/ 21600 1 2"/>
              <a:gd name="G10" fmla="+- 9713 0 G9"/>
              <a:gd name="G11" fmla="?: G10 G8 0"/>
              <a:gd name="G12" fmla="?: G10 G7 21600"/>
              <a:gd name="T0" fmla="*/ 16743 w 21600"/>
              <a:gd name="T1" fmla="*/ 10800 h 21600"/>
              <a:gd name="T2" fmla="*/ 10800 w 21600"/>
              <a:gd name="T3" fmla="*/ 21600 h 21600"/>
              <a:gd name="T4" fmla="*/ 4857 w 21600"/>
              <a:gd name="T5" fmla="*/ 10800 h 21600"/>
              <a:gd name="T6" fmla="*/ 10800 w 21600"/>
              <a:gd name="T7" fmla="*/ 0 h 21600"/>
              <a:gd name="T8" fmla="*/ 6657 w 21600"/>
              <a:gd name="T9" fmla="*/ 6657 h 21600"/>
              <a:gd name="T10" fmla="*/ 14943 w 21600"/>
              <a:gd name="T11" fmla="*/ 14943 h 21600"/>
            </a:gdLst>
            <a:ahLst/>
            <a:cxnLst>
              <a:cxn ang="0">
                <a:pos x="T0" y="T1"/>
              </a:cxn>
              <a:cxn ang="0">
                <a:pos x="T2" y="T3"/>
              </a:cxn>
              <a:cxn ang="0">
                <a:pos x="T4" y="T5"/>
              </a:cxn>
              <a:cxn ang="0">
                <a:pos x="T6" y="T7"/>
              </a:cxn>
            </a:cxnLst>
            <a:rect l="T8" t="T9" r="T10" b="T11"/>
            <a:pathLst>
              <a:path w="21600" h="21600" extrusionOk="0">
                <a:moveTo>
                  <a:pt x="0" y="0"/>
                </a:moveTo>
                <a:lnTo>
                  <a:pt x="9713" y="21600"/>
                </a:lnTo>
                <a:lnTo>
                  <a:pt x="11887" y="21600"/>
                </a:lnTo>
                <a:lnTo>
                  <a:pt x="21600" y="0"/>
                </a:lnTo>
                <a:close/>
              </a:path>
            </a:pathLst>
          </a:custGeom>
          <a:solidFill>
            <a:srgbClr val="FFBF5F"/>
          </a:solidFill>
          <a:ln w="25400" algn="ctr">
            <a:solidFill>
              <a:srgbClr val="FFBF5F"/>
            </a:solidFill>
            <a:miter lim="800000"/>
            <a:headEnd/>
            <a:tailEnd/>
          </a:ln>
          <a:effectLst/>
        </p:spPr>
        <p:txBody>
          <a:bodyPr vert="horz" wrap="square" lIns="36576" tIns="36576" rIns="36576" bIns="36576" numCol="1" anchor="t" anchorCtr="0" compatLnSpc="1">
            <a:prstTxWarp prst="textNoShape">
              <a:avLst/>
            </a:prstTxWarp>
          </a:bodyPr>
          <a:lstStyle/>
          <a:p>
            <a:pPr>
              <a:defRPr/>
            </a:pPr>
            <a:endParaRPr lang="en-US"/>
          </a:p>
        </p:txBody>
      </p:sp>
      <p:sp>
        <p:nvSpPr>
          <p:cNvPr id="7" name="AutoShape 6"/>
          <p:cNvSpPr>
            <a:spLocks noChangeArrowheads="1"/>
          </p:cNvSpPr>
          <p:nvPr/>
        </p:nvSpPr>
        <p:spPr bwMode="auto">
          <a:xfrm>
            <a:off x="4855266" y="3004845"/>
            <a:ext cx="2610551" cy="622223"/>
          </a:xfrm>
          <a:prstGeom prst="roundRect">
            <a:avLst>
              <a:gd name="adj" fmla="val 16667"/>
            </a:avLst>
          </a:prstGeom>
          <a:solidFill>
            <a:srgbClr val="F39200"/>
          </a:solidFill>
          <a:ln w="25400" algn="ctr">
            <a:solidFill>
              <a:srgbClr val="F39200"/>
            </a:solidFill>
            <a:round/>
            <a:headEnd/>
            <a:tailEnd/>
          </a:ln>
          <a:effectLst/>
        </p:spPr>
        <p:txBody>
          <a:bodyPr vert="horz" wrap="square" lIns="36576" tIns="36576" rIns="36576" bIns="36576" numCol="1" anchor="ctr" anchorCtr="0" compatLnSpc="1">
            <a:prstTxWarp prst="textNoShape">
              <a:avLst/>
            </a:prstTxWarp>
          </a:bodyPr>
          <a:lstStyle/>
          <a:p>
            <a:pPr algn="ctr" defTabSz="914400">
              <a:spcBef>
                <a:spcPts val="0"/>
              </a:spcBef>
              <a:spcAft>
                <a:spcPts val="0"/>
              </a:spcAft>
              <a:defRPr/>
            </a:pPr>
            <a:r>
              <a:rPr lang="de-DE" sz="2200" b="1" dirty="0">
                <a:solidFill>
                  <a:srgbClr val="000000"/>
                </a:solidFill>
                <a:latin typeface="Arial"/>
              </a:rPr>
              <a:t>INNOVATION</a:t>
            </a:r>
            <a:endParaRPr lang="en-US" dirty="0">
              <a:latin typeface="Arial"/>
            </a:endParaRPr>
          </a:p>
        </p:txBody>
      </p:sp>
      <p:sp>
        <p:nvSpPr>
          <p:cNvPr id="9" name="AutoShape 8"/>
          <p:cNvSpPr>
            <a:spLocks noChangeArrowheads="1"/>
          </p:cNvSpPr>
          <p:nvPr/>
        </p:nvSpPr>
        <p:spPr bwMode="auto">
          <a:xfrm>
            <a:off x="7907455" y="2923427"/>
            <a:ext cx="923004" cy="1014584"/>
          </a:xfrm>
          <a:prstGeom prst="flowChartAlternateProcess">
            <a:avLst/>
          </a:prstGeom>
          <a:solidFill>
            <a:schemeClr val="accent6">
              <a:lumMod val="75000"/>
            </a:schemeClr>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R&amp;D </a:t>
            </a:r>
            <a:br>
              <a:rPr lang="de-DE" altLang="en-US" sz="1400" b="1" dirty="0">
                <a:solidFill>
                  <a:srgbClr val="000000"/>
                </a:solidFill>
                <a:latin typeface="Arial" panose="020B0604020202020204" pitchFamily="34" charset="0"/>
              </a:rPr>
            </a:br>
            <a:r>
              <a:rPr lang="de-DE" altLang="en-US" sz="1400" b="1" dirty="0" err="1">
                <a:solidFill>
                  <a:srgbClr val="000000"/>
                </a:solidFill>
                <a:latin typeface="Arial" panose="020B0604020202020204" pitchFamily="34" charset="0"/>
              </a:rPr>
              <a:t>project</a:t>
            </a:r>
            <a:endParaRPr lang="en-US" altLang="en-US" dirty="0">
              <a:latin typeface="Arial" panose="020B0604020202020204" pitchFamily="34" charset="0"/>
            </a:endParaRPr>
          </a:p>
        </p:txBody>
      </p:sp>
      <p:pic>
        <p:nvPicPr>
          <p:cNvPr id="1033" name="Picture 9" descr="248002-200"/>
          <p:cNvPicPr>
            <a:picLocks noChangeAspect="1" noChangeArrowheads="1"/>
          </p:cNvPicPr>
          <p:nvPr/>
        </p:nvPicPr>
        <p:blipFill>
          <a:blip r:embed="rId4" cstate="screen">
            <a:extLst>
              <a:ext uri="{28A0092B-C50C-407E-A947-70E740481C1C}">
                <a14:useLocalDpi xmlns:a14="http://schemas.microsoft.com/office/drawing/2010/main"/>
              </a:ext>
            </a:extLst>
          </a:blip>
          <a:stretch/>
        </p:blipFill>
        <p:spPr bwMode="auto">
          <a:xfrm>
            <a:off x="8405280" y="3471523"/>
            <a:ext cx="435529" cy="435679"/>
          </a:xfrm>
          <a:prstGeom prst="rect">
            <a:avLst/>
          </a:prstGeom>
          <a:noFill/>
          <a:ln>
            <a:noFill/>
          </a:ln>
          <a:effectLst/>
        </p:spPr>
      </p:pic>
      <p:sp>
        <p:nvSpPr>
          <p:cNvPr id="11" name="AutoShape 11"/>
          <p:cNvSpPr>
            <a:spLocks noChangeArrowheads="1"/>
          </p:cNvSpPr>
          <p:nvPr/>
        </p:nvSpPr>
        <p:spPr bwMode="auto">
          <a:xfrm rot="16199998">
            <a:off x="7516197" y="3266780"/>
            <a:ext cx="325862" cy="345303"/>
          </a:xfrm>
          <a:prstGeom prst="upArrow">
            <a:avLst>
              <a:gd name="adj1" fmla="val 50000"/>
              <a:gd name="adj2" fmla="val 25038"/>
            </a:avLst>
          </a:prstGeom>
          <a:solidFill>
            <a:schemeClr val="tx2">
              <a:lumMod val="75000"/>
            </a:schemeClr>
          </a:solidFill>
          <a:ln w="25400" algn="ctr">
            <a:solidFill>
              <a:schemeClr val="tx2">
                <a:lumMod val="75000"/>
              </a:schemeClr>
            </a:solidFill>
            <a:miter lim="800000"/>
            <a:headEnd/>
            <a:tailEnd/>
          </a:ln>
          <a:effectLst/>
        </p:spPr>
        <p:txBody>
          <a:bodyPr vert="eaVert" wrap="square" lIns="36576" tIns="36576" rIns="36576" bIns="36576" numCol="1" anchor="t" anchorCtr="0" compatLnSpc="1">
            <a:prstTxWarp prst="textNoShape">
              <a:avLst/>
            </a:prstTxWarp>
          </a:bodyPr>
          <a:lstStyle/>
          <a:p>
            <a:pPr>
              <a:defRPr/>
            </a:pPr>
            <a:endParaRPr lang="en-US"/>
          </a:p>
        </p:txBody>
      </p:sp>
      <p:pic>
        <p:nvPicPr>
          <p:cNvPr id="1036" name="Picture 12"/>
          <p:cNvPicPr>
            <a:picLocks noChangeAspect="1" noChangeArrowheads="1"/>
          </p:cNvPicPr>
          <p:nvPr/>
        </p:nvPicPr>
        <p:blipFill>
          <a:blip r:embed="rId5" cstate="screen">
            <a:extLst>
              <a:ext uri="{28A0092B-C50C-407E-A947-70E740481C1C}">
                <a14:useLocalDpi xmlns:a14="http://schemas.microsoft.com/office/drawing/2010/main"/>
              </a:ext>
            </a:extLst>
          </a:blip>
          <a:stretch/>
        </p:blipFill>
        <p:spPr bwMode="auto">
          <a:xfrm>
            <a:off x="7034882" y="3045012"/>
            <a:ext cx="455068" cy="504230"/>
          </a:xfrm>
          <a:prstGeom prst="rect">
            <a:avLst/>
          </a:prstGeom>
          <a:noFill/>
          <a:ln>
            <a:noFill/>
          </a:ln>
          <a:effectLst/>
        </p:spPr>
      </p:pic>
      <p:sp>
        <p:nvSpPr>
          <p:cNvPr id="13" name="AutoShape 14"/>
          <p:cNvSpPr>
            <a:spLocks noChangeArrowheads="1"/>
          </p:cNvSpPr>
          <p:nvPr/>
        </p:nvSpPr>
        <p:spPr bwMode="auto">
          <a:xfrm>
            <a:off x="3419405" y="2895442"/>
            <a:ext cx="1251437" cy="1114420"/>
          </a:xfrm>
          <a:prstGeom prst="roundRect">
            <a:avLst>
              <a:gd name="adj" fmla="val 16667"/>
            </a:avLst>
          </a:prstGeom>
          <a:solidFill>
            <a:schemeClr val="bg2">
              <a:lumMod val="60000"/>
              <a:lumOff val="40000"/>
            </a:schemeClr>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CULTURAL </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CHANGES</a:t>
            </a:r>
            <a:endParaRPr lang="en-US" altLang="en-US" sz="1600" dirty="0">
              <a:latin typeface="Arial" panose="020B0604020202020204" pitchFamily="34" charset="0"/>
            </a:endParaRPr>
          </a:p>
        </p:txBody>
      </p:sp>
      <p:pic>
        <p:nvPicPr>
          <p:cNvPr id="1039" name="Picture 15"/>
          <p:cNvPicPr>
            <a:picLocks noChangeAspect="1" noChangeArrowheads="1"/>
          </p:cNvPicPr>
          <p:nvPr/>
        </p:nvPicPr>
        <p:blipFill>
          <a:blip r:embed="rId6" cstate="screen">
            <a:extLst>
              <a:ext uri="{28A0092B-C50C-407E-A947-70E740481C1C}">
                <a14:useLocalDpi xmlns:a14="http://schemas.microsoft.com/office/drawing/2010/main"/>
              </a:ext>
            </a:extLst>
          </a:blip>
          <a:stretch/>
        </p:blipFill>
        <p:spPr bwMode="auto">
          <a:xfrm>
            <a:off x="4128640" y="3440802"/>
            <a:ext cx="394676" cy="455609"/>
          </a:xfrm>
          <a:prstGeom prst="rect">
            <a:avLst/>
          </a:prstGeom>
          <a:noFill/>
          <a:ln>
            <a:noFill/>
          </a:ln>
          <a:effectLst/>
        </p:spPr>
      </p:pic>
      <p:sp>
        <p:nvSpPr>
          <p:cNvPr id="15" name="AutoShape 17"/>
          <p:cNvSpPr>
            <a:spLocks noChangeArrowheads="1"/>
          </p:cNvSpPr>
          <p:nvPr/>
        </p:nvSpPr>
        <p:spPr bwMode="auto">
          <a:xfrm>
            <a:off x="8883428" y="2574938"/>
            <a:ext cx="1696832" cy="1680446"/>
          </a:xfrm>
          <a:prstGeom prst="roundRect">
            <a:avLst>
              <a:gd name="adj" fmla="val 16667"/>
            </a:avLst>
          </a:prstGeom>
          <a:solidFill>
            <a:schemeClr val="bg2">
              <a:lumMod val="20000"/>
              <a:lumOff val="80000"/>
            </a:schemeClr>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Technology </a:t>
            </a:r>
            <a:r>
              <a:rPr lang="de-DE" altLang="en-US" sz="1400" b="1" dirty="0" err="1">
                <a:solidFill>
                  <a:srgbClr val="000000"/>
                </a:solidFill>
                <a:latin typeface="Arial" panose="020B0604020202020204" pitchFamily="34" charset="0"/>
              </a:rPr>
              <a:t>trend</a:t>
            </a:r>
            <a:r>
              <a:rPr lang="de-DE" altLang="en-US" sz="1400" b="1" dirty="0">
                <a:solidFill>
                  <a:srgbClr val="000000"/>
                </a:solidFill>
                <a:latin typeface="Arial" panose="020B0604020202020204" pitchFamily="34" charset="0"/>
              </a:rPr>
              <a:t> </a:t>
            </a:r>
            <a:r>
              <a:rPr lang="de-DE" altLang="en-US" sz="1400" b="1" dirty="0" err="1">
                <a:solidFill>
                  <a:srgbClr val="000000"/>
                </a:solidFill>
                <a:latin typeface="Arial" panose="020B0604020202020204" pitchFamily="34" charset="0"/>
              </a:rPr>
              <a:t>analysis</a:t>
            </a:r>
            <a:r>
              <a:rPr lang="de-DE" altLang="en-US" sz="1400" b="1" dirty="0">
                <a:solidFill>
                  <a:srgbClr val="000000"/>
                </a:solidFill>
                <a:latin typeface="Arial" panose="020B0604020202020204" pitchFamily="34" charset="0"/>
              </a:rPr>
              <a:t> </a:t>
            </a:r>
          </a:p>
          <a:p>
            <a:pPr lvl="0" defTabSz="914400" eaLnBrk="0" fontAlgn="base" hangingPunct="0">
              <a:spcBef>
                <a:spcPct val="0"/>
              </a:spcBef>
              <a:spcAft>
                <a:spcPct val="0"/>
              </a:spcAft>
            </a:pPr>
            <a:endParaRPr lang="de-DE" altLang="en-US" sz="1400" b="1" dirty="0">
              <a:solidFill>
                <a:srgbClr val="000000"/>
              </a:solidFill>
              <a:latin typeface="Arial" panose="020B0604020202020204" pitchFamily="34" charset="0"/>
            </a:endParaRPr>
          </a:p>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Assessment </a:t>
            </a:r>
            <a:r>
              <a:rPr lang="de-DE" altLang="en-US" sz="1400" b="1" dirty="0" err="1">
                <a:solidFill>
                  <a:srgbClr val="000000"/>
                </a:solidFill>
                <a:latin typeface="Arial" panose="020B0604020202020204" pitchFamily="34" charset="0"/>
              </a:rPr>
              <a:t>of</a:t>
            </a:r>
            <a:r>
              <a:rPr lang="de-DE" altLang="en-US" sz="1400" b="1" dirty="0">
                <a:solidFill>
                  <a:srgbClr val="000000"/>
                </a:solidFill>
                <a:latin typeface="Arial" panose="020B0604020202020204" pitchFamily="34" charset="0"/>
              </a:rPr>
              <a:t> </a:t>
            </a:r>
            <a:r>
              <a:rPr lang="de-DE" altLang="en-US" sz="1400" b="1" dirty="0" err="1">
                <a:solidFill>
                  <a:srgbClr val="000000"/>
                </a:solidFill>
                <a:latin typeface="Arial" panose="020B0604020202020204" pitchFamily="34" charset="0"/>
              </a:rPr>
              <a:t>the</a:t>
            </a:r>
            <a:r>
              <a:rPr lang="de-DE" altLang="en-US" sz="1400" b="1" dirty="0">
                <a:solidFill>
                  <a:srgbClr val="000000"/>
                </a:solidFill>
                <a:latin typeface="Arial" panose="020B0604020202020204" pitchFamily="34" charset="0"/>
              </a:rPr>
              <a:t> </a:t>
            </a:r>
            <a:r>
              <a:rPr lang="de-DE" altLang="en-US" sz="1400" b="1" dirty="0" err="1">
                <a:solidFill>
                  <a:srgbClr val="000000"/>
                </a:solidFill>
                <a:latin typeface="Arial" panose="020B0604020202020204" pitchFamily="34" charset="0"/>
              </a:rPr>
              <a:t>innovation</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 </a:t>
            </a:r>
            <a:r>
              <a:rPr lang="de-DE" altLang="en-US" sz="1400" b="1" dirty="0" err="1">
                <a:solidFill>
                  <a:srgbClr val="000000"/>
                </a:solidFill>
                <a:latin typeface="Arial" panose="020B0604020202020204" pitchFamily="34" charset="0"/>
              </a:rPr>
              <a:t>content</a:t>
            </a:r>
            <a:r>
              <a:rPr lang="de-DE" altLang="en-US" sz="1400" b="1" dirty="0">
                <a:solidFill>
                  <a:srgbClr val="000000"/>
                </a:solidFill>
                <a:latin typeface="Arial" panose="020B0604020202020204" pitchFamily="34" charset="0"/>
              </a:rPr>
              <a:t> and </a:t>
            </a:r>
            <a:r>
              <a:rPr lang="de-DE" altLang="en-US" sz="1400" b="1" dirty="0" err="1">
                <a:solidFill>
                  <a:srgbClr val="000000"/>
                </a:solidFill>
                <a:latin typeface="Arial" panose="020B0604020202020204" pitchFamily="34" charset="0"/>
              </a:rPr>
              <a:t>its</a:t>
            </a:r>
            <a:r>
              <a:rPr lang="de-DE" altLang="en-US" sz="1400" b="1" dirty="0">
                <a:solidFill>
                  <a:srgbClr val="000000"/>
                </a:solidFill>
                <a:latin typeface="Arial" panose="020B0604020202020204" pitchFamily="34" charset="0"/>
              </a:rPr>
              <a:t> </a:t>
            </a:r>
            <a:r>
              <a:rPr lang="de-DE" altLang="en-US" sz="1400" b="1" dirty="0" err="1">
                <a:solidFill>
                  <a:srgbClr val="000000"/>
                </a:solidFill>
                <a:latin typeface="Arial" panose="020B0604020202020204" pitchFamily="34" charset="0"/>
              </a:rPr>
              <a:t>impact</a:t>
            </a:r>
            <a:endParaRPr lang="en-US" altLang="en-US" dirty="0">
              <a:latin typeface="Arial" panose="020B0604020202020204" pitchFamily="34" charset="0"/>
            </a:endParaRPr>
          </a:p>
        </p:txBody>
      </p:sp>
      <p:pic>
        <p:nvPicPr>
          <p:cNvPr id="1042" name="Picture 18"/>
          <p:cNvPicPr>
            <a:picLocks noChangeAspect="1" noChangeArrowheads="1"/>
          </p:cNvPicPr>
          <p:nvPr/>
        </p:nvPicPr>
        <p:blipFill>
          <a:blip r:embed="rId7" cstate="screen">
            <a:extLst>
              <a:ext uri="{28A0092B-C50C-407E-A947-70E740481C1C}">
                <a14:useLocalDpi xmlns:a14="http://schemas.microsoft.com/office/drawing/2010/main"/>
              </a:ext>
            </a:extLst>
          </a:blip>
          <a:stretch/>
        </p:blipFill>
        <p:spPr bwMode="auto">
          <a:xfrm flipV="1">
            <a:off x="10152348" y="2970460"/>
            <a:ext cx="374029" cy="437159"/>
          </a:xfrm>
          <a:prstGeom prst="rect">
            <a:avLst/>
          </a:prstGeom>
          <a:noFill/>
          <a:ln>
            <a:noFill/>
          </a:ln>
          <a:effectLst/>
        </p:spPr>
      </p:pic>
      <p:sp>
        <p:nvSpPr>
          <p:cNvPr id="17" name="AutoShape 20"/>
          <p:cNvSpPr>
            <a:spLocks noChangeArrowheads="1"/>
          </p:cNvSpPr>
          <p:nvPr/>
        </p:nvSpPr>
        <p:spPr bwMode="auto">
          <a:xfrm>
            <a:off x="2016434" y="2895442"/>
            <a:ext cx="1170658" cy="1114420"/>
          </a:xfrm>
          <a:prstGeom prst="roundRect">
            <a:avLst>
              <a:gd name="adj" fmla="val 16667"/>
            </a:avLst>
          </a:prstGeom>
          <a:solidFill>
            <a:schemeClr val="bg2">
              <a:lumMod val="20000"/>
              <a:lumOff val="80000"/>
            </a:schemeClr>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Awareness </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and Incentive</a:t>
            </a:r>
            <a:endParaRPr lang="en-US" altLang="en-US" dirty="0">
              <a:latin typeface="Arial" panose="020B0604020202020204" pitchFamily="34" charset="0"/>
            </a:endParaRPr>
          </a:p>
        </p:txBody>
      </p:sp>
      <p:pic>
        <p:nvPicPr>
          <p:cNvPr id="1045" name="Picture 21"/>
          <p:cNvPicPr>
            <a:picLocks noChangeAspect="1" noChangeArrowheads="1"/>
          </p:cNvPicPr>
          <p:nvPr/>
        </p:nvPicPr>
        <p:blipFill>
          <a:blip r:embed="rId8" cstate="screen">
            <a:extLst>
              <a:ext uri="{28A0092B-C50C-407E-A947-70E740481C1C}">
                <a14:useLocalDpi xmlns:a14="http://schemas.microsoft.com/office/drawing/2010/main"/>
              </a:ext>
            </a:extLst>
          </a:blip>
          <a:stretch/>
        </p:blipFill>
        <p:spPr bwMode="auto">
          <a:xfrm>
            <a:off x="2790541" y="3421733"/>
            <a:ext cx="396551" cy="588129"/>
          </a:xfrm>
          <a:prstGeom prst="rect">
            <a:avLst/>
          </a:prstGeom>
          <a:noFill/>
          <a:ln>
            <a:noFill/>
          </a:ln>
          <a:effectLst/>
        </p:spPr>
      </p:pic>
      <p:sp>
        <p:nvSpPr>
          <p:cNvPr id="19" name="AutoShape 23"/>
          <p:cNvSpPr>
            <a:spLocks noChangeArrowheads="1"/>
          </p:cNvSpPr>
          <p:nvPr/>
        </p:nvSpPr>
        <p:spPr bwMode="auto">
          <a:xfrm>
            <a:off x="4137474" y="5045634"/>
            <a:ext cx="1531690" cy="990186"/>
          </a:xfrm>
          <a:prstGeom prst="roundRect">
            <a:avLst>
              <a:gd name="adj" fmla="val 16667"/>
            </a:avLst>
          </a:prstGeom>
          <a:solidFill>
            <a:srgbClr val="6B97C0"/>
          </a:solidFill>
          <a:ln>
            <a:noFill/>
          </a:ln>
          <a:effectLst/>
        </p:spPr>
        <p:txBody>
          <a:bodyPr vert="horz" wrap="square" lIns="36576" tIns="36576" rIns="36576" bIns="36576" numCol="1" anchor="t" anchorCtr="0" compatLnSpc="1">
            <a:prstTxWarp prst="textNoShape">
              <a:avLst/>
            </a:prstTxWarp>
          </a:bodyPr>
          <a:lstStyle/>
          <a:p>
            <a:pPr defTabSz="914400">
              <a:defRPr/>
            </a:pPr>
            <a:r>
              <a:rPr lang="de-DE" altLang="en-US" sz="1400" b="1" dirty="0">
                <a:solidFill>
                  <a:srgbClr val="000000"/>
                </a:solidFill>
                <a:latin typeface="Arial" panose="020B0604020202020204" pitchFamily="34" charset="0"/>
              </a:rPr>
              <a:t>INTELLECTUAL </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PROPERTY</a:t>
            </a:r>
            <a:endParaRPr lang="en-US" altLang="en-US" sz="1400" dirty="0">
              <a:latin typeface="Arial" panose="020B0604020202020204" pitchFamily="34" charset="0"/>
            </a:endParaRPr>
          </a:p>
          <a:p>
            <a:pPr defTabSz="914400">
              <a:spcBef>
                <a:spcPts val="0"/>
              </a:spcBef>
              <a:spcAft>
                <a:spcPts val="0"/>
              </a:spcAft>
              <a:defRPr/>
            </a:pPr>
            <a:endParaRPr lang="en-US" sz="1400" dirty="0">
              <a:latin typeface="Arial"/>
            </a:endParaRPr>
          </a:p>
        </p:txBody>
      </p:sp>
      <p:sp>
        <p:nvSpPr>
          <p:cNvPr id="20" name="AutoShape 24"/>
          <p:cNvSpPr>
            <a:spLocks noChangeArrowheads="1"/>
          </p:cNvSpPr>
          <p:nvPr/>
        </p:nvSpPr>
        <p:spPr bwMode="auto">
          <a:xfrm>
            <a:off x="6122834" y="5017062"/>
            <a:ext cx="1728946" cy="1014583"/>
          </a:xfrm>
          <a:prstGeom prst="roundRect">
            <a:avLst>
              <a:gd name="adj" fmla="val 16667"/>
            </a:avLst>
          </a:prstGeom>
          <a:solidFill>
            <a:srgbClr val="6B97C0"/>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INDUSTRIAL </a:t>
            </a:r>
          </a:p>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COLLABORATION</a:t>
            </a:r>
            <a:endParaRPr lang="en-US" altLang="en-US" sz="1400" dirty="0">
              <a:latin typeface="Arial" panose="020B0604020202020204" pitchFamily="34" charset="0"/>
            </a:endParaRPr>
          </a:p>
        </p:txBody>
      </p:sp>
      <p:sp>
        <p:nvSpPr>
          <p:cNvPr id="22" name="AutoShape 27"/>
          <p:cNvSpPr>
            <a:spLocks noChangeArrowheads="1"/>
          </p:cNvSpPr>
          <p:nvPr/>
        </p:nvSpPr>
        <p:spPr bwMode="auto">
          <a:xfrm>
            <a:off x="8365869" y="5045635"/>
            <a:ext cx="1580127" cy="1016545"/>
          </a:xfrm>
          <a:prstGeom prst="roundRect">
            <a:avLst>
              <a:gd name="adj" fmla="val 16667"/>
            </a:avLst>
          </a:prstGeom>
          <a:solidFill>
            <a:srgbClr val="6B97C0"/>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PRE-</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PROCUREMENT</a:t>
            </a:r>
            <a:endParaRPr lang="en-US" altLang="en-US" sz="1400" dirty="0">
              <a:latin typeface="Arial" panose="020B0604020202020204" pitchFamily="34" charset="0"/>
            </a:endParaRPr>
          </a:p>
        </p:txBody>
      </p:sp>
      <p:grpSp>
        <p:nvGrpSpPr>
          <p:cNvPr id="23" name="Group 28"/>
          <p:cNvGrpSpPr/>
          <p:nvPr/>
        </p:nvGrpSpPr>
        <p:grpSpPr bwMode="auto">
          <a:xfrm>
            <a:off x="5745650" y="5365246"/>
            <a:ext cx="303122" cy="261597"/>
            <a:chOff x="104369567" y="109247856"/>
            <a:chExt cx="630494" cy="332474"/>
          </a:xfrm>
        </p:grpSpPr>
        <p:cxnSp>
          <p:nvCxnSpPr>
            <p:cNvPr id="1053" name="AutoShape 29"/>
            <p:cNvCxnSpPr>
              <a:cxnSpLocks noChangeShapeType="1"/>
            </p:cNvCxnSpPr>
            <p:nvPr/>
          </p:nvCxnSpPr>
          <p:spPr bwMode="auto">
            <a:xfrm flipV="1">
              <a:off x="104369567" y="109534611"/>
              <a:ext cx="581856" cy="45719"/>
            </a:xfrm>
            <a:prstGeom prst="straightConnector1">
              <a:avLst/>
            </a:prstGeom>
            <a:noFill/>
            <a:ln w="38100" algn="ctr">
              <a:solidFill>
                <a:srgbClr val="000000"/>
              </a:solidFill>
              <a:round/>
              <a:headEnd type="triangle" w="lg" len="lg"/>
              <a:tailEnd type="none" w="lg" len="lg"/>
            </a:ln>
            <a:effectLst/>
          </p:spPr>
        </p:cxnSp>
        <p:cxnSp>
          <p:nvCxnSpPr>
            <p:cNvPr id="1054" name="AutoShape 30"/>
            <p:cNvCxnSpPr>
              <a:cxnSpLocks noChangeShapeType="1"/>
            </p:cNvCxnSpPr>
            <p:nvPr/>
          </p:nvCxnSpPr>
          <p:spPr bwMode="auto">
            <a:xfrm flipV="1">
              <a:off x="104418205" y="109247856"/>
              <a:ext cx="581856" cy="45719"/>
            </a:xfrm>
            <a:prstGeom prst="straightConnector1">
              <a:avLst/>
            </a:prstGeom>
            <a:noFill/>
            <a:ln w="38100" algn="ctr">
              <a:solidFill>
                <a:srgbClr val="000000"/>
              </a:solidFill>
              <a:round/>
              <a:headEnd/>
              <a:tailEnd type="triangle" w="lg" len="lg"/>
            </a:ln>
            <a:effectLst/>
          </p:spPr>
        </p:cxnSp>
      </p:grpSp>
      <p:pic>
        <p:nvPicPr>
          <p:cNvPr id="1055" name="Picture 31"/>
          <p:cNvPicPr>
            <a:picLocks noChangeAspect="1" noChangeArrowheads="1"/>
          </p:cNvPicPr>
          <p:nvPr/>
        </p:nvPicPr>
        <p:blipFill>
          <a:blip r:embed="rId9" cstate="screen">
            <a:extLst>
              <a:ext uri="{28A0092B-C50C-407E-A947-70E740481C1C}">
                <a14:useLocalDpi xmlns:a14="http://schemas.microsoft.com/office/drawing/2010/main"/>
              </a:ext>
            </a:extLst>
          </a:blip>
          <a:stretch/>
        </p:blipFill>
        <p:spPr bwMode="auto">
          <a:xfrm>
            <a:off x="9294316" y="5376120"/>
            <a:ext cx="646172" cy="719533"/>
          </a:xfrm>
          <a:prstGeom prst="rect">
            <a:avLst/>
          </a:prstGeom>
          <a:noFill/>
          <a:ln>
            <a:noFill/>
          </a:ln>
          <a:effectLst/>
        </p:spPr>
      </p:pic>
      <p:grpSp>
        <p:nvGrpSpPr>
          <p:cNvPr id="24" name="Group 32"/>
          <p:cNvGrpSpPr/>
          <p:nvPr/>
        </p:nvGrpSpPr>
        <p:grpSpPr bwMode="auto">
          <a:xfrm>
            <a:off x="3740136" y="5390511"/>
            <a:ext cx="303122" cy="261597"/>
            <a:chOff x="104369567" y="109247856"/>
            <a:chExt cx="630494" cy="332474"/>
          </a:xfrm>
        </p:grpSpPr>
        <p:cxnSp>
          <p:nvCxnSpPr>
            <p:cNvPr id="1057" name="AutoShape 33"/>
            <p:cNvCxnSpPr>
              <a:cxnSpLocks noChangeShapeType="1"/>
            </p:cNvCxnSpPr>
            <p:nvPr/>
          </p:nvCxnSpPr>
          <p:spPr bwMode="auto">
            <a:xfrm flipV="1">
              <a:off x="104369567" y="109534611"/>
              <a:ext cx="581856" cy="45719"/>
            </a:xfrm>
            <a:prstGeom prst="straightConnector1">
              <a:avLst/>
            </a:prstGeom>
            <a:noFill/>
            <a:ln w="38100" algn="ctr">
              <a:solidFill>
                <a:srgbClr val="000000"/>
              </a:solidFill>
              <a:round/>
              <a:headEnd type="triangle" w="lg" len="lg"/>
              <a:tailEnd type="none" w="lg" len="lg"/>
            </a:ln>
            <a:effectLst/>
          </p:spPr>
        </p:cxnSp>
        <p:cxnSp>
          <p:nvCxnSpPr>
            <p:cNvPr id="1058" name="AutoShape 34"/>
            <p:cNvCxnSpPr>
              <a:cxnSpLocks noChangeShapeType="1"/>
            </p:cNvCxnSpPr>
            <p:nvPr/>
          </p:nvCxnSpPr>
          <p:spPr bwMode="auto">
            <a:xfrm flipV="1">
              <a:off x="104418205" y="109247856"/>
              <a:ext cx="581856" cy="45719"/>
            </a:xfrm>
            <a:prstGeom prst="straightConnector1">
              <a:avLst/>
            </a:prstGeom>
            <a:noFill/>
            <a:ln w="38100" algn="ctr">
              <a:solidFill>
                <a:srgbClr val="000000"/>
              </a:solidFill>
              <a:round/>
              <a:headEnd/>
              <a:tailEnd type="triangle" w="lg" len="lg"/>
            </a:ln>
            <a:effectLst/>
          </p:spPr>
        </p:cxnSp>
      </p:grpSp>
      <p:grpSp>
        <p:nvGrpSpPr>
          <p:cNvPr id="25" name="Group 35"/>
          <p:cNvGrpSpPr/>
          <p:nvPr/>
        </p:nvGrpSpPr>
        <p:grpSpPr bwMode="auto">
          <a:xfrm>
            <a:off x="7991842" y="5365246"/>
            <a:ext cx="303122" cy="261597"/>
            <a:chOff x="104369567" y="109247856"/>
            <a:chExt cx="630494" cy="332474"/>
          </a:xfrm>
        </p:grpSpPr>
        <p:cxnSp>
          <p:nvCxnSpPr>
            <p:cNvPr id="1060" name="AutoShape 36"/>
            <p:cNvCxnSpPr>
              <a:cxnSpLocks noChangeShapeType="1"/>
            </p:cNvCxnSpPr>
            <p:nvPr/>
          </p:nvCxnSpPr>
          <p:spPr bwMode="auto">
            <a:xfrm flipV="1">
              <a:off x="104369567" y="109534611"/>
              <a:ext cx="581856" cy="45719"/>
            </a:xfrm>
            <a:prstGeom prst="straightConnector1">
              <a:avLst/>
            </a:prstGeom>
            <a:noFill/>
            <a:ln w="38100" algn="ctr">
              <a:solidFill>
                <a:srgbClr val="000000"/>
              </a:solidFill>
              <a:round/>
              <a:headEnd type="triangle" w="lg" len="lg"/>
              <a:tailEnd type="none" w="lg" len="lg"/>
            </a:ln>
            <a:effectLst/>
          </p:spPr>
        </p:cxnSp>
        <p:cxnSp>
          <p:nvCxnSpPr>
            <p:cNvPr id="1061" name="AutoShape 37"/>
            <p:cNvCxnSpPr>
              <a:cxnSpLocks noChangeShapeType="1"/>
            </p:cNvCxnSpPr>
            <p:nvPr/>
          </p:nvCxnSpPr>
          <p:spPr bwMode="auto">
            <a:xfrm flipV="1">
              <a:off x="104418205" y="109247856"/>
              <a:ext cx="581856" cy="45719"/>
            </a:xfrm>
            <a:prstGeom prst="straightConnector1">
              <a:avLst/>
            </a:prstGeom>
            <a:noFill/>
            <a:ln w="38100" algn="ctr">
              <a:solidFill>
                <a:srgbClr val="000000"/>
              </a:solidFill>
              <a:round/>
              <a:headEnd/>
              <a:tailEnd type="triangle" w="lg" len="lg"/>
            </a:ln>
            <a:effectLst/>
          </p:spPr>
        </p:cxnSp>
      </p:grpSp>
      <p:pic>
        <p:nvPicPr>
          <p:cNvPr id="1063" name="Picture 39" descr="619333-200"/>
          <p:cNvPicPr>
            <a:picLocks noChangeAspect="1" noChangeArrowheads="1"/>
          </p:cNvPicPr>
          <p:nvPr/>
        </p:nvPicPr>
        <p:blipFill>
          <a:blip r:embed="rId10" cstate="screen">
            <a:extLst>
              <a:ext uri="{28A0092B-C50C-407E-A947-70E740481C1C}">
                <a14:useLocalDpi xmlns:a14="http://schemas.microsoft.com/office/drawing/2010/main"/>
              </a:ext>
            </a:extLst>
          </a:blip>
          <a:stretch/>
        </p:blipFill>
        <p:spPr bwMode="auto">
          <a:xfrm>
            <a:off x="5126184" y="5303145"/>
            <a:ext cx="626563" cy="697699"/>
          </a:xfrm>
          <a:prstGeom prst="rect">
            <a:avLst/>
          </a:prstGeom>
          <a:noFill/>
          <a:ln>
            <a:noFill/>
          </a:ln>
          <a:effectLst/>
        </p:spPr>
      </p:pic>
      <p:sp>
        <p:nvSpPr>
          <p:cNvPr id="51" name="AutoShape 25"/>
          <p:cNvSpPr>
            <a:spLocks noChangeArrowheads="1"/>
          </p:cNvSpPr>
          <p:nvPr/>
        </p:nvSpPr>
        <p:spPr bwMode="auto">
          <a:xfrm>
            <a:off x="2054962" y="5030856"/>
            <a:ext cx="1637229" cy="1004965"/>
          </a:xfrm>
          <a:prstGeom prst="roundRect">
            <a:avLst>
              <a:gd name="adj" fmla="val 16667"/>
            </a:avLst>
          </a:prstGeom>
          <a:solidFill>
            <a:srgbClr val="6B97C0"/>
          </a:solidFill>
          <a:ln>
            <a:noFill/>
          </a:ln>
          <a:effectLst/>
        </p:spPr>
        <p:txBody>
          <a:bodyPr vert="horz" wrap="square" lIns="36576" tIns="36576" rIns="36576" bIns="36576" numCol="1" anchor="t" anchorCtr="0" compatLnSpc="1">
            <a:prstTxWarp prst="textNoShape">
              <a:avLst/>
            </a:prstTxWarp>
          </a:bodyPr>
          <a:lstStyle/>
          <a:p>
            <a:pPr lvl="0" defTabSz="914400" eaLnBrk="0" fontAlgn="base" hangingPunct="0">
              <a:spcBef>
                <a:spcPct val="0"/>
              </a:spcBef>
              <a:spcAft>
                <a:spcPct val="0"/>
              </a:spcAft>
            </a:pPr>
            <a:r>
              <a:rPr lang="de-DE" altLang="en-US" sz="1400" b="1" dirty="0">
                <a:solidFill>
                  <a:srgbClr val="000000"/>
                </a:solidFill>
                <a:latin typeface="Arial" panose="020B0604020202020204" pitchFamily="34" charset="0"/>
              </a:rPr>
              <a:t>THIRD-PARTY </a:t>
            </a:r>
            <a:br>
              <a:rPr lang="de-DE" altLang="en-US" sz="1400" b="1" dirty="0">
                <a:solidFill>
                  <a:srgbClr val="000000"/>
                </a:solidFill>
                <a:latin typeface="Arial" panose="020B0604020202020204" pitchFamily="34" charset="0"/>
              </a:rPr>
            </a:br>
            <a:r>
              <a:rPr lang="de-DE" altLang="en-US" sz="1400" b="1" dirty="0">
                <a:solidFill>
                  <a:srgbClr val="000000"/>
                </a:solidFill>
                <a:latin typeface="Arial" panose="020B0604020202020204" pitchFamily="34" charset="0"/>
              </a:rPr>
              <a:t>FUNDING</a:t>
            </a:r>
            <a:endParaRPr lang="en-US" altLang="en-US" sz="1400" dirty="0">
              <a:latin typeface="Arial" panose="020B0604020202020204" pitchFamily="34" charset="0"/>
            </a:endParaRPr>
          </a:p>
        </p:txBody>
      </p:sp>
      <p:pic>
        <p:nvPicPr>
          <p:cNvPr id="1050" name="Picture 26"/>
          <p:cNvPicPr>
            <a:picLocks noChangeAspect="1" noChangeArrowheads="1"/>
          </p:cNvPicPr>
          <p:nvPr/>
        </p:nvPicPr>
        <p:blipFill>
          <a:blip r:embed="rId11" cstate="screen">
            <a:extLst>
              <a:ext uri="{28A0092B-C50C-407E-A947-70E740481C1C}">
                <a14:useLocalDpi xmlns:a14="http://schemas.microsoft.com/office/drawing/2010/main"/>
              </a:ext>
            </a:extLst>
          </a:blip>
          <a:stretch/>
        </p:blipFill>
        <p:spPr bwMode="auto">
          <a:xfrm>
            <a:off x="2867023" y="5303145"/>
            <a:ext cx="715753" cy="797015"/>
          </a:xfrm>
          <a:prstGeom prst="rect">
            <a:avLst/>
          </a:prstGeom>
          <a:noFill/>
          <a:ln>
            <a:noFill/>
          </a:ln>
          <a:effectLst/>
        </p:spPr>
      </p:pic>
      <p:sp>
        <p:nvSpPr>
          <p:cNvPr id="52" name="AutoShape 11"/>
          <p:cNvSpPr>
            <a:spLocks noChangeArrowheads="1"/>
          </p:cNvSpPr>
          <p:nvPr/>
        </p:nvSpPr>
        <p:spPr bwMode="auto">
          <a:xfrm rot="10800000">
            <a:off x="5960859" y="2795016"/>
            <a:ext cx="450013" cy="321308"/>
          </a:xfrm>
          <a:prstGeom prst="upArrow">
            <a:avLst>
              <a:gd name="adj1" fmla="val 50000"/>
              <a:gd name="adj2" fmla="val 25038"/>
            </a:avLst>
          </a:prstGeom>
          <a:solidFill>
            <a:schemeClr val="tx2">
              <a:lumMod val="75000"/>
            </a:schemeClr>
          </a:solidFill>
          <a:ln w="25400" algn="ctr">
            <a:solidFill>
              <a:schemeClr val="tx2">
                <a:lumMod val="75000"/>
              </a:schemeClr>
            </a:solidFill>
            <a:miter lim="800000"/>
            <a:headEnd/>
            <a:tailEnd/>
          </a:ln>
          <a:effectLst/>
        </p:spPr>
        <p:txBody>
          <a:bodyPr vert="eaVert" wrap="square" lIns="36576" tIns="36576" rIns="36576" bIns="36576" numCol="1" anchor="t" anchorCtr="0" compatLnSpc="1">
            <a:prstTxWarp prst="textNoShape">
              <a:avLst/>
            </a:prstTxWarp>
          </a:bodyPr>
          <a:lstStyle/>
          <a:p>
            <a:pPr>
              <a:defRPr/>
            </a:pPr>
            <a:endParaRPr lang="en-US"/>
          </a:p>
        </p:txBody>
      </p:sp>
      <p:sp>
        <p:nvSpPr>
          <p:cNvPr id="35" name="Title 1"/>
          <p:cNvSpPr>
            <a:spLocks noGrp="1"/>
          </p:cNvSpPr>
          <p:nvPr>
            <p:ph type="title"/>
          </p:nvPr>
        </p:nvSpPr>
        <p:spPr bwMode="auto">
          <a:xfrm>
            <a:off x="611189" y="712232"/>
            <a:ext cx="10956924" cy="780540"/>
          </a:xfrm>
        </p:spPr>
        <p:txBody>
          <a:bodyPr/>
          <a:lstStyle/>
          <a:p>
            <a:pPr>
              <a:defRPr/>
            </a:pPr>
            <a:r>
              <a:rPr lang="de-DE" dirty="0"/>
              <a:t>Innovation und Transfer</a:t>
            </a:r>
            <a:endParaRPr lang="en-US" dirty="0"/>
          </a:p>
        </p:txBody>
      </p:sp>
      <p:pic>
        <p:nvPicPr>
          <p:cNvPr id="36" name="Picture 23" descr="2199767-200">
            <a:extLst>
              <a:ext uri="{FF2B5EF4-FFF2-40B4-BE49-F238E27FC236}">
                <a16:creationId xmlns:a16="http://schemas.microsoft.com/office/drawing/2014/main" id="{E095BA33-A5B3-457C-8DD9-0515940FE85C}"/>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323432" y="5524352"/>
            <a:ext cx="453231" cy="45323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5837541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91E44-4DAA-43C5-9653-2AAC1918FBA2}"/>
              </a:ext>
            </a:extLst>
          </p:cNvPr>
          <p:cNvSpPr>
            <a:spLocks noGrp="1"/>
          </p:cNvSpPr>
          <p:nvPr>
            <p:ph type="title"/>
          </p:nvPr>
        </p:nvSpPr>
        <p:spPr/>
        <p:txBody>
          <a:bodyPr/>
          <a:lstStyle/>
          <a:p>
            <a:r>
              <a:rPr lang="en-US" dirty="0"/>
              <a:t>European </a:t>
            </a:r>
            <a:r>
              <a:rPr lang="en-US"/>
              <a:t>XFEL at </a:t>
            </a:r>
            <a:r>
              <a:rPr lang="en-US" dirty="0"/>
              <a:t>Science City </a:t>
            </a:r>
            <a:r>
              <a:rPr lang="en-US" dirty="0" err="1"/>
              <a:t>Bahrenfeld</a:t>
            </a:r>
            <a:endParaRPr lang="en-US" dirty="0"/>
          </a:p>
        </p:txBody>
      </p:sp>
      <p:sp>
        <p:nvSpPr>
          <p:cNvPr id="3" name="Content Placeholder 2">
            <a:extLst>
              <a:ext uri="{FF2B5EF4-FFF2-40B4-BE49-F238E27FC236}">
                <a16:creationId xmlns:a16="http://schemas.microsoft.com/office/drawing/2014/main" id="{9B47FD7F-E5E5-4365-8DD7-23BCD3B1A844}"/>
              </a:ext>
            </a:extLst>
          </p:cNvPr>
          <p:cNvSpPr>
            <a:spLocks noGrp="1"/>
          </p:cNvSpPr>
          <p:nvPr>
            <p:ph idx="1"/>
          </p:nvPr>
        </p:nvSpPr>
        <p:spPr>
          <a:xfrm>
            <a:off x="623890" y="1841184"/>
            <a:ext cx="7040631" cy="4538351"/>
          </a:xfrm>
        </p:spPr>
        <p:txBody>
          <a:bodyPr/>
          <a:lstStyle/>
          <a:p>
            <a:r>
              <a:rPr lang="en-US" dirty="0"/>
              <a:t>By the 2040s, Science City Hamburg </a:t>
            </a:r>
            <a:r>
              <a:rPr lang="en-US" dirty="0" err="1"/>
              <a:t>Bahrenfeld</a:t>
            </a:r>
            <a:r>
              <a:rPr lang="en-US" dirty="0"/>
              <a:t> will be a new district of Hamburg around the DESY campus, linking research, teaching, business, innovation and living</a:t>
            </a:r>
          </a:p>
          <a:p>
            <a:r>
              <a:rPr lang="en-US" dirty="0"/>
              <a:t>European XFEL and DESY´s PETRA IV are the future central large-scale research facilities of the Science City </a:t>
            </a:r>
            <a:r>
              <a:rPr lang="en-US" dirty="0" err="1"/>
              <a:t>Bahrenfeld</a:t>
            </a:r>
            <a:r>
              <a:rPr lang="en-US" dirty="0"/>
              <a:t>, in addition to parts of Hamburg University, other high-profile research institutes and an innovation and technology </a:t>
            </a:r>
            <a:r>
              <a:rPr lang="en-US" dirty="0" err="1"/>
              <a:t>centre</a:t>
            </a:r>
            <a:endParaRPr lang="en-US" dirty="0"/>
          </a:p>
        </p:txBody>
      </p:sp>
      <p:pic>
        <p:nvPicPr>
          <p:cNvPr id="5" name="Picture 4">
            <a:extLst>
              <a:ext uri="{FF2B5EF4-FFF2-40B4-BE49-F238E27FC236}">
                <a16:creationId xmlns:a16="http://schemas.microsoft.com/office/drawing/2014/main" id="{13BC69C8-0EA8-4A19-848C-0C37CD71AF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64521" y="1710814"/>
            <a:ext cx="4223588" cy="2737984"/>
          </a:xfrm>
          <a:prstGeom prst="rect">
            <a:avLst/>
          </a:prstGeom>
        </p:spPr>
      </p:pic>
      <p:sp>
        <p:nvSpPr>
          <p:cNvPr id="6" name="Rectangle 5">
            <a:extLst>
              <a:ext uri="{FF2B5EF4-FFF2-40B4-BE49-F238E27FC236}">
                <a16:creationId xmlns:a16="http://schemas.microsoft.com/office/drawing/2014/main" id="{A4B67D90-4BA2-4F6C-AC1D-BE3C596AC9B0}"/>
              </a:ext>
            </a:extLst>
          </p:cNvPr>
          <p:cNvSpPr/>
          <p:nvPr/>
        </p:nvSpPr>
        <p:spPr>
          <a:xfrm>
            <a:off x="10333799" y="6642556"/>
            <a:ext cx="1858201" cy="215444"/>
          </a:xfrm>
          <a:prstGeom prst="rect">
            <a:avLst/>
          </a:prstGeom>
        </p:spPr>
        <p:txBody>
          <a:bodyPr wrap="none">
            <a:spAutoFit/>
          </a:bodyPr>
          <a:lstStyle/>
          <a:p>
            <a:r>
              <a:rPr lang="en-US" sz="800" dirty="0"/>
              <a:t>https://www.hamburg.de/sciencecity/</a:t>
            </a:r>
          </a:p>
        </p:txBody>
      </p:sp>
      <p:pic>
        <p:nvPicPr>
          <p:cNvPr id="8" name="Picture 7">
            <a:extLst>
              <a:ext uri="{FF2B5EF4-FFF2-40B4-BE49-F238E27FC236}">
                <a16:creationId xmlns:a16="http://schemas.microsoft.com/office/drawing/2014/main" id="{7DCFFCF8-1461-45C0-9DA0-C4E96A30CFC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64521" y="4722095"/>
            <a:ext cx="4223588" cy="1791826"/>
          </a:xfrm>
          <a:prstGeom prst="rect">
            <a:avLst/>
          </a:prstGeom>
        </p:spPr>
      </p:pic>
    </p:spTree>
    <p:extLst>
      <p:ext uri="{BB962C8B-B14F-4D97-AF65-F5344CB8AC3E}">
        <p14:creationId xmlns:p14="http://schemas.microsoft.com/office/powerpoint/2010/main" val="6815115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102E7-96F9-4132-AA76-2F65D2754250}"/>
              </a:ext>
            </a:extLst>
          </p:cNvPr>
          <p:cNvSpPr>
            <a:spLocks noGrp="1"/>
          </p:cNvSpPr>
          <p:nvPr>
            <p:ph type="title"/>
          </p:nvPr>
        </p:nvSpPr>
        <p:spPr/>
        <p:txBody>
          <a:bodyPr/>
          <a:lstStyle/>
          <a:p>
            <a:r>
              <a:rPr lang="de-DE" dirty="0" err="1"/>
              <a:t>Foundation</a:t>
            </a:r>
            <a:r>
              <a:rPr lang="de-DE" dirty="0"/>
              <a:t> </a:t>
            </a:r>
            <a:r>
              <a:rPr lang="de-DE" dirty="0" err="1"/>
              <a:t>of</a:t>
            </a:r>
            <a:r>
              <a:rPr lang="de-DE" dirty="0"/>
              <a:t> European XFEL</a:t>
            </a:r>
          </a:p>
        </p:txBody>
      </p:sp>
      <p:sp>
        <p:nvSpPr>
          <p:cNvPr id="3" name="Rechteck 38">
            <a:extLst>
              <a:ext uri="{FF2B5EF4-FFF2-40B4-BE49-F238E27FC236}">
                <a16:creationId xmlns:a16="http://schemas.microsoft.com/office/drawing/2014/main" id="{329755C8-BD57-47E9-852F-D57E34B67D15}"/>
              </a:ext>
            </a:extLst>
          </p:cNvPr>
          <p:cNvSpPr/>
          <p:nvPr/>
        </p:nvSpPr>
        <p:spPr bwMode="auto">
          <a:xfrm>
            <a:off x="598754" y="3659572"/>
            <a:ext cx="1153766" cy="284016"/>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5" name="Rechteck 40">
            <a:extLst>
              <a:ext uri="{FF2B5EF4-FFF2-40B4-BE49-F238E27FC236}">
                <a16:creationId xmlns:a16="http://schemas.microsoft.com/office/drawing/2014/main" id="{5A51A061-818D-4632-B06D-805E43E23BB0}"/>
              </a:ext>
            </a:extLst>
          </p:cNvPr>
          <p:cNvSpPr/>
          <p:nvPr/>
        </p:nvSpPr>
        <p:spPr bwMode="auto">
          <a:xfrm>
            <a:off x="4243636" y="3660517"/>
            <a:ext cx="2510967" cy="290151"/>
          </a:xfrm>
          <a:prstGeom prst="rect">
            <a:avLst/>
          </a:prstGeom>
          <a:solidFill>
            <a:srgbClr val="5B9BD5"/>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6" name="Rechteck 41">
            <a:extLst>
              <a:ext uri="{FF2B5EF4-FFF2-40B4-BE49-F238E27FC236}">
                <a16:creationId xmlns:a16="http://schemas.microsoft.com/office/drawing/2014/main" id="{B18A6A27-DA80-4FC7-89EB-49BF2FB8D417}"/>
              </a:ext>
            </a:extLst>
          </p:cNvPr>
          <p:cNvSpPr/>
          <p:nvPr/>
        </p:nvSpPr>
        <p:spPr bwMode="auto">
          <a:xfrm>
            <a:off x="1746070" y="3655561"/>
            <a:ext cx="2501205" cy="295369"/>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9" name="Ellipse 44">
            <a:extLst>
              <a:ext uri="{FF2B5EF4-FFF2-40B4-BE49-F238E27FC236}">
                <a16:creationId xmlns:a16="http://schemas.microsoft.com/office/drawing/2014/main" id="{DB94FF52-0395-4F0A-8AA2-F463E75A8DFC}"/>
              </a:ext>
            </a:extLst>
          </p:cNvPr>
          <p:cNvSpPr/>
          <p:nvPr/>
        </p:nvSpPr>
        <p:spPr bwMode="auto">
          <a:xfrm>
            <a:off x="8045595" y="3633856"/>
            <a:ext cx="157519" cy="157519"/>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cxnSp>
        <p:nvCxnSpPr>
          <p:cNvPr id="10" name="Gerader Verbinder 45">
            <a:extLst>
              <a:ext uri="{FF2B5EF4-FFF2-40B4-BE49-F238E27FC236}">
                <a16:creationId xmlns:a16="http://schemas.microsoft.com/office/drawing/2014/main" id="{2D0EE2D2-5A8F-47C8-B090-415B0BC9BD10}"/>
              </a:ext>
            </a:extLst>
          </p:cNvPr>
          <p:cNvCxnSpPr>
            <a:cxnSpLocks/>
            <a:stCxn id="6" idx="2"/>
            <a:endCxn id="34" idx="0"/>
          </p:cNvCxnSpPr>
          <p:nvPr/>
        </p:nvCxnSpPr>
        <p:spPr bwMode="auto">
          <a:xfrm>
            <a:off x="2996673" y="3950930"/>
            <a:ext cx="9527" cy="812523"/>
          </a:xfrm>
          <a:prstGeom prst="line">
            <a:avLst/>
          </a:prstGeom>
          <a:noFill/>
          <a:ln w="76200" cap="flat" cmpd="sng" algn="ctr">
            <a:solidFill>
              <a:srgbClr val="5B9BD5">
                <a:lumMod val="60000"/>
                <a:lumOff val="40000"/>
              </a:srgbClr>
            </a:solidFill>
            <a:prstDash val="solid"/>
            <a:miter lim="800000"/>
          </a:ln>
          <a:effectLst/>
        </p:spPr>
      </p:cxnSp>
      <p:cxnSp>
        <p:nvCxnSpPr>
          <p:cNvPr id="11" name="Gerader Verbinder 46">
            <a:extLst>
              <a:ext uri="{FF2B5EF4-FFF2-40B4-BE49-F238E27FC236}">
                <a16:creationId xmlns:a16="http://schemas.microsoft.com/office/drawing/2014/main" id="{45B8D4A0-0346-45FD-9E21-FE97E63D3590}"/>
              </a:ext>
            </a:extLst>
          </p:cNvPr>
          <p:cNvCxnSpPr>
            <a:cxnSpLocks/>
            <a:stCxn id="35" idx="2"/>
            <a:endCxn id="5" idx="0"/>
          </p:cNvCxnSpPr>
          <p:nvPr/>
        </p:nvCxnSpPr>
        <p:spPr bwMode="auto">
          <a:xfrm>
            <a:off x="5499119" y="2979679"/>
            <a:ext cx="1" cy="680838"/>
          </a:xfrm>
          <a:prstGeom prst="line">
            <a:avLst/>
          </a:prstGeom>
          <a:noFill/>
          <a:ln w="76200" cap="flat" cmpd="sng" algn="ctr">
            <a:solidFill>
              <a:srgbClr val="5B9BD5"/>
            </a:solidFill>
            <a:prstDash val="solid"/>
            <a:miter lim="800000"/>
          </a:ln>
          <a:effectLst/>
        </p:spPr>
      </p:cxnSp>
      <p:cxnSp>
        <p:nvCxnSpPr>
          <p:cNvPr id="12" name="Gerader Verbinder 47">
            <a:extLst>
              <a:ext uri="{FF2B5EF4-FFF2-40B4-BE49-F238E27FC236}">
                <a16:creationId xmlns:a16="http://schemas.microsoft.com/office/drawing/2014/main" id="{A21A160F-BD01-4B31-8813-BAEAFD139C15}"/>
              </a:ext>
            </a:extLst>
          </p:cNvPr>
          <p:cNvCxnSpPr>
            <a:cxnSpLocks/>
            <a:stCxn id="19" idx="2"/>
            <a:endCxn id="36" idx="0"/>
          </p:cNvCxnSpPr>
          <p:nvPr/>
        </p:nvCxnSpPr>
        <p:spPr bwMode="auto">
          <a:xfrm>
            <a:off x="7998756" y="3951190"/>
            <a:ext cx="15792" cy="812263"/>
          </a:xfrm>
          <a:prstGeom prst="line">
            <a:avLst/>
          </a:prstGeom>
          <a:noFill/>
          <a:ln w="76200" cap="flat" cmpd="sng" algn="ctr">
            <a:solidFill>
              <a:srgbClr val="5B9BD5">
                <a:lumMod val="75000"/>
              </a:srgbClr>
            </a:solidFill>
            <a:prstDash val="solid"/>
            <a:miter lim="800000"/>
          </a:ln>
          <a:effectLst/>
        </p:spPr>
      </p:cxnSp>
      <p:sp>
        <p:nvSpPr>
          <p:cNvPr id="13" name="Textfeld 48">
            <a:extLst>
              <a:ext uri="{FF2B5EF4-FFF2-40B4-BE49-F238E27FC236}">
                <a16:creationId xmlns:a16="http://schemas.microsoft.com/office/drawing/2014/main" id="{1D3718A1-9272-417E-A2CF-03A37BD1E080}"/>
              </a:ext>
            </a:extLst>
          </p:cNvPr>
          <p:cNvSpPr txBox="1"/>
          <p:nvPr/>
        </p:nvSpPr>
        <p:spPr bwMode="auto">
          <a:xfrm>
            <a:off x="2423976" y="2939840"/>
            <a:ext cx="1159690" cy="636918"/>
          </a:xfrm>
          <a:prstGeom prst="rect">
            <a:avLst/>
          </a:prstGeom>
          <a:noFill/>
        </p:spPr>
        <p:txBody>
          <a:bodyPr wrap="none" rtlCol="0">
            <a:noAutofit/>
          </a:bodyPr>
          <a:lstStyle/>
          <a:p>
            <a:pPr>
              <a:buClrTx/>
              <a:buFontTx/>
              <a:buNone/>
              <a:defRPr/>
            </a:pPr>
            <a:r>
              <a:rPr lang="de-DE" sz="4000">
                <a:solidFill>
                  <a:srgbClr val="5B9BD5">
                    <a:lumMod val="60000"/>
                    <a:lumOff val="40000"/>
                  </a:srgbClr>
                </a:solidFill>
                <a:latin typeface="Calibri"/>
                <a:ea typeface="Open Sans"/>
                <a:cs typeface="Calibri"/>
              </a:rPr>
              <a:t>2007</a:t>
            </a:r>
            <a:endParaRPr lang="de-DE"/>
          </a:p>
        </p:txBody>
      </p:sp>
      <p:sp>
        <p:nvSpPr>
          <p:cNvPr id="14" name="Textfeld 49">
            <a:extLst>
              <a:ext uri="{FF2B5EF4-FFF2-40B4-BE49-F238E27FC236}">
                <a16:creationId xmlns:a16="http://schemas.microsoft.com/office/drawing/2014/main" id="{2CF53595-F58D-4EF8-B453-85FDA76B9367}"/>
              </a:ext>
            </a:extLst>
          </p:cNvPr>
          <p:cNvSpPr txBox="1"/>
          <p:nvPr/>
        </p:nvSpPr>
        <p:spPr bwMode="auto">
          <a:xfrm>
            <a:off x="5087875" y="3905750"/>
            <a:ext cx="636918" cy="636918"/>
          </a:xfrm>
          <a:prstGeom prst="rect">
            <a:avLst/>
          </a:prstGeom>
          <a:noFill/>
        </p:spPr>
        <p:txBody>
          <a:bodyPr wrap="none" rtlCol="0">
            <a:noAutofit/>
          </a:bodyPr>
          <a:lstStyle/>
          <a:p>
            <a:pPr>
              <a:buClrTx/>
              <a:buFontTx/>
              <a:buNone/>
              <a:defRPr/>
            </a:pPr>
            <a:r>
              <a:rPr lang="de-DE" sz="4000">
                <a:solidFill>
                  <a:srgbClr val="5B9BD5"/>
                </a:solidFill>
                <a:latin typeface="Calibri"/>
                <a:ea typeface="Open Sans"/>
                <a:cs typeface="Calibri"/>
              </a:rPr>
              <a:t>2008</a:t>
            </a:r>
            <a:endParaRPr lang="de-DE"/>
          </a:p>
        </p:txBody>
      </p:sp>
      <p:sp>
        <p:nvSpPr>
          <p:cNvPr id="15" name="Textfeld 50">
            <a:extLst>
              <a:ext uri="{FF2B5EF4-FFF2-40B4-BE49-F238E27FC236}">
                <a16:creationId xmlns:a16="http://schemas.microsoft.com/office/drawing/2014/main" id="{D3A07729-36A0-4671-8FB6-C6BA3A32514F}"/>
              </a:ext>
            </a:extLst>
          </p:cNvPr>
          <p:cNvSpPr txBox="1"/>
          <p:nvPr/>
        </p:nvSpPr>
        <p:spPr bwMode="auto">
          <a:xfrm>
            <a:off x="7403021" y="2939840"/>
            <a:ext cx="636918" cy="636918"/>
          </a:xfrm>
          <a:prstGeom prst="rect">
            <a:avLst/>
          </a:prstGeom>
          <a:noFill/>
        </p:spPr>
        <p:txBody>
          <a:bodyPr wrap="none" rtlCol="0">
            <a:noAutofit/>
          </a:bodyPr>
          <a:lstStyle/>
          <a:p>
            <a:pPr>
              <a:buClrTx/>
              <a:buFontTx/>
              <a:buNone/>
              <a:defRPr/>
            </a:pPr>
            <a:r>
              <a:rPr lang="de-DE" sz="4000">
                <a:solidFill>
                  <a:srgbClr val="5B9BD5">
                    <a:lumMod val="75000"/>
                  </a:srgbClr>
                </a:solidFill>
                <a:latin typeface="Calibri"/>
                <a:ea typeface="Open Sans"/>
                <a:cs typeface="Calibri"/>
              </a:rPr>
              <a:t>2009</a:t>
            </a:r>
            <a:endParaRPr lang="de-DE"/>
          </a:p>
        </p:txBody>
      </p:sp>
      <p:sp>
        <p:nvSpPr>
          <p:cNvPr id="16" name="Freihandform 25">
            <a:extLst>
              <a:ext uri="{FF2B5EF4-FFF2-40B4-BE49-F238E27FC236}">
                <a16:creationId xmlns:a16="http://schemas.microsoft.com/office/drawing/2014/main" id="{4C6CA5D0-A41A-44D2-926A-FC9CBB011C3A}"/>
              </a:ext>
            </a:extLst>
          </p:cNvPr>
          <p:cNvSpPr/>
          <p:nvPr/>
        </p:nvSpPr>
        <p:spPr bwMode="auto">
          <a:xfrm rot="18177694" flipH="1" flipV="1">
            <a:off x="6756146" y="4519858"/>
            <a:ext cx="614269" cy="487190"/>
          </a:xfrm>
          <a:custGeom>
            <a:avLst/>
            <a:gdLst>
              <a:gd name="connsiteX0" fmla="*/ 524293 w 3206635"/>
              <a:gd name="connsiteY0" fmla="*/ 1873822 h 2576792"/>
              <a:gd name="connsiteX1" fmla="*/ 587675 w 3206635"/>
              <a:gd name="connsiteY1" fmla="*/ 1576613 h 2576792"/>
              <a:gd name="connsiteX2" fmla="*/ 884883 w 3206635"/>
              <a:gd name="connsiteY2" fmla="*/ 1639995 h 2576792"/>
              <a:gd name="connsiteX3" fmla="*/ 821501 w 3206635"/>
              <a:gd name="connsiteY3" fmla="*/ 1937204 h 2576792"/>
              <a:gd name="connsiteX4" fmla="*/ 524293 w 3206635"/>
              <a:gd name="connsiteY4" fmla="*/ 1873822 h 2576792"/>
              <a:gd name="connsiteX5" fmla="*/ 779179 w 3206635"/>
              <a:gd name="connsiteY5" fmla="*/ 2549262 h 2576792"/>
              <a:gd name="connsiteX6" fmla="*/ 763437 w 3206635"/>
              <a:gd name="connsiteY6" fmla="*/ 2454802 h 2576792"/>
              <a:gd name="connsiteX7" fmla="*/ 1097118 w 3206635"/>
              <a:gd name="connsiteY7" fmla="*/ 1708041 h 2576792"/>
              <a:gd name="connsiteX8" fmla="*/ 1019836 w 3206635"/>
              <a:gd name="connsiteY8" fmla="*/ 1675158 h 2576792"/>
              <a:gd name="connsiteX9" fmla="*/ 947826 w 3206635"/>
              <a:gd name="connsiteY9" fmla="*/ 1601561 h 2576792"/>
              <a:gd name="connsiteX10" fmla="*/ 947826 w 3206635"/>
              <a:gd name="connsiteY10" fmla="*/ 1601562 h 2576792"/>
              <a:gd name="connsiteX11" fmla="*/ 910009 w 3206635"/>
              <a:gd name="connsiteY11" fmla="*/ 1505793 h 2576792"/>
              <a:gd name="connsiteX12" fmla="*/ 911707 w 3206635"/>
              <a:gd name="connsiteY12" fmla="*/ 1411075 h 2576792"/>
              <a:gd name="connsiteX13" fmla="*/ 86628 w 3206635"/>
              <a:gd name="connsiteY13" fmla="*/ 1411075 h 2576792"/>
              <a:gd name="connsiteX14" fmla="*/ 6808 w 3206635"/>
              <a:gd name="connsiteY14" fmla="*/ 1358166 h 2576792"/>
              <a:gd name="connsiteX15" fmla="*/ 0 w 3206635"/>
              <a:gd name="connsiteY15" fmla="*/ 1324447 h 2576792"/>
              <a:gd name="connsiteX16" fmla="*/ 86628 w 3206635"/>
              <a:gd name="connsiteY16" fmla="*/ 1237819 h 2576792"/>
              <a:gd name="connsiteX17" fmla="*/ 1032189 w 3206635"/>
              <a:gd name="connsiteY17" fmla="*/ 1237819 h 2576792"/>
              <a:gd name="connsiteX18" fmla="*/ 1446388 w 3206635"/>
              <a:gd name="connsiteY18" fmla="*/ 969230 h 2576792"/>
              <a:gd name="connsiteX19" fmla="*/ 2023293 w 3206635"/>
              <a:gd name="connsiteY19" fmla="*/ 350622 h 2576792"/>
              <a:gd name="connsiteX20" fmla="*/ 2120810 w 3206635"/>
              <a:gd name="connsiteY20" fmla="*/ 501006 h 2576792"/>
              <a:gd name="connsiteX21" fmla="*/ 2870984 w 3206635"/>
              <a:gd name="connsiteY21" fmla="*/ 14552 h 2576792"/>
              <a:gd name="connsiteX22" fmla="*/ 2995936 w 3206635"/>
              <a:gd name="connsiteY22" fmla="*/ 41199 h 2576792"/>
              <a:gd name="connsiteX23" fmla="*/ 2969289 w 3206635"/>
              <a:gd name="connsiteY23" fmla="*/ 166151 h 2576792"/>
              <a:gd name="connsiteX24" fmla="*/ 2219115 w 3206635"/>
              <a:gd name="connsiteY24" fmla="*/ 652604 h 2576792"/>
              <a:gd name="connsiteX25" fmla="*/ 2316957 w 3206635"/>
              <a:gd name="connsiteY25" fmla="*/ 803490 h 2576792"/>
              <a:gd name="connsiteX26" fmla="*/ 3067131 w 3206635"/>
              <a:gd name="connsiteY26" fmla="*/ 317036 h 2576792"/>
              <a:gd name="connsiteX27" fmla="*/ 3192083 w 3206635"/>
              <a:gd name="connsiteY27" fmla="*/ 343683 h 2576792"/>
              <a:gd name="connsiteX28" fmla="*/ 3165436 w 3206635"/>
              <a:gd name="connsiteY28" fmla="*/ 468635 h 2576792"/>
              <a:gd name="connsiteX29" fmla="*/ 2415262 w 3206635"/>
              <a:gd name="connsiteY29" fmla="*/ 955088 h 2576792"/>
              <a:gd name="connsiteX30" fmla="*/ 2520797 w 3206635"/>
              <a:gd name="connsiteY30" fmla="*/ 1117836 h 2576792"/>
              <a:gd name="connsiteX31" fmla="*/ 1777176 w 3206635"/>
              <a:gd name="connsiteY31" fmla="*/ 1372802 h 2576792"/>
              <a:gd name="connsiteX32" fmla="*/ 1306458 w 3206635"/>
              <a:gd name="connsiteY32" fmla="*/ 1678042 h 2576792"/>
              <a:gd name="connsiteX33" fmla="*/ 1298448 w 3206635"/>
              <a:gd name="connsiteY33" fmla="*/ 1682159 h 2576792"/>
              <a:gd name="connsiteX34" fmla="*/ 921620 w 3206635"/>
              <a:gd name="connsiteY34" fmla="*/ 2525484 h 2576792"/>
              <a:gd name="connsiteX35" fmla="*/ 807187 w 3206635"/>
              <a:gd name="connsiteY35" fmla="*/ 2569234 h 2576792"/>
              <a:gd name="connsiteX36" fmla="*/ 779179 w 3206635"/>
              <a:gd name="connsiteY36" fmla="*/ 2549262 h 257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06635" h="2576792" extrusionOk="0">
                <a:moveTo>
                  <a:pt x="524293" y="1873822"/>
                </a:moveTo>
                <a:cubicBezTo>
                  <a:pt x="459723" y="1774248"/>
                  <a:pt x="488100" y="1641182"/>
                  <a:pt x="587675" y="1576613"/>
                </a:cubicBezTo>
                <a:cubicBezTo>
                  <a:pt x="687249" y="1512044"/>
                  <a:pt x="820314" y="1540421"/>
                  <a:pt x="884883" y="1639995"/>
                </a:cubicBezTo>
                <a:cubicBezTo>
                  <a:pt x="949453" y="1739569"/>
                  <a:pt x="921075" y="1872634"/>
                  <a:pt x="821501" y="1937204"/>
                </a:cubicBezTo>
                <a:cubicBezTo>
                  <a:pt x="721927" y="2001773"/>
                  <a:pt x="588862" y="1973396"/>
                  <a:pt x="524293" y="1873822"/>
                </a:cubicBezTo>
                <a:close/>
                <a:moveTo>
                  <a:pt x="779179" y="2549262"/>
                </a:moveTo>
                <a:cubicBezTo>
                  <a:pt x="756157" y="2524572"/>
                  <a:pt x="748799" y="2487563"/>
                  <a:pt x="763437" y="2454802"/>
                </a:cubicBezTo>
                <a:lnTo>
                  <a:pt x="1097118" y="1708041"/>
                </a:lnTo>
                <a:lnTo>
                  <a:pt x="1019836" y="1675158"/>
                </a:lnTo>
                <a:cubicBezTo>
                  <a:pt x="991949" y="1656269"/>
                  <a:pt x="967305" y="1631600"/>
                  <a:pt x="947826" y="1601561"/>
                </a:cubicBezTo>
                <a:lnTo>
                  <a:pt x="947826" y="1601562"/>
                </a:lnTo>
                <a:cubicBezTo>
                  <a:pt x="928347" y="1571524"/>
                  <a:pt x="915878" y="1538959"/>
                  <a:pt x="910009" y="1505793"/>
                </a:cubicBezTo>
                <a:lnTo>
                  <a:pt x="911707" y="1411075"/>
                </a:lnTo>
                <a:lnTo>
                  <a:pt x="86628" y="1411075"/>
                </a:lnTo>
                <a:cubicBezTo>
                  <a:pt x="50746" y="1411075"/>
                  <a:pt x="19958" y="1389258"/>
                  <a:pt x="6808" y="1358166"/>
                </a:cubicBezTo>
                <a:cubicBezTo>
                  <a:pt x="2424" y="1347802"/>
                  <a:pt x="0" y="1336408"/>
                  <a:pt x="0" y="1324447"/>
                </a:cubicBezTo>
                <a:cubicBezTo>
                  <a:pt x="0" y="1276604"/>
                  <a:pt x="38785" y="1237819"/>
                  <a:pt x="86628" y="1237819"/>
                </a:cubicBezTo>
                <a:lnTo>
                  <a:pt x="1032189" y="1237819"/>
                </a:lnTo>
                <a:lnTo>
                  <a:pt x="1446388" y="969230"/>
                </a:lnTo>
                <a:lnTo>
                  <a:pt x="2023293" y="350622"/>
                </a:lnTo>
                <a:lnTo>
                  <a:pt x="2120810" y="501006"/>
                </a:lnTo>
                <a:lnTo>
                  <a:pt x="2870984" y="14552"/>
                </a:lnTo>
                <a:cubicBezTo>
                  <a:pt x="2912847" y="-12594"/>
                  <a:pt x="2968789" y="-664"/>
                  <a:pt x="2995936" y="41199"/>
                </a:cubicBezTo>
                <a:cubicBezTo>
                  <a:pt x="3023082" y="83062"/>
                  <a:pt x="3011152" y="139005"/>
                  <a:pt x="2969289" y="166151"/>
                </a:cubicBezTo>
                <a:lnTo>
                  <a:pt x="2219115" y="652604"/>
                </a:lnTo>
                <a:lnTo>
                  <a:pt x="2316957" y="803490"/>
                </a:lnTo>
                <a:lnTo>
                  <a:pt x="3067131" y="317036"/>
                </a:lnTo>
                <a:cubicBezTo>
                  <a:pt x="3108994" y="289890"/>
                  <a:pt x="3164937" y="301820"/>
                  <a:pt x="3192083" y="343683"/>
                </a:cubicBezTo>
                <a:cubicBezTo>
                  <a:pt x="3219229" y="385546"/>
                  <a:pt x="3207299" y="441489"/>
                  <a:pt x="3165436" y="468635"/>
                </a:cubicBezTo>
                <a:lnTo>
                  <a:pt x="2415262" y="955088"/>
                </a:lnTo>
                <a:lnTo>
                  <a:pt x="2520797" y="1117836"/>
                </a:lnTo>
                <a:lnTo>
                  <a:pt x="1777176" y="1372802"/>
                </a:lnTo>
                <a:lnTo>
                  <a:pt x="1306458" y="1678042"/>
                </a:lnTo>
                <a:lnTo>
                  <a:pt x="1298448" y="1682159"/>
                </a:lnTo>
                <a:lnTo>
                  <a:pt x="921620" y="2525484"/>
                </a:lnTo>
                <a:cubicBezTo>
                  <a:pt x="902102" y="2569164"/>
                  <a:pt x="850868" y="2588752"/>
                  <a:pt x="807187" y="2569234"/>
                </a:cubicBezTo>
                <a:cubicBezTo>
                  <a:pt x="796267" y="2564354"/>
                  <a:pt x="786853" y="2557493"/>
                  <a:pt x="779179" y="2549262"/>
                </a:cubicBezTo>
                <a:close/>
              </a:path>
            </a:pathLst>
          </a:custGeom>
          <a:solidFill>
            <a:sysClr val="window" lastClr="FFFFFF"/>
          </a:solidFill>
          <a:ln w="12700" cap="flat" cmpd="sng" algn="ctr">
            <a:noFill/>
            <a:prstDash val="solid"/>
            <a:miter lim="800000"/>
          </a:ln>
          <a:effectLst/>
        </p:spPr>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17" name="Textfeld 57">
            <a:extLst>
              <a:ext uri="{FF2B5EF4-FFF2-40B4-BE49-F238E27FC236}">
                <a16:creationId xmlns:a16="http://schemas.microsoft.com/office/drawing/2014/main" id="{570ED562-8B10-4BAB-A204-9B2B26F8C4F0}"/>
              </a:ext>
            </a:extLst>
          </p:cNvPr>
          <p:cNvSpPr txBox="1"/>
          <p:nvPr/>
        </p:nvSpPr>
        <p:spPr bwMode="auto">
          <a:xfrm>
            <a:off x="7475818" y="2019477"/>
            <a:ext cx="854748" cy="672036"/>
          </a:xfrm>
          <a:prstGeom prst="rect">
            <a:avLst/>
          </a:prstGeom>
          <a:noFill/>
        </p:spPr>
        <p:txBody>
          <a:bodyPr wrap="none" rtlCol="0">
            <a:noAutofit/>
          </a:bodyPr>
          <a:lstStyle/>
          <a:p>
            <a:pPr algn="ctr">
              <a:defRPr/>
            </a:pPr>
            <a:r>
              <a:rPr lang="en-US" sz="2000" dirty="0"/>
              <a:t>Civil </a:t>
            </a:r>
            <a:br>
              <a:rPr lang="en-US" sz="2000" dirty="0"/>
            </a:br>
            <a:r>
              <a:rPr lang="en-US" sz="2000" dirty="0"/>
              <a:t>construction </a:t>
            </a:r>
            <a:br>
              <a:rPr lang="en-US" sz="2000" dirty="0"/>
            </a:br>
            <a:r>
              <a:rPr lang="en-US" sz="2000" dirty="0"/>
              <a:t>begins</a:t>
            </a:r>
            <a:endParaRPr lang="en-GB" sz="2000" dirty="0">
              <a:solidFill>
                <a:prstClr val="black"/>
              </a:solidFill>
              <a:ea typeface="Open Sans"/>
              <a:cs typeface="Calibri"/>
            </a:endParaRPr>
          </a:p>
          <a:p>
            <a:pPr algn="ctr">
              <a:buClrTx/>
              <a:buFontTx/>
              <a:buNone/>
              <a:defRPr/>
            </a:pPr>
            <a:endParaRPr lang="de-DE" sz="2000" dirty="0">
              <a:solidFill>
                <a:prstClr val="black"/>
              </a:solidFill>
              <a:ea typeface="Open Sans"/>
              <a:cs typeface="Calibri"/>
            </a:endParaRPr>
          </a:p>
        </p:txBody>
      </p:sp>
      <p:sp>
        <p:nvSpPr>
          <p:cNvPr id="18" name="Textfeld 59">
            <a:extLst>
              <a:ext uri="{FF2B5EF4-FFF2-40B4-BE49-F238E27FC236}">
                <a16:creationId xmlns:a16="http://schemas.microsoft.com/office/drawing/2014/main" id="{5C3A5498-8112-44A7-8864-B9511FA2E360}"/>
              </a:ext>
            </a:extLst>
          </p:cNvPr>
          <p:cNvSpPr txBox="1"/>
          <p:nvPr/>
        </p:nvSpPr>
        <p:spPr bwMode="auto">
          <a:xfrm>
            <a:off x="5198989" y="4605077"/>
            <a:ext cx="854748" cy="1038414"/>
          </a:xfrm>
          <a:prstGeom prst="rect">
            <a:avLst/>
          </a:prstGeom>
          <a:noFill/>
        </p:spPr>
        <p:txBody>
          <a:bodyPr wrap="none" rtlCol="0">
            <a:noAutofit/>
          </a:bodyPr>
          <a:lstStyle/>
          <a:p>
            <a:pPr algn="ctr">
              <a:buClrTx/>
              <a:buFontTx/>
              <a:buNone/>
              <a:defRPr/>
            </a:pPr>
            <a:r>
              <a:rPr lang="en-GB" sz="2000" dirty="0">
                <a:solidFill>
                  <a:prstClr val="black"/>
                </a:solidFill>
                <a:ea typeface="Open Sans"/>
                <a:cs typeface="Calibri"/>
              </a:rPr>
              <a:t>1</a:t>
            </a:r>
            <a:r>
              <a:rPr lang="en-GB" sz="2000" baseline="30000" dirty="0">
                <a:solidFill>
                  <a:prstClr val="black"/>
                </a:solidFill>
                <a:ea typeface="Open Sans"/>
                <a:cs typeface="Calibri"/>
              </a:rPr>
              <a:t>st</a:t>
            </a:r>
            <a:r>
              <a:rPr lang="en-GB" sz="2000" dirty="0">
                <a:solidFill>
                  <a:prstClr val="black"/>
                </a:solidFill>
                <a:ea typeface="Open Sans"/>
                <a:cs typeface="Calibri"/>
              </a:rPr>
              <a:t> construction </a:t>
            </a:r>
            <a:br>
              <a:rPr lang="en-GB" sz="2000" dirty="0">
                <a:solidFill>
                  <a:prstClr val="black"/>
                </a:solidFill>
                <a:ea typeface="Open Sans"/>
                <a:cs typeface="Calibri"/>
              </a:rPr>
            </a:br>
            <a:r>
              <a:rPr lang="en-GB" sz="2000" dirty="0">
                <a:solidFill>
                  <a:prstClr val="black"/>
                </a:solidFill>
                <a:ea typeface="Open Sans"/>
                <a:cs typeface="Calibri"/>
              </a:rPr>
              <a:t>contracts </a:t>
            </a:r>
            <a:endParaRPr lang="en-GB" sz="2000" dirty="0"/>
          </a:p>
          <a:p>
            <a:pPr algn="ctr">
              <a:buClrTx/>
              <a:buFontTx/>
              <a:buNone/>
              <a:defRPr/>
            </a:pPr>
            <a:r>
              <a:rPr lang="en-GB" sz="2000" dirty="0">
                <a:solidFill>
                  <a:prstClr val="black"/>
                </a:solidFill>
                <a:ea typeface="Open Sans"/>
                <a:cs typeface="Calibri"/>
              </a:rPr>
              <a:t>awarded</a:t>
            </a:r>
            <a:endParaRPr lang="en-GB" sz="2000" dirty="0"/>
          </a:p>
        </p:txBody>
      </p:sp>
      <p:sp>
        <p:nvSpPr>
          <p:cNvPr id="19" name="Rechteck 60">
            <a:extLst>
              <a:ext uri="{FF2B5EF4-FFF2-40B4-BE49-F238E27FC236}">
                <a16:creationId xmlns:a16="http://schemas.microsoft.com/office/drawing/2014/main" id="{1C4E7E17-B5A6-41DA-99E0-9A32E1B467FD}"/>
              </a:ext>
            </a:extLst>
          </p:cNvPr>
          <p:cNvSpPr/>
          <p:nvPr/>
        </p:nvSpPr>
        <p:spPr bwMode="auto">
          <a:xfrm>
            <a:off x="6754603" y="3659995"/>
            <a:ext cx="2488305" cy="291195"/>
          </a:xfrm>
          <a:prstGeom prst="rect">
            <a:avLst/>
          </a:prstGeom>
          <a:solidFill>
            <a:srgbClr val="5B9BD5">
              <a:lumMod val="75000"/>
            </a:srgbClr>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21" name="Rechteck 62">
            <a:extLst>
              <a:ext uri="{FF2B5EF4-FFF2-40B4-BE49-F238E27FC236}">
                <a16:creationId xmlns:a16="http://schemas.microsoft.com/office/drawing/2014/main" id="{C6A13A6E-D8B6-4E9D-A605-BD5EA3BC2C01}"/>
              </a:ext>
            </a:extLst>
          </p:cNvPr>
          <p:cNvSpPr/>
          <p:nvPr/>
        </p:nvSpPr>
        <p:spPr bwMode="auto">
          <a:xfrm>
            <a:off x="9229033" y="3660965"/>
            <a:ext cx="2474870" cy="289254"/>
          </a:xfrm>
          <a:prstGeom prst="rect">
            <a:avLst/>
          </a:prstGeom>
          <a:solidFill>
            <a:srgbClr val="5B9BD5">
              <a:lumMod val="50000"/>
            </a:srgbClr>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cxnSp>
        <p:nvCxnSpPr>
          <p:cNvPr id="23" name="Gerader Verbinder 64">
            <a:extLst>
              <a:ext uri="{FF2B5EF4-FFF2-40B4-BE49-F238E27FC236}">
                <a16:creationId xmlns:a16="http://schemas.microsoft.com/office/drawing/2014/main" id="{5BF54190-F2CC-4F03-92EF-E3EA3E331D72}"/>
              </a:ext>
            </a:extLst>
          </p:cNvPr>
          <p:cNvCxnSpPr>
            <a:cxnSpLocks/>
            <a:stCxn id="37" idx="2"/>
            <a:endCxn id="21" idx="0"/>
          </p:cNvCxnSpPr>
          <p:nvPr/>
        </p:nvCxnSpPr>
        <p:spPr bwMode="auto">
          <a:xfrm>
            <a:off x="10461285" y="2959437"/>
            <a:ext cx="5183" cy="701528"/>
          </a:xfrm>
          <a:prstGeom prst="line">
            <a:avLst/>
          </a:prstGeom>
          <a:noFill/>
          <a:ln w="76200" cap="flat" cmpd="sng" algn="ctr">
            <a:solidFill>
              <a:srgbClr val="5B9BD5">
                <a:lumMod val="50000"/>
              </a:srgbClr>
            </a:solidFill>
            <a:prstDash val="solid"/>
            <a:miter lim="800000"/>
          </a:ln>
          <a:effectLst/>
        </p:spPr>
      </p:cxnSp>
      <p:sp>
        <p:nvSpPr>
          <p:cNvPr id="24" name="Textfeld 65">
            <a:extLst>
              <a:ext uri="{FF2B5EF4-FFF2-40B4-BE49-F238E27FC236}">
                <a16:creationId xmlns:a16="http://schemas.microsoft.com/office/drawing/2014/main" id="{697DBF23-27E3-4179-A410-956D5CFA9E38}"/>
              </a:ext>
            </a:extLst>
          </p:cNvPr>
          <p:cNvSpPr txBox="1"/>
          <p:nvPr/>
        </p:nvSpPr>
        <p:spPr bwMode="auto">
          <a:xfrm>
            <a:off x="9873203" y="3905750"/>
            <a:ext cx="1191207" cy="636918"/>
          </a:xfrm>
          <a:prstGeom prst="rect">
            <a:avLst/>
          </a:prstGeom>
          <a:noFill/>
        </p:spPr>
        <p:txBody>
          <a:bodyPr wrap="none" rtlCol="0">
            <a:noAutofit/>
          </a:bodyPr>
          <a:lstStyle/>
          <a:p>
            <a:pPr>
              <a:buClrTx/>
              <a:buFontTx/>
              <a:buNone/>
              <a:defRPr/>
            </a:pPr>
            <a:r>
              <a:rPr lang="de-DE" sz="4000">
                <a:solidFill>
                  <a:srgbClr val="5B9BD5">
                    <a:lumMod val="50000"/>
                  </a:srgbClr>
                </a:solidFill>
                <a:latin typeface="Calibri"/>
                <a:ea typeface="Open Sans"/>
                <a:cs typeface="Calibri"/>
              </a:rPr>
              <a:t>2009</a:t>
            </a:r>
            <a:endParaRPr lang="de-DE"/>
          </a:p>
        </p:txBody>
      </p:sp>
      <p:sp>
        <p:nvSpPr>
          <p:cNvPr id="25" name="Textfeld 67">
            <a:extLst>
              <a:ext uri="{FF2B5EF4-FFF2-40B4-BE49-F238E27FC236}">
                <a16:creationId xmlns:a16="http://schemas.microsoft.com/office/drawing/2014/main" id="{0891B069-8062-4315-88A3-3A1C88F8E52F}"/>
              </a:ext>
            </a:extLst>
          </p:cNvPr>
          <p:cNvSpPr txBox="1"/>
          <p:nvPr/>
        </p:nvSpPr>
        <p:spPr bwMode="auto">
          <a:xfrm>
            <a:off x="10209662" y="4522048"/>
            <a:ext cx="854748" cy="672036"/>
          </a:xfrm>
          <a:prstGeom prst="rect">
            <a:avLst/>
          </a:prstGeom>
          <a:noFill/>
        </p:spPr>
        <p:txBody>
          <a:bodyPr wrap="none" rtlCol="0">
            <a:noAutofit/>
          </a:bodyPr>
          <a:lstStyle/>
          <a:p>
            <a:pPr algn="ctr">
              <a:buClrTx/>
              <a:buFontTx/>
              <a:buNone/>
              <a:defRPr/>
            </a:pPr>
            <a:r>
              <a:rPr lang="en-US" sz="2000" dirty="0"/>
              <a:t>Signing of the </a:t>
            </a:r>
            <a:br>
              <a:rPr lang="en-US" sz="2000" dirty="0"/>
            </a:br>
            <a:r>
              <a:rPr lang="en-US" sz="2000" dirty="0"/>
              <a:t>international </a:t>
            </a:r>
            <a:br>
              <a:rPr lang="en-US" sz="2000" dirty="0"/>
            </a:br>
            <a:r>
              <a:rPr lang="en-US" sz="2000" dirty="0"/>
              <a:t>European XFEL </a:t>
            </a:r>
            <a:br>
              <a:rPr lang="en-US" sz="2000" dirty="0"/>
            </a:br>
            <a:r>
              <a:rPr lang="en-US" sz="2000" dirty="0"/>
              <a:t>convention</a:t>
            </a:r>
            <a:endParaRPr lang="en-GB" sz="2000" dirty="0">
              <a:solidFill>
                <a:prstClr val="black"/>
              </a:solidFill>
              <a:ea typeface="Open Sans"/>
              <a:cs typeface="Calibri"/>
            </a:endParaRPr>
          </a:p>
        </p:txBody>
      </p:sp>
      <p:cxnSp>
        <p:nvCxnSpPr>
          <p:cNvPr id="28" name="Gerader Verbinder 70">
            <a:extLst>
              <a:ext uri="{FF2B5EF4-FFF2-40B4-BE49-F238E27FC236}">
                <a16:creationId xmlns:a16="http://schemas.microsoft.com/office/drawing/2014/main" id="{D5DF666D-C22D-496A-9F35-15EE9944F3C6}"/>
              </a:ext>
            </a:extLst>
          </p:cNvPr>
          <p:cNvCxnSpPr>
            <a:cxnSpLocks/>
            <a:stCxn id="32" idx="2"/>
            <a:endCxn id="3" idx="0"/>
          </p:cNvCxnSpPr>
          <p:nvPr/>
        </p:nvCxnSpPr>
        <p:spPr bwMode="auto">
          <a:xfrm flipH="1">
            <a:off x="1175637" y="3159950"/>
            <a:ext cx="2202" cy="499622"/>
          </a:xfrm>
          <a:prstGeom prst="line">
            <a:avLst/>
          </a:prstGeom>
          <a:noFill/>
          <a:ln w="76200" cap="flat" cmpd="sng" algn="ctr">
            <a:solidFill>
              <a:srgbClr val="5B9BD5"/>
            </a:solidFill>
            <a:prstDash val="solid"/>
            <a:miter lim="800000"/>
          </a:ln>
          <a:effectLst/>
        </p:spPr>
      </p:cxnSp>
      <p:sp>
        <p:nvSpPr>
          <p:cNvPr id="29" name="Freihandform 24">
            <a:extLst>
              <a:ext uri="{FF2B5EF4-FFF2-40B4-BE49-F238E27FC236}">
                <a16:creationId xmlns:a16="http://schemas.microsoft.com/office/drawing/2014/main" id="{B61C606F-DC02-4FDA-AEA8-0F35BFD023AA}"/>
              </a:ext>
            </a:extLst>
          </p:cNvPr>
          <p:cNvSpPr/>
          <p:nvPr/>
        </p:nvSpPr>
        <p:spPr bwMode="auto">
          <a:xfrm>
            <a:off x="3080785" y="2254044"/>
            <a:ext cx="258422" cy="491805"/>
          </a:xfrm>
          <a:custGeom>
            <a:avLst/>
            <a:gdLst>
              <a:gd name="connsiteX0" fmla="*/ 625955 w 1258941"/>
              <a:gd name="connsiteY0" fmla="*/ 81645 h 2306391"/>
              <a:gd name="connsiteX1" fmla="*/ 843073 w 1258941"/>
              <a:gd name="connsiteY1" fmla="*/ 298763 h 2306391"/>
              <a:gd name="connsiteX2" fmla="*/ 625955 w 1258941"/>
              <a:gd name="connsiteY2" fmla="*/ 515881 h 2306391"/>
              <a:gd name="connsiteX3" fmla="*/ 408837 w 1258941"/>
              <a:gd name="connsiteY3" fmla="*/ 298763 h 2306391"/>
              <a:gd name="connsiteX4" fmla="*/ 625955 w 1258941"/>
              <a:gd name="connsiteY4" fmla="*/ 81645 h 2306391"/>
              <a:gd name="connsiteX5" fmla="*/ 1221225 w 1258941"/>
              <a:gd name="connsiteY5" fmla="*/ 33408 h 2306391"/>
              <a:gd name="connsiteX6" fmla="*/ 1221226 w 1258941"/>
              <a:gd name="connsiteY6" fmla="*/ 33408 h 2306391"/>
              <a:gd name="connsiteX7" fmla="*/ 1221225 w 1258941"/>
              <a:gd name="connsiteY7" fmla="*/ 33408 h 2306391"/>
              <a:gd name="connsiteX8" fmla="*/ 37715 w 1258941"/>
              <a:gd name="connsiteY8" fmla="*/ 13322 h 2306391"/>
              <a:gd name="connsiteX9" fmla="*/ 37715 w 1258941"/>
              <a:gd name="connsiteY9" fmla="*/ 13322 h 2306391"/>
              <a:gd name="connsiteX10" fmla="*/ 37714 w 1258941"/>
              <a:gd name="connsiteY10" fmla="*/ 13322 h 2306391"/>
              <a:gd name="connsiteX11" fmla="*/ 68261 w 1258941"/>
              <a:gd name="connsiteY11" fmla="*/ 1260 h 2306391"/>
              <a:gd name="connsiteX12" fmla="*/ 152103 w 1258941"/>
              <a:gd name="connsiteY12" fmla="*/ 37716 h 2306391"/>
              <a:gd name="connsiteX13" fmla="*/ 502082 w 1258941"/>
              <a:gd name="connsiteY13" fmla="*/ 577426 h 2306391"/>
              <a:gd name="connsiteX14" fmla="*/ 514144 w 1258941"/>
              <a:gd name="connsiteY14" fmla="*/ 607972 h 2306391"/>
              <a:gd name="connsiteX15" fmla="*/ 514015 w 1258941"/>
              <a:gd name="connsiteY15" fmla="*/ 615162 h 2306391"/>
              <a:gd name="connsiteX16" fmla="*/ 546755 w 1258941"/>
              <a:gd name="connsiteY16" fmla="*/ 593088 h 2306391"/>
              <a:gd name="connsiteX17" fmla="*/ 625955 w 1258941"/>
              <a:gd name="connsiteY17" fmla="*/ 577098 h 2306391"/>
              <a:gd name="connsiteX18" fmla="*/ 625955 w 1258941"/>
              <a:gd name="connsiteY18" fmla="*/ 577097 h 2306391"/>
              <a:gd name="connsiteX19" fmla="*/ 705155 w 1258941"/>
              <a:gd name="connsiteY19" fmla="*/ 593087 h 2306391"/>
              <a:gd name="connsiteX20" fmla="*/ 739728 w 1258941"/>
              <a:gd name="connsiteY20" fmla="*/ 616397 h 2306391"/>
              <a:gd name="connsiteX21" fmla="*/ 749403 w 1258941"/>
              <a:gd name="connsiteY21" fmla="*/ 616397 h 2306391"/>
              <a:gd name="connsiteX22" fmla="*/ 756860 w 1258941"/>
              <a:gd name="connsiteY22" fmla="*/ 597512 h 2306391"/>
              <a:gd name="connsiteX23" fmla="*/ 1106838 w 1258941"/>
              <a:gd name="connsiteY23" fmla="*/ 57802 h 2306391"/>
              <a:gd name="connsiteX24" fmla="*/ 1190680 w 1258941"/>
              <a:gd name="connsiteY24" fmla="*/ 21346 h 2306391"/>
              <a:gd name="connsiteX25" fmla="*/ 1221225 w 1258941"/>
              <a:gd name="connsiteY25" fmla="*/ 33408 h 2306391"/>
              <a:gd name="connsiteX26" fmla="*/ 1244699 w 1258941"/>
              <a:gd name="connsiteY26" fmla="*/ 56376 h 2306391"/>
              <a:gd name="connsiteX27" fmla="*/ 1245620 w 1258941"/>
              <a:gd name="connsiteY27" fmla="*/ 147797 h 2306391"/>
              <a:gd name="connsiteX28" fmla="*/ 895642 w 1258941"/>
              <a:gd name="connsiteY28" fmla="*/ 687507 h 2306391"/>
              <a:gd name="connsiteX29" fmla="*/ 843500 w 1258941"/>
              <a:gd name="connsiteY29" fmla="*/ 723395 h 2306391"/>
              <a:gd name="connsiteX30" fmla="*/ 831404 w 1258941"/>
              <a:gd name="connsiteY30" fmla="*/ 723612 h 2306391"/>
              <a:gd name="connsiteX31" fmla="*/ 1001240 w 1258941"/>
              <a:gd name="connsiteY31" fmla="*/ 1669007 h 2306391"/>
              <a:gd name="connsiteX32" fmla="*/ 829425 w 1258941"/>
              <a:gd name="connsiteY32" fmla="*/ 1669007 h 2306391"/>
              <a:gd name="connsiteX33" fmla="*/ 829425 w 1258941"/>
              <a:gd name="connsiteY33" fmla="*/ 2223687 h 2306391"/>
              <a:gd name="connsiteX34" fmla="*/ 778913 w 1258941"/>
              <a:gd name="connsiteY34" fmla="*/ 2299892 h 2306391"/>
              <a:gd name="connsiteX35" fmla="*/ 746722 w 1258941"/>
              <a:gd name="connsiteY35" fmla="*/ 2306391 h 2306391"/>
              <a:gd name="connsiteX36" fmla="*/ 714530 w 1258941"/>
              <a:gd name="connsiteY36" fmla="*/ 2299892 h 2306391"/>
              <a:gd name="connsiteX37" fmla="*/ 664018 w 1258941"/>
              <a:gd name="connsiteY37" fmla="*/ 2223687 h 2306391"/>
              <a:gd name="connsiteX38" fmla="*/ 664018 w 1258941"/>
              <a:gd name="connsiteY38" fmla="*/ 1669007 h 2306391"/>
              <a:gd name="connsiteX39" fmla="*/ 587891 w 1258941"/>
              <a:gd name="connsiteY39" fmla="*/ 1669007 h 2306391"/>
              <a:gd name="connsiteX40" fmla="*/ 587891 w 1258941"/>
              <a:gd name="connsiteY40" fmla="*/ 2223687 h 2306391"/>
              <a:gd name="connsiteX41" fmla="*/ 537379 w 1258941"/>
              <a:gd name="connsiteY41" fmla="*/ 2299892 h 2306391"/>
              <a:gd name="connsiteX42" fmla="*/ 505188 w 1258941"/>
              <a:gd name="connsiteY42" fmla="*/ 2306391 h 2306391"/>
              <a:gd name="connsiteX43" fmla="*/ 472996 w 1258941"/>
              <a:gd name="connsiteY43" fmla="*/ 2299892 h 2306391"/>
              <a:gd name="connsiteX44" fmla="*/ 422484 w 1258941"/>
              <a:gd name="connsiteY44" fmla="*/ 2223687 h 2306391"/>
              <a:gd name="connsiteX45" fmla="*/ 422484 w 1258941"/>
              <a:gd name="connsiteY45" fmla="*/ 1669007 h 2306391"/>
              <a:gd name="connsiteX46" fmla="*/ 244850 w 1258941"/>
              <a:gd name="connsiteY46" fmla="*/ 1669007 h 2306391"/>
              <a:gd name="connsiteX47" fmla="*/ 418326 w 1258941"/>
              <a:gd name="connsiteY47" fmla="*/ 703361 h 2306391"/>
              <a:gd name="connsiteX48" fmla="*/ 415441 w 1258941"/>
              <a:gd name="connsiteY48" fmla="*/ 703309 h 2306391"/>
              <a:gd name="connsiteX49" fmla="*/ 363299 w 1258941"/>
              <a:gd name="connsiteY49" fmla="*/ 667421 h 2306391"/>
              <a:gd name="connsiteX50" fmla="*/ 13321 w 1258941"/>
              <a:gd name="connsiteY50" fmla="*/ 127711 h 2306391"/>
              <a:gd name="connsiteX51" fmla="*/ 14241 w 1258941"/>
              <a:gd name="connsiteY51" fmla="*/ 36290 h 2306391"/>
              <a:gd name="connsiteX52" fmla="*/ 37715 w 1258941"/>
              <a:gd name="connsiteY52" fmla="*/ 13322 h 2306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58941" h="2306391" extrusionOk="0">
                <a:moveTo>
                  <a:pt x="625955" y="81645"/>
                </a:moveTo>
                <a:cubicBezTo>
                  <a:pt x="745866" y="81645"/>
                  <a:pt x="843073" y="178852"/>
                  <a:pt x="843073" y="298763"/>
                </a:cubicBezTo>
                <a:cubicBezTo>
                  <a:pt x="843073" y="418674"/>
                  <a:pt x="745866" y="515881"/>
                  <a:pt x="625955" y="515881"/>
                </a:cubicBezTo>
                <a:cubicBezTo>
                  <a:pt x="506044" y="515881"/>
                  <a:pt x="408837" y="418674"/>
                  <a:pt x="408837" y="298763"/>
                </a:cubicBezTo>
                <a:cubicBezTo>
                  <a:pt x="408837" y="178852"/>
                  <a:pt x="506044" y="81645"/>
                  <a:pt x="625955" y="81645"/>
                </a:cubicBezTo>
                <a:close/>
                <a:moveTo>
                  <a:pt x="1221225" y="33408"/>
                </a:moveTo>
                <a:lnTo>
                  <a:pt x="1221226" y="33408"/>
                </a:lnTo>
                <a:lnTo>
                  <a:pt x="1221225" y="33408"/>
                </a:lnTo>
                <a:close/>
                <a:moveTo>
                  <a:pt x="37715" y="13322"/>
                </a:moveTo>
                <a:lnTo>
                  <a:pt x="37715" y="13322"/>
                </a:lnTo>
                <a:lnTo>
                  <a:pt x="37714" y="13322"/>
                </a:lnTo>
                <a:close/>
                <a:moveTo>
                  <a:pt x="68261" y="1260"/>
                </a:moveTo>
                <a:cubicBezTo>
                  <a:pt x="99998" y="-4356"/>
                  <a:pt x="133465" y="8974"/>
                  <a:pt x="152103" y="37716"/>
                </a:cubicBezTo>
                <a:lnTo>
                  <a:pt x="502082" y="577426"/>
                </a:lnTo>
                <a:cubicBezTo>
                  <a:pt x="508295" y="587007"/>
                  <a:pt x="512272" y="597393"/>
                  <a:pt x="514144" y="607972"/>
                </a:cubicBezTo>
                <a:lnTo>
                  <a:pt x="514015" y="615162"/>
                </a:lnTo>
                <a:lnTo>
                  <a:pt x="546755" y="593088"/>
                </a:lnTo>
                <a:cubicBezTo>
                  <a:pt x="571098" y="582792"/>
                  <a:pt x="597861" y="577098"/>
                  <a:pt x="625955" y="577098"/>
                </a:cubicBezTo>
                <a:lnTo>
                  <a:pt x="625955" y="577097"/>
                </a:lnTo>
                <a:cubicBezTo>
                  <a:pt x="654048" y="577097"/>
                  <a:pt x="680812" y="582791"/>
                  <a:pt x="705155" y="593087"/>
                </a:cubicBezTo>
                <a:lnTo>
                  <a:pt x="739728" y="616397"/>
                </a:lnTo>
                <a:lnTo>
                  <a:pt x="749403" y="616397"/>
                </a:lnTo>
                <a:lnTo>
                  <a:pt x="756860" y="597512"/>
                </a:lnTo>
                <a:lnTo>
                  <a:pt x="1106838" y="57802"/>
                </a:lnTo>
                <a:cubicBezTo>
                  <a:pt x="1125476" y="29060"/>
                  <a:pt x="1158943" y="15730"/>
                  <a:pt x="1190680" y="21346"/>
                </a:cubicBezTo>
                <a:lnTo>
                  <a:pt x="1221225" y="33408"/>
                </a:lnTo>
                <a:lnTo>
                  <a:pt x="1244699" y="56376"/>
                </a:lnTo>
                <a:cubicBezTo>
                  <a:pt x="1262774" y="83060"/>
                  <a:pt x="1264258" y="119054"/>
                  <a:pt x="1245620" y="147797"/>
                </a:cubicBezTo>
                <a:lnTo>
                  <a:pt x="895642" y="687507"/>
                </a:lnTo>
                <a:cubicBezTo>
                  <a:pt x="883217" y="706669"/>
                  <a:pt x="864200" y="718981"/>
                  <a:pt x="843500" y="723395"/>
                </a:cubicBezTo>
                <a:lnTo>
                  <a:pt x="831404" y="723612"/>
                </a:lnTo>
                <a:lnTo>
                  <a:pt x="1001240" y="1669007"/>
                </a:lnTo>
                <a:lnTo>
                  <a:pt x="829425" y="1669007"/>
                </a:lnTo>
                <a:lnTo>
                  <a:pt x="829425" y="2223687"/>
                </a:lnTo>
                <a:cubicBezTo>
                  <a:pt x="829425" y="2257944"/>
                  <a:pt x="808597" y="2287337"/>
                  <a:pt x="778913" y="2299892"/>
                </a:cubicBezTo>
                <a:lnTo>
                  <a:pt x="746722" y="2306391"/>
                </a:lnTo>
                <a:lnTo>
                  <a:pt x="714530" y="2299892"/>
                </a:lnTo>
                <a:cubicBezTo>
                  <a:pt x="684847" y="2287337"/>
                  <a:pt x="664018" y="2257944"/>
                  <a:pt x="664018" y="2223687"/>
                </a:cubicBezTo>
                <a:lnTo>
                  <a:pt x="664018" y="1669007"/>
                </a:lnTo>
                <a:lnTo>
                  <a:pt x="587891" y="1669007"/>
                </a:lnTo>
                <a:lnTo>
                  <a:pt x="587891" y="2223687"/>
                </a:lnTo>
                <a:cubicBezTo>
                  <a:pt x="587891" y="2257944"/>
                  <a:pt x="567063" y="2287337"/>
                  <a:pt x="537379" y="2299892"/>
                </a:cubicBezTo>
                <a:lnTo>
                  <a:pt x="505188" y="2306391"/>
                </a:lnTo>
                <a:lnTo>
                  <a:pt x="472996" y="2299892"/>
                </a:lnTo>
                <a:cubicBezTo>
                  <a:pt x="443313" y="2287337"/>
                  <a:pt x="422484" y="2257944"/>
                  <a:pt x="422484" y="2223687"/>
                </a:cubicBezTo>
                <a:lnTo>
                  <a:pt x="422484" y="1669007"/>
                </a:lnTo>
                <a:lnTo>
                  <a:pt x="244850" y="1669007"/>
                </a:lnTo>
                <a:lnTo>
                  <a:pt x="418326" y="703361"/>
                </a:lnTo>
                <a:lnTo>
                  <a:pt x="415441" y="703309"/>
                </a:lnTo>
                <a:cubicBezTo>
                  <a:pt x="394741" y="698895"/>
                  <a:pt x="375725" y="686583"/>
                  <a:pt x="363299" y="667421"/>
                </a:cubicBezTo>
                <a:lnTo>
                  <a:pt x="13321" y="127711"/>
                </a:lnTo>
                <a:cubicBezTo>
                  <a:pt x="-5317" y="98968"/>
                  <a:pt x="-3833" y="62974"/>
                  <a:pt x="14241" y="36290"/>
                </a:cubicBezTo>
                <a:lnTo>
                  <a:pt x="37715" y="13322"/>
                </a:lnTo>
                <a:close/>
              </a:path>
            </a:pathLst>
          </a:custGeom>
          <a:solidFill>
            <a:sysClr val="window" lastClr="FFFFFF"/>
          </a:solidFill>
          <a:ln w="12700" cap="flat" cmpd="sng" algn="ctr">
            <a:noFill/>
            <a:prstDash val="solid"/>
            <a:miter lim="800000"/>
          </a:ln>
          <a:effectLst/>
        </p:spPr>
        <p:txBody>
          <a:bodyPr wrap="square" rtlCol="0" anchor="ctr">
            <a:noAutofit/>
          </a:bodyP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30" name="Textfeld 73">
            <a:extLst>
              <a:ext uri="{FF2B5EF4-FFF2-40B4-BE49-F238E27FC236}">
                <a16:creationId xmlns:a16="http://schemas.microsoft.com/office/drawing/2014/main" id="{B6FD6C8C-A838-43B0-A757-D28113898352}"/>
              </a:ext>
            </a:extLst>
          </p:cNvPr>
          <p:cNvSpPr txBox="1"/>
          <p:nvPr/>
        </p:nvSpPr>
        <p:spPr bwMode="auto">
          <a:xfrm>
            <a:off x="551384" y="3905750"/>
            <a:ext cx="636918" cy="636918"/>
          </a:xfrm>
          <a:prstGeom prst="rect">
            <a:avLst/>
          </a:prstGeom>
          <a:noFill/>
        </p:spPr>
        <p:txBody>
          <a:bodyPr wrap="none" rtlCol="0">
            <a:noAutofit/>
          </a:bodyPr>
          <a:lstStyle/>
          <a:p>
            <a:pPr>
              <a:buClrTx/>
              <a:buFontTx/>
              <a:buNone/>
              <a:defRPr/>
            </a:pPr>
            <a:r>
              <a:rPr lang="de-DE" sz="4000">
                <a:solidFill>
                  <a:srgbClr val="5B9BD5">
                    <a:lumMod val="60000"/>
                    <a:lumOff val="40000"/>
                  </a:srgbClr>
                </a:solidFill>
                <a:latin typeface="Calibri"/>
                <a:ea typeface="Open Sans"/>
                <a:cs typeface="Calibri"/>
              </a:rPr>
              <a:t>2004</a:t>
            </a:r>
            <a:endParaRPr lang="de-DE"/>
          </a:p>
        </p:txBody>
      </p:sp>
      <p:sp>
        <p:nvSpPr>
          <p:cNvPr id="31" name="Textfeld 74">
            <a:extLst>
              <a:ext uri="{FF2B5EF4-FFF2-40B4-BE49-F238E27FC236}">
                <a16:creationId xmlns:a16="http://schemas.microsoft.com/office/drawing/2014/main" id="{110CC6DC-58F7-4F8C-97E6-F6105BDAFBD8}"/>
              </a:ext>
            </a:extLst>
          </p:cNvPr>
          <p:cNvSpPr txBox="1"/>
          <p:nvPr/>
        </p:nvSpPr>
        <p:spPr bwMode="auto">
          <a:xfrm>
            <a:off x="515995" y="4574462"/>
            <a:ext cx="854748" cy="1239244"/>
          </a:xfrm>
          <a:prstGeom prst="rect">
            <a:avLst/>
          </a:prstGeom>
          <a:noFill/>
        </p:spPr>
        <p:txBody>
          <a:bodyPr wrap="none" rtlCol="0">
            <a:noAutofit/>
          </a:bodyPr>
          <a:lstStyle/>
          <a:p>
            <a:pPr algn="ctr">
              <a:buClrTx/>
              <a:buFontTx/>
              <a:buNone/>
              <a:defRPr/>
            </a:pPr>
            <a:r>
              <a:rPr lang="en-US" sz="2000" dirty="0">
                <a:solidFill>
                  <a:prstClr val="black"/>
                </a:solidFill>
                <a:ea typeface="Open Sans"/>
                <a:cs typeface="Calibri"/>
              </a:rPr>
              <a:t>Treaty for </a:t>
            </a:r>
            <a:endParaRPr lang="en-US" sz="2000" dirty="0"/>
          </a:p>
          <a:p>
            <a:pPr algn="ctr">
              <a:buClrTx/>
              <a:buFontTx/>
              <a:buNone/>
              <a:defRPr/>
            </a:pPr>
            <a:r>
              <a:rPr lang="en-US" sz="2000" dirty="0">
                <a:solidFill>
                  <a:prstClr val="black"/>
                </a:solidFill>
                <a:ea typeface="Open Sans"/>
                <a:cs typeface="Calibri"/>
              </a:rPr>
              <a:t>founding and </a:t>
            </a:r>
            <a:endParaRPr lang="en-US" sz="2000" dirty="0"/>
          </a:p>
          <a:p>
            <a:pPr algn="ctr">
              <a:buClrTx/>
              <a:buFontTx/>
              <a:buNone/>
              <a:defRPr/>
            </a:pPr>
            <a:r>
              <a:rPr lang="en-US" sz="2000" dirty="0">
                <a:solidFill>
                  <a:prstClr val="black"/>
                </a:solidFill>
                <a:ea typeface="Open Sans"/>
                <a:cs typeface="Calibri"/>
              </a:rPr>
              <a:t>construction </a:t>
            </a:r>
            <a:endParaRPr lang="en-US" sz="2000" dirty="0"/>
          </a:p>
        </p:txBody>
      </p:sp>
      <p:pic>
        <p:nvPicPr>
          <p:cNvPr id="32" name="Grafik 76">
            <a:extLst>
              <a:ext uri="{FF2B5EF4-FFF2-40B4-BE49-F238E27FC236}">
                <a16:creationId xmlns:a16="http://schemas.microsoft.com/office/drawing/2014/main" id="{B3EAA2A9-AE5C-4D2D-BED9-8FA41E2C38A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311170" y="2019477"/>
            <a:ext cx="1733338" cy="1140473"/>
          </a:xfrm>
          <a:prstGeom prst="rect">
            <a:avLst/>
          </a:prstGeom>
        </p:spPr>
      </p:pic>
      <p:sp>
        <p:nvSpPr>
          <p:cNvPr id="33" name="Rechteck 37">
            <a:extLst>
              <a:ext uri="{FF2B5EF4-FFF2-40B4-BE49-F238E27FC236}">
                <a16:creationId xmlns:a16="http://schemas.microsoft.com/office/drawing/2014/main" id="{52D8BEBE-58F8-4456-A74F-4BCA3C7A92C2}"/>
              </a:ext>
            </a:extLst>
          </p:cNvPr>
          <p:cNvSpPr/>
          <p:nvPr/>
        </p:nvSpPr>
        <p:spPr bwMode="auto">
          <a:xfrm>
            <a:off x="2081436" y="2030128"/>
            <a:ext cx="2067992" cy="1015663"/>
          </a:xfrm>
          <a:prstGeom prst="rect">
            <a:avLst/>
          </a:prstGeom>
        </p:spPr>
        <p:txBody>
          <a:bodyPr wrap="square">
            <a:spAutoFit/>
          </a:bodyPr>
          <a:lstStyle/>
          <a:p>
            <a:pPr algn="ctr">
              <a:defRPr/>
            </a:pPr>
            <a:r>
              <a:rPr lang="en-US" sz="2000" dirty="0"/>
              <a:t>European XFEL </a:t>
            </a:r>
            <a:br>
              <a:rPr lang="en-US" sz="2000" dirty="0"/>
            </a:br>
            <a:r>
              <a:rPr lang="en-US" sz="2000" dirty="0"/>
              <a:t>project officially launched </a:t>
            </a:r>
            <a:endParaRPr lang="de-DE" sz="2000" dirty="0"/>
          </a:p>
        </p:txBody>
      </p:sp>
      <p:pic>
        <p:nvPicPr>
          <p:cNvPr id="34" name="Grafik 79">
            <a:extLst>
              <a:ext uri="{FF2B5EF4-FFF2-40B4-BE49-F238E27FC236}">
                <a16:creationId xmlns:a16="http://schemas.microsoft.com/office/drawing/2014/main" id="{561A47D3-50DD-4753-A03E-F921458A6E0A}"/>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1847554" y="4763453"/>
            <a:ext cx="2317292" cy="1539098"/>
          </a:xfrm>
          <a:prstGeom prst="rect">
            <a:avLst/>
          </a:prstGeom>
        </p:spPr>
      </p:pic>
      <p:pic>
        <p:nvPicPr>
          <p:cNvPr id="35" name="Grafik 75">
            <a:extLst>
              <a:ext uri="{FF2B5EF4-FFF2-40B4-BE49-F238E27FC236}">
                <a16:creationId xmlns:a16="http://schemas.microsoft.com/office/drawing/2014/main" id="{D137A889-1D6A-4EBF-997B-B2746ABAE7F5}"/>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4186356" y="2046483"/>
            <a:ext cx="2625525" cy="933196"/>
          </a:xfrm>
          <a:prstGeom prst="rect">
            <a:avLst/>
          </a:prstGeom>
        </p:spPr>
      </p:pic>
      <p:pic>
        <p:nvPicPr>
          <p:cNvPr id="36" name="Grafik 81">
            <a:extLst>
              <a:ext uri="{FF2B5EF4-FFF2-40B4-BE49-F238E27FC236}">
                <a16:creationId xmlns:a16="http://schemas.microsoft.com/office/drawing/2014/main" id="{6649A059-16EA-4707-A4EE-20C67B9C2491}"/>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6763103" y="4763453"/>
            <a:ext cx="2502890" cy="1668593"/>
          </a:xfrm>
          <a:prstGeom prst="rect">
            <a:avLst/>
          </a:prstGeom>
        </p:spPr>
      </p:pic>
      <p:pic>
        <p:nvPicPr>
          <p:cNvPr id="37" name="Grafik 84">
            <a:extLst>
              <a:ext uri="{FF2B5EF4-FFF2-40B4-BE49-F238E27FC236}">
                <a16:creationId xmlns:a16="http://schemas.microsoft.com/office/drawing/2014/main" id="{0B99C5F2-C503-4B4D-A379-E36812826D27}"/>
              </a:ext>
            </a:extLst>
          </p:cNvPr>
          <p:cNvPicPr>
            <a:picLocks noChangeAspect="1"/>
          </p:cNvPicPr>
          <p:nvPr/>
        </p:nvPicPr>
        <p:blipFill>
          <a:blip r:embed="rId7" cstate="screen">
            <a:extLst>
              <a:ext uri="{28A0092B-C50C-407E-A947-70E740481C1C}">
                <a14:useLocalDpi xmlns:a14="http://schemas.microsoft.com/office/drawing/2010/main"/>
              </a:ext>
            </a:extLst>
          </a:blip>
          <a:stretch/>
        </p:blipFill>
        <p:spPr bwMode="auto">
          <a:xfrm>
            <a:off x="8825643" y="782888"/>
            <a:ext cx="3271283" cy="2176549"/>
          </a:xfrm>
          <a:prstGeom prst="rect">
            <a:avLst/>
          </a:prstGeom>
        </p:spPr>
      </p:pic>
    </p:spTree>
    <p:extLst>
      <p:ext uri="{BB962C8B-B14F-4D97-AF65-F5344CB8AC3E}">
        <p14:creationId xmlns:p14="http://schemas.microsoft.com/office/powerpoint/2010/main" val="1985988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Upgrades / future constructions </a:t>
            </a:r>
          </a:p>
        </p:txBody>
      </p:sp>
      <p:sp>
        <p:nvSpPr>
          <p:cNvPr id="3" name="Content Placeholder 2"/>
          <p:cNvSpPr>
            <a:spLocks noGrp="1"/>
          </p:cNvSpPr>
          <p:nvPr>
            <p:ph idx="1"/>
          </p:nvPr>
        </p:nvSpPr>
        <p:spPr>
          <a:xfrm>
            <a:off x="623889" y="1820868"/>
            <a:ext cx="6874191" cy="3621993"/>
          </a:xfrm>
        </p:spPr>
        <p:txBody>
          <a:bodyPr/>
          <a:lstStyle/>
          <a:p>
            <a:r>
              <a:rPr lang="de-DE" b="1" dirty="0" err="1"/>
              <a:t>Smaller</a:t>
            </a:r>
            <a:r>
              <a:rPr lang="de-DE" b="1" dirty="0"/>
              <a:t> </a:t>
            </a:r>
            <a:r>
              <a:rPr lang="de-DE" b="1" dirty="0" err="1"/>
              <a:t>upgrades</a:t>
            </a:r>
            <a:r>
              <a:rPr lang="de-DE" b="1" dirty="0"/>
              <a:t> </a:t>
            </a:r>
            <a:r>
              <a:rPr lang="de-DE" dirty="0" err="1"/>
              <a:t>during</a:t>
            </a:r>
            <a:r>
              <a:rPr lang="de-DE" dirty="0"/>
              <a:t> </a:t>
            </a:r>
            <a:r>
              <a:rPr lang="de-DE" dirty="0" err="1"/>
              <a:t>operation</a:t>
            </a:r>
            <a:endParaRPr lang="de-DE" dirty="0"/>
          </a:p>
          <a:p>
            <a:pPr lvl="1"/>
            <a:r>
              <a:rPr lang="de-DE" dirty="0" err="1"/>
              <a:t>Example</a:t>
            </a:r>
            <a:r>
              <a:rPr lang="de-DE" dirty="0"/>
              <a:t>: </a:t>
            </a:r>
            <a:r>
              <a:rPr lang="de-DE" dirty="0" err="1"/>
              <a:t>gated</a:t>
            </a:r>
            <a:r>
              <a:rPr lang="de-DE" dirty="0"/>
              <a:t> </a:t>
            </a:r>
            <a:r>
              <a:rPr lang="de-DE" dirty="0" err="1"/>
              <a:t>cameras</a:t>
            </a:r>
            <a:r>
              <a:rPr lang="de-DE" dirty="0"/>
              <a:t> </a:t>
            </a:r>
            <a:r>
              <a:rPr lang="de-DE" dirty="0" err="1"/>
              <a:t>for</a:t>
            </a:r>
            <a:r>
              <a:rPr lang="de-DE" dirty="0"/>
              <a:t> </a:t>
            </a:r>
            <a:r>
              <a:rPr lang="de-DE" dirty="0" err="1"/>
              <a:t>the</a:t>
            </a:r>
            <a:r>
              <a:rPr lang="de-DE" dirty="0"/>
              <a:t> </a:t>
            </a:r>
            <a:r>
              <a:rPr lang="de-DE" dirty="0" err="1"/>
              <a:t>imagers</a:t>
            </a:r>
            <a:endParaRPr lang="de-DE" dirty="0"/>
          </a:p>
          <a:p>
            <a:r>
              <a:rPr lang="de-DE" dirty="0"/>
              <a:t>Mid-term (~ 2030): </a:t>
            </a:r>
            <a:br>
              <a:rPr lang="de-DE" dirty="0"/>
            </a:br>
            <a:r>
              <a:rPr lang="de-DE" b="1" dirty="0" err="1"/>
              <a:t>fill</a:t>
            </a:r>
            <a:r>
              <a:rPr lang="de-DE" b="1" dirty="0"/>
              <a:t> </a:t>
            </a:r>
            <a:r>
              <a:rPr lang="de-DE" b="1" dirty="0" err="1"/>
              <a:t>the</a:t>
            </a:r>
            <a:r>
              <a:rPr lang="de-DE" b="1" dirty="0"/>
              <a:t> </a:t>
            </a:r>
            <a:r>
              <a:rPr lang="de-DE" b="1" dirty="0" err="1"/>
              <a:t>empty</a:t>
            </a:r>
            <a:r>
              <a:rPr lang="de-DE" b="1" dirty="0"/>
              <a:t> </a:t>
            </a:r>
            <a:r>
              <a:rPr lang="de-DE" b="1" dirty="0" err="1"/>
              <a:t>tunnels</a:t>
            </a:r>
            <a:r>
              <a:rPr lang="de-DE" b="1" dirty="0"/>
              <a:t> </a:t>
            </a:r>
            <a:r>
              <a:rPr lang="de-DE" dirty="0"/>
              <a:t>(SASE4+5)</a:t>
            </a:r>
            <a:endParaRPr lang="en-US" dirty="0"/>
          </a:p>
          <a:p>
            <a:pPr lvl="1"/>
            <a:r>
              <a:rPr lang="de-DE" dirty="0"/>
              <a:t>Investment ~2/3 </a:t>
            </a:r>
            <a:r>
              <a:rPr lang="de-DE" dirty="0" err="1"/>
              <a:t>of</a:t>
            </a:r>
            <a:r>
              <a:rPr lang="de-DE" dirty="0"/>
              <a:t> original </a:t>
            </a:r>
            <a:r>
              <a:rPr lang="de-DE" dirty="0" err="1"/>
              <a:t>photon</a:t>
            </a:r>
            <a:r>
              <a:rPr lang="de-DE" dirty="0"/>
              <a:t> </a:t>
            </a:r>
            <a:r>
              <a:rPr lang="de-DE" dirty="0" err="1"/>
              <a:t>systems</a:t>
            </a:r>
            <a:r>
              <a:rPr lang="de-DE" dirty="0"/>
              <a:t> </a:t>
            </a:r>
            <a:r>
              <a:rPr lang="de-DE" dirty="0" err="1"/>
              <a:t>budget</a:t>
            </a:r>
            <a:br>
              <a:rPr lang="de-DE" dirty="0"/>
            </a:br>
            <a:r>
              <a:rPr lang="de-DE" dirty="0"/>
              <a:t>(e.g. ~ 5 M€ </a:t>
            </a:r>
            <a:r>
              <a:rPr lang="de-DE" dirty="0" err="1"/>
              <a:t>for</a:t>
            </a:r>
            <a:r>
              <a:rPr lang="de-DE" dirty="0"/>
              <a:t> </a:t>
            </a:r>
            <a:r>
              <a:rPr lang="de-DE" dirty="0" err="1"/>
              <a:t>diagnostics</a:t>
            </a:r>
            <a:r>
              <a:rPr lang="de-DE" dirty="0"/>
              <a:t>) </a:t>
            </a:r>
          </a:p>
          <a:p>
            <a:r>
              <a:rPr lang="de-DE" dirty="0"/>
              <a:t>Long-term (beyond 2030): </a:t>
            </a:r>
            <a:br>
              <a:rPr lang="de-DE" dirty="0"/>
            </a:br>
            <a:r>
              <a:rPr lang="de-DE" b="1" dirty="0"/>
              <a:t>European XFEL II</a:t>
            </a:r>
          </a:p>
          <a:p>
            <a:pPr lvl="1"/>
            <a:r>
              <a:rPr lang="de-DE" dirty="0"/>
              <a:t>„</a:t>
            </a:r>
            <a:r>
              <a:rPr lang="de-DE" dirty="0" err="1"/>
              <a:t>cw</a:t>
            </a:r>
            <a:r>
              <a:rPr lang="de-DE" dirty="0"/>
              <a:t>“ </a:t>
            </a:r>
            <a:r>
              <a:rPr lang="de-DE" dirty="0" err="1"/>
              <a:t>operation</a:t>
            </a:r>
            <a:r>
              <a:rPr lang="de-DE" dirty="0"/>
              <a:t> (</a:t>
            </a:r>
            <a:r>
              <a:rPr lang="de-DE" dirty="0" err="1"/>
              <a:t>continuous</a:t>
            </a:r>
            <a:r>
              <a:rPr lang="de-DE" dirty="0"/>
              <a:t> beam rate)</a:t>
            </a:r>
          </a:p>
          <a:p>
            <a:pPr lvl="1"/>
            <a:r>
              <a:rPr lang="de-DE" dirty="0"/>
              <a:t>„Second </a:t>
            </a:r>
            <a:r>
              <a:rPr lang="de-DE" dirty="0" err="1"/>
              <a:t>fan</a:t>
            </a:r>
            <a:r>
              <a:rPr lang="de-DE" dirty="0"/>
              <a:t>“ </a:t>
            </a:r>
            <a:r>
              <a:rPr lang="de-DE" dirty="0" err="1"/>
              <a:t>of</a:t>
            </a:r>
            <a:r>
              <a:rPr lang="de-DE" dirty="0"/>
              <a:t> </a:t>
            </a:r>
            <a:r>
              <a:rPr lang="de-DE" dirty="0" err="1"/>
              <a:t>tunnels</a:t>
            </a:r>
            <a:r>
              <a:rPr lang="de-DE" dirty="0">
                <a:sym typeface="Wingdings" pitchFamily="2" charset="2"/>
              </a:rPr>
              <a:t> </a:t>
            </a:r>
            <a:endParaRPr lang="de-DE" dirty="0"/>
          </a:p>
        </p:txBody>
      </p:sp>
      <p:pic>
        <p:nvPicPr>
          <p:cNvPr id="10" name="Grafik 9">
            <a:extLst>
              <a:ext uri="{FF2B5EF4-FFF2-40B4-BE49-F238E27FC236}">
                <a16:creationId xmlns:a16="http://schemas.microsoft.com/office/drawing/2014/main" id="{61DEF7A5-3550-D947-B60B-5FC76F16E61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705600" y="2259780"/>
            <a:ext cx="5254752" cy="2010207"/>
          </a:xfrm>
          <a:prstGeom prst="rect">
            <a:avLst/>
          </a:prstGeom>
        </p:spPr>
      </p:pic>
      <p:sp>
        <p:nvSpPr>
          <p:cNvPr id="11" name="Ring 10">
            <a:extLst>
              <a:ext uri="{FF2B5EF4-FFF2-40B4-BE49-F238E27FC236}">
                <a16:creationId xmlns:a16="http://schemas.microsoft.com/office/drawing/2014/main" id="{64325AA6-0E53-E044-8723-B56791B79410}"/>
              </a:ext>
            </a:extLst>
          </p:cNvPr>
          <p:cNvSpPr/>
          <p:nvPr/>
        </p:nvSpPr>
        <p:spPr>
          <a:xfrm>
            <a:off x="8675913" y="2569028"/>
            <a:ext cx="3240895" cy="814644"/>
          </a:xfrm>
          <a:prstGeom prst="donut">
            <a:avLst>
              <a:gd name="adj" fmla="val 8759"/>
            </a:avLst>
          </a:prstGeom>
          <a:solidFill>
            <a:srgbClr val="FF0000"/>
          </a:solidFill>
        </p:spPr>
        <p:txBody>
          <a:bodyPr rtlCol="0" anchor="ctr">
            <a:noAutofit/>
          </a:bodyPr>
          <a:lstStyle/>
          <a:p>
            <a:pPr algn="ctr">
              <a:lnSpc>
                <a:spcPct val="113000"/>
              </a:lnSpc>
            </a:pPr>
            <a:endParaRPr lang="de-DE" sz="1400" dirty="0" err="1"/>
          </a:p>
        </p:txBody>
      </p:sp>
    </p:spTree>
    <p:extLst>
      <p:ext uri="{BB962C8B-B14F-4D97-AF65-F5344CB8AC3E}">
        <p14:creationId xmlns:p14="http://schemas.microsoft.com/office/powerpoint/2010/main" val="40043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27" presetClass="emph" presetSubtype="0" fill="remove" grpId="1" nodeType="afterEffect">
                                  <p:stCondLst>
                                    <p:cond delay="0"/>
                                  </p:stCondLst>
                                  <p:childTnLst>
                                    <p:animClr clrSpc="rgb" dir="cw">
                                      <p:cBhvr override="childStyle">
                                        <p:cTn id="9" dur="250" autoRev="1" fill="remove"/>
                                        <p:tgtEl>
                                          <p:spTgt spid="11"/>
                                        </p:tgtEl>
                                        <p:attrNameLst>
                                          <p:attrName>style.color</p:attrName>
                                        </p:attrNameLst>
                                      </p:cBhvr>
                                      <p:to>
                                        <a:schemeClr val="bg1"/>
                                      </p:to>
                                    </p:animClr>
                                    <p:animClr clrSpc="rgb" dir="cw">
                                      <p:cBhvr>
                                        <p:cTn id="10" dur="250" autoRev="1" fill="remove"/>
                                        <p:tgtEl>
                                          <p:spTgt spid="11"/>
                                        </p:tgtEl>
                                        <p:attrNameLst>
                                          <p:attrName>fillcolor</p:attrName>
                                        </p:attrNameLst>
                                      </p:cBhvr>
                                      <p:to>
                                        <a:schemeClr val="bg1"/>
                                      </p:to>
                                    </p:animClr>
                                    <p:set>
                                      <p:cBhvr>
                                        <p:cTn id="11" dur="250" autoRev="1" fill="remove"/>
                                        <p:tgtEl>
                                          <p:spTgt spid="11"/>
                                        </p:tgtEl>
                                        <p:attrNameLst>
                                          <p:attrName>fill.type</p:attrName>
                                        </p:attrNameLst>
                                      </p:cBhvr>
                                      <p:to>
                                        <p:strVal val="solid"/>
                                      </p:to>
                                    </p:set>
                                    <p:set>
                                      <p:cBhvr>
                                        <p:cTn id="12" dur="250" autoRev="1" fill="remove"/>
                                        <p:tgtEl>
                                          <p:spTgt spid="11"/>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Upgrades / future constructions </a:t>
            </a:r>
          </a:p>
        </p:txBody>
      </p:sp>
      <p:grpSp>
        <p:nvGrpSpPr>
          <p:cNvPr id="5" name="Group 7">
            <a:extLst>
              <a:ext uri="{FF2B5EF4-FFF2-40B4-BE49-F238E27FC236}">
                <a16:creationId xmlns:a16="http://schemas.microsoft.com/office/drawing/2014/main" id="{D927B80B-0E56-B142-B75B-27976AD1DFB6}"/>
              </a:ext>
            </a:extLst>
          </p:cNvPr>
          <p:cNvGrpSpPr>
            <a:grpSpLocks noChangeAspect="1"/>
          </p:cNvGrpSpPr>
          <p:nvPr/>
        </p:nvGrpSpPr>
        <p:grpSpPr>
          <a:xfrm>
            <a:off x="510948" y="1456196"/>
            <a:ext cx="11450014" cy="4827013"/>
            <a:chOff x="961000" y="2013735"/>
            <a:chExt cx="9456253" cy="3986499"/>
          </a:xfrm>
          <a:solidFill>
            <a:schemeClr val="bg1"/>
          </a:solidFill>
        </p:grpSpPr>
        <p:sp>
          <p:nvSpPr>
            <p:cNvPr id="6" name="Rectangle 1">
              <a:extLst>
                <a:ext uri="{FF2B5EF4-FFF2-40B4-BE49-F238E27FC236}">
                  <a16:creationId xmlns:a16="http://schemas.microsoft.com/office/drawing/2014/main" id="{0C789F48-6578-6442-A6C3-6E0ABD97F9C0}"/>
                </a:ext>
              </a:extLst>
            </p:cNvPr>
            <p:cNvSpPr/>
            <p:nvPr/>
          </p:nvSpPr>
          <p:spPr>
            <a:xfrm>
              <a:off x="2599362" y="2013735"/>
              <a:ext cx="6185042" cy="1037690"/>
            </a:xfrm>
            <a:prstGeom prst="rect">
              <a:avLst/>
            </a:prstGeom>
            <a:grpFill/>
          </p:spPr>
          <p:txBody>
            <a:bodyPr rtlCol="0" anchor="ctr">
              <a:noAutofit/>
            </a:bodyPr>
            <a:lstStyle/>
            <a:p>
              <a:pPr algn="ctr">
                <a:lnSpc>
                  <a:spcPct val="113000"/>
                </a:lnSpc>
              </a:pPr>
              <a:endParaRPr lang="de-DE" sz="1400" dirty="0" err="1"/>
            </a:p>
          </p:txBody>
        </p:sp>
        <p:grpSp>
          <p:nvGrpSpPr>
            <p:cNvPr id="7" name="Group 4">
              <a:extLst>
                <a:ext uri="{FF2B5EF4-FFF2-40B4-BE49-F238E27FC236}">
                  <a16:creationId xmlns:a16="http://schemas.microsoft.com/office/drawing/2014/main" id="{373D841E-234A-A74D-8686-D8D0C3E0600C}"/>
                </a:ext>
              </a:extLst>
            </p:cNvPr>
            <p:cNvGrpSpPr/>
            <p:nvPr/>
          </p:nvGrpSpPr>
          <p:grpSpPr>
            <a:xfrm>
              <a:off x="961000" y="2597495"/>
              <a:ext cx="9456253" cy="3402739"/>
              <a:chOff x="1195764" y="4719744"/>
              <a:chExt cx="6773594" cy="1800664"/>
            </a:xfrm>
            <a:grpFill/>
          </p:grpSpPr>
          <p:pic>
            <p:nvPicPr>
              <p:cNvPr id="8" name="Picture 3">
                <a:extLst>
                  <a:ext uri="{FF2B5EF4-FFF2-40B4-BE49-F238E27FC236}">
                    <a16:creationId xmlns:a16="http://schemas.microsoft.com/office/drawing/2014/main" id="{8E23D061-19A6-4D42-9593-DFE3AA74123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254" t="11790" r="14913" b="44700"/>
              <a:stretch/>
            </p:blipFill>
            <p:spPr bwMode="auto">
              <a:xfrm>
                <a:off x="1195764" y="4719744"/>
                <a:ext cx="6773594" cy="180066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Freeform 6">
                <a:extLst>
                  <a:ext uri="{FF2B5EF4-FFF2-40B4-BE49-F238E27FC236}">
                    <a16:creationId xmlns:a16="http://schemas.microsoft.com/office/drawing/2014/main" id="{36147C1D-894E-2549-9E4B-6BDA60423EA6}"/>
                  </a:ext>
                </a:extLst>
              </p:cNvPr>
              <p:cNvSpPr/>
              <p:nvPr/>
            </p:nvSpPr>
            <p:spPr bwMode="auto">
              <a:xfrm>
                <a:off x="1519311" y="4768948"/>
                <a:ext cx="5894363" cy="1055077"/>
              </a:xfrm>
              <a:custGeom>
                <a:avLst/>
                <a:gdLst>
                  <a:gd name="connsiteX0" fmla="*/ 0 w 5894363"/>
                  <a:gd name="connsiteY0" fmla="*/ 400929 h 1055077"/>
                  <a:gd name="connsiteX1" fmla="*/ 970671 w 5894363"/>
                  <a:gd name="connsiteY1" fmla="*/ 0 h 1055077"/>
                  <a:gd name="connsiteX2" fmla="*/ 1892104 w 5894363"/>
                  <a:gd name="connsiteY2" fmla="*/ 91440 h 1055077"/>
                  <a:gd name="connsiteX3" fmla="*/ 2004646 w 5894363"/>
                  <a:gd name="connsiteY3" fmla="*/ 386861 h 1055077"/>
                  <a:gd name="connsiteX4" fmla="*/ 2778369 w 5894363"/>
                  <a:gd name="connsiteY4" fmla="*/ 478301 h 1055077"/>
                  <a:gd name="connsiteX5" fmla="*/ 2862775 w 5894363"/>
                  <a:gd name="connsiteY5" fmla="*/ 590843 h 1055077"/>
                  <a:gd name="connsiteX6" fmla="*/ 5894363 w 5894363"/>
                  <a:gd name="connsiteY6" fmla="*/ 956603 h 1055077"/>
                  <a:gd name="connsiteX7" fmla="*/ 5690381 w 5894363"/>
                  <a:gd name="connsiteY7" fmla="*/ 1055077 h 1055077"/>
                  <a:gd name="connsiteX8" fmla="*/ 3636498 w 5894363"/>
                  <a:gd name="connsiteY8" fmla="*/ 935501 h 1055077"/>
                  <a:gd name="connsiteX9" fmla="*/ 1793631 w 5894363"/>
                  <a:gd name="connsiteY9" fmla="*/ 815926 h 1055077"/>
                  <a:gd name="connsiteX10" fmla="*/ 281354 w 5894363"/>
                  <a:gd name="connsiteY10" fmla="*/ 851095 h 1055077"/>
                  <a:gd name="connsiteX11" fmla="*/ 0 w 5894363"/>
                  <a:gd name="connsiteY11" fmla="*/ 400929 h 10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4363" h="1055077">
                    <a:moveTo>
                      <a:pt x="0" y="400929"/>
                    </a:moveTo>
                    <a:lnTo>
                      <a:pt x="970671" y="0"/>
                    </a:lnTo>
                    <a:lnTo>
                      <a:pt x="1892104" y="91440"/>
                    </a:lnTo>
                    <a:lnTo>
                      <a:pt x="2004646" y="386861"/>
                    </a:lnTo>
                    <a:lnTo>
                      <a:pt x="2778369" y="478301"/>
                    </a:lnTo>
                    <a:lnTo>
                      <a:pt x="2862775" y="590843"/>
                    </a:lnTo>
                    <a:lnTo>
                      <a:pt x="5894363" y="956603"/>
                    </a:lnTo>
                    <a:lnTo>
                      <a:pt x="5690381" y="1055077"/>
                    </a:lnTo>
                    <a:lnTo>
                      <a:pt x="3636498" y="935501"/>
                    </a:lnTo>
                    <a:lnTo>
                      <a:pt x="1793631" y="815926"/>
                    </a:lnTo>
                    <a:lnTo>
                      <a:pt x="281354" y="851095"/>
                    </a:lnTo>
                    <a:lnTo>
                      <a:pt x="0" y="400929"/>
                    </a:lnTo>
                    <a:close/>
                  </a:path>
                </a:pathLst>
              </a:custGeom>
              <a:grpFill/>
              <a:ln w="57150" cap="flat" cmpd="sng" algn="ctr">
                <a:solidFill>
                  <a:srgbClr val="FD930A"/>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
                    <a:srgbClr val="F8B323"/>
                  </a:buClr>
                  <a:buSzTx/>
                  <a:buFont typeface="Wingdings" pitchFamily="2" charset="2"/>
                  <a:buNone/>
                  <a:tabLst/>
                </a:pPr>
                <a:endParaRPr kumimoji="0" lang="en-US" sz="900" b="1" i="0" u="none" strike="noStrike" cap="none" normalizeH="0" baseline="0">
                  <a:ln>
                    <a:noFill/>
                  </a:ln>
                  <a:solidFill>
                    <a:schemeClr val="tx1"/>
                  </a:solidFill>
                  <a:effectLst/>
                  <a:latin typeface="Arial" charset="0"/>
                  <a:ea typeface="ＭＳ Ｐゴシック" pitchFamily="116" charset="-128"/>
                </a:endParaRPr>
              </a:p>
            </p:txBody>
          </p:sp>
        </p:grpSp>
      </p:grpSp>
      <p:sp>
        <p:nvSpPr>
          <p:cNvPr id="4" name="Textfeld 3">
            <a:extLst>
              <a:ext uri="{FF2B5EF4-FFF2-40B4-BE49-F238E27FC236}">
                <a16:creationId xmlns:a16="http://schemas.microsoft.com/office/drawing/2014/main" id="{4382D515-6F66-59CF-FE33-6BB574773672}"/>
              </a:ext>
            </a:extLst>
          </p:cNvPr>
          <p:cNvSpPr txBox="1"/>
          <p:nvPr/>
        </p:nvSpPr>
        <p:spPr>
          <a:xfrm>
            <a:off x="2209800" y="3198271"/>
            <a:ext cx="1763486" cy="369332"/>
          </a:xfrm>
          <a:prstGeom prst="rect">
            <a:avLst/>
          </a:prstGeom>
          <a:noFill/>
        </p:spPr>
        <p:txBody>
          <a:bodyPr wrap="square">
            <a:spAutoFit/>
          </a:bodyPr>
          <a:lstStyle/>
          <a:p>
            <a:r>
              <a:rPr lang="de-DE" b="1" dirty="0"/>
              <a:t>„Second </a:t>
            </a:r>
            <a:r>
              <a:rPr lang="de-DE" b="1" dirty="0" err="1"/>
              <a:t>fan</a:t>
            </a:r>
            <a:r>
              <a:rPr lang="de-DE" b="1" dirty="0"/>
              <a:t>“</a:t>
            </a:r>
            <a:endParaRPr lang="de-DE" b="1"/>
          </a:p>
        </p:txBody>
      </p:sp>
    </p:spTree>
    <p:extLst>
      <p:ext uri="{BB962C8B-B14F-4D97-AF65-F5344CB8AC3E}">
        <p14:creationId xmlns:p14="http://schemas.microsoft.com/office/powerpoint/2010/main" val="2322143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Upgrades / future constructions </a:t>
            </a:r>
          </a:p>
        </p:txBody>
      </p:sp>
      <p:grpSp>
        <p:nvGrpSpPr>
          <p:cNvPr id="5" name="Group 7">
            <a:extLst>
              <a:ext uri="{FF2B5EF4-FFF2-40B4-BE49-F238E27FC236}">
                <a16:creationId xmlns:a16="http://schemas.microsoft.com/office/drawing/2014/main" id="{D927B80B-0E56-B142-B75B-27976AD1DFB6}"/>
              </a:ext>
            </a:extLst>
          </p:cNvPr>
          <p:cNvGrpSpPr>
            <a:grpSpLocks noChangeAspect="1"/>
          </p:cNvGrpSpPr>
          <p:nvPr/>
        </p:nvGrpSpPr>
        <p:grpSpPr>
          <a:xfrm>
            <a:off x="516255" y="1456196"/>
            <a:ext cx="11450014" cy="4827013"/>
            <a:chOff x="961000" y="2013735"/>
            <a:chExt cx="9456253" cy="3986499"/>
          </a:xfrm>
          <a:noFill/>
        </p:grpSpPr>
        <p:sp>
          <p:nvSpPr>
            <p:cNvPr id="6" name="Rectangle 1">
              <a:extLst>
                <a:ext uri="{FF2B5EF4-FFF2-40B4-BE49-F238E27FC236}">
                  <a16:creationId xmlns:a16="http://schemas.microsoft.com/office/drawing/2014/main" id="{0C789F48-6578-6442-A6C3-6E0ABD97F9C0}"/>
                </a:ext>
              </a:extLst>
            </p:cNvPr>
            <p:cNvSpPr/>
            <p:nvPr/>
          </p:nvSpPr>
          <p:spPr>
            <a:xfrm>
              <a:off x="2599362" y="2013735"/>
              <a:ext cx="6185042" cy="1037690"/>
            </a:xfrm>
            <a:prstGeom prst="rect">
              <a:avLst/>
            </a:prstGeom>
            <a:grpFill/>
          </p:spPr>
          <p:txBody>
            <a:bodyPr rtlCol="0" anchor="ctr">
              <a:noAutofit/>
            </a:bodyPr>
            <a:lstStyle/>
            <a:p>
              <a:pPr algn="ctr">
                <a:lnSpc>
                  <a:spcPct val="113000"/>
                </a:lnSpc>
              </a:pPr>
              <a:endParaRPr lang="de-DE" sz="1400" dirty="0" err="1"/>
            </a:p>
          </p:txBody>
        </p:sp>
        <p:grpSp>
          <p:nvGrpSpPr>
            <p:cNvPr id="7" name="Group 4">
              <a:extLst>
                <a:ext uri="{FF2B5EF4-FFF2-40B4-BE49-F238E27FC236}">
                  <a16:creationId xmlns:a16="http://schemas.microsoft.com/office/drawing/2014/main" id="{373D841E-234A-A74D-8686-D8D0C3E0600C}"/>
                </a:ext>
              </a:extLst>
            </p:cNvPr>
            <p:cNvGrpSpPr/>
            <p:nvPr/>
          </p:nvGrpSpPr>
          <p:grpSpPr>
            <a:xfrm>
              <a:off x="961000" y="2597495"/>
              <a:ext cx="9456253" cy="3402739"/>
              <a:chOff x="1195764" y="4719744"/>
              <a:chExt cx="6773594" cy="1800664"/>
            </a:xfrm>
            <a:grpFill/>
          </p:grpSpPr>
          <p:pic>
            <p:nvPicPr>
              <p:cNvPr id="8" name="Picture 3">
                <a:extLst>
                  <a:ext uri="{FF2B5EF4-FFF2-40B4-BE49-F238E27FC236}">
                    <a16:creationId xmlns:a16="http://schemas.microsoft.com/office/drawing/2014/main" id="{8E23D061-19A6-4D42-9593-DFE3AA74123E}"/>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7254" t="11790" r="14913" b="44700"/>
              <a:stretch/>
            </p:blipFill>
            <p:spPr bwMode="auto">
              <a:xfrm>
                <a:off x="1195764" y="4719744"/>
                <a:ext cx="6773594" cy="1800664"/>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 name="Freeform 6">
                <a:extLst>
                  <a:ext uri="{FF2B5EF4-FFF2-40B4-BE49-F238E27FC236}">
                    <a16:creationId xmlns:a16="http://schemas.microsoft.com/office/drawing/2014/main" id="{36147C1D-894E-2549-9E4B-6BDA60423EA6}"/>
                  </a:ext>
                </a:extLst>
              </p:cNvPr>
              <p:cNvSpPr/>
              <p:nvPr/>
            </p:nvSpPr>
            <p:spPr bwMode="auto">
              <a:xfrm>
                <a:off x="1519311" y="4768948"/>
                <a:ext cx="5894363" cy="1055077"/>
              </a:xfrm>
              <a:custGeom>
                <a:avLst/>
                <a:gdLst>
                  <a:gd name="connsiteX0" fmla="*/ 0 w 5894363"/>
                  <a:gd name="connsiteY0" fmla="*/ 400929 h 1055077"/>
                  <a:gd name="connsiteX1" fmla="*/ 970671 w 5894363"/>
                  <a:gd name="connsiteY1" fmla="*/ 0 h 1055077"/>
                  <a:gd name="connsiteX2" fmla="*/ 1892104 w 5894363"/>
                  <a:gd name="connsiteY2" fmla="*/ 91440 h 1055077"/>
                  <a:gd name="connsiteX3" fmla="*/ 2004646 w 5894363"/>
                  <a:gd name="connsiteY3" fmla="*/ 386861 h 1055077"/>
                  <a:gd name="connsiteX4" fmla="*/ 2778369 w 5894363"/>
                  <a:gd name="connsiteY4" fmla="*/ 478301 h 1055077"/>
                  <a:gd name="connsiteX5" fmla="*/ 2862775 w 5894363"/>
                  <a:gd name="connsiteY5" fmla="*/ 590843 h 1055077"/>
                  <a:gd name="connsiteX6" fmla="*/ 5894363 w 5894363"/>
                  <a:gd name="connsiteY6" fmla="*/ 956603 h 1055077"/>
                  <a:gd name="connsiteX7" fmla="*/ 5690381 w 5894363"/>
                  <a:gd name="connsiteY7" fmla="*/ 1055077 h 1055077"/>
                  <a:gd name="connsiteX8" fmla="*/ 3636498 w 5894363"/>
                  <a:gd name="connsiteY8" fmla="*/ 935501 h 1055077"/>
                  <a:gd name="connsiteX9" fmla="*/ 1793631 w 5894363"/>
                  <a:gd name="connsiteY9" fmla="*/ 815926 h 1055077"/>
                  <a:gd name="connsiteX10" fmla="*/ 281354 w 5894363"/>
                  <a:gd name="connsiteY10" fmla="*/ 851095 h 1055077"/>
                  <a:gd name="connsiteX11" fmla="*/ 0 w 5894363"/>
                  <a:gd name="connsiteY11" fmla="*/ 400929 h 10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94363" h="1055077">
                    <a:moveTo>
                      <a:pt x="0" y="400929"/>
                    </a:moveTo>
                    <a:lnTo>
                      <a:pt x="970671" y="0"/>
                    </a:lnTo>
                    <a:lnTo>
                      <a:pt x="1892104" y="91440"/>
                    </a:lnTo>
                    <a:lnTo>
                      <a:pt x="2004646" y="386861"/>
                    </a:lnTo>
                    <a:lnTo>
                      <a:pt x="2778369" y="478301"/>
                    </a:lnTo>
                    <a:lnTo>
                      <a:pt x="2862775" y="590843"/>
                    </a:lnTo>
                    <a:lnTo>
                      <a:pt x="5894363" y="956603"/>
                    </a:lnTo>
                    <a:lnTo>
                      <a:pt x="5690381" y="1055077"/>
                    </a:lnTo>
                    <a:lnTo>
                      <a:pt x="3636498" y="935501"/>
                    </a:lnTo>
                    <a:lnTo>
                      <a:pt x="1793631" y="815926"/>
                    </a:lnTo>
                    <a:lnTo>
                      <a:pt x="281354" y="851095"/>
                    </a:lnTo>
                    <a:lnTo>
                      <a:pt x="0" y="400929"/>
                    </a:lnTo>
                    <a:close/>
                  </a:path>
                </a:pathLst>
              </a:custGeom>
              <a:grpFill/>
              <a:ln w="57150" cap="flat" cmpd="sng" algn="ctr">
                <a:solidFill>
                  <a:srgbClr val="FD930A"/>
                </a:solidFill>
                <a:prstDash val="sysDot"/>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ctr" defTabSz="914400" rtl="0" eaLnBrk="1" fontAlgn="base" latinLnBrk="0" hangingPunct="1">
                  <a:lnSpc>
                    <a:spcPct val="100000"/>
                  </a:lnSpc>
                  <a:spcBef>
                    <a:spcPct val="20000"/>
                  </a:spcBef>
                  <a:spcAft>
                    <a:spcPct val="0"/>
                  </a:spcAft>
                  <a:buClr>
                    <a:srgbClr val="F8B323"/>
                  </a:buClr>
                  <a:buSzTx/>
                  <a:buFont typeface="Wingdings" pitchFamily="2" charset="2"/>
                  <a:buNone/>
                  <a:tabLst/>
                </a:pPr>
                <a:endParaRPr kumimoji="0" lang="en-US" sz="900" b="1" i="0" u="none" strike="noStrike" cap="none" normalizeH="0" baseline="0">
                  <a:ln>
                    <a:noFill/>
                  </a:ln>
                  <a:solidFill>
                    <a:schemeClr val="tx1"/>
                  </a:solidFill>
                  <a:effectLst/>
                  <a:latin typeface="Arial" charset="0"/>
                  <a:ea typeface="ＭＳ Ｐゴシック" pitchFamily="116" charset="-128"/>
                </a:endParaRPr>
              </a:p>
            </p:txBody>
          </p:sp>
        </p:grpSp>
      </p:grpSp>
    </p:spTree>
    <p:extLst>
      <p:ext uri="{BB962C8B-B14F-4D97-AF65-F5344CB8AC3E}">
        <p14:creationId xmlns:p14="http://schemas.microsoft.com/office/powerpoint/2010/main" val="6736558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11E1-3FFF-4273-965C-50D3D0415D77}"/>
              </a:ext>
            </a:extLst>
          </p:cNvPr>
          <p:cNvSpPr>
            <a:spLocks noGrp="1"/>
          </p:cNvSpPr>
          <p:nvPr>
            <p:ph type="title"/>
          </p:nvPr>
        </p:nvSpPr>
        <p:spPr/>
        <p:txBody>
          <a:bodyPr/>
          <a:lstStyle/>
          <a:p>
            <a:r>
              <a:rPr lang="de-DE" dirty="0" err="1"/>
              <a:t>Our</a:t>
            </a:r>
            <a:r>
              <a:rPr lang="de-DE" dirty="0"/>
              <a:t> </a:t>
            </a:r>
            <a:r>
              <a:rPr lang="de-DE" dirty="0" err="1"/>
              <a:t>values</a:t>
            </a:r>
            <a:endParaRPr lang="en-US" dirty="0"/>
          </a:p>
        </p:txBody>
      </p:sp>
      <p:pic>
        <p:nvPicPr>
          <p:cNvPr id="4" name="Grafik 41">
            <a:extLst>
              <a:ext uri="{FF2B5EF4-FFF2-40B4-BE49-F238E27FC236}">
                <a16:creationId xmlns:a16="http://schemas.microsoft.com/office/drawing/2014/main" id="{2BC0F6C8-CB05-4EDC-A819-62E9702B86AC}"/>
              </a:ext>
            </a:extLst>
          </p:cNvPr>
          <p:cNvPicPr>
            <a:picLocks noChangeAspect="1"/>
          </p:cNvPicPr>
          <p:nvPr/>
        </p:nvPicPr>
        <p:blipFill>
          <a:blip r:embed="rId2"/>
          <a:stretch/>
        </p:blipFill>
        <p:spPr bwMode="auto">
          <a:xfrm>
            <a:off x="2598181" y="353143"/>
            <a:ext cx="1766001" cy="1616974"/>
          </a:xfrm>
          <a:prstGeom prst="rect">
            <a:avLst/>
          </a:prstGeom>
        </p:spPr>
      </p:pic>
      <p:pic>
        <p:nvPicPr>
          <p:cNvPr id="5" name="Grafik 5">
            <a:extLst>
              <a:ext uri="{FF2B5EF4-FFF2-40B4-BE49-F238E27FC236}">
                <a16:creationId xmlns:a16="http://schemas.microsoft.com/office/drawing/2014/main" id="{36C732A8-E2E7-43AB-B465-D147349CCBB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5328458" y="2130670"/>
            <a:ext cx="5611092" cy="4049444"/>
          </a:xfrm>
          <a:prstGeom prst="rect">
            <a:avLst/>
          </a:prstGeom>
        </p:spPr>
      </p:pic>
      <p:pic>
        <p:nvPicPr>
          <p:cNvPr id="6" name="Grafik 42">
            <a:extLst>
              <a:ext uri="{FF2B5EF4-FFF2-40B4-BE49-F238E27FC236}">
                <a16:creationId xmlns:a16="http://schemas.microsoft.com/office/drawing/2014/main" id="{B6C95F26-F2D4-492E-B074-754A9EB5492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623885" y="2130670"/>
            <a:ext cx="4687947" cy="4044979"/>
          </a:xfrm>
          <a:prstGeom prst="rect">
            <a:avLst/>
          </a:prstGeom>
        </p:spPr>
      </p:pic>
    </p:spTree>
    <p:extLst>
      <p:ext uri="{BB962C8B-B14F-4D97-AF65-F5344CB8AC3E}">
        <p14:creationId xmlns:p14="http://schemas.microsoft.com/office/powerpoint/2010/main" val="42710116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8888-B4DD-4FBB-9F55-CEB92EAC1DF9}"/>
              </a:ext>
            </a:extLst>
          </p:cNvPr>
          <p:cNvSpPr>
            <a:spLocks noGrp="1"/>
          </p:cNvSpPr>
          <p:nvPr>
            <p:ph type="title"/>
          </p:nvPr>
        </p:nvSpPr>
        <p:spPr/>
        <p:txBody>
          <a:bodyPr/>
          <a:lstStyle/>
          <a:p>
            <a:r>
              <a:rPr lang="de-DE" dirty="0"/>
              <a:t>European XFEL Mission and Vision</a:t>
            </a:r>
            <a:endParaRPr lang="en-US" dirty="0"/>
          </a:p>
        </p:txBody>
      </p:sp>
      <p:sp>
        <p:nvSpPr>
          <p:cNvPr id="3" name="Content Placeholder 2">
            <a:extLst>
              <a:ext uri="{FF2B5EF4-FFF2-40B4-BE49-F238E27FC236}">
                <a16:creationId xmlns:a16="http://schemas.microsoft.com/office/drawing/2014/main" id="{65DA1046-D533-4971-A2DF-E9B3988ECC6D}"/>
              </a:ext>
            </a:extLst>
          </p:cNvPr>
          <p:cNvSpPr>
            <a:spLocks noGrp="1"/>
          </p:cNvSpPr>
          <p:nvPr>
            <p:ph idx="1"/>
          </p:nvPr>
        </p:nvSpPr>
        <p:spPr/>
        <p:txBody>
          <a:bodyPr/>
          <a:lstStyle/>
          <a:p>
            <a:pPr marL="0" indent="0">
              <a:buNone/>
            </a:pPr>
            <a:r>
              <a:rPr lang="en-US" b="1" dirty="0"/>
              <a:t>Mission</a:t>
            </a:r>
          </a:p>
          <a:p>
            <a:pPr marL="0" indent="0">
              <a:buNone/>
            </a:pPr>
            <a:r>
              <a:rPr lang="en-US" dirty="0"/>
              <a:t>European XFEL offers ultrashort X-ray pulses of outstanding spatial coherence and spectral brilliance. In collaboration with international user communities, especially from our shareholder countries, we perform world-class experiments for a broad range of scientific applications. By creating research opportunities, developing novel scientific methods, and pioneering beyond state-of-the-art technologies, we strengthen the competitiveness of European science. As a culturally diverse workforce with a collaborative spirit we place user support, research and knowledge transfer at the core of our mission.</a:t>
            </a:r>
          </a:p>
          <a:p>
            <a:pPr marL="0" indent="0">
              <a:buNone/>
            </a:pPr>
            <a:r>
              <a:rPr lang="en-US" b="1" dirty="0"/>
              <a:t>Vision</a:t>
            </a:r>
          </a:p>
          <a:p>
            <a:pPr marL="0" indent="0">
              <a:buNone/>
            </a:pPr>
            <a:r>
              <a:rPr lang="en-US" dirty="0"/>
              <a:t>European XFEL provides the international scientific community a world-leading research facility for pushing forward the frontiers of scientific knowledge, opening new scientific avenues, and enable us to solve major societal challenges.</a:t>
            </a:r>
          </a:p>
          <a:p>
            <a:endParaRPr lang="en-US" dirty="0"/>
          </a:p>
        </p:txBody>
      </p:sp>
    </p:spTree>
    <p:extLst>
      <p:ext uri="{BB962C8B-B14F-4D97-AF65-F5344CB8AC3E}">
        <p14:creationId xmlns:p14="http://schemas.microsoft.com/office/powerpoint/2010/main" val="2554798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990CD-6170-418A-B5C8-56653722ED78}"/>
              </a:ext>
            </a:extLst>
          </p:cNvPr>
          <p:cNvSpPr>
            <a:spLocks noGrp="1"/>
          </p:cNvSpPr>
          <p:nvPr>
            <p:ph type="title"/>
          </p:nvPr>
        </p:nvSpPr>
        <p:spPr/>
        <p:txBody>
          <a:bodyPr/>
          <a:lstStyle/>
          <a:p>
            <a:r>
              <a:rPr lang="de-DE" dirty="0"/>
              <a:t>Construction </a:t>
            </a:r>
            <a:r>
              <a:rPr lang="de-DE" dirty="0" err="1"/>
              <a:t>of</a:t>
            </a:r>
            <a:r>
              <a:rPr lang="de-DE" dirty="0"/>
              <a:t> European XFEL</a:t>
            </a:r>
          </a:p>
        </p:txBody>
      </p:sp>
      <p:sp>
        <p:nvSpPr>
          <p:cNvPr id="4" name="Rechteck 38">
            <a:extLst>
              <a:ext uri="{FF2B5EF4-FFF2-40B4-BE49-F238E27FC236}">
                <a16:creationId xmlns:a16="http://schemas.microsoft.com/office/drawing/2014/main" id="{1D87C958-5B63-4539-AB50-7A2B1E5E2EB8}"/>
              </a:ext>
            </a:extLst>
          </p:cNvPr>
          <p:cNvSpPr/>
          <p:nvPr/>
        </p:nvSpPr>
        <p:spPr bwMode="auto">
          <a:xfrm>
            <a:off x="598754" y="3659572"/>
            <a:ext cx="1153766" cy="284016"/>
          </a:xfrm>
          <a:prstGeom prst="rect">
            <a:avLst/>
          </a:prstGeom>
          <a:solidFill>
            <a:sysClr val="window" lastClr="FFFFFF">
              <a:lumMod val="85000"/>
            </a:sysClr>
          </a:solidFill>
          <a:ln w="12700" cap="flat" cmpd="sng" algn="ctr">
            <a:no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5" name="Rechteck 40">
            <a:extLst>
              <a:ext uri="{FF2B5EF4-FFF2-40B4-BE49-F238E27FC236}">
                <a16:creationId xmlns:a16="http://schemas.microsoft.com/office/drawing/2014/main" id="{DC8DD560-8BC6-43F1-A3CF-97C167BC6A13}"/>
              </a:ext>
            </a:extLst>
          </p:cNvPr>
          <p:cNvSpPr/>
          <p:nvPr/>
        </p:nvSpPr>
        <p:spPr bwMode="auto">
          <a:xfrm>
            <a:off x="4243636" y="3660517"/>
            <a:ext cx="2510967" cy="290151"/>
          </a:xfrm>
          <a:prstGeom prst="rect">
            <a:avLst/>
          </a:prstGeom>
          <a:solidFill>
            <a:srgbClr val="5B9BD5"/>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6" name="Rechteck 41">
            <a:extLst>
              <a:ext uri="{FF2B5EF4-FFF2-40B4-BE49-F238E27FC236}">
                <a16:creationId xmlns:a16="http://schemas.microsoft.com/office/drawing/2014/main" id="{9FBD06D8-9181-4218-8B90-6AA913868E3C}"/>
              </a:ext>
            </a:extLst>
          </p:cNvPr>
          <p:cNvSpPr/>
          <p:nvPr/>
        </p:nvSpPr>
        <p:spPr bwMode="auto">
          <a:xfrm>
            <a:off x="1746070" y="3655561"/>
            <a:ext cx="2501205" cy="295369"/>
          </a:xfrm>
          <a:prstGeom prst="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cxnSp>
        <p:nvCxnSpPr>
          <p:cNvPr id="7" name="Gerader Verbinder 45">
            <a:extLst>
              <a:ext uri="{FF2B5EF4-FFF2-40B4-BE49-F238E27FC236}">
                <a16:creationId xmlns:a16="http://schemas.microsoft.com/office/drawing/2014/main" id="{F23E8829-8719-42C7-8DBB-C27EFF4DAF10}"/>
              </a:ext>
            </a:extLst>
          </p:cNvPr>
          <p:cNvCxnSpPr>
            <a:cxnSpLocks/>
            <a:stCxn id="6" idx="2"/>
            <a:endCxn id="34" idx="0"/>
          </p:cNvCxnSpPr>
          <p:nvPr/>
        </p:nvCxnSpPr>
        <p:spPr bwMode="auto">
          <a:xfrm flipH="1">
            <a:off x="2993744" y="3950930"/>
            <a:ext cx="2929" cy="775039"/>
          </a:xfrm>
          <a:prstGeom prst="line">
            <a:avLst/>
          </a:prstGeom>
          <a:noFill/>
          <a:ln w="76200" cap="flat" cmpd="sng" algn="ctr">
            <a:solidFill>
              <a:srgbClr val="5B9BD5">
                <a:lumMod val="60000"/>
                <a:lumOff val="40000"/>
              </a:srgbClr>
            </a:solidFill>
            <a:prstDash val="solid"/>
            <a:miter lim="800000"/>
          </a:ln>
          <a:effectLst/>
        </p:spPr>
      </p:cxnSp>
      <p:cxnSp>
        <p:nvCxnSpPr>
          <p:cNvPr id="8" name="Gerader Verbinder 46">
            <a:extLst>
              <a:ext uri="{FF2B5EF4-FFF2-40B4-BE49-F238E27FC236}">
                <a16:creationId xmlns:a16="http://schemas.microsoft.com/office/drawing/2014/main" id="{E81B354F-98FF-4154-A82C-78799E266E99}"/>
              </a:ext>
            </a:extLst>
          </p:cNvPr>
          <p:cNvCxnSpPr>
            <a:cxnSpLocks/>
            <a:stCxn id="24" idx="2"/>
            <a:endCxn id="5" idx="0"/>
          </p:cNvCxnSpPr>
          <p:nvPr/>
        </p:nvCxnSpPr>
        <p:spPr bwMode="auto">
          <a:xfrm>
            <a:off x="5499120" y="3057785"/>
            <a:ext cx="0" cy="602732"/>
          </a:xfrm>
          <a:prstGeom prst="line">
            <a:avLst/>
          </a:prstGeom>
          <a:noFill/>
          <a:ln w="76200" cap="flat" cmpd="sng" algn="ctr">
            <a:solidFill>
              <a:srgbClr val="5B9BD5"/>
            </a:solidFill>
            <a:prstDash val="solid"/>
            <a:miter lim="800000"/>
          </a:ln>
          <a:effectLst/>
        </p:spPr>
      </p:cxnSp>
      <p:cxnSp>
        <p:nvCxnSpPr>
          <p:cNvPr id="9" name="Gerader Verbinder 47">
            <a:extLst>
              <a:ext uri="{FF2B5EF4-FFF2-40B4-BE49-F238E27FC236}">
                <a16:creationId xmlns:a16="http://schemas.microsoft.com/office/drawing/2014/main" id="{3902139A-EF14-4768-BF49-4BF77B3B88D0}"/>
              </a:ext>
            </a:extLst>
          </p:cNvPr>
          <p:cNvCxnSpPr>
            <a:cxnSpLocks/>
            <a:stCxn id="13" idx="2"/>
            <a:endCxn id="29" idx="0"/>
          </p:cNvCxnSpPr>
          <p:nvPr/>
        </p:nvCxnSpPr>
        <p:spPr bwMode="auto">
          <a:xfrm>
            <a:off x="7998756" y="3951190"/>
            <a:ext cx="13509" cy="927496"/>
          </a:xfrm>
          <a:prstGeom prst="line">
            <a:avLst/>
          </a:prstGeom>
          <a:noFill/>
          <a:ln w="76200" cap="flat" cmpd="sng" algn="ctr">
            <a:solidFill>
              <a:srgbClr val="5B9BD5">
                <a:lumMod val="75000"/>
              </a:srgbClr>
            </a:solidFill>
            <a:prstDash val="solid"/>
            <a:miter lim="800000"/>
          </a:ln>
          <a:effectLst/>
        </p:spPr>
      </p:cxnSp>
      <p:sp>
        <p:nvSpPr>
          <p:cNvPr id="10" name="Textfeld 48">
            <a:extLst>
              <a:ext uri="{FF2B5EF4-FFF2-40B4-BE49-F238E27FC236}">
                <a16:creationId xmlns:a16="http://schemas.microsoft.com/office/drawing/2014/main" id="{B8785562-F234-4183-98D1-33F84C236EEF}"/>
              </a:ext>
            </a:extLst>
          </p:cNvPr>
          <p:cNvSpPr txBox="1"/>
          <p:nvPr/>
        </p:nvSpPr>
        <p:spPr bwMode="auto">
          <a:xfrm>
            <a:off x="2423976" y="2939840"/>
            <a:ext cx="1159690" cy="636918"/>
          </a:xfrm>
          <a:prstGeom prst="rect">
            <a:avLst/>
          </a:prstGeom>
          <a:noFill/>
        </p:spPr>
        <p:txBody>
          <a:bodyPr wrap="none" rtlCol="0">
            <a:noAutofit/>
          </a:bodyPr>
          <a:lstStyle/>
          <a:p>
            <a:pPr>
              <a:buClrTx/>
              <a:buFontTx/>
              <a:buNone/>
              <a:defRPr/>
            </a:pPr>
            <a:r>
              <a:rPr lang="de-DE" sz="4000">
                <a:solidFill>
                  <a:srgbClr val="5B9BD5">
                    <a:lumMod val="60000"/>
                    <a:lumOff val="40000"/>
                  </a:srgbClr>
                </a:solidFill>
                <a:latin typeface="Calibri"/>
                <a:ea typeface="Open Sans"/>
                <a:cs typeface="Calibri"/>
              </a:rPr>
              <a:t>2015</a:t>
            </a:r>
            <a:endParaRPr lang="de-DE"/>
          </a:p>
        </p:txBody>
      </p:sp>
      <p:sp>
        <p:nvSpPr>
          <p:cNvPr id="11" name="Textfeld 49">
            <a:extLst>
              <a:ext uri="{FF2B5EF4-FFF2-40B4-BE49-F238E27FC236}">
                <a16:creationId xmlns:a16="http://schemas.microsoft.com/office/drawing/2014/main" id="{9798AC77-4BEB-4E7A-8DD4-B298BDEFAEC8}"/>
              </a:ext>
            </a:extLst>
          </p:cNvPr>
          <p:cNvSpPr txBox="1"/>
          <p:nvPr/>
        </p:nvSpPr>
        <p:spPr bwMode="auto">
          <a:xfrm>
            <a:off x="5087875" y="3905750"/>
            <a:ext cx="636918" cy="636918"/>
          </a:xfrm>
          <a:prstGeom prst="rect">
            <a:avLst/>
          </a:prstGeom>
          <a:noFill/>
        </p:spPr>
        <p:txBody>
          <a:bodyPr wrap="none" rtlCol="0">
            <a:noAutofit/>
          </a:bodyPr>
          <a:lstStyle/>
          <a:p>
            <a:pPr>
              <a:buClrTx/>
              <a:buFontTx/>
              <a:buNone/>
              <a:defRPr/>
            </a:pPr>
            <a:r>
              <a:rPr lang="de-DE" sz="4000">
                <a:solidFill>
                  <a:srgbClr val="5B9BD5"/>
                </a:solidFill>
                <a:latin typeface="Calibri"/>
                <a:ea typeface="Open Sans"/>
                <a:cs typeface="Calibri"/>
              </a:rPr>
              <a:t>2017</a:t>
            </a:r>
            <a:endParaRPr lang="de-DE"/>
          </a:p>
        </p:txBody>
      </p:sp>
      <p:sp>
        <p:nvSpPr>
          <p:cNvPr id="12" name="Textfeld 50">
            <a:extLst>
              <a:ext uri="{FF2B5EF4-FFF2-40B4-BE49-F238E27FC236}">
                <a16:creationId xmlns:a16="http://schemas.microsoft.com/office/drawing/2014/main" id="{BA2C5D6E-5D58-4890-AE68-E586B49656AA}"/>
              </a:ext>
            </a:extLst>
          </p:cNvPr>
          <p:cNvSpPr txBox="1"/>
          <p:nvPr/>
        </p:nvSpPr>
        <p:spPr bwMode="auto">
          <a:xfrm>
            <a:off x="7403020" y="2939840"/>
            <a:ext cx="1200131" cy="636918"/>
          </a:xfrm>
          <a:prstGeom prst="rect">
            <a:avLst/>
          </a:prstGeom>
          <a:noFill/>
        </p:spPr>
        <p:txBody>
          <a:bodyPr wrap="none" rtlCol="0">
            <a:noAutofit/>
          </a:bodyPr>
          <a:lstStyle/>
          <a:p>
            <a:pPr>
              <a:buClrTx/>
              <a:buFontTx/>
              <a:buNone/>
              <a:defRPr/>
            </a:pPr>
            <a:r>
              <a:rPr lang="de-DE" sz="4000">
                <a:solidFill>
                  <a:srgbClr val="5B9BD5">
                    <a:lumMod val="75000"/>
                  </a:srgbClr>
                </a:solidFill>
                <a:latin typeface="Calibri"/>
                <a:ea typeface="Open Sans"/>
                <a:cs typeface="Calibri"/>
              </a:rPr>
              <a:t>2019</a:t>
            </a:r>
            <a:endParaRPr lang="de-DE"/>
          </a:p>
        </p:txBody>
      </p:sp>
      <p:sp>
        <p:nvSpPr>
          <p:cNvPr id="13" name="Rechteck 60">
            <a:extLst>
              <a:ext uri="{FF2B5EF4-FFF2-40B4-BE49-F238E27FC236}">
                <a16:creationId xmlns:a16="http://schemas.microsoft.com/office/drawing/2014/main" id="{885E20BF-BB3A-4D63-BDDF-62D1EDCA2DC3}"/>
              </a:ext>
            </a:extLst>
          </p:cNvPr>
          <p:cNvSpPr/>
          <p:nvPr/>
        </p:nvSpPr>
        <p:spPr bwMode="auto">
          <a:xfrm>
            <a:off x="6754603" y="3659995"/>
            <a:ext cx="2488305" cy="291195"/>
          </a:xfrm>
          <a:prstGeom prst="rect">
            <a:avLst/>
          </a:prstGeom>
          <a:solidFill>
            <a:srgbClr val="5B9BD5">
              <a:lumMod val="75000"/>
            </a:srgbClr>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cxnSp>
        <p:nvCxnSpPr>
          <p:cNvPr id="14" name="Gerader Verbinder 64">
            <a:extLst>
              <a:ext uri="{FF2B5EF4-FFF2-40B4-BE49-F238E27FC236}">
                <a16:creationId xmlns:a16="http://schemas.microsoft.com/office/drawing/2014/main" id="{81FAF945-696D-4C24-AF47-26F095412747}"/>
              </a:ext>
            </a:extLst>
          </p:cNvPr>
          <p:cNvCxnSpPr>
            <a:cxnSpLocks/>
            <a:stCxn id="43" idx="2"/>
            <a:endCxn id="18" idx="0"/>
          </p:cNvCxnSpPr>
          <p:nvPr/>
        </p:nvCxnSpPr>
        <p:spPr bwMode="auto">
          <a:xfrm>
            <a:off x="10466468" y="3057785"/>
            <a:ext cx="0" cy="603180"/>
          </a:xfrm>
          <a:prstGeom prst="line">
            <a:avLst/>
          </a:prstGeom>
          <a:noFill/>
          <a:ln w="76200" cap="flat" cmpd="sng" algn="ctr">
            <a:solidFill>
              <a:srgbClr val="5B9BD5">
                <a:lumMod val="50000"/>
              </a:srgbClr>
            </a:solidFill>
            <a:prstDash val="solid"/>
            <a:miter lim="800000"/>
          </a:ln>
          <a:effectLst/>
        </p:spPr>
      </p:cxnSp>
      <p:sp>
        <p:nvSpPr>
          <p:cNvPr id="15" name="Textfeld 65">
            <a:extLst>
              <a:ext uri="{FF2B5EF4-FFF2-40B4-BE49-F238E27FC236}">
                <a16:creationId xmlns:a16="http://schemas.microsoft.com/office/drawing/2014/main" id="{084844D6-61F4-4FAF-A56D-9E12904F615A}"/>
              </a:ext>
            </a:extLst>
          </p:cNvPr>
          <p:cNvSpPr txBox="1"/>
          <p:nvPr/>
        </p:nvSpPr>
        <p:spPr bwMode="auto">
          <a:xfrm>
            <a:off x="9873203" y="3905750"/>
            <a:ext cx="1191207" cy="636918"/>
          </a:xfrm>
          <a:prstGeom prst="rect">
            <a:avLst/>
          </a:prstGeom>
          <a:noFill/>
        </p:spPr>
        <p:txBody>
          <a:bodyPr wrap="none" rtlCol="0">
            <a:noAutofit/>
          </a:bodyPr>
          <a:lstStyle/>
          <a:p>
            <a:pPr>
              <a:buClrTx/>
              <a:buFontTx/>
              <a:buNone/>
              <a:defRPr/>
            </a:pPr>
            <a:r>
              <a:rPr lang="de-DE" sz="4000">
                <a:solidFill>
                  <a:srgbClr val="5B9BD5">
                    <a:lumMod val="50000"/>
                  </a:srgbClr>
                </a:solidFill>
                <a:latin typeface="Calibri"/>
                <a:ea typeface="Open Sans"/>
                <a:cs typeface="Calibri"/>
              </a:rPr>
              <a:t>2021</a:t>
            </a:r>
            <a:endParaRPr lang="de-DE"/>
          </a:p>
        </p:txBody>
      </p:sp>
      <p:cxnSp>
        <p:nvCxnSpPr>
          <p:cNvPr id="16" name="Gerader Verbinder 70">
            <a:extLst>
              <a:ext uri="{FF2B5EF4-FFF2-40B4-BE49-F238E27FC236}">
                <a16:creationId xmlns:a16="http://schemas.microsoft.com/office/drawing/2014/main" id="{58E7A229-F27C-4DE7-B9B3-FEAE5F007828}"/>
              </a:ext>
            </a:extLst>
          </p:cNvPr>
          <p:cNvCxnSpPr>
            <a:cxnSpLocks/>
            <a:stCxn id="39" idx="2"/>
            <a:endCxn id="4" idx="0"/>
          </p:cNvCxnSpPr>
          <p:nvPr/>
        </p:nvCxnSpPr>
        <p:spPr bwMode="auto">
          <a:xfrm>
            <a:off x="1175637" y="2792987"/>
            <a:ext cx="0" cy="866585"/>
          </a:xfrm>
          <a:prstGeom prst="line">
            <a:avLst/>
          </a:prstGeom>
          <a:noFill/>
          <a:ln w="76200" cap="flat" cmpd="sng" algn="ctr">
            <a:solidFill>
              <a:srgbClr val="5B9BD5"/>
            </a:solidFill>
            <a:prstDash val="solid"/>
            <a:miter lim="800000"/>
          </a:ln>
          <a:effectLst/>
        </p:spPr>
      </p:cxnSp>
      <p:sp>
        <p:nvSpPr>
          <p:cNvPr id="17" name="Textfeld 73">
            <a:extLst>
              <a:ext uri="{FF2B5EF4-FFF2-40B4-BE49-F238E27FC236}">
                <a16:creationId xmlns:a16="http://schemas.microsoft.com/office/drawing/2014/main" id="{62791383-1483-48EC-AAD5-FD5B65DD5DF8}"/>
              </a:ext>
            </a:extLst>
          </p:cNvPr>
          <p:cNvSpPr txBox="1"/>
          <p:nvPr/>
        </p:nvSpPr>
        <p:spPr bwMode="auto">
          <a:xfrm>
            <a:off x="551384" y="3905750"/>
            <a:ext cx="636918" cy="636918"/>
          </a:xfrm>
          <a:prstGeom prst="rect">
            <a:avLst/>
          </a:prstGeom>
          <a:noFill/>
        </p:spPr>
        <p:txBody>
          <a:bodyPr wrap="none" rtlCol="0">
            <a:noAutofit/>
          </a:bodyPr>
          <a:lstStyle/>
          <a:p>
            <a:pPr>
              <a:buClrTx/>
              <a:buFontTx/>
              <a:buNone/>
              <a:defRPr/>
            </a:pPr>
            <a:r>
              <a:rPr lang="de-DE" sz="4000">
                <a:solidFill>
                  <a:srgbClr val="5B9BD5">
                    <a:lumMod val="60000"/>
                    <a:lumOff val="40000"/>
                  </a:srgbClr>
                </a:solidFill>
                <a:latin typeface="Calibri"/>
                <a:ea typeface="Open Sans"/>
                <a:cs typeface="Calibri"/>
              </a:rPr>
              <a:t>2012</a:t>
            </a:r>
            <a:endParaRPr lang="de-DE"/>
          </a:p>
        </p:txBody>
      </p:sp>
      <p:sp>
        <p:nvSpPr>
          <p:cNvPr id="18" name="Rechteck 62">
            <a:extLst>
              <a:ext uri="{FF2B5EF4-FFF2-40B4-BE49-F238E27FC236}">
                <a16:creationId xmlns:a16="http://schemas.microsoft.com/office/drawing/2014/main" id="{A3739A1B-6098-41F6-B71C-8FD4E6F3652F}"/>
              </a:ext>
            </a:extLst>
          </p:cNvPr>
          <p:cNvSpPr/>
          <p:nvPr/>
        </p:nvSpPr>
        <p:spPr bwMode="auto">
          <a:xfrm>
            <a:off x="9229033" y="3660965"/>
            <a:ext cx="2474870" cy="289254"/>
          </a:xfrm>
          <a:prstGeom prst="rect">
            <a:avLst/>
          </a:prstGeom>
          <a:solidFill>
            <a:srgbClr val="5B9BD5">
              <a:lumMod val="50000"/>
            </a:srgbClr>
          </a:solidFill>
          <a:ln>
            <a:noFill/>
          </a:ln>
          <a:effectLst/>
        </p:spPr>
        <p:txBody>
          <a:bodyPr rtlCol="0" anchor="ctr"/>
          <a:lstStyle/>
          <a:p>
            <a:pPr marL="0" marR="0" lvl="0" indent="0" algn="ctr" defTabSz="914400">
              <a:lnSpc>
                <a:spcPct val="100000"/>
              </a:lnSpc>
              <a:spcBef>
                <a:spcPts val="0"/>
              </a:spcBef>
              <a:spcAft>
                <a:spcPts val="0"/>
              </a:spcAft>
              <a:buClrTx/>
              <a:buSzTx/>
              <a:buFontTx/>
              <a:buNone/>
              <a:defRPr/>
            </a:pPr>
            <a:endParaRPr lang="de-DE" sz="1800" b="0" i="0" u="none" strike="noStrike" cap="none" spc="0">
              <a:ln>
                <a:noFill/>
              </a:ln>
              <a:solidFill>
                <a:prstClr val="white"/>
              </a:solidFill>
              <a:latin typeface="Calibri"/>
              <a:ea typeface="Arial"/>
              <a:cs typeface="Arial"/>
            </a:endParaRPr>
          </a:p>
        </p:txBody>
      </p:sp>
      <p:sp>
        <p:nvSpPr>
          <p:cNvPr id="19" name="Textfeld 57">
            <a:extLst>
              <a:ext uri="{FF2B5EF4-FFF2-40B4-BE49-F238E27FC236}">
                <a16:creationId xmlns:a16="http://schemas.microsoft.com/office/drawing/2014/main" id="{30768EED-CEA4-4DDE-A4A8-B115BCD4F6C4}"/>
              </a:ext>
            </a:extLst>
          </p:cNvPr>
          <p:cNvSpPr txBox="1"/>
          <p:nvPr/>
        </p:nvSpPr>
        <p:spPr bwMode="auto">
          <a:xfrm>
            <a:off x="7464152" y="1900207"/>
            <a:ext cx="854748" cy="672036"/>
          </a:xfrm>
          <a:prstGeom prst="rect">
            <a:avLst/>
          </a:prstGeom>
          <a:noFill/>
        </p:spPr>
        <p:txBody>
          <a:bodyPr wrap="none" rtlCol="0">
            <a:noAutofit/>
          </a:bodyPr>
          <a:lstStyle/>
          <a:p>
            <a:pPr algn="ctr">
              <a:buClrTx/>
              <a:buFontTx/>
              <a:buNone/>
              <a:defRPr/>
            </a:pPr>
            <a:r>
              <a:rPr lang="en-US" sz="2000" dirty="0">
                <a:solidFill>
                  <a:prstClr val="black"/>
                </a:solidFill>
                <a:ea typeface="Open Sans"/>
                <a:cs typeface="Calibri"/>
              </a:rPr>
              <a:t>All scientific</a:t>
            </a:r>
            <a:endParaRPr lang="en-US" sz="2000" dirty="0"/>
          </a:p>
          <a:p>
            <a:pPr algn="ctr">
              <a:buClrTx/>
              <a:buFontTx/>
              <a:buNone/>
              <a:defRPr/>
            </a:pPr>
            <a:r>
              <a:rPr lang="en-US" sz="2000" dirty="0">
                <a:solidFill>
                  <a:prstClr val="black"/>
                </a:solidFill>
                <a:ea typeface="Open Sans"/>
                <a:cs typeface="Calibri"/>
              </a:rPr>
              <a:t>instruments in </a:t>
            </a:r>
            <a:endParaRPr lang="en-US" sz="2000" dirty="0"/>
          </a:p>
          <a:p>
            <a:pPr algn="ctr">
              <a:buClrTx/>
              <a:buFontTx/>
              <a:buNone/>
              <a:defRPr/>
            </a:pPr>
            <a:r>
              <a:rPr lang="en-US" sz="2000" dirty="0">
                <a:solidFill>
                  <a:prstClr val="black"/>
                </a:solidFill>
                <a:ea typeface="Open Sans"/>
                <a:cs typeface="Calibri"/>
              </a:rPr>
              <a:t>operation</a:t>
            </a:r>
            <a:endParaRPr lang="en-US" sz="2000" dirty="0"/>
          </a:p>
        </p:txBody>
      </p:sp>
      <p:sp>
        <p:nvSpPr>
          <p:cNvPr id="20" name="Textfeld 58">
            <a:extLst>
              <a:ext uri="{FF2B5EF4-FFF2-40B4-BE49-F238E27FC236}">
                <a16:creationId xmlns:a16="http://schemas.microsoft.com/office/drawing/2014/main" id="{90A9CBBF-448E-476B-9E48-F8960F1727B3}"/>
              </a:ext>
            </a:extLst>
          </p:cNvPr>
          <p:cNvSpPr txBox="1"/>
          <p:nvPr/>
        </p:nvSpPr>
        <p:spPr bwMode="auto">
          <a:xfrm>
            <a:off x="2576447" y="2267804"/>
            <a:ext cx="854748" cy="672036"/>
          </a:xfrm>
          <a:prstGeom prst="rect">
            <a:avLst/>
          </a:prstGeom>
          <a:noFill/>
        </p:spPr>
        <p:txBody>
          <a:bodyPr wrap="none" rtlCol="0">
            <a:noAutofit/>
          </a:bodyPr>
          <a:lstStyle>
            <a:defPPr>
              <a:defRPr lang="en-US"/>
            </a:defPPr>
            <a:lvl1pPr algn="ctr">
              <a:buClrTx/>
              <a:buFontTx/>
              <a:buNone/>
              <a:defRPr sz="2000">
                <a:solidFill>
                  <a:prstClr val="black"/>
                </a:solidFill>
                <a:ea typeface="Open Sans"/>
                <a:cs typeface="Calibri"/>
              </a:defRPr>
            </a:lvl1pPr>
          </a:lstStyle>
          <a:p>
            <a:pPr>
              <a:defRPr/>
            </a:pPr>
            <a:r>
              <a:rPr lang="en-GB" dirty="0"/>
              <a:t>Inauguration</a:t>
            </a:r>
            <a:br>
              <a:rPr lang="en-GB" dirty="0"/>
            </a:br>
            <a:r>
              <a:rPr lang="en-GB" dirty="0"/>
              <a:t>of headquarter</a:t>
            </a:r>
          </a:p>
        </p:txBody>
      </p:sp>
      <p:sp>
        <p:nvSpPr>
          <p:cNvPr id="21" name="Textfeld 59">
            <a:extLst>
              <a:ext uri="{FF2B5EF4-FFF2-40B4-BE49-F238E27FC236}">
                <a16:creationId xmlns:a16="http://schemas.microsoft.com/office/drawing/2014/main" id="{FA0FA382-739F-426C-AE8E-730ED0EA36FD}"/>
              </a:ext>
            </a:extLst>
          </p:cNvPr>
          <p:cNvSpPr txBox="1"/>
          <p:nvPr/>
        </p:nvSpPr>
        <p:spPr bwMode="auto">
          <a:xfrm>
            <a:off x="5189792" y="4529004"/>
            <a:ext cx="854748" cy="672036"/>
          </a:xfrm>
          <a:prstGeom prst="rect">
            <a:avLst/>
          </a:prstGeom>
          <a:noFill/>
        </p:spPr>
        <p:txBody>
          <a:bodyPr wrap="none" rtlCol="0">
            <a:noAutofit/>
          </a:bodyPr>
          <a:lstStyle/>
          <a:p>
            <a:pPr algn="ctr">
              <a:buClrTx/>
              <a:buFontTx/>
              <a:buNone/>
              <a:defRPr/>
            </a:pPr>
            <a:r>
              <a:rPr lang="en-US" sz="2000" dirty="0">
                <a:solidFill>
                  <a:prstClr val="black"/>
                </a:solidFill>
                <a:ea typeface="Open Sans"/>
                <a:cs typeface="Calibri"/>
              </a:rPr>
              <a:t>Facility</a:t>
            </a:r>
            <a:endParaRPr lang="en-US" sz="2000" dirty="0"/>
          </a:p>
          <a:p>
            <a:pPr algn="ctr">
              <a:buClrTx/>
              <a:buFontTx/>
              <a:buNone/>
              <a:defRPr/>
            </a:pPr>
            <a:r>
              <a:rPr lang="en-US" sz="2000" dirty="0">
                <a:solidFill>
                  <a:prstClr val="black"/>
                </a:solidFill>
                <a:ea typeface="Open Sans"/>
                <a:cs typeface="Calibri"/>
              </a:rPr>
              <a:t>inauguration </a:t>
            </a:r>
            <a:br>
              <a:rPr lang="en-US" sz="2000" dirty="0">
                <a:solidFill>
                  <a:prstClr val="black"/>
                </a:solidFill>
                <a:ea typeface="Open Sans"/>
                <a:cs typeface="Calibri"/>
              </a:rPr>
            </a:br>
            <a:r>
              <a:rPr lang="en-US" sz="2000" dirty="0">
                <a:solidFill>
                  <a:prstClr val="black"/>
                </a:solidFill>
                <a:ea typeface="Open Sans"/>
                <a:cs typeface="Calibri"/>
              </a:rPr>
              <a:t>and start of </a:t>
            </a:r>
            <a:endParaRPr lang="en-US" sz="2000" dirty="0"/>
          </a:p>
          <a:p>
            <a:pPr algn="ctr">
              <a:buClrTx/>
              <a:buFontTx/>
              <a:buNone/>
              <a:defRPr/>
            </a:pPr>
            <a:r>
              <a:rPr lang="en-US" sz="2000" dirty="0">
                <a:solidFill>
                  <a:prstClr val="black"/>
                </a:solidFill>
                <a:ea typeface="Open Sans"/>
                <a:cs typeface="Calibri"/>
              </a:rPr>
              <a:t>operation</a:t>
            </a:r>
            <a:endParaRPr lang="en-US" sz="2000" dirty="0"/>
          </a:p>
          <a:p>
            <a:pPr algn="ctr">
              <a:buClrTx/>
              <a:buFontTx/>
              <a:buNone/>
              <a:defRPr/>
            </a:pPr>
            <a:endParaRPr lang="de-DE" sz="2000" dirty="0">
              <a:solidFill>
                <a:prstClr val="black"/>
              </a:solidFill>
              <a:ea typeface="Open Sans"/>
              <a:cs typeface="Calibri"/>
            </a:endParaRPr>
          </a:p>
        </p:txBody>
      </p:sp>
      <p:sp>
        <p:nvSpPr>
          <p:cNvPr id="22" name="Textfeld 67">
            <a:extLst>
              <a:ext uri="{FF2B5EF4-FFF2-40B4-BE49-F238E27FC236}">
                <a16:creationId xmlns:a16="http://schemas.microsoft.com/office/drawing/2014/main" id="{C021424D-0917-4ACF-8004-6C0FA7E05769}"/>
              </a:ext>
            </a:extLst>
          </p:cNvPr>
          <p:cNvSpPr txBox="1"/>
          <p:nvPr/>
        </p:nvSpPr>
        <p:spPr bwMode="auto">
          <a:xfrm>
            <a:off x="10102035" y="4542668"/>
            <a:ext cx="854748" cy="672036"/>
          </a:xfrm>
          <a:prstGeom prst="rect">
            <a:avLst/>
          </a:prstGeom>
          <a:noFill/>
        </p:spPr>
        <p:txBody>
          <a:bodyPr wrap="none" rtlCol="0">
            <a:noAutofit/>
          </a:bodyPr>
          <a:lstStyle/>
          <a:p>
            <a:pPr algn="ctr">
              <a:buClrTx/>
              <a:buFontTx/>
              <a:buNone/>
              <a:defRPr/>
            </a:pPr>
            <a:r>
              <a:rPr lang="en-GB" sz="2000" dirty="0">
                <a:solidFill>
                  <a:prstClr val="black"/>
                </a:solidFill>
                <a:ea typeface="Open Sans"/>
                <a:cs typeface="Calibri"/>
              </a:rPr>
              <a:t>Opening of </a:t>
            </a:r>
            <a:br>
              <a:rPr lang="en-GB" sz="2000" dirty="0">
                <a:solidFill>
                  <a:prstClr val="black"/>
                </a:solidFill>
                <a:ea typeface="Open Sans"/>
                <a:cs typeface="Calibri"/>
              </a:rPr>
            </a:br>
            <a:r>
              <a:rPr lang="en-GB" sz="2000" dirty="0">
                <a:solidFill>
                  <a:prstClr val="black"/>
                </a:solidFill>
                <a:ea typeface="Open Sans"/>
                <a:cs typeface="Calibri"/>
              </a:rPr>
              <a:t>guest </a:t>
            </a:r>
            <a:endParaRPr lang="en-GB" sz="2000" dirty="0"/>
          </a:p>
          <a:p>
            <a:pPr algn="ctr">
              <a:buClrTx/>
              <a:buFontTx/>
              <a:buNone/>
              <a:defRPr/>
            </a:pPr>
            <a:r>
              <a:rPr lang="en-GB" sz="2000" dirty="0">
                <a:solidFill>
                  <a:prstClr val="black"/>
                </a:solidFill>
                <a:ea typeface="Open Sans"/>
                <a:cs typeface="Calibri"/>
              </a:rPr>
              <a:t>house</a:t>
            </a:r>
            <a:endParaRPr lang="en-GB" sz="2000" dirty="0"/>
          </a:p>
        </p:txBody>
      </p:sp>
      <p:sp>
        <p:nvSpPr>
          <p:cNvPr id="23" name="Textfeld 74">
            <a:extLst>
              <a:ext uri="{FF2B5EF4-FFF2-40B4-BE49-F238E27FC236}">
                <a16:creationId xmlns:a16="http://schemas.microsoft.com/office/drawing/2014/main" id="{193E39C5-A563-437F-A9F2-C08DD6001752}"/>
              </a:ext>
            </a:extLst>
          </p:cNvPr>
          <p:cNvSpPr txBox="1"/>
          <p:nvPr/>
        </p:nvSpPr>
        <p:spPr bwMode="auto">
          <a:xfrm>
            <a:off x="68976" y="4542668"/>
            <a:ext cx="1855849" cy="1478620"/>
          </a:xfrm>
          <a:prstGeom prst="rect">
            <a:avLst/>
          </a:prstGeom>
          <a:noFill/>
        </p:spPr>
        <p:txBody>
          <a:bodyPr wrap="none" rtlCol="0">
            <a:noAutofit/>
          </a:bodyPr>
          <a:lstStyle>
            <a:defPPr>
              <a:defRPr lang="en-US"/>
            </a:defPPr>
            <a:lvl1pPr algn="ctr">
              <a:buClrTx/>
              <a:buFontTx/>
              <a:buNone/>
              <a:defRPr sz="2000">
                <a:solidFill>
                  <a:prstClr val="black"/>
                </a:solidFill>
                <a:ea typeface="Open Sans"/>
                <a:cs typeface="Calibri"/>
              </a:defRPr>
            </a:lvl1pPr>
          </a:lstStyle>
          <a:p>
            <a:pPr>
              <a:defRPr/>
            </a:pPr>
            <a:r>
              <a:rPr lang="en-US" dirty="0"/>
              <a:t>Completion</a:t>
            </a:r>
          </a:p>
          <a:p>
            <a:pPr>
              <a:defRPr/>
            </a:pPr>
            <a:r>
              <a:rPr lang="en-US" dirty="0"/>
              <a:t>of tunnels and </a:t>
            </a:r>
          </a:p>
          <a:p>
            <a:pPr>
              <a:defRPr/>
            </a:pPr>
            <a:r>
              <a:rPr lang="en-US" dirty="0"/>
              <a:t>underground </a:t>
            </a:r>
          </a:p>
          <a:p>
            <a:pPr>
              <a:defRPr/>
            </a:pPr>
            <a:r>
              <a:rPr lang="en-US" dirty="0"/>
              <a:t>construction</a:t>
            </a:r>
          </a:p>
        </p:txBody>
      </p:sp>
      <p:pic>
        <p:nvPicPr>
          <p:cNvPr id="24" name="Grafik 77">
            <a:extLst>
              <a:ext uri="{FF2B5EF4-FFF2-40B4-BE49-F238E27FC236}">
                <a16:creationId xmlns:a16="http://schemas.microsoft.com/office/drawing/2014/main" id="{1923960D-4B96-40EC-862D-22A8C162F5C9}"/>
              </a:ext>
            </a:extLst>
          </p:cNvPr>
          <p:cNvPicPr>
            <a:picLocks noChangeAspect="1"/>
          </p:cNvPicPr>
          <p:nvPr/>
        </p:nvPicPr>
        <p:blipFill>
          <a:blip r:embed="rId2" cstate="screen">
            <a:extLst>
              <a:ext uri="{28A0092B-C50C-407E-A947-70E740481C1C}">
                <a14:useLocalDpi xmlns:a14="http://schemas.microsoft.com/office/drawing/2010/main"/>
              </a:ext>
            </a:extLst>
          </a:blip>
          <a:stretch/>
        </p:blipFill>
        <p:spPr bwMode="auto">
          <a:xfrm>
            <a:off x="4527645" y="1762485"/>
            <a:ext cx="1942950" cy="1295300"/>
          </a:xfrm>
          <a:prstGeom prst="rect">
            <a:avLst/>
          </a:prstGeom>
        </p:spPr>
      </p:pic>
      <p:pic>
        <p:nvPicPr>
          <p:cNvPr id="29" name="Picture 4" descr="C:\Users\piergros\Desktop\2019-05-17_HED-first-users_0002.jpg">
            <a:extLst>
              <a:ext uri="{FF2B5EF4-FFF2-40B4-BE49-F238E27FC236}">
                <a16:creationId xmlns:a16="http://schemas.microsoft.com/office/drawing/2014/main" id="{82683CCB-7C7E-4A4D-949E-AB294EDF3D3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p:blipFill>
        <p:spPr bwMode="auto">
          <a:xfrm>
            <a:off x="6774193" y="4878686"/>
            <a:ext cx="2476143" cy="1646658"/>
          </a:xfrm>
          <a:prstGeom prst="rect">
            <a:avLst/>
          </a:prstGeom>
          <a:noFill/>
        </p:spPr>
      </p:pic>
      <p:pic>
        <p:nvPicPr>
          <p:cNvPr id="34" name="Grafik 76">
            <a:extLst>
              <a:ext uri="{FF2B5EF4-FFF2-40B4-BE49-F238E27FC236}">
                <a16:creationId xmlns:a16="http://schemas.microsoft.com/office/drawing/2014/main" id="{18F705BC-541A-4184-90C2-B1F34988ECD9}"/>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bwMode="auto">
          <a:xfrm>
            <a:off x="1952928" y="4725969"/>
            <a:ext cx="2081632" cy="1387749"/>
          </a:xfrm>
          <a:prstGeom prst="rect">
            <a:avLst/>
          </a:prstGeom>
        </p:spPr>
      </p:pic>
      <p:pic>
        <p:nvPicPr>
          <p:cNvPr id="39" name="Grafik 75">
            <a:extLst>
              <a:ext uri="{FF2B5EF4-FFF2-40B4-BE49-F238E27FC236}">
                <a16:creationId xmlns:a16="http://schemas.microsoft.com/office/drawing/2014/main" id="{1B4971AB-5284-4D26-89FD-575C0B6FAB40}"/>
              </a:ext>
            </a:extLst>
          </p:cNvPr>
          <p:cNvPicPr>
            <a:picLocks noChangeAspect="1"/>
          </p:cNvPicPr>
          <p:nvPr/>
        </p:nvPicPr>
        <p:blipFill>
          <a:blip r:embed="rId5" cstate="screen">
            <a:extLst>
              <a:ext uri="{28A0092B-C50C-407E-A947-70E740481C1C}">
                <a14:useLocalDpi xmlns:a14="http://schemas.microsoft.com/office/drawing/2010/main"/>
              </a:ext>
            </a:extLst>
          </a:blip>
          <a:stretch/>
        </p:blipFill>
        <p:spPr bwMode="auto">
          <a:xfrm>
            <a:off x="302151" y="1630640"/>
            <a:ext cx="1746971" cy="1162347"/>
          </a:xfrm>
          <a:prstGeom prst="rect">
            <a:avLst/>
          </a:prstGeom>
        </p:spPr>
      </p:pic>
      <p:pic>
        <p:nvPicPr>
          <p:cNvPr id="42" name="Grafik 2">
            <a:extLst>
              <a:ext uri="{FF2B5EF4-FFF2-40B4-BE49-F238E27FC236}">
                <a16:creationId xmlns:a16="http://schemas.microsoft.com/office/drawing/2014/main" id="{A0D63C75-82B0-4A6A-960F-C3F0F64D8688}"/>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a:off x="658483" y="2888027"/>
            <a:ext cx="1052464" cy="699264"/>
          </a:xfrm>
          <a:prstGeom prst="rect">
            <a:avLst/>
          </a:prstGeom>
        </p:spPr>
      </p:pic>
      <p:pic>
        <p:nvPicPr>
          <p:cNvPr id="43" name="Picture 4">
            <a:extLst>
              <a:ext uri="{FF2B5EF4-FFF2-40B4-BE49-F238E27FC236}">
                <a16:creationId xmlns:a16="http://schemas.microsoft.com/office/drawing/2014/main" id="{F4093631-0C5B-4373-8479-39470636D47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p:blipFill>
        <p:spPr bwMode="auto">
          <a:xfrm>
            <a:off x="9277024" y="1506104"/>
            <a:ext cx="2378888" cy="1551681"/>
          </a:xfrm>
          <a:prstGeom prst="rect">
            <a:avLst/>
          </a:prstGeom>
          <a:noFill/>
        </p:spPr>
      </p:pic>
    </p:spTree>
    <p:extLst>
      <p:ext uri="{BB962C8B-B14F-4D97-AF65-F5344CB8AC3E}">
        <p14:creationId xmlns:p14="http://schemas.microsoft.com/office/powerpoint/2010/main" val="1896471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88088" y="2722120"/>
            <a:ext cx="2382385" cy="2382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GB" dirty="0"/>
              <a:t>DESY and European XFEL: Strong partners</a:t>
            </a:r>
            <a:endParaRPr lang="de-DE" dirty="0"/>
          </a:p>
        </p:txBody>
      </p:sp>
      <p:sp>
        <p:nvSpPr>
          <p:cNvPr id="3" name="Content Placeholder 2"/>
          <p:cNvSpPr>
            <a:spLocks noGrp="1"/>
          </p:cNvSpPr>
          <p:nvPr>
            <p:ph idx="1"/>
          </p:nvPr>
        </p:nvSpPr>
        <p:spPr>
          <a:xfrm>
            <a:off x="623889" y="2024064"/>
            <a:ext cx="5294311" cy="3889375"/>
          </a:xfrm>
        </p:spPr>
        <p:txBody>
          <a:bodyPr/>
          <a:lstStyle/>
          <a:p>
            <a:r>
              <a:rPr lang="en-GB" dirty="0"/>
              <a:t>DESY is European XFEL’s largest shareholder</a:t>
            </a:r>
          </a:p>
          <a:p>
            <a:r>
              <a:rPr lang="en-GB" dirty="0"/>
              <a:t>Facility concept developed at DESY</a:t>
            </a:r>
          </a:p>
          <a:p>
            <a:pPr lvl="1"/>
            <a:r>
              <a:rPr lang="en-GB" dirty="0"/>
              <a:t>FLASH user facility opened to users in 2005</a:t>
            </a:r>
          </a:p>
          <a:p>
            <a:r>
              <a:rPr lang="en-GB" dirty="0"/>
              <a:t>DESY and European XFEL cooperate on construction, commissioning and operation of the X-ray laser</a:t>
            </a:r>
          </a:p>
          <a:p>
            <a:pPr lvl="1"/>
            <a:r>
              <a:rPr lang="en-GB" dirty="0"/>
              <a:t>DESY built the accelerator in international cooperation with partners and operates it on behalf of European XFEL</a:t>
            </a:r>
          </a:p>
        </p:txBody>
      </p:sp>
      <p:pic>
        <p:nvPicPr>
          <p:cNvPr id="6"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72146" y="2722120"/>
            <a:ext cx="2382355" cy="2379600"/>
          </a:xfrm>
          <a:prstGeom prst="rect">
            <a:avLst/>
          </a:prstGeom>
        </p:spPr>
      </p:pic>
    </p:spTree>
    <p:extLst>
      <p:ext uri="{BB962C8B-B14F-4D97-AF65-F5344CB8AC3E}">
        <p14:creationId xmlns:p14="http://schemas.microsoft.com/office/powerpoint/2010/main" val="184179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European XFEL at a glance</a:t>
            </a:r>
            <a:br>
              <a:rPr lang="de-DE" dirty="0"/>
            </a:br>
            <a:endParaRPr lang="de-DE" dirty="0"/>
          </a:p>
        </p:txBody>
      </p:sp>
      <p:pic>
        <p:nvPicPr>
          <p:cNvPr id="4" name="Picture Placeholder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634646" y="2298386"/>
            <a:ext cx="10944224" cy="3889375"/>
          </a:xfrm>
        </p:spPr>
      </p:pic>
      <p:pic>
        <p:nvPicPr>
          <p:cNvPr id="1029" name="Picture 5"/>
          <p:cNvPicPr>
            <a:picLocks noChangeAspect="1" noChangeArrowheads="1" noCrop="1"/>
          </p:cNvPicPr>
          <p:nvPr/>
        </p:nvPicPr>
        <p:blipFill>
          <a:blip r:embed="rId4">
            <a:extLst>
              <a:ext uri="{28A0092B-C50C-407E-A947-70E740481C1C}">
                <a14:useLocalDpi xmlns:a14="http://schemas.microsoft.com/office/drawing/2010/main"/>
              </a:ext>
            </a:extLst>
          </a:blip>
          <a:stretch>
            <a:fillRect/>
          </a:stretch>
        </p:blipFill>
        <p:spPr bwMode="auto">
          <a:xfrm>
            <a:off x="669027" y="2305995"/>
            <a:ext cx="10799129" cy="38893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00 - MAIN\IMAGES\Presentation\european-xfel_2014_1_de_cmy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0092" y="1202130"/>
            <a:ext cx="10944225" cy="5928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016512" y="2253896"/>
            <a:ext cx="4505325" cy="285750"/>
          </a:xfrm>
          <a:prstGeom prst="rect">
            <a:avLst/>
          </a:prstGeom>
          <a:noFill/>
        </p:spPr>
        <p:txBody>
          <a:bodyPr wrap="square" rtlCol="0">
            <a:noAutofit/>
          </a:bodyPr>
          <a:lstStyle/>
          <a:p>
            <a:pPr algn="ctr">
              <a:lnSpc>
                <a:spcPct val="112000"/>
              </a:lnSpc>
            </a:pPr>
            <a:r>
              <a:rPr lang="de-DE" sz="1400" dirty="0"/>
              <a:t>Total </a:t>
            </a:r>
            <a:r>
              <a:rPr lang="de-DE" sz="1400" dirty="0" err="1"/>
              <a:t>length</a:t>
            </a:r>
            <a:r>
              <a:rPr lang="de-DE" sz="1400" dirty="0"/>
              <a:t>: 3,4 km</a:t>
            </a:r>
          </a:p>
        </p:txBody>
      </p:sp>
      <p:grpSp>
        <p:nvGrpSpPr>
          <p:cNvPr id="6" name="Group 22">
            <a:extLst>
              <a:ext uri="{FF2B5EF4-FFF2-40B4-BE49-F238E27FC236}">
                <a16:creationId xmlns:a16="http://schemas.microsoft.com/office/drawing/2014/main" id="{4999FEF7-EDA3-EADC-6B4B-22F0314BA06C}"/>
              </a:ext>
            </a:extLst>
          </p:cNvPr>
          <p:cNvGrpSpPr/>
          <p:nvPr/>
        </p:nvGrpSpPr>
        <p:grpSpPr>
          <a:xfrm>
            <a:off x="9855502" y="4676494"/>
            <a:ext cx="1876425" cy="1382845"/>
            <a:chOff x="9550178" y="4647311"/>
            <a:chExt cx="1876425" cy="1382845"/>
          </a:xfrm>
          <a:solidFill>
            <a:srgbClr val="7030A0"/>
          </a:solidFill>
        </p:grpSpPr>
        <p:sp>
          <p:nvSpPr>
            <p:cNvPr id="8" name="TextBox 4">
              <a:extLst>
                <a:ext uri="{FF2B5EF4-FFF2-40B4-BE49-F238E27FC236}">
                  <a16:creationId xmlns:a16="http://schemas.microsoft.com/office/drawing/2014/main" id="{00263AC2-2637-4B51-8CB9-3D64E1EEF345}"/>
                </a:ext>
              </a:extLst>
            </p:cNvPr>
            <p:cNvSpPr txBox="1"/>
            <p:nvPr/>
          </p:nvSpPr>
          <p:spPr>
            <a:xfrm>
              <a:off x="9550178" y="4647311"/>
              <a:ext cx="1876425" cy="1382845"/>
            </a:xfrm>
            <a:prstGeom prst="rect">
              <a:avLst/>
            </a:prstGeom>
            <a:solidFill>
              <a:schemeClr val="accent2">
                <a:lumMod val="40000"/>
                <a:lumOff val="60000"/>
              </a:schemeClr>
            </a:solidFill>
            <a:ln>
              <a:solidFill>
                <a:schemeClr val="accent1">
                  <a:lumMod val="90000"/>
                  <a:lumOff val="10000"/>
                </a:schemeClr>
              </a:solidFill>
            </a:ln>
          </p:spPr>
          <p:txBody>
            <a:bodyPr wrap="square" rtlCol="0">
              <a:noAutofit/>
            </a:bodyPr>
            <a:lstStyle/>
            <a:p>
              <a:pPr algn="ctr"/>
              <a:r>
                <a:rPr lang="de-DE" sz="1400" b="1" dirty="0" err="1">
                  <a:solidFill>
                    <a:srgbClr val="002060"/>
                  </a:solidFill>
                </a:rPr>
                <a:t>Injector</a:t>
              </a:r>
              <a:r>
                <a:rPr lang="de-DE" sz="1400" b="1" dirty="0">
                  <a:solidFill>
                    <a:srgbClr val="002060"/>
                  </a:solidFill>
                </a:rPr>
                <a:t> at</a:t>
              </a:r>
              <a:br>
                <a:rPr lang="de-DE" sz="1400" b="1" dirty="0">
                  <a:solidFill>
                    <a:srgbClr val="002060"/>
                  </a:solidFill>
                </a:rPr>
              </a:br>
              <a:r>
                <a:rPr lang="de-DE" sz="1400" b="1" dirty="0">
                  <a:solidFill>
                    <a:srgbClr val="002060"/>
                  </a:solidFill>
                </a:rPr>
                <a:t>DESY </a:t>
              </a:r>
              <a:r>
                <a:rPr lang="de-DE" sz="1400" b="1" dirty="0" err="1">
                  <a:solidFill>
                    <a:srgbClr val="002060"/>
                  </a:solidFill>
                </a:rPr>
                <a:t>campus</a:t>
              </a:r>
              <a:endParaRPr lang="de-DE" sz="1400" b="1" dirty="0">
                <a:solidFill>
                  <a:srgbClr val="002060"/>
                </a:solidFill>
              </a:endParaRPr>
            </a:p>
          </p:txBody>
        </p:sp>
        <p:pic>
          <p:nvPicPr>
            <p:cNvPr id="9" name="Picture 3">
              <a:extLst>
                <a:ext uri="{FF2B5EF4-FFF2-40B4-BE49-F238E27FC236}">
                  <a16:creationId xmlns:a16="http://schemas.microsoft.com/office/drawing/2014/main" id="{3C2363F5-A2FC-8584-85A0-D4488B73A3B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648419" y="5109654"/>
              <a:ext cx="1679944" cy="818707"/>
            </a:xfrm>
            <a:prstGeom prst="rect">
              <a:avLst/>
            </a:prstGeom>
            <a:grpFill/>
            <a:ln w="9525">
              <a:noFill/>
              <a:miter lim="800000"/>
              <a:headEnd/>
              <a:tailEnd/>
            </a:ln>
          </p:spPr>
        </p:pic>
      </p:grpSp>
      <p:cxnSp>
        <p:nvCxnSpPr>
          <p:cNvPr id="11" name="Straight Arrow Connector 10">
            <a:extLst>
              <a:ext uri="{FF2B5EF4-FFF2-40B4-BE49-F238E27FC236}">
                <a16:creationId xmlns:a16="http://schemas.microsoft.com/office/drawing/2014/main" id="{DB1B04F7-32E2-489B-A426-119AD693986A}"/>
              </a:ext>
            </a:extLst>
          </p:cNvPr>
          <p:cNvCxnSpPr>
            <a:cxnSpLocks/>
          </p:cNvCxnSpPr>
          <p:nvPr/>
        </p:nvCxnSpPr>
        <p:spPr>
          <a:xfrm>
            <a:off x="605024" y="1979573"/>
            <a:ext cx="10939768" cy="95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65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European XFEL at a glance</a:t>
            </a:r>
            <a:br>
              <a:rPr lang="de-DE" dirty="0"/>
            </a:br>
            <a:endParaRPr lang="de-DE" dirty="0"/>
          </a:p>
        </p:txBody>
      </p:sp>
      <p:pic>
        <p:nvPicPr>
          <p:cNvPr id="4" name="Picture Placeholder 3"/>
          <p:cNvPicPr>
            <a:picLocks noGrp="1" noChangeAspect="1"/>
          </p:cNvPicPr>
          <p:nvPr>
            <p:ph type="pic" sz="quarter" idx="12"/>
          </p:nvPr>
        </p:nvPicPr>
        <p:blipFill>
          <a:blip r:embed="rId2" cstate="screen">
            <a:extLst>
              <a:ext uri="{28A0092B-C50C-407E-A947-70E740481C1C}">
                <a14:useLocalDpi xmlns:a14="http://schemas.microsoft.com/office/drawing/2010/main"/>
              </a:ext>
            </a:extLst>
          </a:blip>
          <a:srcRect/>
          <a:stretch>
            <a:fillRect/>
          </a:stretch>
        </p:blipFill>
        <p:spPr>
          <a:xfrm>
            <a:off x="637298" y="2294405"/>
            <a:ext cx="10944224" cy="3889375"/>
          </a:xfrm>
        </p:spPr>
      </p:pic>
      <p:pic>
        <p:nvPicPr>
          <p:cNvPr id="1029" name="Picture 5"/>
          <p:cNvPicPr>
            <a:picLocks noChangeAspect="1" noChangeArrowheads="1" noCrop="1"/>
          </p:cNvPicPr>
          <p:nvPr/>
        </p:nvPicPr>
        <p:blipFill>
          <a:blip r:embed="rId3">
            <a:extLst>
              <a:ext uri="{28A0092B-C50C-407E-A947-70E740481C1C}">
                <a14:useLocalDpi xmlns:a14="http://schemas.microsoft.com/office/drawing/2010/main"/>
              </a:ext>
            </a:extLst>
          </a:blip>
          <a:stretch>
            <a:fillRect/>
          </a:stretch>
        </p:blipFill>
        <p:spPr bwMode="auto">
          <a:xfrm>
            <a:off x="671339" y="2302786"/>
            <a:ext cx="10799129" cy="388937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00 - MAIN\IMAGES\Presentation\european-xfel_2014_1_de_cmyk.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0092" y="1202130"/>
            <a:ext cx="10944225" cy="5928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005754" y="1979573"/>
            <a:ext cx="4505325" cy="285750"/>
          </a:xfrm>
          <a:prstGeom prst="rect">
            <a:avLst/>
          </a:prstGeom>
          <a:noFill/>
        </p:spPr>
        <p:txBody>
          <a:bodyPr wrap="square" rtlCol="0">
            <a:noAutofit/>
          </a:bodyPr>
          <a:lstStyle/>
          <a:p>
            <a:pPr algn="ctr">
              <a:lnSpc>
                <a:spcPct val="112000"/>
              </a:lnSpc>
            </a:pPr>
            <a:r>
              <a:rPr lang="de-DE" sz="1400" dirty="0"/>
              <a:t>Total </a:t>
            </a:r>
            <a:r>
              <a:rPr lang="de-DE" sz="1400" dirty="0" err="1"/>
              <a:t>length</a:t>
            </a:r>
            <a:r>
              <a:rPr lang="de-DE" sz="1400" dirty="0"/>
              <a:t>: 3,4 km</a:t>
            </a:r>
          </a:p>
        </p:txBody>
      </p:sp>
      <p:grpSp>
        <p:nvGrpSpPr>
          <p:cNvPr id="17" name="Group 16"/>
          <p:cNvGrpSpPr/>
          <p:nvPr/>
        </p:nvGrpSpPr>
        <p:grpSpPr>
          <a:xfrm>
            <a:off x="6560130" y="2902358"/>
            <a:ext cx="1983223" cy="1529934"/>
            <a:chOff x="6527856" y="2902358"/>
            <a:chExt cx="1983223" cy="1529934"/>
          </a:xfrm>
          <a:solidFill>
            <a:schemeClr val="accent2">
              <a:lumMod val="40000"/>
              <a:lumOff val="60000"/>
            </a:schemeClr>
          </a:solidFill>
        </p:grpSpPr>
        <p:sp>
          <p:nvSpPr>
            <p:cNvPr id="9" name="TextBox 8"/>
            <p:cNvSpPr txBox="1"/>
            <p:nvPr/>
          </p:nvSpPr>
          <p:spPr>
            <a:xfrm>
              <a:off x="6527856" y="2902358"/>
              <a:ext cx="1983223" cy="1529934"/>
            </a:xfrm>
            <a:prstGeom prst="rect">
              <a:avLst/>
            </a:prstGeom>
            <a:grpFill/>
            <a:ln>
              <a:solidFill>
                <a:srgbClr val="002060"/>
              </a:solidFill>
            </a:ln>
          </p:spPr>
          <p:txBody>
            <a:bodyPr wrap="square" rtlCol="0">
              <a:noAutofit/>
            </a:bodyPr>
            <a:lstStyle/>
            <a:p>
              <a:pPr algn="ctr">
                <a:lnSpc>
                  <a:spcPct val="112000"/>
                </a:lnSpc>
              </a:pPr>
              <a:r>
                <a:rPr lang="de-DE" sz="1400" b="1" dirty="0" err="1">
                  <a:solidFill>
                    <a:srgbClr val="002060"/>
                  </a:solidFill>
                </a:rPr>
                <a:t>Superconducting</a:t>
              </a:r>
              <a:r>
                <a:rPr lang="de-DE" sz="1400" b="1" dirty="0">
                  <a:solidFill>
                    <a:srgbClr val="002060"/>
                  </a:solidFill>
                </a:rPr>
                <a:t> linear </a:t>
              </a:r>
              <a:r>
                <a:rPr lang="de-DE" sz="1400" b="1" dirty="0" err="1">
                  <a:solidFill>
                    <a:srgbClr val="002060"/>
                  </a:solidFill>
                </a:rPr>
                <a:t>accelerator</a:t>
              </a:r>
              <a:endParaRPr lang="de-DE" sz="1400" b="1" dirty="0">
                <a:solidFill>
                  <a:srgbClr val="002060"/>
                </a:solidFill>
              </a:endParaRPr>
            </a:p>
          </p:txBody>
        </p:sp>
        <p:pic>
          <p:nvPicPr>
            <p:cNvPr id="1028" name="Picture 4"/>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607857" y="3491180"/>
              <a:ext cx="1823220" cy="839971"/>
            </a:xfrm>
            <a:prstGeom prst="rect">
              <a:avLst/>
            </a:prstGeom>
            <a:grpFill/>
            <a:ln w="9525">
              <a:noFill/>
              <a:miter lim="800000"/>
              <a:headEnd/>
              <a:tailEnd/>
            </a:ln>
          </p:spPr>
        </p:pic>
      </p:grpSp>
      <p:cxnSp>
        <p:nvCxnSpPr>
          <p:cNvPr id="34" name="Straight Arrow Connector 33"/>
          <p:cNvCxnSpPr>
            <a:cxnSpLocks/>
          </p:cNvCxnSpPr>
          <p:nvPr/>
        </p:nvCxnSpPr>
        <p:spPr>
          <a:xfrm>
            <a:off x="605024" y="1979573"/>
            <a:ext cx="10939768" cy="95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 name="Group 22">
            <a:extLst>
              <a:ext uri="{FF2B5EF4-FFF2-40B4-BE49-F238E27FC236}">
                <a16:creationId xmlns:a16="http://schemas.microsoft.com/office/drawing/2014/main" id="{CFD8FD00-5FAE-CEE0-78AA-65B9C0DC74AD}"/>
              </a:ext>
            </a:extLst>
          </p:cNvPr>
          <p:cNvGrpSpPr/>
          <p:nvPr/>
        </p:nvGrpSpPr>
        <p:grpSpPr>
          <a:xfrm>
            <a:off x="9855502" y="4676494"/>
            <a:ext cx="1876425" cy="1382845"/>
            <a:chOff x="9550178" y="4647311"/>
            <a:chExt cx="1876425" cy="1382845"/>
          </a:xfrm>
          <a:solidFill>
            <a:srgbClr val="7030A0"/>
          </a:solidFill>
        </p:grpSpPr>
        <p:sp>
          <p:nvSpPr>
            <p:cNvPr id="8" name="TextBox 4">
              <a:extLst>
                <a:ext uri="{FF2B5EF4-FFF2-40B4-BE49-F238E27FC236}">
                  <a16:creationId xmlns:a16="http://schemas.microsoft.com/office/drawing/2014/main" id="{BF3ADB55-F9BA-9078-3D9A-48F4A0234C45}"/>
                </a:ext>
              </a:extLst>
            </p:cNvPr>
            <p:cNvSpPr txBox="1"/>
            <p:nvPr/>
          </p:nvSpPr>
          <p:spPr>
            <a:xfrm>
              <a:off x="9550178" y="4647311"/>
              <a:ext cx="1876425" cy="1382845"/>
            </a:xfrm>
            <a:prstGeom prst="rect">
              <a:avLst/>
            </a:prstGeom>
            <a:solidFill>
              <a:schemeClr val="accent2">
                <a:lumMod val="40000"/>
                <a:lumOff val="60000"/>
              </a:schemeClr>
            </a:solidFill>
            <a:ln>
              <a:solidFill>
                <a:schemeClr val="accent1">
                  <a:lumMod val="90000"/>
                  <a:lumOff val="10000"/>
                </a:schemeClr>
              </a:solidFill>
            </a:ln>
          </p:spPr>
          <p:txBody>
            <a:bodyPr wrap="square" rtlCol="0">
              <a:noAutofit/>
            </a:bodyPr>
            <a:lstStyle/>
            <a:p>
              <a:pPr algn="ctr"/>
              <a:r>
                <a:rPr lang="de-DE" sz="1400" b="1" dirty="0" err="1">
                  <a:solidFill>
                    <a:srgbClr val="002060"/>
                  </a:solidFill>
                </a:rPr>
                <a:t>Injector</a:t>
              </a:r>
              <a:r>
                <a:rPr lang="de-DE" sz="1400" b="1" dirty="0">
                  <a:solidFill>
                    <a:srgbClr val="002060"/>
                  </a:solidFill>
                </a:rPr>
                <a:t> at</a:t>
              </a:r>
              <a:br>
                <a:rPr lang="de-DE" sz="1400" b="1" dirty="0">
                  <a:solidFill>
                    <a:srgbClr val="002060"/>
                  </a:solidFill>
                </a:rPr>
              </a:br>
              <a:r>
                <a:rPr lang="de-DE" sz="1400" b="1" dirty="0">
                  <a:solidFill>
                    <a:srgbClr val="002060"/>
                  </a:solidFill>
                </a:rPr>
                <a:t>DESY </a:t>
              </a:r>
              <a:r>
                <a:rPr lang="de-DE" sz="1400" b="1" dirty="0" err="1">
                  <a:solidFill>
                    <a:srgbClr val="002060"/>
                  </a:solidFill>
                </a:rPr>
                <a:t>campus</a:t>
              </a:r>
              <a:endParaRPr lang="de-DE" sz="1400" b="1" dirty="0">
                <a:solidFill>
                  <a:srgbClr val="002060"/>
                </a:solidFill>
              </a:endParaRPr>
            </a:p>
          </p:txBody>
        </p:sp>
        <p:pic>
          <p:nvPicPr>
            <p:cNvPr id="10" name="Picture 3">
              <a:extLst>
                <a:ext uri="{FF2B5EF4-FFF2-40B4-BE49-F238E27FC236}">
                  <a16:creationId xmlns:a16="http://schemas.microsoft.com/office/drawing/2014/main" id="{4ECD5FC1-0528-D4D1-D841-D4E83F06F0C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648419" y="5109654"/>
              <a:ext cx="1679944" cy="818707"/>
            </a:xfrm>
            <a:prstGeom prst="rect">
              <a:avLst/>
            </a:prstGeom>
            <a:grpFill/>
            <a:ln w="9525">
              <a:noFill/>
              <a:miter lim="800000"/>
              <a:headEnd/>
              <a:tailEnd/>
            </a:ln>
          </p:spPr>
        </p:pic>
      </p:grpSp>
    </p:spTree>
    <p:extLst>
      <p:ext uri="{BB962C8B-B14F-4D97-AF65-F5344CB8AC3E}">
        <p14:creationId xmlns:p14="http://schemas.microsoft.com/office/powerpoint/2010/main" val="353720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European XFEL at a glance</a:t>
            </a:r>
            <a:br>
              <a:rPr lang="de-DE" dirty="0"/>
            </a:br>
            <a:endParaRPr lang="de-DE" dirty="0"/>
          </a:p>
        </p:txBody>
      </p:sp>
      <p:pic>
        <p:nvPicPr>
          <p:cNvPr id="4" name="Picture Placeholder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633334" y="2295764"/>
            <a:ext cx="10944224" cy="3889375"/>
          </a:xfrm>
        </p:spPr>
      </p:pic>
      <p:pic>
        <p:nvPicPr>
          <p:cNvPr id="1029" name="Picture 5"/>
          <p:cNvPicPr>
            <a:picLocks noChangeAspect="1" noChangeArrowheads="1" noCrop="1"/>
          </p:cNvPicPr>
          <p:nvPr/>
        </p:nvPicPr>
        <p:blipFill>
          <a:blip r:embed="rId4">
            <a:extLst>
              <a:ext uri="{28A0092B-C50C-407E-A947-70E740481C1C}">
                <a14:useLocalDpi xmlns:a14="http://schemas.microsoft.com/office/drawing/2010/main"/>
              </a:ext>
            </a:extLst>
          </a:blip>
          <a:stretch>
            <a:fillRect/>
          </a:stretch>
        </p:blipFill>
        <p:spPr bwMode="auto">
          <a:xfrm>
            <a:off x="667929" y="2303871"/>
            <a:ext cx="10799129" cy="388937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00 - MAIN\IMAGES\Presentation\european-xfel_2014_1_de_cmyk.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10092" y="1202130"/>
            <a:ext cx="10944225" cy="59286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4005754" y="1979573"/>
            <a:ext cx="4505325" cy="285750"/>
          </a:xfrm>
          <a:prstGeom prst="rect">
            <a:avLst/>
          </a:prstGeom>
          <a:noFill/>
        </p:spPr>
        <p:txBody>
          <a:bodyPr wrap="square" rtlCol="0">
            <a:noAutofit/>
          </a:bodyPr>
          <a:lstStyle/>
          <a:p>
            <a:pPr algn="ctr">
              <a:lnSpc>
                <a:spcPct val="112000"/>
              </a:lnSpc>
            </a:pPr>
            <a:r>
              <a:rPr lang="de-DE" sz="1400" dirty="0"/>
              <a:t>Total </a:t>
            </a:r>
            <a:r>
              <a:rPr lang="de-DE" sz="1400" dirty="0" err="1"/>
              <a:t>length</a:t>
            </a:r>
            <a:r>
              <a:rPr lang="de-DE" sz="1400" dirty="0"/>
              <a:t>: 3,4 km</a:t>
            </a:r>
          </a:p>
        </p:txBody>
      </p:sp>
      <p:grpSp>
        <p:nvGrpSpPr>
          <p:cNvPr id="41" name="Group 40"/>
          <p:cNvGrpSpPr/>
          <p:nvPr/>
        </p:nvGrpSpPr>
        <p:grpSpPr>
          <a:xfrm>
            <a:off x="6560130" y="2902358"/>
            <a:ext cx="1983223" cy="1529934"/>
            <a:chOff x="6527856" y="2902358"/>
            <a:chExt cx="1983223" cy="1529934"/>
          </a:xfrm>
          <a:solidFill>
            <a:schemeClr val="accent2">
              <a:lumMod val="40000"/>
              <a:lumOff val="60000"/>
            </a:schemeClr>
          </a:solidFill>
        </p:grpSpPr>
        <p:sp>
          <p:nvSpPr>
            <p:cNvPr id="43" name="TextBox 42"/>
            <p:cNvSpPr txBox="1"/>
            <p:nvPr/>
          </p:nvSpPr>
          <p:spPr>
            <a:xfrm>
              <a:off x="6527856" y="2902358"/>
              <a:ext cx="1983223" cy="1529934"/>
            </a:xfrm>
            <a:prstGeom prst="rect">
              <a:avLst/>
            </a:prstGeom>
            <a:grpFill/>
            <a:ln>
              <a:solidFill>
                <a:srgbClr val="002060"/>
              </a:solidFill>
            </a:ln>
          </p:spPr>
          <p:txBody>
            <a:bodyPr wrap="square" rtlCol="0">
              <a:noAutofit/>
            </a:bodyPr>
            <a:lstStyle/>
            <a:p>
              <a:pPr algn="ctr">
                <a:lnSpc>
                  <a:spcPct val="112000"/>
                </a:lnSpc>
              </a:pPr>
              <a:r>
                <a:rPr lang="de-DE" sz="1400" b="1" dirty="0" err="1">
                  <a:solidFill>
                    <a:srgbClr val="002060"/>
                  </a:solidFill>
                </a:rPr>
                <a:t>Superconducting</a:t>
              </a:r>
              <a:r>
                <a:rPr lang="de-DE" sz="1400" b="1" dirty="0">
                  <a:solidFill>
                    <a:srgbClr val="002060"/>
                  </a:solidFill>
                </a:rPr>
                <a:t> linear </a:t>
              </a:r>
              <a:r>
                <a:rPr lang="de-DE" sz="1400" b="1" dirty="0" err="1">
                  <a:solidFill>
                    <a:srgbClr val="002060"/>
                  </a:solidFill>
                </a:rPr>
                <a:t>accelerator</a:t>
              </a:r>
              <a:endParaRPr lang="de-DE" sz="1400" b="1" dirty="0">
                <a:solidFill>
                  <a:srgbClr val="002060"/>
                </a:solidFill>
              </a:endParaRPr>
            </a:p>
          </p:txBody>
        </p:sp>
        <p:pic>
          <p:nvPicPr>
            <p:cNvPr id="44" name="Picture 4"/>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607857" y="3491180"/>
              <a:ext cx="1823220" cy="839971"/>
            </a:xfrm>
            <a:prstGeom prst="rect">
              <a:avLst/>
            </a:prstGeom>
            <a:grpFill/>
            <a:ln w="9525">
              <a:noFill/>
              <a:miter lim="800000"/>
              <a:headEnd/>
              <a:tailEnd/>
            </a:ln>
          </p:spPr>
        </p:pic>
      </p:grpSp>
      <p:grpSp>
        <p:nvGrpSpPr>
          <p:cNvPr id="3" name="Group 2"/>
          <p:cNvGrpSpPr/>
          <p:nvPr/>
        </p:nvGrpSpPr>
        <p:grpSpPr>
          <a:xfrm>
            <a:off x="3046416" y="4214109"/>
            <a:ext cx="1983223" cy="1324387"/>
            <a:chOff x="5266804" y="5378254"/>
            <a:chExt cx="1983223" cy="1324387"/>
          </a:xfrm>
        </p:grpSpPr>
        <p:sp>
          <p:nvSpPr>
            <p:cNvPr id="32" name="TextBox 31"/>
            <p:cNvSpPr txBox="1"/>
            <p:nvPr/>
          </p:nvSpPr>
          <p:spPr>
            <a:xfrm>
              <a:off x="5266804" y="5378254"/>
              <a:ext cx="1983223" cy="1324387"/>
            </a:xfrm>
            <a:prstGeom prst="rect">
              <a:avLst/>
            </a:prstGeom>
            <a:solidFill>
              <a:schemeClr val="accent4"/>
            </a:solidFill>
            <a:ln>
              <a:solidFill>
                <a:srgbClr val="002060"/>
              </a:solidFill>
            </a:ln>
          </p:spPr>
          <p:txBody>
            <a:bodyPr wrap="square" rtlCol="0">
              <a:noAutofit/>
            </a:bodyPr>
            <a:lstStyle/>
            <a:p>
              <a:pPr algn="ctr">
                <a:lnSpc>
                  <a:spcPct val="112000"/>
                </a:lnSpc>
              </a:pPr>
              <a:r>
                <a:rPr lang="de-DE" sz="1400" b="1" dirty="0" err="1">
                  <a:solidFill>
                    <a:srgbClr val="002060"/>
                  </a:solidFill>
                </a:rPr>
                <a:t>Undulator</a:t>
              </a:r>
              <a:r>
                <a:rPr lang="de-DE" sz="1400" b="1" dirty="0">
                  <a:solidFill>
                    <a:srgbClr val="002060"/>
                  </a:solidFill>
                </a:rPr>
                <a:t> </a:t>
              </a:r>
              <a:r>
                <a:rPr lang="de-DE" sz="1400" b="1" dirty="0" err="1">
                  <a:solidFill>
                    <a:srgbClr val="002060"/>
                  </a:solidFill>
                </a:rPr>
                <a:t>systems</a:t>
              </a:r>
              <a:endParaRPr lang="de-DE" sz="1400" b="1" dirty="0">
                <a:solidFill>
                  <a:srgbClr val="002060"/>
                </a:solidFill>
              </a:endParaRPr>
            </a:p>
          </p:txBody>
        </p:sp>
        <p:pic>
          <p:nvPicPr>
            <p:cNvPr id="34" name="Picture 6"/>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74053" y="5741923"/>
              <a:ext cx="1679944" cy="85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22">
            <a:extLst>
              <a:ext uri="{FF2B5EF4-FFF2-40B4-BE49-F238E27FC236}">
                <a16:creationId xmlns:a16="http://schemas.microsoft.com/office/drawing/2014/main" id="{B589CF42-7E71-452C-35D0-4C5AB93A5B54}"/>
              </a:ext>
            </a:extLst>
          </p:cNvPr>
          <p:cNvGrpSpPr/>
          <p:nvPr/>
        </p:nvGrpSpPr>
        <p:grpSpPr>
          <a:xfrm>
            <a:off x="9855502" y="4676494"/>
            <a:ext cx="1876425" cy="1382845"/>
            <a:chOff x="9550178" y="4647311"/>
            <a:chExt cx="1876425" cy="1382845"/>
          </a:xfrm>
          <a:solidFill>
            <a:srgbClr val="7030A0"/>
          </a:solidFill>
        </p:grpSpPr>
        <p:sp>
          <p:nvSpPr>
            <p:cNvPr id="11" name="TextBox 4">
              <a:extLst>
                <a:ext uri="{FF2B5EF4-FFF2-40B4-BE49-F238E27FC236}">
                  <a16:creationId xmlns:a16="http://schemas.microsoft.com/office/drawing/2014/main" id="{0914CC4C-B265-5C83-D3D3-FC96519F6700}"/>
                </a:ext>
              </a:extLst>
            </p:cNvPr>
            <p:cNvSpPr txBox="1"/>
            <p:nvPr/>
          </p:nvSpPr>
          <p:spPr>
            <a:xfrm>
              <a:off x="9550178" y="4647311"/>
              <a:ext cx="1876425" cy="1382845"/>
            </a:xfrm>
            <a:prstGeom prst="rect">
              <a:avLst/>
            </a:prstGeom>
            <a:solidFill>
              <a:schemeClr val="accent2">
                <a:lumMod val="40000"/>
                <a:lumOff val="60000"/>
              </a:schemeClr>
            </a:solidFill>
            <a:ln>
              <a:solidFill>
                <a:schemeClr val="accent1">
                  <a:lumMod val="90000"/>
                  <a:lumOff val="10000"/>
                </a:schemeClr>
              </a:solidFill>
            </a:ln>
          </p:spPr>
          <p:txBody>
            <a:bodyPr wrap="square" rtlCol="0">
              <a:noAutofit/>
            </a:bodyPr>
            <a:lstStyle/>
            <a:p>
              <a:pPr algn="ctr"/>
              <a:r>
                <a:rPr lang="de-DE" sz="1400" b="1" dirty="0" err="1">
                  <a:solidFill>
                    <a:srgbClr val="002060"/>
                  </a:solidFill>
                </a:rPr>
                <a:t>Injector</a:t>
              </a:r>
              <a:r>
                <a:rPr lang="de-DE" sz="1400" b="1" dirty="0">
                  <a:solidFill>
                    <a:srgbClr val="002060"/>
                  </a:solidFill>
                </a:rPr>
                <a:t> at</a:t>
              </a:r>
              <a:br>
                <a:rPr lang="de-DE" sz="1400" b="1" dirty="0">
                  <a:solidFill>
                    <a:srgbClr val="002060"/>
                  </a:solidFill>
                </a:rPr>
              </a:br>
              <a:r>
                <a:rPr lang="de-DE" sz="1400" b="1" dirty="0">
                  <a:solidFill>
                    <a:srgbClr val="002060"/>
                  </a:solidFill>
                </a:rPr>
                <a:t>DESY </a:t>
              </a:r>
              <a:r>
                <a:rPr lang="de-DE" sz="1400" b="1" dirty="0" err="1">
                  <a:solidFill>
                    <a:srgbClr val="002060"/>
                  </a:solidFill>
                </a:rPr>
                <a:t>campus</a:t>
              </a:r>
              <a:endParaRPr lang="de-DE" sz="1400" b="1" dirty="0">
                <a:solidFill>
                  <a:srgbClr val="002060"/>
                </a:solidFill>
              </a:endParaRPr>
            </a:p>
          </p:txBody>
        </p:sp>
        <p:pic>
          <p:nvPicPr>
            <p:cNvPr id="12" name="Picture 3">
              <a:extLst>
                <a:ext uri="{FF2B5EF4-FFF2-40B4-BE49-F238E27FC236}">
                  <a16:creationId xmlns:a16="http://schemas.microsoft.com/office/drawing/2014/main" id="{2ABEB958-D6B7-8620-42AC-37AEDB72B751}"/>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9648419" y="5109654"/>
              <a:ext cx="1679944" cy="818707"/>
            </a:xfrm>
            <a:prstGeom prst="rect">
              <a:avLst/>
            </a:prstGeom>
            <a:grpFill/>
            <a:ln w="9525">
              <a:noFill/>
              <a:miter lim="800000"/>
              <a:headEnd/>
              <a:tailEnd/>
            </a:ln>
          </p:spPr>
        </p:pic>
      </p:grpSp>
      <p:cxnSp>
        <p:nvCxnSpPr>
          <p:cNvPr id="17" name="Straight Arrow Connector 16">
            <a:extLst>
              <a:ext uri="{FF2B5EF4-FFF2-40B4-BE49-F238E27FC236}">
                <a16:creationId xmlns:a16="http://schemas.microsoft.com/office/drawing/2014/main" id="{4B9EB7B1-7EBB-477C-A918-7E3B0F65D659}"/>
              </a:ext>
            </a:extLst>
          </p:cNvPr>
          <p:cNvCxnSpPr>
            <a:cxnSpLocks/>
          </p:cNvCxnSpPr>
          <p:nvPr/>
        </p:nvCxnSpPr>
        <p:spPr>
          <a:xfrm>
            <a:off x="605024" y="1979573"/>
            <a:ext cx="10939768" cy="9525"/>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14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emf"/></Relationships>
</file>

<file path=ppt/theme/theme1.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spPr>
      <a:bodyPr rtlCol="0" anchor="ctr">
        <a:noAutofit/>
      </a:bodyPr>
      <a:lstStyle>
        <a:defPPr algn="ctr">
          <a:lnSpc>
            <a:spcPct val="113000"/>
          </a:lnSpc>
          <a:defRPr sz="1400" dirty="0" err="1" smtClean="0"/>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Autofit/>
      </a:bodyPr>
      <a:lstStyle>
        <a:defPPr marL="269875" indent="-269875">
          <a:lnSpc>
            <a:spcPct val="112000"/>
          </a:lnSpc>
          <a:buBlip>
            <a:blip xmlns:r="http://schemas.openxmlformats.org/officeDocument/2006/relationships" r:embed="rId1"/>
          </a:buBlip>
          <a:defRPr sz="1400" dirty="0" err="1" smtClean="0"/>
        </a:defPPr>
      </a:lstStyle>
    </a:txDef>
  </a:objectDefaults>
  <a:extraClrSchemeLst/>
  <a:extLst>
    <a:ext uri="{05A4C25C-085E-4340-85A3-A5531E510DB2}">
      <thm15:themeFamily xmlns:thm15="http://schemas.microsoft.com/office/thememl/2012/main" name="XFEL_PowerPoint_16x9.potx" id="{5D9E4C7F-CF90-47AA-9B5A-D1B8A1F64B49}" vid="{107EC11D-EED3-47DC-89A2-C8C245B9F565}"/>
    </a:ext>
  </a:extLst>
</a:theme>
</file>

<file path=ppt/theme/theme2.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59">
      <a:dk1>
        <a:srgbClr val="000000"/>
      </a:dk1>
      <a:lt1>
        <a:sysClr val="window" lastClr="FFFFFF"/>
      </a:lt1>
      <a:dk2>
        <a:srgbClr val="B2B2B2"/>
      </a:dk2>
      <a:lt2>
        <a:srgbClr val="F39200"/>
      </a:lt2>
      <a:accent1>
        <a:srgbClr val="0D1546"/>
      </a:accent1>
      <a:accent2>
        <a:srgbClr val="559DBB"/>
      </a:accent2>
      <a:accent3>
        <a:srgbClr val="81B0C8"/>
      </a:accent3>
      <a:accent4>
        <a:srgbClr val="A4C3D6"/>
      </a:accent4>
      <a:accent5>
        <a:srgbClr val="C5D6E4"/>
      </a:accent5>
      <a:accent6>
        <a:srgbClr val="E3EBF2"/>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European_XFEL_RF_BSBF_v1</Template>
  <TotalTime>0</TotalTime>
  <Words>2276</Words>
  <Application>Microsoft Macintosh PowerPoint</Application>
  <PresentationFormat>Breitbild</PresentationFormat>
  <Paragraphs>298</Paragraphs>
  <Slides>44</Slides>
  <Notes>12</Notes>
  <HiddenSlides>18</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44</vt:i4>
      </vt:variant>
    </vt:vector>
  </HeadingPairs>
  <TitlesOfParts>
    <vt:vector size="51" baseType="lpstr">
      <vt:lpstr>Arial</vt:lpstr>
      <vt:lpstr>Calibri</vt:lpstr>
      <vt:lpstr>Open Sans</vt:lpstr>
      <vt:lpstr>Symbol</vt:lpstr>
      <vt:lpstr>Webdings</vt:lpstr>
      <vt:lpstr>Wingdings</vt:lpstr>
      <vt:lpstr>Office</vt:lpstr>
      <vt:lpstr>Welcome to the European XFEL !</vt:lpstr>
      <vt:lpstr>European XFEL – a user facility of superlatives</vt:lpstr>
      <vt:lpstr>Employees </vt:lpstr>
      <vt:lpstr>Foundation of European XFEL</vt:lpstr>
      <vt:lpstr>Construction of European XFEL</vt:lpstr>
      <vt:lpstr>DESY and European XFEL: Strong partners</vt:lpstr>
      <vt:lpstr>The European XFEL at a glance </vt:lpstr>
      <vt:lpstr>The European XFEL at a glance </vt:lpstr>
      <vt:lpstr>The European XFEL at a glance </vt:lpstr>
      <vt:lpstr>The European XFEL at a glance </vt:lpstr>
      <vt:lpstr>More flashes = shorter experiment times</vt:lpstr>
      <vt:lpstr>Beamline layout and experiment stations</vt:lpstr>
      <vt:lpstr>Scientific instruments</vt:lpstr>
      <vt:lpstr>2022: Five years of user operation &amp; Inauguration of SXP</vt:lpstr>
      <vt:lpstr>A user facility</vt:lpstr>
      <vt:lpstr>The campus and tours</vt:lpstr>
      <vt:lpstr>PowerPoint-Präsentation</vt:lpstr>
      <vt:lpstr>Smoking, alcohol, and intoxicating substances</vt:lpstr>
      <vt:lpstr>PowerPoint-Präsentation</vt:lpstr>
      <vt:lpstr>PowerPoint-Präsentation</vt:lpstr>
      <vt:lpstr>Tour of XHEXP1 (experimental hall)</vt:lpstr>
      <vt:lpstr>Tour of XHEXP1 (experimental hall)</vt:lpstr>
      <vt:lpstr>Tour of XHEXP1 (experimental hall)</vt:lpstr>
      <vt:lpstr>Tour of XHEXP1 (experimental hall)</vt:lpstr>
      <vt:lpstr>Tour of XHEXP1 (experimental hall)</vt:lpstr>
      <vt:lpstr>Tour of XHEXP1 (experimental hall)</vt:lpstr>
      <vt:lpstr>A few rules for the tour</vt:lpstr>
      <vt:lpstr>Thank you for your attention!</vt:lpstr>
      <vt:lpstr>Let’s start the tour!</vt:lpstr>
      <vt:lpstr>Our User Community</vt:lpstr>
      <vt:lpstr>European XFEL, in collaboration with the users, contributes to the solutions of the future</vt:lpstr>
      <vt:lpstr>European XFEL, in collaboration with the users, contributes to the solutions of the future</vt:lpstr>
      <vt:lpstr>HEALTH: Antibiotic resistance</vt:lpstr>
      <vt:lpstr>DIGITALIZATION: Data storage for quantum computing</vt:lpstr>
      <vt:lpstr>CLIMATE and ENERGY: Photocatalysis</vt:lpstr>
      <vt:lpstr>ENVIRONMENT and SUSTAINABILITY: Water</vt:lpstr>
      <vt:lpstr>Education and career development  at European XFEL</vt:lpstr>
      <vt:lpstr>Innovation und Transfer</vt:lpstr>
      <vt:lpstr>European XFEL at Science City Bahrenfeld</vt:lpstr>
      <vt:lpstr>Upgrades / future constructions </vt:lpstr>
      <vt:lpstr>Upgrades / future constructions </vt:lpstr>
      <vt:lpstr>Upgrades / future constructions </vt:lpstr>
      <vt:lpstr>Our values</vt:lpstr>
      <vt:lpstr>European XFEL Mission and Vision</vt:lpstr>
    </vt:vector>
  </TitlesOfParts>
  <Company>XFEL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European XFEL</dc:title>
  <dc:creator>Itzen, Friederike</dc:creator>
  <cp:lastModifiedBy>Jan Grünert</cp:lastModifiedBy>
  <cp:revision>65</cp:revision>
  <dcterms:created xsi:type="dcterms:W3CDTF">2022-09-28T13:47:44Z</dcterms:created>
  <dcterms:modified xsi:type="dcterms:W3CDTF">2025-09-26T15:06:20Z</dcterms:modified>
</cp:coreProperties>
</file>