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39" r:id="rId2"/>
    <p:sldId id="4462" r:id="rId3"/>
    <p:sldId id="63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F4D"/>
    <a:srgbClr val="007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4281" autoAdjust="0"/>
  </p:normalViewPr>
  <p:slideViewPr>
    <p:cSldViewPr snapToGrid="0">
      <p:cViewPr varScale="1">
        <p:scale>
          <a:sx n="109" d="100"/>
          <a:sy n="109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AD625-E07A-4141-8E12-7F0C3E5E08B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F8AB1-D64D-45AA-A64D-629E4EF51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1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40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3BE5B-7746-1803-2F74-C70513D3B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D799398-78AF-5840-6BE7-B20C54E10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64E0C5B-8DD3-E23C-9230-7CFA8538E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CFC505-2474-AA59-2515-16F104E58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93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-17780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32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Longitudinal Diagnostics Workshop 14th Edition | Karel Peetermans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934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Longitudinal Diagnostics Workshop 14th Edition | Karel Peetermans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9811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Longitudinal Diagnostics Workshop 14th Edition | Karel Peetermans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828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Longitudinal Diagnostics Workshop 14th Edition | Karel Peetermans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9065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Longitudinal Diagnostics Workshop 14th Edition | Karel Peetermans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637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Longitudinal Diagnostics Workshop 14th Edition | Karel Peetermans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437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Longitudinal Diagnostics Workshop 14th Edition | Karel Peetermans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1272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Longitudinal Diagnostics Workshop 14th Edition | Karel Peetermans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9109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6190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s">
  <p:cSld name="1_Title and 2 Conten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07988" y="1406427"/>
            <a:ext cx="5616575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| Longitudinal Diagnostics Workshop 14th Edition | Karel Peetermans</a:t>
            </a:r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3"/>
          </p:nvPr>
        </p:nvSpPr>
        <p:spPr>
          <a:xfrm>
            <a:off x="6167439" y="1406427"/>
            <a:ext cx="5616574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84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1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053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3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Longitudinal Diagnostics Workshop 14th Edition | Karel Peetermans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552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Longitudinal Diagnostics Workshop 14th Edition | Karel Peetermans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537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Longitudinal Diagnostics Workshop 14th Edition | Karel Peetermans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337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Longitudinal Diagnostics Workshop 14th Edition | Karel Peetermans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832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Longitudinal Diagnostics Workshop 14th Edition | Karel Peetermans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040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Longitudinal Diagnostics Workshop 14th Edition | Karel Peetermans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4238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1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Longitudinal Diagnostics Workshop 14th Edition | Karel Peetermans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69036112-87DC-4A87-B83E-BFA8136D2DA3}"/>
              </a:ext>
            </a:extLst>
          </p:cNvPr>
          <p:cNvSpPr/>
          <p:nvPr/>
        </p:nvSpPr>
        <p:spPr>
          <a:xfrm rot="5400000">
            <a:off x="646195" y="2691450"/>
            <a:ext cx="290313" cy="846535"/>
          </a:xfrm>
          <a:prstGeom prst="upArrow">
            <a:avLst/>
          </a:prstGeom>
          <a:solidFill>
            <a:srgbClr val="007BC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C634F74F-930B-47C6-AE8B-E967B56F0B05}"/>
              </a:ext>
            </a:extLst>
          </p:cNvPr>
          <p:cNvSpPr/>
          <p:nvPr/>
        </p:nvSpPr>
        <p:spPr>
          <a:xfrm rot="5400000">
            <a:off x="11287563" y="2691450"/>
            <a:ext cx="290313" cy="846535"/>
          </a:xfrm>
          <a:prstGeom prst="upArrow">
            <a:avLst/>
          </a:prstGeom>
          <a:solidFill>
            <a:srgbClr val="007BC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5BEAC5B3-23C9-405E-9EB3-54818C8262F5}"/>
              </a:ext>
            </a:extLst>
          </p:cNvPr>
          <p:cNvSpPr txBox="1"/>
          <p:nvPr/>
        </p:nvSpPr>
        <p:spPr>
          <a:xfrm>
            <a:off x="5375920" y="1977950"/>
            <a:ext cx="962017" cy="347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600" dirty="0"/>
              <a:t>Cooling</a:t>
            </a:r>
            <a:endParaRPr lang="de-DE" sz="1600" dirty="0" err="1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B9B77DD-7659-4957-AB89-AD059326F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05" y="667511"/>
            <a:ext cx="9728861" cy="541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7D2C0CF-A2EC-4D3C-9811-72C5BE588083}"/>
              </a:ext>
            </a:extLst>
          </p:cNvPr>
          <p:cNvSpPr txBox="1"/>
          <p:nvPr/>
        </p:nvSpPr>
        <p:spPr>
          <a:xfrm>
            <a:off x="6770055" y="3567157"/>
            <a:ext cx="666012" cy="347235"/>
          </a:xfrm>
          <a:prstGeom prst="wedgeRectCallout">
            <a:avLst>
              <a:gd name="adj1" fmla="val 20355"/>
              <a:gd name="adj2" fmla="val -955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nl-BE" dirty="0"/>
              <a:t>DLW</a:t>
            </a:r>
            <a:endParaRPr lang="de-DE" dirty="0" err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894A8AB-54BA-4E69-A223-4D07B505FDF5}"/>
              </a:ext>
            </a:extLst>
          </p:cNvPr>
          <p:cNvSpPr txBox="1"/>
          <p:nvPr/>
        </p:nvSpPr>
        <p:spPr>
          <a:xfrm>
            <a:off x="4260460" y="2521696"/>
            <a:ext cx="518009" cy="347235"/>
          </a:xfrm>
          <a:prstGeom prst="wedgeRectCallout">
            <a:avLst>
              <a:gd name="adj1" fmla="val 7411"/>
              <a:gd name="adj2" fmla="val 862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nl-BE" dirty="0"/>
              <a:t>DR</a:t>
            </a:r>
            <a:endParaRPr lang="de-DE" dirty="0" err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EE6D4EF-13F6-403C-B5FD-FB3EED5B8C67}"/>
              </a:ext>
            </a:extLst>
          </p:cNvPr>
          <p:cNvSpPr txBox="1"/>
          <p:nvPr/>
        </p:nvSpPr>
        <p:spPr>
          <a:xfrm>
            <a:off x="4644631" y="3567157"/>
            <a:ext cx="998742" cy="461665"/>
          </a:xfrm>
          <a:prstGeom prst="wedgeRectCallout">
            <a:avLst>
              <a:gd name="adj1" fmla="val -38228"/>
              <a:gd name="adj2" fmla="val -7614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nl-BE" sz="1200" dirty="0"/>
              <a:t>Outcoupling</a:t>
            </a:r>
          </a:p>
          <a:p>
            <a:pPr algn="ctr"/>
            <a:r>
              <a:rPr lang="nl-BE" sz="1200" dirty="0"/>
              <a:t>mirrors</a:t>
            </a:r>
            <a:endParaRPr lang="de-DE" sz="1200" dirty="0" err="1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3F15476-BFFC-4C04-A599-EEF09300840E}"/>
              </a:ext>
            </a:extLst>
          </p:cNvPr>
          <p:cNvSpPr txBox="1"/>
          <p:nvPr/>
        </p:nvSpPr>
        <p:spPr>
          <a:xfrm>
            <a:off x="8476764" y="6190488"/>
            <a:ext cx="249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i="1" dirty="0">
                <a:solidFill>
                  <a:schemeClr val="tx2"/>
                </a:solidFill>
              </a:rPr>
              <a:t>Filipe Giesteira, Vahit Kalender, Lukas Müller, Torsten Wohlenberg</a:t>
            </a:r>
            <a:endParaRPr lang="de-DE" sz="1200" i="1" dirty="0" err="1">
              <a:solidFill>
                <a:schemeClr val="tx2"/>
              </a:solidFill>
            </a:endParaRPr>
          </a:p>
        </p:txBody>
      </p:sp>
      <p:sp>
        <p:nvSpPr>
          <p:cNvPr id="2" name="Textfeld 4">
            <a:extLst>
              <a:ext uri="{FF2B5EF4-FFF2-40B4-BE49-F238E27FC236}">
                <a16:creationId xmlns:a16="http://schemas.microsoft.com/office/drawing/2014/main" id="{B7B495FC-CD25-A4A5-B247-91953C64E5EC}"/>
              </a:ext>
            </a:extLst>
          </p:cNvPr>
          <p:cNvSpPr txBox="1"/>
          <p:nvPr/>
        </p:nvSpPr>
        <p:spPr>
          <a:xfrm>
            <a:off x="5818625" y="752964"/>
            <a:ext cx="891423" cy="338554"/>
          </a:xfrm>
          <a:prstGeom prst="wedgeRect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nl-BE" dirty="0"/>
              <a:t>Cooling</a:t>
            </a:r>
            <a:endParaRPr lang="de-DE" dirty="0" err="1"/>
          </a:p>
        </p:txBody>
      </p:sp>
      <p:sp>
        <p:nvSpPr>
          <p:cNvPr id="27" name="Textfeld 4">
            <a:extLst>
              <a:ext uri="{FF2B5EF4-FFF2-40B4-BE49-F238E27FC236}">
                <a16:creationId xmlns:a16="http://schemas.microsoft.com/office/drawing/2014/main" id="{46C61C5F-650C-4BD5-AC2E-36C46ACFD849}"/>
              </a:ext>
            </a:extLst>
          </p:cNvPr>
          <p:cNvSpPr txBox="1"/>
          <p:nvPr/>
        </p:nvSpPr>
        <p:spPr>
          <a:xfrm>
            <a:off x="5931330" y="5605657"/>
            <a:ext cx="1420446" cy="338554"/>
          </a:xfrm>
          <a:prstGeom prst="wedgeRectCallout">
            <a:avLst>
              <a:gd name="adj1" fmla="val -26627"/>
              <a:gd name="adj2" fmla="val -12926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nl-BE" dirty="0"/>
              <a:t>Transport line</a:t>
            </a:r>
            <a:endParaRPr lang="de-DE" dirty="0" err="1"/>
          </a:p>
        </p:txBody>
      </p:sp>
      <p:sp>
        <p:nvSpPr>
          <p:cNvPr id="26" name="Textfeld 8">
            <a:extLst>
              <a:ext uri="{FF2B5EF4-FFF2-40B4-BE49-F238E27FC236}">
                <a16:creationId xmlns:a16="http://schemas.microsoft.com/office/drawing/2014/main" id="{06464781-D21C-45C2-9B4B-5BAD30971DF4}"/>
              </a:ext>
            </a:extLst>
          </p:cNvPr>
          <p:cNvSpPr txBox="1"/>
          <p:nvPr/>
        </p:nvSpPr>
        <p:spPr>
          <a:xfrm>
            <a:off x="7629181" y="2414354"/>
            <a:ext cx="998742" cy="461665"/>
          </a:xfrm>
          <a:prstGeom prst="wedgeRectCallout">
            <a:avLst>
              <a:gd name="adj1" fmla="val -36397"/>
              <a:gd name="adj2" fmla="val 8230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nl-BE" sz="1200" dirty="0"/>
              <a:t>Outcoupling</a:t>
            </a:r>
          </a:p>
          <a:p>
            <a:pPr algn="ctr"/>
            <a:r>
              <a:rPr lang="nl-BE" sz="1200" dirty="0"/>
              <a:t>mirrors</a:t>
            </a:r>
            <a:endParaRPr lang="de-DE" sz="1200" dirty="0" err="1"/>
          </a:p>
        </p:txBody>
      </p:sp>
      <p:sp>
        <p:nvSpPr>
          <p:cNvPr id="28" name="Textfeld 8">
            <a:extLst>
              <a:ext uri="{FF2B5EF4-FFF2-40B4-BE49-F238E27FC236}">
                <a16:creationId xmlns:a16="http://schemas.microsoft.com/office/drawing/2014/main" id="{83BC07E0-7D99-49CE-BC29-87E3F2E1CA52}"/>
              </a:ext>
            </a:extLst>
          </p:cNvPr>
          <p:cNvSpPr txBox="1"/>
          <p:nvPr/>
        </p:nvSpPr>
        <p:spPr>
          <a:xfrm>
            <a:off x="1411304" y="3966485"/>
            <a:ext cx="909723" cy="461665"/>
          </a:xfrm>
          <a:prstGeom prst="wedgeRectCallout">
            <a:avLst>
              <a:gd name="adj1" fmla="val 33445"/>
              <a:gd name="adj2" fmla="val -7614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de-DE" sz="1200" dirty="0"/>
              <a:t>Alignment </a:t>
            </a:r>
            <a:r>
              <a:rPr lang="de-DE" sz="1200" dirty="0" err="1"/>
              <a:t>laser</a:t>
            </a:r>
            <a:endParaRPr lang="de-DE" sz="1200" dirty="0"/>
          </a:p>
        </p:txBody>
      </p:sp>
      <p:sp>
        <p:nvSpPr>
          <p:cNvPr id="19" name="Textfeld 8">
            <a:extLst>
              <a:ext uri="{FF2B5EF4-FFF2-40B4-BE49-F238E27FC236}">
                <a16:creationId xmlns:a16="http://schemas.microsoft.com/office/drawing/2014/main" id="{0A7B4218-9021-4C8C-B4B4-580BC92F622A}"/>
              </a:ext>
            </a:extLst>
          </p:cNvPr>
          <p:cNvSpPr txBox="1"/>
          <p:nvPr/>
        </p:nvSpPr>
        <p:spPr>
          <a:xfrm>
            <a:off x="92569" y="2322129"/>
            <a:ext cx="1523908" cy="338554"/>
          </a:xfrm>
          <a:prstGeom prst="rect">
            <a:avLst/>
          </a:prstGeom>
          <a:solidFill>
            <a:srgbClr val="007BC8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/>
              <a:t>Electron</a:t>
            </a:r>
            <a:r>
              <a:rPr lang="de-DE" sz="1600" dirty="0"/>
              <a:t> </a:t>
            </a:r>
            <a:r>
              <a:rPr lang="de-DE" sz="1600" dirty="0" err="1"/>
              <a:t>path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07807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2B0C4-C1DC-ACAB-B228-E7DBE728A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ACFEF-D5F1-DDB1-92AF-8B6271A0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9FDF"/>
                </a:solidFill>
              </a:rPr>
              <a:t>Dielectric lined waveguides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C2E66F-81A6-9374-AD0C-1E79ECCA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Longitudinal Diagnostics Workshop 14th Edition | Karel Peetermans</a:t>
            </a:r>
          </a:p>
        </p:txBody>
      </p:sp>
      <p:pic>
        <p:nvPicPr>
          <p:cNvPr id="8" name="Afbeelding 7" descr="Afbeelding met tekst, lijn, diagram, Perceel&#10;&#10;Door AI gegenereerde inhoud is mogelijk onjuist.">
            <a:extLst>
              <a:ext uri="{FF2B5EF4-FFF2-40B4-BE49-F238E27FC236}">
                <a16:creationId xmlns:a16="http://schemas.microsoft.com/office/drawing/2014/main" id="{F9DC592C-BBDA-B9BD-4CCE-C1A003C5C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20" y="1600195"/>
            <a:ext cx="3657607" cy="3657607"/>
          </a:xfrm>
          <a:prstGeom prst="rect">
            <a:avLst/>
          </a:prstGeom>
        </p:spPr>
      </p:pic>
      <p:pic>
        <p:nvPicPr>
          <p:cNvPr id="14" name="Afbeelding 13" descr="Afbeelding met tekst, Perceel, lijn, diagram&#10;&#10;Door AI gegenereerde inhoud is mogelijk onjuist.">
            <a:extLst>
              <a:ext uri="{FF2B5EF4-FFF2-40B4-BE49-F238E27FC236}">
                <a16:creationId xmlns:a16="http://schemas.microsoft.com/office/drawing/2014/main" id="{B297F78E-881D-A487-4FBF-BB40C83BC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1600196"/>
            <a:ext cx="3657607" cy="3657607"/>
          </a:xfrm>
          <a:prstGeom prst="rect">
            <a:avLst/>
          </a:prstGeom>
        </p:spPr>
      </p:pic>
      <p:pic>
        <p:nvPicPr>
          <p:cNvPr id="16" name="Afbeelding 15" descr="Afbeelding met tekst, diagram, lijn, Perceel&#10;&#10;Door AI gegenereerde inhoud is mogelijk onjuist.">
            <a:extLst>
              <a:ext uri="{FF2B5EF4-FFF2-40B4-BE49-F238E27FC236}">
                <a16:creationId xmlns:a16="http://schemas.microsoft.com/office/drawing/2014/main" id="{5955083C-730B-FA40-C09B-1782E42A9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53" y="1600194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8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sz="3200" dirty="0"/>
              <a:t>Transport to diagnostics area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Longitudinal Diagnostics Workshop 14th Edition | Karel Peetermans</a:t>
            </a:r>
            <a:endParaRPr lang="en-US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3C53804F-4900-4D47-AE6C-E78771773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47" y="2121512"/>
            <a:ext cx="4088922" cy="3312368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F18F4D"/>
              </a:buClr>
              <a:buFont typeface="Arial" panose="020B0604020202020204" pitchFamily="34" charset="0"/>
              <a:buChar char="►"/>
            </a:pPr>
            <a:r>
              <a:rPr lang="en-US" sz="2400" dirty="0"/>
              <a:t>All frequencies captured and transported at </a:t>
            </a:r>
            <a:r>
              <a:rPr lang="en-US" sz="2400" b="1" dirty="0"/>
              <a:t>&gt;70% efficiency</a:t>
            </a:r>
          </a:p>
          <a:p>
            <a:pPr>
              <a:lnSpc>
                <a:spcPct val="100000"/>
              </a:lnSpc>
              <a:buClr>
                <a:srgbClr val="F18F4D"/>
              </a:buClr>
              <a:buFont typeface="Arial" panose="020B0604020202020204" pitchFamily="34" charset="0"/>
              <a:buChar char="►"/>
            </a:pPr>
            <a:r>
              <a:rPr lang="en-US" sz="2400" dirty="0"/>
              <a:t>Dotted line indicates which mirror transports more</a:t>
            </a:r>
          </a:p>
          <a:p>
            <a:pPr>
              <a:lnSpc>
                <a:spcPct val="100000"/>
              </a:lnSpc>
              <a:buClr>
                <a:srgbClr val="F18F4D"/>
              </a:buClr>
              <a:buFont typeface="Arial" panose="020B0604020202020204" pitchFamily="34" charset="0"/>
              <a:buChar char="►"/>
            </a:pPr>
            <a:r>
              <a:rPr lang="en-US" sz="2400" dirty="0"/>
              <a:t>In practice, working point is experimentally determined</a:t>
            </a:r>
          </a:p>
          <a:p>
            <a:pPr>
              <a:lnSpc>
                <a:spcPct val="100000"/>
              </a:lnSpc>
              <a:buClr>
                <a:srgbClr val="F18F4D"/>
              </a:buClr>
              <a:buFont typeface="Arial" panose="020B0604020202020204" pitchFamily="34" charset="0"/>
              <a:buChar char="►"/>
            </a:pP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9DD86-083A-4630-8E2F-7085509FE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167569"/>
            <a:ext cx="6809692" cy="4994014"/>
          </a:xfrm>
          <a:prstGeom prst="rect">
            <a:avLst/>
          </a:prstGeom>
        </p:spPr>
      </p:pic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AD68CDF4-97C7-4E49-8B38-2CA09946B0E5}"/>
              </a:ext>
            </a:extLst>
          </p:cNvPr>
          <p:cNvSpPr txBox="1">
            <a:spLocks/>
          </p:cNvSpPr>
          <p:nvPr/>
        </p:nvSpPr>
        <p:spPr>
          <a:xfrm>
            <a:off x="3143672" y="988578"/>
            <a:ext cx="2448272" cy="3010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Losses at through hole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D445C4C5-8F67-4E66-A341-1A62EA6A1B6E}"/>
              </a:ext>
            </a:extLst>
          </p:cNvPr>
          <p:cNvSpPr txBox="1">
            <a:spLocks/>
          </p:cNvSpPr>
          <p:nvPr/>
        </p:nvSpPr>
        <p:spPr>
          <a:xfrm>
            <a:off x="9762171" y="6161583"/>
            <a:ext cx="2357381" cy="3010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Losses at mirror edge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22E48F-F42B-4F7C-9CE4-06C5A26ED3CF}"/>
              </a:ext>
            </a:extLst>
          </p:cNvPr>
          <p:cNvSpPr/>
          <p:nvPr/>
        </p:nvSpPr>
        <p:spPr>
          <a:xfrm>
            <a:off x="6331550" y="1503485"/>
            <a:ext cx="1564650" cy="1421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BEC902DA-A68D-491D-AB65-425A54FD3C32}"/>
              </a:ext>
            </a:extLst>
          </p:cNvPr>
          <p:cNvSpPr/>
          <p:nvPr/>
        </p:nvSpPr>
        <p:spPr>
          <a:xfrm rot="17926645">
            <a:off x="5584123" y="1215910"/>
            <a:ext cx="288032" cy="979808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0" tIns="0" rIns="0" bIns="0" rtlCol="0" anchor="t" anchorCtr="0">
            <a:noAutofit/>
          </a:bodyPr>
          <a:lstStyle/>
          <a:p>
            <a:pPr defTabSz="914400">
              <a:spcAft>
                <a:spcPts val="1200"/>
              </a:spcAft>
              <a:tabLst>
                <a:tab pos="361950" algn="l"/>
              </a:tabLst>
            </a:pPr>
            <a:endParaRPr lang="en-GB" i="1" dirty="0" err="1">
              <a:solidFill>
                <a:schemeClr val="tx1"/>
              </a:solidFill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D2D96939-2260-4002-A57A-CD92319C016D}"/>
              </a:ext>
            </a:extLst>
          </p:cNvPr>
          <p:cNvSpPr/>
          <p:nvPr/>
        </p:nvSpPr>
        <p:spPr>
          <a:xfrm rot="8834259">
            <a:off x="10237297" y="5379148"/>
            <a:ext cx="288032" cy="792088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0" tIns="0" rIns="0" bIns="0" rtlCol="0" anchor="t" anchorCtr="0">
            <a:noAutofit/>
          </a:bodyPr>
          <a:lstStyle/>
          <a:p>
            <a:pPr defTabSz="914400">
              <a:spcAft>
                <a:spcPts val="1200"/>
              </a:spcAft>
              <a:tabLst>
                <a:tab pos="361950" algn="l"/>
              </a:tabLst>
            </a:pPr>
            <a:endParaRPr lang="en-GB" i="1" dirty="0" err="1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14EA6F-D1B1-478E-94CA-C7FD1D810C12}"/>
              </a:ext>
            </a:extLst>
          </p:cNvPr>
          <p:cNvSpPr/>
          <p:nvPr/>
        </p:nvSpPr>
        <p:spPr>
          <a:xfrm>
            <a:off x="7896200" y="3960897"/>
            <a:ext cx="2485113" cy="16068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" grpId="0" animBg="1"/>
      <p:bldP spid="7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" id="{17417353-F29F-0A4B-83F7-29687F17E628}" vid="{93F30902-AA21-1949-BB7A-58A21D9242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DESY</vt:lpstr>
      <vt:lpstr>PowerPoint Presentation</vt:lpstr>
      <vt:lpstr>Dielectric lined waveguides</vt:lpstr>
      <vt:lpstr>Transport to diagnostics 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Dielectric loaded waveguides.</dc:title>
  <dc:creator>Peetermans, Karel</dc:creator>
  <cp:lastModifiedBy>Peetermans, Karel</cp:lastModifiedBy>
  <cp:revision>148</cp:revision>
  <dcterms:created xsi:type="dcterms:W3CDTF">2024-10-22T15:03:52Z</dcterms:created>
  <dcterms:modified xsi:type="dcterms:W3CDTF">2025-09-29T09:23:18Z</dcterms:modified>
</cp:coreProperties>
</file>