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3" r:id="rId2"/>
    <p:sldId id="266" r:id="rId3"/>
    <p:sldId id="327" r:id="rId4"/>
    <p:sldId id="297" r:id="rId5"/>
    <p:sldId id="301" r:id="rId6"/>
    <p:sldId id="302" r:id="rId7"/>
    <p:sldId id="326" r:id="rId8"/>
    <p:sldId id="320" r:id="rId9"/>
    <p:sldId id="321" r:id="rId10"/>
    <p:sldId id="329" r:id="rId11"/>
    <p:sldId id="322" r:id="rId12"/>
    <p:sldId id="319" r:id="rId13"/>
    <p:sldId id="328" r:id="rId14"/>
    <p:sldId id="323" r:id="rId15"/>
    <p:sldId id="324" r:id="rId16"/>
    <p:sldId id="330" r:id="rId17"/>
    <p:sldId id="307" r:id="rId18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26" autoAdjust="0"/>
    <p:restoredTop sz="94822" autoAdjust="0"/>
  </p:normalViewPr>
  <p:slideViewPr>
    <p:cSldViewPr snapToGrid="0">
      <p:cViewPr varScale="1">
        <p:scale>
          <a:sx n="79" d="100"/>
          <a:sy n="79" d="100"/>
        </p:scale>
        <p:origin x="-1356" y="-9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693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946" y="0"/>
            <a:ext cx="3077693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1769"/>
            <a:ext cx="5680105" cy="460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900"/>
            <a:ext cx="3077693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946" y="9721900"/>
            <a:ext cx="3077693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E3F1D5F-3C8F-4CE1-877E-14186C7CF9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8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27799D-1F1D-4799-B4BE-19041D618143}" type="slidenum">
              <a:rPr lang="en-GB"/>
              <a:pPr/>
              <a:t>10</a:t>
            </a:fld>
            <a:endParaRPr lang="en-GB"/>
          </a:p>
        </p:txBody>
      </p:sp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0600" y="766763"/>
            <a:ext cx="5119688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0097" y="4860662"/>
            <a:ext cx="5679108" cy="46048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pic>
        <p:nvPicPr>
          <p:cNvPr id="7" name="Picture 21" descr="HG_LOGO_70_ENG_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126468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62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62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52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19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09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46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83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32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786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769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>
                <a:solidFill>
                  <a:schemeClr val="bg2"/>
                </a:solidFill>
              </a:rPr>
              <a:t>Volker Guelzow </a:t>
            </a:r>
            <a:r>
              <a:rPr lang="en-GB" sz="900" dirty="0">
                <a:solidFill>
                  <a:schemeClr val="bg2"/>
                </a:solidFill>
              </a:rPr>
              <a:t> |  PRC  |  </a:t>
            </a:r>
            <a:r>
              <a:rPr lang="en-GB" sz="900" dirty="0" smtClean="0">
                <a:solidFill>
                  <a:schemeClr val="bg2"/>
                </a:solidFill>
              </a:rPr>
              <a:t>25.10.2011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74C58347-D49E-40F4-A298-E1D11BCA4BDC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Status of the DESY Grid Centre</a:t>
            </a:r>
          </a:p>
        </p:txBody>
      </p:sp>
      <p:sp>
        <p:nvSpPr>
          <p:cNvPr id="10243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0244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dirty="0">
                <a:solidFill>
                  <a:srgbClr val="00A5EB"/>
                </a:solidFill>
              </a:rPr>
              <a:t>Volker Guelzow </a:t>
            </a:r>
            <a:r>
              <a:rPr lang="de-DE" dirty="0" err="1" smtClean="0">
                <a:solidFill>
                  <a:srgbClr val="00A5EB"/>
                </a:solidFill>
              </a:rPr>
              <a:t>for</a:t>
            </a:r>
            <a:r>
              <a:rPr lang="de-DE" dirty="0" smtClean="0">
                <a:solidFill>
                  <a:srgbClr val="00A5EB"/>
                </a:solidFill>
              </a:rPr>
              <a:t> </a:t>
            </a:r>
            <a:r>
              <a:rPr lang="de-DE" dirty="0" err="1">
                <a:solidFill>
                  <a:srgbClr val="00A5EB"/>
                </a:solidFill>
              </a:rPr>
              <a:t>the</a:t>
            </a:r>
            <a:r>
              <a:rPr lang="de-DE" dirty="0">
                <a:solidFill>
                  <a:srgbClr val="00A5EB"/>
                </a:solidFill>
              </a:rPr>
              <a:t> </a:t>
            </a:r>
            <a:r>
              <a:rPr lang="de-DE" dirty="0" err="1">
                <a:solidFill>
                  <a:srgbClr val="00A5EB"/>
                </a:solidFill>
              </a:rPr>
              <a:t>Grid</a:t>
            </a:r>
            <a:r>
              <a:rPr lang="de-DE" dirty="0">
                <a:solidFill>
                  <a:srgbClr val="00A5EB"/>
                </a:solidFill>
              </a:rPr>
              <a:t> </a:t>
            </a:r>
            <a:r>
              <a:rPr lang="de-DE" dirty="0" smtClean="0">
                <a:solidFill>
                  <a:srgbClr val="00A5EB"/>
                </a:solidFill>
              </a:rPr>
              <a:t>Team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/>
              <a:t>DESY IT</a:t>
            </a:r>
          </a:p>
          <a:p>
            <a:r>
              <a:rPr lang="de-DE" dirty="0"/>
              <a:t>Hamburg, </a:t>
            </a:r>
            <a:r>
              <a:rPr lang="de-DE" dirty="0" err="1" smtClean="0"/>
              <a:t>October</a:t>
            </a:r>
            <a:r>
              <a:rPr lang="de-DE" dirty="0" smtClean="0"/>
              <a:t> 25th, 2011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90880" y="103691"/>
            <a:ext cx="8583840" cy="544377"/>
          </a:xfrm>
          <a:ln/>
        </p:spPr>
        <p:txBody>
          <a:bodyPr tIns="21553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en-US"/>
              <a:t>CMS Tier-2 Contribution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" y="829527"/>
            <a:ext cx="7837920" cy="201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0081" y="3120808"/>
            <a:ext cx="3564000" cy="28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3555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500"/>
              <a:t>Volume of subscribed data sets at Tier-2s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3440" y="3282106"/>
            <a:ext cx="236160" cy="34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eaVert" wrap="none" lIns="81639" tIns="5029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100"/>
              <a:t>TB</a:t>
            </a: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75040" y="3001275"/>
          <a:ext cx="6553440" cy="326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5" imgW="7225560" imgH="3600360" progId="">
                  <p:embed/>
                </p:oleObj>
              </mc:Choice>
              <mc:Fallback>
                <p:oleObj r:id="rId5" imgW="7225560" imgH="3600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40" y="3001275"/>
                        <a:ext cx="6553440" cy="32662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AutoShape 6"/>
          <p:cNvSpPr>
            <a:spLocks noChangeArrowheads="1"/>
          </p:cNvSpPr>
          <p:nvPr/>
        </p:nvSpPr>
        <p:spPr bwMode="auto">
          <a:xfrm rot="16200000">
            <a:off x="676045" y="5317766"/>
            <a:ext cx="679751" cy="142560"/>
          </a:xfrm>
          <a:prstGeom prst="roundRect">
            <a:avLst>
              <a:gd name="adj" fmla="val 1019"/>
            </a:avLst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graphicFrame>
        <p:nvGraphicFramePr>
          <p:cNvPr id="410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178872"/>
              </p:ext>
            </p:extLst>
          </p:nvPr>
        </p:nvGraphicFramePr>
        <p:xfrm>
          <a:off x="5276820" y="3104325"/>
          <a:ext cx="3513600" cy="1038192"/>
        </p:xfrm>
        <a:graphic>
          <a:graphicData uri="http://schemas.openxmlformats.org/drawingml/2006/table">
            <a:tbl>
              <a:tblPr/>
              <a:tblGrid>
                <a:gridCol w="1255680"/>
                <a:gridCol w="1098720"/>
                <a:gridCol w="1159200"/>
              </a:tblGrid>
              <a:tr h="40180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“Unregistered” data</a:t>
                      </a:r>
                    </a:p>
                  </a:txBody>
                  <a:tcPr marL="81638" marR="81638" marT="69759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DESY[TB]</a:t>
                      </a:r>
                    </a:p>
                  </a:txBody>
                  <a:tcPr marL="81638" marR="81638" marT="69759" marB="424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RWTH[TB]</a:t>
                      </a:r>
                    </a:p>
                  </a:txBody>
                  <a:tcPr marL="81638" marR="81638" marT="69759" marB="424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1395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/store/user</a:t>
                      </a:r>
                    </a:p>
                  </a:txBody>
                  <a:tcPr marL="81638" marR="81638" marT="69759" marB="424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290*</a:t>
                      </a:r>
                    </a:p>
                  </a:txBody>
                  <a:tcPr marL="81638" marR="81638" marT="74364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113</a:t>
                      </a:r>
                    </a:p>
                  </a:txBody>
                  <a:tcPr marL="81638" marR="81638" marT="74364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1395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/store/group</a:t>
                      </a:r>
                    </a:p>
                  </a:txBody>
                  <a:tcPr marL="81638" marR="81638" marT="69759" marB="4245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14</a:t>
                      </a:r>
                    </a:p>
                  </a:txBody>
                  <a:tcPr marL="81638" marR="81638" marT="74364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78</a:t>
                      </a:r>
                    </a:p>
                  </a:txBody>
                  <a:tcPr marL="81638" marR="81638" marT="78967" marB="424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6446263" y="4192729"/>
            <a:ext cx="1020960" cy="23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029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100" dirty="0" smtClean="0"/>
              <a:t>*580TB </a:t>
            </a:r>
            <a:r>
              <a:rPr lang="en-US" sz="1100" dirty="0" err="1"/>
              <a:t>brutto</a:t>
            </a:r>
            <a:endParaRPr lang="en-US" sz="1100" dirty="0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036800" y="938978"/>
            <a:ext cx="2783520" cy="23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0290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100"/>
              <a:t>FNALLPC=US “interactive” analysis facility</a:t>
            </a: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283680" y="1431511"/>
            <a:ext cx="679680" cy="142575"/>
          </a:xfrm>
          <a:prstGeom prst="roundRect">
            <a:avLst>
              <a:gd name="adj" fmla="val 1019"/>
            </a:avLst>
          </a:prstGeom>
          <a:noFill/>
          <a:ln w="36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de-DE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7447681" y="1399827"/>
            <a:ext cx="1622880" cy="709995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3555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500"/>
              <a:t>Analysis &amp; MC</a:t>
            </a:r>
            <a:br>
              <a:rPr lang="en-US" sz="1500"/>
            </a:br>
            <a:r>
              <a:rPr lang="en-US" sz="1500"/>
              <a:t> production jobs</a:t>
            </a:r>
            <a:br>
              <a:rPr lang="en-US" sz="1500"/>
            </a:br>
            <a:r>
              <a:rPr lang="en-US" sz="1500"/>
              <a:t> since June 2011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092481" y="1792988"/>
            <a:ext cx="2532960" cy="695593"/>
          </a:xfrm>
          <a:prstGeom prst="rect">
            <a:avLst/>
          </a:prstGeom>
          <a:solidFill>
            <a:srgbClr val="FF6633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3555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500"/>
              <a:t>Still large failure fraction</a:t>
            </a:r>
          </a:p>
          <a:p>
            <a:pPr>
              <a:buClrTx/>
              <a:buFontTx/>
              <a:buNone/>
            </a:pPr>
            <a:r>
              <a:rPr lang="en-US" sz="1500"/>
              <a:t>- Wasting </a:t>
            </a:r>
            <a:r>
              <a:rPr lang="en-US" sz="1500" b="1">
                <a:solidFill>
                  <a:srgbClr val="FF0000"/>
                </a:solidFill>
              </a:rPr>
              <a:t>~20%</a:t>
            </a:r>
            <a:r>
              <a:rPr lang="en-US" sz="1500"/>
              <a:t> of resources</a:t>
            </a:r>
          </a:p>
          <a:p>
            <a:pPr>
              <a:buClrTx/>
              <a:buFontTx/>
              <a:buNone/>
            </a:pPr>
            <a:r>
              <a:rPr lang="en-US" sz="1500"/>
              <a:t>- Mainly bad user jobs 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6887520" y="4680492"/>
            <a:ext cx="1755360" cy="124285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50912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/>
              <a:t>- Very good</a:t>
            </a:r>
            <a:br>
              <a:rPr lang="en-US" b="1"/>
            </a:br>
            <a:r>
              <a:rPr lang="en-US" b="1"/>
              <a:t>   performance</a:t>
            </a:r>
          </a:p>
          <a:p>
            <a:pPr>
              <a:buClrTx/>
              <a:buFontTx/>
              <a:buNone/>
            </a:pPr>
            <a:r>
              <a:rPr lang="en-US" b="1"/>
              <a:t>- DESY is a very</a:t>
            </a:r>
            <a:br>
              <a:rPr lang="en-US" b="1"/>
            </a:br>
            <a:r>
              <a:rPr lang="en-US" b="1"/>
              <a:t>  important CMS</a:t>
            </a:r>
            <a:br>
              <a:rPr lang="en-US" b="1"/>
            </a:br>
            <a:r>
              <a:rPr lang="en-US" b="1"/>
              <a:t>  Tier-2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951840" y="3083364"/>
            <a:ext cx="2171520" cy="28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3555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S Gothic" charset="0"/>
                <a:cs typeface="MS Gothic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1500"/>
              <a:t>Subscribed Phedex data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6161" y="3555050"/>
            <a:ext cx="43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TB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075395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400675" y="103188"/>
            <a:ext cx="3411538" cy="544512"/>
          </a:xfrm>
        </p:spPr>
        <p:txBody>
          <a:bodyPr/>
          <a:lstStyle/>
          <a:p>
            <a:pPr eaLnBrk="1" hangingPunct="1"/>
            <a:r>
              <a:rPr lang="en-US" dirty="0" smtClean="0"/>
              <a:t>NAF usage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-12699" y="4460905"/>
            <a:ext cx="4670158" cy="2042445"/>
          </a:xfrm>
        </p:spPr>
        <p:txBody>
          <a:bodyPr/>
          <a:lstStyle/>
          <a:p>
            <a:pPr eaLnBrk="1" hangingPunct="1"/>
            <a:r>
              <a:rPr lang="en-US" dirty="0" smtClean="0"/>
              <a:t>NAF well utilized.</a:t>
            </a:r>
          </a:p>
          <a:p>
            <a:pPr eaLnBrk="1" hangingPunct="1"/>
            <a:r>
              <a:rPr lang="en-US" dirty="0" smtClean="0"/>
              <a:t>Operation very smooth and reliable since last PRC</a:t>
            </a:r>
          </a:p>
          <a:p>
            <a:pPr eaLnBrk="1" hangingPunct="1"/>
            <a:r>
              <a:rPr lang="en-US" dirty="0" smtClean="0"/>
              <a:t>UHH/CMS strong user (own purchases!)</a:t>
            </a:r>
          </a:p>
          <a:p>
            <a:pPr eaLnBrk="1" hangingPunct="1">
              <a:buFont typeface="Arial Black" pitchFamily="-1" charset="0"/>
              <a:buNone/>
            </a:pPr>
            <a:endParaRPr lang="en-US" dirty="0" smtClean="0"/>
          </a:p>
        </p:txBody>
      </p:sp>
      <p:pic>
        <p:nvPicPr>
          <p:cNvPr id="17412" name="Picture 3" descr="CPU_PerInstitu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2547" r="1569" b="2547"/>
          <a:stretch>
            <a:fillRect/>
          </a:stretch>
        </p:blipFill>
        <p:spPr bwMode="auto">
          <a:xfrm>
            <a:off x="5337769" y="988841"/>
            <a:ext cx="3592587" cy="216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Lustre_PerInstitu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608" r="1567" b="2608"/>
          <a:stretch>
            <a:fillRect/>
          </a:stretch>
        </p:blipFill>
        <p:spPr bwMode="auto">
          <a:xfrm>
            <a:off x="5422738" y="3509635"/>
            <a:ext cx="3579500" cy="246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337769" y="3162952"/>
            <a:ext cx="2770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en-US" dirty="0"/>
              <a:t>CPU usage 15.4-15.10.2011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5422738" y="5896821"/>
            <a:ext cx="24399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en-US" dirty="0" err="1"/>
              <a:t>Lustre</a:t>
            </a:r>
            <a:r>
              <a:rPr lang="en-US" dirty="0"/>
              <a:t> usage 20.10.2011</a:t>
            </a:r>
          </a:p>
        </p:txBody>
      </p:sp>
      <p:pic>
        <p:nvPicPr>
          <p:cNvPr id="1741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43320"/>
            <a:ext cx="51657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7931"/>
            <a:ext cx="51689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1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NAF CPU resources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825500"/>
            <a:ext cx="4624388" cy="4945063"/>
          </a:xfrm>
        </p:spPr>
        <p:txBody>
          <a:bodyPr/>
          <a:lstStyle/>
          <a:p>
            <a:pPr eaLnBrk="1" hangingPunct="1"/>
            <a:r>
              <a:rPr lang="en-US" smtClean="0"/>
              <a:t>Total (with recent purchases)</a:t>
            </a:r>
          </a:p>
          <a:p>
            <a:pPr lvl="1" eaLnBrk="1" hangingPunct="1"/>
            <a:r>
              <a:rPr lang="en-US" smtClean="0"/>
              <a:t>41.3 kHS06</a:t>
            </a:r>
          </a:p>
          <a:p>
            <a:pPr lvl="1" eaLnBrk="1" hangingPunct="1"/>
            <a:r>
              <a:rPr lang="en-US" smtClean="0"/>
              <a:t>3000 Slots</a:t>
            </a:r>
          </a:p>
          <a:p>
            <a:pPr lvl="1" eaLnBrk="1" hangingPunct="1"/>
            <a:r>
              <a:rPr lang="en-US" smtClean="0"/>
              <a:t>Huge contribution UniHH/CMS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340225" y="850900"/>
            <a:ext cx="4803775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265113" indent="-265113"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628650" indent="-184150"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-1" charset="0"/>
              <a:buChar char="&gt;"/>
            </a:pPr>
            <a:r>
              <a:rPr lang="en-US" sz="2000" dirty="0"/>
              <a:t>Detail on purchases in 2011</a:t>
            </a:r>
          </a:p>
          <a:p>
            <a:pPr lvl="1" eaLnBrk="1" hangingPunct="1">
              <a:spcAft>
                <a:spcPct val="50000"/>
              </a:spcAft>
              <a:buClr>
                <a:schemeClr val="bg2"/>
              </a:buClr>
              <a:buFont typeface="Wingdings" pitchFamily="-1" charset="2"/>
              <a:buChar char="§"/>
            </a:pPr>
            <a:r>
              <a:rPr lang="en-US" dirty="0"/>
              <a:t>7.8 kHS06/576 cores: 0.5 replacement, 0.5 enlargement beginning 2011 (from </a:t>
            </a:r>
            <a:r>
              <a:rPr lang="en-US" dirty="0" smtClean="0"/>
              <a:t>DESY </a:t>
            </a:r>
            <a:r>
              <a:rPr lang="en-US" dirty="0"/>
              <a:t>budget)</a:t>
            </a:r>
          </a:p>
          <a:p>
            <a:pPr lvl="1" eaLnBrk="1" hangingPunct="1">
              <a:spcAft>
                <a:spcPct val="50000"/>
              </a:spcAft>
              <a:buClr>
                <a:schemeClr val="bg2"/>
              </a:buClr>
              <a:buFont typeface="Wingdings" pitchFamily="-1" charset="2"/>
              <a:buChar char="§"/>
            </a:pPr>
            <a:r>
              <a:rPr lang="en-US" dirty="0"/>
              <a:t>3 kHS06/192 cores: mostly replacement in </a:t>
            </a:r>
            <a:r>
              <a:rPr lang="en-US" dirty="0" err="1"/>
              <a:t>Zeuthen</a:t>
            </a:r>
            <a:r>
              <a:rPr lang="en-US" dirty="0"/>
              <a:t> recently (from </a:t>
            </a:r>
            <a:r>
              <a:rPr lang="en-US" dirty="0" smtClean="0"/>
              <a:t>DESY </a:t>
            </a:r>
            <a:r>
              <a:rPr lang="en-US" dirty="0"/>
              <a:t>budget)</a:t>
            </a:r>
          </a:p>
          <a:p>
            <a:pPr lvl="1" eaLnBrk="1" hangingPunct="1">
              <a:spcAft>
                <a:spcPct val="50000"/>
              </a:spcAft>
              <a:buClr>
                <a:schemeClr val="bg2"/>
              </a:buClr>
              <a:buFont typeface="Wingdings" pitchFamily="-1" charset="2"/>
              <a:buChar char="§"/>
            </a:pPr>
            <a:r>
              <a:rPr lang="en-US" dirty="0"/>
              <a:t>9.2 kHS06/672 cores: upgrade in Hamburg recently (from </a:t>
            </a:r>
            <a:r>
              <a:rPr lang="en-US" dirty="0" smtClean="0"/>
              <a:t>DESY </a:t>
            </a:r>
            <a:r>
              <a:rPr lang="en-US" dirty="0"/>
              <a:t>budget)</a:t>
            </a:r>
          </a:p>
          <a:p>
            <a:pPr lvl="1" eaLnBrk="1" hangingPunct="1">
              <a:spcAft>
                <a:spcPct val="50000"/>
              </a:spcAft>
              <a:buClr>
                <a:schemeClr val="bg2"/>
              </a:buClr>
              <a:buFont typeface="Wingdings" pitchFamily="-1" charset="2"/>
              <a:buChar char="§"/>
            </a:pPr>
            <a:r>
              <a:rPr lang="en-US" dirty="0"/>
              <a:t>9.2 kHS06/672 cores: upgrade in Hamburg recently (from </a:t>
            </a:r>
            <a:r>
              <a:rPr lang="en-US" dirty="0" err="1"/>
              <a:t>UniHH</a:t>
            </a:r>
            <a:r>
              <a:rPr lang="en-US" dirty="0"/>
              <a:t>/CMS group!)</a:t>
            </a:r>
            <a:endParaRPr lang="en-US" sz="2000" dirty="0"/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-1" charset="0"/>
              <a:buChar char="&gt;"/>
            </a:pPr>
            <a:r>
              <a:rPr lang="en-US" sz="2000" dirty="0"/>
              <a:t>Plan for 2012</a:t>
            </a:r>
          </a:p>
          <a:p>
            <a:pPr lvl="1" eaLnBrk="1" hangingPunct="1">
              <a:spcAft>
                <a:spcPct val="50000"/>
              </a:spcAft>
              <a:buClr>
                <a:schemeClr val="bg2"/>
              </a:buClr>
              <a:buFont typeface="Wingdings" pitchFamily="-1" charset="2"/>
              <a:buChar char="§"/>
            </a:pPr>
            <a:r>
              <a:rPr lang="en-US" dirty="0"/>
              <a:t>Await technology change end 2011 (AMD </a:t>
            </a:r>
            <a:r>
              <a:rPr lang="en-US" dirty="0" err="1"/>
              <a:t>Interlagos</a:t>
            </a:r>
            <a:r>
              <a:rPr lang="en-US" dirty="0"/>
              <a:t>) / 2012Q1 (Intel </a:t>
            </a:r>
            <a:r>
              <a:rPr lang="en-US" dirty="0" err="1"/>
              <a:t>SandyBridge</a:t>
            </a:r>
            <a:r>
              <a:rPr lang="en-US" dirty="0"/>
              <a:t>), planning end of 2012Q1</a:t>
            </a:r>
          </a:p>
          <a:p>
            <a:pPr lvl="1" eaLnBrk="1" hangingPunct="1">
              <a:spcAft>
                <a:spcPct val="50000"/>
              </a:spcAft>
              <a:buClr>
                <a:schemeClr val="bg2"/>
              </a:buClr>
              <a:buFont typeface="Wingdings" pitchFamily="-1" charset="2"/>
              <a:buChar char="§"/>
            </a:pPr>
            <a:r>
              <a:rPr lang="en-US" dirty="0"/>
              <a:t>In 2012: Plan for additional 10 kHS06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64920" y="4500733"/>
            <a:ext cx="33157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r>
              <a:rPr lang="en-US" dirty="0"/>
              <a:t>NAF purchases given to experiments according</a:t>
            </a:r>
          </a:p>
          <a:p>
            <a:r>
              <a:rPr lang="en-US" dirty="0"/>
              <a:t>to the key 4 ATLAS / 2 CMS / 1 ILC / 1 LHCB</a:t>
            </a:r>
          </a:p>
        </p:txBody>
      </p:sp>
    </p:spTree>
    <p:extLst>
      <p:ext uri="{BB962C8B-B14F-4D97-AF65-F5344CB8AC3E}">
        <p14:creationId xmlns:p14="http://schemas.microsoft.com/office/powerpoint/2010/main" val="34990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Datatransfer </a:t>
            </a:r>
            <a:r>
              <a:rPr lang="de-DE" dirty="0" err="1" smtClean="0"/>
              <a:t>from</a:t>
            </a:r>
            <a:r>
              <a:rPr lang="de-DE" dirty="0" smtClean="0"/>
              <a:t> Storage Element (1 </a:t>
            </a:r>
            <a:r>
              <a:rPr lang="de-DE" dirty="0" err="1" smtClean="0"/>
              <a:t>week</a:t>
            </a:r>
            <a:r>
              <a:rPr lang="de-DE" dirty="0" smtClean="0"/>
              <a:t> sample) 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803" y="977900"/>
            <a:ext cx="4941657" cy="4792663"/>
          </a:xfrm>
        </p:spPr>
      </p:pic>
    </p:spTree>
    <p:extLst>
      <p:ext uri="{BB962C8B-B14F-4D97-AF65-F5344CB8AC3E}">
        <p14:creationId xmlns:p14="http://schemas.microsoft.com/office/powerpoint/2010/main" val="2608408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Future plans for the NAF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Replacement of </a:t>
            </a:r>
            <a:r>
              <a:rPr lang="en-US" dirty="0" err="1" smtClean="0"/>
              <a:t>Lustre</a:t>
            </a:r>
            <a:r>
              <a:rPr lang="en-US" dirty="0" smtClean="0"/>
              <a:t> file system</a:t>
            </a:r>
          </a:p>
          <a:p>
            <a:pPr lvl="1" eaLnBrk="1" hangingPunct="1"/>
            <a:r>
              <a:rPr lang="en-US" dirty="0"/>
              <a:t>c</a:t>
            </a:r>
            <a:r>
              <a:rPr lang="en-US" dirty="0" smtClean="0"/>
              <a:t>all for tenders ongoing</a:t>
            </a:r>
          </a:p>
          <a:p>
            <a:pPr eaLnBrk="1" hangingPunct="1"/>
            <a:r>
              <a:rPr lang="en-US" dirty="0" smtClean="0"/>
              <a:t>Strengthen NAF reliability, availability and performance </a:t>
            </a:r>
          </a:p>
          <a:p>
            <a:pPr lvl="1" eaLnBrk="1" hangingPunct="1"/>
            <a:r>
              <a:rPr lang="en-US" dirty="0" smtClean="0"/>
              <a:t>reduce impact on the HH-ZN WAN network connection</a:t>
            </a:r>
          </a:p>
          <a:p>
            <a:pPr lvl="1" eaLnBrk="1" hangingPunct="1"/>
            <a:r>
              <a:rPr lang="en-US" dirty="0"/>
              <a:t>m</a:t>
            </a:r>
            <a:r>
              <a:rPr lang="en-US" dirty="0" smtClean="0"/>
              <a:t>ake two NAF parts more independent</a:t>
            </a:r>
          </a:p>
          <a:p>
            <a:pPr eaLnBrk="1" hangingPunct="1"/>
            <a:r>
              <a:rPr lang="en-US" dirty="0" smtClean="0"/>
              <a:t>New features for NAF, requested by users</a:t>
            </a:r>
          </a:p>
          <a:p>
            <a:pPr lvl="1" eaLnBrk="1" hangingPunct="1"/>
            <a:r>
              <a:rPr lang="en-US" dirty="0"/>
              <a:t>e</a:t>
            </a:r>
            <a:r>
              <a:rPr lang="en-US" dirty="0" smtClean="0"/>
              <a:t>.g. Fast X-Connection, collaborative tools, …</a:t>
            </a:r>
          </a:p>
          <a:p>
            <a:pPr eaLnBrk="1" hangingPunct="1"/>
            <a:r>
              <a:rPr lang="en-US" dirty="0" smtClean="0"/>
              <a:t>Hardware enlargement plans: See slide “NAF CPU resources”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5065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PRC relevant </a:t>
            </a:r>
            <a:r>
              <a:rPr lang="de-DE" dirty="0" err="1" smtClean="0"/>
              <a:t>IT-Projects@DESY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Helmholtz </a:t>
            </a:r>
            <a:r>
              <a:rPr lang="de-DE" dirty="0"/>
              <a:t>A</a:t>
            </a:r>
            <a:r>
              <a:rPr lang="de-DE" dirty="0" smtClean="0"/>
              <a:t>lliance </a:t>
            </a:r>
            <a:r>
              <a:rPr lang="de-DE" dirty="0" err="1" smtClean="0"/>
              <a:t>until</a:t>
            </a:r>
            <a:r>
              <a:rPr lang="de-DE" dirty="0" smtClean="0"/>
              <a:t> end 2012 </a:t>
            </a:r>
          </a:p>
          <a:p>
            <a:r>
              <a:rPr lang="de-DE" dirty="0"/>
              <a:t>Tier 1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Icecube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Computing </a:t>
            </a:r>
            <a:r>
              <a:rPr lang="de-DE" dirty="0" err="1"/>
              <a:t>for</a:t>
            </a:r>
            <a:r>
              <a:rPr lang="de-DE" dirty="0"/>
              <a:t> CTA in </a:t>
            </a:r>
            <a:r>
              <a:rPr lang="de-DE" dirty="0" smtClean="0"/>
              <a:t>Zeuthen</a:t>
            </a:r>
          </a:p>
          <a:p>
            <a:r>
              <a:rPr lang="de-DE" dirty="0" err="1" smtClean="0"/>
              <a:t>LHCone</a:t>
            </a:r>
            <a:r>
              <a:rPr lang="de-DE" dirty="0" smtClean="0"/>
              <a:t>: Initiative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connect</a:t>
            </a:r>
            <a:r>
              <a:rPr lang="de-DE" dirty="0" smtClean="0"/>
              <a:t> T2‘s </a:t>
            </a:r>
            <a:r>
              <a:rPr lang="de-DE" dirty="0" err="1" smtClean="0"/>
              <a:t>and</a:t>
            </a:r>
            <a:r>
              <a:rPr lang="de-DE" dirty="0" smtClean="0"/>
              <a:t> T3‘s,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experience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monitoring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decisions</a:t>
            </a:r>
            <a:r>
              <a:rPr lang="de-DE" dirty="0" smtClean="0"/>
              <a:t> </a:t>
            </a:r>
          </a:p>
          <a:p>
            <a:r>
              <a:rPr lang="de-DE" dirty="0" smtClean="0"/>
              <a:t>European Middleware initiative (</a:t>
            </a:r>
            <a:r>
              <a:rPr lang="de-DE" dirty="0" err="1" smtClean="0"/>
              <a:t>dCache</a:t>
            </a:r>
            <a:r>
              <a:rPr lang="de-DE" dirty="0" smtClean="0"/>
              <a:t>) </a:t>
            </a:r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mid</a:t>
            </a:r>
            <a:r>
              <a:rPr lang="de-DE" dirty="0" smtClean="0"/>
              <a:t> 2013</a:t>
            </a:r>
          </a:p>
          <a:p>
            <a:r>
              <a:rPr lang="de-DE" dirty="0" smtClean="0"/>
              <a:t>Large </a:t>
            </a:r>
            <a:r>
              <a:rPr lang="de-DE" dirty="0" err="1" smtClean="0"/>
              <a:t>Scale</a:t>
            </a:r>
            <a:r>
              <a:rPr lang="de-DE" dirty="0" smtClean="0"/>
              <a:t> Datamanagement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starting</a:t>
            </a:r>
            <a:r>
              <a:rPr lang="de-DE" dirty="0" smtClean="0"/>
              <a:t> in 2012 </a:t>
            </a:r>
          </a:p>
          <a:p>
            <a:r>
              <a:rPr lang="de-DE" dirty="0" err="1" smtClean="0"/>
              <a:t>Active</a:t>
            </a:r>
            <a:r>
              <a:rPr lang="de-DE" dirty="0" smtClean="0"/>
              <a:t> </a:t>
            </a:r>
            <a:r>
              <a:rPr lang="de-DE" dirty="0" err="1" smtClean="0"/>
              <a:t>role</a:t>
            </a:r>
            <a:r>
              <a:rPr lang="de-DE" dirty="0" smtClean="0"/>
              <a:t> in HPC- initiative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HGF (</a:t>
            </a:r>
            <a:r>
              <a:rPr lang="de-DE" dirty="0" err="1" smtClean="0"/>
              <a:t>may</a:t>
            </a:r>
            <a:r>
              <a:rPr lang="de-DE" dirty="0" smtClean="0"/>
              <a:t> end in </a:t>
            </a:r>
            <a:r>
              <a:rPr lang="de-DE" dirty="0" err="1" smtClean="0"/>
              <a:t>funding</a:t>
            </a:r>
            <a:r>
              <a:rPr lang="de-D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6070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German Tier 2 Situation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NAF@ DESY </a:t>
            </a:r>
            <a:r>
              <a:rPr lang="de-DE" dirty="0" err="1" smtClean="0"/>
              <a:t>secured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base</a:t>
            </a:r>
            <a:r>
              <a:rPr lang="de-DE" dirty="0" smtClean="0"/>
              <a:t> </a:t>
            </a:r>
            <a:r>
              <a:rPr lang="de-DE" dirty="0" err="1" smtClean="0"/>
              <a:t>investment</a:t>
            </a:r>
            <a:endParaRPr lang="de-DE" dirty="0" smtClean="0"/>
          </a:p>
          <a:p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Tier 2‘s@DESY </a:t>
            </a:r>
            <a:r>
              <a:rPr lang="de-DE" dirty="0" err="1" smtClean="0"/>
              <a:t>secured</a:t>
            </a:r>
            <a:r>
              <a:rPr lang="de-DE" dirty="0" smtClean="0"/>
              <a:t> </a:t>
            </a:r>
            <a:r>
              <a:rPr lang="de-DE" dirty="0" err="1" smtClean="0"/>
              <a:t>trough</a:t>
            </a:r>
            <a:r>
              <a:rPr lang="de-DE" dirty="0" smtClean="0"/>
              <a:t> </a:t>
            </a:r>
            <a:r>
              <a:rPr lang="de-DE" dirty="0" err="1" smtClean="0"/>
              <a:t>base&amp;capital</a:t>
            </a:r>
            <a:r>
              <a:rPr lang="de-DE" dirty="0" smtClean="0"/>
              <a:t> </a:t>
            </a:r>
            <a:r>
              <a:rPr lang="de-DE" dirty="0" err="1" smtClean="0"/>
              <a:t>investment</a:t>
            </a:r>
            <a:endParaRPr lang="de-DE" dirty="0" smtClean="0"/>
          </a:p>
          <a:p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½ Tier 2 @MPI </a:t>
            </a:r>
            <a:r>
              <a:rPr lang="de-DE" dirty="0" err="1" smtClean="0"/>
              <a:t>secured</a:t>
            </a:r>
            <a:endParaRPr lang="de-DE" dirty="0" smtClean="0"/>
          </a:p>
          <a:p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Universities</a:t>
            </a:r>
            <a:r>
              <a:rPr lang="de-DE" dirty="0" smtClean="0"/>
              <a:t>‘ Tier 2: </a:t>
            </a:r>
            <a:r>
              <a:rPr lang="de-DE" dirty="0" err="1" smtClean="0"/>
              <a:t>Invest</a:t>
            </a:r>
            <a:r>
              <a:rPr lang="de-DE" dirty="0" smtClean="0"/>
              <a:t> 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secured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 </a:t>
            </a:r>
            <a:r>
              <a:rPr lang="de-DE" dirty="0" err="1" smtClean="0"/>
              <a:t>mid</a:t>
            </a:r>
            <a:r>
              <a:rPr lang="de-DE" dirty="0" smtClean="0"/>
              <a:t> 2012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Different </a:t>
            </a:r>
            <a:r>
              <a:rPr lang="de-DE" dirty="0" err="1"/>
              <a:t>i</a:t>
            </a:r>
            <a:r>
              <a:rPr lang="de-DE" dirty="0" err="1" smtClean="0"/>
              <a:t>deas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debate</a:t>
            </a:r>
            <a:r>
              <a:rPr lang="de-DE" dirty="0" smtClean="0"/>
              <a:t>, DESY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asked</a:t>
            </a:r>
            <a:r>
              <a:rPr lang="de-DE" dirty="0" smtClean="0"/>
              <a:t> </a:t>
            </a:r>
            <a:r>
              <a:rPr lang="de-DE" smtClean="0"/>
              <a:t>to </a:t>
            </a:r>
            <a:r>
              <a:rPr lang="de-DE" dirty="0" err="1" smtClean="0"/>
              <a:t>act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/>
              <a:t>c</a:t>
            </a:r>
            <a:r>
              <a:rPr lang="de-DE" dirty="0" err="1" smtClean="0"/>
              <a:t>oordinator</a:t>
            </a:r>
            <a:r>
              <a:rPr lang="de-DE" dirty="0" smtClean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48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Summary</a:t>
            </a:r>
          </a:p>
        </p:txBody>
      </p:sp>
      <p:sp>
        <p:nvSpPr>
          <p:cNvPr id="409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DESY-</a:t>
            </a:r>
            <a:r>
              <a:rPr lang="de-DE" dirty="0" err="1" smtClean="0"/>
              <a:t>Grid</a:t>
            </a:r>
            <a:r>
              <a:rPr lang="de-DE" dirty="0" smtClean="0"/>
              <a:t>-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again</a:t>
            </a:r>
            <a:r>
              <a:rPr lang="de-DE" dirty="0" smtClean="0"/>
              <a:t> was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reliable</a:t>
            </a:r>
            <a:endParaRPr lang="de-DE" dirty="0" smtClean="0"/>
          </a:p>
          <a:p>
            <a:r>
              <a:rPr lang="de-DE" dirty="0" smtClean="0"/>
              <a:t>The DESY T2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larger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T1‘s </a:t>
            </a:r>
            <a:r>
              <a:rPr lang="de-DE" dirty="0" err="1" smtClean="0"/>
              <a:t>centres</a:t>
            </a:r>
            <a:endParaRPr lang="de-DE" dirty="0" smtClean="0"/>
          </a:p>
          <a:p>
            <a:r>
              <a:rPr lang="de-DE" dirty="0" smtClean="0"/>
              <a:t>The DESY T2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attractive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</a:p>
          <a:p>
            <a:r>
              <a:rPr lang="de-DE" dirty="0" smtClean="0"/>
              <a:t>The NAF was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intensively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nationwide</a:t>
            </a:r>
            <a:endParaRPr lang="de-DE" dirty="0" smtClean="0"/>
          </a:p>
          <a:p>
            <a:r>
              <a:rPr lang="de-DE" dirty="0" smtClean="0"/>
              <a:t>The NAF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,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upgrades</a:t>
            </a:r>
            <a:r>
              <a:rPr lang="de-DE" dirty="0" smtClean="0"/>
              <a:t> </a:t>
            </a:r>
            <a:r>
              <a:rPr lang="de-DE" dirty="0" err="1" smtClean="0"/>
              <a:t>took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endParaRPr lang="de-DE" dirty="0" smtClean="0"/>
          </a:p>
          <a:p>
            <a:r>
              <a:rPr lang="de-DE" dirty="0" err="1" smtClean="0"/>
              <a:t>dCache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still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horse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LHC </a:t>
            </a:r>
            <a:r>
              <a:rPr lang="de-DE" dirty="0" err="1" smtClean="0"/>
              <a:t>datamanagement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DESY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endParaRPr lang="de-DE" dirty="0" smtClean="0"/>
          </a:p>
          <a:p>
            <a:r>
              <a:rPr lang="de-DE" dirty="0" smtClean="0"/>
              <a:t>DESY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active</a:t>
            </a:r>
            <a:r>
              <a:rPr lang="de-DE" dirty="0" smtClean="0"/>
              <a:t> in </a:t>
            </a:r>
            <a:r>
              <a:rPr lang="de-DE" dirty="0" err="1" smtClean="0"/>
              <a:t>attracting</a:t>
            </a:r>
            <a:r>
              <a:rPr lang="de-DE" dirty="0" smtClean="0"/>
              <a:t> 3rd </a:t>
            </a:r>
            <a:r>
              <a:rPr lang="de-DE" dirty="0" err="1" smtClean="0"/>
              <a:t>party</a:t>
            </a:r>
            <a:r>
              <a:rPr lang="de-DE" dirty="0" smtClean="0"/>
              <a:t> </a:t>
            </a:r>
            <a:r>
              <a:rPr lang="de-DE" dirty="0" err="1" smtClean="0"/>
              <a:t>money</a:t>
            </a:r>
            <a:endParaRPr lang="de-DE" dirty="0" smtClean="0"/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still an open </a:t>
            </a:r>
            <a:r>
              <a:rPr lang="de-DE" dirty="0" err="1" smtClean="0"/>
              <a:t>financing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Universities</a:t>
            </a:r>
            <a:r>
              <a:rPr lang="de-DE" dirty="0" smtClean="0"/>
              <a:t>‘ Tier 2 after end 2012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Outline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The 2011 DESY </a:t>
            </a:r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centre</a:t>
            </a:r>
            <a:r>
              <a:rPr lang="de-DE" dirty="0" smtClean="0"/>
              <a:t>  </a:t>
            </a:r>
            <a:r>
              <a:rPr lang="de-DE" dirty="0" err="1" smtClean="0"/>
              <a:t>status</a:t>
            </a:r>
            <a:endParaRPr lang="de-DE" dirty="0" smtClean="0"/>
          </a:p>
          <a:p>
            <a:pPr eaLnBrk="1" hangingPunct="1"/>
            <a:r>
              <a:rPr lang="de-DE" dirty="0" err="1" smtClean="0"/>
              <a:t>Requests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Pledges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WLCG</a:t>
            </a:r>
          </a:p>
          <a:p>
            <a:pPr eaLnBrk="1" hangingPunct="1"/>
            <a:r>
              <a:rPr lang="de-DE" dirty="0" smtClean="0"/>
              <a:t>The </a:t>
            </a:r>
            <a:r>
              <a:rPr lang="de-DE" dirty="0"/>
              <a:t>NAF@DESY</a:t>
            </a:r>
          </a:p>
          <a:p>
            <a:pPr eaLnBrk="1" hangingPunct="1"/>
            <a:r>
              <a:rPr lang="de-DE" dirty="0" smtClean="0"/>
              <a:t>PRC relevant IT-Projects @DESY</a:t>
            </a:r>
          </a:p>
          <a:p>
            <a:pPr eaLnBrk="1" hangingPunct="1"/>
            <a:r>
              <a:rPr lang="de-DE" dirty="0" smtClean="0"/>
              <a:t>The German Tier 2 </a:t>
            </a:r>
            <a:r>
              <a:rPr lang="de-DE" dirty="0" err="1" smtClean="0"/>
              <a:t>situation</a:t>
            </a:r>
            <a:endParaRPr lang="de-DE" dirty="0" smtClean="0"/>
          </a:p>
          <a:p>
            <a:pPr eaLnBrk="1" hangingPunct="1"/>
            <a:r>
              <a:rPr lang="de-DE" dirty="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DESY </a:t>
            </a:r>
            <a:r>
              <a:rPr lang="de-DE" dirty="0" err="1" smtClean="0"/>
              <a:t>Grid</a:t>
            </a:r>
            <a:r>
              <a:rPr lang="de-DE" dirty="0" smtClean="0"/>
              <a:t>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usage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VO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86" y="852777"/>
            <a:ext cx="5165266" cy="2582633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462" y="3548196"/>
            <a:ext cx="5196733" cy="259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0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The German T2‘s (Atlas, CMS, </a:t>
            </a:r>
            <a:r>
              <a:rPr lang="de-DE" dirty="0" err="1" smtClean="0"/>
              <a:t>LHCb</a:t>
            </a:r>
            <a:r>
              <a:rPr lang="de-DE" dirty="0" smtClean="0"/>
              <a:t>)</a:t>
            </a:r>
          </a:p>
        </p:txBody>
      </p:sp>
      <p:pic>
        <p:nvPicPr>
          <p:cNvPr id="1433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004888"/>
            <a:ext cx="42100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feld 3"/>
          <p:cNvSpPr txBox="1">
            <a:spLocks noChangeArrowheads="1"/>
          </p:cNvSpPr>
          <p:nvPr/>
        </p:nvSpPr>
        <p:spPr bwMode="auto">
          <a:xfrm>
            <a:off x="5054600" y="1004888"/>
            <a:ext cx="3576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de-DE" dirty="0"/>
          </a:p>
          <a:p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627301"/>
              </p:ext>
            </p:extLst>
          </p:nvPr>
        </p:nvGraphicFramePr>
        <p:xfrm>
          <a:off x="5233988" y="1431925"/>
          <a:ext cx="3759200" cy="43586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244"/>
                <a:gridCol w="619230"/>
                <a:gridCol w="661782"/>
                <a:gridCol w="634472"/>
                <a:gridCol w="634472"/>
              </a:tblGrid>
              <a:tr h="192783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</a:rPr>
                        <a:t>Pledges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</a:rPr>
                        <a:t>for</a:t>
                      </a:r>
                      <a:r>
                        <a:rPr lang="de-DE" sz="1100" baseline="0" dirty="0" smtClean="0">
                          <a:effectLst/>
                        </a:rPr>
                        <a:t> Germany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5567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7638">
                <a:tc gridSpan="5">
                  <a:txBody>
                    <a:bodyPr/>
                    <a:lstStyle/>
                    <a:p>
                      <a:endParaRPr lang="de-DE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78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CPU </a:t>
                      </a:r>
                      <a:r>
                        <a:rPr lang="de-DE" sz="1100" dirty="0" smtClean="0">
                          <a:effectLst/>
                        </a:rPr>
                        <a:t>2012 </a:t>
                      </a:r>
                      <a:r>
                        <a:rPr lang="de-DE" sz="1100" dirty="0">
                          <a:effectLst/>
                        </a:rPr>
                        <a:t>[HS]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CPU 2012 </a:t>
                      </a:r>
                      <a:endParaRPr lang="de-DE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[%  Tot]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Disk </a:t>
                      </a:r>
                      <a:r>
                        <a:rPr lang="de-DE" sz="1100" dirty="0" smtClean="0">
                          <a:effectLst/>
                        </a:rPr>
                        <a:t>2012 </a:t>
                      </a:r>
                      <a:r>
                        <a:rPr lang="de-DE" sz="1100" dirty="0">
                          <a:effectLst/>
                        </a:rPr>
                        <a:t>[TB]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Disk 2012 </a:t>
                      </a:r>
                      <a:r>
                        <a:rPr lang="de-DE" sz="1100" dirty="0" smtClean="0">
                          <a:effectLst/>
                        </a:rPr>
                        <a:t>[% Tot]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A DESY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12000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1500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C </a:t>
                      </a:r>
                      <a:r>
                        <a:rPr lang="de-DE" sz="1100" dirty="0" smtClean="0">
                          <a:effectLst/>
                        </a:rPr>
                        <a:t>Aachen/DESY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23625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1950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A </a:t>
                      </a:r>
                      <a:r>
                        <a:rPr lang="de-DE" sz="1100" dirty="0" err="1">
                          <a:effectLst/>
                        </a:rPr>
                        <a:t>Goettingen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3853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A </a:t>
                      </a:r>
                      <a:r>
                        <a:rPr lang="de-DE" sz="1100" dirty="0" err="1">
                          <a:effectLst/>
                        </a:rPr>
                        <a:t>Munich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11560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1340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 FR/Wupp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8860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1566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r>
                        <a:rPr lang="de-DE" sz="1100" dirty="0" smtClean="0">
                          <a:effectLst/>
                        </a:rPr>
                        <a:t>L DESY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3200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r>
                        <a:rPr lang="de-DE" sz="1100" dirty="0" smtClean="0">
                          <a:effectLst/>
                        </a:rPr>
                        <a:t>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r>
                        <a:rPr lang="de-DE" sz="1100" dirty="0" smtClean="0">
                          <a:effectLst/>
                        </a:rPr>
                        <a:t>10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Summe CMS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23625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8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1950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8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Summe Atlas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36273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5406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11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67638">
                <a:tc gridSpan="5"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SumDESY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29950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2852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</a:rPr>
                        <a:t>SumNonDESY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33346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4506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67638"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385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Grand Tot</a:t>
                      </a:r>
                      <a:r>
                        <a:rPr lang="de-DE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Atlas-T2</a:t>
                      </a:r>
                      <a:endParaRPr lang="de-DE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266000</a:t>
                      </a:r>
                      <a:endParaRPr lang="de-DE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47000</a:t>
                      </a:r>
                      <a:endParaRPr lang="de-DE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385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 smtClean="0">
                          <a:effectLst/>
                        </a:rPr>
                        <a:t>GrandTot</a:t>
                      </a:r>
                      <a:r>
                        <a:rPr lang="de-DE" sz="1100" baseline="0" dirty="0" smtClean="0">
                          <a:effectLst/>
                        </a:rPr>
                        <a:t> CMS- </a:t>
                      </a:r>
                      <a:r>
                        <a:rPr lang="de-DE" sz="1100" dirty="0" smtClean="0">
                          <a:effectLst/>
                        </a:rPr>
                        <a:t>T2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315000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26000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</a:tbl>
          </a:graphicData>
        </a:graphic>
      </p:graphicFrame>
      <p:sp>
        <p:nvSpPr>
          <p:cNvPr id="14451" name="Rectangle 5"/>
          <p:cNvSpPr>
            <a:spLocks noChangeArrowheads="1"/>
          </p:cNvSpPr>
          <p:nvPr/>
        </p:nvSpPr>
        <p:spPr bwMode="auto">
          <a:xfrm>
            <a:off x="2663825" y="1290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de-DE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de-DE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452" name="Flussdiagramm: Verbindungsstelle 3"/>
          <p:cNvSpPr>
            <a:spLocks noChangeArrowheads="1"/>
          </p:cNvSpPr>
          <p:nvPr/>
        </p:nvSpPr>
        <p:spPr bwMode="auto">
          <a:xfrm>
            <a:off x="2743200" y="2055813"/>
            <a:ext cx="61913" cy="71437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453" name="Flussdiagramm: Verbindungsstelle 8"/>
          <p:cNvSpPr>
            <a:spLocks noChangeArrowheads="1"/>
          </p:cNvSpPr>
          <p:nvPr/>
        </p:nvSpPr>
        <p:spPr bwMode="auto">
          <a:xfrm>
            <a:off x="2711450" y="3368675"/>
            <a:ext cx="60325" cy="71438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454" name="Flussdiagramm: Verbindungsstelle 9"/>
          <p:cNvSpPr>
            <a:spLocks noChangeArrowheads="1"/>
          </p:cNvSpPr>
          <p:nvPr/>
        </p:nvSpPr>
        <p:spPr bwMode="auto">
          <a:xfrm>
            <a:off x="1076325" y="3825875"/>
            <a:ext cx="60325" cy="71438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455" name="Flussdiagramm: Verbindungsstelle 10"/>
          <p:cNvSpPr>
            <a:spLocks noChangeArrowheads="1"/>
          </p:cNvSpPr>
          <p:nvPr/>
        </p:nvSpPr>
        <p:spPr bwMode="auto">
          <a:xfrm>
            <a:off x="3457575" y="5557838"/>
            <a:ext cx="61913" cy="71437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456" name="Flussdiagramm: Verbindungsstelle 11"/>
          <p:cNvSpPr>
            <a:spLocks noChangeArrowheads="1"/>
          </p:cNvSpPr>
          <p:nvPr/>
        </p:nvSpPr>
        <p:spPr bwMode="auto">
          <a:xfrm>
            <a:off x="1506538" y="3508375"/>
            <a:ext cx="61912" cy="73025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457" name="Flussdiagramm: Verbindungsstelle 12"/>
          <p:cNvSpPr>
            <a:spLocks noChangeArrowheads="1"/>
          </p:cNvSpPr>
          <p:nvPr/>
        </p:nvSpPr>
        <p:spPr bwMode="auto">
          <a:xfrm>
            <a:off x="1762125" y="5627688"/>
            <a:ext cx="60325" cy="73025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458" name="Flussdiagramm: Verbindungsstelle 3"/>
          <p:cNvSpPr>
            <a:spLocks noChangeArrowheads="1"/>
          </p:cNvSpPr>
          <p:nvPr/>
        </p:nvSpPr>
        <p:spPr bwMode="auto">
          <a:xfrm>
            <a:off x="4136073" y="2766876"/>
            <a:ext cx="61912" cy="71438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058863" y="104775"/>
            <a:ext cx="706596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Atlas delivered vs. pledged CPU </a:t>
            </a:r>
            <a:r>
              <a:rPr lang="en-US" sz="2400" dirty="0" err="1">
                <a:solidFill>
                  <a:schemeClr val="bg1"/>
                </a:solidFill>
              </a:rPr>
              <a:t>resources@DESY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3111500"/>
            <a:ext cx="233521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963"/>
            <a:ext cx="9144000" cy="4256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feld 1"/>
          <p:cNvSpPr txBox="1">
            <a:spLocks noChangeArrowheads="1"/>
          </p:cNvSpPr>
          <p:nvPr/>
        </p:nvSpPr>
        <p:spPr bwMode="auto">
          <a:xfrm>
            <a:off x="1109663" y="209550"/>
            <a:ext cx="7459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400" dirty="0">
                <a:solidFill>
                  <a:schemeClr val="bg1"/>
                </a:solidFill>
              </a:rPr>
              <a:t>CMS </a:t>
            </a:r>
            <a:r>
              <a:rPr lang="de-DE" sz="2400" dirty="0" err="1">
                <a:solidFill>
                  <a:schemeClr val="bg1"/>
                </a:solidFill>
              </a:rPr>
              <a:t>delivered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vs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>
                <a:solidFill>
                  <a:schemeClr val="bg1"/>
                </a:solidFill>
              </a:rPr>
              <a:t>pledged</a:t>
            </a:r>
            <a:r>
              <a:rPr lang="de-DE" sz="2400" dirty="0">
                <a:solidFill>
                  <a:schemeClr val="bg1"/>
                </a:solidFill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</a:rPr>
              <a:t>computing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5" y="1155984"/>
            <a:ext cx="8571429" cy="4546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DESY T2 </a:t>
            </a:r>
            <a:r>
              <a:rPr lang="de-DE" dirty="0" err="1" smtClean="0"/>
              <a:t>availability</a:t>
            </a:r>
            <a:r>
              <a:rPr lang="de-DE" dirty="0" smtClean="0"/>
              <a:t>/</a:t>
            </a:r>
            <a:r>
              <a:rPr lang="de-DE" dirty="0" err="1" smtClean="0"/>
              <a:t>reliability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WLCG </a:t>
            </a:r>
            <a:r>
              <a:rPr lang="de-DE" dirty="0" err="1" smtClean="0"/>
              <a:t>monitoring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2" y="1012326"/>
            <a:ext cx="8495239" cy="4723810"/>
          </a:xfrm>
        </p:spPr>
      </p:pic>
    </p:spTree>
    <p:extLst>
      <p:ext uri="{BB962C8B-B14F-4D97-AF65-F5344CB8AC3E}">
        <p14:creationId xmlns:p14="http://schemas.microsoft.com/office/powerpoint/2010/main" val="2503615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ATLAS: DESY and German Cloud contributions (1)</a:t>
            </a:r>
          </a:p>
        </p:txBody>
      </p:sp>
      <p:pic>
        <p:nvPicPr>
          <p:cNvPr id="15363" name="Content Placeholder 3" descr="prc-yves-usa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56" r="-21956"/>
          <a:stretch>
            <a:fillRect/>
          </a:stretch>
        </p:blipFill>
        <p:spPr>
          <a:xfrm>
            <a:off x="-1500188" y="744538"/>
            <a:ext cx="10101263" cy="5681662"/>
          </a:xfr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057400" y="4152900"/>
            <a:ext cx="67818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265113" indent="-265113"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22313" indent="-265113"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-1" charset="0"/>
              <a:buChar char="&gt;"/>
            </a:pPr>
            <a:r>
              <a:rPr lang="en-US" sz="2000"/>
              <a:t>DESY (HH+ZN together) competing with ATLAS T1’s</a:t>
            </a:r>
          </a:p>
          <a:p>
            <a:pPr lvl="1" eaLnBrk="1" hangingPunct="1">
              <a:spcAft>
                <a:spcPct val="50000"/>
              </a:spcAft>
              <a:buClr>
                <a:srgbClr val="F28E00"/>
              </a:buClr>
              <a:buFont typeface="Arial Black" pitchFamily="-1" charset="0"/>
              <a:buChar char="&gt;"/>
            </a:pPr>
            <a:r>
              <a:rPr lang="en-US" sz="2000"/>
              <a:t>All jobs since 1.1.2011:</a:t>
            </a:r>
          </a:p>
        </p:txBody>
      </p:sp>
    </p:spTree>
    <p:extLst>
      <p:ext uri="{BB962C8B-B14F-4D97-AF65-F5344CB8AC3E}">
        <p14:creationId xmlns:p14="http://schemas.microsoft.com/office/powerpoint/2010/main" val="425980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ATLAS: DESY and German Cloud contributions (2)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4414838" cy="1316038"/>
          </a:xfrm>
        </p:spPr>
        <p:txBody>
          <a:bodyPr/>
          <a:lstStyle/>
          <a:p>
            <a:pPr eaLnBrk="1" hangingPunct="1"/>
            <a:r>
              <a:rPr lang="en-US" smtClean="0"/>
              <a:t>Excellent reliability:</a:t>
            </a:r>
          </a:p>
          <a:p>
            <a:pPr eaLnBrk="1" hangingPunct="1"/>
            <a:r>
              <a:rPr lang="en-US" smtClean="0"/>
              <a:t>ATLAS GangaRobot hourly tests: Expect 95% reliability</a:t>
            </a:r>
          </a:p>
          <a:p>
            <a:pPr lvl="1" eaLnBrk="1" hangingPunct="1"/>
            <a:r>
              <a:rPr lang="en-US" smtClean="0"/>
              <a:t>Aug&amp;Sept 2011, all ATLAS T2</a:t>
            </a:r>
          </a:p>
        </p:txBody>
      </p:sp>
      <p:pic>
        <p:nvPicPr>
          <p:cNvPr id="16388" name="Picture 4" descr="GangaRobot_ReliabilityAugSe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735013"/>
            <a:ext cx="4473575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894537"/>
      </p:ext>
    </p:extLst>
  </p:cSld>
  <p:clrMapOvr>
    <a:masterClrMapping/>
  </p:clrMapOvr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727</Words>
  <Application>Microsoft Office PowerPoint</Application>
  <PresentationFormat>Bildschirmpräsentation (4:3)</PresentationFormat>
  <Paragraphs>165</Paragraphs>
  <Slides>17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2_DESY_Vortrag_3-1</vt:lpstr>
      <vt:lpstr>Status of the DESY Grid Centre</vt:lpstr>
      <vt:lpstr>Outline</vt:lpstr>
      <vt:lpstr>DESY Grid Centre usage by VO</vt:lpstr>
      <vt:lpstr>The German T2‘s (Atlas, CMS, LHCb)</vt:lpstr>
      <vt:lpstr>PowerPoint-Präsentation</vt:lpstr>
      <vt:lpstr>PowerPoint-Präsentation</vt:lpstr>
      <vt:lpstr>DESY T2 availability/reliability from WLCG monitoring</vt:lpstr>
      <vt:lpstr>ATLAS: DESY and German Cloud contributions (1)</vt:lpstr>
      <vt:lpstr>ATLAS: DESY and German Cloud contributions (2)</vt:lpstr>
      <vt:lpstr>CMS Tier-2 Contribution</vt:lpstr>
      <vt:lpstr>NAF usage</vt:lpstr>
      <vt:lpstr>NAF CPU resources</vt:lpstr>
      <vt:lpstr>Datatransfer from Storage Element (1 week sample) </vt:lpstr>
      <vt:lpstr>Future plans for the NAF</vt:lpstr>
      <vt:lpstr>PRC relevant IT-Projects@DESY</vt:lpstr>
      <vt:lpstr>The German Tier 2 Situation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Guelzow, Volker</cp:lastModifiedBy>
  <cp:revision>339</cp:revision>
  <cp:lastPrinted>2011-10-24T15:19:02Z</cp:lastPrinted>
  <dcterms:created xsi:type="dcterms:W3CDTF">2008-04-14T12:45:38Z</dcterms:created>
  <dcterms:modified xsi:type="dcterms:W3CDTF">2011-10-25T07:23:30Z</dcterms:modified>
</cp:coreProperties>
</file>