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5"/>
  </p:sldMasterIdLst>
  <p:notesMasterIdLst>
    <p:notesMasterId r:id="rId19"/>
  </p:notesMasterIdLst>
  <p:sldIdLst>
    <p:sldId id="257" r:id="rId6"/>
    <p:sldId id="258" r:id="rId7"/>
    <p:sldId id="260" r:id="rId8"/>
    <p:sldId id="259" r:id="rId9"/>
    <p:sldId id="261" r:id="rId10"/>
    <p:sldId id="263" r:id="rId11"/>
    <p:sldId id="264" r:id="rId12"/>
    <p:sldId id="267" r:id="rId13"/>
    <p:sldId id="269" r:id="rId14"/>
    <p:sldId id="270" r:id="rId15"/>
    <p:sldId id="266" r:id="rId16"/>
    <p:sldId id="271" r:id="rId17"/>
    <p:sldId id="268" r:id="rId18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93" userDrawn="1">
          <p15:clr>
            <a:srgbClr val="A4A3A4"/>
          </p15:clr>
        </p15:guide>
        <p15:guide id="2" pos="37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  <a:srgbClr val="F2F2F2"/>
    <a:srgbClr val="000000"/>
    <a:srgbClr val="00570C"/>
    <a:srgbClr val="FFFF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07"/>
    <p:restoredTop sz="94507"/>
  </p:normalViewPr>
  <p:slideViewPr>
    <p:cSldViewPr snapToGrid="0">
      <p:cViewPr varScale="1">
        <p:scale>
          <a:sx n="105" d="100"/>
          <a:sy n="105" d="100"/>
        </p:scale>
        <p:origin x="200" y="432"/>
      </p:cViewPr>
      <p:guideLst>
        <p:guide orient="horz" pos="1593"/>
        <p:guide pos="37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93D0AE-253A-0841-99E6-ED326168C812}" type="datetimeFigureOut">
              <a:rPr lang="sv-SE" smtClean="0"/>
              <a:t>2025-05-25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41F5DC-E62E-1741-B9C7-0404885C39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31253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9597E56A-6611-0C46-897E-0D1B00E9F2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1510" y="1944894"/>
            <a:ext cx="5888981" cy="1988525"/>
          </a:xfrm>
          <a:prstGeom prst="rect">
            <a:avLst/>
          </a:prstGeom>
        </p:spPr>
      </p:pic>
      <p:sp>
        <p:nvSpPr>
          <p:cNvPr id="5" name="Rubrik 11">
            <a:extLst>
              <a:ext uri="{FF2B5EF4-FFF2-40B4-BE49-F238E27FC236}">
                <a16:creationId xmlns:a16="http://schemas.microsoft.com/office/drawing/2014/main" id="{0387F07B-9515-8D4E-A517-8B201A648F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465834"/>
            <a:ext cx="12192000" cy="341632"/>
          </a:xfrm>
        </p:spPr>
        <p:txBody>
          <a:bodyPr anchor="t" anchorCtr="0">
            <a:spAutoFit/>
          </a:bodyPr>
          <a:lstStyle>
            <a:lvl1pPr>
              <a:defRPr sz="1800"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GB" noProof="0"/>
              <a:t>Add slide title</a:t>
            </a:r>
          </a:p>
        </p:txBody>
      </p:sp>
    </p:spTree>
    <p:extLst>
      <p:ext uri="{BB962C8B-B14F-4D97-AF65-F5344CB8AC3E}">
        <p14:creationId xmlns:p14="http://schemas.microsoft.com/office/powerpoint/2010/main" val="301904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on dark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>
            <a:extLst>
              <a:ext uri="{FF2B5EF4-FFF2-40B4-BE49-F238E27FC236}">
                <a16:creationId xmlns:a16="http://schemas.microsoft.com/office/drawing/2014/main" id="{0568D3A4-B2EC-914D-AC10-05A946BAB0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19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113" y="3429000"/>
            <a:ext cx="7841539" cy="3272221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B45E0E22-4684-584D-B225-38BF62C916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4800" y="6357600"/>
            <a:ext cx="1077912" cy="358081"/>
          </a:xfrm>
          <a:prstGeom prst="rect">
            <a:avLst/>
          </a:prstGeom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519880DC-796D-80AC-6183-EF1E7A8A6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70930"/>
            <a:ext cx="10515600" cy="1754326"/>
          </a:xfrm>
        </p:spPr>
        <p:txBody>
          <a:bodyPr>
            <a:spAutoFit/>
          </a:bodyPr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EAE60BFE-1C32-2C70-87FF-39C2AD3052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2F2F2"/>
                </a:solidFill>
              </a:defRPr>
            </a:lvl1pPr>
          </a:lstStyle>
          <a:p>
            <a:r>
              <a:rPr lang="sv-SE"/>
              <a:t>2025-05-27</a:t>
            </a:r>
            <a:endParaRPr lang="en-GB" dirty="0"/>
          </a:p>
        </p:txBody>
      </p:sp>
      <p:sp>
        <p:nvSpPr>
          <p:cNvPr id="3" name="Platshållare för sidfot 4">
            <a:extLst>
              <a:ext uri="{FF2B5EF4-FFF2-40B4-BE49-F238E27FC236}">
                <a16:creationId xmlns:a16="http://schemas.microsoft.com/office/drawing/2014/main" id="{8177C442-D529-9CF2-4E7E-3A39B5AC0C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2F2F2"/>
                </a:solidFill>
              </a:defRPr>
            </a:lvl1pPr>
          </a:lstStyle>
          <a:p>
            <a:r>
              <a:rPr lang="en-GB"/>
              <a:t>HSDS at MAX IV synchrotron</a:t>
            </a:r>
            <a:endParaRPr lang="en-GB" dirty="0"/>
          </a:p>
        </p:txBody>
      </p:sp>
      <p:sp>
        <p:nvSpPr>
          <p:cNvPr id="5" name="Platshållare för bildnummer 5">
            <a:extLst>
              <a:ext uri="{FF2B5EF4-FFF2-40B4-BE49-F238E27FC236}">
                <a16:creationId xmlns:a16="http://schemas.microsoft.com/office/drawing/2014/main" id="{57E71031-F432-24EA-0538-87DD1AF694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1706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2F2F2"/>
                </a:solidFill>
              </a:defRPr>
            </a:lvl1pPr>
          </a:lstStyle>
          <a:p>
            <a:fld id="{B60D0738-23DA-A745-9B84-DD183761B38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33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tex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3B085E7A-13F3-FA46-8A6A-1779D93E7A71}"/>
              </a:ext>
            </a:extLst>
          </p:cNvPr>
          <p:cNvSpPr/>
          <p:nvPr userDrawn="1"/>
        </p:nvSpPr>
        <p:spPr>
          <a:xfrm>
            <a:off x="10485620" y="0"/>
            <a:ext cx="170638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F77D3DF4-6ABB-8442-B568-0BA625AB8E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4180" y="6356350"/>
            <a:ext cx="1077912" cy="358081"/>
          </a:xfrm>
          <a:prstGeom prst="rect">
            <a:avLst/>
          </a:prstGeom>
        </p:spPr>
      </p:pic>
      <p:sp>
        <p:nvSpPr>
          <p:cNvPr id="3" name="Rubrik 3">
            <a:extLst>
              <a:ext uri="{FF2B5EF4-FFF2-40B4-BE49-F238E27FC236}">
                <a16:creationId xmlns:a16="http://schemas.microsoft.com/office/drawing/2014/main" id="{CB0FA37E-C0E5-0971-1585-8CD06DCFE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85521" cy="1325563"/>
          </a:xfrm>
        </p:spPr>
        <p:txBody>
          <a:bodyPr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5" name="Platshållare för text 8">
            <a:extLst>
              <a:ext uri="{FF2B5EF4-FFF2-40B4-BE49-F238E27FC236}">
                <a16:creationId xmlns:a16="http://schemas.microsoft.com/office/drawing/2014/main" id="{E4320BBD-9AA7-DDEA-436C-D92FE8ADA4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825200"/>
            <a:ext cx="9085521" cy="4352400"/>
          </a:xfrm>
        </p:spPr>
        <p:txBody>
          <a:bodyPr/>
          <a:lstStyle>
            <a:lvl1pPr>
              <a:defRPr baseline="0">
                <a:solidFill>
                  <a:srgbClr val="000000"/>
                </a:solidFill>
              </a:defRPr>
            </a:lvl1pPr>
            <a:lvl2pPr>
              <a:defRPr baseline="0">
                <a:solidFill>
                  <a:srgbClr val="000000"/>
                </a:solidFill>
              </a:defRPr>
            </a:lvl2pPr>
            <a:lvl3pPr>
              <a:defRPr baseline="0">
                <a:solidFill>
                  <a:srgbClr val="000000"/>
                </a:solidFill>
              </a:defRPr>
            </a:lvl3pPr>
            <a:lvl4pPr>
              <a:defRPr baseline="0">
                <a:solidFill>
                  <a:srgbClr val="000000"/>
                </a:solidFill>
              </a:defRPr>
            </a:lvl4pPr>
            <a:lvl5pPr>
              <a:defRPr baseline="0">
                <a:solidFill>
                  <a:srgbClr val="00000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4" name="Platshållare för sidfot 4">
            <a:extLst>
              <a:ext uri="{FF2B5EF4-FFF2-40B4-BE49-F238E27FC236}">
                <a16:creationId xmlns:a16="http://schemas.microsoft.com/office/drawing/2014/main" id="{CE728CFD-848C-BCC0-F2BB-1865AEBADF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noProof="0"/>
              <a:t>HSDS at MAX IV synchrotron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6FAAA276-49F1-83D8-E681-C74E0630B8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 noProof="0"/>
              <a:t>2025-05-27</a:t>
            </a:r>
            <a:endParaRPr lang="en-GB" noProof="0" dirty="0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606488B1-AFE0-24EA-2862-28D216A51D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1706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0D0738-23DA-A745-9B84-DD183761B382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276908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text on 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3B085E7A-13F3-FA46-8A6A-1779D93E7A71}"/>
              </a:ext>
            </a:extLst>
          </p:cNvPr>
          <p:cNvSpPr/>
          <p:nvPr userDrawn="1"/>
        </p:nvSpPr>
        <p:spPr>
          <a:xfrm>
            <a:off x="0" y="6242304"/>
            <a:ext cx="12192000" cy="6156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F77D3DF4-6ABB-8442-B568-0BA625AB8E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4800" y="6356350"/>
            <a:ext cx="1077912" cy="358081"/>
          </a:xfrm>
          <a:prstGeom prst="rect">
            <a:avLst/>
          </a:prstGeom>
        </p:spPr>
      </p:pic>
      <p:sp>
        <p:nvSpPr>
          <p:cNvPr id="3" name="Rubrik 3">
            <a:extLst>
              <a:ext uri="{FF2B5EF4-FFF2-40B4-BE49-F238E27FC236}">
                <a16:creationId xmlns:a16="http://schemas.microsoft.com/office/drawing/2014/main" id="{6983A65E-6342-9B97-A3EC-31148331E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481930" cy="1325563"/>
          </a:xfrm>
        </p:spPr>
        <p:txBody>
          <a:bodyPr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6" name="Platshållare för text 8">
            <a:extLst>
              <a:ext uri="{FF2B5EF4-FFF2-40B4-BE49-F238E27FC236}">
                <a16:creationId xmlns:a16="http://schemas.microsoft.com/office/drawing/2014/main" id="{E0AB5566-6C50-2E2E-E529-0F7BC6B33E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825200"/>
            <a:ext cx="10481930" cy="3973653"/>
          </a:xfrm>
        </p:spPr>
        <p:txBody>
          <a:bodyPr/>
          <a:lstStyle>
            <a:lvl1pPr>
              <a:defRPr baseline="0">
                <a:solidFill>
                  <a:srgbClr val="000000"/>
                </a:solidFill>
              </a:defRPr>
            </a:lvl1pPr>
            <a:lvl2pPr>
              <a:defRPr baseline="0">
                <a:solidFill>
                  <a:srgbClr val="000000"/>
                </a:solidFill>
              </a:defRPr>
            </a:lvl2pPr>
            <a:lvl3pPr>
              <a:defRPr baseline="0">
                <a:solidFill>
                  <a:srgbClr val="000000"/>
                </a:solidFill>
              </a:defRPr>
            </a:lvl3pPr>
            <a:lvl4pPr>
              <a:defRPr baseline="0">
                <a:solidFill>
                  <a:srgbClr val="000000"/>
                </a:solidFill>
              </a:defRPr>
            </a:lvl4pPr>
            <a:lvl5pPr>
              <a:defRPr baseline="0">
                <a:solidFill>
                  <a:srgbClr val="00000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4" name="Platshållare för sidfot 4">
            <a:extLst>
              <a:ext uri="{FF2B5EF4-FFF2-40B4-BE49-F238E27FC236}">
                <a16:creationId xmlns:a16="http://schemas.microsoft.com/office/drawing/2014/main" id="{1D8BF915-D0CC-1931-2DD4-A4233CD45A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2F2F2"/>
                </a:solidFill>
              </a:defRPr>
            </a:lvl1pPr>
          </a:lstStyle>
          <a:p>
            <a:r>
              <a:rPr lang="en-GB"/>
              <a:t>HSDS at MAX IV synchrotron</a:t>
            </a:r>
            <a:endParaRPr lang="en-GB" dirty="0"/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4CB09B2F-ADC4-B8A8-F5BC-C41F504B28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2F2F2"/>
                </a:solidFill>
              </a:defRPr>
            </a:lvl1pPr>
          </a:lstStyle>
          <a:p>
            <a:r>
              <a:rPr lang="sv-SE"/>
              <a:t>2025-05-27</a:t>
            </a:r>
            <a:endParaRPr lang="en-GB" dirty="0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CC2D2C28-A6C1-F409-186A-0ED4A7ACD9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1706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2F2F2"/>
                </a:solidFill>
              </a:defRPr>
            </a:lvl1pPr>
          </a:lstStyle>
          <a:p>
            <a:fld id="{B60D0738-23DA-A745-9B84-DD183761B38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77835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A7C097BC-5D24-D541-B7D2-C97D9E4F7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 dirty="0" err="1"/>
              <a:t>Klicka</a:t>
            </a:r>
            <a:r>
              <a:rPr lang="en-GB" noProof="0" dirty="0"/>
              <a:t> </a:t>
            </a:r>
            <a:r>
              <a:rPr lang="en-GB" noProof="0" dirty="0" err="1"/>
              <a:t>här</a:t>
            </a:r>
            <a:r>
              <a:rPr lang="en-GB" noProof="0" dirty="0"/>
              <a:t> för </a:t>
            </a:r>
            <a:r>
              <a:rPr lang="en-GB" noProof="0" dirty="0" err="1"/>
              <a:t>att</a:t>
            </a:r>
            <a:r>
              <a:rPr lang="en-GB" noProof="0" dirty="0"/>
              <a:t> </a:t>
            </a:r>
            <a:r>
              <a:rPr lang="en-GB" noProof="0" dirty="0" err="1"/>
              <a:t>ändra</a:t>
            </a:r>
            <a:r>
              <a:rPr lang="en-GB" noProof="0" dirty="0"/>
              <a:t> mall för </a:t>
            </a:r>
            <a:r>
              <a:rPr lang="en-GB" noProof="0" dirty="0" err="1"/>
              <a:t>rubrikformat</a:t>
            </a:r>
            <a:endParaRPr lang="en-GB" noProof="0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FE01D72-6C88-5D46-A46C-E622231482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 err="1"/>
              <a:t>Klicka</a:t>
            </a:r>
            <a:r>
              <a:rPr lang="en-GB" noProof="0" dirty="0"/>
              <a:t> </a:t>
            </a:r>
            <a:r>
              <a:rPr lang="en-GB" noProof="0" dirty="0" err="1"/>
              <a:t>här</a:t>
            </a:r>
            <a:r>
              <a:rPr lang="en-GB" noProof="0" dirty="0"/>
              <a:t> för </a:t>
            </a:r>
            <a:r>
              <a:rPr lang="en-GB" noProof="0" dirty="0" err="1"/>
              <a:t>att</a:t>
            </a:r>
            <a:r>
              <a:rPr lang="en-GB" noProof="0" dirty="0"/>
              <a:t> </a:t>
            </a:r>
            <a:r>
              <a:rPr lang="en-GB" noProof="0" dirty="0" err="1"/>
              <a:t>ändra</a:t>
            </a:r>
            <a:r>
              <a:rPr lang="en-GB" noProof="0" dirty="0"/>
              <a:t> format </a:t>
            </a:r>
            <a:r>
              <a:rPr lang="en-GB" noProof="0" dirty="0" err="1"/>
              <a:t>på</a:t>
            </a:r>
            <a:r>
              <a:rPr lang="en-GB" noProof="0" dirty="0"/>
              <a:t> </a:t>
            </a:r>
            <a:r>
              <a:rPr lang="en-GB" noProof="0" dirty="0" err="1"/>
              <a:t>bakgrundstexten</a:t>
            </a:r>
            <a:endParaRPr lang="en-GB" noProof="0" dirty="0"/>
          </a:p>
          <a:p>
            <a:pPr lvl="1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två</a:t>
            </a:r>
            <a:endParaRPr lang="en-GB" noProof="0" dirty="0"/>
          </a:p>
          <a:p>
            <a:pPr lvl="2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tre</a:t>
            </a:r>
            <a:endParaRPr lang="en-GB" noProof="0" dirty="0"/>
          </a:p>
          <a:p>
            <a:pPr lvl="3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fyra</a:t>
            </a:r>
            <a:endParaRPr lang="en-GB" noProof="0" dirty="0"/>
          </a:p>
          <a:p>
            <a:pPr lvl="4"/>
            <a:r>
              <a:rPr lang="en-GB" noProof="0" dirty="0" err="1"/>
              <a:t>Nivå</a:t>
            </a:r>
            <a:r>
              <a:rPr lang="en-GB" noProof="0" dirty="0"/>
              <a:t>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1C5F608-2730-2040-AD18-5009FBBA01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 noProof="0"/>
              <a:t>2025-05-27</a:t>
            </a:r>
            <a:endParaRPr lang="en-GB" noProof="0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6A901AD-B2A2-6543-BE27-DD56C26A34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noProof="0"/>
              <a:t>HSDS at MAX IV synchrotron</a:t>
            </a:r>
            <a:endParaRPr lang="en-GB" noProof="0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2EB5182-753F-E241-94A2-937B30B2D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0D0738-23DA-A745-9B84-DD183761B382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230557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96" r:id="rId2"/>
    <p:sldLayoutId id="2147483691" r:id="rId3"/>
    <p:sldLayoutId id="2147483698" r:id="rId4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7" userDrawn="1">
          <p15:clr>
            <a:srgbClr val="F26B43"/>
          </p15:clr>
        </p15:guide>
        <p15:guide id="3" pos="4793" userDrawn="1">
          <p15:clr>
            <a:srgbClr val="F26B43"/>
          </p15:clr>
        </p15:guide>
        <p15:guide id="4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3" Type="http://schemas.openxmlformats.org/officeDocument/2006/relationships/image" Target="../media/image16.pn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5" Type="http://schemas.openxmlformats.org/officeDocument/2006/relationships/image" Target="../media/image3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18" Type="http://schemas.openxmlformats.org/officeDocument/2006/relationships/image" Target="../media/image31.png"/><Relationship Id="rId26" Type="http://schemas.openxmlformats.org/officeDocument/2006/relationships/image" Target="../media/image39.png"/><Relationship Id="rId3" Type="http://schemas.openxmlformats.org/officeDocument/2006/relationships/image" Target="../media/image16.png"/><Relationship Id="rId21" Type="http://schemas.openxmlformats.org/officeDocument/2006/relationships/image" Target="../media/image34.sv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17" Type="http://schemas.openxmlformats.org/officeDocument/2006/relationships/image" Target="../media/image30.svg"/><Relationship Id="rId25" Type="http://schemas.openxmlformats.org/officeDocument/2006/relationships/image" Target="../media/image38.svg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29" Type="http://schemas.openxmlformats.org/officeDocument/2006/relationships/image" Target="../media/image42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24" Type="http://schemas.openxmlformats.org/officeDocument/2006/relationships/image" Target="../media/image37.png"/><Relationship Id="rId5" Type="http://schemas.openxmlformats.org/officeDocument/2006/relationships/image" Target="../media/image18.svg"/><Relationship Id="rId15" Type="http://schemas.openxmlformats.org/officeDocument/2006/relationships/image" Target="../media/image28.svg"/><Relationship Id="rId23" Type="http://schemas.openxmlformats.org/officeDocument/2006/relationships/image" Target="../media/image36.svg"/><Relationship Id="rId28" Type="http://schemas.openxmlformats.org/officeDocument/2006/relationships/image" Target="../media/image41.png"/><Relationship Id="rId10" Type="http://schemas.openxmlformats.org/officeDocument/2006/relationships/image" Target="../media/image23.png"/><Relationship Id="rId19" Type="http://schemas.openxmlformats.org/officeDocument/2006/relationships/image" Target="../media/image32.sv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27.png"/><Relationship Id="rId22" Type="http://schemas.openxmlformats.org/officeDocument/2006/relationships/image" Target="../media/image35.png"/><Relationship Id="rId27" Type="http://schemas.openxmlformats.org/officeDocument/2006/relationships/image" Target="../media/image4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dranspo.se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dranspo.se/" TargetMode="Externa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18" Type="http://schemas.openxmlformats.org/officeDocument/2006/relationships/image" Target="../media/image37.png"/><Relationship Id="rId3" Type="http://schemas.openxmlformats.org/officeDocument/2006/relationships/image" Target="../media/image16.png"/><Relationship Id="rId21" Type="http://schemas.openxmlformats.org/officeDocument/2006/relationships/image" Target="../media/image40.sv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17" Type="http://schemas.openxmlformats.org/officeDocument/2006/relationships/image" Target="../media/image30.svg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5" Type="http://schemas.openxmlformats.org/officeDocument/2006/relationships/image" Target="../media/image28.svg"/><Relationship Id="rId10" Type="http://schemas.openxmlformats.org/officeDocument/2006/relationships/image" Target="../media/image23.png"/><Relationship Id="rId19" Type="http://schemas.openxmlformats.org/officeDocument/2006/relationships/image" Target="../media/image38.sv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C273A-1A83-6052-8573-AC8B88412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49330"/>
            <a:ext cx="10515600" cy="2197525"/>
          </a:xfrm>
        </p:spPr>
        <p:txBody>
          <a:bodyPr/>
          <a:lstStyle/>
          <a:p>
            <a:r>
              <a:rPr lang="en-GB" sz="4800" dirty="0"/>
              <a:t>Innovative Data Acquisition Solutions with HSDS at MAX IV Synchrotron</a:t>
            </a:r>
            <a:br>
              <a:rPr lang="en-GB" dirty="0"/>
            </a:br>
            <a:r>
              <a:rPr lang="en-GB" sz="2800" dirty="0"/>
              <a:t>Felix Engelmann, Jason Brudvik, Michele Cascella, </a:t>
            </a:r>
            <a:r>
              <a:rPr lang="en-GB" sz="2800" u="sng" dirty="0"/>
              <a:t>Zdenek Matej</a:t>
            </a:r>
            <a:br>
              <a:rPr lang="en-GB" dirty="0"/>
            </a:br>
            <a:r>
              <a:rPr lang="en-GB" sz="2800" b="0" dirty="0"/>
              <a:t>MAX IV Laboratory, Lund University</a:t>
            </a:r>
            <a:endParaRPr lang="en-GB" b="0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6F2A607-C00C-344B-D2A6-8DB9D355796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sv-SE"/>
              <a:t>2025-05-27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008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040EF2-0327-AF52-7B39-F62966AA17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HSDS at MAX IV synchrotron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8E673D-BFBF-A286-8678-D0EAC6115BD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sv-SE"/>
              <a:t>2025-05-27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EBF3A-DD78-7104-673E-F513974B1E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0D0738-23DA-A745-9B84-DD183761B382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7" name="Title 11">
            <a:extLst>
              <a:ext uri="{FF2B5EF4-FFF2-40B4-BE49-F238E27FC236}">
                <a16:creationId xmlns:a16="http://schemas.microsoft.com/office/drawing/2014/main" id="{C63F6EFE-B58C-F342-4598-2103DD0C3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0"/>
            <a:ext cx="9085521" cy="1325563"/>
          </a:xfrm>
        </p:spPr>
        <p:txBody>
          <a:bodyPr>
            <a:normAutofit/>
          </a:bodyPr>
          <a:lstStyle/>
          <a:p>
            <a:r>
              <a:rPr lang="en-GB" sz="2800" dirty="0"/>
              <a:t>DAQ applications with HSDS</a:t>
            </a:r>
            <a:br>
              <a:rPr lang="en-GB" sz="2800" dirty="0"/>
            </a:br>
            <a:r>
              <a:rPr lang="en-GB" sz="2000" dirty="0"/>
              <a:t>Leveraging HDF5 </a:t>
            </a:r>
            <a:r>
              <a:rPr lang="en-GB" sz="2000" dirty="0" err="1"/>
              <a:t>sw</a:t>
            </a:r>
            <a:r>
              <a:rPr lang="en-GB" sz="2000" dirty="0"/>
              <a:t> ecosystem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A413E00-92A6-FEBE-90E2-20B086AC000E}"/>
              </a:ext>
            </a:extLst>
          </p:cNvPr>
          <p:cNvGrpSpPr/>
          <p:nvPr/>
        </p:nvGrpSpPr>
        <p:grpSpPr>
          <a:xfrm>
            <a:off x="5044791" y="1097976"/>
            <a:ext cx="6848856" cy="4892613"/>
            <a:chOff x="5193792" y="1197355"/>
            <a:chExt cx="6848856" cy="48926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18AA988-AAA1-B971-303A-61C82DE2B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93792" y="1550810"/>
              <a:ext cx="6848856" cy="453915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E371F69-1DA3-D755-34BB-DF41B17C79B2}"/>
                </a:ext>
              </a:extLst>
            </p:cNvPr>
            <p:cNvSpPr txBox="1"/>
            <p:nvPr/>
          </p:nvSpPr>
          <p:spPr>
            <a:xfrm>
              <a:off x="5437632" y="1197355"/>
              <a:ext cx="66050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err="1"/>
                <a:t>silx</a:t>
              </a:r>
              <a:r>
                <a:rPr lang="en-GB" sz="1600" dirty="0"/>
                <a:t> view http://</a:t>
              </a:r>
              <a:r>
                <a:rPr lang="en-GB" sz="1600" dirty="0" err="1"/>
                <a:t>danmax-hsds.daq.maxiv.lu.se</a:t>
              </a:r>
              <a:r>
                <a:rPr lang="en-GB" sz="1600" dirty="0"/>
                <a:t>/home/</a:t>
              </a:r>
              <a:r>
                <a:rPr lang="en-GB" sz="1600" dirty="0" err="1"/>
                <a:t>stomo</a:t>
              </a:r>
              <a:r>
                <a:rPr lang="en-GB" sz="1600" dirty="0"/>
                <a:t>/solver/simple.h5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BBB66BD-9CDE-53ED-3DE1-501C23B317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12"/>
          <a:stretch>
            <a:fillRect/>
          </a:stretch>
        </p:blipFill>
        <p:spPr>
          <a:xfrm>
            <a:off x="149352" y="1197355"/>
            <a:ext cx="4743136" cy="469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94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E6B606-F738-E5A5-2D6A-DBC532D68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59">
            <a:extLst>
              <a:ext uri="{FF2B5EF4-FFF2-40B4-BE49-F238E27FC236}">
                <a16:creationId xmlns:a16="http://schemas.microsoft.com/office/drawing/2014/main" id="{FA07CF26-BC8E-FE0C-8219-264989365B49}"/>
              </a:ext>
            </a:extLst>
          </p:cNvPr>
          <p:cNvSpPr txBox="1"/>
          <p:nvPr/>
        </p:nvSpPr>
        <p:spPr>
          <a:xfrm>
            <a:off x="9151989" y="4843566"/>
            <a:ext cx="2148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2"/>
                </a:solidFill>
              </a:rPr>
              <a:t>ephemeral data</a:t>
            </a:r>
            <a:br>
              <a:rPr lang="en-GB" sz="2000" b="1" dirty="0">
                <a:solidFill>
                  <a:schemeClr val="bg2"/>
                </a:solidFill>
              </a:rPr>
            </a:br>
            <a:r>
              <a:rPr lang="en-GB" sz="1600" b="1" dirty="0">
                <a:solidFill>
                  <a:schemeClr val="bg2"/>
                </a:solidFill>
              </a:rPr>
              <a:t>later overwritten</a:t>
            </a:r>
            <a:endParaRPr lang="en-GB" sz="2000" b="1" dirty="0">
              <a:solidFill>
                <a:schemeClr val="bg2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C1CF74-3F77-ED1F-7E8D-37F30650F9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HSDS at MAX IV synchrotron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422F48-026C-F07A-F2CF-E625671081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0D0738-23DA-A745-9B84-DD183761B382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1A4534D-C437-5CB2-47C3-736699AA17B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sv-SE"/>
              <a:t>2025-05-27</a:t>
            </a:r>
            <a:endParaRPr lang="en-GB" dirty="0"/>
          </a:p>
        </p:txBody>
      </p:sp>
      <p:sp>
        <p:nvSpPr>
          <p:cNvPr id="14" name="Title 11">
            <a:extLst>
              <a:ext uri="{FF2B5EF4-FFF2-40B4-BE49-F238E27FC236}">
                <a16:creationId xmlns:a16="http://schemas.microsoft.com/office/drawing/2014/main" id="{A7AD49E6-2588-83F6-53E9-DA6A88276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618"/>
            <a:ext cx="9085521" cy="1325563"/>
          </a:xfrm>
        </p:spPr>
        <p:txBody>
          <a:bodyPr>
            <a:normAutofit/>
          </a:bodyPr>
          <a:lstStyle/>
          <a:p>
            <a:r>
              <a:rPr lang="en-GB" sz="3600" dirty="0"/>
              <a:t>Data acquisition</a:t>
            </a:r>
            <a:br>
              <a:rPr lang="en-GB" dirty="0"/>
            </a:br>
            <a:r>
              <a:rPr lang="en-GB" sz="2000" dirty="0"/>
              <a:t>with in-memory HSDS API</a:t>
            </a:r>
            <a:endParaRPr lang="en-GB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01CCF31-DEF8-0015-12C0-ADCA2F11F385}"/>
              </a:ext>
            </a:extLst>
          </p:cNvPr>
          <p:cNvGrpSpPr/>
          <p:nvPr/>
        </p:nvGrpSpPr>
        <p:grpSpPr>
          <a:xfrm>
            <a:off x="144407" y="1764911"/>
            <a:ext cx="4440685" cy="2345288"/>
            <a:chOff x="339205" y="1435727"/>
            <a:chExt cx="4440685" cy="2345288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8E9226A-73BB-883F-6556-E2DFDEADDC4C}"/>
                </a:ext>
              </a:extLst>
            </p:cNvPr>
            <p:cNvGrpSpPr/>
            <p:nvPr/>
          </p:nvGrpSpPr>
          <p:grpSpPr>
            <a:xfrm>
              <a:off x="339205" y="1435727"/>
              <a:ext cx="4440685" cy="1975956"/>
              <a:chOff x="339205" y="1435727"/>
              <a:chExt cx="4440685" cy="1975956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C25497F0-279F-B255-356D-CA01D444E8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39205" y="1435727"/>
                <a:ext cx="4440685" cy="1453523"/>
              </a:xfrm>
              <a:prstGeom prst="rect">
                <a:avLst/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E6B8831A-5542-280C-DA7B-A52B380F3D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68644" y="2973710"/>
                <a:ext cx="2081711" cy="437973"/>
              </a:xfrm>
              <a:prstGeom prst="rect">
                <a:avLst/>
              </a:prstGeom>
            </p:spPr>
          </p:pic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BCB6A24-D26E-D1B7-EA7A-E30FD1B369F1}"/>
                </a:ext>
              </a:extLst>
            </p:cNvPr>
            <p:cNvSpPr txBox="1"/>
            <p:nvPr/>
          </p:nvSpPr>
          <p:spPr>
            <a:xfrm>
              <a:off x="863579" y="3411683"/>
              <a:ext cx="32918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accent1"/>
                  </a:solidFill>
                </a:rPr>
                <a:t>various data sources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A7450912-5FA7-9599-85AE-3604413201AC}"/>
              </a:ext>
            </a:extLst>
          </p:cNvPr>
          <p:cNvSpPr txBox="1"/>
          <p:nvPr/>
        </p:nvSpPr>
        <p:spPr>
          <a:xfrm>
            <a:off x="9000708" y="4455097"/>
            <a:ext cx="1316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2"/>
                </a:solidFill>
              </a:rPr>
              <a:t>.h5</a:t>
            </a:r>
          </a:p>
        </p:txBody>
      </p:sp>
      <p:pic>
        <p:nvPicPr>
          <p:cNvPr id="55" name="Graphic 54" descr="Processor with solid fill">
            <a:extLst>
              <a:ext uri="{FF2B5EF4-FFF2-40B4-BE49-F238E27FC236}">
                <a16:creationId xmlns:a16="http://schemas.microsoft.com/office/drawing/2014/main" id="{1EFCC6C2-E5A0-0498-96C9-62EB14E3B3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16834" y="2421379"/>
            <a:ext cx="1092614" cy="1092614"/>
          </a:xfrm>
          <a:prstGeom prst="rect">
            <a:avLst/>
          </a:prstGeom>
        </p:spPr>
      </p:pic>
      <p:sp>
        <p:nvSpPr>
          <p:cNvPr id="56" name="Right Arrow 55">
            <a:extLst>
              <a:ext uri="{FF2B5EF4-FFF2-40B4-BE49-F238E27FC236}">
                <a16:creationId xmlns:a16="http://schemas.microsoft.com/office/drawing/2014/main" id="{4D790178-16AF-8848-F3D4-4771F1704CA8}"/>
              </a:ext>
            </a:extLst>
          </p:cNvPr>
          <p:cNvSpPr/>
          <p:nvPr/>
        </p:nvSpPr>
        <p:spPr>
          <a:xfrm rot="20260376">
            <a:off x="9544890" y="4132977"/>
            <a:ext cx="618600" cy="176884"/>
          </a:xfrm>
          <a:prstGeom prst="rightArrow">
            <a:avLst/>
          </a:prstGeom>
          <a:solidFill>
            <a:schemeClr val="tx1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ight Arrow 56">
            <a:extLst>
              <a:ext uri="{FF2B5EF4-FFF2-40B4-BE49-F238E27FC236}">
                <a16:creationId xmlns:a16="http://schemas.microsoft.com/office/drawing/2014/main" id="{685CD02C-41C5-A292-9FF2-60C2CD58FB87}"/>
              </a:ext>
            </a:extLst>
          </p:cNvPr>
          <p:cNvSpPr/>
          <p:nvPr/>
        </p:nvSpPr>
        <p:spPr>
          <a:xfrm rot="1687415">
            <a:off x="7557285" y="3834505"/>
            <a:ext cx="958453" cy="196884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16D6017-C99C-397B-3BBA-EE6603DA335F}"/>
              </a:ext>
            </a:extLst>
          </p:cNvPr>
          <p:cNvSpPr txBox="1"/>
          <p:nvPr/>
        </p:nvSpPr>
        <p:spPr>
          <a:xfrm>
            <a:off x="7782768" y="171420"/>
            <a:ext cx="4191223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</a:rPr>
              <a:t>VDS (virtual datasets)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</a:rPr>
              <a:t>SWMR (single writer multiple readers)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</a:rPr>
              <a:t>direct chunk write/read</a:t>
            </a:r>
          </a:p>
        </p:txBody>
      </p:sp>
      <p:pic>
        <p:nvPicPr>
          <p:cNvPr id="72" name="Graphic 71" descr="Document with solid fill">
            <a:extLst>
              <a:ext uri="{FF2B5EF4-FFF2-40B4-BE49-F238E27FC236}">
                <a16:creationId xmlns:a16="http://schemas.microsoft.com/office/drawing/2014/main" id="{6435B899-A14C-0ED7-0CDC-0BF11E4202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16175" y="4283716"/>
            <a:ext cx="503381" cy="503381"/>
          </a:xfrm>
          <a:prstGeom prst="rect">
            <a:avLst/>
          </a:prstGeom>
        </p:spPr>
      </p:pic>
      <p:pic>
        <p:nvPicPr>
          <p:cNvPr id="15" name="Graphic 14" descr="Binary with solid fill">
            <a:extLst>
              <a:ext uri="{FF2B5EF4-FFF2-40B4-BE49-F238E27FC236}">
                <a16:creationId xmlns:a16="http://schemas.microsoft.com/office/drawing/2014/main" id="{F3A5592F-382D-ECA7-3889-33CDF5C2E7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92323" y="2162842"/>
            <a:ext cx="690445" cy="69044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8926519-B4FF-B5DB-1891-CCBCC92AC04E}"/>
              </a:ext>
            </a:extLst>
          </p:cNvPr>
          <p:cNvSpPr txBox="1"/>
          <p:nvPr/>
        </p:nvSpPr>
        <p:spPr>
          <a:xfrm>
            <a:off x="7120383" y="2807539"/>
            <a:ext cx="1408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</a:rPr>
              <a:t>processed or compressed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F1C7B10-5B00-8BC0-0654-F91402C3D13A}"/>
              </a:ext>
            </a:extLst>
          </p:cNvPr>
          <p:cNvSpPr txBox="1"/>
          <p:nvPr/>
        </p:nvSpPr>
        <p:spPr>
          <a:xfrm>
            <a:off x="9607948" y="2886473"/>
            <a:ext cx="2728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070C0"/>
                </a:solidFill>
              </a:rPr>
              <a:t>user data analysis</a:t>
            </a:r>
            <a:br>
              <a:rPr lang="en-GB" b="1" dirty="0">
                <a:solidFill>
                  <a:srgbClr val="0070C0"/>
                </a:solidFill>
              </a:rPr>
            </a:br>
            <a:r>
              <a:rPr lang="en-GB" b="1" dirty="0">
                <a:solidFill>
                  <a:srgbClr val="0070C0"/>
                </a:solidFill>
              </a:rPr>
              <a:t>&amp; visualisation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BECCD5C-A3E4-4970-D6BA-D04E67AB6FF3}"/>
              </a:ext>
            </a:extLst>
          </p:cNvPr>
          <p:cNvGrpSpPr/>
          <p:nvPr/>
        </p:nvGrpSpPr>
        <p:grpSpPr>
          <a:xfrm>
            <a:off x="10166865" y="3412751"/>
            <a:ext cx="1263707" cy="1014313"/>
            <a:chOff x="10361663" y="3083567"/>
            <a:chExt cx="1263707" cy="1014313"/>
          </a:xfrm>
        </p:grpSpPr>
        <p:pic>
          <p:nvPicPr>
            <p:cNvPr id="27" name="Graphic 26" descr="User with solid fill">
              <a:extLst>
                <a:ext uri="{FF2B5EF4-FFF2-40B4-BE49-F238E27FC236}">
                  <a16:creationId xmlns:a16="http://schemas.microsoft.com/office/drawing/2014/main" id="{7B20AF70-0217-2D9C-6B78-045D5D1C5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880879" y="3353389"/>
              <a:ext cx="744491" cy="744491"/>
            </a:xfrm>
            <a:prstGeom prst="rect">
              <a:avLst/>
            </a:prstGeom>
          </p:spPr>
        </p:pic>
        <p:pic>
          <p:nvPicPr>
            <p:cNvPr id="31" name="Graphic 30" descr="Laptop with solid fill">
              <a:extLst>
                <a:ext uri="{FF2B5EF4-FFF2-40B4-BE49-F238E27FC236}">
                  <a16:creationId xmlns:a16="http://schemas.microsoft.com/office/drawing/2014/main" id="{D82F1481-3547-6009-1CC0-238429BCD0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361663" y="3083567"/>
              <a:ext cx="744491" cy="744491"/>
            </a:xfrm>
            <a:prstGeom prst="rect">
              <a:avLst/>
            </a:prstGeom>
          </p:spPr>
        </p:pic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3D8B0DD1-4006-C5F6-AE9B-415C6D9FF302}"/>
              </a:ext>
            </a:extLst>
          </p:cNvPr>
          <p:cNvGrpSpPr/>
          <p:nvPr/>
        </p:nvGrpSpPr>
        <p:grpSpPr>
          <a:xfrm>
            <a:off x="4826792" y="2643863"/>
            <a:ext cx="1206385" cy="410711"/>
            <a:chOff x="4826792" y="2643863"/>
            <a:chExt cx="1206385" cy="410711"/>
          </a:xfrm>
        </p:grpSpPr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E505D145-7B04-CE99-B494-D6E7B925C2EF}"/>
                </a:ext>
              </a:extLst>
            </p:cNvPr>
            <p:cNvCxnSpPr>
              <a:cxnSpLocks/>
            </p:cNvCxnSpPr>
            <p:nvPr/>
          </p:nvCxnSpPr>
          <p:spPr>
            <a:xfrm>
              <a:off x="4826792" y="3054574"/>
              <a:ext cx="1206385" cy="0"/>
            </a:xfrm>
            <a:prstGeom prst="straightConnector1">
              <a:avLst/>
            </a:prstGeom>
            <a:ln w="127000">
              <a:solidFill>
                <a:srgbClr val="92D050"/>
              </a:solidFill>
              <a:prstDash val="sysDot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2216D868-A38B-1F42-C625-1ABBE404F175}"/>
                </a:ext>
              </a:extLst>
            </p:cNvPr>
            <p:cNvSpPr txBox="1"/>
            <p:nvPr/>
          </p:nvSpPr>
          <p:spPr>
            <a:xfrm>
              <a:off x="4886212" y="2643863"/>
              <a:ext cx="10127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92D050"/>
                  </a:solidFill>
                </a:rPr>
                <a:t>stream</a:t>
              </a: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43819721-9510-8E18-6BC0-380CF9F593D7}"/>
              </a:ext>
            </a:extLst>
          </p:cNvPr>
          <p:cNvGrpSpPr/>
          <p:nvPr/>
        </p:nvGrpSpPr>
        <p:grpSpPr>
          <a:xfrm>
            <a:off x="8280197" y="4956100"/>
            <a:ext cx="1063647" cy="943230"/>
            <a:chOff x="8280197" y="4956100"/>
            <a:chExt cx="1063647" cy="943230"/>
          </a:xfrm>
        </p:grpSpPr>
        <p:sp>
          <p:nvSpPr>
            <p:cNvPr id="114" name="Right Arrow 113">
              <a:extLst>
                <a:ext uri="{FF2B5EF4-FFF2-40B4-BE49-F238E27FC236}">
                  <a16:creationId xmlns:a16="http://schemas.microsoft.com/office/drawing/2014/main" id="{628E13D4-4A52-30FE-B2C7-92D247F7123A}"/>
                </a:ext>
              </a:extLst>
            </p:cNvPr>
            <p:cNvSpPr/>
            <p:nvPr/>
          </p:nvSpPr>
          <p:spPr>
            <a:xfrm rot="5400000">
              <a:off x="8536091" y="4960630"/>
              <a:ext cx="293528" cy="284468"/>
            </a:xfrm>
            <a:prstGeom prst="rightArrow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5" name="Right Arrow 114">
              <a:extLst>
                <a:ext uri="{FF2B5EF4-FFF2-40B4-BE49-F238E27FC236}">
                  <a16:creationId xmlns:a16="http://schemas.microsoft.com/office/drawing/2014/main" id="{40FF8CC8-F9D9-75D8-91E4-C7B72C3966FC}"/>
                </a:ext>
              </a:extLst>
            </p:cNvPr>
            <p:cNvSpPr/>
            <p:nvPr/>
          </p:nvSpPr>
          <p:spPr>
            <a:xfrm rot="16200000">
              <a:off x="8847947" y="4965654"/>
              <a:ext cx="293528" cy="284468"/>
            </a:xfrm>
            <a:prstGeom prst="rightArrow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8" name="Graphic 117" descr="Database outline">
              <a:extLst>
                <a:ext uri="{FF2B5EF4-FFF2-40B4-BE49-F238E27FC236}">
                  <a16:creationId xmlns:a16="http://schemas.microsoft.com/office/drawing/2014/main" id="{B4D7EF4E-67DC-E695-00C0-526EEF7A5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8280197" y="5347359"/>
              <a:ext cx="1063647" cy="551971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D58673A-F37D-0C9F-D3F2-BD56B71DC8AE}"/>
              </a:ext>
            </a:extLst>
          </p:cNvPr>
          <p:cNvSpPr txBox="1"/>
          <p:nvPr/>
        </p:nvSpPr>
        <p:spPr>
          <a:xfrm>
            <a:off x="7765773" y="4439946"/>
            <a:ext cx="1316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2"/>
                </a:solidFill>
              </a:rPr>
              <a:t>(HSDS)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FCD437-C552-DF96-FEDA-75987640B07C}"/>
              </a:ext>
            </a:extLst>
          </p:cNvPr>
          <p:cNvSpPr txBox="1"/>
          <p:nvPr/>
        </p:nvSpPr>
        <p:spPr>
          <a:xfrm>
            <a:off x="6556200" y="4444017"/>
            <a:ext cx="2305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2"/>
                </a:solidFill>
              </a:rPr>
              <a:t>(in memory HSDS)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6B9262-1A9C-EC30-5971-4836210D58AC}"/>
              </a:ext>
            </a:extLst>
          </p:cNvPr>
          <p:cNvSpPr txBox="1"/>
          <p:nvPr/>
        </p:nvSpPr>
        <p:spPr>
          <a:xfrm>
            <a:off x="9141530" y="4844275"/>
            <a:ext cx="2148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2"/>
                </a:solidFill>
              </a:rPr>
              <a:t>ephemeral data</a:t>
            </a:r>
            <a:br>
              <a:rPr lang="en-GB" sz="2000" b="1" dirty="0">
                <a:solidFill>
                  <a:schemeClr val="bg2"/>
                </a:solidFill>
              </a:rPr>
            </a:br>
            <a:r>
              <a:rPr lang="en-GB" sz="1600" b="1" dirty="0">
                <a:solidFill>
                  <a:schemeClr val="bg2"/>
                </a:solidFill>
              </a:rPr>
              <a:t>in-memory only</a:t>
            </a:r>
            <a:endParaRPr lang="en-GB" sz="2000" b="1" dirty="0">
              <a:solidFill>
                <a:schemeClr val="bg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D8AF01-CCE9-66D5-BEDB-4D7ABFEEDEDF}"/>
              </a:ext>
            </a:extLst>
          </p:cNvPr>
          <p:cNvSpPr txBox="1"/>
          <p:nvPr/>
        </p:nvSpPr>
        <p:spPr>
          <a:xfrm>
            <a:off x="632509" y="4600380"/>
            <a:ext cx="3154581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</a:rPr>
              <a:t>no “files”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</a:rPr>
              <a:t>still using HDF5 data model</a:t>
            </a:r>
          </a:p>
        </p:txBody>
      </p:sp>
    </p:spTree>
    <p:extLst>
      <p:ext uri="{BB962C8B-B14F-4D97-AF65-F5344CB8AC3E}">
        <p14:creationId xmlns:p14="http://schemas.microsoft.com/office/powerpoint/2010/main" val="1066415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9" grpId="0"/>
      <p:bldP spid="7" grpId="0"/>
      <p:bldP spid="8" grpId="0"/>
      <p:bldP spid="8" grpId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81CE9D1-93B1-434A-A687-780E0DA618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2865"/>
          <a:stretch>
            <a:fillRect/>
          </a:stretch>
        </p:blipFill>
        <p:spPr>
          <a:xfrm>
            <a:off x="5504492" y="4415512"/>
            <a:ext cx="4836391" cy="19408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EC92D9-AED1-B230-84F9-5820458DC1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HSDS at MAX IV synchrotron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D9BCCC-28AA-EF4E-1009-A8B1349D870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sv-SE"/>
              <a:t>2025-05-27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1E2E9B-7413-678D-D6D1-7DA3702CE0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0D0738-23DA-A745-9B84-DD183761B382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10" name="Title 11">
            <a:extLst>
              <a:ext uri="{FF2B5EF4-FFF2-40B4-BE49-F238E27FC236}">
                <a16:creationId xmlns:a16="http://schemas.microsoft.com/office/drawing/2014/main" id="{5B10515A-ED03-CFA5-8382-8ACAB74D2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618"/>
            <a:ext cx="9085521" cy="1325563"/>
          </a:xfrm>
        </p:spPr>
        <p:txBody>
          <a:bodyPr>
            <a:normAutofit/>
          </a:bodyPr>
          <a:lstStyle/>
          <a:p>
            <a:r>
              <a:rPr lang="en-GB" sz="3600" dirty="0"/>
              <a:t>dranspose.helpers.h5dict.router</a:t>
            </a:r>
            <a:br>
              <a:rPr lang="en-GB" dirty="0"/>
            </a:br>
            <a:r>
              <a:rPr lang="en-GB" sz="2000" dirty="0"/>
              <a:t>read-only in-memory python dictionary exposed as HSDS-like API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50D97B2-B4F2-FE27-E3F4-F7A44D2A3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375" y="1217423"/>
            <a:ext cx="4869707" cy="513892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C1DC1FA-303E-8D7A-54A3-203587C5E2A0}"/>
              </a:ext>
            </a:extLst>
          </p:cNvPr>
          <p:cNvSpPr/>
          <p:nvPr/>
        </p:nvSpPr>
        <p:spPr>
          <a:xfrm>
            <a:off x="731520" y="2279904"/>
            <a:ext cx="3206496" cy="325526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42D5B4-52F6-3116-231D-3DA057635633}"/>
              </a:ext>
            </a:extLst>
          </p:cNvPr>
          <p:cNvSpPr txBox="1"/>
          <p:nvPr/>
        </p:nvSpPr>
        <p:spPr>
          <a:xfrm>
            <a:off x="3668713" y="1217423"/>
            <a:ext cx="16226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 err="1"/>
              <a:t>publisher.ipynb</a:t>
            </a:r>
            <a:endParaRPr lang="en-GB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BE2122-502D-A03A-07BE-B421E5C209D8}"/>
              </a:ext>
            </a:extLst>
          </p:cNvPr>
          <p:cNvSpPr txBox="1"/>
          <p:nvPr/>
        </p:nvSpPr>
        <p:spPr>
          <a:xfrm>
            <a:off x="8754020" y="4415512"/>
            <a:ext cx="16226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 err="1"/>
              <a:t>consumer.ipynb</a:t>
            </a:r>
            <a:endParaRPr lang="en-GB" sz="14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E22A323-5E36-5C8D-52A8-6245A01DA6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049" y="1371311"/>
            <a:ext cx="3285279" cy="300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02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1">
            <a:extLst>
              <a:ext uri="{FF2B5EF4-FFF2-40B4-BE49-F238E27FC236}">
                <a16:creationId xmlns:a16="http://schemas.microsoft.com/office/drawing/2014/main" id="{C2EC0D12-5B5D-D3C7-4D97-E8ABFA1D1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>
                <a:solidFill>
                  <a:schemeClr val="tx2"/>
                </a:solidFill>
              </a:rPr>
              <a:t>Summary</a:t>
            </a:r>
            <a:br>
              <a:rPr lang="en-GB" dirty="0">
                <a:solidFill>
                  <a:schemeClr val="tx2"/>
                </a:solidFill>
              </a:rPr>
            </a:br>
            <a:r>
              <a:rPr lang="en-GB" sz="2000" dirty="0">
                <a:solidFill>
                  <a:schemeClr val="tx2"/>
                </a:solidFill>
              </a:rPr>
              <a:t>Recent trends in DAQ with HSDS at MAX IV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1101C3-570C-460E-CF03-41C494902F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690688"/>
            <a:ext cx="9085521" cy="2369248"/>
          </a:xfrm>
        </p:spPr>
        <p:txBody>
          <a:bodyPr>
            <a:normAutofit/>
          </a:bodyPr>
          <a:lstStyle/>
          <a:p>
            <a:r>
              <a:rPr lang="en-GB" sz="2400" dirty="0"/>
              <a:t>utilizing HSDS instead of shared network storage</a:t>
            </a:r>
          </a:p>
          <a:p>
            <a:pPr lvl="1"/>
            <a:r>
              <a:rPr lang="en-GB" sz="2000" dirty="0"/>
              <a:t>enabled by the “</a:t>
            </a:r>
            <a:r>
              <a:rPr lang="en-GB" sz="2000" dirty="0" err="1"/>
              <a:t>posix</a:t>
            </a:r>
            <a:r>
              <a:rPr lang="en-GB" sz="2000" dirty="0"/>
              <a:t>” storage backend</a:t>
            </a:r>
          </a:p>
          <a:p>
            <a:r>
              <a:rPr lang="en-GB" sz="2400" dirty="0"/>
              <a:t>leveraging HSDS API and related HDF5 </a:t>
            </a:r>
            <a:r>
              <a:rPr lang="en-GB" sz="2400" dirty="0" err="1"/>
              <a:t>sw</a:t>
            </a:r>
            <a:r>
              <a:rPr lang="en-GB" sz="2400" dirty="0"/>
              <a:t> ecosystem</a:t>
            </a:r>
          </a:p>
          <a:p>
            <a:pPr lvl="1"/>
            <a:r>
              <a:rPr lang="en-GB" sz="2000" dirty="0"/>
              <a:t>h5pyd, </a:t>
            </a:r>
            <a:r>
              <a:rPr lang="en-GB" sz="2000" dirty="0" err="1"/>
              <a:t>silx</a:t>
            </a:r>
            <a:r>
              <a:rPr lang="en-GB" sz="2000" dirty="0"/>
              <a:t> 2.2, h5web</a:t>
            </a:r>
          </a:p>
          <a:p>
            <a:r>
              <a:rPr lang="en-GB" sz="2400" dirty="0"/>
              <a:t>(read-only) remote access to in-memory datasets</a:t>
            </a:r>
          </a:p>
          <a:p>
            <a:pPr lvl="1"/>
            <a:r>
              <a:rPr lang="en-GB" sz="2000" dirty="0"/>
              <a:t> with HDF5 data model</a:t>
            </a: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endParaRPr lang="en-GB" sz="2400" dirty="0"/>
          </a:p>
          <a:p>
            <a:endParaRPr lang="en-GB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9DEA31-7B34-74B4-F3C0-E2212C3319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HSDS at MAX IV synchrotron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6A1A55-7E59-51F0-6012-47FFFC7D465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sv-SE"/>
              <a:t>2025-05-27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24513-D918-997A-D9F8-6502D68729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0D0738-23DA-A745-9B84-DD183761B382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B5B452-F658-2BA1-5A11-97097675E411}"/>
              </a:ext>
            </a:extLst>
          </p:cNvPr>
          <p:cNvSpPr txBox="1"/>
          <p:nvPr/>
        </p:nvSpPr>
        <p:spPr>
          <a:xfrm>
            <a:off x="2659255" y="4416003"/>
            <a:ext cx="68734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i="1" dirty="0"/>
              <a:t>Felix Engelmann</a:t>
            </a:r>
            <a:r>
              <a:rPr lang="en-GB" sz="2400" i="1" dirty="0"/>
              <a:t> –  ICDT, Ohio State University</a:t>
            </a:r>
          </a:p>
          <a:p>
            <a:pPr algn="ctr"/>
            <a:r>
              <a:rPr lang="en-GB" sz="2400" b="1" i="1" dirty="0"/>
              <a:t>Michele Cascella</a:t>
            </a:r>
            <a:r>
              <a:rPr lang="en-GB" sz="2400" i="1" dirty="0"/>
              <a:t> – MAX IV </a:t>
            </a:r>
            <a:r>
              <a:rPr lang="en-GB" sz="2400" i="1" dirty="0" err="1"/>
              <a:t>SciData</a:t>
            </a:r>
            <a:r>
              <a:rPr lang="en-GB" sz="2400" i="1" dirty="0"/>
              <a:t> (Lund)</a:t>
            </a:r>
            <a:br>
              <a:rPr lang="en-GB" sz="2400" i="1" dirty="0"/>
            </a:br>
            <a:r>
              <a:rPr lang="en-GB" sz="2400" b="1" i="1" dirty="0"/>
              <a:t>Jason Brudvik</a:t>
            </a:r>
            <a:r>
              <a:rPr lang="en-GB" sz="2400" i="1" dirty="0"/>
              <a:t> – ESS (Lund)</a:t>
            </a:r>
          </a:p>
          <a:p>
            <a:pPr algn="ctr"/>
            <a:r>
              <a:rPr lang="en-GB" sz="2400" b="1" i="1" dirty="0"/>
              <a:t>Andrii Salnikov, Dmitrii Ermakov</a:t>
            </a:r>
            <a:r>
              <a:rPr lang="en-GB" sz="2400" i="1" dirty="0"/>
              <a:t> – MAX IV IT (Lund)</a:t>
            </a:r>
          </a:p>
          <a:p>
            <a:pPr algn="ctr"/>
            <a:r>
              <a:rPr lang="en-GB" sz="2400" b="1" i="1" dirty="0"/>
              <a:t>HDF group and HDF community</a:t>
            </a:r>
            <a:endParaRPr lang="en-GB" sz="2400" i="1" dirty="0"/>
          </a:p>
        </p:txBody>
      </p:sp>
    </p:spTree>
    <p:extLst>
      <p:ext uri="{BB962C8B-B14F-4D97-AF65-F5344CB8AC3E}">
        <p14:creationId xmlns:p14="http://schemas.microsoft.com/office/powerpoint/2010/main" val="259233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8BF08262-F307-4B36-713F-762870749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618"/>
            <a:ext cx="9085521" cy="1325563"/>
          </a:xfrm>
        </p:spPr>
        <p:txBody>
          <a:bodyPr>
            <a:normAutofit/>
          </a:bodyPr>
          <a:lstStyle/>
          <a:p>
            <a:r>
              <a:rPr lang="en-GB" sz="3600" dirty="0"/>
              <a:t>MAX IV synchrotron</a:t>
            </a:r>
            <a:br>
              <a:rPr lang="en-GB" dirty="0"/>
            </a:br>
            <a:r>
              <a:rPr lang="en-GB" sz="2000" dirty="0"/>
              <a:t>distributed data processing and visualisation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342347-E930-4060-9159-F25AE88781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noProof="0" dirty="0"/>
              <a:t>HSDS at MAX IV synchrotron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6C85D36-B6DF-E3E9-6BC3-B26C24486DA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sv-SE" noProof="0"/>
              <a:t>2025-05-27</a:t>
            </a:r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B79037-019F-72B4-12A2-330FDB60F5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0D0738-23DA-A745-9B84-DD183761B382}" type="slidenum">
              <a:rPr lang="en-GB" noProof="0" smtClean="0"/>
              <a:t>2</a:t>
            </a:fld>
            <a:endParaRPr lang="en-GB" noProof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0695AD-81AF-A459-4767-694A7299BBCC}"/>
              </a:ext>
            </a:extLst>
          </p:cNvPr>
          <p:cNvSpPr txBox="1"/>
          <p:nvPr/>
        </p:nvSpPr>
        <p:spPr>
          <a:xfrm>
            <a:off x="8550514" y="3162168"/>
            <a:ext cx="1706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6"/>
                </a:solidFill>
              </a:rPr>
              <a:t>© Credit: LINXS</a:t>
            </a:r>
          </a:p>
        </p:txBody>
      </p:sp>
      <p:pic>
        <p:nvPicPr>
          <p:cNvPr id="14" name="Picture 13" descr="A diagram of a machine&#10;&#10;AI-generated content may be incorrect.">
            <a:extLst>
              <a:ext uri="{FF2B5EF4-FFF2-40B4-BE49-F238E27FC236}">
                <a16:creationId xmlns:a16="http://schemas.microsoft.com/office/drawing/2014/main" id="{C9AEA691-F9E3-0464-0EFB-3395D1D134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87" t="12135" r="8128" b="17776"/>
          <a:stretch>
            <a:fillRect/>
          </a:stretch>
        </p:blipFill>
        <p:spPr>
          <a:xfrm>
            <a:off x="4808618" y="3238560"/>
            <a:ext cx="3410039" cy="2099889"/>
          </a:xfrm>
          <a:prstGeom prst="rect">
            <a:avLst/>
          </a:prstGeom>
        </p:spPr>
      </p:pic>
      <p:pic>
        <p:nvPicPr>
          <p:cNvPr id="16" name="Picture 15" descr="A building with a circular roof&#10;&#10;AI-generated content may be incorrect.">
            <a:extLst>
              <a:ext uri="{FF2B5EF4-FFF2-40B4-BE49-F238E27FC236}">
                <a16:creationId xmlns:a16="http://schemas.microsoft.com/office/drawing/2014/main" id="{4294A683-536E-9C92-DC5C-64860B0F8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434" y="3343287"/>
            <a:ext cx="2896551" cy="1928620"/>
          </a:xfrm>
          <a:prstGeom prst="rect">
            <a:avLst/>
          </a:prstGeom>
        </p:spPr>
      </p:pic>
      <p:pic>
        <p:nvPicPr>
          <p:cNvPr id="20" name="Picture 2" descr="Two users with laser glasses inside the testing ring">
            <a:extLst>
              <a:ext uri="{FF2B5EF4-FFF2-40B4-BE49-F238E27FC236}">
                <a16:creationId xmlns:a16="http://schemas.microsoft.com/office/drawing/2014/main" id="{8E3D657C-AF2C-DE5C-ADC2-D43497FE2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921" y="1577839"/>
            <a:ext cx="2896551" cy="1629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A person sitting in front of a desk with several monitors&#10;&#10;AI-generated content may be incorrect.">
            <a:extLst>
              <a:ext uri="{FF2B5EF4-FFF2-40B4-BE49-F238E27FC236}">
                <a16:creationId xmlns:a16="http://schemas.microsoft.com/office/drawing/2014/main" id="{80D288F4-E2D8-0A54-966C-05C85940F9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354" y="5035676"/>
            <a:ext cx="3102356" cy="11845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B3B0DE7-F1AA-D604-3FAB-08451388173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874" b="-62"/>
          <a:stretch>
            <a:fillRect/>
          </a:stretch>
        </p:blipFill>
        <p:spPr>
          <a:xfrm>
            <a:off x="7422859" y="644925"/>
            <a:ext cx="2375482" cy="2562224"/>
          </a:xfrm>
          <a:prstGeom prst="rect">
            <a:avLst/>
          </a:prstGeom>
        </p:spPr>
      </p:pic>
      <p:pic>
        <p:nvPicPr>
          <p:cNvPr id="23" name="Picture 22" descr="A picture containing indoor&#10;&#10;Description automatically generated">
            <a:extLst>
              <a:ext uri="{FF2B5EF4-FFF2-40B4-BE49-F238E27FC236}">
                <a16:creationId xmlns:a16="http://schemas.microsoft.com/office/drawing/2014/main" id="{01D18D9A-4E9E-0FA9-8BD9-72A3A7D926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164" y="1307407"/>
            <a:ext cx="2588736" cy="193888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2177832-93BE-30FB-446E-587337A2A9F6}"/>
              </a:ext>
            </a:extLst>
          </p:cNvPr>
          <p:cNvSpPr txBox="1"/>
          <p:nvPr/>
        </p:nvSpPr>
        <p:spPr>
          <a:xfrm>
            <a:off x="3463576" y="5326672"/>
            <a:ext cx="4319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16 beamlines, 350 staff, 1600 users/y</a:t>
            </a:r>
          </a:p>
          <a:p>
            <a:r>
              <a:rPr lang="en-GB" dirty="0"/>
              <a:t>Data: HDF5 with </a:t>
            </a:r>
            <a:r>
              <a:rPr lang="en-GB" dirty="0" err="1"/>
              <a:t>NeXus</a:t>
            </a:r>
            <a:r>
              <a:rPr lang="en-GB" dirty="0"/>
              <a:t> convention</a:t>
            </a:r>
          </a:p>
        </p:txBody>
      </p:sp>
      <p:pic>
        <p:nvPicPr>
          <p:cNvPr id="25" name="Bildobjekt 7">
            <a:extLst>
              <a:ext uri="{FF2B5EF4-FFF2-40B4-BE49-F238E27FC236}">
                <a16:creationId xmlns:a16="http://schemas.microsoft.com/office/drawing/2014/main" id="{E01FB24C-959A-B59A-DED1-56317CB307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616" y="3780533"/>
            <a:ext cx="1412036" cy="2510285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FEAE266-4BE4-D036-6280-7B1A77F70FE2}"/>
              </a:ext>
            </a:extLst>
          </p:cNvPr>
          <p:cNvGrpSpPr/>
          <p:nvPr/>
        </p:nvGrpSpPr>
        <p:grpSpPr>
          <a:xfrm>
            <a:off x="7013888" y="5673960"/>
            <a:ext cx="1643411" cy="749184"/>
            <a:chOff x="6654961" y="5750769"/>
            <a:chExt cx="1643411" cy="749184"/>
          </a:xfrm>
        </p:grpSpPr>
        <p:sp>
          <p:nvSpPr>
            <p:cNvPr id="28" name="Cloud 27">
              <a:extLst>
                <a:ext uri="{FF2B5EF4-FFF2-40B4-BE49-F238E27FC236}">
                  <a16:creationId xmlns:a16="http://schemas.microsoft.com/office/drawing/2014/main" id="{91755C92-4155-3ED2-00EE-D35A08A87F8F}"/>
                </a:ext>
              </a:extLst>
            </p:cNvPr>
            <p:cNvSpPr/>
            <p:nvPr/>
          </p:nvSpPr>
          <p:spPr>
            <a:xfrm rot="10800000">
              <a:off x="6654961" y="5750769"/>
              <a:ext cx="1643411" cy="749184"/>
            </a:xfrm>
            <a:prstGeom prst="cloud">
              <a:avLst/>
            </a:prstGeom>
            <a:solidFill>
              <a:schemeClr val="bg1">
                <a:alpha val="4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26" name="Picture 2" descr="New logo for EOSC!">
              <a:extLst>
                <a:ext uri="{FF2B5EF4-FFF2-40B4-BE49-F238E27FC236}">
                  <a16:creationId xmlns:a16="http://schemas.microsoft.com/office/drawing/2014/main" id="{90C7F367-D933-D23F-F3EF-639F7750CD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9824" y="5915089"/>
              <a:ext cx="1412036" cy="441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574D0C97-A651-82D6-1D1D-0935DBD2D722}"/>
              </a:ext>
            </a:extLst>
          </p:cNvPr>
          <p:cNvSpPr txBox="1"/>
          <p:nvPr/>
        </p:nvSpPr>
        <p:spPr>
          <a:xfrm>
            <a:off x="411480" y="3246294"/>
            <a:ext cx="12396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accent3"/>
                </a:solidFill>
              </a:rPr>
              <a:t>detectors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7814BC6-FF4A-CC38-E64E-50931364F9D0}"/>
              </a:ext>
            </a:extLst>
          </p:cNvPr>
          <p:cNvSpPr txBox="1"/>
          <p:nvPr/>
        </p:nvSpPr>
        <p:spPr>
          <a:xfrm>
            <a:off x="1912644" y="6220212"/>
            <a:ext cx="15924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accent3"/>
                </a:solidFill>
              </a:rPr>
              <a:t>control room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051D19A-D2D9-AAFC-68BF-FB18C3FF1F2F}"/>
              </a:ext>
            </a:extLst>
          </p:cNvPr>
          <p:cNvSpPr txBox="1"/>
          <p:nvPr/>
        </p:nvSpPr>
        <p:spPr>
          <a:xfrm>
            <a:off x="4594574" y="1273457"/>
            <a:ext cx="12396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accent3"/>
                </a:solidFill>
              </a:rPr>
              <a:t>on-site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19A4361-5388-DC25-AE10-143DFB9436E5}"/>
              </a:ext>
            </a:extLst>
          </p:cNvPr>
          <p:cNvSpPr txBox="1"/>
          <p:nvPr/>
        </p:nvSpPr>
        <p:spPr>
          <a:xfrm>
            <a:off x="6756400" y="970667"/>
            <a:ext cx="12396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accent3"/>
                </a:solidFill>
              </a:rPr>
              <a:t>remote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BBFCF22-8F2C-CC92-3278-5894C1836EB7}"/>
              </a:ext>
            </a:extLst>
          </p:cNvPr>
          <p:cNvSpPr txBox="1"/>
          <p:nvPr/>
        </p:nvSpPr>
        <p:spPr>
          <a:xfrm>
            <a:off x="8594041" y="3705993"/>
            <a:ext cx="1239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accent3"/>
                </a:solidFill>
              </a:rPr>
              <a:t>edge</a:t>
            </a:r>
            <a:br>
              <a:rPr lang="en-GB" sz="1200" dirty="0">
                <a:solidFill>
                  <a:schemeClr val="accent3"/>
                </a:solidFill>
              </a:rPr>
            </a:br>
            <a:r>
              <a:rPr lang="en-GB" sz="1200" dirty="0">
                <a:solidFill>
                  <a:schemeClr val="accent3"/>
                </a:solidFill>
              </a:rPr>
              <a:t>HPC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D404EAA-3409-5EEE-69F3-89E7FC37E7EA}"/>
              </a:ext>
            </a:extLst>
          </p:cNvPr>
          <p:cNvSpPr txBox="1"/>
          <p:nvPr/>
        </p:nvSpPr>
        <p:spPr>
          <a:xfrm>
            <a:off x="8363435" y="6331712"/>
            <a:ext cx="12396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accent3"/>
                </a:solidFill>
              </a:rPr>
              <a:t>clouds</a:t>
            </a:r>
          </a:p>
        </p:txBody>
      </p:sp>
    </p:spTree>
    <p:extLst>
      <p:ext uri="{BB962C8B-B14F-4D97-AF65-F5344CB8AC3E}">
        <p14:creationId xmlns:p14="http://schemas.microsoft.com/office/powerpoint/2010/main" val="377787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692940-D717-8EB1-8E63-797930000A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noProof="0"/>
              <a:t>HSDS at MAX IV synchrotron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658F9D-F9A7-F7A4-3283-A8E3D0C8077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sv-SE" noProof="0"/>
              <a:t>2025-05-27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A6334-F3AF-6535-F5F6-5D30A9667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0D0738-23DA-A745-9B84-DD183761B382}" type="slidenum">
              <a:rPr lang="en-GB" noProof="0" smtClean="0"/>
              <a:t>3</a:t>
            </a:fld>
            <a:endParaRPr lang="en-GB" noProof="0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8C6B215A-6417-9D6C-2035-FB3F94AE5E55}"/>
              </a:ext>
            </a:extLst>
          </p:cNvPr>
          <p:cNvSpPr/>
          <p:nvPr/>
        </p:nvSpPr>
        <p:spPr>
          <a:xfrm>
            <a:off x="263360" y="2020029"/>
            <a:ext cx="9343369" cy="365125"/>
          </a:xfrm>
          <a:custGeom>
            <a:avLst/>
            <a:gdLst>
              <a:gd name="connsiteX0" fmla="*/ 0 w 9343369"/>
              <a:gd name="connsiteY0" fmla="*/ 42513 h 365125"/>
              <a:gd name="connsiteX1" fmla="*/ 9160807 w 9343369"/>
              <a:gd name="connsiteY1" fmla="*/ 42513 h 365125"/>
              <a:gd name="connsiteX2" fmla="*/ 9160807 w 9343369"/>
              <a:gd name="connsiteY2" fmla="*/ 0 h 365125"/>
              <a:gd name="connsiteX3" fmla="*/ 9343369 w 9343369"/>
              <a:gd name="connsiteY3" fmla="*/ 182563 h 365125"/>
              <a:gd name="connsiteX4" fmla="*/ 9160807 w 9343369"/>
              <a:gd name="connsiteY4" fmla="*/ 365125 h 365125"/>
              <a:gd name="connsiteX5" fmla="*/ 9160807 w 9343369"/>
              <a:gd name="connsiteY5" fmla="*/ 322612 h 365125"/>
              <a:gd name="connsiteX6" fmla="*/ 0 w 9343369"/>
              <a:gd name="connsiteY6" fmla="*/ 322612 h 365125"/>
              <a:gd name="connsiteX7" fmla="*/ 0 w 9343369"/>
              <a:gd name="connsiteY7" fmla="*/ 42513 h 365125"/>
              <a:gd name="connsiteX0" fmla="*/ 15710 w 9359079"/>
              <a:gd name="connsiteY0" fmla="*/ 42513 h 365125"/>
              <a:gd name="connsiteX1" fmla="*/ 9176517 w 9359079"/>
              <a:gd name="connsiteY1" fmla="*/ 42513 h 365125"/>
              <a:gd name="connsiteX2" fmla="*/ 9176517 w 9359079"/>
              <a:gd name="connsiteY2" fmla="*/ 0 h 365125"/>
              <a:gd name="connsiteX3" fmla="*/ 9359079 w 9359079"/>
              <a:gd name="connsiteY3" fmla="*/ 182563 h 365125"/>
              <a:gd name="connsiteX4" fmla="*/ 9176517 w 9359079"/>
              <a:gd name="connsiteY4" fmla="*/ 365125 h 365125"/>
              <a:gd name="connsiteX5" fmla="*/ 9176517 w 9359079"/>
              <a:gd name="connsiteY5" fmla="*/ 322612 h 365125"/>
              <a:gd name="connsiteX6" fmla="*/ 15710 w 9359079"/>
              <a:gd name="connsiteY6" fmla="*/ 322612 h 365125"/>
              <a:gd name="connsiteX7" fmla="*/ 0 w 9359079"/>
              <a:gd name="connsiteY7" fmla="*/ 132621 h 365125"/>
              <a:gd name="connsiteX8" fmla="*/ 15710 w 9359079"/>
              <a:gd name="connsiteY8" fmla="*/ 42513 h 365125"/>
              <a:gd name="connsiteX0" fmla="*/ 0 w 9343369"/>
              <a:gd name="connsiteY0" fmla="*/ 42513 h 365125"/>
              <a:gd name="connsiteX1" fmla="*/ 9160807 w 9343369"/>
              <a:gd name="connsiteY1" fmla="*/ 42513 h 365125"/>
              <a:gd name="connsiteX2" fmla="*/ 9160807 w 9343369"/>
              <a:gd name="connsiteY2" fmla="*/ 0 h 365125"/>
              <a:gd name="connsiteX3" fmla="*/ 9343369 w 9343369"/>
              <a:gd name="connsiteY3" fmla="*/ 182563 h 365125"/>
              <a:gd name="connsiteX4" fmla="*/ 9160807 w 9343369"/>
              <a:gd name="connsiteY4" fmla="*/ 365125 h 365125"/>
              <a:gd name="connsiteX5" fmla="*/ 9160807 w 9343369"/>
              <a:gd name="connsiteY5" fmla="*/ 322612 h 365125"/>
              <a:gd name="connsiteX6" fmla="*/ 0 w 9343369"/>
              <a:gd name="connsiteY6" fmla="*/ 322612 h 365125"/>
              <a:gd name="connsiteX7" fmla="*/ 155740 w 9343369"/>
              <a:gd name="connsiteY7" fmla="*/ 202471 h 365125"/>
              <a:gd name="connsiteX8" fmla="*/ 0 w 9343369"/>
              <a:gd name="connsiteY8" fmla="*/ 42513 h 365125"/>
              <a:gd name="connsiteX0" fmla="*/ 0 w 9343369"/>
              <a:gd name="connsiteY0" fmla="*/ 42513 h 365125"/>
              <a:gd name="connsiteX1" fmla="*/ 9160807 w 9343369"/>
              <a:gd name="connsiteY1" fmla="*/ 42513 h 365125"/>
              <a:gd name="connsiteX2" fmla="*/ 9160807 w 9343369"/>
              <a:gd name="connsiteY2" fmla="*/ 0 h 365125"/>
              <a:gd name="connsiteX3" fmla="*/ 9343369 w 9343369"/>
              <a:gd name="connsiteY3" fmla="*/ 182563 h 365125"/>
              <a:gd name="connsiteX4" fmla="*/ 9160807 w 9343369"/>
              <a:gd name="connsiteY4" fmla="*/ 365125 h 365125"/>
              <a:gd name="connsiteX5" fmla="*/ 9160807 w 9343369"/>
              <a:gd name="connsiteY5" fmla="*/ 322612 h 365125"/>
              <a:gd name="connsiteX6" fmla="*/ 0 w 9343369"/>
              <a:gd name="connsiteY6" fmla="*/ 322612 h 365125"/>
              <a:gd name="connsiteX7" fmla="*/ 41440 w 9343369"/>
              <a:gd name="connsiteY7" fmla="*/ 208821 h 365125"/>
              <a:gd name="connsiteX8" fmla="*/ 0 w 9343369"/>
              <a:gd name="connsiteY8" fmla="*/ 42513 h 365125"/>
              <a:gd name="connsiteX0" fmla="*/ 0 w 9343369"/>
              <a:gd name="connsiteY0" fmla="*/ 42513 h 365125"/>
              <a:gd name="connsiteX1" fmla="*/ 9160807 w 9343369"/>
              <a:gd name="connsiteY1" fmla="*/ 42513 h 365125"/>
              <a:gd name="connsiteX2" fmla="*/ 9160807 w 9343369"/>
              <a:gd name="connsiteY2" fmla="*/ 0 h 365125"/>
              <a:gd name="connsiteX3" fmla="*/ 9343369 w 9343369"/>
              <a:gd name="connsiteY3" fmla="*/ 182563 h 365125"/>
              <a:gd name="connsiteX4" fmla="*/ 9160807 w 9343369"/>
              <a:gd name="connsiteY4" fmla="*/ 365125 h 365125"/>
              <a:gd name="connsiteX5" fmla="*/ 9160807 w 9343369"/>
              <a:gd name="connsiteY5" fmla="*/ 322612 h 365125"/>
              <a:gd name="connsiteX6" fmla="*/ 0 w 9343369"/>
              <a:gd name="connsiteY6" fmla="*/ 322612 h 365125"/>
              <a:gd name="connsiteX7" fmla="*/ 59637 w 9343369"/>
              <a:gd name="connsiteY7" fmla="*/ 199723 h 365125"/>
              <a:gd name="connsiteX8" fmla="*/ 0 w 9343369"/>
              <a:gd name="connsiteY8" fmla="*/ 42513 h 36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343369" h="365125">
                <a:moveTo>
                  <a:pt x="0" y="42513"/>
                </a:moveTo>
                <a:lnTo>
                  <a:pt x="9160807" y="42513"/>
                </a:lnTo>
                <a:lnTo>
                  <a:pt x="9160807" y="0"/>
                </a:lnTo>
                <a:lnTo>
                  <a:pt x="9343369" y="182563"/>
                </a:lnTo>
                <a:lnTo>
                  <a:pt x="9160807" y="365125"/>
                </a:lnTo>
                <a:lnTo>
                  <a:pt x="9160807" y="322612"/>
                </a:lnTo>
                <a:lnTo>
                  <a:pt x="0" y="322612"/>
                </a:lnTo>
                <a:lnTo>
                  <a:pt x="59637" y="199723"/>
                </a:lnTo>
                <a:lnTo>
                  <a:pt x="0" y="42513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92D050"/>
              </a:gs>
            </a:gsLst>
            <a:lin ang="0" scaled="1"/>
          </a:gra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1">
            <a:extLst>
              <a:ext uri="{FF2B5EF4-FFF2-40B4-BE49-F238E27FC236}">
                <a16:creationId xmlns:a16="http://schemas.microsoft.com/office/drawing/2014/main" id="{6B06E7C4-DD98-490D-ED50-A9D491C0D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618"/>
            <a:ext cx="9085521" cy="1325563"/>
          </a:xfrm>
        </p:spPr>
        <p:txBody>
          <a:bodyPr>
            <a:normAutofit/>
          </a:bodyPr>
          <a:lstStyle/>
          <a:p>
            <a:r>
              <a:rPr lang="en-GB" sz="3600" dirty="0"/>
              <a:t>Timeline</a:t>
            </a:r>
            <a:br>
              <a:rPr lang="en-GB" dirty="0"/>
            </a:br>
            <a:r>
              <a:rPr lang="en-GB" sz="2000" dirty="0"/>
              <a:t>HDF5 at MAX IV synchrotron</a:t>
            </a:r>
            <a:endParaRPr lang="en-GB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1DD33A1-5D3E-2C43-1E69-C951EE9CBE4D}"/>
              </a:ext>
            </a:extLst>
          </p:cNvPr>
          <p:cNvGrpSpPr/>
          <p:nvPr/>
        </p:nvGrpSpPr>
        <p:grpSpPr>
          <a:xfrm>
            <a:off x="960119" y="1405412"/>
            <a:ext cx="1487424" cy="658166"/>
            <a:chOff x="960119" y="1954052"/>
            <a:chExt cx="1487424" cy="658166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6E2CCBD-EED4-1323-E666-F80CABA601CE}"/>
                </a:ext>
              </a:extLst>
            </p:cNvPr>
            <p:cNvSpPr txBox="1"/>
            <p:nvPr/>
          </p:nvSpPr>
          <p:spPr>
            <a:xfrm>
              <a:off x="960119" y="1954052"/>
              <a:ext cx="14874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solidFill>
                    <a:schemeClr val="tx2"/>
                  </a:solidFill>
                </a:rPr>
                <a:t>2014 … HDF5</a:t>
              </a:r>
              <a:br>
                <a:rPr lang="en-GB" dirty="0">
                  <a:solidFill>
                    <a:schemeClr val="tx2"/>
                  </a:solidFill>
                </a:rPr>
              </a:br>
              <a:r>
                <a:rPr lang="en-GB" dirty="0">
                  <a:solidFill>
                    <a:schemeClr val="tx2"/>
                  </a:solidFill>
                </a:rPr>
                <a:t>at MAX-Lab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445B049-94E7-9A41-E3E7-3555397816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9846" y="2128000"/>
              <a:ext cx="1" cy="48421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E76514F-715E-6EB5-66AA-C31403B1D8DC}"/>
              </a:ext>
            </a:extLst>
          </p:cNvPr>
          <p:cNvGrpSpPr/>
          <p:nvPr/>
        </p:nvGrpSpPr>
        <p:grpSpPr>
          <a:xfrm>
            <a:off x="85345" y="2329033"/>
            <a:ext cx="2285998" cy="670357"/>
            <a:chOff x="85345" y="2877673"/>
            <a:chExt cx="2285998" cy="67035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1A31ECA-11FB-98F9-3B22-7249DC7708D5}"/>
                </a:ext>
              </a:extLst>
            </p:cNvPr>
            <p:cNvSpPr txBox="1"/>
            <p:nvPr/>
          </p:nvSpPr>
          <p:spPr>
            <a:xfrm>
              <a:off x="85345" y="2901699"/>
              <a:ext cx="22859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solidFill>
                    <a:schemeClr val="accent1"/>
                  </a:solidFill>
                </a:rPr>
                <a:t>2016 … h5pyd &amp; HSDS</a:t>
              </a:r>
              <a:br>
                <a:rPr lang="en-GB" dirty="0">
                  <a:solidFill>
                    <a:schemeClr val="accent1"/>
                  </a:solidFill>
                </a:rPr>
              </a:br>
              <a:r>
                <a:rPr lang="en-GB" dirty="0">
                  <a:solidFill>
                    <a:schemeClr val="accent1"/>
                  </a:solidFill>
                </a:rPr>
                <a:t>by HDF group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1F6E521-4D3F-EDF6-1E3E-1AE552180D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71343" y="2877673"/>
              <a:ext cx="0" cy="4643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0E448E8-AC36-7B39-B0AA-0694F532EB4B}"/>
              </a:ext>
            </a:extLst>
          </p:cNvPr>
          <p:cNvGrpSpPr/>
          <p:nvPr/>
        </p:nvGrpSpPr>
        <p:grpSpPr>
          <a:xfrm>
            <a:off x="2760869" y="1413939"/>
            <a:ext cx="1505252" cy="646654"/>
            <a:chOff x="2760869" y="1962579"/>
            <a:chExt cx="1505252" cy="646654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9A9DB22-C5BB-29C7-EAB0-993CD2331113}"/>
                </a:ext>
              </a:extLst>
            </p:cNvPr>
            <p:cNvSpPr txBox="1"/>
            <p:nvPr/>
          </p:nvSpPr>
          <p:spPr>
            <a:xfrm>
              <a:off x="2760869" y="1962579"/>
              <a:ext cx="15052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tx2"/>
                  </a:solidFill>
                </a:rPr>
                <a:t>2016 … HDF5</a:t>
              </a:r>
              <a:br>
                <a:rPr lang="en-GB" dirty="0">
                  <a:solidFill>
                    <a:schemeClr val="tx2"/>
                  </a:solidFill>
                </a:rPr>
              </a:br>
              <a:r>
                <a:rPr lang="en-GB" dirty="0">
                  <a:solidFill>
                    <a:schemeClr val="tx2"/>
                  </a:solidFill>
                </a:rPr>
                <a:t>at MAX IV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68EBDB6-99E9-C42E-A3EE-ED346DF87A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60869" y="2125015"/>
              <a:ext cx="1" cy="48421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E3F9B0B-94F7-385C-A5BD-EE255A629490}"/>
              </a:ext>
            </a:extLst>
          </p:cNvPr>
          <p:cNvGrpSpPr/>
          <p:nvPr/>
        </p:nvGrpSpPr>
        <p:grpSpPr>
          <a:xfrm>
            <a:off x="2962654" y="2328418"/>
            <a:ext cx="1697732" cy="658526"/>
            <a:chOff x="2962654" y="2877058"/>
            <a:chExt cx="1697732" cy="658526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5515D59-E37D-2E39-9415-620FBF16B027}"/>
                </a:ext>
              </a:extLst>
            </p:cNvPr>
            <p:cNvSpPr txBox="1"/>
            <p:nvPr/>
          </p:nvSpPr>
          <p:spPr>
            <a:xfrm>
              <a:off x="2962654" y="2889253"/>
              <a:ext cx="1697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tx2"/>
                  </a:solidFill>
                </a:rPr>
                <a:t>2016 … MAX IV</a:t>
              </a:r>
              <a:br>
                <a:rPr lang="en-GB" dirty="0">
                  <a:solidFill>
                    <a:schemeClr val="tx2"/>
                  </a:solidFill>
                </a:rPr>
              </a:br>
              <a:r>
                <a:rPr lang="en-GB" dirty="0">
                  <a:solidFill>
                    <a:schemeClr val="tx2"/>
                  </a:solidFill>
                </a:rPr>
                <a:t>HDF5 web GUI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E5FFD51-F581-A129-B13F-BA372B48F3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62655" y="2877058"/>
              <a:ext cx="0" cy="4643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D5CE8B8-9480-8BCC-DEBE-188C54FAE457}"/>
              </a:ext>
            </a:extLst>
          </p:cNvPr>
          <p:cNvGrpSpPr/>
          <p:nvPr/>
        </p:nvGrpSpPr>
        <p:grpSpPr>
          <a:xfrm>
            <a:off x="4133420" y="1427080"/>
            <a:ext cx="2096409" cy="646331"/>
            <a:chOff x="4133420" y="1975720"/>
            <a:chExt cx="2096409" cy="646331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F2D4297-F8AB-3F4E-7C66-0BDCB081B02F}"/>
                </a:ext>
              </a:extLst>
            </p:cNvPr>
            <p:cNvSpPr txBox="1"/>
            <p:nvPr/>
          </p:nvSpPr>
          <p:spPr>
            <a:xfrm>
              <a:off x="4133420" y="1975720"/>
              <a:ext cx="20964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tx2"/>
                  </a:solidFill>
                </a:rPr>
                <a:t>2018 … HSDS AWS S3 Project at MAX IV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7E79844-1293-99B6-0ADE-C591953FD8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38564" y="2135785"/>
              <a:ext cx="1" cy="48421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46BEDFA-7E37-A778-9F74-9DA717E23A5C}"/>
              </a:ext>
            </a:extLst>
          </p:cNvPr>
          <p:cNvGrpSpPr/>
          <p:nvPr/>
        </p:nvGrpSpPr>
        <p:grpSpPr>
          <a:xfrm>
            <a:off x="5236487" y="2340610"/>
            <a:ext cx="2254258" cy="646331"/>
            <a:chOff x="5236487" y="2889250"/>
            <a:chExt cx="2254258" cy="646331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8093297-A4BA-D75F-5CC6-3707519611C3}"/>
                </a:ext>
              </a:extLst>
            </p:cNvPr>
            <p:cNvSpPr txBox="1"/>
            <p:nvPr/>
          </p:nvSpPr>
          <p:spPr>
            <a:xfrm>
              <a:off x="5251696" y="2889250"/>
              <a:ext cx="22390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accent1"/>
                  </a:solidFill>
                </a:rPr>
                <a:t>2020 … HSDS </a:t>
              </a:r>
              <a:r>
                <a:rPr lang="en-GB" dirty="0" err="1">
                  <a:solidFill>
                    <a:schemeClr val="accent1"/>
                  </a:solidFill>
                </a:rPr>
                <a:t>posix</a:t>
              </a:r>
              <a:r>
                <a:rPr lang="en-GB" dirty="0">
                  <a:solidFill>
                    <a:schemeClr val="accent1"/>
                  </a:solidFill>
                </a:rPr>
                <a:t> storage by HDF group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F54B154-04AC-F0D1-9544-D73D185C15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36487" y="2889250"/>
              <a:ext cx="0" cy="4643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89FA1FE-E926-46B5-0BBE-ADA0B37029FC}"/>
              </a:ext>
            </a:extLst>
          </p:cNvPr>
          <p:cNvCxnSpPr>
            <a:cxnSpLocks/>
          </p:cNvCxnSpPr>
          <p:nvPr/>
        </p:nvCxnSpPr>
        <p:spPr>
          <a:xfrm flipV="1">
            <a:off x="7048791" y="2353059"/>
            <a:ext cx="0" cy="4643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ACE8E9F-9660-42EB-76DE-620809A7FD5D}"/>
              </a:ext>
            </a:extLst>
          </p:cNvPr>
          <p:cNvGrpSpPr/>
          <p:nvPr/>
        </p:nvGrpSpPr>
        <p:grpSpPr>
          <a:xfrm>
            <a:off x="7476742" y="1400389"/>
            <a:ext cx="2096409" cy="659881"/>
            <a:chOff x="7476742" y="1949029"/>
            <a:chExt cx="2096409" cy="659881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8DC92F3-FE33-931E-39D9-BDC97CF05C4F}"/>
                </a:ext>
              </a:extLst>
            </p:cNvPr>
            <p:cNvSpPr txBox="1"/>
            <p:nvPr/>
          </p:nvSpPr>
          <p:spPr>
            <a:xfrm>
              <a:off x="7476742" y="1949029"/>
              <a:ext cx="20964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accent1"/>
                  </a:solidFill>
                </a:rPr>
                <a:t>2023 … HSDS tutorial at HUG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45D9BF8-4745-8797-D2C9-376F753BEE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76742" y="2124692"/>
              <a:ext cx="1" cy="48421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4D58755-0710-88EC-1D94-AB139A735F51}"/>
              </a:ext>
            </a:extLst>
          </p:cNvPr>
          <p:cNvGrpSpPr/>
          <p:nvPr/>
        </p:nvGrpSpPr>
        <p:grpSpPr>
          <a:xfrm>
            <a:off x="8281416" y="2348578"/>
            <a:ext cx="2251241" cy="660635"/>
            <a:chOff x="8281416" y="2897218"/>
            <a:chExt cx="2251241" cy="660635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09F85D0-08E7-A071-7C7E-39FE7095631F}"/>
                </a:ext>
              </a:extLst>
            </p:cNvPr>
            <p:cNvSpPr txBox="1"/>
            <p:nvPr/>
          </p:nvSpPr>
          <p:spPr>
            <a:xfrm>
              <a:off x="8293608" y="2911522"/>
              <a:ext cx="22390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tx2"/>
                  </a:solidFill>
                </a:rPr>
                <a:t>2024 … HSDS in production at MAX IV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77E827B-09B7-9573-4CC7-2B40ED04D2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81416" y="2897218"/>
              <a:ext cx="0" cy="4643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6" name="Picture 55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5EF08973-78B1-E275-6AD7-394CD4CB3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8717" y="3471820"/>
            <a:ext cx="2045005" cy="2715042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78C1AB12-E621-8195-D786-C4B2C565501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8185"/>
          <a:stretch>
            <a:fillRect/>
          </a:stretch>
        </p:blipFill>
        <p:spPr>
          <a:xfrm>
            <a:off x="269337" y="3465814"/>
            <a:ext cx="4983063" cy="26839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90EBFF-F681-3B6F-B913-FDD5A9CEC6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8888" y="3629312"/>
            <a:ext cx="2576215" cy="235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55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59">
            <a:extLst>
              <a:ext uri="{FF2B5EF4-FFF2-40B4-BE49-F238E27FC236}">
                <a16:creationId xmlns:a16="http://schemas.microsoft.com/office/drawing/2014/main" id="{E4FDF4D2-8685-1AF1-DDA5-48F79DC3C38F}"/>
              </a:ext>
            </a:extLst>
          </p:cNvPr>
          <p:cNvSpPr txBox="1"/>
          <p:nvPr/>
        </p:nvSpPr>
        <p:spPr>
          <a:xfrm>
            <a:off x="9151989" y="4843566"/>
            <a:ext cx="2148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2"/>
                </a:solidFill>
              </a:rPr>
              <a:t>ephemeral data</a:t>
            </a:r>
            <a:br>
              <a:rPr lang="en-GB" sz="2000" b="1" dirty="0">
                <a:solidFill>
                  <a:schemeClr val="bg2"/>
                </a:solidFill>
              </a:rPr>
            </a:br>
            <a:r>
              <a:rPr lang="en-GB" sz="1600" b="1" dirty="0">
                <a:solidFill>
                  <a:schemeClr val="bg2"/>
                </a:solidFill>
              </a:rPr>
              <a:t>later overwritten</a:t>
            </a:r>
            <a:endParaRPr lang="en-GB" sz="2000" b="1" dirty="0">
              <a:solidFill>
                <a:schemeClr val="bg2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11AE5B-056C-763E-3049-895D798D0A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HSDS at MAX IV synchrotron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1A142F-3983-E14B-EEA9-35FBD3C799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0D0738-23DA-A745-9B84-DD183761B382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3F1215-D69A-03E4-2C5E-0779920684B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sv-SE"/>
              <a:t>2025-05-27</a:t>
            </a:r>
            <a:endParaRPr lang="en-GB" dirty="0"/>
          </a:p>
        </p:txBody>
      </p:sp>
      <p:sp>
        <p:nvSpPr>
          <p:cNvPr id="14" name="Title 11">
            <a:extLst>
              <a:ext uri="{FF2B5EF4-FFF2-40B4-BE49-F238E27FC236}">
                <a16:creationId xmlns:a16="http://schemas.microsoft.com/office/drawing/2014/main" id="{1911C897-1C83-1212-A470-276E7A991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618"/>
            <a:ext cx="9085521" cy="1325563"/>
          </a:xfrm>
        </p:spPr>
        <p:txBody>
          <a:bodyPr>
            <a:normAutofit/>
          </a:bodyPr>
          <a:lstStyle/>
          <a:p>
            <a:r>
              <a:rPr lang="en-GB" sz="3600" dirty="0"/>
              <a:t>Data acquisition</a:t>
            </a:r>
            <a:br>
              <a:rPr lang="en-GB" dirty="0"/>
            </a:br>
            <a:r>
              <a:rPr lang="en-GB" sz="2000" dirty="0"/>
              <a:t>classical and ”live” data processing</a:t>
            </a:r>
            <a:endParaRPr lang="en-GB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8AB8D30-E9F5-2950-87E8-1DB0ED08D661}"/>
              </a:ext>
            </a:extLst>
          </p:cNvPr>
          <p:cNvGrpSpPr/>
          <p:nvPr/>
        </p:nvGrpSpPr>
        <p:grpSpPr>
          <a:xfrm>
            <a:off x="144407" y="1764911"/>
            <a:ext cx="4440685" cy="2345288"/>
            <a:chOff x="339205" y="1435727"/>
            <a:chExt cx="4440685" cy="2345288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E20AEDD-C142-81B6-FD62-4800B865B210}"/>
                </a:ext>
              </a:extLst>
            </p:cNvPr>
            <p:cNvGrpSpPr/>
            <p:nvPr/>
          </p:nvGrpSpPr>
          <p:grpSpPr>
            <a:xfrm>
              <a:off x="339205" y="1435727"/>
              <a:ext cx="4440685" cy="1975956"/>
              <a:chOff x="339205" y="1435727"/>
              <a:chExt cx="4440685" cy="1975956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4F634EB9-D04F-0DFD-45E7-BADE024CAB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39205" y="1435727"/>
                <a:ext cx="4440685" cy="1453523"/>
              </a:xfrm>
              <a:prstGeom prst="rect">
                <a:avLst/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DD23CB24-1BAD-7BBC-AD91-9265292656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68644" y="2973710"/>
                <a:ext cx="2081711" cy="437973"/>
              </a:xfrm>
              <a:prstGeom prst="rect">
                <a:avLst/>
              </a:prstGeom>
            </p:spPr>
          </p:pic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51D9D4A-AB2C-3748-5F5D-DEFC32EBE6FC}"/>
                </a:ext>
              </a:extLst>
            </p:cNvPr>
            <p:cNvSpPr txBox="1"/>
            <p:nvPr/>
          </p:nvSpPr>
          <p:spPr>
            <a:xfrm>
              <a:off x="863579" y="3411683"/>
              <a:ext cx="32918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accent1"/>
                  </a:solidFill>
                </a:rPr>
                <a:t>various data sources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F8F34940-6CD2-A049-4361-7299D6F20ED9}"/>
              </a:ext>
            </a:extLst>
          </p:cNvPr>
          <p:cNvSpPr txBox="1"/>
          <p:nvPr/>
        </p:nvSpPr>
        <p:spPr>
          <a:xfrm>
            <a:off x="9000708" y="4455097"/>
            <a:ext cx="1107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2"/>
                </a:solidFill>
              </a:rPr>
              <a:t>.h5,.tiff</a:t>
            </a:r>
          </a:p>
        </p:txBody>
      </p:sp>
      <p:pic>
        <p:nvPicPr>
          <p:cNvPr id="55" name="Graphic 54" descr="Processor with solid fill">
            <a:extLst>
              <a:ext uri="{FF2B5EF4-FFF2-40B4-BE49-F238E27FC236}">
                <a16:creationId xmlns:a16="http://schemas.microsoft.com/office/drawing/2014/main" id="{EDCB9F72-6BB6-2FAB-9958-44AACF94C6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16834" y="2421379"/>
            <a:ext cx="1092614" cy="1092614"/>
          </a:xfrm>
          <a:prstGeom prst="rect">
            <a:avLst/>
          </a:prstGeom>
        </p:spPr>
      </p:pic>
      <p:sp>
        <p:nvSpPr>
          <p:cNvPr id="56" name="Right Arrow 55">
            <a:extLst>
              <a:ext uri="{FF2B5EF4-FFF2-40B4-BE49-F238E27FC236}">
                <a16:creationId xmlns:a16="http://schemas.microsoft.com/office/drawing/2014/main" id="{0DA2E3B1-F846-1CDF-77CB-DD1E0C309D88}"/>
              </a:ext>
            </a:extLst>
          </p:cNvPr>
          <p:cNvSpPr/>
          <p:nvPr/>
        </p:nvSpPr>
        <p:spPr>
          <a:xfrm rot="20260376">
            <a:off x="9544890" y="4132977"/>
            <a:ext cx="618600" cy="176884"/>
          </a:xfrm>
          <a:prstGeom prst="rightArrow">
            <a:avLst/>
          </a:prstGeom>
          <a:solidFill>
            <a:schemeClr val="tx1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ight Arrow 56">
            <a:extLst>
              <a:ext uri="{FF2B5EF4-FFF2-40B4-BE49-F238E27FC236}">
                <a16:creationId xmlns:a16="http://schemas.microsoft.com/office/drawing/2014/main" id="{1544D8AE-B5CA-73CA-C9FF-5F95D75EBDA6}"/>
              </a:ext>
            </a:extLst>
          </p:cNvPr>
          <p:cNvSpPr/>
          <p:nvPr/>
        </p:nvSpPr>
        <p:spPr>
          <a:xfrm rot="1687415">
            <a:off x="7557285" y="3834505"/>
            <a:ext cx="958453" cy="196884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EFCF6AF-5337-814D-CB8E-978079B537A9}"/>
              </a:ext>
            </a:extLst>
          </p:cNvPr>
          <p:cNvSpPr txBox="1"/>
          <p:nvPr/>
        </p:nvSpPr>
        <p:spPr>
          <a:xfrm>
            <a:off x="7782768" y="171420"/>
            <a:ext cx="4191223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</a:rPr>
              <a:t>VDS (virtual datasets)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</a:rPr>
              <a:t>SWMR (single writer multiple readers)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</a:rPr>
              <a:t>direct chunk write/read</a:t>
            </a:r>
          </a:p>
        </p:txBody>
      </p:sp>
      <p:pic>
        <p:nvPicPr>
          <p:cNvPr id="72" name="Graphic 71" descr="Document with solid fill">
            <a:extLst>
              <a:ext uri="{FF2B5EF4-FFF2-40B4-BE49-F238E27FC236}">
                <a16:creationId xmlns:a16="http://schemas.microsoft.com/office/drawing/2014/main" id="{40F79AA9-368B-EB38-5163-75DA6C704A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16175" y="4283716"/>
            <a:ext cx="503381" cy="503381"/>
          </a:xfrm>
          <a:prstGeom prst="rect">
            <a:avLst/>
          </a:prstGeom>
        </p:spPr>
      </p:pic>
      <p:pic>
        <p:nvPicPr>
          <p:cNvPr id="15" name="Graphic 14" descr="Binary with solid fill">
            <a:extLst>
              <a:ext uri="{FF2B5EF4-FFF2-40B4-BE49-F238E27FC236}">
                <a16:creationId xmlns:a16="http://schemas.microsoft.com/office/drawing/2014/main" id="{70868447-DD42-1502-3348-3E17459554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92323" y="2162842"/>
            <a:ext cx="690445" cy="69044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EBA1088-95A4-939D-CCF9-AD9D43A51CDF}"/>
              </a:ext>
            </a:extLst>
          </p:cNvPr>
          <p:cNvSpPr txBox="1"/>
          <p:nvPr/>
        </p:nvSpPr>
        <p:spPr>
          <a:xfrm>
            <a:off x="7120383" y="2807539"/>
            <a:ext cx="1408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</a:rPr>
              <a:t>processed or compressed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AF50434-8D5A-688D-CCA0-7C2BDB1C91A0}"/>
              </a:ext>
            </a:extLst>
          </p:cNvPr>
          <p:cNvSpPr txBox="1"/>
          <p:nvPr/>
        </p:nvSpPr>
        <p:spPr>
          <a:xfrm>
            <a:off x="9607948" y="2886473"/>
            <a:ext cx="2728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070C0"/>
                </a:solidFill>
              </a:rPr>
              <a:t>user data analysis</a:t>
            </a:r>
            <a:br>
              <a:rPr lang="en-GB" b="1" dirty="0">
                <a:solidFill>
                  <a:srgbClr val="0070C0"/>
                </a:solidFill>
              </a:rPr>
            </a:br>
            <a:r>
              <a:rPr lang="en-GB" b="1" dirty="0">
                <a:solidFill>
                  <a:srgbClr val="0070C0"/>
                </a:solidFill>
              </a:rPr>
              <a:t>&amp; visualisation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A7A3A85-B4C9-DF76-66F5-6EE0244A83D9}"/>
              </a:ext>
            </a:extLst>
          </p:cNvPr>
          <p:cNvGrpSpPr/>
          <p:nvPr/>
        </p:nvGrpSpPr>
        <p:grpSpPr>
          <a:xfrm>
            <a:off x="10166865" y="3412751"/>
            <a:ext cx="1263707" cy="1014313"/>
            <a:chOff x="10361663" y="3083567"/>
            <a:chExt cx="1263707" cy="1014313"/>
          </a:xfrm>
        </p:grpSpPr>
        <p:pic>
          <p:nvPicPr>
            <p:cNvPr id="27" name="Graphic 26" descr="User with solid fill">
              <a:extLst>
                <a:ext uri="{FF2B5EF4-FFF2-40B4-BE49-F238E27FC236}">
                  <a16:creationId xmlns:a16="http://schemas.microsoft.com/office/drawing/2014/main" id="{4E360BC8-5B77-7602-12B1-7849DD7CD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880879" y="3353389"/>
              <a:ext cx="744491" cy="744491"/>
            </a:xfrm>
            <a:prstGeom prst="rect">
              <a:avLst/>
            </a:prstGeom>
          </p:spPr>
        </p:pic>
        <p:pic>
          <p:nvPicPr>
            <p:cNvPr id="31" name="Graphic 30" descr="Laptop with solid fill">
              <a:extLst>
                <a:ext uri="{FF2B5EF4-FFF2-40B4-BE49-F238E27FC236}">
                  <a16:creationId xmlns:a16="http://schemas.microsoft.com/office/drawing/2014/main" id="{06E22548-674D-6BB5-EABC-603A2415D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361663" y="3083567"/>
              <a:ext cx="744491" cy="744491"/>
            </a:xfrm>
            <a:prstGeom prst="rect">
              <a:avLst/>
            </a:prstGeom>
          </p:spPr>
        </p:pic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19DF4FD7-4BDF-7BB8-EEC1-736DA1111B5B}"/>
              </a:ext>
            </a:extLst>
          </p:cNvPr>
          <p:cNvGrpSpPr/>
          <p:nvPr/>
        </p:nvGrpSpPr>
        <p:grpSpPr>
          <a:xfrm>
            <a:off x="496799" y="4518520"/>
            <a:ext cx="2787633" cy="1200329"/>
            <a:chOff x="496799" y="4518520"/>
            <a:chExt cx="2787633" cy="1200329"/>
          </a:xfrm>
        </p:grpSpPr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38AE565F-80C0-9002-26AB-239566328A33}"/>
                </a:ext>
              </a:extLst>
            </p:cNvPr>
            <p:cNvSpPr txBox="1"/>
            <p:nvPr/>
          </p:nvSpPr>
          <p:spPr>
            <a:xfrm>
              <a:off x="496799" y="4518520"/>
              <a:ext cx="2787633" cy="1200329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b="1" dirty="0">
                  <a:solidFill>
                    <a:schemeClr val="bg1"/>
                  </a:solidFill>
                </a:rPr>
                <a:t>shared network storage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GB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GB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GB" b="1" dirty="0">
                <a:solidFill>
                  <a:schemeClr val="bg1"/>
                </a:solidFill>
              </a:endParaRPr>
            </a:p>
          </p:txBody>
        </p: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888FFE5F-A8E1-63A9-5609-1727DCD7DBA3}"/>
                </a:ext>
              </a:extLst>
            </p:cNvPr>
            <p:cNvGrpSpPr/>
            <p:nvPr/>
          </p:nvGrpSpPr>
          <p:grpSpPr>
            <a:xfrm>
              <a:off x="1240278" y="4949026"/>
              <a:ext cx="1250503" cy="680365"/>
              <a:chOff x="5923242" y="5078584"/>
              <a:chExt cx="1250503" cy="680365"/>
            </a:xfrm>
            <a:solidFill>
              <a:schemeClr val="bg1"/>
            </a:solidFill>
          </p:grpSpPr>
          <p:pic>
            <p:nvPicPr>
              <p:cNvPr id="92" name="Graphic 91" descr="Database outline">
                <a:extLst>
                  <a:ext uri="{FF2B5EF4-FFF2-40B4-BE49-F238E27FC236}">
                    <a16:creationId xmlns:a16="http://schemas.microsoft.com/office/drawing/2014/main" id="{ECAD7CD7-5435-8909-2101-384D99DF50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5923242" y="5078584"/>
                <a:ext cx="1063647" cy="551971"/>
              </a:xfrm>
              <a:prstGeom prst="rect">
                <a:avLst/>
              </a:prstGeom>
            </p:spPr>
          </p:pic>
          <p:pic>
            <p:nvPicPr>
              <p:cNvPr id="93" name="Graphic 92" descr="Server outline">
                <a:extLst>
                  <a:ext uri="{FF2B5EF4-FFF2-40B4-BE49-F238E27FC236}">
                    <a16:creationId xmlns:a16="http://schemas.microsoft.com/office/drawing/2014/main" id="{2CE549FD-7675-CFCB-7C1B-B2A5A3BBE4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6769773" y="5354977"/>
                <a:ext cx="403972" cy="403972"/>
              </a:xfrm>
              <a:prstGeom prst="rect">
                <a:avLst/>
              </a:prstGeom>
            </p:spPr>
          </p:pic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3D6D0EE5-6CD9-423B-616A-689BFCD9D5F9}"/>
              </a:ext>
            </a:extLst>
          </p:cNvPr>
          <p:cNvGrpSpPr/>
          <p:nvPr/>
        </p:nvGrpSpPr>
        <p:grpSpPr>
          <a:xfrm>
            <a:off x="4826792" y="2643863"/>
            <a:ext cx="1206385" cy="410711"/>
            <a:chOff x="4826792" y="2643863"/>
            <a:chExt cx="1206385" cy="410711"/>
          </a:xfrm>
        </p:grpSpPr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87A48D46-D661-4129-5FFF-A128E3C45E0E}"/>
                </a:ext>
              </a:extLst>
            </p:cNvPr>
            <p:cNvCxnSpPr>
              <a:cxnSpLocks/>
            </p:cNvCxnSpPr>
            <p:nvPr/>
          </p:nvCxnSpPr>
          <p:spPr>
            <a:xfrm>
              <a:off x="4826792" y="3054574"/>
              <a:ext cx="1206385" cy="0"/>
            </a:xfrm>
            <a:prstGeom prst="straightConnector1">
              <a:avLst/>
            </a:prstGeom>
            <a:ln w="127000">
              <a:solidFill>
                <a:srgbClr val="92D050"/>
              </a:solidFill>
              <a:prstDash val="sysDot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27C98D84-2607-4CCD-56BC-57652F1D35D7}"/>
                </a:ext>
              </a:extLst>
            </p:cNvPr>
            <p:cNvSpPr txBox="1"/>
            <p:nvPr/>
          </p:nvSpPr>
          <p:spPr>
            <a:xfrm>
              <a:off x="4886212" y="2643863"/>
              <a:ext cx="10127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92D050"/>
                  </a:solidFill>
                </a:rPr>
                <a:t>stream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348E48BF-A4E6-A285-F474-B9970B1ACD16}"/>
              </a:ext>
            </a:extLst>
          </p:cNvPr>
          <p:cNvGrpSpPr/>
          <p:nvPr/>
        </p:nvGrpSpPr>
        <p:grpSpPr>
          <a:xfrm>
            <a:off x="4465197" y="3440045"/>
            <a:ext cx="3317571" cy="2630807"/>
            <a:chOff x="4465197" y="3440045"/>
            <a:chExt cx="3317571" cy="2630807"/>
          </a:xfrm>
        </p:grpSpPr>
        <p:sp>
          <p:nvSpPr>
            <p:cNvPr id="41" name="Right Arrow 40">
              <a:extLst>
                <a:ext uri="{FF2B5EF4-FFF2-40B4-BE49-F238E27FC236}">
                  <a16:creationId xmlns:a16="http://schemas.microsoft.com/office/drawing/2014/main" id="{6E9697AA-8E1F-079F-09CC-4C476E79E17D}"/>
                </a:ext>
              </a:extLst>
            </p:cNvPr>
            <p:cNvSpPr/>
            <p:nvPr/>
          </p:nvSpPr>
          <p:spPr>
            <a:xfrm rot="3573617">
              <a:off x="4195038" y="3710204"/>
              <a:ext cx="802166" cy="261847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45C7000-973C-B43A-E9CB-D0C1A3DB147E}"/>
                </a:ext>
              </a:extLst>
            </p:cNvPr>
            <p:cNvSpPr txBox="1"/>
            <p:nvPr/>
          </p:nvSpPr>
          <p:spPr>
            <a:xfrm>
              <a:off x="5374850" y="4197223"/>
              <a:ext cx="1107515" cy="707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chemeClr val="tx2"/>
                  </a:solidFill>
                </a:rPr>
                <a:t>.h5</a:t>
              </a:r>
            </a:p>
          </p:txBody>
        </p:sp>
        <p:sp>
          <p:nvSpPr>
            <p:cNvPr id="45" name="Right Arrow 44">
              <a:extLst>
                <a:ext uri="{FF2B5EF4-FFF2-40B4-BE49-F238E27FC236}">
                  <a16:creationId xmlns:a16="http://schemas.microsoft.com/office/drawing/2014/main" id="{6E4F2F39-990D-7996-B6BD-469B80EA903B}"/>
                </a:ext>
              </a:extLst>
            </p:cNvPr>
            <p:cNvSpPr/>
            <p:nvPr/>
          </p:nvSpPr>
          <p:spPr>
            <a:xfrm rot="18349817">
              <a:off x="5615959" y="3731049"/>
              <a:ext cx="705848" cy="270076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9D28ED0-51EA-4075-551D-A17BCD407398}"/>
                </a:ext>
              </a:extLst>
            </p:cNvPr>
            <p:cNvSpPr txBox="1"/>
            <p:nvPr/>
          </p:nvSpPr>
          <p:spPr>
            <a:xfrm>
              <a:off x="5634557" y="4833858"/>
              <a:ext cx="21482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chemeClr val="tx2"/>
                  </a:solidFill>
                </a:rPr>
                <a:t>intermediate data</a:t>
              </a:r>
              <a:br>
                <a:rPr lang="en-GB" sz="2000" b="1" dirty="0">
                  <a:solidFill>
                    <a:schemeClr val="tx2"/>
                  </a:solidFill>
                </a:rPr>
              </a:br>
              <a:r>
                <a:rPr lang="en-GB" sz="1600" b="1" dirty="0">
                  <a:solidFill>
                    <a:schemeClr val="tx2"/>
                  </a:solidFill>
                </a:rPr>
                <a:t>later scratched</a:t>
              </a:r>
              <a:endParaRPr lang="en-GB" sz="2000" b="1" dirty="0">
                <a:solidFill>
                  <a:schemeClr val="tx2"/>
                </a:solidFill>
              </a:endParaRPr>
            </a:p>
          </p:txBody>
        </p:sp>
        <p:pic>
          <p:nvPicPr>
            <p:cNvPr id="70" name="Graphic 69" descr="Document with solid fill">
              <a:extLst>
                <a:ext uri="{FF2B5EF4-FFF2-40B4-BE49-F238E27FC236}">
                  <a16:creationId xmlns:a16="http://schemas.microsoft.com/office/drawing/2014/main" id="{95FBFA29-74F0-CF8F-5178-FF542594C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4910449" y="4140765"/>
              <a:ext cx="646332" cy="646332"/>
            </a:xfrm>
            <a:prstGeom prst="rect">
              <a:avLst/>
            </a:prstGeom>
          </p:spPr>
        </p:pic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55DBCC92-E539-36C3-01EF-0D4FFF025E57}"/>
                </a:ext>
              </a:extLst>
            </p:cNvPr>
            <p:cNvGrpSpPr/>
            <p:nvPr/>
          </p:nvGrpSpPr>
          <p:grpSpPr>
            <a:xfrm>
              <a:off x="4825105" y="5390487"/>
              <a:ext cx="1250503" cy="680365"/>
              <a:chOff x="4825105" y="5390487"/>
              <a:chExt cx="1250503" cy="680365"/>
            </a:xfrm>
          </p:grpSpPr>
          <p:pic>
            <p:nvPicPr>
              <p:cNvPr id="63" name="Graphic 62" descr="Database outline">
                <a:extLst>
                  <a:ext uri="{FF2B5EF4-FFF2-40B4-BE49-F238E27FC236}">
                    <a16:creationId xmlns:a16="http://schemas.microsoft.com/office/drawing/2014/main" id="{5AC4B69B-F891-27DB-919D-24A8559CE9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4825105" y="5390487"/>
                <a:ext cx="1063647" cy="551971"/>
              </a:xfrm>
              <a:prstGeom prst="rect">
                <a:avLst/>
              </a:prstGeom>
            </p:spPr>
          </p:pic>
          <p:pic>
            <p:nvPicPr>
              <p:cNvPr id="78" name="Graphic 77" descr="Server outline">
                <a:extLst>
                  <a:ext uri="{FF2B5EF4-FFF2-40B4-BE49-F238E27FC236}">
                    <a16:creationId xmlns:a16="http://schemas.microsoft.com/office/drawing/2014/main" id="{5D7857D7-CDA2-9CA8-2254-A4B9E0D38B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5671636" y="5666880"/>
                <a:ext cx="403972" cy="403972"/>
              </a:xfrm>
              <a:prstGeom prst="rect">
                <a:avLst/>
              </a:prstGeom>
            </p:spPr>
          </p:pic>
        </p:grpSp>
        <p:sp>
          <p:nvSpPr>
            <p:cNvPr id="111" name="Right Arrow 110">
              <a:extLst>
                <a:ext uri="{FF2B5EF4-FFF2-40B4-BE49-F238E27FC236}">
                  <a16:creationId xmlns:a16="http://schemas.microsoft.com/office/drawing/2014/main" id="{74C89521-BB10-0126-C34B-1A736E3F1685}"/>
                </a:ext>
              </a:extLst>
            </p:cNvPr>
            <p:cNvSpPr/>
            <p:nvPr/>
          </p:nvSpPr>
          <p:spPr>
            <a:xfrm rot="5400000">
              <a:off x="5067834" y="4973095"/>
              <a:ext cx="293528" cy="284468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2" name="Right Arrow 111">
              <a:extLst>
                <a:ext uri="{FF2B5EF4-FFF2-40B4-BE49-F238E27FC236}">
                  <a16:creationId xmlns:a16="http://schemas.microsoft.com/office/drawing/2014/main" id="{00A5EBAE-F9BF-6D53-4D9A-B1EB70524FA8}"/>
                </a:ext>
              </a:extLst>
            </p:cNvPr>
            <p:cNvSpPr/>
            <p:nvPr/>
          </p:nvSpPr>
          <p:spPr>
            <a:xfrm rot="16200000">
              <a:off x="5379690" y="4978119"/>
              <a:ext cx="293528" cy="284468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A59EA535-7A41-5371-9A83-4BF081E8F4FF}"/>
              </a:ext>
            </a:extLst>
          </p:cNvPr>
          <p:cNvGrpSpPr/>
          <p:nvPr/>
        </p:nvGrpSpPr>
        <p:grpSpPr>
          <a:xfrm>
            <a:off x="8280197" y="4956100"/>
            <a:ext cx="1063647" cy="943230"/>
            <a:chOff x="8280197" y="4956100"/>
            <a:chExt cx="1063647" cy="943230"/>
          </a:xfrm>
        </p:grpSpPr>
        <p:sp>
          <p:nvSpPr>
            <p:cNvPr id="114" name="Right Arrow 113">
              <a:extLst>
                <a:ext uri="{FF2B5EF4-FFF2-40B4-BE49-F238E27FC236}">
                  <a16:creationId xmlns:a16="http://schemas.microsoft.com/office/drawing/2014/main" id="{D3B41ECF-0BF6-CA82-BFDB-8CC55779D3E2}"/>
                </a:ext>
              </a:extLst>
            </p:cNvPr>
            <p:cNvSpPr/>
            <p:nvPr/>
          </p:nvSpPr>
          <p:spPr>
            <a:xfrm rot="5400000">
              <a:off x="8536091" y="4960630"/>
              <a:ext cx="293528" cy="284468"/>
            </a:xfrm>
            <a:prstGeom prst="rightArrow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5" name="Right Arrow 114">
              <a:extLst>
                <a:ext uri="{FF2B5EF4-FFF2-40B4-BE49-F238E27FC236}">
                  <a16:creationId xmlns:a16="http://schemas.microsoft.com/office/drawing/2014/main" id="{23767EEE-1F6F-6A6F-B232-DAC89DE82476}"/>
                </a:ext>
              </a:extLst>
            </p:cNvPr>
            <p:cNvSpPr/>
            <p:nvPr/>
          </p:nvSpPr>
          <p:spPr>
            <a:xfrm rot="16200000">
              <a:off x="8847947" y="4965654"/>
              <a:ext cx="293528" cy="284468"/>
            </a:xfrm>
            <a:prstGeom prst="rightArrow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8" name="Graphic 117" descr="Database outline">
              <a:extLst>
                <a:ext uri="{FF2B5EF4-FFF2-40B4-BE49-F238E27FC236}">
                  <a16:creationId xmlns:a16="http://schemas.microsoft.com/office/drawing/2014/main" id="{62CFB24F-1C16-9C16-479B-56B534BB3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8280197" y="5347359"/>
              <a:ext cx="1063647" cy="551971"/>
            </a:xfrm>
            <a:prstGeom prst="rect">
              <a:avLst/>
            </a:prstGeom>
          </p:spPr>
        </p:pic>
      </p:grpSp>
      <p:pic>
        <p:nvPicPr>
          <p:cNvPr id="119" name="Graphic 118" descr="Server outline">
            <a:extLst>
              <a:ext uri="{FF2B5EF4-FFF2-40B4-BE49-F238E27FC236}">
                <a16:creationId xmlns:a16="http://schemas.microsoft.com/office/drawing/2014/main" id="{E13CB0C4-753C-928E-443B-0A3C080F0CC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9126728" y="5623752"/>
            <a:ext cx="403972" cy="403972"/>
          </a:xfrm>
          <a:prstGeom prst="rect">
            <a:avLst/>
          </a:prstGeom>
        </p:spPr>
      </p:pic>
      <p:grpSp>
        <p:nvGrpSpPr>
          <p:cNvPr id="124" name="Group 123">
            <a:extLst>
              <a:ext uri="{FF2B5EF4-FFF2-40B4-BE49-F238E27FC236}">
                <a16:creationId xmlns:a16="http://schemas.microsoft.com/office/drawing/2014/main" id="{16D8C32B-926F-A8A1-982C-D0C1992C7A55}"/>
              </a:ext>
            </a:extLst>
          </p:cNvPr>
          <p:cNvGrpSpPr/>
          <p:nvPr/>
        </p:nvGrpSpPr>
        <p:grpSpPr>
          <a:xfrm>
            <a:off x="4826792" y="1352215"/>
            <a:ext cx="6362067" cy="2413423"/>
            <a:chOff x="4826792" y="1352215"/>
            <a:chExt cx="6362067" cy="2413423"/>
          </a:xfrm>
        </p:grpSpPr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2E0BE503-84E4-9734-A3BF-7A692C9FB31D}"/>
                </a:ext>
              </a:extLst>
            </p:cNvPr>
            <p:cNvGrpSpPr/>
            <p:nvPr/>
          </p:nvGrpSpPr>
          <p:grpSpPr>
            <a:xfrm>
              <a:off x="4826792" y="1352215"/>
              <a:ext cx="6362067" cy="2285029"/>
              <a:chOff x="4826792" y="1352215"/>
              <a:chExt cx="6362067" cy="2285029"/>
            </a:xfrm>
          </p:grpSpPr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8534E68F-EF74-C564-FF7A-A95E8BA85ECF}"/>
                  </a:ext>
                </a:extLst>
              </p:cNvPr>
              <p:cNvGrpSpPr/>
              <p:nvPr/>
            </p:nvGrpSpPr>
            <p:grpSpPr>
              <a:xfrm>
                <a:off x="4826792" y="1352215"/>
                <a:ext cx="6362067" cy="1923581"/>
                <a:chOff x="4826792" y="1352215"/>
                <a:chExt cx="6362067" cy="1923581"/>
              </a:xfrm>
            </p:grpSpPr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FD7A49DE-C7F2-58B0-6D13-D333759CFE80}"/>
                    </a:ext>
                  </a:extLst>
                </p:cNvPr>
                <p:cNvGrpSpPr/>
                <p:nvPr/>
              </p:nvGrpSpPr>
              <p:grpSpPr>
                <a:xfrm>
                  <a:off x="4826792" y="1639212"/>
                  <a:ext cx="3589010" cy="611376"/>
                  <a:chOff x="4980432" y="1285644"/>
                  <a:chExt cx="3630168" cy="611376"/>
                </a:xfrm>
              </p:grpSpPr>
              <p:sp>
                <p:nvSpPr>
                  <p:cNvPr id="18" name="Right Arrow 17">
                    <a:extLst>
                      <a:ext uri="{FF2B5EF4-FFF2-40B4-BE49-F238E27FC236}">
                        <a16:creationId xmlns:a16="http://schemas.microsoft.com/office/drawing/2014/main" id="{C7A265E8-E11B-CB33-1846-B16065DACB73}"/>
                      </a:ext>
                    </a:extLst>
                  </p:cNvPr>
                  <p:cNvSpPr/>
                  <p:nvPr/>
                </p:nvSpPr>
                <p:spPr>
                  <a:xfrm>
                    <a:off x="4980432" y="1635173"/>
                    <a:ext cx="3630168" cy="261847"/>
                  </a:xfrm>
                  <a:prstGeom prst="rightArrow">
                    <a:avLst/>
                  </a:prstGeom>
                  <a:solidFill>
                    <a:schemeClr val="accent3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F664F496-C3BF-A7D0-739C-F512ED5F1A0D}"/>
                      </a:ext>
                    </a:extLst>
                  </p:cNvPr>
                  <p:cNvSpPr txBox="1"/>
                  <p:nvPr/>
                </p:nvSpPr>
                <p:spPr>
                  <a:xfrm>
                    <a:off x="7804775" y="1285644"/>
                    <a:ext cx="668665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dirty="0">
                        <a:solidFill>
                          <a:schemeClr val="accent1"/>
                        </a:solidFill>
                      </a:rPr>
                      <a:t>raw</a:t>
                    </a:r>
                  </a:p>
                </p:txBody>
              </p:sp>
            </p:grpSp>
            <p:grpSp>
              <p:nvGrpSpPr>
                <p:cNvPr id="108" name="Group 107">
                  <a:extLst>
                    <a:ext uri="{FF2B5EF4-FFF2-40B4-BE49-F238E27FC236}">
                      <a16:creationId xmlns:a16="http://schemas.microsoft.com/office/drawing/2014/main" id="{E232D7B1-DDCF-1765-CC56-D069827BF530}"/>
                    </a:ext>
                  </a:extLst>
                </p:cNvPr>
                <p:cNvGrpSpPr/>
                <p:nvPr/>
              </p:nvGrpSpPr>
              <p:grpSpPr>
                <a:xfrm>
                  <a:off x="7870756" y="1352215"/>
                  <a:ext cx="3318103" cy="1923581"/>
                  <a:chOff x="7870756" y="1352215"/>
                  <a:chExt cx="3318103" cy="1923581"/>
                </a:xfrm>
              </p:grpSpPr>
              <p:sp>
                <p:nvSpPr>
                  <p:cNvPr id="20" name="Right Arrow 19">
                    <a:extLst>
                      <a:ext uri="{FF2B5EF4-FFF2-40B4-BE49-F238E27FC236}">
                        <a16:creationId xmlns:a16="http://schemas.microsoft.com/office/drawing/2014/main" id="{E78D6C30-1C9E-428C-C48E-9A5718817B42}"/>
                      </a:ext>
                    </a:extLst>
                  </p:cNvPr>
                  <p:cNvSpPr/>
                  <p:nvPr/>
                </p:nvSpPr>
                <p:spPr>
                  <a:xfrm>
                    <a:off x="7870756" y="2524051"/>
                    <a:ext cx="557237" cy="261847"/>
                  </a:xfrm>
                  <a:prstGeom prst="rightArrow">
                    <a:avLst/>
                  </a:prstGeom>
                  <a:solidFill>
                    <a:srgbClr val="92D050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4" name="Up-down Arrow 33">
                    <a:extLst>
                      <a:ext uri="{FF2B5EF4-FFF2-40B4-BE49-F238E27FC236}">
                        <a16:creationId xmlns:a16="http://schemas.microsoft.com/office/drawing/2014/main" id="{B3E5969B-36F7-BCB3-834C-6F3858ACB7BE}"/>
                      </a:ext>
                    </a:extLst>
                  </p:cNvPr>
                  <p:cNvSpPr/>
                  <p:nvPr/>
                </p:nvSpPr>
                <p:spPr>
                  <a:xfrm rot="18326524">
                    <a:off x="9674279" y="2808687"/>
                    <a:ext cx="197332" cy="736886"/>
                  </a:xfrm>
                  <a:prstGeom prst="upDownArrow">
                    <a:avLst/>
                  </a:prstGeom>
                  <a:solidFill>
                    <a:schemeClr val="tx1">
                      <a:lumMod val="25000"/>
                      <a:lumOff val="7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87" name="Group 86">
                    <a:extLst>
                      <a:ext uri="{FF2B5EF4-FFF2-40B4-BE49-F238E27FC236}">
                        <a16:creationId xmlns:a16="http://schemas.microsoft.com/office/drawing/2014/main" id="{00DE1C5A-11C2-4417-E312-85EB3FA5E6F7}"/>
                      </a:ext>
                    </a:extLst>
                  </p:cNvPr>
                  <p:cNvGrpSpPr/>
                  <p:nvPr/>
                </p:nvGrpSpPr>
                <p:grpSpPr>
                  <a:xfrm>
                    <a:off x="8460364" y="1352215"/>
                    <a:ext cx="2728495" cy="1424721"/>
                    <a:chOff x="8765113" y="1425493"/>
                    <a:chExt cx="2728495" cy="1424721"/>
                  </a:xfrm>
                </p:grpSpPr>
                <p:sp>
                  <p:nvSpPr>
                    <p:cNvPr id="46" name="TextBox 45">
                      <a:extLst>
                        <a:ext uri="{FF2B5EF4-FFF2-40B4-BE49-F238E27FC236}">
                          <a16:creationId xmlns:a16="http://schemas.microsoft.com/office/drawing/2014/main" id="{E8B60304-399C-F88F-615B-1C483781A48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765113" y="1425493"/>
                      <a:ext cx="2728495" cy="64633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GB" sz="2000" b="1" dirty="0">
                          <a:solidFill>
                            <a:schemeClr val="bg2"/>
                          </a:solidFill>
                        </a:rPr>
                        <a:t>final data</a:t>
                      </a:r>
                      <a:br>
                        <a:rPr lang="en-GB" sz="2000" b="1" dirty="0">
                          <a:solidFill>
                            <a:schemeClr val="bg2"/>
                          </a:solidFill>
                        </a:rPr>
                      </a:br>
                      <a:r>
                        <a:rPr lang="en-GB" sz="1600" b="1" dirty="0">
                          <a:solidFill>
                            <a:schemeClr val="bg2"/>
                          </a:solidFill>
                        </a:rPr>
                        <a:t>later archived or published</a:t>
                      </a:r>
                      <a:endParaRPr lang="en-GB" sz="2000" b="1" dirty="0">
                        <a:solidFill>
                          <a:schemeClr val="bg2"/>
                        </a:solidFill>
                      </a:endParaRPr>
                    </a:p>
                  </p:txBody>
                </p:sp>
                <p:grpSp>
                  <p:nvGrpSpPr>
                    <p:cNvPr id="67" name="Group 66">
                      <a:extLst>
                        <a:ext uri="{FF2B5EF4-FFF2-40B4-BE49-F238E27FC236}">
                          <a16:creationId xmlns:a16="http://schemas.microsoft.com/office/drawing/2014/main" id="{1AB4CD4B-E432-3C54-DF72-B57BDC67AED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990478" y="1926884"/>
                      <a:ext cx="1932310" cy="923330"/>
                      <a:chOff x="8990478" y="1926884"/>
                      <a:chExt cx="1932310" cy="923330"/>
                    </a:xfrm>
                  </p:grpSpPr>
                  <p:sp>
                    <p:nvSpPr>
                      <p:cNvPr id="7" name="TextBox 6">
                        <a:extLst>
                          <a:ext uri="{FF2B5EF4-FFF2-40B4-BE49-F238E27FC236}">
                            <a16:creationId xmlns:a16="http://schemas.microsoft.com/office/drawing/2014/main" id="{698EDBD9-AD94-ED0A-FE6E-FBD5BBB00C6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9490595" y="1926884"/>
                        <a:ext cx="1432193" cy="92333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GB" sz="5400" b="1" dirty="0">
                            <a:solidFill>
                              <a:schemeClr val="bg2"/>
                            </a:solidFill>
                          </a:rPr>
                          <a:t>.h5</a:t>
                        </a:r>
                      </a:p>
                    </p:txBody>
                  </p:sp>
                  <p:pic>
                    <p:nvPicPr>
                      <p:cNvPr id="66" name="Graphic 65" descr="Filing Box Archive with solid fill">
                        <a:extLst>
                          <a:ext uri="{FF2B5EF4-FFF2-40B4-BE49-F238E27FC236}">
                            <a16:creationId xmlns:a16="http://schemas.microsoft.com/office/drawing/2014/main" id="{333052B2-6AD1-23AC-0572-8222A669DC8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8">
                        <a:extLst>
                          <a:ext uri="{96DAC541-7B7A-43D3-8B79-37D633B846F1}">
                            <asvg:svgBlip xmlns:asvg="http://schemas.microsoft.com/office/drawing/2016/SVG/main" r:embed="rId2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8990478" y="2135054"/>
                        <a:ext cx="629958" cy="629958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sp>
            <p:nvSpPr>
              <p:cNvPr id="116" name="Right Arrow 115">
                <a:extLst>
                  <a:ext uri="{FF2B5EF4-FFF2-40B4-BE49-F238E27FC236}">
                    <a16:creationId xmlns:a16="http://schemas.microsoft.com/office/drawing/2014/main" id="{37ADB1A3-7F41-99F7-7E10-AC0A5C0ED9A1}"/>
                  </a:ext>
                </a:extLst>
              </p:cNvPr>
              <p:cNvSpPr/>
              <p:nvPr/>
            </p:nvSpPr>
            <p:spPr>
              <a:xfrm rot="5400000">
                <a:off x="8693369" y="2688230"/>
                <a:ext cx="293528" cy="284468"/>
              </a:xfrm>
              <a:prstGeom prst="rightArrow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7" name="Right Arrow 116">
                <a:extLst>
                  <a:ext uri="{FF2B5EF4-FFF2-40B4-BE49-F238E27FC236}">
                    <a16:creationId xmlns:a16="http://schemas.microsoft.com/office/drawing/2014/main" id="{1DE56A7B-5437-122A-E951-FD4C1AAFBA92}"/>
                  </a:ext>
                </a:extLst>
              </p:cNvPr>
              <p:cNvSpPr/>
              <p:nvPr/>
            </p:nvSpPr>
            <p:spPr>
              <a:xfrm rot="16200000">
                <a:off x="9005225" y="2693254"/>
                <a:ext cx="293528" cy="284468"/>
              </a:xfrm>
              <a:prstGeom prst="rightArrow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20" name="Graphic 119" descr="Database outline">
                <a:extLst>
                  <a:ext uri="{FF2B5EF4-FFF2-40B4-BE49-F238E27FC236}">
                    <a16:creationId xmlns:a16="http://schemas.microsoft.com/office/drawing/2014/main" id="{8648823A-55D2-E8CD-2560-6E1F9E5D9E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p:blipFill>
            <p:spPr>
              <a:xfrm>
                <a:off x="8454310" y="3085273"/>
                <a:ext cx="1063647" cy="551971"/>
              </a:xfrm>
              <a:prstGeom prst="rect">
                <a:avLst/>
              </a:prstGeom>
            </p:spPr>
          </p:pic>
        </p:grpSp>
        <p:pic>
          <p:nvPicPr>
            <p:cNvPr id="121" name="Graphic 120" descr="Server outline">
              <a:extLst>
                <a:ext uri="{FF2B5EF4-FFF2-40B4-BE49-F238E27FC236}">
                  <a16:creationId xmlns:a16="http://schemas.microsoft.com/office/drawing/2014/main" id="{1146CFFE-1CE0-0929-C0C2-0787C93FE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9300841" y="3361666"/>
              <a:ext cx="403972" cy="4039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460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1A6A8285-D418-E2F2-E3F3-3F1EFF45B84F}"/>
              </a:ext>
            </a:extLst>
          </p:cNvPr>
          <p:cNvSpPr txBox="1"/>
          <p:nvPr/>
        </p:nvSpPr>
        <p:spPr>
          <a:xfrm>
            <a:off x="242931" y="5002710"/>
            <a:ext cx="3450336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shared storage NOT required for the intermediated files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728711-18C8-99B7-BA08-C424C2A74E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HSDS at MAX IV synchrotron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57931-CA40-1FF2-D95F-D0573E22204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sv-SE"/>
              <a:t>2025-05-27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48813E-26D0-3C3A-52F0-EB0163F03C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0D0738-23DA-A745-9B84-DD183761B382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9" name="Title 11">
            <a:extLst>
              <a:ext uri="{FF2B5EF4-FFF2-40B4-BE49-F238E27FC236}">
                <a16:creationId xmlns:a16="http://schemas.microsoft.com/office/drawing/2014/main" id="{552A1036-B726-4CD1-549C-965F3E5B5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618"/>
            <a:ext cx="9085521" cy="1325563"/>
          </a:xfrm>
        </p:spPr>
        <p:txBody>
          <a:bodyPr>
            <a:normAutofit/>
          </a:bodyPr>
          <a:lstStyle/>
          <a:p>
            <a:r>
              <a:rPr lang="en-GB" sz="3600" dirty="0" err="1"/>
              <a:t>dranspose</a:t>
            </a:r>
            <a:br>
              <a:rPr lang="en-GB" dirty="0"/>
            </a:br>
            <a:r>
              <a:rPr lang="en-GB" sz="2000" dirty="0"/>
              <a:t>A constrained map-reduce live analysis pipeline for fast experimental feedback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270FCA-0151-655C-FA68-3312DC10A84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813" y="1369253"/>
            <a:ext cx="4114800" cy="20764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B398098-53C7-9AE5-3926-7128EE715B3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93267" y="2601701"/>
            <a:ext cx="6933893" cy="35512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0652D45-678C-85BC-A07A-F2A50F00F044}"/>
              </a:ext>
            </a:extLst>
          </p:cNvPr>
          <p:cNvSpPr txBox="1"/>
          <p:nvPr/>
        </p:nvSpPr>
        <p:spPr>
          <a:xfrm>
            <a:off x="5930504" y="1099933"/>
            <a:ext cx="4447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by Felix Engelmann et al.: </a:t>
            </a:r>
            <a:r>
              <a:rPr lang="en-GB" dirty="0">
                <a:hlinkClick r:id="rId4"/>
              </a:rPr>
              <a:t>https://dranspo.se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97EB4D-61A6-04C8-F396-4AE35C099DBE}"/>
              </a:ext>
            </a:extLst>
          </p:cNvPr>
          <p:cNvSpPr txBox="1"/>
          <p:nvPr/>
        </p:nvSpPr>
        <p:spPr>
          <a:xfrm>
            <a:off x="242931" y="3598980"/>
            <a:ext cx="3450336" cy="120032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the 1</a:t>
            </a:r>
            <a:r>
              <a:rPr lang="en-GB" baseline="30000" dirty="0">
                <a:solidFill>
                  <a:schemeClr val="bg1"/>
                </a:solidFill>
              </a:rPr>
              <a:t>st</a:t>
            </a:r>
            <a:r>
              <a:rPr lang="en-GB" dirty="0">
                <a:solidFill>
                  <a:schemeClr val="bg1"/>
                </a:solidFill>
              </a:rPr>
              <a:t> step:</a:t>
            </a:r>
          </a:p>
          <a:p>
            <a:r>
              <a:rPr lang="en-GB" b="1" dirty="0" err="1">
                <a:solidFill>
                  <a:schemeClr val="bg1"/>
                </a:solidFill>
              </a:rPr>
              <a:t>dranspose</a:t>
            </a:r>
            <a:r>
              <a:rPr lang="en-GB" b="1" dirty="0">
                <a:solidFill>
                  <a:schemeClr val="bg1"/>
                </a:solidFill>
              </a:rPr>
              <a:t> replaced the intermediate data processing HDF5 files by ZMQ data streams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FB8E4D-3E46-EEE9-AA9A-89A0A3D10435}"/>
              </a:ext>
            </a:extLst>
          </p:cNvPr>
          <p:cNvSpPr txBox="1"/>
          <p:nvPr/>
        </p:nvSpPr>
        <p:spPr>
          <a:xfrm>
            <a:off x="6412992" y="2426208"/>
            <a:ext cx="2426208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parallel and distributed</a:t>
            </a:r>
          </a:p>
        </p:txBody>
      </p:sp>
    </p:spTree>
    <p:extLst>
      <p:ext uri="{BB962C8B-B14F-4D97-AF65-F5344CB8AC3E}">
        <p14:creationId xmlns:p14="http://schemas.microsoft.com/office/powerpoint/2010/main" val="298947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1CE740-E0D3-5C19-FC4A-FF04695EF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88FA57-9E8D-6268-7643-53EF79E969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HSDS at MAX IV synchrotron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9B5EB8-10B2-CDD5-C53F-6DD0484FF62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sv-SE"/>
              <a:t>2025-05-27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040C4-D0F3-4F78-9060-AC7C5D3B87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0D0738-23DA-A745-9B84-DD183761B382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9" name="Title 11">
            <a:extLst>
              <a:ext uri="{FF2B5EF4-FFF2-40B4-BE49-F238E27FC236}">
                <a16:creationId xmlns:a16="http://schemas.microsoft.com/office/drawing/2014/main" id="{353D586D-BDB8-469C-E2B3-EA327882B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618"/>
            <a:ext cx="9085521" cy="1325563"/>
          </a:xfrm>
        </p:spPr>
        <p:txBody>
          <a:bodyPr>
            <a:normAutofit/>
          </a:bodyPr>
          <a:lstStyle/>
          <a:p>
            <a:r>
              <a:rPr lang="en-GB" sz="3600" dirty="0" err="1"/>
              <a:t>dranspose</a:t>
            </a:r>
            <a:br>
              <a:rPr lang="en-GB" dirty="0"/>
            </a:br>
            <a:r>
              <a:rPr lang="en-GB" sz="2000" dirty="0"/>
              <a:t>A constrained map-reduce live analysis pipeline for fast experimental feedback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3A344D-5F1A-66FB-774B-C8D35E9B3EB3}"/>
              </a:ext>
            </a:extLst>
          </p:cNvPr>
          <p:cNvSpPr txBox="1"/>
          <p:nvPr/>
        </p:nvSpPr>
        <p:spPr>
          <a:xfrm>
            <a:off x="5930504" y="1099933"/>
            <a:ext cx="4447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by Felix Engelmann et al.: </a:t>
            </a:r>
            <a:r>
              <a:rPr lang="en-GB" dirty="0">
                <a:hlinkClick r:id="rId2"/>
              </a:rPr>
              <a:t>https://dranspo.se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5E8C0C-6276-818E-68A9-2CB6D67448AC}"/>
              </a:ext>
            </a:extLst>
          </p:cNvPr>
          <p:cNvSpPr txBox="1"/>
          <p:nvPr/>
        </p:nvSpPr>
        <p:spPr>
          <a:xfrm>
            <a:off x="1099873" y="4648190"/>
            <a:ext cx="3902349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the 2</a:t>
            </a:r>
            <a:r>
              <a:rPr lang="en-GB" baseline="30000" dirty="0">
                <a:solidFill>
                  <a:schemeClr val="bg1"/>
                </a:solidFill>
              </a:rPr>
              <a:t>nd</a:t>
            </a:r>
            <a:r>
              <a:rPr lang="en-GB" dirty="0">
                <a:solidFill>
                  <a:schemeClr val="bg1"/>
                </a:solidFill>
              </a:rPr>
              <a:t> step:</a:t>
            </a:r>
          </a:p>
          <a:p>
            <a:r>
              <a:rPr lang="en-GB" b="1" dirty="0" err="1">
                <a:solidFill>
                  <a:schemeClr val="bg1"/>
                </a:solidFill>
              </a:rPr>
              <a:t>dranspose</a:t>
            </a:r>
            <a:r>
              <a:rPr lang="en-GB" b="1" dirty="0">
                <a:solidFill>
                  <a:schemeClr val="bg1"/>
                </a:solidFill>
              </a:rPr>
              <a:t> + HSDS replaced application specific visualisation by HDF5 tools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7534A0-0F17-DBAA-9D7B-28E11419515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39" r="5369" b="7970"/>
          <a:stretch>
            <a:fillRect/>
          </a:stretch>
        </p:blipFill>
        <p:spPr>
          <a:xfrm>
            <a:off x="1968099" y="1668286"/>
            <a:ext cx="7181088" cy="29592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1446FD-BBDE-D638-D0D3-8C84E2A735EC}"/>
              </a:ext>
            </a:extLst>
          </p:cNvPr>
          <p:cNvSpPr txBox="1"/>
          <p:nvPr/>
        </p:nvSpPr>
        <p:spPr>
          <a:xfrm>
            <a:off x="5160264" y="5567709"/>
            <a:ext cx="3450336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shared storage NOT required anymore (local is enough)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F5D39C3-17B3-F1C3-1EEB-AFBF210A3620}"/>
              </a:ext>
            </a:extLst>
          </p:cNvPr>
          <p:cNvSpPr/>
          <p:nvPr/>
        </p:nvSpPr>
        <p:spPr>
          <a:xfrm>
            <a:off x="6799181" y="3254810"/>
            <a:ext cx="2463693" cy="16497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2012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ECEADF-99EF-8211-50C0-FFBF9CD964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59">
            <a:extLst>
              <a:ext uri="{FF2B5EF4-FFF2-40B4-BE49-F238E27FC236}">
                <a16:creationId xmlns:a16="http://schemas.microsoft.com/office/drawing/2014/main" id="{B51F94DB-140B-6634-1BC2-49584358A493}"/>
              </a:ext>
            </a:extLst>
          </p:cNvPr>
          <p:cNvSpPr txBox="1"/>
          <p:nvPr/>
        </p:nvSpPr>
        <p:spPr>
          <a:xfrm>
            <a:off x="9151989" y="4843566"/>
            <a:ext cx="2148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2"/>
                </a:solidFill>
              </a:rPr>
              <a:t>ephemeral data</a:t>
            </a:r>
            <a:br>
              <a:rPr lang="en-GB" sz="2000" b="1" dirty="0">
                <a:solidFill>
                  <a:schemeClr val="bg2"/>
                </a:solidFill>
              </a:rPr>
            </a:br>
            <a:r>
              <a:rPr lang="en-GB" sz="1600" b="1" dirty="0">
                <a:solidFill>
                  <a:schemeClr val="bg2"/>
                </a:solidFill>
              </a:rPr>
              <a:t>later overwritten</a:t>
            </a:r>
            <a:endParaRPr lang="en-GB" sz="2000" b="1" dirty="0">
              <a:solidFill>
                <a:schemeClr val="bg2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32DFBE-F72A-7825-0B28-D6495F0392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HSDS at MAX IV synchrotron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36A237-846E-6291-79B0-8552840CF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0D0738-23DA-A745-9B84-DD183761B382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B93F187-1916-1D64-DA42-516E848547C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sv-SE"/>
              <a:t>2025-05-27</a:t>
            </a:r>
            <a:endParaRPr lang="en-GB" dirty="0"/>
          </a:p>
        </p:txBody>
      </p:sp>
      <p:sp>
        <p:nvSpPr>
          <p:cNvPr id="14" name="Title 11">
            <a:extLst>
              <a:ext uri="{FF2B5EF4-FFF2-40B4-BE49-F238E27FC236}">
                <a16:creationId xmlns:a16="http://schemas.microsoft.com/office/drawing/2014/main" id="{212D5CD0-E988-D0A6-38D2-3EB2B2018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618"/>
            <a:ext cx="9085521" cy="1325563"/>
          </a:xfrm>
        </p:spPr>
        <p:txBody>
          <a:bodyPr>
            <a:normAutofit/>
          </a:bodyPr>
          <a:lstStyle/>
          <a:p>
            <a:r>
              <a:rPr lang="en-GB" sz="3600" dirty="0"/>
              <a:t>Data acquisition</a:t>
            </a:r>
            <a:br>
              <a:rPr lang="en-GB" dirty="0"/>
            </a:br>
            <a:r>
              <a:rPr lang="en-GB" sz="2000" dirty="0"/>
              <a:t>with HSDS</a:t>
            </a:r>
            <a:endParaRPr lang="en-GB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BE257A2-999C-6A75-7573-636D3AC3E772}"/>
              </a:ext>
            </a:extLst>
          </p:cNvPr>
          <p:cNvGrpSpPr/>
          <p:nvPr/>
        </p:nvGrpSpPr>
        <p:grpSpPr>
          <a:xfrm>
            <a:off x="144407" y="1764911"/>
            <a:ext cx="4440685" cy="2345288"/>
            <a:chOff x="339205" y="1435727"/>
            <a:chExt cx="4440685" cy="2345288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007A7CF-81B0-6166-AC06-55F72EA769C1}"/>
                </a:ext>
              </a:extLst>
            </p:cNvPr>
            <p:cNvGrpSpPr/>
            <p:nvPr/>
          </p:nvGrpSpPr>
          <p:grpSpPr>
            <a:xfrm>
              <a:off x="339205" y="1435727"/>
              <a:ext cx="4440685" cy="1975956"/>
              <a:chOff x="339205" y="1435727"/>
              <a:chExt cx="4440685" cy="1975956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A8F8001F-8541-A775-D9CF-68BC0575FE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39205" y="1435727"/>
                <a:ext cx="4440685" cy="1453523"/>
              </a:xfrm>
              <a:prstGeom prst="rect">
                <a:avLst/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4F671671-B4B4-2590-E1AA-035C1F0D3E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68644" y="2973710"/>
                <a:ext cx="2081711" cy="437973"/>
              </a:xfrm>
              <a:prstGeom prst="rect">
                <a:avLst/>
              </a:prstGeom>
            </p:spPr>
          </p:pic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0D4D2B0-618D-F653-1EDC-2A68C645001D}"/>
                </a:ext>
              </a:extLst>
            </p:cNvPr>
            <p:cNvSpPr txBox="1"/>
            <p:nvPr/>
          </p:nvSpPr>
          <p:spPr>
            <a:xfrm>
              <a:off x="863579" y="3411683"/>
              <a:ext cx="32918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accent1"/>
                  </a:solidFill>
                </a:rPr>
                <a:t>various data sources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2BBDE010-CB82-CA7C-7655-AF4C9FCB83D5}"/>
              </a:ext>
            </a:extLst>
          </p:cNvPr>
          <p:cNvSpPr txBox="1"/>
          <p:nvPr/>
        </p:nvSpPr>
        <p:spPr>
          <a:xfrm>
            <a:off x="9000708" y="4455097"/>
            <a:ext cx="1316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2"/>
                </a:solidFill>
              </a:rPr>
              <a:t>.h5</a:t>
            </a:r>
          </a:p>
        </p:txBody>
      </p:sp>
      <p:pic>
        <p:nvPicPr>
          <p:cNvPr id="55" name="Graphic 54" descr="Processor with solid fill">
            <a:extLst>
              <a:ext uri="{FF2B5EF4-FFF2-40B4-BE49-F238E27FC236}">
                <a16:creationId xmlns:a16="http://schemas.microsoft.com/office/drawing/2014/main" id="{68113BCC-E52C-3422-DEFD-68608011C1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16834" y="2421379"/>
            <a:ext cx="1092614" cy="1092614"/>
          </a:xfrm>
          <a:prstGeom prst="rect">
            <a:avLst/>
          </a:prstGeom>
        </p:spPr>
      </p:pic>
      <p:sp>
        <p:nvSpPr>
          <p:cNvPr id="56" name="Right Arrow 55">
            <a:extLst>
              <a:ext uri="{FF2B5EF4-FFF2-40B4-BE49-F238E27FC236}">
                <a16:creationId xmlns:a16="http://schemas.microsoft.com/office/drawing/2014/main" id="{27DA6BDC-B81F-8716-7F6B-B349443691DC}"/>
              </a:ext>
            </a:extLst>
          </p:cNvPr>
          <p:cNvSpPr/>
          <p:nvPr/>
        </p:nvSpPr>
        <p:spPr>
          <a:xfrm rot="20260376">
            <a:off x="9544890" y="4132977"/>
            <a:ext cx="618600" cy="176884"/>
          </a:xfrm>
          <a:prstGeom prst="rightArrow">
            <a:avLst/>
          </a:prstGeom>
          <a:solidFill>
            <a:schemeClr val="tx1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ight Arrow 56">
            <a:extLst>
              <a:ext uri="{FF2B5EF4-FFF2-40B4-BE49-F238E27FC236}">
                <a16:creationId xmlns:a16="http://schemas.microsoft.com/office/drawing/2014/main" id="{774B3E63-1878-C7CA-4952-3D90E5F61F17}"/>
              </a:ext>
            </a:extLst>
          </p:cNvPr>
          <p:cNvSpPr/>
          <p:nvPr/>
        </p:nvSpPr>
        <p:spPr>
          <a:xfrm rot="1687415">
            <a:off x="7557285" y="3834505"/>
            <a:ext cx="958453" cy="196884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01909D0-F78A-0A07-FB2E-5E382D7ADF50}"/>
              </a:ext>
            </a:extLst>
          </p:cNvPr>
          <p:cNvSpPr txBox="1"/>
          <p:nvPr/>
        </p:nvSpPr>
        <p:spPr>
          <a:xfrm>
            <a:off x="7782768" y="171420"/>
            <a:ext cx="4191223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</a:rPr>
              <a:t>VDS (virtual datasets)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</a:rPr>
              <a:t>SWMR (single writer multiple readers)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</a:rPr>
              <a:t>direct chunk write/read</a:t>
            </a:r>
          </a:p>
        </p:txBody>
      </p:sp>
      <p:pic>
        <p:nvPicPr>
          <p:cNvPr id="72" name="Graphic 71" descr="Document with solid fill">
            <a:extLst>
              <a:ext uri="{FF2B5EF4-FFF2-40B4-BE49-F238E27FC236}">
                <a16:creationId xmlns:a16="http://schemas.microsoft.com/office/drawing/2014/main" id="{F5B544FB-E5F2-91F9-AC1C-5FDF593B76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16175" y="4283716"/>
            <a:ext cx="503381" cy="503381"/>
          </a:xfrm>
          <a:prstGeom prst="rect">
            <a:avLst/>
          </a:prstGeom>
        </p:spPr>
      </p:pic>
      <p:pic>
        <p:nvPicPr>
          <p:cNvPr id="15" name="Graphic 14" descr="Binary with solid fill">
            <a:extLst>
              <a:ext uri="{FF2B5EF4-FFF2-40B4-BE49-F238E27FC236}">
                <a16:creationId xmlns:a16="http://schemas.microsoft.com/office/drawing/2014/main" id="{BE0A6FA6-CC90-FAA5-D080-DDDB80160B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92323" y="2162842"/>
            <a:ext cx="690445" cy="69044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7CB6614-CB40-ED7E-3BC0-A1A684256C8E}"/>
              </a:ext>
            </a:extLst>
          </p:cNvPr>
          <p:cNvSpPr txBox="1"/>
          <p:nvPr/>
        </p:nvSpPr>
        <p:spPr>
          <a:xfrm>
            <a:off x="7120383" y="2807539"/>
            <a:ext cx="1408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</a:rPr>
              <a:t>processed or compressed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A5B5F2D-6141-6428-0657-92566B998940}"/>
              </a:ext>
            </a:extLst>
          </p:cNvPr>
          <p:cNvSpPr txBox="1"/>
          <p:nvPr/>
        </p:nvSpPr>
        <p:spPr>
          <a:xfrm>
            <a:off x="9607948" y="2886473"/>
            <a:ext cx="2728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070C0"/>
                </a:solidFill>
              </a:rPr>
              <a:t>user data analysis</a:t>
            </a:r>
            <a:br>
              <a:rPr lang="en-GB" b="1" dirty="0">
                <a:solidFill>
                  <a:srgbClr val="0070C0"/>
                </a:solidFill>
              </a:rPr>
            </a:br>
            <a:r>
              <a:rPr lang="en-GB" b="1" dirty="0">
                <a:solidFill>
                  <a:srgbClr val="0070C0"/>
                </a:solidFill>
              </a:rPr>
              <a:t>&amp; visualisation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4A0EAF8-7C74-9473-9C71-AFC2EB712881}"/>
              </a:ext>
            </a:extLst>
          </p:cNvPr>
          <p:cNvGrpSpPr/>
          <p:nvPr/>
        </p:nvGrpSpPr>
        <p:grpSpPr>
          <a:xfrm>
            <a:off x="10166865" y="3412751"/>
            <a:ext cx="1263707" cy="1014313"/>
            <a:chOff x="10361663" y="3083567"/>
            <a:chExt cx="1263707" cy="1014313"/>
          </a:xfrm>
        </p:grpSpPr>
        <p:pic>
          <p:nvPicPr>
            <p:cNvPr id="27" name="Graphic 26" descr="User with solid fill">
              <a:extLst>
                <a:ext uri="{FF2B5EF4-FFF2-40B4-BE49-F238E27FC236}">
                  <a16:creationId xmlns:a16="http://schemas.microsoft.com/office/drawing/2014/main" id="{0057C539-87DC-A0EA-2966-AE425FCD8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880879" y="3353389"/>
              <a:ext cx="744491" cy="744491"/>
            </a:xfrm>
            <a:prstGeom prst="rect">
              <a:avLst/>
            </a:prstGeom>
          </p:spPr>
        </p:pic>
        <p:pic>
          <p:nvPicPr>
            <p:cNvPr id="31" name="Graphic 30" descr="Laptop with solid fill">
              <a:extLst>
                <a:ext uri="{FF2B5EF4-FFF2-40B4-BE49-F238E27FC236}">
                  <a16:creationId xmlns:a16="http://schemas.microsoft.com/office/drawing/2014/main" id="{E5992177-FF37-C5AB-F08B-1C8B4E95C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361663" y="3083567"/>
              <a:ext cx="744491" cy="744491"/>
            </a:xfrm>
            <a:prstGeom prst="rect">
              <a:avLst/>
            </a:prstGeom>
          </p:spPr>
        </p:pic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193EA0C7-5984-48FF-69CB-635189A70529}"/>
              </a:ext>
            </a:extLst>
          </p:cNvPr>
          <p:cNvGrpSpPr/>
          <p:nvPr/>
        </p:nvGrpSpPr>
        <p:grpSpPr>
          <a:xfrm>
            <a:off x="496799" y="4518520"/>
            <a:ext cx="2787633" cy="1200329"/>
            <a:chOff x="496799" y="4518520"/>
            <a:chExt cx="2787633" cy="1200329"/>
          </a:xfrm>
        </p:grpSpPr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4BDB0328-98F9-59C3-0C86-1A0E1244B150}"/>
                </a:ext>
              </a:extLst>
            </p:cNvPr>
            <p:cNvSpPr txBox="1"/>
            <p:nvPr/>
          </p:nvSpPr>
          <p:spPr>
            <a:xfrm>
              <a:off x="496799" y="4518520"/>
              <a:ext cx="2787633" cy="1200329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b="1" dirty="0">
                  <a:solidFill>
                    <a:schemeClr val="bg1"/>
                  </a:solidFill>
                </a:rPr>
                <a:t>shared network storage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GB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GB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GB" b="1" dirty="0">
                <a:solidFill>
                  <a:schemeClr val="bg1"/>
                </a:solidFill>
              </a:endParaRPr>
            </a:p>
          </p:txBody>
        </p: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C79A3A7E-DCCB-5682-1FB4-3EAC5850E520}"/>
                </a:ext>
              </a:extLst>
            </p:cNvPr>
            <p:cNvGrpSpPr/>
            <p:nvPr/>
          </p:nvGrpSpPr>
          <p:grpSpPr>
            <a:xfrm>
              <a:off x="1240278" y="4949026"/>
              <a:ext cx="1250503" cy="680365"/>
              <a:chOff x="5923242" y="5078584"/>
              <a:chExt cx="1250503" cy="680365"/>
            </a:xfrm>
            <a:solidFill>
              <a:schemeClr val="bg1"/>
            </a:solidFill>
          </p:grpSpPr>
          <p:pic>
            <p:nvPicPr>
              <p:cNvPr id="92" name="Graphic 91" descr="Database outline">
                <a:extLst>
                  <a:ext uri="{FF2B5EF4-FFF2-40B4-BE49-F238E27FC236}">
                    <a16:creationId xmlns:a16="http://schemas.microsoft.com/office/drawing/2014/main" id="{2880C5B1-11E2-700B-A084-734581E752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5923242" y="5078584"/>
                <a:ext cx="1063647" cy="551971"/>
              </a:xfrm>
              <a:prstGeom prst="rect">
                <a:avLst/>
              </a:prstGeom>
            </p:spPr>
          </p:pic>
          <p:pic>
            <p:nvPicPr>
              <p:cNvPr id="93" name="Graphic 92" descr="Server outline">
                <a:extLst>
                  <a:ext uri="{FF2B5EF4-FFF2-40B4-BE49-F238E27FC236}">
                    <a16:creationId xmlns:a16="http://schemas.microsoft.com/office/drawing/2014/main" id="{AF7B908A-3F26-40AB-3354-4E38346DD1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6769773" y="5354977"/>
                <a:ext cx="403972" cy="403972"/>
              </a:xfrm>
              <a:prstGeom prst="rect">
                <a:avLst/>
              </a:prstGeom>
            </p:spPr>
          </p:pic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5CA355FF-AE0B-BD99-D3DF-170F6D1CC33E}"/>
              </a:ext>
            </a:extLst>
          </p:cNvPr>
          <p:cNvGrpSpPr/>
          <p:nvPr/>
        </p:nvGrpSpPr>
        <p:grpSpPr>
          <a:xfrm>
            <a:off x="4826792" y="2643863"/>
            <a:ext cx="1206385" cy="410711"/>
            <a:chOff x="4826792" y="2643863"/>
            <a:chExt cx="1206385" cy="410711"/>
          </a:xfrm>
        </p:grpSpPr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784E476A-DC1B-3E36-C54D-EC4D5F962681}"/>
                </a:ext>
              </a:extLst>
            </p:cNvPr>
            <p:cNvCxnSpPr>
              <a:cxnSpLocks/>
            </p:cNvCxnSpPr>
            <p:nvPr/>
          </p:nvCxnSpPr>
          <p:spPr>
            <a:xfrm>
              <a:off x="4826792" y="3054574"/>
              <a:ext cx="1206385" cy="0"/>
            </a:xfrm>
            <a:prstGeom prst="straightConnector1">
              <a:avLst/>
            </a:prstGeom>
            <a:ln w="127000">
              <a:solidFill>
                <a:srgbClr val="92D050"/>
              </a:solidFill>
              <a:prstDash val="sysDot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16C0EA08-2B5D-1420-BB64-AF71CA92A006}"/>
                </a:ext>
              </a:extLst>
            </p:cNvPr>
            <p:cNvSpPr txBox="1"/>
            <p:nvPr/>
          </p:nvSpPr>
          <p:spPr>
            <a:xfrm>
              <a:off x="4886212" y="2643863"/>
              <a:ext cx="10127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92D050"/>
                  </a:solidFill>
                </a:rPr>
                <a:t>stream</a:t>
              </a: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C39662C4-37D6-4005-4494-DDDE85B2A394}"/>
              </a:ext>
            </a:extLst>
          </p:cNvPr>
          <p:cNvGrpSpPr/>
          <p:nvPr/>
        </p:nvGrpSpPr>
        <p:grpSpPr>
          <a:xfrm>
            <a:off x="8280197" y="4956100"/>
            <a:ext cx="1063647" cy="943230"/>
            <a:chOff x="8280197" y="4956100"/>
            <a:chExt cx="1063647" cy="943230"/>
          </a:xfrm>
        </p:grpSpPr>
        <p:sp>
          <p:nvSpPr>
            <p:cNvPr id="114" name="Right Arrow 113">
              <a:extLst>
                <a:ext uri="{FF2B5EF4-FFF2-40B4-BE49-F238E27FC236}">
                  <a16:creationId xmlns:a16="http://schemas.microsoft.com/office/drawing/2014/main" id="{66663525-DE74-142F-1A59-1C9238BB7BED}"/>
                </a:ext>
              </a:extLst>
            </p:cNvPr>
            <p:cNvSpPr/>
            <p:nvPr/>
          </p:nvSpPr>
          <p:spPr>
            <a:xfrm rot="5400000">
              <a:off x="8536091" y="4960630"/>
              <a:ext cx="293528" cy="284468"/>
            </a:xfrm>
            <a:prstGeom prst="rightArrow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5" name="Right Arrow 114">
              <a:extLst>
                <a:ext uri="{FF2B5EF4-FFF2-40B4-BE49-F238E27FC236}">
                  <a16:creationId xmlns:a16="http://schemas.microsoft.com/office/drawing/2014/main" id="{7754EB69-C56C-8547-BC70-CDFAE4AE0602}"/>
                </a:ext>
              </a:extLst>
            </p:cNvPr>
            <p:cNvSpPr/>
            <p:nvPr/>
          </p:nvSpPr>
          <p:spPr>
            <a:xfrm rot="16200000">
              <a:off x="8847947" y="4965654"/>
              <a:ext cx="293528" cy="284468"/>
            </a:xfrm>
            <a:prstGeom prst="rightArrow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8" name="Graphic 117" descr="Database outline">
              <a:extLst>
                <a:ext uri="{FF2B5EF4-FFF2-40B4-BE49-F238E27FC236}">
                  <a16:creationId xmlns:a16="http://schemas.microsoft.com/office/drawing/2014/main" id="{8E48C068-81CE-E3D7-6BD8-DCE8FBA58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8280197" y="5347359"/>
              <a:ext cx="1063647" cy="551971"/>
            </a:xfrm>
            <a:prstGeom prst="rect">
              <a:avLst/>
            </a:prstGeom>
          </p:spPr>
        </p:pic>
      </p:grpSp>
      <p:pic>
        <p:nvPicPr>
          <p:cNvPr id="119" name="Graphic 118" descr="Server outline">
            <a:extLst>
              <a:ext uri="{FF2B5EF4-FFF2-40B4-BE49-F238E27FC236}">
                <a16:creationId xmlns:a16="http://schemas.microsoft.com/office/drawing/2014/main" id="{FFE57967-785D-1A38-B2D8-A6E8C1A5139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126728" y="5623752"/>
            <a:ext cx="403972" cy="4039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F49A8D-60B3-2BC9-78F6-1873025A12D9}"/>
              </a:ext>
            </a:extLst>
          </p:cNvPr>
          <p:cNvSpPr txBox="1"/>
          <p:nvPr/>
        </p:nvSpPr>
        <p:spPr>
          <a:xfrm>
            <a:off x="7765773" y="4439946"/>
            <a:ext cx="1316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2"/>
                </a:solidFill>
              </a:rPr>
              <a:t>(HSDS)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F93334-3733-70CB-F8C7-84A1AC7052BF}"/>
              </a:ext>
            </a:extLst>
          </p:cNvPr>
          <p:cNvSpPr txBox="1"/>
          <p:nvPr/>
        </p:nvSpPr>
        <p:spPr>
          <a:xfrm>
            <a:off x="506893" y="4518520"/>
            <a:ext cx="3450336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shared storage NOT required anymore (local is enough)</a:t>
            </a:r>
          </a:p>
        </p:txBody>
      </p:sp>
    </p:spTree>
    <p:extLst>
      <p:ext uri="{BB962C8B-B14F-4D97-AF65-F5344CB8AC3E}">
        <p14:creationId xmlns:p14="http://schemas.microsoft.com/office/powerpoint/2010/main" val="370332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4A158C-A1FB-647A-BF68-51C9409582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HSDS at MAX IV synchrotron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6A93FE-DB91-E39A-9893-15929E42470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sv-SE"/>
              <a:t>2025-05-27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FF6D60-BBF9-8DAD-189A-C7BBF74670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0D0738-23DA-A745-9B84-DD183761B382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7" name="Title 11">
            <a:extLst>
              <a:ext uri="{FF2B5EF4-FFF2-40B4-BE49-F238E27FC236}">
                <a16:creationId xmlns:a16="http://schemas.microsoft.com/office/drawing/2014/main" id="{E3561E46-64B1-7B8C-633E-CCA903B93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618"/>
            <a:ext cx="9085521" cy="1325563"/>
          </a:xfrm>
        </p:spPr>
        <p:txBody>
          <a:bodyPr>
            <a:normAutofit/>
          </a:bodyPr>
          <a:lstStyle/>
          <a:p>
            <a:r>
              <a:rPr lang="en-GB" sz="3600" dirty="0"/>
              <a:t>Implementation</a:t>
            </a:r>
            <a:br>
              <a:rPr lang="en-GB" dirty="0"/>
            </a:br>
            <a:r>
              <a:rPr lang="en-GB" sz="2000" dirty="0"/>
              <a:t>DAQ applications with HSDS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B7D27C-3B37-9316-9BD2-5F067DFC9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0336" y="1443460"/>
            <a:ext cx="8343424" cy="4549373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A087060-C8CA-71AE-DC6C-666F4C97EDD9}"/>
              </a:ext>
            </a:extLst>
          </p:cNvPr>
          <p:cNvSpPr/>
          <p:nvPr/>
        </p:nvSpPr>
        <p:spPr>
          <a:xfrm>
            <a:off x="4996912" y="3062935"/>
            <a:ext cx="768096" cy="21945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F49B21-FF92-11E9-FA94-6BC8F8789EBD}"/>
              </a:ext>
            </a:extLst>
          </p:cNvPr>
          <p:cNvSpPr txBox="1"/>
          <p:nvPr/>
        </p:nvSpPr>
        <p:spPr>
          <a:xfrm>
            <a:off x="10316980" y="973849"/>
            <a:ext cx="1633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K8s - Rancher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4EB502-5A36-A95A-734C-BAF8E1B8C204}"/>
              </a:ext>
            </a:extLst>
          </p:cNvPr>
          <p:cNvSpPr txBox="1"/>
          <p:nvPr/>
        </p:nvSpPr>
        <p:spPr>
          <a:xfrm>
            <a:off x="587375" y="3913632"/>
            <a:ext cx="30708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simply deployment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custom image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based on </a:t>
            </a:r>
            <a:r>
              <a:rPr lang="en-GB" dirty="0" err="1"/>
              <a:t>conda</a:t>
            </a: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single pod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err="1"/>
              <a:t>posix</a:t>
            </a:r>
            <a:r>
              <a:rPr lang="en-GB" dirty="0"/>
              <a:t> storage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CEB7DDE-9D97-635C-1DF8-F18591712447}"/>
              </a:ext>
            </a:extLst>
          </p:cNvPr>
          <p:cNvCxnSpPr>
            <a:cxnSpLocks/>
          </p:cNvCxnSpPr>
          <p:nvPr/>
        </p:nvCxnSpPr>
        <p:spPr>
          <a:xfrm flipV="1">
            <a:off x="2840736" y="3282391"/>
            <a:ext cx="2156176" cy="9238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4957680-FDD9-A86E-DB7C-161B625BC0AD}"/>
              </a:ext>
            </a:extLst>
          </p:cNvPr>
          <p:cNvSpPr txBox="1"/>
          <p:nvPr/>
        </p:nvSpPr>
        <p:spPr>
          <a:xfrm>
            <a:off x="5635742" y="136525"/>
            <a:ext cx="4681237" cy="120032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k8s are not the requirement!</a:t>
            </a:r>
          </a:p>
          <a:p>
            <a:r>
              <a:rPr lang="en-GB" b="1" dirty="0">
                <a:solidFill>
                  <a:schemeClr val="bg1"/>
                </a:solidFill>
              </a:rPr>
              <a:t>HSDS with the </a:t>
            </a:r>
            <a:r>
              <a:rPr lang="en-GB" b="1" dirty="0" err="1">
                <a:solidFill>
                  <a:schemeClr val="bg1"/>
                </a:solidFill>
              </a:rPr>
              <a:t>posix</a:t>
            </a:r>
            <a:r>
              <a:rPr lang="en-GB" b="1" dirty="0">
                <a:solidFill>
                  <a:schemeClr val="bg1"/>
                </a:solidFill>
              </a:rPr>
              <a:t> backend can be run</a:t>
            </a:r>
            <a:br>
              <a:rPr lang="en-GB" b="1" dirty="0">
                <a:solidFill>
                  <a:schemeClr val="bg1"/>
                </a:solidFill>
              </a:rPr>
            </a:br>
            <a:r>
              <a:rPr lang="en-GB" b="1" dirty="0">
                <a:solidFill>
                  <a:schemeClr val="bg1"/>
                </a:solidFill>
              </a:rPr>
              <a:t>on desktop or HPC. Also h5py can be a backup solution. Both are used for development.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679548D2-4CD3-529A-21E2-9F57B4DA9C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3844" y="295649"/>
            <a:ext cx="643903" cy="62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30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57282-F90A-F424-02F0-BF37A4B24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ED3D43-3D20-DACC-4EED-0508CFF70B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HSDS at MAX IV synchrotron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0613AE-2DA0-573C-C31A-07A79E5AEE0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sv-SE"/>
              <a:t>2025-05-27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B47245-8962-A5E7-9B60-910D0C5DCD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0D0738-23DA-A745-9B84-DD183761B382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7" name="Title 11">
            <a:extLst>
              <a:ext uri="{FF2B5EF4-FFF2-40B4-BE49-F238E27FC236}">
                <a16:creationId xmlns:a16="http://schemas.microsoft.com/office/drawing/2014/main" id="{F8C2DD7C-B3E8-6D0A-82B6-D730AECFC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-5592"/>
            <a:ext cx="9085521" cy="1325563"/>
          </a:xfrm>
        </p:spPr>
        <p:txBody>
          <a:bodyPr>
            <a:normAutofit/>
          </a:bodyPr>
          <a:lstStyle/>
          <a:p>
            <a:r>
              <a:rPr lang="en-GB" sz="2800" dirty="0"/>
              <a:t>Example DAQ applications with HSDS:</a:t>
            </a:r>
            <a:br>
              <a:rPr lang="en-GB" sz="2800" dirty="0"/>
            </a:br>
            <a:r>
              <a:rPr lang="en-GB" sz="2000" dirty="0"/>
              <a:t>streaming tomography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DD22DA5-42A0-A871-A74B-F495AAD20EEB}"/>
              </a:ext>
            </a:extLst>
          </p:cNvPr>
          <p:cNvGrpSpPr/>
          <p:nvPr/>
        </p:nvGrpSpPr>
        <p:grpSpPr>
          <a:xfrm>
            <a:off x="545954" y="1752451"/>
            <a:ext cx="1241822" cy="730738"/>
            <a:chOff x="1415172" y="1755287"/>
            <a:chExt cx="1241822" cy="73073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A31695A-1B89-5A2E-AA7F-7752A1D89590}"/>
                </a:ext>
              </a:extLst>
            </p:cNvPr>
            <p:cNvSpPr txBox="1"/>
            <p:nvPr/>
          </p:nvSpPr>
          <p:spPr>
            <a:xfrm>
              <a:off x="1556409" y="1963738"/>
              <a:ext cx="9593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accent1"/>
                  </a:solidFill>
                </a:rPr>
                <a:t>camera</a:t>
              </a:r>
              <a:endParaRPr lang="en-SE" sz="1600" b="1" dirty="0">
                <a:solidFill>
                  <a:schemeClr val="accent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6A323EE-6F5A-B337-4721-9005EB82337F}"/>
                </a:ext>
              </a:extLst>
            </p:cNvPr>
            <p:cNvSpPr/>
            <p:nvPr/>
          </p:nvSpPr>
          <p:spPr>
            <a:xfrm>
              <a:off x="1415172" y="1755287"/>
              <a:ext cx="1241822" cy="730738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F957176-1A89-4B59-D854-558637A3CBB4}"/>
              </a:ext>
            </a:extLst>
          </p:cNvPr>
          <p:cNvGrpSpPr/>
          <p:nvPr/>
        </p:nvGrpSpPr>
        <p:grpSpPr>
          <a:xfrm>
            <a:off x="3783136" y="1710813"/>
            <a:ext cx="1451606" cy="849951"/>
            <a:chOff x="1382136" y="1818829"/>
            <a:chExt cx="963075" cy="534066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74A885B-F409-2D08-9776-8818387CD87A}"/>
                </a:ext>
              </a:extLst>
            </p:cNvPr>
            <p:cNvSpPr txBox="1"/>
            <p:nvPr/>
          </p:nvSpPr>
          <p:spPr>
            <a:xfrm>
              <a:off x="1382136" y="1900437"/>
              <a:ext cx="959347" cy="367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chemeClr val="accent1"/>
                  </a:solidFill>
                </a:rPr>
                <a:t>daq</a:t>
              </a:r>
              <a:r>
                <a:rPr lang="en-US" sz="1600" b="1" dirty="0">
                  <a:solidFill>
                    <a:schemeClr val="accent1"/>
                  </a:solidFill>
                </a:rPr>
                <a:t>-frame</a:t>
              </a:r>
              <a:br>
                <a:rPr lang="en-US" sz="1600" b="1" dirty="0">
                  <a:solidFill>
                    <a:schemeClr val="accent1"/>
                  </a:solidFill>
                </a:rPr>
              </a:br>
              <a:r>
                <a:rPr lang="en-US" sz="1600" b="1" dirty="0">
                  <a:solidFill>
                    <a:schemeClr val="accent1"/>
                  </a:solidFill>
                </a:rPr>
                <a:t>receiver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F125FAC-5177-9AC1-DB11-6F54F5D4ED4E}"/>
                </a:ext>
              </a:extLst>
            </p:cNvPr>
            <p:cNvSpPr/>
            <p:nvPr/>
          </p:nvSpPr>
          <p:spPr>
            <a:xfrm>
              <a:off x="1385863" y="1818829"/>
              <a:ext cx="959348" cy="534066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469A661-AFAE-770A-5113-5CC8B58A69D5}"/>
              </a:ext>
            </a:extLst>
          </p:cNvPr>
          <p:cNvGrpSpPr/>
          <p:nvPr/>
        </p:nvGrpSpPr>
        <p:grpSpPr>
          <a:xfrm>
            <a:off x="4122430" y="770876"/>
            <a:ext cx="2830498" cy="741933"/>
            <a:chOff x="4184540" y="418588"/>
            <a:chExt cx="2830498" cy="74193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7D5AE5A-B208-F471-9954-3DB4CAE253EE}"/>
                </a:ext>
              </a:extLst>
            </p:cNvPr>
            <p:cNvGrpSpPr/>
            <p:nvPr/>
          </p:nvGrpSpPr>
          <p:grpSpPr>
            <a:xfrm>
              <a:off x="4184540" y="418588"/>
              <a:ext cx="1871751" cy="741933"/>
              <a:chOff x="1415172" y="1892819"/>
              <a:chExt cx="1241822" cy="466193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B4A086F-75A3-7E9E-7DBF-D130B17C66EB}"/>
                  </a:ext>
                </a:extLst>
              </p:cNvPr>
              <p:cNvSpPr txBox="1"/>
              <p:nvPr/>
            </p:nvSpPr>
            <p:spPr>
              <a:xfrm>
                <a:off x="1577910" y="1922778"/>
                <a:ext cx="959347" cy="367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accent1"/>
                    </a:solidFill>
                  </a:rPr>
                  <a:t>camera-</a:t>
                </a:r>
                <a:br>
                  <a:rPr lang="en-US" sz="1600" b="1" dirty="0">
                    <a:solidFill>
                      <a:schemeClr val="accent1"/>
                    </a:solidFill>
                  </a:rPr>
                </a:br>
                <a:r>
                  <a:rPr lang="en-US" sz="1600" b="1" dirty="0" err="1">
                    <a:solidFill>
                      <a:schemeClr val="accent1"/>
                    </a:solidFill>
                  </a:rPr>
                  <a:t>daq</a:t>
                </a:r>
                <a:r>
                  <a:rPr lang="en-US" sz="1600" b="1" dirty="0">
                    <a:solidFill>
                      <a:schemeClr val="accent1"/>
                    </a:solidFill>
                  </a:rPr>
                  <a:t>-controller</a:t>
                </a: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6C732082-81C1-2AE7-EA21-74573D692A79}"/>
                  </a:ext>
                </a:extLst>
              </p:cNvPr>
              <p:cNvSpPr/>
              <p:nvPr/>
            </p:nvSpPr>
            <p:spPr>
              <a:xfrm>
                <a:off x="1415172" y="1892819"/>
                <a:ext cx="1241822" cy="466193"/>
              </a:xfrm>
              <a:prstGeom prst="ellipse">
                <a:avLst/>
              </a:prstGeom>
              <a:noFill/>
              <a:ln>
                <a:solidFill>
                  <a:schemeClr val="accent5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B4B1A4C-294F-E931-3878-3BAB7D7887CE}"/>
                </a:ext>
              </a:extLst>
            </p:cNvPr>
            <p:cNvSpPr txBox="1"/>
            <p:nvPr/>
          </p:nvSpPr>
          <p:spPr>
            <a:xfrm>
              <a:off x="5833752" y="565847"/>
              <a:ext cx="7881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https</a:t>
              </a:r>
            </a:p>
          </p:txBody>
        </p:sp>
        <p:pic>
          <p:nvPicPr>
            <p:cNvPr id="21" name="Picture 4" descr="tango-controls - YouTube">
              <a:extLst>
                <a:ext uri="{FF2B5EF4-FFF2-40B4-BE49-F238E27FC236}">
                  <a16:creationId xmlns:a16="http://schemas.microsoft.com/office/drawing/2014/main" id="{A693BE38-27F8-74D6-D0B7-385D305D09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4106" y="455047"/>
              <a:ext cx="590932" cy="5909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6049CB4-3201-7984-8377-995E991FBA5D}"/>
              </a:ext>
            </a:extLst>
          </p:cNvPr>
          <p:cNvGrpSpPr/>
          <p:nvPr/>
        </p:nvGrpSpPr>
        <p:grpSpPr>
          <a:xfrm>
            <a:off x="447181" y="2890610"/>
            <a:ext cx="1563829" cy="830998"/>
            <a:chOff x="1559829" y="1846001"/>
            <a:chExt cx="1563829" cy="830998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1A379C5-804F-DC9F-F791-4539F0A7E905}"/>
                </a:ext>
              </a:extLst>
            </p:cNvPr>
            <p:cNvSpPr txBox="1"/>
            <p:nvPr/>
          </p:nvSpPr>
          <p:spPr>
            <a:xfrm>
              <a:off x="1656426" y="1979570"/>
              <a:ext cx="13667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accent1"/>
                  </a:solidFill>
                </a:rPr>
                <a:t>motor enc. + </a:t>
              </a:r>
              <a:r>
                <a:rPr lang="en-US" sz="1600" b="1" dirty="0" err="1">
                  <a:solidFill>
                    <a:schemeClr val="accent1"/>
                  </a:solidFill>
                </a:rPr>
                <a:t>Pandabox</a:t>
              </a:r>
              <a:endParaRPr lang="en-SE" sz="1600" b="1" dirty="0">
                <a:solidFill>
                  <a:schemeClr val="accent1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C3CCC31-179C-36CB-8ABE-D55A902E2CB3}"/>
                </a:ext>
              </a:extLst>
            </p:cNvPr>
            <p:cNvSpPr/>
            <p:nvPr/>
          </p:nvSpPr>
          <p:spPr>
            <a:xfrm>
              <a:off x="1559829" y="1846001"/>
              <a:ext cx="1563829" cy="830998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9044773-8A24-E745-01B3-22CA861F5254}"/>
              </a:ext>
            </a:extLst>
          </p:cNvPr>
          <p:cNvGrpSpPr/>
          <p:nvPr/>
        </p:nvGrpSpPr>
        <p:grpSpPr>
          <a:xfrm>
            <a:off x="3437158" y="2896986"/>
            <a:ext cx="1871751" cy="849951"/>
            <a:chOff x="2711362" y="2672334"/>
            <a:chExt cx="1871751" cy="849951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248A3EB-0137-578F-BBDB-FDFCBA906522}"/>
                </a:ext>
              </a:extLst>
            </p:cNvPr>
            <p:cNvSpPr txBox="1"/>
            <p:nvPr/>
          </p:nvSpPr>
          <p:spPr>
            <a:xfrm>
              <a:off x="2823193" y="2832518"/>
              <a:ext cx="16480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accent1"/>
                  </a:solidFill>
                </a:rPr>
                <a:t>PCAP (rot. angle) receive</a:t>
              </a:r>
              <a:r>
                <a:rPr lang="en-US" sz="1600" dirty="0">
                  <a:solidFill>
                    <a:schemeClr val="accent1"/>
                  </a:solidFill>
                </a:rPr>
                <a:t>r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E6DBC85-D622-4E1F-895B-270A31FFCEDA}"/>
                </a:ext>
              </a:extLst>
            </p:cNvPr>
            <p:cNvSpPr/>
            <p:nvPr/>
          </p:nvSpPr>
          <p:spPr>
            <a:xfrm>
              <a:off x="2711362" y="2672334"/>
              <a:ext cx="1871751" cy="849951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37F739A-7675-DC0C-9264-7C044F7DD1A6}"/>
              </a:ext>
            </a:extLst>
          </p:cNvPr>
          <p:cNvGrpSpPr/>
          <p:nvPr/>
        </p:nvGrpSpPr>
        <p:grpSpPr>
          <a:xfrm>
            <a:off x="2045871" y="1309216"/>
            <a:ext cx="1539116" cy="1243343"/>
            <a:chOff x="2074134" y="1047636"/>
            <a:chExt cx="1539116" cy="12433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5BC678DF-2189-1E5F-A716-2318344D370A}"/>
                </a:ext>
              </a:extLst>
            </p:cNvPr>
            <p:cNvGrpSpPr/>
            <p:nvPr/>
          </p:nvGrpSpPr>
          <p:grpSpPr>
            <a:xfrm>
              <a:off x="2074134" y="1509128"/>
              <a:ext cx="1511419" cy="781851"/>
              <a:chOff x="1415172" y="1908135"/>
              <a:chExt cx="1002758" cy="428539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8B656FE-B227-2A06-7C1C-1517949D121C}"/>
                  </a:ext>
                </a:extLst>
              </p:cNvPr>
              <p:cNvSpPr txBox="1"/>
              <p:nvPr/>
            </p:nvSpPr>
            <p:spPr>
              <a:xfrm>
                <a:off x="1557198" y="1956162"/>
                <a:ext cx="785688" cy="3205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err="1">
                    <a:solidFill>
                      <a:schemeClr val="accent1"/>
                    </a:solidFill>
                  </a:rPr>
                  <a:t>dcu</a:t>
                </a:r>
                <a:r>
                  <a:rPr lang="en-US" sz="1600" b="1" dirty="0">
                    <a:solidFill>
                      <a:schemeClr val="accent1"/>
                    </a:solidFill>
                  </a:rPr>
                  <a:t>-frame-grabber</a:t>
                </a:r>
                <a:endParaRPr lang="en-SE" sz="16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CF5089E6-9801-6FA3-1B70-CB07F998EB4E}"/>
                  </a:ext>
                </a:extLst>
              </p:cNvPr>
              <p:cNvSpPr/>
              <p:nvPr/>
            </p:nvSpPr>
            <p:spPr>
              <a:xfrm>
                <a:off x="1415172" y="1908135"/>
                <a:ext cx="1002758" cy="428539"/>
              </a:xfrm>
              <a:prstGeom prst="ellipse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32" name="Picture 4" descr="tango-controls - YouTube">
              <a:extLst>
                <a:ext uri="{FF2B5EF4-FFF2-40B4-BE49-F238E27FC236}">
                  <a16:creationId xmlns:a16="http://schemas.microsoft.com/office/drawing/2014/main" id="{6BD75856-6CD6-372F-84D9-43201C4020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2318" y="1047636"/>
              <a:ext cx="590932" cy="5909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E2C746D-760E-FF7D-3CE3-B911FCF8880D}"/>
              </a:ext>
            </a:extLst>
          </p:cNvPr>
          <p:cNvGrpSpPr/>
          <p:nvPr/>
        </p:nvGrpSpPr>
        <p:grpSpPr>
          <a:xfrm>
            <a:off x="5643067" y="1696237"/>
            <a:ext cx="1619988" cy="849951"/>
            <a:chOff x="1385862" y="1818829"/>
            <a:chExt cx="1074789" cy="534066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AF56976-ED20-CF20-5FFA-7124F820284C}"/>
                </a:ext>
              </a:extLst>
            </p:cNvPr>
            <p:cNvSpPr txBox="1"/>
            <p:nvPr/>
          </p:nvSpPr>
          <p:spPr>
            <a:xfrm>
              <a:off x="1443583" y="1883509"/>
              <a:ext cx="959347" cy="367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accent1"/>
                  </a:solidFill>
                </a:rPr>
                <a:t>camera</a:t>
              </a:r>
              <a:br>
                <a:rPr lang="en-US" sz="1600" b="1" dirty="0">
                  <a:solidFill>
                    <a:schemeClr val="accent1"/>
                  </a:solidFill>
                </a:rPr>
              </a:br>
              <a:r>
                <a:rPr lang="en-US" sz="1600" b="1" dirty="0" err="1">
                  <a:solidFill>
                    <a:schemeClr val="accent1"/>
                  </a:solidFill>
                </a:rPr>
                <a:t>ingester</a:t>
              </a:r>
              <a:endParaRPr lang="en-US" sz="1600" b="1" dirty="0">
                <a:solidFill>
                  <a:schemeClr val="accent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2BE3000-F028-2359-B486-9614927558D0}"/>
                </a:ext>
              </a:extLst>
            </p:cNvPr>
            <p:cNvSpPr/>
            <p:nvPr/>
          </p:nvSpPr>
          <p:spPr>
            <a:xfrm>
              <a:off x="1385862" y="1818829"/>
              <a:ext cx="1074789" cy="534066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90A296F-1529-1FBD-0F96-BE87A005012A}"/>
              </a:ext>
            </a:extLst>
          </p:cNvPr>
          <p:cNvGrpSpPr/>
          <p:nvPr/>
        </p:nvGrpSpPr>
        <p:grpSpPr>
          <a:xfrm>
            <a:off x="7589791" y="1927977"/>
            <a:ext cx="1445986" cy="464261"/>
            <a:chOff x="1385862" y="1834071"/>
            <a:chExt cx="959347" cy="291718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DADAED8-1C40-8B98-37AC-64C0BE8E30E9}"/>
                </a:ext>
              </a:extLst>
            </p:cNvPr>
            <p:cNvSpPr txBox="1"/>
            <p:nvPr/>
          </p:nvSpPr>
          <p:spPr>
            <a:xfrm>
              <a:off x="1385862" y="1876324"/>
              <a:ext cx="959347" cy="212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accent1"/>
                  </a:solidFill>
                </a:rPr>
                <a:t>worker-0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31728D8-BA09-E639-1DCF-AB9F29E7A0AE}"/>
                </a:ext>
              </a:extLst>
            </p:cNvPr>
            <p:cNvSpPr/>
            <p:nvPr/>
          </p:nvSpPr>
          <p:spPr>
            <a:xfrm>
              <a:off x="1385862" y="1834071"/>
              <a:ext cx="959347" cy="291718"/>
            </a:xfrm>
            <a:prstGeom prst="ellipse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8690764-0477-540C-FA07-2F1667E10DC4}"/>
              </a:ext>
            </a:extLst>
          </p:cNvPr>
          <p:cNvGrpSpPr/>
          <p:nvPr/>
        </p:nvGrpSpPr>
        <p:grpSpPr>
          <a:xfrm>
            <a:off x="5585560" y="2905160"/>
            <a:ext cx="1619988" cy="849951"/>
            <a:chOff x="1385862" y="1818829"/>
            <a:chExt cx="1074789" cy="534066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D9A4CEE-CF04-F84A-6EF6-E011E51652EE}"/>
                </a:ext>
              </a:extLst>
            </p:cNvPr>
            <p:cNvSpPr txBox="1"/>
            <p:nvPr/>
          </p:nvSpPr>
          <p:spPr>
            <a:xfrm>
              <a:off x="1443583" y="1883509"/>
              <a:ext cx="959347" cy="367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accent1"/>
                  </a:solidFill>
                </a:rPr>
                <a:t>PCAP</a:t>
              </a:r>
              <a:br>
                <a:rPr lang="en-US" sz="1600" b="1" dirty="0">
                  <a:solidFill>
                    <a:schemeClr val="accent1"/>
                  </a:solidFill>
                </a:rPr>
              </a:br>
              <a:r>
                <a:rPr lang="en-US" sz="1600" b="1" dirty="0" err="1">
                  <a:solidFill>
                    <a:schemeClr val="accent1"/>
                  </a:solidFill>
                </a:rPr>
                <a:t>ingester</a:t>
              </a:r>
              <a:endParaRPr lang="en-US" sz="1600" b="1" dirty="0">
                <a:solidFill>
                  <a:schemeClr val="accent1"/>
                </a:solidFill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D5B4391-B27B-E67B-4BB5-41F63D995A27}"/>
                </a:ext>
              </a:extLst>
            </p:cNvPr>
            <p:cNvSpPr/>
            <p:nvPr/>
          </p:nvSpPr>
          <p:spPr>
            <a:xfrm>
              <a:off x="1385862" y="1818829"/>
              <a:ext cx="1074789" cy="534066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08E5C2B-4AD4-C191-AA99-E4B5C2D887E1}"/>
              </a:ext>
            </a:extLst>
          </p:cNvPr>
          <p:cNvGrpSpPr/>
          <p:nvPr/>
        </p:nvGrpSpPr>
        <p:grpSpPr>
          <a:xfrm>
            <a:off x="7589791" y="2509113"/>
            <a:ext cx="1445986" cy="464261"/>
            <a:chOff x="1385862" y="1834071"/>
            <a:chExt cx="959347" cy="291718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6EC158E-ECFA-111A-B88E-DBCE6D6A6007}"/>
                </a:ext>
              </a:extLst>
            </p:cNvPr>
            <p:cNvSpPr txBox="1"/>
            <p:nvPr/>
          </p:nvSpPr>
          <p:spPr>
            <a:xfrm>
              <a:off x="1385862" y="1876324"/>
              <a:ext cx="959347" cy="212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accent1"/>
                  </a:solidFill>
                </a:rPr>
                <a:t>worker-1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11308BA-EAA6-1661-E8B5-9AD245B86F9F}"/>
                </a:ext>
              </a:extLst>
            </p:cNvPr>
            <p:cNvSpPr/>
            <p:nvPr/>
          </p:nvSpPr>
          <p:spPr>
            <a:xfrm>
              <a:off x="1385862" y="1834071"/>
              <a:ext cx="959347" cy="291718"/>
            </a:xfrm>
            <a:prstGeom prst="ellipse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A0CC166-BAA9-903F-6A16-6B1DB723F867}"/>
              </a:ext>
            </a:extLst>
          </p:cNvPr>
          <p:cNvGrpSpPr/>
          <p:nvPr/>
        </p:nvGrpSpPr>
        <p:grpSpPr>
          <a:xfrm>
            <a:off x="7571949" y="3044326"/>
            <a:ext cx="1445986" cy="464261"/>
            <a:chOff x="1385862" y="1834071"/>
            <a:chExt cx="959347" cy="291718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1DE3DEA-AED8-2CDD-4E72-B7FD9BD3E8BA}"/>
                </a:ext>
              </a:extLst>
            </p:cNvPr>
            <p:cNvSpPr txBox="1"/>
            <p:nvPr/>
          </p:nvSpPr>
          <p:spPr>
            <a:xfrm>
              <a:off x="1385862" y="1876324"/>
              <a:ext cx="959347" cy="212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accent1"/>
                  </a:solidFill>
                </a:rPr>
                <a:t>worker-2</a:t>
              </a: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9DBB68EA-3A89-418B-59ED-D736D402548C}"/>
                </a:ext>
              </a:extLst>
            </p:cNvPr>
            <p:cNvSpPr/>
            <p:nvPr/>
          </p:nvSpPr>
          <p:spPr>
            <a:xfrm>
              <a:off x="1385862" y="1834071"/>
              <a:ext cx="959347" cy="291718"/>
            </a:xfrm>
            <a:prstGeom prst="ellipse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F6BF659-9047-9F90-F272-074DB09FA103}"/>
              </a:ext>
            </a:extLst>
          </p:cNvPr>
          <p:cNvGrpSpPr/>
          <p:nvPr/>
        </p:nvGrpSpPr>
        <p:grpSpPr>
          <a:xfrm>
            <a:off x="9262742" y="2210890"/>
            <a:ext cx="1123223" cy="464260"/>
            <a:chOff x="1385861" y="1954733"/>
            <a:chExt cx="745208" cy="291717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26D8651-6786-270A-CA64-5A5CD08FFE1C}"/>
                </a:ext>
              </a:extLst>
            </p:cNvPr>
            <p:cNvSpPr txBox="1"/>
            <p:nvPr/>
          </p:nvSpPr>
          <p:spPr>
            <a:xfrm>
              <a:off x="1385861" y="1978518"/>
              <a:ext cx="745207" cy="212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chemeClr val="accent1"/>
                  </a:solidFill>
                </a:rPr>
                <a:t>stomo</a:t>
              </a:r>
              <a:endParaRPr lang="en-US" sz="1600" b="1" dirty="0">
                <a:solidFill>
                  <a:schemeClr val="accent1"/>
                </a:solidFill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9AEDE91D-5160-0DA4-F068-F27C2DEE0C96}"/>
                </a:ext>
              </a:extLst>
            </p:cNvPr>
            <p:cNvSpPr/>
            <p:nvPr/>
          </p:nvSpPr>
          <p:spPr>
            <a:xfrm>
              <a:off x="1385862" y="1954733"/>
              <a:ext cx="745207" cy="291717"/>
            </a:xfrm>
            <a:prstGeom prst="ellipse">
              <a:avLst/>
            </a:pr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10C0CAE-1E64-7268-B2CC-2576BDBBB2C5}"/>
              </a:ext>
            </a:extLst>
          </p:cNvPr>
          <p:cNvGrpSpPr/>
          <p:nvPr/>
        </p:nvGrpSpPr>
        <p:grpSpPr>
          <a:xfrm>
            <a:off x="700752" y="4606095"/>
            <a:ext cx="2814670" cy="741933"/>
            <a:chOff x="3241621" y="418588"/>
            <a:chExt cx="2814670" cy="741933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3A6642D0-5655-1298-D6EF-9EE9B083D95A}"/>
                </a:ext>
              </a:extLst>
            </p:cNvPr>
            <p:cNvGrpSpPr/>
            <p:nvPr/>
          </p:nvGrpSpPr>
          <p:grpSpPr>
            <a:xfrm>
              <a:off x="4184540" y="418588"/>
              <a:ext cx="1871751" cy="741933"/>
              <a:chOff x="1415172" y="1892819"/>
              <a:chExt cx="1241822" cy="466193"/>
            </a:xfrm>
          </p:grpSpPr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AF0AB84-0B31-97F3-069A-963446A1B2A1}"/>
                  </a:ext>
                </a:extLst>
              </p:cNvPr>
              <p:cNvSpPr txBox="1"/>
              <p:nvPr/>
            </p:nvSpPr>
            <p:spPr>
              <a:xfrm>
                <a:off x="1556564" y="1933826"/>
                <a:ext cx="959347" cy="367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accent1"/>
                    </a:solidFill>
                  </a:rPr>
                  <a:t>PCAP-</a:t>
                </a:r>
                <a:br>
                  <a:rPr lang="en-US" sz="1600" b="1" dirty="0">
                    <a:solidFill>
                      <a:schemeClr val="accent1"/>
                    </a:solidFill>
                  </a:rPr>
                </a:br>
                <a:r>
                  <a:rPr lang="en-US" sz="1600" b="1" dirty="0" err="1">
                    <a:solidFill>
                      <a:schemeClr val="accent1"/>
                    </a:solidFill>
                  </a:rPr>
                  <a:t>daq</a:t>
                </a:r>
                <a:r>
                  <a:rPr lang="en-US" sz="1600" b="1" dirty="0">
                    <a:solidFill>
                      <a:schemeClr val="accent1"/>
                    </a:solidFill>
                  </a:rPr>
                  <a:t>-controller</a:t>
                </a: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177514D2-AA08-FB9D-BE21-7BBA07C7D56B}"/>
                  </a:ext>
                </a:extLst>
              </p:cNvPr>
              <p:cNvSpPr/>
              <p:nvPr/>
            </p:nvSpPr>
            <p:spPr>
              <a:xfrm>
                <a:off x="1415172" y="1892819"/>
                <a:ext cx="1241822" cy="466193"/>
              </a:xfrm>
              <a:prstGeom prst="ellipse">
                <a:avLst/>
              </a:prstGeom>
              <a:noFill/>
              <a:ln>
                <a:solidFill>
                  <a:schemeClr val="accent5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FEF0B07-74BF-5F96-D685-CDFFDEB89C9C}"/>
                </a:ext>
              </a:extLst>
            </p:cNvPr>
            <p:cNvSpPr txBox="1"/>
            <p:nvPr/>
          </p:nvSpPr>
          <p:spPr>
            <a:xfrm>
              <a:off x="3691677" y="565847"/>
              <a:ext cx="7881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https</a:t>
              </a:r>
            </a:p>
          </p:txBody>
        </p:sp>
        <p:pic>
          <p:nvPicPr>
            <p:cNvPr id="56" name="Picture 4" descr="tango-controls - YouTube">
              <a:extLst>
                <a:ext uri="{FF2B5EF4-FFF2-40B4-BE49-F238E27FC236}">
                  <a16:creationId xmlns:a16="http://schemas.microsoft.com/office/drawing/2014/main" id="{44397D87-B54E-E5E8-528E-C8C3E6C387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1621" y="494088"/>
              <a:ext cx="590932" cy="5909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D3EF05CE-5C09-EAA2-BBE7-786A7C9C7524}"/>
              </a:ext>
            </a:extLst>
          </p:cNvPr>
          <p:cNvGrpSpPr/>
          <p:nvPr/>
        </p:nvGrpSpPr>
        <p:grpSpPr>
          <a:xfrm>
            <a:off x="7347708" y="798314"/>
            <a:ext cx="2830498" cy="741933"/>
            <a:chOff x="4184540" y="418588"/>
            <a:chExt cx="2830498" cy="741933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63E06E64-81F6-FE6F-7D9B-48074C9A1EBF}"/>
                </a:ext>
              </a:extLst>
            </p:cNvPr>
            <p:cNvGrpSpPr/>
            <p:nvPr/>
          </p:nvGrpSpPr>
          <p:grpSpPr>
            <a:xfrm>
              <a:off x="4184540" y="418588"/>
              <a:ext cx="1871751" cy="741933"/>
              <a:chOff x="1415172" y="1892819"/>
              <a:chExt cx="1241822" cy="466193"/>
            </a:xfrm>
          </p:grpSpPr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896C408E-8A11-FBC1-69E9-A62106FFFF32}"/>
                  </a:ext>
                </a:extLst>
              </p:cNvPr>
              <p:cNvSpPr txBox="1"/>
              <p:nvPr/>
            </p:nvSpPr>
            <p:spPr>
              <a:xfrm>
                <a:off x="1563945" y="1940031"/>
                <a:ext cx="959347" cy="367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accent1"/>
                    </a:solidFill>
                  </a:rPr>
                  <a:t>pipeline-controller</a:t>
                </a: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AB60C617-A6E0-0BC5-A8C2-19576BCA83D7}"/>
                  </a:ext>
                </a:extLst>
              </p:cNvPr>
              <p:cNvSpPr/>
              <p:nvPr/>
            </p:nvSpPr>
            <p:spPr>
              <a:xfrm>
                <a:off x="1415172" y="1892819"/>
                <a:ext cx="1241822" cy="466193"/>
              </a:xfrm>
              <a:prstGeom prst="ellipse">
                <a:avLst/>
              </a:prstGeom>
              <a:noFill/>
              <a:ln>
                <a:solidFill>
                  <a:schemeClr val="accent5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8B1E224-B6F4-D67B-324F-071AD362C97D}"/>
                </a:ext>
              </a:extLst>
            </p:cNvPr>
            <p:cNvSpPr txBox="1"/>
            <p:nvPr/>
          </p:nvSpPr>
          <p:spPr>
            <a:xfrm>
              <a:off x="5833752" y="565847"/>
              <a:ext cx="7881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https</a:t>
              </a:r>
            </a:p>
          </p:txBody>
        </p:sp>
        <p:pic>
          <p:nvPicPr>
            <p:cNvPr id="62" name="Picture 4" descr="tango-controls - YouTube">
              <a:extLst>
                <a:ext uri="{FF2B5EF4-FFF2-40B4-BE49-F238E27FC236}">
                  <a16:creationId xmlns:a16="http://schemas.microsoft.com/office/drawing/2014/main" id="{92FE657C-0AC6-79AC-A4D7-99B6F8DECF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4106" y="455047"/>
              <a:ext cx="590932" cy="5909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43A78A1-DDB1-9E87-BA7A-8627C5094830}"/>
              </a:ext>
            </a:extLst>
          </p:cNvPr>
          <p:cNvGrpSpPr/>
          <p:nvPr/>
        </p:nvGrpSpPr>
        <p:grpSpPr>
          <a:xfrm>
            <a:off x="9273023" y="3079346"/>
            <a:ext cx="1112940" cy="464261"/>
            <a:chOff x="1385862" y="1834071"/>
            <a:chExt cx="738386" cy="291718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0F1E870-52FF-6D66-C5D4-B8CD91A1FAC6}"/>
                </a:ext>
              </a:extLst>
            </p:cNvPr>
            <p:cNvSpPr txBox="1"/>
            <p:nvPr/>
          </p:nvSpPr>
          <p:spPr>
            <a:xfrm>
              <a:off x="1385862" y="1876324"/>
              <a:ext cx="708891" cy="212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accent1"/>
                  </a:solidFill>
                </a:rPr>
                <a:t>HSDS</a:t>
              </a: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57BCD115-301C-A7E3-CAD8-403D37350190}"/>
                </a:ext>
              </a:extLst>
            </p:cNvPr>
            <p:cNvSpPr/>
            <p:nvPr/>
          </p:nvSpPr>
          <p:spPr>
            <a:xfrm>
              <a:off x="1385862" y="1834071"/>
              <a:ext cx="738386" cy="291718"/>
            </a:xfrm>
            <a:prstGeom prst="ellipse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61EDD38E-CC0E-D6AE-E249-A6FEC7165770}"/>
              </a:ext>
            </a:extLst>
          </p:cNvPr>
          <p:cNvSpPr txBox="1"/>
          <p:nvPr/>
        </p:nvSpPr>
        <p:spPr>
          <a:xfrm>
            <a:off x="10178206" y="2388113"/>
            <a:ext cx="788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https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09581CB-C021-2322-3B34-BC5F041700E1}"/>
              </a:ext>
            </a:extLst>
          </p:cNvPr>
          <p:cNvGrpSpPr/>
          <p:nvPr/>
        </p:nvGrpSpPr>
        <p:grpSpPr>
          <a:xfrm>
            <a:off x="10537232" y="629037"/>
            <a:ext cx="1240350" cy="1783942"/>
            <a:chOff x="10574152" y="336429"/>
            <a:chExt cx="1240350" cy="1783942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077A626F-D470-209C-3FDD-9128EDF25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10306266" y="732775"/>
              <a:ext cx="1776122" cy="999069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AD6F97F-057D-6B60-C912-F59866543C89}"/>
                </a:ext>
              </a:extLst>
            </p:cNvPr>
            <p:cNvSpPr txBox="1"/>
            <p:nvPr/>
          </p:nvSpPr>
          <p:spPr>
            <a:xfrm>
              <a:off x="10574152" y="336429"/>
              <a:ext cx="12403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accent2"/>
                  </a:solidFill>
                </a:rPr>
                <a:t>live- viewer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325604B-B630-5B79-C355-43D316181FAE}"/>
              </a:ext>
            </a:extLst>
          </p:cNvPr>
          <p:cNvGrpSpPr/>
          <p:nvPr/>
        </p:nvGrpSpPr>
        <p:grpSpPr>
          <a:xfrm>
            <a:off x="10890415" y="2605152"/>
            <a:ext cx="903195" cy="823335"/>
            <a:chOff x="11001648" y="2336246"/>
            <a:chExt cx="903195" cy="823335"/>
          </a:xfrm>
        </p:grpSpPr>
        <p:pic>
          <p:nvPicPr>
            <p:cNvPr id="73" name="Picture 72" descr="A logo with orange circles and grey dots&#10;&#10;Description automatically generated">
              <a:extLst>
                <a:ext uri="{FF2B5EF4-FFF2-40B4-BE49-F238E27FC236}">
                  <a16:creationId xmlns:a16="http://schemas.microsoft.com/office/drawing/2014/main" id="{9F3CC519-5FBF-5809-B872-9DFB6A2EF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01648" y="2336246"/>
              <a:ext cx="560089" cy="649194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BB279CD-F4FD-6F67-6195-60AE0A5E0AA1}"/>
                </a:ext>
              </a:extLst>
            </p:cNvPr>
            <p:cNvSpPr txBox="1"/>
            <p:nvPr/>
          </p:nvSpPr>
          <p:spPr>
            <a:xfrm>
              <a:off x="11116662" y="2821027"/>
              <a:ext cx="7881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accent2"/>
                  </a:solidFill>
                </a:rPr>
                <a:t>client</a:t>
              </a:r>
            </a:p>
          </p:txBody>
        </p:sp>
      </p:grp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0D0279C6-B858-308F-D952-9F0E78F1386C}"/>
              </a:ext>
            </a:extLst>
          </p:cNvPr>
          <p:cNvSpPr/>
          <p:nvPr/>
        </p:nvSpPr>
        <p:spPr>
          <a:xfrm>
            <a:off x="4055214" y="4891017"/>
            <a:ext cx="1567595" cy="471487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image-file</a:t>
            </a:r>
          </a:p>
        </p:txBody>
      </p:sp>
      <p:sp>
        <p:nvSpPr>
          <p:cNvPr id="76" name="Rounded Rectangle 75">
            <a:extLst>
              <a:ext uri="{FF2B5EF4-FFF2-40B4-BE49-F238E27FC236}">
                <a16:creationId xmlns:a16="http://schemas.microsoft.com/office/drawing/2014/main" id="{DFA3DD2B-A227-FF45-E7E6-AE8FA90D9D92}"/>
              </a:ext>
            </a:extLst>
          </p:cNvPr>
          <p:cNvSpPr/>
          <p:nvPr/>
        </p:nvSpPr>
        <p:spPr>
          <a:xfrm>
            <a:off x="3289521" y="5454303"/>
            <a:ext cx="2427417" cy="678629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dirty="0">
                <a:solidFill>
                  <a:schemeClr val="tx1"/>
                </a:solidFill>
              </a:rPr>
              <a:t>sardana recorder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motor positions</a:t>
            </a:r>
          </a:p>
        </p:txBody>
      </p:sp>
      <p:sp>
        <p:nvSpPr>
          <p:cNvPr id="77" name="Rounded Rectangle 76">
            <a:extLst>
              <a:ext uri="{FF2B5EF4-FFF2-40B4-BE49-F238E27FC236}">
                <a16:creationId xmlns:a16="http://schemas.microsoft.com/office/drawing/2014/main" id="{4CE71128-8E91-F326-ABF2-B801F012682E}"/>
              </a:ext>
            </a:extLst>
          </p:cNvPr>
          <p:cNvSpPr/>
          <p:nvPr/>
        </p:nvSpPr>
        <p:spPr>
          <a:xfrm>
            <a:off x="6223764" y="5216375"/>
            <a:ext cx="1929631" cy="471487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HDF5 - </a:t>
            </a:r>
            <a:r>
              <a:rPr lang="en-GB" dirty="0" err="1">
                <a:solidFill>
                  <a:schemeClr val="tx1"/>
                </a:solidFill>
              </a:rPr>
              <a:t>DXchange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485C0E3B-CC87-2A1C-D5EE-CE7CDEBD4144}"/>
              </a:ext>
            </a:extLst>
          </p:cNvPr>
          <p:cNvCxnSpPr>
            <a:cxnSpLocks/>
          </p:cNvCxnSpPr>
          <p:nvPr/>
        </p:nvCxnSpPr>
        <p:spPr>
          <a:xfrm>
            <a:off x="1802064" y="2117820"/>
            <a:ext cx="237208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76F8488D-940C-BEAB-026B-FA47920DBDF5}"/>
              </a:ext>
            </a:extLst>
          </p:cNvPr>
          <p:cNvCxnSpPr>
            <a:cxnSpLocks/>
          </p:cNvCxnSpPr>
          <p:nvPr/>
        </p:nvCxnSpPr>
        <p:spPr>
          <a:xfrm>
            <a:off x="3557290" y="2160108"/>
            <a:ext cx="237208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E42D1569-6A90-A1D8-74DC-7A609C8ECEC8}"/>
              </a:ext>
            </a:extLst>
          </p:cNvPr>
          <p:cNvCxnSpPr>
            <a:cxnSpLocks/>
            <a:endCxn id="37" idx="2"/>
          </p:cNvCxnSpPr>
          <p:nvPr/>
        </p:nvCxnSpPr>
        <p:spPr>
          <a:xfrm flipV="1">
            <a:off x="5229123" y="2121213"/>
            <a:ext cx="413944" cy="782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9BB0942F-CA37-4ACA-BCF2-BA408C62AC8E}"/>
              </a:ext>
            </a:extLst>
          </p:cNvPr>
          <p:cNvCxnSpPr>
            <a:cxnSpLocks/>
            <a:stCxn id="37" idx="6"/>
            <a:endCxn id="40" idx="2"/>
          </p:cNvCxnSpPr>
          <p:nvPr/>
        </p:nvCxnSpPr>
        <p:spPr>
          <a:xfrm>
            <a:off x="7263055" y="2121213"/>
            <a:ext cx="326736" cy="38895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C29948B4-0FF0-E8E7-C6C3-C4EC84A99588}"/>
              </a:ext>
            </a:extLst>
          </p:cNvPr>
          <p:cNvCxnSpPr>
            <a:cxnSpLocks/>
            <a:stCxn id="37" idx="6"/>
            <a:endCxn id="46" idx="2"/>
          </p:cNvCxnSpPr>
          <p:nvPr/>
        </p:nvCxnSpPr>
        <p:spPr>
          <a:xfrm>
            <a:off x="7263055" y="2121213"/>
            <a:ext cx="326736" cy="620031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B36C0EAF-E7C0-2F7F-8CAD-3028B4F58C85}"/>
              </a:ext>
            </a:extLst>
          </p:cNvPr>
          <p:cNvCxnSpPr>
            <a:cxnSpLocks/>
            <a:stCxn id="37" idx="6"/>
            <a:endCxn id="49" idx="2"/>
          </p:cNvCxnSpPr>
          <p:nvPr/>
        </p:nvCxnSpPr>
        <p:spPr>
          <a:xfrm>
            <a:off x="7263055" y="2121213"/>
            <a:ext cx="308894" cy="1155244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26A36F03-64AB-3FA1-2E51-513D35CF13BF}"/>
              </a:ext>
            </a:extLst>
          </p:cNvPr>
          <p:cNvSpPr txBox="1"/>
          <p:nvPr/>
        </p:nvSpPr>
        <p:spPr>
          <a:xfrm>
            <a:off x="9869691" y="2814130"/>
            <a:ext cx="788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https</a:t>
            </a: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149387A6-3D8D-5B01-FDA3-31435A9C225D}"/>
              </a:ext>
            </a:extLst>
          </p:cNvPr>
          <p:cNvCxnSpPr>
            <a:cxnSpLocks/>
            <a:endCxn id="29" idx="2"/>
          </p:cNvCxnSpPr>
          <p:nvPr/>
        </p:nvCxnSpPr>
        <p:spPr>
          <a:xfrm>
            <a:off x="2011010" y="3311476"/>
            <a:ext cx="1426148" cy="10486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22DF4CF8-1A51-1565-BAB8-8C0BAECB0D80}"/>
              </a:ext>
            </a:extLst>
          </p:cNvPr>
          <p:cNvCxnSpPr>
            <a:cxnSpLocks/>
            <a:stCxn id="29" idx="6"/>
            <a:endCxn id="43" idx="2"/>
          </p:cNvCxnSpPr>
          <p:nvPr/>
        </p:nvCxnSpPr>
        <p:spPr>
          <a:xfrm>
            <a:off x="5308909" y="3321962"/>
            <a:ext cx="276651" cy="8174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CBF928D7-6113-DEA9-6403-50232B3B3191}"/>
              </a:ext>
            </a:extLst>
          </p:cNvPr>
          <p:cNvCxnSpPr>
            <a:cxnSpLocks/>
            <a:endCxn id="49" idx="2"/>
          </p:cNvCxnSpPr>
          <p:nvPr/>
        </p:nvCxnSpPr>
        <p:spPr>
          <a:xfrm flipV="1">
            <a:off x="7209382" y="3276457"/>
            <a:ext cx="362567" cy="36237"/>
          </a:xfrm>
          <a:prstGeom prst="straightConnector1">
            <a:avLst/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B0DFC399-92C1-B689-3673-DE66DBF4485A}"/>
              </a:ext>
            </a:extLst>
          </p:cNvPr>
          <p:cNvCxnSpPr>
            <a:cxnSpLocks/>
            <a:endCxn id="46" idx="2"/>
          </p:cNvCxnSpPr>
          <p:nvPr/>
        </p:nvCxnSpPr>
        <p:spPr>
          <a:xfrm flipV="1">
            <a:off x="7211692" y="2741244"/>
            <a:ext cx="378099" cy="585077"/>
          </a:xfrm>
          <a:prstGeom prst="straightConnector1">
            <a:avLst/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D64F51C1-1D21-85D5-6DE8-06CEA5345CD8}"/>
              </a:ext>
            </a:extLst>
          </p:cNvPr>
          <p:cNvCxnSpPr>
            <a:cxnSpLocks/>
            <a:endCxn id="39" idx="1"/>
          </p:cNvCxnSpPr>
          <p:nvPr/>
        </p:nvCxnSpPr>
        <p:spPr>
          <a:xfrm flipV="1">
            <a:off x="7201615" y="2164498"/>
            <a:ext cx="388176" cy="1152219"/>
          </a:xfrm>
          <a:prstGeom prst="straightConnector1">
            <a:avLst/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3524D8BE-9B40-8DC6-7BF0-45A58B0AC00B}"/>
              </a:ext>
            </a:extLst>
          </p:cNvPr>
          <p:cNvCxnSpPr>
            <a:cxnSpLocks/>
            <a:stCxn id="40" idx="6"/>
            <a:endCxn id="52" idx="2"/>
          </p:cNvCxnSpPr>
          <p:nvPr/>
        </p:nvCxnSpPr>
        <p:spPr>
          <a:xfrm>
            <a:off x="9035777" y="2160108"/>
            <a:ext cx="226967" cy="282912"/>
          </a:xfrm>
          <a:prstGeom prst="straightConnector1">
            <a:avLst/>
          </a:prstGeom>
          <a:ln w="1905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AA50B128-B272-35B6-C6A7-A1BF23006619}"/>
              </a:ext>
            </a:extLst>
          </p:cNvPr>
          <p:cNvCxnSpPr>
            <a:cxnSpLocks/>
            <a:stCxn id="46" idx="6"/>
            <a:endCxn id="51" idx="1"/>
          </p:cNvCxnSpPr>
          <p:nvPr/>
        </p:nvCxnSpPr>
        <p:spPr>
          <a:xfrm flipV="1">
            <a:off x="9035777" y="2418020"/>
            <a:ext cx="226965" cy="323224"/>
          </a:xfrm>
          <a:prstGeom prst="straightConnector1">
            <a:avLst/>
          </a:prstGeom>
          <a:ln w="1905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EA322892-FA14-3902-551F-DED04CFF4E5A}"/>
              </a:ext>
            </a:extLst>
          </p:cNvPr>
          <p:cNvCxnSpPr>
            <a:cxnSpLocks/>
            <a:stCxn id="48" idx="3"/>
            <a:endCxn id="51" idx="1"/>
          </p:cNvCxnSpPr>
          <p:nvPr/>
        </p:nvCxnSpPr>
        <p:spPr>
          <a:xfrm flipV="1">
            <a:off x="9017935" y="2418020"/>
            <a:ext cx="244807" cy="862827"/>
          </a:xfrm>
          <a:prstGeom prst="straightConnector1">
            <a:avLst/>
          </a:prstGeom>
          <a:ln w="1905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E73A0210-AB80-2170-BEF6-E2F1D719B71B}"/>
              </a:ext>
            </a:extLst>
          </p:cNvPr>
          <p:cNvCxnSpPr>
            <a:cxnSpLocks/>
            <a:stCxn id="52" idx="4"/>
            <a:endCxn id="67" idx="0"/>
          </p:cNvCxnSpPr>
          <p:nvPr/>
        </p:nvCxnSpPr>
        <p:spPr>
          <a:xfrm>
            <a:off x="9824355" y="2675150"/>
            <a:ext cx="5138" cy="404196"/>
          </a:xfrm>
          <a:prstGeom prst="straightConnector1">
            <a:avLst/>
          </a:prstGeom>
          <a:ln w="1905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ounded Rectangle 93">
            <a:extLst>
              <a:ext uri="{FF2B5EF4-FFF2-40B4-BE49-F238E27FC236}">
                <a16:creationId xmlns:a16="http://schemas.microsoft.com/office/drawing/2014/main" id="{214CA6DF-709E-51CF-60AE-D07E05AE4B43}"/>
              </a:ext>
            </a:extLst>
          </p:cNvPr>
          <p:cNvSpPr/>
          <p:nvPr/>
        </p:nvSpPr>
        <p:spPr>
          <a:xfrm>
            <a:off x="9055120" y="5207144"/>
            <a:ext cx="1567595" cy="471487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hdf5-file</a:t>
            </a:r>
          </a:p>
        </p:txBody>
      </p: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F015A450-881F-7195-31F1-3F490547F34C}"/>
              </a:ext>
            </a:extLst>
          </p:cNvPr>
          <p:cNvCxnSpPr>
            <a:cxnSpLocks/>
          </p:cNvCxnSpPr>
          <p:nvPr/>
        </p:nvCxnSpPr>
        <p:spPr>
          <a:xfrm flipH="1">
            <a:off x="5182593" y="2301797"/>
            <a:ext cx="7258" cy="2589220"/>
          </a:xfrm>
          <a:prstGeom prst="straightConnector1">
            <a:avLst/>
          </a:prstGeom>
          <a:ln w="19050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E7904F2E-7CC4-E616-D468-B50D0726D50A}"/>
              </a:ext>
            </a:extLst>
          </p:cNvPr>
          <p:cNvCxnSpPr>
            <a:cxnSpLocks/>
          </p:cNvCxnSpPr>
          <p:nvPr/>
        </p:nvCxnSpPr>
        <p:spPr>
          <a:xfrm>
            <a:off x="3715720" y="3641945"/>
            <a:ext cx="0" cy="1800942"/>
          </a:xfrm>
          <a:prstGeom prst="straightConnector1">
            <a:avLst/>
          </a:prstGeom>
          <a:ln w="19050">
            <a:solidFill>
              <a:srgbClr val="7030A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94085B42-E4CB-CE61-5EB2-A40BFCFDCD13}"/>
              </a:ext>
            </a:extLst>
          </p:cNvPr>
          <p:cNvCxnSpPr>
            <a:cxnSpLocks/>
            <a:stCxn id="75" idx="3"/>
            <a:endCxn id="77" idx="1"/>
          </p:cNvCxnSpPr>
          <p:nvPr/>
        </p:nvCxnSpPr>
        <p:spPr>
          <a:xfrm>
            <a:off x="5622809" y="5126761"/>
            <a:ext cx="600955" cy="325358"/>
          </a:xfrm>
          <a:prstGeom prst="straightConnector1">
            <a:avLst/>
          </a:prstGeom>
          <a:ln w="19050">
            <a:solidFill>
              <a:schemeClr val="accent3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DFC533BD-92F9-A9D0-2E04-3AE1946E0606}"/>
              </a:ext>
            </a:extLst>
          </p:cNvPr>
          <p:cNvCxnSpPr>
            <a:cxnSpLocks/>
            <a:endCxn id="77" idx="1"/>
          </p:cNvCxnSpPr>
          <p:nvPr/>
        </p:nvCxnSpPr>
        <p:spPr>
          <a:xfrm flipV="1">
            <a:off x="5715732" y="5452119"/>
            <a:ext cx="508032" cy="359244"/>
          </a:xfrm>
          <a:prstGeom prst="straightConnector1">
            <a:avLst/>
          </a:prstGeom>
          <a:ln w="19050">
            <a:solidFill>
              <a:schemeClr val="accent3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5C0C1C64-8D3D-3802-8DC5-84C1A2A76681}"/>
              </a:ext>
            </a:extLst>
          </p:cNvPr>
          <p:cNvCxnSpPr>
            <a:cxnSpLocks/>
          </p:cNvCxnSpPr>
          <p:nvPr/>
        </p:nvCxnSpPr>
        <p:spPr>
          <a:xfrm flipV="1">
            <a:off x="10513921" y="1908607"/>
            <a:ext cx="103341" cy="544509"/>
          </a:xfrm>
          <a:prstGeom prst="straightConnector1">
            <a:avLst/>
          </a:prstGeom>
          <a:ln w="1905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59242D53-2C2C-995F-ADE9-7B606B09478D}"/>
              </a:ext>
            </a:extLst>
          </p:cNvPr>
          <p:cNvCxnSpPr>
            <a:cxnSpLocks/>
          </p:cNvCxnSpPr>
          <p:nvPr/>
        </p:nvCxnSpPr>
        <p:spPr>
          <a:xfrm>
            <a:off x="10584108" y="2711929"/>
            <a:ext cx="255038" cy="193231"/>
          </a:xfrm>
          <a:prstGeom prst="straightConnector1">
            <a:avLst/>
          </a:prstGeom>
          <a:ln w="1905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ABEBA061-0BF1-91EA-7CA6-FA3FD873E592}"/>
              </a:ext>
            </a:extLst>
          </p:cNvPr>
          <p:cNvGrpSpPr/>
          <p:nvPr/>
        </p:nvGrpSpPr>
        <p:grpSpPr>
          <a:xfrm>
            <a:off x="9499830" y="3538759"/>
            <a:ext cx="945972" cy="1663537"/>
            <a:chOff x="10186125" y="3564283"/>
            <a:chExt cx="945972" cy="1663537"/>
          </a:xfrm>
        </p:grpSpPr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CAB0FA1A-2A2F-1C64-F08B-04DEB32CC8B5}"/>
                </a:ext>
              </a:extLst>
            </p:cNvPr>
            <p:cNvCxnSpPr>
              <a:cxnSpLocks/>
              <a:stCxn id="67" idx="4"/>
              <a:endCxn id="94" idx="0"/>
            </p:cNvCxnSpPr>
            <p:nvPr/>
          </p:nvCxnSpPr>
          <p:spPr>
            <a:xfrm>
              <a:off x="10186125" y="3564283"/>
              <a:ext cx="9425" cy="1663537"/>
            </a:xfrm>
            <a:prstGeom prst="straightConnector1">
              <a:avLst/>
            </a:prstGeom>
            <a:ln w="19050">
              <a:solidFill>
                <a:schemeClr val="accent3">
                  <a:lumMod val="50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53BE4AEE-8C23-57E8-0BDF-6975A2BFCE4B}"/>
                </a:ext>
              </a:extLst>
            </p:cNvPr>
            <p:cNvSpPr txBox="1"/>
            <p:nvPr/>
          </p:nvSpPr>
          <p:spPr>
            <a:xfrm>
              <a:off x="10213426" y="4493035"/>
              <a:ext cx="9186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chemeClr val="accent2"/>
                  </a:solidFill>
                </a:rPr>
                <a:t>on explicit “</a:t>
              </a:r>
              <a:r>
                <a:rPr lang="en-GB" sz="1200" dirty="0" err="1">
                  <a:solidFill>
                    <a:schemeClr val="accent2"/>
                  </a:solidFill>
                </a:rPr>
                <a:t>hsget</a:t>
              </a:r>
              <a:r>
                <a:rPr lang="en-GB" sz="1200" dirty="0">
                  <a:solidFill>
                    <a:schemeClr val="accent2"/>
                  </a:solidFill>
                </a:rPr>
                <a:t>”</a:t>
              </a:r>
            </a:p>
          </p:txBody>
        </p:sp>
      </p:grpSp>
      <p:sp>
        <p:nvSpPr>
          <p:cNvPr id="104" name="Right Brace 103">
            <a:extLst>
              <a:ext uri="{FF2B5EF4-FFF2-40B4-BE49-F238E27FC236}">
                <a16:creationId xmlns:a16="http://schemas.microsoft.com/office/drawing/2014/main" id="{71694D05-7FD2-EB11-0365-DC18E0D42730}"/>
              </a:ext>
            </a:extLst>
          </p:cNvPr>
          <p:cNvSpPr/>
          <p:nvPr/>
        </p:nvSpPr>
        <p:spPr>
          <a:xfrm rot="5400000">
            <a:off x="1813471" y="2553652"/>
            <a:ext cx="389868" cy="2968703"/>
          </a:xfrm>
          <a:prstGeom prst="rightBrace">
            <a:avLst>
              <a:gd name="adj1" fmla="val 8333"/>
              <a:gd name="adj2" fmla="val 49610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84691B83-5D3E-A635-8B43-9C4541AE8F14}"/>
              </a:ext>
            </a:extLst>
          </p:cNvPr>
          <p:cNvSpPr txBox="1"/>
          <p:nvPr/>
        </p:nvSpPr>
        <p:spPr>
          <a:xfrm>
            <a:off x="1416362" y="4249796"/>
            <a:ext cx="11840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beamline</a:t>
            </a:r>
          </a:p>
        </p:txBody>
      </p:sp>
      <p:sp>
        <p:nvSpPr>
          <p:cNvPr id="106" name="Right Brace 105">
            <a:extLst>
              <a:ext uri="{FF2B5EF4-FFF2-40B4-BE49-F238E27FC236}">
                <a16:creationId xmlns:a16="http://schemas.microsoft.com/office/drawing/2014/main" id="{4C36463B-775E-3B62-B8DB-CCBF541AD984}"/>
              </a:ext>
            </a:extLst>
          </p:cNvPr>
          <p:cNvSpPr/>
          <p:nvPr/>
        </p:nvSpPr>
        <p:spPr>
          <a:xfrm rot="5400000">
            <a:off x="4314702" y="3114912"/>
            <a:ext cx="412322" cy="1871751"/>
          </a:xfrm>
          <a:prstGeom prst="rightBrace">
            <a:avLst>
              <a:gd name="adj1" fmla="val 8333"/>
              <a:gd name="adj2" fmla="val 49610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C1A17BB9-3779-ABBD-1802-8DC52298770D}"/>
              </a:ext>
            </a:extLst>
          </p:cNvPr>
          <p:cNvSpPr txBox="1"/>
          <p:nvPr/>
        </p:nvSpPr>
        <p:spPr>
          <a:xfrm>
            <a:off x="3906628" y="4282293"/>
            <a:ext cx="11840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basic-DAQ</a:t>
            </a:r>
          </a:p>
        </p:txBody>
      </p:sp>
      <p:sp>
        <p:nvSpPr>
          <p:cNvPr id="108" name="Right Brace 107">
            <a:extLst>
              <a:ext uri="{FF2B5EF4-FFF2-40B4-BE49-F238E27FC236}">
                <a16:creationId xmlns:a16="http://schemas.microsoft.com/office/drawing/2014/main" id="{E1023A55-FE7C-3150-1C9C-56DB58E29A14}"/>
              </a:ext>
            </a:extLst>
          </p:cNvPr>
          <p:cNvSpPr/>
          <p:nvPr/>
        </p:nvSpPr>
        <p:spPr>
          <a:xfrm rot="5400000">
            <a:off x="7091511" y="2355869"/>
            <a:ext cx="437666" cy="3415181"/>
          </a:xfrm>
          <a:prstGeom prst="rightBrace">
            <a:avLst>
              <a:gd name="adj1" fmla="val 8333"/>
              <a:gd name="adj2" fmla="val 49610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3A0171B6-BB4C-38C5-5D06-5A5D88E546D2}"/>
              </a:ext>
            </a:extLst>
          </p:cNvPr>
          <p:cNvSpPr txBox="1"/>
          <p:nvPr/>
        </p:nvSpPr>
        <p:spPr>
          <a:xfrm>
            <a:off x="6469063" y="4256949"/>
            <a:ext cx="17788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DAQ-</a:t>
            </a:r>
            <a:r>
              <a:rPr lang="en-GB" sz="1200" dirty="0" err="1"/>
              <a:t>dranspose</a:t>
            </a:r>
            <a:r>
              <a:rPr lang="en-GB" sz="1200" dirty="0"/>
              <a:t>-pipeline</a:t>
            </a:r>
          </a:p>
        </p:txBody>
      </p:sp>
      <p:sp>
        <p:nvSpPr>
          <p:cNvPr id="110" name="Right Brace 109">
            <a:extLst>
              <a:ext uri="{FF2B5EF4-FFF2-40B4-BE49-F238E27FC236}">
                <a16:creationId xmlns:a16="http://schemas.microsoft.com/office/drawing/2014/main" id="{656855BA-A7A9-9186-B181-8D0EF81A4AC5}"/>
              </a:ext>
            </a:extLst>
          </p:cNvPr>
          <p:cNvSpPr/>
          <p:nvPr/>
        </p:nvSpPr>
        <p:spPr>
          <a:xfrm rot="5400000">
            <a:off x="9683842" y="3419719"/>
            <a:ext cx="402996" cy="1257161"/>
          </a:xfrm>
          <a:prstGeom prst="rightBrace">
            <a:avLst>
              <a:gd name="adj1" fmla="val 8333"/>
              <a:gd name="adj2" fmla="val 49610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DEEE030A-9B8E-2C06-9A7C-96A0737CC940}"/>
              </a:ext>
            </a:extLst>
          </p:cNvPr>
          <p:cNvCxnSpPr/>
          <p:nvPr/>
        </p:nvCxnSpPr>
        <p:spPr>
          <a:xfrm flipV="1">
            <a:off x="3289521" y="3843069"/>
            <a:ext cx="617107" cy="763026"/>
          </a:xfrm>
          <a:prstGeom prst="straightConnector1">
            <a:avLst/>
          </a:prstGeom>
          <a:ln w="12700">
            <a:solidFill>
              <a:srgbClr val="FFC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8C2137A7-B12F-5D84-2FA5-5DF212D50ACD}"/>
              </a:ext>
            </a:extLst>
          </p:cNvPr>
          <p:cNvCxnSpPr>
            <a:cxnSpLocks/>
          </p:cNvCxnSpPr>
          <p:nvPr/>
        </p:nvCxnSpPr>
        <p:spPr>
          <a:xfrm flipH="1">
            <a:off x="4859269" y="1516685"/>
            <a:ext cx="141086" cy="225592"/>
          </a:xfrm>
          <a:prstGeom prst="straightConnector1">
            <a:avLst/>
          </a:prstGeom>
          <a:ln w="12700">
            <a:solidFill>
              <a:srgbClr val="FFC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ADBF01CB-54DE-2254-554C-9B2CBCEC5FB0}"/>
              </a:ext>
            </a:extLst>
          </p:cNvPr>
          <p:cNvCxnSpPr>
            <a:cxnSpLocks/>
          </p:cNvCxnSpPr>
          <p:nvPr/>
        </p:nvCxnSpPr>
        <p:spPr>
          <a:xfrm flipH="1">
            <a:off x="7390624" y="1394875"/>
            <a:ext cx="47374" cy="101918"/>
          </a:xfrm>
          <a:prstGeom prst="straightConnector1">
            <a:avLst/>
          </a:prstGeom>
          <a:ln w="12700">
            <a:solidFill>
              <a:srgbClr val="FFC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Right Brace 114">
            <a:extLst>
              <a:ext uri="{FF2B5EF4-FFF2-40B4-BE49-F238E27FC236}">
                <a16:creationId xmlns:a16="http://schemas.microsoft.com/office/drawing/2014/main" id="{79541D81-BF0E-2325-54B6-2B72ADC81B71}"/>
              </a:ext>
            </a:extLst>
          </p:cNvPr>
          <p:cNvSpPr/>
          <p:nvPr/>
        </p:nvSpPr>
        <p:spPr>
          <a:xfrm rot="16200000">
            <a:off x="7326786" y="-201163"/>
            <a:ext cx="181432" cy="3600494"/>
          </a:xfrm>
          <a:prstGeom prst="rightBrace">
            <a:avLst>
              <a:gd name="adj1" fmla="val 8333"/>
              <a:gd name="adj2" fmla="val 48932"/>
            </a:avLst>
          </a:prstGeom>
          <a:ln w="127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D596C19D-8BB5-FAA9-740B-D199E03BC07D}"/>
              </a:ext>
            </a:extLst>
          </p:cNvPr>
          <p:cNvSpPr txBox="1"/>
          <p:nvPr/>
        </p:nvSpPr>
        <p:spPr>
          <a:xfrm>
            <a:off x="5182593" y="1799173"/>
            <a:ext cx="500946" cy="27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00B050"/>
                </a:solidFill>
              </a:rPr>
              <a:t>ZMQ</a:t>
            </a:r>
          </a:p>
        </p:txBody>
      </p:sp>
      <p:pic>
        <p:nvPicPr>
          <p:cNvPr id="117" name="Graphic 116">
            <a:extLst>
              <a:ext uri="{FF2B5EF4-FFF2-40B4-BE49-F238E27FC236}">
                <a16:creationId xmlns:a16="http://schemas.microsoft.com/office/drawing/2014/main" id="{857C5D41-47DE-A151-81C7-2CDD44903B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26382" y="3828707"/>
            <a:ext cx="441267" cy="428242"/>
          </a:xfrm>
          <a:prstGeom prst="rect">
            <a:avLst/>
          </a:prstGeom>
        </p:spPr>
      </p:pic>
      <p:pic>
        <p:nvPicPr>
          <p:cNvPr id="118" name="Graphic 117">
            <a:extLst>
              <a:ext uri="{FF2B5EF4-FFF2-40B4-BE49-F238E27FC236}">
                <a16:creationId xmlns:a16="http://schemas.microsoft.com/office/drawing/2014/main" id="{B58D191F-067A-D4A9-59B5-9355873704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45611" y="3854051"/>
            <a:ext cx="441267" cy="428242"/>
          </a:xfrm>
          <a:prstGeom prst="rect">
            <a:avLst/>
          </a:prstGeom>
        </p:spPr>
      </p:pic>
      <p:pic>
        <p:nvPicPr>
          <p:cNvPr id="119" name="Graphic 118">
            <a:extLst>
              <a:ext uri="{FF2B5EF4-FFF2-40B4-BE49-F238E27FC236}">
                <a16:creationId xmlns:a16="http://schemas.microsoft.com/office/drawing/2014/main" id="{0A9AEEDC-3AFC-9CF4-81B3-5018391AE2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42792" y="3819024"/>
            <a:ext cx="441267" cy="428242"/>
          </a:xfrm>
          <a:prstGeom prst="rect">
            <a:avLst/>
          </a:prstGeom>
        </p:spPr>
      </p:pic>
      <p:pic>
        <p:nvPicPr>
          <p:cNvPr id="120" name="Picture 4" descr="tango-controls - YouTube">
            <a:extLst>
              <a:ext uri="{FF2B5EF4-FFF2-40B4-BE49-F238E27FC236}">
                <a16:creationId xmlns:a16="http://schemas.microsoft.com/office/drawing/2014/main" id="{6048E369-45D4-7AF4-C00D-1D5AE3A6C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428" y="5515897"/>
            <a:ext cx="590932" cy="59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36428280-0BF8-0E5E-3FDC-88BC99586F80}"/>
              </a:ext>
            </a:extLst>
          </p:cNvPr>
          <p:cNvCxnSpPr>
            <a:cxnSpLocks/>
          </p:cNvCxnSpPr>
          <p:nvPr/>
        </p:nvCxnSpPr>
        <p:spPr>
          <a:xfrm flipV="1">
            <a:off x="10436442" y="2984466"/>
            <a:ext cx="366821" cy="281779"/>
          </a:xfrm>
          <a:prstGeom prst="straightConnector1">
            <a:avLst/>
          </a:prstGeom>
          <a:ln w="1905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6438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theme/theme1.xml><?xml version="1.0" encoding="utf-8"?>
<a:theme xmlns:a="http://schemas.openxmlformats.org/drawingml/2006/main" name="MAX IV">
  <a:themeElements>
    <a:clrScheme name="MAX IV ny">
      <a:dk1>
        <a:srgbClr val="001427"/>
      </a:dk1>
      <a:lt1>
        <a:srgbClr val="FFFFFF"/>
      </a:lt1>
      <a:dk2>
        <a:srgbClr val="00570C"/>
      </a:dk2>
      <a:lt2>
        <a:srgbClr val="FB8C00"/>
      </a:lt2>
      <a:accent1>
        <a:srgbClr val="767171"/>
      </a:accent1>
      <a:accent2>
        <a:srgbClr val="595555"/>
      </a:accent2>
      <a:accent3>
        <a:srgbClr val="AEAAAA"/>
      </a:accent3>
      <a:accent4>
        <a:srgbClr val="00570C"/>
      </a:accent4>
      <a:accent5>
        <a:srgbClr val="F6B222"/>
      </a:accent5>
      <a:accent6>
        <a:srgbClr val="C8C3C3"/>
      </a:accent6>
      <a:hlink>
        <a:srgbClr val="0000FF"/>
      </a:hlink>
      <a:folHlink>
        <a:srgbClr val="8100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C25D9496-0C07-C149-A085-A1539AA6F9C5}" vid="{185B1806-A017-D843-9D7C-1EBDC96D3961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AXIV_Desc xmlns="af7b11fe-7b68-436c-90b0-54f97b02b031" xsi:nil="true"/>
    <Publishable xmlns="af7b11fe-7b68-436c-90b0-54f97b02b031">true</Publishable>
    <TaxCatchAll xmlns="af7b11fe-7b68-436c-90b0-54f97b02b031"/>
    <dd2d42672e664ebb976656b339e88335 xmlns="af7b11fe-7b68-436c-90b0-54f97b02b031">
      <Terms xmlns="http://schemas.microsoft.com/office/infopath/2007/PartnerControls"/>
    </dd2d42672e664ebb976656b339e88335>
    <_dlc_DocId xmlns="af7b11fe-7b68-436c-90b0-54f97b02b031">MKVHM7KCYWXU-1058460105-50</_dlc_DocId>
    <_dlc_DocIdUrl xmlns="af7b11fe-7b68-436c-90b0-54f97b02b031">
      <Url>https://sharepoint.lu.se/sites/maxiv_maxivse/_layouts/15/DocIdRedir.aspx?ID=MKVHM7KCYWXU-1058460105-50</Url>
      <Description>MKVHM7KCYWXU-1058460105-50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8C8A1373EE1745A7B31132D53BC18C" ma:contentTypeVersion="6" ma:contentTypeDescription="Create a new document." ma:contentTypeScope="" ma:versionID="6f462aef4fbf6c429677a285f94c028c">
  <xsd:schema xmlns:xsd="http://www.w3.org/2001/XMLSchema" xmlns:xs="http://www.w3.org/2001/XMLSchema" xmlns:p="http://schemas.microsoft.com/office/2006/metadata/properties" xmlns:ns2="af7b11fe-7b68-436c-90b0-54f97b02b031" targetNamespace="http://schemas.microsoft.com/office/2006/metadata/properties" ma:root="true" ma:fieldsID="6db84590651bcd5d241dd7ced5d0ef38" ns2:_="">
    <xsd:import namespace="af7b11fe-7b68-436c-90b0-54f97b02b031"/>
    <xsd:element name="properties">
      <xsd:complexType>
        <xsd:sequence>
          <xsd:element name="documentManagement">
            <xsd:complexType>
              <xsd:all>
                <xsd:element ref="ns2:dd2d42672e664ebb976656b339e88335" minOccurs="0"/>
                <xsd:element ref="ns2:TaxCatchAll" minOccurs="0"/>
                <xsd:element ref="ns2:Publishable" minOccurs="0"/>
                <xsd:element ref="ns2:MAXIV_Desc" minOccurs="0"/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7b11fe-7b68-436c-90b0-54f97b02b031" elementFormDefault="qualified">
    <xsd:import namespace="http://schemas.microsoft.com/office/2006/documentManagement/types"/>
    <xsd:import namespace="http://schemas.microsoft.com/office/infopath/2007/PartnerControls"/>
    <xsd:element name="dd2d42672e664ebb976656b339e88335" ma:index="9" nillable="true" ma:taxonomy="true" ma:internalName="dd2d42672e664ebb976656b339e88335" ma:taxonomyFieldName="Tags" ma:displayName="Tags" ma:fieldId="{dd2d4267-2e66-4ebb-9766-56b339e88335}" ma:taxonomyMulti="true" ma:sspId="a9415ddb-cc98-4572-851a-d5d8cf0f0d2f" ma:termSetId="4f3916f9-4920-49be-afb9-8c6beb5c8d41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6fdcf9f9-0677-46e4-8cdc-b271fc04d31f}" ma:internalName="TaxCatchAll" ma:showField="CatchAllData" ma:web="af7b11fe-7b68-436c-90b0-54f97b02b03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able" ma:index="11" nillable="true" ma:displayName="Publishable" ma:internalName="Publishable">
      <xsd:simpleType>
        <xsd:restriction base="dms:Boolean"/>
      </xsd:simpleType>
    </xsd:element>
    <xsd:element name="MAXIV_Desc" ma:index="12" nillable="true" ma:displayName="Description" ma:internalName="MAXIV_Desc">
      <xsd:simpleType>
        <xsd:restriction base="dms:Note">
          <xsd:maxLength value="255"/>
        </xsd:restriction>
      </xsd:simpleType>
    </xsd:element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14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6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E15B256-3DB8-4808-ADCC-A64053C0EC59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2748E198-29D6-4919-960D-AB46316E0B98}">
  <ds:schemaRefs>
    <ds:schemaRef ds:uri="http://schemas.microsoft.com/office/2006/metadata/properties"/>
    <ds:schemaRef ds:uri="http://schemas.microsoft.com/office/infopath/2007/PartnerControls"/>
    <ds:schemaRef ds:uri="af7b11fe-7b68-436c-90b0-54f97b02b031"/>
  </ds:schemaRefs>
</ds:datastoreItem>
</file>

<file path=customXml/itemProps3.xml><?xml version="1.0" encoding="utf-8"?>
<ds:datastoreItem xmlns:ds="http://schemas.openxmlformats.org/officeDocument/2006/customXml" ds:itemID="{3F60D1C6-50C5-4E5F-B294-B94BD33FC753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48D2D9CF-9DD2-4BD7-82AB-660EC703FB3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f7b11fe-7b68-436c-90b0-54f97b02b0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MAX IV</Template>
  <TotalTime>2698</TotalTime>
  <Words>784</Words>
  <Application>Microsoft Macintosh PowerPoint</Application>
  <PresentationFormat>Widescreen</PresentationFormat>
  <Paragraphs>172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Open Sans Light</vt:lpstr>
      <vt:lpstr>MAX IV</vt:lpstr>
      <vt:lpstr>Innovative Data Acquisition Solutions with HSDS at MAX IV Synchrotron Felix Engelmann, Jason Brudvik, Michele Cascella, Zdenek Matej MAX IV Laboratory, Lund University</vt:lpstr>
      <vt:lpstr>MAX IV synchrotron distributed data processing and visualisation</vt:lpstr>
      <vt:lpstr>Timeline HDF5 at MAX IV synchrotron</vt:lpstr>
      <vt:lpstr>Data acquisition classical and ”live” data processing</vt:lpstr>
      <vt:lpstr>dranspose A constrained map-reduce live analysis pipeline for fast experimental feedback</vt:lpstr>
      <vt:lpstr>dranspose A constrained map-reduce live analysis pipeline for fast experimental feedback</vt:lpstr>
      <vt:lpstr>Data acquisition with HSDS</vt:lpstr>
      <vt:lpstr>Implementation DAQ applications with HSDS</vt:lpstr>
      <vt:lpstr>Example DAQ applications with HSDS: streaming tomography</vt:lpstr>
      <vt:lpstr>DAQ applications with HSDS Leveraging HDF5 sw ecosystem</vt:lpstr>
      <vt:lpstr>Data acquisition with in-memory HSDS API</vt:lpstr>
      <vt:lpstr>dranspose.helpers.h5dict.router read-only in-memory python dictionary exposed as HSDS-like API</vt:lpstr>
      <vt:lpstr>Summary Recent trends in DAQ with HSDS at MAX IV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Zdenek Matej</dc:creator>
  <cp:keywords/>
  <dc:description/>
  <cp:lastModifiedBy>Zdenek Matej</cp:lastModifiedBy>
  <cp:revision>19</cp:revision>
  <dcterms:created xsi:type="dcterms:W3CDTF">2025-05-25T07:28:10Z</dcterms:created>
  <dcterms:modified xsi:type="dcterms:W3CDTF">2025-05-27T05:28:07Z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0x0101006A8C8A1373EE1745A7B31132D53BC18C</vt:lpwstr>
  </property>
  <property fmtid="{D5CDD505-2E9C-101B-9397-08002B2CF9AE}" pid="3" name="Tags">
    <vt:lpwstr/>
  </property>
  <property fmtid="{D5CDD505-2E9C-101B-9397-08002B2CF9AE}" pid="4" name="_dlc_DocIdItemGuid">
    <vt:lpwstr>2891936c-481b-4d45-a441-f3caaa71aa9d</vt:lpwstr>
  </property>
</Properties>
</file>