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sldIdLst>
    <p:sldId id="271" r:id="rId5"/>
    <p:sldId id="272" r:id="rId6"/>
    <p:sldId id="268" r:id="rId7"/>
    <p:sldId id="270" r:id="rId8"/>
    <p:sldId id="445" r:id="rId9"/>
    <p:sldId id="444" r:id="rId10"/>
    <p:sldId id="273" r:id="rId11"/>
    <p:sldId id="435" r:id="rId12"/>
    <p:sldId id="446" r:id="rId13"/>
    <p:sldId id="447" r:id="rId14"/>
    <p:sldId id="448" r:id="rId15"/>
    <p:sldId id="449" r:id="rId16"/>
    <p:sldId id="450" r:id="rId17"/>
    <p:sldId id="451" r:id="rId18"/>
    <p:sldId id="257" r:id="rId19"/>
    <p:sldId id="258" r:id="rId20"/>
    <p:sldId id="265" r:id="rId21"/>
    <p:sldId id="262" r:id="rId22"/>
    <p:sldId id="452" r:id="rId23"/>
    <p:sldId id="453" r:id="rId24"/>
    <p:sldId id="455" r:id="rId25"/>
    <p:sldId id="266" r:id="rId26"/>
    <p:sldId id="456" r:id="rId27"/>
    <p:sldId id="263" r:id="rId28"/>
    <p:sldId id="458" r:id="rId29"/>
    <p:sldId id="457" r:id="rId3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972" autoAdjust="0"/>
    <p:restoredTop sz="94660" autoAdjust="0"/>
  </p:normalViewPr>
  <p:slideViewPr>
    <p:cSldViewPr snapToGrid="0">
      <p:cViewPr varScale="1">
        <p:scale>
          <a:sx n="61" d="100"/>
          <a:sy n="61" d="100"/>
        </p:scale>
        <p:origin x="344" y="52"/>
      </p:cViewPr>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8" Type="http://schemas.openxmlformats.org/officeDocument/2006/relationships/slide" Target="slides/slide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5/24/2025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3853878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5/24/2025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2029054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5/24/2025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4794456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5/24/2025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9491384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46CE7D5-CF57-46EF-B807-FDD0502418D4}" type="datetimeFigureOut">
              <a:rPr lang="en-US" smtClean="0"/>
              <a:t>5/24/2025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5915245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46CE7D5-CF57-46EF-B807-FDD0502418D4}" type="datetimeFigureOut">
              <a:rPr lang="en-US" smtClean="0"/>
              <a:t>5/24/2025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2030920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46CE7D5-CF57-46EF-B807-FDD0502418D4}" type="datetimeFigureOut">
              <a:rPr lang="en-US" smtClean="0"/>
              <a:t>5/24/2025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7331723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46CE7D5-CF57-46EF-B807-FDD0502418D4}" type="datetimeFigureOut">
              <a:rPr lang="en-US" smtClean="0"/>
              <a:t>5/24/2025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2103125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6CE7D5-CF57-46EF-B807-FDD0502418D4}" type="datetimeFigureOut">
              <a:rPr lang="en-US" smtClean="0"/>
              <a:t>5/24/2025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463889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5/24/2025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718414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5/24/2025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7189582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846CE7D5-CF57-46EF-B807-FDD0502418D4}" type="datetimeFigureOut">
              <a:rPr lang="en-US" smtClean="0"/>
              <a:t>5/24/2025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330EA680-D336-4FF7-8B7A-9848BB0A1C32}" type="slidenum">
              <a:rPr lang="en-US" smtClean="0"/>
              <a:t>‹#›</a:t>
            </a:fld>
            <a:endParaRPr lang="en-US"/>
          </a:p>
        </p:txBody>
      </p:sp>
    </p:spTree>
    <p:extLst>
      <p:ext uri="{BB962C8B-B14F-4D97-AF65-F5344CB8AC3E}">
        <p14:creationId xmlns:p14="http://schemas.microsoft.com/office/powerpoint/2010/main" val="246095407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image" Target="../media/image6.png"/><Relationship Id="rId11" Type="http://schemas.openxmlformats.org/officeDocument/2006/relationships/image" Target="../media/image11.png"/><Relationship Id="rId5" Type="http://schemas.openxmlformats.org/officeDocument/2006/relationships/image" Target="../media/image5.jpeg"/><Relationship Id="rId10" Type="http://schemas.openxmlformats.org/officeDocument/2006/relationships/image" Target="../media/image10.png"/><Relationship Id="rId4" Type="http://schemas.openxmlformats.org/officeDocument/2006/relationships/image" Target="../media/image4.png"/><Relationship Id="rId9" Type="http://schemas.openxmlformats.org/officeDocument/2006/relationships/image" Target="../media/image9.png"/></Relationships>
</file>

<file path=ppt/slides/_rels/slide7.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github.com/HDFGroup/hsds/blob/master/docs/design/obj_store_schema/obj_store_schema_v2.md" TargetMode="Externa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B14480-71F0-D222-DA1F-E871B03249C5}"/>
              </a:ext>
            </a:extLst>
          </p:cNvPr>
          <p:cNvSpPr>
            <a:spLocks noGrp="1"/>
          </p:cNvSpPr>
          <p:nvPr>
            <p:ph type="ctrTitle"/>
          </p:nvPr>
        </p:nvSpPr>
        <p:spPr/>
        <p:txBody>
          <a:bodyPr>
            <a:normAutofit fontScale="90000"/>
          </a:bodyPr>
          <a:lstStyle/>
          <a:p>
            <a:r>
              <a:rPr lang="en-US" dirty="0"/>
              <a:t>HUG2025</a:t>
            </a:r>
            <a:br>
              <a:rPr lang="en-US" dirty="0"/>
            </a:br>
            <a:r>
              <a:rPr lang="en-US" dirty="0"/>
              <a:t>HSDS v1.0 Performance Features</a:t>
            </a:r>
          </a:p>
        </p:txBody>
      </p:sp>
      <p:sp>
        <p:nvSpPr>
          <p:cNvPr id="3" name="Subtitle 2">
            <a:extLst>
              <a:ext uri="{FF2B5EF4-FFF2-40B4-BE49-F238E27FC236}">
                <a16:creationId xmlns:a16="http://schemas.microsoft.com/office/drawing/2014/main" id="{C1076477-47A4-FFA4-6E8C-B5BB205B6CE5}"/>
              </a:ext>
            </a:extLst>
          </p:cNvPr>
          <p:cNvSpPr>
            <a:spLocks noGrp="1"/>
          </p:cNvSpPr>
          <p:nvPr>
            <p:ph type="subTitle" idx="1"/>
          </p:nvPr>
        </p:nvSpPr>
        <p:spPr>
          <a:xfrm>
            <a:off x="504496" y="4456385"/>
            <a:ext cx="6957848" cy="896007"/>
          </a:xfrm>
        </p:spPr>
        <p:txBody>
          <a:bodyPr/>
          <a:lstStyle/>
          <a:p>
            <a:r>
              <a:rPr lang="en-US" dirty="0"/>
              <a:t>John </a:t>
            </a:r>
            <a:r>
              <a:rPr lang="en-US" dirty="0" err="1"/>
              <a:t>Readey</a:t>
            </a:r>
            <a:endParaRPr lang="en-US" dirty="0"/>
          </a:p>
          <a:p>
            <a:r>
              <a:rPr lang="en-US" dirty="0"/>
              <a:t>jreadey@hdfgroup.org</a:t>
            </a:r>
          </a:p>
        </p:txBody>
      </p:sp>
      <p:pic>
        <p:nvPicPr>
          <p:cNvPr id="5" name="Picture 4" descr="A logo of a company&#10;&#10;AI-generated content may be incorrect.">
            <a:extLst>
              <a:ext uri="{FF2B5EF4-FFF2-40B4-BE49-F238E27FC236}">
                <a16:creationId xmlns:a16="http://schemas.microsoft.com/office/drawing/2014/main" id="{1ACC0F81-49C5-C1FD-C103-CAFE7235E4A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688334" y="4910137"/>
            <a:ext cx="3721100" cy="1651000"/>
          </a:xfrm>
          <a:prstGeom prst="rect">
            <a:avLst/>
          </a:prstGeom>
        </p:spPr>
      </p:pic>
    </p:spTree>
    <p:extLst>
      <p:ext uri="{BB962C8B-B14F-4D97-AF65-F5344CB8AC3E}">
        <p14:creationId xmlns:p14="http://schemas.microsoft.com/office/powerpoint/2010/main" val="277001861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CEA400-8680-FB35-14D0-07481CDBB8AD}"/>
              </a:ext>
            </a:extLst>
          </p:cNvPr>
          <p:cNvSpPr>
            <a:spLocks noGrp="1"/>
          </p:cNvSpPr>
          <p:nvPr>
            <p:ph type="title"/>
          </p:nvPr>
        </p:nvSpPr>
        <p:spPr/>
        <p:txBody>
          <a:bodyPr/>
          <a:lstStyle/>
          <a:p>
            <a:r>
              <a:rPr lang="en-US" dirty="0"/>
              <a:t>Example #1</a:t>
            </a:r>
          </a:p>
        </p:txBody>
      </p:sp>
      <p:sp>
        <p:nvSpPr>
          <p:cNvPr id="3" name="Content Placeholder 2">
            <a:extLst>
              <a:ext uri="{FF2B5EF4-FFF2-40B4-BE49-F238E27FC236}">
                <a16:creationId xmlns:a16="http://schemas.microsoft.com/office/drawing/2014/main" id="{902C0E0D-8AE7-38A3-8A9C-0DCE1557A7B0}"/>
              </a:ext>
            </a:extLst>
          </p:cNvPr>
          <p:cNvSpPr>
            <a:spLocks noGrp="1"/>
          </p:cNvSpPr>
          <p:nvPr>
            <p:ph idx="1"/>
          </p:nvPr>
        </p:nvSpPr>
        <p:spPr/>
        <p:txBody>
          <a:bodyPr>
            <a:normAutofit/>
          </a:bodyPr>
          <a:lstStyle/>
          <a:p>
            <a:endParaRPr lang="en-US" dirty="0"/>
          </a:p>
          <a:p>
            <a:r>
              <a:rPr lang="en-US" dirty="0"/>
              <a:t>Consider a file with:</a:t>
            </a:r>
          </a:p>
          <a:p>
            <a:pPr lvl="1"/>
            <a:r>
              <a:rPr lang="en-US" dirty="0"/>
              <a:t>20480 by 20480 dataset of 4-byte floats (1.6 GB)</a:t>
            </a:r>
          </a:p>
          <a:p>
            <a:pPr lvl="1"/>
            <a:r>
              <a:rPr lang="en-US" dirty="0"/>
              <a:t>Chunk shape 1024 x 512 (2 MB/chunk)</a:t>
            </a:r>
          </a:p>
          <a:p>
            <a:pPr lvl="1"/>
            <a:r>
              <a:rPr lang="en-US" dirty="0"/>
              <a:t>Stored on S3</a:t>
            </a:r>
          </a:p>
          <a:p>
            <a:pPr lvl="1"/>
            <a:r>
              <a:rPr lang="en-US" dirty="0"/>
              <a:t>GZIP compression</a:t>
            </a:r>
          </a:p>
          <a:p>
            <a:r>
              <a:rPr lang="en-US" dirty="0"/>
              <a:t>An application reads a row &amp; a col at random over some iteration</a:t>
            </a:r>
          </a:p>
          <a:p>
            <a:pPr lvl="1"/>
            <a:r>
              <a:rPr lang="en-US" dirty="0"/>
              <a:t>Two HTTP requests per iteration</a:t>
            </a:r>
          </a:p>
          <a:p>
            <a:pPr lvl="1"/>
            <a:r>
              <a:rPr lang="en-US" dirty="0"/>
              <a:t>HSDS will read 30 chunks per iter (60 MB)</a:t>
            </a:r>
          </a:p>
          <a:p>
            <a:pPr lvl="1"/>
            <a:r>
              <a:rPr lang="en-US" dirty="0"/>
              <a:t>Returns 180 KB of data per iteration</a:t>
            </a:r>
          </a:p>
          <a:p>
            <a:pPr lvl="1"/>
            <a:endParaRPr lang="en-US" dirty="0"/>
          </a:p>
          <a:p>
            <a:pPr lvl="1"/>
            <a:endParaRPr lang="en-US" dirty="0"/>
          </a:p>
          <a:p>
            <a:endParaRPr lang="en-US" dirty="0"/>
          </a:p>
        </p:txBody>
      </p:sp>
    </p:spTree>
    <p:extLst>
      <p:ext uri="{BB962C8B-B14F-4D97-AF65-F5344CB8AC3E}">
        <p14:creationId xmlns:p14="http://schemas.microsoft.com/office/powerpoint/2010/main" val="2093555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EF2066-041D-D112-7BBF-9179B4BE158F}"/>
              </a:ext>
            </a:extLst>
          </p:cNvPr>
          <p:cNvSpPr>
            <a:spLocks noGrp="1"/>
          </p:cNvSpPr>
          <p:nvPr>
            <p:ph type="title"/>
          </p:nvPr>
        </p:nvSpPr>
        <p:spPr/>
        <p:txBody>
          <a:bodyPr/>
          <a:lstStyle/>
          <a:p>
            <a:r>
              <a:rPr lang="en-US" dirty="0"/>
              <a:t>Advantage HSDS!</a:t>
            </a:r>
          </a:p>
        </p:txBody>
      </p:sp>
      <p:sp>
        <p:nvSpPr>
          <p:cNvPr id="3" name="Content Placeholder 2">
            <a:extLst>
              <a:ext uri="{FF2B5EF4-FFF2-40B4-BE49-F238E27FC236}">
                <a16:creationId xmlns:a16="http://schemas.microsoft.com/office/drawing/2014/main" id="{9AC353DC-4007-32CC-A7EB-8169714C7C4F}"/>
              </a:ext>
            </a:extLst>
          </p:cNvPr>
          <p:cNvSpPr>
            <a:spLocks noGrp="1"/>
          </p:cNvSpPr>
          <p:nvPr>
            <p:ph idx="1"/>
          </p:nvPr>
        </p:nvSpPr>
        <p:spPr/>
        <p:txBody>
          <a:bodyPr/>
          <a:lstStyle/>
          <a:p>
            <a:r>
              <a:rPr lang="en-US" dirty="0"/>
              <a:t>Example #1 works well using HSDS:</a:t>
            </a:r>
          </a:p>
          <a:p>
            <a:pPr lvl="1"/>
            <a:r>
              <a:rPr lang="en-US" dirty="0"/>
              <a:t>Just two client requests to read row and column</a:t>
            </a:r>
          </a:p>
          <a:p>
            <a:pPr lvl="1"/>
            <a:r>
              <a:rPr lang="en-US" dirty="0"/>
              <a:t>HSDS will be able to read multiple chunks simultaneously</a:t>
            </a:r>
          </a:p>
          <a:p>
            <a:pPr lvl="1"/>
            <a:r>
              <a:rPr lang="en-US" dirty="0"/>
              <a:t>Multiple CPU cores for decompression</a:t>
            </a:r>
          </a:p>
          <a:p>
            <a:pPr lvl="1"/>
            <a:r>
              <a:rPr lang="en-US" dirty="0"/>
              <a:t>HSDS can be setup “close” to S3 store</a:t>
            </a:r>
          </a:p>
          <a:p>
            <a:pPr lvl="1"/>
            <a:r>
              <a:rPr lang="en-US" dirty="0"/>
              <a:t>Limited amount of data to return</a:t>
            </a:r>
          </a:p>
          <a:p>
            <a:r>
              <a:rPr lang="en-US" dirty="0"/>
              <a:t>In comparison with HDF5 Lib (w/out MPI):</a:t>
            </a:r>
          </a:p>
          <a:p>
            <a:pPr lvl="1"/>
            <a:r>
              <a:rPr lang="en-US" dirty="0"/>
              <a:t>Each chunk will be processed serially</a:t>
            </a:r>
          </a:p>
          <a:p>
            <a:pPr lvl="1"/>
            <a:r>
              <a:rPr lang="en-US" dirty="0"/>
              <a:t>Latencies for S3 access accumulate</a:t>
            </a:r>
          </a:p>
        </p:txBody>
      </p:sp>
    </p:spTree>
    <p:extLst>
      <p:ext uri="{BB962C8B-B14F-4D97-AF65-F5344CB8AC3E}">
        <p14:creationId xmlns:p14="http://schemas.microsoft.com/office/powerpoint/2010/main" val="97644840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0FFF89-8A94-E535-3170-E81CD9F80905}"/>
              </a:ext>
            </a:extLst>
          </p:cNvPr>
          <p:cNvSpPr>
            <a:spLocks noGrp="1"/>
          </p:cNvSpPr>
          <p:nvPr>
            <p:ph type="title"/>
          </p:nvPr>
        </p:nvSpPr>
        <p:spPr/>
        <p:txBody>
          <a:bodyPr/>
          <a:lstStyle/>
          <a:p>
            <a:r>
              <a:rPr lang="en-US" dirty="0"/>
              <a:t>Example #2</a:t>
            </a:r>
          </a:p>
        </p:txBody>
      </p:sp>
      <p:sp>
        <p:nvSpPr>
          <p:cNvPr id="3" name="Content Placeholder 2">
            <a:extLst>
              <a:ext uri="{FF2B5EF4-FFF2-40B4-BE49-F238E27FC236}">
                <a16:creationId xmlns:a16="http://schemas.microsoft.com/office/drawing/2014/main" id="{C0A9D0AE-245D-DF8B-988B-A8BA274EDB14}"/>
              </a:ext>
            </a:extLst>
          </p:cNvPr>
          <p:cNvSpPr>
            <a:spLocks noGrp="1"/>
          </p:cNvSpPr>
          <p:nvPr>
            <p:ph idx="1"/>
          </p:nvPr>
        </p:nvSpPr>
        <p:spPr/>
        <p:txBody>
          <a:bodyPr/>
          <a:lstStyle/>
          <a:p>
            <a:r>
              <a:rPr lang="en-US" dirty="0"/>
              <a:t>Create a file with 100 subgroups, 100 datasets per group</a:t>
            </a:r>
          </a:p>
          <a:p>
            <a:pPr lvl="1"/>
            <a:r>
              <a:rPr lang="en-US" dirty="0"/>
              <a:t>Each dataset is 1KB and has 5 attributes</a:t>
            </a:r>
          </a:p>
          <a:p>
            <a:pPr lvl="1"/>
            <a:r>
              <a:rPr lang="en-US" dirty="0"/>
              <a:t>Total size: ~ 10 MB (much smaller than Example #1!)</a:t>
            </a:r>
          </a:p>
          <a:p>
            <a:r>
              <a:rPr lang="en-US" dirty="0"/>
              <a:t>In HSDS the number of requests needed will be:</a:t>
            </a:r>
          </a:p>
          <a:p>
            <a:pPr lvl="1"/>
            <a:r>
              <a:rPr lang="en-US" dirty="0"/>
              <a:t>10 POSTs for group creation</a:t>
            </a:r>
          </a:p>
          <a:p>
            <a:pPr lvl="1"/>
            <a:r>
              <a:rPr lang="en-US" dirty="0"/>
              <a:t>10000 POSTs for dataset creation</a:t>
            </a:r>
          </a:p>
          <a:p>
            <a:pPr lvl="1"/>
            <a:r>
              <a:rPr lang="en-US" dirty="0"/>
              <a:t>10100 PUTs to add links</a:t>
            </a:r>
          </a:p>
          <a:p>
            <a:pPr lvl="1"/>
            <a:r>
              <a:rPr lang="en-US" dirty="0"/>
              <a:t>10000 POSTs to write dataset data</a:t>
            </a:r>
          </a:p>
          <a:p>
            <a:pPr lvl="1"/>
            <a:r>
              <a:rPr lang="en-US" dirty="0"/>
              <a:t>50000 PUTs to create attributes</a:t>
            </a:r>
          </a:p>
          <a:p>
            <a:r>
              <a:rPr lang="en-US" dirty="0"/>
              <a:t>90K requests.  At 0.1 sec/req: 2.5 hours!</a:t>
            </a:r>
          </a:p>
          <a:p>
            <a:endParaRPr lang="en-US" dirty="0"/>
          </a:p>
          <a:p>
            <a:pPr lvl="1"/>
            <a:endParaRPr lang="en-US" dirty="0"/>
          </a:p>
          <a:p>
            <a:endParaRPr lang="en-US" dirty="0"/>
          </a:p>
        </p:txBody>
      </p:sp>
    </p:spTree>
    <p:extLst>
      <p:ext uri="{BB962C8B-B14F-4D97-AF65-F5344CB8AC3E}">
        <p14:creationId xmlns:p14="http://schemas.microsoft.com/office/powerpoint/2010/main" val="368436540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AB5AF3-CED2-FE85-A3B8-C6558235FE89}"/>
              </a:ext>
            </a:extLst>
          </p:cNvPr>
          <p:cNvSpPr>
            <a:spLocks noGrp="1"/>
          </p:cNvSpPr>
          <p:nvPr>
            <p:ph type="title"/>
          </p:nvPr>
        </p:nvSpPr>
        <p:spPr/>
        <p:txBody>
          <a:bodyPr/>
          <a:lstStyle/>
          <a:p>
            <a:r>
              <a:rPr lang="en-US" dirty="0"/>
              <a:t>REST operations for multi ops</a:t>
            </a:r>
          </a:p>
        </p:txBody>
      </p:sp>
      <p:sp>
        <p:nvSpPr>
          <p:cNvPr id="3" name="Content Placeholder 2">
            <a:extLst>
              <a:ext uri="{FF2B5EF4-FFF2-40B4-BE49-F238E27FC236}">
                <a16:creationId xmlns:a16="http://schemas.microsoft.com/office/drawing/2014/main" id="{8B9652CE-5759-165B-8AA7-7171C52600A1}"/>
              </a:ext>
            </a:extLst>
          </p:cNvPr>
          <p:cNvSpPr>
            <a:spLocks noGrp="1"/>
          </p:cNvSpPr>
          <p:nvPr>
            <p:ph idx="1"/>
          </p:nvPr>
        </p:nvSpPr>
        <p:spPr/>
        <p:txBody>
          <a:bodyPr>
            <a:normAutofit fontScale="92500" lnSpcReduction="20000"/>
          </a:bodyPr>
          <a:lstStyle/>
          <a:p>
            <a:r>
              <a:rPr lang="en-US" dirty="0"/>
              <a:t>To address latency issues when making many requests, “multi” operations were added to HSDS. </a:t>
            </a:r>
            <a:r>
              <a:rPr lang="en-US" dirty="0" err="1"/>
              <a:t>E.g</a:t>
            </a:r>
            <a:r>
              <a:rPr lang="en-US" dirty="0"/>
              <a:t>:</a:t>
            </a:r>
          </a:p>
          <a:p>
            <a:pPr lvl="1"/>
            <a:r>
              <a:rPr lang="en-US" dirty="0"/>
              <a:t>Create multiple links (possibly in multiple groups) in one request</a:t>
            </a:r>
          </a:p>
          <a:p>
            <a:pPr lvl="1"/>
            <a:r>
              <a:rPr lang="en-US" dirty="0"/>
              <a:t>Create multiple attributes (in multiple groups or datasets) in one request</a:t>
            </a:r>
          </a:p>
          <a:p>
            <a:pPr lvl="1"/>
            <a:r>
              <a:rPr lang="en-US" dirty="0"/>
              <a:t>Create multiple datasets or groups in one request</a:t>
            </a:r>
          </a:p>
          <a:p>
            <a:r>
              <a:rPr lang="en-US" dirty="0"/>
              <a:t>Also, objects can be initialized in the creation request.  E.g.:</a:t>
            </a:r>
          </a:p>
          <a:p>
            <a:pPr lvl="1"/>
            <a:r>
              <a:rPr lang="en-US" dirty="0"/>
              <a:t>Include links in a create group request</a:t>
            </a:r>
          </a:p>
          <a:p>
            <a:pPr lvl="1"/>
            <a:r>
              <a:rPr lang="en-US" dirty="0"/>
              <a:t>Include attributes in a create group or dataset request</a:t>
            </a:r>
          </a:p>
          <a:p>
            <a:pPr lvl="1"/>
            <a:r>
              <a:rPr lang="en-US" dirty="0"/>
              <a:t>Include dataset data (if not too large) in create dataset request</a:t>
            </a:r>
          </a:p>
          <a:p>
            <a:r>
              <a:rPr lang="en-US" dirty="0"/>
              <a:t>Applied to example #2, 90K requests would be reduced to 10</a:t>
            </a:r>
          </a:p>
          <a:p>
            <a:r>
              <a:rPr lang="en-US" dirty="0"/>
              <a:t>Each request requires more processing on HSDS but the server can apply task-based parallelism using async to speed up the operations</a:t>
            </a:r>
          </a:p>
        </p:txBody>
      </p:sp>
    </p:spTree>
    <p:extLst>
      <p:ext uri="{BB962C8B-B14F-4D97-AF65-F5344CB8AC3E}">
        <p14:creationId xmlns:p14="http://schemas.microsoft.com/office/powerpoint/2010/main" val="111405743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D34020-7108-22B9-8C5F-485EF77247DD}"/>
              </a:ext>
            </a:extLst>
          </p:cNvPr>
          <p:cNvSpPr>
            <a:spLocks noGrp="1"/>
          </p:cNvSpPr>
          <p:nvPr>
            <p:ph type="title"/>
          </p:nvPr>
        </p:nvSpPr>
        <p:spPr/>
        <p:txBody>
          <a:bodyPr/>
          <a:lstStyle/>
          <a:p>
            <a:r>
              <a:rPr lang="en-US" dirty="0"/>
              <a:t>Challenge of backward compatibility…</a:t>
            </a:r>
          </a:p>
        </p:txBody>
      </p:sp>
      <p:sp>
        <p:nvSpPr>
          <p:cNvPr id="3" name="Content Placeholder 2">
            <a:extLst>
              <a:ext uri="{FF2B5EF4-FFF2-40B4-BE49-F238E27FC236}">
                <a16:creationId xmlns:a16="http://schemas.microsoft.com/office/drawing/2014/main" id="{7119D4FF-76A1-896B-8DB4-FA4D1501D7FE}"/>
              </a:ext>
            </a:extLst>
          </p:cNvPr>
          <p:cNvSpPr>
            <a:spLocks noGrp="1"/>
          </p:cNvSpPr>
          <p:nvPr>
            <p:ph idx="1"/>
          </p:nvPr>
        </p:nvSpPr>
        <p:spPr/>
        <p:txBody>
          <a:bodyPr/>
          <a:lstStyle/>
          <a:p>
            <a:r>
              <a:rPr lang="en-US" dirty="0"/>
              <a:t>The multi operations can provide a big speed up, but require coding changes to utilize</a:t>
            </a:r>
          </a:p>
          <a:p>
            <a:pPr lvl="1"/>
            <a:r>
              <a:rPr lang="en-US" dirty="0"/>
              <a:t>Speed ups of 10-20x possible</a:t>
            </a:r>
          </a:p>
          <a:p>
            <a:r>
              <a:rPr lang="en-US" dirty="0"/>
              <a:t>Using these methods also breaks compatibility with HDF5 API</a:t>
            </a:r>
          </a:p>
          <a:p>
            <a:pPr lvl="1"/>
            <a:r>
              <a:rPr lang="en-US" dirty="0"/>
              <a:t>It’s generally desirable to have apps that can easily switch from HDF5 lib to HSDS</a:t>
            </a:r>
          </a:p>
          <a:p>
            <a:r>
              <a:rPr lang="en-US" dirty="0"/>
              <a:t>Problem: utilize multi methods without requiring any code changes</a:t>
            </a:r>
          </a:p>
          <a:p>
            <a:r>
              <a:rPr lang="en-US" dirty="0"/>
              <a:t>Answer: Delayed updates with multi consolidation</a:t>
            </a:r>
          </a:p>
        </p:txBody>
      </p:sp>
    </p:spTree>
    <p:extLst>
      <p:ext uri="{BB962C8B-B14F-4D97-AF65-F5344CB8AC3E}">
        <p14:creationId xmlns:p14="http://schemas.microsoft.com/office/powerpoint/2010/main" val="132004379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EEEB9CAA-633C-AE41-48D7-7B8A47ECCD68}"/>
              </a:ext>
            </a:extLst>
          </p:cNvPr>
          <p:cNvSpPr/>
          <p:nvPr/>
        </p:nvSpPr>
        <p:spPr>
          <a:xfrm>
            <a:off x="1217352" y="1886065"/>
            <a:ext cx="1432560" cy="650239"/>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t>File</a:t>
            </a:r>
          </a:p>
        </p:txBody>
      </p:sp>
      <p:sp>
        <p:nvSpPr>
          <p:cNvPr id="3" name="Rectangle 2">
            <a:extLst>
              <a:ext uri="{FF2B5EF4-FFF2-40B4-BE49-F238E27FC236}">
                <a16:creationId xmlns:a16="http://schemas.microsoft.com/office/drawing/2014/main" id="{FF1BE68A-AE4E-3CB0-9C42-BEBE440BA736}"/>
              </a:ext>
            </a:extLst>
          </p:cNvPr>
          <p:cNvSpPr/>
          <p:nvPr/>
        </p:nvSpPr>
        <p:spPr>
          <a:xfrm>
            <a:off x="1217352" y="2764606"/>
            <a:ext cx="1432560" cy="650239"/>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en-US" dirty="0"/>
              <a:t>Group</a:t>
            </a:r>
          </a:p>
        </p:txBody>
      </p:sp>
      <p:sp>
        <p:nvSpPr>
          <p:cNvPr id="4" name="Rectangle 3">
            <a:extLst>
              <a:ext uri="{FF2B5EF4-FFF2-40B4-BE49-F238E27FC236}">
                <a16:creationId xmlns:a16="http://schemas.microsoft.com/office/drawing/2014/main" id="{190E6045-7EF5-0953-3A1D-F65343E65A7C}"/>
              </a:ext>
            </a:extLst>
          </p:cNvPr>
          <p:cNvSpPr/>
          <p:nvPr/>
        </p:nvSpPr>
        <p:spPr>
          <a:xfrm>
            <a:off x="1217352" y="3643147"/>
            <a:ext cx="1432560" cy="650239"/>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en-US" dirty="0"/>
              <a:t>Dataset</a:t>
            </a:r>
          </a:p>
        </p:txBody>
      </p:sp>
      <p:sp>
        <p:nvSpPr>
          <p:cNvPr id="5" name="Rectangle 4">
            <a:extLst>
              <a:ext uri="{FF2B5EF4-FFF2-40B4-BE49-F238E27FC236}">
                <a16:creationId xmlns:a16="http://schemas.microsoft.com/office/drawing/2014/main" id="{E13270B8-AFCE-8BF7-3D20-2B25B6B1FCB4}"/>
              </a:ext>
            </a:extLst>
          </p:cNvPr>
          <p:cNvSpPr/>
          <p:nvPr/>
        </p:nvSpPr>
        <p:spPr>
          <a:xfrm>
            <a:off x="1217352" y="4566511"/>
            <a:ext cx="1432560" cy="650239"/>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en-US" dirty="0"/>
              <a:t>Datatype</a:t>
            </a:r>
          </a:p>
        </p:txBody>
      </p:sp>
      <p:sp>
        <p:nvSpPr>
          <p:cNvPr id="6" name="Rectangle 5">
            <a:extLst>
              <a:ext uri="{FF2B5EF4-FFF2-40B4-BE49-F238E27FC236}">
                <a16:creationId xmlns:a16="http://schemas.microsoft.com/office/drawing/2014/main" id="{FA07C574-4D33-D5A1-3268-A810543C01E4}"/>
              </a:ext>
            </a:extLst>
          </p:cNvPr>
          <p:cNvSpPr/>
          <p:nvPr/>
        </p:nvSpPr>
        <p:spPr>
          <a:xfrm>
            <a:off x="3960552" y="2764605"/>
            <a:ext cx="1432560" cy="650239"/>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en-US" dirty="0" err="1"/>
              <a:t>GroupID</a:t>
            </a:r>
          </a:p>
        </p:txBody>
      </p:sp>
      <p:sp>
        <p:nvSpPr>
          <p:cNvPr id="7" name="Rectangle 6">
            <a:extLst>
              <a:ext uri="{FF2B5EF4-FFF2-40B4-BE49-F238E27FC236}">
                <a16:creationId xmlns:a16="http://schemas.microsoft.com/office/drawing/2014/main" id="{125247B6-3EB2-A0FB-870B-DBEF64311308}"/>
              </a:ext>
            </a:extLst>
          </p:cNvPr>
          <p:cNvSpPr/>
          <p:nvPr/>
        </p:nvSpPr>
        <p:spPr>
          <a:xfrm>
            <a:off x="3960551" y="3643146"/>
            <a:ext cx="1432560" cy="650239"/>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en-US" dirty="0" err="1"/>
              <a:t>DatasetID</a:t>
            </a:r>
          </a:p>
        </p:txBody>
      </p:sp>
      <p:sp>
        <p:nvSpPr>
          <p:cNvPr id="8" name="Rectangle 7">
            <a:extLst>
              <a:ext uri="{FF2B5EF4-FFF2-40B4-BE49-F238E27FC236}">
                <a16:creationId xmlns:a16="http://schemas.microsoft.com/office/drawing/2014/main" id="{E5BEAC70-E1BA-89B9-1E69-A7632E1249DE}"/>
              </a:ext>
            </a:extLst>
          </p:cNvPr>
          <p:cNvSpPr/>
          <p:nvPr/>
        </p:nvSpPr>
        <p:spPr>
          <a:xfrm>
            <a:off x="3960552" y="4566511"/>
            <a:ext cx="1432560" cy="650239"/>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en-US" dirty="0" err="1"/>
              <a:t>DatatypeID</a:t>
            </a:r>
          </a:p>
        </p:txBody>
      </p:sp>
      <p:sp>
        <p:nvSpPr>
          <p:cNvPr id="9" name="Rectangle 8">
            <a:extLst>
              <a:ext uri="{FF2B5EF4-FFF2-40B4-BE49-F238E27FC236}">
                <a16:creationId xmlns:a16="http://schemas.microsoft.com/office/drawing/2014/main" id="{9295A16B-3D33-337E-7073-643E7F4258B5}"/>
              </a:ext>
            </a:extLst>
          </p:cNvPr>
          <p:cNvSpPr/>
          <p:nvPr/>
        </p:nvSpPr>
        <p:spPr>
          <a:xfrm>
            <a:off x="6465889" y="2861425"/>
            <a:ext cx="2026023" cy="1712258"/>
          </a:xfrm>
          <a:prstGeom prst="rect">
            <a:avLst/>
          </a:prstGeom>
          <a:solidFill>
            <a:schemeClr val="accent4">
              <a:lumMod val="75000"/>
            </a:schemeClr>
          </a:solidFill>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en-US" dirty="0"/>
              <a:t>Hdf5DB</a:t>
            </a:r>
          </a:p>
        </p:txBody>
      </p:sp>
      <p:sp>
        <p:nvSpPr>
          <p:cNvPr id="10" name="Arrow: Left-Right 9">
            <a:extLst>
              <a:ext uri="{FF2B5EF4-FFF2-40B4-BE49-F238E27FC236}">
                <a16:creationId xmlns:a16="http://schemas.microsoft.com/office/drawing/2014/main" id="{A60A4A21-36B2-D925-34A0-8B3F2BD98CC5}"/>
              </a:ext>
            </a:extLst>
          </p:cNvPr>
          <p:cNvSpPr/>
          <p:nvPr/>
        </p:nvSpPr>
        <p:spPr>
          <a:xfrm>
            <a:off x="8488327" y="3390343"/>
            <a:ext cx="1270000" cy="507999"/>
          </a:xfrm>
          <a:prstGeom prst="lef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062F82E9-1E8C-6FA4-7F92-3BD01B467DB5}"/>
              </a:ext>
            </a:extLst>
          </p:cNvPr>
          <p:cNvSpPr/>
          <p:nvPr/>
        </p:nvSpPr>
        <p:spPr>
          <a:xfrm>
            <a:off x="9764899" y="2933142"/>
            <a:ext cx="1443318" cy="1712258"/>
          </a:xfrm>
          <a:prstGeom prst="rect">
            <a:avLst/>
          </a:prstGeom>
          <a:solidFill>
            <a:schemeClr val="accent4">
              <a:lumMod val="75000"/>
            </a:schemeClr>
          </a:solidFill>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en-US" dirty="0"/>
              <a:t>HSDS</a:t>
            </a:r>
          </a:p>
        </p:txBody>
      </p:sp>
      <p:sp>
        <p:nvSpPr>
          <p:cNvPr id="12" name="TextBox 11">
            <a:extLst>
              <a:ext uri="{FF2B5EF4-FFF2-40B4-BE49-F238E27FC236}">
                <a16:creationId xmlns:a16="http://schemas.microsoft.com/office/drawing/2014/main" id="{051C1BDF-1F32-EDF4-59D8-0C2625A3739C}"/>
              </a:ext>
            </a:extLst>
          </p:cNvPr>
          <p:cNvSpPr txBox="1"/>
          <p:nvPr/>
        </p:nvSpPr>
        <p:spPr>
          <a:xfrm>
            <a:off x="1359484" y="5417127"/>
            <a:ext cx="1434353" cy="36576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dirty="0"/>
              <a:t>High Level</a:t>
            </a:r>
          </a:p>
        </p:txBody>
      </p:sp>
      <p:sp>
        <p:nvSpPr>
          <p:cNvPr id="13" name="TextBox 12">
            <a:extLst>
              <a:ext uri="{FF2B5EF4-FFF2-40B4-BE49-F238E27FC236}">
                <a16:creationId xmlns:a16="http://schemas.microsoft.com/office/drawing/2014/main" id="{036852CB-3382-3BB1-7939-20B921CAB31F}"/>
              </a:ext>
            </a:extLst>
          </p:cNvPr>
          <p:cNvSpPr txBox="1"/>
          <p:nvPr/>
        </p:nvSpPr>
        <p:spPr>
          <a:xfrm>
            <a:off x="4048298" y="5401588"/>
            <a:ext cx="1330959"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dirty="0"/>
              <a:t>Low Level</a:t>
            </a:r>
          </a:p>
        </p:txBody>
      </p:sp>
      <p:sp>
        <p:nvSpPr>
          <p:cNvPr id="14" name="TextBox 13">
            <a:extLst>
              <a:ext uri="{FF2B5EF4-FFF2-40B4-BE49-F238E27FC236}">
                <a16:creationId xmlns:a16="http://schemas.microsoft.com/office/drawing/2014/main" id="{E12B6BC9-F32C-B004-96FA-52C24C75AE3C}"/>
              </a:ext>
            </a:extLst>
          </p:cNvPr>
          <p:cNvSpPr txBox="1"/>
          <p:nvPr/>
        </p:nvSpPr>
        <p:spPr>
          <a:xfrm>
            <a:off x="6771178" y="4990407"/>
            <a:ext cx="4410037" cy="1477328"/>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dirty="0"/>
              <a:t>Hdf5DB stores in-memory metadata for all objects in a domain.</a:t>
            </a:r>
            <a:br>
              <a:rPr lang="en-US" dirty="0"/>
            </a:br>
            <a:r>
              <a:rPr lang="en-US" dirty="0"/>
              <a:t>After initial open, by default, no metadata needs to be read from the server.  Updates can be lazily sent to HSDS</a:t>
            </a:r>
          </a:p>
        </p:txBody>
      </p:sp>
      <p:sp>
        <p:nvSpPr>
          <p:cNvPr id="15" name="TextBox 14">
            <a:extLst>
              <a:ext uri="{FF2B5EF4-FFF2-40B4-BE49-F238E27FC236}">
                <a16:creationId xmlns:a16="http://schemas.microsoft.com/office/drawing/2014/main" id="{D89EFBC8-155A-5ED7-4283-16BE8666B970}"/>
              </a:ext>
            </a:extLst>
          </p:cNvPr>
          <p:cNvSpPr txBox="1"/>
          <p:nvPr/>
        </p:nvSpPr>
        <p:spPr>
          <a:xfrm>
            <a:off x="4096327" y="452309"/>
            <a:ext cx="3552740" cy="58477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3200" dirty="0"/>
              <a:t>New Hdf5DB class</a:t>
            </a:r>
          </a:p>
        </p:txBody>
      </p:sp>
      <p:sp>
        <p:nvSpPr>
          <p:cNvPr id="16" name="TextBox 15">
            <a:extLst>
              <a:ext uri="{FF2B5EF4-FFF2-40B4-BE49-F238E27FC236}">
                <a16:creationId xmlns:a16="http://schemas.microsoft.com/office/drawing/2014/main" id="{88EFFCD7-65F1-2E96-4836-1C9A3DAC6E45}"/>
              </a:ext>
            </a:extLst>
          </p:cNvPr>
          <p:cNvSpPr txBox="1"/>
          <p:nvPr/>
        </p:nvSpPr>
        <p:spPr>
          <a:xfrm>
            <a:off x="4512235" y="1240117"/>
            <a:ext cx="5237018" cy="83099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400" dirty="0"/>
              <a:t>Hdf5DB is a client set key-value store for HDF objects</a:t>
            </a:r>
            <a:r>
              <a:rPr lang="en-US" dirty="0"/>
              <a:t>.</a:t>
            </a:r>
          </a:p>
        </p:txBody>
      </p:sp>
    </p:spTree>
    <p:extLst>
      <p:ext uri="{BB962C8B-B14F-4D97-AF65-F5344CB8AC3E}">
        <p14:creationId xmlns:p14="http://schemas.microsoft.com/office/powerpoint/2010/main" val="100640918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50C2FB25-8E59-392E-5A1F-80DAC20B7CF1}"/>
              </a:ext>
            </a:extLst>
          </p:cNvPr>
          <p:cNvSpPr txBox="1"/>
          <p:nvPr/>
        </p:nvSpPr>
        <p:spPr>
          <a:xfrm>
            <a:off x="3041209" y="341745"/>
            <a:ext cx="6612148" cy="58477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3200" dirty="0"/>
              <a:t>Reader/Writer Plugin Architecture</a:t>
            </a:r>
          </a:p>
        </p:txBody>
      </p:sp>
      <p:sp>
        <p:nvSpPr>
          <p:cNvPr id="4" name="Rectangle 3">
            <a:extLst>
              <a:ext uri="{FF2B5EF4-FFF2-40B4-BE49-F238E27FC236}">
                <a16:creationId xmlns:a16="http://schemas.microsoft.com/office/drawing/2014/main" id="{4986EA19-77A7-39A4-EFF0-92823F8D3A44}"/>
              </a:ext>
            </a:extLst>
          </p:cNvPr>
          <p:cNvSpPr/>
          <p:nvPr/>
        </p:nvSpPr>
        <p:spPr>
          <a:xfrm>
            <a:off x="4844907" y="1642225"/>
            <a:ext cx="2026023" cy="1712258"/>
          </a:xfrm>
          <a:prstGeom prst="rect">
            <a:avLst/>
          </a:prstGeom>
          <a:solidFill>
            <a:schemeClr val="accent4">
              <a:lumMod val="75000"/>
            </a:schemeClr>
          </a:solidFill>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en-US" dirty="0"/>
              <a:t>Hdf5DB</a:t>
            </a:r>
          </a:p>
        </p:txBody>
      </p:sp>
      <p:sp>
        <p:nvSpPr>
          <p:cNvPr id="5" name="Rectangle 4">
            <a:extLst>
              <a:ext uri="{FF2B5EF4-FFF2-40B4-BE49-F238E27FC236}">
                <a16:creationId xmlns:a16="http://schemas.microsoft.com/office/drawing/2014/main" id="{5D039A8D-CC05-5C67-BFCA-5646C675AE07}"/>
              </a:ext>
            </a:extLst>
          </p:cNvPr>
          <p:cNvSpPr/>
          <p:nvPr/>
        </p:nvSpPr>
        <p:spPr>
          <a:xfrm>
            <a:off x="2642958" y="2222703"/>
            <a:ext cx="1419411" cy="537882"/>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t>Reader</a:t>
            </a:r>
          </a:p>
        </p:txBody>
      </p:sp>
      <p:sp>
        <p:nvSpPr>
          <p:cNvPr id="6" name="Rectangle 5">
            <a:extLst>
              <a:ext uri="{FF2B5EF4-FFF2-40B4-BE49-F238E27FC236}">
                <a16:creationId xmlns:a16="http://schemas.microsoft.com/office/drawing/2014/main" id="{A052043B-BE27-5D44-88BB-C36DDD30E129}"/>
              </a:ext>
            </a:extLst>
          </p:cNvPr>
          <p:cNvSpPr/>
          <p:nvPr/>
        </p:nvSpPr>
        <p:spPr>
          <a:xfrm>
            <a:off x="7810703" y="2222703"/>
            <a:ext cx="1419411" cy="537882"/>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en-US" dirty="0"/>
              <a:t>Writer</a:t>
            </a:r>
          </a:p>
        </p:txBody>
      </p:sp>
      <p:sp>
        <p:nvSpPr>
          <p:cNvPr id="7" name="Cylinder 6">
            <a:extLst>
              <a:ext uri="{FF2B5EF4-FFF2-40B4-BE49-F238E27FC236}">
                <a16:creationId xmlns:a16="http://schemas.microsoft.com/office/drawing/2014/main" id="{E82FEA55-32D7-96D9-72E8-7B760E16445D}"/>
              </a:ext>
            </a:extLst>
          </p:cNvPr>
          <p:cNvSpPr/>
          <p:nvPr/>
        </p:nvSpPr>
        <p:spPr>
          <a:xfrm>
            <a:off x="2804323" y="3302814"/>
            <a:ext cx="1045882" cy="806823"/>
          </a:xfrm>
          <a:prstGeom prst="can">
            <a:avLst/>
          </a:prstGeom>
          <a:solidFill>
            <a:srgbClr val="FFC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Cylinder 7">
            <a:extLst>
              <a:ext uri="{FF2B5EF4-FFF2-40B4-BE49-F238E27FC236}">
                <a16:creationId xmlns:a16="http://schemas.microsoft.com/office/drawing/2014/main" id="{B378ED97-3DB3-34D7-E6BD-AB8EBB41E015}"/>
              </a:ext>
            </a:extLst>
          </p:cNvPr>
          <p:cNvSpPr/>
          <p:nvPr/>
        </p:nvSpPr>
        <p:spPr>
          <a:xfrm>
            <a:off x="7985923" y="3302814"/>
            <a:ext cx="1045882" cy="806823"/>
          </a:xfrm>
          <a:prstGeom prst="can">
            <a:avLst/>
          </a:prstGeom>
          <a:solidFill>
            <a:srgbClr val="FFC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Arrow: Up 8">
            <a:extLst>
              <a:ext uri="{FF2B5EF4-FFF2-40B4-BE49-F238E27FC236}">
                <a16:creationId xmlns:a16="http://schemas.microsoft.com/office/drawing/2014/main" id="{20F5964C-1426-FD7D-BB6F-6C4686559CE2}"/>
              </a:ext>
            </a:extLst>
          </p:cNvPr>
          <p:cNvSpPr/>
          <p:nvPr/>
        </p:nvSpPr>
        <p:spPr>
          <a:xfrm>
            <a:off x="3088205" y="2854579"/>
            <a:ext cx="403411" cy="283882"/>
          </a:xfrm>
          <a:prstGeom prst="up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Arrow: Up 9">
            <a:extLst>
              <a:ext uri="{FF2B5EF4-FFF2-40B4-BE49-F238E27FC236}">
                <a16:creationId xmlns:a16="http://schemas.microsoft.com/office/drawing/2014/main" id="{49ECA6F8-A68E-9B79-7177-9C0D3A0693F7}"/>
              </a:ext>
            </a:extLst>
          </p:cNvPr>
          <p:cNvSpPr/>
          <p:nvPr/>
        </p:nvSpPr>
        <p:spPr>
          <a:xfrm>
            <a:off x="8311368" y="2854579"/>
            <a:ext cx="403411" cy="283882"/>
          </a:xfrm>
          <a:prstGeom prst="up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Arrow: Right 10">
            <a:extLst>
              <a:ext uri="{FF2B5EF4-FFF2-40B4-BE49-F238E27FC236}">
                <a16:creationId xmlns:a16="http://schemas.microsoft.com/office/drawing/2014/main" id="{571BACF1-4F55-A6C3-0B40-B88E43A9EB1A}"/>
              </a:ext>
            </a:extLst>
          </p:cNvPr>
          <p:cNvSpPr/>
          <p:nvPr/>
        </p:nvSpPr>
        <p:spPr>
          <a:xfrm>
            <a:off x="4313381" y="2361520"/>
            <a:ext cx="373529" cy="298823"/>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Arrow: Right 11">
            <a:extLst>
              <a:ext uri="{FF2B5EF4-FFF2-40B4-BE49-F238E27FC236}">
                <a16:creationId xmlns:a16="http://schemas.microsoft.com/office/drawing/2014/main" id="{403A0591-2CE2-B04F-9D42-F156686CF7B9}"/>
              </a:ext>
            </a:extLst>
          </p:cNvPr>
          <p:cNvSpPr/>
          <p:nvPr/>
        </p:nvSpPr>
        <p:spPr>
          <a:xfrm>
            <a:off x="7167417" y="2333810"/>
            <a:ext cx="373529" cy="298823"/>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Box 12">
            <a:extLst>
              <a:ext uri="{FF2B5EF4-FFF2-40B4-BE49-F238E27FC236}">
                <a16:creationId xmlns:a16="http://schemas.microsoft.com/office/drawing/2014/main" id="{731EF205-4F81-B8F7-CC09-7572758D57F6}"/>
              </a:ext>
            </a:extLst>
          </p:cNvPr>
          <p:cNvSpPr txBox="1"/>
          <p:nvPr/>
        </p:nvSpPr>
        <p:spPr>
          <a:xfrm>
            <a:off x="1374587" y="4422587"/>
            <a:ext cx="8841468" cy="203132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285750" indent="-285750">
              <a:buFont typeface="Arial"/>
              <a:buChar char="•"/>
            </a:pPr>
            <a:r>
              <a:rPr lang="en-US" dirty="0"/>
              <a:t>Hdf5DB supports abstract interface for reader and writers</a:t>
            </a:r>
          </a:p>
          <a:p>
            <a:pPr marL="285750" indent="-285750">
              <a:buFont typeface="Arial"/>
              <a:buChar char="•"/>
            </a:pPr>
            <a:r>
              <a:rPr lang="en-US" dirty="0" err="1"/>
              <a:t>Mix&amp;Match</a:t>
            </a:r>
            <a:r>
              <a:rPr lang="en-US" dirty="0"/>
              <a:t> concrete implementations can be plugged in</a:t>
            </a:r>
          </a:p>
          <a:p>
            <a:pPr marL="742950" lvl="1" indent="-285750">
              <a:buFont typeface="Courier New"/>
              <a:buChar char="o"/>
            </a:pPr>
            <a:r>
              <a:rPr lang="en-US" dirty="0"/>
              <a:t>E.g. h5py Reader and Json Writer</a:t>
            </a:r>
          </a:p>
          <a:p>
            <a:pPr marL="285750" indent="-285750">
              <a:buFont typeface="Arial"/>
              <a:buChar char="•"/>
            </a:pPr>
            <a:r>
              <a:rPr lang="en-US" dirty="0"/>
              <a:t>Currently have r/w implements for JSON and HDF5</a:t>
            </a:r>
          </a:p>
          <a:p>
            <a:pPr marL="285750" indent="-285750">
              <a:buFont typeface="Arial"/>
              <a:buChar char="•"/>
            </a:pPr>
            <a:r>
              <a:rPr lang="en-US" dirty="0"/>
              <a:t>Any format that can be mapped into an HDF5-style structure could be supported</a:t>
            </a:r>
          </a:p>
          <a:p>
            <a:pPr marL="742950" lvl="1" indent="-285750">
              <a:buFont typeface="Courier New"/>
              <a:buChar char="o"/>
            </a:pPr>
            <a:r>
              <a:rPr lang="en-US" dirty="0"/>
              <a:t>E.g. Zarr</a:t>
            </a:r>
            <a:br>
              <a:rPr lang="en-US" dirty="0"/>
            </a:br>
            <a:r>
              <a:rPr lang="en-US" dirty="0"/>
              <a:t>  </a:t>
            </a:r>
          </a:p>
        </p:txBody>
      </p:sp>
    </p:spTree>
    <p:extLst>
      <p:ext uri="{BB962C8B-B14F-4D97-AF65-F5344CB8AC3E}">
        <p14:creationId xmlns:p14="http://schemas.microsoft.com/office/powerpoint/2010/main" val="113329735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B8A8923-0A17-A20F-0192-8DE1088B1032}"/>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50FFE1B2-4EDE-6924-EF47-F9DD53B5148A}"/>
              </a:ext>
            </a:extLst>
          </p:cNvPr>
          <p:cNvSpPr txBox="1"/>
          <p:nvPr/>
        </p:nvSpPr>
        <p:spPr>
          <a:xfrm>
            <a:off x="3041209" y="341745"/>
            <a:ext cx="6612148" cy="58477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3200" dirty="0"/>
              <a:t>H5pyd Integration</a:t>
            </a:r>
            <a:endParaRPr lang="en-US" dirty="0"/>
          </a:p>
        </p:txBody>
      </p:sp>
      <p:sp>
        <p:nvSpPr>
          <p:cNvPr id="4" name="Rectangle 3">
            <a:extLst>
              <a:ext uri="{FF2B5EF4-FFF2-40B4-BE49-F238E27FC236}">
                <a16:creationId xmlns:a16="http://schemas.microsoft.com/office/drawing/2014/main" id="{177CFA6C-9683-2B1C-805C-A6EAC1A74001}"/>
              </a:ext>
            </a:extLst>
          </p:cNvPr>
          <p:cNvSpPr/>
          <p:nvPr/>
        </p:nvSpPr>
        <p:spPr>
          <a:xfrm>
            <a:off x="4844907" y="3609570"/>
            <a:ext cx="2026023" cy="1712258"/>
          </a:xfrm>
          <a:prstGeom prst="rect">
            <a:avLst/>
          </a:prstGeom>
          <a:solidFill>
            <a:schemeClr val="accent4">
              <a:lumMod val="75000"/>
            </a:schemeClr>
          </a:solidFill>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en-US" dirty="0"/>
              <a:t>Hdf5DB</a:t>
            </a:r>
          </a:p>
        </p:txBody>
      </p:sp>
      <p:sp>
        <p:nvSpPr>
          <p:cNvPr id="5" name="Rectangle 4">
            <a:extLst>
              <a:ext uri="{FF2B5EF4-FFF2-40B4-BE49-F238E27FC236}">
                <a16:creationId xmlns:a16="http://schemas.microsoft.com/office/drawing/2014/main" id="{1CE940CF-1BB5-9F1D-3161-2D1E8AF6F08B}"/>
              </a:ext>
            </a:extLst>
          </p:cNvPr>
          <p:cNvSpPr/>
          <p:nvPr/>
        </p:nvSpPr>
        <p:spPr>
          <a:xfrm>
            <a:off x="2642958" y="4190048"/>
            <a:ext cx="1419411" cy="537882"/>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t>Reader</a:t>
            </a:r>
          </a:p>
        </p:txBody>
      </p:sp>
      <p:sp>
        <p:nvSpPr>
          <p:cNvPr id="6" name="Rectangle 5">
            <a:extLst>
              <a:ext uri="{FF2B5EF4-FFF2-40B4-BE49-F238E27FC236}">
                <a16:creationId xmlns:a16="http://schemas.microsoft.com/office/drawing/2014/main" id="{27309840-D852-653D-5F8F-DA8CB7E07174}"/>
              </a:ext>
            </a:extLst>
          </p:cNvPr>
          <p:cNvSpPr/>
          <p:nvPr/>
        </p:nvSpPr>
        <p:spPr>
          <a:xfrm>
            <a:off x="7810703" y="4190048"/>
            <a:ext cx="1419411" cy="537882"/>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en-US" dirty="0"/>
              <a:t>Writer</a:t>
            </a:r>
          </a:p>
        </p:txBody>
      </p:sp>
      <p:sp>
        <p:nvSpPr>
          <p:cNvPr id="11" name="Arrow: Right 10">
            <a:extLst>
              <a:ext uri="{FF2B5EF4-FFF2-40B4-BE49-F238E27FC236}">
                <a16:creationId xmlns:a16="http://schemas.microsoft.com/office/drawing/2014/main" id="{41829633-8CB8-9E0F-73EB-C442DD15E701}"/>
              </a:ext>
            </a:extLst>
          </p:cNvPr>
          <p:cNvSpPr/>
          <p:nvPr/>
        </p:nvSpPr>
        <p:spPr>
          <a:xfrm>
            <a:off x="4313381" y="4328865"/>
            <a:ext cx="373529" cy="298823"/>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Arrow: Right 11">
            <a:extLst>
              <a:ext uri="{FF2B5EF4-FFF2-40B4-BE49-F238E27FC236}">
                <a16:creationId xmlns:a16="http://schemas.microsoft.com/office/drawing/2014/main" id="{E0337DA8-FBFC-2680-C892-3D244E2EF023}"/>
              </a:ext>
            </a:extLst>
          </p:cNvPr>
          <p:cNvSpPr/>
          <p:nvPr/>
        </p:nvSpPr>
        <p:spPr>
          <a:xfrm>
            <a:off x="7167417" y="4301155"/>
            <a:ext cx="373529" cy="298823"/>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Arrow: Up-Down 2">
            <a:extLst>
              <a:ext uri="{FF2B5EF4-FFF2-40B4-BE49-F238E27FC236}">
                <a16:creationId xmlns:a16="http://schemas.microsoft.com/office/drawing/2014/main" id="{29F4CF77-37D2-80BD-2B1E-2E9C74100D94}"/>
              </a:ext>
            </a:extLst>
          </p:cNvPr>
          <p:cNvSpPr/>
          <p:nvPr/>
        </p:nvSpPr>
        <p:spPr>
          <a:xfrm>
            <a:off x="5624167" y="2877371"/>
            <a:ext cx="474049" cy="617367"/>
          </a:xfrm>
          <a:prstGeom prst="upDown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extBox 13">
            <a:extLst>
              <a:ext uri="{FF2B5EF4-FFF2-40B4-BE49-F238E27FC236}">
                <a16:creationId xmlns:a16="http://schemas.microsoft.com/office/drawing/2014/main" id="{B40AB637-EDCD-607F-C2C9-A067C8D4BA35}"/>
              </a:ext>
            </a:extLst>
          </p:cNvPr>
          <p:cNvSpPr txBox="1"/>
          <p:nvPr/>
        </p:nvSpPr>
        <p:spPr>
          <a:xfrm>
            <a:off x="2690879" y="3001470"/>
            <a:ext cx="2140182"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dirty="0"/>
              <a:t>synchronous API</a:t>
            </a:r>
          </a:p>
        </p:txBody>
      </p:sp>
      <p:sp>
        <p:nvSpPr>
          <p:cNvPr id="15" name="Rectangle 14">
            <a:extLst>
              <a:ext uri="{FF2B5EF4-FFF2-40B4-BE49-F238E27FC236}">
                <a16:creationId xmlns:a16="http://schemas.microsoft.com/office/drawing/2014/main" id="{611253D0-5057-B92D-A40C-C04C4BA34F25}"/>
              </a:ext>
            </a:extLst>
          </p:cNvPr>
          <p:cNvSpPr/>
          <p:nvPr/>
        </p:nvSpPr>
        <p:spPr>
          <a:xfrm>
            <a:off x="5025015" y="2041063"/>
            <a:ext cx="1665805" cy="756295"/>
          </a:xfrm>
          <a:prstGeom prst="rect">
            <a:avLst/>
          </a:prstGeom>
          <a:solidFill>
            <a:schemeClr val="accent4">
              <a:lumMod val="75000"/>
            </a:schemeClr>
          </a:solidFill>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en-US" dirty="0"/>
              <a:t>h5pyd</a:t>
            </a:r>
          </a:p>
        </p:txBody>
      </p:sp>
      <p:sp>
        <p:nvSpPr>
          <p:cNvPr id="19" name="TextBox 18">
            <a:extLst>
              <a:ext uri="{FF2B5EF4-FFF2-40B4-BE49-F238E27FC236}">
                <a16:creationId xmlns:a16="http://schemas.microsoft.com/office/drawing/2014/main" id="{41DC4886-0146-AA33-2CCF-1C15B670D568}"/>
              </a:ext>
            </a:extLst>
          </p:cNvPr>
          <p:cNvSpPr txBox="1"/>
          <p:nvPr/>
        </p:nvSpPr>
        <p:spPr>
          <a:xfrm>
            <a:off x="2138736" y="5468108"/>
            <a:ext cx="6659269" cy="120032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285750" indent="-285750">
              <a:buFont typeface="Arial"/>
              <a:buChar char="•"/>
            </a:pPr>
            <a:r>
              <a:rPr lang="en-US" dirty="0"/>
              <a:t>H5pyd becomes an API wrapper for the </a:t>
            </a:r>
            <a:r>
              <a:rPr lang="en-US" dirty="0" err="1"/>
              <a:t>db</a:t>
            </a:r>
            <a:r>
              <a:rPr lang="en-US" dirty="0"/>
              <a:t> synchronous API</a:t>
            </a:r>
          </a:p>
          <a:p>
            <a:pPr marL="285750" indent="-285750">
              <a:buFont typeface="Arial"/>
              <a:buChar char="•"/>
            </a:pPr>
            <a:r>
              <a:rPr lang="en-US" dirty="0"/>
              <a:t>Most of the "smarts" live in DB and REST API reader/writer</a:t>
            </a:r>
          </a:p>
          <a:p>
            <a:pPr marL="285750" indent="-285750">
              <a:buFont typeface="Arial"/>
              <a:buChar char="•"/>
            </a:pPr>
            <a:r>
              <a:rPr lang="en-US" dirty="0"/>
              <a:t>Most of the code in </a:t>
            </a:r>
            <a:r>
              <a:rPr lang="en-US" dirty="0" err="1"/>
              <a:t>hsload</a:t>
            </a:r>
            <a:r>
              <a:rPr lang="en-US" dirty="0"/>
              <a:t> &amp; </a:t>
            </a:r>
            <a:r>
              <a:rPr lang="en-US" dirty="0" err="1"/>
              <a:t>hsget</a:t>
            </a:r>
            <a:r>
              <a:rPr lang="en-US" dirty="0"/>
              <a:t> will be replaced by reader/writer plugins</a:t>
            </a:r>
          </a:p>
        </p:txBody>
      </p:sp>
    </p:spTree>
    <p:extLst>
      <p:ext uri="{BB962C8B-B14F-4D97-AF65-F5344CB8AC3E}">
        <p14:creationId xmlns:p14="http://schemas.microsoft.com/office/powerpoint/2010/main" val="226908487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B8D8F2-3020-F4E7-36FE-E2253CBAEA73}"/>
              </a:ext>
            </a:extLst>
          </p:cNvPr>
          <p:cNvSpPr>
            <a:spLocks noGrp="1"/>
          </p:cNvSpPr>
          <p:nvPr>
            <p:ph type="title"/>
          </p:nvPr>
        </p:nvSpPr>
        <p:spPr/>
        <p:txBody>
          <a:bodyPr/>
          <a:lstStyle/>
          <a:p>
            <a:r>
              <a:rPr lang="en-US" dirty="0"/>
              <a:t>HDF5 DB Pipelining</a:t>
            </a:r>
          </a:p>
        </p:txBody>
      </p:sp>
      <p:sp>
        <p:nvSpPr>
          <p:cNvPr id="3" name="Content Placeholder 2">
            <a:extLst>
              <a:ext uri="{FF2B5EF4-FFF2-40B4-BE49-F238E27FC236}">
                <a16:creationId xmlns:a16="http://schemas.microsoft.com/office/drawing/2014/main" id="{D989A568-C7A6-745A-E9CA-4C1F99EC69B7}"/>
              </a:ext>
            </a:extLst>
          </p:cNvPr>
          <p:cNvSpPr>
            <a:spLocks noGrp="1"/>
          </p:cNvSpPr>
          <p:nvPr>
            <p:ph idx="1"/>
          </p:nvPr>
        </p:nvSpPr>
        <p:spPr/>
        <p:txBody>
          <a:bodyPr vert="horz" lIns="91440" tIns="45720" rIns="91440" bIns="45720" rtlCol="0" anchor="t">
            <a:normAutofit/>
          </a:bodyPr>
          <a:lstStyle/>
          <a:p>
            <a:r>
              <a:rPr lang="en-US" dirty="0"/>
              <a:t>Write Consolidation</a:t>
            </a:r>
          </a:p>
          <a:p>
            <a:pPr lvl="1">
              <a:buFont typeface="Courier New" panose="020B0604020202020204" pitchFamily="34" charset="0"/>
              <a:buChar char="o"/>
            </a:pPr>
            <a:r>
              <a:rPr lang="en-US" dirty="0"/>
              <a:t> Rather than each </a:t>
            </a:r>
            <a:r>
              <a:rPr lang="en-US" dirty="0" err="1"/>
              <a:t>api</a:t>
            </a:r>
            <a:r>
              <a:rPr lang="en-US" dirty="0"/>
              <a:t> operation directly invoking a request, updates will get stored in the HDF5DB key-value store</a:t>
            </a:r>
          </a:p>
          <a:p>
            <a:pPr lvl="1">
              <a:buFont typeface="Courier New" panose="020B0604020202020204" pitchFamily="34" charset="0"/>
              <a:buChar char="o"/>
            </a:pPr>
            <a:r>
              <a:rPr lang="en-US" dirty="0"/>
              <a:t>On flush (or periodically or to free memory) “dirty” items in the HDF5DB will get consolidated if possible.</a:t>
            </a:r>
          </a:p>
          <a:p>
            <a:pPr lvl="1">
              <a:buFont typeface="Courier New" panose="020B0604020202020204" pitchFamily="34" charset="0"/>
              <a:buChar char="o"/>
            </a:pPr>
            <a:r>
              <a:rPr lang="en-US" dirty="0"/>
              <a:t>E.g. rather than 5 attribute PUTs, send one PUT using the multi-</a:t>
            </a:r>
            <a:r>
              <a:rPr lang="en-US" dirty="0" err="1"/>
              <a:t>api</a:t>
            </a:r>
            <a:endParaRPr lang="en-US" dirty="0"/>
          </a:p>
          <a:p>
            <a:pPr lvl="1">
              <a:buFont typeface="Courier New" panose="020B0604020202020204" pitchFamily="34" charset="0"/>
              <a:buChar char="o"/>
            </a:pPr>
            <a:r>
              <a:rPr lang="en-US" dirty="0"/>
              <a:t>Munge dataset selections when possible</a:t>
            </a:r>
          </a:p>
          <a:p>
            <a:pPr lvl="1">
              <a:buFont typeface="Courier New" panose="020B0604020202020204" pitchFamily="34" charset="0"/>
              <a:buChar char="o"/>
            </a:pPr>
            <a:endParaRPr lang="en-US" dirty="0"/>
          </a:p>
        </p:txBody>
      </p:sp>
    </p:spTree>
    <p:extLst>
      <p:ext uri="{BB962C8B-B14F-4D97-AF65-F5344CB8AC3E}">
        <p14:creationId xmlns:p14="http://schemas.microsoft.com/office/powerpoint/2010/main" val="185388997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F75C85-2C0B-5153-9035-3D2B0E663695}"/>
              </a:ext>
            </a:extLst>
          </p:cNvPr>
          <p:cNvSpPr>
            <a:spLocks noGrp="1"/>
          </p:cNvSpPr>
          <p:nvPr>
            <p:ph type="title"/>
          </p:nvPr>
        </p:nvSpPr>
        <p:spPr/>
        <p:txBody>
          <a:bodyPr/>
          <a:lstStyle/>
          <a:p>
            <a:r>
              <a:rPr lang="en-US" dirty="0"/>
              <a:t>Speeding up read operations</a:t>
            </a:r>
          </a:p>
        </p:txBody>
      </p:sp>
      <p:sp>
        <p:nvSpPr>
          <p:cNvPr id="3" name="Content Placeholder 2">
            <a:extLst>
              <a:ext uri="{FF2B5EF4-FFF2-40B4-BE49-F238E27FC236}">
                <a16:creationId xmlns:a16="http://schemas.microsoft.com/office/drawing/2014/main" id="{93EE0222-5186-C931-0BE4-802353CF5B51}"/>
              </a:ext>
            </a:extLst>
          </p:cNvPr>
          <p:cNvSpPr>
            <a:spLocks noGrp="1"/>
          </p:cNvSpPr>
          <p:nvPr>
            <p:ph idx="1"/>
          </p:nvPr>
        </p:nvSpPr>
        <p:spPr/>
        <p:txBody>
          <a:bodyPr/>
          <a:lstStyle/>
          <a:p>
            <a:r>
              <a:rPr lang="en-US" dirty="0"/>
              <a:t>Applications that make many small read requests can also slow things down</a:t>
            </a:r>
          </a:p>
          <a:p>
            <a:r>
              <a:rPr lang="en-US" dirty="0"/>
              <a:t>Two ideas to address:</a:t>
            </a:r>
          </a:p>
          <a:p>
            <a:pPr lvl="1"/>
            <a:r>
              <a:rPr lang="en-US" dirty="0"/>
              <a:t>Consolidated memory data</a:t>
            </a:r>
          </a:p>
          <a:p>
            <a:pPr lvl="1"/>
            <a:r>
              <a:rPr lang="en-US" dirty="0"/>
              <a:t>Read ahead logic</a:t>
            </a:r>
          </a:p>
        </p:txBody>
      </p:sp>
    </p:spTree>
    <p:extLst>
      <p:ext uri="{BB962C8B-B14F-4D97-AF65-F5344CB8AC3E}">
        <p14:creationId xmlns:p14="http://schemas.microsoft.com/office/powerpoint/2010/main" val="20576250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2460CC-F760-51BE-B284-ED870121C621}"/>
              </a:ext>
            </a:extLst>
          </p:cNvPr>
          <p:cNvSpPr>
            <a:spLocks noGrp="1"/>
          </p:cNvSpPr>
          <p:nvPr>
            <p:ph type="title"/>
          </p:nvPr>
        </p:nvSpPr>
        <p:spPr/>
        <p:txBody>
          <a:bodyPr/>
          <a:lstStyle/>
          <a:p>
            <a:r>
              <a:rPr lang="en-US" dirty="0"/>
              <a:t>Overview</a:t>
            </a:r>
          </a:p>
        </p:txBody>
      </p:sp>
      <p:sp>
        <p:nvSpPr>
          <p:cNvPr id="3" name="Content Placeholder 2">
            <a:extLst>
              <a:ext uri="{FF2B5EF4-FFF2-40B4-BE49-F238E27FC236}">
                <a16:creationId xmlns:a16="http://schemas.microsoft.com/office/drawing/2014/main" id="{B27F5D0C-594B-0354-B537-4073ACE59B80}"/>
              </a:ext>
            </a:extLst>
          </p:cNvPr>
          <p:cNvSpPr>
            <a:spLocks noGrp="1"/>
          </p:cNvSpPr>
          <p:nvPr>
            <p:ph idx="1"/>
          </p:nvPr>
        </p:nvSpPr>
        <p:spPr>
          <a:xfrm>
            <a:off x="838200" y="1857156"/>
            <a:ext cx="10515600" cy="4351338"/>
          </a:xfrm>
        </p:spPr>
        <p:txBody>
          <a:bodyPr/>
          <a:lstStyle/>
          <a:p>
            <a:r>
              <a:rPr lang="en-US" dirty="0"/>
              <a:t>Introduction to HSDS</a:t>
            </a:r>
          </a:p>
          <a:p>
            <a:r>
              <a:rPr lang="en-US" dirty="0"/>
              <a:t>Performance challenges</a:t>
            </a:r>
          </a:p>
          <a:p>
            <a:r>
              <a:rPr lang="en-US" dirty="0"/>
              <a:t>Improving write performance</a:t>
            </a:r>
          </a:p>
          <a:p>
            <a:r>
              <a:rPr lang="en-US" dirty="0"/>
              <a:t>Improving read performance</a:t>
            </a:r>
          </a:p>
          <a:p>
            <a:r>
              <a:rPr lang="en-US" dirty="0"/>
              <a:t>Conclusion</a:t>
            </a:r>
          </a:p>
        </p:txBody>
      </p:sp>
    </p:spTree>
    <p:extLst>
      <p:ext uri="{BB962C8B-B14F-4D97-AF65-F5344CB8AC3E}">
        <p14:creationId xmlns:p14="http://schemas.microsoft.com/office/powerpoint/2010/main" val="156807502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D5ECE2-B652-58BC-6639-54249EDE54B5}"/>
              </a:ext>
            </a:extLst>
          </p:cNvPr>
          <p:cNvSpPr>
            <a:spLocks noGrp="1"/>
          </p:cNvSpPr>
          <p:nvPr>
            <p:ph type="title"/>
          </p:nvPr>
        </p:nvSpPr>
        <p:spPr/>
        <p:txBody>
          <a:bodyPr/>
          <a:lstStyle/>
          <a:p>
            <a:r>
              <a:rPr lang="en-US" dirty="0"/>
              <a:t>Consolidated metadata</a:t>
            </a:r>
          </a:p>
        </p:txBody>
      </p:sp>
      <p:sp>
        <p:nvSpPr>
          <p:cNvPr id="3" name="Content Placeholder 2">
            <a:extLst>
              <a:ext uri="{FF2B5EF4-FFF2-40B4-BE49-F238E27FC236}">
                <a16:creationId xmlns:a16="http://schemas.microsoft.com/office/drawing/2014/main" id="{A88C8938-E29A-1AD2-F2F9-61013F893905}"/>
              </a:ext>
            </a:extLst>
          </p:cNvPr>
          <p:cNvSpPr>
            <a:spLocks noGrp="1"/>
          </p:cNvSpPr>
          <p:nvPr>
            <p:ph idx="1"/>
          </p:nvPr>
        </p:nvSpPr>
        <p:spPr/>
        <p:txBody>
          <a:bodyPr/>
          <a:lstStyle/>
          <a:p>
            <a:r>
              <a:rPr lang="en-US" dirty="0"/>
              <a:t>Speed up metadata reads by getting ALL metadata in one request</a:t>
            </a:r>
          </a:p>
          <a:p>
            <a:r>
              <a:rPr lang="en-US" dirty="0"/>
              <a:t>HSDS will create/update a JSON file of domain metadata whenever there’s been some time since the last update</a:t>
            </a:r>
          </a:p>
          <a:p>
            <a:r>
              <a:rPr lang="en-US" dirty="0"/>
              <a:t>Client can (optionally) fetch the metadata file in a GET request</a:t>
            </a:r>
          </a:p>
          <a:p>
            <a:r>
              <a:rPr lang="en-US" dirty="0"/>
              <a:t>Client metadata API functions will then query the metadata file rather than sending an HTTP request</a:t>
            </a:r>
          </a:p>
          <a:p>
            <a:r>
              <a:rPr lang="en-US" dirty="0"/>
              <a:t>“refresh” method can be used by the client if it suspects a specific object may be volatile</a:t>
            </a:r>
          </a:p>
        </p:txBody>
      </p:sp>
    </p:spTree>
    <p:extLst>
      <p:ext uri="{BB962C8B-B14F-4D97-AF65-F5344CB8AC3E}">
        <p14:creationId xmlns:p14="http://schemas.microsoft.com/office/powerpoint/2010/main" val="292237052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E5AE7A-3DE9-AAAD-46D4-1205977F63D6}"/>
              </a:ext>
            </a:extLst>
          </p:cNvPr>
          <p:cNvSpPr>
            <a:spLocks noGrp="1"/>
          </p:cNvSpPr>
          <p:nvPr>
            <p:ph type="title"/>
          </p:nvPr>
        </p:nvSpPr>
        <p:spPr/>
        <p:txBody>
          <a:bodyPr/>
          <a:lstStyle/>
          <a:p>
            <a:r>
              <a:rPr lang="en-US" dirty="0"/>
              <a:t>Read ahead logic</a:t>
            </a:r>
          </a:p>
        </p:txBody>
      </p:sp>
      <p:sp>
        <p:nvSpPr>
          <p:cNvPr id="3" name="Content Placeholder 2">
            <a:extLst>
              <a:ext uri="{FF2B5EF4-FFF2-40B4-BE49-F238E27FC236}">
                <a16:creationId xmlns:a16="http://schemas.microsoft.com/office/drawing/2014/main" id="{247D4B3F-1D34-6403-88E0-2C6E55B31564}"/>
              </a:ext>
            </a:extLst>
          </p:cNvPr>
          <p:cNvSpPr>
            <a:spLocks noGrp="1"/>
          </p:cNvSpPr>
          <p:nvPr>
            <p:ph idx="1"/>
          </p:nvPr>
        </p:nvSpPr>
        <p:spPr/>
        <p:txBody>
          <a:bodyPr/>
          <a:lstStyle/>
          <a:p>
            <a:r>
              <a:rPr lang="en-US" dirty="0"/>
              <a:t>Idea: Given http latency reading a MB is only slightly slower than reading a KB</a:t>
            </a:r>
          </a:p>
          <a:p>
            <a:r>
              <a:rPr lang="en-US" dirty="0"/>
              <a:t>So, if h5pyd sees a pattern of reads (e.g. reading a table row by row), pad the selection and keep the extra data in memory on the chance the client may soon read it</a:t>
            </a:r>
          </a:p>
          <a:p>
            <a:r>
              <a:rPr lang="en-US" dirty="0"/>
              <a:t>Manage fetched dataset selections in a LRU cache to limit memory usage</a:t>
            </a:r>
          </a:p>
          <a:p>
            <a:r>
              <a:rPr lang="en-US" dirty="0"/>
              <a:t>Dataset writes will modify any overlapping selections in LRU cache</a:t>
            </a:r>
          </a:p>
        </p:txBody>
      </p:sp>
    </p:spTree>
    <p:extLst>
      <p:ext uri="{BB962C8B-B14F-4D97-AF65-F5344CB8AC3E}">
        <p14:creationId xmlns:p14="http://schemas.microsoft.com/office/powerpoint/2010/main" val="319011488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0D968B-5E4C-5F65-583A-E0122B58E347}"/>
              </a:ext>
            </a:extLst>
          </p:cNvPr>
          <p:cNvSpPr>
            <a:spLocks noGrp="1"/>
          </p:cNvSpPr>
          <p:nvPr>
            <p:ph type="title"/>
          </p:nvPr>
        </p:nvSpPr>
        <p:spPr/>
        <p:txBody>
          <a:bodyPr/>
          <a:lstStyle/>
          <a:p>
            <a:r>
              <a:rPr lang="en-US" dirty="0"/>
              <a:t>Consolidated Metadata</a:t>
            </a:r>
          </a:p>
        </p:txBody>
      </p:sp>
      <p:sp>
        <p:nvSpPr>
          <p:cNvPr id="3" name="Content Placeholder 2">
            <a:extLst>
              <a:ext uri="{FF2B5EF4-FFF2-40B4-BE49-F238E27FC236}">
                <a16:creationId xmlns:a16="http://schemas.microsoft.com/office/drawing/2014/main" id="{85D17D2E-DC6B-F4EF-0F2C-4A1BA8D5B8C2}"/>
              </a:ext>
            </a:extLst>
          </p:cNvPr>
          <p:cNvSpPr>
            <a:spLocks noGrp="1"/>
          </p:cNvSpPr>
          <p:nvPr>
            <p:ph idx="1"/>
          </p:nvPr>
        </p:nvSpPr>
        <p:spPr/>
        <p:txBody>
          <a:bodyPr vert="horz" lIns="91440" tIns="45720" rIns="91440" bIns="45720" rtlCol="0" anchor="t">
            <a:normAutofit/>
          </a:bodyPr>
          <a:lstStyle/>
          <a:p>
            <a:r>
              <a:rPr lang="en-US"/>
              <a:t>Speed up small reads by having HSDS produce JSON file</a:t>
            </a:r>
          </a:p>
          <a:p>
            <a:pPr lvl="1">
              <a:buFont typeface="Courier New" panose="020B0604020202020204" pitchFamily="34" charset="0"/>
              <a:buChar char="o"/>
            </a:pPr>
            <a:r>
              <a:rPr lang="en-US"/>
              <a:t>Created after domain has been quisient for a time</a:t>
            </a:r>
          </a:p>
          <a:p>
            <a:pPr lvl="1">
              <a:buFont typeface="Courier New" panose="020B0604020202020204" pitchFamily="34" charset="0"/>
              <a:buChar char="o"/>
            </a:pPr>
            <a:r>
              <a:rPr lang="en-US"/>
              <a:t>Aim for file to be not larger than 1-2MB (for fast downloading)</a:t>
            </a:r>
            <a:endParaRPr lang="en-US" dirty="0"/>
          </a:p>
          <a:p>
            <a:pPr lvl="1">
              <a:buFont typeface="Courier New" panose="020B0604020202020204" pitchFamily="34" charset="0"/>
              <a:buChar char="o"/>
            </a:pPr>
            <a:r>
              <a:rPr lang="en-US"/>
              <a:t>Db REST API Reader can download (if available) when a domain is first accessed</a:t>
            </a:r>
            <a:endParaRPr lang="en-US" dirty="0"/>
          </a:p>
          <a:p>
            <a:pPr lvl="1">
              <a:buFont typeface="Courier New" panose="020B0604020202020204" pitchFamily="34" charset="0"/>
              <a:buChar char="o"/>
            </a:pPr>
            <a:r>
              <a:rPr lang="en-US"/>
              <a:t>JSON Reader can use the file to populate DB</a:t>
            </a:r>
            <a:endParaRPr lang="en-US" dirty="0"/>
          </a:p>
          <a:p>
            <a:pPr lvl="1">
              <a:buFont typeface="Courier New" panose="020B0604020202020204" pitchFamily="34" charset="0"/>
              <a:buChar char="o"/>
            </a:pPr>
            <a:r>
              <a:rPr lang="en-US"/>
              <a:t>JSON file will include:</a:t>
            </a:r>
            <a:endParaRPr lang="en-US" dirty="0"/>
          </a:p>
          <a:p>
            <a:pPr lvl="2">
              <a:buFont typeface="Wingdings" panose="020B0604020202020204" pitchFamily="34" charset="0"/>
              <a:buChar char="§"/>
            </a:pPr>
            <a:r>
              <a:rPr lang="en-US"/>
              <a:t>Object metadata</a:t>
            </a:r>
            <a:endParaRPr lang="en-US" dirty="0"/>
          </a:p>
          <a:p>
            <a:pPr lvl="2">
              <a:buFont typeface="Wingdings" panose="020B0604020202020204" pitchFamily="34" charset="0"/>
              <a:buChar char="§"/>
            </a:pPr>
            <a:r>
              <a:rPr lang="en-US"/>
              <a:t>Links for each group</a:t>
            </a:r>
            <a:endParaRPr lang="en-US" dirty="0"/>
          </a:p>
          <a:p>
            <a:pPr lvl="2">
              <a:buFont typeface="Wingdings" panose="020B0604020202020204" pitchFamily="34" charset="0"/>
              <a:buChar char="§"/>
            </a:pPr>
            <a:r>
              <a:rPr lang="en-US"/>
              <a:t>Attributes for each object (excepting overly large attributes</a:t>
            </a:r>
            <a:endParaRPr lang="en-US" dirty="0"/>
          </a:p>
          <a:p>
            <a:pPr lvl="2">
              <a:buFont typeface="Wingdings" panose="020B0604020202020204" pitchFamily="34" charset="0"/>
              <a:buChar char="§"/>
            </a:pPr>
            <a:r>
              <a:rPr lang="en-US"/>
              <a:t>Small dataset values (e.g. Scalar Datasets)</a:t>
            </a:r>
            <a:endParaRPr lang="en-US" dirty="0"/>
          </a:p>
          <a:p>
            <a:pPr lvl="1">
              <a:buFont typeface="Courier New" panose="020B0604020202020204" pitchFamily="34" charset="0"/>
              <a:buChar char="o"/>
            </a:pPr>
            <a:endParaRPr lang="en-US" dirty="0"/>
          </a:p>
        </p:txBody>
      </p:sp>
    </p:spTree>
    <p:extLst>
      <p:ext uri="{BB962C8B-B14F-4D97-AF65-F5344CB8AC3E}">
        <p14:creationId xmlns:p14="http://schemas.microsoft.com/office/powerpoint/2010/main" val="344529042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346CD9-FFCD-AB75-1B4B-030C6D6C0DA1}"/>
              </a:ext>
            </a:extLst>
          </p:cNvPr>
          <p:cNvSpPr>
            <a:spLocks noGrp="1"/>
          </p:cNvSpPr>
          <p:nvPr>
            <p:ph type="title"/>
          </p:nvPr>
        </p:nvSpPr>
        <p:spPr/>
        <p:txBody>
          <a:bodyPr/>
          <a:lstStyle/>
          <a:p>
            <a:r>
              <a:rPr lang="en-US" dirty="0"/>
              <a:t>Where are we?</a:t>
            </a:r>
          </a:p>
        </p:txBody>
      </p:sp>
      <p:sp>
        <p:nvSpPr>
          <p:cNvPr id="3" name="Content Placeholder 2">
            <a:extLst>
              <a:ext uri="{FF2B5EF4-FFF2-40B4-BE49-F238E27FC236}">
                <a16:creationId xmlns:a16="http://schemas.microsoft.com/office/drawing/2014/main" id="{1D04FB22-6C5D-18C4-5EBE-F36070ECF5DA}"/>
              </a:ext>
            </a:extLst>
          </p:cNvPr>
          <p:cNvSpPr>
            <a:spLocks noGrp="1"/>
          </p:cNvSpPr>
          <p:nvPr>
            <p:ph idx="1"/>
          </p:nvPr>
        </p:nvSpPr>
        <p:spPr/>
        <p:txBody>
          <a:bodyPr/>
          <a:lstStyle/>
          <a:p>
            <a:r>
              <a:rPr lang="en-US" dirty="0"/>
              <a:t>Ideas discussed here are a work in progress</a:t>
            </a:r>
          </a:p>
          <a:p>
            <a:r>
              <a:rPr lang="en-US" dirty="0"/>
              <a:t>Implemented so far:</a:t>
            </a:r>
          </a:p>
          <a:p>
            <a:pPr lvl="1"/>
            <a:r>
              <a:rPr lang="en-US" dirty="0"/>
              <a:t>“Multi” REST operations in HSDS	</a:t>
            </a:r>
          </a:p>
          <a:p>
            <a:pPr lvl="1"/>
            <a:r>
              <a:rPr lang="en-US" dirty="0"/>
              <a:t>Basic HDF5DB implementation</a:t>
            </a:r>
          </a:p>
          <a:p>
            <a:pPr lvl="1"/>
            <a:r>
              <a:rPr lang="en-US" dirty="0"/>
              <a:t>DB reader/writers for JSON, HDF5 Files</a:t>
            </a:r>
          </a:p>
          <a:p>
            <a:endParaRPr lang="en-US" dirty="0"/>
          </a:p>
        </p:txBody>
      </p:sp>
    </p:spTree>
    <p:extLst>
      <p:ext uri="{BB962C8B-B14F-4D97-AF65-F5344CB8AC3E}">
        <p14:creationId xmlns:p14="http://schemas.microsoft.com/office/powerpoint/2010/main" val="288611400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71529B-2CD9-4B61-3038-5D9034B0ADEB}"/>
              </a:ext>
            </a:extLst>
          </p:cNvPr>
          <p:cNvSpPr>
            <a:spLocks noGrp="1"/>
          </p:cNvSpPr>
          <p:nvPr>
            <p:ph type="title"/>
          </p:nvPr>
        </p:nvSpPr>
        <p:spPr/>
        <p:txBody>
          <a:bodyPr/>
          <a:lstStyle/>
          <a:p>
            <a:r>
              <a:rPr lang="en-US" dirty="0"/>
              <a:t>Next Steps</a:t>
            </a:r>
          </a:p>
        </p:txBody>
      </p:sp>
      <p:sp>
        <p:nvSpPr>
          <p:cNvPr id="3" name="Content Placeholder 2">
            <a:extLst>
              <a:ext uri="{FF2B5EF4-FFF2-40B4-BE49-F238E27FC236}">
                <a16:creationId xmlns:a16="http://schemas.microsoft.com/office/drawing/2014/main" id="{2A33518F-68DD-204A-F22F-DB25EC6336F6}"/>
              </a:ext>
            </a:extLst>
          </p:cNvPr>
          <p:cNvSpPr>
            <a:spLocks noGrp="1"/>
          </p:cNvSpPr>
          <p:nvPr>
            <p:ph idx="1"/>
          </p:nvPr>
        </p:nvSpPr>
        <p:spPr/>
        <p:txBody>
          <a:bodyPr vert="horz" lIns="91440" tIns="45720" rIns="91440" bIns="45720" rtlCol="0" anchor="t">
            <a:normAutofit/>
          </a:bodyPr>
          <a:lstStyle/>
          <a:p>
            <a:r>
              <a:rPr lang="en-US" dirty="0"/>
              <a:t>Work to be done over the next 1-2 months:</a:t>
            </a:r>
          </a:p>
          <a:p>
            <a:pPr lvl="1"/>
            <a:r>
              <a:rPr lang="en-US" dirty="0"/>
              <a:t>HDF5 DB plugins for HSDS REST API</a:t>
            </a:r>
          </a:p>
          <a:p>
            <a:pPr lvl="1"/>
            <a:r>
              <a:rPr lang="en-US" dirty="0"/>
              <a:t>Write consolidation</a:t>
            </a:r>
          </a:p>
          <a:p>
            <a:pPr lvl="1"/>
            <a:r>
              <a:rPr lang="en-US" dirty="0"/>
              <a:t>Metadata file generation and use in HDF5DB</a:t>
            </a:r>
          </a:p>
          <a:p>
            <a:pPr lvl="1"/>
            <a:r>
              <a:rPr lang="en-US" dirty="0"/>
              <a:t>Read-ahead logic</a:t>
            </a:r>
          </a:p>
          <a:p>
            <a:r>
              <a:rPr lang="en-US" dirty="0"/>
              <a:t>Longer term</a:t>
            </a:r>
          </a:p>
          <a:p>
            <a:pPr lvl="1"/>
            <a:r>
              <a:rPr lang="en-US" dirty="0"/>
              <a:t>Incremental improvements</a:t>
            </a:r>
          </a:p>
          <a:p>
            <a:pPr lvl="1"/>
            <a:r>
              <a:rPr lang="en-US" dirty="0"/>
              <a:t>Evaluate against some real-world examples</a:t>
            </a:r>
          </a:p>
          <a:p>
            <a:pPr lvl="1"/>
            <a:r>
              <a:rPr lang="en-US" dirty="0" err="1"/>
              <a:t>Cython-ize</a:t>
            </a:r>
            <a:r>
              <a:rPr lang="en-US" dirty="0"/>
              <a:t> performance critical parts of the code base</a:t>
            </a:r>
          </a:p>
          <a:p>
            <a:pPr lvl="1"/>
            <a:r>
              <a:rPr lang="en-US" dirty="0"/>
              <a:t>Replicate h5pyd changes in REST VOL</a:t>
            </a:r>
          </a:p>
        </p:txBody>
      </p:sp>
    </p:spTree>
    <p:extLst>
      <p:ext uri="{BB962C8B-B14F-4D97-AF65-F5344CB8AC3E}">
        <p14:creationId xmlns:p14="http://schemas.microsoft.com/office/powerpoint/2010/main" val="369229371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2A9760-42D7-1E00-FC8A-BBBC51344BB9}"/>
              </a:ext>
            </a:extLst>
          </p:cNvPr>
          <p:cNvSpPr>
            <a:spLocks noGrp="1"/>
          </p:cNvSpPr>
          <p:nvPr>
            <p:ph type="title"/>
          </p:nvPr>
        </p:nvSpPr>
        <p:spPr/>
        <p:txBody>
          <a:bodyPr/>
          <a:lstStyle/>
          <a:p>
            <a:r>
              <a:rPr lang="en-US" dirty="0"/>
              <a:t>Questions?</a:t>
            </a:r>
          </a:p>
        </p:txBody>
      </p:sp>
    </p:spTree>
    <p:extLst>
      <p:ext uri="{BB962C8B-B14F-4D97-AF65-F5344CB8AC3E}">
        <p14:creationId xmlns:p14="http://schemas.microsoft.com/office/powerpoint/2010/main" val="65064904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A58DA6-960A-A18C-F378-2E925F315C01}"/>
              </a:ext>
            </a:extLst>
          </p:cNvPr>
          <p:cNvSpPr>
            <a:spLocks noGrp="1"/>
          </p:cNvSpPr>
          <p:nvPr>
            <p:ph type="title"/>
          </p:nvPr>
        </p:nvSpPr>
        <p:spPr/>
        <p:txBody>
          <a:bodyPr/>
          <a:lstStyle/>
          <a:p>
            <a:r>
              <a:rPr lang="en-US" dirty="0"/>
              <a:t>Acknowledgement</a:t>
            </a:r>
          </a:p>
        </p:txBody>
      </p:sp>
      <p:sp>
        <p:nvSpPr>
          <p:cNvPr id="3" name="Content Placeholder 2">
            <a:extLst>
              <a:ext uri="{FF2B5EF4-FFF2-40B4-BE49-F238E27FC236}">
                <a16:creationId xmlns:a16="http://schemas.microsoft.com/office/drawing/2014/main" id="{83A8755D-90E6-5F03-AEE8-33651E445C3C}"/>
              </a:ext>
            </a:extLst>
          </p:cNvPr>
          <p:cNvSpPr>
            <a:spLocks noGrp="1"/>
          </p:cNvSpPr>
          <p:nvPr>
            <p:ph idx="1"/>
          </p:nvPr>
        </p:nvSpPr>
        <p:spPr/>
        <p:txBody>
          <a:bodyPr/>
          <a:lstStyle/>
          <a:p>
            <a:pPr marL="0" marR="0">
              <a:buNone/>
            </a:pPr>
            <a:r>
              <a:rPr lang="en-US" sz="1800" b="1" dirty="0">
                <a:effectLst/>
                <a:latin typeface="Aptos" panose="020B0004020202020204" pitchFamily="34" charset="0"/>
                <a:ea typeface="Aptos" panose="020B0004020202020204" pitchFamily="34" charset="0"/>
                <a:cs typeface="Aptos" panose="020B0004020202020204" pitchFamily="34" charset="0"/>
              </a:rPr>
              <a:t>Acknowledgment:</a:t>
            </a:r>
            <a:r>
              <a:rPr lang="en-US" sz="1800" dirty="0">
                <a:effectLst/>
                <a:latin typeface="Aptos" panose="020B0004020202020204" pitchFamily="34" charset="0"/>
                <a:ea typeface="Aptos" panose="020B0004020202020204" pitchFamily="34" charset="0"/>
                <a:cs typeface="Aptos" panose="020B0004020202020204" pitchFamily="34" charset="0"/>
              </a:rPr>
              <a:t> </a:t>
            </a:r>
            <a:r>
              <a:rPr lang="en-US" sz="1800" i="1" dirty="0">
                <a:effectLst/>
                <a:latin typeface="Aptos" panose="020B0004020202020204" pitchFamily="34" charset="0"/>
                <a:ea typeface="Aptos" panose="020B0004020202020204" pitchFamily="34" charset="0"/>
                <a:cs typeface="Aptos" panose="020B0004020202020204" pitchFamily="34" charset="0"/>
              </a:rPr>
              <a:t>“This material is based upon work supported by the U.S. Department of Energy, Office of Science, Office of Fusion Energy Sciences, under Award Number DE-SC0024442.”</a:t>
            </a:r>
            <a:endParaRPr lang="en-US" sz="1800" dirty="0">
              <a:effectLst/>
              <a:latin typeface="Aptos" panose="020B0004020202020204" pitchFamily="34" charset="0"/>
              <a:ea typeface="Aptos" panose="020B0004020202020204" pitchFamily="34" charset="0"/>
              <a:cs typeface="Aptos" panose="020B0004020202020204" pitchFamily="34" charset="0"/>
            </a:endParaRPr>
          </a:p>
          <a:p>
            <a:pPr marL="0" marR="0">
              <a:buNone/>
            </a:pPr>
            <a:r>
              <a:rPr lang="en-US" sz="1800" i="1" dirty="0">
                <a:effectLst/>
                <a:latin typeface="Aptos" panose="020B0004020202020204" pitchFamily="34" charset="0"/>
                <a:ea typeface="Aptos" panose="020B0004020202020204" pitchFamily="34" charset="0"/>
                <a:cs typeface="Aptos" panose="020B0004020202020204" pitchFamily="34" charset="0"/>
              </a:rPr>
              <a:t> </a:t>
            </a:r>
            <a:endParaRPr lang="en-US" sz="1800" dirty="0">
              <a:effectLst/>
              <a:latin typeface="Aptos" panose="020B0004020202020204" pitchFamily="34" charset="0"/>
              <a:ea typeface="Aptos" panose="020B0004020202020204" pitchFamily="34" charset="0"/>
              <a:cs typeface="Aptos" panose="020B0004020202020204" pitchFamily="34" charset="0"/>
            </a:endParaRPr>
          </a:p>
          <a:p>
            <a:pPr marL="0" marR="0">
              <a:buNone/>
            </a:pPr>
            <a:r>
              <a:rPr lang="en-US" sz="1800" b="1" dirty="0">
                <a:effectLst/>
                <a:latin typeface="Aptos" panose="020B0004020202020204" pitchFamily="34" charset="0"/>
                <a:ea typeface="Aptos" panose="020B0004020202020204" pitchFamily="34" charset="0"/>
                <a:cs typeface="Aptos" panose="020B0004020202020204" pitchFamily="34" charset="0"/>
              </a:rPr>
              <a:t>Disclaimer:</a:t>
            </a:r>
            <a:r>
              <a:rPr lang="en-US" sz="1800" dirty="0">
                <a:effectLst/>
                <a:latin typeface="Aptos" panose="020B0004020202020204" pitchFamily="34" charset="0"/>
                <a:ea typeface="Aptos" panose="020B0004020202020204" pitchFamily="34" charset="0"/>
                <a:cs typeface="Aptos" panose="020B0004020202020204" pitchFamily="34" charset="0"/>
              </a:rPr>
              <a:t> </a:t>
            </a:r>
            <a:r>
              <a:rPr lang="en-US" sz="1800" i="1" dirty="0">
                <a:effectLst/>
                <a:latin typeface="Aptos" panose="020B0004020202020204" pitchFamily="34" charset="0"/>
                <a:ea typeface="Aptos" panose="020B0004020202020204" pitchFamily="34" charset="0"/>
                <a:cs typeface="Aptos" panose="020B0004020202020204" pitchFamily="34" charset="0"/>
              </a:rPr>
              <a:t>“This report was prepared as an account of work sponsored by an agency of the United States Government. Neither the United States Government nor any agency therefore, nor any of their employees, makes any warranty, expressed or implied, or assumes any legal liability or responsibility for the accuracy, completeness, or usefulness of any information, apparatus, product, or process disclosed, or represents that this use would not infringe privately owned rights. Reference herein to any specific commercial product, process, or service by trade name, trademark, manufacturer, or otherwise does not necessarily constitute or imply its endorsement, recommendation, or favoring by the United States Government or any agency thereof. The</a:t>
            </a:r>
            <a:endParaRPr lang="en-US" sz="1800" dirty="0">
              <a:effectLst/>
              <a:latin typeface="Aptos" panose="020B0004020202020204" pitchFamily="34" charset="0"/>
              <a:ea typeface="Aptos" panose="020B0004020202020204" pitchFamily="34" charset="0"/>
              <a:cs typeface="Aptos" panose="020B0004020202020204" pitchFamily="34" charset="0"/>
            </a:endParaRPr>
          </a:p>
          <a:p>
            <a:pPr marL="0" marR="0"/>
            <a:r>
              <a:rPr lang="en-US" sz="1800" i="1" dirty="0">
                <a:effectLst/>
                <a:latin typeface="Aptos" panose="020B0004020202020204" pitchFamily="34" charset="0"/>
                <a:ea typeface="Aptos" panose="020B0004020202020204" pitchFamily="34" charset="0"/>
                <a:cs typeface="Aptos" panose="020B0004020202020204" pitchFamily="34" charset="0"/>
              </a:rPr>
              <a:t>views and opinions of authors expressed herein do not necessarily state or reflect those of the United States Government or any agency thereof."</a:t>
            </a:r>
            <a:endParaRPr lang="en-US" sz="1800" dirty="0">
              <a:effectLst/>
              <a:latin typeface="Aptos" panose="020B0004020202020204" pitchFamily="34" charset="0"/>
              <a:ea typeface="Aptos" panose="020B0004020202020204" pitchFamily="34" charset="0"/>
              <a:cs typeface="Aptos" panose="020B0004020202020204" pitchFamily="34" charset="0"/>
            </a:endParaRPr>
          </a:p>
          <a:p>
            <a:pPr marL="0" indent="0">
              <a:buNone/>
            </a:pPr>
            <a:endParaRPr lang="en-US" dirty="0"/>
          </a:p>
        </p:txBody>
      </p:sp>
    </p:spTree>
    <p:extLst>
      <p:ext uri="{BB962C8B-B14F-4D97-AF65-F5344CB8AC3E}">
        <p14:creationId xmlns:p14="http://schemas.microsoft.com/office/powerpoint/2010/main" val="16782319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A5A8B4-98C3-C2D4-9EBE-3D1ABB6A2054}"/>
              </a:ext>
            </a:extLst>
          </p:cNvPr>
          <p:cNvSpPr>
            <a:spLocks noGrp="1"/>
          </p:cNvSpPr>
          <p:nvPr>
            <p:ph type="title"/>
          </p:nvPr>
        </p:nvSpPr>
        <p:spPr/>
        <p:txBody>
          <a:bodyPr/>
          <a:lstStyle/>
          <a:p>
            <a:r>
              <a:rPr lang="en-US" dirty="0"/>
              <a:t>HSDS and h5pyd Performance Enhancements</a:t>
            </a:r>
          </a:p>
        </p:txBody>
      </p:sp>
      <p:sp>
        <p:nvSpPr>
          <p:cNvPr id="3" name="Content Placeholder 2">
            <a:extLst>
              <a:ext uri="{FF2B5EF4-FFF2-40B4-BE49-F238E27FC236}">
                <a16:creationId xmlns:a16="http://schemas.microsoft.com/office/drawing/2014/main" id="{913ED7B5-3565-5754-6B47-64976FF65F3C}"/>
              </a:ext>
            </a:extLst>
          </p:cNvPr>
          <p:cNvSpPr>
            <a:spLocks noGrp="1"/>
          </p:cNvSpPr>
          <p:nvPr>
            <p:ph idx="1"/>
          </p:nvPr>
        </p:nvSpPr>
        <p:spPr/>
        <p:txBody>
          <a:bodyPr/>
          <a:lstStyle/>
          <a:p>
            <a:r>
              <a:rPr lang="en-US" dirty="0"/>
              <a:t>Idea: Improve performance by reducing the number of requests needed for a given action</a:t>
            </a:r>
          </a:p>
          <a:p>
            <a:r>
              <a:rPr lang="en-US" dirty="0"/>
              <a:t>Per request latency is much higher than typical HDF5 library call which can be problematic in many scenarios</a:t>
            </a:r>
          </a:p>
        </p:txBody>
      </p:sp>
    </p:spTree>
    <p:extLst>
      <p:ext uri="{BB962C8B-B14F-4D97-AF65-F5344CB8AC3E}">
        <p14:creationId xmlns:p14="http://schemas.microsoft.com/office/powerpoint/2010/main" val="10849132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A73ECA-E163-3E3A-E634-2BD26188C737}"/>
              </a:ext>
            </a:extLst>
          </p:cNvPr>
          <p:cNvSpPr>
            <a:spLocks noGrp="1"/>
          </p:cNvSpPr>
          <p:nvPr>
            <p:ph type="title"/>
          </p:nvPr>
        </p:nvSpPr>
        <p:spPr/>
        <p:txBody>
          <a:bodyPr/>
          <a:lstStyle/>
          <a:p>
            <a:r>
              <a:rPr lang="en-US" dirty="0"/>
              <a:t>What is HSDS?</a:t>
            </a:r>
          </a:p>
        </p:txBody>
      </p:sp>
      <p:sp>
        <p:nvSpPr>
          <p:cNvPr id="3" name="Content Placeholder 2">
            <a:extLst>
              <a:ext uri="{FF2B5EF4-FFF2-40B4-BE49-F238E27FC236}">
                <a16:creationId xmlns:a16="http://schemas.microsoft.com/office/drawing/2014/main" id="{E78188FE-5000-16BE-1DE8-8527EF990AC8}"/>
              </a:ext>
            </a:extLst>
          </p:cNvPr>
          <p:cNvSpPr>
            <a:spLocks noGrp="1"/>
          </p:cNvSpPr>
          <p:nvPr>
            <p:ph idx="1"/>
          </p:nvPr>
        </p:nvSpPr>
        <p:spPr/>
        <p:txBody>
          <a:bodyPr/>
          <a:lstStyle/>
          <a:p>
            <a:r>
              <a:rPr lang="en-US" dirty="0"/>
              <a:t>HSDS – HDF5 Scalable Data Service</a:t>
            </a:r>
          </a:p>
          <a:p>
            <a:r>
              <a:rPr lang="en-US" dirty="0"/>
              <a:t>A REST-based service for working with HDF5 data (using sharded storage model)</a:t>
            </a:r>
          </a:p>
          <a:p>
            <a:r>
              <a:rPr lang="en-US" dirty="0"/>
              <a:t>Supports reading and writing to object based storage (S3, Azure) in addition to </a:t>
            </a:r>
            <a:r>
              <a:rPr lang="en-US" dirty="0" err="1"/>
              <a:t>Posix</a:t>
            </a:r>
            <a:r>
              <a:rPr lang="en-US" dirty="0"/>
              <a:t> stores</a:t>
            </a:r>
          </a:p>
          <a:p>
            <a:r>
              <a:rPr lang="en-US" dirty="0"/>
              <a:t>Runs in Docker, Kubernetes, or directly on OS</a:t>
            </a:r>
          </a:p>
          <a:p>
            <a:r>
              <a:rPr lang="en-US" dirty="0"/>
              <a:t>Client libraries (h5pyd for Python, REST VOL for C/C++) enable applications to use existing HDF5 APIs to invoke requests to the service</a:t>
            </a:r>
          </a:p>
        </p:txBody>
      </p:sp>
    </p:spTree>
    <p:extLst>
      <p:ext uri="{BB962C8B-B14F-4D97-AF65-F5344CB8AC3E}">
        <p14:creationId xmlns:p14="http://schemas.microsoft.com/office/powerpoint/2010/main" val="23899736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Server Features</a:t>
            </a:r>
          </a:p>
        </p:txBody>
      </p:sp>
      <p:sp>
        <p:nvSpPr>
          <p:cNvPr id="3" name="Content Placeholder 2"/>
          <p:cNvSpPr>
            <a:spLocks noGrp="1"/>
          </p:cNvSpPr>
          <p:nvPr>
            <p:ph idx="1"/>
          </p:nvPr>
        </p:nvSpPr>
        <p:spPr>
          <a:xfrm>
            <a:off x="803276" y="1247073"/>
            <a:ext cx="10585449" cy="5010150"/>
          </a:xfrm>
        </p:spPr>
        <p:txBody>
          <a:bodyPr>
            <a:normAutofit fontScale="32500" lnSpcReduction="20000"/>
          </a:bodyPr>
          <a:lstStyle/>
          <a:p>
            <a:r>
              <a:rPr lang="en-US" sz="6000" b="1" dirty="0"/>
              <a:t>Simple + familiar API</a:t>
            </a:r>
          </a:p>
          <a:p>
            <a:pPr lvl="1"/>
            <a:r>
              <a:rPr lang="en-US" sz="6400" dirty="0"/>
              <a:t>Clients can interact with service using REST API</a:t>
            </a:r>
          </a:p>
          <a:p>
            <a:pPr lvl="1"/>
            <a:r>
              <a:rPr lang="en-US" sz="6400" dirty="0"/>
              <a:t>SDKs provide language specific interface (e.g. h5pyd for Python)</a:t>
            </a:r>
          </a:p>
          <a:p>
            <a:pPr lvl="1"/>
            <a:r>
              <a:rPr lang="en-US" sz="6400" dirty="0"/>
              <a:t>Can read/write just the data they need (as opposed to transferring entire files)</a:t>
            </a:r>
          </a:p>
          <a:p>
            <a:pPr lvl="1"/>
            <a:r>
              <a:rPr lang="en-US" sz="6400" dirty="0"/>
              <a:t>Support for compression</a:t>
            </a:r>
          </a:p>
          <a:p>
            <a:pPr lvl="1"/>
            <a:endParaRPr lang="en-US" sz="3350" dirty="0"/>
          </a:p>
          <a:p>
            <a:r>
              <a:rPr lang="en-US" sz="6400" b="1" dirty="0"/>
              <a:t>Container based</a:t>
            </a:r>
          </a:p>
          <a:p>
            <a:pPr lvl="1"/>
            <a:r>
              <a:rPr lang="en-US" sz="6400" dirty="0"/>
              <a:t>Run in Docker or Kubernetes </a:t>
            </a:r>
          </a:p>
          <a:p>
            <a:pPr marL="178594" lvl="1" indent="0">
              <a:buNone/>
            </a:pPr>
            <a:endParaRPr lang="en-US" sz="3350" dirty="0"/>
          </a:p>
          <a:p>
            <a:r>
              <a:rPr lang="en-US" sz="6400" b="1" dirty="0"/>
              <a:t>Scalable performance</a:t>
            </a:r>
            <a:r>
              <a:rPr lang="en-US" sz="6400" dirty="0"/>
              <a:t>:</a:t>
            </a:r>
          </a:p>
          <a:p>
            <a:pPr lvl="1"/>
            <a:r>
              <a:rPr lang="en-US" sz="6400" dirty="0"/>
              <a:t>Can cache recently accessed data in RAM</a:t>
            </a:r>
          </a:p>
          <a:p>
            <a:pPr lvl="1"/>
            <a:r>
              <a:rPr lang="en-US" sz="6400" dirty="0"/>
              <a:t>Can parallelize requests across multiple nodes</a:t>
            </a:r>
          </a:p>
          <a:p>
            <a:pPr lvl="1"/>
            <a:r>
              <a:rPr lang="en-US" sz="6400" dirty="0"/>
              <a:t>More nodes </a:t>
            </a:r>
            <a:r>
              <a:rPr lang="en-US" sz="6400" dirty="0">
                <a:sym typeface="Wingdings" pitchFamily="2" charset="2"/>
              </a:rPr>
              <a:t> </a:t>
            </a:r>
            <a:r>
              <a:rPr lang="en-US" sz="6400" dirty="0"/>
              <a:t>better performance</a:t>
            </a:r>
          </a:p>
          <a:p>
            <a:pPr lvl="1"/>
            <a:r>
              <a:rPr lang="en-US" sz="6400" dirty="0"/>
              <a:t>Cluster based – any number of machines can be used to constitute the server </a:t>
            </a:r>
          </a:p>
          <a:p>
            <a:pPr lvl="1"/>
            <a:r>
              <a:rPr lang="en-US" sz="6400" dirty="0"/>
              <a:t>Multiple clients can read/write to same data source</a:t>
            </a:r>
          </a:p>
          <a:p>
            <a:pPr lvl="1"/>
            <a:r>
              <a:rPr lang="en-US" sz="6400" dirty="0"/>
              <a:t>No limit to the amount of data that can be stored by the service</a:t>
            </a:r>
          </a:p>
          <a:p>
            <a:endParaRPr lang="en-US" dirty="0"/>
          </a:p>
          <a:p>
            <a:endParaRPr lang="en-US" dirty="0"/>
          </a:p>
          <a:p>
            <a:endParaRPr lang="en-US" dirty="0"/>
          </a:p>
        </p:txBody>
      </p:sp>
    </p:spTree>
    <p:extLst>
      <p:ext uri="{BB962C8B-B14F-4D97-AF65-F5344CB8AC3E}">
        <p14:creationId xmlns:p14="http://schemas.microsoft.com/office/powerpoint/2010/main" val="3303840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D405A1-BA76-B645-9FCE-4A0E42BC2F95}"/>
              </a:ext>
            </a:extLst>
          </p:cNvPr>
          <p:cNvSpPr>
            <a:spLocks noGrp="1"/>
          </p:cNvSpPr>
          <p:nvPr>
            <p:ph type="title"/>
          </p:nvPr>
        </p:nvSpPr>
        <p:spPr/>
        <p:txBody>
          <a:bodyPr/>
          <a:lstStyle/>
          <a:p>
            <a:r>
              <a:rPr lang="en-US" dirty="0"/>
              <a:t>HSDS Platforms</a:t>
            </a:r>
          </a:p>
        </p:txBody>
      </p:sp>
      <p:pic>
        <p:nvPicPr>
          <p:cNvPr id="9" name="Picture 8" descr="A picture containing drawing&#10;&#10;Description automatically generated">
            <a:extLst>
              <a:ext uri="{FF2B5EF4-FFF2-40B4-BE49-F238E27FC236}">
                <a16:creationId xmlns:a16="http://schemas.microsoft.com/office/drawing/2014/main" id="{6655B216-F0FA-274F-8EC3-231CEA83EF40}"/>
              </a:ext>
            </a:extLst>
          </p:cNvPr>
          <p:cNvPicPr>
            <a:picLocks noChangeAspect="1"/>
          </p:cNvPicPr>
          <p:nvPr/>
        </p:nvPicPr>
        <p:blipFill>
          <a:blip r:embed="rId2"/>
          <a:stretch>
            <a:fillRect/>
          </a:stretch>
        </p:blipFill>
        <p:spPr>
          <a:xfrm>
            <a:off x="833665" y="2647950"/>
            <a:ext cx="927100" cy="781050"/>
          </a:xfrm>
          <a:prstGeom prst="rect">
            <a:avLst/>
          </a:prstGeom>
        </p:spPr>
      </p:pic>
      <p:pic>
        <p:nvPicPr>
          <p:cNvPr id="11" name="Picture 10" descr="A picture containing drawing, clock, window, table&#10;&#10;Description automatically generated">
            <a:extLst>
              <a:ext uri="{FF2B5EF4-FFF2-40B4-BE49-F238E27FC236}">
                <a16:creationId xmlns:a16="http://schemas.microsoft.com/office/drawing/2014/main" id="{FC8A7066-F307-1240-9C92-16BF9F8CA4BF}"/>
              </a:ext>
            </a:extLst>
          </p:cNvPr>
          <p:cNvPicPr>
            <a:picLocks noChangeAspect="1"/>
          </p:cNvPicPr>
          <p:nvPr/>
        </p:nvPicPr>
        <p:blipFill>
          <a:blip r:embed="rId3"/>
          <a:stretch>
            <a:fillRect/>
          </a:stretch>
        </p:blipFill>
        <p:spPr>
          <a:xfrm>
            <a:off x="5842909" y="2560638"/>
            <a:ext cx="1835150" cy="1104900"/>
          </a:xfrm>
          <a:prstGeom prst="rect">
            <a:avLst/>
          </a:prstGeom>
        </p:spPr>
      </p:pic>
      <p:pic>
        <p:nvPicPr>
          <p:cNvPr id="13" name="Picture 12" descr="A picture containing drawing&#10;&#10;Description automatically generated">
            <a:extLst>
              <a:ext uri="{FF2B5EF4-FFF2-40B4-BE49-F238E27FC236}">
                <a16:creationId xmlns:a16="http://schemas.microsoft.com/office/drawing/2014/main" id="{4320A9AD-EE42-D64A-8FCB-1C8BDF837243}"/>
              </a:ext>
            </a:extLst>
          </p:cNvPr>
          <p:cNvPicPr>
            <a:picLocks noChangeAspect="1"/>
          </p:cNvPicPr>
          <p:nvPr/>
        </p:nvPicPr>
        <p:blipFill>
          <a:blip r:embed="rId4"/>
          <a:stretch>
            <a:fillRect/>
          </a:stretch>
        </p:blipFill>
        <p:spPr>
          <a:xfrm>
            <a:off x="833665" y="4686300"/>
            <a:ext cx="927100" cy="927100"/>
          </a:xfrm>
          <a:prstGeom prst="rect">
            <a:avLst/>
          </a:prstGeom>
        </p:spPr>
      </p:pic>
      <p:pic>
        <p:nvPicPr>
          <p:cNvPr id="15" name="Picture 14" descr="A picture containing drawing&#10;&#10;Description automatically generated">
            <a:extLst>
              <a:ext uri="{FF2B5EF4-FFF2-40B4-BE49-F238E27FC236}">
                <a16:creationId xmlns:a16="http://schemas.microsoft.com/office/drawing/2014/main" id="{817A82EB-6E10-1A4F-BFFE-6A57C0ECAFCF}"/>
              </a:ext>
            </a:extLst>
          </p:cNvPr>
          <p:cNvPicPr>
            <a:picLocks noChangeAspect="1"/>
          </p:cNvPicPr>
          <p:nvPr/>
        </p:nvPicPr>
        <p:blipFill>
          <a:blip r:embed="rId5"/>
          <a:stretch>
            <a:fillRect/>
          </a:stretch>
        </p:blipFill>
        <p:spPr>
          <a:xfrm>
            <a:off x="1892074" y="4546600"/>
            <a:ext cx="1905000" cy="1066800"/>
          </a:xfrm>
          <a:prstGeom prst="rect">
            <a:avLst/>
          </a:prstGeom>
        </p:spPr>
      </p:pic>
      <p:pic>
        <p:nvPicPr>
          <p:cNvPr id="19" name="Picture 18" descr="A picture containing drawing&#10;&#10;Description automatically generated">
            <a:extLst>
              <a:ext uri="{FF2B5EF4-FFF2-40B4-BE49-F238E27FC236}">
                <a16:creationId xmlns:a16="http://schemas.microsoft.com/office/drawing/2014/main" id="{64041E12-CD1E-B048-80DD-0E0E409AD929}"/>
              </a:ext>
            </a:extLst>
          </p:cNvPr>
          <p:cNvPicPr>
            <a:picLocks noChangeAspect="1"/>
          </p:cNvPicPr>
          <p:nvPr/>
        </p:nvPicPr>
        <p:blipFill>
          <a:blip r:embed="rId6"/>
          <a:stretch>
            <a:fillRect/>
          </a:stretch>
        </p:blipFill>
        <p:spPr>
          <a:xfrm>
            <a:off x="8467726" y="4433435"/>
            <a:ext cx="1276350" cy="1587500"/>
          </a:xfrm>
          <a:prstGeom prst="rect">
            <a:avLst/>
          </a:prstGeom>
        </p:spPr>
      </p:pic>
      <p:pic>
        <p:nvPicPr>
          <p:cNvPr id="23" name="Picture 22" descr="A picture containing drawing, towel&#10;&#10;Description automatically generated">
            <a:extLst>
              <a:ext uri="{FF2B5EF4-FFF2-40B4-BE49-F238E27FC236}">
                <a16:creationId xmlns:a16="http://schemas.microsoft.com/office/drawing/2014/main" id="{5BAE94AF-5FE1-3C42-8295-C36A3750088D}"/>
              </a:ext>
            </a:extLst>
          </p:cNvPr>
          <p:cNvPicPr>
            <a:picLocks noChangeAspect="1"/>
          </p:cNvPicPr>
          <p:nvPr/>
        </p:nvPicPr>
        <p:blipFill>
          <a:blip r:embed="rId7"/>
          <a:stretch>
            <a:fillRect/>
          </a:stretch>
        </p:blipFill>
        <p:spPr>
          <a:xfrm>
            <a:off x="8264074" y="2413681"/>
            <a:ext cx="1276350" cy="1276350"/>
          </a:xfrm>
          <a:prstGeom prst="rect">
            <a:avLst/>
          </a:prstGeom>
        </p:spPr>
      </p:pic>
      <p:pic>
        <p:nvPicPr>
          <p:cNvPr id="25" name="Picture 24" descr="A close up of a logo&#10;&#10;Description automatically generated">
            <a:extLst>
              <a:ext uri="{FF2B5EF4-FFF2-40B4-BE49-F238E27FC236}">
                <a16:creationId xmlns:a16="http://schemas.microsoft.com/office/drawing/2014/main" id="{33E4836E-B2E2-B345-A2A8-D5C489329BC0}"/>
              </a:ext>
            </a:extLst>
          </p:cNvPr>
          <p:cNvPicPr>
            <a:picLocks noChangeAspect="1"/>
          </p:cNvPicPr>
          <p:nvPr/>
        </p:nvPicPr>
        <p:blipFill>
          <a:blip r:embed="rId8"/>
          <a:stretch>
            <a:fillRect/>
          </a:stretch>
        </p:blipFill>
        <p:spPr>
          <a:xfrm>
            <a:off x="3928382" y="4446361"/>
            <a:ext cx="2847976" cy="1423988"/>
          </a:xfrm>
          <a:prstGeom prst="rect">
            <a:avLst/>
          </a:prstGeom>
        </p:spPr>
      </p:pic>
      <p:pic>
        <p:nvPicPr>
          <p:cNvPr id="27" name="Picture 26" descr="A close up of a sign&#10;&#10;Description automatically generated">
            <a:extLst>
              <a:ext uri="{FF2B5EF4-FFF2-40B4-BE49-F238E27FC236}">
                <a16:creationId xmlns:a16="http://schemas.microsoft.com/office/drawing/2014/main" id="{0B062709-F9F7-9F41-BBF3-13E440F624C0}"/>
              </a:ext>
            </a:extLst>
          </p:cNvPr>
          <p:cNvPicPr>
            <a:picLocks noChangeAspect="1"/>
          </p:cNvPicPr>
          <p:nvPr/>
        </p:nvPicPr>
        <p:blipFill>
          <a:blip r:embed="rId9"/>
          <a:stretch>
            <a:fillRect/>
          </a:stretch>
        </p:blipFill>
        <p:spPr>
          <a:xfrm>
            <a:off x="4190094" y="2417763"/>
            <a:ext cx="1066800" cy="1390650"/>
          </a:xfrm>
          <a:prstGeom prst="rect">
            <a:avLst/>
          </a:prstGeom>
        </p:spPr>
      </p:pic>
      <p:pic>
        <p:nvPicPr>
          <p:cNvPr id="29" name="Picture 28" descr="A close up of a logo&#10;&#10;Description automatically generated">
            <a:extLst>
              <a:ext uri="{FF2B5EF4-FFF2-40B4-BE49-F238E27FC236}">
                <a16:creationId xmlns:a16="http://schemas.microsoft.com/office/drawing/2014/main" id="{C9B409EF-6212-1543-893A-1583DA15EE87}"/>
              </a:ext>
            </a:extLst>
          </p:cNvPr>
          <p:cNvPicPr>
            <a:picLocks noChangeAspect="1"/>
          </p:cNvPicPr>
          <p:nvPr/>
        </p:nvPicPr>
        <p:blipFill>
          <a:blip r:embed="rId10"/>
          <a:stretch>
            <a:fillRect/>
          </a:stretch>
        </p:blipFill>
        <p:spPr>
          <a:xfrm>
            <a:off x="2346780" y="2508250"/>
            <a:ext cx="1257300" cy="977900"/>
          </a:xfrm>
          <a:prstGeom prst="rect">
            <a:avLst/>
          </a:prstGeom>
        </p:spPr>
      </p:pic>
      <p:sp>
        <p:nvSpPr>
          <p:cNvPr id="30" name="TextBox 29">
            <a:extLst>
              <a:ext uri="{FF2B5EF4-FFF2-40B4-BE49-F238E27FC236}">
                <a16:creationId xmlns:a16="http://schemas.microsoft.com/office/drawing/2014/main" id="{3BE88495-9954-2049-8D4E-04544BB47BF2}"/>
              </a:ext>
            </a:extLst>
          </p:cNvPr>
          <p:cNvSpPr txBox="1"/>
          <p:nvPr/>
        </p:nvSpPr>
        <p:spPr>
          <a:xfrm>
            <a:off x="685800" y="5862185"/>
            <a:ext cx="1206274" cy="923330"/>
          </a:xfrm>
          <a:prstGeom prst="rect">
            <a:avLst/>
          </a:prstGeom>
          <a:noFill/>
        </p:spPr>
        <p:txBody>
          <a:bodyPr wrap="square" rtlCol="0">
            <a:spAutoFit/>
          </a:bodyPr>
          <a:lstStyle/>
          <a:p>
            <a:r>
              <a:rPr lang="en-US" dirty="0"/>
              <a:t>POSIX Filesystem</a:t>
            </a:r>
          </a:p>
        </p:txBody>
      </p:sp>
      <p:sp>
        <p:nvSpPr>
          <p:cNvPr id="31" name="TextBox 30">
            <a:extLst>
              <a:ext uri="{FF2B5EF4-FFF2-40B4-BE49-F238E27FC236}">
                <a16:creationId xmlns:a16="http://schemas.microsoft.com/office/drawing/2014/main" id="{F4D70F86-F43B-134B-86CA-239090EB2457}"/>
              </a:ext>
            </a:extLst>
          </p:cNvPr>
          <p:cNvSpPr txBox="1"/>
          <p:nvPr/>
        </p:nvSpPr>
        <p:spPr>
          <a:xfrm>
            <a:off x="833665" y="1624991"/>
            <a:ext cx="8473624" cy="569387"/>
          </a:xfrm>
          <a:prstGeom prst="rect">
            <a:avLst/>
          </a:prstGeom>
          <a:noFill/>
        </p:spPr>
        <p:txBody>
          <a:bodyPr wrap="square" rtlCol="0">
            <a:spAutoFit/>
          </a:bodyPr>
          <a:lstStyle/>
          <a:p>
            <a:r>
              <a:rPr lang="en-US" sz="2200" dirty="0"/>
              <a:t>HSDS can be run on most container management systems:</a:t>
            </a:r>
          </a:p>
          <a:p>
            <a:endParaRPr lang="en-US" sz="900" dirty="0"/>
          </a:p>
        </p:txBody>
      </p:sp>
      <p:sp>
        <p:nvSpPr>
          <p:cNvPr id="32" name="TextBox 31">
            <a:extLst>
              <a:ext uri="{FF2B5EF4-FFF2-40B4-BE49-F238E27FC236}">
                <a16:creationId xmlns:a16="http://schemas.microsoft.com/office/drawing/2014/main" id="{6DC810C4-4474-C142-B92B-20A7CCD409D9}"/>
              </a:ext>
            </a:extLst>
          </p:cNvPr>
          <p:cNvSpPr txBox="1"/>
          <p:nvPr/>
        </p:nvSpPr>
        <p:spPr>
          <a:xfrm>
            <a:off x="871764" y="4058105"/>
            <a:ext cx="8473624" cy="569387"/>
          </a:xfrm>
          <a:prstGeom prst="rect">
            <a:avLst/>
          </a:prstGeom>
          <a:noFill/>
        </p:spPr>
        <p:txBody>
          <a:bodyPr wrap="square" rtlCol="0">
            <a:spAutoFit/>
          </a:bodyPr>
          <a:lstStyle/>
          <a:p>
            <a:r>
              <a:rPr lang="en-US" sz="2200" dirty="0"/>
              <a:t>Using different supported storage systems:</a:t>
            </a:r>
          </a:p>
          <a:p>
            <a:endParaRPr lang="en-US" sz="900" dirty="0"/>
          </a:p>
        </p:txBody>
      </p:sp>
      <p:pic>
        <p:nvPicPr>
          <p:cNvPr id="4" name="Picture 3" descr="Logo&#10;&#10;Description automatically generated">
            <a:extLst>
              <a:ext uri="{FF2B5EF4-FFF2-40B4-BE49-F238E27FC236}">
                <a16:creationId xmlns:a16="http://schemas.microsoft.com/office/drawing/2014/main" id="{33101F84-3098-D764-0CE2-74CB5206C233}"/>
              </a:ext>
            </a:extLst>
          </p:cNvPr>
          <p:cNvPicPr>
            <a:picLocks noChangeAspect="1"/>
          </p:cNvPicPr>
          <p:nvPr/>
        </p:nvPicPr>
        <p:blipFill>
          <a:blip r:embed="rId11"/>
          <a:stretch>
            <a:fillRect/>
          </a:stretch>
        </p:blipFill>
        <p:spPr>
          <a:xfrm>
            <a:off x="7044855" y="4677440"/>
            <a:ext cx="1184745" cy="1184745"/>
          </a:xfrm>
          <a:prstGeom prst="rect">
            <a:avLst/>
          </a:prstGeom>
        </p:spPr>
      </p:pic>
    </p:spTree>
    <p:extLst>
      <p:ext uri="{BB962C8B-B14F-4D97-AF65-F5344CB8AC3E}">
        <p14:creationId xmlns:p14="http://schemas.microsoft.com/office/powerpoint/2010/main" val="39519536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8B7075-E10C-4287-4EEE-9837CD7B135A}"/>
              </a:ext>
            </a:extLst>
          </p:cNvPr>
          <p:cNvSpPr>
            <a:spLocks noGrp="1"/>
          </p:cNvSpPr>
          <p:nvPr>
            <p:ph type="title"/>
          </p:nvPr>
        </p:nvSpPr>
        <p:spPr/>
        <p:txBody>
          <a:bodyPr/>
          <a:lstStyle/>
          <a:p>
            <a:r>
              <a:rPr lang="en-US" dirty="0"/>
              <a:t>HSDS Architecture</a:t>
            </a:r>
          </a:p>
        </p:txBody>
      </p:sp>
      <p:pic>
        <p:nvPicPr>
          <p:cNvPr id="5" name="Picture 4" descr="A diagram of a network&#10;&#10;AI-generated content may be incorrect.">
            <a:extLst>
              <a:ext uri="{FF2B5EF4-FFF2-40B4-BE49-F238E27FC236}">
                <a16:creationId xmlns:a16="http://schemas.microsoft.com/office/drawing/2014/main" id="{B4DE67EC-0BF7-0C3B-F3B1-8FFA2A17D2A8}"/>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1404151"/>
            <a:ext cx="12192000" cy="4049698"/>
          </a:xfrm>
          <a:prstGeom prst="rect">
            <a:avLst/>
          </a:prstGeom>
        </p:spPr>
      </p:pic>
      <p:sp>
        <p:nvSpPr>
          <p:cNvPr id="6" name="TextBox 5">
            <a:extLst>
              <a:ext uri="{FF2B5EF4-FFF2-40B4-BE49-F238E27FC236}">
                <a16:creationId xmlns:a16="http://schemas.microsoft.com/office/drawing/2014/main" id="{12A6E801-5CAF-6EC5-4DB1-9EBAFAB6CBF2}"/>
              </a:ext>
            </a:extLst>
          </p:cNvPr>
          <p:cNvSpPr txBox="1"/>
          <p:nvPr/>
        </p:nvSpPr>
        <p:spPr>
          <a:xfrm>
            <a:off x="838200" y="5665076"/>
            <a:ext cx="7801303" cy="646331"/>
          </a:xfrm>
          <a:prstGeom prst="rect">
            <a:avLst/>
          </a:prstGeom>
          <a:noFill/>
        </p:spPr>
        <p:txBody>
          <a:bodyPr wrap="square" rtlCol="0">
            <a:spAutoFit/>
          </a:bodyPr>
          <a:lstStyle/>
          <a:p>
            <a:r>
              <a:rPr lang="en-US" dirty="0"/>
              <a:t>Service Node (SN): Accepts client requests; delegates to Data Node</a:t>
            </a:r>
          </a:p>
          <a:p>
            <a:r>
              <a:rPr lang="en-US" dirty="0"/>
              <a:t>Data node (DN): Read &amp; Write to storage for specific partition</a:t>
            </a:r>
          </a:p>
        </p:txBody>
      </p:sp>
    </p:spTree>
    <p:extLst>
      <p:ext uri="{BB962C8B-B14F-4D97-AF65-F5344CB8AC3E}">
        <p14:creationId xmlns:p14="http://schemas.microsoft.com/office/powerpoint/2010/main" val="27970159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1ABF87-42DD-F949-8879-61F64DC7005C}"/>
              </a:ext>
            </a:extLst>
          </p:cNvPr>
          <p:cNvSpPr>
            <a:spLocks noGrp="1"/>
          </p:cNvSpPr>
          <p:nvPr>
            <p:ph type="title"/>
          </p:nvPr>
        </p:nvSpPr>
        <p:spPr/>
        <p:txBody>
          <a:bodyPr/>
          <a:lstStyle/>
          <a:p>
            <a:r>
              <a:rPr lang="en-US" dirty="0" err="1"/>
              <a:t>Sharded</a:t>
            </a:r>
            <a:r>
              <a:rPr lang="en-US" dirty="0"/>
              <a:t> format example</a:t>
            </a:r>
          </a:p>
        </p:txBody>
      </p:sp>
      <p:sp>
        <p:nvSpPr>
          <p:cNvPr id="3" name="TextBox 2">
            <a:extLst>
              <a:ext uri="{FF2B5EF4-FFF2-40B4-BE49-F238E27FC236}">
                <a16:creationId xmlns:a16="http://schemas.microsoft.com/office/drawing/2014/main" id="{5D98E0CE-91F9-BC49-9D75-96800E7145B9}"/>
              </a:ext>
            </a:extLst>
          </p:cNvPr>
          <p:cNvSpPr txBox="1"/>
          <p:nvPr/>
        </p:nvSpPr>
        <p:spPr>
          <a:xfrm>
            <a:off x="844551" y="1524000"/>
            <a:ext cx="3232150" cy="3970318"/>
          </a:xfrm>
          <a:prstGeom prst="rect">
            <a:avLst/>
          </a:prstGeom>
          <a:noFill/>
        </p:spPr>
        <p:txBody>
          <a:bodyPr wrap="square" rtlCol="0">
            <a:spAutoFit/>
          </a:bodyPr>
          <a:lstStyle/>
          <a:p>
            <a:r>
              <a:rPr lang="en-US" dirty="0" err="1">
                <a:latin typeface="Courier New" panose="02070309020205020404" pitchFamily="49" charset="0"/>
                <a:cs typeface="Courier New" panose="02070309020205020404" pitchFamily="49" charset="0"/>
              </a:rPr>
              <a:t>root_obj_id</a:t>
            </a:r>
            <a:r>
              <a:rPr lang="en-US" dirty="0">
                <a:latin typeface="Courier New" panose="02070309020205020404" pitchFamily="49" charset="0"/>
                <a:cs typeface="Courier New" panose="02070309020205020404" pitchFamily="49" charset="0"/>
              </a:rPr>
              <a:t>/</a:t>
            </a:r>
          </a:p>
          <a:p>
            <a:r>
              <a:rPr lang="en-US" dirty="0">
                <a:latin typeface="Courier New" panose="02070309020205020404" pitchFamily="49" charset="0"/>
                <a:cs typeface="Courier New" panose="02070309020205020404" pitchFamily="49" charset="0"/>
              </a:rPr>
              <a:t>	</a:t>
            </a:r>
            <a:r>
              <a:rPr lang="en-US" dirty="0" err="1">
                <a:latin typeface="Courier New" panose="02070309020205020404" pitchFamily="49" charset="0"/>
                <a:cs typeface="Courier New" panose="02070309020205020404" pitchFamily="49" charset="0"/>
              </a:rPr>
              <a:t>group.json</a:t>
            </a:r>
            <a:endParaRPr lang="en-US" dirty="0">
              <a:latin typeface="Courier New" panose="02070309020205020404" pitchFamily="49" charset="0"/>
              <a:cs typeface="Courier New" panose="02070309020205020404" pitchFamily="49" charset="0"/>
            </a:endParaRPr>
          </a:p>
          <a:p>
            <a:r>
              <a:rPr lang="en-US" dirty="0">
                <a:latin typeface="Courier New" panose="02070309020205020404" pitchFamily="49" charset="0"/>
                <a:cs typeface="Courier New" panose="02070309020205020404" pitchFamily="49" charset="0"/>
              </a:rPr>
              <a:t>   obj1_id/</a:t>
            </a:r>
          </a:p>
          <a:p>
            <a:r>
              <a:rPr lang="en-US" dirty="0">
                <a:latin typeface="Courier New" panose="02070309020205020404" pitchFamily="49" charset="0"/>
                <a:cs typeface="Courier New" panose="02070309020205020404" pitchFamily="49" charset="0"/>
              </a:rPr>
              <a:t>		</a:t>
            </a:r>
            <a:r>
              <a:rPr lang="en-US" dirty="0" err="1">
                <a:latin typeface="Courier New" panose="02070309020205020404" pitchFamily="49" charset="0"/>
                <a:cs typeface="Courier New" panose="02070309020205020404" pitchFamily="49" charset="0"/>
              </a:rPr>
              <a:t>group.json</a:t>
            </a:r>
            <a:endParaRPr lang="en-US" dirty="0">
              <a:latin typeface="Courier New" panose="02070309020205020404" pitchFamily="49" charset="0"/>
              <a:cs typeface="Courier New" panose="02070309020205020404" pitchFamily="49" charset="0"/>
            </a:endParaRPr>
          </a:p>
          <a:p>
            <a:r>
              <a:rPr lang="en-US" dirty="0">
                <a:latin typeface="Courier New" panose="02070309020205020404" pitchFamily="49" charset="0"/>
                <a:cs typeface="Courier New" panose="02070309020205020404" pitchFamily="49" charset="0"/>
              </a:rPr>
              <a:t>   obj2_id/</a:t>
            </a:r>
          </a:p>
          <a:p>
            <a:r>
              <a:rPr lang="en-US" dirty="0">
                <a:latin typeface="Courier New" panose="02070309020205020404" pitchFamily="49" charset="0"/>
                <a:cs typeface="Courier New" panose="02070309020205020404" pitchFamily="49" charset="0"/>
              </a:rPr>
              <a:t>      </a:t>
            </a:r>
            <a:r>
              <a:rPr lang="en-US" dirty="0" err="1">
                <a:latin typeface="Courier New" panose="02070309020205020404" pitchFamily="49" charset="0"/>
                <a:cs typeface="Courier New" panose="02070309020205020404" pitchFamily="49" charset="0"/>
              </a:rPr>
              <a:t>dataset.json</a:t>
            </a:r>
            <a:endParaRPr lang="en-US" dirty="0">
              <a:latin typeface="Courier New" panose="02070309020205020404" pitchFamily="49" charset="0"/>
              <a:cs typeface="Courier New" panose="02070309020205020404" pitchFamily="49" charset="0"/>
            </a:endParaRPr>
          </a:p>
          <a:p>
            <a:r>
              <a:rPr lang="en-US" dirty="0">
                <a:latin typeface="Courier New" panose="02070309020205020404" pitchFamily="49" charset="0"/>
                <a:cs typeface="Courier New" panose="02070309020205020404" pitchFamily="49" charset="0"/>
              </a:rPr>
              <a:t>      0_0</a:t>
            </a:r>
          </a:p>
          <a:p>
            <a:r>
              <a:rPr lang="en-US" dirty="0">
                <a:latin typeface="Courier New" panose="02070309020205020404" pitchFamily="49" charset="0"/>
                <a:cs typeface="Courier New" panose="02070309020205020404" pitchFamily="49" charset="0"/>
              </a:rPr>
              <a:t>      0_1</a:t>
            </a:r>
          </a:p>
          <a:p>
            <a:r>
              <a:rPr lang="en-US" dirty="0">
                <a:latin typeface="Courier New" panose="02070309020205020404" pitchFamily="49" charset="0"/>
                <a:cs typeface="Courier New" panose="02070309020205020404" pitchFamily="49" charset="0"/>
              </a:rPr>
              <a:t>   obj3_id/</a:t>
            </a:r>
          </a:p>
          <a:p>
            <a:r>
              <a:rPr lang="en-US" dirty="0">
                <a:latin typeface="Courier New" panose="02070309020205020404" pitchFamily="49" charset="0"/>
                <a:cs typeface="Courier New" panose="02070309020205020404" pitchFamily="49" charset="0"/>
              </a:rPr>
              <a:t>      </a:t>
            </a:r>
            <a:r>
              <a:rPr lang="en-US" dirty="0" err="1">
                <a:latin typeface="Courier New" panose="02070309020205020404" pitchFamily="49" charset="0"/>
                <a:cs typeface="Courier New" panose="02070309020205020404" pitchFamily="49" charset="0"/>
              </a:rPr>
              <a:t>dataset.json</a:t>
            </a:r>
            <a:endParaRPr lang="en-US" dirty="0">
              <a:latin typeface="Courier New" panose="02070309020205020404" pitchFamily="49" charset="0"/>
              <a:cs typeface="Courier New" panose="02070309020205020404" pitchFamily="49" charset="0"/>
            </a:endParaRPr>
          </a:p>
          <a:p>
            <a:r>
              <a:rPr lang="en-US" dirty="0">
                <a:latin typeface="Courier New" panose="02070309020205020404" pitchFamily="49" charset="0"/>
                <a:cs typeface="Courier New" panose="02070309020205020404" pitchFamily="49" charset="0"/>
              </a:rPr>
              <a:t>      0_0_2</a:t>
            </a:r>
          </a:p>
          <a:p>
            <a:r>
              <a:rPr lang="en-US" dirty="0">
                <a:latin typeface="Courier New" panose="02070309020205020404" pitchFamily="49" charset="0"/>
                <a:cs typeface="Courier New" panose="02070309020205020404" pitchFamily="49" charset="0"/>
              </a:rPr>
              <a:t>      0_0_3</a:t>
            </a:r>
          </a:p>
          <a:p>
            <a:r>
              <a:rPr lang="en-US" dirty="0">
                <a:latin typeface="Courier New" panose="02070309020205020404" pitchFamily="49" charset="0"/>
                <a:cs typeface="Courier New" panose="02070309020205020404" pitchFamily="49" charset="0"/>
              </a:rPr>
              <a:t>      </a:t>
            </a:r>
          </a:p>
        </p:txBody>
      </p:sp>
      <p:sp>
        <p:nvSpPr>
          <p:cNvPr id="4" name="TextBox 3">
            <a:extLst>
              <a:ext uri="{FF2B5EF4-FFF2-40B4-BE49-F238E27FC236}">
                <a16:creationId xmlns:a16="http://schemas.microsoft.com/office/drawing/2014/main" id="{847FBE49-CFA8-3E4F-8827-703DF7634F06}"/>
              </a:ext>
            </a:extLst>
          </p:cNvPr>
          <p:cNvSpPr txBox="1"/>
          <p:nvPr/>
        </p:nvSpPr>
        <p:spPr>
          <a:xfrm>
            <a:off x="4707321" y="2873790"/>
            <a:ext cx="5715000" cy="2831544"/>
          </a:xfrm>
          <a:prstGeom prst="rect">
            <a:avLst/>
          </a:prstGeom>
          <a:noFill/>
        </p:spPr>
        <p:txBody>
          <a:bodyPr wrap="square" rtlCol="0">
            <a:spAutoFit/>
          </a:bodyPr>
          <a:lstStyle/>
          <a:p>
            <a:r>
              <a:rPr lang="en-US" sz="2000" dirty="0"/>
              <a:t>Observations:</a:t>
            </a:r>
          </a:p>
          <a:p>
            <a:pPr marL="342900" indent="-342900">
              <a:buFont typeface="Arial" panose="020B0604020202020204" pitchFamily="34" charset="0"/>
              <a:buChar char="•"/>
            </a:pPr>
            <a:r>
              <a:rPr lang="en-US" sz="2000" dirty="0"/>
              <a:t>Metadata is stored as JSON</a:t>
            </a:r>
          </a:p>
          <a:p>
            <a:pPr marL="342900" indent="-342900">
              <a:buFont typeface="Arial" panose="020B0604020202020204" pitchFamily="34" charset="0"/>
              <a:buChar char="•"/>
            </a:pPr>
            <a:r>
              <a:rPr lang="en-US" sz="2000" dirty="0"/>
              <a:t>Chunk data stored as binary blobs</a:t>
            </a:r>
          </a:p>
          <a:p>
            <a:pPr marL="342900" indent="-342900">
              <a:buFont typeface="Arial" panose="020B0604020202020204" pitchFamily="34" charset="0"/>
              <a:buChar char="•"/>
            </a:pPr>
            <a:r>
              <a:rPr lang="en-US" sz="2000" dirty="0"/>
              <a:t>Self-explanatory</a:t>
            </a:r>
          </a:p>
          <a:p>
            <a:pPr marL="342900" indent="-342900">
              <a:buFont typeface="Arial" panose="020B0604020202020204" pitchFamily="34" charset="0"/>
              <a:buChar char="•"/>
            </a:pPr>
            <a:r>
              <a:rPr lang="en-US" sz="2000" dirty="0"/>
              <a:t>One HDF5 file can translate to lots of objects</a:t>
            </a:r>
          </a:p>
          <a:p>
            <a:pPr marL="342900" indent="-342900">
              <a:buFont typeface="Arial" panose="020B0604020202020204" pitchFamily="34" charset="0"/>
              <a:buChar char="•"/>
            </a:pPr>
            <a:r>
              <a:rPr lang="en-US" sz="2000" dirty="0"/>
              <a:t>Flat hierarchy – supports HDF5 multilinking</a:t>
            </a:r>
          </a:p>
          <a:p>
            <a:pPr marL="342900" indent="-342900">
              <a:buFont typeface="Arial" panose="020B0604020202020204" pitchFamily="34" charset="0"/>
              <a:buChar char="•"/>
            </a:pPr>
            <a:r>
              <a:rPr lang="en-US" sz="2000" dirty="0"/>
              <a:t>Can limit maximum size of an object</a:t>
            </a:r>
          </a:p>
          <a:p>
            <a:pPr marL="342900" indent="-342900">
              <a:buFont typeface="Arial" panose="020B0604020202020204" pitchFamily="34" charset="0"/>
              <a:buChar char="•"/>
            </a:pPr>
            <a:r>
              <a:rPr lang="en-US" sz="2000" dirty="0"/>
              <a:t>Can be used with </a:t>
            </a:r>
            <a:r>
              <a:rPr lang="en-US" sz="2000" dirty="0" err="1"/>
              <a:t>Posix</a:t>
            </a:r>
            <a:r>
              <a:rPr lang="en-US" sz="2000" dirty="0"/>
              <a:t> or object storage</a:t>
            </a:r>
          </a:p>
          <a:p>
            <a:endParaRPr lang="en-US" sz="900" dirty="0"/>
          </a:p>
          <a:p>
            <a:pPr marL="342900" indent="-342900">
              <a:buFont typeface="Arial" panose="020B0604020202020204" pitchFamily="34" charset="0"/>
              <a:buChar char="•"/>
            </a:pPr>
            <a:endParaRPr lang="en-US" sz="900" dirty="0"/>
          </a:p>
        </p:txBody>
      </p:sp>
      <p:sp>
        <p:nvSpPr>
          <p:cNvPr id="5" name="TextBox 4">
            <a:extLst>
              <a:ext uri="{FF2B5EF4-FFF2-40B4-BE49-F238E27FC236}">
                <a16:creationId xmlns:a16="http://schemas.microsoft.com/office/drawing/2014/main" id="{D7F94997-DE53-324A-9CEB-FAC89243043B}"/>
              </a:ext>
            </a:extLst>
          </p:cNvPr>
          <p:cNvSpPr txBox="1"/>
          <p:nvPr/>
        </p:nvSpPr>
        <p:spPr>
          <a:xfrm>
            <a:off x="422275" y="5916349"/>
            <a:ext cx="11347450" cy="646331"/>
          </a:xfrm>
          <a:prstGeom prst="rect">
            <a:avLst/>
          </a:prstGeom>
          <a:solidFill>
            <a:srgbClr val="FFC000"/>
          </a:solidFill>
          <a:ln>
            <a:solidFill>
              <a:schemeClr val="tx1"/>
            </a:solidFill>
          </a:ln>
        </p:spPr>
        <p:txBody>
          <a:bodyPr wrap="square" rtlCol="0">
            <a:spAutoFit/>
          </a:bodyPr>
          <a:lstStyle/>
          <a:p>
            <a:r>
              <a:rPr lang="en-US" dirty="0"/>
              <a:t>Schema is documented here: </a:t>
            </a:r>
            <a:r>
              <a:rPr lang="en-US" dirty="0">
                <a:hlinkClick r:id="rId2"/>
              </a:rPr>
              <a:t>https://github.com/HDFGroup/hsds/blob/master/docs/design/obj_store_schema/obj_store_schema_v2.md</a:t>
            </a:r>
            <a:endParaRPr lang="en-US" dirty="0"/>
          </a:p>
        </p:txBody>
      </p:sp>
      <p:sp>
        <p:nvSpPr>
          <p:cNvPr id="6" name="TextBox 5">
            <a:extLst>
              <a:ext uri="{FF2B5EF4-FFF2-40B4-BE49-F238E27FC236}">
                <a16:creationId xmlns:a16="http://schemas.microsoft.com/office/drawing/2014/main" id="{C5DC20EF-E51A-19F2-726A-BD9F882F5BF3}"/>
              </a:ext>
            </a:extLst>
          </p:cNvPr>
          <p:cNvSpPr txBox="1"/>
          <p:nvPr/>
        </p:nvSpPr>
        <p:spPr>
          <a:xfrm>
            <a:off x="4593021" y="1690688"/>
            <a:ext cx="5885793" cy="1015663"/>
          </a:xfrm>
          <a:prstGeom prst="rect">
            <a:avLst/>
          </a:prstGeom>
          <a:noFill/>
        </p:spPr>
        <p:txBody>
          <a:bodyPr wrap="square" rtlCol="0">
            <a:spAutoFit/>
          </a:bodyPr>
          <a:lstStyle/>
          <a:p>
            <a:r>
              <a:rPr lang="en-US" sz="2000" i="1" dirty="0"/>
              <a:t>In comparison with HDF5 file format, sharded storage enables read-write functionality on object-based storage</a:t>
            </a:r>
          </a:p>
        </p:txBody>
      </p:sp>
    </p:spTree>
    <p:extLst>
      <p:ext uri="{BB962C8B-B14F-4D97-AF65-F5344CB8AC3E}">
        <p14:creationId xmlns:p14="http://schemas.microsoft.com/office/powerpoint/2010/main" val="39928695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5F73DC-41AB-A350-5E99-97B01650D006}"/>
              </a:ext>
            </a:extLst>
          </p:cNvPr>
          <p:cNvSpPr>
            <a:spLocks noGrp="1"/>
          </p:cNvSpPr>
          <p:nvPr>
            <p:ph type="title"/>
          </p:nvPr>
        </p:nvSpPr>
        <p:spPr/>
        <p:txBody>
          <a:bodyPr/>
          <a:lstStyle/>
          <a:p>
            <a:r>
              <a:rPr lang="en-US" dirty="0"/>
              <a:t>Performance Aspect of HSDS Architecture</a:t>
            </a:r>
          </a:p>
        </p:txBody>
      </p:sp>
      <p:sp>
        <p:nvSpPr>
          <p:cNvPr id="3" name="Content Placeholder 2">
            <a:extLst>
              <a:ext uri="{FF2B5EF4-FFF2-40B4-BE49-F238E27FC236}">
                <a16:creationId xmlns:a16="http://schemas.microsoft.com/office/drawing/2014/main" id="{7E60E145-603C-2D9A-589A-1A6E5A5DD555}"/>
              </a:ext>
            </a:extLst>
          </p:cNvPr>
          <p:cNvSpPr>
            <a:spLocks noGrp="1"/>
          </p:cNvSpPr>
          <p:nvPr>
            <p:ph idx="1"/>
          </p:nvPr>
        </p:nvSpPr>
        <p:spPr/>
        <p:txBody>
          <a:bodyPr>
            <a:normAutofit lnSpcReduction="10000"/>
          </a:bodyPr>
          <a:lstStyle/>
          <a:p>
            <a:r>
              <a:rPr lang="en-US" dirty="0"/>
              <a:t>Each request to HSDS has higher latency compared with equivalent library call</a:t>
            </a:r>
          </a:p>
          <a:p>
            <a:pPr lvl="1"/>
            <a:r>
              <a:rPr lang="en-US" dirty="0"/>
              <a:t>Out of process vs in process</a:t>
            </a:r>
          </a:p>
          <a:p>
            <a:pPr lvl="1"/>
            <a:r>
              <a:rPr lang="en-US" dirty="0"/>
              <a:t>Data serialized and sent over the network</a:t>
            </a:r>
          </a:p>
          <a:p>
            <a:pPr lvl="1"/>
            <a:r>
              <a:rPr lang="en-US" dirty="0"/>
              <a:t>Network lag if client is remote from server</a:t>
            </a:r>
          </a:p>
          <a:p>
            <a:pPr lvl="1"/>
            <a:r>
              <a:rPr lang="en-US" dirty="0"/>
              <a:t>SN to DN(s) latency</a:t>
            </a:r>
          </a:p>
          <a:p>
            <a:r>
              <a:rPr lang="en-US" dirty="0"/>
              <a:t>HSDS works best in cases where:</a:t>
            </a:r>
          </a:p>
          <a:p>
            <a:pPr lvl="1"/>
            <a:r>
              <a:rPr lang="en-US" dirty="0"/>
              <a:t>Number of API calls is limited</a:t>
            </a:r>
          </a:p>
          <a:p>
            <a:pPr lvl="1"/>
            <a:r>
              <a:rPr lang="en-US" dirty="0"/>
              <a:t>Smaller number of larger datasets (metadata will get cached)</a:t>
            </a:r>
          </a:p>
          <a:p>
            <a:pPr lvl="1"/>
            <a:r>
              <a:rPr lang="en-US" dirty="0"/>
              <a:t>Selections that cross large number of chunks (parallelism advantage)</a:t>
            </a:r>
          </a:p>
          <a:p>
            <a:pPr lvl="1"/>
            <a:r>
              <a:rPr lang="en-US" dirty="0"/>
              <a:t>Many clients (latency gets amortized across set of workers)</a:t>
            </a:r>
          </a:p>
        </p:txBody>
      </p:sp>
    </p:spTree>
    <p:extLst>
      <p:ext uri="{BB962C8B-B14F-4D97-AF65-F5344CB8AC3E}">
        <p14:creationId xmlns:p14="http://schemas.microsoft.com/office/powerpoint/2010/main" val="380336884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Theme">
      <a:majorFont>
        <a:latin typeface="Aptos Display"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ptos" panose="020B0004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activity xmlns="d3346c5e-fbdc-49d5-a6d3-ddd81c39d511"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D3AD294607832644BCCE98F47F0E0F98" ma:contentTypeVersion="16" ma:contentTypeDescription="Create a new document." ma:contentTypeScope="" ma:versionID="f7a42b5d2056bb3632de54596877ba0b">
  <xsd:schema xmlns:xsd="http://www.w3.org/2001/XMLSchema" xmlns:xs="http://www.w3.org/2001/XMLSchema" xmlns:p="http://schemas.microsoft.com/office/2006/metadata/properties" xmlns:ns3="4101900f-ce03-4db9-a7c9-29490bbdc02c" xmlns:ns4="d3346c5e-fbdc-49d5-a6d3-ddd81c39d511" targetNamespace="http://schemas.microsoft.com/office/2006/metadata/properties" ma:root="true" ma:fieldsID="f394d9eaae9a956dee8dcfb46b421131" ns3:_="" ns4:_="">
    <xsd:import namespace="4101900f-ce03-4db9-a7c9-29490bbdc02c"/>
    <xsd:import namespace="d3346c5e-fbdc-49d5-a6d3-ddd81c39d511"/>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AutoTags" minOccurs="0"/>
                <xsd:element ref="ns4:MediaServiceOCR" minOccurs="0"/>
                <xsd:element ref="ns4:MediaServiceGenerationTime" minOccurs="0"/>
                <xsd:element ref="ns4:MediaServiceEventHashCode" minOccurs="0"/>
                <xsd:element ref="ns4:MediaServiceAutoKeyPoints" minOccurs="0"/>
                <xsd:element ref="ns4:MediaServiceKeyPoints" minOccurs="0"/>
                <xsd:element ref="ns4:MediaServiceDateTaken" minOccurs="0"/>
                <xsd:element ref="ns4:MediaServiceLocation" minOccurs="0"/>
                <xsd:element ref="ns4:_activity" minOccurs="0"/>
                <xsd:element ref="ns4:MediaServiceObjectDetectorVersions" minOccurs="0"/>
                <xsd:element ref="ns4: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101900f-ce03-4db9-a7c9-29490bbdc02c"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element name="SharingHintHash" ma:index="10" nillable="true" ma:displayName="Sharing Hint Hash" ma:description=""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d3346c5e-fbdc-49d5-a6d3-ddd81c39d511"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AutoKeyPoints" ma:index="17" nillable="true" ma:displayName="MediaServiceAutoKeyPoints" ma:hidden="true" ma:internalName="MediaServiceAutoKeyPoints" ma:readOnly="true">
      <xsd:simpleType>
        <xsd:restriction base="dms:Note"/>
      </xsd:simpleType>
    </xsd:element>
    <xsd:element name="MediaServiceKeyPoints" ma:index="18" nillable="true" ma:displayName="KeyPoints" ma:internalName="MediaServiceKeyPoints" ma:readOnly="true">
      <xsd:simpleType>
        <xsd:restriction base="dms:Note">
          <xsd:maxLength value="255"/>
        </xsd:restriction>
      </xsd:simpleType>
    </xsd:element>
    <xsd:element name="MediaServiceDateTaken" ma:index="19" nillable="true" ma:displayName="MediaServiceDateTaken" ma:hidden="true" ma:internalName="MediaServiceDateTaken" ma:readOnly="true">
      <xsd:simpleType>
        <xsd:restriction base="dms:Text"/>
      </xsd:simpleType>
    </xsd:element>
    <xsd:element name="MediaServiceLocation" ma:index="20" nillable="true" ma:displayName="Location" ma:internalName="MediaServiceLocation" ma:readOnly="true">
      <xsd:simpleType>
        <xsd:restriction base="dms:Text"/>
      </xsd:simpleType>
    </xsd:element>
    <xsd:element name="_activity" ma:index="21" nillable="true" ma:displayName="_activity" ma:hidden="true" ma:internalName="_activity">
      <xsd:simpleType>
        <xsd:restriction base="dms:Note"/>
      </xsd:simpleType>
    </xsd:element>
    <xsd:element name="MediaServiceObjectDetectorVersions" ma:index="22" nillable="true" ma:displayName="MediaServiceObjectDetectorVersions" ma:hidden="true" ma:indexed="true" ma:internalName="MediaServiceObjectDetectorVersions" ma:readOnly="true">
      <xsd:simpleType>
        <xsd:restriction base="dms:Text"/>
      </xsd:simpleType>
    </xsd:element>
    <xsd:element name="MediaServiceSearchProperties" ma:index="23" nillable="true" ma:displayName="MediaServiceSearchProperties" ma:hidden="true" ma:internalName="MediaServiceSearchProperties"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900C4BEF-34F4-4AB9-A614-4B1BD3781BF6}">
  <ds:schemaRefs>
    <ds:schemaRef ds:uri="http://schemas.openxmlformats.org/package/2006/metadata/core-properties"/>
    <ds:schemaRef ds:uri="http://purl.org/dc/elements/1.1/"/>
    <ds:schemaRef ds:uri="http://schemas.microsoft.com/office/2006/documentManagement/types"/>
    <ds:schemaRef ds:uri="http://purl.org/dc/terms/"/>
    <ds:schemaRef ds:uri="d3346c5e-fbdc-49d5-a6d3-ddd81c39d511"/>
    <ds:schemaRef ds:uri="4101900f-ce03-4db9-a7c9-29490bbdc02c"/>
    <ds:schemaRef ds:uri="http://schemas.microsoft.com/office/2006/metadata/properties"/>
    <ds:schemaRef ds:uri="http://schemas.microsoft.com/office/infopath/2007/PartnerControls"/>
    <ds:schemaRef ds:uri="http://www.w3.org/XML/1998/namespace"/>
    <ds:schemaRef ds:uri="http://purl.org/dc/dcmitype/"/>
  </ds:schemaRefs>
</ds:datastoreItem>
</file>

<file path=customXml/itemProps2.xml><?xml version="1.0" encoding="utf-8"?>
<ds:datastoreItem xmlns:ds="http://schemas.openxmlformats.org/officeDocument/2006/customXml" ds:itemID="{70E3201A-6162-4E16-987B-89A283763415}">
  <ds:schemaRefs>
    <ds:schemaRef ds:uri="http://schemas.microsoft.com/sharepoint/v3/contenttype/forms"/>
  </ds:schemaRefs>
</ds:datastoreItem>
</file>

<file path=customXml/itemProps3.xml><?xml version="1.0" encoding="utf-8"?>
<ds:datastoreItem xmlns:ds="http://schemas.openxmlformats.org/officeDocument/2006/customXml" ds:itemID="{4CD542E3-92E0-44DF-9E6A-C8DA11219AC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101900f-ce03-4db9-a7c9-29490bbdc02c"/>
    <ds:schemaRef ds:uri="d3346c5e-fbdc-49d5-a6d3-ddd81c39d51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theme</Template>
  <TotalTime>3451</TotalTime>
  <Words>1783</Words>
  <Application>Microsoft Office PowerPoint</Application>
  <PresentationFormat>Widescreen</PresentationFormat>
  <Paragraphs>219</Paragraphs>
  <Slides>26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26</vt:i4>
      </vt:variant>
    </vt:vector>
  </HeadingPairs>
  <TitlesOfParts>
    <vt:vector size="32" baseType="lpstr">
      <vt:lpstr>Aptos</vt:lpstr>
      <vt:lpstr>Aptos Display</vt:lpstr>
      <vt:lpstr>Arial</vt:lpstr>
      <vt:lpstr>Courier New</vt:lpstr>
      <vt:lpstr>Wingdings</vt:lpstr>
      <vt:lpstr>office theme</vt:lpstr>
      <vt:lpstr>HUG2025 HSDS v1.0 Performance Features</vt:lpstr>
      <vt:lpstr>Overview</vt:lpstr>
      <vt:lpstr>HSDS and h5pyd Performance Enhancements</vt:lpstr>
      <vt:lpstr>What is HSDS?</vt:lpstr>
      <vt:lpstr>Server Features</vt:lpstr>
      <vt:lpstr>HSDS Platforms</vt:lpstr>
      <vt:lpstr>HSDS Architecture</vt:lpstr>
      <vt:lpstr>Sharded format example</vt:lpstr>
      <vt:lpstr>Performance Aspect of HSDS Architecture</vt:lpstr>
      <vt:lpstr>Example #1</vt:lpstr>
      <vt:lpstr>Advantage HSDS!</vt:lpstr>
      <vt:lpstr>Example #2</vt:lpstr>
      <vt:lpstr>REST operations for multi ops</vt:lpstr>
      <vt:lpstr>Challenge of backward compatibility…</vt:lpstr>
      <vt:lpstr>PowerPoint Presentation</vt:lpstr>
      <vt:lpstr>PowerPoint Presentation</vt:lpstr>
      <vt:lpstr>PowerPoint Presentation</vt:lpstr>
      <vt:lpstr>HDF5 DB Pipelining</vt:lpstr>
      <vt:lpstr>Speeding up read operations</vt:lpstr>
      <vt:lpstr>Consolidated metadata</vt:lpstr>
      <vt:lpstr>Read ahead logic</vt:lpstr>
      <vt:lpstr>Consolidated Metadata</vt:lpstr>
      <vt:lpstr>Where are we?</vt:lpstr>
      <vt:lpstr>Next Steps</vt:lpstr>
      <vt:lpstr>Questions?</vt:lpstr>
      <vt:lpstr>Acknowledgement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John Readey</cp:lastModifiedBy>
  <cp:revision>368</cp:revision>
  <dcterms:created xsi:type="dcterms:W3CDTF">2025-01-16T14:10:40Z</dcterms:created>
  <dcterms:modified xsi:type="dcterms:W3CDTF">2025-05-27T05:53:17Z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0x010100D3AD294607832644BCCE98F47F0E0F98</vt:lpwstr>
  </property>
</Properties>
</file>