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56.wmf" ContentType="image/x-wmf"/>
  <Override PartName="/ppt/media/image99.png" ContentType="image/png"/>
  <Override PartName="/ppt/media/image55.wmf" ContentType="image/x-wmf"/>
  <Override PartName="/ppt/media/image98.png" ContentType="image/png"/>
  <Override PartName="/ppt/media/image50.wmf" ContentType="image/x-wmf"/>
  <Override PartName="/ppt/media/image46.wmf" ContentType="image/x-wmf"/>
  <Override PartName="/ppt/media/image89.png" ContentType="image/png"/>
  <Override PartName="/ppt/media/image45.wmf" ContentType="image/x-wmf"/>
  <Override PartName="/ppt/media/image88.png" ContentType="image/png"/>
  <Override PartName="/ppt/media/image44.png" ContentType="image/png"/>
  <Override PartName="/ppt/media/image43.wmf" ContentType="image/x-wmf"/>
  <Override PartName="/ppt/media/image9.png" ContentType="image/png"/>
  <Override PartName="/ppt/media/image41.wmf" ContentType="image/x-wmf"/>
  <Override PartName="/ppt/media/image39.wmf" ContentType="image/x-wmf"/>
  <Override PartName="/ppt/media/image40.wmf" ContentType="image/x-wmf"/>
  <Override PartName="/ppt/media/image18.png" ContentType="image/png"/>
  <Override PartName="/ppt/media/image37.png" ContentType="image/png"/>
  <Override PartName="/ppt/media/image52.png" ContentType="image/png"/>
  <Override PartName="/ppt/media/image13.wmf" ContentType="image/x-wmf"/>
  <Override PartName="/ppt/media/image1.wmf" ContentType="image/x-wmf"/>
  <Override PartName="/ppt/media/image42.wmf" ContentType="image/x-wmf"/>
  <Override PartName="/ppt/media/image38.wmf" ContentType="image/x-wmf"/>
  <Override PartName="/ppt/media/image8.wmf" ContentType="image/x-wmf"/>
  <Override PartName="/ppt/media/image85.wmf" ContentType="image/x-wmf"/>
  <Override PartName="/ppt/media/image114.png" ContentType="image/png"/>
  <Override PartName="/ppt/media/image51.png" ContentType="image/png"/>
  <Override PartName="/ppt/media/image105.wmf" ContentType="image/x-wmf"/>
  <Override PartName="/ppt/media/image49.wmf" ContentType="image/x-wmf"/>
  <Override PartName="/ppt/media/image12.wmf" ContentType="image/x-wmf"/>
  <Override PartName="/ppt/media/image109.wmf" ContentType="image/x-wmf"/>
  <Override PartName="/ppt/media/image7.wmf" ContentType="image/x-wmf"/>
  <Override PartName="/ppt/media/image19.wmf" ContentType="image/x-wmf"/>
  <Override PartName="/ppt/media/image84.wmf" ContentType="image/x-wmf"/>
  <Override PartName="/ppt/media/image48.wmf" ContentType="image/x-wmf"/>
  <Override PartName="/ppt/media/image11.wmf" ContentType="image/x-wmf"/>
  <Override PartName="/ppt/media/image54.png" ContentType="image/png"/>
  <Override PartName="/ppt/media/image108.wmf" ContentType="image/x-wmf"/>
  <Override PartName="/ppt/media/image36.wmf" ContentType="image/x-wmf"/>
  <Override PartName="/ppt/media/image6.wmf" ContentType="image/x-wmf"/>
  <Override PartName="/ppt/media/image83.wmf" ContentType="image/x-wmf"/>
  <Override PartName="/ppt/media/image29.wmf" ContentType="image/x-wmf"/>
  <Override PartName="/ppt/media/image94.wmf" ContentType="image/x-wmf"/>
  <Override PartName="/ppt/media/image47.wmf" ContentType="image/x-wmf"/>
  <Override PartName="/ppt/media/image10.wmf" ContentType="image/x-wmf"/>
  <Override PartName="/ppt/media/image53.png" ContentType="image/png"/>
  <Override PartName="/ppt/media/image107.wmf" ContentType="image/x-wmf"/>
  <Override PartName="/ppt/media/image35.wmf" ContentType="image/x-wmf"/>
  <Override PartName="/ppt/media/image5.wmf" ContentType="image/x-wmf"/>
  <Override PartName="/ppt/media/image30.png" ContentType="image/png"/>
  <Override PartName="/ppt/media/image28.wmf" ContentType="image/x-wmf"/>
  <Override PartName="/ppt/media/image93.wmf" ContentType="image/x-wmf"/>
  <Override PartName="/ppt/media/image34.wmf" ContentType="image/x-wmf"/>
  <Override PartName="/ppt/media/image4.wmf" ContentType="image/x-wmf"/>
  <Override PartName="/ppt/media/image16.wmf" ContentType="image/x-wmf"/>
  <Override PartName="/ppt/media/image81.wmf" ContentType="image/x-wmf"/>
  <Override PartName="/ppt/media/image65.wmf" ContentType="image/x-wmf"/>
  <Override PartName="/ppt/media/image66.wmf" ContentType="image/x-wmf"/>
  <Override PartName="/ppt/media/image67.wmf" ContentType="image/x-wmf"/>
  <Override PartName="/ppt/media/image68.wmf" ContentType="image/x-wmf"/>
  <Override PartName="/ppt/media/image70.png" ContentType="image/png"/>
  <Override PartName="/ppt/media/image31.wmf" ContentType="image/x-wmf"/>
  <Override PartName="/ppt/media/image74.wmf" ContentType="image/x-wmf"/>
  <Override PartName="/ppt/media/image75.wmf" ContentType="image/x-wmf"/>
  <Override PartName="/ppt/media/image76.wmf" ContentType="image/x-wmf"/>
  <Override PartName="/ppt/media/image69.wmf" ContentType="image/x-wmf"/>
  <Override PartName="/ppt/media/image71.png" ContentType="image/png"/>
  <Override PartName="/ppt/media/image32.wmf" ContentType="image/x-wmf"/>
  <Override PartName="/ppt/media/image77.wmf" ContentType="image/x-wmf"/>
  <Override PartName="/ppt/media/image106.png" ContentType="image/png"/>
  <Override PartName="/ppt/media/image73.png" ContentType="image/png"/>
  <Override PartName="/ppt/media/image113.wmf" ContentType="image/x-wmf"/>
  <Override PartName="/ppt/media/image87.wmf" ContentType="image/x-wmf"/>
  <Override PartName="/ppt/media/image72.png" ContentType="image/png"/>
  <Override PartName="/ppt/media/image33.wmf" ContentType="image/x-wmf"/>
  <Override PartName="/ppt/media/image112.wmf" ContentType="image/x-wmf"/>
  <Override PartName="/ppt/media/image101.png" ContentType="image/png"/>
  <Override PartName="/ppt/media/image86.wmf" ContentType="image/x-wmf"/>
  <Override PartName="/ppt/media/image111.wmf" ContentType="image/x-wmf"/>
  <Override PartName="/ppt/media/image100.png" ContentType="image/png"/>
  <Override PartName="/ppt/media/image104.wmf" ContentType="image/x-wmf"/>
  <Override PartName="/ppt/media/image60.wmf" ContentType="image/x-wmf"/>
  <Override PartName="/ppt/media/image103.wmf" ContentType="image/x-wmf"/>
  <Override PartName="/ppt/media/image102.wmf" ContentType="image/x-wmf"/>
  <Override PartName="/ppt/media/image97.png" ContentType="image/png"/>
  <Override PartName="/ppt/media/image21.wmf" ContentType="image/x-wmf"/>
  <Override PartName="/ppt/media/image58.wmf" ContentType="image/x-wmf"/>
  <Override PartName="/ppt/media/image79.wmf" ContentType="image/x-wmf"/>
  <Override PartName="/ppt/media/image96.png" ContentType="image/png"/>
  <Override PartName="/ppt/media/image20.wmf" ContentType="image/x-wmf"/>
  <Override PartName="/ppt/media/image57.wmf" ContentType="image/x-wmf"/>
  <Override PartName="/ppt/media/image78.wmf" ContentType="image/x-wmf"/>
  <Override PartName="/ppt/media/image95.png" ContentType="image/png"/>
  <Override PartName="/ppt/media/image64.wmf" ContentType="image/x-wmf"/>
  <Override PartName="/ppt/media/image63.wmf" ContentType="image/x-wmf"/>
  <Override PartName="/ppt/media/image23.png" ContentType="image/png"/>
  <Override PartName="/ppt/media/image62.wmf" ContentType="image/x-wmf"/>
  <Override PartName="/ppt/media/image61.wmf" ContentType="image/x-wmf"/>
  <Override PartName="/ppt/media/image22.wmf" ContentType="image/x-wmf"/>
  <Override PartName="/ppt/media/image59.wmf" ContentType="image/x-wmf"/>
  <Override PartName="/ppt/media/image110.wmf" ContentType="image/x-wmf"/>
  <Override PartName="/ppt/media/image24.wmf" ContentType="image/x-wmf"/>
  <Override PartName="/ppt/media/image17.png" ContentType="image/png"/>
  <Override PartName="/ppt/media/image82.png" ContentType="image/png"/>
  <Override PartName="/ppt/media/image25.wmf" ContentType="image/x-wmf"/>
  <Override PartName="/ppt/media/image90.wmf" ContentType="image/x-wmf"/>
  <Override PartName="/ppt/media/image2.wmf" ContentType="image/x-wmf"/>
  <Override PartName="/ppt/media/image14.wmf" ContentType="image/x-wmf"/>
  <Override PartName="/ppt/media/image26.wmf" ContentType="image/x-wmf"/>
  <Override PartName="/ppt/media/image91.wmf" ContentType="image/x-wmf"/>
  <Override PartName="/ppt/media/image3.wmf" ContentType="image/x-wmf"/>
  <Override PartName="/ppt/media/image80.wmf" ContentType="image/x-wmf"/>
  <Override PartName="/ppt/media/image15.wmf" ContentType="image/x-wmf"/>
  <Override PartName="/ppt/media/image27.wmf" ContentType="image/x-wmf"/>
  <Override PartName="/ppt/media/image92.wmf" ContentType="image/x-wmf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feld 8" hidden="1"/>
          <p:cNvSpPr/>
          <p:nvPr/>
        </p:nvSpPr>
        <p:spPr>
          <a:xfrm>
            <a:off x="11377080" y="293400"/>
            <a:ext cx="512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fld id="{FAC4D8E0-31B4-486D-ACAE-E66DA6F6B024}" type="slidenum"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" name="Gerader Verbinder 10"/>
          <p:cNvSpPr/>
          <p:nvPr/>
        </p:nvSpPr>
        <p:spPr>
          <a:xfrm>
            <a:off x="623880" y="339120"/>
            <a:ext cx="5292720" cy="360"/>
          </a:xfrm>
          <a:prstGeom prst="line">
            <a:avLst/>
          </a:prstGeom>
          <a:ln>
            <a:solidFill>
              <a:srgbClr val="0d1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Gerader Verbinder 12"/>
          <p:cNvSpPr/>
          <p:nvPr/>
        </p:nvSpPr>
        <p:spPr>
          <a:xfrm>
            <a:off x="6275160" y="339120"/>
            <a:ext cx="5292720" cy="360"/>
          </a:xfrm>
          <a:prstGeom prst="line">
            <a:avLst/>
          </a:prstGeom>
          <a:ln>
            <a:solidFill>
              <a:srgbClr val="0d1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3040" cy="118440"/>
          </a:xfrm>
          <a:prstGeom prst="rect">
            <a:avLst/>
          </a:prstGeom>
          <a:ln w="0">
            <a:noFill/>
          </a:ln>
        </p:spPr>
      </p:pic>
      <p:sp>
        <p:nvSpPr>
          <p:cNvPr id="4" name="Rechteck 6" hidden="1"/>
          <p:cNvSpPr/>
          <p:nvPr/>
        </p:nvSpPr>
        <p:spPr>
          <a:xfrm>
            <a:off x="623880" y="380880"/>
            <a:ext cx="5290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Title of the presentation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" name="Rechteck 7" hidden="1"/>
          <p:cNvSpPr/>
          <p:nvPr/>
        </p:nvSpPr>
        <p:spPr>
          <a:xfrm>
            <a:off x="6275520" y="380880"/>
            <a:ext cx="5290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(title) 1stname 2ndname, Function, Date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6" name="Grafik 2" descr=""/>
          <p:cNvPicPr/>
          <p:nvPr/>
        </p:nvPicPr>
        <p:blipFill>
          <a:blip r:embed="rId3"/>
          <a:stretch/>
        </p:blipFill>
        <p:spPr>
          <a:xfrm>
            <a:off x="10144080" y="771480"/>
            <a:ext cx="1422000" cy="1420200"/>
          </a:xfrm>
          <a:prstGeom prst="rect">
            <a:avLst/>
          </a:prstGeom>
          <a:ln w="0">
            <a:noFill/>
          </a:ln>
        </p:spPr>
      </p:pic>
      <p:pic>
        <p:nvPicPr>
          <p:cNvPr id="7" name="Grafik 5" descr=""/>
          <p:cNvPicPr/>
          <p:nvPr/>
        </p:nvPicPr>
        <p:blipFill>
          <a:blip r:embed="rId4"/>
          <a:stretch/>
        </p:blipFill>
        <p:spPr>
          <a:xfrm>
            <a:off x="623880" y="6414120"/>
            <a:ext cx="2273040" cy="11844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feld 8"/>
          <p:cNvSpPr/>
          <p:nvPr/>
        </p:nvSpPr>
        <p:spPr>
          <a:xfrm>
            <a:off x="11377080" y="293400"/>
            <a:ext cx="51228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buNone/>
            </a:pPr>
            <a:fld id="{E9390D2C-1B80-482D-A49B-36DB30959850}" type="slidenum"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7" name="Gerader Verbinder 10"/>
          <p:cNvSpPr/>
          <p:nvPr/>
        </p:nvSpPr>
        <p:spPr>
          <a:xfrm>
            <a:off x="623880" y="339120"/>
            <a:ext cx="5292720" cy="360"/>
          </a:xfrm>
          <a:prstGeom prst="line">
            <a:avLst/>
          </a:prstGeom>
          <a:ln>
            <a:solidFill>
              <a:srgbClr val="0d1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Gerader Verbinder 12"/>
          <p:cNvSpPr/>
          <p:nvPr/>
        </p:nvSpPr>
        <p:spPr>
          <a:xfrm>
            <a:off x="6275160" y="339120"/>
            <a:ext cx="5292720" cy="360"/>
          </a:xfrm>
          <a:prstGeom prst="line">
            <a:avLst/>
          </a:prstGeom>
          <a:ln>
            <a:solidFill>
              <a:srgbClr val="0d1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" name="Grafik 9" descr=""/>
          <p:cNvPicPr/>
          <p:nvPr/>
        </p:nvPicPr>
        <p:blipFill>
          <a:blip r:embed="rId2"/>
          <a:stretch/>
        </p:blipFill>
        <p:spPr>
          <a:xfrm>
            <a:off x="623880" y="6414120"/>
            <a:ext cx="2273040" cy="118440"/>
          </a:xfrm>
          <a:prstGeom prst="rect">
            <a:avLst/>
          </a:prstGeom>
          <a:ln w="0">
            <a:noFill/>
          </a:ln>
        </p:spPr>
      </p:pic>
      <p:sp>
        <p:nvSpPr>
          <p:cNvPr id="50" name="Rechteck 6"/>
          <p:cNvSpPr/>
          <p:nvPr/>
        </p:nvSpPr>
        <p:spPr>
          <a:xfrm>
            <a:off x="623880" y="380880"/>
            <a:ext cx="5290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Storing Scientific Data at the European XFEL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1" name="Rechteck 7"/>
          <p:cNvSpPr/>
          <p:nvPr/>
        </p:nvSpPr>
        <p:spPr>
          <a:xfrm>
            <a:off x="6275520" y="380880"/>
            <a:ext cx="52905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Arial"/>
                <a:ea typeface="DejaVu Sans"/>
              </a:rPr>
              <a:t>Jose Luis Vázquez-García, Data Department Group, May 26, 2025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3" Type="http://schemas.openxmlformats.org/officeDocument/2006/relationships/image" Target="../media/image67.wmf"/><Relationship Id="rId14" Type="http://schemas.openxmlformats.org/officeDocument/2006/relationships/image" Target="../media/image68.wmf"/><Relationship Id="rId15" Type="http://schemas.openxmlformats.org/officeDocument/2006/relationships/image" Target="../media/image69.wmf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8.wmf"/><Relationship Id="rId2" Type="http://schemas.openxmlformats.org/officeDocument/2006/relationships/image" Target="../media/image79.wmf"/><Relationship Id="rId3" Type="http://schemas.openxmlformats.org/officeDocument/2006/relationships/image" Target="../media/image80.wmf"/><Relationship Id="rId4" Type="http://schemas.openxmlformats.org/officeDocument/2006/relationships/image" Target="../media/image81.wmf"/><Relationship Id="rId5" Type="http://schemas.openxmlformats.org/officeDocument/2006/relationships/image" Target="../media/image82.pn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3.wmf"/><Relationship Id="rId2" Type="http://schemas.openxmlformats.org/officeDocument/2006/relationships/image" Target="../media/image84.wmf"/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png"/><Relationship Id="rId7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0.wmf"/><Relationship Id="rId2" Type="http://schemas.openxmlformats.org/officeDocument/2006/relationships/image" Target="../media/image91.wmf"/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png"/><Relationship Id="rId7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2.wmf"/><Relationship Id="rId2" Type="http://schemas.openxmlformats.org/officeDocument/2006/relationships/image" Target="../media/image103.wmf"/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png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7.wmf"/><Relationship Id="rId2" Type="http://schemas.openxmlformats.org/officeDocument/2006/relationships/image" Target="../media/image108.wmf"/><Relationship Id="rId3" Type="http://schemas.openxmlformats.org/officeDocument/2006/relationships/image" Target="../media/image109.wmf"/><Relationship Id="rId4" Type="http://schemas.openxmlformats.org/officeDocument/2006/relationships/image" Target="../media/image110.wmf"/><Relationship Id="rId5" Type="http://schemas.openxmlformats.org/officeDocument/2006/relationships/image" Target="../media/image111.wmf"/><Relationship Id="rId6" Type="http://schemas.openxmlformats.org/officeDocument/2006/relationships/image" Target="../media/image112.wmf"/><Relationship Id="rId7" Type="http://schemas.openxmlformats.org/officeDocument/2006/relationships/image" Target="../media/image113.wmf"/><Relationship Id="rId8" Type="http://schemas.openxmlformats.org/officeDocument/2006/relationships/image" Target="../media/image114.png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43.wmf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pn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000" y="1120680"/>
            <a:ext cx="8037360" cy="104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KaraboHDF5</a:t>
            </a:r>
            <a:br>
              <a:rPr sz="2800"/>
            </a:br>
            <a:r>
              <a:rPr b="1" lang="en-GB" sz="2800" spc="-1" strike="noStrike">
                <a:solidFill>
                  <a:srgbClr val="000000"/>
                </a:solidFill>
                <a:latin typeface="Arial"/>
              </a:rPr>
              <a:t>Storing Scientific Data at the European XFEL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23880" y="2583360"/>
            <a:ext cx="8037360" cy="33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Jose Luis Vázquez-García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Data Department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Controls Software Engineer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Hamburg, May 26, 2025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1491480" y="1491840"/>
            <a:ext cx="8794440" cy="485352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  <a:ea typeface="Noto Sans CJK SC"/>
              </a:rPr>
              <a:t>Karabo (iii)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914400" y="1600200"/>
            <a:ext cx="8685360" cy="475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Generation (i)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25747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Data sources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Fast 2D sources: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2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f39200"/>
                </a:solidFill>
                <a:latin typeface="Arial"/>
              </a:rPr>
              <a:t>AGIPD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3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f39200"/>
                </a:solidFill>
                <a:latin typeface="Arial"/>
              </a:rPr>
              <a:t>LPD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4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f39200"/>
                </a:solidFill>
                <a:latin typeface="Arial"/>
              </a:rPr>
              <a:t>MSSC</a:t>
            </a:r>
            <a:endParaRPr b="0" lang="en-US" sz="16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Other imagers: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6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f39200"/>
                </a:solidFill>
                <a:latin typeface="Arial"/>
              </a:rPr>
              <a:t>Jungfrau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7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f39200"/>
                </a:solidFill>
                <a:latin typeface="Arial"/>
              </a:rPr>
              <a:t>Gotthard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8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etc...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3" name="Content Placeholder 1"/>
          <p:cNvSpPr/>
          <p:nvPr/>
        </p:nvSpPr>
        <p:spPr>
          <a:xfrm>
            <a:off x="3657600" y="2064240"/>
            <a:ext cx="41133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9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Auxiliary data: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10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Digitizers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11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Motors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12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etc…</a:t>
            </a:r>
            <a:endParaRPr b="0" lang="en-US" sz="16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3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 characteristics: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800"/>
              </a:spcBef>
              <a:buSzPct val="112969"/>
              <a:buBlip>
                <a:blip r:embed="rId14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Fast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 (up to 15 Gbps for XTDF imagers)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417"/>
              </a:spcBef>
              <a:buSzPct val="112969"/>
              <a:buBlip>
                <a:blip r:embed="rId15"/>
              </a:buBlip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Size</a:t>
            </a:r>
            <a:r>
              <a:rPr b="0" lang="en-GB" sz="1600" spc="-1" strike="noStrike">
                <a:solidFill>
                  <a:srgbClr val="000000"/>
                </a:solidFill>
                <a:latin typeface="Arial"/>
                <a:ea typeface="DejaVu Sans"/>
              </a:rPr>
              <a:t> (several PB/day)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6"/>
          <a:stretch/>
        </p:blipFill>
        <p:spPr>
          <a:xfrm>
            <a:off x="7772400" y="2563920"/>
            <a:ext cx="3530520" cy="337788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17"/>
          <a:stretch/>
        </p:blipFill>
        <p:spPr>
          <a:xfrm>
            <a:off x="6106320" y="1067040"/>
            <a:ext cx="2962440" cy="2589120"/>
          </a:xfrm>
          <a:prstGeom prst="rect">
            <a:avLst/>
          </a:prstGeom>
          <a:ln w="0">
            <a:noFill/>
          </a:ln>
        </p:spPr>
      </p:pic>
      <p:sp>
        <p:nvSpPr>
          <p:cNvPr id="126" name=""/>
          <p:cNvSpPr/>
          <p:nvPr/>
        </p:nvSpPr>
        <p:spPr>
          <a:xfrm>
            <a:off x="5658480" y="6054480"/>
            <a:ext cx="6131880" cy="3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AGIPD Imager (front) and captured image shown in Karabo (back)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Generation (iii)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62323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Many data formats must be handled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5486400" y="687240"/>
            <a:ext cx="5294520" cy="548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Reduction: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when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 storing the data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6005160" y="909000"/>
            <a:ext cx="5194800" cy="501768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7233480" y="6084720"/>
            <a:ext cx="2689200" cy="31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Imager data in XTDF format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3" name="PlaceHolder 21"/>
          <p:cNvSpPr/>
          <p:nvPr/>
        </p:nvSpPr>
        <p:spPr>
          <a:xfrm>
            <a:off x="623880" y="1980720"/>
            <a:ext cx="417528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 compression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Preliminary tests with data compressed with zlib + HDF5 did not provide enough storage speed.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HDF5 compression + chunking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fits the requirements: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On acquisition start, create a file template with chunks along the 3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rd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axis (pulses).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Chunks with no data will not be written.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Reduction: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when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 storing the data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23880" y="1987920"/>
            <a:ext cx="417528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000000"/>
                </a:solidFill>
                <a:latin typeface="Arial"/>
              </a:rPr>
              <a:t>Data compression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Preliminary tests with data compressed with zlib + HDF5 did not provide enough storage speed.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HDF5 compression + chunking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fits the requirements: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On acquisition start, create a file template with chunks along the 3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</a:rPr>
              <a:t>rd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axis (pulses).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Chunks with no data will not be written.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5"/>
          <a:stretch/>
        </p:blipFill>
        <p:spPr>
          <a:xfrm>
            <a:off x="5029200" y="2380680"/>
            <a:ext cx="6933960" cy="287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DAQ (i)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8" name="Content Placeholder 13"/>
          <p:cNvSpPr/>
          <p:nvPr/>
        </p:nvSpPr>
        <p:spPr>
          <a:xfrm>
            <a:off x="624240" y="2024280"/>
            <a:ext cx="64605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 Acquisition System: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Detectors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+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Hardware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+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Karabo devices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Data Aggregators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Data Aggregator is 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Karabo device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Each aggregator gathers data from a given set of sources.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Stores its data in one HDF5 file (one file per aggregator).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Real-time data recording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is possible, by storing data in several HDF5 files in parallel.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DAQ can be scalated, by adding more aggregators.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" descr=""/>
          <p:cNvPicPr/>
          <p:nvPr/>
        </p:nvPicPr>
        <p:blipFill>
          <a:blip r:embed="rId6"/>
          <a:stretch/>
        </p:blipFill>
        <p:spPr>
          <a:xfrm>
            <a:off x="7049160" y="945000"/>
            <a:ext cx="4608360" cy="47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DAQ (ii)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4" name="Content Placeholder 5"/>
          <p:cNvSpPr/>
          <p:nvPr/>
        </p:nvSpPr>
        <p:spPr>
          <a:xfrm>
            <a:off x="624240" y="2024280"/>
            <a:ext cx="6460560" cy="71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Sustained writing rates to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gpfs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storage over 15 GB/s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372600" y="2743200"/>
            <a:ext cx="11428560" cy="308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US" sz="2200" spc="-1" strike="noStrike">
                <a:latin typeface="Arial"/>
              </a:rPr>
              <a:t>K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araboHDF5 (i)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0" name="Content Placeholder 16"/>
          <p:cNvSpPr/>
          <p:nvPr/>
        </p:nvSpPr>
        <p:spPr>
          <a:xfrm>
            <a:off x="457200" y="1828800"/>
            <a:ext cx="623232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C++ library written on top of the HDF5 C API.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Maps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data structures to HDF5 data objects.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can be mapped to 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can be mapped to 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Dataset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 entry 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map to HDF5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of a </a:t>
            </a: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Dataset.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i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karaboHDF5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uses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compression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data chunking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to optimise storage.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6"/>
          <a:stretch/>
        </p:blipFill>
        <p:spPr>
          <a:xfrm>
            <a:off x="7241760" y="1143000"/>
            <a:ext cx="4415400" cy="456912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9601200" y="4343400"/>
            <a:ext cx="9777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Storage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US" sz="2200" spc="-1" strike="noStrike">
                <a:latin typeface="Arial"/>
              </a:rPr>
              <a:t>K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araboHDF5 (ii)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829080" y="1819800"/>
            <a:ext cx="3057120" cy="412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US" sz="2200" spc="-1" strike="noStrike">
                <a:latin typeface="Arial"/>
              </a:rPr>
              <a:t>K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araboHDF5 (ii)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829080" y="1819800"/>
            <a:ext cx="3057120" cy="412380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2971800" y="1793160"/>
            <a:ext cx="8229600" cy="255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European XFEL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103471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X-ray Free Electron Laser</a:t>
            </a:r>
            <a:br>
              <a:rPr sz="1800"/>
            </a:b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3 SASE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</a:rPr>
              <a:t>1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lines, 7 instruments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Characteristics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buSzPct val="112969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High volume of generated data (~PB/day)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buSzPct val="112969"/>
              <a:buBlip>
                <a:blip r:embed="rId4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High speed of data generation (~15 GB/s)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5"/>
          <a:stretch/>
        </p:blipFill>
        <p:spPr>
          <a:xfrm rot="5400000">
            <a:off x="5697720" y="2314440"/>
            <a:ext cx="5791320" cy="2472480"/>
          </a:xfrm>
          <a:prstGeom prst="rect">
            <a:avLst/>
          </a:prstGeom>
          <a:ln w="0">
            <a:noFill/>
          </a:ln>
        </p:spPr>
      </p:pic>
      <p:sp>
        <p:nvSpPr>
          <p:cNvPr id="95" name=""/>
          <p:cNvSpPr/>
          <p:nvPr/>
        </p:nvSpPr>
        <p:spPr>
          <a:xfrm>
            <a:off x="623880" y="6020640"/>
            <a:ext cx="3244320" cy="2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Self-amplified Spontaneous Emission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US" sz="2200" spc="-1" strike="noStrike">
                <a:latin typeface="Arial"/>
              </a:rPr>
              <a:t>K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araboHDF5 (ii)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829080" y="1819800"/>
            <a:ext cx="3057120" cy="412380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2971800" y="1793160"/>
            <a:ext cx="8229600" cy="255024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7086600" y="1143000"/>
            <a:ext cx="2631960" cy="548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Reduction: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before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 storing the data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62323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Sheer amount of data is a problem: let’s try to reduce it before saving the data.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Pulse-based reduction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Ignore images for pulses that have no information.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Train-based reduction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Ignore trains for pulses that have no information.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5"/>
          <a:stretch/>
        </p:blipFill>
        <p:spPr>
          <a:xfrm>
            <a:off x="6929280" y="2372400"/>
            <a:ext cx="4499280" cy="311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Data Reduction: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before</a:t>
            </a: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 storing the data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62323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Sheer amount of data is a problem: let’s try to reduce it before saving the data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Pulse-based reduction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Ignore images for pulses that have no information.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Train-based reduction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Ignore trains for pulses that have no information.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Gain compression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, for AGIPD detectors.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6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Each pixel can have one of three gain stages, depending on incident number of photons.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7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In case of fixed gain, the gain array can be discarded.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8"/>
          <a:stretch/>
        </p:blipFill>
        <p:spPr>
          <a:xfrm>
            <a:off x="6629400" y="1600200"/>
            <a:ext cx="5209560" cy="365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European XFEL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600408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X-ray Free Electron Laser</a:t>
            </a:r>
            <a:br>
              <a:rPr sz="1800"/>
            </a:b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3 SASE</a:t>
            </a:r>
            <a:r>
              <a:rPr b="0" lang="en-GB" sz="1800" spc="-1" strike="noStrike" baseline="33000">
                <a:solidFill>
                  <a:srgbClr val="000000"/>
                </a:solidFill>
                <a:latin typeface="Arial"/>
              </a:rPr>
              <a:t>1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lines, 7 instruments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Characteristics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buSzPct val="112969"/>
              <a:buBlip>
                <a:blip r:embed="rId3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High volume of generated data (~PB/day)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buSzPct val="112969"/>
              <a:buBlip>
                <a:blip r:embed="rId4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High speed of data generation (~15 GB/s)</a:t>
            </a:r>
            <a:endParaRPr b="0" lang="en-US" sz="16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Problems: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6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Storage hardware cannot be expanded forever.</a:t>
            </a:r>
            <a:endParaRPr b="0" lang="en-US" sz="16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12969"/>
              <a:buBlip>
                <a:blip r:embed="rId7"/>
              </a:buBlip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Arial"/>
              </a:rPr>
              <a:t>Both hardware and software must be able to handle high speed of data generation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8"/>
          <a:stretch/>
        </p:blipFill>
        <p:spPr>
          <a:xfrm rot="5400000">
            <a:off x="5697720" y="2314440"/>
            <a:ext cx="5791320" cy="247248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9"/>
          <a:stretch/>
        </p:blipFill>
        <p:spPr>
          <a:xfrm>
            <a:off x="6462000" y="1371960"/>
            <a:ext cx="5484960" cy="411300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/>
          <p:nvPr/>
        </p:nvSpPr>
        <p:spPr>
          <a:xfrm>
            <a:off x="623880" y="6020640"/>
            <a:ext cx="3244320" cy="2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Self-amplified Spontaneous Emission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23880" y="2023920"/>
            <a:ext cx="5089320" cy="388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SCADA system, written from scratch in C++ and Python.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800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Event-driven, fault-tolerant, highly distributed.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Modular: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</a:rPr>
              <a:t>Karabo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</a:rPr>
              <a:t> </a:t>
            </a:r>
            <a:r>
              <a:rPr b="1" i="1" lang="en-GB" sz="1800" spc="-1" strike="noStrike">
                <a:solidFill>
                  <a:srgbClr val="f39200"/>
                </a:solidFill>
                <a:latin typeface="Arial"/>
              </a:rPr>
              <a:t>devices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 make up the system.</a:t>
            </a:r>
            <a:endParaRPr b="0" lang="en-US" sz="1800" spc="-1" strike="noStrike">
              <a:latin typeface="Arial"/>
            </a:endParaRPr>
          </a:p>
          <a:p>
            <a:pPr lvl="1" marL="714240" indent="-357120">
              <a:lnSpc>
                <a:spcPct val="114000"/>
              </a:lnSpc>
              <a:spcBef>
                <a:spcPts val="1134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</a:rPr>
              <a:t>Karabo 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: flexible data structure to store and communicate data between devices.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5"/>
          <a:stretch/>
        </p:blipFill>
        <p:spPr>
          <a:xfrm>
            <a:off x="5929560" y="914400"/>
            <a:ext cx="5955840" cy="479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5" name="Content Placeholder 14"/>
          <p:cNvSpPr/>
          <p:nvPr/>
        </p:nvSpPr>
        <p:spPr>
          <a:xfrm>
            <a:off x="624240" y="1880280"/>
            <a:ext cx="48603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facto karabo standard data structure to store and transmit data.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Flexible hierarchical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Keyword – value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Values can be almost any type, including other hashes.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(keyword-value pairs) can be attached to values.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6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Provides a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tree-like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interface to data.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7"/>
          <a:stretch/>
        </p:blipFill>
        <p:spPr>
          <a:xfrm>
            <a:off x="5486400" y="1013040"/>
            <a:ext cx="6600240" cy="489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8" name="Content Placeholder 6"/>
          <p:cNvSpPr/>
          <p:nvPr/>
        </p:nvSpPr>
        <p:spPr>
          <a:xfrm>
            <a:off x="624240" y="1880280"/>
            <a:ext cx="48603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facto karabo standard data structure to store and transmit data.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Flexible hierarchical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Keyword – value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Values can be almost any type, including other hashes.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(keyword-value pairs) can be attached to values.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6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Provides a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tree-like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interface to data.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7"/>
          <a:stretch/>
        </p:blipFill>
        <p:spPr>
          <a:xfrm>
            <a:off x="5486760" y="1014840"/>
            <a:ext cx="6600600" cy="48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1" name="Content Placeholder 3"/>
          <p:cNvSpPr/>
          <p:nvPr/>
        </p:nvSpPr>
        <p:spPr>
          <a:xfrm>
            <a:off x="624240" y="1880280"/>
            <a:ext cx="48603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facto karabo standard data structure to store and transmit data.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Flexible hierarchical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Keyword – value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Values can be almost any type, including other hashes.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(keyword-value pairs) can be attached to values.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6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Provides a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tree-like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interface to data.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7"/>
          <a:stretch/>
        </p:blipFill>
        <p:spPr>
          <a:xfrm>
            <a:off x="5486760" y="1014840"/>
            <a:ext cx="6600600" cy="48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br>
              <a:rPr sz="2200"/>
            </a:b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(ii)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14" name="Content Placeholder 2"/>
          <p:cNvSpPr/>
          <p:nvPr/>
        </p:nvSpPr>
        <p:spPr>
          <a:xfrm>
            <a:off x="624240" y="1880280"/>
            <a:ext cx="4860360" cy="38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4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</a:t>
            </a:r>
            <a:r>
              <a:rPr b="1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Hash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De facto karabo standard data structure to store and transmit data.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Flexible hierarchical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1" i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Keyword – value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container.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Values can be almost any type, including other hashes.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Attributes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(keyword-value pairs) can be attached to values.</a:t>
            </a:r>
            <a:endParaRPr b="0" lang="en-US" sz="1800" spc="-1" strike="noStrike">
              <a:latin typeface="Arial"/>
            </a:endParaRPr>
          </a:p>
          <a:p>
            <a:pPr marL="357120" indent="-357120">
              <a:lnSpc>
                <a:spcPct val="114000"/>
              </a:lnSpc>
              <a:spcBef>
                <a:spcPts val="1417"/>
              </a:spcBef>
              <a:buSzPct val="100112"/>
              <a:buBlip>
                <a:blip r:embed="rId6"/>
              </a:buBlip>
              <a:tabLst>
                <a:tab algn="l" pos="0"/>
              </a:tabLst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Provides a </a:t>
            </a:r>
            <a:r>
              <a:rPr b="1" lang="en-GB" sz="1800" spc="-1" strike="noStrike">
                <a:solidFill>
                  <a:srgbClr val="f39200"/>
                </a:solidFill>
                <a:latin typeface="Arial"/>
                <a:ea typeface="DejaVu Sans"/>
              </a:rPr>
              <a:t>tree-like</a:t>
            </a: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 interface to data.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7"/>
          <a:stretch/>
        </p:blipFill>
        <p:spPr>
          <a:xfrm>
            <a:off x="5486760" y="1014840"/>
            <a:ext cx="6600600" cy="48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11280" y="712080"/>
            <a:ext cx="10954800" cy="77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  <a:buNone/>
            </a:pPr>
            <a:r>
              <a:rPr b="1" lang="en-GB" sz="2200" spc="-1" strike="noStrike">
                <a:solidFill>
                  <a:srgbClr val="000000"/>
                </a:solidFill>
                <a:latin typeface="Arial"/>
              </a:rPr>
              <a:t>The control system: </a:t>
            </a:r>
            <a:r>
              <a:rPr b="1" i="1" lang="en-GB" sz="2200" spc="-1" strike="noStrike">
                <a:solidFill>
                  <a:srgbClr val="000000"/>
                </a:solidFill>
                <a:latin typeface="Arial"/>
              </a:rPr>
              <a:t>Karabo (iii)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1491120" y="1491840"/>
            <a:ext cx="8794440" cy="485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</Template>
  <TotalTime>2226</TotalTime>
  <Application>LibreOffice/7.3.7.2$Linux_X86_64 LibreOffice_project/30$Build-2</Application>
  <AppVersion>15.0000</AppVersion>
  <Words>863</Words>
  <Paragraphs>69</Paragraphs>
  <Company>XFEL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2023-01-05T21:48:47Z</dcterms:created>
  <dc:creator>Bazhenov, Vasilii</dc:creator>
  <dc:description/>
  <dc:language>en-US</dc:language>
  <cp:lastModifiedBy/>
  <dcterms:modified xsi:type="dcterms:W3CDTF">2025-05-25T23:56:34Z</dcterms:modified>
  <cp:revision>86</cp:revision>
  <dc:subject/>
  <dc:title>Title in one line (or two lines)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