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handoutMasterIdLst>
    <p:handoutMasterId r:id="rId55"/>
  </p:handoutMasterIdLst>
  <p:sldIdLst>
    <p:sldId id="550145441" r:id="rId5"/>
    <p:sldId id="550145336" r:id="rId6"/>
    <p:sldId id="550145366" r:id="rId7"/>
    <p:sldId id="550145340" r:id="rId8"/>
    <p:sldId id="550145338" r:id="rId9"/>
    <p:sldId id="550145432" r:id="rId10"/>
    <p:sldId id="550145367" r:id="rId11"/>
    <p:sldId id="550145442" r:id="rId12"/>
    <p:sldId id="550145481" r:id="rId13"/>
    <p:sldId id="550145467" r:id="rId14"/>
    <p:sldId id="550145468" r:id="rId15"/>
    <p:sldId id="550145469" r:id="rId16"/>
    <p:sldId id="550145276" r:id="rId17"/>
    <p:sldId id="550145344" r:id="rId18"/>
    <p:sldId id="550145355" r:id="rId19"/>
    <p:sldId id="550145343" r:id="rId20"/>
    <p:sldId id="550145345" r:id="rId21"/>
    <p:sldId id="550145370" r:id="rId22"/>
    <p:sldId id="550145369" r:id="rId23"/>
    <p:sldId id="550145371" r:id="rId24"/>
    <p:sldId id="550145372" r:id="rId25"/>
    <p:sldId id="550145373" r:id="rId26"/>
    <p:sldId id="550145341" r:id="rId27"/>
    <p:sldId id="550145349" r:id="rId28"/>
    <p:sldId id="550145348" r:id="rId29"/>
    <p:sldId id="550145351" r:id="rId30"/>
    <p:sldId id="550145357" r:id="rId31"/>
    <p:sldId id="550145447" r:id="rId32"/>
    <p:sldId id="550145471" r:id="rId33"/>
    <p:sldId id="550145472" r:id="rId34"/>
    <p:sldId id="550145473" r:id="rId35"/>
    <p:sldId id="550145446" r:id="rId36"/>
    <p:sldId id="550145483" r:id="rId37"/>
    <p:sldId id="550145482" r:id="rId38"/>
    <p:sldId id="550145474" r:id="rId39"/>
    <p:sldId id="550145449" r:id="rId40"/>
    <p:sldId id="550145352" r:id="rId41"/>
    <p:sldId id="550145475" r:id="rId42"/>
    <p:sldId id="550145476" r:id="rId43"/>
    <p:sldId id="550145359" r:id="rId44"/>
    <p:sldId id="550145477" r:id="rId45"/>
    <p:sldId id="550145478" r:id="rId46"/>
    <p:sldId id="550145450" r:id="rId47"/>
    <p:sldId id="550145479" r:id="rId48"/>
    <p:sldId id="550145480" r:id="rId49"/>
    <p:sldId id="550145465" r:id="rId50"/>
    <p:sldId id="550145466" r:id="rId51"/>
    <p:sldId id="550145362" r:id="rId52"/>
    <p:sldId id="550145393" r:id="rId53"/>
  </p:sldIdLst>
  <p:sldSz cx="36576000" cy="2057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617"/>
    <a:srgbClr val="FFFFFF"/>
    <a:srgbClr val="D1D1D1"/>
    <a:srgbClr val="C0C0C0"/>
    <a:srgbClr val="B8B8B8"/>
    <a:srgbClr val="FAC2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5" autoAdjust="0"/>
    <p:restoredTop sz="96391" autoAdjust="0"/>
  </p:normalViewPr>
  <p:slideViewPr>
    <p:cSldViewPr snapToGrid="0">
      <p:cViewPr varScale="1">
        <p:scale>
          <a:sx n="69" d="100"/>
          <a:sy n="69" d="100"/>
        </p:scale>
        <p:origin x="320" y="1448"/>
      </p:cViewPr>
      <p:guideLst/>
    </p:cSldViewPr>
  </p:slideViewPr>
  <p:outlineViewPr>
    <p:cViewPr>
      <p:scale>
        <a:sx n="33" d="100"/>
        <a:sy n="33" d="100"/>
      </p:scale>
      <p:origin x="0" y="-158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2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4FAB7-7DF1-470D-9D24-E6B58A84B8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346" y="8736014"/>
            <a:ext cx="963023" cy="33178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88521-8FCE-4BCB-8B67-3730585527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846B-0977-4E9D-973A-F0EA2C10623B}" type="datetimeFigureOut">
              <a:rPr lang="en-US" smtClean="0">
                <a:latin typeface="NVIDIA Sans" panose="020B0503020203020204" pitchFamily="34" charset="0"/>
                <a:cs typeface="NVIDIA Sans" panose="020B0503020203020204" pitchFamily="34" charset="0"/>
              </a:rPr>
              <a:t>5/26/25</a:t>
            </a:fld>
            <a:endParaRPr lang="en-US"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820F8-FB5B-4060-9702-8BB4F61830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6212FBFF-564E-4199-8DDC-2B82D308BF1D}" type="slidenum">
              <a:rPr lang="en-US" smtClean="0">
                <a:latin typeface="NVIDIA Sans" panose="020B0503020203020204" pitchFamily="34" charset="0"/>
                <a:cs typeface="NVIDIA Sans" panose="020B0503020203020204" pitchFamily="34" charset="0"/>
              </a:rPr>
              <a:pPr algn="l"/>
              <a:t>‹#›</a:t>
            </a:fld>
            <a:endParaRPr lang="en-US"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7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fld id="{354A8664-169C-4436-81C8-E492002C26A5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fld id="{A93AD357-0C40-4436-9D38-C47D60C1C9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3E2AA-C3B7-40F1-8870-35AD3374F0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346" y="8736014"/>
            <a:ext cx="963023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3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VIDIA Sans" panose="020B0503020203020204" pitchFamily="34" charset="0"/>
        <a:ea typeface="+mn-ea"/>
        <a:cs typeface="NVIDIA Sans" panose="020B0503020203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33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AE86-FB01-AE87-1612-C3A1365FC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FAAB3-57FF-1706-1CCD-B1F674E76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4469D-03E6-3CC4-DE26-08DC97B31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34858-1592-90C2-28BB-2B465C814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4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26F89-F84C-75BD-216B-9A08B44A4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59499-D170-494A-37BD-4C60960F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964BE-6286-E55F-71F4-A051242AC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9BB38-A201-8475-BED8-2C646DC4E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6F81-3107-73A4-AE80-158D9056D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AB3EA-37E3-027D-2B81-724D159BE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2F324-2EA8-200E-7891-697FCA127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BFC3-17E7-295A-927B-72E86C808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4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9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4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0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0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4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55AFC-2A01-AD65-AF7C-A4E9C181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9B6BC-3F27-89D5-CB03-F3B3C7D85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4B175-386A-2D4A-E4D5-B767FF5C0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C448B-9A59-13FB-EF1C-F8D942560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21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EE5E3-D7FD-9658-F651-0BE50EE4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43CE0-C82C-F896-3BFD-03BE54698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87D60-3BEE-279D-5B1C-7D34126F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ACF15-CB44-B7E1-F315-D5CE9DA19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7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2A0B0-0EA9-74C0-2699-D30897D5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B3564-BD4F-B58D-4EBF-368698A3B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85CD5-D125-10AD-4E93-D3679D9E0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38D6A-41B8-A5D1-3184-515DF828D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4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C60C7-FF94-9B7A-84DA-18EFDD08E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C7750-38E9-CA01-0F6B-AC5641226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61E1A-D796-A038-E0DD-4CB5F7B2C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F237-736A-4B67-A03D-B52597362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46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89D76-F6E3-933B-3491-06AF9050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4DC5E-5040-0B2D-F56F-F32074C2A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85825-6115-007B-7610-21F03FAF0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22A55-C923-347F-51AC-C29D7DE2B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4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B655-A727-88E9-D60B-31B85FA7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37FF-577B-B947-CCCE-F65902216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70E6B-D53D-2CD4-0BAE-3B54B4989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BFC2-35B8-547B-ACA0-D24458CD2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4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239D8-4113-0CB6-C933-BE7B904F7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DA6C1-A8A8-9703-82B0-6968CEC7D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86F90-09D1-BD54-B87E-951940FA5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F586C-E5E9-305A-7954-596A75853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62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2389-956D-028F-DF1F-C105583FF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BBC6A-6DC8-89A2-122F-A9D444B12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BCAA5-3159-A8B4-C215-B2DBBB86A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600B0-0BD6-5897-600F-EBC962AE4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8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E7AE6-9FA0-F60A-4157-9B6CFCCFF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A8F36-A027-8F70-C12A-6306D3D8A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103D-A244-4734-094A-DB0321150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69592-9402-8B14-2F2D-786382800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5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A29E7-85C7-5C65-DDBF-426A1B701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4C23C-43BB-E685-3EE7-BEE8567EC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4FF1F-7621-F93D-13EC-537B070A1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47F0-D29E-A381-89CC-F4506E26D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7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9F3FD-FE62-56D5-86A7-770B51E91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2A55F3-2A68-43B3-C2C1-2B1F55F10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DE521-2C2B-1C61-BA8B-0CD7E3BCE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0A44F-FDB6-83E9-0754-CAE0D025F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7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4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B9640-BFBB-42D3-9F72-3E922A002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8C07F-6082-8F27-770B-C4F620008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1B7CE-BCD9-9CB5-9B6E-8334F1FF3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89307-1005-5013-CAF9-31197A5D0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7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FC68A-1EFC-6D70-9A8A-E0E6FE18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E5438-BE2C-087C-8505-CE3576A49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A06CD-4C7F-9147-03ED-6F58E14FE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A90B-D8EB-7462-3DF2-E1DD539A4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6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49BE-22BE-EE7A-EA22-38423D18D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2E1B7-9C67-3F6F-7A0F-3CB6376DE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E059B-96DC-9548-3BAA-873F4E08C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4AFD6-4C85-B064-3AE9-2A8950039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5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94101-41B2-C688-5F56-629EFB25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34508-D130-6C10-07D8-D256CD4A9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73E23-1A62-1BD8-7D11-1EBD3FE0F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0C271-E0F2-5AD3-0F9C-7A5C36DB2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C7A6-227A-98A7-5D04-C95D4BD03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1C074-A3A8-A85B-A3B2-FA5E6F828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F23CE-8A7B-D69F-8F24-D8B3E342B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1B82-8A2C-50BB-897D-C856548A1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14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EF9BB-07D0-1B6A-26E5-0E853B61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E274D-5871-EB68-1BB3-1B529C7E4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0BA0F-0F42-9A2E-2BE7-7FBDC9EAC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DE6BC-72CB-2AFC-E69D-48E5CA1C3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9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314DF-C59C-727F-8662-A4F56785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099E7-F861-DF1D-FD3F-6217F94D9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4C201-ADCB-58D2-617A-1E040DCF7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AC81-9191-E8AB-5DCF-B45210D9D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9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37C2-58CB-82BE-8F21-41990EAB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8A5CE-2AD1-AE23-5DCE-D3A127ABE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EB552-94EF-7243-89F2-C807D9F97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D0BE2-E1CC-1B3F-B6CD-70C9EFE95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A1CC-E94B-CA64-E37C-931EB89D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665A8-8D34-0C03-0305-45B0F1199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7E178-AB1E-0C18-253F-9016100C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6D7CF-C0C1-CCB7-7D71-4D872CC3D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07D900F6-F9C5-E13E-B321-472E2C064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pic>
        <p:nvPicPr>
          <p:cNvPr id="3" name="Picture 2" descr="A picture containing graphics, logo, symbol, graphic design&#10;&#10;Description automatically generated">
            <a:extLst>
              <a:ext uri="{FF2B5EF4-FFF2-40B4-BE49-F238E27FC236}">
                <a16:creationId xmlns:a16="http://schemas.microsoft.com/office/drawing/2014/main" id="{AC2F1390-BF3D-835C-3CE7-1F9507746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5" y="773531"/>
            <a:ext cx="8365991" cy="2882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DD93D-C8D9-AAAA-C193-4F162992EE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3012" y="2983577"/>
            <a:ext cx="19282214" cy="4937760"/>
          </a:xfrm>
        </p:spPr>
        <p:txBody>
          <a:bodyPr anchor="b">
            <a:normAutofit/>
          </a:bodyPr>
          <a:lstStyle>
            <a:lvl1pPr algn="l">
              <a:defRPr sz="8800" b="1" cap="none" baseline="0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FDDD85-BD02-911B-1C62-433286994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3012" y="7941727"/>
            <a:ext cx="19282214" cy="1703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0" cap="none" baseline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dirty="0"/>
              <a:t>Click to Add Subtitle/Name/Date</a:t>
            </a:r>
          </a:p>
        </p:txBody>
      </p:sp>
    </p:spTree>
    <p:extLst>
      <p:ext uri="{BB962C8B-B14F-4D97-AF65-F5344CB8AC3E}">
        <p14:creationId xmlns:p14="http://schemas.microsoft.com/office/powerpoint/2010/main" val="14787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ECDE791-270C-BF8C-81C1-76A0831C1A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45783C-AD8B-1C6E-6189-2C6A7ED49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248" y="302065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C7C90A-73D6-E171-33CA-4E89BA293C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93474C4-48DE-3777-A7E6-66A14FC6B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9248" y="3731768"/>
            <a:ext cx="14639544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FA87B4-E089-FC07-89C2-EA0620853B79}"/>
              </a:ext>
            </a:extLst>
          </p:cNvPr>
          <p:cNvCxnSpPr>
            <a:cxnSpLocks/>
          </p:cNvCxnSpPr>
          <p:nvPr userDrawn="1"/>
        </p:nvCxnSpPr>
        <p:spPr>
          <a:xfrm>
            <a:off x="16413162" y="5693228"/>
            <a:ext cx="17282478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02E9B9-4BF5-6080-A68D-577B3CFA39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D73545-7C20-075B-2C1C-DF7F4214DAD6}"/>
              </a:ext>
            </a:extLst>
          </p:cNvPr>
          <p:cNvCxnSpPr>
            <a:cxnSpLocks/>
          </p:cNvCxnSpPr>
          <p:nvPr userDrawn="1"/>
        </p:nvCxnSpPr>
        <p:spPr>
          <a:xfrm>
            <a:off x="16413162" y="5693228"/>
            <a:ext cx="17282478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A42E39E-F558-16B2-B1CE-93D204E34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248" y="1218776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6075D2-4650-7EB1-4F7E-447F77C06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02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B60F29-EAFD-D95F-11A7-522A796CA55D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F5E0159-2062-54D4-B444-4F04EED230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A7D3A0-47E2-AF7B-E89C-6F90C67A8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302065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9A406-CE29-3A8D-BC16-6BD86203C8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6CCF06A-1AE0-649C-7FD4-A4AD4CCAD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3731768"/>
            <a:ext cx="14639544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28BF97-25AA-1462-7737-C9F688962248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E7F96C-8641-759A-C4B4-91D493A323B7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2AD3A61-7583-56FE-D581-B662F99B0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55D1BC-2F32-1320-2F7E-E97C10EFE149}"/>
              </a:ext>
            </a:extLst>
          </p:cNvPr>
          <p:cNvCxnSpPr>
            <a:cxnSpLocks/>
          </p:cNvCxnSpPr>
          <p:nvPr userDrawn="1"/>
        </p:nvCxnSpPr>
        <p:spPr>
          <a:xfrm>
            <a:off x="0" y="5693228"/>
            <a:ext cx="1723644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3CD4AC-6599-9139-48AD-37DCAEFC9C0F}"/>
              </a:ext>
            </a:extLst>
          </p:cNvPr>
          <p:cNvSpPr/>
          <p:nvPr userDrawn="1"/>
        </p:nvSpPr>
        <p:spPr>
          <a:xfrm>
            <a:off x="32689800" y="18333715"/>
            <a:ext cx="3886200" cy="2240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8CE70B-4A73-2CDA-4106-8F959E357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302065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303E50-8A83-54D2-8D06-1904385F2B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1B69A0B-9760-28C1-5DE8-5EE814EF52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3731768"/>
            <a:ext cx="14639544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65C1B2-04C0-DFB7-6EBD-AB040BF7DEFF}"/>
              </a:ext>
            </a:extLst>
          </p:cNvPr>
          <p:cNvSpPr/>
          <p:nvPr userDrawn="1"/>
        </p:nvSpPr>
        <p:spPr>
          <a:xfrm>
            <a:off x="20162837" y="0"/>
            <a:ext cx="16413163" cy="20573998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</a:ln>
        </p:spPr>
        <p:txBody>
          <a:bodyPr tIns="2194560" anchor="ctr"/>
          <a:lstStyle/>
          <a:p>
            <a:pPr lvl="0" indent="0" algn="ctr" defTabSz="2743200">
              <a:lnSpc>
                <a:spcPct val="90000"/>
              </a:lnSpc>
              <a:spcBef>
                <a:spcPts val="3000"/>
              </a:spcBef>
              <a:buFontTx/>
              <a:buNone/>
            </a:pPr>
            <a:endParaRPr lang="en-US" sz="4000" dirty="0" err="1">
              <a:solidFill>
                <a:schemeClr val="bg2"/>
              </a:solidFill>
              <a:latin typeface="NVIDIA Sans" panose="020B05030202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472DC-2279-F186-008D-6EC9A40B3DCA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31711-1359-3AFC-3118-FB20395A8CC3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C69E3B1-A791-DCBA-5395-FDEBE9D69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DC2502-4915-5E9A-D92C-046E02303113}"/>
              </a:ext>
            </a:extLst>
          </p:cNvPr>
          <p:cNvCxnSpPr>
            <a:cxnSpLocks/>
          </p:cNvCxnSpPr>
          <p:nvPr userDrawn="1"/>
        </p:nvCxnSpPr>
        <p:spPr>
          <a:xfrm>
            <a:off x="0" y="5693228"/>
            <a:ext cx="1723644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NO SUBTITL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94EE8E-8499-E649-9D65-52E13C0DE2CB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224051-F6A0-1C68-72F2-09CC08062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1218776"/>
            <a:ext cx="14639544" cy="3365695"/>
          </a:xfrm>
        </p:spPr>
        <p:txBody>
          <a:bodyPr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684755-C5FC-AC50-65BB-81DB0D4B45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C3B833-0169-9942-0C34-3173DDB88C15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A304D4-014C-60EE-E0A3-7A7D03BDE871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AC6FBB-55BD-E1DC-D634-E645384BD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03C766-949A-7CC3-8AB3-538B5C8F7C60}"/>
              </a:ext>
            </a:extLst>
          </p:cNvPr>
          <p:cNvCxnSpPr>
            <a:cxnSpLocks/>
          </p:cNvCxnSpPr>
          <p:nvPr userDrawn="1"/>
        </p:nvCxnSpPr>
        <p:spPr>
          <a:xfrm>
            <a:off x="0" y="5693228"/>
            <a:ext cx="1723644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F47D23-438F-22E0-F300-A852BA1BDC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66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TITLE ONLY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6DF6B-AA28-1E18-7D69-34A1E206799E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F8B1F53-1589-33D7-3C32-077E788C62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F4C1EF-D7E4-3702-6092-EFE862FFB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8604153"/>
            <a:ext cx="12179806" cy="3365695"/>
          </a:xfrm>
        </p:spPr>
        <p:txBody>
          <a:bodyPr anchor="ctr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137DE7-1D7A-32A3-A88D-722BA52766C9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7B295-1243-2BBD-AC77-7002AC68B56D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F124724-C9CF-DF8A-9FE0-CE1C65F9B0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3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NO BULLETS - 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C5DADC-C505-F594-3ED9-E07FA6C3859F}"/>
              </a:ext>
            </a:extLst>
          </p:cNvPr>
          <p:cNvSpPr/>
          <p:nvPr userDrawn="1"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1B97FD-6C93-BC60-D63A-B88F2C3C2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6896" y="6829593"/>
            <a:ext cx="12143232" cy="3365695"/>
          </a:xfrm>
        </p:spPr>
        <p:txBody>
          <a:bodyPr anchor="b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BB0DECC-5F4B-7918-876B-2BF2EA652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10283120"/>
            <a:ext cx="12143232" cy="1408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FD8965-93AC-C44D-A13A-AA1A59E48E89}"/>
              </a:ext>
            </a:extLst>
          </p:cNvPr>
          <p:cNvGrpSpPr/>
          <p:nvPr userDrawn="1"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76025B-4D61-0E71-7F02-BE092B8B6E56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868D588-6D8B-CDEB-A2E0-D376E5C6CE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822DB8DA-38BC-95A4-39B5-5464378B46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4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7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FA34CC3-F5EE-3A8A-AA13-FC23B233B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A682B68-3659-B898-36D3-E447501FB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59F3285-DAE4-EEAA-1022-7AE1DD168FD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62650" y="4849813"/>
            <a:ext cx="24450701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ACFA6DD-1412-CA3C-15F4-ED8AD6B2B85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062650" y="17063961"/>
            <a:ext cx="2445070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6BBB72-064F-A97E-FE2D-2916C4D3DAF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062650" y="17751568"/>
            <a:ext cx="2445070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6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904B512-77C9-3A9F-0589-67D0C765FDC0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19354800" y="6919968"/>
            <a:ext cx="15583596" cy="7879524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C8AA277-6DD1-2CCF-12CD-C2AD75B0A1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DD79B1E-BCCA-42A9-FF20-7B376772A56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7604" y="17063961"/>
            <a:ext cx="16345595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8FAA03E-2924-5648-AA06-0B8C894A49D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7604" y="17751568"/>
            <a:ext cx="16345595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A33F69-6DBC-F1DB-EAD6-D5B9002DF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430B97A-31FA-023E-3290-2B9B63D00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829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BA88D4-0997-C5B9-36CF-9B1633F8B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E739272-8253-AD42-BD05-8F666D4982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78AB0E9-F286-1C40-1AD6-B85103B0A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FC3074C-54D1-DCE0-426E-97BA7CD58B8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592799" y="4849813"/>
            <a:ext cx="1634559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25477F0-8392-CEDA-19F2-0A29016EECC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7604" y="17063961"/>
            <a:ext cx="16345595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A2AF85A-9EEE-C062-1006-74D7741E330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7604" y="17751568"/>
            <a:ext cx="16345595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9E96633-6475-1F2C-E726-28BE8668FBC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8592805" y="17063961"/>
            <a:ext cx="16346278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2428D4D-F13F-B280-6137-8C32CD9EEF0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8592805" y="17751568"/>
            <a:ext cx="16346278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856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34B88-2544-75AC-CBB8-19A1035D1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9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 Layou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16114AB-138A-4EAC-3492-E7D7CA151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B79CE2D-84D0-541E-C116-5E768BBF9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431A644-F8BA-5000-F78A-9BB8A4809E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604" y="4849813"/>
            <a:ext cx="8832277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46989B9-88FE-F861-A0B6-8F80720B5C7E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11058350" y="6919968"/>
            <a:ext cx="6924849" cy="7879524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73B8B69-1B16-2A38-932F-E517F5C0529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592805" y="4849813"/>
            <a:ext cx="8832277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0E8F47-2868-457B-7861-466422E34231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28013551" y="6919968"/>
            <a:ext cx="6924849" cy="7879524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5FB899-4F67-DA8C-A516-B71387137DB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7604" y="17063961"/>
            <a:ext cx="8832277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1A5AAD0-2B0D-F6DE-8C5D-5C0625FD55A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7604" y="17751568"/>
            <a:ext cx="8832277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BD83B1D-F849-2310-DE25-451C7BD75C5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8592805" y="17063961"/>
            <a:ext cx="8832646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0292527-B9F3-D59F-1575-33C8C564E87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8592805" y="17751568"/>
            <a:ext cx="8832646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011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6EC4D90-EA3E-9A18-FEA5-3EEF50715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BFC61ED-E368-EADF-A0C1-3AE9904C7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5FE98CD1-AB1E-1E7B-2FF4-F7E242CBAB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148473" y="4849813"/>
            <a:ext cx="1078992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CCE8B13-298C-67A4-073D-4636A3BCE7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893038" y="4849813"/>
            <a:ext cx="1078992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9FA27DB-2E4D-388B-2F4A-FE708B1D264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37604" y="4849813"/>
            <a:ext cx="1078992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5E18C58-3C84-ECE1-A164-6A5FF953635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653110" y="17063961"/>
            <a:ext cx="1078992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D55A3EC-8AF3-3222-5E82-1A74FA5AB0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53110" y="17751568"/>
            <a:ext cx="1078992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F9A555E-B5A7-F2B9-6D6D-E24CAD68B92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2893040" y="17063961"/>
            <a:ext cx="1078992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FC4CC4C-42B6-5D87-37D6-FE779B1ABFE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893040" y="17751568"/>
            <a:ext cx="1078992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4DE79F6-DE99-BDFD-033A-5AB8981A3A0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132970" y="17063961"/>
            <a:ext cx="1079037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6F712D3-EAE3-8A7F-010B-AFEF00AE6B0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4132970" y="17751568"/>
            <a:ext cx="1079037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680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59D9FFB-F331-2BA3-76DB-D0D67666F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37A17E-9A03-1AA3-D59C-3833F19EF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FF59CD9-73FD-415B-F082-C27D3FC74C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20757" y="4849813"/>
            <a:ext cx="798298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90082BEB-34AF-6104-9172-84A9393C73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2254" y="4849813"/>
            <a:ext cx="7982985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ACBD8DD-E9B6-20E0-AF99-F566611D525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637606" y="4849813"/>
            <a:ext cx="7969130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3F34C73B-16DF-6108-33FA-2019F4A18A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969260" y="4849813"/>
            <a:ext cx="7969133" cy="12019835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A0C0A2B-E05B-6582-22E0-E2FB87D4F5F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087333" y="17063961"/>
            <a:ext cx="7967906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252818C-30B9-BEAB-C34B-3FDB45B0785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630527" y="17063961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E94F7E10-2AF0-1049-A3BD-C3667BA1A7B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087333" y="17751568"/>
            <a:ext cx="7967906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CCE2100E-D959-41B2-929B-D1BC5577201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30527" y="17751568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9556000-DFCA-8B90-EBBC-359C95C3B36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527529" y="17063961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80DB8C8F-25FA-6C95-C2D7-C138BAA32B5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8527529" y="17751568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63D94597-BF94-1410-90DE-B1569E6B339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6976037" y="17063961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BF06A1A9-1746-181C-9E88-1422CE2DFEC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6976037" y="17751568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355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907B76C-DA4A-68FA-C798-F3D3ED6D3E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80A5F7E9-98C2-BE12-2CFF-1D4269C21CE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C40D16D0-F1BB-6699-BB7A-3010F14B4E5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69BAFFD-DE29-C3FE-3E3D-0742C54E77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56844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F8CDCB5-2334-0382-7EDF-D6A8C4C3791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656844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E8130F2-A049-2C2C-49C2-814F60E02EF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894348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2EF59D26-21AA-0628-FEAE-B2017AD93D4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2894348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A27073E-24AC-35B6-4579-F3553211D14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4151315" y="9981886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7137105-F7C8-86F9-A19D-CC0280C955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4151315" y="10669493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C215F7B2-F4E2-412D-DB90-96FF4E146F1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8520757" y="11931888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6B1B50B-4191-7EA1-DD61-A96EBE2A0C65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7265320" y="11931888"/>
            <a:ext cx="10789919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 typeface="NVIDIA Sans" panose="020B0503020203020204" pitchFamily="34" charset="0"/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65B4C94D-3029-61DE-18DE-8A6472E970B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276587" y="17063961"/>
            <a:ext cx="1077865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CE518717-6ECD-F803-EEF8-2B2D7CF9EB4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276587" y="17751568"/>
            <a:ext cx="1077865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C5D8EE17-AD94-2DE2-C337-573533395DA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8533554" y="17063961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85A95BB1-6B72-7CA5-06BB-430623F1D27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8533554" y="17751568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DC5F873-F78F-F1B6-1AFB-37B1EE50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8631CFA9-583B-6069-2D7A-BD83D75791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144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1953C1A-70BD-1EAA-9874-87A836A819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252F9A9-D932-EDF6-7A48-D5D93A4045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D0D95889-F2DB-3BC9-69A2-99832FFC98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20BBE6F4-0357-A4FD-1E64-134C0BB676E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56844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FAE3A57-5BF4-79B4-4629-2CC735C71FE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656844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9A50CCA-B5CD-F9AE-216F-C421A1BD9F0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894348" y="9981886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57508AA-A2C8-98B6-81F3-50D83C5092C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2894348" y="10669493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4222A90-C423-A76E-E4A1-DC33CE530C3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4151315" y="9981886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4209A868-D6F4-3E49-A6A2-D0B83BADF3A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4151315" y="10669493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9C37E9B7-863B-6FEB-5E35-885ED1194BFF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12902654" y="11931889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577FA631-E033-ADBD-0DC9-D0DB5E39C19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656844" y="11931889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81881A2-4556-E0E7-4976-CE4CA8B44BD2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4159734" y="11931889"/>
            <a:ext cx="1078992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E8E5407-C49C-0C9D-34F8-F6F0488021F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68105" y="17063961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22DA5A94-C231-4766-8AC7-EF73C16EBD6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68105" y="17751568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00B4030C-05CF-B466-BA8F-C340617A578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2905609" y="17063961"/>
            <a:ext cx="1077865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94CEECC-D038-E547-DC3E-DE08CED8E7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2905609" y="17751568"/>
            <a:ext cx="1077865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194DC10A-126A-4CF6-0FD2-5B6BB2EFDEB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4162576" y="17063961"/>
            <a:ext cx="107791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57F8B789-2F41-F510-798B-CCE7F38AB05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4162576" y="17751568"/>
            <a:ext cx="107791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01540E5A-2872-4A69-C821-D69B87963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C4FBCAD5-F75E-2024-91A6-AF69090C6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70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44D2068-6849-9B7C-6BC5-5E5F7AA4A62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35071" y="17059122"/>
            <a:ext cx="795528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BD648D6-A7DD-1281-7F44-26AAC46ED2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6573" y="17059122"/>
            <a:ext cx="7970338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A889FC2-EEE4-383A-34F1-AA6640C2BEE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335071" y="17727056"/>
            <a:ext cx="795528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DD1B20-C6FB-A50F-E2B0-453434ECCBA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86573" y="17727056"/>
            <a:ext cx="7970338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AE5F378B-4650-A769-498F-70E97D83294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86573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4D0EBD50-D183-BA46-8F9A-CA94A31E251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335074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B28D2A90-D084-131D-BC81-F32026B9D48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2783576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31F641B-69D7-D8F7-664B-8DC4432B48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783575" y="17059122"/>
            <a:ext cx="7951467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523F0B05-8C96-0447-48C6-977D2CE109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83575" y="17727056"/>
            <a:ext cx="7951467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50F6A7B-55D2-E137-09E7-D5EB0FECCA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36E7E436-EF57-51FD-A8FB-FDA402DAB6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11D06D85-EEB0-0A4E-44A0-04EB0FDA4913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9CAB601B-BE03-84B9-C2D3-F9A9DD36F0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2901EEFF-A05E-86EF-2959-BEBE7506CE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94409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CA5DE0BE-2247-E600-19F8-62852DE95A3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37603" y="9981886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D33E875-82FA-EFBA-E610-7A1BB8D8E0D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94409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16E04D83-5D56-3ED0-0106-291190FF16C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637603" y="10669493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B72D7370-4F41-FFA7-2106-37908325FCC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8534605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FF43D71-DEF4-2B0C-C6B4-BCAFBD85271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534605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F818D8AD-CFB5-A8CB-CABB-19C1B1AFE5B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983113" y="9981886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23409FA5-2A41-C5C8-6575-A607630F90F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6983113" y="10669493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B193957-7130-A79D-273C-851474BDC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A822B21-EE98-CD37-EC99-C8836B300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900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5EA57D4F-DD4C-CA06-8F17-B354B7AF0AE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637603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06F88D93-EC5D-0F4F-2D03-D40CFF157D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086104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2460103-C7AD-1E73-A79D-2130A59BA43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8534606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CB4626F4-FF48-A6FD-42A0-87CB9D35E8B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BBF469D-EB9A-C1CD-A4E0-EFCD4EF63E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398E7A27-AB90-AE4B-9C41-53706113993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375CDD23-925E-31A1-C3FF-2D6ED9D05AA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15BDAD05-3EAC-DFAA-EDD1-1D9E9C00211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6968061" y="11926198"/>
            <a:ext cx="795528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40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2360B2E4-D618-5423-3E76-F376EBCA010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94409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AD06D986-4434-AF51-6805-3B97BBB7694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37603" y="9981886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1F515353-8B00-746C-A2DE-32E93A0F1A0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94409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5744BB22-B21A-41F1-3AC0-E5405D3F38B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637603" y="10669493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8435F4BE-979D-A31E-822F-BE5B89134C2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8534605" y="9981886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677BC232-CE11-33FD-E959-01E1784345E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534605" y="10669493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44F4CD93-1747-0EB8-E78A-72E497AAB23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983113" y="9981886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1A697863-003A-44B9-586E-527F58EF782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6983113" y="10669493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F51F4D18-0362-FD9E-AC25-A4A81A8B19E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087333" y="17059122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53B0CD77-A671-31CB-AC75-0C7EC845BB1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630527" y="17059122"/>
            <a:ext cx="794697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5373FC8-B0DB-5978-E125-CA5A68C0257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087333" y="17746729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E6B03167-9698-83DC-3B32-0493773EDD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30527" y="17746729"/>
            <a:ext cx="794697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A6B7D653-72EF-B0B1-6654-9E4D6E8DCA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527529" y="17059122"/>
            <a:ext cx="794697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68246EB6-5778-F487-E211-E6E38EDCBD3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8527529" y="17746729"/>
            <a:ext cx="794697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6E19FE0-274C-8D86-A257-C3C9C6050C5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6976037" y="17059122"/>
            <a:ext cx="7947304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6EE28B31-BBFD-198B-6E2A-89E9C4CCFA8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6976037" y="17746729"/>
            <a:ext cx="7947304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7782373E-DEA5-D3FA-DF0B-FC71246BA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6E4B878-2BFA-C852-759E-04F4BD4E4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590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C8872D6-E3D9-128D-6975-7E43AE049D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782110" y="17059122"/>
            <a:ext cx="626148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24D63DA-1ECC-62E5-3223-DD9853116B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37420" y="17059122"/>
            <a:ext cx="625484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96C6CE-75C2-58D3-2077-098855EC507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82110" y="17727056"/>
            <a:ext cx="626148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B889168-9CA5-7858-11A4-7E282071DD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7420" y="17727056"/>
            <a:ext cx="625484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3F8F5E2E-FAA9-873C-63EB-B4940E3D490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021177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119A3EE3-90A6-60F9-3E78-60D1CE1FB24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779715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C639A2E5-6B54-F354-C964-79CE29BEB3D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5286158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405A4B4F-FDD8-68B8-BEC0-2C9F5E7703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532409" y="17059122"/>
            <a:ext cx="626364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6A9D8994-57AB-FC46-F970-8A9BC7CAD26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8532409" y="17727056"/>
            <a:ext cx="626364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34A2868F-2DD9-684C-4C82-813EEBD15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D2FB10F1-37BA-6882-EBF3-73F1E627FF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F7972475-48C0-DE70-4A42-09E610902CE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03F70687-E13E-779B-ECD8-584B6FB4FB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EB21B6ED-31E4-7226-13B1-F2AA1B5EC04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6C21D96F-4A3F-E55C-9A59-55E018F25D9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8527620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485D12D2-2B06-3201-0659-EE86413C68D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307424" y="17059122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7241A741-AE7C-3428-6194-0F6E94BF06F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5307424" y="17727056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8D28CF82-511F-AF83-F5D5-77ECB99010E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141913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1439B33F-68A6-6AFE-68C2-8A0B706EE9E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391957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1B9EFC83-50E5-49BB-B838-4F101E95AB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141913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BFB3F389-B76A-63C4-BC38-E857B1B0979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91957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AAEBAC8-FBC5-9068-A8B4-AEE29F8FC0A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1900662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17BBB11-F155-8A2D-2741-A48639DDC9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1900662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74BB25EE-CFA9-E005-5BB1-CAC4EA6436E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666515" y="9981886"/>
            <a:ext cx="62639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3505C59D-AFAD-58D3-4166-F5257E096C4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666515" y="10669493"/>
            <a:ext cx="62639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9183A493-96AB-21A4-F2F2-55F4C25B4A3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637606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39F09929-49C9-A912-1E78-C37DD2A400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637606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2700C3A0-30EC-1996-7732-DE4E1CF95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0EDA14A-3243-B144-7B6A-EA7981E5D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185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9B94E87-6C45-B9E5-F5AE-D69D71E616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295" y="17059122"/>
            <a:ext cx="626148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960A4EC5-468D-A3E6-9294-084BA073A23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37605" y="17059122"/>
            <a:ext cx="625484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AB65765-2201-817D-E699-AB8E899F5A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82295" y="17727056"/>
            <a:ext cx="626148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54B1517-FE34-AAC0-C4EE-52F7D477D2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37605" y="17727056"/>
            <a:ext cx="625484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0BC2C71-2AC1-DDC7-734C-63EE3CA218F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637605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4A5495BC-7C50-8C58-B54F-D3C882FECC1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396143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48C56C91-18A4-7D8E-94FC-6714566B099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1902586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528A02C1-AD1D-1EE4-C6AC-3B590D5277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132594" y="17059122"/>
            <a:ext cx="6263641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1D675D5-3EFF-B8AD-BA35-187E996A9B6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132594" y="17727056"/>
            <a:ext cx="6263641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F1029ABF-1C3A-2F51-92CB-AA5A3AC353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8FE2B66F-F99F-570D-A31D-3578C4B3B17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42FEAB60-4C6E-41A0-FC52-81583615683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A2963118-2A95-082A-4DFF-6C0DA33F59B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F1791F3A-0E82-06A9-0588-000305CD1590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7E0D42E0-350E-2247-45F3-56D42F8A4B6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144048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A7640883-7B53-617D-BE12-A19E85F82D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1907609" y="17059122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D9B189E3-4BDB-A032-87AD-39D194013B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907609" y="17727056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2A34B9E8-CFB0-ABCC-D2C4-A8F174FDB9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141913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716C5C95-2BC4-4D5A-9F5E-FA8B8CECBF6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391957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471A9256-6A6C-5C2D-1DEA-813569F4D29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141913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43D755B0-CB88-73DF-77BE-F524AF55542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91957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3198CB65-E1BB-0862-2BBA-EDF38803C3B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1900662" y="9981886"/>
            <a:ext cx="6263640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D76AC962-A132-DA02-DE26-644561C88B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1900662" y="10669493"/>
            <a:ext cx="6263640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7EC2D322-35AF-3168-CAE7-F7242C22DE6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666515" y="9981886"/>
            <a:ext cx="62639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B0179DD1-4F77-A229-F54C-117D786F649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666515" y="10669493"/>
            <a:ext cx="62639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1B3ED7E6-3440-4DEC-6512-E64B9960C25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28661124" y="11926198"/>
            <a:ext cx="6263640" cy="4937760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3600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685800" lvl="0" indent="-6858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9C3AE372-0E56-771E-CCB5-C1E77A38D34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644881" y="17103569"/>
            <a:ext cx="6263902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F415D1AB-B98D-8EC8-08B0-3DAD5A3D8CB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8644881" y="17791176"/>
            <a:ext cx="6263902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5A71691E-DD29-C12F-E295-A972376CE11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637606" y="9981886"/>
            <a:ext cx="6263639" cy="75035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09DF864-DBFA-F92D-B685-429A430B26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37606" y="10669493"/>
            <a:ext cx="6263639" cy="75035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4AD4D5AB-34C6-812D-8AD2-BF8272B62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B1FCE4BF-7751-CC7B-D446-A5791D382E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224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C72E11-DD16-4EAC-A294-E115038AA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7920F6-AC26-4611-AAD3-44D6CEA3FB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noFill/>
          </a:ln>
        </p:spPr>
        <p:txBody>
          <a:bodyPr tIns="0" bIns="4206240" anchor="ctr"/>
          <a:lstStyle>
            <a:lvl1pPr marL="0" indent="0" algn="ctr">
              <a:buFontTx/>
              <a:buNone/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301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est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34B88-2544-75AC-CBB8-19A1035D1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0B57E-B314-99BB-8DF8-2672644B4F4E}"/>
              </a:ext>
            </a:extLst>
          </p:cNvPr>
          <p:cNvSpPr/>
          <p:nvPr userDrawn="1"/>
        </p:nvSpPr>
        <p:spPr>
          <a:xfrm>
            <a:off x="15000920" y="10556523"/>
            <a:ext cx="11020290" cy="74920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</a:pPr>
            <a:endParaRPr lang="en-US" sz="9600" b="1" dirty="0" err="1">
              <a:solidFill>
                <a:schemeClr val="tx1"/>
              </a:solidFill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F80E6-5287-D931-0053-EF9F8579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7422" y="10556523"/>
            <a:ext cx="11022523" cy="78645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89DD87-13E1-B25F-EBCC-2BC52BA4AAC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951796" y="11141440"/>
            <a:ext cx="9273032" cy="25508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9144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18288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27432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36576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869C1B-4BC1-3F4F-4B38-F2FBE6DA615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951796" y="13730012"/>
            <a:ext cx="9273032" cy="255082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96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9144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18288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27432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3657600" indent="0">
              <a:buClr>
                <a:schemeClr val="tx2"/>
              </a:buClr>
              <a:buFontTx/>
              <a:buNone/>
              <a:defRPr sz="9600" b="1">
                <a:solidFill>
                  <a:schemeClr val="tx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4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C72E11-DD16-4EAC-A294-E115038AA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7920F6-AC26-4611-AAD3-44D6CEA3FB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noFill/>
          </a:ln>
        </p:spPr>
        <p:txBody>
          <a:bodyPr tIns="0" bIns="4206240" anchor="ctr"/>
          <a:lstStyle>
            <a:lvl1pPr marL="0" indent="0" algn="ctr">
              <a:buFontTx/>
              <a:buNone/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image of video/demo</a:t>
            </a:r>
          </a:p>
        </p:txBody>
      </p:sp>
    </p:spTree>
    <p:extLst>
      <p:ext uri="{BB962C8B-B14F-4D97-AF65-F5344CB8AC3E}">
        <p14:creationId xmlns:p14="http://schemas.microsoft.com/office/powerpoint/2010/main" val="33908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Insert 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834EEA-7CA3-4C82-B29B-3EA15B8822C9}"/>
              </a:ext>
            </a:extLst>
          </p:cNvPr>
          <p:cNvSpPr/>
          <p:nvPr userDrawn="1"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7" name="Media Placeholder 7">
            <a:extLst>
              <a:ext uri="{FF2B5EF4-FFF2-40B4-BE49-F238E27FC236}">
                <a16:creationId xmlns:a16="http://schemas.microsoft.com/office/drawing/2014/main" id="{95086AA8-FFA8-416F-AD2F-0B7223809227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noFill/>
          </a:ln>
        </p:spPr>
        <p:txBody>
          <a:bodyPr tIns="0" bIns="4206240" anchor="ctr"/>
          <a:lstStyle>
            <a:lvl1pPr marL="0" indent="0" algn="ctr">
              <a:buFontTx/>
              <a:buNone/>
              <a:defRPr lang="en-US" sz="8400" b="1" dirty="0">
                <a:solidFill>
                  <a:schemeClr val="bg1"/>
                </a:solidFill>
                <a:latin typeface="+mn-lt"/>
              </a:defRPr>
            </a:lvl1pPr>
          </a:lstStyle>
          <a:p>
            <a:pPr marL="857250" lvl="0" indent="-857250" algn="ctr"/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027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&#10;&#10;Description automatically generated">
            <a:extLst>
              <a:ext uri="{FF2B5EF4-FFF2-40B4-BE49-F238E27FC236}">
                <a16:creationId xmlns:a16="http://schemas.microsoft.com/office/drawing/2014/main" id="{708A9C7D-B92D-A13B-AE0E-7F3EA434A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1316F0-7ADD-BB87-23BE-740C3B3B0100}"/>
              </a:ext>
            </a:extLst>
          </p:cNvPr>
          <p:cNvSpPr/>
          <p:nvPr userDrawn="1"/>
        </p:nvSpPr>
        <p:spPr>
          <a:xfrm>
            <a:off x="0" y="6963916"/>
            <a:ext cx="36576000" cy="13610084"/>
          </a:xfrm>
          <a:prstGeom prst="rect">
            <a:avLst/>
          </a:prstGeom>
          <a:gradFill>
            <a:gsLst>
              <a:gs pos="78000">
                <a:srgbClr val="FFFFFF">
                  <a:alpha val="55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1478E8-E56F-B47D-1F5A-CBA4655161C3}"/>
              </a:ext>
            </a:extLst>
          </p:cNvPr>
          <p:cNvCxnSpPr/>
          <p:nvPr userDrawn="1"/>
        </p:nvCxnSpPr>
        <p:spPr>
          <a:xfrm>
            <a:off x="0" y="11329275"/>
            <a:ext cx="36576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7CCEE02-87E6-1F2B-7676-44BDF7788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B50D318-3396-F41C-08C9-6F12DDA73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background&#10;&#10;Description automatically generated">
            <a:extLst>
              <a:ext uri="{FF2B5EF4-FFF2-40B4-BE49-F238E27FC236}">
                <a16:creationId xmlns:a16="http://schemas.microsoft.com/office/drawing/2014/main" id="{868E8BC8-DCAA-6E80-5181-5371045BD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46080A-6CDE-3FF2-A128-47CFF5F0C9C5}"/>
              </a:ext>
            </a:extLst>
          </p:cNvPr>
          <p:cNvSpPr/>
          <p:nvPr userDrawn="1"/>
        </p:nvSpPr>
        <p:spPr>
          <a:xfrm>
            <a:off x="0" y="6963916"/>
            <a:ext cx="36576000" cy="13610084"/>
          </a:xfrm>
          <a:prstGeom prst="rect">
            <a:avLst/>
          </a:prstGeom>
          <a:gradFill>
            <a:gsLst>
              <a:gs pos="78000">
                <a:srgbClr val="FFFFFF">
                  <a:alpha val="55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CCEE02-87E6-1F2B-7676-44BDF7788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B50D318-3396-F41C-08C9-6F12DDA73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479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background&#10;&#10;Description automatically generated">
            <a:extLst>
              <a:ext uri="{FF2B5EF4-FFF2-40B4-BE49-F238E27FC236}">
                <a16:creationId xmlns:a16="http://schemas.microsoft.com/office/drawing/2014/main" id="{19281CF6-82C4-D591-C93F-79BF14277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0EE250-813A-B3FC-C9DB-11B6E237EC3B}"/>
              </a:ext>
            </a:extLst>
          </p:cNvPr>
          <p:cNvSpPr/>
          <p:nvPr userDrawn="1"/>
        </p:nvSpPr>
        <p:spPr>
          <a:xfrm>
            <a:off x="0" y="6963916"/>
            <a:ext cx="36576000" cy="13610084"/>
          </a:xfrm>
          <a:prstGeom prst="rect">
            <a:avLst/>
          </a:prstGeom>
          <a:gradFill>
            <a:gsLst>
              <a:gs pos="78000">
                <a:srgbClr val="FFFFFF">
                  <a:alpha val="55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CCEE02-87E6-1F2B-7676-44BDF7788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B50D318-3396-F41C-08C9-6F12DDA73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A4C02-2335-3840-A0B5-647FE4372B5A}"/>
              </a:ext>
            </a:extLst>
          </p:cNvPr>
          <p:cNvCxnSpPr/>
          <p:nvPr userDrawn="1"/>
        </p:nvCxnSpPr>
        <p:spPr>
          <a:xfrm>
            <a:off x="0" y="12517118"/>
            <a:ext cx="36576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27B64A9-49B7-26AE-EEC1-3DFB7714FD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4900" y="8828853"/>
            <a:ext cx="6172214" cy="420939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>
                    <a:lumMod val="50000"/>
                  </a:schemeClr>
                </a:solidFill>
                <a:latin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5B24A7F-7007-8F97-B7C8-699C59382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4901" y="7235683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E9F7FB4-6AA0-B491-27B8-845C8CCE95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4900" y="7947588"/>
            <a:ext cx="6172214" cy="6797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1C6138-3339-1502-9812-8B9B39AF6D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4901" y="6492954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7200" b="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6B4F135-9336-3722-2593-739C386518B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53396" y="12016056"/>
            <a:ext cx="6172214" cy="420939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>
                    <a:lumMod val="50000"/>
                  </a:schemeClr>
                </a:solidFill>
                <a:latin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16A6D24-C230-8F9B-A12F-04BF3B073A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397" y="10422886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6F5CC89-1592-52B8-63DE-F83AAF64E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53396" y="11134791"/>
            <a:ext cx="6172214" cy="6797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1F14B17-DED6-D507-0F6F-0880EA7DD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53397" y="9680157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7200" b="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549A52FF-8F33-D50C-49C1-0A55140F33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5163793" y="8828853"/>
            <a:ext cx="6172214" cy="420939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>
                    <a:lumMod val="50000"/>
                  </a:schemeClr>
                </a:solidFill>
                <a:latin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5D8802B-FD04-DC3F-D5E6-9A1D927089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163794" y="7235683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4956259-B8C8-1248-4F09-69EFFCCA6C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163793" y="7947588"/>
            <a:ext cx="6172214" cy="6797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510AB1-7D48-519B-BE8D-994DD848CC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163794" y="6492954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7200" b="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F3F011E-890F-E527-A5CB-421C1CE541C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212297" y="12016056"/>
            <a:ext cx="6172214" cy="420939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>
                    <a:lumMod val="50000"/>
                  </a:schemeClr>
                </a:solidFill>
                <a:latin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1CAB8F0-0055-E057-4C4A-7B3C6F7B94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212298" y="10422886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8F5B73D-560B-E470-3B25-EAD525666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212297" y="11134791"/>
            <a:ext cx="6172214" cy="6797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960F0BA-603E-23D9-F49B-C5B4462632D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212298" y="9680157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7200" b="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BBA2ABA5-D670-2BB6-7840-47F6198C0D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298902" y="8828853"/>
            <a:ext cx="6172214" cy="420939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sz="4000">
                <a:solidFill>
                  <a:schemeClr val="bg2">
                    <a:lumMod val="50000"/>
                  </a:schemeClr>
                </a:solidFill>
                <a:latin typeface="NVIDIA Sans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BEE0231-5854-76AF-A0C6-70879C2EA77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98903" y="7235683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4000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376ABB2-52CB-85AB-C186-532F75164A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298902" y="7947588"/>
            <a:ext cx="6172214" cy="6797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2800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3880F57-14E0-B28C-BF79-E4DCF3B7D6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298903" y="6492954"/>
            <a:ext cx="6172213" cy="795528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200"/>
              </a:spcBef>
              <a:buFontTx/>
              <a:buNone/>
              <a:defRPr sz="7200" b="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0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4883584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693372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8471409" indent="0">
              <a:buFontTx/>
              <a:buNone/>
              <a:defRPr sz="4000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5890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3BFE9B15-7828-3FC3-BCF0-23F89A130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576003" cy="2057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79F16E-B355-8896-6563-603510529C31}"/>
              </a:ext>
            </a:extLst>
          </p:cNvPr>
          <p:cNvSpPr/>
          <p:nvPr userDrawn="1"/>
        </p:nvSpPr>
        <p:spPr>
          <a:xfrm>
            <a:off x="0" y="4143768"/>
            <a:ext cx="36576000" cy="215177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5A15EA-E928-94AA-543D-8EA2FF0183F9}"/>
              </a:ext>
            </a:extLst>
          </p:cNvPr>
          <p:cNvSpPr/>
          <p:nvPr userDrawn="1"/>
        </p:nvSpPr>
        <p:spPr>
          <a:xfrm flipV="1">
            <a:off x="0" y="15269900"/>
            <a:ext cx="36576000" cy="421824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43A3E-D43D-124C-0C49-E1D720395FC6}"/>
              </a:ext>
            </a:extLst>
          </p:cNvPr>
          <p:cNvSpPr/>
          <p:nvPr userDrawn="1"/>
        </p:nvSpPr>
        <p:spPr>
          <a:xfrm>
            <a:off x="0" y="1068230"/>
            <a:ext cx="36576000" cy="421824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D9C284-B78C-1241-4B2A-F563F642D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8753" y="13434560"/>
            <a:ext cx="24258494" cy="10439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4400" i="1" cap="none" baseline="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3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2pPr>
            <a:lvl3pPr marL="4883581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3pPr>
            <a:lvl4pPr marL="6933729" indent="0">
              <a:buNone/>
              <a:defRPr/>
            </a:lvl4pPr>
          </a:lstStyle>
          <a:p>
            <a:pPr lvl="0"/>
            <a:r>
              <a:rPr lang="en-US" dirty="0"/>
              <a:t>— Quote 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4FF7EA-90ED-54BC-F712-E8CE0FF23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8754" y="5706208"/>
            <a:ext cx="24258494" cy="73070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200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3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2pPr>
            <a:lvl3pPr marL="4883581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3pPr>
            <a:lvl4pPr marL="6933729" indent="0">
              <a:buNone/>
              <a:defRPr/>
            </a:lvl4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D91CB-444B-B15F-7D27-F8959442EE8D}"/>
              </a:ext>
            </a:extLst>
          </p:cNvPr>
          <p:cNvSpPr txBox="1"/>
          <p:nvPr userDrawn="1"/>
        </p:nvSpPr>
        <p:spPr>
          <a:xfrm rot="10800000">
            <a:off x="17582278" y="12276665"/>
            <a:ext cx="146867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700" dirty="0">
                <a:solidFill>
                  <a:schemeClr val="tx2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rPr>
              <a:t>“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168394-A768-2D2C-2FE6-DB4613D6BDFB}"/>
              </a:ext>
            </a:extLst>
          </p:cNvPr>
          <p:cNvCxnSpPr>
            <a:cxnSpLocks/>
          </p:cNvCxnSpPr>
          <p:nvPr userDrawn="1"/>
        </p:nvCxnSpPr>
        <p:spPr>
          <a:xfrm>
            <a:off x="6158753" y="15523509"/>
            <a:ext cx="11394911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F7CCAE-8B92-5A79-CBAF-C805450DD64B}"/>
              </a:ext>
            </a:extLst>
          </p:cNvPr>
          <p:cNvCxnSpPr>
            <a:cxnSpLocks/>
          </p:cNvCxnSpPr>
          <p:nvPr userDrawn="1"/>
        </p:nvCxnSpPr>
        <p:spPr>
          <a:xfrm>
            <a:off x="19022336" y="15523509"/>
            <a:ext cx="11394911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9A1B02-4A67-4CC9-F283-AC371711F42A}"/>
              </a:ext>
            </a:extLst>
          </p:cNvPr>
          <p:cNvGrpSpPr/>
          <p:nvPr userDrawn="1"/>
        </p:nvGrpSpPr>
        <p:grpSpPr>
          <a:xfrm>
            <a:off x="6158753" y="3796809"/>
            <a:ext cx="24258494" cy="4508927"/>
            <a:chOff x="6158753" y="6234204"/>
            <a:chExt cx="24258494" cy="45089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3E7C50-8DF7-896F-E1BB-D5842FE7F8E9}"/>
                </a:ext>
              </a:extLst>
            </p:cNvPr>
            <p:cNvSpPr txBox="1"/>
            <p:nvPr userDrawn="1"/>
          </p:nvSpPr>
          <p:spPr>
            <a:xfrm>
              <a:off x="17553664" y="6234204"/>
              <a:ext cx="1468672" cy="450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700" dirty="0">
                  <a:solidFill>
                    <a:schemeClr val="tx2"/>
                  </a:solidFill>
                  <a:latin typeface="NVIDIA Sans Light" panose="020B0303020203020204" pitchFamily="34" charset="0"/>
                  <a:cs typeface="NVIDIA Sans Light" panose="020B0303020203020204" pitchFamily="34" charset="0"/>
                </a:rPr>
                <a:t>“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4E42D4-651A-0018-08AF-103C03C79F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8753" y="7454586"/>
              <a:ext cx="11394911" cy="0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DE2FD7-58D2-230B-D513-D6416CD17B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22336" y="7454586"/>
              <a:ext cx="11394911" cy="0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SHO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Description automatically generated">
            <a:extLst>
              <a:ext uri="{FF2B5EF4-FFF2-40B4-BE49-F238E27FC236}">
                <a16:creationId xmlns:a16="http://schemas.microsoft.com/office/drawing/2014/main" id="{61701B74-047D-F92D-ADA0-7BF31D83E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576003" cy="20574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5FB945-6B24-57D3-B359-4FC5884B9E2A}"/>
              </a:ext>
            </a:extLst>
          </p:cNvPr>
          <p:cNvSpPr/>
          <p:nvPr userDrawn="1"/>
        </p:nvSpPr>
        <p:spPr>
          <a:xfrm>
            <a:off x="0" y="4143768"/>
            <a:ext cx="36576000" cy="215177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A1354-6E59-B3D9-5AE9-EFF6955F88F2}"/>
              </a:ext>
            </a:extLst>
          </p:cNvPr>
          <p:cNvSpPr/>
          <p:nvPr userDrawn="1"/>
        </p:nvSpPr>
        <p:spPr>
          <a:xfrm flipV="1">
            <a:off x="0" y="15269900"/>
            <a:ext cx="36576000" cy="421824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807B0F-0A81-6159-CB17-9A246F14A280}"/>
              </a:ext>
            </a:extLst>
          </p:cNvPr>
          <p:cNvSpPr/>
          <p:nvPr userDrawn="1"/>
        </p:nvSpPr>
        <p:spPr>
          <a:xfrm>
            <a:off x="0" y="1068230"/>
            <a:ext cx="36576000" cy="421824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88F64-F571-BC4C-9D1B-F87497A44084}"/>
              </a:ext>
            </a:extLst>
          </p:cNvPr>
          <p:cNvSpPr/>
          <p:nvPr userDrawn="1"/>
        </p:nvSpPr>
        <p:spPr>
          <a:xfrm>
            <a:off x="0" y="4143768"/>
            <a:ext cx="36576000" cy="215177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9BB071F-1DED-7BC0-205E-742D1CC39A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8753" y="11878330"/>
            <a:ext cx="24258494" cy="10439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4400" i="1" cap="none" baseline="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2562793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2pPr>
            <a:lvl3pPr marL="4883581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3pPr>
            <a:lvl4pPr marL="6933729" indent="0">
              <a:buNone/>
              <a:defRPr/>
            </a:lvl4pPr>
          </a:lstStyle>
          <a:p>
            <a:pPr lvl="0"/>
            <a:r>
              <a:rPr lang="en-US" dirty="0"/>
              <a:t>— Quote source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2C8912-97F2-5FEC-2170-801AFD44E7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8754" y="7053551"/>
            <a:ext cx="24258494" cy="440322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2000" cap="none" baseline="0">
                <a:solidFill>
                  <a:schemeClr val="bg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  <a:lvl2pPr marL="2562793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2pPr>
            <a:lvl3pPr marL="4883581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3pPr>
            <a:lvl4pPr marL="6933729" indent="0">
              <a:buNone/>
              <a:defRPr/>
            </a:lvl4pPr>
          </a:lstStyle>
          <a:p>
            <a:pPr lvl="0"/>
            <a:r>
              <a:rPr lang="en-US" dirty="0"/>
              <a:t>Click to add quote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182597-2C50-3A4E-9225-0ED4ED207042}"/>
              </a:ext>
            </a:extLst>
          </p:cNvPr>
          <p:cNvGrpSpPr/>
          <p:nvPr userDrawn="1"/>
        </p:nvGrpSpPr>
        <p:grpSpPr>
          <a:xfrm>
            <a:off x="6158753" y="5267062"/>
            <a:ext cx="24258494" cy="10102852"/>
            <a:chOff x="6158753" y="6264684"/>
            <a:chExt cx="24258494" cy="1010285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B0E8CB-44E4-719C-A5CF-735DA9699441}"/>
                </a:ext>
              </a:extLst>
            </p:cNvPr>
            <p:cNvGrpSpPr/>
            <p:nvPr userDrawn="1"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D0B919-1FC7-23E4-68BE-05C833FAB722}"/>
                  </a:ext>
                </a:extLst>
              </p:cNvPr>
              <p:cNvSpPr txBox="1"/>
              <p:nvPr/>
            </p:nvSpPr>
            <p:spPr>
              <a:xfrm>
                <a:off x="17553664" y="5634063"/>
                <a:ext cx="1468672" cy="4508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700" dirty="0">
                    <a:solidFill>
                      <a:schemeClr val="tx2"/>
                    </a:solidFill>
                    <a:latin typeface="NVIDIA Sans Light" panose="020B0303020203020204" pitchFamily="34" charset="0"/>
                    <a:cs typeface="NVIDIA Sans Light" panose="020B0303020203020204" pitchFamily="34" charset="0"/>
                  </a:rPr>
                  <a:t>“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D82AED-32A6-66BD-FAD0-B98CE3AFC77E}"/>
                  </a:ext>
                </a:extLst>
              </p:cNvPr>
              <p:cNvSpPr txBox="1"/>
              <p:nvPr/>
            </p:nvSpPr>
            <p:spPr>
              <a:xfrm rot="10800000">
                <a:off x="17582278" y="11227988"/>
                <a:ext cx="1468672" cy="4508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700" dirty="0">
                    <a:solidFill>
                      <a:schemeClr val="tx2"/>
                    </a:solidFill>
                    <a:latin typeface="NVIDIA Sans Light" panose="020B0303020203020204" pitchFamily="34" charset="0"/>
                    <a:cs typeface="NVIDIA Sans Light" panose="020B0303020203020204" pitchFamily="34" charset="0"/>
                  </a:rPr>
                  <a:t>“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1EC44D-F0B4-790F-3089-A3B3D01B77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8753" y="7454586"/>
              <a:ext cx="11394911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7DAC6E7-C5E7-D30C-B66F-007182DE7A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22336" y="7454586"/>
              <a:ext cx="11394911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77AA061-58A0-8C4F-C050-0B149A72E6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8753" y="15144241"/>
              <a:ext cx="11394911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16F238-457C-1E6C-1D73-143F4C3F6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22336" y="15144241"/>
              <a:ext cx="11394911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0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curved lines with a bright light behind them&#10;&#10;Description automatically generated">
            <a:extLst>
              <a:ext uri="{FF2B5EF4-FFF2-40B4-BE49-F238E27FC236}">
                <a16:creationId xmlns:a16="http://schemas.microsoft.com/office/drawing/2014/main" id="{F807122B-A2F6-379E-64FD-A4985E49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51136" b="926"/>
          <a:stretch/>
        </p:blipFill>
        <p:spPr>
          <a:xfrm>
            <a:off x="0" y="0"/>
            <a:ext cx="17150706" cy="2057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DB0CE-6D06-5D9D-4F40-64EBE09315DF}"/>
              </a:ext>
            </a:extLst>
          </p:cNvPr>
          <p:cNvSpPr/>
          <p:nvPr userDrawn="1"/>
        </p:nvSpPr>
        <p:spPr>
          <a:xfrm>
            <a:off x="0" y="0"/>
            <a:ext cx="17150706" cy="20574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4B981-6D72-A82B-BB74-685EAD4F2156}"/>
              </a:ext>
            </a:extLst>
          </p:cNvPr>
          <p:cNvSpPr/>
          <p:nvPr userDrawn="1"/>
        </p:nvSpPr>
        <p:spPr>
          <a:xfrm>
            <a:off x="17204620" y="5394960"/>
            <a:ext cx="566928" cy="15179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14="http://schemas.microsoft.com/office/drawing/2010/main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green and white&#10;&#10;Description automatically generated">
            <a:extLst>
              <a:ext uri="{FF2B5EF4-FFF2-40B4-BE49-F238E27FC236}">
                <a16:creationId xmlns:a16="http://schemas.microsoft.com/office/drawing/2014/main" id="{F680AE5A-C426-36FD-E875-65C352F89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AD3F4-3771-EC4B-882B-5E3EA6379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866" y="1865236"/>
            <a:ext cx="18476688" cy="594360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 lang="en-US" sz="9000" b="1" kern="0" cap="none" baseline="0" dirty="0" smtClean="0">
                <a:solidFill>
                  <a:schemeClr val="bg1"/>
                </a:solidFill>
                <a:latin typeface="NVIDIA Sans" panose="020B0503020203020204" pitchFamily="34" charset="0"/>
                <a:ea typeface="+mj-ea"/>
                <a:cs typeface="NVIDIA Sans" panose="020B0503020203020204" pitchFamily="34" charset="0"/>
              </a:defRPr>
            </a:lvl1pPr>
            <a:lvl2pPr marL="2562790" indent="0">
              <a:buFontTx/>
              <a:buNone/>
              <a:defRPr lang="en-US" sz="8000" b="1" kern="0" cap="all" baseline="0" dirty="0" smtClean="0">
                <a:solidFill>
                  <a:schemeClr val="tx1"/>
                </a:solidFill>
                <a:latin typeface="NVIDIA Sans" panose="020B0503020203020204" pitchFamily="34" charset="0"/>
                <a:ea typeface="+mj-ea"/>
                <a:cs typeface="+mj-cs"/>
              </a:defRPr>
            </a:lvl2pPr>
            <a:lvl3pPr marL="4883584" indent="0">
              <a:buFontTx/>
              <a:buNone/>
              <a:defRPr lang="en-US" sz="8000" b="1" kern="0" cap="all" baseline="0" dirty="0" smtClean="0">
                <a:solidFill>
                  <a:schemeClr val="tx1"/>
                </a:solidFill>
                <a:latin typeface="NVIDIA Sans" panose="020B0503020203020204" pitchFamily="34" charset="0"/>
                <a:ea typeface="+mj-ea"/>
                <a:cs typeface="+mj-cs"/>
              </a:defRPr>
            </a:lvl3pPr>
            <a:lvl4pPr marL="6933729" indent="0">
              <a:buFontTx/>
              <a:buNone/>
              <a:defRPr lang="en-US" sz="8000" b="1" kern="0" cap="all" baseline="0" dirty="0" smtClean="0">
                <a:solidFill>
                  <a:schemeClr val="tx1"/>
                </a:solidFill>
                <a:latin typeface="NVIDIA Sans" panose="020B0503020203020204" pitchFamily="34" charset="0"/>
                <a:ea typeface="+mj-ea"/>
                <a:cs typeface="+mj-cs"/>
              </a:defRPr>
            </a:lvl4pPr>
            <a:lvl5pPr marL="8471409" indent="0">
              <a:buFontTx/>
              <a:buNone/>
              <a:defRPr lang="en-US" sz="8000" b="1" kern="0" cap="all" baseline="0" dirty="0">
                <a:solidFill>
                  <a:schemeClr val="tx1"/>
                </a:solidFill>
                <a:latin typeface="NVIDIA Sans" panose="020B0503020203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690F0-C869-92D8-B1E3-3151C511786C}"/>
              </a:ext>
            </a:extLst>
          </p:cNvPr>
          <p:cNvSpPr/>
          <p:nvPr userDrawn="1"/>
        </p:nvSpPr>
        <p:spPr>
          <a:xfrm>
            <a:off x="-1" y="0"/>
            <a:ext cx="566928" cy="7498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a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068417-0A49-4E97-BD32-9EE897037421}"/>
              </a:ext>
            </a:extLst>
          </p:cNvPr>
          <p:cNvSpPr/>
          <p:nvPr userDrawn="1"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CE798D4-9140-2EC5-6DC9-6C6A5F57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4260" y="10771999"/>
            <a:ext cx="22733876" cy="547618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400" cap="none" baseline="0">
                <a:solidFill>
                  <a:schemeClr val="tx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defRPr>
            </a:lvl1pPr>
            <a:lvl2pPr marL="2562793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2pPr>
            <a:lvl3pPr marL="4883581" indent="0" algn="l">
              <a:lnSpc>
                <a:spcPct val="90000"/>
              </a:lnSpc>
              <a:buFontTx/>
              <a:buNone/>
              <a:defRPr sz="7539" cap="all" baseline="0">
                <a:solidFill>
                  <a:schemeClr val="tx2"/>
                </a:solidFill>
                <a:latin typeface="NVIDIA Sans" panose="020B0503020203020204" pitchFamily="34" charset="0"/>
              </a:defRPr>
            </a:lvl3pPr>
            <a:lvl4pPr marL="6933729" indent="0">
              <a:buNone/>
              <a:defRPr/>
            </a:lvl4pPr>
          </a:lstStyle>
          <a:p>
            <a:pPr lvl="0"/>
            <a:r>
              <a:rPr lang="en-US" dirty="0"/>
              <a:t>Edit Text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AAD9D4-FB4F-9DA0-9C5E-7AD5B9D1B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260" y="9024760"/>
            <a:ext cx="22733877" cy="1754266"/>
          </a:xfrm>
          <a:prstGeom prst="rect">
            <a:avLst/>
          </a:prstGeom>
        </p:spPr>
        <p:txBody>
          <a:bodyPr/>
          <a:lstStyle>
            <a:lvl1pPr algn="l">
              <a:defRPr sz="12000" b="0" cap="none">
                <a:solidFill>
                  <a:schemeClr val="tx1"/>
                </a:solidFill>
                <a:latin typeface="NVIDIA Sans Light" panose="020B0303020203020204" pitchFamily="34" charset="0"/>
                <a:cs typeface="NVIDIA Sans Light" panose="020B0303020203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DC9D6B-A1D3-6E9D-3F5B-25ABC3B87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3140" y="6248046"/>
            <a:ext cx="2357259" cy="23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537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59444DC2-EE0C-D166-FB2A-0933A4B04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pic>
        <p:nvPicPr>
          <p:cNvPr id="3" name="Picture 2" descr="A picture containing graphics, logo, symbol, graphic design&#10;&#10;Description automatically generated">
            <a:extLst>
              <a:ext uri="{FF2B5EF4-FFF2-40B4-BE49-F238E27FC236}">
                <a16:creationId xmlns:a16="http://schemas.microsoft.com/office/drawing/2014/main" id="{9BB9031F-8728-8968-10CA-E5BDE38FC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5" y="773531"/>
            <a:ext cx="8365991" cy="28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B5A3B7-671E-C83C-D30C-891E7AC20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91E553-3F88-CE75-0B41-84F0FCE66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C6155-7E24-522A-D9BC-0187CC5320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4777A-F626-7644-27B7-BFAC0B981393}"/>
              </a:ext>
            </a:extLst>
          </p:cNvPr>
          <p:cNvSpPr txBox="1"/>
          <p:nvPr userDrawn="1"/>
        </p:nvSpPr>
        <p:spPr>
          <a:xfrm>
            <a:off x="708485" y="19635786"/>
            <a:ext cx="65046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554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_Title, Sub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8F5163-CB61-79FB-F160-F5D40ECCE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>
            <a:normAutofit/>
          </a:bodyPr>
          <a:lstStyle>
            <a:lvl1pPr>
              <a:defRPr sz="7200" b="1" cap="none"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DE4CF-0F8A-C449-EB63-E6FB16955E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B67495D-7B41-2537-BC39-7393489E5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844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BB3E37-708E-211E-579F-07C9AF797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>
            <a:normAutofit/>
          </a:bodyPr>
          <a:lstStyle>
            <a:lvl1pPr>
              <a:defRPr sz="7200" b="1" cap="none"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FC4D5-AB7A-23D7-9D7B-80DEBB4B5F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46F2B23-740A-C60D-727C-DC63D8F8D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AAC10-E9F2-1A13-3A59-F02BCBD31C18}"/>
              </a:ext>
            </a:extLst>
          </p:cNvPr>
          <p:cNvSpPr txBox="1"/>
          <p:nvPr userDrawn="1"/>
        </p:nvSpPr>
        <p:spPr>
          <a:xfrm>
            <a:off x="708485" y="19635786"/>
            <a:ext cx="65046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539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6812F5-ABE3-E984-84D2-2BCF62F74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D5FFB6-C6A8-037E-5413-097EB66C5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EAC335-6BA5-09DF-D45A-2D1E4919D6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7F3906-FA1F-F5DB-AEEC-275E973390E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0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2BC1FA-1DB5-2C7E-04B8-FED750886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0"/>
            <a:ext cx="31546800" cy="2514601"/>
          </a:xfrm>
        </p:spPr>
        <p:txBody>
          <a:bodyPr/>
          <a:lstStyle>
            <a:lvl1pPr>
              <a:defRPr sz="72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2AEF98B-5FB8-3A4F-796B-DD99AF3F2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487168"/>
            <a:ext cx="31546800" cy="1408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0" algn="ctr">
              <a:buFontTx/>
              <a:buNone/>
              <a:defRPr sz="4400">
                <a:latin typeface="NVIDIA Sans" panose="020B0503020203020204" pitchFamily="34" charset="0"/>
              </a:defRPr>
            </a:lvl2pPr>
            <a:lvl3pPr marL="2743200" indent="0" algn="ctr">
              <a:buFontTx/>
              <a:buNone/>
              <a:defRPr sz="4400">
                <a:latin typeface="NVIDIA Sans" panose="020B0503020203020204" pitchFamily="34" charset="0"/>
              </a:defRPr>
            </a:lvl3pPr>
            <a:lvl4pPr marL="4114800" indent="0" algn="ctr">
              <a:buFontTx/>
              <a:buNone/>
              <a:defRPr sz="4400">
                <a:latin typeface="NVIDIA Sans" panose="020B0503020203020204" pitchFamily="34" charset="0"/>
              </a:defRPr>
            </a:lvl4pPr>
            <a:lvl5pPr marL="5486400" indent="0" algn="ctr">
              <a:buFontTx/>
              <a:buNone/>
              <a:defRPr sz="4400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1F2F2-6278-B4DF-1110-A1875E182B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4011BA-8847-33A7-3882-70122015054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13716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4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22860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6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3200400" indent="-457200">
              <a:buClr>
                <a:schemeClr val="tx2"/>
              </a:buClr>
              <a:buFont typeface="NVIDIA Sans" panose="020B0503020203020204" pitchFamily="34" charset="0"/>
              <a:buChar char="•"/>
              <a:defRPr sz="3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4054475" indent="-396875">
              <a:buClr>
                <a:schemeClr val="tx2"/>
              </a:buClr>
              <a:buFont typeface="NVIDIA Sans" panose="020B0503020203020204" pitchFamily="34" charset="0"/>
              <a:buChar char="•"/>
              <a:defRPr sz="2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4AC74-E8E5-AA23-89B3-FDB8D3DEFA54}"/>
              </a:ext>
            </a:extLst>
          </p:cNvPr>
          <p:cNvSpPr txBox="1"/>
          <p:nvPr userDrawn="1"/>
        </p:nvSpPr>
        <p:spPr>
          <a:xfrm>
            <a:off x="708485" y="19635786"/>
            <a:ext cx="65046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NVIDIA Sans Medium" panose="020B0603020203020204" pitchFamily="34" charset="0"/>
                <a:cs typeface="NVIDIA Sans Medium" panose="020B0603020203020204" pitchFamily="34" charset="0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9695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DA1210-4468-5B83-C91A-BBA62AF1227D}"/>
              </a:ext>
            </a:extLst>
          </p:cNvPr>
          <p:cNvGrpSpPr/>
          <p:nvPr userDrawn="1"/>
        </p:nvGrpSpPr>
        <p:grpSpPr>
          <a:xfrm>
            <a:off x="34061399" y="19504414"/>
            <a:ext cx="2514601" cy="1072783"/>
            <a:chOff x="34061399" y="19504414"/>
            <a:chExt cx="2514601" cy="1072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6547AF-589A-45F3-BD57-EACA3BF60CFD}"/>
                </a:ext>
              </a:extLst>
            </p:cNvPr>
            <p:cNvSpPr/>
            <p:nvPr userDrawn="1"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4000" dirty="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F64E9CA-B4B2-365B-092F-3051F7475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1399" y="19504414"/>
              <a:ext cx="2003438" cy="69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0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18" r:id="rId4"/>
    <p:sldLayoutId id="2147483681" r:id="rId5"/>
    <p:sldLayoutId id="2147483680" r:id="rId6"/>
    <p:sldLayoutId id="2147483682" r:id="rId7"/>
    <p:sldLayoutId id="2147483683" r:id="rId8"/>
    <p:sldLayoutId id="2147483705" r:id="rId9"/>
    <p:sldLayoutId id="2147483685" r:id="rId10"/>
    <p:sldLayoutId id="2147483686" r:id="rId11"/>
    <p:sldLayoutId id="2147483687" r:id="rId12"/>
    <p:sldLayoutId id="2147483691" r:id="rId13"/>
    <p:sldLayoutId id="2147483688" r:id="rId14"/>
    <p:sldLayoutId id="2147483690" r:id="rId15"/>
    <p:sldLayoutId id="2147483689" r:id="rId16"/>
    <p:sldLayoutId id="2147483692" r:id="rId17"/>
    <p:sldLayoutId id="2147483693" r:id="rId18"/>
    <p:sldLayoutId id="2147483709" r:id="rId19"/>
    <p:sldLayoutId id="2147483723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695" r:id="rId29"/>
    <p:sldLayoutId id="2147483721" r:id="rId30"/>
    <p:sldLayoutId id="2147483694" r:id="rId31"/>
    <p:sldLayoutId id="2147483719" r:id="rId32"/>
    <p:sldLayoutId id="2147483724" r:id="rId33"/>
    <p:sldLayoutId id="2147483720" r:id="rId34"/>
    <p:sldLayoutId id="2147483672" r:id="rId35"/>
    <p:sldLayoutId id="2147483708" r:id="rId36"/>
    <p:sldLayoutId id="2147483725" r:id="rId37"/>
    <p:sldLayoutId id="2147483679" r:id="rId38"/>
    <p:sldLayoutId id="2147483676" r:id="rId39"/>
    <p:sldLayoutId id="2147483684" r:id="rId4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 xmlns:a16="http://schemas.microsoft.com/office/drawing/2014/main">
      <p:transition/>
    </mc:Fallback>
  </mc:AlternateContent>
  <p:txStyles>
    <p:titleStyle>
      <a:lvl1pPr algn="ctr" defTabSz="2743200" rtl="0" eaLnBrk="1" latinLnBrk="0" hangingPunct="1">
        <a:lnSpc>
          <a:spcPct val="90000"/>
        </a:lnSpc>
        <a:spcBef>
          <a:spcPct val="0"/>
        </a:spcBef>
        <a:buNone/>
        <a:defRPr sz="7200" b="1" kern="1200" cap="none" baseline="0">
          <a:solidFill>
            <a:schemeClr val="bg1"/>
          </a:solidFill>
          <a:latin typeface="NVIDIA Sans" panose="020B0503020203020204" pitchFamily="34" charset="0"/>
          <a:ea typeface="+mj-ea"/>
          <a:cs typeface="NVIDIA Sans" panose="020B0503020203020204" pitchFamily="34" charset="0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NVIDIA Sans" panose="020B0503020203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NVIDIA Sans" panose="020B0503020203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ture.com/articles/s41592-021-01326-w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011" y="2983577"/>
            <a:ext cx="28047334" cy="4937760"/>
          </a:xfrm>
        </p:spPr>
        <p:txBody>
          <a:bodyPr/>
          <a:lstStyle/>
          <a:p>
            <a:r>
              <a:rPr lang="en-US" i="1" dirty="0"/>
              <a:t>Shiver me timbers!</a:t>
            </a:r>
            <a:br>
              <a:rPr lang="en-US" i="1" dirty="0"/>
            </a:br>
            <a:r>
              <a:rPr lang="en-US" dirty="0"/>
              <a:t>	- Sharded Storage for HDF5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012" y="7941727"/>
            <a:ext cx="19282214" cy="1703832"/>
          </a:xfrm>
        </p:spPr>
        <p:txBody>
          <a:bodyPr/>
          <a:lstStyle/>
          <a:p>
            <a:r>
              <a:rPr lang="en-US" dirty="0"/>
              <a:t>Quincey Koziol, Principal Engineer |  EuroHUG25</a:t>
            </a:r>
          </a:p>
        </p:txBody>
      </p:sp>
    </p:spTree>
    <p:extLst>
      <p:ext uri="{BB962C8B-B14F-4D97-AF65-F5344CB8AC3E}">
        <p14:creationId xmlns:p14="http://schemas.microsoft.com/office/powerpoint/2010/main" val="23639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5C6FA-6A31-1C1F-1CA7-62B8AD60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38E327-72A4-1837-E25A-ED92E283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Zarr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0355FC-6D31-AE3F-FD6C-8AE682C9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Chunked-First Dataset Storage</a:t>
            </a:r>
            <a:endParaRPr lang="en-US" sz="6200" b="1" dirty="0"/>
          </a:p>
          <a:p>
            <a:pPr lvl="1"/>
            <a:r>
              <a:rPr lang="en-US" sz="6200" b="1" dirty="0"/>
              <a:t>Datasets are primarily stored in chunked form</a:t>
            </a:r>
            <a:endParaRPr lang="en-US" sz="5800" b="1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Uses the Storage System to Index its Datasets</a:t>
            </a:r>
            <a:endParaRPr lang="en-US" sz="6200" b="1" dirty="0"/>
          </a:p>
          <a:p>
            <a:pPr lvl="1"/>
            <a:endParaRPr lang="en-US" sz="62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  <a:p>
            <a:pPr lvl="2"/>
            <a:endParaRPr lang="en-US" sz="5800" b="1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More Centralized Metadata</a:t>
            </a:r>
            <a:endParaRPr lang="en-US" sz="6200" b="1" dirty="0"/>
          </a:p>
          <a:p>
            <a:pPr lvl="1"/>
            <a:endParaRPr lang="en-US" sz="5800" b="1" dirty="0"/>
          </a:p>
          <a:p>
            <a:pPr lvl="2"/>
            <a:endParaRPr lang="en-US" sz="58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286278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3626-19AF-532A-69F7-CBD46D46E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309BB-CA8D-FAE5-6E48-BC1073EE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Zarr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7466428-2B43-0463-5BB4-1DA3063C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Chunked-First Dataset Storage</a:t>
            </a:r>
            <a:endParaRPr lang="en-US" sz="6200" b="1" dirty="0"/>
          </a:p>
          <a:p>
            <a:pPr lvl="1"/>
            <a:r>
              <a:rPr lang="en-US" sz="6200" b="1" dirty="0"/>
              <a:t>Datasets are primarily stored in chunked form</a:t>
            </a:r>
            <a:endParaRPr lang="en-US" sz="5800" b="1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Uses the Storage System to Index its Datasets</a:t>
            </a:r>
            <a:endParaRPr lang="en-US" sz="6200" b="1" dirty="0"/>
          </a:p>
          <a:p>
            <a:pPr lvl="1"/>
            <a:r>
              <a:rPr lang="en-US" sz="6200" b="1" dirty="0"/>
              <a:t>Each chunk is stored as a separate file / object</a:t>
            </a:r>
          </a:p>
          <a:p>
            <a:pPr lvl="2"/>
            <a:r>
              <a:rPr lang="en-US" sz="5800" b="1" dirty="0"/>
              <a:t>Exactly what object storage systems are optimized for</a:t>
            </a:r>
          </a:p>
          <a:p>
            <a:pPr lvl="1"/>
            <a:r>
              <a:rPr lang="en-US" sz="6200" b="1" dirty="0"/>
              <a:t>Eliminates an entire category of metadata from file format</a:t>
            </a:r>
          </a:p>
          <a:p>
            <a:pPr lvl="2"/>
            <a:r>
              <a:rPr lang="en-US" sz="5800" b="1" dirty="0"/>
              <a:t>No B-trees indices, etc.</a:t>
            </a:r>
          </a:p>
          <a:p>
            <a:pPr lvl="1"/>
            <a:r>
              <a:rPr lang="en-US" sz="6200" b="1" dirty="0"/>
              <a:t>Can algorithmically compute chunk “location” from chunk coords</a:t>
            </a:r>
          </a:p>
          <a:p>
            <a:pPr lvl="2"/>
            <a:r>
              <a:rPr lang="en-US" sz="5800" b="1" dirty="0"/>
              <a:t>Enables trivial support for concurrent reads, and non-overlapping writes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More Centralized Metadata</a:t>
            </a:r>
            <a:endParaRPr lang="en-US" sz="6200" b="1" dirty="0"/>
          </a:p>
          <a:p>
            <a:pPr lvl="1"/>
            <a:endParaRPr lang="en-US" sz="5800" b="1" dirty="0"/>
          </a:p>
          <a:p>
            <a:pPr lvl="2"/>
            <a:endParaRPr lang="en-US" sz="58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347603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A7E2-8C87-435A-30C9-E39248DB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F43B8E-6C6F-2928-D842-599BF897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Zarr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7963C17-7A81-2075-7DB4-19EA05D8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Chunked-First Dataset Storage</a:t>
            </a:r>
            <a:endParaRPr lang="en-US" sz="6200" b="1" dirty="0"/>
          </a:p>
          <a:p>
            <a:pPr lvl="1"/>
            <a:r>
              <a:rPr lang="en-US" sz="6200" b="1" dirty="0"/>
              <a:t>Datasets are primarily stored in chunked form</a:t>
            </a:r>
            <a:endParaRPr lang="en-US" sz="5800" b="1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Uses the Storage System to Index its Datasets</a:t>
            </a:r>
            <a:endParaRPr lang="en-US" sz="6200" b="1" dirty="0"/>
          </a:p>
          <a:p>
            <a:pPr lvl="1"/>
            <a:r>
              <a:rPr lang="en-US" sz="6200" b="1" dirty="0"/>
              <a:t>Each chunk is stored as a separate file / object</a:t>
            </a:r>
          </a:p>
          <a:p>
            <a:pPr lvl="2"/>
            <a:r>
              <a:rPr lang="en-US" sz="5800" b="1" dirty="0"/>
              <a:t>Exactly what object storage systems are optimized for</a:t>
            </a:r>
          </a:p>
          <a:p>
            <a:pPr lvl="1"/>
            <a:r>
              <a:rPr lang="en-US" sz="6200" b="1" dirty="0"/>
              <a:t>Eliminates an entire category of metadata from file format</a:t>
            </a:r>
          </a:p>
          <a:p>
            <a:pPr lvl="2"/>
            <a:r>
              <a:rPr lang="en-US" sz="5800" b="1" dirty="0"/>
              <a:t>No B-trees indices, etc.</a:t>
            </a:r>
          </a:p>
          <a:p>
            <a:pPr lvl="1"/>
            <a:r>
              <a:rPr lang="en-US" sz="6200" b="1" dirty="0"/>
              <a:t>Can algorithmically compute chunk “location” from chunk coords</a:t>
            </a:r>
          </a:p>
          <a:p>
            <a:pPr lvl="2"/>
            <a:r>
              <a:rPr lang="en-US" sz="5800" b="1" dirty="0"/>
              <a:t>Enables trivial support for concurrent reads, and non-overlapping writes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More Centralized Metadata</a:t>
            </a:r>
            <a:endParaRPr lang="en-US" sz="6200" b="1" dirty="0"/>
          </a:p>
          <a:p>
            <a:pPr lvl="1"/>
            <a:r>
              <a:rPr lang="en-US" sz="6200" b="1" dirty="0"/>
              <a:t>Critical metadata (such as dataset shape, type, etc.) is stored in JSON files</a:t>
            </a:r>
            <a:endParaRPr lang="en-US" sz="5800" b="1" dirty="0"/>
          </a:p>
          <a:p>
            <a:pPr lvl="2"/>
            <a:r>
              <a:rPr lang="en-US" sz="5800" b="1" dirty="0"/>
              <a:t>Includes attributes on objects</a:t>
            </a:r>
          </a:p>
          <a:p>
            <a:pPr lvl="2"/>
            <a:r>
              <a:rPr lang="en-US" sz="5800" b="1" dirty="0"/>
              <a:t>Easy to fetch in a single IO operation</a:t>
            </a:r>
          </a:p>
          <a:p>
            <a:pPr lvl="1"/>
            <a:r>
              <a:rPr lang="en-US" sz="6200" b="1" dirty="0"/>
              <a:t>Leverages naming conventions and storage system for many metadata aspects</a:t>
            </a:r>
          </a:p>
        </p:txBody>
      </p:sp>
    </p:spTree>
    <p:extLst>
      <p:ext uri="{BB962C8B-B14F-4D97-AF65-F5344CB8AC3E}">
        <p14:creationId xmlns:p14="http://schemas.microsoft.com/office/powerpoint/2010/main" val="852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DAB94A-5E86-4B64-9DAC-574AA2E4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Compared to Zarr</a:t>
            </a:r>
          </a:p>
        </p:txBody>
      </p:sp>
    </p:spTree>
    <p:extLst>
      <p:ext uri="{BB962C8B-B14F-4D97-AF65-F5344CB8AC3E}">
        <p14:creationId xmlns:p14="http://schemas.microsoft.com/office/powerpoint/2010/main" val="840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DAB94A-5E86-4B64-9DAC-574AA2E4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Compared to Zarr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112EDF-1D86-E2ED-E069-D69A1609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11" y="3612334"/>
            <a:ext cx="20303159" cy="165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C010B41-BEEE-4C99-4541-436E8372C9E4}"/>
              </a:ext>
            </a:extLst>
          </p:cNvPr>
          <p:cNvSpPr/>
          <p:nvPr/>
        </p:nvSpPr>
        <p:spPr>
          <a:xfrm>
            <a:off x="7971183" y="3612335"/>
            <a:ext cx="7275443" cy="8095962"/>
          </a:xfrm>
          <a:prstGeom prst="frame">
            <a:avLst/>
          </a:prstGeom>
          <a:solidFill>
            <a:schemeClr val="tx2">
              <a:alpha val="37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DAB94A-5E86-4B64-9DAC-574AA2E4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Compared to Zarr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112EDF-1D86-E2ED-E069-D69A1609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11" y="3612334"/>
            <a:ext cx="20303159" cy="165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56D8156-5102-B552-662D-8C81014E52C2}"/>
              </a:ext>
            </a:extLst>
          </p:cNvPr>
          <p:cNvSpPr/>
          <p:nvPr/>
        </p:nvSpPr>
        <p:spPr>
          <a:xfrm>
            <a:off x="17724784" y="3213651"/>
            <a:ext cx="7043529" cy="7396912"/>
          </a:xfrm>
          <a:prstGeom prst="frame">
            <a:avLst/>
          </a:prstGeom>
          <a:solidFill>
            <a:schemeClr val="tx2">
              <a:alpha val="37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DAB94A-5E86-4B64-9DAC-574AA2E4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Compared to Zarr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112EDF-1D86-E2ED-E069-D69A1609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11" y="3612334"/>
            <a:ext cx="20303159" cy="165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6BA0B5E-1263-AD76-144D-E5D73F744879}"/>
              </a:ext>
            </a:extLst>
          </p:cNvPr>
          <p:cNvSpPr/>
          <p:nvPr/>
        </p:nvSpPr>
        <p:spPr>
          <a:xfrm>
            <a:off x="19838505" y="9859617"/>
            <a:ext cx="8388625" cy="10290266"/>
          </a:xfrm>
          <a:prstGeom prst="frame">
            <a:avLst/>
          </a:prstGeom>
          <a:solidFill>
            <a:schemeClr val="tx2">
              <a:alpha val="37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DAB94A-5E86-4B64-9DAC-574AA2E4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Compared to Zarr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112EDF-1D86-E2ED-E069-D69A1609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11" y="3612334"/>
            <a:ext cx="20303159" cy="165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0FFC14D-098F-3A8A-E076-1CC20E76F6D2}"/>
              </a:ext>
            </a:extLst>
          </p:cNvPr>
          <p:cNvSpPr/>
          <p:nvPr/>
        </p:nvSpPr>
        <p:spPr>
          <a:xfrm>
            <a:off x="9462053" y="11708297"/>
            <a:ext cx="9362660" cy="8095962"/>
          </a:xfrm>
          <a:prstGeom prst="frame">
            <a:avLst/>
          </a:prstGeom>
          <a:solidFill>
            <a:schemeClr val="tx2">
              <a:alpha val="37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40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HDF5 - Rebasing for the Win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2"/>
            <a:ext cx="31546800" cy="13651992"/>
          </a:xfrm>
        </p:spPr>
        <p:txBody>
          <a:bodyPr/>
          <a:lstStyle/>
          <a:p>
            <a:pPr marL="0" indent="0">
              <a:buNone/>
            </a:pPr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21969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HDF5 - Rebasing for the Win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2"/>
            <a:ext cx="3154680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would a modern HDF5 file format look like?</a:t>
            </a:r>
          </a:p>
          <a:p>
            <a:r>
              <a:rPr lang="en-US" sz="6600" b="1" dirty="0"/>
              <a:t>Targeting: POSIX file systems </a:t>
            </a:r>
            <a:r>
              <a:rPr lang="en-US" sz="6600" b="1" u="sng" dirty="0"/>
              <a:t>and</a:t>
            </a:r>
            <a:r>
              <a:rPr lang="en-US" sz="6600" b="1" dirty="0"/>
              <a:t> object stores </a:t>
            </a:r>
            <a:r>
              <a:rPr lang="en-US" sz="6600" b="1" u="sng" dirty="0"/>
              <a:t>and</a:t>
            </a:r>
            <a:r>
              <a:rPr lang="en-US" sz="6600" b="1" dirty="0"/>
              <a:t> cloud storage</a:t>
            </a:r>
          </a:p>
          <a:p>
            <a:pPr marL="0" indent="0">
              <a:buNone/>
            </a:pPr>
            <a:endParaRPr lang="en-US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Native File Format Today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16660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HDF5 - Rebasing for the Win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2"/>
            <a:ext cx="3154680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would a modern HDF5 file format look like?</a:t>
            </a:r>
          </a:p>
          <a:p>
            <a:r>
              <a:rPr lang="en-US" sz="6600" b="1" dirty="0"/>
              <a:t>Targeting: POSIX file systems and object stores and cloud storage</a:t>
            </a:r>
          </a:p>
          <a:p>
            <a:pPr marL="0" indent="0">
              <a:buNone/>
            </a:pPr>
            <a:endParaRPr lang="en-US" sz="6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to keep</a:t>
            </a:r>
          </a:p>
          <a:p>
            <a:pPr lvl="1"/>
            <a:r>
              <a:rPr lang="en-US" sz="6200" b="1" dirty="0"/>
              <a:t>Programming API</a:t>
            </a:r>
          </a:p>
          <a:p>
            <a:pPr lvl="1"/>
            <a:r>
              <a:rPr lang="en-US" sz="6200" b="1" dirty="0"/>
              <a:t>Data model concepts: groups, datasets, attributes, links, etc.</a:t>
            </a:r>
          </a:p>
          <a:p>
            <a:pPr lvl="1"/>
            <a:r>
              <a:rPr lang="en-US" sz="6200" b="1" dirty="0"/>
              <a:t>Self-describing format</a:t>
            </a:r>
          </a:p>
          <a:p>
            <a:pPr lvl="1"/>
            <a:r>
              <a:rPr lang="en-US" sz="6200" b="1" dirty="0"/>
              <a:t>Scalable I/O on array data</a:t>
            </a:r>
          </a:p>
        </p:txBody>
      </p:sp>
    </p:spTree>
    <p:extLst>
      <p:ext uri="{BB962C8B-B14F-4D97-AF65-F5344CB8AC3E}">
        <p14:creationId xmlns:p14="http://schemas.microsoft.com/office/powerpoint/2010/main" val="610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HDF5 - Rebasing for the Win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2"/>
            <a:ext cx="3154680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would a modern HDF5 file format look like?</a:t>
            </a:r>
          </a:p>
          <a:p>
            <a:r>
              <a:rPr lang="en-US" sz="6600" b="1" dirty="0"/>
              <a:t>Targeting: POSIX file systems and object stores and cloud storage</a:t>
            </a:r>
          </a:p>
          <a:p>
            <a:pPr marL="0" indent="0">
              <a:buNone/>
            </a:pPr>
            <a:endParaRPr lang="en-US" sz="6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to keep</a:t>
            </a:r>
          </a:p>
          <a:p>
            <a:pPr lvl="1"/>
            <a:r>
              <a:rPr lang="en-US" sz="6200" b="1" dirty="0"/>
              <a:t>Programming API</a:t>
            </a:r>
          </a:p>
          <a:p>
            <a:pPr lvl="1"/>
            <a:r>
              <a:rPr lang="en-US" sz="6200" b="1" dirty="0"/>
              <a:t>Data model concepts: groups, datasets, attributes, links, etc.</a:t>
            </a:r>
          </a:p>
          <a:p>
            <a:pPr lvl="1"/>
            <a:r>
              <a:rPr lang="en-US" sz="6200" b="1" dirty="0"/>
              <a:t>Self-describing format</a:t>
            </a:r>
          </a:p>
          <a:p>
            <a:pPr lvl="1"/>
            <a:r>
              <a:rPr lang="en-US" sz="6200" b="1" dirty="0"/>
              <a:t>Scalable I/O on array data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to leave behind</a:t>
            </a:r>
          </a:p>
          <a:p>
            <a:pPr lvl="1"/>
            <a:r>
              <a:rPr lang="en-US" sz="6200" b="1" dirty="0"/>
              <a:t>Metadata combined in same file as raw data</a:t>
            </a:r>
          </a:p>
          <a:p>
            <a:pPr lvl="1"/>
            <a:r>
              <a:rPr lang="en-US" sz="6200" b="1" dirty="0"/>
              <a:t>Custom file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3458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HDF5 - Rebasing for the Win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2"/>
            <a:ext cx="3154680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would a modern HDF5 file format look like?</a:t>
            </a:r>
          </a:p>
          <a:p>
            <a:r>
              <a:rPr lang="en-US" sz="6600" b="1" dirty="0"/>
              <a:t>Targeting: POSIX file systems and object stores and cloud storage</a:t>
            </a:r>
          </a:p>
          <a:p>
            <a:pPr marL="0" indent="0">
              <a:buNone/>
            </a:pPr>
            <a:endParaRPr lang="en-US" sz="6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to keep</a:t>
            </a:r>
          </a:p>
          <a:p>
            <a:pPr lvl="1"/>
            <a:r>
              <a:rPr lang="en-US" sz="6200" b="1" dirty="0"/>
              <a:t>Programming API</a:t>
            </a:r>
          </a:p>
          <a:p>
            <a:pPr lvl="1"/>
            <a:r>
              <a:rPr lang="en-US" sz="6200" b="1" dirty="0"/>
              <a:t>Data model concepts: groups, datasets, attributes, links, etc.</a:t>
            </a:r>
          </a:p>
          <a:p>
            <a:pPr lvl="1"/>
            <a:r>
              <a:rPr lang="en-US" sz="6200" b="1" dirty="0"/>
              <a:t>Self-describing format</a:t>
            </a:r>
          </a:p>
          <a:p>
            <a:pPr lvl="1"/>
            <a:r>
              <a:rPr lang="en-US" sz="6200" b="1" dirty="0"/>
              <a:t>Scalable I/O on array data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to leave behind</a:t>
            </a:r>
          </a:p>
          <a:p>
            <a:pPr lvl="1"/>
            <a:r>
              <a:rPr lang="en-US" sz="6200" b="1" dirty="0"/>
              <a:t>Metadata combined in same file as raw data</a:t>
            </a:r>
          </a:p>
          <a:p>
            <a:pPr lvl="1"/>
            <a:r>
              <a:rPr lang="en-US" sz="6200" b="1" dirty="0"/>
              <a:t>Custom data structures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What to add</a:t>
            </a:r>
          </a:p>
          <a:p>
            <a:pPr lvl="1"/>
            <a:r>
              <a:rPr lang="en-US" sz="6200" b="1" dirty="0"/>
              <a:t>Sharded dataset storage</a:t>
            </a:r>
          </a:p>
          <a:p>
            <a:pPr lvl="1"/>
            <a:r>
              <a:rPr lang="en-US" sz="6200" b="1" dirty="0"/>
              <a:t>Database for metadata</a:t>
            </a:r>
          </a:p>
        </p:txBody>
      </p:sp>
    </p:spTree>
    <p:extLst>
      <p:ext uri="{BB962C8B-B14F-4D97-AF65-F5344CB8AC3E}">
        <p14:creationId xmlns:p14="http://schemas.microsoft.com/office/powerpoint/2010/main" val="31531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Things to Keep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2"/>
            <a:ext cx="3367639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Programming API</a:t>
            </a:r>
            <a:endParaRPr lang="en-US" sz="6600" b="1" dirty="0"/>
          </a:p>
          <a:p>
            <a:r>
              <a:rPr lang="en-US" sz="6600" dirty="0"/>
              <a:t>Today’s applications can transparently access sharded storage, without modification</a:t>
            </a:r>
          </a:p>
          <a:p>
            <a:pPr lvl="1"/>
            <a:r>
              <a:rPr lang="en-US" sz="5800" dirty="0"/>
              <a:t>Sharded storage will be implemented as a VOL connector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Data Model Concepts</a:t>
            </a:r>
            <a:endParaRPr lang="en-US" sz="6600" b="1" dirty="0"/>
          </a:p>
          <a:p>
            <a:r>
              <a:rPr lang="en-US" sz="6600" dirty="0"/>
              <a:t>Critical to semantic model of HDF5</a:t>
            </a:r>
          </a:p>
          <a:p>
            <a:pPr lvl="1"/>
            <a:r>
              <a:rPr lang="en-US" sz="6200" dirty="0"/>
              <a:t>Datasets, Groups, Attributes, Links, Dataspaces, Datatypes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Self-Describing Format</a:t>
            </a:r>
            <a:endParaRPr lang="en-US" sz="6600" dirty="0"/>
          </a:p>
          <a:p>
            <a:r>
              <a:rPr lang="en-US" sz="6600" dirty="0"/>
              <a:t>But make this more robust, so future format variants can always be auto-detected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Scalable Array I/O</a:t>
            </a:r>
            <a:endParaRPr lang="en-US" sz="6600" dirty="0"/>
          </a:p>
          <a:p>
            <a:r>
              <a:rPr lang="en-US" sz="6600" dirty="0"/>
              <a:t>The </a:t>
            </a:r>
            <a:r>
              <a:rPr lang="en-US" sz="6600" i="1" dirty="0"/>
              <a:t>sine qua non</a:t>
            </a:r>
            <a:r>
              <a:rPr lang="en-US" sz="6600" dirty="0"/>
              <a:t> of HDF5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201736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Things to Leave Behind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873" y="3204132"/>
            <a:ext cx="3154680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Metadata combined in same file as raw data</a:t>
            </a:r>
          </a:p>
          <a:p>
            <a:r>
              <a:rPr lang="en-US" sz="6600" dirty="0"/>
              <a:t>Wow, was this a bad idea!</a:t>
            </a:r>
          </a:p>
          <a:p>
            <a:r>
              <a:rPr lang="en-US" sz="6600" dirty="0"/>
              <a:t>At least in the ”small fragments of metadata scattered everywhere” form</a:t>
            </a:r>
          </a:p>
          <a:p>
            <a:pPr lvl="1"/>
            <a:r>
              <a:rPr lang="en-US" sz="6200" dirty="0"/>
              <a:t>Page-aligned blocks of metadata probably would have been OK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Custom file data structures</a:t>
            </a:r>
            <a:endParaRPr lang="en-US" sz="6600" dirty="0"/>
          </a:p>
          <a:p>
            <a:r>
              <a:rPr lang="en-US" sz="6600" dirty="0"/>
              <a:t>At least most of them</a:t>
            </a:r>
          </a:p>
          <a:p>
            <a:pPr lvl="1"/>
            <a:r>
              <a:rPr lang="en-US" sz="6200" dirty="0"/>
              <a:t>The world did </a:t>
            </a:r>
            <a:r>
              <a:rPr lang="en-US" sz="6200" u="sng" dirty="0"/>
              <a:t>not</a:t>
            </a:r>
            <a:r>
              <a:rPr lang="en-US" sz="6200" dirty="0"/>
              <a:t> need 2 more B-tree implementations, 3 kinds of heaps, etc.</a:t>
            </a:r>
          </a:p>
        </p:txBody>
      </p:sp>
    </p:spTree>
    <p:extLst>
      <p:ext uri="{BB962C8B-B14F-4D97-AF65-F5344CB8AC3E}">
        <p14:creationId xmlns:p14="http://schemas.microsoft.com/office/powerpoint/2010/main" val="2605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Things to Add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204133"/>
            <a:ext cx="31546800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Sharded dataset storage</a:t>
            </a:r>
          </a:p>
          <a:p>
            <a:r>
              <a:rPr lang="en-US" sz="6600" dirty="0"/>
              <a:t>Learn from and exceed Zarr’s capabilities</a:t>
            </a:r>
          </a:p>
          <a:p>
            <a:r>
              <a:rPr lang="en-US" sz="6600" dirty="0"/>
              <a:t>Sharded storage is much more friendly to object stores &amp; cloud storage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Use a database for storing metadata</a:t>
            </a:r>
            <a:endParaRPr lang="en-US" sz="6600" dirty="0"/>
          </a:p>
          <a:p>
            <a:r>
              <a:rPr lang="en-US" sz="6600" dirty="0"/>
              <a:t>Tuned and maintained B-trees, paged I/O, caching, etc.</a:t>
            </a:r>
          </a:p>
          <a:p>
            <a:r>
              <a:rPr lang="en-US" sz="6600" dirty="0"/>
              <a:t>Opens up ability to query metadata in standard &amp; scalable ways</a:t>
            </a:r>
          </a:p>
          <a:p>
            <a:r>
              <a:rPr lang="en-US" sz="6600" dirty="0"/>
              <a:t>Local, remote, and cloud possible</a:t>
            </a:r>
          </a:p>
          <a:p>
            <a:pPr lvl="1"/>
            <a:r>
              <a:rPr lang="en-US" sz="6200" dirty="0"/>
              <a:t>i.e. SQLite as well as MySQL and DynamoDB</a:t>
            </a:r>
          </a:p>
        </p:txBody>
      </p:sp>
    </p:spTree>
    <p:extLst>
      <p:ext uri="{BB962C8B-B14F-4D97-AF65-F5344CB8AC3E}">
        <p14:creationId xmlns:p14="http://schemas.microsoft.com/office/powerpoint/2010/main" val="39867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0C7E7-7F4B-63A1-1628-628A06D0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DC21CF-CA5D-506B-73CC-BAC9A4979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EE2E08-4507-14DD-9686-CF6CADE18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0C7E7-7F4B-63A1-1628-628A06D0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8A64D-685C-33FF-0E62-F35AE8280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701A3-BFF4-FF0D-E8E2-ED65C48F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03EE0AC-3E44-C906-8C77-B1C3F7A6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“Transparent” Upgrade to Native VOL Connector</a:t>
            </a:r>
          </a:p>
          <a:p>
            <a:pPr lvl="1"/>
            <a:r>
              <a:rPr lang="en-US" sz="6200" dirty="0"/>
              <a:t>Applications should be able to use B&amp;B connector as default</a:t>
            </a:r>
          </a:p>
          <a:p>
            <a:pPr lvl="2"/>
            <a:r>
              <a:rPr lang="en-US" sz="5800" u="sng" dirty="0"/>
              <a:t>Fully</a:t>
            </a:r>
            <a:r>
              <a:rPr lang="en-US" sz="5800" dirty="0"/>
              <a:t> backward compatible w/native format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9B538A-DDFB-BFF7-2962-EFDAD9DA60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5989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AA328-CC3A-02C6-DE71-EB70A84E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DEA13-3497-E958-C622-0887BFF5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0C1D5FB-6AF8-67B7-3E51-59A24426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“Transparent” Upgrade to Native VOL Connector</a:t>
            </a:r>
          </a:p>
          <a:p>
            <a:pPr lvl="1"/>
            <a:r>
              <a:rPr lang="en-US" sz="6200" dirty="0"/>
              <a:t>Applications should be able to use B&amp;B connector as default</a:t>
            </a:r>
          </a:p>
          <a:p>
            <a:pPr lvl="2"/>
            <a:r>
              <a:rPr lang="en-US" sz="5800" u="sng" dirty="0"/>
              <a:t>Fully</a:t>
            </a:r>
            <a:r>
              <a:rPr lang="en-US" sz="5800" dirty="0"/>
              <a:t> backward compatible w/native format</a:t>
            </a:r>
          </a:p>
          <a:p>
            <a:pPr lvl="1"/>
            <a:r>
              <a:rPr lang="en-US" sz="6200" dirty="0"/>
              <a:t>B&amp;B connector implemented as either single or pair of VOL connectors:</a:t>
            </a:r>
          </a:p>
          <a:p>
            <a:pPr lvl="2"/>
            <a:r>
              <a:rPr lang="en-US" sz="6200" dirty="0"/>
              <a:t>Pass-through – to native VOL connector</a:t>
            </a:r>
          </a:p>
          <a:p>
            <a:pPr lvl="2"/>
            <a:r>
              <a:rPr lang="en-US" sz="6200" dirty="0"/>
              <a:t>Pass-down – to sharded storage VOL connector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5FDE5-857B-5C09-D1C9-3B8A0EFAC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273227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Native File Format Today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HDF5 was built and optimized for high-speed POSIX I/O</a:t>
            </a:r>
            <a:endParaRPr lang="en-US" sz="6200" b="1" dirty="0"/>
          </a:p>
          <a:p>
            <a:pPr lvl="1"/>
            <a:r>
              <a:rPr lang="en-US" sz="6200" b="1" dirty="0"/>
              <a:t>Self-describing, sequential data layout, in single file*</a:t>
            </a:r>
          </a:p>
          <a:p>
            <a:pPr lvl="1"/>
            <a:r>
              <a:rPr lang="en-US" sz="6200" b="1" dirty="0"/>
              <a:t>Many custom data structures</a:t>
            </a:r>
          </a:p>
          <a:p>
            <a:pPr lvl="2"/>
            <a:r>
              <a:rPr lang="en-US" sz="5800" b="1" dirty="0"/>
              <a:t>B-trees, heaps, etc.</a:t>
            </a:r>
          </a:p>
          <a:p>
            <a:pPr lvl="1"/>
            <a:r>
              <a:rPr lang="en-US" sz="6200" b="1" dirty="0"/>
              <a:t>Blocks of dataset elements: contiguous &amp; chunked layout</a:t>
            </a:r>
          </a:p>
        </p:txBody>
      </p:sp>
    </p:spTree>
    <p:extLst>
      <p:ext uri="{BB962C8B-B14F-4D97-AF65-F5344CB8AC3E}">
        <p14:creationId xmlns:p14="http://schemas.microsoft.com/office/powerpoint/2010/main" val="40227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C8C79-A57A-2852-FE65-AE1120F8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654F0-0177-700F-E76E-977036F4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8369FD3-F8DD-0E38-CAB2-5B122A53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“Transparent” Upgrade to Native VOL Connector</a:t>
            </a:r>
          </a:p>
          <a:p>
            <a:pPr lvl="1"/>
            <a:r>
              <a:rPr lang="en-US" sz="6200" dirty="0"/>
              <a:t>Applications should be able to use B&amp;B connector as default</a:t>
            </a:r>
          </a:p>
          <a:p>
            <a:pPr lvl="2"/>
            <a:r>
              <a:rPr lang="en-US" sz="5800" u="sng" dirty="0"/>
              <a:t>Fully</a:t>
            </a:r>
            <a:r>
              <a:rPr lang="en-US" sz="5800" dirty="0"/>
              <a:t> backward compatible w/native format</a:t>
            </a:r>
          </a:p>
          <a:p>
            <a:pPr lvl="1"/>
            <a:r>
              <a:rPr lang="en-US" sz="6200" dirty="0"/>
              <a:t>B&amp;B connector implemented as either single or pair of VOL connectors:</a:t>
            </a:r>
          </a:p>
          <a:p>
            <a:pPr lvl="2"/>
            <a:r>
              <a:rPr lang="en-US" sz="6200" dirty="0"/>
              <a:t>Pass-through – to native VOL connector</a:t>
            </a:r>
          </a:p>
          <a:p>
            <a:pPr lvl="2"/>
            <a:r>
              <a:rPr lang="en-US" sz="6200" dirty="0"/>
              <a:t>Pass-down – to sharded storage VOL connector</a:t>
            </a:r>
          </a:p>
          <a:p>
            <a:pPr lvl="1"/>
            <a:r>
              <a:rPr lang="en-US" sz="6600" dirty="0"/>
              <a:t>Stackable under existing pass-through connectors</a:t>
            </a:r>
          </a:p>
          <a:p>
            <a:pPr lvl="2"/>
            <a:r>
              <a:rPr lang="en-US" sz="6200" dirty="0"/>
              <a:t>Async, logging, etc.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F62689-EC24-2A55-42D0-EB1CBB68E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10208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63DF-8138-D7FD-CD3D-980943B9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C1DCA-2AE9-3D47-AF50-653667FC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498C678-A98D-6F4E-465C-378A032E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“Transparent” Upgrade to Native VOL Connector</a:t>
            </a:r>
          </a:p>
          <a:p>
            <a:pPr lvl="1"/>
            <a:r>
              <a:rPr lang="en-US" sz="6200" dirty="0"/>
              <a:t>Applications should be able to use B&amp;B connector as default</a:t>
            </a:r>
          </a:p>
          <a:p>
            <a:pPr lvl="2"/>
            <a:r>
              <a:rPr lang="en-US" sz="5800" u="sng" dirty="0"/>
              <a:t>Fully</a:t>
            </a:r>
            <a:r>
              <a:rPr lang="en-US" sz="5800" dirty="0"/>
              <a:t> backward compatible w/native format</a:t>
            </a:r>
          </a:p>
          <a:p>
            <a:pPr lvl="1"/>
            <a:r>
              <a:rPr lang="en-US" sz="6200" dirty="0"/>
              <a:t>B&amp;B connector implemented as either single or pair of VOL connectors:</a:t>
            </a:r>
          </a:p>
          <a:p>
            <a:pPr lvl="2"/>
            <a:r>
              <a:rPr lang="en-US" sz="6200" dirty="0"/>
              <a:t>Pass-through – to native VOL connector</a:t>
            </a:r>
          </a:p>
          <a:p>
            <a:pPr lvl="2"/>
            <a:r>
              <a:rPr lang="en-US" sz="6200" dirty="0"/>
              <a:t>Pass-down – to sharded storage VOL connector</a:t>
            </a:r>
          </a:p>
          <a:p>
            <a:pPr lvl="1"/>
            <a:r>
              <a:rPr lang="en-US" sz="6600" dirty="0"/>
              <a:t>Stackable under existing pass-through connectors</a:t>
            </a:r>
          </a:p>
          <a:p>
            <a:pPr lvl="2"/>
            <a:r>
              <a:rPr lang="en-US" sz="6200" dirty="0"/>
              <a:t>Async, logging, etc.</a:t>
            </a:r>
          </a:p>
          <a:p>
            <a:pPr lvl="1"/>
            <a:r>
              <a:rPr lang="en-US" sz="6600" dirty="0"/>
              <a:t>Exposes its own pluggable interfaces</a:t>
            </a:r>
          </a:p>
          <a:p>
            <a:pPr lvl="2"/>
            <a:r>
              <a:rPr lang="en-US" sz="6200" dirty="0"/>
              <a:t>Metadata access, storage layout, etc.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2156D-EBC5-29C7-D0F8-D792547FD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82493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CADFC-7A27-6BC7-B96B-B481D075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7130B-2AD3-F678-3D3E-F3D660B8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C55C644-9E18-1092-3B36-9AB003D4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endParaRPr lang="en-US" sz="6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08C773-8047-3B35-6222-2DA4B39BE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31979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B00CF-97FE-276F-1AA0-5BB178ABE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F6233-16CC-4D27-C71F-6AF66706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0C5F690-7880-02D0-16F7-D43CA270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On POSIX file system, treat a directory as an HDF5 container</a:t>
            </a:r>
          </a:p>
          <a:p>
            <a:pPr lvl="1"/>
            <a:r>
              <a:rPr lang="en-US" sz="6200" dirty="0"/>
              <a:t>Easy for library detect when opening:</a:t>
            </a:r>
          </a:p>
          <a:p>
            <a:pPr lvl="2"/>
            <a:r>
              <a:rPr lang="en-US" sz="5800" dirty="0"/>
              <a:t>If the name provided is a file, open as a native format file</a:t>
            </a:r>
          </a:p>
          <a:p>
            <a:pPr lvl="2"/>
            <a:r>
              <a:rPr lang="en-US" sz="5800" dirty="0"/>
              <a:t>If the name provided is a directory, open as a bundle</a:t>
            </a:r>
          </a:p>
          <a:p>
            <a:pPr lvl="1"/>
            <a:r>
              <a:rPr lang="en-US" sz="6200" dirty="0"/>
              <a:t>A directory and its contents make up a bundle</a:t>
            </a:r>
          </a:p>
          <a:p>
            <a:pPr lvl="1"/>
            <a:r>
              <a:rPr lang="en-US" sz="6200" dirty="0"/>
              <a:t>Creation property for new containers</a:t>
            </a:r>
            <a:endParaRPr lang="en-US" sz="6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360A7-D3E7-D344-00D1-E05FC56FA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381163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0F945-1991-C231-5CCD-DC2307ED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FD6DCB-437B-8E83-4A6B-F0337D05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F7BB944-1B71-27A3-54BD-46B04330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On POSIX file system, treat a directory as an HDF5 container</a:t>
            </a:r>
          </a:p>
          <a:p>
            <a:pPr lvl="1"/>
            <a:r>
              <a:rPr lang="en-US" sz="6200" dirty="0"/>
              <a:t>Easy for library detect when opening:</a:t>
            </a:r>
          </a:p>
          <a:p>
            <a:pPr lvl="2"/>
            <a:r>
              <a:rPr lang="en-US" sz="5800" dirty="0"/>
              <a:t>If the name provided is a file, open as a native format file</a:t>
            </a:r>
          </a:p>
          <a:p>
            <a:pPr lvl="2"/>
            <a:r>
              <a:rPr lang="en-US" sz="5800" dirty="0"/>
              <a:t>If the name provided is a directory, open as a bundle</a:t>
            </a:r>
          </a:p>
          <a:p>
            <a:pPr lvl="1"/>
            <a:r>
              <a:rPr lang="en-US" sz="6200" dirty="0"/>
              <a:t>A directory and its contents make up a bundle</a:t>
            </a:r>
          </a:p>
          <a:p>
            <a:pPr lvl="1"/>
            <a:r>
              <a:rPr lang="en-US" sz="6200" dirty="0"/>
              <a:t>Creation property for new containers</a:t>
            </a:r>
            <a:endParaRPr lang="en-US" sz="6600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In a cloud or on-prem object store</a:t>
            </a:r>
          </a:p>
          <a:p>
            <a:pPr lvl="1"/>
            <a:r>
              <a:rPr lang="en-US" sz="6200" dirty="0"/>
              <a:t>Can be auto-detected when opening a container by existing “file open” algorithm within library</a:t>
            </a:r>
          </a:p>
          <a:p>
            <a:pPr lvl="1"/>
            <a:r>
              <a:rPr lang="en-US" sz="6200" dirty="0"/>
              <a:t>A bucket and its contents make up a bundle</a:t>
            </a:r>
          </a:p>
          <a:p>
            <a:pPr lvl="1"/>
            <a:r>
              <a:rPr lang="en-US" sz="6200" dirty="0"/>
              <a:t>Creation property for new containers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3C84E-B293-B308-E712-B43F836B2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226860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1803-BDF4-FB4C-B480-E9FA6A857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D809A-9B40-989E-252C-49093F73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46D609C-033B-F342-D22A-8296DFC4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On POSIX file system, treat a directory as an HDF5 container</a:t>
            </a:r>
          </a:p>
          <a:p>
            <a:pPr lvl="1"/>
            <a:r>
              <a:rPr lang="en-US" sz="6200" dirty="0"/>
              <a:t>Easy for library detect when opening:</a:t>
            </a:r>
          </a:p>
          <a:p>
            <a:pPr lvl="2"/>
            <a:r>
              <a:rPr lang="en-US" sz="5800" dirty="0"/>
              <a:t>If the name provided is a file, open as a native format file</a:t>
            </a:r>
          </a:p>
          <a:p>
            <a:pPr lvl="2"/>
            <a:r>
              <a:rPr lang="en-US" sz="5800" dirty="0"/>
              <a:t>If the name provided is a directory, open as a bundle</a:t>
            </a:r>
          </a:p>
          <a:p>
            <a:pPr lvl="1"/>
            <a:r>
              <a:rPr lang="en-US" sz="6200" dirty="0"/>
              <a:t>A directory and its contents make up a bundle</a:t>
            </a:r>
          </a:p>
          <a:p>
            <a:pPr lvl="1"/>
            <a:r>
              <a:rPr lang="en-US" sz="6200" dirty="0"/>
              <a:t>Creation property for new containers</a:t>
            </a:r>
            <a:endParaRPr lang="en-US" sz="6600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In a cloud or on-prem object store</a:t>
            </a:r>
          </a:p>
          <a:p>
            <a:pPr lvl="1"/>
            <a:r>
              <a:rPr lang="en-US" sz="6200" dirty="0"/>
              <a:t>Can be auto-detected when opening a container by existing “file open” algorithm within library</a:t>
            </a:r>
          </a:p>
          <a:p>
            <a:pPr lvl="1"/>
            <a:r>
              <a:rPr lang="en-US" sz="6200" dirty="0"/>
              <a:t>A bucket and its contents make up a bundle</a:t>
            </a:r>
          </a:p>
          <a:p>
            <a:pPr lvl="1"/>
            <a:r>
              <a:rPr lang="en-US" sz="6200" dirty="0"/>
              <a:t>Creation property for new containers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Bundle / Bucket contents</a:t>
            </a:r>
          </a:p>
          <a:p>
            <a:pPr lvl="1"/>
            <a:r>
              <a:rPr lang="en-US" sz="6200" dirty="0"/>
              <a:t>Directory: </a:t>
            </a:r>
            <a:r>
              <a:rPr lang="en-US" sz="5800" dirty="0"/>
              <a:t>As needed, by metadata or dataset layout plugin </a:t>
            </a:r>
          </a:p>
          <a:p>
            <a:pPr lvl="1"/>
            <a:r>
              <a:rPr lang="en-US" sz="6200" dirty="0"/>
              <a:t>Object: </a:t>
            </a:r>
            <a:r>
              <a:rPr lang="en-US" sz="5800" dirty="0"/>
              <a:t>Either a bootstrap file, a metadata database, or a dataset layout shard</a:t>
            </a:r>
          </a:p>
          <a:p>
            <a:pPr marL="914400" lvl="1" indent="0">
              <a:buNone/>
            </a:pPr>
            <a:endParaRPr lang="en-US" sz="6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EDA6F-C838-1C43-608B-EFEA7452F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322952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0A779-6D82-28BE-6407-C6EC098B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ECABA-80F2-26FB-982B-731C83DC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3EC7D08-6E6A-A412-854A-7080B8C9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Bootstrap bundle configuration from JSON “superblock” file</a:t>
            </a:r>
          </a:p>
          <a:p>
            <a:pPr lvl="1"/>
            <a:r>
              <a:rPr lang="en-US" sz="6200" dirty="0"/>
              <a:t>Easy to read and understand</a:t>
            </a:r>
          </a:p>
          <a:p>
            <a:pPr lvl="1"/>
            <a:r>
              <a:rPr lang="en-US" sz="6200" dirty="0"/>
              <a:t>Self-describing</a:t>
            </a:r>
          </a:p>
          <a:p>
            <a:pPr lvl="1"/>
            <a:r>
              <a:rPr lang="en-US" sz="6200" dirty="0"/>
              <a:t>Specifies the </a:t>
            </a:r>
            <a:r>
              <a:rPr lang="en-US" sz="5800" dirty="0"/>
              <a:t>mechanism for reaching the metadata database</a:t>
            </a:r>
          </a:p>
          <a:p>
            <a:pPr lvl="2"/>
            <a:r>
              <a:rPr lang="en-US" sz="5800" dirty="0"/>
              <a:t>Object name or connection info to reach remote / cloud database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92BD8-68FA-062E-78DC-B94292FE7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223823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Metadata Database File / Connection</a:t>
            </a:r>
          </a:p>
          <a:p>
            <a:pPr lvl="1"/>
            <a:r>
              <a:rPr lang="en-US" sz="6200" dirty="0"/>
              <a:t>Pluggable and vendor neutral</a:t>
            </a:r>
          </a:p>
          <a:p>
            <a:pPr lvl="2"/>
            <a:r>
              <a:rPr lang="en-US" sz="5800" dirty="0"/>
              <a:t>Start w/SQLite, then DynamoDB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572B2-5B4D-27D3-E34C-68CCCCF33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27448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117F-CBC8-9DC8-4603-99710F0D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F1B078-7965-A763-7715-A0B79DC2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CDD6C1B-7461-03A1-1249-0A0DBD40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Metadata Database File / Connection</a:t>
            </a:r>
          </a:p>
          <a:p>
            <a:pPr lvl="1"/>
            <a:r>
              <a:rPr lang="en-US" sz="6200" dirty="0"/>
              <a:t>Pluggable and vendor neutral</a:t>
            </a:r>
          </a:p>
          <a:p>
            <a:pPr lvl="2"/>
            <a:r>
              <a:rPr lang="en-US" sz="5800" dirty="0"/>
              <a:t>Start w/SQLite, then DynamoDB</a:t>
            </a:r>
          </a:p>
          <a:p>
            <a:pPr lvl="1"/>
            <a:r>
              <a:rPr lang="en-US" sz="6200" dirty="0"/>
              <a:t>Must allow for “mounting” sub-containers</a:t>
            </a:r>
          </a:p>
          <a:p>
            <a:pPr lvl="2"/>
            <a:r>
              <a:rPr lang="en-US" sz="5800" dirty="0"/>
              <a:t>Allows for dynamic and hybrid containers</a:t>
            </a:r>
          </a:p>
          <a:p>
            <a:pPr lvl="2"/>
            <a:r>
              <a:rPr lang="en-US" sz="5800" dirty="0"/>
              <a:t>Possibly allows for “meta-containers” that can index many existing containers</a:t>
            </a:r>
          </a:p>
          <a:p>
            <a:pPr lvl="3"/>
            <a:r>
              <a:rPr lang="en-US" sz="5400" dirty="0"/>
              <a:t>Enables queries across all underlying containers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78A779-89AC-3CF9-2CC3-A9A970A61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109076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44BB-6875-F1C8-91E4-75A98F38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2E2D09-FD65-887A-DF29-332F3D2E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3667EA6-5C9B-6D30-355D-2E07196A6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Metadata Database File / Connection</a:t>
            </a:r>
          </a:p>
          <a:p>
            <a:pPr lvl="1"/>
            <a:r>
              <a:rPr lang="en-US" sz="6200" dirty="0"/>
              <a:t>Pluggable and vendor neutral</a:t>
            </a:r>
          </a:p>
          <a:p>
            <a:pPr lvl="2"/>
            <a:r>
              <a:rPr lang="en-US" sz="5800" dirty="0"/>
              <a:t>Start w/SQLite, then DynamoDB</a:t>
            </a:r>
          </a:p>
          <a:p>
            <a:pPr lvl="1"/>
            <a:r>
              <a:rPr lang="en-US" sz="6200" dirty="0"/>
              <a:t>Must allow for “mounting” sub-containers</a:t>
            </a:r>
          </a:p>
          <a:p>
            <a:pPr lvl="2"/>
            <a:r>
              <a:rPr lang="en-US" sz="5800" dirty="0"/>
              <a:t>Allows for dynamic and hybrid containers</a:t>
            </a:r>
          </a:p>
          <a:p>
            <a:pPr lvl="2"/>
            <a:r>
              <a:rPr lang="en-US" sz="5800" dirty="0"/>
              <a:t>Possibly allows for “meta-containers” that can index many existing containers</a:t>
            </a:r>
          </a:p>
          <a:p>
            <a:pPr lvl="3"/>
            <a:r>
              <a:rPr lang="en-US" sz="5400" dirty="0"/>
              <a:t>Enables queries across all underlying containers</a:t>
            </a:r>
          </a:p>
          <a:p>
            <a:pPr lvl="1"/>
            <a:r>
              <a:rPr lang="en-US" sz="6200" dirty="0"/>
              <a:t>Schema / Tables:</a:t>
            </a:r>
          </a:p>
          <a:p>
            <a:pPr lvl="2"/>
            <a:r>
              <a:rPr lang="en-US" sz="5800" dirty="0"/>
              <a:t>Links</a:t>
            </a:r>
          </a:p>
          <a:p>
            <a:pPr lvl="3"/>
            <a:r>
              <a:rPr lang="en-US" sz="5400" dirty="0"/>
              <a:t>Therefore: entire group hierarchy for file</a:t>
            </a:r>
          </a:p>
          <a:p>
            <a:pPr lvl="3"/>
            <a:r>
              <a:rPr lang="en-US" sz="5400" dirty="0"/>
              <a:t>Eliminates time-consuming JIT exploration of hierarchy</a:t>
            </a:r>
          </a:p>
          <a:p>
            <a:pPr lvl="2"/>
            <a:r>
              <a:rPr lang="en-US" sz="5800" dirty="0"/>
              <a:t>Attributes</a:t>
            </a:r>
          </a:p>
          <a:p>
            <a:pPr lvl="3"/>
            <a:r>
              <a:rPr lang="en-US" sz="5400" dirty="0"/>
              <a:t>Modulo “big” ones that can be stored in their own shards</a:t>
            </a:r>
          </a:p>
          <a:p>
            <a:pPr lvl="2"/>
            <a:r>
              <a:rPr lang="en-US" sz="5800" dirty="0"/>
              <a:t>Object metadata</a:t>
            </a:r>
          </a:p>
          <a:p>
            <a:pPr lvl="3"/>
            <a:r>
              <a:rPr lang="en-US" sz="5400" dirty="0"/>
              <a:t> Dataset dimensions, datatype, storage layout, etc.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34F94-A785-565A-F639-4815E0521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224498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Native File Format Today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HDF5 was built and optimized for high-speed POSIX I/O</a:t>
            </a:r>
          </a:p>
          <a:p>
            <a:pPr lvl="1"/>
            <a:r>
              <a:rPr lang="en-US" sz="6200" b="1" dirty="0"/>
              <a:t>Self-describing, sequential data layout, in single file*</a:t>
            </a:r>
          </a:p>
          <a:p>
            <a:pPr lvl="1"/>
            <a:r>
              <a:rPr lang="en-US" sz="6200" b="1" dirty="0"/>
              <a:t>Many custom data structures</a:t>
            </a:r>
          </a:p>
          <a:p>
            <a:pPr lvl="2"/>
            <a:r>
              <a:rPr lang="en-US" sz="5800" b="1" dirty="0"/>
              <a:t>B-trees, heaps, etc.</a:t>
            </a:r>
          </a:p>
          <a:p>
            <a:pPr lvl="1"/>
            <a:r>
              <a:rPr lang="en-US" sz="6200" b="1" dirty="0"/>
              <a:t>Blocks of dataset elements: contiguous &amp; chunked layout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running parallel applications with MPI, we compensated quickly</a:t>
            </a:r>
          </a:p>
          <a:p>
            <a:pPr lvl="1"/>
            <a:r>
              <a:rPr lang="en-US" sz="6200" b="1" dirty="0"/>
              <a:t>Require applications to perform collective metadata modification</a:t>
            </a:r>
          </a:p>
        </p:txBody>
      </p:sp>
    </p:spTree>
    <p:extLst>
      <p:ext uri="{BB962C8B-B14F-4D97-AF65-F5344CB8AC3E}">
        <p14:creationId xmlns:p14="http://schemas.microsoft.com/office/powerpoint/2010/main" val="2528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Dataset storage</a:t>
            </a:r>
          </a:p>
          <a:p>
            <a:pPr lvl="1"/>
            <a:r>
              <a:rPr lang="en-US" sz="6200" dirty="0"/>
              <a:t>Want to allow for many options that leverage storage system, e.g.:</a:t>
            </a:r>
          </a:p>
          <a:p>
            <a:pPr lvl="2"/>
            <a:r>
              <a:rPr lang="en-US" sz="5800" dirty="0"/>
              <a:t>Typical chunking</a:t>
            </a:r>
          </a:p>
          <a:p>
            <a:pPr lvl="2"/>
            <a:r>
              <a:rPr lang="en-US" sz="5800" dirty="0"/>
              <a:t>Aggregate many small datasets into single object</a:t>
            </a:r>
          </a:p>
          <a:p>
            <a:pPr lvl="2"/>
            <a:r>
              <a:rPr lang="en-US" sz="5800" dirty="0"/>
              <a:t>Sub-filing</a:t>
            </a:r>
          </a:p>
          <a:p>
            <a:pPr lvl="2"/>
            <a:r>
              <a:rPr lang="en-US" sz="5800" dirty="0"/>
              <a:t>Column-oriented storage</a:t>
            </a:r>
          </a:p>
          <a:p>
            <a:pPr lvl="3"/>
            <a:r>
              <a:rPr lang="en-US" sz="5400" dirty="0"/>
              <a:t>e.g. shard by datatype instead of dataspace</a:t>
            </a:r>
          </a:p>
          <a:p>
            <a:pPr lvl="2"/>
            <a:r>
              <a:rPr lang="en-US" sz="5800" dirty="0"/>
              <a:t>Sparse, hierarchical, irregular, etc.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572B2-5B4D-27D3-E34C-68CCCCF33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1844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EB12-3125-2241-1077-8F9E3051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78E359-BA61-48A6-8251-F6B43DFB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930771E-90EA-AAC6-CF51-05992122A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Dataset storage</a:t>
            </a:r>
          </a:p>
          <a:p>
            <a:pPr lvl="1"/>
            <a:r>
              <a:rPr lang="en-US" sz="6200" dirty="0"/>
              <a:t>Want to allow for many options that leverage storage system, e.g.:</a:t>
            </a:r>
          </a:p>
          <a:p>
            <a:pPr lvl="2"/>
            <a:r>
              <a:rPr lang="en-US" sz="5800" dirty="0"/>
              <a:t>Typical chunking</a:t>
            </a:r>
          </a:p>
          <a:p>
            <a:pPr lvl="2"/>
            <a:r>
              <a:rPr lang="en-US" sz="5800" dirty="0"/>
              <a:t>Aggregate many small datasets into single object</a:t>
            </a:r>
          </a:p>
          <a:p>
            <a:pPr lvl="2"/>
            <a:r>
              <a:rPr lang="en-US" sz="5800" dirty="0"/>
              <a:t>Sub-filing</a:t>
            </a:r>
          </a:p>
          <a:p>
            <a:pPr lvl="2"/>
            <a:r>
              <a:rPr lang="en-US" sz="5800" dirty="0"/>
              <a:t>Column-oriented storage</a:t>
            </a:r>
          </a:p>
          <a:p>
            <a:pPr lvl="3"/>
            <a:r>
              <a:rPr lang="en-US" sz="5400" dirty="0"/>
              <a:t>e.g. shard by datatype instead of dataspace</a:t>
            </a:r>
          </a:p>
          <a:p>
            <a:pPr lvl="2"/>
            <a:r>
              <a:rPr lang="en-US" sz="5800" dirty="0"/>
              <a:t>Sparse, hierarchical, irregular, etc.</a:t>
            </a:r>
          </a:p>
          <a:p>
            <a:pPr lvl="1"/>
            <a:r>
              <a:rPr lang="en-US" sz="6200" dirty="0"/>
              <a:t>Therefore:</a:t>
            </a:r>
          </a:p>
          <a:p>
            <a:pPr lvl="2"/>
            <a:r>
              <a:rPr lang="en-US" sz="5800" dirty="0"/>
              <a:t>Pluggable interface for dataset layout</a:t>
            </a:r>
          </a:p>
          <a:p>
            <a:pPr lvl="3"/>
            <a:r>
              <a:rPr lang="en-US" sz="5400" dirty="0"/>
              <a:t>Always requiring a new layout to be within the base library has limited innovation</a:t>
            </a:r>
          </a:p>
          <a:p>
            <a:pPr lvl="2"/>
            <a:r>
              <a:rPr lang="en-US" sz="5800" dirty="0"/>
              <a:t>Make a flexible and robust cache part of the “VOL connector toolkit”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D2F8C8-1C68-5917-65A0-1EA001420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63028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3754-534F-B8A7-CC39-82CB7BE42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116DB-C160-55EA-A182-2EE0E8EB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6EFD837-388A-6F99-9B65-471FBDFD9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Dataset storage</a:t>
            </a:r>
          </a:p>
          <a:p>
            <a:pPr lvl="1"/>
            <a:r>
              <a:rPr lang="en-US" sz="6200" dirty="0"/>
              <a:t>Want to allow for many options that leverage storage system, e.g.:</a:t>
            </a:r>
          </a:p>
          <a:p>
            <a:pPr lvl="2"/>
            <a:r>
              <a:rPr lang="en-US" sz="5800" dirty="0"/>
              <a:t>Typical chunking</a:t>
            </a:r>
          </a:p>
          <a:p>
            <a:pPr lvl="2"/>
            <a:r>
              <a:rPr lang="en-US" sz="5800" dirty="0"/>
              <a:t>Aggregate many small datasets into single object</a:t>
            </a:r>
          </a:p>
          <a:p>
            <a:pPr lvl="2"/>
            <a:r>
              <a:rPr lang="en-US" sz="5800" dirty="0"/>
              <a:t>Sub-filing</a:t>
            </a:r>
          </a:p>
          <a:p>
            <a:pPr lvl="2"/>
            <a:r>
              <a:rPr lang="en-US" sz="5800" dirty="0"/>
              <a:t>Column-oriented storage</a:t>
            </a:r>
          </a:p>
          <a:p>
            <a:pPr lvl="3"/>
            <a:r>
              <a:rPr lang="en-US" sz="5400" dirty="0"/>
              <a:t>e.g. shard by datatype instead of dataspace</a:t>
            </a:r>
          </a:p>
          <a:p>
            <a:pPr lvl="2"/>
            <a:r>
              <a:rPr lang="en-US" sz="5800" dirty="0"/>
              <a:t>Sparse, hierarchical, irregular, etc.</a:t>
            </a:r>
          </a:p>
          <a:p>
            <a:pPr lvl="1"/>
            <a:r>
              <a:rPr lang="en-US" sz="6200" dirty="0"/>
              <a:t>Therefore:</a:t>
            </a:r>
          </a:p>
          <a:p>
            <a:pPr lvl="2"/>
            <a:r>
              <a:rPr lang="en-US" sz="5800" dirty="0"/>
              <a:t>Pluggable interface for dataset layout</a:t>
            </a:r>
          </a:p>
          <a:p>
            <a:pPr lvl="3"/>
            <a:r>
              <a:rPr lang="en-US" sz="5400" dirty="0"/>
              <a:t>Always requiring a new layout to be within the base library has limited innovation</a:t>
            </a:r>
          </a:p>
          <a:p>
            <a:pPr lvl="2"/>
            <a:r>
              <a:rPr lang="en-US" sz="5800" dirty="0"/>
              <a:t>Make a flexible and robust cache part of the “VOL connector toolkit”</a:t>
            </a:r>
          </a:p>
          <a:p>
            <a:pPr lvl="1"/>
            <a:r>
              <a:rPr lang="en-US" sz="6200" dirty="0"/>
              <a:t>Also:</a:t>
            </a:r>
          </a:p>
          <a:p>
            <a:pPr lvl="2"/>
            <a:r>
              <a:rPr lang="en-US" sz="5800" dirty="0"/>
              <a:t>Needs mechanism for storing variable-sized data elements</a:t>
            </a:r>
          </a:p>
          <a:p>
            <a:pPr lvl="3"/>
            <a:r>
              <a:rPr lang="en-US" sz="5400" dirty="0"/>
              <a:t>So: Allow layout plugins to create metadata database as needed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AFB04-641F-464E-A22C-00EE25121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42041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9D2F-79FD-2EEE-027D-2A5C4E14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5223E-E77B-EBEE-255D-882FF66E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3555F97-ADE8-FE1D-8D28-F41FA15F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In the future</a:t>
            </a:r>
          </a:p>
          <a:p>
            <a:pPr lvl="1"/>
            <a:r>
              <a:rPr lang="en-US" sz="6200" dirty="0"/>
              <a:t>Move native connector out of HDF5 library distribution, into standalone DLL</a:t>
            </a:r>
          </a:p>
          <a:p>
            <a:pPr lvl="2"/>
            <a:r>
              <a:rPr lang="en-US" sz="5800" dirty="0"/>
              <a:t>Leave only the “knowledge” about the file format-specific aspects of the file in the native VOL connector</a:t>
            </a:r>
          </a:p>
          <a:p>
            <a:pPr lvl="2"/>
            <a:r>
              <a:rPr lang="en-US" sz="5800" dirty="0"/>
              <a:t>Probably means extracting the metadata cache, the IO pipeline, etc. from the library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DDE77-31F3-385C-F623-A25ECE154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394172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50625-BD1F-61DE-5FEF-6A20B4A9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97543-2ED6-3842-D98E-40FA5473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B2E9AE6-97D2-E0B8-F1E5-5451B01A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In the future</a:t>
            </a:r>
          </a:p>
          <a:p>
            <a:pPr lvl="1"/>
            <a:r>
              <a:rPr lang="en-US" sz="6200" dirty="0"/>
              <a:t>Move native connector out of HDF5 library distribution, into standalone DLL</a:t>
            </a:r>
          </a:p>
          <a:p>
            <a:pPr lvl="2"/>
            <a:r>
              <a:rPr lang="en-US" sz="5800" dirty="0"/>
              <a:t>Leave only the “knowledge” about the file format-specific aspects of the file in the native VOL connector</a:t>
            </a:r>
          </a:p>
          <a:p>
            <a:pPr lvl="2"/>
            <a:r>
              <a:rPr lang="en-US" sz="5800" dirty="0"/>
              <a:t>Probably means extracting the metadata cache, the IO pipeline, etc. from the library</a:t>
            </a:r>
          </a:p>
          <a:p>
            <a:pPr lvl="1"/>
            <a:r>
              <a:rPr lang="en-US" sz="6200" dirty="0"/>
              <a:t>Expose “VOL construction kit” API routines</a:t>
            </a:r>
          </a:p>
          <a:p>
            <a:pPr lvl="2"/>
            <a:r>
              <a:rPr lang="en-US" sz="5800" dirty="0"/>
              <a:t>Anything that will be common across many connectors</a:t>
            </a:r>
          </a:p>
          <a:p>
            <a:pPr lvl="2"/>
            <a:r>
              <a:rPr lang="en-US" sz="5800" dirty="0"/>
              <a:t>Continues and deepens “VOL developer” API routines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4DD60-344A-3A7E-87E5-6053541AA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332423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6985E-105D-2B2C-395E-793081038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9C3658-7144-6CB9-38C3-F2A07150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What will this look like?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13A3E8D-2DAB-0C5F-6195-1A39FFFB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9" y="4846320"/>
            <a:ext cx="32643147" cy="13651992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In the future</a:t>
            </a:r>
          </a:p>
          <a:p>
            <a:pPr lvl="1"/>
            <a:r>
              <a:rPr lang="en-US" sz="6200" dirty="0"/>
              <a:t>Move native connector out of HDF5 library distribution, into standalone DLL</a:t>
            </a:r>
          </a:p>
          <a:p>
            <a:pPr lvl="2"/>
            <a:r>
              <a:rPr lang="en-US" sz="5800" dirty="0"/>
              <a:t>Leave only the “knowledge” about the file format-specific aspects of the file in the native VOL connector</a:t>
            </a:r>
          </a:p>
          <a:p>
            <a:pPr lvl="2"/>
            <a:r>
              <a:rPr lang="en-US" sz="5800" dirty="0"/>
              <a:t>Probably means extracting the metadata cache, the IO pipeline, etc. from the library</a:t>
            </a:r>
          </a:p>
          <a:p>
            <a:pPr lvl="1"/>
            <a:r>
              <a:rPr lang="en-US" sz="6200" dirty="0"/>
              <a:t>Expose “VOL construction kit” API routines</a:t>
            </a:r>
          </a:p>
          <a:p>
            <a:pPr lvl="2"/>
            <a:r>
              <a:rPr lang="en-US" sz="5800" dirty="0"/>
              <a:t>Anything that will be common across many connectors</a:t>
            </a:r>
          </a:p>
          <a:p>
            <a:pPr lvl="2"/>
            <a:r>
              <a:rPr lang="en-US" sz="5800" dirty="0"/>
              <a:t>Continues and deepens “VOL developer” API routines</a:t>
            </a:r>
          </a:p>
          <a:p>
            <a:pPr lvl="1"/>
            <a:r>
              <a:rPr lang="en-US" sz="6200" dirty="0"/>
              <a:t>Should end up with 3 libraries:</a:t>
            </a:r>
          </a:p>
          <a:p>
            <a:pPr lvl="2"/>
            <a:r>
              <a:rPr lang="en-US" sz="5800" dirty="0"/>
              <a:t>Non-VOL connector “Core” APIs – routines that don’t operate on data</a:t>
            </a:r>
          </a:p>
          <a:p>
            <a:pPr lvl="3"/>
            <a:r>
              <a:rPr lang="en-US" sz="5400" dirty="0"/>
              <a:t>H5I, H5E, H5P, etc.</a:t>
            </a:r>
          </a:p>
          <a:p>
            <a:pPr lvl="2"/>
            <a:r>
              <a:rPr lang="en-US" sz="5800" dirty="0"/>
              <a:t>VOL construction toolkit APIs – routines that operate on data in format-agnostic ways</a:t>
            </a:r>
          </a:p>
          <a:p>
            <a:pPr lvl="3"/>
            <a:r>
              <a:rPr lang="en-US" sz="5400" dirty="0"/>
              <a:t>Efficient gather/scatter, data transform pipeline, etc.</a:t>
            </a:r>
          </a:p>
          <a:p>
            <a:pPr lvl="2"/>
            <a:r>
              <a:rPr lang="en-US" sz="5800" dirty="0"/>
              <a:t>Native VOL connector</a:t>
            </a:r>
          </a:p>
          <a:p>
            <a:pPr lvl="3"/>
            <a:r>
              <a:rPr lang="en-US" sz="5400" dirty="0"/>
              <a:t>Everything that works with data in the native format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14B7A-83E4-CBF9-E30C-766EE7072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2961072"/>
            <a:ext cx="31546800" cy="1408176"/>
          </a:xfrm>
        </p:spPr>
        <p:txBody>
          <a:bodyPr/>
          <a:lstStyle/>
          <a:p>
            <a:r>
              <a:rPr lang="en-US" sz="8800" b="1" dirty="0"/>
              <a:t>“Bundles &amp; Buckets VOL Connector”</a:t>
            </a:r>
          </a:p>
        </p:txBody>
      </p:sp>
    </p:spTree>
    <p:extLst>
      <p:ext uri="{BB962C8B-B14F-4D97-AF65-F5344CB8AC3E}">
        <p14:creationId xmlns:p14="http://schemas.microsoft.com/office/powerpoint/2010/main" val="421832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949BE-DE3C-7249-7BFA-E93DB79F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69D2B-46D3-FE0E-88FE-8F700B40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Impact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94E7C5-6D63-619C-0984-2FB32EDC68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62033" y="3902440"/>
          <a:ext cx="27332974" cy="12864439"/>
        </p:xfrm>
        <a:graphic>
          <a:graphicData uri="http://schemas.openxmlformats.org/drawingml/2006/table">
            <a:tbl>
              <a:tblPr/>
              <a:tblGrid>
                <a:gridCol w="9871408">
                  <a:extLst>
                    <a:ext uri="{9D8B030D-6E8A-4147-A177-3AD203B41FA5}">
                      <a16:colId xmlns:a16="http://schemas.microsoft.com/office/drawing/2014/main" val="2355375443"/>
                    </a:ext>
                  </a:extLst>
                </a:gridCol>
                <a:gridCol w="17461566">
                  <a:extLst>
                    <a:ext uri="{9D8B030D-6E8A-4147-A177-3AD203B41FA5}">
                      <a16:colId xmlns:a16="http://schemas.microsoft.com/office/drawing/2014/main" val="685711622"/>
                    </a:ext>
                  </a:extLst>
                </a:gridCol>
              </a:tblGrid>
              <a:tr h="135235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Objective​</a:t>
                      </a:r>
                      <a:endParaRPr lang="en-US" sz="72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Benefit​</a:t>
                      </a:r>
                      <a:endParaRPr lang="en-US" sz="7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79498"/>
                  </a:ext>
                </a:extLst>
              </a:tr>
              <a:tr h="2528308"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Multithreaded Concurrency</a:t>
                      </a:r>
                      <a:r>
                        <a:rPr lang="en-US" sz="5400" b="0" i="0" dirty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&gt;4x </a:t>
                      </a: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read perf when training for multithreaded apps</a:t>
                      </a:r>
                      <a:r>
                        <a:rPr lang="en-US" sz="5400" b="0" i="0" dirty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99345"/>
                  </a:ext>
                </a:extLst>
              </a:tr>
              <a:tr h="1613868"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Sharded Storage</a:t>
                      </a:r>
                      <a:r>
                        <a:rPr lang="en-US" sz="5400" b="0" i="0" dirty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</a:p>
                    <a:p>
                      <a:pPr algn="l" fontAlgn="auto">
                        <a:lnSpc>
                          <a:spcPts val="4800"/>
                        </a:lnSpc>
                        <a:buNone/>
                      </a:pP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&gt;100x</a:t>
                      </a:r>
                      <a:r>
                        <a:rPr lang="en-US" sz="5400" b="0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 IO performance for on-prem object stores</a:t>
                      </a:r>
                      <a:r>
                        <a:rPr lang="en-US" sz="5400" b="0" i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66649"/>
                  </a:ext>
                </a:extLst>
              </a:tr>
              <a:tr h="161386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&gt;150x</a:t>
                      </a:r>
                      <a:r>
                        <a:rPr lang="en-US" sz="5400" b="0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 IO performance for cloud object stores</a:t>
                      </a:r>
                      <a:r>
                        <a:rPr lang="en-US" sz="5400" b="0" i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52245"/>
                  </a:ext>
                </a:extLst>
              </a:tr>
              <a:tr h="2528308">
                <a:tc rowSpan="3"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GPU-Native IO Pipeline</a:t>
                      </a:r>
                      <a:r>
                        <a:rPr lang="en-US" sz="5400" b="0" i="0" dirty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</a:p>
                    <a:p>
                      <a:pPr algn="l" fontAlgn="auto">
                        <a:lnSpc>
                          <a:spcPts val="4800"/>
                        </a:lnSpc>
                        <a:buNone/>
                      </a:pP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</a:p>
                    <a:p>
                      <a:pPr algn="l" fontAlgn="auto">
                        <a:lnSpc>
                          <a:spcPts val="4800"/>
                        </a:lnSpc>
                        <a:buNone/>
                      </a:pP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&gt;2x</a:t>
                      </a:r>
                      <a:r>
                        <a:rPr lang="en-US" sz="5400" b="0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 IO performance to local/parallel file systems, using GDS optimizations</a:t>
                      </a:r>
                      <a:r>
                        <a:rPr lang="en-US" sz="5400" b="0" i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10314"/>
                  </a:ext>
                </a:extLst>
              </a:tr>
              <a:tr h="16138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&gt;6x</a:t>
                      </a:r>
                      <a:r>
                        <a:rPr lang="en-US" sz="5400" b="0" i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 decompression performance with nvComp</a:t>
                      </a:r>
                      <a:r>
                        <a:rPr lang="en-US" sz="5400" b="0" i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79798"/>
                  </a:ext>
                </a:extLst>
              </a:tr>
              <a:tr h="161386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4800"/>
                        </a:lnSpc>
                        <a:buNone/>
                      </a:pPr>
                      <a:r>
                        <a:rPr lang="en-US" sz="5400" b="1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&gt;10x</a:t>
                      </a:r>
                      <a:r>
                        <a:rPr lang="en-US" sz="5400" b="0" i="0" dirty="0">
                          <a:solidFill>
                            <a:srgbClr val="000000"/>
                          </a:solidFill>
                          <a:effectLst/>
                          <a:latin typeface="NVIDIA Sans" panose="020B0503020203020204" pitchFamily="34" charset="0"/>
                        </a:rPr>
                        <a:t> type conversion with threaded CUDA kernels</a:t>
                      </a:r>
                      <a:r>
                        <a:rPr lang="en-US" sz="5400" b="0" i="0" dirty="0">
                          <a:solidFill>
                            <a:srgbClr val="FFFFFF"/>
                          </a:solidFill>
                          <a:effectLst/>
                          <a:latin typeface="NVIDIA Sans" panose="020B0503020203020204" pitchFamily="34" charset="0"/>
                        </a:rPr>
                        <a:t>​</a:t>
                      </a:r>
                      <a:endParaRPr lang="en-US" sz="7200" b="0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1053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1325714-BE21-43CB-7B4A-235FD81E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407" y="3626348"/>
            <a:ext cx="414403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7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A2BA-0217-3A57-67E6-47F4F89F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Justification</a:t>
            </a:r>
            <a:r>
              <a:rPr lang="en-US" baseline="30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D575-C59E-44AE-9A3F-9B05221CCC6E}"/>
              </a:ext>
            </a:extLst>
          </p:cNvPr>
          <p:cNvSpPr txBox="1"/>
          <p:nvPr/>
        </p:nvSpPr>
        <p:spPr>
          <a:xfrm>
            <a:off x="613381" y="19519641"/>
            <a:ext cx="14168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aseline="30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  <a:hlinkClick r:id="rId2"/>
              </a:rPr>
              <a:t>https://www.nature.com/articles/s41592-021-01326-w</a:t>
            </a:r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 </a:t>
            </a:r>
          </a:p>
        </p:txBody>
      </p:sp>
      <p:pic>
        <p:nvPicPr>
          <p:cNvPr id="7" name="Picture 6" descr="A graph of a graph showing different types of data&#10;&#10;AI-generated content may be incorrect.">
            <a:extLst>
              <a:ext uri="{FF2B5EF4-FFF2-40B4-BE49-F238E27FC236}">
                <a16:creationId xmlns:a16="http://schemas.microsoft.com/office/drawing/2014/main" id="{2B437326-BF0A-C798-D729-A77D44E4E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5" y="3303037"/>
            <a:ext cx="35108470" cy="14277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342A5-12FC-5B9E-2E76-D048FA586AF4}"/>
              </a:ext>
            </a:extLst>
          </p:cNvPr>
          <p:cNvSpPr txBox="1"/>
          <p:nvPr/>
        </p:nvSpPr>
        <p:spPr>
          <a:xfrm>
            <a:off x="6441199" y="18015183"/>
            <a:ext cx="23693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rPr>
              <a:t>OME-NGFF: a next-generation file format for expanding bioimaging data-access strategies, Fig. 1a</a:t>
            </a:r>
          </a:p>
        </p:txBody>
      </p:sp>
    </p:spTree>
    <p:extLst>
      <p:ext uri="{BB962C8B-B14F-4D97-AF65-F5344CB8AC3E}">
        <p14:creationId xmlns:p14="http://schemas.microsoft.com/office/powerpoint/2010/main" val="35490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Further On The Horizon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Add support for concurrent bundle access</a:t>
            </a:r>
          </a:p>
          <a:p>
            <a:pPr lvl="1"/>
            <a:r>
              <a:rPr lang="en-US" sz="6200" dirty="0"/>
              <a:t>Multiple processes accessing a database is well-known technology</a:t>
            </a:r>
          </a:p>
          <a:p>
            <a:pPr lvl="1"/>
            <a:r>
              <a:rPr lang="en-US" sz="6200" dirty="0"/>
              <a:t>Sharding datasets enables easier modifications to both structure and contents of datasets</a:t>
            </a:r>
          </a:p>
          <a:p>
            <a:pPr lvl="1"/>
            <a:r>
              <a:rPr lang="en-US" sz="6200" dirty="0"/>
              <a:t>However, MPI doesn’t support collective IO to multiple files</a:t>
            </a:r>
          </a:p>
          <a:p>
            <a:pPr lvl="2"/>
            <a:r>
              <a:rPr lang="en-US" sz="5400" dirty="0"/>
              <a:t>So, we may want to implement a multi-file collective IO library and provide it for developers</a:t>
            </a:r>
          </a:p>
          <a:p>
            <a:pPr marL="0" indent="0">
              <a:buNone/>
            </a:pP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30470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2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Native File Format Today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HDF5 was built and optimized for high-speed POSIX I/O</a:t>
            </a:r>
          </a:p>
          <a:p>
            <a:pPr lvl="1"/>
            <a:r>
              <a:rPr lang="en-US" sz="6200" b="1" dirty="0"/>
              <a:t>Self-describing, sequential data layout, in single file*</a:t>
            </a:r>
          </a:p>
          <a:p>
            <a:pPr lvl="1"/>
            <a:r>
              <a:rPr lang="en-US" sz="6200" b="1" dirty="0"/>
              <a:t>Many custom data structures</a:t>
            </a:r>
          </a:p>
          <a:p>
            <a:pPr lvl="2"/>
            <a:r>
              <a:rPr lang="en-US" sz="5800" b="1" dirty="0"/>
              <a:t>B-trees, heaps, etc.</a:t>
            </a:r>
          </a:p>
          <a:p>
            <a:pPr lvl="1"/>
            <a:r>
              <a:rPr lang="en-US" sz="6200" b="1" dirty="0"/>
              <a:t>Blocks of dataset elements: contiguous &amp; chunked layout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running parallel applications with MPI, we compensated quickly</a:t>
            </a:r>
          </a:p>
          <a:p>
            <a:pPr lvl="1"/>
            <a:r>
              <a:rPr lang="en-US" sz="6200" b="1" dirty="0"/>
              <a:t>Require applications to perform collective metadata modification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cloud computing with object storage arose,</a:t>
            </a:r>
          </a:p>
        </p:txBody>
      </p:sp>
    </p:spTree>
    <p:extLst>
      <p:ext uri="{BB962C8B-B14F-4D97-AF65-F5344CB8AC3E}">
        <p14:creationId xmlns:p14="http://schemas.microsoft.com/office/powerpoint/2010/main" val="19191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CCEB-FA78-A7CD-4EBD-6E806D81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B8C1E9-1165-B2E1-E119-60CDD514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Native File Format Today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1B3BBDF-088E-8198-12B4-95B71966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HDF5 was built and optimized for high-speed POSIX I/O</a:t>
            </a:r>
          </a:p>
          <a:p>
            <a:pPr lvl="1"/>
            <a:r>
              <a:rPr lang="en-US" sz="6200" b="1" dirty="0"/>
              <a:t>Self-describing, sequential data layout, in single file*</a:t>
            </a:r>
          </a:p>
          <a:p>
            <a:pPr lvl="1"/>
            <a:r>
              <a:rPr lang="en-US" sz="6200" b="1" dirty="0"/>
              <a:t>Many custom data structures</a:t>
            </a:r>
          </a:p>
          <a:p>
            <a:pPr lvl="2"/>
            <a:r>
              <a:rPr lang="en-US" sz="5800" b="1" dirty="0"/>
              <a:t>B-trees, heaps, etc.</a:t>
            </a:r>
          </a:p>
          <a:p>
            <a:pPr lvl="1"/>
            <a:r>
              <a:rPr lang="en-US" sz="6200" b="1" dirty="0"/>
              <a:t>Blocks of dataset elements: contiguous &amp; chunked layout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running parallel applications with MPI, we compensated quickly</a:t>
            </a:r>
          </a:p>
          <a:p>
            <a:pPr lvl="1"/>
            <a:r>
              <a:rPr lang="en-US" sz="6200" b="1" dirty="0"/>
              <a:t>Require applications to perform collective metadata modification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cloud computing with object storage arose, we avoided it for 10 years </a:t>
            </a:r>
            <a:r>
              <a:rPr lang="en-US" sz="6600" b="1" dirty="0">
                <a:solidFill>
                  <a:schemeClr val="tx2"/>
                </a:solidFill>
                <a:sym typeface="Wingdings" pitchFamily="2" charset="2"/>
              </a:rPr>
              <a:t></a:t>
            </a:r>
            <a:endParaRPr lang="en-US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5838-5B15-4295-A6AB-336C440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HDF5 Native File Format Today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4E44C6-E88C-4CDE-9E6A-035AA5A6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HDF5 was built and optimized for high-speed POSIX I/O</a:t>
            </a:r>
          </a:p>
          <a:p>
            <a:pPr lvl="1"/>
            <a:r>
              <a:rPr lang="en-US" sz="6200" b="1" dirty="0"/>
              <a:t>Self-describing, sequential data layout, in single file*</a:t>
            </a:r>
          </a:p>
          <a:p>
            <a:pPr lvl="1"/>
            <a:r>
              <a:rPr lang="en-US" sz="6200" b="1" dirty="0"/>
              <a:t>Many custom data structures</a:t>
            </a:r>
          </a:p>
          <a:p>
            <a:pPr lvl="2"/>
            <a:r>
              <a:rPr lang="en-US" sz="5800" b="1" dirty="0"/>
              <a:t>B-trees, heaps, etc.</a:t>
            </a:r>
          </a:p>
          <a:p>
            <a:pPr lvl="1"/>
            <a:r>
              <a:rPr lang="en-US" sz="6200" b="1" dirty="0"/>
              <a:t>Blocks of dataset elements: contiguous &amp; chunked layout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running parallel applications with MPI, we compensated quickly</a:t>
            </a:r>
          </a:p>
          <a:p>
            <a:pPr lvl="1"/>
            <a:r>
              <a:rPr lang="en-US" sz="6200" b="1" dirty="0"/>
              <a:t>Require applications to perform collective metadata modification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When cloud computing with object storage arose, we avoided it for 10 years</a:t>
            </a:r>
          </a:p>
          <a:p>
            <a:pPr lvl="1"/>
            <a:r>
              <a:rPr lang="en-US" sz="6200" b="1" dirty="0"/>
              <a:t>Then started finding ways to compensate</a:t>
            </a:r>
          </a:p>
          <a:p>
            <a:pPr lvl="2"/>
            <a:r>
              <a:rPr lang="en-US" sz="5800" b="1" dirty="0"/>
              <a:t>Highly Scalable Data Service (HSDS)</a:t>
            </a:r>
          </a:p>
          <a:p>
            <a:pPr lvl="3"/>
            <a:r>
              <a:rPr lang="en-US" sz="5400" b="1" dirty="0"/>
              <a:t>Cloud-hosted</a:t>
            </a:r>
          </a:p>
          <a:p>
            <a:pPr lvl="3"/>
            <a:r>
              <a:rPr lang="en-US" sz="5400" b="1" dirty="0"/>
              <a:t>JSON + dataset blocks</a:t>
            </a:r>
          </a:p>
          <a:p>
            <a:pPr lvl="3"/>
            <a:r>
              <a:rPr lang="en-US" sz="5400" b="1" dirty="0"/>
              <a:t>Requires server / service</a:t>
            </a:r>
          </a:p>
          <a:p>
            <a:pPr lvl="2"/>
            <a:r>
              <a:rPr lang="en-US" sz="5800" b="1" dirty="0"/>
              <a:t>“Cloud-optimized” HDF5 access with read-only S3 VFD</a:t>
            </a:r>
          </a:p>
          <a:p>
            <a:pPr lvl="3"/>
            <a:r>
              <a:rPr lang="en-US" sz="5400" b="1" dirty="0"/>
              <a:t>Uses native file format, stored as single object</a:t>
            </a:r>
          </a:p>
        </p:txBody>
      </p:sp>
    </p:spTree>
    <p:extLst>
      <p:ext uri="{BB962C8B-B14F-4D97-AF65-F5344CB8AC3E}">
        <p14:creationId xmlns:p14="http://schemas.microsoft.com/office/powerpoint/2010/main" val="6591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33858-A6F3-3C79-8F74-FB92F17C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EE8665-8DC1-AE9F-D507-45A9AB03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Zarr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BC49138-6EEA-71C4-DDC9-C926906C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sz="5800" b="1" dirty="0"/>
          </a:p>
          <a:p>
            <a:pPr lvl="1"/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396800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3EA94-945E-3B66-525D-73A6F1E7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5DB70-D016-DCC0-C61B-06836690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Zarr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15A5F87-6EE3-DD2C-6921-7E878036F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Chunked-First Dataset Storage</a:t>
            </a:r>
            <a:endParaRPr lang="en-US" sz="6200" b="1" dirty="0"/>
          </a:p>
          <a:p>
            <a:pPr lvl="1"/>
            <a:endParaRPr lang="en-US" sz="5800" b="1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Uses the Storage System to Index its Datasets</a:t>
            </a:r>
            <a:endParaRPr lang="en-US" sz="6200" b="1" dirty="0"/>
          </a:p>
          <a:p>
            <a:pPr lvl="1"/>
            <a:endParaRPr lang="en-US" sz="62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  <a:p>
            <a:pPr lvl="2"/>
            <a:endParaRPr lang="en-US" sz="5800" b="1" dirty="0"/>
          </a:p>
          <a:p>
            <a:pPr marL="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More Centralized Metadata</a:t>
            </a:r>
            <a:endParaRPr lang="en-US" sz="6200" b="1" dirty="0"/>
          </a:p>
          <a:p>
            <a:pPr lvl="1"/>
            <a:endParaRPr lang="en-US" sz="5800" b="1" dirty="0"/>
          </a:p>
          <a:p>
            <a:pPr lvl="2"/>
            <a:endParaRPr lang="en-US" sz="5800" b="1" dirty="0"/>
          </a:p>
          <a:p>
            <a:pPr lvl="2"/>
            <a:endParaRPr lang="en-US" sz="5800" b="1" dirty="0"/>
          </a:p>
          <a:p>
            <a:pPr lvl="1"/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273164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NVIDIA Sans">
      <a:majorFont>
        <a:latin typeface="NVIDIA Sans Medium"/>
        <a:ea typeface=""/>
        <a:cs typeface=""/>
      </a:majorFont>
      <a:minorFont>
        <a:latin typeface="NVIDIA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sz="4000" dirty="0" err="1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err="1" smtClean="0">
            <a:solidFill>
              <a:schemeClr val="bg1"/>
            </a:solidFill>
            <a:latin typeface="NVIDIA Sans" panose="020B0503020203020204" pitchFamily="34" charset="0"/>
            <a:cs typeface="NVIDIA Sans" panose="020B0503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VIDIA_Sans_Corp_Template_LIGHT_v2_NewKV.pptx" id="{2CB1BC51-CEBF-4125-BC6C-FB23D6874A8C}" vid="{0B679A5A-A7BB-445D-B89B-5017F7503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VIDIA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VIDIA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afe6d-7162-4df4-ae98-80745cab72d4" xsi:nil="true"/>
    <PublishingExpirationDate xmlns="http://schemas.microsoft.com/sharepoint/v3" xsi:nil="true"/>
    <PublishingStartDate xmlns="http://schemas.microsoft.com/sharepoint/v3" xsi:nil="true"/>
    <lcf76f155ced4ddcb4097134ff3c332f xmlns="2a5b1eea-32a8-4673-8d38-de3226caee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5EAE5F8329F47B840B6DEBAC2F43F" ma:contentTypeVersion="15" ma:contentTypeDescription="Create a new document." ma:contentTypeScope="" ma:versionID="39d09db77ad425bdbc3d080218c7c01e">
  <xsd:schema xmlns:xsd="http://www.w3.org/2001/XMLSchema" xmlns:xs="http://www.w3.org/2001/XMLSchema" xmlns:p="http://schemas.microsoft.com/office/2006/metadata/properties" xmlns:ns1="http://schemas.microsoft.com/sharepoint/v3" xmlns:ns2="2a5b1eea-32a8-4673-8d38-de3226caeee3" xmlns:ns3="f65afe6d-7162-4df4-ae98-80745cab72d4" targetNamespace="http://schemas.microsoft.com/office/2006/metadata/properties" ma:root="true" ma:fieldsID="262224961ea4106f8e7d0f360b05b90c" ns1:_="" ns2:_="" ns3:_="">
    <xsd:import namespace="http://schemas.microsoft.com/sharepoint/v3"/>
    <xsd:import namespace="2a5b1eea-32a8-4673-8d38-de3226caeee3"/>
    <xsd:import namespace="f65afe6d-7162-4df4-ae98-80745cab72d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b1eea-32a8-4673-8d38-de3226cae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04b2a00-2846-4002-b30b-85ebaf4c0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afe6d-7162-4df4-ae98-80745cab72d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4e2c1-4547-4ca0-9568-b573cd0c84c4}" ma:internalName="TaxCatchAll" ma:showField="CatchAllData" ma:web="f65afe6d-7162-4df4-ae98-80745cab72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4C7E1E-6C20-440E-941A-535F1A24C014}">
  <ds:schemaRefs>
    <ds:schemaRef ds:uri="f65afe6d-7162-4df4-ae98-80745cab72d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a5b1eea-32a8-4673-8d38-de3226caeee3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B8F5C1-CC17-4575-A1B9-9EB541A76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5b1eea-32a8-4673-8d38-de3226caeee3"/>
    <ds:schemaRef ds:uri="f65afe6d-7162-4df4-ae98-80745cab7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5AC8C1-8675-4762-89BF-D102E51271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Only</Template>
  <TotalTime>3556</TotalTime>
  <Words>2723</Words>
  <Application>Microsoft Macintosh PowerPoint</Application>
  <PresentationFormat>Custom</PresentationFormat>
  <Paragraphs>431</Paragraphs>
  <Slides>49</Slides>
  <Notes>42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NVIDIA Sans</vt:lpstr>
      <vt:lpstr>NVIDIA Sans Light</vt:lpstr>
      <vt:lpstr>NVIDIA Sans Medium</vt:lpstr>
      <vt:lpstr>Roboto Mono</vt:lpstr>
      <vt:lpstr>Times</vt:lpstr>
      <vt:lpstr>Trebuchet MS</vt:lpstr>
      <vt:lpstr>Wingdings</vt:lpstr>
      <vt:lpstr>Title Only</vt:lpstr>
      <vt:lpstr>Shiver me timbers!  - Sharded Storage for HDF5</vt:lpstr>
      <vt:lpstr>HDF5 Native File Format Today</vt:lpstr>
      <vt:lpstr>HDF5 Native File Format Today</vt:lpstr>
      <vt:lpstr>HDF5 Native File Format Today</vt:lpstr>
      <vt:lpstr>HDF5 Native File Format Today</vt:lpstr>
      <vt:lpstr>HDF5 Native File Format Today</vt:lpstr>
      <vt:lpstr>HDF5 Native File Format Today</vt:lpstr>
      <vt:lpstr>Zarr</vt:lpstr>
      <vt:lpstr>Zarr</vt:lpstr>
      <vt:lpstr>Zarr</vt:lpstr>
      <vt:lpstr>Zarr</vt:lpstr>
      <vt:lpstr>Zarr</vt:lpstr>
      <vt:lpstr>Compared to Zarr</vt:lpstr>
      <vt:lpstr>Compared to Zarr</vt:lpstr>
      <vt:lpstr>Compared to Zarr</vt:lpstr>
      <vt:lpstr>Compared to Zarr</vt:lpstr>
      <vt:lpstr>Compared to Zarr</vt:lpstr>
      <vt:lpstr>HDF5 - Rebasing for the Win</vt:lpstr>
      <vt:lpstr>HDF5 - Rebasing for the Win</vt:lpstr>
      <vt:lpstr>HDF5 - Rebasing for the Win</vt:lpstr>
      <vt:lpstr>HDF5 - Rebasing for the Win</vt:lpstr>
      <vt:lpstr>HDF5 - Rebasing for the Win</vt:lpstr>
      <vt:lpstr>Things to Keep</vt:lpstr>
      <vt:lpstr>Things to Leave Behind</vt:lpstr>
      <vt:lpstr>Things to Add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What will this look like?</vt:lpstr>
      <vt:lpstr>Impact</vt:lpstr>
      <vt:lpstr>Performance Justification1</vt:lpstr>
      <vt:lpstr>Further On The Horizon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Quincey Koziol</dc:creator>
  <cp:lastModifiedBy>Quincey Koziol</cp:lastModifiedBy>
  <cp:revision>76</cp:revision>
  <dcterms:created xsi:type="dcterms:W3CDTF">2024-08-05T03:04:34Z</dcterms:created>
  <dcterms:modified xsi:type="dcterms:W3CDTF">2025-05-27T11:54:37Z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0x010100A145EAE5F8329F47B840B6DEBAC2F43F</vt:lpwstr>
  </property>
  <property fmtid="{D5CDD505-2E9C-101B-9397-08002B2CF9AE}" pid="3" name="MediaServiceImageTags">
    <vt:lpwstr/>
  </property>
</Properties>
</file>