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8" r:id="rId3"/>
  </p:sldMasterIdLst>
  <p:notesMasterIdLst>
    <p:notesMasterId r:id="rId27"/>
  </p:notesMasterIdLst>
  <p:handoutMasterIdLst>
    <p:handoutMasterId r:id="rId28"/>
  </p:handoutMasterIdLst>
  <p:sldIdLst>
    <p:sldId id="282" r:id="rId4"/>
    <p:sldId id="284" r:id="rId5"/>
    <p:sldId id="295" r:id="rId6"/>
    <p:sldId id="301" r:id="rId7"/>
    <p:sldId id="297" r:id="rId8"/>
    <p:sldId id="285" r:id="rId9"/>
    <p:sldId id="298" r:id="rId10"/>
    <p:sldId id="286" r:id="rId11"/>
    <p:sldId id="299" r:id="rId12"/>
    <p:sldId id="288" r:id="rId13"/>
    <p:sldId id="300" r:id="rId14"/>
    <p:sldId id="306" r:id="rId15"/>
    <p:sldId id="308" r:id="rId16"/>
    <p:sldId id="311" r:id="rId17"/>
    <p:sldId id="309" r:id="rId18"/>
    <p:sldId id="310" r:id="rId19"/>
    <p:sldId id="294" r:id="rId20"/>
    <p:sldId id="303" r:id="rId21"/>
    <p:sldId id="266" r:id="rId22"/>
    <p:sldId id="302" r:id="rId23"/>
    <p:sldId id="307" r:id="rId24"/>
    <p:sldId id="304" r:id="rId25"/>
    <p:sldId id="289" r:id="rId26"/>
  </p:sldIdLst>
  <p:sldSz cx="12192000" cy="6858000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m, Radita Tapaning Hesti" initials="LRTH" lastIdx="1" clrIdx="0">
    <p:extLst>
      <p:ext uri="{19B8F6BF-5375-455C-9EA6-DF929625EA0E}">
        <p15:presenceInfo xmlns:p15="http://schemas.microsoft.com/office/powerpoint/2012/main" userId="Liem, Radita Tapaning Hest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966"/>
    <a:srgbClr val="DD2929"/>
    <a:srgbClr val="006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4" autoAdjust="0"/>
    <p:restoredTop sz="75406" autoAdjust="0"/>
  </p:normalViewPr>
  <p:slideViewPr>
    <p:cSldViewPr snapToGrid="0">
      <p:cViewPr varScale="1">
        <p:scale>
          <a:sx n="87" d="100"/>
          <a:sy n="87" d="100"/>
        </p:scale>
        <p:origin x="169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8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EF64A97-C988-48E6-B47E-E7A5F7103D5E}" type="datetimeFigureOut">
              <a:rPr lang="de-DE"/>
              <a:pPr>
                <a:defRPr/>
              </a:pPr>
              <a:t>30.05.2025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156032-9679-4ED1-AC19-A10C404C8A8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5741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4E919CE8-A384-4D19-8143-9E25B0498724}" type="datetimeFigureOut">
              <a:rPr lang="de-DE"/>
              <a:pPr>
                <a:defRPr/>
              </a:pPr>
              <a:t>30.05.2025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3B223F-CA68-4141-9B2C-C4BF89D8D46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210709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</p:spTree>
    <p:extLst>
      <p:ext uri="{BB962C8B-B14F-4D97-AF65-F5344CB8AC3E}">
        <p14:creationId xmlns:p14="http://schemas.microsoft.com/office/powerpoint/2010/main" val="798282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9003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163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7409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1457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1514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3963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420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38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Generation</a:t>
            </a:r>
            <a:r>
              <a:rPr lang="en-US" baseline="0" dirty="0" smtClean="0"/>
              <a:t> 132% faster!</a:t>
            </a:r>
          </a:p>
          <a:p>
            <a:r>
              <a:rPr lang="en-US" baseline="0" dirty="0" smtClean="0"/>
              <a:t>Training 193% faster!</a:t>
            </a:r>
          </a:p>
        </p:txBody>
      </p:sp>
    </p:spTree>
    <p:extLst>
      <p:ext uri="{BB962C8B-B14F-4D97-AF65-F5344CB8AC3E}">
        <p14:creationId xmlns:p14="http://schemas.microsoft.com/office/powerpoint/2010/main" val="2603378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59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57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dirty="0"/>
          </a:p>
        </p:txBody>
      </p:sp>
    </p:spTree>
    <p:extLst>
      <p:ext uri="{BB962C8B-B14F-4D97-AF65-F5344CB8AC3E}">
        <p14:creationId xmlns:p14="http://schemas.microsoft.com/office/powerpoint/2010/main" val="3739663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62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28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5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646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909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212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1/3 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2312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28800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-2341033" y="652464"/>
            <a:ext cx="2188633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/>
              <a:t>Logo in neuer Logosystematik einfügen: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Zum Anpassen der Fußzeile unt</a:t>
            </a:r>
            <a:r>
              <a:rPr lang="de-DE" sz="1000" dirty="0"/>
              <a:t>er Karteireiter Ansicht &gt; auf Folienmaster klicken. Links in der Übersicht auf die oberste Folie scrollen und dort in die Fußzeile klicken. Das Beispiellogo kann nun entfernt werden. </a:t>
            </a:r>
            <a:endParaRPr lang="de-DE" sz="10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Einfügen über Karteireiter Einfügen &gt; Grafik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Logo auswählen (PNG in RGB)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Skalieren: Doppelklick auf Logo &gt; </a:t>
            </a:r>
            <a:r>
              <a:rPr lang="de-DE" sz="1000" dirty="0"/>
              <a:t>unter Schriftgrad (rechts im Kopf) Höhe 2,26 cm  einstellen (</a:t>
            </a:r>
            <a:r>
              <a:rPr lang="de-DE" sz="1000" dirty="0">
                <a:latin typeface="+mn-lt"/>
              </a:rPr>
              <a:t>Breite variiert je nach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latin typeface="+mn-lt"/>
              </a:rPr>
              <a:t>     Schutzraum)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mit Schutzraum am rechten untern Rand platzieren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Masteransicht schließen. Das Logo ist nun auf allen  Inhalts-Folien getauscht.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Zum Tauschen der Logos in Titel- und Abschlussfolie die jeweilige Masterfolie links anklicken und dort ebenso verfahren. </a:t>
            </a:r>
            <a:endParaRPr lang="de-DE" sz="1000" dirty="0">
              <a:latin typeface="+mn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4000" y="2487600"/>
            <a:ext cx="1142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4000" y="2980800"/>
            <a:ext cx="11424000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83118" y="6227764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4670372" y="6197601"/>
            <a:ext cx="7137628" cy="457200"/>
            <a:chOff x="4695684" y="6213513"/>
            <a:chExt cx="7137628" cy="457200"/>
          </a:xfrm>
        </p:grpSpPr>
        <p:grpSp>
          <p:nvGrpSpPr>
            <p:cNvPr id="24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28" name="Grafik 14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Рисунок 2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057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384001" y="1152000"/>
            <a:ext cx="114257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2000" b="1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383118" y="1684800"/>
            <a:ext cx="11425767" cy="319405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9766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Aufzählung_ohne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384433" y="1136822"/>
            <a:ext cx="11424452" cy="374202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508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0" y="1152000"/>
            <a:ext cx="11424000" cy="25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/>
            </a:lvl1pPr>
            <a:lvl2pPr marL="216000" indent="180000">
              <a:buClr>
                <a:schemeClr val="tx2"/>
              </a:buClr>
              <a:defRPr sz="1800"/>
            </a:lvl2pPr>
            <a:lvl3pPr marL="432000" indent="180000">
              <a:buClr>
                <a:schemeClr val="tx2"/>
              </a:buClr>
              <a:buFont typeface="Symbol" panose="05050102010706020507" pitchFamily="18" charset="2"/>
              <a:buChar char="-"/>
              <a:defRPr sz="1600"/>
            </a:lvl3pPr>
            <a:lvl4pPr marL="648000" indent="18000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4pPr>
            <a:lvl5pPr marL="864000" indent="180000">
              <a:buClr>
                <a:schemeClr val="tx2"/>
              </a:buClr>
              <a:buFont typeface="Arial" panose="020B0604020202020204" pitchFamily="34" charset="0"/>
              <a:buChar char="-"/>
              <a:defRPr sz="160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383118" y="1684801"/>
            <a:ext cx="11425767" cy="3751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89937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_ohne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373449" y="1145060"/>
            <a:ext cx="11435436" cy="42910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9091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484" y="1684338"/>
            <a:ext cx="37084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384001" y="1152000"/>
            <a:ext cx="114257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2000" b="1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383118" y="1684800"/>
            <a:ext cx="7531100" cy="398595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9082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7" y="1152525"/>
            <a:ext cx="11430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3118" y="5359401"/>
            <a:ext cx="11412889" cy="4995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258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384001" y="1152000"/>
            <a:ext cx="114257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2000" b="1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Diagrammplatzhalter 8"/>
          <p:cNvSpPr>
            <a:spLocks noGrp="1"/>
          </p:cNvSpPr>
          <p:nvPr>
            <p:ph type="chart" sz="quarter" idx="13"/>
          </p:nvPr>
        </p:nvSpPr>
        <p:spPr>
          <a:xfrm>
            <a:off x="383118" y="1684800"/>
            <a:ext cx="11425767" cy="3632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noProof="0" smtClean="0"/>
              <a:t>Diagramm durch Klicken auf Symbol hinzufügen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437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zwei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6205184" y="3232379"/>
            <a:ext cx="5602816" cy="256504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3"/>
          </p:nvPr>
        </p:nvSpPr>
        <p:spPr>
          <a:xfrm>
            <a:off x="384000" y="3232379"/>
            <a:ext cx="5602816" cy="256504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384000" y="1025177"/>
            <a:ext cx="11424000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4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/>
          <p:cNvCxnSpPr/>
          <p:nvPr/>
        </p:nvCxnSpPr>
        <p:spPr>
          <a:xfrm>
            <a:off x="383118" y="6040438"/>
            <a:ext cx="114257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383118" y="2487613"/>
            <a:ext cx="11425767" cy="10795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3200" dirty="0" err="1" smtClean="0"/>
              <a:t>Thank</a:t>
            </a:r>
            <a:r>
              <a:rPr lang="de-DE" sz="3200" dirty="0" smtClean="0"/>
              <a:t> </a:t>
            </a:r>
            <a:r>
              <a:rPr lang="de-DE" sz="3200" dirty="0" err="1" smtClean="0"/>
              <a:t>you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your</a:t>
            </a:r>
            <a:r>
              <a:rPr lang="de-DE" sz="3200" dirty="0" smtClean="0"/>
              <a:t> </a:t>
            </a:r>
            <a:r>
              <a:rPr lang="de-DE" sz="3200" dirty="0" err="1" smtClean="0"/>
              <a:t>attention</a:t>
            </a:r>
            <a:r>
              <a:rPr lang="de-DE" sz="3200" dirty="0" smtClean="0"/>
              <a:t>!</a:t>
            </a:r>
            <a:endParaRPr lang="en-US" sz="3200" dirty="0"/>
          </a:p>
        </p:txBody>
      </p:sp>
      <p:sp>
        <p:nvSpPr>
          <p:cNvPr id="9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384001" y="3988800"/>
            <a:ext cx="11425767" cy="16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2"/>
          </p:nvPr>
        </p:nvSpPr>
        <p:spPr>
          <a:xfrm>
            <a:off x="383118" y="6227764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grpSp>
        <p:nvGrpSpPr>
          <p:cNvPr id="21" name="Группа 20"/>
          <p:cNvGrpSpPr/>
          <p:nvPr userDrawn="1"/>
        </p:nvGrpSpPr>
        <p:grpSpPr>
          <a:xfrm>
            <a:off x="4671257" y="6197601"/>
            <a:ext cx="7137628" cy="457200"/>
            <a:chOff x="4695684" y="6213513"/>
            <a:chExt cx="7137628" cy="457200"/>
          </a:xfrm>
        </p:grpSpPr>
        <p:grpSp>
          <p:nvGrpSpPr>
            <p:cNvPr id="22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26" name="Grafik 14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Рисунок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05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1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2344401" y="539750"/>
            <a:ext cx="218863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latin typeface="+mn-lt"/>
              </a:rPr>
              <a:t>Bild zuschneiden unter: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Format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Zuschneiden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 err="1">
                <a:latin typeface="+mn-lt"/>
              </a:rPr>
              <a:t>Zuschneidewerkzeug</a:t>
            </a:r>
            <a:r>
              <a:rPr lang="de-DE" sz="1000" dirty="0">
                <a:latin typeface="+mn-lt"/>
              </a:rPr>
              <a:t> horizontal bis zur ersten oder zweiten Linie ziehen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-2341033" y="652464"/>
            <a:ext cx="2188633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/>
              <a:t>Logo in neuer Logosystematik einfügen: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Zum Anpassen der Fußzeile unt</a:t>
            </a:r>
            <a:r>
              <a:rPr lang="de-DE" sz="1000" dirty="0"/>
              <a:t>er Karteireiter Ansicht &gt; auf Folienmaster klicken. Links in der Übersicht auf die oberste Folie scrollen und dort in die Fußzeile klicken. Das Beispiellogo kann nun entfernt werden. </a:t>
            </a:r>
            <a:endParaRPr lang="de-DE" sz="10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Einfügen über Karteireiter Einfügen &gt; Grafik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Logo auswählen (PNG in RGB)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Skalieren: Doppelklick auf Logo &gt; </a:t>
            </a:r>
            <a:r>
              <a:rPr lang="de-DE" sz="1000" dirty="0"/>
              <a:t>unter Schriftgrad (rechts im Kopf) Höhe 2,26 cm  einstellen (</a:t>
            </a:r>
            <a:r>
              <a:rPr lang="de-DE" sz="1000" dirty="0">
                <a:latin typeface="+mn-lt"/>
              </a:rPr>
              <a:t>Breite variiert je nach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latin typeface="+mn-lt"/>
              </a:rPr>
              <a:t>     Schutzraum)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mit Schutzraum am rechten untern Rand platzieren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Masteransicht schließen. Das Logo ist nun auf allen  Inhalts-Folien getauscht.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Zum Tauschen der Logos in Titel- und Abschlussfolie die jeweilige Masterfolie links anklicken und dort ebenso verfahren. </a:t>
            </a:r>
            <a:endParaRPr lang="de-DE" sz="1000" dirty="0">
              <a:latin typeface="+mn-lt"/>
            </a:endParaRPr>
          </a:p>
        </p:txBody>
      </p:sp>
      <p:pic>
        <p:nvPicPr>
          <p:cNvPr id="8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4000" y="2487600"/>
            <a:ext cx="1142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4000" y="2980800"/>
            <a:ext cx="11424000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83118" y="6227764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4670372" y="6197601"/>
            <a:ext cx="7137628" cy="457200"/>
            <a:chOff x="4695684" y="6213513"/>
            <a:chExt cx="7137628" cy="457200"/>
          </a:xfrm>
        </p:grpSpPr>
        <p:grpSp>
          <p:nvGrpSpPr>
            <p:cNvPr id="20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24" name="Grafik 14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Рисунок 2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3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2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2344401" y="539750"/>
            <a:ext cx="218863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latin typeface="+mn-lt"/>
              </a:rPr>
              <a:t>Bild zuschneiden unter: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Format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Zuschneiden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 err="1">
                <a:latin typeface="+mn-lt"/>
              </a:rPr>
              <a:t>Zuschneidewerkzeug</a:t>
            </a:r>
            <a:r>
              <a:rPr lang="de-DE" sz="1000" dirty="0">
                <a:latin typeface="+mn-lt"/>
              </a:rPr>
              <a:t> horizontal bis zur ersten oder zweiten Linie ziehen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-2341033" y="652464"/>
            <a:ext cx="2188633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/>
              <a:t>Logo in neuer Logosystematik einfügen: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Zum Anpassen der Fußzeile unt</a:t>
            </a:r>
            <a:r>
              <a:rPr lang="de-DE" sz="1000" dirty="0"/>
              <a:t>er Karteireiter Ansicht &gt; auf Folienmaster klicken. Links in der Übersicht auf die oberste Folie scrollen und dort in die Fußzeile klicken. Das Beispiellogo kann nun entfernt werden. </a:t>
            </a:r>
            <a:endParaRPr lang="de-DE" sz="10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Einfügen über Karteireiter Einfügen &gt; Grafik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Logo auswählen (PNG in RGB)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Skalieren: Doppelklick auf Logo &gt; </a:t>
            </a:r>
            <a:r>
              <a:rPr lang="de-DE" sz="1000" dirty="0"/>
              <a:t>unter Schriftgrad (rechts im Kopf) Höhe 2,26 cm  einstellen (</a:t>
            </a:r>
            <a:r>
              <a:rPr lang="de-DE" sz="1000" dirty="0">
                <a:latin typeface="+mn-lt"/>
              </a:rPr>
              <a:t>Breite variiert je nach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latin typeface="+mn-lt"/>
              </a:rPr>
              <a:t>     Schutzraum)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mit Schutzraum am rechten untern Rand platzieren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Masteransicht schließen. Das Logo ist nun auf allen  Inhalts-Folien getauscht.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Zum Tauschen der Logos in Titel- und Abschlussfolie die jeweilige Masterfolie links anklicken und dort ebenso verfahren. </a:t>
            </a:r>
            <a:endParaRPr lang="de-DE" sz="1000" dirty="0">
              <a:latin typeface="+mn-lt"/>
            </a:endParaRPr>
          </a:p>
        </p:txBody>
      </p:sp>
      <p:pic>
        <p:nvPicPr>
          <p:cNvPr id="6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84000" y="4737600"/>
            <a:ext cx="1142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4000" y="5230801"/>
            <a:ext cx="11424000" cy="8128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83118" y="6227764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4670372" y="6197601"/>
            <a:ext cx="7137628" cy="457200"/>
            <a:chOff x="4695684" y="6213513"/>
            <a:chExt cx="7137628" cy="457200"/>
          </a:xfrm>
        </p:grpSpPr>
        <p:grpSp>
          <p:nvGrpSpPr>
            <p:cNvPr id="17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29" name="Grafik 14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19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_2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2344401" y="539750"/>
            <a:ext cx="218863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latin typeface="+mn-lt"/>
              </a:rPr>
              <a:t>Bild zuschneiden unter: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Format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Zuschneiden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 err="1">
                <a:latin typeface="+mn-lt"/>
              </a:rPr>
              <a:t>Zuschneidewerkzeug</a:t>
            </a:r>
            <a:r>
              <a:rPr lang="de-DE" sz="1000" dirty="0">
                <a:latin typeface="+mn-lt"/>
              </a:rPr>
              <a:t> horizontal bis zur ersten oder zweiten Linie ziehen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-2341033" y="652464"/>
            <a:ext cx="2188633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/>
              <a:t>Logo in neuer Logosystematik einfügen: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Zum Anpassen der Fußzeile unt</a:t>
            </a:r>
            <a:r>
              <a:rPr lang="de-DE" sz="1000" dirty="0"/>
              <a:t>er Karteireiter Ansicht &gt; auf Folienmaster klicken. Links in der Übersicht auf die oberste Folie scrollen und dort in die Fußzeile klicken. Das Beispiellogo kann nun entfernt werden. </a:t>
            </a:r>
            <a:endParaRPr lang="de-DE" sz="10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Einfügen über Karteireiter Einfügen &gt; Grafik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Logo auswählen (PNG in RGB)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Skalieren: Doppelklick auf Logo &gt; </a:t>
            </a:r>
            <a:r>
              <a:rPr lang="de-DE" sz="1000" dirty="0"/>
              <a:t>unter Schriftgrad (rechts im Kopf) Höhe 2,26 cm  einstellen (</a:t>
            </a:r>
            <a:r>
              <a:rPr lang="de-DE" sz="1000" dirty="0">
                <a:latin typeface="+mn-lt"/>
              </a:rPr>
              <a:t>Breite variiert je nach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latin typeface="+mn-lt"/>
              </a:rPr>
              <a:t>     Schutzraum)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mit Schutzraum am rechten untern Rand platzieren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Masteransicht schließen. Das Logo ist nun auf allen  Inhalts-Folien getauscht.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Zum Tauschen der Logos in Titel- und Abschlussfolie die jeweilige Masterfolie links anklicken und dort ebenso verfahren. </a:t>
            </a:r>
            <a:endParaRPr lang="de-DE" sz="1000" dirty="0">
              <a:latin typeface="+mn-lt"/>
            </a:endParaRPr>
          </a:p>
        </p:txBody>
      </p:sp>
      <p:pic>
        <p:nvPicPr>
          <p:cNvPr id="6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84000" y="4737600"/>
            <a:ext cx="1142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4000" y="5230801"/>
            <a:ext cx="11424000" cy="8128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83118" y="6227764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4670372" y="6197601"/>
            <a:ext cx="7137628" cy="457200"/>
            <a:chOff x="4695684" y="6213513"/>
            <a:chExt cx="7137628" cy="457200"/>
          </a:xfrm>
        </p:grpSpPr>
        <p:grpSp>
          <p:nvGrpSpPr>
            <p:cNvPr id="20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24" name="Grafik 14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Рисунок 2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_2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2344401" y="539750"/>
            <a:ext cx="218863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latin typeface="+mn-lt"/>
              </a:rPr>
              <a:t>Bild zuschneiden unter: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Format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Zuschneiden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 err="1">
                <a:latin typeface="+mn-lt"/>
              </a:rPr>
              <a:t>Zuschneidewerkzeug</a:t>
            </a:r>
            <a:r>
              <a:rPr lang="de-DE" sz="1000" dirty="0">
                <a:latin typeface="+mn-lt"/>
              </a:rPr>
              <a:t> horizontal bis zur ersten oder zweiten Linie ziehen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-2341033" y="652464"/>
            <a:ext cx="2188633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/>
              <a:t>Logo in neuer Logosystematik einfügen: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Zum Anpassen der Fußzeile unt</a:t>
            </a:r>
            <a:r>
              <a:rPr lang="de-DE" sz="1000" dirty="0"/>
              <a:t>er Karteireiter Ansicht &gt; auf Folienmaster klicken. Links in der Übersicht auf die oberste Folie scrollen und dort in die Fußzeile klicken. Das Beispiellogo kann nun entfernt werden. </a:t>
            </a:r>
            <a:endParaRPr lang="de-DE" sz="10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Einfügen über Karteireiter Einfügen &gt; Grafik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Logo auswählen (PNG in RGB)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Skalieren: Doppelklick auf Logo &gt; </a:t>
            </a:r>
            <a:r>
              <a:rPr lang="de-DE" sz="1000" dirty="0"/>
              <a:t>unter Schriftgrad (rechts im Kopf) Höhe 2,26 cm  einstellen (</a:t>
            </a:r>
            <a:r>
              <a:rPr lang="de-DE" sz="1000" dirty="0">
                <a:latin typeface="+mn-lt"/>
              </a:rPr>
              <a:t>Breite variiert je nach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latin typeface="+mn-lt"/>
              </a:rPr>
              <a:t>     Schutzraum)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mit Schutzraum am rechten untern Rand platzieren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Masteransicht schließen. Das Logo ist nun auf allen  Inhalts-Folien getauscht.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Zum Tauschen der Logos in Titel- und Abschlussfolie die jeweilige Masterfolie links anklicken und dort ebenso verfahren. </a:t>
            </a:r>
            <a:endParaRPr lang="de-DE" sz="1000" dirty="0">
              <a:latin typeface="+mn-lt"/>
            </a:endParaRPr>
          </a:p>
        </p:txBody>
      </p:sp>
      <p:pic>
        <p:nvPicPr>
          <p:cNvPr id="6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" y="0"/>
            <a:ext cx="12187767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84000" y="4737600"/>
            <a:ext cx="1142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4000" y="5230801"/>
            <a:ext cx="11424000" cy="8128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83118" y="6227764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4670372" y="6197601"/>
            <a:ext cx="7137628" cy="457200"/>
            <a:chOff x="4695684" y="6213513"/>
            <a:chExt cx="7137628" cy="457200"/>
          </a:xfrm>
        </p:grpSpPr>
        <p:grpSp>
          <p:nvGrpSpPr>
            <p:cNvPr id="20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24" name="Grafik 14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Рисунок 2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19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_2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2344401" y="539750"/>
            <a:ext cx="218863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latin typeface="+mn-lt"/>
              </a:rPr>
              <a:t>Bild zuschneiden unter: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Format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Zuschneiden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 err="1">
                <a:latin typeface="+mn-lt"/>
              </a:rPr>
              <a:t>Zuschneidewerkzeug</a:t>
            </a:r>
            <a:r>
              <a:rPr lang="de-DE" sz="1000" dirty="0">
                <a:latin typeface="+mn-lt"/>
              </a:rPr>
              <a:t> horizontal bis zur ersten oder zweiten Linie ziehen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-2341033" y="652464"/>
            <a:ext cx="2188633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/>
              <a:t>Logo in neuer Logosystematik einfügen: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Zum Anpassen der Fußzeile unt</a:t>
            </a:r>
            <a:r>
              <a:rPr lang="de-DE" sz="1000" dirty="0"/>
              <a:t>er Karteireiter Ansicht &gt; auf Folienmaster klicken. Links in der Übersicht auf die oberste Folie scrollen und dort in die Fußzeile klicken. Das Beispiellogo kann nun entfernt werden. </a:t>
            </a:r>
            <a:endParaRPr lang="de-DE" sz="10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Einfügen über Karteireiter Einfügen &gt; Grafik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Logo auswählen (PNG in RGB)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Skalieren: Doppelklick auf Logo &gt; </a:t>
            </a:r>
            <a:r>
              <a:rPr lang="de-DE" sz="1000" dirty="0"/>
              <a:t>unter Schriftgrad (rechts im Kopf) Höhe 2,26 cm  einstellen (</a:t>
            </a:r>
            <a:r>
              <a:rPr lang="de-DE" sz="1000" dirty="0">
                <a:latin typeface="+mn-lt"/>
              </a:rPr>
              <a:t>Breite variiert je nach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latin typeface="+mn-lt"/>
              </a:rPr>
              <a:t>     Schutzraum)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mit Schutzraum am rechten untern Rand platzieren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Masteransicht schließen. Das Logo ist nun auf allen  Inhalts-Folien getauscht.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Zum Tauschen der Logos in Titel- und Abschlussfolie die jeweilige Masterfolie links anklicken und dort ebenso verfahren. </a:t>
            </a:r>
            <a:endParaRPr lang="de-DE" sz="1000" dirty="0">
              <a:latin typeface="+mn-lt"/>
            </a:endParaRPr>
          </a:p>
        </p:txBody>
      </p:sp>
      <p:pic>
        <p:nvPicPr>
          <p:cNvPr id="6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5"/>
          <a:stretch>
            <a:fillRect/>
          </a:stretch>
        </p:blipFill>
        <p:spPr bwMode="auto">
          <a:xfrm>
            <a:off x="0" y="1"/>
            <a:ext cx="12192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84000" y="4737600"/>
            <a:ext cx="1142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4000" y="5230801"/>
            <a:ext cx="11424000" cy="8128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83118" y="6227764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4670372" y="6197601"/>
            <a:ext cx="7137628" cy="457200"/>
            <a:chOff x="4695684" y="6213513"/>
            <a:chExt cx="7137628" cy="457200"/>
          </a:xfrm>
        </p:grpSpPr>
        <p:grpSp>
          <p:nvGrpSpPr>
            <p:cNvPr id="20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24" name="Grafik 14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Рисунок 2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66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_2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2344401" y="539750"/>
            <a:ext cx="218863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latin typeface="+mn-lt"/>
              </a:rPr>
              <a:t>Bild zuschneiden unter: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Format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Zuschneiden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 err="1">
                <a:latin typeface="+mn-lt"/>
              </a:rPr>
              <a:t>Zuschneidewerkzeug</a:t>
            </a:r>
            <a:r>
              <a:rPr lang="de-DE" sz="1000" dirty="0">
                <a:latin typeface="+mn-lt"/>
              </a:rPr>
              <a:t> horizontal bis zur ersten oder zweiten Linie ziehen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-2341033" y="652464"/>
            <a:ext cx="2188633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/>
              <a:t>Logo in neuer Logosystematik einfügen: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Zum Anpassen der Fußzeile unt</a:t>
            </a:r>
            <a:r>
              <a:rPr lang="de-DE" sz="1000" dirty="0"/>
              <a:t>er Karteireiter Ansicht &gt; auf Folienmaster klicken. Links in der Übersicht auf die oberste Folie scrollen und dort in die Fußzeile klicken. Das Beispiellogo kann nun entfernt werden. </a:t>
            </a:r>
            <a:endParaRPr lang="de-DE" sz="10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Einfügen über Karteireiter Einfügen &gt; Grafik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Logo auswählen (PNG in RGB)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Skalieren: Doppelklick auf Logo &gt; </a:t>
            </a:r>
            <a:r>
              <a:rPr lang="de-DE" sz="1000" dirty="0"/>
              <a:t>unter Schriftgrad (rechts im Kopf) Höhe 2,26 cm  einstellen (</a:t>
            </a:r>
            <a:r>
              <a:rPr lang="de-DE" sz="1000" dirty="0">
                <a:latin typeface="+mn-lt"/>
              </a:rPr>
              <a:t>Breite variiert je nach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latin typeface="+mn-lt"/>
              </a:rPr>
              <a:t>     Schutzraum)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mit Schutzraum am rechten untern Rand platzieren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Masteransicht schließen. Das Logo ist nun auf allen  Inhalts-Folien getauscht.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Zum Tauschen der Logos in Titel- und Abschlussfolie die jeweilige Masterfolie links anklicken und dort ebenso verfahren. </a:t>
            </a:r>
            <a:endParaRPr lang="de-DE" sz="1000" dirty="0">
              <a:latin typeface="+mn-lt"/>
            </a:endParaRPr>
          </a:p>
        </p:txBody>
      </p:sp>
      <p:pic>
        <p:nvPicPr>
          <p:cNvPr id="6" name="Grafik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21646" r="94" b="28499"/>
          <a:stretch/>
        </p:blipFill>
        <p:spPr bwMode="auto">
          <a:xfrm>
            <a:off x="0" y="1"/>
            <a:ext cx="12192000" cy="305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84000" y="3318997"/>
            <a:ext cx="1142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4000" y="3812198"/>
            <a:ext cx="11424000" cy="8128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83118" y="6227764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4670372" y="6197601"/>
            <a:ext cx="7137628" cy="457200"/>
            <a:chOff x="4695684" y="6213513"/>
            <a:chExt cx="7137628" cy="457200"/>
          </a:xfrm>
        </p:grpSpPr>
        <p:grpSp>
          <p:nvGrpSpPr>
            <p:cNvPr id="25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29" name="Grafik 14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Grafik 14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/>
        </p:nvCxnSpPr>
        <p:spPr>
          <a:xfrm>
            <a:off x="383118" y="6040438"/>
            <a:ext cx="114257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-2341033" y="652464"/>
            <a:ext cx="2188633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/>
              <a:t>Logo in neuer Logosystematik einfügen: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Zum Anpassen der Fußzeile unt</a:t>
            </a:r>
            <a:r>
              <a:rPr lang="de-DE" sz="1000" dirty="0"/>
              <a:t>er Karteireiter Ansicht &gt; auf Folienmaster klicken. Links in der Übersicht auf die oberste Folie scrollen und dort in die Fußzeile klicken. Das Beispiellogo kann nun entfernt werden. </a:t>
            </a:r>
            <a:endParaRPr lang="de-DE" sz="10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Einfügen über Karteireiter Einfügen &gt; Grafik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Logo auswählen (PNG in RGB)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Skalieren: Doppelklick auf Logo &gt; </a:t>
            </a:r>
            <a:r>
              <a:rPr lang="de-DE" sz="1000" dirty="0"/>
              <a:t>unter Schriftgrad (rechts im Kopf) Höhe 2,26 cm  einstellen (</a:t>
            </a:r>
            <a:r>
              <a:rPr lang="de-DE" sz="1000" dirty="0">
                <a:latin typeface="+mn-lt"/>
              </a:rPr>
              <a:t>Breite variiert je nach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latin typeface="+mn-lt"/>
              </a:rPr>
              <a:t>     Schutzraum)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mit Schutzraum am rechten untern Rand platzieren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Masteransicht schließen. Das Logo ist nun auf allen  Inhalts-Folien getauscht.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Zum Tauschen der Logos in Titel- und Abschlussfolie die jeweilige Masterfolie links anklicken und dort ebenso verfahren. </a:t>
            </a:r>
            <a:endParaRPr lang="de-DE" sz="1000" dirty="0">
              <a:latin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84000" y="2487600"/>
            <a:ext cx="1142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84000" y="2980800"/>
            <a:ext cx="11424000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83118" y="6227764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grpSp>
        <p:nvGrpSpPr>
          <p:cNvPr id="21" name="Группа 20"/>
          <p:cNvGrpSpPr/>
          <p:nvPr userDrawn="1"/>
        </p:nvGrpSpPr>
        <p:grpSpPr>
          <a:xfrm>
            <a:off x="4670372" y="6197601"/>
            <a:ext cx="7137628" cy="457200"/>
            <a:chOff x="4695684" y="6213513"/>
            <a:chExt cx="7137628" cy="457200"/>
          </a:xfrm>
        </p:grpSpPr>
        <p:grpSp>
          <p:nvGrpSpPr>
            <p:cNvPr id="22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26" name="Grafik 14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Рисунок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879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mittig, horizontale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/>
        </p:nvCxnSpPr>
        <p:spPr>
          <a:xfrm>
            <a:off x="383118" y="3036888"/>
            <a:ext cx="114257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-2341033" y="652464"/>
            <a:ext cx="2188633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/>
              <a:t>Logo in neuer Logosystematik einfügen: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Zum Anpassen der Fußzeile unt</a:t>
            </a:r>
            <a:r>
              <a:rPr lang="de-DE" sz="1000" dirty="0"/>
              <a:t>er Karteireiter Ansicht &gt; auf Folienmaster klicken. Links in der Übersicht auf die oberste Folie scrollen und dort in die Fußzeile klicken. Das Beispiellogo kann nun entfernt werden. </a:t>
            </a:r>
            <a:endParaRPr lang="de-DE" sz="10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Einfügen über Karteireiter Einfügen &gt; Grafik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Logo auswählen (PNG in RGB)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>
                <a:latin typeface="+mn-lt"/>
              </a:rPr>
              <a:t>Skalieren: Doppelklick auf Logo &gt; </a:t>
            </a:r>
            <a:r>
              <a:rPr lang="de-DE" sz="1000" dirty="0"/>
              <a:t>unter Schriftgrad (rechts im Kopf) Höhe 2,26 cm  einstellen (</a:t>
            </a:r>
            <a:r>
              <a:rPr lang="de-DE" sz="1000" dirty="0">
                <a:latin typeface="+mn-lt"/>
              </a:rPr>
              <a:t>Breite variiert je nach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latin typeface="+mn-lt"/>
              </a:rPr>
              <a:t>     Schutzraum)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mit Schutzraum am rechten untern Rand platzieren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Masteransicht schließen. Das Logo ist nun auf allen  Inhalts-Folien getauscht.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dirty="0"/>
              <a:t>Zum Tauschen der Logos in Titel- und Abschlussfolie die jeweilige Masterfolie links anklicken und dort ebenso verfahren. </a:t>
            </a:r>
            <a:endParaRPr lang="de-DE" sz="1000" dirty="0"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4000" y="2487600"/>
            <a:ext cx="1142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84000" y="3196800"/>
            <a:ext cx="11424000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83118" y="6227764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4670372" y="6197601"/>
            <a:ext cx="7137628" cy="457200"/>
            <a:chOff x="4695684" y="6213513"/>
            <a:chExt cx="7137628" cy="457200"/>
          </a:xfrm>
        </p:grpSpPr>
        <p:grpSp>
          <p:nvGrpSpPr>
            <p:cNvPr id="17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28" name="Grafik 14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Grafik 1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Рисунок 2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59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/>
        </p:nvSpPr>
        <p:spPr>
          <a:xfrm>
            <a:off x="671285" y="6227763"/>
            <a:ext cx="2887992" cy="63023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/>
              <a:t>Streamlining HDF5‘s AI Workloads Benchmarking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dirty="0" smtClean="0"/>
              <a:t>ESSA</a:t>
            </a:r>
            <a:r>
              <a:rPr lang="en-US" sz="900" b="0" baseline="0" dirty="0" smtClean="0"/>
              <a:t> 2025</a:t>
            </a:r>
            <a:endParaRPr lang="en-US" sz="900" b="0" dirty="0" smtClean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383118" y="814388"/>
            <a:ext cx="114257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383118" y="6040438"/>
            <a:ext cx="114257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Textfeld 6"/>
          <p:cNvSpPr txBox="1">
            <a:spLocks noChangeArrowheads="1"/>
          </p:cNvSpPr>
          <p:nvPr/>
        </p:nvSpPr>
        <p:spPr bwMode="auto">
          <a:xfrm>
            <a:off x="-2992967" y="5411788"/>
            <a:ext cx="270933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b="1" dirty="0" smtClean="0"/>
              <a:t>Fußzeile anpassen:</a:t>
            </a:r>
            <a:endParaRPr lang="de-DE" altLang="de-DE" sz="1000" dirty="0" smtClean="0"/>
          </a:p>
          <a:p>
            <a:pPr eaLnBrk="1" hangingPunct="1">
              <a:defRPr/>
            </a:pPr>
            <a:r>
              <a:rPr lang="de-DE" altLang="de-DE" sz="1000" dirty="0" smtClean="0"/>
              <a:t>Zum Anpassen der Fußzeile unter Karteireiter Ansicht &gt; auf Folienmaster klicken. Links in der Übersicht auf die oberste Folie scrollen und dort in die Fußzeile klicken. So wird der Text automatisch auf allen Seiten angepasst.</a:t>
            </a:r>
            <a:endParaRPr lang="de-DE" altLang="de-DE" sz="1000" b="1" dirty="0" smtClean="0"/>
          </a:p>
        </p:txBody>
      </p:sp>
      <p:sp>
        <p:nvSpPr>
          <p:cNvPr id="1031" name="Textfeld 14"/>
          <p:cNvSpPr txBox="1">
            <a:spLocks noChangeArrowheads="1"/>
          </p:cNvSpPr>
          <p:nvPr/>
        </p:nvSpPr>
        <p:spPr bwMode="auto">
          <a:xfrm>
            <a:off x="385233" y="6227764"/>
            <a:ext cx="97366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BC46BA26-481B-4659-A38D-B9DC969FDF22}" type="slidenum">
              <a:rPr lang="de-DE" altLang="de-DE" sz="900" smtClean="0">
                <a:solidFill>
                  <a:schemeClr val="tx2"/>
                </a:solidFill>
              </a:rPr>
              <a:pPr>
                <a:defRPr/>
              </a:pPr>
              <a:t>‹#›</a:t>
            </a:fld>
            <a:endParaRPr lang="de-DE" altLang="de-DE" sz="900" smtClean="0">
              <a:solidFill>
                <a:schemeClr val="tx2"/>
              </a:solidFill>
            </a:endParaRP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4671257" y="6165851"/>
            <a:ext cx="7137628" cy="457200"/>
            <a:chOff x="4695684" y="6213513"/>
            <a:chExt cx="7137628" cy="457200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5244325" y="6213513"/>
              <a:ext cx="6588987" cy="457200"/>
              <a:chOff x="5326668" y="6252200"/>
              <a:chExt cx="6586792" cy="457200"/>
            </a:xfrm>
          </p:grpSpPr>
          <p:pic>
            <p:nvPicPr>
              <p:cNvPr id="14" name="Grafik 14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5" t="33408" r="3172" b="20724"/>
              <a:stretch>
                <a:fillRect/>
              </a:stretch>
            </p:blipFill>
            <p:spPr bwMode="auto">
              <a:xfrm>
                <a:off x="8578185" y="6252200"/>
                <a:ext cx="3335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Grafik 14"/>
              <p:cNvPicPr>
                <a:picLocks noChangeAspect="1"/>
              </p:cNvPicPr>
              <p:nvPr userDrawn="1"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8439972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Grafik 14"/>
              <p:cNvPicPr>
                <a:picLocks noChangeAspect="1"/>
              </p:cNvPicPr>
              <p:nvPr userDrawn="1"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6696739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Grafik 14"/>
              <p:cNvPicPr>
                <a:picLocks noChangeAspect="1"/>
              </p:cNvPicPr>
              <p:nvPr userDrawn="1"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2" t="33408" r="42742" b="20724"/>
              <a:stretch/>
            </p:blipFill>
            <p:spPr bwMode="auto">
              <a:xfrm>
                <a:off x="5326668" y="6252200"/>
                <a:ext cx="78377" cy="450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" name="Рисунок 1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498" y="6265255"/>
              <a:ext cx="1703761" cy="37761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38" y="6257291"/>
              <a:ext cx="1341738" cy="36576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84" y="6271184"/>
              <a:ext cx="548641" cy="36576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32" r:id="rId7"/>
    <p:sldLayoutId id="2147483925" r:id="rId8"/>
    <p:sldLayoutId id="2147483926" r:id="rId9"/>
    <p:sldLayoutId id="2147483914" r:id="rId10"/>
    <p:sldLayoutId id="2147483915" r:id="rId11"/>
    <p:sldLayoutId id="2147483916" r:id="rId12"/>
    <p:sldLayoutId id="2147483917" r:id="rId13"/>
    <p:sldLayoutId id="2147483927" r:id="rId14"/>
    <p:sldLayoutId id="2147483928" r:id="rId15"/>
    <p:sldLayoutId id="2147483918" r:id="rId16"/>
    <p:sldLayoutId id="2147483930" r:id="rId17"/>
    <p:sldLayoutId id="214748392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15900" indent="-215900" algn="l" defTabSz="2159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tabLst>
          <a:tab pos="215900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1800" indent="-215900" algn="l" rtl="0" eaLnBrk="1" fontAlgn="base" hangingPunct="1">
        <a:spcBef>
          <a:spcPct val="0"/>
        </a:spcBef>
        <a:spcAft>
          <a:spcPct val="0"/>
        </a:spcAft>
        <a:buClr>
          <a:schemeClr val="tx2"/>
        </a:buClr>
        <a:buFont typeface="Symbol" panose="05050102010706020507" pitchFamily="18" charset="2"/>
        <a:buChar char="-"/>
        <a:tabLst>
          <a:tab pos="4318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7700" indent="-215900" algn="l" defTabSz="2159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tabLst>
          <a:tab pos="6477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3600" indent="-215900" algn="l" defTabSz="2159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-"/>
        <a:tabLst>
          <a:tab pos="8636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63600" indent="-215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tabLst>
          <a:tab pos="89535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djebarov@itc.rwth-aachen.d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flaticon.com/ru/free-icon/problem_324085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lio-benchmark.readthedocs.io/en/latest/overview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help.itc.rwth-aachen.de/service/rhr4fjjutttf/article/fbd107191cf14c4b8307f44f545cf68a/" TargetMode="External"/><Relationship Id="rId4" Type="http://schemas.openxmlformats.org/officeDocument/2006/relationships/hyperlink" Target="https://en.wikipedia.org/wiki/Thread_poo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3999" y="3318997"/>
            <a:ext cx="10116189" cy="1047520"/>
          </a:xfrm>
        </p:spPr>
        <p:txBody>
          <a:bodyPr/>
          <a:lstStyle/>
          <a:p>
            <a:r>
              <a:rPr lang="en-US" dirty="0"/>
              <a:t>Streamlining HDF5's AI Workloads Benchmarking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4000" y="3791032"/>
            <a:ext cx="11424000" cy="1951400"/>
          </a:xfrm>
        </p:spPr>
        <p:txBody>
          <a:bodyPr/>
          <a:lstStyle/>
          <a:p>
            <a:r>
              <a:rPr lang="en-US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Dlyaver</a:t>
            </a:r>
            <a:r>
              <a:rPr lang="en-US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Djebarov</a:t>
            </a:r>
            <a:r>
              <a:rPr lang="en-US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Radita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Liem</a:t>
            </a:r>
            <a:r>
              <a:rPr lang="en-US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Sarah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Neuwirth</a:t>
            </a:r>
            <a:r>
              <a:rPr lang="en-US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Jean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Bez</a:t>
            </a:r>
            <a:r>
              <a:rPr lang="en-US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Suren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Byna</a:t>
            </a:r>
            <a:r>
              <a:rPr lang="en-US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‡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Chair for High Performance Computing, IT Center, RWTH Aachen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</a:p>
          <a:p>
            <a:r>
              <a:rPr lang="en-US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Johannes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Gutenberg University Mainz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Lawrence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Berkeley National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</a:p>
          <a:p>
            <a:r>
              <a:rPr lang="en-US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‡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Ohio State University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HDF5 Read Operation Runtime Comparison</a:t>
            </a:r>
            <a:endParaRPr lang="en-US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623" y="1639611"/>
            <a:ext cx="7721378" cy="3720665"/>
          </a:xfrm>
          <a:prstGeom prst="rect">
            <a:avLst/>
          </a:prstGeom>
        </p:spPr>
      </p:pic>
      <p:sp>
        <p:nvSpPr>
          <p:cNvPr id="4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000" y="1682976"/>
            <a:ext cx="3620441" cy="3633933"/>
          </a:xfrm>
        </p:spPr>
        <p:txBody>
          <a:bodyPr/>
          <a:lstStyle/>
          <a:p>
            <a:r>
              <a:rPr lang="en-US" dirty="0" smtClean="0"/>
              <a:t>Comparing the DLIO </a:t>
            </a:r>
            <a:r>
              <a:rPr lang="en-US" dirty="0" err="1" smtClean="0"/>
              <a:t>PyTorch</a:t>
            </a:r>
            <a:r>
              <a:rPr lang="en-US" dirty="0" smtClean="0"/>
              <a:t> backend with our h5bench extension using identical configurations.</a:t>
            </a:r>
          </a:p>
          <a:p>
            <a:endParaRPr lang="en-US" dirty="0"/>
          </a:p>
          <a:p>
            <a:r>
              <a:rPr lang="en-US" dirty="0" smtClean="0"/>
              <a:t>One process</a:t>
            </a:r>
          </a:p>
          <a:p>
            <a:r>
              <a:rPr lang="en-US" dirty="0" smtClean="0"/>
              <a:t>8 training files</a:t>
            </a:r>
          </a:p>
          <a:p>
            <a:r>
              <a:rPr lang="en-US" dirty="0" smtClean="0"/>
              <a:t>4 samples per file</a:t>
            </a:r>
          </a:p>
          <a:p>
            <a:r>
              <a:rPr lang="en-US" dirty="0" err="1" smtClean="0"/>
              <a:t>BeeOND</a:t>
            </a:r>
            <a:r>
              <a:rPr lang="en-US" dirty="0" smtClean="0"/>
              <a:t> fs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Varying </a:t>
            </a:r>
            <a:r>
              <a:rPr lang="en-US" dirty="0"/>
              <a:t>I/O times while consistently maintaining an </a:t>
            </a:r>
            <a:r>
              <a:rPr lang="en-US" dirty="0" smtClean="0"/>
              <a:t>overall pattern </a:t>
            </a:r>
            <a:r>
              <a:rPr lang="en-US" dirty="0"/>
              <a:t>on </a:t>
            </a:r>
            <a:r>
              <a:rPr lang="en-US" dirty="0" smtClean="0"/>
              <a:t>average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479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Scaling Tests: </a:t>
            </a:r>
            <a:r>
              <a:rPr lang="en-US" sz="2800" dirty="0" err="1" smtClean="0"/>
              <a:t>Lustre</a:t>
            </a:r>
            <a:r>
              <a:rPr lang="en-US" sz="2800" dirty="0" smtClean="0"/>
              <a:t> vs </a:t>
            </a:r>
            <a:r>
              <a:rPr lang="en-US" sz="2800" dirty="0" err="1" smtClean="0"/>
              <a:t>BeeOND</a:t>
            </a:r>
            <a:endParaRPr lang="en-US" sz="280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000" y="1070523"/>
            <a:ext cx="11424000" cy="2688677"/>
          </a:xfrm>
        </p:spPr>
        <p:txBody>
          <a:bodyPr/>
          <a:lstStyle/>
          <a:p>
            <a:r>
              <a:rPr lang="en-US" dirty="0" smtClean="0"/>
              <a:t>We run h5bench extension with 1 to 32 nodes with 24 processes for each node in </a:t>
            </a:r>
            <a:r>
              <a:rPr lang="en-US" dirty="0" err="1" smtClean="0"/>
              <a:t>Lustre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BeeOND</a:t>
            </a:r>
            <a:r>
              <a:rPr lang="en-US" dirty="0" smtClean="0"/>
              <a:t> with </a:t>
            </a:r>
            <a:r>
              <a:rPr lang="en-US" dirty="0"/>
              <a:t>384 GB of data for training phase and </a:t>
            </a:r>
            <a:r>
              <a:rPr lang="en-US" dirty="0" smtClean="0"/>
              <a:t>96 GB </a:t>
            </a:r>
            <a:r>
              <a:rPr lang="en-US" dirty="0"/>
              <a:t>for evaluation phase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It reveals </a:t>
            </a:r>
            <a:r>
              <a:rPr lang="en-US" dirty="0"/>
              <a:t>that the </a:t>
            </a:r>
            <a:r>
              <a:rPr lang="en-US" dirty="0" err="1"/>
              <a:t>BeeOND</a:t>
            </a:r>
            <a:r>
              <a:rPr lang="en-US" dirty="0"/>
              <a:t> </a:t>
            </a:r>
            <a:r>
              <a:rPr lang="en-US" dirty="0" smtClean="0"/>
              <a:t>fs in </a:t>
            </a:r>
            <a:r>
              <a:rPr lang="en-US" dirty="0"/>
              <a:t>our </a:t>
            </a:r>
            <a:r>
              <a:rPr lang="en-US" dirty="0" smtClean="0"/>
              <a:t>cluster achieves </a:t>
            </a:r>
            <a:r>
              <a:rPr lang="en-US" dirty="0"/>
              <a:t>a higher read rate performance </a:t>
            </a:r>
            <a:r>
              <a:rPr lang="en-US" dirty="0" smtClean="0"/>
              <a:t>than </a:t>
            </a:r>
            <a:r>
              <a:rPr lang="en-US" dirty="0" err="1" smtClean="0"/>
              <a:t>Lustre</a:t>
            </a:r>
            <a:r>
              <a:rPr lang="en-US" dirty="0" smtClean="0"/>
              <a:t> fs.</a:t>
            </a:r>
            <a:endParaRPr lang="ru-RU" dirty="0" smtClean="0"/>
          </a:p>
          <a:p>
            <a:endParaRPr lang="ru-RU" dirty="0"/>
          </a:p>
          <a:p>
            <a:r>
              <a:rPr lang="en-US" dirty="0"/>
              <a:t>The reason: </a:t>
            </a:r>
            <a:r>
              <a:rPr lang="en-US" dirty="0" err="1"/>
              <a:t>BeeOND</a:t>
            </a:r>
            <a:r>
              <a:rPr lang="en-US" dirty="0"/>
              <a:t> uses SSDs on compute </a:t>
            </a:r>
            <a:r>
              <a:rPr lang="en-US" dirty="0" smtClean="0"/>
              <a:t>nodes</a:t>
            </a:r>
            <a:r>
              <a:rPr lang="ru-RU" dirty="0" smtClean="0"/>
              <a:t> </a:t>
            </a:r>
            <a:r>
              <a:rPr lang="ru-RU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it </a:t>
            </a:r>
            <a:r>
              <a:rPr lang="en-US" dirty="0" smtClean="0"/>
              <a:t>aligns </a:t>
            </a:r>
            <a:r>
              <a:rPr lang="en-US" dirty="0"/>
              <a:t>with our current finding that our </a:t>
            </a:r>
            <a:r>
              <a:rPr lang="en-US" dirty="0" err="1" smtClean="0"/>
              <a:t>BeeOND</a:t>
            </a:r>
            <a:r>
              <a:rPr lang="en-US" dirty="0" smtClean="0"/>
              <a:t> </a:t>
            </a:r>
            <a:r>
              <a:rPr lang="en-US" dirty="0"/>
              <a:t>setup is more suitable for ML </a:t>
            </a:r>
            <a:r>
              <a:rPr lang="en-US" dirty="0" smtClean="0"/>
              <a:t>workloads.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" y="3150368"/>
            <a:ext cx="5762625" cy="2876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75" y="3150368"/>
            <a:ext cx="576262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Scaling Tests</a:t>
            </a:r>
            <a:endParaRPr 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8" y="1615547"/>
            <a:ext cx="4429301" cy="2210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3826537"/>
            <a:ext cx="4429300" cy="2210989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092074" y="1085222"/>
            <a:ext cx="0" cy="46754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50" y="1614049"/>
            <a:ext cx="4432299" cy="221248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50" y="3826536"/>
            <a:ext cx="4429301" cy="221099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540566" y="99495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Lustre</a:t>
            </a:r>
            <a:endParaRPr lang="en-US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2676650" y="99495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BeeOND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4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Scaling Tests</a:t>
            </a:r>
            <a:endParaRPr 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8" y="1615547"/>
            <a:ext cx="4429301" cy="2210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3826537"/>
            <a:ext cx="4429300" cy="2210989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092074" y="1085222"/>
            <a:ext cx="0" cy="46754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76650" y="99495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BeeOND</a:t>
            </a:r>
            <a:endParaRPr lang="en-US" dirty="0" smtClean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936705" y="2013775"/>
            <a:ext cx="4351690" cy="2818391"/>
          </a:xfrm>
        </p:spPr>
        <p:txBody>
          <a:bodyPr/>
          <a:lstStyle/>
          <a:p>
            <a:r>
              <a:rPr lang="en-US" dirty="0" smtClean="0"/>
              <a:t>One node</a:t>
            </a:r>
          </a:p>
          <a:p>
            <a:endParaRPr lang="en-US" dirty="0"/>
          </a:p>
          <a:p>
            <a:r>
              <a:rPr lang="en-US" dirty="0"/>
              <a:t>The read rate per rank </a:t>
            </a:r>
            <a:r>
              <a:rPr lang="en-US" dirty="0" smtClean="0"/>
              <a:t>declines</a:t>
            </a:r>
          </a:p>
          <a:p>
            <a:endParaRPr lang="en-US" dirty="0" smtClean="0"/>
          </a:p>
          <a:p>
            <a:r>
              <a:rPr lang="en-US" dirty="0" smtClean="0"/>
              <a:t>Node becomes fully utilized</a:t>
            </a:r>
          </a:p>
          <a:p>
            <a:endParaRPr lang="en-US" dirty="0"/>
          </a:p>
          <a:p>
            <a:r>
              <a:rPr lang="en-US" dirty="0" smtClean="0"/>
              <a:t>Peak network bandwidth is reached</a:t>
            </a:r>
          </a:p>
          <a:p>
            <a:endParaRPr lang="en-US" dirty="0"/>
          </a:p>
          <a:p>
            <a:r>
              <a:rPr lang="en-US" dirty="0"/>
              <a:t>Observed </a:t>
            </a:r>
            <a:r>
              <a:rPr lang="en-US" dirty="0" smtClean="0"/>
              <a:t>fabric bandwidth degradation </a:t>
            </a:r>
            <a:r>
              <a:rPr lang="en-US" dirty="0" smtClean="0">
                <a:sym typeface="Wingdings" panose="05000000000000000000" pitchFamily="2" charset="2"/>
              </a:rPr>
              <a:t> small measurement intervals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118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Scaling Tests</a:t>
            </a:r>
            <a:endParaRPr 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8" y="1615547"/>
            <a:ext cx="4429301" cy="2210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3826537"/>
            <a:ext cx="4429300" cy="2210989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092074" y="1085222"/>
            <a:ext cx="0" cy="46754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50" y="1614049"/>
            <a:ext cx="4432299" cy="221248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50" y="3826536"/>
            <a:ext cx="4429301" cy="221099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540566" y="99495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Lustre</a:t>
            </a:r>
            <a:endParaRPr lang="en-US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2676650" y="99495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BeeOND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00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Scaling Tests</a:t>
            </a:r>
            <a:endParaRPr lang="en-US" sz="28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092074" y="1085222"/>
            <a:ext cx="0" cy="46754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50" y="1614049"/>
            <a:ext cx="4432299" cy="221248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50" y="3826536"/>
            <a:ext cx="4429301" cy="221099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540566" y="99495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Lustre</a:t>
            </a:r>
            <a:endParaRPr lang="en-US" dirty="0" smtClean="0"/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1093609" y="2286415"/>
            <a:ext cx="4351690" cy="2273111"/>
          </a:xfrm>
          <a:prstGeom prst="rect">
            <a:avLst/>
          </a:prstGeom>
        </p:spPr>
        <p:txBody>
          <a:bodyPr lIns="0" tIns="0" rIns="0" bIns="0"/>
          <a:lstStyle>
            <a:lvl1pPr marL="215900" indent="-2159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15900" algn="l"/>
              </a:tabLs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800" indent="-215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18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7700" indent="-2159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6477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indent="-2159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tabLst>
                <a:tab pos="8636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3600" indent="-215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Multiple nodes</a:t>
            </a:r>
            <a:endParaRPr lang="ru-RU" dirty="0" smtClean="0"/>
          </a:p>
          <a:p>
            <a:endParaRPr lang="ru-RU" dirty="0"/>
          </a:p>
          <a:p>
            <a:r>
              <a:rPr lang="en-US" dirty="0"/>
              <a:t>Workload scales as the number of processes </a:t>
            </a:r>
            <a:r>
              <a:rPr lang="en-US" dirty="0" smtClean="0"/>
              <a:t>increases</a:t>
            </a:r>
          </a:p>
          <a:p>
            <a:endParaRPr lang="en-US" dirty="0"/>
          </a:p>
          <a:p>
            <a:r>
              <a:rPr lang="en-US" dirty="0" smtClean="0"/>
              <a:t>Jump between 96 and 192 processes</a:t>
            </a:r>
          </a:p>
          <a:p>
            <a:endParaRPr lang="en-US" dirty="0"/>
          </a:p>
          <a:p>
            <a:r>
              <a:rPr lang="en-US" dirty="0" smtClean="0"/>
              <a:t>Node and network effects?</a:t>
            </a:r>
          </a:p>
        </p:txBody>
      </p:sp>
    </p:spTree>
    <p:extLst>
      <p:ext uri="{BB962C8B-B14F-4D97-AF65-F5344CB8AC3E}">
        <p14:creationId xmlns:p14="http://schemas.microsoft.com/office/powerpoint/2010/main" val="29623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Scaling Tests</a:t>
            </a:r>
            <a:endParaRPr 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8" y="1615547"/>
            <a:ext cx="4429301" cy="2210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3826537"/>
            <a:ext cx="4429300" cy="2210989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092074" y="1085222"/>
            <a:ext cx="0" cy="46754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50" y="1614049"/>
            <a:ext cx="4432299" cy="221248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50" y="3826536"/>
            <a:ext cx="4429301" cy="221099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540566" y="99495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Lustre</a:t>
            </a:r>
            <a:endParaRPr lang="en-US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2676650" y="99495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BeeOND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63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Conclusion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000" y="1284987"/>
            <a:ext cx="11424000" cy="4167545"/>
          </a:xfrm>
        </p:spPr>
        <p:txBody>
          <a:bodyPr/>
          <a:lstStyle/>
          <a:p>
            <a:r>
              <a:rPr lang="en-US" dirty="0"/>
              <a:t>Our h5bench extension successfully mimics HDF5 call patterns from real </a:t>
            </a:r>
            <a:r>
              <a:rPr lang="en-US" dirty="0" smtClean="0"/>
              <a:t>AI</a:t>
            </a:r>
            <a:r>
              <a:rPr lang="ru-RU" dirty="0" smtClean="0"/>
              <a:t> </a:t>
            </a:r>
            <a:r>
              <a:rPr lang="en-US" dirty="0" smtClean="0"/>
              <a:t>workloads</a:t>
            </a:r>
            <a:r>
              <a:rPr lang="ru-RU" dirty="0" smtClean="0"/>
              <a:t> </a:t>
            </a:r>
            <a:r>
              <a:rPr lang="en-US" dirty="0"/>
              <a:t>in DLIO</a:t>
            </a:r>
            <a:r>
              <a:rPr lang="ru-RU" dirty="0" smtClean="0"/>
              <a:t>.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Striping the Python environment confirmed that underlying HDF5 calls remain consistent, underscoring the need to isolate I/O from ML library </a:t>
            </a:r>
            <a:r>
              <a:rPr lang="en-US" dirty="0" smtClean="0"/>
              <a:t>effects.</a:t>
            </a:r>
          </a:p>
          <a:p>
            <a:endParaRPr lang="en-US" dirty="0"/>
          </a:p>
          <a:p>
            <a:r>
              <a:rPr lang="en-US" dirty="0"/>
              <a:t>Scaling tests demonstrate that the extended benchmark behaves as expected for both AI and traditional HPC workloads</a:t>
            </a:r>
            <a:r>
              <a:rPr lang="en-US" dirty="0" smtClean="0"/>
              <a:t>.</a:t>
            </a:r>
            <a:endParaRPr lang="ru-RU" dirty="0" smtClean="0"/>
          </a:p>
          <a:p>
            <a:endParaRPr lang="ru-RU" dirty="0"/>
          </a:p>
          <a:p>
            <a:r>
              <a:rPr lang="en-US" dirty="0"/>
              <a:t>Planned to be integrated into h5bench v1.6 </a:t>
            </a:r>
            <a:r>
              <a:rPr lang="en-US" dirty="0" smtClean="0"/>
              <a:t>soon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en-US" dirty="0"/>
              <a:t>Eliminates the need to install ML libraries dependencies for a HDF5 focused performance tuning</a:t>
            </a:r>
            <a:r>
              <a:rPr lang="en-US" dirty="0" smtClean="0"/>
              <a:t>. </a:t>
            </a:r>
            <a:endParaRPr lang="en-US" dirty="0"/>
          </a:p>
          <a:p>
            <a:pPr marL="0" indent="0">
              <a:buNone/>
            </a:pPr>
            <a:endParaRPr lang="tr-TR" dirty="0" smtClean="0"/>
          </a:p>
          <a:p>
            <a:r>
              <a:rPr lang="en-US" dirty="0"/>
              <a:t>Supports researchers </a:t>
            </a:r>
            <a:r>
              <a:rPr lang="en-US" dirty="0" smtClean="0"/>
              <a:t>in </a:t>
            </a:r>
            <a:r>
              <a:rPr lang="en-US" dirty="0"/>
              <a:t>evaluating system performance in AI </a:t>
            </a:r>
            <a:r>
              <a:rPr lang="en-US" dirty="0" smtClean="0"/>
              <a:t>contexts</a:t>
            </a:r>
            <a:r>
              <a:rPr lang="tr-TR" dirty="0" smtClean="0"/>
              <a:t>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Helps </a:t>
            </a:r>
            <a:r>
              <a:rPr lang="en-US" dirty="0" err="1" smtClean="0"/>
              <a:t>sysadmins</a:t>
            </a:r>
            <a:r>
              <a:rPr lang="en-US" dirty="0" smtClean="0"/>
              <a:t> to </a:t>
            </a:r>
            <a:r>
              <a:rPr lang="en-US" dirty="0"/>
              <a:t>focus on tuning HDF5 for AI </a:t>
            </a:r>
            <a:r>
              <a:rPr lang="en-US" dirty="0" smtClean="0"/>
              <a:t>workloads.</a:t>
            </a:r>
          </a:p>
        </p:txBody>
      </p:sp>
    </p:spTree>
    <p:extLst>
      <p:ext uri="{BB962C8B-B14F-4D97-AF65-F5344CB8AC3E}">
        <p14:creationId xmlns:p14="http://schemas.microsoft.com/office/powerpoint/2010/main" val="27976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Future Work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000" y="1555922"/>
            <a:ext cx="10969367" cy="3742028"/>
          </a:xfrm>
        </p:spPr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aim to analyze the impact of network and data </a:t>
            </a:r>
            <a:r>
              <a:rPr lang="en-US" dirty="0" smtClean="0"/>
              <a:t>transfer </a:t>
            </a:r>
            <a:r>
              <a:rPr lang="en-US" dirty="0"/>
              <a:t>s</a:t>
            </a:r>
            <a:r>
              <a:rPr lang="en-US" dirty="0" smtClean="0"/>
              <a:t>trategies </a:t>
            </a:r>
            <a:r>
              <a:rPr lang="en-US" dirty="0"/>
              <a:t>in various ML libraries</a:t>
            </a:r>
            <a:r>
              <a:rPr lang="en-US" dirty="0" smtClean="0"/>
              <a:t>.</a:t>
            </a:r>
            <a:endParaRPr lang="ru-RU" dirty="0" smtClean="0"/>
          </a:p>
          <a:p>
            <a:endParaRPr lang="tr-TR" dirty="0" smtClean="0"/>
          </a:p>
          <a:p>
            <a:endParaRPr lang="ru-RU" dirty="0"/>
          </a:p>
          <a:p>
            <a:r>
              <a:rPr lang="en-US" dirty="0"/>
              <a:t>We </a:t>
            </a:r>
            <a:r>
              <a:rPr lang="tr-TR" dirty="0" smtClean="0"/>
              <a:t>plan</a:t>
            </a:r>
            <a:r>
              <a:rPr lang="en-US" dirty="0" smtClean="0"/>
              <a:t> </a:t>
            </a:r>
            <a:r>
              <a:rPr lang="en-US" dirty="0"/>
              <a:t>to deepen our understanding of I/O impact </a:t>
            </a:r>
            <a:r>
              <a:rPr lang="en-US" dirty="0" smtClean="0"/>
              <a:t>of various file formats </a:t>
            </a:r>
            <a:r>
              <a:rPr lang="en-US" dirty="0"/>
              <a:t>like </a:t>
            </a:r>
            <a:r>
              <a:rPr lang="en-US" dirty="0" err="1" smtClean="0"/>
              <a:t>TFRecord</a:t>
            </a:r>
            <a:r>
              <a:rPr lang="en-US" dirty="0" smtClean="0"/>
              <a:t> and </a:t>
            </a:r>
            <a:r>
              <a:rPr lang="en-US" dirty="0" err="1"/>
              <a:t>npz</a:t>
            </a:r>
            <a:r>
              <a:rPr lang="en-US" dirty="0"/>
              <a:t>, </a:t>
            </a:r>
            <a:r>
              <a:rPr lang="en-US" dirty="0" smtClean="0"/>
              <a:t>compared to the traditional </a:t>
            </a:r>
            <a:r>
              <a:rPr lang="en-US" dirty="0"/>
              <a:t>HPC </a:t>
            </a:r>
            <a:r>
              <a:rPr lang="en-US" dirty="0" smtClean="0"/>
              <a:t>file formats and I/O strategies</a:t>
            </a:r>
            <a:r>
              <a:rPr lang="ru-RU" dirty="0" smtClean="0"/>
              <a:t>.</a:t>
            </a:r>
            <a:endParaRPr lang="en-US" dirty="0"/>
          </a:p>
          <a:p>
            <a:endParaRPr lang="tr-TR" dirty="0" smtClean="0"/>
          </a:p>
          <a:p>
            <a:endParaRPr lang="tr-TR" dirty="0" smtClean="0"/>
          </a:p>
          <a:p>
            <a:r>
              <a:rPr lang="en-US" dirty="0" smtClean="0"/>
              <a:t>Additionally, </a:t>
            </a:r>
            <a:r>
              <a:rPr lang="en-US" dirty="0"/>
              <a:t>we want to </a:t>
            </a:r>
            <a:r>
              <a:rPr lang="en-US" dirty="0" smtClean="0"/>
              <a:t>integrate checkpoint write operations in HDF5, which may become relevant for future AI applications</a:t>
            </a:r>
            <a:r>
              <a:rPr lang="ru-RU" dirty="0" smtClean="0"/>
              <a:t>.</a:t>
            </a:r>
            <a:endParaRPr lang="tr-TR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Including </a:t>
            </a:r>
            <a:r>
              <a:rPr lang="en-US" dirty="0"/>
              <a:t>workloads from </a:t>
            </a:r>
            <a:r>
              <a:rPr lang="en-US" dirty="0" smtClean="0"/>
              <a:t>variety of </a:t>
            </a:r>
            <a:r>
              <a:rPr lang="en-US" dirty="0"/>
              <a:t>applications beyond DLIO will </a:t>
            </a:r>
            <a:r>
              <a:rPr lang="en-US" dirty="0" smtClean="0"/>
              <a:t>provide deeper </a:t>
            </a:r>
            <a:r>
              <a:rPr lang="en-US" dirty="0"/>
              <a:t>insights into system performance across a broader range of AI and HPC </a:t>
            </a:r>
            <a:r>
              <a:rPr lang="en-US" dirty="0" smtClean="0"/>
              <a:t>workloads.</a:t>
            </a:r>
          </a:p>
        </p:txBody>
      </p:sp>
    </p:spTree>
    <p:extLst>
      <p:ext uri="{BB962C8B-B14F-4D97-AF65-F5344CB8AC3E}">
        <p14:creationId xmlns:p14="http://schemas.microsoft.com/office/powerpoint/2010/main" val="40184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4000" y="2286000"/>
            <a:ext cx="11424000" cy="741600"/>
          </a:xfrm>
        </p:spPr>
        <p:txBody>
          <a:bodyPr/>
          <a:lstStyle/>
          <a:p>
            <a:r>
              <a:rPr lang="en-US" sz="4000" dirty="0" smtClean="0"/>
              <a:t>Thank you! 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4000" y="3196800"/>
            <a:ext cx="8588726" cy="1312138"/>
          </a:xfrm>
        </p:spPr>
        <p:txBody>
          <a:bodyPr/>
          <a:lstStyle/>
          <a:p>
            <a:r>
              <a:rPr lang="en-US" dirty="0" smtClean="0"/>
              <a:t>If you have any question: </a:t>
            </a:r>
            <a:r>
              <a:rPr lang="en-US" b="1" dirty="0" err="1" smtClean="0"/>
              <a:t>Dlyaver</a:t>
            </a:r>
            <a:r>
              <a:rPr lang="en-US" b="1" dirty="0" smtClean="0"/>
              <a:t> </a:t>
            </a:r>
            <a:r>
              <a:rPr lang="en-US" b="1" dirty="0" err="1" smtClean="0"/>
              <a:t>Djebarov</a:t>
            </a:r>
            <a:r>
              <a:rPr lang="en-US" dirty="0" smtClean="0"/>
              <a:t> (</a:t>
            </a:r>
            <a:r>
              <a:rPr lang="en-US" dirty="0" smtClean="0">
                <a:hlinkClick r:id="rId3"/>
              </a:rPr>
              <a:t>djebarov@itc.rwth-aachen.de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…or read my bachelor thesis </a:t>
            </a:r>
          </a:p>
          <a:p>
            <a:r>
              <a:rPr lang="en-US" dirty="0"/>
              <a:t>DOI: https://doi.org/10.18154/RWTH-2024-10149</a:t>
            </a:r>
            <a:endParaRPr lang="en-US" u="sng" dirty="0" smtClean="0"/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4170455" y="5704801"/>
            <a:ext cx="4802271" cy="2430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2159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None/>
              <a:tabLst>
                <a:tab pos="215900" algn="l"/>
              </a:tabLs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None/>
              <a:tabLst>
                <a:tab pos="431800" algn="l"/>
              </a:tabLs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None/>
              <a:tabLst>
                <a:tab pos="6477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tabLst>
                <a:tab pos="8636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None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GutHub</a:t>
            </a:r>
            <a:r>
              <a:rPr lang="en-US" sz="1800" dirty="0" smtClean="0"/>
              <a:t> </a:t>
            </a:r>
            <a:r>
              <a:rPr lang="en-US" sz="1800" dirty="0"/>
              <a:t>pull request to the h5bench </a:t>
            </a:r>
            <a:r>
              <a:rPr lang="en-US" sz="1800" dirty="0" smtClean="0"/>
              <a:t>repository: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26" y="3196800"/>
            <a:ext cx="2835274" cy="28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Motivations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13376" y="2674636"/>
            <a:ext cx="4369103" cy="705679"/>
            <a:chOff x="811898" y="1044238"/>
            <a:chExt cx="4369103" cy="705679"/>
          </a:xfrm>
        </p:grpSpPr>
        <p:pic>
          <p:nvPicPr>
            <p:cNvPr id="1026" name="Picture 2" descr="Variety Icons - Free SVG &amp; PNG Variety Images - Noun Proje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98" y="1044238"/>
              <a:ext cx="705679" cy="705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828801" y="1199712"/>
              <a:ext cx="3352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Limited number of benchmarks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730279" y="3606829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Problem: </a:t>
            </a:r>
            <a:r>
              <a:rPr lang="en-US" dirty="0"/>
              <a:t>Setting up the correct environment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30279" y="2053391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Increased requirements for I/O systems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30279" y="1279185"/>
            <a:ext cx="516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Rapid adoption of AI in science and everyday life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730279" y="4381035"/>
            <a:ext cx="785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Proposal:</a:t>
            </a:r>
            <a:r>
              <a:rPr lang="en-US" dirty="0" smtClean="0"/>
              <a:t> Extension </a:t>
            </a:r>
            <a:r>
              <a:rPr lang="en-US" dirty="0"/>
              <a:t>of the existing h5bench benchmark with AI </a:t>
            </a:r>
            <a:r>
              <a:rPr lang="en-US" dirty="0" smtClean="0"/>
              <a:t>workloads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730279" y="5155241"/>
            <a:ext cx="628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Preserving the context of traditional and ML HPC </a:t>
            </a:r>
            <a:r>
              <a:rPr lang="en-US" dirty="0" smtClean="0"/>
              <a:t>workloads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1" y="1113062"/>
            <a:ext cx="708181" cy="708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4" y="1937223"/>
            <a:ext cx="711733" cy="711733"/>
          </a:xfrm>
          <a:prstGeom prst="rect">
            <a:avLst/>
          </a:prstGeom>
        </p:spPr>
      </p:pic>
      <p:pic>
        <p:nvPicPr>
          <p:cNvPr id="8" name="Picture 2" descr="Проблема ">
            <a:hlinkClick r:id="rId6" tooltip="Проблема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5" y="344436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1" y="4192092"/>
            <a:ext cx="711975" cy="71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7" y="5046430"/>
            <a:ext cx="711975" cy="7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Sources</a:t>
            </a:r>
            <a:endParaRPr lang="en-US" sz="280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95100" y="1178473"/>
            <a:ext cx="11512900" cy="454499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[1] - </a:t>
            </a:r>
            <a:r>
              <a:rPr lang="en-US" dirty="0"/>
              <a:t>Bez, Jean Luca, et al. "h5bench: A unified benchmark suite for evaluating HDF5 I/O performance on pre‐</a:t>
            </a:r>
            <a:r>
              <a:rPr lang="en-US" dirty="0" err="1"/>
              <a:t>exascale</a:t>
            </a:r>
            <a:r>
              <a:rPr lang="en-US" dirty="0"/>
              <a:t> platforms." </a:t>
            </a:r>
            <a:r>
              <a:rPr lang="en-US" i="1" dirty="0"/>
              <a:t>Concurrency and Computation: Practice and Experience</a:t>
            </a:r>
            <a:r>
              <a:rPr lang="en-US" dirty="0"/>
              <a:t> 36.16 (2024): e8046.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[2] </a:t>
            </a:r>
            <a:r>
              <a:rPr lang="en-US" dirty="0"/>
              <a:t>-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dlio-benchmark.readthedocs.io/en/latest/overview.html</a:t>
            </a:r>
            <a:r>
              <a:rPr lang="en-US" dirty="0" smtClean="0"/>
              <a:t>, visited on 26.5.2025</a:t>
            </a:r>
          </a:p>
          <a:p>
            <a:pPr marL="0" indent="0">
              <a:buNone/>
            </a:pPr>
            <a:r>
              <a:rPr lang="en-US" dirty="0"/>
              <a:t>[3] -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en.wikipedia.org/wiki/Thread_pool</a:t>
            </a:r>
            <a:r>
              <a:rPr lang="en-US" dirty="0" smtClean="0"/>
              <a:t>, visited on 26.5.2025</a:t>
            </a:r>
          </a:p>
          <a:p>
            <a:pPr marL="0" indent="0">
              <a:buNone/>
            </a:pPr>
            <a:r>
              <a:rPr lang="en-US" dirty="0" smtClean="0"/>
              <a:t>[4] </a:t>
            </a:r>
            <a:r>
              <a:rPr lang="en-US" dirty="0"/>
              <a:t>- </a:t>
            </a:r>
            <a:r>
              <a:rPr lang="en-US" dirty="0">
                <a:hlinkClick r:id="rId5"/>
              </a:rPr>
              <a:t>https://help.itc.rwth-aachen.de/service/rhr4fjjutttf/article/fbd107191cf14c4b8307f44f545cf68a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, visited on 26.5.2025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AI workloads specific parameters</a:t>
            </a:r>
            <a:endParaRPr lang="en-US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40" y="829425"/>
            <a:ext cx="8198526" cy="5209341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000" y="2094123"/>
            <a:ext cx="2934933" cy="2681077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White background</a:t>
            </a:r>
          </a:p>
          <a:p>
            <a:pPr lvl="1"/>
            <a:r>
              <a:rPr lang="en-US" sz="1800" dirty="0" smtClean="0"/>
              <a:t>AI workflow stages</a:t>
            </a:r>
          </a:p>
          <a:p>
            <a:pPr lvl="1"/>
            <a:endParaRPr lang="en-US" sz="1800" dirty="0"/>
          </a:p>
          <a:p>
            <a:r>
              <a:rPr lang="en-US" dirty="0" smtClean="0"/>
              <a:t>Yellow background </a:t>
            </a:r>
          </a:p>
          <a:p>
            <a:pPr lvl="1"/>
            <a:r>
              <a:rPr lang="en-US" sz="1800" dirty="0" smtClean="0"/>
              <a:t>DLIO configurations</a:t>
            </a:r>
          </a:p>
          <a:p>
            <a:pPr lvl="1"/>
            <a:endParaRPr lang="en-US" sz="1800" dirty="0" smtClean="0"/>
          </a:p>
          <a:p>
            <a:r>
              <a:rPr lang="en-US" dirty="0" smtClean="0"/>
              <a:t>Green background</a:t>
            </a:r>
          </a:p>
          <a:p>
            <a:pPr lvl="1"/>
            <a:r>
              <a:rPr lang="en-US" sz="1800" dirty="0" smtClean="0"/>
              <a:t>HDF5 specific features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23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Runtime comparison</a:t>
            </a:r>
            <a:endParaRPr lang="en-US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41" y="2218264"/>
            <a:ext cx="6997959" cy="38100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000" y="1124598"/>
            <a:ext cx="11424000" cy="3057935"/>
          </a:xfrm>
        </p:spPr>
        <p:txBody>
          <a:bodyPr/>
          <a:lstStyle/>
          <a:p>
            <a:r>
              <a:rPr lang="en-US" dirty="0" smtClean="0"/>
              <a:t>Unet3D – Convolutional neural network used for image segmentation</a:t>
            </a:r>
          </a:p>
          <a:p>
            <a:endParaRPr lang="en-US" dirty="0" smtClean="0"/>
          </a:p>
          <a:p>
            <a:r>
              <a:rPr lang="en-US" dirty="0" smtClean="0"/>
              <a:t>168 files </a:t>
            </a:r>
            <a:r>
              <a:rPr lang="ru-RU" dirty="0" smtClean="0"/>
              <a:t>×</a:t>
            </a:r>
            <a:r>
              <a:rPr lang="en-US" dirty="0" smtClean="0"/>
              <a:t> 1 sample </a:t>
            </a:r>
            <a:r>
              <a:rPr lang="ru-RU" dirty="0" smtClean="0"/>
              <a:t>×</a:t>
            </a:r>
            <a:r>
              <a:rPr lang="en-US" dirty="0" smtClean="0"/>
              <a:t> 146600628 bytes ≈ 23 GB of training data</a:t>
            </a:r>
          </a:p>
          <a:p>
            <a:endParaRPr lang="en-US" dirty="0"/>
          </a:p>
          <a:p>
            <a:r>
              <a:rPr lang="en-US" dirty="0"/>
              <a:t>4 nodes </a:t>
            </a:r>
            <a:r>
              <a:rPr lang="ru-RU" dirty="0"/>
              <a:t>×</a:t>
            </a:r>
            <a:r>
              <a:rPr lang="en-US" dirty="0"/>
              <a:t> 8 threads = 32 threads in </a:t>
            </a:r>
            <a:r>
              <a:rPr lang="en-US" dirty="0" smtClean="0"/>
              <a:t>total</a:t>
            </a:r>
          </a:p>
          <a:p>
            <a:endParaRPr lang="en-US" dirty="0"/>
          </a:p>
          <a:p>
            <a:r>
              <a:rPr lang="tr-TR" dirty="0" smtClean="0"/>
              <a:t>Batch s</a:t>
            </a:r>
            <a:r>
              <a:rPr lang="en-US" dirty="0" err="1" smtClean="0"/>
              <a:t>i</a:t>
            </a:r>
            <a:r>
              <a:rPr lang="tr-TR" dirty="0" smtClean="0"/>
              <a:t>ze of 4 samples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Constant difference!</a:t>
            </a:r>
          </a:p>
          <a:p>
            <a:endParaRPr lang="en-US" dirty="0"/>
          </a:p>
          <a:p>
            <a:r>
              <a:rPr lang="en-US" dirty="0" err="1"/>
              <a:t>BeeOND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05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Sample output</a:t>
            </a:r>
            <a:endParaRPr lang="en-US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95" y="846798"/>
            <a:ext cx="4991009" cy="518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433" y="1136822"/>
            <a:ext cx="11424452" cy="1572429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>
                <a:solidFill>
                  <a:schemeClr val="tx2"/>
                </a:solidFill>
              </a:rPr>
              <a:t>latest</a:t>
            </a:r>
            <a:r>
              <a:rPr lang="en-US" dirty="0"/>
              <a:t> suite of parallel I/O </a:t>
            </a:r>
            <a:r>
              <a:rPr lang="en-US" dirty="0" smtClean="0"/>
              <a:t>benchmarks for HDF5.</a:t>
            </a:r>
            <a:endParaRPr lang="ru-RU" dirty="0" smtClean="0"/>
          </a:p>
          <a:p>
            <a:endParaRPr lang="ru-RU" dirty="0"/>
          </a:p>
          <a:p>
            <a:r>
              <a:rPr lang="en-US" dirty="0"/>
              <a:t>Support for various HDF5-based I/O workloads, such as </a:t>
            </a:r>
            <a:r>
              <a:rPr lang="en-US" b="1" dirty="0" smtClean="0">
                <a:solidFill>
                  <a:schemeClr val="tx2"/>
                </a:solidFill>
              </a:rPr>
              <a:t>AMR</a:t>
            </a:r>
            <a:r>
              <a:rPr lang="en-US" dirty="0"/>
              <a:t>, </a:t>
            </a:r>
            <a:r>
              <a:rPr lang="en-US" b="1" dirty="0" err="1">
                <a:solidFill>
                  <a:schemeClr val="tx2"/>
                </a:solidFill>
              </a:rPr>
              <a:t>OpenPMD</a:t>
            </a:r>
            <a:r>
              <a:rPr lang="en-US" dirty="0"/>
              <a:t>, and </a:t>
            </a:r>
            <a:r>
              <a:rPr lang="en-US" b="1" dirty="0" smtClean="0">
                <a:solidFill>
                  <a:schemeClr val="tx2"/>
                </a:solidFill>
              </a:rPr>
              <a:t>E3SM-IO</a:t>
            </a:r>
            <a:r>
              <a:rPr lang="ru-RU" dirty="0" smtClean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Therefore, our</a:t>
            </a:r>
            <a:r>
              <a:rPr lang="ru-RU" dirty="0" smtClean="0"/>
              <a:t> </a:t>
            </a:r>
            <a:r>
              <a:rPr lang="en-US" dirty="0"/>
              <a:t>extension brings </a:t>
            </a:r>
            <a:r>
              <a:rPr lang="en-US" b="1" dirty="0">
                <a:solidFill>
                  <a:schemeClr val="tx2"/>
                </a:solidFill>
              </a:rPr>
              <a:t>broader pattern support</a:t>
            </a:r>
            <a:r>
              <a:rPr lang="en-US" dirty="0"/>
              <a:t> to h</a:t>
            </a:r>
            <a:r>
              <a:rPr lang="en-US" dirty="0" smtClean="0"/>
              <a:t>5bench.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</p:spPr>
        <p:txBody>
          <a:bodyPr/>
          <a:lstStyle/>
          <a:p>
            <a:r>
              <a:rPr lang="en-US" sz="2800" dirty="0" smtClean="0"/>
              <a:t>h5bench</a:t>
            </a:r>
            <a:endParaRPr lang="en-US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99" y="2249093"/>
            <a:ext cx="3499572" cy="37620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85" y="2786941"/>
            <a:ext cx="5565228" cy="2686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7647" y="5550976"/>
            <a:ext cx="4382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overview of h5bench suite </a:t>
            </a:r>
            <a:r>
              <a:rPr lang="en-US" sz="1600" dirty="0" smtClean="0"/>
              <a:t>architecture [1]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815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433" y="1136822"/>
            <a:ext cx="11424452" cy="3025275"/>
          </a:xfrm>
        </p:spPr>
        <p:txBody>
          <a:bodyPr/>
          <a:lstStyle/>
          <a:p>
            <a:r>
              <a:rPr lang="en-US" dirty="0" smtClean="0"/>
              <a:t>DLIO </a:t>
            </a:r>
            <a:r>
              <a:rPr lang="en-US" dirty="0"/>
              <a:t>Benchmark </a:t>
            </a:r>
            <a:r>
              <a:rPr lang="en-US" dirty="0" smtClean="0"/>
              <a:t>is</a:t>
            </a:r>
            <a:r>
              <a:rPr lang="ru-RU" dirty="0" smtClean="0"/>
              <a:t> </a:t>
            </a:r>
            <a:r>
              <a:rPr lang="en-US" dirty="0"/>
              <a:t>a widely recognized </a:t>
            </a:r>
            <a:r>
              <a:rPr lang="en-US" b="1" dirty="0" err="1" smtClean="0">
                <a:solidFill>
                  <a:schemeClr val="tx2"/>
                </a:solidFill>
              </a:rPr>
              <a:t>MLPerf</a:t>
            </a:r>
            <a:r>
              <a:rPr lang="en-US" b="1" dirty="0" smtClean="0">
                <a:solidFill>
                  <a:schemeClr val="tx2"/>
                </a:solidFill>
              </a:rPr>
              <a:t> Storage Benchmark</a:t>
            </a:r>
            <a:r>
              <a:rPr lang="en-US" dirty="0" smtClean="0"/>
              <a:t> kernel.</a:t>
            </a:r>
          </a:p>
          <a:p>
            <a:endParaRPr lang="en-US" dirty="0"/>
          </a:p>
          <a:p>
            <a:r>
              <a:rPr lang="en-US" dirty="0" smtClean="0"/>
              <a:t>Was developed to </a:t>
            </a:r>
            <a:r>
              <a:rPr lang="en-US" b="1" dirty="0" smtClean="0">
                <a:solidFill>
                  <a:schemeClr val="tx2"/>
                </a:solidFill>
              </a:rPr>
              <a:t>emulate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tx2"/>
                </a:solidFill>
              </a:rPr>
              <a:t>I/O patterns </a:t>
            </a:r>
            <a:r>
              <a:rPr lang="en-US" dirty="0" smtClean="0"/>
              <a:t>and behaviors typical of deep learning applications.</a:t>
            </a:r>
            <a:endParaRPr lang="ru-RU" dirty="0" smtClean="0"/>
          </a:p>
          <a:p>
            <a:endParaRPr lang="ru-RU" dirty="0"/>
          </a:p>
          <a:p>
            <a:r>
              <a:rPr lang="en-US" dirty="0"/>
              <a:t>DLIO enables </a:t>
            </a:r>
            <a:r>
              <a:rPr lang="en-US" b="1" dirty="0">
                <a:solidFill>
                  <a:schemeClr val="tx2"/>
                </a:solidFill>
              </a:rPr>
              <a:t>predictable</a:t>
            </a:r>
            <a:r>
              <a:rPr lang="en-US" dirty="0"/>
              <a:t> and </a:t>
            </a:r>
            <a:r>
              <a:rPr lang="en-US" b="1" dirty="0">
                <a:solidFill>
                  <a:schemeClr val="tx2"/>
                </a:solidFill>
              </a:rPr>
              <a:t>reproducible</a:t>
            </a:r>
            <a:r>
              <a:rPr lang="en-US" dirty="0"/>
              <a:t> I/O behavior unlike real ML </a:t>
            </a:r>
            <a:r>
              <a:rPr lang="en-US" dirty="0" smtClean="0"/>
              <a:t>apps.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Supports other </a:t>
            </a:r>
            <a:r>
              <a:rPr lang="en-US" b="1" dirty="0" smtClean="0">
                <a:solidFill>
                  <a:schemeClr val="tx2"/>
                </a:solidFill>
              </a:rPr>
              <a:t>common AI data formats</a:t>
            </a:r>
            <a:r>
              <a:rPr lang="en-US" dirty="0" smtClean="0"/>
              <a:t> such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as </a:t>
            </a:r>
            <a:r>
              <a:rPr lang="en-US" dirty="0" err="1" smtClean="0"/>
              <a:t>TFRecord</a:t>
            </a:r>
            <a:r>
              <a:rPr lang="en-US" dirty="0" smtClean="0"/>
              <a:t> and </a:t>
            </a:r>
            <a:r>
              <a:rPr lang="en-US" dirty="0" err="1" smtClean="0"/>
              <a:t>npz</a:t>
            </a:r>
            <a:r>
              <a:rPr lang="en-US" dirty="0" smtClean="0"/>
              <a:t>, not only HDF5.</a:t>
            </a:r>
          </a:p>
          <a:p>
            <a:endParaRPr lang="en-US" dirty="0"/>
          </a:p>
          <a:p>
            <a:r>
              <a:rPr lang="en-US" dirty="0" smtClean="0"/>
              <a:t>Requires the installation of </a:t>
            </a:r>
            <a:r>
              <a:rPr lang="en-US" b="1" dirty="0" smtClean="0">
                <a:solidFill>
                  <a:schemeClr val="tx2"/>
                </a:solidFill>
              </a:rPr>
              <a:t>ML library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en-US" b="1" dirty="0" smtClean="0">
                <a:solidFill>
                  <a:schemeClr val="tx2"/>
                </a:solidFill>
              </a:rPr>
              <a:t>dependencies</a:t>
            </a:r>
            <a:r>
              <a:rPr lang="ru-RU" dirty="0" smtClean="0"/>
              <a:t>. </a:t>
            </a:r>
          </a:p>
          <a:p>
            <a:endParaRPr lang="ru-RU" dirty="0"/>
          </a:p>
          <a:p>
            <a:r>
              <a:rPr lang="en-US" dirty="0"/>
              <a:t>The e</a:t>
            </a:r>
            <a:r>
              <a:rPr lang="en-US" dirty="0" smtClean="0"/>
              <a:t>mulated </a:t>
            </a:r>
            <a:r>
              <a:rPr lang="en-US" dirty="0"/>
              <a:t>I/O patterns for extension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development </a:t>
            </a:r>
            <a:r>
              <a:rPr lang="en-US" dirty="0"/>
              <a:t>were obtained from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DLIO </a:t>
            </a:r>
            <a:r>
              <a:rPr lang="en-US" dirty="0"/>
              <a:t>benchmark </a:t>
            </a:r>
            <a:r>
              <a:rPr lang="en-US" dirty="0" smtClean="0"/>
              <a:t>analysis.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</p:spPr>
        <p:txBody>
          <a:bodyPr/>
          <a:lstStyle/>
          <a:p>
            <a:r>
              <a:rPr lang="en-US" sz="2800" dirty="0" smtClean="0"/>
              <a:t>DLIO Benchmark</a:t>
            </a:r>
            <a:endParaRPr 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1591" r="1822" b="3439"/>
          <a:stretch/>
        </p:blipFill>
        <p:spPr>
          <a:xfrm>
            <a:off x="5837698" y="2878667"/>
            <a:ext cx="5969418" cy="3124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4839" y="5664863"/>
            <a:ext cx="4681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overview of </a:t>
            </a:r>
            <a:r>
              <a:rPr lang="en-US" sz="1600" dirty="0" smtClean="0"/>
              <a:t>DLIO Benchmark architecture [2]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360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433" y="1136822"/>
            <a:ext cx="11424452" cy="3193878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Log VFD</a:t>
            </a:r>
            <a:r>
              <a:rPr lang="en-US" dirty="0" smtClean="0"/>
              <a:t> – Virtual File Driver designed to capture metrics and access activity for HDF5 files.</a:t>
            </a:r>
            <a:endParaRPr lang="ru-RU" dirty="0" smtClean="0"/>
          </a:p>
          <a:p>
            <a:endParaRPr lang="ru-RU" dirty="0"/>
          </a:p>
          <a:p>
            <a:r>
              <a:rPr lang="en-US" dirty="0"/>
              <a:t>The output consists of multiple </a:t>
            </a:r>
            <a:r>
              <a:rPr lang="en-US" dirty="0" smtClean="0"/>
              <a:t>lines, each of </a:t>
            </a:r>
            <a:r>
              <a:rPr lang="en-US" dirty="0"/>
              <a:t>which contains: </a:t>
            </a:r>
            <a:endParaRPr lang="ru-RU" dirty="0" smtClean="0"/>
          </a:p>
          <a:p>
            <a:endParaRPr lang="ru-RU" dirty="0" smtClean="0"/>
          </a:p>
          <a:p>
            <a:pPr lvl="1"/>
            <a:r>
              <a:rPr lang="en-US" sz="1800" dirty="0" smtClean="0"/>
              <a:t>range of </a:t>
            </a:r>
            <a:r>
              <a:rPr lang="en-US" sz="1800" dirty="0"/>
              <a:t>accessed </a:t>
            </a:r>
            <a:r>
              <a:rPr lang="en-US" sz="1800" dirty="0" smtClean="0"/>
              <a:t>bytes</a:t>
            </a:r>
            <a:endParaRPr lang="ru-RU" sz="1800" dirty="0" smtClean="0"/>
          </a:p>
          <a:p>
            <a:pPr lvl="1"/>
            <a:endParaRPr lang="ru-RU" sz="1800" dirty="0" smtClean="0"/>
          </a:p>
          <a:p>
            <a:pPr lvl="1"/>
            <a:r>
              <a:rPr lang="en-US" sz="1800" dirty="0" smtClean="0"/>
              <a:t>type </a:t>
            </a:r>
            <a:r>
              <a:rPr lang="en-US" sz="1800" dirty="0"/>
              <a:t>of </a:t>
            </a:r>
            <a:r>
              <a:rPr lang="en-US" sz="1800" dirty="0" smtClean="0"/>
              <a:t>accessed memory</a:t>
            </a:r>
          </a:p>
          <a:p>
            <a:pPr lvl="1"/>
            <a:endParaRPr lang="ru-RU" sz="1800" dirty="0" smtClean="0"/>
          </a:p>
          <a:p>
            <a:pPr lvl="1"/>
            <a:r>
              <a:rPr lang="en-US" sz="1800" dirty="0" smtClean="0"/>
              <a:t>type of performed operation</a:t>
            </a:r>
          </a:p>
          <a:p>
            <a:pPr lvl="1"/>
            <a:endParaRPr lang="en-US" sz="1800" dirty="0"/>
          </a:p>
          <a:p>
            <a:r>
              <a:rPr lang="en-US" dirty="0"/>
              <a:t>268437440 bytes </a:t>
            </a:r>
            <a:r>
              <a:rPr lang="en-US" dirty="0" smtClean="0"/>
              <a:t>≈ 256 </a:t>
            </a:r>
            <a:r>
              <a:rPr lang="en-US" dirty="0" err="1" smtClean="0"/>
              <a:t>MiB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67108864 </a:t>
            </a:r>
            <a:r>
              <a:rPr lang="en-US" dirty="0"/>
              <a:t>bytes </a:t>
            </a:r>
            <a:r>
              <a:rPr lang="en-US" dirty="0" smtClean="0"/>
              <a:t>= 64 </a:t>
            </a:r>
            <a:r>
              <a:rPr lang="en-US" dirty="0" err="1"/>
              <a:t>MiB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24000" cy="543600"/>
          </a:xfrm>
        </p:spPr>
        <p:txBody>
          <a:bodyPr/>
          <a:lstStyle/>
          <a:p>
            <a:r>
              <a:rPr lang="en-US" sz="2800" dirty="0" smtClean="0"/>
              <a:t>Pattern Extraction</a:t>
            </a:r>
            <a:endParaRPr lang="en-US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24577" r="9433" b="14122"/>
          <a:stretch/>
        </p:blipFill>
        <p:spPr>
          <a:xfrm>
            <a:off x="3862552" y="2210797"/>
            <a:ext cx="7945448" cy="35876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0006" y="5459905"/>
            <a:ext cx="34916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Log</a:t>
            </a:r>
            <a:r>
              <a:rPr lang="ru-RU" sz="1600" dirty="0" smtClean="0"/>
              <a:t> </a:t>
            </a:r>
            <a:r>
              <a:rPr lang="en-US" sz="1600" dirty="0" smtClean="0"/>
              <a:t>of</a:t>
            </a:r>
            <a:r>
              <a:rPr lang="ru-RU" sz="1600" dirty="0" smtClean="0"/>
              <a:t> </a:t>
            </a:r>
            <a:r>
              <a:rPr lang="en-US" sz="1600" dirty="0" smtClean="0"/>
              <a:t>reading</a:t>
            </a:r>
            <a:r>
              <a:rPr lang="ru-RU" sz="1600" dirty="0" smtClean="0"/>
              <a:t> </a:t>
            </a:r>
            <a:r>
              <a:rPr lang="ru-RU" sz="1600" dirty="0"/>
              <a:t>a </a:t>
            </a:r>
            <a:r>
              <a:rPr lang="en-US" sz="1600" dirty="0" smtClean="0"/>
              <a:t>single</a:t>
            </a:r>
            <a:r>
              <a:rPr lang="ru-RU" sz="1600" dirty="0" smtClean="0"/>
              <a:t> </a:t>
            </a:r>
            <a:r>
              <a:rPr lang="en-US" sz="1600" dirty="0" smtClean="0"/>
              <a:t>data</a:t>
            </a:r>
            <a:r>
              <a:rPr lang="ru-RU" sz="1600" dirty="0" smtClean="0"/>
              <a:t> </a:t>
            </a:r>
            <a:r>
              <a:rPr lang="en-US" sz="1600" dirty="0" smtClean="0"/>
              <a:t>sample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1046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Implementation</a:t>
            </a:r>
            <a:endParaRPr lang="en-US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5" y="2748945"/>
            <a:ext cx="5161006" cy="3054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63" y="2680138"/>
            <a:ext cx="5707355" cy="2954002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83548" y="1165020"/>
            <a:ext cx="11424452" cy="1515118"/>
          </a:xfrm>
          <a:prstGeom prst="rect">
            <a:avLst/>
          </a:prstGeom>
        </p:spPr>
        <p:txBody>
          <a:bodyPr lIns="0" tIns="0" rIns="0" bIns="0"/>
          <a:lstStyle>
            <a:lvl1pPr marL="215900" indent="-2159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15900" algn="l"/>
              </a:tabLs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800" indent="-215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18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7700" indent="-2159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6477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indent="-2159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tabLst>
                <a:tab pos="8636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3600" indent="-215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Workflow consists of </a:t>
            </a:r>
            <a:r>
              <a:rPr lang="en-US" b="1" dirty="0">
                <a:solidFill>
                  <a:schemeClr val="tx2"/>
                </a:solidFill>
              </a:rPr>
              <a:t>data generation</a:t>
            </a:r>
            <a:r>
              <a:rPr lang="en-US" dirty="0"/>
              <a:t>, </a:t>
            </a:r>
            <a:r>
              <a:rPr lang="en-US" b="1" dirty="0">
                <a:solidFill>
                  <a:schemeClr val="tx2"/>
                </a:solidFill>
              </a:rPr>
              <a:t>training</a:t>
            </a:r>
            <a:r>
              <a:rPr lang="en-US" dirty="0"/>
              <a:t> and </a:t>
            </a:r>
            <a:r>
              <a:rPr lang="en-US" b="1" dirty="0">
                <a:solidFill>
                  <a:schemeClr val="tx2"/>
                </a:solidFill>
              </a:rPr>
              <a:t>evaluation</a:t>
            </a:r>
            <a:r>
              <a:rPr lang="en-US" dirty="0"/>
              <a:t>.</a:t>
            </a:r>
          </a:p>
          <a:p>
            <a:endParaRPr lang="ru-RU" dirty="0" smtClean="0"/>
          </a:p>
          <a:p>
            <a:r>
              <a:rPr lang="en-US" dirty="0"/>
              <a:t>The calculations are emulated by the </a:t>
            </a:r>
            <a:r>
              <a:rPr lang="en-US" b="1" dirty="0">
                <a:solidFill>
                  <a:schemeClr val="tx2"/>
                </a:solidFill>
              </a:rPr>
              <a:t>sleep()</a:t>
            </a:r>
            <a:r>
              <a:rPr lang="en-US" dirty="0"/>
              <a:t> </a:t>
            </a:r>
            <a:r>
              <a:rPr lang="en-US" dirty="0" smtClean="0"/>
              <a:t>function.</a:t>
            </a: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tx2"/>
                </a:solidFill>
              </a:rPr>
              <a:t>Multiprocessing</a:t>
            </a:r>
            <a:r>
              <a:rPr lang="en-US" dirty="0"/>
              <a:t> is implemented using the thread pool principle, where each thread is created using a </a:t>
            </a:r>
            <a:r>
              <a:rPr lang="en-US" b="1" dirty="0">
                <a:solidFill>
                  <a:schemeClr val="tx2"/>
                </a:solidFill>
              </a:rPr>
              <a:t>fork()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83548" y="5464863"/>
            <a:ext cx="2792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H5bench extension workflow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27712" y="5634140"/>
            <a:ext cx="2455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 thread pool scheme [3]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9612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Experimental Setup</a:t>
            </a:r>
            <a:endParaRPr lang="en-US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7"/>
          <a:stretch/>
        </p:blipFill>
        <p:spPr>
          <a:xfrm>
            <a:off x="5785945" y="825351"/>
            <a:ext cx="6025055" cy="5225038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000" y="1247456"/>
            <a:ext cx="5054670" cy="4380828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CLAIX23 </a:t>
            </a:r>
            <a:r>
              <a:rPr lang="en-US" dirty="0" smtClean="0"/>
              <a:t>– supercomputer cluster at RWTH Aachen University.</a:t>
            </a:r>
          </a:p>
          <a:p>
            <a:endParaRPr lang="en-US" dirty="0"/>
          </a:p>
          <a:p>
            <a:r>
              <a:rPr lang="en-US" dirty="0" smtClean="0"/>
              <a:t>Intel Xeon 8468 Sapphire Rapids CPUs.</a:t>
            </a:r>
            <a:endParaRPr lang="ru-RU" dirty="0" smtClean="0"/>
          </a:p>
          <a:p>
            <a:endParaRPr lang="ru-RU" dirty="0"/>
          </a:p>
          <a:p>
            <a:r>
              <a:rPr lang="en-US" dirty="0" smtClean="0"/>
              <a:t>Fat-tree topology utilizing the </a:t>
            </a:r>
            <a:r>
              <a:rPr lang="en-US" dirty="0" err="1" smtClean="0"/>
              <a:t>InfiniBand</a:t>
            </a:r>
            <a:r>
              <a:rPr lang="en-US" dirty="0" smtClean="0"/>
              <a:t> network with a bandwidth up to 25 GB/s.</a:t>
            </a:r>
            <a:endParaRPr lang="ru-RU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Lustre</a:t>
            </a:r>
            <a:r>
              <a:rPr lang="en-US" dirty="0" smtClean="0"/>
              <a:t> – RAID0 type with 16 MB stripe size and stripe count from 1 to 16. </a:t>
            </a:r>
            <a:r>
              <a:rPr lang="en-US" dirty="0"/>
              <a:t>S</a:t>
            </a:r>
            <a:r>
              <a:rPr lang="en-US" dirty="0" smtClean="0"/>
              <a:t>hared </a:t>
            </a:r>
            <a:r>
              <a:rPr lang="en-US" dirty="0"/>
              <a:t>storage </a:t>
            </a:r>
            <a:r>
              <a:rPr lang="en-US" dirty="0" smtClean="0"/>
              <a:t>resource.</a:t>
            </a:r>
          </a:p>
          <a:p>
            <a:endParaRPr lang="en-US" dirty="0"/>
          </a:p>
          <a:p>
            <a:r>
              <a:rPr lang="en-US" dirty="0" err="1" smtClean="0"/>
              <a:t>BeeOND</a:t>
            </a:r>
            <a:r>
              <a:rPr lang="en-US" dirty="0" smtClean="0"/>
              <a:t> – RAID0 type with 512K chunk size, four storage targets, and one storage pool. Each node has a 1.4TB SSD and used exclusively.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280405" y="568105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CLAIX-23 [4]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3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Sanity Check: Comparing logs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000" y="1299445"/>
            <a:ext cx="5649247" cy="1415121"/>
          </a:xfrm>
        </p:spPr>
        <p:txBody>
          <a:bodyPr/>
          <a:lstStyle/>
          <a:p>
            <a:r>
              <a:rPr lang="en-US" dirty="0"/>
              <a:t>We compared the access patterns </a:t>
            </a:r>
            <a:r>
              <a:rPr lang="en-US" dirty="0" smtClean="0"/>
              <a:t>produced by </a:t>
            </a:r>
            <a:r>
              <a:rPr lang="en-US" dirty="0"/>
              <a:t>the benchmark and the original DLIO code with </a:t>
            </a:r>
            <a:r>
              <a:rPr lang="en-US" dirty="0" smtClean="0"/>
              <a:t>the same settings using Log VFD.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The logs are the same up to permutation</a:t>
            </a:r>
            <a:r>
              <a:rPr lang="en-US" dirty="0" smtClean="0"/>
              <a:t>.</a:t>
            </a:r>
            <a:endParaRPr lang="ru-RU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743" y="917592"/>
            <a:ext cx="5242257" cy="4805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46" y="3055056"/>
            <a:ext cx="5610754" cy="2667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84349" y="5686456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/>
              <a:t>Raw log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32888" y="568645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smtClean="0"/>
              <a:t>Summary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772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587868" cy="543600"/>
          </a:xfrm>
        </p:spPr>
        <p:txBody>
          <a:bodyPr/>
          <a:lstStyle/>
          <a:p>
            <a:r>
              <a:rPr lang="en-US" sz="2800" dirty="0"/>
              <a:t>Sanity </a:t>
            </a:r>
            <a:r>
              <a:rPr lang="en-US" sz="2800" dirty="0" smtClean="0"/>
              <a:t>Check: </a:t>
            </a:r>
            <a:r>
              <a:rPr lang="en-US" sz="2800" dirty="0"/>
              <a:t>Verifying I/O Patterns Across DLIO </a:t>
            </a:r>
            <a:r>
              <a:rPr lang="en-US" sz="2800" dirty="0" err="1"/>
              <a:t>Backends</a:t>
            </a:r>
            <a:endParaRPr lang="en-US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83" y="955976"/>
            <a:ext cx="7456717" cy="4835012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4000" y="1100994"/>
            <a:ext cx="3967283" cy="4689994"/>
          </a:xfrm>
        </p:spPr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conduct a runtime and pattern analysis </a:t>
            </a:r>
            <a:r>
              <a:rPr lang="en-US" dirty="0" smtClean="0"/>
              <a:t>of DLIO </a:t>
            </a:r>
            <a:r>
              <a:rPr lang="en-US" dirty="0"/>
              <a:t>with </a:t>
            </a:r>
            <a:r>
              <a:rPr lang="en-US" dirty="0" err="1"/>
              <a:t>PyTorch</a:t>
            </a:r>
            <a:r>
              <a:rPr lang="en-US" dirty="0"/>
              <a:t> and </a:t>
            </a:r>
            <a:r>
              <a:rPr lang="en-US" dirty="0" err="1"/>
              <a:t>TensorFlow</a:t>
            </a:r>
            <a:r>
              <a:rPr lang="en-US" dirty="0" smtClean="0"/>
              <a:t> and our extension.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left-hand side is </a:t>
            </a:r>
            <a:r>
              <a:rPr lang="en-US" dirty="0" err="1"/>
              <a:t>DFTracer’s</a:t>
            </a:r>
            <a:r>
              <a:rPr lang="en-US" dirty="0"/>
              <a:t> trace </a:t>
            </a:r>
            <a:r>
              <a:rPr lang="en-US" dirty="0" smtClean="0"/>
              <a:t>visualization.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right-hand side is the extracted H5Dread </a:t>
            </a:r>
            <a:r>
              <a:rPr lang="en-US" dirty="0" smtClean="0"/>
              <a:t>calls.</a:t>
            </a:r>
          </a:p>
          <a:p>
            <a:endParaRPr lang="en-US" dirty="0"/>
          </a:p>
          <a:p>
            <a:r>
              <a:rPr lang="en-US" dirty="0"/>
              <a:t>While visual patterns vary across frameworks, the underlying HDF5 I/O behavior remains </a:t>
            </a:r>
            <a:r>
              <a:rPr lang="en-US" dirty="0" smtClean="0"/>
              <a:t>consistent.</a:t>
            </a:r>
          </a:p>
          <a:p>
            <a:endParaRPr lang="en-US" dirty="0"/>
          </a:p>
          <a:p>
            <a:r>
              <a:rPr lang="en-US" dirty="0" smtClean="0"/>
              <a:t>Our </a:t>
            </a:r>
            <a:r>
              <a:rPr lang="en-US" dirty="0"/>
              <a:t>extension isolates pure HDF5 patterns — enabling clean, backend-agnostic </a:t>
            </a:r>
            <a:r>
              <a:rPr lang="en-US" dirty="0" smtClean="0"/>
              <a:t>analysis.</a:t>
            </a:r>
            <a:endParaRPr lang="ru-RU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49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_Master_IT_Center_ohne_addin">
  <a:themeElements>
    <a:clrScheme name="RWTH Farben">
      <a:dk1>
        <a:sysClr val="windowText" lastClr="000000"/>
      </a:dk1>
      <a:lt1>
        <a:sysClr val="window" lastClr="FFFFFF"/>
      </a:lt1>
      <a:dk2>
        <a:srgbClr val="00549F"/>
      </a:dk2>
      <a:lt2>
        <a:srgbClr val="8EBAE5"/>
      </a:lt2>
      <a:accent1>
        <a:srgbClr val="006165"/>
      </a:accent1>
      <a:accent2>
        <a:srgbClr val="0098A1"/>
      </a:accent2>
      <a:accent3>
        <a:srgbClr val="57AB27"/>
      </a:accent3>
      <a:accent4>
        <a:srgbClr val="BDCD00"/>
      </a:accent4>
      <a:accent5>
        <a:srgbClr val="F6A800"/>
      </a:accent5>
      <a:accent6>
        <a:srgbClr val="CC071E"/>
      </a:accent6>
      <a:hlink>
        <a:srgbClr val="612158"/>
      </a:hlink>
      <a:folHlink>
        <a:srgbClr val="7A6FA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 Center Folientemplates_ohne Add-In_i12.pot [Kompatibilitätsmodus]" id="{E1D7BBBB-D005-4286-BD41-EF4C0D77BC23}" vid="{401144FA-9DD9-4E13-AB84-331DA555D0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698A96F5888D44EA04448728EF8F545" ma:contentTypeVersion="11" ma:contentTypeDescription="Ein neues Dokument erstellen." ma:contentTypeScope="" ma:versionID="e60866fabce4ae39e887d3d72477889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8fd69efeb3dbdc7a9cacf23055022b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932015-CE2D-4DF3-9B60-9FF6C41AAA04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3E0832F-EC7E-48FE-B912-02721A6B6F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 Center Folientemplates_ohne Add-In_i12_itc (1)</Template>
  <TotalTime>3152</TotalTime>
  <Words>1073</Words>
  <Application>Microsoft Office PowerPoint</Application>
  <PresentationFormat>Широкоэкранный</PresentationFormat>
  <Paragraphs>208</Paragraphs>
  <Slides>23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Symbol</vt:lpstr>
      <vt:lpstr>Wingdings</vt:lpstr>
      <vt:lpstr>Präsentation_Master_IT_Center_ohne_addin</vt:lpstr>
      <vt:lpstr>Streamlining HDF5's AI Workloads Benchmarking</vt:lpstr>
      <vt:lpstr>Motivations</vt:lpstr>
      <vt:lpstr>h5bench</vt:lpstr>
      <vt:lpstr>DLIO Benchmark</vt:lpstr>
      <vt:lpstr>Pattern Extraction</vt:lpstr>
      <vt:lpstr>Implementation</vt:lpstr>
      <vt:lpstr>Experimental Setup</vt:lpstr>
      <vt:lpstr>Sanity Check: Comparing logs</vt:lpstr>
      <vt:lpstr>Sanity Check: Verifying I/O Patterns Across DLIO Backends</vt:lpstr>
      <vt:lpstr>HDF5 Read Operation Runtime Comparison</vt:lpstr>
      <vt:lpstr>Scaling Tests: Lustre vs BeeOND</vt:lpstr>
      <vt:lpstr>Scaling Tests</vt:lpstr>
      <vt:lpstr>Scaling Tests</vt:lpstr>
      <vt:lpstr>Scaling Tests</vt:lpstr>
      <vt:lpstr>Scaling Tests</vt:lpstr>
      <vt:lpstr>Scaling Tests</vt:lpstr>
      <vt:lpstr>Conclusion</vt:lpstr>
      <vt:lpstr>Future Work</vt:lpstr>
      <vt:lpstr>Thank you! </vt:lpstr>
      <vt:lpstr>Sources</vt:lpstr>
      <vt:lpstr>AI workloads specific parameters</vt:lpstr>
      <vt:lpstr>Runtime comparison</vt:lpstr>
      <vt:lpstr>Sample output</vt:lpstr>
    </vt:vector>
  </TitlesOfParts>
  <Company>RWTH Aachen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Orland, Fabian</dc:creator>
  <cp:lastModifiedBy>arcturus5340</cp:lastModifiedBy>
  <cp:revision>480</cp:revision>
  <dcterms:created xsi:type="dcterms:W3CDTF">2019-10-01T13:18:38Z</dcterms:created>
  <dcterms:modified xsi:type="dcterms:W3CDTF">2025-05-30T04:12:25Z</dcterms:modified>
</cp:coreProperties>
</file>