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Nunito"/>
      <p:regular r:id="rId12"/>
      <p:bold r:id="rId13"/>
      <p:italic r:id="rId14"/>
      <p:boldItalic r:id="rId15"/>
    </p:embeddedFont>
    <p:embeddedFont>
      <p:font typeface="Maven Pro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bold.fntdata"/><Relationship Id="rId12" Type="http://schemas.openxmlformats.org/officeDocument/2006/relationships/font" Target="fonts/Nuni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Italic.fntdata"/><Relationship Id="rId14" Type="http://schemas.openxmlformats.org/officeDocument/2006/relationships/font" Target="fonts/Nunito-italic.fntdata"/><Relationship Id="rId17" Type="http://schemas.openxmlformats.org/officeDocument/2006/relationships/font" Target="fonts/MavenPro-bold.fntdata"/><Relationship Id="rId16" Type="http://schemas.openxmlformats.org/officeDocument/2006/relationships/font" Target="fonts/Maven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cf9bf7c33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cf9bf7c33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41799e50c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41799e50c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41799e50c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41799e50c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41799e50c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41799e50c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41799e50c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41799e50c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0" name="Google Shape;140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1" name="Google Shape;141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" name="Google Shape;145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6" name="Google Shape;146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" name="Google Shape;151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2" name="Google Shape;152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6" name="Google Shape;156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57" name="Google Shape;157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0" name="Google Shape;160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1" name="Google Shape;161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6" name="Google Shape;166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67" name="Google Shape;167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1" name="Google Shape;171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2" name="Google Shape;172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5" name="Google Shape;175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6" name="Google Shape;176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1" name="Google Shape;181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2" name="Google Shape;182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6" name="Google Shape;186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87" name="Google Shape;187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1" name="Google Shape;191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2" name="Google Shape;192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5" name="Google Shape;195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6" name="Google Shape;196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0" name="Google Shape;200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1" name="Google Shape;201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5" name="Google Shape;205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6" name="Google Shape;206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1" name="Google Shape;211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2" name="Google Shape;212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6" name="Google Shape;216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17" name="Google Shape;217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0" name="Google Shape;220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1" name="Google Shape;221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5" name="Google Shape;225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6" name="Google Shape;226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1" name="Google Shape;231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2" name="Google Shape;232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6" name="Google Shape;236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37" name="Google Shape;237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0" name="Google Shape;240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1" name="Google Shape;241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6" name="Google Shape;246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47" name="Google Shape;247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1" name="Google Shape;251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2" name="Google Shape;252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6" name="Google Shape;256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57" name="Google Shape;257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0" name="Google Shape;260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1" name="Google Shape;261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5" name="Google Shape;265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6" name="Google Shape;266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7" name="Google Shape;267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3"/>
          <p:cNvSpPr txBox="1"/>
          <p:nvPr>
            <p:ph type="title"/>
          </p:nvPr>
        </p:nvSpPr>
        <p:spPr>
          <a:xfrm>
            <a:off x="422569" y="230397"/>
            <a:ext cx="67011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2" name="Google Shape;272;p13"/>
          <p:cNvSpPr txBox="1"/>
          <p:nvPr>
            <p:ph idx="1" type="body"/>
          </p:nvPr>
        </p:nvSpPr>
        <p:spPr>
          <a:xfrm>
            <a:off x="317636" y="1088016"/>
            <a:ext cx="8420100" cy="36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3" name="Google Shape;273;p13"/>
          <p:cNvSpPr txBox="1"/>
          <p:nvPr>
            <p:ph idx="12" type="sldNum"/>
          </p:nvPr>
        </p:nvSpPr>
        <p:spPr>
          <a:xfrm>
            <a:off x="8015792" y="4914482"/>
            <a:ext cx="74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4" name="Google Shape;274;p13"/>
          <p:cNvSpPr txBox="1"/>
          <p:nvPr>
            <p:ph idx="10" type="dt"/>
          </p:nvPr>
        </p:nvSpPr>
        <p:spPr>
          <a:xfrm>
            <a:off x="7123547" y="4914483"/>
            <a:ext cx="82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5" name="Google Shape;275;p13"/>
          <p:cNvSpPr txBox="1"/>
          <p:nvPr>
            <p:ph idx="11" type="ftr"/>
          </p:nvPr>
        </p:nvSpPr>
        <p:spPr>
          <a:xfrm>
            <a:off x="3962402" y="4920459"/>
            <a:ext cx="31365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Arial"/>
              <a:buNone/>
              <a:defRPr b="0" i="0" sz="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7" name="Google Shape;87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0" name="Google Shape;90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4" name="Google Shape;94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5" name="Google Shape;95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8" name="Google Shape;98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" name="Google Shape;100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4" name="Google Shape;104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7" name="Google Shape;107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8" name="Google Shape;108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1" name="Google Shape;111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2" name="Google Shape;112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5" name="Google Shape;115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6" name="Google Shape;116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9" name="Google Shape;119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0" name="Google Shape;120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2" name="Google Shape;122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6" name="Google Shape;126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" name="Google Shape;128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9" name="Google Shape;129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0" name="Google Shape;130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1" name="Google Shape;131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4" name="Google Shape;134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" name="Google Shape;136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37" name="Google Shape;137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"/>
          <p:cNvSpPr txBox="1"/>
          <p:nvPr>
            <p:ph idx="1" type="subTitle"/>
          </p:nvPr>
        </p:nvSpPr>
        <p:spPr>
          <a:xfrm>
            <a:off x="0" y="4404600"/>
            <a:ext cx="91440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" sz="1800">
                <a:solidFill>
                  <a:schemeClr val="accent4"/>
                </a:solidFill>
              </a:rPr>
              <a:t>Markus Demleitner - Matthias Hoeft - </a:t>
            </a:r>
            <a:r>
              <a:rPr b="1" lang="en" sz="1800">
                <a:solidFill>
                  <a:schemeClr val="accent4"/>
                </a:solidFill>
              </a:rPr>
              <a:t>Gernot Maier</a:t>
            </a:r>
            <a:endParaRPr b="1" sz="1800">
              <a:solidFill>
                <a:schemeClr val="accent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" sz="1800">
                <a:solidFill>
                  <a:schemeClr val="accent4"/>
                </a:solidFill>
              </a:rPr>
              <a:t>Elena Sacchi</a:t>
            </a:r>
            <a:r>
              <a:rPr b="1" lang="en" sz="1800">
                <a:solidFill>
                  <a:schemeClr val="accent4"/>
                </a:solidFill>
              </a:rPr>
              <a:t> - Christoph Wissing</a:t>
            </a:r>
            <a:endParaRPr b="1" sz="1800">
              <a:solidFill>
                <a:schemeClr val="accent4"/>
              </a:solidFill>
            </a:endParaRPr>
          </a:p>
        </p:txBody>
      </p:sp>
      <p:sp>
        <p:nvSpPr>
          <p:cNvPr id="281" name="Google Shape;281;p14"/>
          <p:cNvSpPr txBox="1"/>
          <p:nvPr>
            <p:ph type="ctrTitle"/>
          </p:nvPr>
        </p:nvSpPr>
        <p:spPr>
          <a:xfrm>
            <a:off x="500425" y="1347650"/>
            <a:ext cx="76803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of big data sets, visualization, live interaction</a:t>
            </a:r>
            <a:endParaRPr/>
          </a:p>
        </p:txBody>
      </p:sp>
      <p:sp>
        <p:nvSpPr>
          <p:cNvPr id="282" name="Google Shape;282;p14"/>
          <p:cNvSpPr txBox="1"/>
          <p:nvPr>
            <p:ph idx="1" type="subTitle"/>
          </p:nvPr>
        </p:nvSpPr>
        <p:spPr>
          <a:xfrm>
            <a:off x="500425" y="2882150"/>
            <a:ext cx="68220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80"/>
              <a:t>[astro / astroparticles]</a:t>
            </a:r>
            <a:endParaRPr sz="2280"/>
          </a:p>
        </p:txBody>
      </p:sp>
      <p:sp>
        <p:nvSpPr>
          <p:cNvPr id="283" name="Google Shape;283;p14"/>
          <p:cNvSpPr txBox="1"/>
          <p:nvPr>
            <p:ph idx="1" type="subTitle"/>
          </p:nvPr>
        </p:nvSpPr>
        <p:spPr>
          <a:xfrm>
            <a:off x="0" y="0"/>
            <a:ext cx="74013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" sz="1800">
                <a:solidFill>
                  <a:schemeClr val="accent4"/>
                </a:solidFill>
              </a:rPr>
              <a:t>PUNCH 2.0</a:t>
            </a:r>
            <a:r>
              <a:rPr lang="en" sz="1800">
                <a:solidFill>
                  <a:schemeClr val="accent4"/>
                </a:solidFill>
              </a:rPr>
              <a:t> - Use Cases</a:t>
            </a:r>
            <a:endParaRPr sz="18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800">
                <a:solidFill>
                  <a:schemeClr val="accent4"/>
                </a:solidFill>
              </a:rPr>
              <a:t>March 18</a:t>
            </a:r>
            <a:r>
              <a:rPr baseline="30000" lang="en" sz="1800">
                <a:solidFill>
                  <a:schemeClr val="accent4"/>
                </a:solidFill>
              </a:rPr>
              <a:t>th</a:t>
            </a:r>
            <a:r>
              <a:rPr lang="en" sz="1800">
                <a:solidFill>
                  <a:schemeClr val="accent4"/>
                </a:solidFill>
              </a:rPr>
              <a:t>, 2025</a:t>
            </a:r>
            <a:endParaRPr sz="18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discussion points</a:t>
            </a:r>
            <a:endParaRPr/>
          </a:p>
        </p:txBody>
      </p:sp>
      <p:sp>
        <p:nvSpPr>
          <p:cNvPr id="289" name="Google Shape;289;p15"/>
          <p:cNvSpPr txBox="1"/>
          <p:nvPr>
            <p:ph idx="1" type="body"/>
          </p:nvPr>
        </p:nvSpPr>
        <p:spPr>
          <a:xfrm>
            <a:off x="311700" y="1103250"/>
            <a:ext cx="8520600" cy="40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Needs:</a:t>
            </a:r>
            <a:endParaRPr b="1" sz="15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users want to discover and explore </a:t>
            </a:r>
            <a:r>
              <a:rPr lang="en"/>
              <a:t>very</a:t>
            </a:r>
            <a:r>
              <a:rPr lang="en"/>
              <a:t> large data set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selection / query / cross correlation on server / remote site with advanced statistics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visualization (rendering, 3D) / manipulation / zooming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/>
              <a:t>Open questions:</a:t>
            </a:r>
            <a:endParaRPr b="1" sz="15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queries / filters need to understand statistics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how to include simulations?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sharing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live application </a:t>
            </a:r>
            <a:r>
              <a:rPr b="0" lang="en" sz="2244"/>
              <a:t>(see PUNCH </a:t>
            </a:r>
            <a:r>
              <a:rPr b="0" lang="en" sz="2244"/>
              <a:t>GM</a:t>
            </a:r>
            <a:r>
              <a:rPr b="0" lang="en" sz="2244"/>
              <a:t> Nov 2024)</a:t>
            </a:r>
            <a:endParaRPr b="0" sz="2244"/>
          </a:p>
        </p:txBody>
      </p:sp>
      <p:sp>
        <p:nvSpPr>
          <p:cNvPr id="295" name="Google Shape;295;p16"/>
          <p:cNvSpPr txBox="1"/>
          <p:nvPr/>
        </p:nvSpPr>
        <p:spPr>
          <a:xfrm>
            <a:off x="4551725" y="1001688"/>
            <a:ext cx="1263600" cy="58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TAP Service (Gaia Archive)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96" name="Google Shape;2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09099"/>
            <a:ext cx="1467217" cy="3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6"/>
          <p:cNvSpPr txBox="1"/>
          <p:nvPr/>
        </p:nvSpPr>
        <p:spPr>
          <a:xfrm>
            <a:off x="2047825" y="1276500"/>
            <a:ext cx="1767900" cy="58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panel &amp; holoviews</a:t>
            </a:r>
            <a:b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(app.py)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8" name="Google Shape;298;p16"/>
          <p:cNvSpPr txBox="1"/>
          <p:nvPr/>
        </p:nvSpPr>
        <p:spPr>
          <a:xfrm>
            <a:off x="4551725" y="1861500"/>
            <a:ext cx="1263600" cy="384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S3 Storage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9" name="Google Shape;299;p16"/>
          <p:cNvSpPr txBox="1"/>
          <p:nvPr/>
        </p:nvSpPr>
        <p:spPr>
          <a:xfrm>
            <a:off x="2047900" y="1941600"/>
            <a:ext cx="1767900" cy="58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visualization &amp; live interaction with data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00" name="Google Shape;300;p16"/>
          <p:cNvCxnSpPr/>
          <p:nvPr/>
        </p:nvCxnSpPr>
        <p:spPr>
          <a:xfrm flipH="1">
            <a:off x="3886275" y="1282338"/>
            <a:ext cx="594900" cy="27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1" name="Google Shape;301;p16"/>
          <p:cNvCxnSpPr/>
          <p:nvPr/>
        </p:nvCxnSpPr>
        <p:spPr>
          <a:xfrm>
            <a:off x="3886263" y="1669788"/>
            <a:ext cx="594900" cy="27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2" name="Google Shape;302;p16"/>
          <p:cNvCxnSpPr/>
          <p:nvPr/>
        </p:nvCxnSpPr>
        <p:spPr>
          <a:xfrm flipH="1">
            <a:off x="3886275" y="2164813"/>
            <a:ext cx="594900" cy="27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3" name="Google Shape;303;p16"/>
          <p:cNvSpPr/>
          <p:nvPr/>
        </p:nvSpPr>
        <p:spPr>
          <a:xfrm>
            <a:off x="1821575" y="1196550"/>
            <a:ext cx="259800" cy="1410000"/>
          </a:xfrm>
          <a:prstGeom prst="leftBrace">
            <a:avLst>
              <a:gd fmla="val 50000" name="adj1"/>
              <a:gd fmla="val 5024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4" name="Google Shape;304;p16" title="Screenshot 2025-03-18 at 14.23.35.png"/>
          <p:cNvPicPr preferRelativeResize="0"/>
          <p:nvPr/>
        </p:nvPicPr>
        <p:blipFill rotWithShape="1">
          <a:blip r:embed="rId4">
            <a:alphaModFix/>
          </a:blip>
          <a:srcRect b="12982" l="0" r="12188" t="0"/>
          <a:stretch/>
        </p:blipFill>
        <p:spPr>
          <a:xfrm>
            <a:off x="4115996" y="2606550"/>
            <a:ext cx="4988605" cy="2486399"/>
          </a:xfrm>
          <a:prstGeom prst="rect">
            <a:avLst/>
          </a:prstGeom>
          <a:noFill/>
          <a:ln cap="flat" cmpd="sng" w="95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</a:t>
            </a:r>
            <a:r>
              <a:rPr lang="en"/>
              <a:t>se case #1: Statistically sane remote selection</a:t>
            </a:r>
            <a:endParaRPr/>
          </a:p>
        </p:txBody>
      </p:sp>
      <p:sp>
        <p:nvSpPr>
          <p:cNvPr id="310" name="Google Shape;310;p17"/>
          <p:cNvSpPr txBox="1"/>
          <p:nvPr>
            <p:ph idx="1" type="body"/>
          </p:nvPr>
        </p:nvSpPr>
        <p:spPr>
          <a:xfrm>
            <a:off x="311700" y="865325"/>
            <a:ext cx="8520600" cy="42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Description</a:t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user wants to build a luminosity function of galaxies in the early universe. 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"/>
              <a:t>selection</a:t>
            </a:r>
            <a:r>
              <a:rPr lang="en"/>
              <a:t> of candidates from large catalogues (think Euclid)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"/>
              <a:t>advanced statistics</a:t>
            </a:r>
            <a:r>
              <a:rPr lang="en"/>
              <a:t> (which is necessary because they are working at low SNR)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evidence from several sources is integrated; since most of the source tables are very large as well, this </a:t>
            </a:r>
            <a:r>
              <a:rPr b="1" lang="en"/>
              <a:t>integration</a:t>
            </a:r>
            <a:r>
              <a:rPr lang="en"/>
              <a:t> will also largely have to happen remotely.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catalogue of candidates is already small enough to be visualised and further processed locally, but the selection criteria need to be iterated by locating, retrieving and quickly analysing </a:t>
            </a:r>
            <a:r>
              <a:rPr b="1" lang="en"/>
              <a:t>auxiliary data</a:t>
            </a:r>
            <a:r>
              <a:rPr lang="en"/>
              <a:t> (spatial and spectral) for the candidate sources, ideally from the entire VO.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Requirements</a:t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(1) </a:t>
            </a:r>
            <a:r>
              <a:rPr lang="en"/>
              <a:t>A </a:t>
            </a:r>
            <a:r>
              <a:rPr b="1" lang="en"/>
              <a:t>set of functions and operators</a:t>
            </a:r>
            <a:r>
              <a:rPr lang="en"/>
              <a:t>, together with what types they can be applied to, needs to be defined. We need to define a formalism to express them (i.e., an expression grammar, probably as part of the IVOA’s ADQL)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(2) </a:t>
            </a:r>
            <a:r>
              <a:rPr lang="en"/>
              <a:t>An </a:t>
            </a:r>
            <a:r>
              <a:rPr b="1" lang="en"/>
              <a:t>implementation within a concrete database</a:t>
            </a:r>
            <a:r>
              <a:rPr lang="en"/>
              <a:t> system (probably postgres). A particular challenge will be </a:t>
            </a:r>
            <a:r>
              <a:rPr lang="en"/>
              <a:t>exploiting</a:t>
            </a:r>
            <a:r>
              <a:rPr lang="en"/>
              <a:t> indexes or even defining indexes over distribution-valued columns.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Pillar considerations</a:t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 (1) sounds like a problem for interoperability.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 (2) might fit in there as well, but you could also argue it’s just “tooling”.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"/>
          <p:cNvSpPr txBox="1"/>
          <p:nvPr>
            <p:ph type="title"/>
          </p:nvPr>
        </p:nvSpPr>
        <p:spPr>
          <a:xfrm>
            <a:off x="311700" y="292625"/>
            <a:ext cx="8520600" cy="9543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Use case #2: </a:t>
            </a:r>
            <a:r>
              <a:rPr lang="en" sz="2500"/>
              <a:t>(Re)processing of large data sets from (radio astronomical) observations</a:t>
            </a:r>
            <a:endParaRPr sz="2500"/>
          </a:p>
        </p:txBody>
      </p:sp>
      <p:sp>
        <p:nvSpPr>
          <p:cNvPr id="316" name="Google Shape;316;p18"/>
          <p:cNvSpPr txBox="1"/>
          <p:nvPr>
            <p:ph idx="1" type="body"/>
          </p:nvPr>
        </p:nvSpPr>
        <p:spPr>
          <a:xfrm>
            <a:off x="311700" y="1246925"/>
            <a:ext cx="8520600" cy="3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Description</a:t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and upcoming large telescopes/infrastructures generate </a:t>
            </a:r>
            <a:r>
              <a:rPr lang="en"/>
              <a:t>(and treasure) </a:t>
            </a:r>
            <a:r>
              <a:rPr lang="en"/>
              <a:t>an enormous amount of observational data.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instance: 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large radio interferometers provide huge </a:t>
            </a:r>
            <a:r>
              <a:rPr b="1" lang="en"/>
              <a:t>data cubes</a:t>
            </a:r>
            <a:r>
              <a:rPr lang="en"/>
              <a:t> (sky position and frequency)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each observations can result in tens of TB or larger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</a:t>
            </a:r>
            <a:r>
              <a:rPr lang="en"/>
              <a:t>he data will be analysed by the consortia which have proposed the observation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users may develop much cleverer ways to analyse the data cubes, for instance, to find faint sources or to determine Faraday space distributions.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PUNCH infrastructures more users can (re)analyse the data using own or modified pipelines, by: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connecting </a:t>
            </a:r>
            <a:r>
              <a:rPr b="1" lang="en"/>
              <a:t>storage and compute facilities</a:t>
            </a:r>
            <a:endParaRPr b="1"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provide an easy method to </a:t>
            </a:r>
            <a:r>
              <a:rPr b="1" lang="en"/>
              <a:t>publish</a:t>
            </a:r>
            <a:r>
              <a:rPr lang="en"/>
              <a:t> a software environment 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provide an easy and homogeneous way of </a:t>
            </a:r>
            <a:r>
              <a:rPr b="1" lang="en"/>
              <a:t>user management </a:t>
            </a:r>
            <a:endParaRPr b="1"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establish a standardised and easy to </a:t>
            </a:r>
            <a:r>
              <a:rPr b="1" lang="en"/>
              <a:t>reuse</a:t>
            </a:r>
            <a:r>
              <a:rPr lang="en"/>
              <a:t> way of publishing workflows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 txBox="1"/>
          <p:nvPr>
            <p:ph type="title"/>
          </p:nvPr>
        </p:nvSpPr>
        <p:spPr>
          <a:xfrm>
            <a:off x="311700" y="292625"/>
            <a:ext cx="8520600" cy="5694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Use case #2: (Re)processing of large data sets</a:t>
            </a:r>
            <a:endParaRPr sz="2500"/>
          </a:p>
        </p:txBody>
      </p:sp>
      <p:sp>
        <p:nvSpPr>
          <p:cNvPr id="322" name="Google Shape;322;p19"/>
          <p:cNvSpPr txBox="1"/>
          <p:nvPr>
            <p:ph idx="1" type="body"/>
          </p:nvPr>
        </p:nvSpPr>
        <p:spPr>
          <a:xfrm>
            <a:off x="311700" y="862025"/>
            <a:ext cx="8520600" cy="42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Which elements do they involve? Connection to TA / pillars and requirements on them.</a:t>
            </a:r>
            <a:br>
              <a:rPr lang="en"/>
            </a:br>
            <a:r>
              <a:rPr lang="en"/>
              <a:t>	A federated infrastructure with connects storage and compute facilities.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/>
              <a:t>Which problems do they solve? </a:t>
            </a:r>
            <a:br>
              <a:rPr lang="en"/>
            </a:br>
            <a:r>
              <a:rPr lang="en"/>
              <a:t>	The data size, difficulties to set up software environment and non-public example </a:t>
            </a:r>
            <a:r>
              <a:rPr lang="en"/>
              <a:t>workflows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prevent users from doing their own analysis.</a:t>
            </a:r>
            <a:br>
              <a:rPr lang="en"/>
            </a:b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Which gaps do they fill? </a:t>
            </a:r>
            <a:br>
              <a:rPr lang="en"/>
            </a:br>
            <a:r>
              <a:rPr lang="en"/>
              <a:t>	See question above.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How could they be generalized / what is generic? </a:t>
            </a:r>
            <a:br>
              <a:rPr lang="en"/>
            </a:br>
            <a:r>
              <a:rPr lang="en"/>
              <a:t>	Re-analysis of large data volumes is a generic problem.</a:t>
            </a:r>
            <a:br>
              <a:rPr lang="en"/>
            </a:br>
            <a:r>
              <a:rPr lang="en"/>
              <a:t> 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End-to-end FAIR use case?</a:t>
            </a:r>
            <a:br>
              <a:rPr lang="en"/>
            </a:br>
            <a:r>
              <a:rPr lang="en"/>
              <a:t>	This depends on the data provider, their could still be restricted access.</a:t>
            </a:r>
            <a:br>
              <a:rPr lang="en"/>
            </a:br>
            <a:r>
              <a:rPr lang="en"/>
              <a:t>	However, this helps to make data and analysis much easier public hence FAIR.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Connection to DRP? – a digital output of a research process (which category: publication, data set, software)</a:t>
            </a:r>
            <a:endParaRPr b="1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DRPs can be essential to provide and describe example workflows.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How is the use case viewed from outside of PUNCH?</a:t>
            </a:r>
            <a:endParaRPr b="1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federate storage and compute, access management, how make software environment,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standardised workflows (DRPs) is useful for other disciplines as well.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