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6" r:id="rId4"/>
    <p:sldId id="261" r:id="rId5"/>
    <p:sldId id="268" r:id="rId6"/>
    <p:sldId id="26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5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7DC7-8269-45B8-9FE8-A14BB39E18CC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58F4-AB46-40CE-9776-4F1968A48B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621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7DC7-8269-45B8-9FE8-A14BB39E18CC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58F4-AB46-40CE-9776-4F1968A48B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645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7DC7-8269-45B8-9FE8-A14BB39E18CC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58F4-AB46-40CE-9776-4F1968A48B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898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7DC7-8269-45B8-9FE8-A14BB39E18CC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58F4-AB46-40CE-9776-4F1968A48B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7521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7DC7-8269-45B8-9FE8-A14BB39E18CC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58F4-AB46-40CE-9776-4F1968A48B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8615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7DC7-8269-45B8-9FE8-A14BB39E18CC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58F4-AB46-40CE-9776-4F1968A48B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1447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7DC7-8269-45B8-9FE8-A14BB39E18CC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58F4-AB46-40CE-9776-4F1968A48B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6259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7DC7-8269-45B8-9FE8-A14BB39E18CC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58F4-AB46-40CE-9776-4F1968A48B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518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7DC7-8269-45B8-9FE8-A14BB39E18CC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58F4-AB46-40CE-9776-4F1968A48B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7468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7DC7-8269-45B8-9FE8-A14BB39E18CC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58F4-AB46-40CE-9776-4F1968A48B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1364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7DC7-8269-45B8-9FE8-A14BB39E18CC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58F4-AB46-40CE-9776-4F1968A48B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836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47DC7-8269-45B8-9FE8-A14BB39E18CC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258F4-AB46-40CE-9776-4F1968A48B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1254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0551" y="1695457"/>
            <a:ext cx="922658" cy="922658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644737" y="3593073"/>
            <a:ext cx="850129" cy="850129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99" t="17177" r="20477" b="19798"/>
          <a:stretch/>
        </p:blipFill>
        <p:spPr>
          <a:xfrm>
            <a:off x="5397569" y="3504807"/>
            <a:ext cx="906004" cy="959298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6243" y="2737252"/>
            <a:ext cx="1051449" cy="1051449"/>
          </a:xfrm>
          <a:prstGeom prst="rect">
            <a:avLst/>
          </a:prstGeom>
        </p:spPr>
      </p:pic>
      <p:sp>
        <p:nvSpPr>
          <p:cNvPr id="9" name="Pfeil nach rechts 8"/>
          <p:cNvSpPr/>
          <p:nvPr/>
        </p:nvSpPr>
        <p:spPr>
          <a:xfrm rot="3251887">
            <a:off x="7342158" y="2758587"/>
            <a:ext cx="796514" cy="429240"/>
          </a:xfrm>
          <a:prstGeom prst="rightArrow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Pfeil nach rechts 10"/>
          <p:cNvSpPr/>
          <p:nvPr/>
        </p:nvSpPr>
        <p:spPr>
          <a:xfrm rot="10800000">
            <a:off x="6579983" y="3834532"/>
            <a:ext cx="799414" cy="427682"/>
          </a:xfrm>
          <a:prstGeom prst="rightArrow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Pfeil nach rechts 11"/>
          <p:cNvSpPr/>
          <p:nvPr/>
        </p:nvSpPr>
        <p:spPr>
          <a:xfrm rot="18358236">
            <a:off x="5897080" y="2772004"/>
            <a:ext cx="796514" cy="429240"/>
          </a:xfrm>
          <a:prstGeom prst="rightArrow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Abgerundetes Rechteck 14"/>
          <p:cNvSpPr/>
          <p:nvPr/>
        </p:nvSpPr>
        <p:spPr>
          <a:xfrm>
            <a:off x="5185950" y="1695457"/>
            <a:ext cx="3592287" cy="3412120"/>
          </a:xfrm>
          <a:prstGeom prst="roundRect">
            <a:avLst/>
          </a:prstGeom>
          <a:noFill/>
          <a:ln w="28575" cmpd="sng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feld 15"/>
          <p:cNvSpPr txBox="1"/>
          <p:nvPr/>
        </p:nvSpPr>
        <p:spPr>
          <a:xfrm>
            <a:off x="6139947" y="4635417"/>
            <a:ext cx="16782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XCLASS Toolbox</a:t>
            </a:r>
            <a:endParaRPr lang="en-GB" b="1" dirty="0"/>
          </a:p>
        </p:txBody>
      </p:sp>
      <p:pic>
        <p:nvPicPr>
          <p:cNvPr id="20" name="Grafik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2395" y="2745959"/>
            <a:ext cx="1051449" cy="1051449"/>
          </a:xfrm>
          <a:prstGeom prst="rect">
            <a:avLst/>
          </a:prstGeom>
        </p:spPr>
      </p:pic>
      <p:sp>
        <p:nvSpPr>
          <p:cNvPr id="21" name="Pfeil nach rechts 20"/>
          <p:cNvSpPr/>
          <p:nvPr/>
        </p:nvSpPr>
        <p:spPr>
          <a:xfrm rot="13808739">
            <a:off x="3262202" y="2806825"/>
            <a:ext cx="796514" cy="429240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Pfeil nach rechts 21"/>
          <p:cNvSpPr/>
          <p:nvPr/>
        </p:nvSpPr>
        <p:spPr>
          <a:xfrm>
            <a:off x="2601077" y="3848096"/>
            <a:ext cx="799414" cy="427682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Pfeil nach rechts 22"/>
          <p:cNvSpPr/>
          <p:nvPr/>
        </p:nvSpPr>
        <p:spPr>
          <a:xfrm rot="7725845">
            <a:off x="1745740" y="2823923"/>
            <a:ext cx="796514" cy="429240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Abgerundetes Rechteck 23"/>
          <p:cNvSpPr/>
          <p:nvPr/>
        </p:nvSpPr>
        <p:spPr>
          <a:xfrm>
            <a:off x="1005812" y="1704164"/>
            <a:ext cx="3718577" cy="3412120"/>
          </a:xfrm>
          <a:prstGeom prst="roundRect">
            <a:avLst/>
          </a:prstGeom>
          <a:noFill/>
          <a:ln w="28575" cmpd="sng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feld 24"/>
          <p:cNvSpPr txBox="1"/>
          <p:nvPr/>
        </p:nvSpPr>
        <p:spPr>
          <a:xfrm>
            <a:off x="2086099" y="4644124"/>
            <a:ext cx="156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CDMS Toolbox</a:t>
            </a:r>
            <a:endParaRPr lang="en-GB" b="1" dirty="0"/>
          </a:p>
        </p:txBody>
      </p:sp>
      <p:pic>
        <p:nvPicPr>
          <p:cNvPr id="26" name="Grafik 25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52" t="28762" r="22000" b="27238"/>
          <a:stretch/>
        </p:blipFill>
        <p:spPr>
          <a:xfrm>
            <a:off x="2493597" y="1822585"/>
            <a:ext cx="995273" cy="795530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12" y="3129894"/>
            <a:ext cx="1590715" cy="1590715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05" b="15313"/>
          <a:stretch/>
        </p:blipFill>
        <p:spPr>
          <a:xfrm>
            <a:off x="3410479" y="3612470"/>
            <a:ext cx="1095201" cy="902638"/>
          </a:xfrm>
          <a:prstGeom prst="rect">
            <a:avLst/>
          </a:prstGeom>
        </p:spPr>
      </p:pic>
      <p:sp>
        <p:nvSpPr>
          <p:cNvPr id="31" name="Textfeld 30"/>
          <p:cNvSpPr txBox="1"/>
          <p:nvPr/>
        </p:nvSpPr>
        <p:spPr>
          <a:xfrm>
            <a:off x="1707049" y="5741185"/>
            <a:ext cx="1715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VAMDC Toolbox</a:t>
            </a:r>
            <a:endParaRPr lang="en-GB" b="1" dirty="0"/>
          </a:p>
        </p:txBody>
      </p:sp>
      <p:sp>
        <p:nvSpPr>
          <p:cNvPr id="32" name="Textfeld 31"/>
          <p:cNvSpPr txBox="1"/>
          <p:nvPr/>
        </p:nvSpPr>
        <p:spPr>
          <a:xfrm>
            <a:off x="6398769" y="1196673"/>
            <a:ext cx="1351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 err="1"/>
              <a:t>Astrophysics</a:t>
            </a:r>
            <a:endParaRPr lang="en-GB" i="1" dirty="0"/>
          </a:p>
        </p:txBody>
      </p:sp>
      <p:sp>
        <p:nvSpPr>
          <p:cNvPr id="33" name="Textfeld 32"/>
          <p:cNvSpPr txBox="1"/>
          <p:nvPr/>
        </p:nvSpPr>
        <p:spPr>
          <a:xfrm>
            <a:off x="1961647" y="1260124"/>
            <a:ext cx="1806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 err="1"/>
              <a:t>Molecularphysics</a:t>
            </a:r>
            <a:endParaRPr lang="en-GB" i="1" dirty="0"/>
          </a:p>
        </p:txBody>
      </p:sp>
      <p:sp>
        <p:nvSpPr>
          <p:cNvPr id="34" name="Textfeld 33"/>
          <p:cNvSpPr txBox="1"/>
          <p:nvPr/>
        </p:nvSpPr>
        <p:spPr>
          <a:xfrm>
            <a:off x="491738" y="5268611"/>
            <a:ext cx="2797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Atoms, </a:t>
            </a:r>
            <a:r>
              <a:rPr lang="de-DE" dirty="0" err="1"/>
              <a:t>Molecules</a:t>
            </a:r>
            <a:r>
              <a:rPr lang="de-DE" dirty="0"/>
              <a:t>, </a:t>
            </a:r>
            <a:r>
              <a:rPr lang="de-DE" dirty="0" err="1"/>
              <a:t>Solids</a:t>
            </a:r>
            <a:r>
              <a:rPr lang="de-DE" dirty="0"/>
              <a:t>, …</a:t>
            </a:r>
            <a:endParaRPr lang="en-GB" dirty="0"/>
          </a:p>
        </p:txBody>
      </p:sp>
      <p:sp>
        <p:nvSpPr>
          <p:cNvPr id="36" name="Pfeil nach links und rechts 35"/>
          <p:cNvSpPr/>
          <p:nvPr/>
        </p:nvSpPr>
        <p:spPr>
          <a:xfrm>
            <a:off x="4464217" y="3794152"/>
            <a:ext cx="977713" cy="438241"/>
          </a:xfrm>
          <a:prstGeom prst="left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bgerundetes Rechteck 29"/>
          <p:cNvSpPr/>
          <p:nvPr/>
        </p:nvSpPr>
        <p:spPr>
          <a:xfrm>
            <a:off x="401158" y="1196673"/>
            <a:ext cx="4331474" cy="5008184"/>
          </a:xfrm>
          <a:prstGeom prst="roundRect">
            <a:avLst/>
          </a:prstGeom>
          <a:noFill/>
          <a:ln w="28575" cmpd="sng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588" y="5350052"/>
            <a:ext cx="1073362" cy="1073362"/>
          </a:xfrm>
          <a:prstGeom prst="rect">
            <a:avLst/>
          </a:prstGeom>
        </p:spPr>
      </p:pic>
      <p:sp>
        <p:nvSpPr>
          <p:cNvPr id="3" name="Rechteck 2"/>
          <p:cNvSpPr/>
          <p:nvPr/>
        </p:nvSpPr>
        <p:spPr>
          <a:xfrm>
            <a:off x="0" y="325396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/>
              <a:t>PUNCH use case: Workflow for future observations</a:t>
            </a:r>
          </a:p>
        </p:txBody>
      </p:sp>
      <p:sp>
        <p:nvSpPr>
          <p:cNvPr id="29" name="Textfeld 24">
            <a:extLst>
              <a:ext uri="{FF2B5EF4-FFF2-40B4-BE49-F238E27FC236}">
                <a16:creationId xmlns:a16="http://schemas.microsoft.com/office/drawing/2014/main" id="{3847FE47-8336-43AD-B45B-C0BF6A3D870A}"/>
              </a:ext>
            </a:extLst>
          </p:cNvPr>
          <p:cNvSpPr txBox="1"/>
          <p:nvPr/>
        </p:nvSpPr>
        <p:spPr>
          <a:xfrm>
            <a:off x="2403975" y="3523734"/>
            <a:ext cx="1139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Producers</a:t>
            </a:r>
            <a:endParaRPr lang="en-GB" b="1" dirty="0"/>
          </a:p>
        </p:txBody>
      </p:sp>
      <p:sp>
        <p:nvSpPr>
          <p:cNvPr id="35" name="Textfeld 24">
            <a:extLst>
              <a:ext uri="{FF2B5EF4-FFF2-40B4-BE49-F238E27FC236}">
                <a16:creationId xmlns:a16="http://schemas.microsoft.com/office/drawing/2014/main" id="{09760290-7CFE-4E47-B3E9-29647B0B709E}"/>
              </a:ext>
            </a:extLst>
          </p:cNvPr>
          <p:cNvSpPr txBox="1"/>
          <p:nvPr/>
        </p:nvSpPr>
        <p:spPr>
          <a:xfrm>
            <a:off x="6381165" y="3551213"/>
            <a:ext cx="1241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Consumers</a:t>
            </a:r>
            <a:endParaRPr lang="en-GB" b="1" dirty="0"/>
          </a:p>
        </p:txBody>
      </p:sp>
      <p:sp>
        <p:nvSpPr>
          <p:cNvPr id="37" name="Textfeld 30">
            <a:extLst>
              <a:ext uri="{FF2B5EF4-FFF2-40B4-BE49-F238E27FC236}">
                <a16:creationId xmlns:a16="http://schemas.microsoft.com/office/drawing/2014/main" id="{702029E1-EF8E-484F-AE17-3564550746BA}"/>
              </a:ext>
            </a:extLst>
          </p:cNvPr>
          <p:cNvSpPr txBox="1"/>
          <p:nvPr/>
        </p:nvSpPr>
        <p:spPr>
          <a:xfrm>
            <a:off x="6060738" y="6437902"/>
            <a:ext cx="3023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PUNCH uses cases 18.03.2025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3150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030F6FF-DC7E-4530-A1EE-35DF51F111D0}"/>
              </a:ext>
            </a:extLst>
          </p:cNvPr>
          <p:cNvSpPr/>
          <p:nvPr/>
        </p:nvSpPr>
        <p:spPr>
          <a:xfrm>
            <a:off x="54864" y="151952"/>
            <a:ext cx="908913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—-----------------------    </a:t>
            </a:r>
            <a:r>
              <a:rPr lang="en-US" u="sng" dirty="0">
                <a:solidFill>
                  <a:srgbClr val="000000"/>
                </a:solidFill>
                <a:latin typeface="Verdana" panose="020B0604030504040204" pitchFamily="34" charset="0"/>
              </a:rPr>
              <a:t>10 Questions</a:t>
            </a: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:   ----------------------------------</a:t>
            </a:r>
          </a:p>
          <a:p>
            <a:endParaRPr lang="en-US" dirty="0"/>
          </a:p>
          <a:p>
            <a:pPr fontAlgn="base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Which elements do they involve? Connection to TA / pillars and requirements on them.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CDMS/VAMDC: Federated infrastructure/Data Management/DRP &amp; SDP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XCLASS: Code to data/DRP &amp; SDP</a:t>
            </a:r>
            <a:endParaRPr lang="en-US" sz="9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endParaRPr lang="en-US" sz="900" dirty="0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pPr fontAlgn="base">
              <a:buFont typeface="+mj-lt"/>
              <a:buAutoNum type="arabicPeriod" startAt="2"/>
            </a:pPr>
            <a:r>
              <a:rPr lang="en-US" dirty="0"/>
              <a:t> </a:t>
            </a: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Which problems do they solve? 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WSU of ALMA next generation: increase in data rate x 100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FAIR principles already included/incorporated</a:t>
            </a:r>
            <a:endParaRPr lang="en-US" sz="9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endParaRPr lang="en-US" sz="9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fontAlgn="base">
              <a:buFont typeface="+mj-lt"/>
              <a:buAutoNum type="arabicPeriod" startAt="3"/>
            </a:pPr>
            <a:r>
              <a:rPr lang="en-US" dirty="0"/>
              <a:t> </a:t>
            </a: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Which gaps do they fill? 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Bridge the gap between </a:t>
            </a:r>
            <a:r>
              <a:rPr lang="en-US" b="1" dirty="0">
                <a:solidFill>
                  <a:srgbClr val="000000"/>
                </a:solidFill>
                <a:latin typeface="Verdana" panose="020B0604030504040204" pitchFamily="34" charset="0"/>
              </a:rPr>
              <a:t>astrophysical observations and interpretation</a:t>
            </a: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 (molecular spectra: abundances, temperature …)</a:t>
            </a:r>
            <a:endParaRPr lang="en-US" sz="9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endParaRPr lang="en-US" sz="9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fontAlgn="base">
              <a:buFont typeface="+mj-lt"/>
              <a:buAutoNum type="arabicPeriod" startAt="4"/>
            </a:pPr>
            <a:r>
              <a:rPr lang="en-US" dirty="0"/>
              <a:t> </a:t>
            </a: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How could they be generalized / what is generic? 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AMO data needed in many other applications, e.g. climate science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AMO physics, Plasma physics, solid state physics, </a:t>
            </a:r>
            <a:endParaRPr lang="en-US" sz="9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endParaRPr lang="en-US" sz="9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fontAlgn="base">
              <a:buFont typeface="+mj-lt"/>
              <a:buAutoNum type="arabicPeriod" startAt="5"/>
            </a:pPr>
            <a:r>
              <a:rPr lang="en-US" dirty="0"/>
              <a:t> </a:t>
            </a: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End-to-end FAIR use case?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Intrinsic part of CDMS/VAMDC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  <a:latin typeface="Verdana" panose="020B0604030504040204" pitchFamily="34" charset="0"/>
              </a:rPr>
              <a:t>Transfer FAIR principles to XCLASS </a:t>
            </a: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code and products (DRPs)</a:t>
            </a:r>
          </a:p>
        </p:txBody>
      </p:sp>
    </p:spTree>
    <p:extLst>
      <p:ext uri="{BB962C8B-B14F-4D97-AF65-F5344CB8AC3E}">
        <p14:creationId xmlns:p14="http://schemas.microsoft.com/office/powerpoint/2010/main" val="1684398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030F6FF-DC7E-4530-A1EE-35DF51F111D0}"/>
              </a:ext>
            </a:extLst>
          </p:cNvPr>
          <p:cNvSpPr/>
          <p:nvPr/>
        </p:nvSpPr>
        <p:spPr>
          <a:xfrm>
            <a:off x="54864" y="0"/>
            <a:ext cx="908913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6. Connection to DRP? – a digital output of a research process (which 	category: publication, data set, software, …)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XCLASS: software and applications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CDMS: data sets, meta data, quality control</a:t>
            </a:r>
            <a:endParaRPr lang="en-US" sz="9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endParaRPr lang="en-US" sz="900" dirty="0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pPr fontAlgn="base">
              <a:buFont typeface="+mj-lt"/>
              <a:buAutoNum type="arabicPeriod" startAt="7"/>
            </a:pPr>
            <a:r>
              <a:rPr lang="en-US" dirty="0"/>
              <a:t> </a:t>
            </a: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How is the use case viewed from outside of PUNCH? 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AMO Physics</a:t>
            </a:r>
            <a:endParaRPr lang="en-US" sz="9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endParaRPr lang="en-US" sz="9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fontAlgn="base">
              <a:buFont typeface="+mj-lt"/>
              <a:buAutoNum type="arabicPeriod" startAt="8"/>
            </a:pPr>
            <a:r>
              <a:rPr lang="en-US" dirty="0"/>
              <a:t> </a:t>
            </a: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Define input – procedure – output? Specify workflow. 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CDMS: Experimental spectra, analysis, molecular parameters, synthetic spectra at any physical conditions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XCLASS: Analysis of observed spectra on the basis of CDMS</a:t>
            </a:r>
            <a:br>
              <a:rPr lang="en-US" sz="9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endParaRPr lang="en-US" sz="9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fontAlgn="base">
              <a:buFont typeface="+mj-lt"/>
              <a:buAutoNum type="arabicPeriod" startAt="9"/>
            </a:pPr>
            <a:r>
              <a:rPr lang="en-US" dirty="0"/>
              <a:t> </a:t>
            </a: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Operation model? - what is required for the use case, and how to organize that? 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Proven infrastructure, data base organization, 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  <a:latin typeface="Verdana" panose="020B0604030504040204" pitchFamily="34" charset="0"/>
              </a:rPr>
              <a:t>Data models need to be widened</a:t>
            </a: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 to accept more types of molecules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  <a:latin typeface="Verdana" panose="020B0604030504040204" pitchFamily="34" charset="0"/>
              </a:rPr>
              <a:t>ML requirements for XCLASS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Design of laboratory/experimental only data base: </a:t>
            </a:r>
            <a:b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n-US" b="1" dirty="0">
                <a:solidFill>
                  <a:srgbClr val="000000"/>
                </a:solidFill>
                <a:latin typeface="Verdana" panose="020B0604030504040204" pitchFamily="34" charset="0"/>
              </a:rPr>
              <a:t>Model independent data base </a:t>
            </a:r>
            <a:endParaRPr lang="en-US" sz="900" b="1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endParaRPr lang="en-US" sz="9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fontAlgn="base">
              <a:buFont typeface="+mj-lt"/>
              <a:buAutoNum type="arabicPeriod" startAt="10"/>
            </a:pPr>
            <a:r>
              <a:rPr lang="en-US" dirty="0"/>
              <a:t> </a:t>
            </a: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 Sustainability?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CDMS: Beginning 1998, common AMO data format: 2007 – 2012, well defined DRPs 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Create more instances of CDMS and similar data bases</a:t>
            </a:r>
            <a:endParaRPr lang="en-US" b="0" i="0" u="none" strike="noStrike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599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11488F5-EC30-4675-90D5-8EBB236626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484" y="79679"/>
            <a:ext cx="9102172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DE" sz="2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kumimoji="0" lang="en-DE" altLang="en-DE" sz="2400" b="0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utline</a:t>
            </a:r>
            <a:r>
              <a:rPr kumimoji="0" lang="en-DE" altLang="en-DE" sz="2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of the steps of the use case</a:t>
            </a:r>
            <a:r>
              <a:rPr kumimoji="0" lang="en-US" altLang="en-DE" sz="2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D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altLang="en-DE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Bold</a:t>
            </a:r>
            <a:r>
              <a:rPr kumimoji="0" lang="en-US" altLang="en-D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in the answers to the Questions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DE" sz="2400" dirty="0">
                <a:latin typeface="Arial" panose="020B0604020202020204" pitchFamily="34" charset="0"/>
                <a:cs typeface="Arial" panose="020B0604020202020204" pitchFamily="34" charset="0"/>
              </a:rPr>
              <a:t>€€€: 	Improve the analysis tools for CDMS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DE" sz="2400" dirty="0">
                <a:latin typeface="Arial" panose="020B0604020202020204" pitchFamily="34" charset="0"/>
                <a:cs typeface="Arial" panose="020B0604020202020204" pitchFamily="34" charset="0"/>
              </a:rPr>
              <a:t>	(speed, automated analysis, ML, …)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DE" sz="2400" dirty="0">
                <a:latin typeface="Arial" panose="020B0604020202020204" pitchFamily="34" charset="0"/>
                <a:cs typeface="Arial" panose="020B0604020202020204" pitchFamily="34" charset="0"/>
              </a:rPr>
              <a:t>	Code development for XCLASS for larger data bandwidth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Transfer FAIR principles to XCLASS code and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products (DRPs)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Science</a:t>
            </a: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DE" sz="2400" dirty="0">
                <a:latin typeface="Arial" panose="020B0604020202020204" pitchFamily="34" charset="0"/>
                <a:cs typeface="Arial" panose="020B0604020202020204" pitchFamily="34" charset="0"/>
              </a:rPr>
              <a:t>Connections: </a:t>
            </a:r>
            <a:br>
              <a:rPr lang="en-US" altLang="en-DE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DE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Analysis of big data sets, visualization, live interaction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DE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D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€€€: Training people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D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€€€: Support and Consulting of users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DE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kumimoji="0" lang="en-US" altLang="en-D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(producers and consumers)</a:t>
            </a:r>
          </a:p>
        </p:txBody>
      </p:sp>
    </p:spTree>
    <p:extLst>
      <p:ext uri="{BB962C8B-B14F-4D97-AF65-F5344CB8AC3E}">
        <p14:creationId xmlns:p14="http://schemas.microsoft.com/office/powerpoint/2010/main" val="905384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9948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67927-6462-416F-A8EE-E866670F4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Roles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A67F05-2909-46EA-B476-371BE60F2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73756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200</TotalTime>
  <Words>464</Words>
  <Application>Microsoft Office PowerPoint</Application>
  <PresentationFormat>On-screen Show (4:3)</PresentationFormat>
  <Paragraphs>66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Verdana</vt:lpstr>
      <vt:lpstr>Wingdings</vt:lpstr>
      <vt:lpstr>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Roles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Stephan Schlemmer</dc:creator>
  <cp:lastModifiedBy>Schlemmer</cp:lastModifiedBy>
  <cp:revision>30</cp:revision>
  <dcterms:created xsi:type="dcterms:W3CDTF">2025-03-17T17:22:49Z</dcterms:created>
  <dcterms:modified xsi:type="dcterms:W3CDTF">2025-03-18T15:51:32Z</dcterms:modified>
</cp:coreProperties>
</file>