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63" r:id="rId12"/>
    <p:sldId id="27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2"/>
    <p:restoredTop sz="94733"/>
  </p:normalViewPr>
  <p:slideViewPr>
    <p:cSldViewPr snapToGrid="0">
      <p:cViewPr varScale="1">
        <p:scale>
          <a:sx n="96" d="100"/>
          <a:sy n="96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06FA6D-3C5F-4729-8583-1C0B55FFB9B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50BDE7F4-F9FD-4931-AD6E-E69625CBD7C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13CBE5F6-A26D-4A4B-B1FC-7C289AFD1F1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5CE7F2-BBC2-4ADD-AA4D-9045EBC51F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1D20AD-3712-47A7-BB40-5C35DF43EFC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4084F1-3896-4158-9F15-B3B52B51458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2DB1484-5F61-4091-AE2B-70674D08009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9743725-6992-4AD9-8AF7-13D87EFC3DB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5E81E36-0295-493E-A407-A7999136150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95956A0-1E46-4876-ABF2-E205BD321B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89E60790-F208-4848-942C-99028CC97B4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F87D065-1984-4F19-A0F1-4DCD9B36FAF9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226F5D1-A67A-4F58-86E7-EECB18024AC5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F58DA66-0AD8-4888-84AC-51E097E5D7C3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F575D02-9FDE-4DED-80B1-65961C363C6A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A80918B-0857-4287-A38C-630CD7CC1939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70425AC-C295-4C26-B00D-74DE05045EF1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62C958B-3CAB-4211-970F-49C99A7B8BF2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12F3346-21DC-4618-943B-E558127B32D5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555F3A0-E3DB-4929-AE12-E74C5429B8D7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560" cy="23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F095406-7176-4071-BFB1-5BBC9A028C35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0BD3BC6-726F-489F-BE26-00FC388B3639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columns and columns&#10;&#10;AI-generated content may be incorrect.">
            <a:extLst>
              <a:ext uri="{FF2B5EF4-FFF2-40B4-BE49-F238E27FC236}">
                <a16:creationId xmlns:a16="http://schemas.microsoft.com/office/drawing/2014/main" id="{403D2A9D-97D0-00F6-48E3-59289108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3" y="308777"/>
            <a:ext cx="10171965" cy="62404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A93DA7-F181-4EAB-F221-351233F6008A}"/>
              </a:ext>
            </a:extLst>
          </p:cNvPr>
          <p:cNvSpPr txBox="1"/>
          <p:nvPr/>
        </p:nvSpPr>
        <p:spPr>
          <a:xfrm>
            <a:off x="10662546" y="5902891"/>
            <a:ext cx="1266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Ground / </a:t>
            </a:r>
            <a:br>
              <a:rPr lang="en-US" dirty="0"/>
            </a:br>
            <a:r>
              <a:rPr lang="en-US" dirty="0"/>
              <a:t>foundation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2CAB5-FEA8-A32A-65B0-BD073C0E357E}"/>
              </a:ext>
            </a:extLst>
          </p:cNvPr>
          <p:cNvSpPr txBox="1"/>
          <p:nvPr/>
        </p:nvSpPr>
        <p:spPr>
          <a:xfrm>
            <a:off x="10552292" y="5165605"/>
            <a:ext cx="148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Components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30EEE-51D1-AC5F-DB77-810225E40D33}"/>
              </a:ext>
            </a:extLst>
          </p:cNvPr>
          <p:cNvSpPr txBox="1"/>
          <p:nvPr/>
        </p:nvSpPr>
        <p:spPr>
          <a:xfrm>
            <a:off x="10646974" y="4151320"/>
            <a:ext cx="116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Assembly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C4E7D-BD13-69D4-F23D-76ADB3858FA5}"/>
              </a:ext>
            </a:extLst>
          </p:cNvPr>
          <p:cNvSpPr txBox="1"/>
          <p:nvPr/>
        </p:nvSpPr>
        <p:spPr>
          <a:xfrm>
            <a:off x="10750437" y="3105833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F5656-5A71-8DA5-3B1D-A0C562F9C690}"/>
              </a:ext>
            </a:extLst>
          </p:cNvPr>
          <p:cNvSpPr txBox="1"/>
          <p:nvPr/>
        </p:nvSpPr>
        <p:spPr>
          <a:xfrm>
            <a:off x="10430369" y="1323063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Connections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19"/>
          <p:cNvSpPr/>
          <p:nvPr/>
        </p:nvSpPr>
        <p:spPr>
          <a:xfrm>
            <a:off x="588960" y="443520"/>
            <a:ext cx="82263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dk1"/>
                </a:solidFill>
                <a:latin typeface="Arial"/>
              </a:rPr>
              <a:t>Example: Monte Carlo simulations for small / medium experiments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48000" y="1260360"/>
            <a:ext cx="9868680" cy="354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Mostly similar (or in-between) ILDG and GLOW.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However, the Monte Carlo simulation itself might be considered as non-trivial transformation of (ingested) input parameters, i.e. part of the dataflow within the eco-system itself. 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Moreover, the metadata might be minimal, e.g. only including input parameters and details of (or references to) the simulation software.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FCA03-8DA2-03B0-5635-6A69F8810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B459ECB1-844D-9715-7B99-91F34D32667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02740" y="325800"/>
            <a:ext cx="11740320" cy="6353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TextBox 6">
            <a:extLst>
              <a:ext uri="{FF2B5EF4-FFF2-40B4-BE49-F238E27FC236}">
                <a16:creationId xmlns:a16="http://schemas.microsoft.com/office/drawing/2014/main" id="{88BDA834-7C61-641D-ADE1-873086D20E89}"/>
              </a:ext>
            </a:extLst>
          </p:cNvPr>
          <p:cNvSpPr/>
          <p:nvPr/>
        </p:nvSpPr>
        <p:spPr>
          <a:xfrm>
            <a:off x="127420" y="602640"/>
            <a:ext cx="4879080" cy="577080"/>
          </a:xfrm>
          <a:prstGeom prst="rect">
            <a:avLst/>
          </a:prstGeom>
          <a:solidFill>
            <a:srgbClr val="B9F3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AAI: Authentication and Authorization Infrastructure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Examples: Unity AAI, Indigo IAM, . . .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TextBox 13">
            <a:extLst>
              <a:ext uri="{FF2B5EF4-FFF2-40B4-BE49-F238E27FC236}">
                <a16:creationId xmlns:a16="http://schemas.microsoft.com/office/drawing/2014/main" id="{62255E6C-ECF0-3681-E108-88C320D3F872}"/>
              </a:ext>
            </a:extLst>
          </p:cNvPr>
          <p:cNvSpPr/>
          <p:nvPr/>
        </p:nvSpPr>
        <p:spPr>
          <a:xfrm>
            <a:off x="7243180" y="1602720"/>
            <a:ext cx="4721040" cy="1064520"/>
          </a:xfrm>
          <a:prstGeom prst="rect">
            <a:avLst/>
          </a:prstGeom>
          <a:solidFill>
            <a:srgbClr val="80F6F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Interf, Interf’’: Input and output Interface(s)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Examples: Ingestion or markup tools, DAQ systems, web portals, landing pages, search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or harvesting interfaces (e.g. OAI-PMH), APIs, . . .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TextBox 14">
            <a:extLst>
              <a:ext uri="{FF2B5EF4-FFF2-40B4-BE49-F238E27FC236}">
                <a16:creationId xmlns:a16="http://schemas.microsoft.com/office/drawing/2014/main" id="{BB2257B5-E64B-A9E5-9E58-DF446EC97D00}"/>
              </a:ext>
            </a:extLst>
          </p:cNvPr>
          <p:cNvSpPr/>
          <p:nvPr/>
        </p:nvSpPr>
        <p:spPr>
          <a:xfrm>
            <a:off x="155860" y="1484640"/>
            <a:ext cx="4514040" cy="1064520"/>
          </a:xfrm>
          <a:prstGeom prst="rect">
            <a:avLst/>
          </a:prstGeom>
          <a:solidFill>
            <a:srgbClr val="FC9F9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Trans: (Meta-)Data Transformations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Examples: c4p, file transfer service (e.g. CERN FTS, globus online), metadata cross-walk, DOI minting, . . .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TextBox 15">
            <a:extLst>
              <a:ext uri="{FF2B5EF4-FFF2-40B4-BE49-F238E27FC236}">
                <a16:creationId xmlns:a16="http://schemas.microsoft.com/office/drawing/2014/main" id="{DDD97ACC-4047-100F-5F8B-72CBA58485D3}"/>
              </a:ext>
            </a:extLst>
          </p:cNvPr>
          <p:cNvSpPr/>
          <p:nvPr/>
        </p:nvSpPr>
        <p:spPr>
          <a:xfrm>
            <a:off x="278260" y="5302080"/>
            <a:ext cx="4319640" cy="1308240"/>
          </a:xfrm>
          <a:prstGeom prst="rect">
            <a:avLst/>
          </a:prstGeom>
          <a:solidFill>
            <a:srgbClr val="887FF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Store: (Meta-)Data Storage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Examples: s4p, metadata catalogue, file catalogue (SciCat or “BasCat”), code or SW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repository (gitlab, CVMFS), container registry (dockerhub), . . .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TextBox 17">
            <a:extLst>
              <a:ext uri="{FF2B5EF4-FFF2-40B4-BE49-F238E27FC236}">
                <a16:creationId xmlns:a16="http://schemas.microsoft.com/office/drawing/2014/main" id="{C728E0CA-D51A-19A2-9906-81DB24553085}"/>
              </a:ext>
            </a:extLst>
          </p:cNvPr>
          <p:cNvSpPr/>
          <p:nvPr/>
        </p:nvSpPr>
        <p:spPr>
          <a:xfrm>
            <a:off x="8355940" y="5819040"/>
            <a:ext cx="31701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There are typically multiple components of the same class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TextBox 12">
            <a:extLst>
              <a:ext uri="{FF2B5EF4-FFF2-40B4-BE49-F238E27FC236}">
                <a16:creationId xmlns:a16="http://schemas.microsoft.com/office/drawing/2014/main" id="{C3D2F2F8-152A-D748-DB8A-AFF9BD5A999F}"/>
              </a:ext>
            </a:extLst>
          </p:cNvPr>
          <p:cNvSpPr/>
          <p:nvPr/>
        </p:nvSpPr>
        <p:spPr>
          <a:xfrm>
            <a:off x="66940" y="87120"/>
            <a:ext cx="114786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Components required by generic DM use cases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3089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11"/>
          <p:cNvSpPr/>
          <p:nvPr/>
        </p:nvSpPr>
        <p:spPr>
          <a:xfrm>
            <a:off x="450000" y="231120"/>
            <a:ext cx="114786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Actions required by generic DM use cases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TextBox 18"/>
          <p:cNvSpPr/>
          <p:nvPr/>
        </p:nvSpPr>
        <p:spPr>
          <a:xfrm>
            <a:off x="450000" y="717480"/>
            <a:ext cx="10736280" cy="60155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components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need to be assembled into (eco-)systems which are more or less specific for the use-cases, and which support the following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</a:rPr>
              <a:t>generic actions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(indicated by labeled arrows in the figure):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OpenSymbol"/>
              <a:buAutoNum type="arabicParenR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Ingestion of the data and metadata from use-case specific sources. This is done through appropriate interfaces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DejaVu Sans"/>
              </a:rPr>
              <a:t>Interf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). The (meta-)data might then be either directly stored in suitable storage components (</a:t>
            </a:r>
            <a:r>
              <a:rPr lang="en-US" sz="1800" b="0" strike="noStrike" spc="-1" dirty="0">
                <a:solidFill>
                  <a:srgbClr val="000000"/>
                </a:solidFill>
                <a:latin typeface="DejaVu Serif"/>
              </a:rPr>
              <a:t>Store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), or first passed through additional transformations (</a:t>
            </a:r>
            <a:r>
              <a:rPr lang="en-US" sz="1800" b="0" strike="noStrike" spc="-1" dirty="0">
                <a:solidFill>
                  <a:srgbClr val="000000"/>
                </a:solidFill>
                <a:latin typeface="DejaVu Sans"/>
              </a:rPr>
              <a:t>Trans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). Of course, the latter can also be viewed as part of the interface. During ingestion the (meta-)data might/should be validated with respect to the required standards (e.g. data format, metadata schema, etc.)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OpenSymbol"/>
              <a:buAutoNum type="arabicParenR"/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The (meta-)data stored within the system may be (repeatedly) transformed and stored again. </a:t>
            </a:r>
            <a:br>
              <a:rPr lang="en-US" spc="-1" dirty="0">
                <a:solidFill>
                  <a:srgbClr val="000000"/>
                </a:solidFill>
                <a:latin typeface="Calibri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Such transformations might be</a:t>
            </a:r>
            <a:br>
              <a:rPr sz="1800" dirty="0"/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	a) trivial (i.e. equivalent to the identity map), for instance, if the transformation consists simply in </a:t>
            </a:r>
            <a:br>
              <a:rPr lang="en-US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	moving or copying the data from one storage system to another one, e.g. by making use of a </a:t>
            </a:r>
            <a:br>
              <a:rPr lang="en-US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file transfer service or an orchestration system (like FTS or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</a:rPr>
              <a:t>Rucio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b) correspond to applying very complex functions to the (meta-)data, like in the case of (a chain </a:t>
            </a:r>
            <a:br>
              <a:rPr lang="en-US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of) analysis steps, which may require large computing resources (e.g. from C4P or on </a:t>
            </a:r>
            <a:br>
              <a:rPr lang="en-US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dedicated HPC systems)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3)  Retrieving or exposing of the (meta-)data by or to data consumers through corresponding interfaces </a:t>
            </a:r>
            <a:br>
              <a:rPr lang="en-US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  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DejaVu Sans"/>
              </a:rPr>
              <a:t>Interf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’), possibly after passing through additional transformations (</a:t>
            </a:r>
            <a:r>
              <a:rPr lang="en-US" sz="1800" b="0" strike="noStrike" spc="-1" dirty="0">
                <a:solidFill>
                  <a:srgbClr val="000000"/>
                </a:solidFill>
                <a:latin typeface="DejaVu Sans"/>
              </a:rPr>
              <a:t>Trans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). The data consumers </a:t>
            </a:r>
            <a:br>
              <a:rPr lang="en-US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     themselves might be humans or other (analogous!) data management (eco-)systems.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br>
              <a:rPr lang="en-US" sz="1800" b="0" strike="noStrike" spc="-1" dirty="0">
                <a:solidFill>
                  <a:srgbClr val="000000"/>
                </a:solidFill>
                <a:latin typeface="Arial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The above data processing actions might be triggered or controlled by further classes of control actions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23"/>
              <p:cNvSpPr/>
              <p:nvPr/>
            </p:nvSpPr>
            <p:spPr>
              <a:xfrm>
                <a:off x="221192" y="288212"/>
                <a:ext cx="11257866" cy="6184855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 anchor="t">
                <a:spAutoFit/>
              </a:bodyPr>
              <a:lstStyle/>
              <a:p>
                <a:pPr defTabSz="914400">
                  <a:lnSpc>
                    <a:spcPct val="100000"/>
                  </a:lnSpc>
                </a:pPr>
                <a:r>
                  <a:rPr lang="en-US" sz="1800" b="1" strike="noStrike" spc="-1" dirty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are the concrete things to be done for this?</a:t>
                </a:r>
                <a:endParaRPr lang="en-US" sz="1800" b="1" strike="noStrike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</a:pPr>
                <a:endParaRPr lang="en-US" sz="1800" b="0" strike="noStrike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Components mostly exist from PUNCH 1.0 and elsewhere, but may need improvements and (use-case specific) extensions</a:t>
                </a:r>
              </a:p>
              <a:p>
                <a:pPr marL="295275" lvl="1" indent="-284163">
                  <a:buClr>
                    <a:srgbClr val="000000"/>
                  </a:buClr>
                  <a:buFont typeface="Arial"/>
                  <a:buChar char="•"/>
                </a:pPr>
                <a:r>
                  <a:rPr lang="en-GB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Interface to DAQ and slow-control data of individual experiments (custom per experiment?)</a:t>
                </a:r>
              </a:p>
              <a:p>
                <a:pPr marL="295275" lvl="1" indent="-284163">
                  <a:buClr>
                    <a:srgbClr val="000000"/>
                  </a:buClr>
                  <a:buFont typeface="Arial"/>
                  <a:buChar char="•"/>
                </a:pPr>
                <a:r>
                  <a:rPr lang="en-GB" b="0" strike="noStrike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Search interface / GUI for metadata search</a:t>
                </a:r>
              </a:p>
              <a:p>
                <a:pPr marL="295275" lvl="1" indent="-284163">
                  <a:buClr>
                    <a:srgbClr val="000000"/>
                  </a:buClr>
                  <a:buFont typeface="Arial"/>
                  <a:buChar char="•"/>
                </a:pPr>
                <a:r>
                  <a:rPr lang="en-GB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Improvements to catalogue (configuration possibilities etc.)</a:t>
                </a:r>
              </a:p>
              <a:p>
                <a:pPr marL="295275" lvl="1" indent="-284163">
                  <a:buClr>
                    <a:srgbClr val="000000"/>
                  </a:buClr>
                  <a:buFont typeface="Arial"/>
                  <a:buChar char="•"/>
                </a:pPr>
                <a:r>
                  <a:rPr lang="en-GB" b="0" strike="noStrike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Access control service </a:t>
                </a:r>
                <a:r>
                  <a:rPr lang="en-GB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configuration and choice of policy engine (hierarchical delegation of permissions etc.)</a:t>
                </a:r>
                <a:endParaRPr lang="en-GB" b="0" strike="noStrike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buClr>
                    <a:srgbClr val="000000"/>
                  </a:buClr>
                </a:pPr>
                <a:endParaRPr lang="en-US" b="0" strike="noStrike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Assembling of the components into use-case specific and optimized (eco-)systems. adapting interfaces and client tools</a:t>
                </a:r>
                <a:endParaRPr lang="en-US" sz="1800" b="0" strike="noStrike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914400">
                  <a:lnSpc>
                    <a:spcPct val="10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Community-specific / use case-specific / experiment-specific / site-specific …</a:t>
                </a:r>
              </a:p>
              <a:p>
                <a:pPr marL="285750" indent="-285750" defTabSz="914400">
                  <a:lnSpc>
                    <a:spcPct val="10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Choice and set-up of IAM, adaption of interfaces / configurations to storage / compute etc., MoU with provider, </a:t>
                </a:r>
                <a:endParaRPr lang="en-GB" sz="1800" b="0" strike="noStrike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buClr>
                    <a:srgbClr val="000000"/>
                  </a:buClr>
                </a:pPr>
                <a:endParaRPr lang="en-GB" sz="1800" b="0" strike="noStrike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>
                  <a:lnSpc>
                    <a:spcPct val="100000"/>
                  </a:lnSpc>
                  <a:buClr>
                    <a:srgbClr val="000000"/>
                  </a:buClr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 and consulting of users as well as maintenance of components</a:t>
                </a:r>
              </a:p>
              <a:p>
                <a:pPr defTabSz="914400">
                  <a:lnSpc>
                    <a:spcPct val="100000"/>
                  </a:lnSpc>
                  <a:buClr>
                    <a:srgbClr val="000000"/>
                  </a:buClr>
                </a:pPr>
                <a:endParaRPr lang="en-GB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914400">
                  <a:lnSpc>
                    <a:spcPct val="100000"/>
                  </a:lnSpc>
                  <a:buClr>
                    <a:srgbClr val="000000"/>
                  </a:buClr>
                  <a:buFont typeface="Wingdings" pitchFamily="2" charset="2"/>
                  <a:buChar char="è"/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Suggestion: </a:t>
                </a:r>
              </a:p>
              <a:p>
                <a:pPr marL="285750" indent="-285750" defTabSz="914400">
                  <a:lnSpc>
                    <a:spcPct val="10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Service manager as central coordinating instance</a:t>
                </a:r>
              </a:p>
              <a:p>
                <a:pPr marL="285750" indent="-285750" defTabSz="914400">
                  <a:lnSpc>
                    <a:spcPct val="10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z="1800" b="0" strike="noStrike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Software engineers for implementation</a:t>
                </a:r>
              </a:p>
              <a:p>
                <a:pPr marL="285750" indent="-285750" defTabSz="914400">
                  <a:lnSpc>
                    <a:spcPct val="10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GB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Requires </a:t>
                </a:r>
                <a14:m>
                  <m:oMath xmlns:m="http://schemas.openxmlformats.org/officeDocument/2006/math">
                    <m:r>
                      <a:rPr lang="en-GB" i="1" spc="-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≥</m:t>
                    </m:r>
                  </m:oMath>
                </a14:m>
                <a:r>
                  <a:rPr lang="en-GB" spc="-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 FTE over the full time of the consortium</a:t>
                </a:r>
                <a:endParaRPr lang="en-GB" sz="1800" b="0" strike="noStrike" spc="-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1" name="TextBox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2" y="288212"/>
                <a:ext cx="11257866" cy="6184855"/>
              </a:xfrm>
              <a:prstGeom prst="rect">
                <a:avLst/>
              </a:prstGeom>
              <a:blipFill>
                <a:blip r:embed="rId2"/>
                <a:stretch>
                  <a:fillRect l="-451" t="-410" b="-615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10"/>
          <p:cNvSpPr/>
          <p:nvPr/>
        </p:nvSpPr>
        <p:spPr>
          <a:xfrm>
            <a:off x="450000" y="267120"/>
            <a:ext cx="11478600" cy="47075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</a:rPr>
              <a:t>Which elements do they involve? Connection to TA / pillars and requirements on them 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00" spc="-1" dirty="0">
                <a:solidFill>
                  <a:schemeClr val="accent1"/>
                </a:solidFill>
                <a:latin typeface="Aptos"/>
              </a:rPr>
              <a:t>S4P, C4P, metadata catalogues, file catalogues, FTS, AAI, </a:t>
            </a:r>
            <a:r>
              <a:rPr lang="en-US" sz="1500" spc="-1" dirty="0" err="1">
                <a:solidFill>
                  <a:schemeClr val="accent1"/>
                </a:solidFill>
                <a:latin typeface="Aptos"/>
              </a:rPr>
              <a:t>Rucio</a:t>
            </a:r>
            <a:r>
              <a:rPr lang="en-US" sz="1500" spc="-1" dirty="0">
                <a:solidFill>
                  <a:schemeClr val="accent1"/>
                </a:solidFill>
                <a:latin typeface="Aptos"/>
              </a:rPr>
              <a:t>, REANA, DRPs, OAI-PMH, …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buClr>
                <a:srgbClr val="156082"/>
              </a:buClr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Otherwise, the DM use cases typically will involve </a:t>
            </a:r>
            <a:r>
              <a:rPr lang="en-US" sz="1500" b="1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all</a:t>
            </a: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 pillars discussed so far.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  <a:ea typeface="Noto Sans SC Regular"/>
              </a:rPr>
              <a:t>Which problems do they solve? 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Integrated FAIR data management solutions for small / medium-sized experiments or projects at PUNCH institutions with collaborations and infrastructures distributed across different institutions / sites. 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  <a:ea typeface="Noto Sans SC Regular"/>
              </a:rPr>
              <a:t>Which gaps do they fill? 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distributed RDM services and federation of infrastructure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support for complex schemata (and queries) of scientific metadata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light-weight storage interfaces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fine-grained access control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data relocation and (automated) transfer (and transformation?) services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file/replica catalog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publishing of "large" data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community-specific (data-sharing and -use) policies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  <a:ea typeface="Noto Sans SC Regular"/>
              </a:rPr>
              <a:t>hierarchical delegation of management (e.g. of permissions and resources)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8"/>
          <p:cNvSpPr/>
          <p:nvPr/>
        </p:nvSpPr>
        <p:spPr>
          <a:xfrm>
            <a:off x="450000" y="267120"/>
            <a:ext cx="11478600" cy="42458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</a:rPr>
              <a:t>How could they be generalized / what is generic?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>
              <a:buClr>
                <a:srgbClr val="156082"/>
              </a:buClr>
              <a:buFont typeface="Arial"/>
              <a:buChar char="•"/>
            </a:pPr>
            <a:r>
              <a:rPr lang="en-US" sz="1500" spc="-1" dirty="0">
                <a:solidFill>
                  <a:schemeClr val="accent1"/>
                </a:solidFill>
                <a:latin typeface="Aptos"/>
              </a:rPr>
              <a:t>Generalization to non-trivial transformations (e.g. compute or analysis steps)</a:t>
            </a:r>
          </a:p>
          <a:p>
            <a:pPr marL="285840" indent="-28584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spc="-1" dirty="0">
                <a:solidFill>
                  <a:schemeClr val="accent1"/>
                </a:solidFill>
                <a:latin typeface="Aptos"/>
              </a:rPr>
              <a:t>Applicability to other fields in PUNCH, and beyond</a:t>
            </a:r>
          </a:p>
          <a:p>
            <a:pPr defTabSz="914400">
              <a:lnSpc>
                <a:spcPct val="100000"/>
              </a:lnSpc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</a:rPr>
              <a:t>End-to-end FAIR use case?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</a:rPr>
              <a:t>The ALPS II, LUXE or </a:t>
            </a:r>
            <a:r>
              <a:rPr lang="en-US" sz="1500" b="0" strike="noStrike" spc="-1" dirty="0" err="1">
                <a:solidFill>
                  <a:schemeClr val="accent1"/>
                </a:solidFill>
                <a:latin typeface="Aptos"/>
              </a:rPr>
              <a:t>BabyIAXO</a:t>
            </a:r>
            <a:r>
              <a:rPr lang="en-US" sz="1500" b="0" strike="noStrike" spc="-1" dirty="0">
                <a:solidFill>
                  <a:schemeClr val="accent1"/>
                </a:solidFill>
                <a:latin typeface="Aptos"/>
              </a:rPr>
              <a:t> experiments at DESY, Lohengrin at Bonn, ILDG, GLOW, …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</a:rPr>
              <a:t>Connection to DRP? – a digital output of a research process (which category: publication, data set, software, …)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</a:rPr>
              <a:t>The proposed infrastructure and services should support all DRP categories.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</a:rPr>
              <a:t>How is the use case viewed from outside of PUNCH? 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</a:rPr>
              <a:t>Benevolently – potential interest from other communities in physics and beyond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</a:rPr>
              <a:t>Define input – procedure – output? Specify workflow. 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</a:rPr>
              <a:t>See graphics on </a:t>
            </a:r>
            <a:r>
              <a:rPr lang="en-US" sz="1500" b="0" strike="noStrike" spc="-1" dirty="0" err="1">
                <a:solidFill>
                  <a:schemeClr val="accent1"/>
                </a:solidFill>
                <a:latin typeface="Aptos"/>
              </a:rPr>
              <a:t>pgage</a:t>
            </a:r>
            <a:r>
              <a:rPr lang="en-US" sz="1500" b="0" strike="noStrike" spc="-1" dirty="0">
                <a:solidFill>
                  <a:schemeClr val="accent1"/>
                </a:solidFill>
                <a:latin typeface="Aptos"/>
              </a:rPr>
              <a:t> 1, text on page 2 and examples on next pages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500" b="0" strike="noStrike" spc="-1" dirty="0">
                <a:solidFill>
                  <a:srgbClr val="000000"/>
                </a:solidFill>
                <a:latin typeface="Aptos"/>
              </a:rPr>
              <a:t>Operation model? - what is required for the use case, and how to organize that? Sustainability?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156082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chemeClr val="accent1"/>
                </a:solidFill>
                <a:latin typeface="Aptos"/>
              </a:rPr>
              <a:t>Sustainability and operation model in the Helmholtz / DESY context</a:t>
            </a:r>
            <a:endParaRPr lang="en-US" sz="15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22"/>
          <p:cNvSpPr/>
          <p:nvPr/>
        </p:nvSpPr>
        <p:spPr>
          <a:xfrm>
            <a:off x="516600" y="335520"/>
            <a:ext cx="45255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dk1"/>
                </a:solidFill>
                <a:latin typeface="Arial"/>
              </a:rPr>
              <a:t>Example: Radio Astronomy (GLOW)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0000" y="1008000"/>
            <a:ext cx="11643840" cy="21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Users: international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Transformations: trivial (only transfer)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Storage: single storage element, metadata and file catalogue (to separate descriptive and administrative metadata)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Interfaces: data exploration and discovery via browsing through content-sorted view on collection, optional data publishing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Metadata schema: community-specific, complex (defined by VO), not including DC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Read access: public or restricted to collaboration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Write access: single group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Data growth: up to about 10 TB (50'000 data objects) per year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20"/>
          <p:cNvSpPr/>
          <p:nvPr/>
        </p:nvSpPr>
        <p:spPr>
          <a:xfrm>
            <a:off x="487080" y="435240"/>
            <a:ext cx="19897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dk1"/>
                </a:solidFill>
                <a:latin typeface="Arial"/>
              </a:rPr>
              <a:t>Example: ILDG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0600" y="1084320"/>
            <a:ext cx="10163520" cy="216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Users: international (world-wide federation of regional sub-communities)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Transformations: trivial (only replication and/or transfer)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Storage: various storage elements, metadata and file catalogue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Interfaces (all optional): markup and search (parametric in schema), metadata harvesting, data publishing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Metadata schema: community-specific, complex (defined by ILDG), not including DC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Read access of data: VO-wide or restricted by embargo (metadata always public)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Write access: fine-grained control delegated to collaborations/projects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Data growth: up to about 1 PB (50'000 data objects) per year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"/>
          <p:cNvSpPr/>
          <p:nvPr/>
        </p:nvSpPr>
        <p:spPr>
          <a:xfrm>
            <a:off x="563040" y="335520"/>
            <a:ext cx="71229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strike="noStrike" spc="-1">
                <a:solidFill>
                  <a:schemeClr val="dk1"/>
                </a:solidFill>
                <a:latin typeface="Arial"/>
              </a:rPr>
              <a:t>Example: Detector data from small / medium experiments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63040" y="1099722"/>
            <a:ext cx="9868680" cy="354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Mostly similar (or in-between) ILDG and GLOW (assuming moderate data rates).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A major difference may be the need for experiment- or facility-specific interfaces for data ingestion: a stream of data (and metadata) might need to be ingested in an automatic way.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Moreover, different sources, like the DAQ system of the detector and monitor/control data from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</a:rPr>
              <a:t>the facility, might need to be combined and synchronized.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1364</Words>
  <Application>Microsoft Macintosh PowerPoint</Application>
  <PresentationFormat>Widescreen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DejaVu Sans</vt:lpstr>
      <vt:lpstr>DejaVu Serif</vt:lpstr>
      <vt:lpstr>OpenSymbol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Thomas Schorner</dc:creator>
  <dc:description/>
  <cp:lastModifiedBy>Thomas Schorner</cp:lastModifiedBy>
  <cp:revision>15</cp:revision>
  <dcterms:created xsi:type="dcterms:W3CDTF">2025-03-11T21:42:55Z</dcterms:created>
  <dcterms:modified xsi:type="dcterms:W3CDTF">2025-03-18T13:37:14Z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13</vt:i4>
  </property>
</Properties>
</file>