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Carl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169EE3-F28E-4B4F-8AE3-04F284899372}">
  <a:tblStyle styleId="{3F169EE3-F28E-4B4F-8AE3-04F2848993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Carlito-bold.fntdata"/><Relationship Id="rId14" Type="http://schemas.openxmlformats.org/officeDocument/2006/relationships/font" Target="fonts/Carlito-regular.fntdata"/><Relationship Id="rId17" Type="http://schemas.openxmlformats.org/officeDocument/2006/relationships/font" Target="fonts/Carlito-boldItalic.fntdata"/><Relationship Id="rId16" Type="http://schemas.openxmlformats.org/officeDocument/2006/relationships/font" Target="fonts/Carli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ceb293ad1_0_0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3ceb293ad1_0_0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ceb293ad1_0_6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3ceb293ad1_0_6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ceb293ad1_0_27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3ceb293ad1_0_27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ceb293ad1_0_41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3ceb293ad1_0_41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ceb293ad1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ceb293ad1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ceb293ad1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ceb293ad1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ceb293ad1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ceb293ad1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4209" y="-37867"/>
            <a:ext cx="9216001" cy="52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264640" y="1703650"/>
            <a:ext cx="5349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64650" y="1047578"/>
            <a:ext cx="66969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subTitle"/>
          </p:nvPr>
        </p:nvSpPr>
        <p:spPr>
          <a:xfrm>
            <a:off x="264650" y="3333558"/>
            <a:ext cx="66969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8050" y="1703650"/>
            <a:ext cx="1629900" cy="16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9" Type="http://schemas.openxmlformats.org/officeDocument/2006/relationships/image" Target="../media/image9.png"/><Relationship Id="rId5" Type="http://schemas.openxmlformats.org/officeDocument/2006/relationships/image" Target="../media/image7.jp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ndico.desy.de/event/42921/" TargetMode="External"/><Relationship Id="rId4" Type="http://schemas.openxmlformats.org/officeDocument/2006/relationships/hyperlink" Target="https://indico.desy.de/event/43609/" TargetMode="External"/><Relationship Id="rId5" Type="http://schemas.openxmlformats.org/officeDocument/2006/relationships/hyperlink" Target="https://indico.desy.de/event/44537/" TargetMode="External"/><Relationship Id="rId6" Type="http://schemas.openxmlformats.org/officeDocument/2006/relationships/hyperlink" Target="https://indico.desy.de/event/45960/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drive.google.com/drive/folders/1eUX3IDEBV2nEOi7mt4_s29AJUyROjGbe" TargetMode="External"/><Relationship Id="rId10" Type="http://schemas.openxmlformats.org/officeDocument/2006/relationships/hyperlink" Target="https://www.rhein-main-universitaeten.de/en/news/open-science-festival-2024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lab-p4n.aip.de/punch-editors/results-docs-content/-/blob/master/files/documents/report-D-TA7-WP1-2.pdf?ref_type=heads" TargetMode="External"/><Relationship Id="rId4" Type="http://schemas.openxmlformats.org/officeDocument/2006/relationships/hyperlink" Target="https://gitlab-p4n.aip.de/punch-editors/results-docs-content/-/blob/master/files/documents/report-D-TA7-WP1-4.pdf?ref_type=heads" TargetMode="External"/><Relationship Id="rId9" Type="http://schemas.openxmlformats.org/officeDocument/2006/relationships/hyperlink" Target="https://www.rhein-main-universitaeten.de/en/news/open-science-festival-2024" TargetMode="External"/><Relationship Id="rId5" Type="http://schemas.openxmlformats.org/officeDocument/2006/relationships/hyperlink" Target="https://gitlab-p4n.aip.de/punch-editors/results-docs-content/-/blob/master/files/documents/report-D-TA7-WP1-4.pdf?ref_type=heads" TargetMode="External"/><Relationship Id="rId6" Type="http://schemas.openxmlformats.org/officeDocument/2006/relationships/hyperlink" Target="https://events.gwdg.de/event/886/overview" TargetMode="External"/><Relationship Id="rId7" Type="http://schemas.openxmlformats.org/officeDocument/2006/relationships/hyperlink" Target="https://events.gwdg.de/event/886/overview" TargetMode="External"/><Relationship Id="rId8" Type="http://schemas.openxmlformats.org/officeDocument/2006/relationships/hyperlink" Target="https://syncandshare.desy.de/index.php/s/Sw5RHA5Pdtdfk3i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lab-p4n.aip.de/punch/intra-docs-content/-/blob/master/docs/TA7/WP1/wp1.md?ref_type=heads" TargetMode="External"/><Relationship Id="rId4" Type="http://schemas.openxmlformats.org/officeDocument/2006/relationships/hyperlink" Target="https://helpdesk-p4n.aip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11850" y="1703650"/>
            <a:ext cx="4230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" sz="35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Education, Training, Outreach,</a:t>
            </a:r>
            <a:r>
              <a:rPr b="0" lang="en" sz="3500"/>
              <a:t> </a:t>
            </a:r>
            <a:r>
              <a:rPr b="0" i="0" lang="en" sz="35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and Citizen Science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11850" y="1047578"/>
            <a:ext cx="669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PUNCH4NFDI — TA 7</a:t>
            </a:r>
            <a:endParaRPr/>
          </a:p>
        </p:txBody>
      </p:sp>
      <p:sp>
        <p:nvSpPr>
          <p:cNvPr id="63" name="Google Shape;63;p14"/>
          <p:cNvSpPr txBox="1"/>
          <p:nvPr>
            <p:ph idx="2" type="subTitle"/>
          </p:nvPr>
        </p:nvSpPr>
        <p:spPr>
          <a:xfrm>
            <a:off x="211850" y="3504550"/>
            <a:ext cx="65850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" sz="2400" u="none">
                <a:solidFill>
                  <a:schemeClr val="lt1"/>
                </a:solidFill>
              </a:rPr>
              <a:t>PUNCH4NFDI </a:t>
            </a:r>
            <a:r>
              <a:rPr b="1" lang="en" sz="2400"/>
              <a:t>General </a:t>
            </a:r>
            <a:r>
              <a:rPr b="1" i="0" lang="en" sz="2400" u="none">
                <a:solidFill>
                  <a:schemeClr val="lt1"/>
                </a:solidFill>
              </a:rPr>
              <a:t>Meeting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28</a:t>
            </a:r>
            <a:r>
              <a:rPr lang="en">
                <a:solidFill>
                  <a:schemeClr val="lt1"/>
                </a:solidFill>
              </a:rPr>
              <a:t>.</a:t>
            </a:r>
            <a:r>
              <a:rPr lang="en"/>
              <a:t>03</a:t>
            </a:r>
            <a:r>
              <a:rPr lang="en">
                <a:solidFill>
                  <a:schemeClr val="lt1"/>
                </a:solidFill>
              </a:rPr>
              <a:t>.202</a:t>
            </a:r>
            <a:r>
              <a:rPr lang="en"/>
              <a:t>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698" y="2749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0" i="0" lang="en" sz="2800" u="none" cap="none" strike="noStrike">
                <a:solidFill>
                  <a:srgbClr val="3162B5"/>
                </a:solidFill>
                <a:latin typeface="Arial"/>
                <a:ea typeface="Arial"/>
                <a:cs typeface="Arial"/>
                <a:sym typeface="Arial"/>
              </a:rPr>
              <a:t>TA7 People</a:t>
            </a:r>
            <a:endParaRPr b="0" i="0" sz="2800" u="none" cap="none" strike="noStrike">
              <a:solidFill>
                <a:srgbClr val="3162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49834" t="0"/>
          <a:stretch/>
        </p:blipFill>
        <p:spPr>
          <a:xfrm>
            <a:off x="6729503" y="2971188"/>
            <a:ext cx="1169425" cy="152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5"/>
          <p:cNvGrpSpPr/>
          <p:nvPr/>
        </p:nvGrpSpPr>
        <p:grpSpPr>
          <a:xfrm>
            <a:off x="1368063" y="956550"/>
            <a:ext cx="2276989" cy="1556988"/>
            <a:chOff x="0" y="0"/>
            <a:chExt cx="2276989" cy="1556988"/>
          </a:xfrm>
        </p:grpSpPr>
        <p:pic>
          <p:nvPicPr>
            <p:cNvPr id="73" name="Google Shape;73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037343" cy="1556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06302" y="0"/>
              <a:ext cx="1170687" cy="15500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" name="Google Shape;7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4768" y="956550"/>
            <a:ext cx="2238374" cy="153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50385" y="2971187"/>
            <a:ext cx="2306841" cy="145078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250506" y="2529226"/>
            <a:ext cx="2349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rPr>
              <a:t>   Arnulf Quadt           Baida Achkar                                                         </a:t>
            </a:r>
            <a:endParaRPr b="1" i="0" sz="1200" u="none" cap="none" strike="noStrike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742707" y="2529226"/>
            <a:ext cx="239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rPr>
              <a:t>Carsten Burgard    Kevin Kröninger   </a:t>
            </a:r>
            <a:endParaRPr b="1" i="0" sz="1200" u="none" cap="none" strike="noStrike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645879" y="4545465"/>
            <a:ext cx="3594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rPr>
              <a:t>   Sonja Felder              David Ohse            Frank Bertoldi</a:t>
            </a:r>
            <a:endParaRPr b="1" i="0" sz="1200" u="none" cap="none" strike="noStrike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650902" y="4545465"/>
            <a:ext cx="240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rPr>
              <a:t>Michael Kramer     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Carlito"/>
                <a:ea typeface="Carlito"/>
                <a:cs typeface="Carlito"/>
                <a:sym typeface="Carlito"/>
              </a:rPr>
              <a:t>Pranav Limaye </a:t>
            </a:r>
            <a:endParaRPr b="1" i="0" sz="1200" u="none" cap="none" strike="noStrike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47850" y="956550"/>
            <a:ext cx="1262700" cy="6411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WP1 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Training Experts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GAU Goettingen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216702" y="956550"/>
            <a:ext cx="1449900" cy="613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WP2 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Educating Students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TU Dortmund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75650" y="2971188"/>
            <a:ext cx="1485600" cy="613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WP3 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Outreach &amp; Schools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Uni Bonn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5305049" y="2971188"/>
            <a:ext cx="1348200" cy="6105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WP4 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Citizen Science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MPIfR/Uni Bonn</a:t>
            </a:r>
            <a:endParaRPr b="1" i="0" sz="12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8">
            <a:alphaModFix/>
          </a:blip>
          <a:srcRect b="0" l="0" r="6820" t="0"/>
          <a:stretch/>
        </p:blipFill>
        <p:spPr>
          <a:xfrm>
            <a:off x="1624475" y="2971188"/>
            <a:ext cx="1262700" cy="14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9">
            <a:alphaModFix/>
          </a:blip>
          <a:srcRect b="0" l="15004" r="6274" t="0"/>
          <a:stretch/>
        </p:blipFill>
        <p:spPr>
          <a:xfrm>
            <a:off x="7898925" y="2971188"/>
            <a:ext cx="1169426" cy="143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698" y="2749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0" i="0" lang="en" sz="2800" u="none" cap="none" strike="noStrike">
                <a:solidFill>
                  <a:srgbClr val="3162B5"/>
                </a:solidFill>
                <a:latin typeface="Arial"/>
                <a:ea typeface="Arial"/>
                <a:cs typeface="Arial"/>
                <a:sym typeface="Arial"/>
              </a:rPr>
              <a:t>TA7 Goals</a:t>
            </a:r>
            <a:endParaRPr b="0" i="0" sz="2800" u="none" cap="none" strike="noStrike">
              <a:solidFill>
                <a:srgbClr val="3162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944865" y="1990044"/>
            <a:ext cx="7628504" cy="739888"/>
          </a:xfrm>
          <a:prstGeom prst="flowChartProcess">
            <a:avLst/>
          </a:prstGeom>
          <a:solidFill>
            <a:srgbClr val="DAED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9820" lvl="0" marL="2398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sz="1400" u="none" cap="none" strike="noStrike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rPr>
              <a:t>Provide educational resources for university-level teaching with a focus on NFDI issues</a:t>
            </a:r>
            <a:endParaRPr b="0" i="0" sz="1400" u="none" cap="none" strike="noStrike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-239820" lvl="0" marL="2398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sz="1400" u="none" cap="none" strike="noStrike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rPr>
              <a:t>Develop proposals for the integration of topics related to research data management into university curricula</a:t>
            </a:r>
            <a:endParaRPr b="0" i="0" sz="1400" u="none" cap="none" strike="noStrike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944865" y="2883012"/>
            <a:ext cx="7628503" cy="739887"/>
          </a:xfrm>
          <a:prstGeom prst="flowChartProcess">
            <a:avLst/>
          </a:prstGeom>
          <a:solidFill>
            <a:srgbClr val="DAED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9820" lvl="0" marL="2398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Clarify the relevance of data for discoveries in modern physics and make it accessible to the</a:t>
            </a:r>
            <a:b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</a:br>
            <a: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general public</a:t>
            </a:r>
            <a:endParaRPr b="0" i="0" sz="1400" u="none" cap="none" strike="noStrike">
              <a:solidFill>
                <a:srgbClr val="000000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-239820" lvl="0" marL="2398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Offers for different interaction groups: pupils, teacher, hobby scientists, ...</a:t>
            </a:r>
            <a:endParaRPr b="0" i="0" sz="14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944865" y="3861025"/>
            <a:ext cx="7628503" cy="739887"/>
          </a:xfrm>
          <a:prstGeom prst="flowChartProcess">
            <a:avLst/>
          </a:prstGeom>
          <a:solidFill>
            <a:srgbClr val="DAED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9820" lvl="0" marL="2398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Actively engage the public in citizen science projects such as Einstein@Home</a:t>
            </a:r>
            <a:endParaRPr b="0" i="0" sz="1400" u="none" cap="none" strike="noStrike">
              <a:solidFill>
                <a:srgbClr val="000000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-239820" lvl="0" marL="2398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Provide incentives and access to data infrastructure and methods to involve the public in</a:t>
            </a:r>
            <a:b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</a:br>
            <a: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ongoing research</a:t>
            </a:r>
            <a:endParaRPr b="0" i="0" sz="1400" u="none" cap="none" strike="noStrike">
              <a:solidFill>
                <a:schemeClr val="dk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944865" y="1054552"/>
            <a:ext cx="7628503" cy="739887"/>
          </a:xfrm>
          <a:prstGeom prst="flowChartProcess">
            <a:avLst/>
          </a:prstGeom>
          <a:solidFill>
            <a:srgbClr val="DAED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8371" lvl="0" marL="2783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Provide a broad and a high-quality training for Ph.D. students, postdocs &amp; senior scientists</a:t>
            </a:r>
            <a:endParaRPr b="0" i="0" sz="1400" u="none" cap="none" strike="noStrike">
              <a:solidFill>
                <a:srgbClr val="000000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-278371" lvl="0" marL="2783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Establish the PUNCH4NFDI Young Academy (regular events &amp; courses)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8371" lvl="0" marL="2783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b="0" i="0" lang="en" sz="1400" u="none" cap="none" strike="noStrike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Provide a documentation and archive services/Material for the training (cooperation with the TIB)</a:t>
            </a:r>
            <a:endParaRPr b="0" i="0" sz="1400" u="none" cap="none" strike="noStrike">
              <a:solidFill>
                <a:srgbClr val="000000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256004" y="1054552"/>
            <a:ext cx="620700" cy="72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WP1</a:t>
            </a:r>
            <a:endParaRPr b="1" i="0" sz="16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174832" y="2114532"/>
            <a:ext cx="18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256003" y="1990044"/>
            <a:ext cx="620700" cy="72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WP2</a:t>
            </a:r>
            <a:endParaRPr b="1" i="0" sz="16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256003" y="2883012"/>
            <a:ext cx="620700" cy="72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WP3</a:t>
            </a:r>
            <a:endParaRPr b="1" i="0" sz="16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256003" y="3861025"/>
            <a:ext cx="620700" cy="723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rPr>
              <a:t>WP4</a:t>
            </a:r>
            <a:endParaRPr b="1" i="0" sz="1600" u="none" cap="none" strike="noStrike">
              <a:solidFill>
                <a:schemeClr val="lt1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TA7 - WP1 : TRAINING EXPERTS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>
                <a:latin typeface="Carlito"/>
                <a:ea typeface="Carlito"/>
                <a:cs typeface="Carlito"/>
                <a:sym typeface="Carlito"/>
              </a:rPr>
              <a:t>Key Activities and Responsibilities</a:t>
            </a:r>
            <a:endParaRPr sz="4020">
              <a:latin typeface="Carlito"/>
              <a:ea typeface="Carlito"/>
              <a:cs typeface="Carlito"/>
              <a:sym typeface="Carlito"/>
            </a:endParaRPr>
          </a:p>
        </p:txBody>
      </p:sp>
      <p:graphicFrame>
        <p:nvGraphicFramePr>
          <p:cNvPr id="113" name="Google Shape;113;p18"/>
          <p:cNvGraphicFramePr/>
          <p:nvPr/>
        </p:nvGraphicFramePr>
        <p:xfrm>
          <a:off x="3117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{3F169EE3-F28E-4B4F-8AE3-04F284899372}</a:tableStyleId>
              </a:tblPr>
              <a:tblGrid>
                <a:gridCol w="2312725"/>
                <a:gridCol w="6207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Key Areas</a:t>
                      </a:r>
                      <a:endParaRPr b="1" sz="16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Details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Leadership &amp; Meetings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rlito"/>
                        <a:buChar char="●"/>
                      </a:pPr>
                      <a:r>
                        <a:rPr lang="en" sz="1100"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Responsible for overseeing key deliverables and coordination within Task Area 7.</a:t>
                      </a:r>
                      <a:endParaRPr sz="11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Chaired monthly TA7 meetings; presented biweekly updates @MB meetings.</a:t>
                      </a:r>
                      <a:endParaRPr sz="11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Compiled TA7 contributions to the PUNCH4NFDI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Midterm Evaluation Report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and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Poster.</a:t>
                      </a:r>
                      <a:endParaRPr b="1"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Reviewed the proposals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RDMTraining4NFDI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and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DALIA4NFDI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.</a:t>
                      </a:r>
                      <a:endParaRPr sz="11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PUNCH Young Academy</a:t>
                      </a:r>
                      <a:endParaRPr b="1" sz="16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Technical Training Program, Material , Documentation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AutoNum type="arabicPeriod"/>
                      </a:pPr>
                      <a:r>
                        <a:rPr b="1" lang="en" sz="1100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3"/>
                        </a:rPr>
                        <a:t>REANA Training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(Feb, Virtual – Advanced Level)</a:t>
                      </a:r>
                      <a:endParaRPr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AutoNum type="arabicPeriod"/>
                      </a:pPr>
                      <a:r>
                        <a:rPr b="1" lang="en" sz="1100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4"/>
                        </a:rPr>
                        <a:t>Containers Training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(Apr, Virtual – Intermediate, Advanced Levels)</a:t>
                      </a:r>
                      <a:endParaRPr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AutoNum type="arabicPeriod"/>
                      </a:pPr>
                      <a:r>
                        <a:rPr b="1" lang="en" sz="1100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5"/>
                        </a:rPr>
                        <a:t>Professional Git &amp; Clean Code Training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(May, Virtual – Beginner, Intermediate Levels)</a:t>
                      </a:r>
                      <a:endParaRPr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AutoNum type="arabicPeriod"/>
                      </a:pPr>
                      <a:r>
                        <a:rPr b="1" lang="en" sz="1100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6"/>
                        </a:rPr>
                        <a:t>PUNCH4NFDI Tools &amp; Services Training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(Nov, Bonn &amp; Virtual – Advanced Level)</a:t>
                      </a:r>
                      <a:endParaRPr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Training materials accessible via Indico pages of events and some on punch results page</a:t>
                      </a:r>
                      <a:endParaRPr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Feedback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gathered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using regular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post-training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questionnaire</a:t>
                      </a:r>
                      <a:endParaRPr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ErUM-Data-Hub Synergy: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Mutual program promotion fostered a collaborative learning environment and enhanced knowledge sharing.</a:t>
                      </a:r>
                      <a:endParaRPr b="1"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PUNCH Young Academy Mentoring Services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Career development guidance and support for early-career scientists through the 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PYA one-to-one mentoring service  </a:t>
                      </a:r>
                      <a:endParaRPr b="1"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rlit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Second round (2024) ongoing with three mentor-mentee tandem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s</a:t>
                      </a:r>
                      <a:endParaRPr b="1"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b="1" lang="en" sz="1100">
                          <a:solidFill>
                            <a:schemeClr val="accent2"/>
                          </a:solidFill>
                          <a:highlight>
                            <a:srgbClr val="FFFFFF"/>
                          </a:highlight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LHC-ErUM-FSP Office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&amp; PUNCH4NFDI Synergy: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PUNCH4NFDI researchers participated in free online soft skills workshops in November via LHC-ErUM-FSP.</a:t>
                      </a:r>
                      <a:endParaRPr sz="11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000">
                <a:latin typeface="Carlito"/>
                <a:ea typeface="Carlito"/>
                <a:cs typeface="Carlito"/>
                <a:sym typeface="Carlito"/>
              </a:rPr>
              <a:t>Major Achievements &amp; Publications</a:t>
            </a:r>
            <a:endParaRPr sz="4000">
              <a:latin typeface="Carlito"/>
              <a:ea typeface="Carlito"/>
              <a:cs typeface="Carlito"/>
              <a:sym typeface="Carlito"/>
            </a:endParaRPr>
          </a:p>
        </p:txBody>
      </p:sp>
      <p:graphicFrame>
        <p:nvGraphicFramePr>
          <p:cNvPr id="120" name="Google Shape;120;p19"/>
          <p:cNvGraphicFramePr/>
          <p:nvPr/>
        </p:nvGraphicFramePr>
        <p:xfrm>
          <a:off x="3117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{3F169EE3-F28E-4B4F-8AE3-04F284899372}</a:tableStyleId>
              </a:tblPr>
              <a:tblGrid>
                <a:gridCol w="2312725"/>
                <a:gridCol w="6207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Key Areas</a:t>
                      </a:r>
                      <a:endParaRPr b="1" sz="16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Details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Reports Published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: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rlito"/>
                        <a:buChar char="●"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3"/>
                        </a:rPr>
                        <a:t>D-TA7-WP1-2 Report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: "Establishment of the PUNCH4NFDI Young Academy."</a:t>
                      </a:r>
                      <a:endParaRPr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rlito"/>
                        <a:buChar char="●"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4"/>
                        </a:rPr>
                        <a:t>D-TA7-WP1-4 Report</a:t>
                      </a:r>
                      <a:r>
                        <a:rPr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5"/>
                        </a:rPr>
                        <a:t>: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"Critical Review of the measures developed and Development of a Feedback 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ystem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to Guide Education and Training." </a:t>
                      </a:r>
                      <a:endParaRPr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Surveys &amp; Feedback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:</a:t>
                      </a:r>
                      <a:endParaRPr b="1" sz="16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Biyearly surveys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to collect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suggestions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about the PYA offers , gathering insights to refine the training offerings.</a:t>
                      </a:r>
                      <a:endParaRPr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Post-training questionnaire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to gather feedback for improvement purposes. </a:t>
                      </a:r>
                      <a:endParaRPr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Conferences &amp; Outreach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: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Poster at "RDM@Campus" Joint Conference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(Göttingen eResearch Alliance, Sep 23–25, 2024):</a:t>
                      </a:r>
                      <a:b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</a:br>
                      <a:r>
                        <a:rPr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6"/>
                        </a:rPr>
                        <a:t>Conference Link</a:t>
                      </a:r>
                      <a:br>
                        <a:rPr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7"/>
                        </a:rPr>
                      </a:br>
                      <a:r>
                        <a:rPr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8"/>
                        </a:rPr>
                        <a:t>Poster on DESY syncandshare</a:t>
                      </a:r>
                      <a:endParaRPr u="sng">
                        <a:solidFill>
                          <a:schemeClr val="hlink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Joint NFDI Poster at the Open Science Festival 2024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(Mainz, Sep 17-18, 2024):</a:t>
                      </a:r>
                      <a:b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</a:br>
                      <a:r>
                        <a:rPr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9"/>
                        </a:rPr>
                        <a:t>Festival Link</a:t>
                      </a:r>
                      <a:br>
                        <a:rPr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10"/>
                        </a:rPr>
                      </a:br>
                      <a:r>
                        <a:rPr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11"/>
                        </a:rPr>
                        <a:t>Poster on Google Drive</a:t>
                      </a:r>
                      <a:endParaRPr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000">
                <a:latin typeface="Carlito"/>
                <a:ea typeface="Carlito"/>
                <a:cs typeface="Carlito"/>
                <a:sym typeface="Carlito"/>
              </a:rPr>
              <a:t>Ongoing Work &amp; Future Plans</a:t>
            </a:r>
            <a:endParaRPr sz="4000">
              <a:latin typeface="Carlito"/>
              <a:ea typeface="Carlito"/>
              <a:cs typeface="Carlito"/>
              <a:sym typeface="Carlito"/>
            </a:endParaRPr>
          </a:p>
        </p:txBody>
      </p:sp>
      <p:graphicFrame>
        <p:nvGraphicFramePr>
          <p:cNvPr id="127" name="Google Shape;127;p20"/>
          <p:cNvGraphicFramePr/>
          <p:nvPr/>
        </p:nvGraphicFramePr>
        <p:xfrm>
          <a:off x="3117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{3F169EE3-F28E-4B4F-8AE3-04F284899372}</a:tableStyleId>
              </a:tblPr>
              <a:tblGrid>
                <a:gridCol w="2312725"/>
                <a:gridCol w="6207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Key Areas</a:t>
                      </a:r>
                      <a:endParaRPr b="1" sz="1600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Details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Documentation &amp; Internal Collaboration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Ongoing migration of WP1 records and coordination with TA7-WPs</a:t>
                      </a:r>
                      <a:endParaRPr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Continuous documentation of PYA training events on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3"/>
                        </a:rPr>
                        <a:t>intra.punch4nfdi</a:t>
                      </a:r>
                      <a:endParaRPr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Member of the support team @PUNCH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  <a:hlinkClick r:id="rId4"/>
                        </a:rPr>
                        <a:t>Helpdesk system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for Training.</a:t>
                      </a:r>
                      <a:endParaRPr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PUNCH Young Academy Mentoring Services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3rd round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PYA one-to-one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mentoring service, launched on 03.03.2025</a:t>
                      </a:r>
                      <a:endParaRPr b="1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Panel Session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 on “</a:t>
                      </a:r>
                      <a:r>
                        <a:rPr lang="en">
                          <a:solidFill>
                            <a:srgbClr val="3F4350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challenges faced by female scientists in the fields of Physics, Data Science, and Engineering.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” under preparation within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Women4punch</a:t>
                      </a:r>
                      <a:endParaRPr b="1"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Training Programs</a:t>
                      </a:r>
                      <a:endParaRPr b="1" sz="1600"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rlito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rlito"/>
                          <a:ea typeface="Carlito"/>
                          <a:cs typeface="Carlito"/>
                          <a:sym typeface="Carlito"/>
                        </a:rPr>
                        <a:t>Professional Git and Clean Code, PUNCH tools and services, last development….</a:t>
                      </a:r>
                      <a:endParaRPr>
                        <a:solidFill>
                          <a:schemeClr val="dk1"/>
                        </a:solidFill>
                        <a:latin typeface="Carlito"/>
                        <a:ea typeface="Carlito"/>
                        <a:cs typeface="Carlito"/>
                        <a:sym typeface="Carl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