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4418" r:id="rId3"/>
    <p:sldId id="4419" r:id="rId4"/>
    <p:sldId id="1347" r:id="rId5"/>
    <p:sldId id="257" r:id="rId6"/>
    <p:sldId id="259" r:id="rId7"/>
    <p:sldId id="289" r:id="rId8"/>
    <p:sldId id="261" r:id="rId9"/>
    <p:sldId id="297" r:id="rId10"/>
    <p:sldId id="263" r:id="rId11"/>
    <p:sldId id="264" r:id="rId12"/>
    <p:sldId id="4420" r:id="rId13"/>
    <p:sldId id="4408" r:id="rId14"/>
    <p:sldId id="4421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/>
    <p:restoredTop sz="76395"/>
  </p:normalViewPr>
  <p:slideViewPr>
    <p:cSldViewPr snapToGrid="0">
      <p:cViewPr varScale="1">
        <p:scale>
          <a:sx n="78" d="100"/>
          <a:sy n="78" d="100"/>
        </p:scale>
        <p:origin x="17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move the slide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 idx="2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 idx="2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 idx="2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772EB44F-798E-4C31-A521-989D84D6243E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ln w="0">
            <a:noFill/>
          </a:ln>
        </p:spPr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400" cy="395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sldNum" idx="37"/>
          </p:nvPr>
        </p:nvSpPr>
        <p:spPr>
          <a:xfrm>
            <a:off x="4402080" y="9553680"/>
            <a:ext cx="3367440" cy="503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1C899F74-F487-4D57-95D7-103BCAB3B47D}" type="slidenum">
              <a:rPr lang="en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rPr>
              <a:t>1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B59082A-FCC6-4498-9826-9C3816400EC1}" type="slidenum">
              <a:rPr lang="de-DE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10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E9F34E6-D10C-4DFD-A3CE-D8E9597E2F77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11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BD148-D954-358B-F34D-63539684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57E362-ADEF-C4AD-6D3A-AE6FC07CD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0" y="763588"/>
            <a:ext cx="0" cy="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D8C8-F49B-CDCF-97B0-48E8A57A8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02103-2ADE-2495-1DAC-C9EB510DF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709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B234F-C352-49E7-BAC7-897A3303EF8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117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7BE15-45F0-F73E-5BB5-74D4AFD5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>
            <a:extLst>
              <a:ext uri="{FF2B5EF4-FFF2-40B4-BE49-F238E27FC236}">
                <a16:creationId xmlns:a16="http://schemas.microsoft.com/office/drawing/2014/main" id="{64374149-BCE5-B65A-6307-212D02054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00" name="PlaceHolder 2">
            <a:extLst>
              <a:ext uri="{FF2B5EF4-FFF2-40B4-BE49-F238E27FC236}">
                <a16:creationId xmlns:a16="http://schemas.microsoft.com/office/drawing/2014/main" id="{BB33852F-0DAE-A811-A63C-52BCABBB6FB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1" name="PlaceHolder 3">
            <a:extLst>
              <a:ext uri="{FF2B5EF4-FFF2-40B4-BE49-F238E27FC236}">
                <a16:creationId xmlns:a16="http://schemas.microsoft.com/office/drawing/2014/main" id="{AC4BA6CE-98EC-1868-8919-BD3E273083EB}"/>
              </a:ext>
            </a:extLst>
          </p:cNvPr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B234F-C352-49E7-BAC7-897A3303EF8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15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24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917C7E-1EF8-4245-87D5-9054446EDC82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15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BBBF-05E8-A08A-A88A-B777E39C0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>
            <a:extLst>
              <a:ext uri="{FF2B5EF4-FFF2-40B4-BE49-F238E27FC236}">
                <a16:creationId xmlns:a16="http://schemas.microsoft.com/office/drawing/2014/main" id="{07ACA67A-571C-F827-ED68-7F2CD4E27E2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7" name="PlaceHolder 2">
            <a:extLst>
              <a:ext uri="{FF2B5EF4-FFF2-40B4-BE49-F238E27FC236}">
                <a16:creationId xmlns:a16="http://schemas.microsoft.com/office/drawing/2014/main" id="{27CA57F5-C1A2-9BAE-A911-1618B63C6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  <p:extLst>
      <p:ext uri="{BB962C8B-B14F-4D97-AF65-F5344CB8AC3E}">
        <p14:creationId xmlns:p14="http://schemas.microsoft.com/office/powerpoint/2010/main" val="53157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05113-DFF7-D54E-AC8B-77AB6F18C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>
            <a:extLst>
              <a:ext uri="{FF2B5EF4-FFF2-40B4-BE49-F238E27FC236}">
                <a16:creationId xmlns:a16="http://schemas.microsoft.com/office/drawing/2014/main" id="{0B91FF14-3DEC-0455-C8FD-DE20551C349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7" name="PlaceHolder 2">
            <a:extLst>
              <a:ext uri="{FF2B5EF4-FFF2-40B4-BE49-F238E27FC236}">
                <a16:creationId xmlns:a16="http://schemas.microsoft.com/office/drawing/2014/main" id="{D4E281F9-DB4A-1337-A4F7-F0465D147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  <p:extLst>
      <p:ext uri="{BB962C8B-B14F-4D97-AF65-F5344CB8AC3E}">
        <p14:creationId xmlns:p14="http://schemas.microsoft.com/office/powerpoint/2010/main" val="4258524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2ED1-A627-8F68-E872-D507D86D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" name="PlaceHolder 1">
            <a:extLst>
              <a:ext uri="{FF2B5EF4-FFF2-40B4-BE49-F238E27FC236}">
                <a16:creationId xmlns:a16="http://schemas.microsoft.com/office/drawing/2014/main" id="{D066C5AD-C607-CF0D-BD89-BD6AC03C5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ln w="0">
            <a:noFill/>
          </a:ln>
        </p:spPr>
      </p:sp>
      <p:sp>
        <p:nvSpPr>
          <p:cNvPr id="5397" name="PlaceHolder 2">
            <a:extLst>
              <a:ext uri="{FF2B5EF4-FFF2-40B4-BE49-F238E27FC236}">
                <a16:creationId xmlns:a16="http://schemas.microsoft.com/office/drawing/2014/main" id="{1B7B62D8-D6F8-2DEA-343D-981CA8549FB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8" name="PlaceHolder 3">
            <a:extLst>
              <a:ext uri="{FF2B5EF4-FFF2-40B4-BE49-F238E27FC236}">
                <a16:creationId xmlns:a16="http://schemas.microsoft.com/office/drawing/2014/main" id="{72ED50C9-DF60-6485-B613-1F07D8AD74B3}"/>
              </a:ext>
            </a:extLst>
          </p:cNvPr>
          <p:cNvSpPr>
            <a:spLocks noGrp="1"/>
          </p:cNvSpPr>
          <p:nvPr>
            <p:ph type="sldNum" idx="28"/>
          </p:nvPr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0D9ED9-70F5-4713-927B-B4B594A187BC}" type="slidenum">
              <a:rPr lang="en-DE" sz="12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29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77840" indent="-10152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dirty="0"/>
          </a:p>
        </p:txBody>
      </p:sp>
      <p:sp>
        <p:nvSpPr>
          <p:cNvPr id="665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3BFC685-38E4-41CA-8B2E-4992A26D0C57}" type="slidenum">
              <a:rPr lang="en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en-US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FEEF4-2CEA-9568-0390-DDD36E0E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>
            <a:extLst>
              <a:ext uri="{FF2B5EF4-FFF2-40B4-BE49-F238E27FC236}">
                <a16:creationId xmlns:a16="http://schemas.microsoft.com/office/drawing/2014/main" id="{FB8FC8B3-EBE6-8C4D-FFB8-32A568B06B3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69" name="PlaceHolder 2">
            <a:extLst>
              <a:ext uri="{FF2B5EF4-FFF2-40B4-BE49-F238E27FC236}">
                <a16:creationId xmlns:a16="http://schemas.microsoft.com/office/drawing/2014/main" id="{A5D2B9FD-66DA-44FB-4311-F07FF857A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  <p:extLst>
      <p:ext uri="{BB962C8B-B14F-4D97-AF65-F5344CB8AC3E}">
        <p14:creationId xmlns:p14="http://schemas.microsoft.com/office/powerpoint/2010/main" val="89384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488FD-5E6B-A459-2B23-558DE3D0A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>
            <a:extLst>
              <a:ext uri="{FF2B5EF4-FFF2-40B4-BE49-F238E27FC236}">
                <a16:creationId xmlns:a16="http://schemas.microsoft.com/office/drawing/2014/main" id="{AD97EE19-29A7-125A-70D3-940A8148469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1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3" name="PlaceHolder 2">
            <a:extLst>
              <a:ext uri="{FF2B5EF4-FFF2-40B4-BE49-F238E27FC236}">
                <a16:creationId xmlns:a16="http://schemas.microsoft.com/office/drawing/2014/main" id="{68BF05AB-9BA1-1218-D505-395158FC2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</p:spTree>
    <p:extLst>
      <p:ext uri="{BB962C8B-B14F-4D97-AF65-F5344CB8AC3E}">
        <p14:creationId xmlns:p14="http://schemas.microsoft.com/office/powerpoint/2010/main" val="112390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B8CA3839-4390-42A8-A088-2738B9514D78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pic>
        <p:nvPicPr>
          <p:cNvPr id="5" name="Picture 7"/>
          <p:cNvPicPr/>
          <p:nvPr/>
        </p:nvPicPr>
        <p:blipFill>
          <a:blip r:embed="rId2"/>
          <a:stretch/>
        </p:blipFill>
        <p:spPr>
          <a:xfrm>
            <a:off x="407880" y="6309360"/>
            <a:ext cx="3212640" cy="4060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AC914E2F-B84A-4FB9-A8D3-93B65107BB8F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" name="Grafik 3"/>
          <p:cNvPicPr/>
          <p:nvPr/>
        </p:nvPicPr>
        <p:blipFill>
          <a:blip r:embed="rId2"/>
          <a:stretch/>
        </p:blipFill>
        <p:spPr>
          <a:xfrm>
            <a:off x="408600" y="4587120"/>
            <a:ext cx="598320" cy="184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" name="Rechteck 4"/>
          <p:cNvSpPr/>
          <p:nvPr/>
        </p:nvSpPr>
        <p:spPr>
          <a:xfrm>
            <a:off x="395280" y="3980160"/>
            <a:ext cx="4571640" cy="3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Contact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0" name="Rechteck 5"/>
          <p:cNvSpPr/>
          <p:nvPr/>
        </p:nvSpPr>
        <p:spPr>
          <a:xfrm>
            <a:off x="395280" y="4516560"/>
            <a:ext cx="2700360" cy="18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	Deutsches 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Elektronen-Synchrotron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  <a:tabLst>
                <a:tab pos="71604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www.desy.de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1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A5BA4D01-FFCD-4CAD-BFA7-CE8D8C542F9B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Titelmasterformat durch Klicken bearbeiten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ftr" idx="9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Textmasterformat bearbeiten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with Pictur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26EB9EAC-A2F7-41AF-A087-99587B769C9F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34286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pic>
        <p:nvPicPr>
          <p:cNvPr id="70" name="Grafik 7"/>
          <p:cNvPicPr/>
          <p:nvPr/>
        </p:nvPicPr>
        <p:blipFill>
          <a:blip r:embed="rId2"/>
          <a:stretch/>
        </p:blipFill>
        <p:spPr>
          <a:xfrm>
            <a:off x="407520" y="6261840"/>
            <a:ext cx="2168280" cy="16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Grafik 9"/>
          <p:cNvPicPr/>
          <p:nvPr/>
        </p:nvPicPr>
        <p:blipFill>
          <a:blip r:embed="rId3"/>
          <a:stretch/>
        </p:blipFill>
        <p:spPr>
          <a:xfrm>
            <a:off x="10833120" y="5670000"/>
            <a:ext cx="793440" cy="79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ur 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30C31276-3DC0-49B7-9DAD-0024BDA4AE6A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43280" y="188640"/>
            <a:ext cx="11174040" cy="777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r>
              <a:rPr lang="en-US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dt" idx="10"/>
          </p:nvPr>
        </p:nvSpPr>
        <p:spPr>
          <a:xfrm>
            <a:off x="150480" y="6627600"/>
            <a:ext cx="5279760" cy="23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11"/>
          </p:nvPr>
        </p:nvSpPr>
        <p:spPr>
          <a:xfrm>
            <a:off x="6735960" y="6627600"/>
            <a:ext cx="5279760" cy="23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lang="de-DE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12"/>
          </p:nvPr>
        </p:nvSpPr>
        <p:spPr>
          <a:xfrm>
            <a:off x="5712120" y="6627600"/>
            <a:ext cx="767520" cy="23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tabLst>
                <a:tab pos="0" algn="l"/>
              </a:tabLst>
              <a:def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fld id="{8EF6752D-C550-41EF-AD65-45C95F940481}" type="slidenum"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 dirty="0">
                <a:solidFill>
                  <a:schemeClr val="bg1"/>
                </a:solidFill>
                <a:effectLst/>
                <a:uFillTx/>
                <a:latin typeface="Arial"/>
              </a:rPr>
              <a:t>Page </a:t>
            </a:r>
            <a:fld id="{0392BF99-03CA-4F69-BFFA-78DEDF78EC1D}" type="slidenum">
              <a:rPr lang="en-US" sz="1000" b="1" u="none" strike="noStrike">
                <a:solidFill>
                  <a:schemeClr val="bg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ftr" idx="13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86BE0FD4-8E69-4CE8-8181-247C015B3E7F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3" name="Textfeld 13"/>
          <p:cNvSpPr/>
          <p:nvPr/>
        </p:nvSpPr>
        <p:spPr>
          <a:xfrm>
            <a:off x="10848600" y="6580800"/>
            <a:ext cx="932040" cy="18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ED13FFB3-46BB-4AF4-9075-5CCDA9A5D70E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2400" cy="44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2400" cy="500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10000"/>
              </a:lnSpc>
              <a:spcBef>
                <a:spcPts val="1417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defTabSz="914400">
              <a:lnSpc>
                <a:spcPct val="100000"/>
              </a:lnSpc>
              <a:spcBef>
                <a:spcPts val="1134"/>
              </a:spcBef>
              <a:spcAft>
                <a:spcPts val="799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defTabSz="914400">
              <a:lnSpc>
                <a:spcPct val="100000"/>
              </a:lnSpc>
              <a:spcBef>
                <a:spcPts val="850"/>
              </a:spcBef>
              <a:spcAft>
                <a:spcPts val="7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defTabSz="914400">
              <a:lnSpc>
                <a:spcPct val="100000"/>
              </a:lnSpc>
              <a:spcBef>
                <a:spcPts val="567"/>
              </a:spcBef>
              <a:spcAft>
                <a:spcPts val="799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defTabSz="914400">
              <a:lnSpc>
                <a:spcPct val="100000"/>
              </a:lnSpc>
              <a:spcBef>
                <a:spcPts val="283"/>
              </a:spcBef>
              <a:spcAft>
                <a:spcPts val="7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defTabSz="9144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defTabSz="9144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ftr" idx="14"/>
          </p:nvPr>
        </p:nvSpPr>
        <p:spPr>
          <a:xfrm>
            <a:off x="407520" y="6580800"/>
            <a:ext cx="9945360" cy="18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2400" cy="37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 defTabSz="914400">
              <a:lnSpc>
                <a:spcPct val="110000"/>
              </a:lnSpc>
              <a:spcBef>
                <a:spcPts val="1417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 defTabSz="914400">
              <a:lnSpc>
                <a:spcPct val="100000"/>
              </a:lnSpc>
              <a:spcBef>
                <a:spcPts val="1134"/>
              </a:spcBef>
              <a:spcAft>
                <a:spcPts val="799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 defTabSz="914400">
              <a:lnSpc>
                <a:spcPct val="100000"/>
              </a:lnSpc>
              <a:spcBef>
                <a:spcPts val="850"/>
              </a:spcBef>
              <a:spcAft>
                <a:spcPts val="7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 defTabSz="914400">
              <a:lnSpc>
                <a:spcPct val="100000"/>
              </a:lnSpc>
              <a:spcBef>
                <a:spcPts val="567"/>
              </a:spcBef>
              <a:spcAft>
                <a:spcPts val="799"/>
              </a:spcAft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 defTabSz="914400">
              <a:lnSpc>
                <a:spcPct val="100000"/>
              </a:lnSpc>
              <a:spcBef>
                <a:spcPts val="283"/>
              </a:spcBef>
              <a:spcAft>
                <a:spcPts val="7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 defTabSz="9144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 defTabSz="9144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359B7DD4-E53E-4718-8880-7BA27F8CFA9F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BC2B74E0-08EC-448E-BAF0-33CBB0CA459F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CFB4E48E-8427-4646-9150-C5D77178DCDD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Wingdings" charset="2"/>
              <a:buChar char="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95" name="PlaceHolder 3"/>
          <p:cNvSpPr>
            <a:spLocks noGrp="1"/>
          </p:cNvSpPr>
          <p:nvPr>
            <p:ph type="ftr" idx="15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0BE96435-B40B-4D0F-8DE2-E1739D82541B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Wingdings" charset="2"/>
              <a:buChar char="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00" name="PlaceHolder 3"/>
          <p:cNvSpPr>
            <a:spLocks noGrp="1"/>
          </p:cNvSpPr>
          <p:nvPr>
            <p:ph type="ftr" idx="16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16752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Wingdings" charset="2"/>
              <a:buChar char="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Pictures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2243D585-5FF2-4D32-8D9A-7B09D7E72A7D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2" name="PlaceHolder 6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13" name="PlaceHolder 7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3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682AC643-F082-4358-8C06-1EBA19ED46BD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06" name="PlaceHolder 3"/>
          <p:cNvSpPr>
            <a:spLocks noGrp="1"/>
          </p:cNvSpPr>
          <p:nvPr>
            <p:ph type="ftr" idx="17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4259160" y="1406520"/>
            <a:ext cx="367308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09" name="PlaceHolder 6"/>
          <p:cNvSpPr>
            <a:spLocks noGrp="1"/>
          </p:cNvSpPr>
          <p:nvPr>
            <p:ph type="body"/>
          </p:nvPr>
        </p:nvSpPr>
        <p:spPr>
          <a:xfrm>
            <a:off x="807552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Pictur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6534FCD7-3762-40EC-A3FB-65C20E459DF1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ftr" idx="18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7AA07945-711A-473D-9E06-B1DD6E3E2FC2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ftr" idx="19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efaul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60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2_Titel und Inhal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7368" y="6580800"/>
            <a:ext cx="9948937" cy="18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PUNCH4NFDI AM 2025   |   AIP Potsdam, 19 Nov 2025  |  Welcome - TS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00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A1758CB8-403A-4698-8CD6-A567057F29E3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ftr" idx="2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20" name="PlaceHolder 6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7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4 Pictur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F2861C45-344E-43D7-930A-9C045B0FF045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ftr" idx="3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407880" y="396360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Edit Master text styles</a:t>
            </a:r>
          </a:p>
        </p:txBody>
      </p:sp>
      <p:sp>
        <p:nvSpPr>
          <p:cNvPr id="28" name="PlaceHolder 6"/>
          <p:cNvSpPr>
            <a:spLocks noGrp="1"/>
          </p:cNvSpPr>
          <p:nvPr>
            <p:ph type="body"/>
          </p:nvPr>
        </p:nvSpPr>
        <p:spPr>
          <a:xfrm>
            <a:off x="4259160" y="1449360"/>
            <a:ext cx="367308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29" name="PlaceHolder 7"/>
          <p:cNvSpPr>
            <a:spLocks noGrp="1"/>
          </p:cNvSpPr>
          <p:nvPr>
            <p:ph type="body"/>
          </p:nvPr>
        </p:nvSpPr>
        <p:spPr>
          <a:xfrm>
            <a:off x="4259160" y="4005360"/>
            <a:ext cx="367308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30" name="PlaceHolder 8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31" name="PlaceHolder 9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88C7C0C1-4280-423B-B463-5E4E3E913469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ftr" idx="4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07880" y="1449360"/>
            <a:ext cx="1137564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Pictur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F9D3D17D-4CBF-4EFB-A682-7F838F5BF90A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ftr" idx="5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0788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Pictures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BF476CDE-AFA4-4DB5-93FD-8813CDF55C39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6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07880" y="1449360"/>
            <a:ext cx="370800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259160" y="1449360"/>
            <a:ext cx="7524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ur Tite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6EBB0275-9BDF-44DE-A1B7-6A199DF98AE7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lang="en-US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7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u="none" strike="noStrike">
                <a:solidFill>
                  <a:schemeClr val="accent2"/>
                </a:solidFill>
                <a:effectLst/>
                <a:uFillTx/>
                <a:latin typeface="Arial"/>
              </a:rPr>
              <a:t>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CE714558-4192-41D9-82E9-4E52EF85C330}" type="slidenum">
              <a:rPr lang="en-US" sz="1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‹#›</a:t>
            </a:fld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ftr" idx="8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schoerner@desy.d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punch4nfdi.de/" TargetMode="External"/><Relationship Id="rId4" Type="http://schemas.openxmlformats.org/officeDocument/2006/relationships/hyperlink" Target="mailto:punch4nfdi@desy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2"/>
          <p:cNvGrpSpPr/>
          <p:nvPr/>
        </p:nvGrpSpPr>
        <p:grpSpPr>
          <a:xfrm>
            <a:off x="0" y="-171360"/>
            <a:ext cx="12221280" cy="7029000"/>
            <a:chOff x="0" y="-171360"/>
            <a:chExt cx="12221280" cy="7029000"/>
          </a:xfrm>
        </p:grpSpPr>
        <p:pic>
          <p:nvPicPr>
            <p:cNvPr id="133" name="Picture 3" descr="A blue text on a black background&#10;&#10;AI-generated content may be incorrect."/>
            <p:cNvPicPr/>
            <p:nvPr/>
          </p:nvPicPr>
          <p:blipFill>
            <a:blip r:embed="rId3"/>
            <a:stretch/>
          </p:blipFill>
          <p:spPr>
            <a:xfrm>
              <a:off x="0" y="-171360"/>
              <a:ext cx="12221280" cy="7029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4" name="Picture 4"/>
            <p:cNvPicPr/>
            <p:nvPr/>
          </p:nvPicPr>
          <p:blipFill>
            <a:blip r:embed="rId4"/>
            <a:stretch/>
          </p:blipFill>
          <p:spPr>
            <a:xfrm>
              <a:off x="9840240" y="2576160"/>
              <a:ext cx="1977120" cy="19926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35" name="TextShape 2"/>
          <p:cNvSpPr/>
          <p:nvPr/>
        </p:nvSpPr>
        <p:spPr>
          <a:xfrm>
            <a:off x="492120" y="5338800"/>
            <a:ext cx="4649400" cy="7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spcAft>
                <a:spcPts val="499"/>
              </a:spcAft>
              <a:tabLst>
                <a:tab pos="0" algn="l"/>
              </a:tabLst>
            </a:pPr>
            <a:r>
              <a:rPr lang="en-US" sz="2000" b="1" u="none" strike="noStrike" dirty="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Annual Meeting 2025</a:t>
            </a: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Aft>
                <a:spcPts val="499"/>
              </a:spcAft>
              <a:tabLst>
                <a:tab pos="0" algn="l"/>
              </a:tabLst>
            </a:pPr>
            <a:r>
              <a:rPr lang="en-US" sz="2000" b="1" u="none" strike="noStrike" dirty="0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AIP Potsdam, 19/20 November 2025</a:t>
            </a:r>
            <a:endParaRPr lang="en-US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6" name="TextShape 2"/>
          <p:cNvSpPr/>
          <p:nvPr/>
        </p:nvSpPr>
        <p:spPr>
          <a:xfrm>
            <a:off x="492120" y="4356720"/>
            <a:ext cx="1013436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spcAft>
                <a:spcPts val="499"/>
              </a:spcAft>
              <a:tabLst>
                <a:tab pos="0" algn="l"/>
              </a:tabLst>
            </a:pPr>
            <a:r>
              <a:rPr lang="en-US" sz="2000" b="1" u="none" strike="noStrike">
                <a:solidFill>
                  <a:srgbClr val="FFFFFF"/>
                </a:solidFill>
                <a:effectLst/>
                <a:uFillTx/>
                <a:latin typeface="Arial"/>
                <a:ea typeface="Arial"/>
              </a:rPr>
              <a:t>A consortium in the NFDI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7" name="PlaceHolder 1"/>
          <p:cNvSpPr>
            <a:spLocks noGrp="1"/>
          </p:cNvSpPr>
          <p:nvPr>
            <p:ph type="ftr" idx="23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ftr" idx="30"/>
          </p:nvPr>
        </p:nvSpPr>
        <p:spPr>
          <a:xfrm>
            <a:off x="40752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grpSp>
        <p:nvGrpSpPr>
          <p:cNvPr id="261" name="Group 33"/>
          <p:cNvGrpSpPr/>
          <p:nvPr/>
        </p:nvGrpSpPr>
        <p:grpSpPr>
          <a:xfrm>
            <a:off x="458640" y="5636160"/>
            <a:ext cx="11274120" cy="645840"/>
            <a:chOff x="458640" y="5636160"/>
            <a:chExt cx="11274120" cy="645840"/>
          </a:xfrm>
        </p:grpSpPr>
        <p:sp>
          <p:nvSpPr>
            <p:cNvPr id="262" name="Rectangle 13"/>
            <p:cNvSpPr/>
            <p:nvPr/>
          </p:nvSpPr>
          <p:spPr>
            <a:xfrm>
              <a:off x="458640" y="5636160"/>
              <a:ext cx="11274120" cy="6458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3" name="TextBox 15"/>
            <p:cNvSpPr/>
            <p:nvPr/>
          </p:nvSpPr>
          <p:spPr>
            <a:xfrm>
              <a:off x="542160" y="5772960"/>
              <a:ext cx="705276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Objective 1: Technological basis; operation models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64" name="Group 38"/>
          <p:cNvGrpSpPr/>
          <p:nvPr/>
        </p:nvGrpSpPr>
        <p:grpSpPr>
          <a:xfrm>
            <a:off x="458640" y="4613040"/>
            <a:ext cx="11274120" cy="645840"/>
            <a:chOff x="458640" y="4613040"/>
            <a:chExt cx="11274120" cy="645840"/>
          </a:xfrm>
        </p:grpSpPr>
        <p:sp>
          <p:nvSpPr>
            <p:cNvPr id="265" name="Rectangle 12"/>
            <p:cNvSpPr/>
            <p:nvPr/>
          </p:nvSpPr>
          <p:spPr>
            <a:xfrm>
              <a:off x="458640" y="4613040"/>
              <a:ext cx="11274120" cy="6458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6" name="TextBox 16"/>
            <p:cNvSpPr/>
            <p:nvPr/>
          </p:nvSpPr>
          <p:spPr>
            <a:xfrm>
              <a:off x="542160" y="4747320"/>
              <a:ext cx="682668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Objective 2: Sustainable services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67" name="Group 40"/>
          <p:cNvGrpSpPr/>
          <p:nvPr/>
        </p:nvGrpSpPr>
        <p:grpSpPr>
          <a:xfrm>
            <a:off x="458640" y="2581200"/>
            <a:ext cx="11274120" cy="645840"/>
            <a:chOff x="458640" y="2581200"/>
            <a:chExt cx="11274120" cy="645840"/>
          </a:xfrm>
        </p:grpSpPr>
        <p:sp>
          <p:nvSpPr>
            <p:cNvPr id="268" name="Rectangle 10"/>
            <p:cNvSpPr/>
            <p:nvPr/>
          </p:nvSpPr>
          <p:spPr>
            <a:xfrm>
              <a:off x="458640" y="2581200"/>
              <a:ext cx="11274120" cy="64584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9" name="TextBox 17"/>
            <p:cNvSpPr/>
            <p:nvPr/>
          </p:nvSpPr>
          <p:spPr>
            <a:xfrm>
              <a:off x="542160" y="2727720"/>
              <a:ext cx="725148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Objective 4: Implementation of use cases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0" name="Group 39"/>
          <p:cNvGrpSpPr/>
          <p:nvPr/>
        </p:nvGrpSpPr>
        <p:grpSpPr>
          <a:xfrm>
            <a:off x="458640" y="3584160"/>
            <a:ext cx="11274120" cy="645840"/>
            <a:chOff x="458640" y="3584160"/>
            <a:chExt cx="11274120" cy="645840"/>
          </a:xfrm>
        </p:grpSpPr>
        <p:sp>
          <p:nvSpPr>
            <p:cNvPr id="271" name="Rectangle 11"/>
            <p:cNvSpPr/>
            <p:nvPr/>
          </p:nvSpPr>
          <p:spPr>
            <a:xfrm>
              <a:off x="458640" y="3584160"/>
              <a:ext cx="11274120" cy="6458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2" name="TextBox 18"/>
            <p:cNvSpPr/>
            <p:nvPr/>
          </p:nvSpPr>
          <p:spPr>
            <a:xfrm>
              <a:off x="542160" y="3721680"/>
              <a:ext cx="682668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Objective 3: Science Data Platform as user interface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3" name="Group 41"/>
          <p:cNvGrpSpPr/>
          <p:nvPr/>
        </p:nvGrpSpPr>
        <p:grpSpPr>
          <a:xfrm>
            <a:off x="458640" y="1578600"/>
            <a:ext cx="11274120" cy="645840"/>
            <a:chOff x="458640" y="1578600"/>
            <a:chExt cx="11274120" cy="645840"/>
          </a:xfrm>
        </p:grpSpPr>
        <p:sp>
          <p:nvSpPr>
            <p:cNvPr id="274" name="Rectangle 14"/>
            <p:cNvSpPr/>
            <p:nvPr/>
          </p:nvSpPr>
          <p:spPr>
            <a:xfrm>
              <a:off x="458640" y="1578600"/>
              <a:ext cx="11274120" cy="6458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5" name="TextBox 19"/>
            <p:cNvSpPr/>
            <p:nvPr/>
          </p:nvSpPr>
          <p:spPr>
            <a:xfrm>
              <a:off x="542160" y="1717560"/>
              <a:ext cx="849276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Objective 5: Education and training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6" name="Group 42"/>
          <p:cNvGrpSpPr/>
          <p:nvPr/>
        </p:nvGrpSpPr>
        <p:grpSpPr>
          <a:xfrm>
            <a:off x="458640" y="575640"/>
            <a:ext cx="11274120" cy="645840"/>
            <a:chOff x="458640" y="575640"/>
            <a:chExt cx="11274120" cy="645840"/>
          </a:xfrm>
        </p:grpSpPr>
        <p:sp>
          <p:nvSpPr>
            <p:cNvPr id="277" name="Rectangle 21"/>
            <p:cNvSpPr/>
            <p:nvPr/>
          </p:nvSpPr>
          <p:spPr>
            <a:xfrm>
              <a:off x="458640" y="575640"/>
              <a:ext cx="11274120" cy="64584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202C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800" b="0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8" name="TextBox 23"/>
            <p:cNvSpPr/>
            <p:nvPr/>
          </p:nvSpPr>
          <p:spPr>
            <a:xfrm>
              <a:off x="542160" y="714600"/>
              <a:ext cx="771372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Objective 6: NFDI architecture, sustainability, connections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79" name="Rectangle 24"/>
          <p:cNvSpPr/>
          <p:nvPr/>
        </p:nvSpPr>
        <p:spPr>
          <a:xfrm>
            <a:off x="8926560" y="2415960"/>
            <a:ext cx="1489680" cy="335232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0" name="Rectangle 25"/>
          <p:cNvSpPr/>
          <p:nvPr/>
        </p:nvSpPr>
        <p:spPr>
          <a:xfrm>
            <a:off x="10623960" y="404640"/>
            <a:ext cx="1489680" cy="4617360"/>
          </a:xfrm>
          <a:prstGeom prst="rect">
            <a:avLst/>
          </a:prstGeom>
          <a:solidFill>
            <a:srgbClr val="FF9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1" name="Rectangle 27"/>
          <p:cNvSpPr/>
          <p:nvPr/>
        </p:nvSpPr>
        <p:spPr>
          <a:xfrm rot="10800000">
            <a:off x="7320600" y="3330000"/>
            <a:ext cx="1433880" cy="314352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2" name="TextBox 28"/>
          <p:cNvSpPr/>
          <p:nvPr/>
        </p:nvSpPr>
        <p:spPr>
          <a:xfrm>
            <a:off x="7354440" y="5551920"/>
            <a:ext cx="129996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TA 1</a:t>
            </a:r>
            <a:br>
              <a:rPr sz="2000"/>
            </a:b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Techn. </a:t>
            </a:r>
            <a:br>
              <a:rPr sz="1600"/>
            </a:b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Foundation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83" name="TextBox 29"/>
          <p:cNvSpPr/>
          <p:nvPr/>
        </p:nvSpPr>
        <p:spPr>
          <a:xfrm>
            <a:off x="8926560" y="4557960"/>
            <a:ext cx="1387440" cy="113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TA 2</a:t>
            </a:r>
            <a:br>
              <a:rPr sz="1600"/>
            </a:b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Enabling Science Exploitation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84" name="TextBox 30"/>
          <p:cNvSpPr/>
          <p:nvPr/>
        </p:nvSpPr>
        <p:spPr>
          <a:xfrm>
            <a:off x="10694520" y="514440"/>
            <a:ext cx="1497240" cy="13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TA 3</a:t>
            </a:r>
            <a:br>
              <a:rPr sz="1600"/>
            </a:br>
            <a:r>
              <a:rPr lang="en-US" sz="16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Service, Results &amp; Stakeholder Management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85" name="Rectangle 32"/>
          <p:cNvSpPr/>
          <p:nvPr/>
        </p:nvSpPr>
        <p:spPr>
          <a:xfrm rot="9376800">
            <a:off x="6874920" y="3232800"/>
            <a:ext cx="5592960" cy="75996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6" name="TextBox 43"/>
          <p:cNvSpPr/>
          <p:nvPr/>
        </p:nvSpPr>
        <p:spPr>
          <a:xfrm rot="20160000">
            <a:off x="7364520" y="3506400"/>
            <a:ext cx="363888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TA 4</a:t>
            </a:r>
            <a:br>
              <a:rPr sz="1600"/>
            </a:b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Project Management &amp; Governance</a:t>
            </a:r>
            <a:endParaRPr lang="en-US" sz="16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38" descr="A triangle shaped object with different colors&#10;&#10;AI-generated content may be incorrect."/>
          <p:cNvPicPr/>
          <p:nvPr/>
        </p:nvPicPr>
        <p:blipFill>
          <a:blip r:embed="rId3"/>
          <a:stretch/>
        </p:blipFill>
        <p:spPr>
          <a:xfrm>
            <a:off x="3791880" y="727200"/>
            <a:ext cx="4416480" cy="3825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8" name="Rectangle 34"/>
          <p:cNvSpPr/>
          <p:nvPr/>
        </p:nvSpPr>
        <p:spPr>
          <a:xfrm rot="10800000">
            <a:off x="8549280" y="5320800"/>
            <a:ext cx="2803320" cy="19656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289" name="Group 36"/>
          <p:cNvGrpSpPr/>
          <p:nvPr/>
        </p:nvGrpSpPr>
        <p:grpSpPr>
          <a:xfrm>
            <a:off x="8098560" y="4885200"/>
            <a:ext cx="3672000" cy="1447920"/>
            <a:chOff x="8098560" y="4885200"/>
            <a:chExt cx="3672000" cy="1447920"/>
          </a:xfrm>
        </p:grpSpPr>
        <p:sp>
          <p:nvSpPr>
            <p:cNvPr id="290" name="Rectangle 46"/>
            <p:cNvSpPr/>
            <p:nvPr/>
          </p:nvSpPr>
          <p:spPr>
            <a:xfrm>
              <a:off x="8098560" y="4885200"/>
              <a:ext cx="3672000" cy="28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4.1 Overall Project Management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1" name="Rectangle 47"/>
            <p:cNvSpPr/>
            <p:nvPr/>
          </p:nvSpPr>
          <p:spPr>
            <a:xfrm>
              <a:off x="8098560" y="5272560"/>
              <a:ext cx="3672000" cy="28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4.2 Financial Management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2" name="Rectangle 48"/>
            <p:cNvSpPr/>
            <p:nvPr/>
          </p:nvSpPr>
          <p:spPr>
            <a:xfrm>
              <a:off x="8098560" y="5664960"/>
              <a:ext cx="3672000" cy="28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4.3 Legal Management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93" name="Rectangle 49"/>
            <p:cNvSpPr/>
            <p:nvPr/>
          </p:nvSpPr>
          <p:spPr>
            <a:xfrm>
              <a:off x="8098560" y="6052320"/>
              <a:ext cx="3672000" cy="28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4.4 Science Communication</a:t>
              </a:r>
              <a:endParaRPr lang="en-US" sz="1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PUNCH-2.0 TAs, WPs and Use Cases </a:t>
            </a:r>
            <a:endParaRPr lang="en-US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u="none" strike="noStrike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grpSp>
        <p:nvGrpSpPr>
          <p:cNvPr id="296" name="Group 7"/>
          <p:cNvGrpSpPr/>
          <p:nvPr/>
        </p:nvGrpSpPr>
        <p:grpSpPr>
          <a:xfrm>
            <a:off x="1703160" y="4453920"/>
            <a:ext cx="5251320" cy="1927080"/>
            <a:chOff x="1703160" y="4453920"/>
            <a:chExt cx="5251320" cy="1927080"/>
          </a:xfrm>
        </p:grpSpPr>
        <p:grpSp>
          <p:nvGrpSpPr>
            <p:cNvPr id="297" name="Group 8"/>
            <p:cNvGrpSpPr/>
            <p:nvPr/>
          </p:nvGrpSpPr>
          <p:grpSpPr>
            <a:xfrm>
              <a:off x="1703160" y="4453920"/>
              <a:ext cx="5251320" cy="1879200"/>
              <a:chOff x="1703160" y="4453920"/>
              <a:chExt cx="5251320" cy="1879200"/>
            </a:xfrm>
          </p:grpSpPr>
          <p:grpSp>
            <p:nvGrpSpPr>
              <p:cNvPr id="298" name="Group 13"/>
              <p:cNvGrpSpPr/>
              <p:nvPr/>
            </p:nvGrpSpPr>
            <p:grpSpPr>
              <a:xfrm>
                <a:off x="1703160" y="4453920"/>
                <a:ext cx="4696200" cy="1456560"/>
                <a:chOff x="1703160" y="4453920"/>
                <a:chExt cx="4696200" cy="1456560"/>
              </a:xfrm>
            </p:grpSpPr>
            <p:sp>
              <p:nvSpPr>
                <p:cNvPr id="299" name="L-Shape 15"/>
                <p:cNvSpPr/>
                <p:nvPr/>
              </p:nvSpPr>
              <p:spPr>
                <a:xfrm flipH="1">
                  <a:off x="1702800" y="4552920"/>
                  <a:ext cx="3537720" cy="503640"/>
                </a:xfrm>
                <a:prstGeom prst="corner">
                  <a:avLst>
                    <a:gd name="adj1" fmla="val 69718"/>
                    <a:gd name="adj2" fmla="val 50000"/>
                  </a:avLst>
                </a:prstGeom>
                <a:solidFill>
                  <a:srgbClr val="00B0F0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457200">
                    <a:lnSpc>
                      <a:spcPct val="100000"/>
                    </a:lnSpc>
                  </a:pPr>
                  <a:r>
                    <a:rPr lang="en-US" sz="1800" b="1" u="none" strike="noStrike">
                      <a:solidFill>
                        <a:schemeClr val="lt1"/>
                      </a:solidFill>
                      <a:effectLst/>
                      <a:uFillTx/>
                      <a:latin typeface="Arial"/>
                    </a:rPr>
                    <a:t>1.1 Technical Coordination</a:t>
                  </a:r>
                  <a:endParaRPr lang="en-US" sz="18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endParaRPr>
                </a:p>
              </p:txBody>
            </p:sp>
            <p:sp>
              <p:nvSpPr>
                <p:cNvPr id="300" name="L-Shape 16"/>
                <p:cNvSpPr/>
                <p:nvPr/>
              </p:nvSpPr>
              <p:spPr>
                <a:xfrm flipH="1">
                  <a:off x="1703520" y="4453920"/>
                  <a:ext cx="4107600" cy="1024560"/>
                </a:xfrm>
                <a:prstGeom prst="corner">
                  <a:avLst>
                    <a:gd name="adj1" fmla="val 34244"/>
                    <a:gd name="adj2" fmla="val 30581"/>
                  </a:avLst>
                </a:prstGeom>
                <a:solidFill>
                  <a:srgbClr val="00B0F0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457200">
                    <a:lnSpc>
                      <a:spcPct val="100000"/>
                    </a:lnSpc>
                  </a:pPr>
                  <a:r>
                    <a:rPr lang="en-US" sz="1800" b="1" u="none" strike="noStrike">
                      <a:solidFill>
                        <a:schemeClr val="lt1"/>
                      </a:solidFill>
                      <a:effectLst/>
                      <a:uFillTx/>
                      <a:latin typeface="Arial"/>
                    </a:rPr>
                    <a:t>1.2 Storage Infrastructure</a:t>
                  </a:r>
                  <a:endParaRPr lang="en-US" sz="18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endParaRPr>
                </a:p>
              </p:txBody>
            </p:sp>
            <p:sp>
              <p:nvSpPr>
                <p:cNvPr id="301" name="L-Shape 17"/>
                <p:cNvSpPr/>
                <p:nvPr/>
              </p:nvSpPr>
              <p:spPr>
                <a:xfrm flipH="1">
                  <a:off x="1703520" y="4509360"/>
                  <a:ext cx="4695840" cy="1401120"/>
                </a:xfrm>
                <a:prstGeom prst="corner">
                  <a:avLst>
                    <a:gd name="adj1" fmla="val 26249"/>
                    <a:gd name="adj2" fmla="val 19235"/>
                  </a:avLst>
                </a:prstGeom>
                <a:solidFill>
                  <a:srgbClr val="00B0F0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defTabSz="457200">
                    <a:lnSpc>
                      <a:spcPct val="100000"/>
                    </a:lnSpc>
                  </a:pPr>
                  <a:r>
                    <a:rPr lang="en-US" sz="1800" b="1" u="none" strike="noStrike">
                      <a:solidFill>
                        <a:schemeClr val="lt1"/>
                      </a:solidFill>
                      <a:effectLst/>
                      <a:uFillTx/>
                      <a:latin typeface="Arial"/>
                    </a:rPr>
                    <a:t>1.3 Compute Infrastructure</a:t>
                  </a:r>
                  <a:endParaRPr lang="en-US" sz="1800" b="0" u="none" strike="noStrike">
                    <a:solidFill>
                      <a:srgbClr val="000000"/>
                    </a:solidFill>
                    <a:effectLst/>
                    <a:uFillTx/>
                    <a:latin typeface="Calibri"/>
                  </a:endParaRPr>
                </a:p>
              </p:txBody>
            </p:sp>
          </p:grpSp>
          <p:sp>
            <p:nvSpPr>
              <p:cNvPr id="302" name="L-Shape 14"/>
              <p:cNvSpPr/>
              <p:nvPr/>
            </p:nvSpPr>
            <p:spPr>
              <a:xfrm flipH="1">
                <a:off x="1702800" y="4509360"/>
                <a:ext cx="5251320" cy="1823760"/>
              </a:xfrm>
              <a:prstGeom prst="corner">
                <a:avLst>
                  <a:gd name="adj1" fmla="val 19710"/>
                  <a:gd name="adj2" fmla="val 15966"/>
                </a:avLst>
              </a:prstGeom>
              <a:solidFill>
                <a:srgbClr val="00B0F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</a:pPr>
                <a:r>
                  <a:rPr lang="en-US" sz="1800" b="1" u="none" strike="noStrike">
                    <a:solidFill>
                      <a:schemeClr val="lt1"/>
                    </a:solidFill>
                    <a:effectLst/>
                    <a:uFillTx/>
                    <a:latin typeface="Arial"/>
                  </a:rPr>
                  <a:t>1.4 Software, Containers, Registries, DRP</a:t>
                </a: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303" name="TextBox 9"/>
            <p:cNvSpPr/>
            <p:nvPr/>
          </p:nvSpPr>
          <p:spPr>
            <a:xfrm>
              <a:off x="2207520" y="4725000"/>
              <a:ext cx="1843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endParaRPr lang="en-US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4" name="TextBox 10"/>
            <p:cNvSpPr/>
            <p:nvPr/>
          </p:nvSpPr>
          <p:spPr>
            <a:xfrm>
              <a:off x="2259000" y="5148000"/>
              <a:ext cx="1843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endParaRPr lang="en-US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5" name="TextBox 11"/>
            <p:cNvSpPr/>
            <p:nvPr/>
          </p:nvSpPr>
          <p:spPr>
            <a:xfrm>
              <a:off x="2259000" y="5580000"/>
              <a:ext cx="1843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endParaRPr lang="en-US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6" name="TextBox 12"/>
            <p:cNvSpPr/>
            <p:nvPr/>
          </p:nvSpPr>
          <p:spPr>
            <a:xfrm>
              <a:off x="2279520" y="6012000"/>
              <a:ext cx="1843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endParaRPr lang="en-US" sz="1800" b="1" u="none" strike="noStrike">
                <a:solidFill>
                  <a:schemeClr val="lt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07" name="Group 19"/>
          <p:cNvGrpSpPr/>
          <p:nvPr/>
        </p:nvGrpSpPr>
        <p:grpSpPr>
          <a:xfrm>
            <a:off x="335520" y="1389240"/>
            <a:ext cx="5621760" cy="2632680"/>
            <a:chOff x="335520" y="1389240"/>
            <a:chExt cx="5621760" cy="2632680"/>
          </a:xfrm>
        </p:grpSpPr>
        <p:sp>
          <p:nvSpPr>
            <p:cNvPr id="308" name="Rectangle 27"/>
            <p:cNvSpPr/>
            <p:nvPr/>
          </p:nvSpPr>
          <p:spPr>
            <a:xfrm>
              <a:off x="335520" y="1389240"/>
              <a:ext cx="56163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2.1 Science Data Platform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9" name="Rectangle 28"/>
            <p:cNvSpPr/>
            <p:nvPr/>
          </p:nvSpPr>
          <p:spPr>
            <a:xfrm>
              <a:off x="340920" y="1779480"/>
              <a:ext cx="56163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UC 2.2 Data Management Framework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0" name="Rectangle 29"/>
            <p:cNvSpPr/>
            <p:nvPr/>
          </p:nvSpPr>
          <p:spPr>
            <a:xfrm>
              <a:off x="335520" y="2170080"/>
              <a:ext cx="56163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UC 2.3 Data-Generating Simulations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1" name="Rectangle 30"/>
            <p:cNvSpPr/>
            <p:nvPr/>
          </p:nvSpPr>
          <p:spPr>
            <a:xfrm>
              <a:off x="335520" y="2563560"/>
              <a:ext cx="53535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UC 2.4 Phenomenological Analysis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2" name="Rectangle 31"/>
            <p:cNvSpPr/>
            <p:nvPr/>
          </p:nvSpPr>
          <p:spPr>
            <a:xfrm>
              <a:off x="336600" y="2955240"/>
              <a:ext cx="49089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UC 2.5 Future Observations</a:t>
              </a:r>
              <a:endParaRPr lang="en-US" sz="1800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3" name="Rectangle 32"/>
            <p:cNvSpPr/>
            <p:nvPr/>
          </p:nvSpPr>
          <p:spPr>
            <a:xfrm>
              <a:off x="335520" y="3350880"/>
              <a:ext cx="480096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b="1" u="none" strike="noStrike" dirty="0">
                  <a:solidFill>
                    <a:schemeClr val="dk1"/>
                  </a:solidFill>
                  <a:effectLst/>
                  <a:uFillTx/>
                  <a:latin typeface="Arial"/>
                </a:rPr>
                <a:t>UC 2.6 Future Colliders</a:t>
              </a:r>
              <a:endParaRPr lang="en-US" b="0" u="none" strike="noStrike" dirty="0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4" name="Rectangle 33"/>
            <p:cNvSpPr/>
            <p:nvPr/>
          </p:nvSpPr>
          <p:spPr>
            <a:xfrm>
              <a:off x="335520" y="3741120"/>
              <a:ext cx="4249800" cy="28080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b="1" u="none" strike="noStrike">
                  <a:solidFill>
                    <a:schemeClr val="dk1"/>
                  </a:solidFill>
                  <a:effectLst/>
                  <a:uFillTx/>
                  <a:latin typeface="Arial"/>
                </a:rPr>
                <a:t>UC 2.7 Large Datasets</a:t>
              </a:r>
              <a:endParaRPr lang="en-US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15" name="Group 35"/>
          <p:cNvGrpSpPr/>
          <p:nvPr/>
        </p:nvGrpSpPr>
        <p:grpSpPr>
          <a:xfrm>
            <a:off x="6399720" y="1700640"/>
            <a:ext cx="5393880" cy="1869840"/>
            <a:chOff x="6399720" y="1700640"/>
            <a:chExt cx="5393880" cy="1869840"/>
          </a:xfrm>
        </p:grpSpPr>
        <p:sp>
          <p:nvSpPr>
            <p:cNvPr id="316" name="Rectangle 39"/>
            <p:cNvSpPr/>
            <p:nvPr/>
          </p:nvSpPr>
          <p:spPr>
            <a:xfrm>
              <a:off x="6399720" y="1700640"/>
              <a:ext cx="5384520" cy="308520"/>
            </a:xfrm>
            <a:prstGeom prst="rect">
              <a:avLst/>
            </a:prstGeom>
            <a:solidFill>
              <a:srgbClr val="FF93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		   3.1 Services &amp; Results Management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7" name="Rectangle 40"/>
            <p:cNvSpPr/>
            <p:nvPr/>
          </p:nvSpPr>
          <p:spPr>
            <a:xfrm>
              <a:off x="6681240" y="2481480"/>
              <a:ext cx="5112360" cy="308520"/>
            </a:xfrm>
            <a:prstGeom prst="rect">
              <a:avLst/>
            </a:prstGeom>
            <a:solidFill>
              <a:srgbClr val="FF93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	       3.2 Training, Education, Open &amp; FAIR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18" name="Rectangle 41"/>
            <p:cNvSpPr/>
            <p:nvPr/>
          </p:nvSpPr>
          <p:spPr>
            <a:xfrm>
              <a:off x="7176240" y="3261960"/>
              <a:ext cx="4594680" cy="308520"/>
            </a:xfrm>
            <a:prstGeom prst="rect">
              <a:avLst/>
            </a:prstGeom>
            <a:solidFill>
              <a:srgbClr val="FF93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800" b="1" u="none" strike="noStrike">
                  <a:solidFill>
                    <a:schemeClr val="lt1"/>
                  </a:solidFill>
                  <a:effectLst/>
                  <a:uFillTx/>
                  <a:latin typeface="Arial"/>
                </a:rPr>
                <a:t>	3.3 Stakeholder Management</a:t>
              </a: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19" name="Rectangle 24"/>
          <p:cNvSpPr/>
          <p:nvPr/>
        </p:nvSpPr>
        <p:spPr>
          <a:xfrm rot="1906200">
            <a:off x="5056920" y="1879200"/>
            <a:ext cx="401400" cy="19116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0" name="Rectangle 25"/>
          <p:cNvSpPr/>
          <p:nvPr/>
        </p:nvSpPr>
        <p:spPr>
          <a:xfrm rot="19815000">
            <a:off x="6595200" y="1858680"/>
            <a:ext cx="411840" cy="1998000"/>
          </a:xfrm>
          <a:prstGeom prst="rect">
            <a:avLst/>
          </a:prstGeom>
          <a:solidFill>
            <a:srgbClr val="FF9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1" name="Rectangle 26"/>
          <p:cNvSpPr/>
          <p:nvPr/>
        </p:nvSpPr>
        <p:spPr>
          <a:xfrm rot="10800000">
            <a:off x="4793400" y="4075560"/>
            <a:ext cx="2238840" cy="39564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EFCB-51E7-4ABF-5902-7F8DB8E40D98}"/>
              </a:ext>
            </a:extLst>
          </p:cNvPr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bg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6F61D-B0B4-AC8B-6D26-58EBD0A59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64EE-B776-BDB9-B8F1-5561F698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02652"/>
            <a:ext cx="11376024" cy="451098"/>
          </a:xfrm>
        </p:spPr>
        <p:txBody>
          <a:bodyPr/>
          <a:lstStyle/>
          <a:p>
            <a:r>
              <a:rPr lang="en-US" sz="3000" b="1" dirty="0">
                <a:solidFill>
                  <a:schemeClr val="bg2"/>
                </a:solidFill>
              </a:rPr>
              <a:t>TA 2 Use Cases - Examples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1ACC7-82AE-AEAE-4524-887BCAA978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z="1000" dirty="0">
                <a:solidFill>
                  <a:schemeClr val="bg1"/>
                </a:solidFill>
              </a:rPr>
              <a:t>PUNCH4NFDI AM 2025   |   AIP Potsdam, 19 Nov 2025  |  Welcome - 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15A59-B20A-0B95-9B55-3A59FE60D37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F13713-2FB1-8ADE-0BF1-38B2DA972A23}"/>
              </a:ext>
            </a:extLst>
          </p:cNvPr>
          <p:cNvSpPr/>
          <p:nvPr/>
        </p:nvSpPr>
        <p:spPr>
          <a:xfrm rot="19814759">
            <a:off x="6595441" y="1858709"/>
            <a:ext cx="412243" cy="1998485"/>
          </a:xfrm>
          <a:prstGeom prst="rect">
            <a:avLst/>
          </a:prstGeom>
          <a:solidFill>
            <a:srgbClr val="FF9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43D3D1-302A-B19D-3CA1-01DF5FAB4D45}"/>
              </a:ext>
            </a:extLst>
          </p:cNvPr>
          <p:cNvSpPr/>
          <p:nvPr/>
        </p:nvSpPr>
        <p:spPr>
          <a:xfrm rot="10800000">
            <a:off x="4792887" y="4075026"/>
            <a:ext cx="2239217" cy="396042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254F37-F0DF-99A6-D88F-D8D84FDABB34}"/>
              </a:ext>
            </a:extLst>
          </p:cNvPr>
          <p:cNvGrpSpPr/>
          <p:nvPr/>
        </p:nvGrpSpPr>
        <p:grpSpPr>
          <a:xfrm rot="7248358">
            <a:off x="3881354" y="2034451"/>
            <a:ext cx="5484252" cy="3479541"/>
            <a:chOff x="3358795" y="764704"/>
            <a:chExt cx="5484252" cy="347954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D15F211B-73F0-7A74-60DE-CB971AC88FD1}"/>
                </a:ext>
              </a:extLst>
            </p:cNvPr>
            <p:cNvSpPr/>
            <p:nvPr/>
          </p:nvSpPr>
          <p:spPr>
            <a:xfrm rot="19755875">
              <a:off x="3358795" y="3329845"/>
              <a:ext cx="1938988" cy="914400"/>
            </a:xfrm>
            <a:prstGeom prst="triangl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F7A5637-CABE-B972-F0B5-EAB97543DF13}"/>
                </a:ext>
              </a:extLst>
            </p:cNvPr>
            <p:cNvSpPr/>
            <p:nvPr/>
          </p:nvSpPr>
          <p:spPr>
            <a:xfrm rot="1735741">
              <a:off x="6733147" y="3319879"/>
              <a:ext cx="2109900" cy="914400"/>
            </a:xfrm>
            <a:prstGeom prst="triangl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D21F8F-E2B6-66E7-3134-23F804A7964E}"/>
                </a:ext>
              </a:extLst>
            </p:cNvPr>
            <p:cNvSpPr/>
            <p:nvPr/>
          </p:nvSpPr>
          <p:spPr>
            <a:xfrm>
              <a:off x="3757515" y="764704"/>
              <a:ext cx="4676819" cy="2919549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18274A-85CD-E804-D1AC-345935887655}"/>
              </a:ext>
            </a:extLst>
          </p:cNvPr>
          <p:cNvSpPr/>
          <p:nvPr/>
        </p:nvSpPr>
        <p:spPr>
          <a:xfrm>
            <a:off x="263352" y="903262"/>
            <a:ext cx="3711432" cy="5580619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267DC-7D30-63C3-3564-362F43E90A47}"/>
              </a:ext>
            </a:extLst>
          </p:cNvPr>
          <p:cNvSpPr/>
          <p:nvPr/>
        </p:nvSpPr>
        <p:spPr>
          <a:xfrm>
            <a:off x="4242803" y="897628"/>
            <a:ext cx="3711432" cy="5580619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DA11B2-C277-6150-F169-7CF22DFE7A0D}"/>
              </a:ext>
            </a:extLst>
          </p:cNvPr>
          <p:cNvSpPr/>
          <p:nvPr/>
        </p:nvSpPr>
        <p:spPr>
          <a:xfrm>
            <a:off x="8228360" y="897627"/>
            <a:ext cx="3711432" cy="5580619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ECFE05-5610-004D-3C8B-F53E2D2931FA}"/>
              </a:ext>
            </a:extLst>
          </p:cNvPr>
          <p:cNvSpPr txBox="1"/>
          <p:nvPr/>
        </p:nvSpPr>
        <p:spPr>
          <a:xfrm>
            <a:off x="4355495" y="1026416"/>
            <a:ext cx="355738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UC 2.4 </a:t>
            </a:r>
            <a:r>
              <a:rPr lang="en-US" sz="1700" b="1" dirty="0" err="1">
                <a:solidFill>
                  <a:schemeClr val="bg1"/>
                </a:solidFill>
              </a:rPr>
              <a:t>Phenomen</a:t>
            </a:r>
            <a:r>
              <a:rPr lang="en-US" sz="1700" b="1" dirty="0">
                <a:solidFill>
                  <a:schemeClr val="bg1"/>
                </a:solidFill>
              </a:rPr>
              <a:t>. Analysis</a:t>
            </a:r>
          </a:p>
          <a:p>
            <a:r>
              <a:rPr lang="en-US" dirty="0">
                <a:solidFill>
                  <a:schemeClr val="bg1"/>
                </a:solidFill>
              </a:rPr>
              <a:t>EXPLORE - federated access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compute resources</a:t>
            </a:r>
            <a:endParaRPr lang="en-US" sz="17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A100A3-779A-CD9B-EC50-EA5200BAE175}"/>
              </a:ext>
            </a:extLst>
          </p:cNvPr>
          <p:cNvGrpSpPr/>
          <p:nvPr/>
        </p:nvGrpSpPr>
        <p:grpSpPr>
          <a:xfrm>
            <a:off x="331176" y="1023846"/>
            <a:ext cx="3460568" cy="5467962"/>
            <a:chOff x="331176" y="1023846"/>
            <a:chExt cx="3460568" cy="5467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CC534C-5786-8DBF-EF49-28431DB2DF06}"/>
                </a:ext>
              </a:extLst>
            </p:cNvPr>
            <p:cNvSpPr txBox="1"/>
            <p:nvPr/>
          </p:nvSpPr>
          <p:spPr>
            <a:xfrm>
              <a:off x="347719" y="1023846"/>
              <a:ext cx="264687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>
                  <a:solidFill>
                    <a:schemeClr val="bg1"/>
                  </a:solidFill>
                </a:rPr>
                <a:t>UC 2.2 RDM Framework</a:t>
              </a:r>
            </a:p>
            <a:p>
              <a:endParaRPr lang="en-US" sz="17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319392-0198-DACE-71B1-4FC83AA39453}"/>
                </a:ext>
              </a:extLst>
            </p:cNvPr>
            <p:cNvSpPr txBox="1"/>
            <p:nvPr/>
          </p:nvSpPr>
          <p:spPr>
            <a:xfrm>
              <a:off x="331176" y="4352761"/>
              <a:ext cx="3460568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 unified RDM framework for small / medium data sources with distributed data and complex data access patterns</a:t>
              </a:r>
            </a:p>
            <a:p>
              <a:pPr marL="180975" indent="-180975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Based on ILDG MD catalogue</a:t>
              </a:r>
            </a:p>
            <a:p>
              <a:pPr marL="180975" indent="-180975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Test cases: ILDG, axion experiments at DESY, nuclear physics, radio astronomy, …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CEE0C71-F246-AB0E-6E5A-C9A16870D175}"/>
              </a:ext>
            </a:extLst>
          </p:cNvPr>
          <p:cNvGrpSpPr/>
          <p:nvPr/>
        </p:nvGrpSpPr>
        <p:grpSpPr>
          <a:xfrm>
            <a:off x="6034984" y="1921443"/>
            <a:ext cx="1861216" cy="2716169"/>
            <a:chOff x="4768217" y="2644897"/>
            <a:chExt cx="1948070" cy="2716169"/>
          </a:xfrm>
        </p:grpSpPr>
        <p:sp>
          <p:nvSpPr>
            <p:cNvPr id="53" name="Arrow: Down 23">
              <a:extLst>
                <a:ext uri="{FF2B5EF4-FFF2-40B4-BE49-F238E27FC236}">
                  <a16:creationId xmlns:a16="http://schemas.microsoft.com/office/drawing/2014/main" id="{D71DADDB-1F91-47E1-DDBA-6DAE4129E9E9}"/>
                </a:ext>
              </a:extLst>
            </p:cNvPr>
            <p:cNvSpPr/>
            <p:nvPr/>
          </p:nvSpPr>
          <p:spPr>
            <a:xfrm>
              <a:off x="5615609" y="4391078"/>
              <a:ext cx="159026" cy="20002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4" name="Arrow: Down 24">
              <a:extLst>
                <a:ext uri="{FF2B5EF4-FFF2-40B4-BE49-F238E27FC236}">
                  <a16:creationId xmlns:a16="http://schemas.microsoft.com/office/drawing/2014/main" id="{2FA390DF-A4A4-CF12-51A3-91C8C17B0AE6}"/>
                </a:ext>
              </a:extLst>
            </p:cNvPr>
            <p:cNvSpPr/>
            <p:nvPr/>
          </p:nvSpPr>
          <p:spPr>
            <a:xfrm>
              <a:off x="5638804" y="4891346"/>
              <a:ext cx="159026" cy="20002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5" name="Arrow: Down 25">
              <a:extLst>
                <a:ext uri="{FF2B5EF4-FFF2-40B4-BE49-F238E27FC236}">
                  <a16:creationId xmlns:a16="http://schemas.microsoft.com/office/drawing/2014/main" id="{B79213A4-D18E-9A71-01B0-7896D5F5E7AE}"/>
                </a:ext>
              </a:extLst>
            </p:cNvPr>
            <p:cNvSpPr/>
            <p:nvPr/>
          </p:nvSpPr>
          <p:spPr>
            <a:xfrm>
              <a:off x="5592418" y="3423675"/>
              <a:ext cx="159026" cy="20002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6" name="Arrow: Down 26">
              <a:extLst>
                <a:ext uri="{FF2B5EF4-FFF2-40B4-BE49-F238E27FC236}">
                  <a16:creationId xmlns:a16="http://schemas.microsoft.com/office/drawing/2014/main" id="{35A1AD2D-4D68-90F5-82D8-2E120D037A62}"/>
                </a:ext>
              </a:extLst>
            </p:cNvPr>
            <p:cNvSpPr/>
            <p:nvPr/>
          </p:nvSpPr>
          <p:spPr>
            <a:xfrm>
              <a:off x="5615609" y="2930030"/>
              <a:ext cx="159026" cy="20002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7" name="Arrow: Down 32">
              <a:extLst>
                <a:ext uri="{FF2B5EF4-FFF2-40B4-BE49-F238E27FC236}">
                  <a16:creationId xmlns:a16="http://schemas.microsoft.com/office/drawing/2014/main" id="{CCB6BE94-AE29-C840-DFCA-16823B4D41F4}"/>
                </a:ext>
              </a:extLst>
            </p:cNvPr>
            <p:cNvSpPr/>
            <p:nvPr/>
          </p:nvSpPr>
          <p:spPr>
            <a:xfrm>
              <a:off x="5615609" y="3917319"/>
              <a:ext cx="159026" cy="20002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8" name="Rectangle: Rounded Corners 13">
              <a:extLst>
                <a:ext uri="{FF2B5EF4-FFF2-40B4-BE49-F238E27FC236}">
                  <a16:creationId xmlns:a16="http://schemas.microsoft.com/office/drawing/2014/main" id="{8445A74D-C39B-8E9D-8EAB-66C53DE061A6}"/>
                </a:ext>
              </a:extLst>
            </p:cNvPr>
            <p:cNvSpPr/>
            <p:nvPr/>
          </p:nvSpPr>
          <p:spPr>
            <a:xfrm>
              <a:off x="4768217" y="2644897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/>
                <a:t>Users &amp; Communities</a:t>
              </a:r>
              <a:endParaRPr lang="en-DE" sz="1300" dirty="0"/>
            </a:p>
          </p:txBody>
        </p:sp>
        <p:sp>
          <p:nvSpPr>
            <p:cNvPr id="59" name="Rectangle: Rounded Corners 27">
              <a:extLst>
                <a:ext uri="{FF2B5EF4-FFF2-40B4-BE49-F238E27FC236}">
                  <a16:creationId xmlns:a16="http://schemas.microsoft.com/office/drawing/2014/main" id="{7347A0D9-6737-3609-6E63-9B4C3B9AA56F}"/>
                </a:ext>
              </a:extLst>
            </p:cNvPr>
            <p:cNvSpPr/>
            <p:nvPr/>
          </p:nvSpPr>
          <p:spPr>
            <a:xfrm>
              <a:off x="4768217" y="3136552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PUNCH - AAI</a:t>
              </a:r>
              <a:endParaRPr lang="en-DE" sz="1400" dirty="0"/>
            </a:p>
          </p:txBody>
        </p:sp>
        <p:sp>
          <p:nvSpPr>
            <p:cNvPr id="60" name="Rectangle: Rounded Corners 28">
              <a:extLst>
                <a:ext uri="{FF2B5EF4-FFF2-40B4-BE49-F238E27FC236}">
                  <a16:creationId xmlns:a16="http://schemas.microsoft.com/office/drawing/2014/main" id="{22598EEE-948C-211A-C80F-39B20BBEF8C2}"/>
                </a:ext>
              </a:extLst>
            </p:cNvPr>
            <p:cNvSpPr/>
            <p:nvPr/>
          </p:nvSpPr>
          <p:spPr>
            <a:xfrm>
              <a:off x="4768217" y="3628207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EXPLORE Service</a:t>
              </a:r>
              <a:endParaRPr lang="en-DE" sz="1400" dirty="0"/>
            </a:p>
          </p:txBody>
        </p:sp>
        <p:sp>
          <p:nvSpPr>
            <p:cNvPr id="61" name="Rectangle: Rounded Corners 29">
              <a:extLst>
                <a:ext uri="{FF2B5EF4-FFF2-40B4-BE49-F238E27FC236}">
                  <a16:creationId xmlns:a16="http://schemas.microsoft.com/office/drawing/2014/main" id="{271BBF09-417E-3C07-8038-33114B5C0248}"/>
                </a:ext>
              </a:extLst>
            </p:cNvPr>
            <p:cNvSpPr/>
            <p:nvPr/>
          </p:nvSpPr>
          <p:spPr>
            <a:xfrm>
              <a:off x="4768217" y="4119862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/>
                <a:t>Overlay Batch System </a:t>
              </a:r>
              <a:endParaRPr lang="en-DE" sz="1300" dirty="0"/>
            </a:p>
          </p:txBody>
        </p:sp>
        <p:sp>
          <p:nvSpPr>
            <p:cNvPr id="62" name="Rectangle: Rounded Corners 30">
              <a:extLst>
                <a:ext uri="{FF2B5EF4-FFF2-40B4-BE49-F238E27FC236}">
                  <a16:creationId xmlns:a16="http://schemas.microsoft.com/office/drawing/2014/main" id="{FBF8F2B4-5101-B552-E65C-8F0AB2336FB2}"/>
                </a:ext>
              </a:extLst>
            </p:cNvPr>
            <p:cNvSpPr/>
            <p:nvPr/>
          </p:nvSpPr>
          <p:spPr>
            <a:xfrm>
              <a:off x="4768217" y="4611517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HPC / NHR Centers</a:t>
              </a:r>
              <a:endParaRPr lang="en-DE" sz="1400" dirty="0"/>
            </a:p>
          </p:txBody>
        </p:sp>
        <p:sp>
          <p:nvSpPr>
            <p:cNvPr id="63" name="Rectangle: Rounded Corners 31">
              <a:extLst>
                <a:ext uri="{FF2B5EF4-FFF2-40B4-BE49-F238E27FC236}">
                  <a16:creationId xmlns:a16="http://schemas.microsoft.com/office/drawing/2014/main" id="{D2063BB3-1C4D-D426-3351-B16699B0AE7A}"/>
                </a:ext>
              </a:extLst>
            </p:cNvPr>
            <p:cNvSpPr/>
            <p:nvPr/>
          </p:nvSpPr>
          <p:spPr>
            <a:xfrm>
              <a:off x="4768217" y="5103172"/>
              <a:ext cx="1948070" cy="25789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Results &amp; Outreach</a:t>
              </a:r>
              <a:endParaRPr lang="en-DE" sz="1400" dirty="0"/>
            </a:p>
          </p:txBody>
        </p:sp>
      </p:grpSp>
      <p:sp>
        <p:nvSpPr>
          <p:cNvPr id="64" name="Content Placeholder 4">
            <a:extLst>
              <a:ext uri="{FF2B5EF4-FFF2-40B4-BE49-F238E27FC236}">
                <a16:creationId xmlns:a16="http://schemas.microsoft.com/office/drawing/2014/main" id="{4DDFE144-5B63-E68B-BC37-CD9BF921C87F}"/>
              </a:ext>
            </a:extLst>
          </p:cNvPr>
          <p:cNvSpPr txBox="1">
            <a:spLocks/>
          </p:cNvSpPr>
          <p:nvPr/>
        </p:nvSpPr>
        <p:spPr>
          <a:xfrm>
            <a:off x="4439816" y="2204699"/>
            <a:ext cx="1679824" cy="22324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-127000">
              <a:lnSpc>
                <a:spcPct val="9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222250" algn="l"/>
              </a:tabLst>
              <a:defRPr sz="1800"/>
            </a:pPr>
            <a:r>
              <a:rPr lang="en-US" sz="1500" dirty="0">
                <a:solidFill>
                  <a:schemeClr val="bg1"/>
                </a:solidFill>
              </a:rPr>
              <a:t>Federated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access to HPC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/ NHR compute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resources</a:t>
            </a:r>
          </a:p>
          <a:p>
            <a:pPr marL="127000" indent="-127000">
              <a:lnSpc>
                <a:spcPct val="9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222250" algn="l"/>
              </a:tabLst>
              <a:defRPr sz="1800"/>
            </a:pPr>
            <a:r>
              <a:rPr lang="en-US" sz="1500" dirty="0">
                <a:solidFill>
                  <a:schemeClr val="bg1"/>
                </a:solidFill>
              </a:rPr>
              <a:t>Job submission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via OBS</a:t>
            </a:r>
          </a:p>
          <a:p>
            <a:pPr marL="127000" indent="-127000">
              <a:lnSpc>
                <a:spcPct val="9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222250" algn="l"/>
              </a:tabLst>
              <a:defRPr sz="1800"/>
            </a:pPr>
            <a:r>
              <a:rPr lang="en-US" sz="1500" dirty="0">
                <a:solidFill>
                  <a:schemeClr val="bg1"/>
                </a:solidFill>
              </a:rPr>
              <a:t>Builds on FAIR-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compliant work-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flows from LHC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Open Data</a:t>
            </a:r>
          </a:p>
          <a:p>
            <a:pPr marL="127000" indent="-127000">
              <a:lnSpc>
                <a:spcPct val="90000"/>
              </a:lnSpc>
              <a:buClr>
                <a:schemeClr val="bg1"/>
              </a:buClr>
              <a:buSzPct val="100000"/>
              <a:buNone/>
              <a:tabLst>
                <a:tab pos="222250" algn="l"/>
              </a:tabLst>
              <a:defRPr sz="1800"/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E02B867-9C5F-C51B-FBE0-5E1159057C7D}"/>
              </a:ext>
            </a:extLst>
          </p:cNvPr>
          <p:cNvSpPr txBox="1"/>
          <p:nvPr/>
        </p:nvSpPr>
        <p:spPr>
          <a:xfrm>
            <a:off x="4342058" y="4809809"/>
            <a:ext cx="355414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>
                <a:solidFill>
                  <a:schemeClr val="bg1"/>
                </a:solidFill>
              </a:rPr>
              <a:t>Expands to astronomy &amp; cosmology workflows in WP2.4</a:t>
            </a:r>
          </a:p>
          <a:p>
            <a:pPr marL="174625" indent="-174625">
              <a:lnSpc>
                <a:spcPct val="90000"/>
              </a:lnSpc>
              <a:buFont typeface="Arial" panose="020B0604020202020204" pitchFamily="34" charset="0"/>
              <a:buChar char="•"/>
              <a:defRPr sz="1800"/>
            </a:pPr>
            <a:r>
              <a:rPr lang="en-US" sz="1600" dirty="0">
                <a:solidFill>
                  <a:schemeClr val="bg1"/>
                </a:solidFill>
              </a:rPr>
              <a:t>Enables science, education, and outreach across PUNCH communities</a:t>
            </a:r>
          </a:p>
          <a:p>
            <a:pPr>
              <a:lnSpc>
                <a:spcPct val="90000"/>
              </a:lnSpc>
              <a:defRPr sz="1800"/>
            </a:pPr>
            <a:r>
              <a:rPr lang="en-US" sz="1600" dirty="0">
                <a:solidFill>
                  <a:schemeClr val="bg1"/>
                </a:solidFill>
                <a:sym typeface="Wingdings" pitchFamily="2" charset="2"/>
              </a:rPr>
              <a:t> t</a:t>
            </a:r>
            <a:r>
              <a:rPr lang="en-US" sz="1600" dirty="0">
                <a:solidFill>
                  <a:schemeClr val="bg1"/>
                </a:solidFill>
              </a:rPr>
              <a:t>arget groups: general public,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   teachers / students, and theorists</a:t>
            </a:r>
          </a:p>
        </p:txBody>
      </p:sp>
      <p:pic>
        <p:nvPicPr>
          <p:cNvPr id="67" name="Picture 66" descr="A diagram of a chain with icons&#10;&#10;AI-generated content may be incorrect.">
            <a:extLst>
              <a:ext uri="{FF2B5EF4-FFF2-40B4-BE49-F238E27FC236}">
                <a16:creationId xmlns:a16="http://schemas.microsoft.com/office/drawing/2014/main" id="{0ADE7076-08ED-CF0E-4A10-1925AC199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7997" r="25178" b="7995"/>
          <a:stretch>
            <a:fillRect/>
          </a:stretch>
        </p:blipFill>
        <p:spPr>
          <a:xfrm>
            <a:off x="583577" y="1388427"/>
            <a:ext cx="3094075" cy="2957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4D527-CEC9-A14B-6D8D-8C81D4DF4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433400" y="4301215"/>
            <a:ext cx="3385458" cy="2068796"/>
          </a:xfrm>
          <a:prstGeom prst="rect">
            <a:avLst/>
          </a:prstGeom>
        </p:spPr>
      </p:pic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0932FE93-8191-11B1-EA32-ABEEE10B8EC8}"/>
              </a:ext>
            </a:extLst>
          </p:cNvPr>
          <p:cNvSpPr txBox="1"/>
          <p:nvPr/>
        </p:nvSpPr>
        <p:spPr bwMode="auto">
          <a:xfrm>
            <a:off x="8353239" y="969269"/>
            <a:ext cx="3444593" cy="196977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914400">
              <a:spcBef>
                <a:spcPts val="600"/>
              </a:spcBef>
              <a:buSzPct val="100000"/>
              <a:defRPr sz="2000"/>
            </a:pPr>
            <a:r>
              <a:rPr lang="de-DE" sz="1600" b="1" dirty="0">
                <a:solidFill>
                  <a:schemeClr val="bg1"/>
                </a:solidFill>
              </a:rPr>
              <a:t>UC 2.3 Data-Gen. </a:t>
            </a:r>
            <a:r>
              <a:rPr lang="de-DE" sz="1600" b="1" dirty="0" err="1">
                <a:solidFill>
                  <a:schemeClr val="bg1"/>
                </a:solidFill>
              </a:rPr>
              <a:t>Simulations</a:t>
            </a:r>
            <a:r>
              <a:rPr lang="de-DE" sz="1600" b="1" dirty="0">
                <a:solidFill>
                  <a:schemeClr val="bg1"/>
                </a:solidFill>
              </a:rPr>
              <a:t> – 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dirty="0" err="1">
                <a:solidFill>
                  <a:schemeClr val="bg1"/>
                </a:solidFill>
              </a:rPr>
              <a:t>Unlike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traditional </a:t>
            </a:r>
            <a:r>
              <a:rPr lang="de-DE" sz="1600" dirty="0" err="1">
                <a:solidFill>
                  <a:schemeClr val="bg1"/>
                </a:solidFill>
              </a:rPr>
              <a:t>simulation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workflow</a:t>
            </a:r>
            <a:r>
              <a:rPr lang="de-DE" sz="1600" dirty="0">
                <a:solidFill>
                  <a:schemeClr val="bg1"/>
                </a:solidFill>
              </a:rPr>
              <a:t> — </a:t>
            </a:r>
            <a:r>
              <a:rPr lang="de-DE" sz="1600" dirty="0" err="1">
                <a:solidFill>
                  <a:schemeClr val="bg1"/>
                </a:solidFill>
              </a:rPr>
              <a:t>from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idea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to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publication</a:t>
            </a:r>
            <a:r>
              <a:rPr lang="de-DE" sz="1600" dirty="0">
                <a:solidFill>
                  <a:schemeClr val="bg1"/>
                </a:solidFill>
              </a:rPr>
              <a:t> (</a:t>
            </a:r>
            <a:r>
              <a:rPr lang="de-DE" sz="1600" dirty="0" err="1">
                <a:solidFill>
                  <a:schemeClr val="bg1"/>
                </a:solidFill>
              </a:rPr>
              <a:t>where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components</a:t>
            </a:r>
            <a:r>
              <a:rPr lang="de-DE" sz="1600" dirty="0">
                <a:solidFill>
                  <a:schemeClr val="bg1"/>
                </a:solidFill>
              </a:rPr>
              <a:t> like code and </a:t>
            </a:r>
            <a:r>
              <a:rPr lang="de-DE" sz="1600" dirty="0" err="1">
                <a:solidFill>
                  <a:schemeClr val="bg1"/>
                </a:solidFill>
              </a:rPr>
              <a:t>results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are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described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only</a:t>
            </a:r>
            <a:r>
              <a:rPr lang="de-DE" sz="1600" dirty="0">
                <a:solidFill>
                  <a:schemeClr val="bg1"/>
                </a:solidFill>
              </a:rPr>
              <a:t> in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final </a:t>
            </a:r>
            <a:r>
              <a:rPr lang="de-DE" sz="1600" dirty="0" err="1">
                <a:solidFill>
                  <a:schemeClr val="bg1"/>
                </a:solidFill>
              </a:rPr>
              <a:t>paper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thesis</a:t>
            </a:r>
            <a:r>
              <a:rPr lang="de-DE" sz="1600" dirty="0">
                <a:solidFill>
                  <a:schemeClr val="bg1"/>
                </a:solidFill>
              </a:rPr>
              <a:t>),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new</a:t>
            </a:r>
            <a:r>
              <a:rPr lang="de-DE" sz="1600" dirty="0">
                <a:solidFill>
                  <a:schemeClr val="bg1"/>
                </a:solidFill>
              </a:rPr>
              <a:t> FAIR </a:t>
            </a:r>
            <a:r>
              <a:rPr lang="de-DE" sz="1600" dirty="0" err="1">
                <a:solidFill>
                  <a:schemeClr val="bg1"/>
                </a:solidFill>
              </a:rPr>
              <a:t>workflow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integrates</a:t>
            </a:r>
            <a:r>
              <a:rPr lang="de-DE" sz="1600" dirty="0">
                <a:solidFill>
                  <a:schemeClr val="bg1"/>
                </a:solidFill>
              </a:rPr>
              <a:t> all essential </a:t>
            </a:r>
            <a:r>
              <a:rPr lang="de-DE" sz="1600" dirty="0" err="1">
                <a:solidFill>
                  <a:schemeClr val="bg1"/>
                </a:solidFill>
              </a:rPr>
              <a:t>elements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into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final </a:t>
            </a:r>
            <a:r>
              <a:rPr lang="de-DE" sz="1600" dirty="0" err="1">
                <a:solidFill>
                  <a:schemeClr val="bg1"/>
                </a:solidFill>
              </a:rPr>
              <a:t>data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product</a:t>
            </a:r>
            <a:r>
              <a:rPr lang="de-DE" sz="1600" dirty="0">
                <a:solidFill>
                  <a:schemeClr val="bg1"/>
                </a:solidFill>
              </a:rPr>
              <a:t>.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4" name="Google Shape;75;p16">
            <a:extLst>
              <a:ext uri="{FF2B5EF4-FFF2-40B4-BE49-F238E27FC236}">
                <a16:creationId xmlns:a16="http://schemas.microsoft.com/office/drawing/2014/main" id="{DEB5B20B-627E-97F9-246A-A21B7C1C7B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33086" y="2975330"/>
            <a:ext cx="3622213" cy="14060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114300" indent="-1143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65100" algn="l"/>
              </a:tabLst>
            </a:pPr>
            <a:r>
              <a:rPr lang="en-GB" sz="1600" dirty="0">
                <a:solidFill>
                  <a:schemeClr val="bg1"/>
                </a:solidFill>
              </a:rPr>
              <a:t>Support full simulation lifecycle</a:t>
            </a:r>
            <a:endParaRPr sz="1600" dirty="0">
              <a:solidFill>
                <a:schemeClr val="bg1"/>
              </a:solidFill>
            </a:endParaRPr>
          </a:p>
          <a:p>
            <a:pPr marL="114300" indent="-1143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65100" algn="l"/>
              </a:tabLst>
            </a:pPr>
            <a:r>
              <a:rPr lang="en-GB" sz="1600" dirty="0">
                <a:solidFill>
                  <a:schemeClr val="bg1"/>
                </a:solidFill>
              </a:rPr>
              <a:t>Standardized metadata schemas for </a:t>
            </a:r>
            <a:r>
              <a:rPr lang="en-GB" sz="1600" dirty="0" err="1">
                <a:solidFill>
                  <a:schemeClr val="bg1"/>
                </a:solidFill>
              </a:rPr>
              <a:t>sim.s</a:t>
            </a:r>
            <a:endParaRPr sz="1600" dirty="0">
              <a:solidFill>
                <a:schemeClr val="bg1"/>
              </a:solidFill>
            </a:endParaRPr>
          </a:p>
          <a:p>
            <a:pPr marL="114300" indent="-1143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65100" algn="l"/>
              </a:tabLst>
            </a:pPr>
            <a:r>
              <a:rPr lang="en-GB" sz="1600" dirty="0">
                <a:solidFill>
                  <a:schemeClr val="bg1"/>
                </a:solidFill>
              </a:rPr>
              <a:t>Promote reproducible simulation outputs</a:t>
            </a:r>
            <a:endParaRPr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35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TA 2 Use Cases - Examples</a:t>
            </a:r>
            <a:endParaRPr lang="en-US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u="none" strike="noStrike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sp>
        <p:nvSpPr>
          <p:cNvPr id="487" name="Rectangle 25"/>
          <p:cNvSpPr/>
          <p:nvPr/>
        </p:nvSpPr>
        <p:spPr>
          <a:xfrm rot="19815000">
            <a:off x="6595200" y="1858680"/>
            <a:ext cx="411840" cy="1998000"/>
          </a:xfrm>
          <a:prstGeom prst="rect">
            <a:avLst/>
          </a:prstGeom>
          <a:solidFill>
            <a:srgbClr val="FF9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8" name="Rectangle 26"/>
          <p:cNvSpPr/>
          <p:nvPr/>
        </p:nvSpPr>
        <p:spPr>
          <a:xfrm rot="10800000">
            <a:off x="4793400" y="4075560"/>
            <a:ext cx="2238840" cy="39564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89" name="Group 2"/>
          <p:cNvGrpSpPr/>
          <p:nvPr/>
        </p:nvGrpSpPr>
        <p:grpSpPr>
          <a:xfrm>
            <a:off x="3525120" y="624960"/>
            <a:ext cx="5792760" cy="6044040"/>
            <a:chOff x="3525120" y="624960"/>
            <a:chExt cx="5792760" cy="6044040"/>
          </a:xfrm>
        </p:grpSpPr>
        <p:sp>
          <p:nvSpPr>
            <p:cNvPr id="490" name="Triangle 5"/>
            <p:cNvSpPr/>
            <p:nvPr/>
          </p:nvSpPr>
          <p:spPr>
            <a:xfrm rot="5404200">
              <a:off x="5460480" y="1137600"/>
              <a:ext cx="1938600" cy="91404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Triangle 6"/>
            <p:cNvSpPr/>
            <p:nvPr/>
          </p:nvSpPr>
          <p:spPr>
            <a:xfrm rot="8983800">
              <a:off x="3611520" y="4114800"/>
              <a:ext cx="2109600" cy="91404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Rectangle 18"/>
            <p:cNvSpPr/>
            <p:nvPr/>
          </p:nvSpPr>
          <p:spPr>
            <a:xfrm rot="7248600">
              <a:off x="4528440" y="2453400"/>
              <a:ext cx="4676400" cy="291924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3" name="Rectangle 7"/>
          <p:cNvSpPr/>
          <p:nvPr/>
        </p:nvSpPr>
        <p:spPr>
          <a:xfrm>
            <a:off x="263520" y="933018"/>
            <a:ext cx="7056360" cy="2728800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4" name="Rectangle 8"/>
          <p:cNvSpPr/>
          <p:nvPr/>
        </p:nvSpPr>
        <p:spPr>
          <a:xfrm>
            <a:off x="263520" y="3783600"/>
            <a:ext cx="7056360" cy="2694240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9" name="Group 70"/>
          <p:cNvGrpSpPr/>
          <p:nvPr/>
        </p:nvGrpSpPr>
        <p:grpSpPr>
          <a:xfrm>
            <a:off x="257040" y="952098"/>
            <a:ext cx="7008258" cy="2782080"/>
            <a:chOff x="257040" y="3662643"/>
            <a:chExt cx="7008258" cy="2782080"/>
          </a:xfrm>
        </p:grpSpPr>
        <p:pic>
          <p:nvPicPr>
            <p:cNvPr id="500" name="Picture 67" descr="A diagram of a diagram of a storage system&#10;&#10;AI-generated content may be incorrect."/>
            <p:cNvPicPr/>
            <p:nvPr/>
          </p:nvPicPr>
          <p:blipFill>
            <a:blip r:embed="rId3"/>
            <a:stretch/>
          </p:blipFill>
          <p:spPr>
            <a:xfrm>
              <a:off x="3673578" y="3728089"/>
              <a:ext cx="3591720" cy="2571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01" name="Google Shape;87;p18"/>
            <p:cNvSpPr/>
            <p:nvPr/>
          </p:nvSpPr>
          <p:spPr>
            <a:xfrm>
              <a:off x="257040" y="3662643"/>
              <a:ext cx="4856760" cy="278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122040" rIns="122040" bIns="122040" anchor="t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UC 2.5 Future 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Real-time, non-storable data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Tools for on-the-fly processing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Optimize algorithms during </a:t>
              </a:r>
              <a:b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acquisition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FFFF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Ensure FAIR principles even </a:t>
              </a:r>
              <a:b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 streaming conditions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2" name="Group 74"/>
          <p:cNvGrpSpPr/>
          <p:nvPr/>
        </p:nvGrpSpPr>
        <p:grpSpPr>
          <a:xfrm>
            <a:off x="335520" y="3893400"/>
            <a:ext cx="6882480" cy="2478960"/>
            <a:chOff x="335520" y="3893400"/>
            <a:chExt cx="6882480" cy="2478960"/>
          </a:xfrm>
        </p:grpSpPr>
        <p:pic>
          <p:nvPicPr>
            <p:cNvPr id="503" name="Picture 2" descr="International Linear Collider – Wikipedia"/>
            <p:cNvPicPr/>
            <p:nvPr/>
          </p:nvPicPr>
          <p:blipFill>
            <a:blip r:embed="rId4"/>
            <a:stretch/>
          </p:blipFill>
          <p:spPr>
            <a:xfrm>
              <a:off x="1013760" y="3899880"/>
              <a:ext cx="5555520" cy="24724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504" name="Google Shape;95;p19"/>
            <p:cNvSpPr/>
            <p:nvPr/>
          </p:nvSpPr>
          <p:spPr>
            <a:xfrm>
              <a:off x="335520" y="3893400"/>
              <a:ext cx="3456000" cy="1382400"/>
            </a:xfrm>
            <a:prstGeom prst="rect">
              <a:avLst/>
            </a:prstGeom>
            <a:solidFill>
              <a:schemeClr val="lt1">
                <a:alpha val="61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122040" rIns="122040" bIns="122040" anchor="t">
              <a:normAutofit lnSpcReduction="9999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UC 2.6 Future Colliders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65240" marR="0" lvl="0" indent="-1652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Integrate key4HEP software stack into PUNCH4NFDI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65240" marR="0" lvl="0" indent="-1652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Create workflows for detector concept validation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95;p19"/>
            <p:cNvSpPr/>
            <p:nvPr/>
          </p:nvSpPr>
          <p:spPr>
            <a:xfrm>
              <a:off x="2927520" y="5733360"/>
              <a:ext cx="4290480" cy="639000"/>
            </a:xfrm>
            <a:prstGeom prst="rect">
              <a:avLst/>
            </a:prstGeom>
            <a:solidFill>
              <a:schemeClr val="lt1">
                <a:alpha val="7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122040" rIns="122040" bIns="122040" anchor="t">
              <a:noAutofit/>
            </a:bodyPr>
            <a:lstStyle/>
            <a:p>
              <a:pPr marL="165240" marR="0" lvl="0" indent="-1652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Reproducible design-to-analysis pipelines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165240" marR="0" lvl="0" indent="-16524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Char char="•"/>
                <a:tabLst>
                  <a:tab pos="165240" algn="l"/>
                </a:tabLs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Prepare for next-gen. collider experiments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Rectangle 8">
            <a:extLst>
              <a:ext uri="{FF2B5EF4-FFF2-40B4-BE49-F238E27FC236}">
                <a16:creationId xmlns:a16="http://schemas.microsoft.com/office/drawing/2014/main" id="{8868EEA9-FA87-8011-E14A-6284183E91DB}"/>
              </a:ext>
            </a:extLst>
          </p:cNvPr>
          <p:cNvSpPr/>
          <p:nvPr/>
        </p:nvSpPr>
        <p:spPr>
          <a:xfrm>
            <a:off x="7463533" y="931122"/>
            <a:ext cx="4261894" cy="5546718"/>
          </a:xfrm>
          <a:prstGeom prst="rect">
            <a:avLst/>
          </a:prstGeom>
          <a:solidFill>
            <a:srgbClr val="7F8F6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0BAB35F7-06F4-CE2F-41AC-82466A96FEAF}"/>
              </a:ext>
            </a:extLst>
          </p:cNvPr>
          <p:cNvSpPr/>
          <p:nvPr/>
        </p:nvSpPr>
        <p:spPr>
          <a:xfrm>
            <a:off x="7587507" y="1026360"/>
            <a:ext cx="3928069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 2.7 Large Data Sets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64">
            <a:extLst>
              <a:ext uri="{FF2B5EF4-FFF2-40B4-BE49-F238E27FC236}">
                <a16:creationId xmlns:a16="http://schemas.microsoft.com/office/drawing/2014/main" id="{8625683D-0C5B-8AD9-7FAE-5BCCECC9269B}"/>
              </a:ext>
            </a:extLst>
          </p:cNvPr>
          <p:cNvSpPr/>
          <p:nvPr/>
        </p:nvSpPr>
        <p:spPr>
          <a:xfrm>
            <a:off x="7474826" y="4758792"/>
            <a:ext cx="4209693" cy="12758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0000" marR="0" lvl="0" indent="-1800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Testing PUNCH-2.0 components to their limits with very large data volumes</a:t>
            </a:r>
          </a:p>
          <a:p>
            <a:pPr marL="180000" marR="0" lvl="0" indent="-1800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Optimizing data curation and visualization</a:t>
            </a:r>
          </a:p>
          <a:p>
            <a:pPr marL="180000" marR="0" lvl="0" indent="-1800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 groups: radio astronomy, astronomy in general, simulators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A47EDB-8AB4-D8F7-140F-B8C1B3FB3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8"/>
          <a:stretch/>
        </p:blipFill>
        <p:spPr bwMode="auto">
          <a:xfrm>
            <a:off x="7579953" y="2340919"/>
            <a:ext cx="4084767" cy="232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4">
            <a:extLst>
              <a:ext uri="{FF2B5EF4-FFF2-40B4-BE49-F238E27FC236}">
                <a16:creationId xmlns:a16="http://schemas.microsoft.com/office/drawing/2014/main" id="{24D32D25-A2F7-6E7C-8DC4-96615628C9E1}"/>
              </a:ext>
            </a:extLst>
          </p:cNvPr>
          <p:cNvSpPr/>
          <p:nvPr/>
        </p:nvSpPr>
        <p:spPr>
          <a:xfrm>
            <a:off x="7481115" y="1440109"/>
            <a:ext cx="4238507" cy="7941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lvl="0" defTabSz="457200">
              <a:lnSpc>
                <a:spcPct val="90000"/>
              </a:lnSpc>
              <a:spcAft>
                <a:spcPts val="300"/>
              </a:spcAft>
              <a:buClr>
                <a:srgbClr val="FFFFFF"/>
              </a:buClr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(Re) processing and </a:t>
            </a:r>
            <a:r>
              <a:rPr lang="en-US" sz="1600" dirty="0">
                <a:solidFill>
                  <a:srgbClr val="FFFFFF"/>
                </a:solidFill>
              </a:rPr>
              <a:t>visualization of current or upcoming large telescopes/infrastructures</a:t>
            </a:r>
          </a:p>
          <a:p>
            <a:pPr defTabSz="457200">
              <a:lnSpc>
                <a:spcPct val="90000"/>
              </a:lnSpc>
              <a:spcAft>
                <a:spcPts val="300"/>
              </a:spcAft>
              <a:buClr>
                <a:srgbClr val="FFFFFF"/>
              </a:buClr>
              <a:defRPr/>
            </a:pPr>
            <a:r>
              <a:rPr lang="en-US" sz="1600" dirty="0">
                <a:solidFill>
                  <a:srgbClr val="FFFFFF"/>
                </a:solidFill>
                <a:sym typeface="Wingdings" pitchFamily="2" charset="2"/>
              </a:rPr>
              <a:t> efficient rendering and quick visualization</a:t>
            </a:r>
            <a:r>
              <a:rPr lang="en-US" sz="1600" dirty="0">
                <a:solidFill>
                  <a:srgbClr val="FFFFFF"/>
                </a:solidFill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540491-3D22-DD74-8FA6-A8131A664395}"/>
              </a:ext>
            </a:extLst>
          </p:cNvPr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 dirty="0">
                <a:solidFill>
                  <a:schemeClr val="bg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295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40493-7D35-A2B1-9691-4C720DE6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>
            <a:extLst>
              <a:ext uri="{FF2B5EF4-FFF2-40B4-BE49-F238E27FC236}">
                <a16:creationId xmlns:a16="http://schemas.microsoft.com/office/drawing/2014/main" id="{DE1EA86B-E1F8-0B37-C5D8-2311385B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Thanks a lot to our hosts and all </a:t>
            </a:r>
            <a:r>
              <a:rPr lang="en-US" sz="3000" b="1" u="none" strike="noStrike" dirty="0" err="1">
                <a:solidFill>
                  <a:schemeClr val="lt2"/>
                </a:solidFill>
                <a:effectLst/>
                <a:uFillTx/>
                <a:latin typeface="Arial"/>
              </a:rPr>
              <a:t>organisers</a:t>
            </a: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 &amp; contributors!</a:t>
            </a:r>
            <a:endParaRPr lang="en-US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8" name="PlaceHolder 2">
            <a:extLst>
              <a:ext uri="{FF2B5EF4-FFF2-40B4-BE49-F238E27FC236}">
                <a16:creationId xmlns:a16="http://schemas.microsoft.com/office/drawing/2014/main" id="{697CA581-8E3F-AACB-B6F2-2FE516673DD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u="none" strike="noStrike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64F1AC-5A38-0FD8-EFD7-3C9E2DCDCE59}"/>
              </a:ext>
            </a:extLst>
          </p:cNvPr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 dirty="0">
                <a:solidFill>
                  <a:schemeClr val="bg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24052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4800" b="1" u="none" strike="noStrike" dirty="0" err="1">
                <a:solidFill>
                  <a:schemeClr val="lt1"/>
                </a:solidFill>
                <a:effectLst/>
                <a:uFillTx/>
                <a:latin typeface="Arial"/>
              </a:rPr>
              <a:t>Thank</a:t>
            </a:r>
            <a:r>
              <a:rPr lang="de-DE" sz="48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r>
              <a:rPr lang="de-DE" sz="4800" b="1" u="none" strike="noStrike" dirty="0" err="1">
                <a:solidFill>
                  <a:schemeClr val="lt1"/>
                </a:solidFill>
                <a:effectLst/>
                <a:uFillTx/>
                <a:latin typeface="Arial"/>
              </a:rPr>
              <a:t>you</a:t>
            </a:r>
            <a:r>
              <a:rPr lang="de-DE" sz="4800" b="1" u="none" strike="noStrike" dirty="0">
                <a:solidFill>
                  <a:srgbClr val="FF8E14"/>
                </a:solidFill>
                <a:effectLst/>
                <a:uFillTx/>
                <a:latin typeface="Arial"/>
              </a:rPr>
              <a:t>!</a:t>
            </a:r>
            <a:endParaRPr lang="en-US" sz="4800" b="0" u="none" strike="noStrike" dirty="0">
              <a:solidFill>
                <a:srgbClr val="FF8E14"/>
              </a:solidFill>
              <a:effectLst/>
              <a:uFillTx/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/>
          </p:nvPr>
        </p:nvSpPr>
        <p:spPr>
          <a:xfrm>
            <a:off x="407880" y="3645000"/>
            <a:ext cx="7055640" cy="27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The PUNCH4NFDI Consortium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Spokesperson: </a:t>
            </a:r>
            <a:br>
              <a:rPr sz="1800"/>
            </a:b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PD Dr. Thomas Schörner (DESY, </a:t>
            </a:r>
            <a:r>
              <a:rPr lang="de-DE" sz="1800" b="0" u="sng" strike="noStrike">
                <a:solidFill>
                  <a:schemeClr val="lt1"/>
                </a:solidFill>
                <a:effectLst/>
                <a:uFillTx/>
                <a:latin typeface="Arial"/>
                <a:hlinkClick r:id="rId3"/>
              </a:rPr>
              <a:t>thomas.schoerner@desy.de</a:t>
            </a: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)</a:t>
            </a:r>
            <a:br>
              <a:rPr sz="1800"/>
            </a:b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DESY, Notkestr. 85, D-22607 Hamburg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de-DE" sz="18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Contact: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Mail: 	</a:t>
            </a:r>
            <a:r>
              <a:rPr lang="de-DE" sz="1800" b="0" u="sng" strike="noStrike">
                <a:solidFill>
                  <a:schemeClr val="lt1"/>
                </a:solidFill>
                <a:effectLst/>
                <a:uFillTx/>
                <a:latin typeface="Arial"/>
                <a:hlinkClick r:id="rId4"/>
              </a:rPr>
              <a:t>punch4nfdi@desy.de</a:t>
            </a: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Web: 	</a:t>
            </a:r>
            <a:r>
              <a:rPr lang="de-DE" sz="1800" b="0" u="sng" strike="noStrike">
                <a:solidFill>
                  <a:schemeClr val="lt1"/>
                </a:solidFill>
                <a:effectLst/>
                <a:uFillTx/>
                <a:latin typeface="Arial"/>
                <a:hlinkClick r:id="rId5"/>
              </a:rPr>
              <a:t>www.punch4nfdi.de</a:t>
            </a:r>
            <a:r>
              <a: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endParaRPr lang="en-US" sz="18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E7E634-C43E-C68E-5EAE-31C57AEDDC08}"/>
              </a:ext>
            </a:extLst>
          </p:cNvPr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pPr indent="0" defTabSz="457200">
              <a:lnSpc>
                <a:spcPct val="100000"/>
              </a:lnSpc>
              <a:buNone/>
            </a:pPr>
            <a:r>
              <a:rPr lang="en-US" sz="1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15155-530E-063A-F613-DEB7FBFD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>
            <a:extLst>
              <a:ext uri="{FF2B5EF4-FFF2-40B4-BE49-F238E27FC236}">
                <a16:creationId xmlns:a16="http://schemas.microsoft.com/office/drawing/2014/main" id="{2F2E6F59-FF27-6B2F-76D8-50055101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Impression from Annual Meeting 2024 (Bonn)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2">
            <a:extLst>
              <a:ext uri="{FF2B5EF4-FFF2-40B4-BE49-F238E27FC236}">
                <a16:creationId xmlns:a16="http://schemas.microsoft.com/office/drawing/2014/main" id="{BA0B3124-45A4-BFCA-437D-09BF8BB2406C}"/>
              </a:ext>
            </a:extLst>
          </p:cNvPr>
          <p:cNvSpPr>
            <a:spLocks noGrp="1"/>
          </p:cNvSpPr>
          <p:nvPr>
            <p:ph type="ftr" idx="25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D0767B8-6767-FDD8-7C0B-3670F7B31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7845"/>
          <a:stretch/>
        </p:blipFill>
        <p:spPr>
          <a:xfrm>
            <a:off x="1387929" y="937261"/>
            <a:ext cx="9742714" cy="54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10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0D8ED-B9E1-D489-DF7E-779B6054E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>
            <a:extLst>
              <a:ext uri="{FF2B5EF4-FFF2-40B4-BE49-F238E27FC236}">
                <a16:creationId xmlns:a16="http://schemas.microsoft.com/office/drawing/2014/main" id="{7F7798BD-0636-43C4-B424-3295416B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Agenda</a:t>
            </a:r>
            <a:endParaRPr lang="en-US" sz="18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2">
            <a:extLst>
              <a:ext uri="{FF2B5EF4-FFF2-40B4-BE49-F238E27FC236}">
                <a16:creationId xmlns:a16="http://schemas.microsoft.com/office/drawing/2014/main" id="{EDFE2B3D-649F-8F10-2CF1-DDA54078D5E7}"/>
              </a:ext>
            </a:extLst>
          </p:cNvPr>
          <p:cNvSpPr>
            <a:spLocks noGrp="1"/>
          </p:cNvSpPr>
          <p:nvPr>
            <p:ph type="ftr" idx="25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CE879-9C03-CF26-3AC5-DE8B03DFA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"/>
          <a:stretch>
            <a:fillRect/>
          </a:stretch>
        </p:blipFill>
        <p:spPr>
          <a:xfrm>
            <a:off x="2045196" y="150915"/>
            <a:ext cx="4171859" cy="6321960"/>
          </a:xfrm>
          <a:prstGeom prst="rect">
            <a:avLst/>
          </a:prstGeom>
        </p:spPr>
      </p:pic>
      <p:pic>
        <p:nvPicPr>
          <p:cNvPr id="6" name="Picture 5" descr="A blue rectangle with white border&#10;&#10;AI-generated content may be incorrect.">
            <a:extLst>
              <a:ext uri="{FF2B5EF4-FFF2-40B4-BE49-F238E27FC236}">
                <a16:creationId xmlns:a16="http://schemas.microsoft.com/office/drawing/2014/main" id="{3FDE4973-9254-A709-5932-64DD75A37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62" y="5010526"/>
            <a:ext cx="4887987" cy="1846357"/>
          </a:xfrm>
          <a:prstGeom prst="rect">
            <a:avLst/>
          </a:prstGeom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E5071DD-1B4F-9E7B-E2B9-069C3930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43" y="1015251"/>
            <a:ext cx="4843877" cy="33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9E837-F630-89CA-8E67-C22ED2DCD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91" name="Straight Arrow Connector 23">
            <a:extLst>
              <a:ext uri="{FF2B5EF4-FFF2-40B4-BE49-F238E27FC236}">
                <a16:creationId xmlns:a16="http://schemas.microsoft.com/office/drawing/2014/main" id="{3A16753D-3ECA-FFB2-87D1-D460CDC20ABC}"/>
              </a:ext>
            </a:extLst>
          </p:cNvPr>
          <p:cNvCxnSpPr/>
          <p:nvPr/>
        </p:nvCxnSpPr>
        <p:spPr>
          <a:xfrm>
            <a:off x="885240" y="2354300"/>
            <a:ext cx="10609920" cy="720"/>
          </a:xfrm>
          <a:prstGeom prst="straightConnector1">
            <a:avLst/>
          </a:prstGeom>
          <a:ln w="82550">
            <a:solidFill>
              <a:schemeClr val="bg1"/>
            </a:solidFill>
            <a:round/>
            <a:tailEnd type="triangle" w="med" len="med"/>
          </a:ln>
        </p:spPr>
      </p:cxnSp>
      <p:sp>
        <p:nvSpPr>
          <p:cNvPr id="5287" name="CustomShape 4">
            <a:extLst>
              <a:ext uri="{FF2B5EF4-FFF2-40B4-BE49-F238E27FC236}">
                <a16:creationId xmlns:a16="http://schemas.microsoft.com/office/drawing/2014/main" id="{26977755-2A9B-855A-FAEB-639183F036D2}"/>
              </a:ext>
            </a:extLst>
          </p:cNvPr>
          <p:cNvSpPr/>
          <p:nvPr/>
        </p:nvSpPr>
        <p:spPr>
          <a:xfrm>
            <a:off x="5968440" y="4238900"/>
            <a:ext cx="23976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5288" name="Group 21">
            <a:extLst>
              <a:ext uri="{FF2B5EF4-FFF2-40B4-BE49-F238E27FC236}">
                <a16:creationId xmlns:a16="http://schemas.microsoft.com/office/drawing/2014/main" id="{9934C529-FCB8-E483-86BC-3DF6DEF327CB}"/>
              </a:ext>
            </a:extLst>
          </p:cNvPr>
          <p:cNvGrpSpPr/>
          <p:nvPr/>
        </p:nvGrpSpPr>
        <p:grpSpPr>
          <a:xfrm>
            <a:off x="7706879" y="5915240"/>
            <a:ext cx="3350395" cy="926847"/>
            <a:chOff x="7706879" y="4968180"/>
            <a:chExt cx="3350395" cy="926847"/>
          </a:xfrm>
        </p:grpSpPr>
        <p:sp>
          <p:nvSpPr>
            <p:cNvPr id="5289" name="TextBox 17">
              <a:extLst>
                <a:ext uri="{FF2B5EF4-FFF2-40B4-BE49-F238E27FC236}">
                  <a16:creationId xmlns:a16="http://schemas.microsoft.com/office/drawing/2014/main" id="{60A0AF24-206A-C97B-2913-6B7EF889582F}"/>
                </a:ext>
              </a:extLst>
            </p:cNvPr>
            <p:cNvSpPr/>
            <p:nvPr/>
          </p:nvSpPr>
          <p:spPr>
            <a:xfrm>
              <a:off x="7940460" y="5604093"/>
              <a:ext cx="2907440" cy="29093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  <a:t>Still some way </a:t>
              </a:r>
              <a:r>
                <a:rPr lang="en-DE" sz="1300" b="1" strike="noStrike" spc="-1">
                  <a:solidFill>
                    <a:schemeClr val="bg1"/>
                  </a:solidFill>
                  <a:latin typeface="Arial"/>
                  <a:ea typeface="DejaVu Sans"/>
                </a:rPr>
                <a:t>to go in PUNCH-1.0</a:t>
              </a:r>
              <a:endParaRPr lang="en-US" sz="1300" b="0" strike="noStrike" spc="-1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290" name="Left Bracket 20">
              <a:extLst>
                <a:ext uri="{FF2B5EF4-FFF2-40B4-BE49-F238E27FC236}">
                  <a16:creationId xmlns:a16="http://schemas.microsoft.com/office/drawing/2014/main" id="{FF487D89-B477-50A5-F6DF-8600532159F6}"/>
                </a:ext>
              </a:extLst>
            </p:cNvPr>
            <p:cNvSpPr/>
            <p:nvPr/>
          </p:nvSpPr>
          <p:spPr>
            <a:xfrm rot="16200000">
              <a:off x="9100557" y="3574502"/>
              <a:ext cx="563040" cy="3350395"/>
            </a:xfrm>
            <a:prstGeom prst="leftBracket">
              <a:avLst>
                <a:gd name="adj" fmla="val 8333"/>
              </a:avLst>
            </a:prstGeom>
            <a:noFill/>
            <a:ln w="412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DE" sz="1800" b="0" strike="noStrike" spc="-1">
                <a:solidFill>
                  <a:schemeClr val="dk1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5292" name="Teardrop 25">
            <a:extLst>
              <a:ext uri="{FF2B5EF4-FFF2-40B4-BE49-F238E27FC236}">
                <a16:creationId xmlns:a16="http://schemas.microsoft.com/office/drawing/2014/main" id="{056340B3-B98E-33E0-B455-3D68F6F21AC6}"/>
              </a:ext>
            </a:extLst>
          </p:cNvPr>
          <p:cNvSpPr/>
          <p:nvPr/>
        </p:nvSpPr>
        <p:spPr>
          <a:xfrm rot="16200000">
            <a:off x="1459800" y="2189060"/>
            <a:ext cx="344520" cy="35388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93" name="TextBox 26">
            <a:extLst>
              <a:ext uri="{FF2B5EF4-FFF2-40B4-BE49-F238E27FC236}">
                <a16:creationId xmlns:a16="http://schemas.microsoft.com/office/drawing/2014/main" id="{0D3A6F68-BA06-D0B9-B757-5E7F9F632CB8}"/>
              </a:ext>
            </a:extLst>
          </p:cNvPr>
          <p:cNvSpPr/>
          <p:nvPr/>
        </p:nvSpPr>
        <p:spPr>
          <a:xfrm>
            <a:off x="926027" y="1574900"/>
            <a:ext cx="1358427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DE" sz="1300" b="1" strike="noStrike" spc="-1">
                <a:solidFill>
                  <a:schemeClr val="bg1"/>
                </a:solidFill>
                <a:latin typeface="Arial"/>
                <a:ea typeface="DejaVu Sans"/>
              </a:rPr>
              <a:t>Oct 2021</a:t>
            </a: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DE" sz="1300" b="1" strike="noStrike" spc="-1">
                <a:solidFill>
                  <a:schemeClr val="bg1"/>
                </a:solidFill>
                <a:latin typeface="Arial"/>
                <a:ea typeface="DejaVu Sans"/>
              </a:rPr>
              <a:t>PUNCH begins</a:t>
            </a: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294" name="Teardrop 27">
            <a:extLst>
              <a:ext uri="{FF2B5EF4-FFF2-40B4-BE49-F238E27FC236}">
                <a16:creationId xmlns:a16="http://schemas.microsoft.com/office/drawing/2014/main" id="{C6B3F72A-8ED4-256A-AF12-2AF43D6565B9}"/>
              </a:ext>
            </a:extLst>
          </p:cNvPr>
          <p:cNvSpPr/>
          <p:nvPr/>
        </p:nvSpPr>
        <p:spPr>
          <a:xfrm rot="16200000">
            <a:off x="6305581" y="2189060"/>
            <a:ext cx="344520" cy="35388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95" name="TextBox 28">
            <a:extLst>
              <a:ext uri="{FF2B5EF4-FFF2-40B4-BE49-F238E27FC236}">
                <a16:creationId xmlns:a16="http://schemas.microsoft.com/office/drawing/2014/main" id="{918B10AE-637D-33F7-7EC8-D9334564733A}"/>
              </a:ext>
            </a:extLst>
          </p:cNvPr>
          <p:cNvSpPr/>
          <p:nvPr/>
        </p:nvSpPr>
        <p:spPr>
          <a:xfrm>
            <a:off x="6001843" y="1574900"/>
            <a:ext cx="897275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300" b="1" spc="-1" dirty="0">
                <a:solidFill>
                  <a:schemeClr val="bg1"/>
                </a:solidFill>
                <a:latin typeface="Arial"/>
                <a:ea typeface="DejaVu Sans"/>
              </a:rPr>
              <a:t>Feb</a:t>
            </a:r>
            <a:r>
              <a:rPr lang="en-DE" sz="1300" b="1" strike="noStrike" spc="-1">
                <a:solidFill>
                  <a:schemeClr val="bg1"/>
                </a:solidFill>
                <a:latin typeface="Arial"/>
                <a:ea typeface="DejaVu Sans"/>
              </a:rPr>
              <a:t> 202</a:t>
            </a:r>
            <a:r>
              <a:rPr lang="en-US" sz="1300" b="1" strike="noStrike" spc="-1" dirty="0">
                <a:solidFill>
                  <a:schemeClr val="bg1"/>
                </a:solidFill>
                <a:latin typeface="Arial"/>
                <a:ea typeface="DejaVu Sans"/>
              </a:rPr>
              <a:t>5</a:t>
            </a: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296" name="Teardrop 29">
            <a:extLst>
              <a:ext uri="{FF2B5EF4-FFF2-40B4-BE49-F238E27FC236}">
                <a16:creationId xmlns:a16="http://schemas.microsoft.com/office/drawing/2014/main" id="{37E08A20-F531-F24B-C5CB-A84CCBD61AF8}"/>
              </a:ext>
            </a:extLst>
          </p:cNvPr>
          <p:cNvSpPr/>
          <p:nvPr/>
        </p:nvSpPr>
        <p:spPr>
          <a:xfrm rot="16200000">
            <a:off x="10708075" y="2190500"/>
            <a:ext cx="344520" cy="35388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5297" name="TextBox 30">
            <a:extLst>
              <a:ext uri="{FF2B5EF4-FFF2-40B4-BE49-F238E27FC236}">
                <a16:creationId xmlns:a16="http://schemas.microsoft.com/office/drawing/2014/main" id="{60EB8733-3EA4-81D8-118D-4A765FF55617}"/>
              </a:ext>
            </a:extLst>
          </p:cNvPr>
          <p:cNvSpPr/>
          <p:nvPr/>
        </p:nvSpPr>
        <p:spPr>
          <a:xfrm>
            <a:off x="10312096" y="1575980"/>
            <a:ext cx="1082838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DE" sz="1300" b="1" strike="noStrike" spc="-1">
                <a:solidFill>
                  <a:schemeClr val="bg1"/>
                </a:solidFill>
                <a:latin typeface="Arial"/>
                <a:ea typeface="DejaVu Sans"/>
              </a:rPr>
              <a:t>Oct 2026</a:t>
            </a: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DE" sz="1300" b="1" strike="noStrike" spc="-1">
                <a:solidFill>
                  <a:schemeClr val="bg1"/>
                </a:solidFill>
                <a:latin typeface="Arial"/>
                <a:ea typeface="DejaVu Sans"/>
              </a:rPr>
              <a:t>End / begin</a:t>
            </a:r>
            <a:endParaRPr lang="en-US" sz="1300" b="0" strike="noStrike" spc="-1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4F49C-CD4A-2B13-473B-3A66C1AFED85}"/>
              </a:ext>
            </a:extLst>
          </p:cNvPr>
          <p:cNvGrpSpPr/>
          <p:nvPr/>
        </p:nvGrpSpPr>
        <p:grpSpPr>
          <a:xfrm>
            <a:off x="4738569" y="1582066"/>
            <a:ext cx="905289" cy="962822"/>
            <a:chOff x="4738569" y="635006"/>
            <a:chExt cx="905289" cy="962822"/>
          </a:xfrm>
        </p:grpSpPr>
        <p:sp>
          <p:nvSpPr>
            <p:cNvPr id="5" name="Teardrop 25">
              <a:extLst>
                <a:ext uri="{FF2B5EF4-FFF2-40B4-BE49-F238E27FC236}">
                  <a16:creationId xmlns:a16="http://schemas.microsoft.com/office/drawing/2014/main" id="{44FFF257-95FE-E60C-E13E-C6040DE23437}"/>
                </a:ext>
              </a:extLst>
            </p:cNvPr>
            <p:cNvSpPr/>
            <p:nvPr/>
          </p:nvSpPr>
          <p:spPr>
            <a:xfrm rot="16200000">
              <a:off x="5044514" y="1248628"/>
              <a:ext cx="344520" cy="353880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DE" sz="1800" b="0" strike="noStrike" spc="-1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EF97D100-0590-2D24-BBB6-3C8832BAC997}"/>
                </a:ext>
              </a:extLst>
            </p:cNvPr>
            <p:cNvSpPr/>
            <p:nvPr/>
          </p:nvSpPr>
          <p:spPr>
            <a:xfrm>
              <a:off x="4738569" y="635006"/>
              <a:ext cx="905289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  <a:t>Sep</a:t>
              </a:r>
              <a:r>
                <a:rPr lang="en-DE" sz="1300" b="1" strike="noStrike" spc="-1">
                  <a:solidFill>
                    <a:schemeClr val="bg1"/>
                  </a:solidFill>
                  <a:latin typeface="Arial"/>
                  <a:ea typeface="DejaVu Sans"/>
                </a:rPr>
                <a:t> 202</a:t>
              </a:r>
              <a:r>
                <a:rPr lang="en-US" sz="1300" b="1" spc="-1" dirty="0">
                  <a:solidFill>
                    <a:schemeClr val="bg1"/>
                  </a:solidFill>
                  <a:latin typeface="Arial"/>
                  <a:ea typeface="DejaVu Sans"/>
                </a:rPr>
                <a:t>4</a:t>
              </a:r>
              <a:endParaRPr lang="en-US" sz="1300" b="0" strike="noStrike" spc="-1" dirty="0">
                <a:solidFill>
                  <a:schemeClr val="bg1"/>
                </a:solidFill>
                <a:latin typeface="Calibri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n-US" sz="1300" b="1" spc="-1" dirty="0">
                  <a:solidFill>
                    <a:schemeClr val="bg1"/>
                  </a:solidFill>
                  <a:latin typeface="Arial"/>
                  <a:ea typeface="DejaVu Sans"/>
                </a:rPr>
                <a:t>R</a:t>
              </a:r>
              <a: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  <a:t>eport</a:t>
              </a:r>
              <a:endParaRPr lang="en-US" sz="1300" b="0" strike="noStrike" spc="-1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3" name="PlaceHolder 2">
            <a:extLst>
              <a:ext uri="{FF2B5EF4-FFF2-40B4-BE49-F238E27FC236}">
                <a16:creationId xmlns:a16="http://schemas.microsoft.com/office/drawing/2014/main" id="{D5CC3692-8E16-5072-5F1A-FCB6377F1E9A}"/>
              </a:ext>
            </a:extLst>
          </p:cNvPr>
          <p:cNvSpPr txBox="1">
            <a:spLocks/>
          </p:cNvSpPr>
          <p:nvPr/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lnSpc>
                <a:spcPct val="100000"/>
              </a:lnSpc>
              <a:buNone/>
              <a:defRPr lang="en-GB" sz="1000" b="0" u="none" strike="noStrike" kern="1200">
                <a:solidFill>
                  <a:schemeClr val="lt1"/>
                </a:solidFill>
                <a:effectLst/>
                <a:uFillTx/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PUNCH4NFDI AM 2025   |   AIP Potsdam, 19 Nov 2025  |  Welcome - TS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ardrop 27">
            <a:extLst>
              <a:ext uri="{FF2B5EF4-FFF2-40B4-BE49-F238E27FC236}">
                <a16:creationId xmlns:a16="http://schemas.microsoft.com/office/drawing/2014/main" id="{39588F18-F01E-F85A-D2A6-31E9ECA0DF19}"/>
              </a:ext>
            </a:extLst>
          </p:cNvPr>
          <p:cNvSpPr/>
          <p:nvPr/>
        </p:nvSpPr>
        <p:spPr>
          <a:xfrm rot="16200000">
            <a:off x="7584656" y="2194503"/>
            <a:ext cx="344520" cy="35388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DE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1D8B888E-DD51-9381-D407-8246AE1E11F9}"/>
              </a:ext>
            </a:extLst>
          </p:cNvPr>
          <p:cNvSpPr/>
          <p:nvPr/>
        </p:nvSpPr>
        <p:spPr>
          <a:xfrm>
            <a:off x="7272101" y="1580343"/>
            <a:ext cx="914908" cy="4909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300" b="1" strike="noStrike" spc="-1" dirty="0">
                <a:solidFill>
                  <a:schemeClr val="bg1"/>
                </a:solidFill>
                <a:ea typeface="DejaVu Sans"/>
              </a:rPr>
              <a:t>Nov</a:t>
            </a:r>
            <a:r>
              <a:rPr lang="en-DE" sz="1300" b="1" strike="noStrike" spc="-1">
                <a:solidFill>
                  <a:schemeClr val="bg1"/>
                </a:solidFill>
                <a:ea typeface="DejaVu Sans"/>
              </a:rPr>
              <a:t> 202</a:t>
            </a:r>
            <a:r>
              <a:rPr lang="en-US" sz="1300" b="1" strike="noStrike" spc="-1" dirty="0">
                <a:solidFill>
                  <a:schemeClr val="bg1"/>
                </a:solidFill>
                <a:ea typeface="DejaVu Sans"/>
              </a:rPr>
              <a:t>5</a:t>
            </a:r>
            <a:endParaRPr lang="en-US" sz="1300" b="0" strike="noStrike" spc="-1" dirty="0">
              <a:solidFill>
                <a:schemeClr val="bg1"/>
              </a:solidFill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300" b="1" strike="noStrike" spc="-1" dirty="0">
                <a:solidFill>
                  <a:schemeClr val="bg1"/>
                </a:solidFill>
              </a:rPr>
              <a:t>today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763845-34D3-F8EB-8053-F68955774FFA}"/>
              </a:ext>
            </a:extLst>
          </p:cNvPr>
          <p:cNvGrpSpPr/>
          <p:nvPr/>
        </p:nvGrpSpPr>
        <p:grpSpPr>
          <a:xfrm>
            <a:off x="789840" y="2115620"/>
            <a:ext cx="7890378" cy="3567600"/>
            <a:chOff x="789840" y="1478805"/>
            <a:chExt cx="7890378" cy="3567600"/>
          </a:xfrm>
        </p:grpSpPr>
        <p:grpSp>
          <p:nvGrpSpPr>
            <p:cNvPr id="5298" name="Group 48">
              <a:extLst>
                <a:ext uri="{FF2B5EF4-FFF2-40B4-BE49-F238E27FC236}">
                  <a16:creationId xmlns:a16="http://schemas.microsoft.com/office/drawing/2014/main" id="{BE2A7532-11A8-D660-B555-DC063A896CAF}"/>
                </a:ext>
              </a:extLst>
            </p:cNvPr>
            <p:cNvGrpSpPr/>
            <p:nvPr/>
          </p:nvGrpSpPr>
          <p:grpSpPr>
            <a:xfrm>
              <a:off x="789840" y="1478805"/>
              <a:ext cx="7857720" cy="3567600"/>
              <a:chOff x="789840" y="1168560"/>
              <a:chExt cx="7857720" cy="3567600"/>
            </a:xfrm>
          </p:grpSpPr>
          <p:grpSp>
            <p:nvGrpSpPr>
              <p:cNvPr id="5299" name="Group 39">
                <a:extLst>
                  <a:ext uri="{FF2B5EF4-FFF2-40B4-BE49-F238E27FC236}">
                    <a16:creationId xmlns:a16="http://schemas.microsoft.com/office/drawing/2014/main" id="{17E02E1B-FE35-75A0-E8AC-C098F3B8F048}"/>
                  </a:ext>
                </a:extLst>
              </p:cNvPr>
              <p:cNvGrpSpPr/>
              <p:nvPr/>
            </p:nvGrpSpPr>
            <p:grpSpPr>
              <a:xfrm>
                <a:off x="789840" y="1168560"/>
                <a:ext cx="7857720" cy="3567600"/>
                <a:chOff x="789840" y="1168560"/>
                <a:chExt cx="7857720" cy="3567600"/>
              </a:xfrm>
            </p:grpSpPr>
            <p:grpSp>
              <p:nvGrpSpPr>
                <p:cNvPr id="5300" name="Group 22">
                  <a:extLst>
                    <a:ext uri="{FF2B5EF4-FFF2-40B4-BE49-F238E27FC236}">
                      <a16:creationId xmlns:a16="http://schemas.microsoft.com/office/drawing/2014/main" id="{B731E5A3-852F-97BC-92A9-81A55B83BB4D}"/>
                    </a:ext>
                  </a:extLst>
                </p:cNvPr>
                <p:cNvGrpSpPr/>
                <p:nvPr/>
              </p:nvGrpSpPr>
              <p:grpSpPr>
                <a:xfrm>
                  <a:off x="802080" y="3043298"/>
                  <a:ext cx="7832880" cy="1503810"/>
                  <a:chOff x="802080" y="3043298"/>
                  <a:chExt cx="7832880" cy="1503810"/>
                </a:xfrm>
              </p:grpSpPr>
              <p:cxnSp>
                <p:nvCxnSpPr>
                  <p:cNvPr id="5301" name="Straight Arrow Connector 2">
                    <a:extLst>
                      <a:ext uri="{FF2B5EF4-FFF2-40B4-BE49-F238E27FC236}">
                        <a16:creationId xmlns:a16="http://schemas.microsoft.com/office/drawing/2014/main" id="{E77AE69A-BC6B-B241-5C79-9CF52CF58B0C}"/>
                      </a:ext>
                    </a:extLst>
                  </p:cNvPr>
                  <p:cNvCxnSpPr/>
                  <p:nvPr/>
                </p:nvCxnSpPr>
                <p:spPr>
                  <a:xfrm>
                    <a:off x="802080" y="3848040"/>
                    <a:ext cx="7832880" cy="720"/>
                  </a:xfrm>
                  <a:prstGeom prst="straightConnector1">
                    <a:avLst/>
                  </a:prstGeom>
                  <a:ln w="82550">
                    <a:solidFill>
                      <a:schemeClr val="bg1"/>
                    </a:solidFill>
                    <a:round/>
                    <a:tailEnd type="triangle" w="med" len="med"/>
                  </a:ln>
                </p:spPr>
              </p:cxnSp>
              <p:sp>
                <p:nvSpPr>
                  <p:cNvPr id="5302" name="Teardrop 4">
                    <a:extLst>
                      <a:ext uri="{FF2B5EF4-FFF2-40B4-BE49-F238E27FC236}">
                        <a16:creationId xmlns:a16="http://schemas.microsoft.com/office/drawing/2014/main" id="{3D794EA0-2240-C0DB-01D7-DBAFF43EF42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02280" y="365292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03" name="TextBox 5">
                    <a:extLst>
                      <a:ext uri="{FF2B5EF4-FFF2-40B4-BE49-F238E27FC236}">
                        <a16:creationId xmlns:a16="http://schemas.microsoft.com/office/drawing/2014/main" id="{CE1783D4-9DFD-6B11-E104-98E4597ECE30}"/>
                      </a:ext>
                    </a:extLst>
                  </p:cNvPr>
                  <p:cNvSpPr/>
                  <p:nvPr/>
                </p:nvSpPr>
                <p:spPr>
                  <a:xfrm>
                    <a:off x="956983" y="3142440"/>
                    <a:ext cx="1435114" cy="490988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27-29 Nov ‘24</a:t>
                    </a:r>
                    <a:br>
                      <a:rPr sz="1300" dirty="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Annual meeting</a:t>
                    </a:r>
                    <a:endParaRPr lang="en-US" sz="1300" b="0" strike="noStrike" spc="-1" dirty="0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04" name="Teardrop 6">
                    <a:extLst>
                      <a:ext uri="{FF2B5EF4-FFF2-40B4-BE49-F238E27FC236}">
                        <a16:creationId xmlns:a16="http://schemas.microsoft.com/office/drawing/2014/main" id="{141846F5-52B0-5F00-7D9C-1E6C5536EE2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754360" y="364356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05" name="TextBox 7">
                    <a:extLst>
                      <a:ext uri="{FF2B5EF4-FFF2-40B4-BE49-F238E27FC236}">
                        <a16:creationId xmlns:a16="http://schemas.microsoft.com/office/drawing/2014/main" id="{CBC64FD4-CC8F-376F-1FC5-319BE94F0AA3}"/>
                      </a:ext>
                    </a:extLst>
                  </p:cNvPr>
                  <p:cNvSpPr/>
                  <p:nvPr/>
                </p:nvSpPr>
                <p:spPr>
                  <a:xfrm>
                    <a:off x="2412110" y="4056120"/>
                    <a:ext cx="1026861" cy="490988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11 Feb ‘25</a:t>
                    </a:r>
                    <a:br>
                      <a:rPr sz="1300" dirty="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Evaluation</a:t>
                    </a:r>
                    <a:endParaRPr lang="en-US" sz="1300" b="0" strike="noStrike" spc="-1" dirty="0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06" name="Teardrop 8">
                    <a:extLst>
                      <a:ext uri="{FF2B5EF4-FFF2-40B4-BE49-F238E27FC236}">
                        <a16:creationId xmlns:a16="http://schemas.microsoft.com/office/drawing/2014/main" id="{EC0DC58D-9B8F-B481-A901-0CC8BDE179D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827520" y="363564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07" name="TextBox 9">
                    <a:extLst>
                      <a:ext uri="{FF2B5EF4-FFF2-40B4-BE49-F238E27FC236}">
                        <a16:creationId xmlns:a16="http://schemas.microsoft.com/office/drawing/2014/main" id="{105833DB-EE76-B934-29CF-7893B006DF97}"/>
                      </a:ext>
                    </a:extLst>
                  </p:cNvPr>
                  <p:cNvSpPr/>
                  <p:nvPr/>
                </p:nvSpPr>
                <p:spPr>
                  <a:xfrm>
                    <a:off x="3115030" y="3125160"/>
                    <a:ext cx="1769500" cy="490988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18 Feb / 4 Mar ‘25</a:t>
                    </a:r>
                    <a:br>
                      <a:rPr sz="1300" dirty="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In-person meetings </a:t>
                    </a:r>
                    <a:endParaRPr lang="en-US" sz="1300" b="0" strike="noStrike" spc="-1" dirty="0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08" name="Teardrop 10">
                    <a:extLst>
                      <a:ext uri="{FF2B5EF4-FFF2-40B4-BE49-F238E27FC236}">
                        <a16:creationId xmlns:a16="http://schemas.microsoft.com/office/drawing/2014/main" id="{2BE7A504-4B3C-5F8F-2FD4-F67539021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68720" y="362880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09" name="TextBox 11">
                    <a:extLst>
                      <a:ext uri="{FF2B5EF4-FFF2-40B4-BE49-F238E27FC236}">
                        <a16:creationId xmlns:a16="http://schemas.microsoft.com/office/drawing/2014/main" id="{FFEB771E-5166-1818-8C16-83396612ED9E}"/>
                      </a:ext>
                    </a:extLst>
                  </p:cNvPr>
                  <p:cNvSpPr/>
                  <p:nvPr/>
                </p:nvSpPr>
                <p:spPr>
                  <a:xfrm>
                    <a:off x="4496377" y="4041000"/>
                    <a:ext cx="1287766" cy="490988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April ‘25</a:t>
                    </a:r>
                    <a:br>
                      <a:rPr sz="130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Concept fixed</a:t>
                    </a:r>
                    <a:endParaRPr lang="en-US" sz="1300" b="0" strike="noStrike" spc="-1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10" name="Teardrop 12">
                    <a:extLst>
                      <a:ext uri="{FF2B5EF4-FFF2-40B4-BE49-F238E27FC236}">
                        <a16:creationId xmlns:a16="http://schemas.microsoft.com/office/drawing/2014/main" id="{C8214C72-DE7C-0857-C69C-30244DDF023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194520" y="362880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  <p:sp>
                <p:nvSpPr>
                  <p:cNvPr id="5311" name="TextBox 13">
                    <a:extLst>
                      <a:ext uri="{FF2B5EF4-FFF2-40B4-BE49-F238E27FC236}">
                        <a16:creationId xmlns:a16="http://schemas.microsoft.com/office/drawing/2014/main" id="{6D921B01-36D3-FD63-4731-C486D9071604}"/>
                      </a:ext>
                    </a:extLst>
                  </p:cNvPr>
                  <p:cNvSpPr/>
                  <p:nvPr/>
                </p:nvSpPr>
                <p:spPr>
                  <a:xfrm>
                    <a:off x="6799161" y="4048200"/>
                    <a:ext cx="1620678" cy="490988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6 Aug ‘25</a:t>
                    </a:r>
                    <a:br>
                      <a:rPr sz="130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Proposal deadline</a:t>
                    </a:r>
                    <a:endParaRPr lang="en-US" sz="1300" b="0" strike="noStrike" spc="-1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12" name="TextBox 1">
                    <a:extLst>
                      <a:ext uri="{FF2B5EF4-FFF2-40B4-BE49-F238E27FC236}">
                        <a16:creationId xmlns:a16="http://schemas.microsoft.com/office/drawing/2014/main" id="{A1980EDA-B169-7319-5528-DA299DE3D12A}"/>
                      </a:ext>
                    </a:extLst>
                  </p:cNvPr>
                  <p:cNvSpPr/>
                  <p:nvPr/>
                </p:nvSpPr>
                <p:spPr>
                  <a:xfrm>
                    <a:off x="5636429" y="3043298"/>
                    <a:ext cx="1454222" cy="1491262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wrap="none" lIns="90000" tIns="45000" rIns="90000" bIns="45000" anchor="t">
                    <a:sp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18 June ‘25</a:t>
                    </a:r>
                    <a:br>
                      <a:rPr sz="1300" dirty="0">
                        <a:solidFill>
                          <a:schemeClr val="bg1"/>
                        </a:solidFill>
                      </a:rPr>
                    </a:br>
                    <a:r>
                      <a:rPr lang="en-DE" sz="1300" b="1" strike="noStrike" spc="-1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  <a:t>letter of intent</a:t>
                    </a:r>
                    <a:br>
                      <a:rPr lang="en-US" sz="1300" b="1" strike="noStrike" spc="-1" dirty="0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</a:br>
                    <a:br>
                      <a:rPr lang="en-US" sz="1300" b="1" strike="noStrike" spc="-1" dirty="0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</a:br>
                    <a:br>
                      <a:rPr lang="en-US" sz="1300" b="1" strike="noStrike" spc="-1" dirty="0">
                        <a:solidFill>
                          <a:schemeClr val="bg1"/>
                        </a:solidFill>
                        <a:latin typeface="Arial"/>
                        <a:ea typeface="DejaVu Sans"/>
                      </a:rPr>
                    </a:br>
                    <a:endParaRPr lang="en-US" sz="1300" b="1" strike="noStrike" spc="-1" dirty="0">
                      <a:solidFill>
                        <a:schemeClr val="bg1"/>
                      </a:solidFill>
                      <a:latin typeface="Arial"/>
                      <a:ea typeface="DejaVu Sans"/>
                    </a:endParaRPr>
                  </a:p>
                  <a:p>
                    <a:pPr algn="ctr" defTabSz="914400">
                      <a:lnSpc>
                        <a:spcPct val="100000"/>
                      </a:lnSpc>
                    </a:pPr>
                    <a:r>
                      <a:rPr lang="en-US" sz="1300" b="1" spc="-1" dirty="0">
                        <a:solidFill>
                          <a:schemeClr val="bg1"/>
                        </a:solidFill>
                        <a:latin typeface="Arial"/>
                      </a:rPr>
                      <a:t>Composition of </a:t>
                    </a:r>
                    <a:br>
                      <a:rPr lang="en-US" sz="1300" b="1" spc="-1" dirty="0">
                        <a:solidFill>
                          <a:schemeClr val="bg1"/>
                        </a:solidFill>
                        <a:latin typeface="Arial"/>
                      </a:rPr>
                    </a:br>
                    <a:r>
                      <a:rPr lang="en-US" sz="1300" b="1" spc="-1" dirty="0">
                        <a:solidFill>
                          <a:schemeClr val="bg1"/>
                        </a:solidFill>
                        <a:latin typeface="Arial"/>
                      </a:rPr>
                      <a:t>consortium</a:t>
                    </a:r>
                    <a:endParaRPr lang="en-US" sz="1300" b="0" strike="noStrike" spc="-1" dirty="0">
                      <a:solidFill>
                        <a:schemeClr val="bg1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13" name="Teardrop 19">
                    <a:extLst>
                      <a:ext uri="{FF2B5EF4-FFF2-40B4-BE49-F238E27FC236}">
                        <a16:creationId xmlns:a16="http://schemas.microsoft.com/office/drawing/2014/main" id="{070D64B5-637E-8D0F-C4CB-029653166B0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357680" y="3620520"/>
                    <a:ext cx="344520" cy="353880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 defTabSz="914400">
                      <a:lnSpc>
                        <a:spcPct val="100000"/>
                      </a:lnSpc>
                    </a:pPr>
                    <a:endParaRPr lang="en-DE" sz="1800" b="0" strike="noStrike" spc="-1">
                      <a:solidFill>
                        <a:schemeClr val="lt1"/>
                      </a:solidFill>
                      <a:latin typeface="Arial"/>
                      <a:ea typeface="DejaVu Sans"/>
                    </a:endParaRPr>
                  </a:p>
                </p:txBody>
              </p:sp>
            </p:grpSp>
            <p:sp>
              <p:nvSpPr>
                <p:cNvPr id="5314" name="Rectangle 32">
                  <a:extLst>
                    <a:ext uri="{FF2B5EF4-FFF2-40B4-BE49-F238E27FC236}">
                      <a16:creationId xmlns:a16="http://schemas.microsoft.com/office/drawing/2014/main" id="{3E9C7AF6-A2E1-A564-868A-CD13FA247040}"/>
                    </a:ext>
                  </a:extLst>
                </p:cNvPr>
                <p:cNvSpPr/>
                <p:nvPr/>
              </p:nvSpPr>
              <p:spPr>
                <a:xfrm>
                  <a:off x="6095880" y="1168560"/>
                  <a:ext cx="1908000" cy="484560"/>
                </a:xfrm>
                <a:prstGeom prst="rect">
                  <a:avLst/>
                </a:prstGeom>
                <a:noFill/>
                <a:ln w="508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en-DE" sz="1800" b="0" strike="noStrike" spc="-1">
                    <a:solidFill>
                      <a:schemeClr val="lt1"/>
                    </a:solidFill>
                    <a:latin typeface="Arial"/>
                    <a:ea typeface="DejaVu Sans"/>
                  </a:endParaRPr>
                </a:p>
              </p:txBody>
            </p:sp>
            <p:sp>
              <p:nvSpPr>
                <p:cNvPr id="5315" name="Rectangle 33">
                  <a:extLst>
                    <a:ext uri="{FF2B5EF4-FFF2-40B4-BE49-F238E27FC236}">
                      <a16:creationId xmlns:a16="http://schemas.microsoft.com/office/drawing/2014/main" id="{8DEF0F03-6457-AD9E-F9C9-B40BC82AF7E2}"/>
                    </a:ext>
                  </a:extLst>
                </p:cNvPr>
                <p:cNvSpPr/>
                <p:nvPr/>
              </p:nvSpPr>
              <p:spPr>
                <a:xfrm>
                  <a:off x="789840" y="3016080"/>
                  <a:ext cx="7844040" cy="1720080"/>
                </a:xfrm>
                <a:prstGeom prst="rect">
                  <a:avLst/>
                </a:prstGeom>
                <a:noFill/>
                <a:ln w="508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endParaRPr lang="en-DE" sz="1800" b="0" strike="noStrike" spc="-1">
                    <a:solidFill>
                      <a:schemeClr val="lt1"/>
                    </a:solidFill>
                    <a:latin typeface="Arial"/>
                    <a:ea typeface="DejaVu Sans"/>
                  </a:endParaRPr>
                </a:p>
              </p:txBody>
            </p:sp>
            <p:cxnSp>
              <p:nvCxnSpPr>
                <p:cNvPr id="5316" name="Straight Connector 35">
                  <a:extLst>
                    <a:ext uri="{FF2B5EF4-FFF2-40B4-BE49-F238E27FC236}">
                      <a16:creationId xmlns:a16="http://schemas.microsoft.com/office/drawing/2014/main" id="{7C83C0EC-E7DD-D684-397E-81BD64861BAE}"/>
                    </a:ext>
                  </a:extLst>
                </p:cNvPr>
                <p:cNvCxnSpPr/>
                <p:nvPr/>
              </p:nvCxnSpPr>
              <p:spPr>
                <a:xfrm flipV="1">
                  <a:off x="802080" y="1168560"/>
                  <a:ext cx="5294520" cy="184824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round/>
                </a:ln>
              </p:spPr>
            </p:cxnSp>
            <p:cxnSp>
              <p:nvCxnSpPr>
                <p:cNvPr id="5317" name="Straight Connector 36">
                  <a:extLst>
                    <a:ext uri="{FF2B5EF4-FFF2-40B4-BE49-F238E27FC236}">
                      <a16:creationId xmlns:a16="http://schemas.microsoft.com/office/drawing/2014/main" id="{99045091-3CDC-3263-795B-E0D6769DC856}"/>
                    </a:ext>
                  </a:extLst>
                </p:cNvPr>
                <p:cNvCxnSpPr/>
                <p:nvPr/>
              </p:nvCxnSpPr>
              <p:spPr>
                <a:xfrm flipH="1" flipV="1">
                  <a:off x="8004600" y="1168560"/>
                  <a:ext cx="642960" cy="18666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round/>
                </a:ln>
              </p:spPr>
            </p:cxnSp>
          </p:grpSp>
          <p:cxnSp>
            <p:nvCxnSpPr>
              <p:cNvPr id="5318" name="Straight Connector 42">
                <a:extLst>
                  <a:ext uri="{FF2B5EF4-FFF2-40B4-BE49-F238E27FC236}">
                    <a16:creationId xmlns:a16="http://schemas.microsoft.com/office/drawing/2014/main" id="{C35DE85E-1100-1986-A843-B5E53B1B0685}"/>
                  </a:ext>
                </a:extLst>
              </p:cNvPr>
              <p:cNvCxnSpPr/>
              <p:nvPr/>
            </p:nvCxnSpPr>
            <p:spPr>
              <a:xfrm flipV="1">
                <a:off x="3822840" y="1653480"/>
                <a:ext cx="2273760" cy="135684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round/>
              </a:ln>
            </p:spPr>
          </p:cxnSp>
          <p:cxnSp>
            <p:nvCxnSpPr>
              <p:cNvPr id="5319" name="Straight Connector 45">
                <a:extLst>
                  <a:ext uri="{FF2B5EF4-FFF2-40B4-BE49-F238E27FC236}">
                    <a16:creationId xmlns:a16="http://schemas.microsoft.com/office/drawing/2014/main" id="{CC8D03BB-2DC0-974A-A46A-659BDB8A6468}"/>
                  </a:ext>
                </a:extLst>
              </p:cNvPr>
              <p:cNvCxnSpPr/>
              <p:nvPr/>
            </p:nvCxnSpPr>
            <p:spPr>
              <a:xfrm flipH="1" flipV="1">
                <a:off x="8004600" y="1653480"/>
                <a:ext cx="285480" cy="138168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round/>
              </a:ln>
            </p:spPr>
          </p:cxnSp>
        </p:grpSp>
        <p:sp>
          <p:nvSpPr>
            <p:cNvPr id="10" name="Teardrop 19">
              <a:extLst>
                <a:ext uri="{FF2B5EF4-FFF2-40B4-BE49-F238E27FC236}">
                  <a16:creationId xmlns:a16="http://schemas.microsoft.com/office/drawing/2014/main" id="{F04B4A78-949E-984E-C061-6EDDAAD03CB3}"/>
                </a:ext>
              </a:extLst>
            </p:cNvPr>
            <p:cNvSpPr/>
            <p:nvPr/>
          </p:nvSpPr>
          <p:spPr>
            <a:xfrm rot="16200000">
              <a:off x="7967284" y="3936208"/>
              <a:ext cx="344520" cy="353880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DE" sz="1800" b="0" strike="noStrike" spc="-1">
                <a:solidFill>
                  <a:schemeClr val="lt1"/>
                </a:solidFill>
                <a:latin typeface="Arial"/>
                <a:ea typeface="DejaVu Sans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7B100803-8DD0-CEDF-2C51-9BA0DFEBCAE4}"/>
                </a:ext>
              </a:extLst>
            </p:cNvPr>
            <p:cNvSpPr/>
            <p:nvPr/>
          </p:nvSpPr>
          <p:spPr>
            <a:xfrm>
              <a:off x="7653357" y="3340780"/>
              <a:ext cx="1026861" cy="49098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  <a:t>13 Oct</a:t>
              </a:r>
              <a:b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</a:br>
              <a:r>
                <a:rPr lang="en-US" sz="1300" b="1" strike="noStrike" spc="-1" dirty="0">
                  <a:solidFill>
                    <a:schemeClr val="bg1"/>
                  </a:solidFill>
                  <a:latin typeface="Arial"/>
                  <a:ea typeface="DejaVu Sans"/>
                </a:rPr>
                <a:t>Evaluation</a:t>
              </a:r>
              <a:endParaRPr lang="en-US" sz="1300" b="0" strike="noStrike" spc="-1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15F54E-37C1-152A-AB68-03C1B423B7C0}"/>
              </a:ext>
            </a:extLst>
          </p:cNvPr>
          <p:cNvSpPr txBox="1"/>
          <p:nvPr/>
        </p:nvSpPr>
        <p:spPr>
          <a:xfrm>
            <a:off x="9045546" y="3383494"/>
            <a:ext cx="2835071" cy="1477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Now – spring ’26: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Finalise</a:t>
            </a:r>
            <a:r>
              <a:rPr lang="en-US" dirty="0">
                <a:solidFill>
                  <a:schemeClr val="bg1"/>
                </a:solidFill>
              </a:rPr>
              <a:t> P1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Prepare ground for P2</a:t>
            </a:r>
          </a:p>
          <a:p>
            <a:r>
              <a:rPr lang="en-US" b="1" dirty="0">
                <a:solidFill>
                  <a:schemeClr val="bg1"/>
                </a:solidFill>
              </a:rPr>
              <a:t>Workshop 03/26 FIAS!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B9176CE-A683-5853-5F5C-BC9FB1A04BF9}"/>
              </a:ext>
            </a:extLst>
          </p:cNvPr>
          <p:cNvGrpSpPr/>
          <p:nvPr/>
        </p:nvGrpSpPr>
        <p:grpSpPr>
          <a:xfrm>
            <a:off x="7024586" y="325227"/>
            <a:ext cx="3657112" cy="2223919"/>
            <a:chOff x="7024586" y="325227"/>
            <a:chExt cx="3657112" cy="22239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62D5C-6821-F822-36FD-A82D8EF150A5}"/>
                </a:ext>
              </a:extLst>
            </p:cNvPr>
            <p:cNvGrpSpPr/>
            <p:nvPr/>
          </p:nvGrpSpPr>
          <p:grpSpPr>
            <a:xfrm>
              <a:off x="7024586" y="325227"/>
              <a:ext cx="3657112" cy="2223919"/>
              <a:chOff x="7024586" y="325227"/>
              <a:chExt cx="3657112" cy="2223919"/>
            </a:xfrm>
          </p:grpSpPr>
          <p:sp>
            <p:nvSpPr>
              <p:cNvPr id="14" name="Teardrop 27">
                <a:extLst>
                  <a:ext uri="{FF2B5EF4-FFF2-40B4-BE49-F238E27FC236}">
                    <a16:creationId xmlns:a16="http://schemas.microsoft.com/office/drawing/2014/main" id="{196AE158-76BD-DB8C-D6F2-225E9F53A4C5}"/>
                  </a:ext>
                </a:extLst>
              </p:cNvPr>
              <p:cNvSpPr/>
              <p:nvPr/>
            </p:nvSpPr>
            <p:spPr>
              <a:xfrm rot="16200000">
                <a:off x="8341214" y="2199944"/>
                <a:ext cx="344520" cy="353880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DE" sz="1800" b="0" strike="noStrike" spc="-1">
                  <a:solidFill>
                    <a:schemeClr val="lt1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5" name="Teardrop 27">
                <a:extLst>
                  <a:ext uri="{FF2B5EF4-FFF2-40B4-BE49-F238E27FC236}">
                    <a16:creationId xmlns:a16="http://schemas.microsoft.com/office/drawing/2014/main" id="{6CB40975-8384-C10C-77FB-44EDB3BEEB24}"/>
                  </a:ext>
                </a:extLst>
              </p:cNvPr>
              <p:cNvSpPr/>
              <p:nvPr/>
            </p:nvSpPr>
            <p:spPr>
              <a:xfrm rot="16200000">
                <a:off x="8978027" y="2199946"/>
                <a:ext cx="344520" cy="353880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DE" sz="1800" b="0" strike="noStrike" spc="-1">
                  <a:solidFill>
                    <a:schemeClr val="lt1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6" name="Teardrop 27">
                <a:extLst>
                  <a:ext uri="{FF2B5EF4-FFF2-40B4-BE49-F238E27FC236}">
                    <a16:creationId xmlns:a16="http://schemas.microsoft.com/office/drawing/2014/main" id="{A16326AB-C8FA-0F87-9EC0-2E919AAE1BB3}"/>
                  </a:ext>
                </a:extLst>
              </p:cNvPr>
              <p:cNvSpPr/>
              <p:nvPr/>
            </p:nvSpPr>
            <p:spPr>
              <a:xfrm rot="16200000">
                <a:off x="9750915" y="2189057"/>
                <a:ext cx="344520" cy="353880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endParaRPr lang="en-DE" sz="1800" b="0" strike="noStrike" spc="-1">
                  <a:solidFill>
                    <a:schemeClr val="lt1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17" name="TextBox 28">
                <a:extLst>
                  <a:ext uri="{FF2B5EF4-FFF2-40B4-BE49-F238E27FC236}">
                    <a16:creationId xmlns:a16="http://schemas.microsoft.com/office/drawing/2014/main" id="{AFAA7A78-6FA4-8A6E-CDEE-38A2B7FEF64C}"/>
                  </a:ext>
                </a:extLst>
              </p:cNvPr>
              <p:cNvSpPr/>
              <p:nvPr/>
            </p:nvSpPr>
            <p:spPr>
              <a:xfrm>
                <a:off x="7024586" y="325227"/>
                <a:ext cx="1220696" cy="69104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300" b="1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Jan</a:t>
                </a: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 ‘26: </a:t>
                </a:r>
                <a:b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</a:b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Reaction to </a:t>
                </a:r>
                <a:b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</a:b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DFG minutes</a:t>
                </a:r>
                <a:endParaRPr lang="en-US" sz="1300" b="0" strike="noStrike" spc="-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8" name="TextBox 28">
                <a:extLst>
                  <a:ext uri="{FF2B5EF4-FFF2-40B4-BE49-F238E27FC236}">
                    <a16:creationId xmlns:a16="http://schemas.microsoft.com/office/drawing/2014/main" id="{DF3F722D-9688-4162-559C-9D6F0D72F0F6}"/>
                  </a:ext>
                </a:extLst>
              </p:cNvPr>
              <p:cNvSpPr/>
              <p:nvPr/>
            </p:nvSpPr>
            <p:spPr>
              <a:xfrm>
                <a:off x="8489507" y="328697"/>
                <a:ext cx="1081363" cy="69104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Mar ‘26:</a:t>
                </a: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DFG expert</a:t>
                </a:r>
                <a:b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</a:b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verdict</a:t>
                </a:r>
                <a:endParaRPr lang="en-US" sz="1300" b="0" strike="noStrike" spc="-1" dirty="0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19" name="TextBox 28">
                <a:extLst>
                  <a:ext uri="{FF2B5EF4-FFF2-40B4-BE49-F238E27FC236}">
                    <a16:creationId xmlns:a16="http://schemas.microsoft.com/office/drawing/2014/main" id="{7AE0F3C0-F9CF-5FDB-2180-DAB74BF4676F}"/>
                  </a:ext>
                </a:extLst>
              </p:cNvPr>
              <p:cNvSpPr/>
              <p:nvPr/>
            </p:nvSpPr>
            <p:spPr>
              <a:xfrm>
                <a:off x="9541408" y="325227"/>
                <a:ext cx="1140290" cy="69104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300" b="1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Jun/Jul</a:t>
                </a: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 ‘26:</a:t>
                </a: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Final</a:t>
                </a:r>
                <a:b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</a:br>
                <a:r>
                  <a:rPr lang="en-US" sz="1300" b="1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n</a:t>
                </a:r>
                <a:r>
                  <a:rPr lang="en-US" sz="1300" b="1" strike="noStrike" spc="-1" dirty="0">
                    <a:solidFill>
                      <a:schemeClr val="bg1"/>
                    </a:solidFill>
                    <a:latin typeface="Arial"/>
                    <a:ea typeface="DejaVu Sans"/>
                  </a:rPr>
                  <a:t>otification</a:t>
                </a:r>
                <a:endParaRPr lang="en-US" sz="1300" b="0" strike="noStrike" spc="-1" dirty="0">
                  <a:solidFill>
                    <a:schemeClr val="bg1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52FEBD-1DCF-96D9-397C-7E87C59ED8AD}"/>
                </a:ext>
              </a:extLst>
            </p:cNvPr>
            <p:cNvGrpSpPr/>
            <p:nvPr/>
          </p:nvGrpSpPr>
          <p:grpSpPr>
            <a:xfrm>
              <a:off x="7634934" y="1016269"/>
              <a:ext cx="2476620" cy="1188355"/>
              <a:chOff x="7634934" y="1016269"/>
              <a:chExt cx="2476620" cy="1188355"/>
            </a:xfrm>
          </p:grpSpPr>
          <p:cxnSp>
            <p:nvCxnSpPr>
              <p:cNvPr id="22" name="Elbow Connector 21">
                <a:extLst>
                  <a:ext uri="{FF2B5EF4-FFF2-40B4-BE49-F238E27FC236}">
                    <a16:creationId xmlns:a16="http://schemas.microsoft.com/office/drawing/2014/main" id="{97E9E9A2-ACAF-DE70-D823-8D9AB79550B7}"/>
                  </a:ext>
                </a:extLst>
              </p:cNvPr>
              <p:cNvCxnSpPr>
                <a:cxnSpLocks/>
                <a:stCxn id="17" idx="2"/>
                <a:endCxn id="14" idx="0"/>
              </p:cNvCxnSpPr>
              <p:nvPr/>
            </p:nvCxnSpPr>
            <p:spPr>
              <a:xfrm rot="16200000" flipH="1">
                <a:off x="7480027" y="1171177"/>
                <a:ext cx="1188354" cy="878540"/>
              </a:xfrm>
              <a:prstGeom prst="bentConnector3">
                <a:avLst>
                  <a:gd name="adj1" fmla="val 34885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D95900-B4DA-E9A0-D3B1-CD3DED205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01300" y="1059955"/>
                <a:ext cx="0" cy="11120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28">
                <a:extLst>
                  <a:ext uri="{FF2B5EF4-FFF2-40B4-BE49-F238E27FC236}">
                    <a16:creationId xmlns:a16="http://schemas.microsoft.com/office/drawing/2014/main" id="{C3BB9DA0-5A94-9E05-4778-27DF39A624C9}"/>
                  </a:ext>
                </a:extLst>
              </p:cNvPr>
              <p:cNvCxnSpPr>
                <a:cxnSpLocks/>
                <a:stCxn id="19" idx="2"/>
                <a:endCxn id="16" idx="0"/>
              </p:cNvCxnSpPr>
              <p:nvPr/>
            </p:nvCxnSpPr>
            <p:spPr>
              <a:xfrm rot="5400000">
                <a:off x="9428631" y="1510814"/>
                <a:ext cx="1177467" cy="188378"/>
              </a:xfrm>
              <a:prstGeom prst="bentConnector3">
                <a:avLst>
                  <a:gd name="adj1" fmla="val 37519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PlaceHolder 1">
            <a:extLst>
              <a:ext uri="{FF2B5EF4-FFF2-40B4-BE49-F238E27FC236}">
                <a16:creationId xmlns:a16="http://schemas.microsoft.com/office/drawing/2014/main" id="{0E923AFA-F000-CA0F-5DE7-66B92AC6E7BD}"/>
              </a:ext>
            </a:extLst>
          </p:cNvPr>
          <p:cNvSpPr txBox="1">
            <a:spLocks/>
          </p:cNvSpPr>
          <p:nvPr/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chemeClr val="lt1"/>
                </a:solidFill>
                <a:latin typeface="Arial"/>
              </a:rPr>
              <a:t>Timeline</a:t>
            </a:r>
            <a:endParaRPr lang="en-US" sz="1800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8178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"/>
          <p:cNvGrpSpPr/>
          <p:nvPr/>
        </p:nvGrpSpPr>
        <p:grpSpPr>
          <a:xfrm>
            <a:off x="2655720" y="777240"/>
            <a:ext cx="7688160" cy="5531760"/>
            <a:chOff x="2655720" y="777240"/>
            <a:chExt cx="7688160" cy="5531760"/>
          </a:xfrm>
        </p:grpSpPr>
        <p:pic>
          <p:nvPicPr>
            <p:cNvPr id="139" name="Google Shape;372;p49"/>
            <p:cNvPicPr/>
            <p:nvPr/>
          </p:nvPicPr>
          <p:blipFill>
            <a:blip r:embed="rId3"/>
            <a:stretch/>
          </p:blipFill>
          <p:spPr>
            <a:xfrm>
              <a:off x="2655720" y="777240"/>
              <a:ext cx="7128360" cy="2768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0" name="Google Shape;372;p49"/>
            <p:cNvPicPr/>
            <p:nvPr/>
          </p:nvPicPr>
          <p:blipFill>
            <a:blip r:embed="rId4"/>
            <a:stretch/>
          </p:blipFill>
          <p:spPr>
            <a:xfrm>
              <a:off x="2655720" y="3540960"/>
              <a:ext cx="3240000" cy="2768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1" name="Google Shape;372;p49"/>
            <p:cNvPicPr/>
            <p:nvPr/>
          </p:nvPicPr>
          <p:blipFill>
            <a:blip r:embed="rId5"/>
            <a:stretch/>
          </p:blipFill>
          <p:spPr>
            <a:xfrm>
              <a:off x="6527880" y="3540960"/>
              <a:ext cx="3816000" cy="27680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42" name="PlaceHolder 1"/>
          <p:cNvSpPr>
            <a:spLocks noGrp="1"/>
          </p:cNvSpPr>
          <p:nvPr>
            <p:ph type="ftr" idx="24"/>
          </p:nvPr>
        </p:nvSpPr>
        <p:spPr>
          <a:xfrm>
            <a:off x="191520" y="6626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3" name="TextBox 2"/>
          <p:cNvSpPr/>
          <p:nvPr/>
        </p:nvSpPr>
        <p:spPr>
          <a:xfrm>
            <a:off x="2351520" y="2941920"/>
            <a:ext cx="383292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CMS experiment @ CERN: particle physics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4" name="TextBox 4"/>
          <p:cNvSpPr/>
          <p:nvPr/>
        </p:nvSpPr>
        <p:spPr>
          <a:xfrm>
            <a:off x="2351520" y="3341880"/>
            <a:ext cx="491436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Heavy-ion collision @ ALICE: nuclear &amp; hadron physics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5" name="TextBox 5"/>
          <p:cNvSpPr/>
          <p:nvPr/>
        </p:nvSpPr>
        <p:spPr>
          <a:xfrm>
            <a:off x="6264720" y="2941920"/>
            <a:ext cx="383292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IceCube experiment: astroparticle physics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6" name="TextBox 6"/>
          <p:cNvSpPr/>
          <p:nvPr/>
        </p:nvSpPr>
        <p:spPr>
          <a:xfrm>
            <a:off x="7306920" y="3341880"/>
            <a:ext cx="2748960" cy="30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4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Black hole picture: astronomy</a:t>
            </a:r>
            <a:endParaRPr lang="en-US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47" name="TextBox 9"/>
          <p:cNvSpPr/>
          <p:nvPr/>
        </p:nvSpPr>
        <p:spPr>
          <a:xfrm>
            <a:off x="282960" y="81360"/>
            <a:ext cx="6632242" cy="5525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Arial"/>
              </a:rPr>
              <a:t>PUNCH* Science and PUNCH4NFDI</a:t>
            </a:r>
            <a:endParaRPr lang="en-US" sz="30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55" name="TextBox 19"/>
          <p:cNvSpPr/>
          <p:nvPr/>
        </p:nvSpPr>
        <p:spPr>
          <a:xfrm>
            <a:off x="275040" y="590760"/>
            <a:ext cx="4874760" cy="39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*</a:t>
            </a:r>
            <a:r>
              <a:rPr lang="en-US" sz="2000" b="1" u="none" strike="noStrike">
                <a:solidFill>
                  <a:srgbClr val="FF9300"/>
                </a:solidFill>
                <a:effectLst/>
                <a:uFillTx/>
                <a:latin typeface="Arial"/>
              </a:rPr>
              <a:t>P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articles, </a:t>
            </a:r>
            <a:r>
              <a:rPr lang="en-US" sz="2000" b="1" u="none" strike="noStrike">
                <a:solidFill>
                  <a:srgbClr val="FF9300"/>
                </a:solidFill>
                <a:effectLst/>
                <a:uFillTx/>
                <a:latin typeface="Arial"/>
              </a:rPr>
              <a:t>U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niverse, </a:t>
            </a:r>
            <a:r>
              <a:rPr lang="en-US" sz="2000" b="1" u="none" strike="noStrike">
                <a:solidFill>
                  <a:srgbClr val="FF9300"/>
                </a:solidFill>
                <a:effectLst/>
                <a:uFillTx/>
                <a:latin typeface="Arial"/>
              </a:rPr>
              <a:t>N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u</a:t>
            </a:r>
            <a:r>
              <a:rPr lang="en-US" sz="2000" b="1" u="none" strike="noStrike">
                <a:solidFill>
                  <a:srgbClr val="FF9300"/>
                </a:solidFill>
                <a:effectLst/>
                <a:uFillTx/>
                <a:latin typeface="Arial"/>
              </a:rPr>
              <a:t>C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lei and </a:t>
            </a:r>
            <a:r>
              <a:rPr lang="en-US" sz="2000" b="1" u="none" strike="noStrike">
                <a:solidFill>
                  <a:srgbClr val="FF9300"/>
                </a:solidFill>
                <a:effectLst/>
                <a:uFillTx/>
                <a:latin typeface="Arial"/>
              </a:rPr>
              <a:t>H</a:t>
            </a:r>
            <a:r>
              <a:rPr lang="en-US" sz="2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adrons</a:t>
            </a:r>
            <a:endParaRPr lang="en-US" sz="2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960CA5-ED2E-9CC5-65DD-D3F6AA65E2BB}"/>
              </a:ext>
            </a:extLst>
          </p:cNvPr>
          <p:cNvGrpSpPr/>
          <p:nvPr/>
        </p:nvGrpSpPr>
        <p:grpSpPr>
          <a:xfrm>
            <a:off x="260070" y="990360"/>
            <a:ext cx="4519374" cy="3890850"/>
            <a:chOff x="260070" y="990360"/>
            <a:chExt cx="4519374" cy="389085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D1524AD-AD3B-2076-52C1-2CC991DC2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99" y="990360"/>
              <a:ext cx="4450945" cy="357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8566F6-BA5C-50C7-C2FF-E307688327BE}"/>
                </a:ext>
              </a:extLst>
            </p:cNvPr>
            <p:cNvSpPr txBox="1"/>
            <p:nvPr/>
          </p:nvSpPr>
          <p:spPr>
            <a:xfrm>
              <a:off x="260070" y="4511878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Higgs boson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F2A590-4F2E-933B-B0B5-13D2AB2F59DB}"/>
              </a:ext>
            </a:extLst>
          </p:cNvPr>
          <p:cNvGrpSpPr/>
          <p:nvPr/>
        </p:nvGrpSpPr>
        <p:grpSpPr>
          <a:xfrm>
            <a:off x="2467115" y="1701373"/>
            <a:ext cx="3773685" cy="3905530"/>
            <a:chOff x="2058900" y="1489100"/>
            <a:chExt cx="3773685" cy="3905530"/>
          </a:xfrm>
        </p:grpSpPr>
        <p:pic>
          <p:nvPicPr>
            <p:cNvPr id="1030" name="Picture 6" descr="Overview of recent ALICE results - CERN Document Server">
              <a:extLst>
                <a:ext uri="{FF2B5EF4-FFF2-40B4-BE49-F238E27FC236}">
                  <a16:creationId xmlns:a16="http://schemas.microsoft.com/office/drawing/2014/main" id="{7F932740-3006-A6A6-44D6-200C22BB2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879" y="1489100"/>
              <a:ext cx="3680706" cy="359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FF155C-7012-D89A-7470-29F7D42F0021}"/>
                </a:ext>
              </a:extLst>
            </p:cNvPr>
            <p:cNvSpPr txBox="1"/>
            <p:nvPr/>
          </p:nvSpPr>
          <p:spPr>
            <a:xfrm>
              <a:off x="2058900" y="5025298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Quark matter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334318-DAB5-A301-854D-267916FF7284}"/>
              </a:ext>
            </a:extLst>
          </p:cNvPr>
          <p:cNvGrpSpPr/>
          <p:nvPr/>
        </p:nvGrpSpPr>
        <p:grpSpPr>
          <a:xfrm>
            <a:off x="4893591" y="2413352"/>
            <a:ext cx="4411008" cy="3891470"/>
            <a:chOff x="5759006" y="2560312"/>
            <a:chExt cx="4411008" cy="3891470"/>
          </a:xfrm>
        </p:grpSpPr>
        <p:pic>
          <p:nvPicPr>
            <p:cNvPr id="1032" name="Picture 8" descr="The new map suggests that the center of the Milky Way, and the black hole which sits there, is located 25,800 light-years from Earth. This is closer than the official value of 27,700 light-years adopted by the International Astronomical Union in 1985.">
              <a:extLst>
                <a:ext uri="{FF2B5EF4-FFF2-40B4-BE49-F238E27FC236}">
                  <a16:creationId xmlns:a16="http://schemas.microsoft.com/office/drawing/2014/main" id="{FB3A67F6-DB34-FE41-B084-B3CA8229C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5" t="11333" r="21775" b="5625"/>
            <a:stretch>
              <a:fillRect/>
            </a:stretch>
          </p:blipFill>
          <p:spPr bwMode="auto">
            <a:xfrm>
              <a:off x="5864536" y="2560312"/>
              <a:ext cx="4305478" cy="3563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8FA161-E809-3E70-C686-0751DB7D74F3}"/>
                </a:ext>
              </a:extLst>
            </p:cNvPr>
            <p:cNvSpPr txBox="1"/>
            <p:nvPr/>
          </p:nvSpPr>
          <p:spPr>
            <a:xfrm>
              <a:off x="5759006" y="608245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Black holes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F42C8-882A-EFC5-D4F0-EC067ABF8B6E}"/>
              </a:ext>
            </a:extLst>
          </p:cNvPr>
          <p:cNvGrpSpPr/>
          <p:nvPr/>
        </p:nvGrpSpPr>
        <p:grpSpPr>
          <a:xfrm>
            <a:off x="7624499" y="2771161"/>
            <a:ext cx="4533436" cy="3777920"/>
            <a:chOff x="7363240" y="2803819"/>
            <a:chExt cx="4533436" cy="3777920"/>
          </a:xfrm>
        </p:grpSpPr>
        <p:pic>
          <p:nvPicPr>
            <p:cNvPr id="1034" name="Picture 10" descr="Fig. 7.">
              <a:extLst>
                <a:ext uri="{FF2B5EF4-FFF2-40B4-BE49-F238E27FC236}">
                  <a16:creationId xmlns:a16="http://schemas.microsoft.com/office/drawing/2014/main" id="{A947FB8B-1F87-6343-347A-AE0EB62FB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240" y="3135600"/>
              <a:ext cx="4465915" cy="344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9A3CD2-958E-18A5-2EFF-5DDF04D53782}"/>
                </a:ext>
              </a:extLst>
            </p:cNvPr>
            <p:cNvSpPr txBox="1"/>
            <p:nvPr/>
          </p:nvSpPr>
          <p:spPr>
            <a:xfrm>
              <a:off x="10429608" y="2803819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Dark matter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675482-CEBA-C913-65C7-507855258371}"/>
              </a:ext>
            </a:extLst>
          </p:cNvPr>
          <p:cNvSpPr txBox="1"/>
          <p:nvPr/>
        </p:nvSpPr>
        <p:spPr>
          <a:xfrm>
            <a:off x="6527880" y="711343"/>
            <a:ext cx="5485797" cy="132343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4 communities, 12+21 institutions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Representing 9000 scientists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University, Helmholtz, MPG, Leibniz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Strong international embedding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ight Arrow 626"/>
          <p:cNvSpPr/>
          <p:nvPr/>
        </p:nvSpPr>
        <p:spPr>
          <a:xfrm>
            <a:off x="1901520" y="3429000"/>
            <a:ext cx="8514720" cy="475920"/>
          </a:xfrm>
          <a:prstGeom prst="rightArrow">
            <a:avLst>
              <a:gd name="adj1" fmla="val 22176"/>
              <a:gd name="adj2" fmla="val 27740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64" name="Picture 1027" descr="A black and white image of a telescope&#10;&#10;AI-generated content may be incorrect.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p:blipFill>
        <p:spPr>
          <a:xfrm>
            <a:off x="544320" y="844560"/>
            <a:ext cx="1356840" cy="1258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en-US" sz="30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ftr" idx="26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167" name="Picture 2" descr="NSF-DOE Vera C. Rubin Observatory | NSF - National Science Foundation"/>
          <p:cNvPicPr/>
          <p:nvPr/>
        </p:nvPicPr>
        <p:blipFill>
          <a:blip r:embed="rId5"/>
          <a:stretch/>
        </p:blipFill>
        <p:spPr>
          <a:xfrm>
            <a:off x="430560" y="836640"/>
            <a:ext cx="1584000" cy="1266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9" name="Right Arrow 626"/>
          <p:cNvSpPr/>
          <p:nvPr/>
        </p:nvSpPr>
        <p:spPr>
          <a:xfrm rot="5400000">
            <a:off x="756360" y="2409480"/>
            <a:ext cx="842400" cy="475920"/>
          </a:xfrm>
          <a:prstGeom prst="rightArrow">
            <a:avLst>
              <a:gd name="adj1" fmla="val 22176"/>
              <a:gd name="adj2" fmla="val 2774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70" name="Bent Arrow 1"/>
          <p:cNvSpPr/>
          <p:nvPr/>
        </p:nvSpPr>
        <p:spPr>
          <a:xfrm rot="5400000">
            <a:off x="5996880" y="-2607480"/>
            <a:ext cx="1335600" cy="9558360"/>
          </a:xfrm>
          <a:prstGeom prst="bentArrow">
            <a:avLst>
              <a:gd name="adj1" fmla="val 7732"/>
              <a:gd name="adj2" fmla="val 15555"/>
              <a:gd name="adj3" fmla="val 7278"/>
              <a:gd name="adj4" fmla="val 2717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dk1"/>
              </a:solidFill>
              <a:effectLst/>
              <a:uFillTx/>
              <a:latin typeface="Arial"/>
              <a:ea typeface="DejaVu Sans"/>
            </a:endParaRPr>
          </a:p>
        </p:txBody>
      </p:sp>
      <p:grpSp>
        <p:nvGrpSpPr>
          <p:cNvPr id="171" name="Group 51"/>
          <p:cNvGrpSpPr/>
          <p:nvPr/>
        </p:nvGrpSpPr>
        <p:grpSpPr>
          <a:xfrm>
            <a:off x="2439360" y="1671480"/>
            <a:ext cx="8556480" cy="4331880"/>
            <a:chOff x="2439360" y="1671480"/>
            <a:chExt cx="8556480" cy="4331880"/>
          </a:xfrm>
        </p:grpSpPr>
        <p:sp>
          <p:nvSpPr>
            <p:cNvPr id="172" name="TextBox 638"/>
            <p:cNvSpPr/>
            <p:nvPr/>
          </p:nvSpPr>
          <p:spPr>
            <a:xfrm>
              <a:off x="7847280" y="4552560"/>
              <a:ext cx="3148560" cy="124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DejaVu Sans"/>
                </a:rPr>
                <a:t>Compute/Storage4PUNCH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DejaVu Sans"/>
                </a:rPr>
                <a:t>REANA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DejaVu Sans"/>
                </a:rPr>
                <a:t>Statistical / ML / simulation tools</a:t>
              </a:r>
              <a:br>
                <a:rPr sz="1500"/>
              </a:br>
              <a:r>
                <a:rPr lang="de-DE" sz="1500" b="1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DejaVu Sans"/>
                </a:rPr>
                <a:t>Analysis tools, benchmarks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2600"/>
                  </a:solidFill>
                  <a:effectLst/>
                  <a:uFillTx/>
                  <a:latin typeface="Arial"/>
                  <a:ea typeface="DejaVu Sans"/>
                </a:rPr>
                <a:t>github &amp; gitlab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3" name="TextBox 639"/>
            <p:cNvSpPr/>
            <p:nvPr/>
          </p:nvSpPr>
          <p:spPr>
            <a:xfrm>
              <a:off x="3259080" y="4989600"/>
              <a:ext cx="1847880" cy="1013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92D050"/>
                  </a:solidFill>
                  <a:effectLst/>
                  <a:uFillTx/>
                  <a:latin typeface="Arial"/>
                  <a:ea typeface="DejaVu Sans"/>
                </a:rPr>
                <a:t>Storage4PUNCH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92D050"/>
                  </a:solidFill>
                  <a:effectLst/>
                  <a:uFillTx/>
                  <a:latin typeface="Arial"/>
                  <a:ea typeface="DejaVu Sans"/>
                </a:rPr>
                <a:t>DRPs and registry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92D050"/>
                  </a:solidFill>
                  <a:effectLst/>
                  <a:uFillTx/>
                  <a:latin typeface="Arial"/>
                  <a:ea typeface="DejaVu Sans"/>
                </a:rPr>
                <a:t>MD catalogues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92D050"/>
                  </a:solidFill>
                  <a:effectLst/>
                  <a:uFillTx/>
                  <a:latin typeface="Arial"/>
                  <a:ea typeface="DejaVu Sans"/>
                </a:rPr>
                <a:t>Portal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4" name="TextBox 640"/>
            <p:cNvSpPr/>
            <p:nvPr/>
          </p:nvSpPr>
          <p:spPr>
            <a:xfrm>
              <a:off x="7491240" y="1671480"/>
              <a:ext cx="2277000" cy="1013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FF00"/>
                  </a:solidFill>
                  <a:effectLst/>
                  <a:uFillTx/>
                  <a:latin typeface="Arial"/>
                  <a:ea typeface="DejaVu Sans"/>
                </a:rPr>
                <a:t>Curation</a:t>
              </a:r>
              <a:br>
                <a:rPr sz="1500"/>
              </a:br>
              <a:r>
                <a:rPr lang="de-DE" sz="1500" b="1" u="none" strike="noStrike">
                  <a:solidFill>
                    <a:srgbClr val="FFFF00"/>
                  </a:solidFill>
                  <a:effectLst/>
                  <a:uFillTx/>
                  <a:latin typeface="Arial"/>
                  <a:ea typeface="DejaVu Sans"/>
                </a:rPr>
                <a:t>Selection</a:t>
              </a:r>
              <a:r>
                <a:rPr lang="en-US" sz="1500" b="1" u="none" strike="noStrike">
                  <a:solidFill>
                    <a:srgbClr val="FFFF00"/>
                  </a:solidFill>
                  <a:effectLst/>
                  <a:uFillTx/>
                  <a:latin typeface="Calibri"/>
                  <a:ea typeface="DejaVu Sans"/>
                </a:rPr>
                <a:t>,</a:t>
              </a:r>
              <a:r>
                <a:rPr lang="de-DE" sz="1500" b="1" u="none" strike="noStrike">
                  <a:solidFill>
                    <a:srgbClr val="FFFF00"/>
                  </a:solidFill>
                  <a:effectLst/>
                  <a:uFillTx/>
                  <a:latin typeface="Arial"/>
                  <a:ea typeface="DejaVu Sans"/>
                </a:rPr>
                <a:t> combination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FF00"/>
                  </a:solidFill>
                  <a:effectLst/>
                  <a:uFillTx/>
                  <a:latin typeface="Arial"/>
                  <a:ea typeface="DejaVu Sans"/>
                </a:rPr>
                <a:t>MD catalogues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FFFF00"/>
                  </a:solidFill>
                  <a:effectLst/>
                  <a:uFillTx/>
                  <a:latin typeface="Arial"/>
                  <a:ea typeface="DejaVu Sans"/>
                </a:rPr>
                <a:t>REANA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75" name="TextBox 641"/>
            <p:cNvSpPr/>
            <p:nvPr/>
          </p:nvSpPr>
          <p:spPr>
            <a:xfrm>
              <a:off x="2439360" y="2285280"/>
              <a:ext cx="1847880" cy="1013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 anchorCtr="1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5BC5F1"/>
                  </a:solidFill>
                  <a:effectLst/>
                  <a:uFillTx/>
                  <a:latin typeface="Arial"/>
                  <a:ea typeface="DejaVu Sans"/>
                </a:rPr>
                <a:t>AAI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5BC5F1"/>
                  </a:solidFill>
                  <a:effectLst/>
                  <a:uFillTx/>
                  <a:latin typeface="Arial"/>
                  <a:ea typeface="DejaVu Sans"/>
                </a:rPr>
                <a:t>Portal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5BC5F1"/>
                  </a:solidFill>
                  <a:effectLst/>
                  <a:uFillTx/>
                  <a:latin typeface="Arial"/>
                  <a:ea typeface="DejaVu Sans"/>
                </a:rPr>
                <a:t>DRPs and registry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  <a:p>
              <a:pPr algn="r" defTabSz="914400">
                <a:lnSpc>
                  <a:spcPct val="100000"/>
                </a:lnSpc>
              </a:pPr>
              <a:r>
                <a:rPr lang="de-DE" sz="1500" b="1" u="none" strike="noStrike">
                  <a:solidFill>
                    <a:srgbClr val="5BC5F1"/>
                  </a:solidFill>
                  <a:effectLst/>
                  <a:uFillTx/>
                  <a:latin typeface="Arial"/>
                  <a:ea typeface="DejaVu Sans"/>
                </a:rPr>
                <a:t>RDMO</a:t>
              </a:r>
              <a:endParaRPr lang="en-US" sz="15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76" name="Picture 10" descr="Speicher symbol Bilder - Kostenloser Download auf Freepik"/>
          <p:cNvSpPr/>
          <p:nvPr/>
        </p:nvSpPr>
        <p:spPr>
          <a:xfrm>
            <a:off x="520200" y="2940840"/>
            <a:ext cx="1756080" cy="181116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7" name="Rectangle 53"/>
          <p:cNvSpPr/>
          <p:nvPr/>
        </p:nvSpPr>
        <p:spPr>
          <a:xfrm>
            <a:off x="4727880" y="3429000"/>
            <a:ext cx="2763000" cy="47592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78" name="Group 30"/>
          <p:cNvGrpSpPr/>
          <p:nvPr/>
        </p:nvGrpSpPr>
        <p:grpSpPr>
          <a:xfrm>
            <a:off x="3146400" y="735840"/>
            <a:ext cx="5896800" cy="5883120"/>
            <a:chOff x="3146400" y="735840"/>
            <a:chExt cx="5896800" cy="5883120"/>
          </a:xfrm>
        </p:grpSpPr>
        <p:pic>
          <p:nvPicPr>
            <p:cNvPr id="179" name="Picture 615"/>
            <p:cNvPicPr/>
            <p:nvPr/>
          </p:nvPicPr>
          <p:blipFill>
            <a:blip r:embed="rId7"/>
            <a:stretch/>
          </p:blipFill>
          <p:spPr>
            <a:xfrm rot="2438400">
              <a:off x="3974400" y="1620360"/>
              <a:ext cx="4240440" cy="4113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TextBox 616"/>
            <p:cNvSpPr/>
            <p:nvPr/>
          </p:nvSpPr>
          <p:spPr>
            <a:xfrm rot="5400000">
              <a:off x="7025760" y="3483360"/>
              <a:ext cx="1029960" cy="36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DejaVu Sans"/>
                </a:rPr>
                <a:t>Analysis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1" name="TextBox 617"/>
            <p:cNvSpPr/>
            <p:nvPr/>
          </p:nvSpPr>
          <p:spPr>
            <a:xfrm>
              <a:off x="5477760" y="4775400"/>
              <a:ext cx="1297080" cy="63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Publication</a:t>
              </a:r>
              <a:br>
                <a:rPr sz="1800"/>
              </a:b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Archival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2" name="TextBox 618"/>
            <p:cNvSpPr/>
            <p:nvPr/>
          </p:nvSpPr>
          <p:spPr>
            <a:xfrm>
              <a:off x="5409720" y="2109240"/>
              <a:ext cx="1361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Preparation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3" name="TextBox 619"/>
            <p:cNvSpPr/>
            <p:nvPr/>
          </p:nvSpPr>
          <p:spPr>
            <a:xfrm rot="16200000">
              <a:off x="4135680" y="3510720"/>
              <a:ext cx="1080360" cy="36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DejaVu Sans"/>
                </a:rPr>
                <a:t>Retrieval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" name="Picture 6" descr="Research paper vector icon can be used for research and science iconset |  Premium Vector">
            <a:extLst>
              <a:ext uri="{FF2B5EF4-FFF2-40B4-BE49-F238E27FC236}">
                <a16:creationId xmlns:a16="http://schemas.microsoft.com/office/drawing/2014/main" id="{EC29B6C6-B12E-0380-B810-6FD0B9754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7749" r="5075" b="12824"/>
          <a:stretch>
            <a:fillRect/>
          </a:stretch>
        </p:blipFill>
        <p:spPr bwMode="auto">
          <a:xfrm>
            <a:off x="10239467" y="2588827"/>
            <a:ext cx="2137113" cy="19471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" name="Group 56"/>
          <p:cNvGrpSpPr/>
          <p:nvPr/>
        </p:nvGrpSpPr>
        <p:grpSpPr>
          <a:xfrm>
            <a:off x="1249560" y="821160"/>
            <a:ext cx="10222200" cy="2099520"/>
            <a:chOff x="1249560" y="821160"/>
            <a:chExt cx="10222200" cy="2099520"/>
          </a:xfrm>
        </p:grpSpPr>
        <p:sp>
          <p:nvSpPr>
            <p:cNvPr id="185" name="TextBox 54"/>
            <p:cNvSpPr/>
            <p:nvPr/>
          </p:nvSpPr>
          <p:spPr>
            <a:xfrm>
              <a:off x="10625400" y="821160"/>
              <a:ext cx="84636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3600" b="1" u="none" strike="noStrike">
                  <a:solidFill>
                    <a:srgbClr val="92D050"/>
                  </a:solidFill>
                  <a:effectLst/>
                  <a:uFillTx/>
                  <a:latin typeface="Arial"/>
                </a:rPr>
                <a:t>(✓)</a:t>
              </a:r>
              <a:endParaRPr lang="en-US" sz="36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6" name="TextBox 55"/>
            <p:cNvSpPr/>
            <p:nvPr/>
          </p:nvSpPr>
          <p:spPr>
            <a:xfrm>
              <a:off x="1249560" y="2274840"/>
              <a:ext cx="84636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3600" b="1" u="none" strike="noStrike">
                  <a:solidFill>
                    <a:srgbClr val="92D050"/>
                  </a:solidFill>
                  <a:effectLst/>
                  <a:uFillTx/>
                  <a:latin typeface="Arial"/>
                </a:rPr>
                <a:t>(✓)</a:t>
              </a:r>
              <a:endParaRPr lang="en-US" sz="36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87" name="Group 60"/>
          <p:cNvGrpSpPr/>
          <p:nvPr/>
        </p:nvGrpSpPr>
        <p:grpSpPr>
          <a:xfrm>
            <a:off x="771120" y="1113120"/>
            <a:ext cx="2805120" cy="1883520"/>
            <a:chOff x="771120" y="1113120"/>
            <a:chExt cx="2805120" cy="1883520"/>
          </a:xfrm>
        </p:grpSpPr>
        <p:pic>
          <p:nvPicPr>
            <p:cNvPr id="188" name="Picture 615"/>
            <p:cNvPicPr/>
            <p:nvPr/>
          </p:nvPicPr>
          <p:blipFill>
            <a:blip r:embed="rId9"/>
            <a:stretch/>
          </p:blipFill>
          <p:spPr>
            <a:xfrm rot="2438400">
              <a:off x="893880" y="2264400"/>
              <a:ext cx="613800" cy="6051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89" name="Picture 615"/>
            <p:cNvPicPr/>
            <p:nvPr/>
          </p:nvPicPr>
          <p:blipFill>
            <a:blip r:embed="rId9"/>
            <a:stretch/>
          </p:blipFill>
          <p:spPr>
            <a:xfrm rot="2438400">
              <a:off x="2838960" y="1239840"/>
              <a:ext cx="613800" cy="60516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190" name="Group 902"/>
          <p:cNvGrpSpPr/>
          <p:nvPr/>
        </p:nvGrpSpPr>
        <p:grpSpPr>
          <a:xfrm>
            <a:off x="-15840" y="1037160"/>
            <a:ext cx="9897120" cy="3086280"/>
            <a:chOff x="-15840" y="1037160"/>
            <a:chExt cx="9897120" cy="3086280"/>
          </a:xfrm>
        </p:grpSpPr>
        <p:sp>
          <p:nvSpPr>
            <p:cNvPr id="191" name="TextBox 61"/>
            <p:cNvSpPr/>
            <p:nvPr/>
          </p:nvSpPr>
          <p:spPr>
            <a:xfrm>
              <a:off x="-15840" y="2395440"/>
              <a:ext cx="98244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rgbClr val="FF9300"/>
                  </a:solidFill>
                  <a:effectLst/>
                  <a:uFillTx/>
                  <a:latin typeface="Arial"/>
                </a:rPr>
                <a:t>UC 2.2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2" name="TextBox 62"/>
            <p:cNvSpPr/>
            <p:nvPr/>
          </p:nvSpPr>
          <p:spPr>
            <a:xfrm>
              <a:off x="4439880" y="1037160"/>
              <a:ext cx="119592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rgbClr val="FF9300"/>
                  </a:solidFill>
                  <a:effectLst/>
                  <a:uFillTx/>
                  <a:latin typeface="Arial"/>
                </a:rPr>
                <a:t>UC 2.4/5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93" name="TextBox 901"/>
            <p:cNvSpPr/>
            <p:nvPr/>
          </p:nvSpPr>
          <p:spPr>
            <a:xfrm>
              <a:off x="8472240" y="3723840"/>
              <a:ext cx="140904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rgbClr val="FF9300"/>
                  </a:solidFill>
                  <a:effectLst/>
                  <a:uFillTx/>
                  <a:latin typeface="Arial"/>
                </a:rPr>
                <a:t>UC 2.3/6/7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168" name="Picture 28" descr="A text on a page&#10;&#10;AI-generated content may be incorrect."/>
          <p:cNvPicPr/>
          <p:nvPr/>
        </p:nvPicPr>
        <p:blipFill>
          <a:blip r:embed="rId10"/>
          <a:stretch/>
        </p:blipFill>
        <p:spPr>
          <a:xfrm>
            <a:off x="10505520" y="2921040"/>
            <a:ext cx="1275840" cy="1512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Picture 6" descr="A white circle and a blue background&#10;&#10;AI-generated content may be incorrect.">
            <a:extLst>
              <a:ext uri="{FF2B5EF4-FFF2-40B4-BE49-F238E27FC236}">
                <a16:creationId xmlns:a16="http://schemas.microsoft.com/office/drawing/2014/main" id="{74E1940E-1FFF-CAFE-47C2-DBC047F52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00" y="2876400"/>
            <a:ext cx="1447800" cy="1600200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410EF-661D-03E4-2441-12CB866A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ight Arrow 626">
            <a:extLst>
              <a:ext uri="{FF2B5EF4-FFF2-40B4-BE49-F238E27FC236}">
                <a16:creationId xmlns:a16="http://schemas.microsoft.com/office/drawing/2014/main" id="{CE58A9F6-687D-8E80-3CDA-53CA54DD6E37}"/>
              </a:ext>
            </a:extLst>
          </p:cNvPr>
          <p:cNvSpPr/>
          <p:nvPr/>
        </p:nvSpPr>
        <p:spPr>
          <a:xfrm>
            <a:off x="1901520" y="3429000"/>
            <a:ext cx="8514720" cy="475920"/>
          </a:xfrm>
          <a:prstGeom prst="rightArrow">
            <a:avLst>
              <a:gd name="adj1" fmla="val 22176"/>
              <a:gd name="adj2" fmla="val 27740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u="none" strike="noStrike">
              <a:solidFill>
                <a:schemeClr val="lt1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65" name="PlaceHolder 1">
            <a:extLst>
              <a:ext uri="{FF2B5EF4-FFF2-40B4-BE49-F238E27FC236}">
                <a16:creationId xmlns:a16="http://schemas.microsoft.com/office/drawing/2014/main" id="{4DBC9286-E064-C5AB-9F08-A817D656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en-US" sz="3000" b="1" u="none" strike="noStrike">
              <a:solidFill>
                <a:schemeClr val="accent1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>
            <a:extLst>
              <a:ext uri="{FF2B5EF4-FFF2-40B4-BE49-F238E27FC236}">
                <a16:creationId xmlns:a16="http://schemas.microsoft.com/office/drawing/2014/main" id="{BE1C6285-318A-EAC7-872E-F4C2773D98BA}"/>
              </a:ext>
            </a:extLst>
          </p:cNvPr>
          <p:cNvSpPr>
            <a:spLocks noGrp="1"/>
          </p:cNvSpPr>
          <p:nvPr>
            <p:ph type="ftr" idx="26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6" name="Picture 10" descr="Speicher symbol Bilder - Kostenloser Download auf Freepik">
            <a:extLst>
              <a:ext uri="{FF2B5EF4-FFF2-40B4-BE49-F238E27FC236}">
                <a16:creationId xmlns:a16="http://schemas.microsoft.com/office/drawing/2014/main" id="{74918FA5-CAF6-5572-3D94-A49C4B35E5DB}"/>
              </a:ext>
            </a:extLst>
          </p:cNvPr>
          <p:cNvSpPr/>
          <p:nvPr/>
        </p:nvSpPr>
        <p:spPr>
          <a:xfrm>
            <a:off x="520200" y="2940840"/>
            <a:ext cx="1756080" cy="181116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77" name="Rectangle 53">
            <a:extLst>
              <a:ext uri="{FF2B5EF4-FFF2-40B4-BE49-F238E27FC236}">
                <a16:creationId xmlns:a16="http://schemas.microsoft.com/office/drawing/2014/main" id="{3BDA0CE2-BE24-7842-CC9F-C59AD1005417}"/>
              </a:ext>
            </a:extLst>
          </p:cNvPr>
          <p:cNvSpPr/>
          <p:nvPr/>
        </p:nvSpPr>
        <p:spPr>
          <a:xfrm>
            <a:off x="4727880" y="3429000"/>
            <a:ext cx="2763000" cy="47592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178" name="Group 30">
            <a:extLst>
              <a:ext uri="{FF2B5EF4-FFF2-40B4-BE49-F238E27FC236}">
                <a16:creationId xmlns:a16="http://schemas.microsoft.com/office/drawing/2014/main" id="{FA140151-537A-92D4-BC1F-74BE0CC899AD}"/>
              </a:ext>
            </a:extLst>
          </p:cNvPr>
          <p:cNvGrpSpPr/>
          <p:nvPr/>
        </p:nvGrpSpPr>
        <p:grpSpPr>
          <a:xfrm>
            <a:off x="3146400" y="735840"/>
            <a:ext cx="5896800" cy="5883120"/>
            <a:chOff x="3146400" y="735840"/>
            <a:chExt cx="5896800" cy="5883120"/>
          </a:xfrm>
        </p:grpSpPr>
        <p:pic>
          <p:nvPicPr>
            <p:cNvPr id="179" name="Picture 615">
              <a:extLst>
                <a:ext uri="{FF2B5EF4-FFF2-40B4-BE49-F238E27FC236}">
                  <a16:creationId xmlns:a16="http://schemas.microsoft.com/office/drawing/2014/main" id="{D966A45A-E93E-EABF-ED6D-807A35B69C9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rot="2438400">
              <a:off x="3974400" y="1620360"/>
              <a:ext cx="4240440" cy="41133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TextBox 616">
              <a:extLst>
                <a:ext uri="{FF2B5EF4-FFF2-40B4-BE49-F238E27FC236}">
                  <a16:creationId xmlns:a16="http://schemas.microsoft.com/office/drawing/2014/main" id="{2D37AD50-3F2B-7C97-ADB2-DBFA20DAE2AA}"/>
                </a:ext>
              </a:extLst>
            </p:cNvPr>
            <p:cNvSpPr/>
            <p:nvPr/>
          </p:nvSpPr>
          <p:spPr>
            <a:xfrm rot="5400000">
              <a:off x="7025760" y="3483360"/>
              <a:ext cx="1029960" cy="36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DejaVu Sans"/>
                </a:rPr>
                <a:t>Analysis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1" name="TextBox 617">
              <a:extLst>
                <a:ext uri="{FF2B5EF4-FFF2-40B4-BE49-F238E27FC236}">
                  <a16:creationId xmlns:a16="http://schemas.microsoft.com/office/drawing/2014/main" id="{ED0881F3-C74B-9E46-6879-64725BEF89B4}"/>
                </a:ext>
              </a:extLst>
            </p:cNvPr>
            <p:cNvSpPr/>
            <p:nvPr/>
          </p:nvSpPr>
          <p:spPr>
            <a:xfrm>
              <a:off x="5477760" y="4775400"/>
              <a:ext cx="1297080" cy="63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Publication</a:t>
              </a:r>
              <a:br>
                <a:rPr sz="1800"/>
              </a:b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Archival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2" name="TextBox 618">
              <a:extLst>
                <a:ext uri="{FF2B5EF4-FFF2-40B4-BE49-F238E27FC236}">
                  <a16:creationId xmlns:a16="http://schemas.microsoft.com/office/drawing/2014/main" id="{7A01567C-153A-D891-689E-73EECF53F73F}"/>
                </a:ext>
              </a:extLst>
            </p:cNvPr>
            <p:cNvSpPr/>
            <p:nvPr/>
          </p:nvSpPr>
          <p:spPr>
            <a:xfrm>
              <a:off x="5409720" y="2109240"/>
              <a:ext cx="1361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  <a:ea typeface="DejaVu Sans"/>
                </a:rPr>
                <a:t>Preparation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83" name="TextBox 619">
              <a:extLst>
                <a:ext uri="{FF2B5EF4-FFF2-40B4-BE49-F238E27FC236}">
                  <a16:creationId xmlns:a16="http://schemas.microsoft.com/office/drawing/2014/main" id="{175D57F8-F1AE-18C6-3323-7E9E4350C907}"/>
                </a:ext>
              </a:extLst>
            </p:cNvPr>
            <p:cNvSpPr/>
            <p:nvPr/>
          </p:nvSpPr>
          <p:spPr>
            <a:xfrm rot="16200000">
              <a:off x="4135680" y="3510720"/>
              <a:ext cx="1080360" cy="363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de-DE" sz="1800" b="0" u="none" strike="noStrike">
                  <a:solidFill>
                    <a:schemeClr val="lt1"/>
                  </a:solidFill>
                  <a:effectLst/>
                  <a:uFillTx/>
                  <a:latin typeface="Arial"/>
                  <a:ea typeface="DejaVu Sans"/>
                </a:rPr>
                <a:t>Retrieval</a:t>
              </a:r>
              <a:endParaRPr lang="en-US" sz="18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2" name="Picture 6" descr="Research paper vector icon can be used for research and science iconset |  Premium Vector">
            <a:extLst>
              <a:ext uri="{FF2B5EF4-FFF2-40B4-BE49-F238E27FC236}">
                <a16:creationId xmlns:a16="http://schemas.microsoft.com/office/drawing/2014/main" id="{70EB0928-8C31-1FCA-A2C4-B975F7192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7749" r="5075" b="12824"/>
          <a:stretch>
            <a:fillRect/>
          </a:stretch>
        </p:blipFill>
        <p:spPr bwMode="auto">
          <a:xfrm>
            <a:off x="10239467" y="2588827"/>
            <a:ext cx="2137113" cy="19471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7">
            <a:extLst>
              <a:ext uri="{FF2B5EF4-FFF2-40B4-BE49-F238E27FC236}">
                <a16:creationId xmlns:a16="http://schemas.microsoft.com/office/drawing/2014/main" id="{A86376FB-F0AA-FA0D-AB24-B238D108E5A1}"/>
              </a:ext>
            </a:extLst>
          </p:cNvPr>
          <p:cNvSpPr/>
          <p:nvPr/>
        </p:nvSpPr>
        <p:spPr>
          <a:xfrm>
            <a:off x="7257110" y="141120"/>
            <a:ext cx="440086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400" b="1" u="none" strike="noStrike" dirty="0">
                <a:solidFill>
                  <a:srgbClr val="FF9300"/>
                </a:solidFill>
                <a:effectLst/>
                <a:uFillTx/>
                <a:latin typeface="Arial"/>
              </a:rPr>
              <a:t>The last golden mile of RDM!</a:t>
            </a:r>
            <a:endParaRPr lang="en-US" sz="2400" b="0" u="none" strike="noStrike" dirty="0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5C7FE3EF-4294-A486-8A5A-357CA46428F1}"/>
              </a:ext>
            </a:extLst>
          </p:cNvPr>
          <p:cNvGrpSpPr/>
          <p:nvPr/>
        </p:nvGrpSpPr>
        <p:grpSpPr>
          <a:xfrm>
            <a:off x="2423520" y="3177360"/>
            <a:ext cx="4536720" cy="1736752"/>
            <a:chOff x="2423520" y="3177360"/>
            <a:chExt cx="4536720" cy="1736752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28CF62B5-5C9F-B521-81AC-4FBBEA6F96B2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5430600" y="3177360"/>
              <a:ext cx="1529640" cy="1131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11FA825-8B3F-B1CF-E427-26412D004EBD}"/>
                </a:ext>
              </a:extLst>
            </p:cNvPr>
            <p:cNvSpPr/>
            <p:nvPr/>
          </p:nvSpPr>
          <p:spPr>
            <a:xfrm>
              <a:off x="2423520" y="4207680"/>
              <a:ext cx="2190321" cy="70643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 dirty="0">
                  <a:solidFill>
                    <a:srgbClr val="FF9300"/>
                  </a:solidFill>
                  <a:effectLst/>
                  <a:uFillTx/>
                  <a:latin typeface="Arial"/>
                </a:rPr>
                <a:t>Digital Research</a:t>
              </a:r>
            </a:p>
            <a:p>
              <a:pPr algn="ctr" defTabSz="457200">
                <a:lnSpc>
                  <a:spcPct val="100000"/>
                </a:lnSpc>
              </a:pPr>
              <a:r>
                <a:rPr lang="en-US" sz="2000" b="1" u="none" strike="noStrike" dirty="0">
                  <a:solidFill>
                    <a:srgbClr val="FF9300"/>
                  </a:solidFill>
                  <a:effectLst/>
                  <a:uFillTx/>
                  <a:latin typeface="Arial"/>
                </a:rPr>
                <a:t>Product DRP</a:t>
              </a:r>
              <a:endParaRPr lang="en-US" sz="2000" b="0" u="none" strike="noStrike" dirty="0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DD7FB46-66CF-D93D-3993-61C03B46DF6B}"/>
              </a:ext>
            </a:extLst>
          </p:cNvPr>
          <p:cNvGrpSpPr/>
          <p:nvPr/>
        </p:nvGrpSpPr>
        <p:grpSpPr>
          <a:xfrm>
            <a:off x="1195920" y="476640"/>
            <a:ext cx="9954720" cy="5578560"/>
            <a:chOff x="1195920" y="476640"/>
            <a:chExt cx="9954720" cy="5578560"/>
          </a:xfrm>
        </p:grpSpPr>
        <p:sp>
          <p:nvSpPr>
            <p:cNvPr id="9" name="Rounded Rectangle 632">
              <a:extLst>
                <a:ext uri="{FF2B5EF4-FFF2-40B4-BE49-F238E27FC236}">
                  <a16:creationId xmlns:a16="http://schemas.microsoft.com/office/drawing/2014/main" id="{550A9BB7-7581-EA84-BB98-4E99BBEB690B}"/>
                </a:ext>
              </a:extLst>
            </p:cNvPr>
            <p:cNvSpPr/>
            <p:nvPr/>
          </p:nvSpPr>
          <p:spPr>
            <a:xfrm>
              <a:off x="1195920" y="1557720"/>
              <a:ext cx="9948600" cy="4497480"/>
            </a:xfrm>
            <a:prstGeom prst="roundRect">
              <a:avLst>
                <a:gd name="adj" fmla="val 5840"/>
              </a:avLst>
            </a:prstGeom>
            <a:noFill/>
            <a:ln w="3175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800" b="0" u="none" strike="noStrike">
                <a:solidFill>
                  <a:schemeClr val="lt1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705D00E3-D314-7656-B446-4B63333EF291}"/>
                </a:ext>
              </a:extLst>
            </p:cNvPr>
            <p:cNvSpPr/>
            <p:nvPr/>
          </p:nvSpPr>
          <p:spPr>
            <a:xfrm>
              <a:off x="3259080" y="1340640"/>
              <a:ext cx="1468440" cy="33048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B3E2C29-0452-9214-1E99-E02F0F78304D}"/>
                </a:ext>
              </a:extLst>
            </p:cNvPr>
            <p:cNvSpPr/>
            <p:nvPr/>
          </p:nvSpPr>
          <p:spPr>
            <a:xfrm>
              <a:off x="7660800" y="1196280"/>
              <a:ext cx="3489840" cy="399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2000" b="1" u="none" strike="noStrike">
                  <a:solidFill>
                    <a:srgbClr val="FF9300"/>
                  </a:solidFill>
                  <a:effectLst/>
                  <a:uFillTx/>
                  <a:latin typeface="Arial"/>
                </a:rPr>
                <a:t>Science Data Platform SDP</a:t>
              </a:r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12" name="Picture 7" descr="A logo of a door and lock&#10;&#10;AI-generated content may be incorrect.">
              <a:extLst>
                <a:ext uri="{FF2B5EF4-FFF2-40B4-BE49-F238E27FC236}">
                  <a16:creationId xmlns:a16="http://schemas.microsoft.com/office/drawing/2014/main" id="{F7EDE42D-64DA-FF07-6FB4-CC7599F7B9FC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3382560" y="476640"/>
              <a:ext cx="1272960" cy="165168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13" name="Picture 12" descr="A white circle and a blue background&#10;&#10;AI-generated content may be incorrect.">
            <a:extLst>
              <a:ext uri="{FF2B5EF4-FFF2-40B4-BE49-F238E27FC236}">
                <a16:creationId xmlns:a16="http://schemas.microsoft.com/office/drawing/2014/main" id="{F76A3208-A0B2-E056-115F-5E1702923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00" y="2876400"/>
            <a:ext cx="1447800" cy="16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6653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2" descr="A diagram of a box&#10;&#10;AI-generated content may be incorrect."/>
          <p:cNvPicPr/>
          <p:nvPr/>
        </p:nvPicPr>
        <p:blipFill>
          <a:blip r:embed="rId3"/>
          <a:stretch/>
        </p:blipFill>
        <p:spPr>
          <a:xfrm>
            <a:off x="3337560" y="247446"/>
            <a:ext cx="5423760" cy="2871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PlaceHolder 1"/>
          <p:cNvSpPr>
            <a:spLocks noGrp="1"/>
          </p:cNvSpPr>
          <p:nvPr>
            <p:ph type="ftr" idx="28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A320C2AE-B8A7-43FA-2BD2-AEE20B56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From PUNCH4NFDI …</a:t>
            </a:r>
            <a:endParaRPr lang="en-US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792248-0AE4-91A7-A762-CBD7218627A4}"/>
              </a:ext>
            </a:extLst>
          </p:cNvPr>
          <p:cNvGrpSpPr/>
          <p:nvPr/>
        </p:nvGrpSpPr>
        <p:grpSpPr>
          <a:xfrm>
            <a:off x="956330" y="2491245"/>
            <a:ext cx="4797582" cy="3067932"/>
            <a:chOff x="852036" y="2314800"/>
            <a:chExt cx="4797582" cy="3067932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B3790E01-EDE1-D1FD-FAB2-9DC69F78BA51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52036" y="3403489"/>
              <a:ext cx="2383208" cy="1979243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234" name="Straight Arrow Connector 13"/>
            <p:cNvCxnSpPr>
              <a:cxnSpLocks/>
            </p:cNvCxnSpPr>
            <p:nvPr/>
          </p:nvCxnSpPr>
          <p:spPr>
            <a:xfrm flipV="1">
              <a:off x="3179760" y="2314800"/>
              <a:ext cx="2469858" cy="1792651"/>
            </a:xfrm>
            <a:prstGeom prst="straightConnector1">
              <a:avLst/>
            </a:prstGeom>
            <a:ln w="25400">
              <a:solidFill>
                <a:srgbClr val="FF9300"/>
              </a:solidFill>
              <a:headEnd type="arrow" w="lg" len="lg"/>
              <a:tailEnd type="arrow" w="lg" len="lg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EEAD1D-423C-3151-8899-F2DF32ED5572}"/>
              </a:ext>
            </a:extLst>
          </p:cNvPr>
          <p:cNvGrpSpPr/>
          <p:nvPr/>
        </p:nvGrpSpPr>
        <p:grpSpPr>
          <a:xfrm>
            <a:off x="258816" y="3427878"/>
            <a:ext cx="3541205" cy="2662560"/>
            <a:chOff x="-732693" y="3646800"/>
            <a:chExt cx="3541205" cy="2662560"/>
          </a:xfrm>
        </p:grpSpPr>
        <p:pic>
          <p:nvPicPr>
            <p:cNvPr id="233" name="Google Shape;59;p7" descr="A diagram of software components&#10;&#10;Description automatically generated"/>
            <p:cNvPicPr/>
            <p:nvPr/>
          </p:nvPicPr>
          <p:blipFill>
            <a:blip r:embed="rId5"/>
            <a:srcRect r="22279"/>
            <a:stretch/>
          </p:blipFill>
          <p:spPr>
            <a:xfrm>
              <a:off x="-732693" y="3646800"/>
              <a:ext cx="3541205" cy="2662560"/>
            </a:xfrm>
            <a:prstGeom prst="rect">
              <a:avLst/>
            </a:prstGeom>
            <a:noFill/>
            <a:ln w="12700">
              <a:solidFill>
                <a:srgbClr val="FF9300"/>
              </a:solidFill>
              <a:round/>
            </a:ln>
          </p:spPr>
        </p:pic>
        <p:sp>
          <p:nvSpPr>
            <p:cNvPr id="235" name="Rectangle 30"/>
            <p:cNvSpPr/>
            <p:nvPr/>
          </p:nvSpPr>
          <p:spPr>
            <a:xfrm>
              <a:off x="2479728" y="3781111"/>
              <a:ext cx="328784" cy="6526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6" name="Rectangle 31"/>
            <p:cNvSpPr/>
            <p:nvPr/>
          </p:nvSpPr>
          <p:spPr>
            <a:xfrm rot="20282400" flipH="1" flipV="1">
              <a:off x="1509478" y="4388788"/>
              <a:ext cx="1081137" cy="30311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26" name="Google Shape;61;p7" descr="A screenshot of a web page&#10;&#10;Description automatically generated"/>
          <p:cNvPicPr/>
          <p:nvPr/>
        </p:nvPicPr>
        <p:blipFill>
          <a:blip r:embed="rId6"/>
          <a:stretch/>
        </p:blipFill>
        <p:spPr>
          <a:xfrm>
            <a:off x="3971582" y="3114303"/>
            <a:ext cx="3216335" cy="3594594"/>
          </a:xfrm>
          <a:prstGeom prst="rect">
            <a:avLst/>
          </a:prstGeom>
          <a:noFill/>
          <a:ln w="12700">
            <a:solidFill>
              <a:srgbClr val="FF9300"/>
            </a:solidFill>
            <a:rou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45BF9-094A-37DF-8BD5-082B4074B06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499771" y="4315597"/>
            <a:ext cx="4378429" cy="2380320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</p:pic>
      <p:grpSp>
        <p:nvGrpSpPr>
          <p:cNvPr id="227" name="Group 10"/>
          <p:cNvGrpSpPr/>
          <p:nvPr/>
        </p:nvGrpSpPr>
        <p:grpSpPr>
          <a:xfrm>
            <a:off x="7373520" y="223106"/>
            <a:ext cx="4516560" cy="2662560"/>
            <a:chOff x="7483680" y="3891600"/>
            <a:chExt cx="4516560" cy="2662560"/>
          </a:xfrm>
        </p:grpSpPr>
        <p:grpSp>
          <p:nvGrpSpPr>
            <p:cNvPr id="228" name="Google Shape;53;p7"/>
            <p:cNvGrpSpPr/>
            <p:nvPr/>
          </p:nvGrpSpPr>
          <p:grpSpPr>
            <a:xfrm>
              <a:off x="7483680" y="3891600"/>
              <a:ext cx="4504680" cy="2662560"/>
              <a:chOff x="7483680" y="3891600"/>
              <a:chExt cx="4504680" cy="2662560"/>
            </a:xfrm>
          </p:grpSpPr>
          <p:pic>
            <p:nvPicPr>
              <p:cNvPr id="229" name="Google Shape;54;p7" descr="Screens screenshot of a phone&#10;&#10;Description automatically generated"/>
              <p:cNvPicPr/>
              <p:nvPr/>
            </p:nvPicPr>
            <p:blipFill>
              <a:blip r:embed="rId8"/>
              <a:stretch/>
            </p:blipFill>
            <p:spPr>
              <a:xfrm>
                <a:off x="7483680" y="3891600"/>
                <a:ext cx="2140200" cy="2662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30" name="Google Shape;55;p7" descr="Screens screenshot of a phone&#10;&#10;Description automatically generated"/>
              <p:cNvPicPr/>
              <p:nvPr/>
            </p:nvPicPr>
            <p:blipFill>
              <a:blip r:embed="rId9"/>
              <a:stretch/>
            </p:blipFill>
            <p:spPr>
              <a:xfrm>
                <a:off x="9696240" y="3891600"/>
                <a:ext cx="2292120" cy="266256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231" name="Rectangle 9"/>
            <p:cNvSpPr/>
            <p:nvPr/>
          </p:nvSpPr>
          <p:spPr>
            <a:xfrm>
              <a:off x="7483680" y="3891600"/>
              <a:ext cx="4516560" cy="2421000"/>
            </a:xfrm>
            <a:prstGeom prst="rect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19" name="Picture 4" descr="A map of germany with different colored lines&#10;&#10;Description automatically generated"/>
          <p:cNvPicPr/>
          <p:nvPr/>
        </p:nvPicPr>
        <p:blipFill>
          <a:blip r:embed="rId10"/>
          <a:stretch/>
        </p:blipFill>
        <p:spPr>
          <a:xfrm>
            <a:off x="8840014" y="1938068"/>
            <a:ext cx="3239280" cy="302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4357A-FCB4-8316-7C24-09A6AB9C3EEA}"/>
              </a:ext>
            </a:extLst>
          </p:cNvPr>
          <p:cNvSpPr txBox="1"/>
          <p:nvPr/>
        </p:nvSpPr>
        <p:spPr>
          <a:xfrm>
            <a:off x="164193" y="6080691"/>
            <a:ext cx="24721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Digital Research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6E605-3D10-8683-6166-1076BA073858}"/>
              </a:ext>
            </a:extLst>
          </p:cNvPr>
          <p:cNvSpPr txBox="1"/>
          <p:nvPr/>
        </p:nvSpPr>
        <p:spPr>
          <a:xfrm>
            <a:off x="1535083" y="6312350"/>
            <a:ext cx="24080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Registry and catalogues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EE72A-32E1-C77E-2ABC-808D8E6AABE4}"/>
              </a:ext>
            </a:extLst>
          </p:cNvPr>
          <p:cNvSpPr txBox="1"/>
          <p:nvPr/>
        </p:nvSpPr>
        <p:spPr>
          <a:xfrm>
            <a:off x="7390832" y="4021431"/>
            <a:ext cx="214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Metadata schema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B9BDE-3BDC-CB22-4171-F7AF039FAEC3}"/>
              </a:ext>
            </a:extLst>
          </p:cNvPr>
          <p:cNvSpPr txBox="1"/>
          <p:nvPr/>
        </p:nvSpPr>
        <p:spPr>
          <a:xfrm>
            <a:off x="7499771" y="3352444"/>
            <a:ext cx="214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Federated storage 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&amp; compute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5F207-66FF-8F76-25D9-2A28B752435A}"/>
              </a:ext>
            </a:extLst>
          </p:cNvPr>
          <p:cNvSpPr txBox="1"/>
          <p:nvPr/>
        </p:nvSpPr>
        <p:spPr>
          <a:xfrm>
            <a:off x="6065910" y="98756"/>
            <a:ext cx="1175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</a:rPr>
              <a:t>Services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BDC07-710E-B42E-B894-F0EA3F0DA069}"/>
              </a:ext>
            </a:extLst>
          </p:cNvPr>
          <p:cNvSpPr txBox="1"/>
          <p:nvPr/>
        </p:nvSpPr>
        <p:spPr>
          <a:xfrm>
            <a:off x="-100886" y="3038964"/>
            <a:ext cx="31566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</a:rPr>
              <a:t>Connection to / use of archives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7E5377-8509-A733-50F5-1B5A00629F23}"/>
              </a:ext>
            </a:extLst>
          </p:cNvPr>
          <p:cNvGrpSpPr/>
          <p:nvPr/>
        </p:nvGrpSpPr>
        <p:grpSpPr>
          <a:xfrm>
            <a:off x="205694" y="843517"/>
            <a:ext cx="3078360" cy="2224080"/>
            <a:chOff x="205694" y="843517"/>
            <a:chExt cx="3078360" cy="22240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885B31-3BC3-3814-A32D-29AE3EA1C533}"/>
                </a:ext>
              </a:extLst>
            </p:cNvPr>
            <p:cNvGrpSpPr/>
            <p:nvPr/>
          </p:nvGrpSpPr>
          <p:grpSpPr>
            <a:xfrm>
              <a:off x="205694" y="843517"/>
              <a:ext cx="3078360" cy="2224080"/>
              <a:chOff x="205694" y="843517"/>
              <a:chExt cx="3078360" cy="2224080"/>
            </a:xfrm>
          </p:grpSpPr>
          <p:grpSp>
            <p:nvGrpSpPr>
              <p:cNvPr id="220" name="Group 19"/>
              <p:cNvGrpSpPr/>
              <p:nvPr/>
            </p:nvGrpSpPr>
            <p:grpSpPr>
              <a:xfrm>
                <a:off x="205694" y="843517"/>
                <a:ext cx="3078360" cy="2224080"/>
                <a:chOff x="119160" y="548640"/>
                <a:chExt cx="3078360" cy="2224080"/>
              </a:xfrm>
            </p:grpSpPr>
            <p:pic>
              <p:nvPicPr>
                <p:cNvPr id="221" name="Google Shape;89;p8"/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259200" y="1594800"/>
                  <a:ext cx="1301400" cy="1099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224" name="Picture 6"/>
                <p:cNvPicPr/>
                <p:nvPr/>
              </p:nvPicPr>
              <p:blipFill>
                <a:blip r:embed="rId12"/>
                <a:stretch/>
              </p:blipFill>
              <p:spPr>
                <a:xfrm>
                  <a:off x="229680" y="631800"/>
                  <a:ext cx="1277640" cy="494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sp>
              <p:nvSpPr>
                <p:cNvPr id="225" name="Rounded Rectangle 24"/>
                <p:cNvSpPr/>
                <p:nvPr/>
              </p:nvSpPr>
              <p:spPr>
                <a:xfrm>
                  <a:off x="119160" y="548640"/>
                  <a:ext cx="3078360" cy="2224080"/>
                </a:xfrm>
                <a:prstGeom prst="roundRect">
                  <a:avLst>
                    <a:gd name="adj" fmla="val 5260"/>
                  </a:avLst>
                </a:prstGeom>
                <a:noFill/>
                <a:ln w="25400">
                  <a:solidFill>
                    <a:srgbClr val="FF9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 defTabSz="457200">
                    <a:lnSpc>
                      <a:spcPct val="100000"/>
                    </a:lnSpc>
                  </a:pPr>
                  <a:endParaRPr lang="en-US" sz="1600" b="0" u="none" strike="noStrike">
                    <a:solidFill>
                      <a:schemeClr val="dk1"/>
                    </a:solidFill>
                    <a:effectLst/>
                    <a:uFillTx/>
                    <a:latin typeface="Arial"/>
                  </a:endParaRPr>
                </a:p>
              </p:txBody>
            </p:sp>
          </p:grpSp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C7FE6E06-4E1E-D34A-3BD3-73694E55C1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360" y="1477288"/>
                <a:ext cx="1301400" cy="380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96D15AA-60AC-AA51-322E-C4AB62B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25828" y="1154835"/>
              <a:ext cx="1435154" cy="77787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37576C-3699-A059-7562-A2E4EBFDE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9123"/>
            <a:stretch/>
          </p:blipFill>
          <p:spPr>
            <a:xfrm>
              <a:off x="1740472" y="2069485"/>
              <a:ext cx="1432932" cy="785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6AF729-D740-8030-3A21-66FD5296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98155" y="2105275"/>
              <a:ext cx="471515" cy="48130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0" grpId="2"/>
      <p:bldP spid="11" grpId="2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950D83-E775-C8CF-76AD-A123FA5AB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2" descr="A diagram of a box&#10;&#10;AI-generated content may be incorrect.">
            <a:extLst>
              <a:ext uri="{FF2B5EF4-FFF2-40B4-BE49-F238E27FC236}">
                <a16:creationId xmlns:a16="http://schemas.microsoft.com/office/drawing/2014/main" id="{F0038A37-5316-3B7D-CC9C-209BE324707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37560" y="247446"/>
            <a:ext cx="5423760" cy="2871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PlaceHolder 1">
            <a:extLst>
              <a:ext uri="{FF2B5EF4-FFF2-40B4-BE49-F238E27FC236}">
                <a16:creationId xmlns:a16="http://schemas.microsoft.com/office/drawing/2014/main" id="{5ED82A7C-3980-D88F-9073-08D06D5CA77A}"/>
              </a:ext>
            </a:extLst>
          </p:cNvPr>
          <p:cNvSpPr>
            <a:spLocks noGrp="1"/>
          </p:cNvSpPr>
          <p:nvPr>
            <p:ph type="ftr" idx="28"/>
          </p:nvPr>
        </p:nvSpPr>
        <p:spPr>
          <a:xfrm>
            <a:off x="263520" y="655452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PUNCH4NFDI AM 2025   |   AIP Potsdam, 19 Nov 2025  |  Welcome - TS</a:t>
            </a:r>
            <a:endParaRPr lang="en-US" sz="10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grpSp>
        <p:nvGrpSpPr>
          <p:cNvPr id="220" name="Group 19">
            <a:extLst>
              <a:ext uri="{FF2B5EF4-FFF2-40B4-BE49-F238E27FC236}">
                <a16:creationId xmlns:a16="http://schemas.microsoft.com/office/drawing/2014/main" id="{8669C9DD-B59B-064F-EED9-7F3FB6174FB9}"/>
              </a:ext>
            </a:extLst>
          </p:cNvPr>
          <p:cNvGrpSpPr/>
          <p:nvPr/>
        </p:nvGrpSpPr>
        <p:grpSpPr>
          <a:xfrm>
            <a:off x="205694" y="843517"/>
            <a:ext cx="3078360" cy="2224080"/>
            <a:chOff x="119160" y="548640"/>
            <a:chExt cx="3078360" cy="2224080"/>
          </a:xfrm>
        </p:grpSpPr>
        <p:pic>
          <p:nvPicPr>
            <p:cNvPr id="221" name="Google Shape;89;p8">
              <a:extLst>
                <a:ext uri="{FF2B5EF4-FFF2-40B4-BE49-F238E27FC236}">
                  <a16:creationId xmlns:a16="http://schemas.microsoft.com/office/drawing/2014/main" id="{0C73E793-826E-3890-B520-C7A76199F6C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259200" y="1395720"/>
              <a:ext cx="1301400" cy="12988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2" name="Google Shape;90;p8">
              <a:extLst>
                <a:ext uri="{FF2B5EF4-FFF2-40B4-BE49-F238E27FC236}">
                  <a16:creationId xmlns:a16="http://schemas.microsoft.com/office/drawing/2014/main" id="{03C793F1-8A0D-43EE-D0C0-B3889F3BCD0F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806120" y="617760"/>
              <a:ext cx="1301400" cy="977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3" name="Google Shape;92;p8">
              <a:extLst>
                <a:ext uri="{FF2B5EF4-FFF2-40B4-BE49-F238E27FC236}">
                  <a16:creationId xmlns:a16="http://schemas.microsoft.com/office/drawing/2014/main" id="{6A3C40F7-9120-A99A-681E-72B1E60D5191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1806120" y="1643040"/>
              <a:ext cx="1301400" cy="10515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24" name="Picture 6">
              <a:extLst>
                <a:ext uri="{FF2B5EF4-FFF2-40B4-BE49-F238E27FC236}">
                  <a16:creationId xmlns:a16="http://schemas.microsoft.com/office/drawing/2014/main" id="{E48AFF3B-0E34-B343-DEB9-34675F5A1439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29680" y="631800"/>
              <a:ext cx="1277640" cy="494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5" name="Rounded Rectangle 24">
              <a:extLst>
                <a:ext uri="{FF2B5EF4-FFF2-40B4-BE49-F238E27FC236}">
                  <a16:creationId xmlns:a16="http://schemas.microsoft.com/office/drawing/2014/main" id="{D4C8AD10-67CC-D08B-662C-6476FB9D71A6}"/>
                </a:ext>
              </a:extLst>
            </p:cNvPr>
            <p:cNvSpPr/>
            <p:nvPr/>
          </p:nvSpPr>
          <p:spPr>
            <a:xfrm>
              <a:off x="119160" y="548640"/>
              <a:ext cx="3078360" cy="2224080"/>
            </a:xfrm>
            <a:prstGeom prst="roundRect">
              <a:avLst>
                <a:gd name="adj" fmla="val 5260"/>
              </a:avLst>
            </a:prstGeom>
            <a:noFill/>
            <a:ln w="2540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736166A-5DFE-536F-F390-1B79F7571FDE}"/>
              </a:ext>
            </a:extLst>
          </p:cNvPr>
          <p:cNvGrpSpPr/>
          <p:nvPr/>
        </p:nvGrpSpPr>
        <p:grpSpPr>
          <a:xfrm>
            <a:off x="956330" y="2491245"/>
            <a:ext cx="4797582" cy="3067932"/>
            <a:chOff x="852036" y="2314800"/>
            <a:chExt cx="4797582" cy="3067932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D90B3396-D274-3014-0DF9-6BA413A734B8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852036" y="3403489"/>
              <a:ext cx="2383208" cy="1979243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234" name="Straight Arrow Connector 13">
              <a:extLst>
                <a:ext uri="{FF2B5EF4-FFF2-40B4-BE49-F238E27FC236}">
                  <a16:creationId xmlns:a16="http://schemas.microsoft.com/office/drawing/2014/main" id="{D71E34DA-DA5F-1130-8D6F-4AF52CCAB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760" y="2314800"/>
              <a:ext cx="2469858" cy="1792651"/>
            </a:xfrm>
            <a:prstGeom prst="straightConnector1">
              <a:avLst/>
            </a:prstGeom>
            <a:ln w="25400">
              <a:solidFill>
                <a:srgbClr val="FF9300"/>
              </a:solidFill>
              <a:headEnd type="arrow" w="lg" len="lg"/>
              <a:tailEnd type="arrow" w="lg" len="lg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294EED-D5BF-52A2-EC9C-B2AFE9E6CA19}"/>
              </a:ext>
            </a:extLst>
          </p:cNvPr>
          <p:cNvGrpSpPr/>
          <p:nvPr/>
        </p:nvGrpSpPr>
        <p:grpSpPr>
          <a:xfrm>
            <a:off x="258816" y="3427878"/>
            <a:ext cx="3541205" cy="2662560"/>
            <a:chOff x="-732693" y="3646800"/>
            <a:chExt cx="3541205" cy="2662560"/>
          </a:xfrm>
        </p:grpSpPr>
        <p:pic>
          <p:nvPicPr>
            <p:cNvPr id="233" name="Google Shape;59;p7" descr="A diagram of software components&#10;&#10;Description automatically generated">
              <a:extLst>
                <a:ext uri="{FF2B5EF4-FFF2-40B4-BE49-F238E27FC236}">
                  <a16:creationId xmlns:a16="http://schemas.microsoft.com/office/drawing/2014/main" id="{18D0E140-C4A6-A86A-1963-B84C7D30253D}"/>
                </a:ext>
              </a:extLst>
            </p:cNvPr>
            <p:cNvPicPr/>
            <p:nvPr/>
          </p:nvPicPr>
          <p:blipFill>
            <a:blip r:embed="rId9"/>
            <a:srcRect r="22279"/>
            <a:stretch/>
          </p:blipFill>
          <p:spPr>
            <a:xfrm>
              <a:off x="-732693" y="3646800"/>
              <a:ext cx="3541205" cy="2662560"/>
            </a:xfrm>
            <a:prstGeom prst="rect">
              <a:avLst/>
            </a:prstGeom>
            <a:noFill/>
            <a:ln w="12700">
              <a:solidFill>
                <a:srgbClr val="FF9300"/>
              </a:solidFill>
              <a:round/>
            </a:ln>
          </p:spPr>
        </p:pic>
        <p:sp>
          <p:nvSpPr>
            <p:cNvPr id="235" name="Rectangle 30">
              <a:extLst>
                <a:ext uri="{FF2B5EF4-FFF2-40B4-BE49-F238E27FC236}">
                  <a16:creationId xmlns:a16="http://schemas.microsoft.com/office/drawing/2014/main" id="{67EE006B-ADD5-5865-B8A3-227584A54A45}"/>
                </a:ext>
              </a:extLst>
            </p:cNvPr>
            <p:cNvSpPr/>
            <p:nvPr/>
          </p:nvSpPr>
          <p:spPr>
            <a:xfrm>
              <a:off x="2479728" y="3781111"/>
              <a:ext cx="328784" cy="65268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6" name="Rectangle 31">
              <a:extLst>
                <a:ext uri="{FF2B5EF4-FFF2-40B4-BE49-F238E27FC236}">
                  <a16:creationId xmlns:a16="http://schemas.microsoft.com/office/drawing/2014/main" id="{6512C040-4D99-0819-A289-7C64498EF27B}"/>
                </a:ext>
              </a:extLst>
            </p:cNvPr>
            <p:cNvSpPr/>
            <p:nvPr/>
          </p:nvSpPr>
          <p:spPr>
            <a:xfrm rot="20282400" flipH="1" flipV="1">
              <a:off x="1509478" y="4388788"/>
              <a:ext cx="1081137" cy="30311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26" name="Google Shape;61;p7" descr="A screenshot of a web page&#10;&#10;Description automatically generated">
            <a:extLst>
              <a:ext uri="{FF2B5EF4-FFF2-40B4-BE49-F238E27FC236}">
                <a16:creationId xmlns:a16="http://schemas.microsoft.com/office/drawing/2014/main" id="{D44D3EA9-91DE-713A-967B-37E368AC486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971582" y="3114303"/>
            <a:ext cx="3216335" cy="3594594"/>
          </a:xfrm>
          <a:prstGeom prst="rect">
            <a:avLst/>
          </a:prstGeom>
          <a:noFill/>
          <a:ln w="12700">
            <a:solidFill>
              <a:srgbClr val="FF9300"/>
            </a:solidFill>
            <a:rou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01907-2263-A386-B868-E847323CCFB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499771" y="4315597"/>
            <a:ext cx="4378429" cy="2380320"/>
          </a:xfrm>
          <a:prstGeom prst="rect">
            <a:avLst/>
          </a:prstGeom>
          <a:noFill/>
          <a:ln w="25400">
            <a:solidFill>
              <a:srgbClr val="FF9300"/>
            </a:solidFill>
          </a:ln>
        </p:spPr>
      </p:pic>
      <p:grpSp>
        <p:nvGrpSpPr>
          <p:cNvPr id="227" name="Group 10">
            <a:extLst>
              <a:ext uri="{FF2B5EF4-FFF2-40B4-BE49-F238E27FC236}">
                <a16:creationId xmlns:a16="http://schemas.microsoft.com/office/drawing/2014/main" id="{786B4867-E4CB-E615-CC6F-CBB6F261337F}"/>
              </a:ext>
            </a:extLst>
          </p:cNvPr>
          <p:cNvGrpSpPr/>
          <p:nvPr/>
        </p:nvGrpSpPr>
        <p:grpSpPr>
          <a:xfrm>
            <a:off x="7373520" y="223106"/>
            <a:ext cx="4516560" cy="2662560"/>
            <a:chOff x="7483680" y="3891600"/>
            <a:chExt cx="4516560" cy="2662560"/>
          </a:xfrm>
        </p:grpSpPr>
        <p:grpSp>
          <p:nvGrpSpPr>
            <p:cNvPr id="228" name="Google Shape;53;p7">
              <a:extLst>
                <a:ext uri="{FF2B5EF4-FFF2-40B4-BE49-F238E27FC236}">
                  <a16:creationId xmlns:a16="http://schemas.microsoft.com/office/drawing/2014/main" id="{26A58A1C-08D7-29A0-A305-ECF601D413F7}"/>
                </a:ext>
              </a:extLst>
            </p:cNvPr>
            <p:cNvGrpSpPr/>
            <p:nvPr/>
          </p:nvGrpSpPr>
          <p:grpSpPr>
            <a:xfrm>
              <a:off x="7483680" y="3891600"/>
              <a:ext cx="4504680" cy="2662560"/>
              <a:chOff x="7483680" y="3891600"/>
              <a:chExt cx="4504680" cy="2662560"/>
            </a:xfrm>
          </p:grpSpPr>
          <p:pic>
            <p:nvPicPr>
              <p:cNvPr id="229" name="Google Shape;54;p7" descr="Screens screenshot of a phone&#10;&#10;Description automatically generated">
                <a:extLst>
                  <a:ext uri="{FF2B5EF4-FFF2-40B4-BE49-F238E27FC236}">
                    <a16:creationId xmlns:a16="http://schemas.microsoft.com/office/drawing/2014/main" id="{C428EF11-8A95-4173-A3F4-6A3BB5F52A7C}"/>
                  </a:ext>
                </a:extLst>
              </p:cNvPr>
              <p:cNvPicPr/>
              <p:nvPr/>
            </p:nvPicPr>
            <p:blipFill>
              <a:blip r:embed="rId12"/>
              <a:stretch/>
            </p:blipFill>
            <p:spPr>
              <a:xfrm>
                <a:off x="7483680" y="3891600"/>
                <a:ext cx="2140200" cy="26625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230" name="Google Shape;55;p7" descr="Screens screenshot of a phone&#10;&#10;Description automatically generated">
                <a:extLst>
                  <a:ext uri="{FF2B5EF4-FFF2-40B4-BE49-F238E27FC236}">
                    <a16:creationId xmlns:a16="http://schemas.microsoft.com/office/drawing/2014/main" id="{85BDBC4E-5C32-E94D-8A6B-0D423ECC42E3}"/>
                  </a:ext>
                </a:extLst>
              </p:cNvPr>
              <p:cNvPicPr/>
              <p:nvPr/>
            </p:nvPicPr>
            <p:blipFill>
              <a:blip r:embed="rId13"/>
              <a:stretch/>
            </p:blipFill>
            <p:spPr>
              <a:xfrm>
                <a:off x="9696240" y="3891600"/>
                <a:ext cx="2292120" cy="266256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231" name="Rectangle 9">
              <a:extLst>
                <a:ext uri="{FF2B5EF4-FFF2-40B4-BE49-F238E27FC236}">
                  <a16:creationId xmlns:a16="http://schemas.microsoft.com/office/drawing/2014/main" id="{74E09621-3E0A-8978-A58B-14ED7D2900D3}"/>
                </a:ext>
              </a:extLst>
            </p:cNvPr>
            <p:cNvSpPr/>
            <p:nvPr/>
          </p:nvSpPr>
          <p:spPr>
            <a:xfrm>
              <a:off x="7483680" y="3891600"/>
              <a:ext cx="4516560" cy="2421000"/>
            </a:xfrm>
            <a:prstGeom prst="rect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19" name="Picture 4" descr="A map of germany with different colored lines&#10;&#10;Description automatically generated">
            <a:extLst>
              <a:ext uri="{FF2B5EF4-FFF2-40B4-BE49-F238E27FC236}">
                <a16:creationId xmlns:a16="http://schemas.microsoft.com/office/drawing/2014/main" id="{460BDE0D-E97D-B76F-D24F-1640D5D751F8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8840014" y="1938068"/>
            <a:ext cx="3239280" cy="302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3B69E-EB8B-4FA9-D467-9E9A99E07700}"/>
              </a:ext>
            </a:extLst>
          </p:cNvPr>
          <p:cNvSpPr txBox="1"/>
          <p:nvPr/>
        </p:nvSpPr>
        <p:spPr>
          <a:xfrm>
            <a:off x="164193" y="6080691"/>
            <a:ext cx="24721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Digital Research Product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79FB1-E95A-2983-0F9F-C0BBF0833A31}"/>
              </a:ext>
            </a:extLst>
          </p:cNvPr>
          <p:cNvSpPr txBox="1"/>
          <p:nvPr/>
        </p:nvSpPr>
        <p:spPr>
          <a:xfrm>
            <a:off x="1535083" y="6312350"/>
            <a:ext cx="24080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Registry and catalogues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B0D34-79F4-5ACB-FCE8-3AA6FF4D3EF7}"/>
              </a:ext>
            </a:extLst>
          </p:cNvPr>
          <p:cNvSpPr txBox="1"/>
          <p:nvPr/>
        </p:nvSpPr>
        <p:spPr>
          <a:xfrm>
            <a:off x="7390832" y="4021431"/>
            <a:ext cx="214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Metadata schema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1CF86-C0F2-9EEF-19E9-F941CE76C527}"/>
              </a:ext>
            </a:extLst>
          </p:cNvPr>
          <p:cNvSpPr txBox="1"/>
          <p:nvPr/>
        </p:nvSpPr>
        <p:spPr>
          <a:xfrm>
            <a:off x="7499771" y="3352444"/>
            <a:ext cx="214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Federated storage 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&amp; compute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472BE-B644-2180-27DF-0D7A68735B85}"/>
              </a:ext>
            </a:extLst>
          </p:cNvPr>
          <p:cNvSpPr txBox="1"/>
          <p:nvPr/>
        </p:nvSpPr>
        <p:spPr>
          <a:xfrm>
            <a:off x="6065910" y="98756"/>
            <a:ext cx="1175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</a:rPr>
              <a:t>Services</a:t>
            </a:r>
            <a:br>
              <a:rPr lang="en-US" sz="1500" b="1" dirty="0">
                <a:solidFill>
                  <a:schemeClr val="bg1"/>
                </a:solidFill>
              </a:rPr>
            </a:br>
            <a:r>
              <a:rPr lang="en-US" sz="1500" b="1" dirty="0">
                <a:solidFill>
                  <a:schemeClr val="bg1"/>
                </a:solidFill>
              </a:rPr>
              <a:t>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E33F20-87C2-B9DD-A92F-461F9B84DC37}"/>
              </a:ext>
            </a:extLst>
          </p:cNvPr>
          <p:cNvSpPr txBox="1"/>
          <p:nvPr/>
        </p:nvSpPr>
        <p:spPr>
          <a:xfrm>
            <a:off x="-100886" y="3038964"/>
            <a:ext cx="31566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chemeClr val="bg1"/>
                </a:solidFill>
              </a:rPr>
              <a:t>Connection to /use of archives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77A0ED-7993-239F-D814-2385F22427AB}"/>
              </a:ext>
            </a:extLst>
          </p:cNvPr>
          <p:cNvSpPr/>
          <p:nvPr/>
        </p:nvSpPr>
        <p:spPr>
          <a:xfrm>
            <a:off x="0" y="1"/>
            <a:ext cx="12383146" cy="6974236"/>
          </a:xfrm>
          <a:prstGeom prst="rect">
            <a:avLst/>
          </a:prstGeom>
          <a:solidFill>
            <a:schemeClr val="tx2">
              <a:alpha val="733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9BC4C5B8-F487-C517-A487-6B91711B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92" y="328010"/>
            <a:ext cx="490563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u="none" strike="noStrike" dirty="0">
                <a:solidFill>
                  <a:schemeClr val="lt2"/>
                </a:solidFill>
                <a:effectLst/>
                <a:uFillTx/>
                <a:latin typeface="Arial"/>
              </a:rPr>
              <a:t>From PUNCH4NFDI …</a:t>
            </a:r>
            <a:endParaRPr lang="en-US" sz="3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20708A-EE1E-9BAC-7589-A786E299DB7B}"/>
              </a:ext>
            </a:extLst>
          </p:cNvPr>
          <p:cNvSpPr txBox="1"/>
          <p:nvPr/>
        </p:nvSpPr>
        <p:spPr>
          <a:xfrm>
            <a:off x="345734" y="1186228"/>
            <a:ext cx="11500531" cy="50629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r>
              <a:rPr lang="en-US" sz="1900" b="1" dirty="0">
                <a:solidFill>
                  <a:srgbClr val="C00000"/>
                </a:solidFill>
              </a:rPr>
              <a:t>154</a:t>
            </a:r>
            <a:r>
              <a:rPr lang="en-US" sz="1900" b="1" dirty="0">
                <a:solidFill>
                  <a:schemeClr val="tx2"/>
                </a:solidFill>
              </a:rPr>
              <a:t> publications in Zotero data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r>
              <a:rPr lang="en-US" sz="1900" b="1" dirty="0">
                <a:solidFill>
                  <a:srgbClr val="C00000"/>
                </a:solidFill>
              </a:rPr>
              <a:t>&gt;40</a:t>
            </a:r>
            <a:r>
              <a:rPr lang="en-US" sz="1900" b="1" dirty="0">
                <a:solidFill>
                  <a:schemeClr val="tx2"/>
                </a:solidFill>
              </a:rPr>
              <a:t> co-developed services in data sheet</a:t>
            </a:r>
            <a:br>
              <a:rPr lang="en-US" sz="1900" b="1" dirty="0">
                <a:solidFill>
                  <a:schemeClr val="tx2"/>
                </a:solidFill>
              </a:rPr>
            </a:br>
            <a:r>
              <a:rPr lang="en-US" sz="1900" b="1" dirty="0">
                <a:solidFill>
                  <a:schemeClr val="tx2"/>
                </a:solidFill>
              </a:rPr>
              <a:t>– from federated infrastructures to REANA, </a:t>
            </a:r>
            <a:r>
              <a:rPr lang="en-US" sz="1900" b="1" dirty="0" err="1">
                <a:solidFill>
                  <a:schemeClr val="tx2"/>
                </a:solidFill>
              </a:rPr>
              <a:t>physics.tools</a:t>
            </a:r>
            <a:endParaRPr lang="en-US" sz="19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r>
              <a:rPr lang="en-US" sz="1900" b="1" dirty="0">
                <a:solidFill>
                  <a:schemeClr val="tx2"/>
                </a:solidFill>
              </a:rPr>
              <a:t>Contributions to </a:t>
            </a:r>
            <a:r>
              <a:rPr lang="en-US" sz="1900" b="1" dirty="0">
                <a:solidFill>
                  <a:srgbClr val="C00000"/>
                </a:solidFill>
              </a:rPr>
              <a:t>four</a:t>
            </a:r>
            <a:r>
              <a:rPr lang="en-US" sz="1900" b="1" dirty="0">
                <a:solidFill>
                  <a:schemeClr val="tx2"/>
                </a:solidFill>
              </a:rPr>
              <a:t> Base4NFDI base services proposals</a:t>
            </a:r>
            <a:br>
              <a:rPr lang="en-US" sz="1900" b="1" dirty="0">
                <a:solidFill>
                  <a:schemeClr val="tx2"/>
                </a:solidFill>
              </a:rPr>
            </a:br>
            <a:r>
              <a:rPr lang="en-US" sz="1900" b="1" dirty="0">
                <a:solidFill>
                  <a:schemeClr val="tx2"/>
                </a:solidFill>
              </a:rPr>
              <a:t>– preparation of more in the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r>
              <a:rPr lang="en-US" sz="1900" b="1" dirty="0">
                <a:solidFill>
                  <a:schemeClr val="tx2"/>
                </a:solidFill>
              </a:rPr>
              <a:t>Successful achievement of </a:t>
            </a:r>
            <a:br>
              <a:rPr lang="en-US" sz="1900" b="1" dirty="0">
                <a:solidFill>
                  <a:schemeClr val="tx2"/>
                </a:solidFill>
              </a:rPr>
            </a:br>
            <a:r>
              <a:rPr lang="en-US" sz="1900" b="1" dirty="0">
                <a:solidFill>
                  <a:schemeClr val="tx2"/>
                </a:solidFill>
              </a:rPr>
              <a:t>work </a:t>
            </a:r>
            <a:r>
              <a:rPr lang="en-US" sz="1900" b="1" dirty="0" err="1">
                <a:solidFill>
                  <a:schemeClr val="tx2"/>
                </a:solidFill>
              </a:rPr>
              <a:t>programme</a:t>
            </a:r>
            <a:r>
              <a:rPr lang="en-US" sz="1900" b="1" dirty="0">
                <a:solidFill>
                  <a:schemeClr val="tx2"/>
                </a:solidFill>
              </a:rPr>
              <a:t> and deliverables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b="1" dirty="0">
              <a:solidFill>
                <a:schemeClr val="tx2"/>
              </a:solidFill>
            </a:endParaRPr>
          </a:p>
          <a:p>
            <a:r>
              <a:rPr lang="en-US" sz="1900" b="1" dirty="0">
                <a:solidFill>
                  <a:schemeClr val="tx2"/>
                </a:solidFill>
              </a:rPr>
              <a:t>But also </a:t>
            </a:r>
            <a:r>
              <a:rPr lang="en-US" sz="1900" b="1" dirty="0">
                <a:solidFill>
                  <a:srgbClr val="C00000"/>
                </a:solidFill>
              </a:rPr>
              <a:t>lessons learned “the hard way” </a:t>
            </a:r>
            <a:r>
              <a:rPr lang="en-US" sz="1900" b="1" dirty="0">
                <a:solidFill>
                  <a:schemeClr val="tx2"/>
                </a:solidFill>
              </a:rPr>
              <a:t>– concentration / re-focusing in PUNCH-2.0 on</a:t>
            </a:r>
          </a:p>
          <a:p>
            <a:r>
              <a:rPr lang="en-US" sz="1900" b="1" dirty="0">
                <a:solidFill>
                  <a:schemeClr val="tx2"/>
                </a:solidFill>
              </a:rPr>
              <a:t>proven technical solutions 	      user community building 	        sustainable services</a:t>
            </a:r>
          </a:p>
        </p:txBody>
      </p:sp>
      <p:sp>
        <p:nvSpPr>
          <p:cNvPr id="15" name="PlaceHolder 1">
            <a:extLst>
              <a:ext uri="{FF2B5EF4-FFF2-40B4-BE49-F238E27FC236}">
                <a16:creationId xmlns:a16="http://schemas.microsoft.com/office/drawing/2014/main" id="{282483E1-464F-4C53-FFD4-2DB609FEEF3A}"/>
              </a:ext>
            </a:extLst>
          </p:cNvPr>
          <p:cNvSpPr txBox="1">
            <a:spLocks/>
          </p:cNvSpPr>
          <p:nvPr/>
        </p:nvSpPr>
        <p:spPr>
          <a:xfrm>
            <a:off x="4512122" y="330843"/>
            <a:ext cx="394881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lt2"/>
                </a:solidFill>
                <a:latin typeface="Arial"/>
              </a:rPr>
              <a:t>… to PUNCH-2.0</a:t>
            </a:r>
            <a:endParaRPr lang="en-US" sz="3000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DBB453-9086-4B8F-F957-1D10CF6039D9}"/>
              </a:ext>
            </a:extLst>
          </p:cNvPr>
          <p:cNvSpPr txBox="1"/>
          <p:nvPr/>
        </p:nvSpPr>
        <p:spPr>
          <a:xfrm>
            <a:off x="7737144" y="2307715"/>
            <a:ext cx="4358950" cy="2585323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Last 12 months: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Nov ‘26: proposal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SDP stress test: GAIA data, 20k jobs!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Aug ‘26: proposal submission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Feb ‘26: mid-term report defense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PUNCH4NFDI  helpdesk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finalized 5 deliverables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40+ publications, 25+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Several AAI feature requests </a:t>
            </a:r>
          </a:p>
        </p:txBody>
      </p:sp>
    </p:spTree>
    <p:extLst>
      <p:ext uri="{BB962C8B-B14F-4D97-AF65-F5344CB8AC3E}">
        <p14:creationId xmlns:p14="http://schemas.microsoft.com/office/powerpoint/2010/main" val="390090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DESY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91499</TotalTime>
  <Words>1233</Words>
  <Application>Microsoft Macintosh PowerPoint</Application>
  <PresentationFormat>Widescreen</PresentationFormat>
  <Paragraphs>218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DejaVu Sans</vt:lpstr>
      <vt:lpstr>Noto Sans Symbols</vt:lpstr>
      <vt:lpstr>Symbol</vt:lpstr>
      <vt:lpstr>Wingdings</vt:lpstr>
      <vt:lpstr>DESY</vt:lpstr>
      <vt:lpstr>PowerPoint Presentation</vt:lpstr>
      <vt:lpstr>Impression from Annual Meeting 2024 (Bonn)</vt:lpstr>
      <vt:lpstr>Agenda</vt:lpstr>
      <vt:lpstr>PowerPoint Presentation</vt:lpstr>
      <vt:lpstr>PowerPoint Presentation</vt:lpstr>
      <vt:lpstr>PowerPoint Presentation</vt:lpstr>
      <vt:lpstr>PowerPoint Presentation</vt:lpstr>
      <vt:lpstr>From PUNCH4NFDI …</vt:lpstr>
      <vt:lpstr>From PUNCH4NFDI …</vt:lpstr>
      <vt:lpstr>PowerPoint Presentation</vt:lpstr>
      <vt:lpstr>PUNCH-2.0 TAs, WPs and Use Cases </vt:lpstr>
      <vt:lpstr>TA 2 Use Cases - Examples</vt:lpstr>
      <vt:lpstr>TA 2 Use Cases - Examples</vt:lpstr>
      <vt:lpstr>Thanks a lot to our hosts and all organisers &amp; contributors!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Thomas Schörner-Sadenius</dc:creator>
  <dc:description/>
  <cp:lastModifiedBy>Thomas Schorner</cp:lastModifiedBy>
  <cp:revision>855</cp:revision>
  <cp:lastPrinted>2025-11-10T09:14:01Z</cp:lastPrinted>
  <dcterms:created xsi:type="dcterms:W3CDTF">2018-12-13T16:27:58Z</dcterms:created>
  <dcterms:modified xsi:type="dcterms:W3CDTF">2025-11-18T13:53:19Z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28</vt:i4>
  </property>
  <property fmtid="{D5CDD505-2E9C-101B-9397-08002B2CF9AE}" pid="3" name="PresentationFormat">
    <vt:lpwstr>Widescreen</vt:lpwstr>
  </property>
  <property fmtid="{D5CDD505-2E9C-101B-9397-08002B2CF9AE}" pid="4" name="Slides">
    <vt:i4>30</vt:i4>
  </property>
</Properties>
</file>