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34"/>
  </p:notesMasterIdLst>
  <p:sldIdLst>
    <p:sldId id="256" r:id="rId2"/>
    <p:sldId id="278" r:id="rId3"/>
    <p:sldId id="259" r:id="rId4"/>
    <p:sldId id="257" r:id="rId5"/>
    <p:sldId id="263" r:id="rId6"/>
    <p:sldId id="270" r:id="rId7"/>
    <p:sldId id="292" r:id="rId8"/>
    <p:sldId id="271" r:id="rId9"/>
    <p:sldId id="264" r:id="rId10"/>
    <p:sldId id="272" r:id="rId11"/>
    <p:sldId id="273" r:id="rId12"/>
    <p:sldId id="284" r:id="rId13"/>
    <p:sldId id="265" r:id="rId14"/>
    <p:sldId id="266" r:id="rId15"/>
    <p:sldId id="268" r:id="rId16"/>
    <p:sldId id="267" r:id="rId17"/>
    <p:sldId id="269" r:id="rId18"/>
    <p:sldId id="280" r:id="rId19"/>
    <p:sldId id="285" r:id="rId20"/>
    <p:sldId id="274" r:id="rId21"/>
    <p:sldId id="276" r:id="rId22"/>
    <p:sldId id="275" r:id="rId23"/>
    <p:sldId id="277" r:id="rId24"/>
    <p:sldId id="283" r:id="rId25"/>
    <p:sldId id="286" r:id="rId26"/>
    <p:sldId id="258" r:id="rId27"/>
    <p:sldId id="287" r:id="rId28"/>
    <p:sldId id="262" r:id="rId29"/>
    <p:sldId id="288" r:id="rId30"/>
    <p:sldId id="291" r:id="rId31"/>
    <p:sldId id="290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9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7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D1392-CB0B-41CA-AA46-F5FEC4F14B08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B53CE-D9C4-4764-8653-AB71D0E52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047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5498-53D9-495B-A81D-D95AAD719674}" type="datetime1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92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ECE2-38E4-4777-94D0-A32F93178ADF}" type="datetime1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0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8B98-BFDC-44FC-8889-006B9E29931F}" type="datetime1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123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5DB4-7375-4B65-87F2-7A75499F9123}" type="datetime1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0519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91E5-35D5-4F2C-9BE1-E173B6ECE272}" type="datetime1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12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CBCA-CEF6-4362-850D-2542C20CA933}" type="datetime1">
              <a:rPr lang="en-GB" smtClean="0"/>
              <a:t>11/05/2025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84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1F72-654B-4846-96E8-665EAF06A014}" type="datetime1">
              <a:rPr lang="en-GB" smtClean="0"/>
              <a:t>11/05/2025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92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E464-C734-4AB2-9CB0-B83B84515FF8}" type="datetime1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76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3B26-72FA-4366-AC7B-9199C18BAA9E}" type="datetime1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069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C5B2-D241-415D-A1C3-1C8676557ABA}" type="datetime1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2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4B19-AF81-44AF-9780-587DFB264E5F}" type="datetime1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7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6003-7612-485F-98EA-25901D58E8E2}" type="datetime1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8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45D7-B9A6-4003-AF8C-88C560DC8E8F}" type="datetime1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43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627F-D9E3-4DA8-9F93-12805818A18E}" type="datetime1">
              <a:rPr lang="en-GB" smtClean="0"/>
              <a:t>11/05/2025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37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D62-5844-438B-A693-A6AFE4A9B17D}" type="datetime1">
              <a:rPr lang="en-GB" smtClean="0"/>
              <a:t>11/05/2025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83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CAC0-7E38-46AF-BFEA-F266FA180F17}" type="datetime1">
              <a:rPr lang="en-GB" smtClean="0"/>
              <a:t>11/05/2025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6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D049-55F8-465A-8254-A7061E97BDC4}" type="datetime1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65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F837-7C85-47A7-80EE-7207C8D0B74F}" type="datetime1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88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130141"/>
            <a:ext cx="10364451" cy="1012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8A2218-A881-4A4E-8B9D-9F9000B1E97C}" type="datetime1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7785" y="64928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fld id="{5BD9F1C0-16E9-4DE9-94E3-A7F9AA3BE5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03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BACFF-9B87-A54A-1764-3D043D8682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Muon Collider RF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3C021-05B0-9766-CB0B-876098BC5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3357852" cy="3014133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/>
              <a:t>Simon Albright</a:t>
            </a:r>
          </a:p>
          <a:p>
            <a:r>
              <a:rPr lang="en-US" dirty="0"/>
              <a:t>With material from:</a:t>
            </a:r>
          </a:p>
          <a:p>
            <a:r>
              <a:rPr lang="en-US" dirty="0"/>
              <a:t>Heiko </a:t>
            </a:r>
            <a:r>
              <a:rPr lang="en-US" dirty="0" err="1"/>
              <a:t>Damerau</a:t>
            </a:r>
            <a:endParaRPr lang="en-US" dirty="0"/>
          </a:p>
          <a:p>
            <a:r>
              <a:rPr lang="en-US" dirty="0"/>
              <a:t>Christine </a:t>
            </a:r>
            <a:r>
              <a:rPr lang="en-US" dirty="0" err="1"/>
              <a:t>Vollinger</a:t>
            </a:r>
            <a:endParaRPr lang="en-US" dirty="0"/>
          </a:p>
          <a:p>
            <a:r>
              <a:rPr lang="en-US" dirty="0"/>
              <a:t>Eric Montesinos</a:t>
            </a:r>
          </a:p>
          <a:p>
            <a:r>
              <a:rPr lang="en-US" dirty="0"/>
              <a:t>Frank </a:t>
            </a:r>
            <a:r>
              <a:rPr lang="en-US" dirty="0" err="1"/>
              <a:t>Gerigk</a:t>
            </a:r>
            <a:endParaRPr lang="en-US" dirty="0"/>
          </a:p>
          <a:p>
            <a:r>
              <a:rPr lang="en-US" dirty="0"/>
              <a:t>Michela Neroni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032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8D99D-7592-1827-B20A-278D2A455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A81197A-38C3-3C9C-5E1F-D9CD649B2F08}"/>
              </a:ext>
            </a:extLst>
          </p:cNvPr>
          <p:cNvSpPr/>
          <p:nvPr/>
        </p:nvSpPr>
        <p:spPr>
          <a:xfrm>
            <a:off x="5725389" y="2526742"/>
            <a:ext cx="5504967" cy="13075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Not RF</a:t>
            </a:r>
          </a:p>
          <a:p>
            <a:pPr algn="ctr"/>
            <a:endParaRPr lang="en-US" dirty="0"/>
          </a:p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D3402-882D-2851-280B-A8BA99C6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Synchrotron Motion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39C27-5476-A0E5-C2F2-472C5D3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10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918E70-7527-755D-F5CC-9F78F74D2DBB}"/>
              </a:ext>
            </a:extLst>
          </p:cNvPr>
          <p:cNvCxnSpPr>
            <a:cxnSpLocks/>
          </p:cNvCxnSpPr>
          <p:nvPr/>
        </p:nvCxnSpPr>
        <p:spPr>
          <a:xfrm>
            <a:off x="2736396" y="1877786"/>
            <a:ext cx="0" cy="38535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DC956D-27FF-A100-A29F-23F0C545FD34}"/>
              </a:ext>
            </a:extLst>
          </p:cNvPr>
          <p:cNvCxnSpPr>
            <a:cxnSpLocks/>
          </p:cNvCxnSpPr>
          <p:nvPr/>
        </p:nvCxnSpPr>
        <p:spPr>
          <a:xfrm flipH="1">
            <a:off x="598714" y="3804557"/>
            <a:ext cx="42753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8B8C2A-AE4F-F6E3-84A8-3B3B7C6988FA}"/>
                  </a:ext>
                </a:extLst>
              </p:cNvPr>
              <p:cNvSpPr txBox="1"/>
              <p:nvPr/>
            </p:nvSpPr>
            <p:spPr>
              <a:xfrm>
                <a:off x="4874078" y="3542947"/>
                <a:ext cx="4163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8B8C2A-AE4F-F6E3-84A8-3B3B7C698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078" y="3542947"/>
                <a:ext cx="41637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63BF24-2461-0E77-7F63-73781697F7AA}"/>
                  </a:ext>
                </a:extLst>
              </p:cNvPr>
              <p:cNvSpPr txBox="1"/>
              <p:nvPr/>
            </p:nvSpPr>
            <p:spPr>
              <a:xfrm>
                <a:off x="2528208" y="1321552"/>
                <a:ext cx="4163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63BF24-2461-0E77-7F63-73781697F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208" y="1321552"/>
                <a:ext cx="41637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10205222-B3C1-1F86-BF4B-6214A973CE47}"/>
              </a:ext>
            </a:extLst>
          </p:cNvPr>
          <p:cNvSpPr/>
          <p:nvPr/>
        </p:nvSpPr>
        <p:spPr>
          <a:xfrm>
            <a:off x="6580415" y="3188942"/>
            <a:ext cx="3616778" cy="5080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3F178C4-A21C-A06A-654D-754719299D7E}"/>
              </a:ext>
            </a:extLst>
          </p:cNvPr>
          <p:cNvSpPr/>
          <p:nvPr/>
        </p:nvSpPr>
        <p:spPr>
          <a:xfrm>
            <a:off x="1422405" y="2359578"/>
            <a:ext cx="5419268" cy="2343051"/>
          </a:xfrm>
          <a:custGeom>
            <a:avLst/>
            <a:gdLst>
              <a:gd name="connsiteX0" fmla="*/ 6097159 w 6097159"/>
              <a:gd name="connsiteY0" fmla="*/ 563416 h 563416"/>
              <a:gd name="connsiteX1" fmla="*/ 504624 w 6097159"/>
              <a:gd name="connsiteY1" fmla="*/ 81 h 563416"/>
              <a:gd name="connsiteX2" fmla="*/ 610759 w 6097159"/>
              <a:gd name="connsiteY2" fmla="*/ 530759 h 563416"/>
              <a:gd name="connsiteX0" fmla="*/ 5486400 w 5486400"/>
              <a:gd name="connsiteY0" fmla="*/ 32657 h 32657"/>
              <a:gd name="connsiteX1" fmla="*/ 0 w 5486400"/>
              <a:gd name="connsiteY1" fmla="*/ 0 h 32657"/>
              <a:gd name="connsiteX0" fmla="*/ 5486400 w 5486400"/>
              <a:gd name="connsiteY0" fmla="*/ 442778 h 442778"/>
              <a:gd name="connsiteX1" fmla="*/ 0 w 5486400"/>
              <a:gd name="connsiteY1" fmla="*/ 410121 h 442778"/>
              <a:gd name="connsiteX0" fmla="*/ 5486400 w 5486400"/>
              <a:gd name="connsiteY0" fmla="*/ 598904 h 598904"/>
              <a:gd name="connsiteX1" fmla="*/ 0 w 5486400"/>
              <a:gd name="connsiteY1" fmla="*/ 566247 h 598904"/>
              <a:gd name="connsiteX0" fmla="*/ 5429250 w 5429250"/>
              <a:gd name="connsiteY0" fmla="*/ 603785 h 603785"/>
              <a:gd name="connsiteX1" fmla="*/ 0 w 5429250"/>
              <a:gd name="connsiteY1" fmla="*/ 562964 h 603785"/>
              <a:gd name="connsiteX0" fmla="*/ 5429250 w 5429250"/>
              <a:gd name="connsiteY0" fmla="*/ 911766 h 911766"/>
              <a:gd name="connsiteX1" fmla="*/ 0 w 5429250"/>
              <a:gd name="connsiteY1" fmla="*/ 870945 h 911766"/>
              <a:gd name="connsiteX0" fmla="*/ 5412921 w 5412921"/>
              <a:gd name="connsiteY0" fmla="*/ 801746 h 932375"/>
              <a:gd name="connsiteX1" fmla="*/ 0 w 5412921"/>
              <a:gd name="connsiteY1" fmla="*/ 932375 h 932375"/>
              <a:gd name="connsiteX0" fmla="*/ 5347607 w 5347607"/>
              <a:gd name="connsiteY0" fmla="*/ 298088 h 1579882"/>
              <a:gd name="connsiteX1" fmla="*/ 0 w 5347607"/>
              <a:gd name="connsiteY1" fmla="*/ 1579882 h 1579882"/>
              <a:gd name="connsiteX0" fmla="*/ 5347829 w 5347829"/>
              <a:gd name="connsiteY0" fmla="*/ 746065 h 2027859"/>
              <a:gd name="connsiteX1" fmla="*/ 222 w 5347829"/>
              <a:gd name="connsiteY1" fmla="*/ 2027859 h 2027859"/>
              <a:gd name="connsiteX0" fmla="*/ 5347849 w 5347849"/>
              <a:gd name="connsiteY0" fmla="*/ 1061257 h 2343051"/>
              <a:gd name="connsiteX1" fmla="*/ 242 w 5347849"/>
              <a:gd name="connsiteY1" fmla="*/ 2343051 h 234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47849" h="2343051">
                <a:moveTo>
                  <a:pt x="5347849" y="1061257"/>
                </a:moveTo>
                <a:cubicBezTo>
                  <a:pt x="3241464" y="-329393"/>
                  <a:pt x="-32416" y="-764820"/>
                  <a:pt x="242" y="2343051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23C2A4-85BF-34C4-747E-75B435658038}"/>
              </a:ext>
            </a:extLst>
          </p:cNvPr>
          <p:cNvSpPr/>
          <p:nvPr/>
        </p:nvSpPr>
        <p:spPr>
          <a:xfrm>
            <a:off x="1240971" y="4728600"/>
            <a:ext cx="391886" cy="4412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94F1519-AE7B-A1DA-A890-46EA715C14B5}"/>
              </a:ext>
            </a:extLst>
          </p:cNvPr>
          <p:cNvSpPr/>
          <p:nvPr/>
        </p:nvSpPr>
        <p:spPr>
          <a:xfrm>
            <a:off x="4276438" y="3034394"/>
            <a:ext cx="5534314" cy="1475068"/>
          </a:xfrm>
          <a:custGeom>
            <a:avLst/>
            <a:gdLst>
              <a:gd name="connsiteX0" fmla="*/ 6097159 w 6097159"/>
              <a:gd name="connsiteY0" fmla="*/ 563416 h 563416"/>
              <a:gd name="connsiteX1" fmla="*/ 504624 w 6097159"/>
              <a:gd name="connsiteY1" fmla="*/ 81 h 563416"/>
              <a:gd name="connsiteX2" fmla="*/ 610759 w 6097159"/>
              <a:gd name="connsiteY2" fmla="*/ 530759 h 563416"/>
              <a:gd name="connsiteX0" fmla="*/ 5486400 w 5486400"/>
              <a:gd name="connsiteY0" fmla="*/ 32657 h 32657"/>
              <a:gd name="connsiteX1" fmla="*/ 0 w 5486400"/>
              <a:gd name="connsiteY1" fmla="*/ 0 h 32657"/>
              <a:gd name="connsiteX0" fmla="*/ 5486400 w 5486400"/>
              <a:gd name="connsiteY0" fmla="*/ 442778 h 442778"/>
              <a:gd name="connsiteX1" fmla="*/ 0 w 5486400"/>
              <a:gd name="connsiteY1" fmla="*/ 410121 h 442778"/>
              <a:gd name="connsiteX0" fmla="*/ 5486400 w 5486400"/>
              <a:gd name="connsiteY0" fmla="*/ 598904 h 598904"/>
              <a:gd name="connsiteX1" fmla="*/ 0 w 5486400"/>
              <a:gd name="connsiteY1" fmla="*/ 566247 h 598904"/>
              <a:gd name="connsiteX0" fmla="*/ 5429250 w 5429250"/>
              <a:gd name="connsiteY0" fmla="*/ 603785 h 603785"/>
              <a:gd name="connsiteX1" fmla="*/ 0 w 5429250"/>
              <a:gd name="connsiteY1" fmla="*/ 562964 h 603785"/>
              <a:gd name="connsiteX0" fmla="*/ 5429250 w 5429250"/>
              <a:gd name="connsiteY0" fmla="*/ 911766 h 911766"/>
              <a:gd name="connsiteX1" fmla="*/ 0 w 5429250"/>
              <a:gd name="connsiteY1" fmla="*/ 870945 h 911766"/>
              <a:gd name="connsiteX0" fmla="*/ 5412921 w 5412921"/>
              <a:gd name="connsiteY0" fmla="*/ 801746 h 932375"/>
              <a:gd name="connsiteX1" fmla="*/ 0 w 5412921"/>
              <a:gd name="connsiteY1" fmla="*/ 932375 h 932375"/>
              <a:gd name="connsiteX0" fmla="*/ 8229599 w 8229599"/>
              <a:gd name="connsiteY0" fmla="*/ 718267 h 987689"/>
              <a:gd name="connsiteX1" fmla="*/ 0 w 8229599"/>
              <a:gd name="connsiteY1" fmla="*/ 987689 h 987689"/>
              <a:gd name="connsiteX0" fmla="*/ 8229599 w 8229599"/>
              <a:gd name="connsiteY0" fmla="*/ 318969 h 607485"/>
              <a:gd name="connsiteX1" fmla="*/ 0 w 8229599"/>
              <a:gd name="connsiteY1" fmla="*/ 588391 h 607485"/>
              <a:gd name="connsiteX0" fmla="*/ 5519056 w 5519056"/>
              <a:gd name="connsiteY0" fmla="*/ 18095 h 663074"/>
              <a:gd name="connsiteX1" fmla="*/ 0 w 5519056"/>
              <a:gd name="connsiteY1" fmla="*/ 663074 h 663074"/>
              <a:gd name="connsiteX0" fmla="*/ 5524866 w 5524866"/>
              <a:gd name="connsiteY0" fmla="*/ 0 h 1514766"/>
              <a:gd name="connsiteX1" fmla="*/ 5810 w 5524866"/>
              <a:gd name="connsiteY1" fmla="*/ 644979 h 1514766"/>
              <a:gd name="connsiteX0" fmla="*/ 5418839 w 5418839"/>
              <a:gd name="connsiteY0" fmla="*/ 400050 h 1278098"/>
              <a:gd name="connsiteX1" fmla="*/ 5919 w 5418839"/>
              <a:gd name="connsiteY1" fmla="*/ 0 h 1278098"/>
              <a:gd name="connsiteX0" fmla="*/ 5414687 w 5414687"/>
              <a:gd name="connsiteY0" fmla="*/ 400050 h 1475068"/>
              <a:gd name="connsiteX1" fmla="*/ 1767 w 5414687"/>
              <a:gd name="connsiteY1" fmla="*/ 0 h 147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14687" h="1475068">
                <a:moveTo>
                  <a:pt x="5414687" y="400050"/>
                </a:moveTo>
                <a:cubicBezTo>
                  <a:pt x="5357537" y="1491342"/>
                  <a:pt x="-112533" y="2296886"/>
                  <a:pt x="1767" y="0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497DB3D-6C50-14BB-FC1B-3951A95E0CD5}"/>
              </a:ext>
            </a:extLst>
          </p:cNvPr>
          <p:cNvSpPr/>
          <p:nvPr/>
        </p:nvSpPr>
        <p:spPr>
          <a:xfrm>
            <a:off x="4088224" y="2589088"/>
            <a:ext cx="391886" cy="4412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66D776-D12B-3877-F83C-B7A4F7D7CB8D}"/>
              </a:ext>
            </a:extLst>
          </p:cNvPr>
          <p:cNvGrpSpPr/>
          <p:nvPr/>
        </p:nvGrpSpPr>
        <p:grpSpPr>
          <a:xfrm>
            <a:off x="1632857" y="2809698"/>
            <a:ext cx="2455367" cy="2139512"/>
            <a:chOff x="1632857" y="2809698"/>
            <a:chExt cx="2455367" cy="2139512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BE4D86F-9C83-00E6-5698-107BF19B0F4E}"/>
                </a:ext>
              </a:extLst>
            </p:cNvPr>
            <p:cNvCxnSpPr>
              <a:cxnSpLocks/>
              <a:stCxn id="17" idx="6"/>
            </p:cNvCxnSpPr>
            <p:nvPr/>
          </p:nvCxnSpPr>
          <p:spPr>
            <a:xfrm>
              <a:off x="1632857" y="4949210"/>
              <a:ext cx="5817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7E509CE-D5B6-BCAB-320A-C3C3481A0736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>
              <a:off x="3532134" y="2809698"/>
              <a:ext cx="55609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C8B4CC0-15F6-0358-5642-4B46B39ECCA4}"/>
                    </a:ext>
                  </a:extLst>
                </p:cNvPr>
                <p:cNvSpPr txBox="1"/>
                <p:nvPr/>
              </p:nvSpPr>
              <p:spPr>
                <a:xfrm>
                  <a:off x="3532134" y="2817268"/>
                  <a:ext cx="416375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C8B4CC0-15F6-0358-5642-4B46B39ECC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2134" y="2817268"/>
                  <a:ext cx="416375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27536" b="-136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E687B83-8A40-8DF3-DDE0-157F7D23C4F0}"/>
                    </a:ext>
                  </a:extLst>
                </p:cNvPr>
                <p:cNvSpPr txBox="1"/>
                <p:nvPr/>
              </p:nvSpPr>
              <p:spPr>
                <a:xfrm>
                  <a:off x="1738316" y="4528545"/>
                  <a:ext cx="416375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E687B83-8A40-8DF3-DDE0-157F7D23C4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8316" y="4528545"/>
                  <a:ext cx="416375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29412" b="-1212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2853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57419-50C2-41D0-7F93-AFC9CD0C6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5143-92B6-89F9-3409-722E92024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Synchrotron Motion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F4246-C95F-4596-7FE5-34621B38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11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F4B378-916C-62B0-A7F3-97FF0181CEEF}"/>
              </a:ext>
            </a:extLst>
          </p:cNvPr>
          <p:cNvGrpSpPr/>
          <p:nvPr/>
        </p:nvGrpSpPr>
        <p:grpSpPr>
          <a:xfrm>
            <a:off x="33907" y="774545"/>
            <a:ext cx="6626679" cy="5454806"/>
            <a:chOff x="598714" y="1321552"/>
            <a:chExt cx="4691739" cy="440977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4341715-473E-A6D1-5756-2B10B76A9D0E}"/>
                </a:ext>
              </a:extLst>
            </p:cNvPr>
            <p:cNvCxnSpPr>
              <a:cxnSpLocks/>
            </p:cNvCxnSpPr>
            <p:nvPr/>
          </p:nvCxnSpPr>
          <p:spPr>
            <a:xfrm>
              <a:off x="2736396" y="1877786"/>
              <a:ext cx="0" cy="38535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704C3E3-E141-8D3D-1072-9B964BBEA4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8714" y="3804557"/>
              <a:ext cx="42753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8F3CF1B-DF72-CA4A-469C-44611E1BCD5C}"/>
                    </a:ext>
                  </a:extLst>
                </p:cNvPr>
                <p:cNvSpPr txBox="1"/>
                <p:nvPr/>
              </p:nvSpPr>
              <p:spPr>
                <a:xfrm>
                  <a:off x="4874078" y="3542947"/>
                  <a:ext cx="41637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8F3CF1B-DF72-CA4A-469C-44611E1BCD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4078" y="3542947"/>
                  <a:ext cx="416375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48E0DD6-EE50-5728-2A28-DEAB7C0777C8}"/>
                    </a:ext>
                  </a:extLst>
                </p:cNvPr>
                <p:cNvSpPr txBox="1"/>
                <p:nvPr/>
              </p:nvSpPr>
              <p:spPr>
                <a:xfrm>
                  <a:off x="2528208" y="1321552"/>
                  <a:ext cx="41637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48E0DD6-EE50-5728-2A28-DEAB7C0777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8208" y="1321552"/>
                  <a:ext cx="416375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408342FE-89D5-FF10-3B38-E220F7EB41FC}"/>
              </a:ext>
            </a:extLst>
          </p:cNvPr>
          <p:cNvSpPr/>
          <p:nvPr/>
        </p:nvSpPr>
        <p:spPr>
          <a:xfrm>
            <a:off x="1877543" y="2939739"/>
            <a:ext cx="2351313" cy="1812468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2EED09-CAA0-821B-DA53-AF23F54ECFD5}"/>
              </a:ext>
            </a:extLst>
          </p:cNvPr>
          <p:cNvSpPr/>
          <p:nvPr/>
        </p:nvSpPr>
        <p:spPr>
          <a:xfrm>
            <a:off x="1336719" y="2522855"/>
            <a:ext cx="3432960" cy="2646236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2FE9E2-E64D-823D-23B6-58279FBB9925}"/>
              </a:ext>
            </a:extLst>
          </p:cNvPr>
          <p:cNvSpPr/>
          <p:nvPr/>
        </p:nvSpPr>
        <p:spPr>
          <a:xfrm>
            <a:off x="924308" y="2204955"/>
            <a:ext cx="4257782" cy="3282036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A6BF80-76A0-B5CD-F86B-D00D414363AD}"/>
              </a:ext>
            </a:extLst>
          </p:cNvPr>
          <p:cNvSpPr txBox="1"/>
          <p:nvPr/>
        </p:nvSpPr>
        <p:spPr>
          <a:xfrm>
            <a:off x="5819333" y="1046508"/>
            <a:ext cx="6187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Given enough time, particles will oscillate from the head to the tail and back again</a:t>
            </a:r>
            <a:endParaRPr lang="en-GB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69E3F9-A798-4018-CAB0-28AE9531EEAA}"/>
                  </a:ext>
                </a:extLst>
              </p:cNvPr>
              <p:cNvSpPr txBox="1"/>
              <p:nvPr/>
            </p:nvSpPr>
            <p:spPr>
              <a:xfrm>
                <a:off x="6653573" y="2125194"/>
                <a:ext cx="5089983" cy="882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sz="28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𝒆𝑽</m:t>
                      </m:r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69E3F9-A798-4018-CAB0-28AE9531E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573" y="2125194"/>
                <a:ext cx="5089983" cy="8820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8710500-5E2E-6D92-3C4C-8A3B9EB915AE}"/>
              </a:ext>
            </a:extLst>
          </p:cNvPr>
          <p:cNvSpPr/>
          <p:nvPr/>
        </p:nvSpPr>
        <p:spPr>
          <a:xfrm>
            <a:off x="4687919" y="2181060"/>
            <a:ext cx="2085727" cy="581241"/>
          </a:xfrm>
          <a:custGeom>
            <a:avLst/>
            <a:gdLst>
              <a:gd name="connsiteX0" fmla="*/ 1668780 w 1668780"/>
              <a:gd name="connsiteY0" fmla="*/ 1280160 h 1280160"/>
              <a:gd name="connsiteX1" fmla="*/ 0 w 1668780"/>
              <a:gd name="connsiteY1" fmla="*/ 0 h 1280160"/>
              <a:gd name="connsiteX0" fmla="*/ 1668780 w 1668780"/>
              <a:gd name="connsiteY0" fmla="*/ 1341125 h 1341125"/>
              <a:gd name="connsiteX1" fmla="*/ 0 w 1668780"/>
              <a:gd name="connsiteY1" fmla="*/ 60965 h 1341125"/>
              <a:gd name="connsiteX0" fmla="*/ 2118360 w 2118360"/>
              <a:gd name="connsiteY0" fmla="*/ 848709 h 848709"/>
              <a:gd name="connsiteX1" fmla="*/ 0 w 2118360"/>
              <a:gd name="connsiteY1" fmla="*/ 94329 h 848709"/>
              <a:gd name="connsiteX0" fmla="*/ 2118360 w 2118360"/>
              <a:gd name="connsiteY0" fmla="*/ 1043714 h 1043714"/>
              <a:gd name="connsiteX1" fmla="*/ 0 w 2118360"/>
              <a:gd name="connsiteY1" fmla="*/ 289334 h 1043714"/>
              <a:gd name="connsiteX0" fmla="*/ 2118360 w 2118360"/>
              <a:gd name="connsiteY0" fmla="*/ 994517 h 994517"/>
              <a:gd name="connsiteX1" fmla="*/ 0 w 2118360"/>
              <a:gd name="connsiteY1" fmla="*/ 240137 h 994517"/>
              <a:gd name="connsiteX0" fmla="*/ 1996409 w 1996409"/>
              <a:gd name="connsiteY0" fmla="*/ 566054 h 566054"/>
              <a:gd name="connsiteX1" fmla="*/ 0 w 1996409"/>
              <a:gd name="connsiteY1" fmla="*/ 314021 h 566054"/>
              <a:gd name="connsiteX0" fmla="*/ 1996409 w 1996409"/>
              <a:gd name="connsiteY0" fmla="*/ 1473597 h 1473597"/>
              <a:gd name="connsiteX1" fmla="*/ 0 w 1996409"/>
              <a:gd name="connsiteY1" fmla="*/ 1221564 h 1473597"/>
              <a:gd name="connsiteX0" fmla="*/ 2118361 w 2118361"/>
              <a:gd name="connsiteY0" fmla="*/ 912611 h 1436930"/>
              <a:gd name="connsiteX1" fmla="*/ 0 w 2118361"/>
              <a:gd name="connsiteY1" fmla="*/ 1436930 h 143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8361" h="1436930">
                <a:moveTo>
                  <a:pt x="2118361" y="912611"/>
                </a:moveTo>
                <a:cubicBezTo>
                  <a:pt x="1249681" y="889751"/>
                  <a:pt x="1341214" y="-1441081"/>
                  <a:pt x="0" y="143693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E4F691-E600-5F30-1202-89E97ED90648}"/>
              </a:ext>
            </a:extLst>
          </p:cNvPr>
          <p:cNvGrpSpPr/>
          <p:nvPr/>
        </p:nvGrpSpPr>
        <p:grpSpPr>
          <a:xfrm>
            <a:off x="6754366" y="2818168"/>
            <a:ext cx="2294026" cy="1628278"/>
            <a:chOff x="6754366" y="2818168"/>
            <a:chExt cx="2294026" cy="1628278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47B3AE0-2CC0-8908-7D91-CBE2A5A1E35F}"/>
                </a:ext>
              </a:extLst>
            </p:cNvPr>
            <p:cNvSpPr/>
            <p:nvPr/>
          </p:nvSpPr>
          <p:spPr>
            <a:xfrm>
              <a:off x="7823715" y="2818168"/>
              <a:ext cx="797991" cy="961754"/>
            </a:xfrm>
            <a:custGeom>
              <a:avLst/>
              <a:gdLst>
                <a:gd name="connsiteX0" fmla="*/ 1668780 w 1668780"/>
                <a:gd name="connsiteY0" fmla="*/ 1280160 h 1280160"/>
                <a:gd name="connsiteX1" fmla="*/ 0 w 1668780"/>
                <a:gd name="connsiteY1" fmla="*/ 0 h 1280160"/>
                <a:gd name="connsiteX0" fmla="*/ 1668780 w 1668780"/>
                <a:gd name="connsiteY0" fmla="*/ 1341125 h 1341125"/>
                <a:gd name="connsiteX1" fmla="*/ 0 w 1668780"/>
                <a:gd name="connsiteY1" fmla="*/ 60965 h 1341125"/>
                <a:gd name="connsiteX0" fmla="*/ 2118360 w 2118360"/>
                <a:gd name="connsiteY0" fmla="*/ 848709 h 848709"/>
                <a:gd name="connsiteX1" fmla="*/ 0 w 2118360"/>
                <a:gd name="connsiteY1" fmla="*/ 94329 h 848709"/>
                <a:gd name="connsiteX0" fmla="*/ 2118360 w 2118360"/>
                <a:gd name="connsiteY0" fmla="*/ 1043714 h 1043714"/>
                <a:gd name="connsiteX1" fmla="*/ 0 w 2118360"/>
                <a:gd name="connsiteY1" fmla="*/ 289334 h 1043714"/>
                <a:gd name="connsiteX0" fmla="*/ 2118360 w 2118360"/>
                <a:gd name="connsiteY0" fmla="*/ 994517 h 994517"/>
                <a:gd name="connsiteX1" fmla="*/ 0 w 2118360"/>
                <a:gd name="connsiteY1" fmla="*/ 240137 h 994517"/>
                <a:gd name="connsiteX0" fmla="*/ 1996409 w 1996409"/>
                <a:gd name="connsiteY0" fmla="*/ 566054 h 566054"/>
                <a:gd name="connsiteX1" fmla="*/ 0 w 1996409"/>
                <a:gd name="connsiteY1" fmla="*/ 314021 h 566054"/>
                <a:gd name="connsiteX0" fmla="*/ 1996409 w 1996409"/>
                <a:gd name="connsiteY0" fmla="*/ 1473597 h 1473597"/>
                <a:gd name="connsiteX1" fmla="*/ 0 w 1996409"/>
                <a:gd name="connsiteY1" fmla="*/ 1221564 h 1473597"/>
                <a:gd name="connsiteX0" fmla="*/ 955131 w 955131"/>
                <a:gd name="connsiteY0" fmla="*/ 2625569 h 2625569"/>
                <a:gd name="connsiteX1" fmla="*/ 0 w 955131"/>
                <a:gd name="connsiteY1" fmla="*/ 957832 h 2625569"/>
                <a:gd name="connsiteX0" fmla="*/ 1067372 w 1067372"/>
                <a:gd name="connsiteY0" fmla="*/ 1667737 h 1667737"/>
                <a:gd name="connsiteX1" fmla="*/ 112241 w 1067372"/>
                <a:gd name="connsiteY1" fmla="*/ 0 h 1667737"/>
                <a:gd name="connsiteX0" fmla="*/ 459566 w 489427"/>
                <a:gd name="connsiteY0" fmla="*/ 3083438 h 3083438"/>
                <a:gd name="connsiteX1" fmla="*/ 489427 w 489427"/>
                <a:gd name="connsiteY1" fmla="*/ 0 h 3083438"/>
                <a:gd name="connsiteX0" fmla="*/ 192525 w 1985993"/>
                <a:gd name="connsiteY0" fmla="*/ 3106273 h 3106273"/>
                <a:gd name="connsiteX1" fmla="*/ 1985993 w 1985993"/>
                <a:gd name="connsiteY1" fmla="*/ 0 h 3106273"/>
                <a:gd name="connsiteX0" fmla="*/ 0 w 1793468"/>
                <a:gd name="connsiteY0" fmla="*/ 3106273 h 3106273"/>
                <a:gd name="connsiteX1" fmla="*/ 1793468 w 1793468"/>
                <a:gd name="connsiteY1" fmla="*/ 0 h 3106273"/>
                <a:gd name="connsiteX0" fmla="*/ 0 w 1793468"/>
                <a:gd name="connsiteY0" fmla="*/ 3106273 h 3106273"/>
                <a:gd name="connsiteX1" fmla="*/ 1793468 w 1793468"/>
                <a:gd name="connsiteY1" fmla="*/ 0 h 3106273"/>
                <a:gd name="connsiteX0" fmla="*/ 0 w 1793468"/>
                <a:gd name="connsiteY0" fmla="*/ 3106273 h 3106273"/>
                <a:gd name="connsiteX1" fmla="*/ 1793468 w 1793468"/>
                <a:gd name="connsiteY1" fmla="*/ 0 h 3106273"/>
                <a:gd name="connsiteX0" fmla="*/ 0 w 1793468"/>
                <a:gd name="connsiteY0" fmla="*/ 3106273 h 3106273"/>
                <a:gd name="connsiteX1" fmla="*/ 1793468 w 1793468"/>
                <a:gd name="connsiteY1" fmla="*/ 0 h 3106273"/>
                <a:gd name="connsiteX0" fmla="*/ 0 w 1924800"/>
                <a:gd name="connsiteY0" fmla="*/ 3456268 h 3456268"/>
                <a:gd name="connsiteX1" fmla="*/ 1924800 w 1924800"/>
                <a:gd name="connsiteY1" fmla="*/ 0 h 3456268"/>
                <a:gd name="connsiteX0" fmla="*/ 0 w 1924800"/>
                <a:gd name="connsiteY0" fmla="*/ 3456268 h 3456268"/>
                <a:gd name="connsiteX1" fmla="*/ 1924800 w 1924800"/>
                <a:gd name="connsiteY1" fmla="*/ 0 h 3456268"/>
                <a:gd name="connsiteX0" fmla="*/ 0 w 1925624"/>
                <a:gd name="connsiteY0" fmla="*/ 3456268 h 3456268"/>
                <a:gd name="connsiteX1" fmla="*/ 1924800 w 1925624"/>
                <a:gd name="connsiteY1" fmla="*/ 0 h 3456268"/>
                <a:gd name="connsiteX0" fmla="*/ 0 w 810363"/>
                <a:gd name="connsiteY0" fmla="*/ 5206231 h 5206231"/>
                <a:gd name="connsiteX1" fmla="*/ 808474 w 810363"/>
                <a:gd name="connsiteY1" fmla="*/ 0 h 5206231"/>
                <a:gd name="connsiteX0" fmla="*/ 192 w 810477"/>
                <a:gd name="connsiteY0" fmla="*/ 5206231 h 5206231"/>
                <a:gd name="connsiteX1" fmla="*/ 808666 w 810477"/>
                <a:gd name="connsiteY1" fmla="*/ 0 h 520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0477" h="5206231">
                  <a:moveTo>
                    <a:pt x="192" y="5206231"/>
                  </a:moveTo>
                  <a:cubicBezTo>
                    <a:pt x="-14828" y="877193"/>
                    <a:pt x="855320" y="4932011"/>
                    <a:pt x="80866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3497C2-EBB7-5D78-556A-1C175A5203B1}"/>
                </a:ext>
              </a:extLst>
            </p:cNvPr>
            <p:cNvSpPr txBox="1"/>
            <p:nvPr/>
          </p:nvSpPr>
          <p:spPr>
            <a:xfrm>
              <a:off x="6754366" y="3615449"/>
              <a:ext cx="22940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Change of phase</a:t>
              </a:r>
            </a:p>
            <a:p>
              <a:pPr algn="ctr"/>
              <a:r>
                <a:rPr lang="en-US" sz="2400" dirty="0"/>
                <a:t>(not RF)</a:t>
              </a:r>
              <a:endParaRPr lang="en-GB" sz="2400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791FFE8-A175-7771-8ADF-BC6757CAA00A}"/>
              </a:ext>
            </a:extLst>
          </p:cNvPr>
          <p:cNvSpPr txBox="1"/>
          <p:nvPr/>
        </p:nvSpPr>
        <p:spPr>
          <a:xfrm>
            <a:off x="9642416" y="3615449"/>
            <a:ext cx="2425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Change of energy</a:t>
            </a:r>
          </a:p>
          <a:p>
            <a:pPr algn="ctr"/>
            <a:r>
              <a:rPr lang="en-US" sz="2400" dirty="0"/>
              <a:t>(RF)</a:t>
            </a:r>
            <a:endParaRPr lang="en-GB" sz="24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553F106-B4A8-3BA9-0144-2D0575E7C3DB}"/>
              </a:ext>
            </a:extLst>
          </p:cNvPr>
          <p:cNvSpPr/>
          <p:nvPr/>
        </p:nvSpPr>
        <p:spPr>
          <a:xfrm>
            <a:off x="10620667" y="2871070"/>
            <a:ext cx="436381" cy="830997"/>
          </a:xfrm>
          <a:custGeom>
            <a:avLst/>
            <a:gdLst>
              <a:gd name="connsiteX0" fmla="*/ 1668780 w 1668780"/>
              <a:gd name="connsiteY0" fmla="*/ 1280160 h 1280160"/>
              <a:gd name="connsiteX1" fmla="*/ 0 w 1668780"/>
              <a:gd name="connsiteY1" fmla="*/ 0 h 1280160"/>
              <a:gd name="connsiteX0" fmla="*/ 1668780 w 1668780"/>
              <a:gd name="connsiteY0" fmla="*/ 1341125 h 1341125"/>
              <a:gd name="connsiteX1" fmla="*/ 0 w 1668780"/>
              <a:gd name="connsiteY1" fmla="*/ 60965 h 1341125"/>
              <a:gd name="connsiteX0" fmla="*/ 2118360 w 2118360"/>
              <a:gd name="connsiteY0" fmla="*/ 848709 h 848709"/>
              <a:gd name="connsiteX1" fmla="*/ 0 w 2118360"/>
              <a:gd name="connsiteY1" fmla="*/ 94329 h 848709"/>
              <a:gd name="connsiteX0" fmla="*/ 2118360 w 2118360"/>
              <a:gd name="connsiteY0" fmla="*/ 1043714 h 1043714"/>
              <a:gd name="connsiteX1" fmla="*/ 0 w 2118360"/>
              <a:gd name="connsiteY1" fmla="*/ 289334 h 1043714"/>
              <a:gd name="connsiteX0" fmla="*/ 2118360 w 2118360"/>
              <a:gd name="connsiteY0" fmla="*/ 994517 h 994517"/>
              <a:gd name="connsiteX1" fmla="*/ 0 w 2118360"/>
              <a:gd name="connsiteY1" fmla="*/ 240137 h 994517"/>
              <a:gd name="connsiteX0" fmla="*/ 1996409 w 1996409"/>
              <a:gd name="connsiteY0" fmla="*/ 566054 h 566054"/>
              <a:gd name="connsiteX1" fmla="*/ 0 w 1996409"/>
              <a:gd name="connsiteY1" fmla="*/ 314021 h 566054"/>
              <a:gd name="connsiteX0" fmla="*/ 1996409 w 1996409"/>
              <a:gd name="connsiteY0" fmla="*/ 1473597 h 1473597"/>
              <a:gd name="connsiteX1" fmla="*/ 0 w 1996409"/>
              <a:gd name="connsiteY1" fmla="*/ 1221564 h 1473597"/>
              <a:gd name="connsiteX0" fmla="*/ 955131 w 955131"/>
              <a:gd name="connsiteY0" fmla="*/ 2625569 h 2625569"/>
              <a:gd name="connsiteX1" fmla="*/ 0 w 955131"/>
              <a:gd name="connsiteY1" fmla="*/ 957832 h 2625569"/>
              <a:gd name="connsiteX0" fmla="*/ 1067372 w 1067372"/>
              <a:gd name="connsiteY0" fmla="*/ 1667737 h 1667737"/>
              <a:gd name="connsiteX1" fmla="*/ 112241 w 1067372"/>
              <a:gd name="connsiteY1" fmla="*/ 0 h 1667737"/>
              <a:gd name="connsiteX0" fmla="*/ 459566 w 489427"/>
              <a:gd name="connsiteY0" fmla="*/ 3083438 h 3083438"/>
              <a:gd name="connsiteX1" fmla="*/ 489427 w 489427"/>
              <a:gd name="connsiteY1" fmla="*/ 0 h 3083438"/>
              <a:gd name="connsiteX0" fmla="*/ 192525 w 1985993"/>
              <a:gd name="connsiteY0" fmla="*/ 3106273 h 3106273"/>
              <a:gd name="connsiteX1" fmla="*/ 1985993 w 1985993"/>
              <a:gd name="connsiteY1" fmla="*/ 0 h 3106273"/>
              <a:gd name="connsiteX0" fmla="*/ 0 w 1793468"/>
              <a:gd name="connsiteY0" fmla="*/ 3106273 h 3106273"/>
              <a:gd name="connsiteX1" fmla="*/ 1793468 w 1793468"/>
              <a:gd name="connsiteY1" fmla="*/ 0 h 3106273"/>
              <a:gd name="connsiteX0" fmla="*/ 0 w 1793468"/>
              <a:gd name="connsiteY0" fmla="*/ 3106273 h 3106273"/>
              <a:gd name="connsiteX1" fmla="*/ 1793468 w 1793468"/>
              <a:gd name="connsiteY1" fmla="*/ 0 h 3106273"/>
              <a:gd name="connsiteX0" fmla="*/ 0 w 1793468"/>
              <a:gd name="connsiteY0" fmla="*/ 3106273 h 3106273"/>
              <a:gd name="connsiteX1" fmla="*/ 1793468 w 1793468"/>
              <a:gd name="connsiteY1" fmla="*/ 0 h 3106273"/>
              <a:gd name="connsiteX0" fmla="*/ 0 w 1793468"/>
              <a:gd name="connsiteY0" fmla="*/ 3106273 h 3106273"/>
              <a:gd name="connsiteX1" fmla="*/ 1793468 w 1793468"/>
              <a:gd name="connsiteY1" fmla="*/ 0 h 3106273"/>
              <a:gd name="connsiteX0" fmla="*/ 0 w 1924800"/>
              <a:gd name="connsiteY0" fmla="*/ 3456268 h 3456268"/>
              <a:gd name="connsiteX1" fmla="*/ 1924800 w 1924800"/>
              <a:gd name="connsiteY1" fmla="*/ 0 h 3456268"/>
              <a:gd name="connsiteX0" fmla="*/ 0 w 1924800"/>
              <a:gd name="connsiteY0" fmla="*/ 3456268 h 3456268"/>
              <a:gd name="connsiteX1" fmla="*/ 1924800 w 1924800"/>
              <a:gd name="connsiteY1" fmla="*/ 0 h 3456268"/>
              <a:gd name="connsiteX0" fmla="*/ 0 w 1925624"/>
              <a:gd name="connsiteY0" fmla="*/ 3456268 h 3456268"/>
              <a:gd name="connsiteX1" fmla="*/ 1924800 w 1925624"/>
              <a:gd name="connsiteY1" fmla="*/ 0 h 3456268"/>
              <a:gd name="connsiteX0" fmla="*/ 0 w 4214118"/>
              <a:gd name="connsiteY0" fmla="*/ 4256251 h 4256251"/>
              <a:gd name="connsiteX1" fmla="*/ 4213736 w 4214118"/>
              <a:gd name="connsiteY1" fmla="*/ 0 h 4256251"/>
              <a:gd name="connsiteX0" fmla="*/ 0 w 754211"/>
              <a:gd name="connsiteY0" fmla="*/ 3306277 h 3306277"/>
              <a:gd name="connsiteX1" fmla="*/ 752190 w 754211"/>
              <a:gd name="connsiteY1" fmla="*/ 0 h 33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4211" h="3306277">
                <a:moveTo>
                  <a:pt x="0" y="3306277"/>
                </a:moveTo>
                <a:cubicBezTo>
                  <a:pt x="22504" y="977192"/>
                  <a:pt x="798844" y="4932011"/>
                  <a:pt x="75219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8077A9-18C0-3414-D7BA-1D5AD133D4E5}"/>
              </a:ext>
            </a:extLst>
          </p:cNvPr>
          <p:cNvSpPr txBox="1"/>
          <p:nvPr/>
        </p:nvSpPr>
        <p:spPr>
          <a:xfrm>
            <a:off x="4994625" y="4703591"/>
            <a:ext cx="65974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the motion is slow enough, discrete steps in energy and phase can be approximated by a continuous function</a:t>
            </a:r>
          </a:p>
          <a:p>
            <a:r>
              <a:rPr lang="en-US" sz="2800" dirty="0"/>
              <a:t>If not, things can get a little spicy</a:t>
            </a:r>
            <a:endParaRPr lang="en-GB" sz="2800" dirty="0"/>
          </a:p>
        </p:txBody>
      </p:sp>
      <p:pic>
        <p:nvPicPr>
          <p:cNvPr id="37" name="Picture 36" descr="A cartoon chili with a face and flames coming out of it&#10;&#10;AI-generated content may be incorrect.">
            <a:extLst>
              <a:ext uri="{FF2B5EF4-FFF2-40B4-BE49-F238E27FC236}">
                <a16:creationId xmlns:a16="http://schemas.microsoft.com/office/drawing/2014/main" id="{7C3CF0F5-A1C4-6694-FF4A-583221A66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471" y="5611532"/>
            <a:ext cx="1271230" cy="127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20" grpId="0"/>
      <p:bldP spid="23" grpId="0" animBg="1"/>
      <p:bldP spid="32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F9A46-B99D-47D1-A05F-95C00F7C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51A07-598C-93E7-5D2D-38DAD37D50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RF Is used to change the beam energy</a:t>
            </a:r>
          </a:p>
          <a:p>
            <a:r>
              <a:rPr lang="en-US" sz="2800" dirty="0"/>
              <a:t>particles at different positions in the bunch will gain/lose different amounts of energy</a:t>
            </a:r>
          </a:p>
          <a:p>
            <a:r>
              <a:rPr lang="en-US" sz="2800" dirty="0"/>
              <a:t>High and low energy particles drift within the bunch</a:t>
            </a:r>
          </a:p>
          <a:p>
            <a:r>
              <a:rPr lang="en-GB" sz="2800" dirty="0"/>
              <a:t>Motion is discretised, small steps are needed to preserve stable motion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C7D3A-BD42-AEC3-D081-3B0A68DC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12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9AF8E-FFC9-FB1E-09C0-F0A5B930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Cavities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9DD6A-A843-203F-E407-B0ABC22DB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1AC93-14F5-B31B-703D-582A10810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147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DEA65-2B13-DA6B-BA36-C30F8A017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Pendulum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B2590C-D7F9-BB9C-A1B3-D92C316D5B50}"/>
              </a:ext>
            </a:extLst>
          </p:cNvPr>
          <p:cNvSpPr txBox="1"/>
          <p:nvPr/>
        </p:nvSpPr>
        <p:spPr>
          <a:xfrm>
            <a:off x="263370" y="4287955"/>
            <a:ext cx="116652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Cavities are effectively a harmonic oscillator; energy is added by RF power amplifiers and is lost to the cavity walls and extracted by the beam </a:t>
            </a:r>
          </a:p>
          <a:p>
            <a:endParaRPr lang="en-GB" sz="2800" dirty="0"/>
          </a:p>
          <a:p>
            <a:r>
              <a:rPr lang="en-GB" sz="2800" dirty="0"/>
              <a:t>The electric field is (typically) parallel to the beam direction</a:t>
            </a:r>
          </a:p>
          <a:p>
            <a:r>
              <a:rPr lang="en-GB" sz="2800" dirty="0"/>
              <a:t>The magnetic field is (typically) perpendicular to the beam direction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6F2D4BF-55CE-4E1D-6845-2BC55A33C602}"/>
              </a:ext>
            </a:extLst>
          </p:cNvPr>
          <p:cNvCxnSpPr>
            <a:cxnSpLocks/>
          </p:cNvCxnSpPr>
          <p:nvPr/>
        </p:nvCxnSpPr>
        <p:spPr>
          <a:xfrm>
            <a:off x="907470" y="2660073"/>
            <a:ext cx="6390409" cy="0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FBA0F2-C3A5-C51A-19C1-1A48DBEF7B93}"/>
              </a:ext>
            </a:extLst>
          </p:cNvPr>
          <p:cNvGrpSpPr/>
          <p:nvPr/>
        </p:nvGrpSpPr>
        <p:grpSpPr>
          <a:xfrm>
            <a:off x="7959438" y="1401344"/>
            <a:ext cx="3325092" cy="2204299"/>
            <a:chOff x="7155875" y="2908025"/>
            <a:chExt cx="3325092" cy="22042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84C40F6-F7CB-3579-E213-07A61349DFF2}"/>
                </a:ext>
              </a:extLst>
            </p:cNvPr>
            <p:cNvGrpSpPr/>
            <p:nvPr/>
          </p:nvGrpSpPr>
          <p:grpSpPr>
            <a:xfrm>
              <a:off x="7155875" y="2908025"/>
              <a:ext cx="3325092" cy="1735282"/>
              <a:chOff x="7503967" y="2908025"/>
              <a:chExt cx="3325092" cy="173528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221A9D2-AE71-59AE-73AC-C0BF62F3E6CA}"/>
                  </a:ext>
                </a:extLst>
              </p:cNvPr>
              <p:cNvGrpSpPr/>
              <p:nvPr/>
            </p:nvGrpSpPr>
            <p:grpSpPr>
              <a:xfrm flipH="1">
                <a:off x="9156122" y="2908025"/>
                <a:ext cx="1672937" cy="1735282"/>
                <a:chOff x="7335981" y="3001301"/>
                <a:chExt cx="1672937" cy="1735282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41E1FA0B-18A0-4AB5-97CF-812D4BC4662A}"/>
                    </a:ext>
                  </a:extLst>
                </p:cNvPr>
                <p:cNvCxnSpPr>
                  <a:cxnSpLocks/>
                  <a:endCxn id="10" idx="7"/>
                </p:cNvCxnSpPr>
                <p:nvPr/>
              </p:nvCxnSpPr>
              <p:spPr>
                <a:xfrm flipH="1">
                  <a:off x="7779440" y="3001301"/>
                  <a:ext cx="1229478" cy="129182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99DC1695-44B2-3B10-96D5-139829D9DC79}"/>
                    </a:ext>
                  </a:extLst>
                </p:cNvPr>
                <p:cNvSpPr/>
                <p:nvPr/>
              </p:nvSpPr>
              <p:spPr>
                <a:xfrm>
                  <a:off x="7335981" y="4217038"/>
                  <a:ext cx="519545" cy="5195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4A89481-6151-98E8-F8DE-827CA8972516}"/>
                  </a:ext>
                </a:extLst>
              </p:cNvPr>
              <p:cNvGrpSpPr/>
              <p:nvPr/>
            </p:nvGrpSpPr>
            <p:grpSpPr>
              <a:xfrm>
                <a:off x="7503967" y="2908025"/>
                <a:ext cx="1672937" cy="1735282"/>
                <a:chOff x="6847607" y="2850039"/>
                <a:chExt cx="1672937" cy="1735282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B285EA32-F12E-99F8-3C61-145877452DE0}"/>
                    </a:ext>
                  </a:extLst>
                </p:cNvPr>
                <p:cNvCxnSpPr>
                  <a:cxnSpLocks/>
                  <a:endCxn id="18" idx="7"/>
                </p:cNvCxnSpPr>
                <p:nvPr/>
              </p:nvCxnSpPr>
              <p:spPr>
                <a:xfrm flipH="1">
                  <a:off x="7291066" y="2850039"/>
                  <a:ext cx="1229478" cy="129182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18BB480F-0242-A5A6-75AB-F17685D49657}"/>
                    </a:ext>
                  </a:extLst>
                </p:cNvPr>
                <p:cNvSpPr/>
                <p:nvPr/>
              </p:nvSpPr>
              <p:spPr>
                <a:xfrm>
                  <a:off x="6847607" y="4065776"/>
                  <a:ext cx="519545" cy="519545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29BE9772-8662-80D3-207D-13DF42FE63EC}"/>
                </a:ext>
              </a:extLst>
            </p:cNvPr>
            <p:cNvSpPr/>
            <p:nvPr/>
          </p:nvSpPr>
          <p:spPr>
            <a:xfrm>
              <a:off x="7599334" y="3957507"/>
              <a:ext cx="2438174" cy="1154817"/>
            </a:xfrm>
            <a:prstGeom prst="arc">
              <a:avLst>
                <a:gd name="adj1" fmla="val 344439"/>
                <a:gd name="adj2" fmla="val 10427846"/>
              </a:avLst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21A0328-5DE2-7EB0-174E-0BA0C73CF473}"/>
              </a:ext>
            </a:extLst>
          </p:cNvPr>
          <p:cNvGrpSpPr/>
          <p:nvPr/>
        </p:nvGrpSpPr>
        <p:grpSpPr>
          <a:xfrm>
            <a:off x="1839190" y="1132610"/>
            <a:ext cx="4021282" cy="3054927"/>
            <a:chOff x="2074718" y="2483427"/>
            <a:chExt cx="4021282" cy="245225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7D2B91C-37F9-9240-30E1-61C50D66AD7A}"/>
                </a:ext>
              </a:extLst>
            </p:cNvPr>
            <p:cNvSpPr/>
            <p:nvPr/>
          </p:nvSpPr>
          <p:spPr>
            <a:xfrm>
              <a:off x="3238500" y="2483427"/>
              <a:ext cx="1693719" cy="2452255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C506CB2-C4E1-36D2-4A16-72FD960738C4}"/>
                </a:ext>
              </a:extLst>
            </p:cNvPr>
            <p:cNvSpPr/>
            <p:nvPr/>
          </p:nvSpPr>
          <p:spPr>
            <a:xfrm>
              <a:off x="4769427" y="3373590"/>
              <a:ext cx="1326573" cy="6719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D9EA75C-0F73-3F5A-82D0-C8B78F58AF0C}"/>
                </a:ext>
              </a:extLst>
            </p:cNvPr>
            <p:cNvSpPr/>
            <p:nvPr/>
          </p:nvSpPr>
          <p:spPr>
            <a:xfrm>
              <a:off x="2074718" y="3373590"/>
              <a:ext cx="1326573" cy="6719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49A16C-82C4-2CCF-112D-79D7AD0D028A}"/>
              </a:ext>
            </a:extLst>
          </p:cNvPr>
          <p:cNvGrpSpPr/>
          <p:nvPr/>
        </p:nvGrpSpPr>
        <p:grpSpPr>
          <a:xfrm>
            <a:off x="3065316" y="2523258"/>
            <a:ext cx="1512000" cy="273631"/>
            <a:chOff x="2261753" y="3997036"/>
            <a:chExt cx="1512000" cy="273631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687015A-A9BE-1C21-8321-087B4C64A51A}"/>
                </a:ext>
              </a:extLst>
            </p:cNvPr>
            <p:cNvCxnSpPr>
              <a:cxnSpLocks/>
            </p:cNvCxnSpPr>
            <p:nvPr/>
          </p:nvCxnSpPr>
          <p:spPr>
            <a:xfrm>
              <a:off x="2261753" y="4270667"/>
              <a:ext cx="1512000" cy="0"/>
            </a:xfrm>
            <a:prstGeom prst="straightConnector1">
              <a:avLst/>
            </a:prstGeom>
            <a:ln w="1333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4EAD65E-0AE2-B6A9-3E17-B7EAE2CF6D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1753" y="3997036"/>
              <a:ext cx="1512000" cy="0"/>
            </a:xfrm>
            <a:prstGeom prst="straightConnector1">
              <a:avLst/>
            </a:prstGeom>
            <a:ln w="1333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4C714DF-E24A-7129-2E09-CC8B5E01890D}"/>
              </a:ext>
            </a:extLst>
          </p:cNvPr>
          <p:cNvSpPr txBox="1"/>
          <p:nvPr/>
        </p:nvSpPr>
        <p:spPr>
          <a:xfrm>
            <a:off x="5999015" y="2127241"/>
            <a:ext cx="120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Beam</a:t>
            </a:r>
            <a:endParaRPr lang="en-GB" sz="3600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CEEDF7C5-A4FC-C6D5-95A2-BB12D668A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19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A9306-76FE-F18F-685C-73B43B9D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RLC Circuit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75B737-E9D0-425E-957C-E65C7A45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15</a:t>
            </a:fld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DE35B08-6B19-A533-B8E6-C05FA19D5388}"/>
              </a:ext>
            </a:extLst>
          </p:cNvPr>
          <p:cNvCxnSpPr>
            <a:cxnSpLocks/>
          </p:cNvCxnSpPr>
          <p:nvPr/>
        </p:nvCxnSpPr>
        <p:spPr>
          <a:xfrm flipH="1">
            <a:off x="3269152" y="1119181"/>
            <a:ext cx="5817698" cy="20039"/>
          </a:xfrm>
          <a:prstGeom prst="lin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9E0DDE7-36ED-94BC-0673-F0A184B04B86}"/>
              </a:ext>
            </a:extLst>
          </p:cNvPr>
          <p:cNvGrpSpPr/>
          <p:nvPr/>
        </p:nvGrpSpPr>
        <p:grpSpPr>
          <a:xfrm>
            <a:off x="4794370" y="1849401"/>
            <a:ext cx="365639" cy="1832318"/>
            <a:chOff x="2888616" y="2282692"/>
            <a:chExt cx="152400" cy="762000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F3FEB73F-49DF-AB34-DC06-2B63183295D4}"/>
                </a:ext>
              </a:extLst>
            </p:cNvPr>
            <p:cNvSpPr/>
            <p:nvPr/>
          </p:nvSpPr>
          <p:spPr>
            <a:xfrm>
              <a:off x="2888616" y="2282692"/>
              <a:ext cx="152400" cy="152400"/>
            </a:xfrm>
            <a:prstGeom prst="arc">
              <a:avLst>
                <a:gd name="adj1" fmla="val 16200000"/>
                <a:gd name="adj2" fmla="val 538161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0DC5EA84-E659-9938-50B2-26DA6FB4CDDB}"/>
                </a:ext>
              </a:extLst>
            </p:cNvPr>
            <p:cNvSpPr/>
            <p:nvPr/>
          </p:nvSpPr>
          <p:spPr>
            <a:xfrm>
              <a:off x="2888616" y="2435092"/>
              <a:ext cx="152400" cy="152400"/>
            </a:xfrm>
            <a:prstGeom prst="arc">
              <a:avLst>
                <a:gd name="adj1" fmla="val 16200000"/>
                <a:gd name="adj2" fmla="val 538161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7A17ABC4-37ED-2F10-8408-766D24B99ED5}"/>
                </a:ext>
              </a:extLst>
            </p:cNvPr>
            <p:cNvSpPr/>
            <p:nvPr/>
          </p:nvSpPr>
          <p:spPr>
            <a:xfrm>
              <a:off x="2888616" y="2587492"/>
              <a:ext cx="152400" cy="152400"/>
            </a:xfrm>
            <a:prstGeom prst="arc">
              <a:avLst>
                <a:gd name="adj1" fmla="val 16200000"/>
                <a:gd name="adj2" fmla="val 538161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519DEAB9-078D-3126-6BED-19AA91CEE319}"/>
                </a:ext>
              </a:extLst>
            </p:cNvPr>
            <p:cNvSpPr/>
            <p:nvPr/>
          </p:nvSpPr>
          <p:spPr>
            <a:xfrm>
              <a:off x="2888616" y="2739892"/>
              <a:ext cx="152400" cy="152400"/>
            </a:xfrm>
            <a:prstGeom prst="arc">
              <a:avLst>
                <a:gd name="adj1" fmla="val 16200000"/>
                <a:gd name="adj2" fmla="val 538161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6A2CAA34-4E60-B50E-2C02-89A92CB639E1}"/>
                </a:ext>
              </a:extLst>
            </p:cNvPr>
            <p:cNvSpPr/>
            <p:nvPr/>
          </p:nvSpPr>
          <p:spPr>
            <a:xfrm>
              <a:off x="2888616" y="2892292"/>
              <a:ext cx="152400" cy="152400"/>
            </a:xfrm>
            <a:prstGeom prst="arc">
              <a:avLst>
                <a:gd name="adj1" fmla="val 16200000"/>
                <a:gd name="adj2" fmla="val 538161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D00603-6D50-3D95-6EF8-D0205AA05035}"/>
              </a:ext>
            </a:extLst>
          </p:cNvPr>
          <p:cNvCxnSpPr>
            <a:cxnSpLocks/>
          </p:cNvCxnSpPr>
          <p:nvPr/>
        </p:nvCxnSpPr>
        <p:spPr>
          <a:xfrm flipV="1">
            <a:off x="4977191" y="1124431"/>
            <a:ext cx="0" cy="7558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ACC0C1-3424-17F1-334C-0149DAAD0AFD}"/>
              </a:ext>
            </a:extLst>
          </p:cNvPr>
          <p:cNvCxnSpPr>
            <a:cxnSpLocks/>
          </p:cNvCxnSpPr>
          <p:nvPr/>
        </p:nvCxnSpPr>
        <p:spPr>
          <a:xfrm flipV="1">
            <a:off x="4977191" y="3655320"/>
            <a:ext cx="0" cy="7513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26F3BE-D5F2-0F37-0E3D-703F1CDA35C7}"/>
              </a:ext>
            </a:extLst>
          </p:cNvPr>
          <p:cNvCxnSpPr>
            <a:cxnSpLocks/>
          </p:cNvCxnSpPr>
          <p:nvPr/>
        </p:nvCxnSpPr>
        <p:spPr>
          <a:xfrm flipH="1">
            <a:off x="3269152" y="4396193"/>
            <a:ext cx="5810449" cy="104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436205A5-F416-18EE-FADA-8555ABB41B58}"/>
              </a:ext>
            </a:extLst>
          </p:cNvPr>
          <p:cNvSpPr/>
          <p:nvPr/>
        </p:nvSpPr>
        <p:spPr>
          <a:xfrm>
            <a:off x="5981292" y="1064985"/>
            <a:ext cx="150664" cy="1510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BFC82E-27E3-1C86-9C75-08B56662093A}"/>
              </a:ext>
            </a:extLst>
          </p:cNvPr>
          <p:cNvSpPr/>
          <p:nvPr/>
        </p:nvSpPr>
        <p:spPr>
          <a:xfrm>
            <a:off x="5981292" y="4331189"/>
            <a:ext cx="150664" cy="1510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475769-1900-DA5A-DDF0-7369BA2AA051}"/>
              </a:ext>
            </a:extLst>
          </p:cNvPr>
          <p:cNvGrpSpPr/>
          <p:nvPr/>
        </p:nvGrpSpPr>
        <p:grpSpPr>
          <a:xfrm>
            <a:off x="5832305" y="1124431"/>
            <a:ext cx="748864" cy="3303896"/>
            <a:chOff x="3721045" y="1853257"/>
            <a:chExt cx="469137" cy="206511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7387A6C-B110-76E9-D841-82ABD780E313}"/>
                </a:ext>
              </a:extLst>
            </p:cNvPr>
            <p:cNvSpPr/>
            <p:nvPr/>
          </p:nvSpPr>
          <p:spPr>
            <a:xfrm>
              <a:off x="3721045" y="2394163"/>
              <a:ext cx="251289" cy="9697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14384D0-F23D-43F6-34FD-F8BFF68A5C4C}"/>
                </a:ext>
              </a:extLst>
            </p:cNvPr>
            <p:cNvCxnSpPr/>
            <p:nvPr/>
          </p:nvCxnSpPr>
          <p:spPr>
            <a:xfrm flipV="1">
              <a:off x="3855410" y="1853257"/>
              <a:ext cx="0" cy="5409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E9DFF4C-A22A-F0CD-18E4-34BD6B0FF1E7}"/>
                </a:ext>
              </a:extLst>
            </p:cNvPr>
            <p:cNvCxnSpPr/>
            <p:nvPr/>
          </p:nvCxnSpPr>
          <p:spPr>
            <a:xfrm flipV="1">
              <a:off x="3856849" y="3363945"/>
              <a:ext cx="0" cy="5544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837E6A3-3015-EAE2-4D77-AE944D5B6021}"/>
                </a:ext>
              </a:extLst>
            </p:cNvPr>
            <p:cNvSpPr txBox="1"/>
            <p:nvPr/>
          </p:nvSpPr>
          <p:spPr>
            <a:xfrm>
              <a:off x="3868358" y="1936895"/>
              <a:ext cx="321824" cy="415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00" b="1" i="1" dirty="0">
                  <a:latin typeface="Constantia" panose="02030602050306030303" pitchFamily="18" charset="0"/>
                </a:rPr>
                <a:t>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CD2CC8-7918-5554-211F-233908F1C48A}"/>
              </a:ext>
            </a:extLst>
          </p:cNvPr>
          <p:cNvGrpSpPr/>
          <p:nvPr/>
        </p:nvGrpSpPr>
        <p:grpSpPr>
          <a:xfrm>
            <a:off x="6598577" y="1124429"/>
            <a:ext cx="896237" cy="3282263"/>
            <a:chOff x="2991413" y="1853256"/>
            <a:chExt cx="561461" cy="205159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5766AE2-CA79-9E3D-DC7B-E2DC3855AEC3}"/>
                </a:ext>
              </a:extLst>
            </p:cNvPr>
            <p:cNvGrpSpPr/>
            <p:nvPr/>
          </p:nvGrpSpPr>
          <p:grpSpPr>
            <a:xfrm>
              <a:off x="2991413" y="2783702"/>
              <a:ext cx="513188" cy="214853"/>
              <a:chOff x="3400623" y="2600252"/>
              <a:chExt cx="441652" cy="142948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DA1FAFBD-5129-0B15-8970-7D8522870E14}"/>
                  </a:ext>
                </a:extLst>
              </p:cNvPr>
              <p:cNvCxnSpPr/>
              <p:nvPr/>
            </p:nvCxnSpPr>
            <p:spPr bwMode="auto">
              <a:xfrm>
                <a:off x="3400626" y="2600252"/>
                <a:ext cx="44164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2686430F-FDC5-3B25-1838-D44447D949D4}"/>
                  </a:ext>
                </a:extLst>
              </p:cNvPr>
              <p:cNvCxnSpPr/>
              <p:nvPr/>
            </p:nvCxnSpPr>
            <p:spPr bwMode="auto">
              <a:xfrm>
                <a:off x="3400623" y="2743200"/>
                <a:ext cx="44164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5CF4E75-915E-4BB2-420C-C997866FC742}"/>
                </a:ext>
              </a:extLst>
            </p:cNvPr>
            <p:cNvCxnSpPr/>
            <p:nvPr/>
          </p:nvCxnSpPr>
          <p:spPr>
            <a:xfrm flipV="1">
              <a:off x="3250336" y="1853256"/>
              <a:ext cx="0" cy="9304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D0B76C-88C5-ADEB-298A-04AEDD1FB582}"/>
                </a:ext>
              </a:extLst>
            </p:cNvPr>
            <p:cNvCxnSpPr/>
            <p:nvPr/>
          </p:nvCxnSpPr>
          <p:spPr>
            <a:xfrm flipV="1">
              <a:off x="3254864" y="2993585"/>
              <a:ext cx="0" cy="9112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F15056-D585-E5B5-736E-F316F928BA88}"/>
                </a:ext>
              </a:extLst>
            </p:cNvPr>
            <p:cNvSpPr txBox="1"/>
            <p:nvPr/>
          </p:nvSpPr>
          <p:spPr>
            <a:xfrm>
              <a:off x="3231050" y="1936895"/>
              <a:ext cx="321824" cy="415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00" b="1" i="1" dirty="0">
                  <a:latin typeface="Constantia" panose="02030602050306030303" pitchFamily="18" charset="0"/>
                </a:rPr>
                <a:t>C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9EDAB9E-3C2B-C938-03FA-FE0545EE3C95}"/>
              </a:ext>
            </a:extLst>
          </p:cNvPr>
          <p:cNvSpPr txBox="1"/>
          <p:nvPr/>
        </p:nvSpPr>
        <p:spPr>
          <a:xfrm>
            <a:off x="4986494" y="1258240"/>
            <a:ext cx="513714" cy="665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i="1" dirty="0">
                <a:latin typeface="Constantia" panose="02030602050306030303" pitchFamily="18" charset="0"/>
              </a:rPr>
              <a:t>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C6AECEA-2379-7581-AE07-BB0406A36BD5}"/>
              </a:ext>
            </a:extLst>
          </p:cNvPr>
          <p:cNvSpPr txBox="1"/>
          <p:nvPr/>
        </p:nvSpPr>
        <p:spPr>
          <a:xfrm>
            <a:off x="1704993" y="2399097"/>
            <a:ext cx="1237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RF power source</a:t>
            </a:r>
            <a:endParaRPr lang="en-GB" sz="2000" b="1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24EF235-FB06-0243-F9A1-F3F02749F251}"/>
              </a:ext>
            </a:extLst>
          </p:cNvPr>
          <p:cNvSpPr/>
          <p:nvPr/>
        </p:nvSpPr>
        <p:spPr>
          <a:xfrm>
            <a:off x="8675846" y="2366272"/>
            <a:ext cx="807511" cy="8075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V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3C0299D-8075-42DD-32CF-E57CDD0B8E57}"/>
              </a:ext>
            </a:extLst>
          </p:cNvPr>
          <p:cNvCxnSpPr>
            <a:cxnSpLocks/>
            <a:stCxn id="60" idx="0"/>
          </p:cNvCxnSpPr>
          <p:nvPr/>
        </p:nvCxnSpPr>
        <p:spPr>
          <a:xfrm flipV="1">
            <a:off x="9079602" y="1134602"/>
            <a:ext cx="0" cy="1231670"/>
          </a:xfrm>
          <a:prstGeom prst="lin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B378C1B-863A-8E68-A0AB-19140E7B0B19}"/>
              </a:ext>
            </a:extLst>
          </p:cNvPr>
          <p:cNvCxnSpPr>
            <a:cxnSpLocks/>
            <a:endCxn id="60" idx="4"/>
          </p:cNvCxnSpPr>
          <p:nvPr/>
        </p:nvCxnSpPr>
        <p:spPr>
          <a:xfrm flipV="1">
            <a:off x="9079601" y="3173782"/>
            <a:ext cx="1" cy="1222411"/>
          </a:xfrm>
          <a:prstGeom prst="lin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2ED79D62-500E-DD72-7237-33BD33BB6990}"/>
              </a:ext>
            </a:extLst>
          </p:cNvPr>
          <p:cNvSpPr txBox="1"/>
          <p:nvPr/>
        </p:nvSpPr>
        <p:spPr>
          <a:xfrm>
            <a:off x="9548150" y="2411816"/>
            <a:ext cx="138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Cavity gap voltage</a:t>
            </a:r>
            <a:endParaRPr lang="en-GB" sz="20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EDE7721-5B62-1667-A865-9A52E69A938F}"/>
              </a:ext>
            </a:extLst>
          </p:cNvPr>
          <p:cNvSpPr txBox="1"/>
          <p:nvPr/>
        </p:nvSpPr>
        <p:spPr>
          <a:xfrm>
            <a:off x="2629382" y="4627618"/>
            <a:ext cx="69530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Main terms of interest: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</a:t>
            </a:r>
            <a:r>
              <a:rPr lang="en-GB" sz="2400" baseline="-25000" dirty="0"/>
              <a:t>Shunt</a:t>
            </a:r>
            <a:r>
              <a:rPr lang="en-US" sz="2400" dirty="0"/>
              <a:t>:  Resistive impedance at the resonant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ω</a:t>
            </a:r>
            <a:r>
              <a:rPr lang="en-GB" sz="2400" baseline="-25000" dirty="0"/>
              <a:t>0</a:t>
            </a:r>
            <a:r>
              <a:rPr lang="en-GB" sz="2400" dirty="0"/>
              <a:t>: Resonant angular frequency, given by L and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Q:  Quality factor, energy loss </a:t>
            </a:r>
            <a:r>
              <a:rPr lang="en-US" sz="2400" b="1" dirty="0"/>
              <a:t>per RF period</a:t>
            </a:r>
            <a:endParaRPr lang="en-US" sz="24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AD1E252-99F5-6BB0-F3FD-D112713D039E}"/>
              </a:ext>
            </a:extLst>
          </p:cNvPr>
          <p:cNvGrpSpPr/>
          <p:nvPr/>
        </p:nvGrpSpPr>
        <p:grpSpPr>
          <a:xfrm>
            <a:off x="2858149" y="1140055"/>
            <a:ext cx="807511" cy="3265313"/>
            <a:chOff x="9780489" y="1142997"/>
            <a:chExt cx="807511" cy="3265313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4E537EB-5725-3712-A9C9-2076F1F571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4244" y="1142997"/>
              <a:ext cx="0" cy="1231670"/>
            </a:xfrm>
            <a:prstGeom prst="line">
              <a:avLst/>
            </a:prstGeom>
            <a:ln w="2540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1C9F207-CB65-08FB-63C4-F82F68AC75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4244" y="3395728"/>
              <a:ext cx="0" cy="1012582"/>
            </a:xfrm>
            <a:prstGeom prst="line">
              <a:avLst/>
            </a:prstGeom>
            <a:ln w="2540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1DB3E53-9AE1-8D14-1E6E-A062C5C0010E}"/>
                </a:ext>
              </a:extLst>
            </p:cNvPr>
            <p:cNvSpPr/>
            <p:nvPr/>
          </p:nvSpPr>
          <p:spPr>
            <a:xfrm>
              <a:off x="9780489" y="2588218"/>
              <a:ext cx="807511" cy="8075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269357C-4AA0-BACB-E6B7-0597F6542F22}"/>
                </a:ext>
              </a:extLst>
            </p:cNvPr>
            <p:cNvSpPr/>
            <p:nvPr/>
          </p:nvSpPr>
          <p:spPr>
            <a:xfrm>
              <a:off x="9780489" y="2365968"/>
              <a:ext cx="807511" cy="8075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2820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F6B0D-E253-A7E6-4812-CD7790C00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09C46-78D1-B3D0-6E97-36226991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Factor</a:t>
            </a:r>
            <a:endParaRPr lang="en-GB" dirty="0"/>
          </a:p>
        </p:txBody>
      </p:sp>
      <p:pic>
        <p:nvPicPr>
          <p:cNvPr id="27" name="Picture 26" descr="A diagram of a curve&#10;&#10;AI-generated content may be incorrect.">
            <a:extLst>
              <a:ext uri="{FF2B5EF4-FFF2-40B4-BE49-F238E27FC236}">
                <a16:creationId xmlns:a16="http://schemas.microsoft.com/office/drawing/2014/main" id="{41E5EB3D-C6D4-5921-DAE8-97EB9BF18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5" y="891080"/>
            <a:ext cx="4294071" cy="2862714"/>
          </a:xfrm>
          <a:prstGeom prst="rect">
            <a:avLst/>
          </a:prstGeom>
        </p:spPr>
      </p:pic>
      <p:pic>
        <p:nvPicPr>
          <p:cNvPr id="29" name="Picture 28" descr="A red line graph on a white background&#10;&#10;AI-generated content may be incorrect.">
            <a:extLst>
              <a:ext uri="{FF2B5EF4-FFF2-40B4-BE49-F238E27FC236}">
                <a16:creationId xmlns:a16="http://schemas.microsoft.com/office/drawing/2014/main" id="{63093B3A-2CC8-7CC1-770E-8BED4EE51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95" y="3936074"/>
            <a:ext cx="4294071" cy="2862714"/>
          </a:xfrm>
          <a:prstGeom prst="rect">
            <a:avLst/>
          </a:prstGeom>
        </p:spPr>
      </p:pic>
      <p:pic>
        <p:nvPicPr>
          <p:cNvPr id="31" name="Picture 30" descr="A blue and red line&#10;&#10;AI-generated content may be incorrect.">
            <a:extLst>
              <a:ext uri="{FF2B5EF4-FFF2-40B4-BE49-F238E27FC236}">
                <a16:creationId xmlns:a16="http://schemas.microsoft.com/office/drawing/2014/main" id="{6FF41C08-9FA9-2D07-B8EE-ABCCFD899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5" y="3936074"/>
            <a:ext cx="4294071" cy="2862714"/>
          </a:xfrm>
          <a:prstGeom prst="rect">
            <a:avLst/>
          </a:prstGeom>
        </p:spPr>
      </p:pic>
      <p:pic>
        <p:nvPicPr>
          <p:cNvPr id="33" name="Picture 32" descr="A red line graph on a white background&#10;&#10;AI-generated content may be incorrect.">
            <a:extLst>
              <a:ext uri="{FF2B5EF4-FFF2-40B4-BE49-F238E27FC236}">
                <a16:creationId xmlns:a16="http://schemas.microsoft.com/office/drawing/2014/main" id="{FFA4D7B1-6295-6886-51B8-C367F2E0D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95" y="891080"/>
            <a:ext cx="4294071" cy="2862714"/>
          </a:xfrm>
          <a:prstGeom prst="rect">
            <a:avLst/>
          </a:prstGeom>
        </p:spPr>
      </p:pic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2C15D414-02D6-DA7D-3FA1-B70748BC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16</a:t>
            </a:fld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F9DD1FF-F9E7-4D3C-780F-94E489F37B97}"/>
              </a:ext>
            </a:extLst>
          </p:cNvPr>
          <p:cNvSpPr txBox="1"/>
          <p:nvPr/>
        </p:nvSpPr>
        <p:spPr>
          <a:xfrm>
            <a:off x="4725657" y="1463043"/>
            <a:ext cx="27406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Low Q: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High bandwidth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Fast decay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Fast filling</a:t>
            </a:r>
            <a:endParaRPr lang="en-GB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1EE2C56-2547-E900-E007-D508B8661724}"/>
              </a:ext>
            </a:extLst>
          </p:cNvPr>
          <p:cNvSpPr txBox="1"/>
          <p:nvPr/>
        </p:nvSpPr>
        <p:spPr>
          <a:xfrm>
            <a:off x="4778300" y="4662509"/>
            <a:ext cx="26354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High Q: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Low bandwidth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Slow decay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Slow filling</a:t>
            </a:r>
          </a:p>
        </p:txBody>
      </p:sp>
      <p:pic>
        <p:nvPicPr>
          <p:cNvPr id="48" name="Picture 47" descr="A red and blue line&#10;&#10;AI-generated content may be incorrect.">
            <a:extLst>
              <a:ext uri="{FF2B5EF4-FFF2-40B4-BE49-F238E27FC236}">
                <a16:creationId xmlns:a16="http://schemas.microsoft.com/office/drawing/2014/main" id="{C955DC5C-DB73-B2CB-F63D-A875F5240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4" y="891794"/>
            <a:ext cx="4293000" cy="2862000"/>
          </a:xfrm>
          <a:prstGeom prst="rect">
            <a:avLst/>
          </a:prstGeom>
        </p:spPr>
      </p:pic>
      <p:pic>
        <p:nvPicPr>
          <p:cNvPr id="49" name="Picture 48" descr="A red and blue line&#10;&#10;AI-generated content may be incorrect.">
            <a:extLst>
              <a:ext uri="{FF2B5EF4-FFF2-40B4-BE49-F238E27FC236}">
                <a16:creationId xmlns:a16="http://schemas.microsoft.com/office/drawing/2014/main" id="{D5C3EF9A-8FC6-706F-963A-5D63254524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4" y="3924006"/>
            <a:ext cx="4293000" cy="28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4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3B9AA-A9F1-C671-DAAB-070F3100A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CC715-F607-87BB-415D-C4E2CD0AF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Parameters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F072C9-C569-0AFF-3960-72B1BDB6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17</a:t>
            </a:fld>
            <a:endParaRPr lang="en-GB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2D582C0-6F24-128E-C498-DB971134BDFF}"/>
              </a:ext>
            </a:extLst>
          </p:cNvPr>
          <p:cNvGrpSpPr/>
          <p:nvPr/>
        </p:nvGrpSpPr>
        <p:grpSpPr>
          <a:xfrm>
            <a:off x="195941" y="2936469"/>
            <a:ext cx="11800118" cy="2783238"/>
            <a:chOff x="195941" y="3495099"/>
            <a:chExt cx="11800118" cy="278323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51861E0-83D4-06B9-E761-1E31D2755F32}"/>
                </a:ext>
              </a:extLst>
            </p:cNvPr>
            <p:cNvGrpSpPr/>
            <p:nvPr/>
          </p:nvGrpSpPr>
          <p:grpSpPr>
            <a:xfrm>
              <a:off x="4188946" y="3495099"/>
              <a:ext cx="3663651" cy="2783238"/>
              <a:chOff x="195941" y="3437948"/>
              <a:chExt cx="4021282" cy="3054927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87FC5B74-6AA0-CBD4-6DC6-B29806A314B8}"/>
                  </a:ext>
                </a:extLst>
              </p:cNvPr>
              <p:cNvSpPr/>
              <p:nvPr/>
            </p:nvSpPr>
            <p:spPr>
              <a:xfrm>
                <a:off x="1359723" y="3437948"/>
                <a:ext cx="1693719" cy="305492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Steel</a:t>
                </a:r>
                <a:endParaRPr lang="en-GB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20225E3-A972-C317-5BE6-CFD177BA08B2}"/>
                  </a:ext>
                </a:extLst>
              </p:cNvPr>
              <p:cNvSpPr/>
              <p:nvPr/>
            </p:nvSpPr>
            <p:spPr>
              <a:xfrm>
                <a:off x="2890650" y="4546880"/>
                <a:ext cx="1326573" cy="8370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EB81EE1-1851-ECE8-4A21-3459EEAB743F}"/>
                  </a:ext>
                </a:extLst>
              </p:cNvPr>
              <p:cNvSpPr/>
              <p:nvPr/>
            </p:nvSpPr>
            <p:spPr>
              <a:xfrm>
                <a:off x="195941" y="4546880"/>
                <a:ext cx="1326573" cy="8370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8C4D91A-12CE-8682-7180-1D963E547386}"/>
                </a:ext>
              </a:extLst>
            </p:cNvPr>
            <p:cNvGrpSpPr/>
            <p:nvPr/>
          </p:nvGrpSpPr>
          <p:grpSpPr>
            <a:xfrm>
              <a:off x="195941" y="3552249"/>
              <a:ext cx="3513194" cy="2668938"/>
              <a:chOff x="195941" y="3437948"/>
              <a:chExt cx="4021282" cy="3054927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5FDF0049-3C33-9440-79DC-A00665AF4690}"/>
                  </a:ext>
                </a:extLst>
              </p:cNvPr>
              <p:cNvSpPr/>
              <p:nvPr/>
            </p:nvSpPr>
            <p:spPr>
              <a:xfrm>
                <a:off x="1359723" y="3437948"/>
                <a:ext cx="1693719" cy="3054927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Cu</a:t>
                </a:r>
                <a:endParaRPr lang="en-GB" sz="32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883A41-B885-CE28-377B-028BD67DF3DF}"/>
                  </a:ext>
                </a:extLst>
              </p:cNvPr>
              <p:cNvSpPr/>
              <p:nvPr/>
            </p:nvSpPr>
            <p:spPr>
              <a:xfrm>
                <a:off x="2890650" y="4546880"/>
                <a:ext cx="1326573" cy="83706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78A5465-7323-AB49-6F1F-29B311B96032}"/>
                  </a:ext>
                </a:extLst>
              </p:cNvPr>
              <p:cNvSpPr/>
              <p:nvPr/>
            </p:nvSpPr>
            <p:spPr>
              <a:xfrm>
                <a:off x="195941" y="4546880"/>
                <a:ext cx="1326573" cy="83706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38D51F2-1437-8D80-77F5-1CD27888A4D3}"/>
                </a:ext>
              </a:extLst>
            </p:cNvPr>
            <p:cNvGrpSpPr/>
            <p:nvPr/>
          </p:nvGrpSpPr>
          <p:grpSpPr>
            <a:xfrm>
              <a:off x="8332408" y="3495099"/>
              <a:ext cx="3663651" cy="2783238"/>
              <a:chOff x="195941" y="3437948"/>
              <a:chExt cx="4021282" cy="3054927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6C4F47E9-8C95-E8C7-8C3A-32EAAF9AE263}"/>
                  </a:ext>
                </a:extLst>
              </p:cNvPr>
              <p:cNvSpPr/>
              <p:nvPr/>
            </p:nvSpPr>
            <p:spPr>
              <a:xfrm>
                <a:off x="1359723" y="3437948"/>
                <a:ext cx="1693719" cy="3054927"/>
              </a:xfrm>
              <a:prstGeom prst="roundRect">
                <a:avLst>
                  <a:gd name="adj" fmla="val 50000"/>
                </a:avLst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Nb</a:t>
                </a:r>
              </a:p>
              <a:p>
                <a:pPr algn="ctr"/>
                <a:r>
                  <a:rPr lang="en-US" sz="3200" dirty="0"/>
                  <a:t>(4K)</a:t>
                </a:r>
                <a:endParaRPr lang="en-GB" sz="320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456F127-BCAF-0AB0-E531-5590A574E5EC}"/>
                  </a:ext>
                </a:extLst>
              </p:cNvPr>
              <p:cNvSpPr/>
              <p:nvPr/>
            </p:nvSpPr>
            <p:spPr>
              <a:xfrm>
                <a:off x="2890650" y="4546880"/>
                <a:ext cx="1326573" cy="83706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8967D90-C386-8F36-8794-54506F53D0ED}"/>
                  </a:ext>
                </a:extLst>
              </p:cNvPr>
              <p:cNvSpPr/>
              <p:nvPr/>
            </p:nvSpPr>
            <p:spPr>
              <a:xfrm>
                <a:off x="195941" y="4546880"/>
                <a:ext cx="1326573" cy="83706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AF02040-E290-132E-E554-225408254D80}"/>
              </a:ext>
            </a:extLst>
          </p:cNvPr>
          <p:cNvSpPr txBox="1"/>
          <p:nvPr/>
        </p:nvSpPr>
        <p:spPr>
          <a:xfrm>
            <a:off x="935859" y="5795906"/>
            <a:ext cx="2073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Moderate Q</a:t>
            </a:r>
          </a:p>
          <a:p>
            <a:r>
              <a:rPr lang="en-US" sz="2400" dirty="0"/>
              <a:t>Moderate R</a:t>
            </a:r>
            <a:r>
              <a:rPr lang="en-GB" sz="2400" baseline="-25000" dirty="0"/>
              <a:t>Shunt</a:t>
            </a:r>
            <a:endParaRPr lang="en-GB" sz="2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91487C-0695-C295-EB5C-FCA1707BF23A}"/>
              </a:ext>
            </a:extLst>
          </p:cNvPr>
          <p:cNvSpPr txBox="1"/>
          <p:nvPr/>
        </p:nvSpPr>
        <p:spPr>
          <a:xfrm>
            <a:off x="5424214" y="5826804"/>
            <a:ext cx="1320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Low Q</a:t>
            </a:r>
          </a:p>
          <a:p>
            <a:r>
              <a:rPr lang="en-US" sz="2400" dirty="0"/>
              <a:t>Low R</a:t>
            </a:r>
            <a:r>
              <a:rPr lang="en-GB" sz="2400" baseline="-25000" dirty="0"/>
              <a:t>Shunt</a:t>
            </a:r>
            <a:endParaRPr lang="en-GB" sz="2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9047BFB-0854-B579-BF5E-4B745E8B3F59}"/>
              </a:ext>
            </a:extLst>
          </p:cNvPr>
          <p:cNvSpPr txBox="1"/>
          <p:nvPr/>
        </p:nvSpPr>
        <p:spPr>
          <a:xfrm>
            <a:off x="9251172" y="5826803"/>
            <a:ext cx="1979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Enormous Q</a:t>
            </a:r>
          </a:p>
          <a:p>
            <a:r>
              <a:rPr lang="en-US" sz="2400" dirty="0"/>
              <a:t>Enormous R</a:t>
            </a:r>
            <a:r>
              <a:rPr lang="en-GB" sz="2400" baseline="-25000" dirty="0"/>
              <a:t>Shunt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F5D048-71E3-11A8-082D-0DD08A4534EE}"/>
              </a:ext>
            </a:extLst>
          </p:cNvPr>
          <p:cNvSpPr txBox="1"/>
          <p:nvPr/>
        </p:nvSpPr>
        <p:spPr>
          <a:xfrm>
            <a:off x="226544" y="1001008"/>
            <a:ext cx="11831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Peak Voltage:  Scales with frequency (weakly), risk of sparking if too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Frequency:  Scales with size, high is good for V/m, low is good for large beams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Q: Influences frequency range and rate of energy loss/gain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R/Q:  Defined by geometry, defines how easy it is to add voltage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996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22537-EEEB-6D11-2739-168E3C8FD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C4154-E4AF-F682-96D1-47F71D31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Cavity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F14295-03FD-AFFC-976E-C2B9DF58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18</a:t>
            </a:fld>
            <a:endParaRPr lang="en-GB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A574CA-F970-94F3-6FE3-FAFD4AA87959}"/>
              </a:ext>
            </a:extLst>
          </p:cNvPr>
          <p:cNvGrpSpPr/>
          <p:nvPr/>
        </p:nvGrpSpPr>
        <p:grpSpPr>
          <a:xfrm>
            <a:off x="136262" y="994247"/>
            <a:ext cx="5489283" cy="4415627"/>
            <a:chOff x="3059889" y="1816314"/>
            <a:chExt cx="5489283" cy="4415627"/>
          </a:xfrm>
        </p:grpSpPr>
        <p:pic>
          <p:nvPicPr>
            <p:cNvPr id="43" name="Picture 42" descr="A close-up of a machine&#10;&#10;AI-generated content may be incorrect.">
              <a:extLst>
                <a:ext uri="{FF2B5EF4-FFF2-40B4-BE49-F238E27FC236}">
                  <a16:creationId xmlns:a16="http://schemas.microsoft.com/office/drawing/2014/main" id="{60702972-BC99-8FD2-EF80-714E97F6B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89" y="1816314"/>
              <a:ext cx="5489283" cy="4415627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76B533D-7C56-92B5-82AB-045F4E515003}"/>
                </a:ext>
              </a:extLst>
            </p:cNvPr>
            <p:cNvSpPr txBox="1"/>
            <p:nvPr/>
          </p:nvSpPr>
          <p:spPr>
            <a:xfrm>
              <a:off x="4306866" y="2282944"/>
              <a:ext cx="30700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(Old) PSB: 3-8 MHz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3DEB01-21CA-1E2B-D121-DC166071F2D1}"/>
              </a:ext>
            </a:extLst>
          </p:cNvPr>
          <p:cNvGrpSpPr/>
          <p:nvPr/>
        </p:nvGrpSpPr>
        <p:grpSpPr>
          <a:xfrm>
            <a:off x="696162" y="3889786"/>
            <a:ext cx="5689774" cy="2881697"/>
            <a:chOff x="585143" y="4144312"/>
            <a:chExt cx="5080355" cy="2573045"/>
          </a:xfrm>
        </p:grpSpPr>
        <p:pic>
          <p:nvPicPr>
            <p:cNvPr id="19" name="Picture 18" descr="A large copper tube with black tubes&#10;&#10;AI-generated content may be incorrect.">
              <a:extLst>
                <a:ext uri="{FF2B5EF4-FFF2-40B4-BE49-F238E27FC236}">
                  <a16:creationId xmlns:a16="http://schemas.microsoft.com/office/drawing/2014/main" id="{A185B034-7284-26F9-DB0C-1B14B26AC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43" y="4144312"/>
              <a:ext cx="4976811" cy="25311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31AD3A-CE58-4907-A384-44015E9855D3}"/>
                </a:ext>
              </a:extLst>
            </p:cNvPr>
            <p:cNvSpPr txBox="1"/>
            <p:nvPr/>
          </p:nvSpPr>
          <p:spPr>
            <a:xfrm>
              <a:off x="2742903" y="6194137"/>
              <a:ext cx="29225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Linac4: ~300 MHz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FF7A712-4A09-B574-379A-F5FCBA29A1A4}"/>
              </a:ext>
            </a:extLst>
          </p:cNvPr>
          <p:cNvGrpSpPr/>
          <p:nvPr/>
        </p:nvGrpSpPr>
        <p:grpSpPr>
          <a:xfrm>
            <a:off x="4657355" y="1429405"/>
            <a:ext cx="7382962" cy="2098886"/>
            <a:chOff x="5700773" y="1429405"/>
            <a:chExt cx="6339544" cy="1802255"/>
          </a:xfrm>
        </p:grpSpPr>
        <p:pic>
          <p:nvPicPr>
            <p:cNvPr id="8" name="Picture 7" descr="A close-up of a metal object&#10;&#10;AI-generated content may be incorrect.">
              <a:extLst>
                <a:ext uri="{FF2B5EF4-FFF2-40B4-BE49-F238E27FC236}">
                  <a16:creationId xmlns:a16="http://schemas.microsoft.com/office/drawing/2014/main" id="{7DCBB168-FF7F-A9DE-5376-7B08785F5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773" y="1493880"/>
              <a:ext cx="6339544" cy="173778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3538EAB-4298-6B13-6167-0CB84CCFB173}"/>
                </a:ext>
              </a:extLst>
            </p:cNvPr>
            <p:cNvSpPr txBox="1"/>
            <p:nvPr/>
          </p:nvSpPr>
          <p:spPr>
            <a:xfrm>
              <a:off x="7693891" y="1429405"/>
              <a:ext cx="25058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TESLA: 1.3 GHz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3C8F32A-FCFB-CF2E-1E6F-8E8258F9A356}"/>
              </a:ext>
            </a:extLst>
          </p:cNvPr>
          <p:cNvGrpSpPr/>
          <p:nvPr/>
        </p:nvGrpSpPr>
        <p:grpSpPr>
          <a:xfrm>
            <a:off x="6824417" y="2716431"/>
            <a:ext cx="4453809" cy="4011428"/>
            <a:chOff x="3775791" y="2149965"/>
            <a:chExt cx="3918100" cy="3528929"/>
          </a:xfrm>
        </p:grpSpPr>
        <p:pic>
          <p:nvPicPr>
            <p:cNvPr id="17" name="Picture 16" descr="A close up of a machine&#10;&#10;AI-generated content may be incorrect.">
              <a:extLst>
                <a:ext uri="{FF2B5EF4-FFF2-40B4-BE49-F238E27FC236}">
                  <a16:creationId xmlns:a16="http://schemas.microsoft.com/office/drawing/2014/main" id="{62F38D73-22D2-1641-446E-7574484EE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791" y="2149965"/>
              <a:ext cx="3918100" cy="352892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A18F6A-2343-AA28-1369-1787053C27D3}"/>
                </a:ext>
              </a:extLst>
            </p:cNvPr>
            <p:cNvSpPr txBox="1"/>
            <p:nvPr/>
          </p:nvSpPr>
          <p:spPr>
            <a:xfrm>
              <a:off x="3775791" y="5138553"/>
              <a:ext cx="3448202" cy="460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CLIC prototype: ~10 GHz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63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F7A35-6A69-C905-93B0-498BC147E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F9EF-8246-8073-7672-1AE2AF64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4B892-2117-0EF4-16F3-C855639A1C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84547"/>
          </a:xfrm>
        </p:spPr>
        <p:txBody>
          <a:bodyPr>
            <a:normAutofit/>
          </a:bodyPr>
          <a:lstStyle/>
          <a:p>
            <a:r>
              <a:rPr lang="en-US" sz="2800" dirty="0"/>
              <a:t>Cavities are resonators that store RF energy</a:t>
            </a:r>
          </a:p>
          <a:p>
            <a:r>
              <a:rPr lang="en-US" sz="2800" dirty="0"/>
              <a:t>Cavity geometry defines R/Q, independent of material</a:t>
            </a:r>
          </a:p>
          <a:p>
            <a:r>
              <a:rPr lang="en-US" sz="2800" dirty="0"/>
              <a:t>High-Q cavities lose and gain energy very slowly</a:t>
            </a:r>
          </a:p>
          <a:p>
            <a:r>
              <a:rPr lang="en-US" sz="2800" dirty="0"/>
              <a:t>Many designs of cavities exist, all </a:t>
            </a:r>
            <a:r>
              <a:rPr lang="en-US" sz="2800" dirty="0" err="1"/>
              <a:t>optimised</a:t>
            </a:r>
            <a:r>
              <a:rPr lang="en-US" sz="2800" dirty="0"/>
              <a:t> for different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CBC48-5924-E511-B2C9-0FBEBE15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25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7CD9A5-636D-0231-C61E-3836C31B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2</a:t>
            </a:fld>
            <a:endParaRPr lang="en-GB"/>
          </a:p>
        </p:txBody>
      </p:sp>
      <p:pic>
        <p:nvPicPr>
          <p:cNvPr id="3" name="Google Shape;255;p53">
            <a:extLst>
              <a:ext uri="{FF2B5EF4-FFF2-40B4-BE49-F238E27FC236}">
                <a16:creationId xmlns:a16="http://schemas.microsoft.com/office/drawing/2014/main" id="{503DDB5B-BFE0-2438-81AA-7560E41037F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13" y="728115"/>
            <a:ext cx="12151374" cy="17122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A2EEC1F8-8D1C-8BA5-EC51-3601551C1C23}"/>
              </a:ext>
            </a:extLst>
          </p:cNvPr>
          <p:cNvSpPr/>
          <p:nvPr/>
        </p:nvSpPr>
        <p:spPr>
          <a:xfrm flipV="1">
            <a:off x="212436" y="1926867"/>
            <a:ext cx="443346" cy="1712264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C163B18-22F4-7FCA-EFED-74CE0C31C254}"/>
              </a:ext>
            </a:extLst>
          </p:cNvPr>
          <p:cNvSpPr/>
          <p:nvPr/>
        </p:nvSpPr>
        <p:spPr>
          <a:xfrm flipV="1">
            <a:off x="1002143" y="2161309"/>
            <a:ext cx="443346" cy="1477822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A8227B6-7620-17E8-6EF8-CCC00DBBBDE9}"/>
              </a:ext>
            </a:extLst>
          </p:cNvPr>
          <p:cNvSpPr/>
          <p:nvPr/>
        </p:nvSpPr>
        <p:spPr>
          <a:xfrm flipV="1">
            <a:off x="1727190" y="2161309"/>
            <a:ext cx="443346" cy="1477822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640CAF0-54AB-4662-350E-7C41C7009480}"/>
              </a:ext>
            </a:extLst>
          </p:cNvPr>
          <p:cNvSpPr/>
          <p:nvPr/>
        </p:nvSpPr>
        <p:spPr>
          <a:xfrm flipV="1">
            <a:off x="3754566" y="2015835"/>
            <a:ext cx="443346" cy="1623295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C17C442-40B8-25F7-E396-E7434CEFCD35}"/>
              </a:ext>
            </a:extLst>
          </p:cNvPr>
          <p:cNvSpPr/>
          <p:nvPr/>
        </p:nvSpPr>
        <p:spPr>
          <a:xfrm flipV="1">
            <a:off x="4128636" y="2015835"/>
            <a:ext cx="443346" cy="1623295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20C075C-822C-AF11-13F8-8CBCF42349D0}"/>
              </a:ext>
            </a:extLst>
          </p:cNvPr>
          <p:cNvSpPr/>
          <p:nvPr/>
        </p:nvSpPr>
        <p:spPr>
          <a:xfrm flipV="1">
            <a:off x="5380162" y="2281386"/>
            <a:ext cx="443346" cy="1357745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C2019A9-6D46-A7A9-9FB3-7DF02AA7F2AC}"/>
              </a:ext>
            </a:extLst>
          </p:cNvPr>
          <p:cNvSpPr/>
          <p:nvPr/>
        </p:nvSpPr>
        <p:spPr>
          <a:xfrm flipV="1">
            <a:off x="6243758" y="2281386"/>
            <a:ext cx="443346" cy="1357745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F6BD54A-CD2A-747D-4A50-998D10FE2A25}"/>
              </a:ext>
            </a:extLst>
          </p:cNvPr>
          <p:cNvSpPr/>
          <p:nvPr/>
        </p:nvSpPr>
        <p:spPr>
          <a:xfrm flipV="1">
            <a:off x="7402921" y="2015835"/>
            <a:ext cx="443346" cy="1623295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4294547-9C6F-009F-5483-E7757BD23670}"/>
              </a:ext>
            </a:extLst>
          </p:cNvPr>
          <p:cNvSpPr/>
          <p:nvPr/>
        </p:nvSpPr>
        <p:spPr>
          <a:xfrm flipV="1">
            <a:off x="7970958" y="2015835"/>
            <a:ext cx="443346" cy="1623295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455A383-18EB-1F5C-91D6-84EB19896856}"/>
              </a:ext>
            </a:extLst>
          </p:cNvPr>
          <p:cNvSpPr/>
          <p:nvPr/>
        </p:nvSpPr>
        <p:spPr>
          <a:xfrm flipV="1">
            <a:off x="8677542" y="2015835"/>
            <a:ext cx="443346" cy="1623295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9A69442-E1C7-F9EA-1E27-6FF537313298}"/>
              </a:ext>
            </a:extLst>
          </p:cNvPr>
          <p:cNvSpPr/>
          <p:nvPr/>
        </p:nvSpPr>
        <p:spPr>
          <a:xfrm flipV="1">
            <a:off x="9273281" y="2355271"/>
            <a:ext cx="443346" cy="1283859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85A973C-3370-933E-B509-F17D368DE95D}"/>
              </a:ext>
            </a:extLst>
          </p:cNvPr>
          <p:cNvSpPr/>
          <p:nvPr/>
        </p:nvSpPr>
        <p:spPr>
          <a:xfrm flipV="1">
            <a:off x="10256949" y="2440377"/>
            <a:ext cx="443346" cy="1198753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FFD55F0-CDE8-55F1-C713-783F6F93C3BE}"/>
              </a:ext>
            </a:extLst>
          </p:cNvPr>
          <p:cNvSpPr/>
          <p:nvPr/>
        </p:nvSpPr>
        <p:spPr>
          <a:xfrm flipV="1">
            <a:off x="11434585" y="2216727"/>
            <a:ext cx="443346" cy="1422404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08730E9-7AD2-A0DA-BEBD-A1456C029A0C}"/>
              </a:ext>
            </a:extLst>
          </p:cNvPr>
          <p:cNvSpPr/>
          <p:nvPr/>
        </p:nvSpPr>
        <p:spPr>
          <a:xfrm>
            <a:off x="5375544" y="106228"/>
            <a:ext cx="443346" cy="1357745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FD6AA208-0252-CF39-D9BD-00CE6E7E5880}"/>
              </a:ext>
            </a:extLst>
          </p:cNvPr>
          <p:cNvSpPr/>
          <p:nvPr/>
        </p:nvSpPr>
        <p:spPr>
          <a:xfrm>
            <a:off x="6239140" y="106228"/>
            <a:ext cx="443346" cy="1357745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7FAADF-BF70-EE9D-6140-310964F407FD}"/>
              </a:ext>
            </a:extLst>
          </p:cNvPr>
          <p:cNvSpPr txBox="1"/>
          <p:nvPr/>
        </p:nvSpPr>
        <p:spPr>
          <a:xfrm>
            <a:off x="2170536" y="3814552"/>
            <a:ext cx="88709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RF is almost everywhere, and directly/indirectly includes many subjects: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 power vacuum electronics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FPGA and DSP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Analogue signal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Beam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Electromagnetic modelling/design/manufacture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878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6E91-964F-F6EA-E255-AB36812D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Loading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85389-515B-21B3-9D96-B3D974FA02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485C9-C450-AB47-B14A-A84BE6D0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49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FF4C7-3D5C-3038-CB0C-298B257D2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09EE-0A55-B504-5E6A-3026D06DD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RLC Circuit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1F165D-B726-409D-1BEC-37CDDC6E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21</a:t>
            </a:fld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36A191-9762-49B0-43B3-29383A696408}"/>
              </a:ext>
            </a:extLst>
          </p:cNvPr>
          <p:cNvCxnSpPr>
            <a:cxnSpLocks/>
          </p:cNvCxnSpPr>
          <p:nvPr/>
        </p:nvCxnSpPr>
        <p:spPr>
          <a:xfrm flipH="1">
            <a:off x="2011852" y="1140839"/>
            <a:ext cx="8168296" cy="0"/>
          </a:xfrm>
          <a:prstGeom prst="lin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63DED54-CEAC-B4FA-38BB-DE8E4662CBA7}"/>
              </a:ext>
            </a:extLst>
          </p:cNvPr>
          <p:cNvGrpSpPr/>
          <p:nvPr/>
        </p:nvGrpSpPr>
        <p:grpSpPr>
          <a:xfrm>
            <a:off x="3537070" y="1851020"/>
            <a:ext cx="365639" cy="1832318"/>
            <a:chOff x="2888616" y="2282692"/>
            <a:chExt cx="152400" cy="762000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6DEE33DF-2F6F-0BA9-9FE1-0FFCD2D4F0E4}"/>
                </a:ext>
              </a:extLst>
            </p:cNvPr>
            <p:cNvSpPr/>
            <p:nvPr/>
          </p:nvSpPr>
          <p:spPr>
            <a:xfrm>
              <a:off x="2888616" y="2282692"/>
              <a:ext cx="152400" cy="152400"/>
            </a:xfrm>
            <a:prstGeom prst="arc">
              <a:avLst>
                <a:gd name="adj1" fmla="val 16200000"/>
                <a:gd name="adj2" fmla="val 538161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00E1A68A-8B92-D4BE-58E8-1FF85F5F9FCE}"/>
                </a:ext>
              </a:extLst>
            </p:cNvPr>
            <p:cNvSpPr/>
            <p:nvPr/>
          </p:nvSpPr>
          <p:spPr>
            <a:xfrm>
              <a:off x="2888616" y="2435092"/>
              <a:ext cx="152400" cy="152400"/>
            </a:xfrm>
            <a:prstGeom prst="arc">
              <a:avLst>
                <a:gd name="adj1" fmla="val 16200000"/>
                <a:gd name="adj2" fmla="val 538161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8C1B7073-EBFC-7A06-7EAB-7CE37962D77A}"/>
                </a:ext>
              </a:extLst>
            </p:cNvPr>
            <p:cNvSpPr/>
            <p:nvPr/>
          </p:nvSpPr>
          <p:spPr>
            <a:xfrm>
              <a:off x="2888616" y="2587492"/>
              <a:ext cx="152400" cy="152400"/>
            </a:xfrm>
            <a:prstGeom prst="arc">
              <a:avLst>
                <a:gd name="adj1" fmla="val 16200000"/>
                <a:gd name="adj2" fmla="val 538161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423DC3A-8F6C-DA58-41C1-A18DAE09A9B7}"/>
                </a:ext>
              </a:extLst>
            </p:cNvPr>
            <p:cNvSpPr/>
            <p:nvPr/>
          </p:nvSpPr>
          <p:spPr>
            <a:xfrm>
              <a:off x="2888616" y="2739892"/>
              <a:ext cx="152400" cy="152400"/>
            </a:xfrm>
            <a:prstGeom prst="arc">
              <a:avLst>
                <a:gd name="adj1" fmla="val 16200000"/>
                <a:gd name="adj2" fmla="val 538161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BB7656EE-4468-EF0E-D768-6A90355BB460}"/>
                </a:ext>
              </a:extLst>
            </p:cNvPr>
            <p:cNvSpPr/>
            <p:nvPr/>
          </p:nvSpPr>
          <p:spPr>
            <a:xfrm>
              <a:off x="2888616" y="2892292"/>
              <a:ext cx="152400" cy="152400"/>
            </a:xfrm>
            <a:prstGeom prst="arc">
              <a:avLst>
                <a:gd name="adj1" fmla="val 16200000"/>
                <a:gd name="adj2" fmla="val 538161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0290CE-0063-4304-1F35-735B32EB6C57}"/>
              </a:ext>
            </a:extLst>
          </p:cNvPr>
          <p:cNvCxnSpPr>
            <a:cxnSpLocks/>
          </p:cNvCxnSpPr>
          <p:nvPr/>
        </p:nvCxnSpPr>
        <p:spPr>
          <a:xfrm flipV="1">
            <a:off x="3719891" y="1126050"/>
            <a:ext cx="0" cy="7558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15114A-67A7-955A-E287-8A31B705E472}"/>
              </a:ext>
            </a:extLst>
          </p:cNvPr>
          <p:cNvCxnSpPr>
            <a:cxnSpLocks/>
          </p:cNvCxnSpPr>
          <p:nvPr/>
        </p:nvCxnSpPr>
        <p:spPr>
          <a:xfrm flipV="1">
            <a:off x="3719891" y="3656939"/>
            <a:ext cx="0" cy="7513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D39852-53FC-23D5-E694-B75276888047}"/>
              </a:ext>
            </a:extLst>
          </p:cNvPr>
          <p:cNvCxnSpPr>
            <a:cxnSpLocks/>
          </p:cNvCxnSpPr>
          <p:nvPr/>
        </p:nvCxnSpPr>
        <p:spPr>
          <a:xfrm flipH="1">
            <a:off x="2011852" y="4397812"/>
            <a:ext cx="8185092" cy="104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841AAA1-BF08-4E77-B210-88B75EA3B012}"/>
              </a:ext>
            </a:extLst>
          </p:cNvPr>
          <p:cNvSpPr/>
          <p:nvPr/>
        </p:nvSpPr>
        <p:spPr>
          <a:xfrm>
            <a:off x="4723992" y="1066604"/>
            <a:ext cx="150664" cy="1510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550955-F38A-49FA-BC15-CC8D8A584172}"/>
              </a:ext>
            </a:extLst>
          </p:cNvPr>
          <p:cNvSpPr/>
          <p:nvPr/>
        </p:nvSpPr>
        <p:spPr>
          <a:xfrm>
            <a:off x="4723992" y="4332808"/>
            <a:ext cx="150664" cy="1510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17AFBD-70C9-554F-27B9-025B74EA87AD}"/>
              </a:ext>
            </a:extLst>
          </p:cNvPr>
          <p:cNvGrpSpPr/>
          <p:nvPr/>
        </p:nvGrpSpPr>
        <p:grpSpPr>
          <a:xfrm>
            <a:off x="4575005" y="1126050"/>
            <a:ext cx="748864" cy="3303896"/>
            <a:chOff x="3721045" y="1853257"/>
            <a:chExt cx="469137" cy="206511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68321C-500C-9F51-F40F-458507C32D2A}"/>
                </a:ext>
              </a:extLst>
            </p:cNvPr>
            <p:cNvSpPr/>
            <p:nvPr/>
          </p:nvSpPr>
          <p:spPr>
            <a:xfrm>
              <a:off x="3721045" y="2394163"/>
              <a:ext cx="251289" cy="9697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7714AF3-420E-6DB7-A112-9845A9CDA14F}"/>
                </a:ext>
              </a:extLst>
            </p:cNvPr>
            <p:cNvCxnSpPr/>
            <p:nvPr/>
          </p:nvCxnSpPr>
          <p:spPr>
            <a:xfrm flipV="1">
              <a:off x="3855410" y="1853257"/>
              <a:ext cx="0" cy="5409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45D34B-63EC-AE5F-E6E8-81DAD85DE39C}"/>
                </a:ext>
              </a:extLst>
            </p:cNvPr>
            <p:cNvCxnSpPr/>
            <p:nvPr/>
          </p:nvCxnSpPr>
          <p:spPr>
            <a:xfrm flipV="1">
              <a:off x="3856849" y="3363945"/>
              <a:ext cx="0" cy="5544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208D5B-307C-19FA-AC1D-2ED3BFF21DDF}"/>
                </a:ext>
              </a:extLst>
            </p:cNvPr>
            <p:cNvSpPr txBox="1"/>
            <p:nvPr/>
          </p:nvSpPr>
          <p:spPr>
            <a:xfrm>
              <a:off x="3868358" y="1936895"/>
              <a:ext cx="321824" cy="415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00" b="1" i="1" dirty="0">
                  <a:latin typeface="Constantia" panose="02030602050306030303" pitchFamily="18" charset="0"/>
                </a:rPr>
                <a:t>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1AD078-8CCD-A0EF-F977-DFC97EE8D42A}"/>
              </a:ext>
            </a:extLst>
          </p:cNvPr>
          <p:cNvGrpSpPr/>
          <p:nvPr/>
        </p:nvGrpSpPr>
        <p:grpSpPr>
          <a:xfrm>
            <a:off x="5341277" y="1126048"/>
            <a:ext cx="896237" cy="3282263"/>
            <a:chOff x="2991413" y="1853256"/>
            <a:chExt cx="561461" cy="205159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F736652-D66A-0DAD-FAEF-CF120378E312}"/>
                </a:ext>
              </a:extLst>
            </p:cNvPr>
            <p:cNvGrpSpPr/>
            <p:nvPr/>
          </p:nvGrpSpPr>
          <p:grpSpPr>
            <a:xfrm>
              <a:off x="2991413" y="2783702"/>
              <a:ext cx="513188" cy="214853"/>
              <a:chOff x="3400623" y="2600252"/>
              <a:chExt cx="441652" cy="142948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1DF5A2BD-E861-2955-1174-BBFE8069CAFF}"/>
                  </a:ext>
                </a:extLst>
              </p:cNvPr>
              <p:cNvCxnSpPr/>
              <p:nvPr/>
            </p:nvCxnSpPr>
            <p:spPr bwMode="auto">
              <a:xfrm>
                <a:off x="3400626" y="2600252"/>
                <a:ext cx="44164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E0F93560-6A55-A062-673D-E8FDDBEA8703}"/>
                  </a:ext>
                </a:extLst>
              </p:cNvPr>
              <p:cNvCxnSpPr/>
              <p:nvPr/>
            </p:nvCxnSpPr>
            <p:spPr bwMode="auto">
              <a:xfrm>
                <a:off x="3400623" y="2743200"/>
                <a:ext cx="44164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F366699-7472-1AC1-7755-F200B93EC6CD}"/>
                </a:ext>
              </a:extLst>
            </p:cNvPr>
            <p:cNvCxnSpPr/>
            <p:nvPr/>
          </p:nvCxnSpPr>
          <p:spPr>
            <a:xfrm flipV="1">
              <a:off x="3250336" y="1853256"/>
              <a:ext cx="0" cy="9304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038EDF8-942A-C31E-ADA5-5CB038A5963E}"/>
                </a:ext>
              </a:extLst>
            </p:cNvPr>
            <p:cNvCxnSpPr/>
            <p:nvPr/>
          </p:nvCxnSpPr>
          <p:spPr>
            <a:xfrm flipV="1">
              <a:off x="3254864" y="2993585"/>
              <a:ext cx="0" cy="9112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13BD09-2FD2-0D0A-20CE-346569A62ADA}"/>
                </a:ext>
              </a:extLst>
            </p:cNvPr>
            <p:cNvSpPr txBox="1"/>
            <p:nvPr/>
          </p:nvSpPr>
          <p:spPr>
            <a:xfrm>
              <a:off x="3231050" y="1936895"/>
              <a:ext cx="321824" cy="415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00" b="1" i="1" dirty="0">
                  <a:latin typeface="Constantia" panose="02030602050306030303" pitchFamily="18" charset="0"/>
                </a:rPr>
                <a:t>C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68FC49C-E696-4BFA-8143-30B8C46670B9}"/>
              </a:ext>
            </a:extLst>
          </p:cNvPr>
          <p:cNvSpPr txBox="1"/>
          <p:nvPr/>
        </p:nvSpPr>
        <p:spPr>
          <a:xfrm>
            <a:off x="3729194" y="1259859"/>
            <a:ext cx="513714" cy="665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i="1" dirty="0">
                <a:latin typeface="Constantia" panose="02030602050306030303" pitchFamily="18" charset="0"/>
              </a:rPr>
              <a:t>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7060199-8407-6020-251F-42C6B9B02378}"/>
              </a:ext>
            </a:extLst>
          </p:cNvPr>
          <p:cNvSpPr txBox="1"/>
          <p:nvPr/>
        </p:nvSpPr>
        <p:spPr>
          <a:xfrm>
            <a:off x="447693" y="2400716"/>
            <a:ext cx="1237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RF power source</a:t>
            </a:r>
            <a:endParaRPr lang="en-GB" sz="2000" b="1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F3965CB-5C12-584C-06B8-F097CAA5F1C0}"/>
              </a:ext>
            </a:extLst>
          </p:cNvPr>
          <p:cNvSpPr/>
          <p:nvPr/>
        </p:nvSpPr>
        <p:spPr>
          <a:xfrm>
            <a:off x="7418546" y="2367891"/>
            <a:ext cx="807511" cy="8075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V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4BA216F-8286-7279-D403-0E2A2476DCD7}"/>
              </a:ext>
            </a:extLst>
          </p:cNvPr>
          <p:cNvCxnSpPr>
            <a:cxnSpLocks/>
            <a:stCxn id="60" idx="0"/>
          </p:cNvCxnSpPr>
          <p:nvPr/>
        </p:nvCxnSpPr>
        <p:spPr>
          <a:xfrm flipV="1">
            <a:off x="7822302" y="1136221"/>
            <a:ext cx="0" cy="1231670"/>
          </a:xfrm>
          <a:prstGeom prst="lin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908495F-4D84-DC47-415F-7D08D4FB2904}"/>
              </a:ext>
            </a:extLst>
          </p:cNvPr>
          <p:cNvCxnSpPr>
            <a:cxnSpLocks/>
            <a:endCxn id="60" idx="4"/>
          </p:cNvCxnSpPr>
          <p:nvPr/>
        </p:nvCxnSpPr>
        <p:spPr>
          <a:xfrm flipV="1">
            <a:off x="7822301" y="3175401"/>
            <a:ext cx="1" cy="1222411"/>
          </a:xfrm>
          <a:prstGeom prst="lin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BAA28B7C-A3B7-42D2-D7A2-16636416A03A}"/>
              </a:ext>
            </a:extLst>
          </p:cNvPr>
          <p:cNvSpPr txBox="1"/>
          <p:nvPr/>
        </p:nvSpPr>
        <p:spPr>
          <a:xfrm>
            <a:off x="8290850" y="2413435"/>
            <a:ext cx="138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Cavity gap voltage</a:t>
            </a:r>
            <a:endParaRPr lang="en-GB" sz="2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990867-E19A-91F9-CB7B-A4D8E9134FAB}"/>
              </a:ext>
            </a:extLst>
          </p:cNvPr>
          <p:cNvSpPr txBox="1"/>
          <p:nvPr/>
        </p:nvSpPr>
        <p:spPr>
          <a:xfrm>
            <a:off x="10721837" y="2474291"/>
            <a:ext cx="1237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Beam current</a:t>
            </a:r>
            <a:endParaRPr lang="en-GB" sz="2000" b="1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BDFB45E-8DF5-1127-2879-2097D77E8F88}"/>
              </a:ext>
            </a:extLst>
          </p:cNvPr>
          <p:cNvGrpSpPr/>
          <p:nvPr/>
        </p:nvGrpSpPr>
        <p:grpSpPr>
          <a:xfrm>
            <a:off x="9780489" y="1142997"/>
            <a:ext cx="807511" cy="3265313"/>
            <a:chOff x="9780489" y="1142997"/>
            <a:chExt cx="807511" cy="326531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F42481-CC81-8523-902B-EFFA08A1EC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4244" y="1142997"/>
              <a:ext cx="0" cy="1231670"/>
            </a:xfrm>
            <a:prstGeom prst="line">
              <a:avLst/>
            </a:prstGeom>
            <a:ln w="25400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91E2137-2FFC-2167-2780-7B3F67FAB6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4244" y="3395728"/>
              <a:ext cx="0" cy="1012582"/>
            </a:xfrm>
            <a:prstGeom prst="line">
              <a:avLst/>
            </a:prstGeom>
            <a:ln w="25400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D4E4D15-97DE-FB29-3F09-F772D7BAE030}"/>
                </a:ext>
              </a:extLst>
            </p:cNvPr>
            <p:cNvSpPr/>
            <p:nvPr/>
          </p:nvSpPr>
          <p:spPr>
            <a:xfrm>
              <a:off x="9780489" y="2588218"/>
              <a:ext cx="807511" cy="80751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E6887EA-242E-33CB-7AE4-47D04B924895}"/>
                </a:ext>
              </a:extLst>
            </p:cNvPr>
            <p:cNvSpPr/>
            <p:nvPr/>
          </p:nvSpPr>
          <p:spPr>
            <a:xfrm>
              <a:off x="9780489" y="2365968"/>
              <a:ext cx="807511" cy="80751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54F0EBD-E0FE-52CF-D257-BDEFFAC523D2}"/>
              </a:ext>
            </a:extLst>
          </p:cNvPr>
          <p:cNvGrpSpPr/>
          <p:nvPr/>
        </p:nvGrpSpPr>
        <p:grpSpPr>
          <a:xfrm>
            <a:off x="1613316" y="1136221"/>
            <a:ext cx="807511" cy="3265313"/>
            <a:chOff x="9780489" y="1142997"/>
            <a:chExt cx="807511" cy="3265313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3F36E9C-AB3E-0425-0DB6-02934844D8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4244" y="1142997"/>
              <a:ext cx="0" cy="1231670"/>
            </a:xfrm>
            <a:prstGeom prst="line">
              <a:avLst/>
            </a:prstGeom>
            <a:ln w="2540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7683A13-08FA-95D8-C153-A1B81BFB23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4244" y="3395728"/>
              <a:ext cx="0" cy="1012582"/>
            </a:xfrm>
            <a:prstGeom prst="line">
              <a:avLst/>
            </a:prstGeom>
            <a:ln w="2540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6E3A342-9B87-B258-BAC3-4FF1A84F60CA}"/>
                </a:ext>
              </a:extLst>
            </p:cNvPr>
            <p:cNvSpPr/>
            <p:nvPr/>
          </p:nvSpPr>
          <p:spPr>
            <a:xfrm>
              <a:off x="9780489" y="2588218"/>
              <a:ext cx="807511" cy="8075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95BDF03-0556-BA06-179C-794531B4AAB8}"/>
                </a:ext>
              </a:extLst>
            </p:cNvPr>
            <p:cNvSpPr/>
            <p:nvPr/>
          </p:nvSpPr>
          <p:spPr>
            <a:xfrm>
              <a:off x="9780489" y="2365968"/>
              <a:ext cx="807511" cy="8075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00622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6CB6A-3245-556B-8EE5-3F56934DE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4C8DF-F24E-1106-BB8B-137AA5EA2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Induced Voltage</a:t>
            </a:r>
            <a:endParaRPr lang="en-GB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58339D75-E750-3829-E138-1FE82BE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22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3E027D-D2EA-6A05-D6C7-E792027349FD}"/>
              </a:ext>
            </a:extLst>
          </p:cNvPr>
          <p:cNvGrpSpPr/>
          <p:nvPr/>
        </p:nvGrpSpPr>
        <p:grpSpPr>
          <a:xfrm>
            <a:off x="1119977" y="1319644"/>
            <a:ext cx="4021282" cy="3054927"/>
            <a:chOff x="2074718" y="2483427"/>
            <a:chExt cx="4021282" cy="245225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74DCCF-C38C-B015-113A-68FED9614100}"/>
                </a:ext>
              </a:extLst>
            </p:cNvPr>
            <p:cNvSpPr/>
            <p:nvPr/>
          </p:nvSpPr>
          <p:spPr>
            <a:xfrm>
              <a:off x="3238500" y="2483427"/>
              <a:ext cx="1693719" cy="2452255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EBE498-0A97-1B4B-3D21-06CA614E5B68}"/>
                </a:ext>
              </a:extLst>
            </p:cNvPr>
            <p:cNvSpPr/>
            <p:nvPr/>
          </p:nvSpPr>
          <p:spPr>
            <a:xfrm>
              <a:off x="4769427" y="3373590"/>
              <a:ext cx="1326573" cy="6719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A8E341-F94C-F52D-5060-1C8C62325DE7}"/>
                </a:ext>
              </a:extLst>
            </p:cNvPr>
            <p:cNvSpPr/>
            <p:nvPr/>
          </p:nvSpPr>
          <p:spPr>
            <a:xfrm>
              <a:off x="2074718" y="3373590"/>
              <a:ext cx="1326573" cy="6719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F0397B-8FDF-8AF1-5BB7-28C80ACC6275}"/>
                  </a:ext>
                </a:extLst>
              </p:cNvPr>
              <p:cNvSpPr txBox="1"/>
              <p:nvPr/>
            </p:nvSpPr>
            <p:spPr>
              <a:xfrm>
                <a:off x="4548301" y="4889661"/>
                <a:ext cx="3095399" cy="1866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𝐼𝑛𝑑</m:t>
                          </m:r>
                        </m:sub>
                      </m:sSub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F0397B-8FDF-8AF1-5BB7-28C80ACC6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01" y="4889661"/>
                <a:ext cx="3095399" cy="18660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A blue line graph with text&#10;&#10;AI-generated content may be incorrect.">
            <a:extLst>
              <a:ext uri="{FF2B5EF4-FFF2-40B4-BE49-F238E27FC236}">
                <a16:creationId xmlns:a16="http://schemas.microsoft.com/office/drawing/2014/main" id="{6DF639A2-0562-E5D6-838C-69BC3F8F0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03" y="1018537"/>
            <a:ext cx="5485714" cy="36571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DCD77E4-2C39-8943-7DC9-85BB9AE8ACAB}"/>
              </a:ext>
            </a:extLst>
          </p:cNvPr>
          <p:cNvGrpSpPr/>
          <p:nvPr/>
        </p:nvGrpSpPr>
        <p:grpSpPr>
          <a:xfrm>
            <a:off x="1342880" y="2413831"/>
            <a:ext cx="708181" cy="889591"/>
            <a:chOff x="1342880" y="2413831"/>
            <a:chExt cx="708181" cy="88959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86BDB3A-43CB-CA74-3010-E9D3B898F8F9}"/>
                </a:ext>
              </a:extLst>
            </p:cNvPr>
            <p:cNvSpPr/>
            <p:nvPr/>
          </p:nvSpPr>
          <p:spPr>
            <a:xfrm>
              <a:off x="1483347" y="2597725"/>
              <a:ext cx="437043" cy="54032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AE06CCF-F58F-A679-E6DA-5D94808AC9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42880" y="2428576"/>
              <a:ext cx="196906" cy="2701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44DEE1B-E879-F016-AB12-DBB441A9CA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9241" y="2413831"/>
              <a:ext cx="196906" cy="2701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D1AD335-0D45-F54C-105F-CC3BA2AEAE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7794" y="3033259"/>
              <a:ext cx="196906" cy="2701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42B287E-B11C-B9F6-00CD-B5FC89FF957C}"/>
                </a:ext>
              </a:extLst>
            </p:cNvPr>
            <p:cNvCxnSpPr>
              <a:cxnSpLocks/>
            </p:cNvCxnSpPr>
            <p:nvPr/>
          </p:nvCxnSpPr>
          <p:spPr>
            <a:xfrm>
              <a:off x="1854155" y="3018514"/>
              <a:ext cx="196906" cy="2701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27897D-19E7-83C4-96F4-D47818D8D0EA}"/>
              </a:ext>
            </a:extLst>
          </p:cNvPr>
          <p:cNvGrpSpPr/>
          <p:nvPr/>
        </p:nvGrpSpPr>
        <p:grpSpPr>
          <a:xfrm>
            <a:off x="2446550" y="1319644"/>
            <a:ext cx="1191152" cy="2947556"/>
            <a:chOff x="729238" y="1334389"/>
            <a:chExt cx="1191152" cy="294755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C13994F-9205-DA56-2D53-79537C037B45}"/>
                </a:ext>
              </a:extLst>
            </p:cNvPr>
            <p:cNvSpPr/>
            <p:nvPr/>
          </p:nvSpPr>
          <p:spPr>
            <a:xfrm>
              <a:off x="1483347" y="2597725"/>
              <a:ext cx="437043" cy="54032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F87E520-9C42-8E2A-B7E5-662186A6EC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5551" y="1648292"/>
              <a:ext cx="764235" cy="105044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A99B0AA-0076-9E30-AC31-447AC85DEB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86099" y="1334389"/>
              <a:ext cx="263142" cy="134960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3BAE52B-E68A-C1BC-3DCA-E08D79E9ED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238" y="3033259"/>
              <a:ext cx="815462" cy="92881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98F25F4-0200-670A-7723-5D1FD40F1B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7919" y="3018514"/>
              <a:ext cx="66236" cy="126343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470A4E-BE1D-86E3-BBAB-1708CC9437B6}"/>
              </a:ext>
            </a:extLst>
          </p:cNvPr>
          <p:cNvGrpSpPr/>
          <p:nvPr/>
        </p:nvGrpSpPr>
        <p:grpSpPr>
          <a:xfrm>
            <a:off x="4424407" y="2404016"/>
            <a:ext cx="708181" cy="889591"/>
            <a:chOff x="1342880" y="2413831"/>
            <a:chExt cx="708181" cy="88959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6ABD045-76A0-C86A-1554-5C8B294D8519}"/>
                </a:ext>
              </a:extLst>
            </p:cNvPr>
            <p:cNvSpPr/>
            <p:nvPr/>
          </p:nvSpPr>
          <p:spPr>
            <a:xfrm>
              <a:off x="1483347" y="2597725"/>
              <a:ext cx="437043" cy="54032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43C8464-CD16-460F-3696-920DD09703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42880" y="2428576"/>
              <a:ext cx="196906" cy="2701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5AC8F0B-2396-F4AB-85A9-51B636CCD6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9241" y="2413831"/>
              <a:ext cx="196906" cy="2701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0108E7B-4EFF-8DF2-4A3E-C30FDD3FA8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7794" y="3033259"/>
              <a:ext cx="196906" cy="2701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D156858-D43A-0B0E-75C5-309D05B2F288}"/>
                </a:ext>
              </a:extLst>
            </p:cNvPr>
            <p:cNvCxnSpPr>
              <a:cxnSpLocks/>
            </p:cNvCxnSpPr>
            <p:nvPr/>
          </p:nvCxnSpPr>
          <p:spPr>
            <a:xfrm>
              <a:off x="1854155" y="3018514"/>
              <a:ext cx="196906" cy="2701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F600D39-794B-1D43-84FB-12E1641D2CB1}"/>
              </a:ext>
            </a:extLst>
          </p:cNvPr>
          <p:cNvGrpSpPr/>
          <p:nvPr/>
        </p:nvGrpSpPr>
        <p:grpSpPr>
          <a:xfrm>
            <a:off x="2263416" y="1319644"/>
            <a:ext cx="1714062" cy="2946419"/>
            <a:chOff x="654226" y="1181989"/>
            <a:chExt cx="1237436" cy="294641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76D6CB2-34F3-9FFA-3A69-76D74AADD4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5551" y="1648292"/>
              <a:ext cx="1116111" cy="6180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F2BC4C3-4D5F-1CA3-E3F3-DAD5688FB6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8372" y="1181989"/>
              <a:ext cx="748959" cy="6927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D4ACF10-895E-1F4C-F15F-4EC358A332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4226" y="3165767"/>
              <a:ext cx="1222750" cy="4078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5430E52-944F-0EFD-2837-8C02DEED77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2204" y="3510339"/>
              <a:ext cx="890473" cy="6180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53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C5F80-A2C1-C080-7C46-0A0C0E554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961A-57F1-5288-11BC-6EFAC6DA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Induced Voltage</a:t>
            </a:r>
            <a:endParaRPr lang="en-GB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52C32A1D-509D-05F7-8559-353594A2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23</a:t>
            </a:fld>
            <a:endParaRPr lang="en-GB"/>
          </a:p>
        </p:txBody>
      </p:sp>
      <p:pic>
        <p:nvPicPr>
          <p:cNvPr id="57" name="Picture 56" descr="A blue line with text&#10;&#10;AI-generated content may be incorrect.">
            <a:extLst>
              <a:ext uri="{FF2B5EF4-FFF2-40B4-BE49-F238E27FC236}">
                <a16:creationId xmlns:a16="http://schemas.microsoft.com/office/drawing/2014/main" id="{1F56BB8F-9596-1EE8-CFFE-3256A33DE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49" y="1219688"/>
            <a:ext cx="7126703" cy="475113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C37F58-41B3-57B4-866E-E142376557BD}"/>
              </a:ext>
            </a:extLst>
          </p:cNvPr>
          <p:cNvCxnSpPr>
            <a:cxnSpLocks/>
          </p:cNvCxnSpPr>
          <p:nvPr/>
        </p:nvCxnSpPr>
        <p:spPr>
          <a:xfrm flipV="1">
            <a:off x="2109355" y="2284988"/>
            <a:ext cx="2567570" cy="12271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BAC5714-E765-623B-424C-8EED0B66C2F8}"/>
              </a:ext>
            </a:extLst>
          </p:cNvPr>
          <p:cNvSpPr txBox="1"/>
          <p:nvPr/>
        </p:nvSpPr>
        <p:spPr>
          <a:xfrm>
            <a:off x="291637" y="3429000"/>
            <a:ext cx="28983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Drop in voltage due to beam passage</a:t>
            </a:r>
          </a:p>
          <a:p>
            <a:r>
              <a:rPr lang="en-US" sz="3200" dirty="0"/>
              <a:t>Proportional to R/Q and beam current</a:t>
            </a:r>
            <a:endParaRPr lang="en-GB" sz="3200" dirty="0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0C26FC29-4167-8734-6073-E11E54B1C8B5}"/>
              </a:ext>
            </a:extLst>
          </p:cNvPr>
          <p:cNvSpPr/>
          <p:nvPr/>
        </p:nvSpPr>
        <p:spPr>
          <a:xfrm rot="5400000">
            <a:off x="5983203" y="4013870"/>
            <a:ext cx="1012857" cy="3625413"/>
          </a:xfrm>
          <a:prstGeom prst="rightBrace">
            <a:avLst>
              <a:gd name="adj1" fmla="val 5135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FDBF8F-59D2-2408-88B5-4891719C7D3F}"/>
              </a:ext>
            </a:extLst>
          </p:cNvPr>
          <p:cNvSpPr txBox="1"/>
          <p:nvPr/>
        </p:nvSpPr>
        <p:spPr>
          <a:xfrm>
            <a:off x="4826580" y="6323174"/>
            <a:ext cx="332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Cavity refilling (Q)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28969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E2613-CFC0-F463-042D-208CE5F79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E3511-C1E5-A869-349F-E97D6B67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Cavities that aren’t Cavities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493A7-DFDC-0312-E330-CB9F2D91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 descr="A blueprint of a pipe&#10;&#10;AI-generated content may be incorrect.">
            <a:extLst>
              <a:ext uri="{FF2B5EF4-FFF2-40B4-BE49-F238E27FC236}">
                <a16:creationId xmlns:a16="http://schemas.microsoft.com/office/drawing/2014/main" id="{797B4B77-2D3F-1372-36B7-4B16E93D8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3" y="1313769"/>
            <a:ext cx="4596449" cy="2224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86C689-EBF1-15FD-5F71-8AE1F813ED28}"/>
              </a:ext>
            </a:extLst>
          </p:cNvPr>
          <p:cNvSpPr txBox="1"/>
          <p:nvPr/>
        </p:nvSpPr>
        <p:spPr>
          <a:xfrm>
            <a:off x="4761812" y="1825648"/>
            <a:ext cx="7343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Vacuum pumping manifold of the CERN Proton Synchrotron</a:t>
            </a:r>
          </a:p>
          <a:p>
            <a:r>
              <a:rPr lang="en-US" sz="2400" dirty="0"/>
              <a:t>Multiple resonant frequencies in the 1 – 1.5 GHz range</a:t>
            </a:r>
          </a:p>
          <a:p>
            <a:r>
              <a:rPr lang="en-US" sz="2400" dirty="0"/>
              <a:t>Suspected of causing beam instabilities</a:t>
            </a:r>
            <a:endParaRPr lang="en-GB" sz="2400" dirty="0"/>
          </a:p>
        </p:txBody>
      </p:sp>
      <p:pic>
        <p:nvPicPr>
          <p:cNvPr id="9" name="Picture 8" descr="A drawing of a cross shaped pipe&#10;&#10;AI-generated content may be incorrect.">
            <a:extLst>
              <a:ext uri="{FF2B5EF4-FFF2-40B4-BE49-F238E27FC236}">
                <a16:creationId xmlns:a16="http://schemas.microsoft.com/office/drawing/2014/main" id="{4247D53D-7160-C9A4-B8B6-304A3CFD0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14" y="3595410"/>
            <a:ext cx="3364974" cy="31345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438ECD-61E7-8446-27F5-6D9356BFAD9D}"/>
              </a:ext>
            </a:extLst>
          </p:cNvPr>
          <p:cNvSpPr txBox="1"/>
          <p:nvPr/>
        </p:nvSpPr>
        <p:spPr>
          <a:xfrm>
            <a:off x="653143" y="4505089"/>
            <a:ext cx="56463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Proposed beam scraper for the CERN SPS</a:t>
            </a:r>
          </a:p>
          <a:p>
            <a:r>
              <a:rPr lang="en-US" sz="2400" dirty="0"/>
              <a:t>Strong modes predicted at 0.9 and 1.3 GHz</a:t>
            </a:r>
          </a:p>
          <a:p>
            <a:r>
              <a:rPr lang="en-US" sz="2400" dirty="0"/>
              <a:t>Design modified to suppress them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6031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1EF76-2BA0-8299-452E-93526A4C5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8730-9EAC-9B82-AE00-380C6045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4834-2170-22D0-DFB1-F6A9288C98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53373"/>
          </a:xfrm>
        </p:spPr>
        <p:txBody>
          <a:bodyPr>
            <a:normAutofit/>
          </a:bodyPr>
          <a:lstStyle/>
          <a:p>
            <a:r>
              <a:rPr lang="en-US" sz="2800" dirty="0"/>
              <a:t>The beam acts as an additional current source in the cavity</a:t>
            </a:r>
          </a:p>
          <a:p>
            <a:r>
              <a:rPr lang="en-US" sz="2800" dirty="0"/>
              <a:t>Beam induced voltage counteracts RF voltage and acts back on the beam</a:t>
            </a:r>
          </a:p>
          <a:p>
            <a:r>
              <a:rPr lang="en-US" sz="2800" dirty="0"/>
              <a:t>Almost anything exposed to the beam acts as a cavity and careful design choices are needed to avoid negative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ACA21-581D-E69E-DF0D-59BE84D1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27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8CCD5-F0D0-0095-BD98-8D0EEA5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Amplification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5C628-0542-B6DD-3F5B-326CED551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1558C-7766-FCCE-BA77-82C6FA8D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956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3DAE3-AAD4-22C8-DE5A-CCC446C2F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8BFB7-AF73-825F-D34F-77FEB3D8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Tubes</a:t>
            </a:r>
            <a:endParaRPr lang="en-GB" dirty="0"/>
          </a:p>
        </p:txBody>
      </p:sp>
      <p:sp>
        <p:nvSpPr>
          <p:cNvPr id="81" name="Slide Number Placeholder 80">
            <a:extLst>
              <a:ext uri="{FF2B5EF4-FFF2-40B4-BE49-F238E27FC236}">
                <a16:creationId xmlns:a16="http://schemas.microsoft.com/office/drawing/2014/main" id="{1F43B1EE-8385-E9CB-AD41-526A2B3D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27</a:t>
            </a:fld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E8A2E37-0253-53FE-3813-1ED0CEE08DFF}"/>
              </a:ext>
            </a:extLst>
          </p:cNvPr>
          <p:cNvSpPr/>
          <p:nvPr/>
        </p:nvSpPr>
        <p:spPr>
          <a:xfrm>
            <a:off x="1462509" y="1905534"/>
            <a:ext cx="1607125" cy="3457543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BB877A3-A34E-E72C-A1C5-C90AF3F639A3}"/>
              </a:ext>
            </a:extLst>
          </p:cNvPr>
          <p:cNvCxnSpPr/>
          <p:nvPr/>
        </p:nvCxnSpPr>
        <p:spPr>
          <a:xfrm>
            <a:off x="1846700" y="4864313"/>
            <a:ext cx="7481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AADFE12-4BE7-34A3-326E-008A6BD3FCEB}"/>
              </a:ext>
            </a:extLst>
          </p:cNvPr>
          <p:cNvCxnSpPr>
            <a:cxnSpLocks/>
          </p:cNvCxnSpPr>
          <p:nvPr/>
        </p:nvCxnSpPr>
        <p:spPr>
          <a:xfrm flipV="1">
            <a:off x="477412" y="3423000"/>
            <a:ext cx="494143" cy="46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C0EB7DD-DACE-1222-1296-C6AF3787F350}"/>
              </a:ext>
            </a:extLst>
          </p:cNvPr>
          <p:cNvCxnSpPr>
            <a:cxnSpLocks/>
          </p:cNvCxnSpPr>
          <p:nvPr/>
        </p:nvCxnSpPr>
        <p:spPr>
          <a:xfrm>
            <a:off x="568889" y="3580019"/>
            <a:ext cx="3111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62A9FD8-C46C-E25B-F2C1-E7AD509D4530}"/>
              </a:ext>
            </a:extLst>
          </p:cNvPr>
          <p:cNvCxnSpPr/>
          <p:nvPr/>
        </p:nvCxnSpPr>
        <p:spPr>
          <a:xfrm>
            <a:off x="1846700" y="2476713"/>
            <a:ext cx="7481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C5E7C06-784F-C8FA-E582-B39D27DD1CF2}"/>
              </a:ext>
            </a:extLst>
          </p:cNvPr>
          <p:cNvCxnSpPr>
            <a:cxnSpLocks/>
          </p:cNvCxnSpPr>
          <p:nvPr/>
        </p:nvCxnSpPr>
        <p:spPr>
          <a:xfrm>
            <a:off x="2220773" y="1650060"/>
            <a:ext cx="0" cy="8266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FA69D94-6025-BAB5-DD13-3CB07AC4521D}"/>
              </a:ext>
            </a:extLst>
          </p:cNvPr>
          <p:cNvCxnSpPr>
            <a:cxnSpLocks/>
          </p:cNvCxnSpPr>
          <p:nvPr/>
        </p:nvCxnSpPr>
        <p:spPr>
          <a:xfrm>
            <a:off x="729100" y="1650060"/>
            <a:ext cx="0" cy="17521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EB0E928-3AC1-4B00-5225-90010D8381F6}"/>
              </a:ext>
            </a:extLst>
          </p:cNvPr>
          <p:cNvCxnSpPr>
            <a:cxnSpLocks/>
          </p:cNvCxnSpPr>
          <p:nvPr/>
        </p:nvCxnSpPr>
        <p:spPr>
          <a:xfrm flipH="1">
            <a:off x="715241" y="1650060"/>
            <a:ext cx="15055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E0ED13A-BFE0-0F2D-A6B6-64048819CBE2}"/>
              </a:ext>
            </a:extLst>
          </p:cNvPr>
          <p:cNvCxnSpPr>
            <a:cxnSpLocks/>
          </p:cNvCxnSpPr>
          <p:nvPr/>
        </p:nvCxnSpPr>
        <p:spPr>
          <a:xfrm flipV="1">
            <a:off x="2220773" y="4864313"/>
            <a:ext cx="0" cy="8266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559651A-7836-7573-93D6-7F1BC20F255C}"/>
              </a:ext>
            </a:extLst>
          </p:cNvPr>
          <p:cNvCxnSpPr>
            <a:cxnSpLocks/>
          </p:cNvCxnSpPr>
          <p:nvPr/>
        </p:nvCxnSpPr>
        <p:spPr>
          <a:xfrm flipH="1" flipV="1">
            <a:off x="729100" y="5690966"/>
            <a:ext cx="15055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819602E-8DA1-6DC9-C50E-6F83759AD3D6}"/>
              </a:ext>
            </a:extLst>
          </p:cNvPr>
          <p:cNvCxnSpPr>
            <a:cxnSpLocks/>
          </p:cNvCxnSpPr>
          <p:nvPr/>
        </p:nvCxnSpPr>
        <p:spPr>
          <a:xfrm flipH="1">
            <a:off x="715241" y="3564295"/>
            <a:ext cx="13859" cy="2126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FD03FF1-B48E-A02E-C27D-8BCF22BC4FBB}"/>
              </a:ext>
            </a:extLst>
          </p:cNvPr>
          <p:cNvCxnSpPr>
            <a:cxnSpLocks/>
          </p:cNvCxnSpPr>
          <p:nvPr/>
        </p:nvCxnSpPr>
        <p:spPr>
          <a:xfrm>
            <a:off x="1550558" y="4229313"/>
            <a:ext cx="2892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B310194-4FF6-7CF6-0BE7-39BE12059EC6}"/>
              </a:ext>
            </a:extLst>
          </p:cNvPr>
          <p:cNvCxnSpPr>
            <a:cxnSpLocks/>
          </p:cNvCxnSpPr>
          <p:nvPr/>
        </p:nvCxnSpPr>
        <p:spPr>
          <a:xfrm>
            <a:off x="1922900" y="4229313"/>
            <a:ext cx="2892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209AD56-754C-DCDE-0A95-61C32A25E4E7}"/>
              </a:ext>
            </a:extLst>
          </p:cNvPr>
          <p:cNvCxnSpPr>
            <a:cxnSpLocks/>
          </p:cNvCxnSpPr>
          <p:nvPr/>
        </p:nvCxnSpPr>
        <p:spPr>
          <a:xfrm>
            <a:off x="2295242" y="4229313"/>
            <a:ext cx="2892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D7B6B79-1C99-2BE5-F47C-487113B2E9E4}"/>
              </a:ext>
            </a:extLst>
          </p:cNvPr>
          <p:cNvCxnSpPr>
            <a:cxnSpLocks/>
          </p:cNvCxnSpPr>
          <p:nvPr/>
        </p:nvCxnSpPr>
        <p:spPr>
          <a:xfrm>
            <a:off x="2667583" y="4229313"/>
            <a:ext cx="2892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CE3B94B-9D93-A2C3-51B0-594D13DC0570}"/>
              </a:ext>
            </a:extLst>
          </p:cNvPr>
          <p:cNvGrpSpPr/>
          <p:nvPr/>
        </p:nvGrpSpPr>
        <p:grpSpPr>
          <a:xfrm>
            <a:off x="1872760" y="4330813"/>
            <a:ext cx="663742" cy="420355"/>
            <a:chOff x="1872760" y="4330813"/>
            <a:chExt cx="663742" cy="420355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B42AC66-B231-859F-E6B2-BB70A2213F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72760" y="4363474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B4207DD-4582-8207-EDE7-D1D574F5CC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38020" y="4607168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710E291-55D8-3EA3-02B5-01626D6708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82020" y="4413203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BADB66DF-B059-8B61-A037-89C3637166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2502" y="4330813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4788FEB-FEA1-7472-E309-B17BD94DBF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53490" y="4557203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9E32130-F328-1063-2216-2E1BAA08EE56}"/>
              </a:ext>
            </a:extLst>
          </p:cNvPr>
          <p:cNvGrpSpPr/>
          <p:nvPr/>
        </p:nvGrpSpPr>
        <p:grpSpPr>
          <a:xfrm>
            <a:off x="1859025" y="2699860"/>
            <a:ext cx="808558" cy="802214"/>
            <a:chOff x="1859025" y="2699860"/>
            <a:chExt cx="808558" cy="802214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4070B5D-7A53-4BC7-C2B4-9F0702E4B1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72760" y="2866213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9A25624-769D-0D48-C00A-7DEC39C4C0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10020" y="2699860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52103A0-AA32-DD84-D5A8-8BE428419A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2800" y="2917909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85C3E3B-B18E-A484-4E68-984868E7E0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2502" y="2833552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AD2C647-3E3F-29D3-361B-3F080D8EF7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3583" y="3061909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A1DCA128-3C78-B537-684C-064468952F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0632" y="3325904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296470F-7B21-7BF5-F6C3-50D4977596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9025" y="3358074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68A0406-9710-CB1E-5CF5-4F88803EA1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3297" y="3108693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E950D75-4629-7E0F-66CD-C433550890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0502" y="3213780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DF73B0F-D22B-2EED-2699-D55530FCB861}"/>
              </a:ext>
            </a:extLst>
          </p:cNvPr>
          <p:cNvGrpSpPr/>
          <p:nvPr/>
        </p:nvGrpSpPr>
        <p:grpSpPr>
          <a:xfrm>
            <a:off x="3631534" y="4344190"/>
            <a:ext cx="315222" cy="412173"/>
            <a:chOff x="157016" y="3779980"/>
            <a:chExt cx="503378" cy="412173"/>
          </a:xfrm>
        </p:grpSpPr>
        <p:sp>
          <p:nvSpPr>
            <p:cNvPr id="118" name="Arc 117">
              <a:extLst>
                <a:ext uri="{FF2B5EF4-FFF2-40B4-BE49-F238E27FC236}">
                  <a16:creationId xmlns:a16="http://schemas.microsoft.com/office/drawing/2014/main" id="{47EB52F5-D9A8-E30E-870A-4AD5B850409F}"/>
                </a:ext>
              </a:extLst>
            </p:cNvPr>
            <p:cNvSpPr/>
            <p:nvPr/>
          </p:nvSpPr>
          <p:spPr>
            <a:xfrm>
              <a:off x="157016" y="3779980"/>
              <a:ext cx="249382" cy="407549"/>
            </a:xfrm>
            <a:prstGeom prst="arc">
              <a:avLst>
                <a:gd name="adj1" fmla="val 10464731"/>
                <a:gd name="adj2" fmla="val 0"/>
              </a:avLst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Arc 118">
              <a:extLst>
                <a:ext uri="{FF2B5EF4-FFF2-40B4-BE49-F238E27FC236}">
                  <a16:creationId xmlns:a16="http://schemas.microsoft.com/office/drawing/2014/main" id="{5683B5C2-D148-7C35-088F-F21734E90421}"/>
                </a:ext>
              </a:extLst>
            </p:cNvPr>
            <p:cNvSpPr/>
            <p:nvPr/>
          </p:nvSpPr>
          <p:spPr>
            <a:xfrm flipV="1">
              <a:off x="411012" y="3784604"/>
              <a:ext cx="249382" cy="407549"/>
            </a:xfrm>
            <a:prstGeom prst="arc">
              <a:avLst>
                <a:gd name="adj1" fmla="val 10464731"/>
                <a:gd name="adj2" fmla="val 0"/>
              </a:avLst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1F19622-6C23-2255-EE21-ECEDF6A4188E}"/>
              </a:ext>
            </a:extLst>
          </p:cNvPr>
          <p:cNvCxnSpPr>
            <a:cxnSpLocks/>
          </p:cNvCxnSpPr>
          <p:nvPr/>
        </p:nvCxnSpPr>
        <p:spPr>
          <a:xfrm flipV="1">
            <a:off x="2794876" y="4228450"/>
            <a:ext cx="0" cy="350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B753893A-221C-5FCB-D1FB-467E97DF4A15}"/>
              </a:ext>
            </a:extLst>
          </p:cNvPr>
          <p:cNvCxnSpPr>
            <a:cxnSpLocks/>
          </p:cNvCxnSpPr>
          <p:nvPr/>
        </p:nvCxnSpPr>
        <p:spPr>
          <a:xfrm flipH="1">
            <a:off x="2794876" y="4550277"/>
            <a:ext cx="757661" cy="106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9B9C59B-0E6F-707A-C4AE-A92E5CD03415}"/>
              </a:ext>
            </a:extLst>
          </p:cNvPr>
          <p:cNvCxnSpPr>
            <a:cxnSpLocks/>
          </p:cNvCxnSpPr>
          <p:nvPr/>
        </p:nvCxnSpPr>
        <p:spPr>
          <a:xfrm flipV="1">
            <a:off x="2497607" y="2126570"/>
            <a:ext cx="0" cy="350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9C72C605-A946-DD1E-13F9-F6DE8AAB802B}"/>
              </a:ext>
            </a:extLst>
          </p:cNvPr>
          <p:cNvCxnSpPr>
            <a:cxnSpLocks/>
          </p:cNvCxnSpPr>
          <p:nvPr/>
        </p:nvCxnSpPr>
        <p:spPr>
          <a:xfrm flipH="1">
            <a:off x="2497490" y="2147096"/>
            <a:ext cx="946217" cy="5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BBC6D27-2AB9-812A-5A86-6F10CC0CB7E2}"/>
              </a:ext>
            </a:extLst>
          </p:cNvPr>
          <p:cNvGrpSpPr/>
          <p:nvPr/>
        </p:nvGrpSpPr>
        <p:grpSpPr>
          <a:xfrm>
            <a:off x="3540773" y="1214644"/>
            <a:ext cx="493853" cy="1847265"/>
            <a:chOff x="3329712" y="3038765"/>
            <a:chExt cx="493853" cy="1847265"/>
          </a:xfrm>
        </p:grpSpPr>
        <p:sp>
          <p:nvSpPr>
            <p:cNvPr id="132" name="Arc 131">
              <a:extLst>
                <a:ext uri="{FF2B5EF4-FFF2-40B4-BE49-F238E27FC236}">
                  <a16:creationId xmlns:a16="http://schemas.microsoft.com/office/drawing/2014/main" id="{673DDB5D-ACC0-78DC-B44D-C33D6AB36055}"/>
                </a:ext>
              </a:extLst>
            </p:cNvPr>
            <p:cNvSpPr/>
            <p:nvPr/>
          </p:nvSpPr>
          <p:spPr>
            <a:xfrm>
              <a:off x="3329712" y="3038765"/>
              <a:ext cx="249382" cy="1842641"/>
            </a:xfrm>
            <a:prstGeom prst="arc">
              <a:avLst>
                <a:gd name="adj1" fmla="val 10464731"/>
                <a:gd name="adj2" fmla="val 0"/>
              </a:avLst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Arc 132">
              <a:extLst>
                <a:ext uri="{FF2B5EF4-FFF2-40B4-BE49-F238E27FC236}">
                  <a16:creationId xmlns:a16="http://schemas.microsoft.com/office/drawing/2014/main" id="{F963CDAD-F05C-D32B-93BF-3899678AE33C}"/>
                </a:ext>
              </a:extLst>
            </p:cNvPr>
            <p:cNvSpPr/>
            <p:nvPr/>
          </p:nvSpPr>
          <p:spPr>
            <a:xfrm flipV="1">
              <a:off x="3574183" y="3043389"/>
              <a:ext cx="249382" cy="1842641"/>
            </a:xfrm>
            <a:prstGeom prst="arc">
              <a:avLst>
                <a:gd name="adj1" fmla="val 10464731"/>
                <a:gd name="adj2" fmla="val 0"/>
              </a:avLst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94DBC565-6969-ADF9-B465-02E92792C2CA}"/>
              </a:ext>
            </a:extLst>
          </p:cNvPr>
          <p:cNvSpPr txBox="1"/>
          <p:nvPr/>
        </p:nvSpPr>
        <p:spPr>
          <a:xfrm>
            <a:off x="4349600" y="2063386"/>
            <a:ext cx="77594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Vacuum tubes: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 electron current generated by a cathode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Low power signals applied to screen modulate the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 AC-current electron beam on the anode provides high power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Limited in frequency and power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Very durable and reliable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2592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6F32F-024F-D009-F5A2-16191BB7E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074A-641A-C476-8F81-5AE844FE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</a:t>
            </a:r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48A139-3588-F4D7-CFC1-AAF11D871C67}"/>
              </a:ext>
            </a:extLst>
          </p:cNvPr>
          <p:cNvSpPr txBox="1"/>
          <p:nvPr/>
        </p:nvSpPr>
        <p:spPr>
          <a:xfrm>
            <a:off x="640121" y="2037165"/>
            <a:ext cx="6506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Solid state: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Pairs of transistors, one to amplify the positive side, the other to amplify the negative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Low power but modular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Modularity gives reliability, one broken transistor does not bring down the entire RF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Gradually replacing vacuum tubes in many contexts</a:t>
            </a:r>
          </a:p>
        </p:txBody>
      </p:sp>
      <p:sp>
        <p:nvSpPr>
          <p:cNvPr id="81" name="Slide Number Placeholder 80">
            <a:extLst>
              <a:ext uri="{FF2B5EF4-FFF2-40B4-BE49-F238E27FC236}">
                <a16:creationId xmlns:a16="http://schemas.microsoft.com/office/drawing/2014/main" id="{84C18102-1DEC-45E2-82C7-8483C47B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28</a:t>
            </a:fld>
            <a:endParaRPr lang="en-GB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66043FE-F74D-B4EA-713D-5C96B08FD9CF}"/>
              </a:ext>
            </a:extLst>
          </p:cNvPr>
          <p:cNvGrpSpPr/>
          <p:nvPr/>
        </p:nvGrpSpPr>
        <p:grpSpPr>
          <a:xfrm>
            <a:off x="7337110" y="1187612"/>
            <a:ext cx="3941116" cy="4458738"/>
            <a:chOff x="157016" y="2176639"/>
            <a:chExt cx="2806124" cy="317467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3A694A-817E-52D5-5633-4600A38F0F55}"/>
                </a:ext>
              </a:extLst>
            </p:cNvPr>
            <p:cNvCxnSpPr>
              <a:cxnSpLocks/>
            </p:cNvCxnSpPr>
            <p:nvPr/>
          </p:nvCxnSpPr>
          <p:spPr>
            <a:xfrm>
              <a:off x="552450" y="3854447"/>
              <a:ext cx="44017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F676444-0220-77E7-21D3-C81A99A7F6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477" y="3116580"/>
              <a:ext cx="494143" cy="461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28AF530-E2C8-4293-513B-187E54ED7F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3985" y="4579158"/>
              <a:ext cx="494143" cy="4619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FD978E0-8ACB-B52E-0118-9EF2D61011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4478" y="2558473"/>
              <a:ext cx="300179" cy="4017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16741CC-9E65-C473-AC9A-10284FA88A0A}"/>
                </a:ext>
              </a:extLst>
            </p:cNvPr>
            <p:cNvCxnSpPr>
              <a:cxnSpLocks/>
            </p:cNvCxnSpPr>
            <p:nvPr/>
          </p:nvCxnSpPr>
          <p:spPr>
            <a:xfrm>
              <a:off x="1515635" y="3246580"/>
              <a:ext cx="314956" cy="321327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00BF32-9D84-23F6-ADAA-608C20EFF7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8335" y="4147124"/>
              <a:ext cx="294986" cy="332512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5AACFA3-2875-EA9C-41F7-17685B1702A4}"/>
                </a:ext>
              </a:extLst>
            </p:cNvPr>
            <p:cNvCxnSpPr>
              <a:cxnSpLocks/>
            </p:cNvCxnSpPr>
            <p:nvPr/>
          </p:nvCxnSpPr>
          <p:spPr>
            <a:xfrm>
              <a:off x="1523142" y="4765961"/>
              <a:ext cx="300179" cy="4017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A7F513-A04E-4F43-545C-523D9BD4356F}"/>
                </a:ext>
              </a:extLst>
            </p:cNvPr>
            <p:cNvSpPr txBox="1"/>
            <p:nvPr/>
          </p:nvSpPr>
          <p:spPr>
            <a:xfrm>
              <a:off x="1604227" y="2176639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DC</a:t>
              </a:r>
              <a:endParaRPr lang="en-GB" sz="2000" b="1" dirty="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107BBA4-752D-E246-1A2D-0B793FFDCADA}"/>
                </a:ext>
              </a:extLst>
            </p:cNvPr>
            <p:cNvGrpSpPr/>
            <p:nvPr/>
          </p:nvGrpSpPr>
          <p:grpSpPr>
            <a:xfrm>
              <a:off x="1591527" y="5176980"/>
              <a:ext cx="494143" cy="174336"/>
              <a:chOff x="2077302" y="5215080"/>
              <a:chExt cx="494143" cy="174336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E06320D-34D7-C8A8-ABE3-061FE254FA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77302" y="5215080"/>
                <a:ext cx="494143" cy="461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915E699-3AC9-9D7B-7E99-38590CFC63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8779" y="5304557"/>
                <a:ext cx="311188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8E16D55-EC24-8B0E-3FE0-8FB3696911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9702" y="5389416"/>
                <a:ext cx="18934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949C491-7B7F-0855-9147-1C6CB96DA18C}"/>
                </a:ext>
              </a:extLst>
            </p:cNvPr>
            <p:cNvGrpSpPr/>
            <p:nvPr/>
          </p:nvGrpSpPr>
          <p:grpSpPr>
            <a:xfrm>
              <a:off x="157016" y="3648361"/>
              <a:ext cx="315222" cy="412173"/>
              <a:chOff x="157016" y="3779980"/>
              <a:chExt cx="503378" cy="412173"/>
            </a:xfrm>
          </p:grpSpPr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9DE20F80-DF61-6DA6-ACA1-3DEC9C846EC5}"/>
                  </a:ext>
                </a:extLst>
              </p:cNvPr>
              <p:cNvSpPr/>
              <p:nvPr/>
            </p:nvSpPr>
            <p:spPr>
              <a:xfrm>
                <a:off x="157016" y="3779980"/>
                <a:ext cx="249382" cy="407549"/>
              </a:xfrm>
              <a:prstGeom prst="arc">
                <a:avLst>
                  <a:gd name="adj1" fmla="val 10464731"/>
                  <a:gd name="adj2" fmla="val 0"/>
                </a:avLst>
              </a:prstGeom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B63BE3C6-25B6-74F9-A3E4-3D9E143AAD22}"/>
                  </a:ext>
                </a:extLst>
              </p:cNvPr>
              <p:cNvSpPr/>
              <p:nvPr/>
            </p:nvSpPr>
            <p:spPr>
              <a:xfrm flipV="1">
                <a:off x="411012" y="3784604"/>
                <a:ext cx="249382" cy="407549"/>
              </a:xfrm>
              <a:prstGeom prst="arc">
                <a:avLst>
                  <a:gd name="adj1" fmla="val 10464731"/>
                  <a:gd name="adj2" fmla="val 0"/>
                </a:avLst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39B05D0-46B0-CEF2-F4CD-2AA95C72FA30}"/>
                </a:ext>
              </a:extLst>
            </p:cNvPr>
            <p:cNvGrpSpPr/>
            <p:nvPr/>
          </p:nvGrpSpPr>
          <p:grpSpPr>
            <a:xfrm>
              <a:off x="2469287" y="2930815"/>
              <a:ext cx="493853" cy="1847265"/>
              <a:chOff x="3329712" y="3038765"/>
              <a:chExt cx="493853" cy="1847265"/>
            </a:xfrm>
          </p:grpSpPr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7182CBD2-236F-9093-D1B8-CE6756022982}"/>
                  </a:ext>
                </a:extLst>
              </p:cNvPr>
              <p:cNvSpPr/>
              <p:nvPr/>
            </p:nvSpPr>
            <p:spPr>
              <a:xfrm>
                <a:off x="3329712" y="3038765"/>
                <a:ext cx="249382" cy="1842641"/>
              </a:xfrm>
              <a:prstGeom prst="arc">
                <a:avLst>
                  <a:gd name="adj1" fmla="val 10464731"/>
                  <a:gd name="adj2" fmla="val 0"/>
                </a:avLst>
              </a:prstGeom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7F5B72FF-1BCF-6CF2-21B4-271B7214249D}"/>
                  </a:ext>
                </a:extLst>
              </p:cNvPr>
              <p:cNvSpPr/>
              <p:nvPr/>
            </p:nvSpPr>
            <p:spPr>
              <a:xfrm flipV="1">
                <a:off x="3574183" y="3043389"/>
                <a:ext cx="249382" cy="1842641"/>
              </a:xfrm>
              <a:prstGeom prst="arc">
                <a:avLst>
                  <a:gd name="adj1" fmla="val 10464731"/>
                  <a:gd name="adj2" fmla="val 0"/>
                </a:avLst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45A2E07-B51D-0001-C5A1-DD589D63CD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5976" y="3547916"/>
              <a:ext cx="0" cy="306746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547A716-0B79-605D-FFB6-E6D943117C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5976" y="3854232"/>
              <a:ext cx="0" cy="306746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90C8AFB-C64B-13DE-F919-19C11ABA4C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5976" y="3849990"/>
              <a:ext cx="507649" cy="424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5F966FB-BC6F-8CB7-943F-3AAE852F44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9669" y="3105939"/>
              <a:ext cx="6887" cy="744481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6560204-9072-25B0-37D5-995C74E0DF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6556" y="3849990"/>
              <a:ext cx="0" cy="752966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9250889-1E6C-5F42-A9F4-0F8D324390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4478" y="2860966"/>
              <a:ext cx="0" cy="52185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72DD1A6-6527-5A2C-0E3D-E229B0EBF4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4478" y="4364182"/>
              <a:ext cx="0" cy="52185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521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F8FC3-07B8-BA7D-3139-540DA2092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E424FE6-FE26-1141-A714-58B902FA933E}"/>
              </a:ext>
            </a:extLst>
          </p:cNvPr>
          <p:cNvGrpSpPr/>
          <p:nvPr/>
        </p:nvGrpSpPr>
        <p:grpSpPr>
          <a:xfrm>
            <a:off x="1339378" y="2716263"/>
            <a:ext cx="2537248" cy="518179"/>
            <a:chOff x="1339378" y="2716263"/>
            <a:chExt cx="2537248" cy="51817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C357B83-239E-3459-6BE9-4B8E017119EB}"/>
                </a:ext>
              </a:extLst>
            </p:cNvPr>
            <p:cNvSpPr/>
            <p:nvPr/>
          </p:nvSpPr>
          <p:spPr>
            <a:xfrm>
              <a:off x="1339378" y="2716263"/>
              <a:ext cx="1206303" cy="518179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7C8A38C-471E-D139-B8C5-B39BC0B698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5533" y="3005362"/>
              <a:ext cx="1321093" cy="8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CD466D-8DB9-8D88-4360-FDFD61E6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Klystrons</a:t>
            </a:r>
            <a:endParaRPr lang="en-GB" dirty="0"/>
          </a:p>
        </p:txBody>
      </p:sp>
      <p:sp>
        <p:nvSpPr>
          <p:cNvPr id="81" name="Slide Number Placeholder 80">
            <a:extLst>
              <a:ext uri="{FF2B5EF4-FFF2-40B4-BE49-F238E27FC236}">
                <a16:creationId xmlns:a16="http://schemas.microsoft.com/office/drawing/2014/main" id="{9A52FB0F-3FE2-E30A-1965-03C07A4E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29</a:t>
            </a:fld>
            <a:endParaRPr lang="en-GB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88987CD-FD29-397A-CF6B-B1EA0DFBD6BF}"/>
              </a:ext>
            </a:extLst>
          </p:cNvPr>
          <p:cNvGrpSpPr/>
          <p:nvPr/>
        </p:nvGrpSpPr>
        <p:grpSpPr>
          <a:xfrm>
            <a:off x="3691307" y="4749829"/>
            <a:ext cx="315222" cy="412173"/>
            <a:chOff x="157016" y="3779980"/>
            <a:chExt cx="503378" cy="412173"/>
          </a:xfrm>
        </p:grpSpPr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96CAD71D-47B0-DEEE-498F-0EC608426DC1}"/>
                </a:ext>
              </a:extLst>
            </p:cNvPr>
            <p:cNvSpPr/>
            <p:nvPr/>
          </p:nvSpPr>
          <p:spPr>
            <a:xfrm>
              <a:off x="157016" y="3779980"/>
              <a:ext cx="249382" cy="407549"/>
            </a:xfrm>
            <a:prstGeom prst="arc">
              <a:avLst>
                <a:gd name="adj1" fmla="val 10464731"/>
                <a:gd name="adj2" fmla="val 0"/>
              </a:avLst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7CFD00F4-33E4-AD28-A827-F324AE3C152B}"/>
                </a:ext>
              </a:extLst>
            </p:cNvPr>
            <p:cNvSpPr/>
            <p:nvPr/>
          </p:nvSpPr>
          <p:spPr>
            <a:xfrm flipV="1">
              <a:off x="411012" y="3784604"/>
              <a:ext cx="249382" cy="407549"/>
            </a:xfrm>
            <a:prstGeom prst="arc">
              <a:avLst>
                <a:gd name="adj1" fmla="val 10464731"/>
                <a:gd name="adj2" fmla="val 0"/>
              </a:avLst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BD64E4E-9A89-1D19-81B4-231F5C5413F5}"/>
              </a:ext>
            </a:extLst>
          </p:cNvPr>
          <p:cNvGrpSpPr/>
          <p:nvPr/>
        </p:nvGrpSpPr>
        <p:grpSpPr>
          <a:xfrm>
            <a:off x="3985200" y="2041252"/>
            <a:ext cx="493853" cy="1847265"/>
            <a:chOff x="3329712" y="3038765"/>
            <a:chExt cx="493853" cy="1847265"/>
          </a:xfrm>
        </p:grpSpPr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4B1D967E-196B-DD9A-5813-9869449B0DDB}"/>
                </a:ext>
              </a:extLst>
            </p:cNvPr>
            <p:cNvSpPr/>
            <p:nvPr/>
          </p:nvSpPr>
          <p:spPr>
            <a:xfrm>
              <a:off x="3329712" y="3038765"/>
              <a:ext cx="249382" cy="1842641"/>
            </a:xfrm>
            <a:prstGeom prst="arc">
              <a:avLst>
                <a:gd name="adj1" fmla="val 10464731"/>
                <a:gd name="adj2" fmla="val 0"/>
              </a:avLst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D4A744E8-1BA1-AD55-ADDA-22B05326343A}"/>
                </a:ext>
              </a:extLst>
            </p:cNvPr>
            <p:cNvSpPr/>
            <p:nvPr/>
          </p:nvSpPr>
          <p:spPr>
            <a:xfrm flipV="1">
              <a:off x="3574183" y="3043389"/>
              <a:ext cx="249382" cy="1842641"/>
            </a:xfrm>
            <a:prstGeom prst="arc">
              <a:avLst>
                <a:gd name="adj1" fmla="val 10464731"/>
                <a:gd name="adj2" fmla="val 0"/>
              </a:avLst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5081A5-FB72-4635-676E-D73FC8146DDE}"/>
              </a:ext>
            </a:extLst>
          </p:cNvPr>
          <p:cNvSpPr/>
          <p:nvPr/>
        </p:nvSpPr>
        <p:spPr>
          <a:xfrm>
            <a:off x="1339378" y="4711634"/>
            <a:ext cx="1206303" cy="518179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5FA7423-FAAB-7453-9B5F-D34DE9E8390F}"/>
              </a:ext>
            </a:extLst>
          </p:cNvPr>
          <p:cNvSpPr/>
          <p:nvPr/>
        </p:nvSpPr>
        <p:spPr>
          <a:xfrm>
            <a:off x="1339378" y="5395499"/>
            <a:ext cx="1206303" cy="1245445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A770422-46B5-6308-D7EB-579A13A4DDD3}"/>
              </a:ext>
            </a:extLst>
          </p:cNvPr>
          <p:cNvCxnSpPr/>
          <p:nvPr/>
        </p:nvCxnSpPr>
        <p:spPr>
          <a:xfrm>
            <a:off x="2244206" y="2592935"/>
            <a:ext cx="0" cy="28025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A2458E9-ACB5-37D6-C751-26ED72F80C40}"/>
              </a:ext>
            </a:extLst>
          </p:cNvPr>
          <p:cNvCxnSpPr/>
          <p:nvPr/>
        </p:nvCxnSpPr>
        <p:spPr>
          <a:xfrm flipH="1">
            <a:off x="1741524" y="6225888"/>
            <a:ext cx="40214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23D1C152-83AD-BCA7-F09F-809E3CA7F84F}"/>
              </a:ext>
            </a:extLst>
          </p:cNvPr>
          <p:cNvCxnSpPr/>
          <p:nvPr/>
        </p:nvCxnSpPr>
        <p:spPr>
          <a:xfrm>
            <a:off x="1640988" y="2592935"/>
            <a:ext cx="0" cy="28025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D5174CCD-EC25-BFDA-3E0C-DB032F1979D1}"/>
              </a:ext>
            </a:extLst>
          </p:cNvPr>
          <p:cNvCxnSpPr/>
          <p:nvPr/>
        </p:nvCxnSpPr>
        <p:spPr>
          <a:xfrm flipH="1">
            <a:off x="515142" y="2904331"/>
            <a:ext cx="2010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0523E8E7-1640-F95B-A046-FEC25D715D67}"/>
              </a:ext>
            </a:extLst>
          </p:cNvPr>
          <p:cNvCxnSpPr/>
          <p:nvPr/>
        </p:nvCxnSpPr>
        <p:spPr>
          <a:xfrm flipH="1">
            <a:off x="314036" y="2800532"/>
            <a:ext cx="6031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FB3A11E-401B-44F1-AE2E-6E63911083F8}"/>
              </a:ext>
            </a:extLst>
          </p:cNvPr>
          <p:cNvCxnSpPr/>
          <p:nvPr/>
        </p:nvCxnSpPr>
        <p:spPr>
          <a:xfrm flipH="1">
            <a:off x="1640988" y="5603096"/>
            <a:ext cx="201073" cy="31139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8F2AD959-7D4F-6E38-D95E-3671105218B4}"/>
              </a:ext>
            </a:extLst>
          </p:cNvPr>
          <p:cNvCxnSpPr/>
          <p:nvPr/>
        </p:nvCxnSpPr>
        <p:spPr>
          <a:xfrm>
            <a:off x="2043133" y="5603096"/>
            <a:ext cx="201073" cy="31139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DF163D5-5A9C-0759-9259-5852FF20AD40}"/>
              </a:ext>
            </a:extLst>
          </p:cNvPr>
          <p:cNvCxnSpPr>
            <a:cxnSpLocks/>
          </p:cNvCxnSpPr>
          <p:nvPr/>
        </p:nvCxnSpPr>
        <p:spPr>
          <a:xfrm>
            <a:off x="595028" y="6225888"/>
            <a:ext cx="114649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2CEE5C4-BD8E-5BEF-08E1-C9A57D2117F3}"/>
              </a:ext>
            </a:extLst>
          </p:cNvPr>
          <p:cNvCxnSpPr>
            <a:cxnSpLocks/>
          </p:cNvCxnSpPr>
          <p:nvPr/>
        </p:nvCxnSpPr>
        <p:spPr>
          <a:xfrm>
            <a:off x="595061" y="1970143"/>
            <a:ext cx="0" cy="8303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32B1B75-385E-EA0D-66C7-9B3FC1637922}"/>
              </a:ext>
            </a:extLst>
          </p:cNvPr>
          <p:cNvCxnSpPr>
            <a:cxnSpLocks/>
          </p:cNvCxnSpPr>
          <p:nvPr/>
        </p:nvCxnSpPr>
        <p:spPr>
          <a:xfrm>
            <a:off x="595061" y="2904331"/>
            <a:ext cx="0" cy="33215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180D339-6D29-755B-47D2-51147175F474}"/>
              </a:ext>
            </a:extLst>
          </p:cNvPr>
          <p:cNvCxnSpPr>
            <a:cxnSpLocks/>
          </p:cNvCxnSpPr>
          <p:nvPr/>
        </p:nvCxnSpPr>
        <p:spPr>
          <a:xfrm flipV="1">
            <a:off x="595105" y="1969979"/>
            <a:ext cx="1258071" cy="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5AD47E4A-D524-AD00-406B-BB0D3B66804F}"/>
              </a:ext>
            </a:extLst>
          </p:cNvPr>
          <p:cNvCxnSpPr/>
          <p:nvPr/>
        </p:nvCxnSpPr>
        <p:spPr>
          <a:xfrm>
            <a:off x="1339378" y="5395499"/>
            <a:ext cx="120630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38983150-04C7-DFD4-97EB-3E0B377D9AFB}"/>
              </a:ext>
            </a:extLst>
          </p:cNvPr>
          <p:cNvCxnSpPr/>
          <p:nvPr/>
        </p:nvCxnSpPr>
        <p:spPr>
          <a:xfrm>
            <a:off x="1339378" y="5395499"/>
            <a:ext cx="30160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00049D3-883F-E05E-2110-624218E59746}"/>
              </a:ext>
            </a:extLst>
          </p:cNvPr>
          <p:cNvCxnSpPr/>
          <p:nvPr/>
        </p:nvCxnSpPr>
        <p:spPr>
          <a:xfrm>
            <a:off x="2244206" y="5395499"/>
            <a:ext cx="30160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CF9A5B2-60B3-6059-6B82-EA115BE51820}"/>
              </a:ext>
            </a:extLst>
          </p:cNvPr>
          <p:cNvGrpSpPr/>
          <p:nvPr/>
        </p:nvGrpSpPr>
        <p:grpSpPr>
          <a:xfrm>
            <a:off x="1339378" y="1347351"/>
            <a:ext cx="1206303" cy="1245584"/>
            <a:chOff x="1339378" y="1347351"/>
            <a:chExt cx="1206303" cy="1245584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DB4B6ECA-CDD2-7732-C146-99CE3E56A04E}"/>
                </a:ext>
              </a:extLst>
            </p:cNvPr>
            <p:cNvSpPr/>
            <p:nvPr/>
          </p:nvSpPr>
          <p:spPr>
            <a:xfrm>
              <a:off x="1339378" y="1347351"/>
              <a:ext cx="1206303" cy="12454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7F7964FF-2ECA-A001-9398-9F04880D3E6E}"/>
                </a:ext>
              </a:extLst>
            </p:cNvPr>
            <p:cNvCxnSpPr/>
            <p:nvPr/>
          </p:nvCxnSpPr>
          <p:spPr>
            <a:xfrm>
              <a:off x="1640988" y="2592935"/>
              <a:ext cx="603219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66329593-E241-5860-9D07-6FC839602DB5}"/>
              </a:ext>
            </a:extLst>
          </p:cNvPr>
          <p:cNvCxnSpPr>
            <a:cxnSpLocks/>
          </p:cNvCxnSpPr>
          <p:nvPr/>
        </p:nvCxnSpPr>
        <p:spPr>
          <a:xfrm flipH="1" flipV="1">
            <a:off x="1942530" y="4545381"/>
            <a:ext cx="67" cy="1556039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E4939AF-59BB-CFD7-5874-E68D9AB07485}"/>
              </a:ext>
            </a:extLst>
          </p:cNvPr>
          <p:cNvSpPr/>
          <p:nvPr/>
        </p:nvSpPr>
        <p:spPr>
          <a:xfrm>
            <a:off x="1741524" y="1554948"/>
            <a:ext cx="402101" cy="5189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Isosceles Triangle 166">
            <a:extLst>
              <a:ext uri="{FF2B5EF4-FFF2-40B4-BE49-F238E27FC236}">
                <a16:creationId xmlns:a16="http://schemas.microsoft.com/office/drawing/2014/main" id="{536920E7-0536-1BBD-2D49-6681F5902C2A}"/>
              </a:ext>
            </a:extLst>
          </p:cNvPr>
          <p:cNvSpPr/>
          <p:nvPr/>
        </p:nvSpPr>
        <p:spPr>
          <a:xfrm rot="10800000" flipH="1">
            <a:off x="1741524" y="2073942"/>
            <a:ext cx="402101" cy="363255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Isosceles Triangle 167">
            <a:extLst>
              <a:ext uri="{FF2B5EF4-FFF2-40B4-BE49-F238E27FC236}">
                <a16:creationId xmlns:a16="http://schemas.microsoft.com/office/drawing/2014/main" id="{5EE8418A-FEBF-78DB-B0E7-10153144A7DE}"/>
              </a:ext>
            </a:extLst>
          </p:cNvPr>
          <p:cNvSpPr/>
          <p:nvPr/>
        </p:nvSpPr>
        <p:spPr>
          <a:xfrm>
            <a:off x="1741524" y="5706941"/>
            <a:ext cx="402101" cy="41514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B9C1C1B-4466-C645-30E7-F68F75179D6E}"/>
              </a:ext>
            </a:extLst>
          </p:cNvPr>
          <p:cNvCxnSpPr>
            <a:cxnSpLocks/>
          </p:cNvCxnSpPr>
          <p:nvPr/>
        </p:nvCxnSpPr>
        <p:spPr>
          <a:xfrm flipH="1">
            <a:off x="2545681" y="4955577"/>
            <a:ext cx="1057834" cy="153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76F6241-6081-1834-53D8-168A1071EF06}"/>
              </a:ext>
            </a:extLst>
          </p:cNvPr>
          <p:cNvGrpSpPr/>
          <p:nvPr/>
        </p:nvGrpSpPr>
        <p:grpSpPr>
          <a:xfrm>
            <a:off x="1939236" y="2519221"/>
            <a:ext cx="13080" cy="1835361"/>
            <a:chOff x="1939236" y="2519221"/>
            <a:chExt cx="13080" cy="183536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5BDBD77-09BE-59EA-FD6D-49D850C593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39236" y="3760639"/>
              <a:ext cx="0" cy="593943"/>
            </a:xfrm>
            <a:prstGeom prst="line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CBBBFCC-B89B-3B5A-0887-87EA0BAED4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2316" y="2928917"/>
              <a:ext cx="0" cy="107669"/>
            </a:xfrm>
            <a:prstGeom prst="line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07B006F-EA98-80AD-DEB7-D591E0843D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5666" y="3332709"/>
              <a:ext cx="0" cy="254121"/>
            </a:xfrm>
            <a:prstGeom prst="line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EF375C8-8DCD-BF8D-8FE6-3FC5B87941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2316" y="2519221"/>
              <a:ext cx="0" cy="107669"/>
            </a:xfrm>
            <a:prstGeom prst="line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A5B84C58-7A17-5293-7E55-4B1EA30F5D24}"/>
              </a:ext>
            </a:extLst>
          </p:cNvPr>
          <p:cNvSpPr txBox="1"/>
          <p:nvPr/>
        </p:nvSpPr>
        <p:spPr>
          <a:xfrm>
            <a:off x="5015346" y="1695402"/>
            <a:ext cx="67517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Klystron: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High current electron beam passes through an RF cavity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Lower power input RF energy modulates the 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Bunches form as the beam travels along the klystron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Electron bunches deposit energy in the second cavity (beam loading) producing high power output RF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Very high power and available at a lot of frequencies (small tuning range)</a:t>
            </a:r>
          </a:p>
        </p:txBody>
      </p:sp>
    </p:spTree>
    <p:extLst>
      <p:ext uri="{BB962C8B-B14F-4D97-AF65-F5344CB8AC3E}">
        <p14:creationId xmlns:p14="http://schemas.microsoft.com/office/powerpoint/2010/main" val="426789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BD75FE9-92D4-F8E4-3B5D-69E30357EAD1}"/>
              </a:ext>
            </a:extLst>
          </p:cNvPr>
          <p:cNvCxnSpPr>
            <a:cxnSpLocks/>
          </p:cNvCxnSpPr>
          <p:nvPr/>
        </p:nvCxnSpPr>
        <p:spPr>
          <a:xfrm>
            <a:off x="1226124" y="5690904"/>
            <a:ext cx="6449648" cy="1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8719133-9D7E-0D59-7BDC-938C1F19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RF system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C11471-C9EA-C67F-57EC-59D7AD144E9F}"/>
              </a:ext>
            </a:extLst>
          </p:cNvPr>
          <p:cNvSpPr/>
          <p:nvPr/>
        </p:nvSpPr>
        <p:spPr>
          <a:xfrm>
            <a:off x="4267197" y="2079171"/>
            <a:ext cx="2286000" cy="970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LLRF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E725B4-8E02-B8E4-CE20-390C8E4313DE}"/>
              </a:ext>
            </a:extLst>
          </p:cNvPr>
          <p:cNvSpPr/>
          <p:nvPr/>
        </p:nvSpPr>
        <p:spPr>
          <a:xfrm>
            <a:off x="4267197" y="3642426"/>
            <a:ext cx="2286000" cy="970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HLRF</a:t>
            </a:r>
            <a:endParaRPr lang="en-GB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97076-BDAD-06E3-9979-1811E2D4B7B1}"/>
              </a:ext>
            </a:extLst>
          </p:cNvPr>
          <p:cNvSpPr/>
          <p:nvPr/>
        </p:nvSpPr>
        <p:spPr>
          <a:xfrm>
            <a:off x="4267197" y="5205680"/>
            <a:ext cx="2286000" cy="9704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Cavities</a:t>
            </a:r>
            <a:endParaRPr lang="en-GB" sz="36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0BA945-78D9-38AB-02BC-17F817B6C8BD}"/>
              </a:ext>
            </a:extLst>
          </p:cNvPr>
          <p:cNvCxnSpPr>
            <a:stCxn id="3" idx="2"/>
            <a:endCxn id="4" idx="0"/>
          </p:cNvCxnSpPr>
          <p:nvPr/>
        </p:nvCxnSpPr>
        <p:spPr>
          <a:xfrm>
            <a:off x="5410197" y="3049621"/>
            <a:ext cx="0" cy="5928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C8AA9C-007C-3A8A-7E26-08D1F219AC1B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5410197" y="4612876"/>
            <a:ext cx="0" cy="5928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A000E84-37CB-722C-DDC8-06A13DCE4B73}"/>
              </a:ext>
            </a:extLst>
          </p:cNvPr>
          <p:cNvSpPr txBox="1"/>
          <p:nvPr/>
        </p:nvSpPr>
        <p:spPr>
          <a:xfrm>
            <a:off x="21271" y="5367738"/>
            <a:ext cx="120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Beam</a:t>
            </a:r>
            <a:endParaRPr lang="en-GB" sz="36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0D34C3D-7656-4288-27B1-81059CADF628}"/>
              </a:ext>
            </a:extLst>
          </p:cNvPr>
          <p:cNvSpPr/>
          <p:nvPr/>
        </p:nvSpPr>
        <p:spPr>
          <a:xfrm>
            <a:off x="2389905" y="2537859"/>
            <a:ext cx="1856509" cy="2740721"/>
          </a:xfrm>
          <a:custGeom>
            <a:avLst/>
            <a:gdLst>
              <a:gd name="connsiteX0" fmla="*/ 0 w 1912149"/>
              <a:gd name="connsiteY0" fmla="*/ 3163409 h 3163409"/>
              <a:gd name="connsiteX1" fmla="*/ 1828800 w 1912149"/>
              <a:gd name="connsiteY1" fmla="*/ 447918 h 3163409"/>
              <a:gd name="connsiteX2" fmla="*/ 1431637 w 1912149"/>
              <a:gd name="connsiteY2" fmla="*/ 32282 h 3163409"/>
              <a:gd name="connsiteX0" fmla="*/ 0 w 1828800"/>
              <a:gd name="connsiteY0" fmla="*/ 2715491 h 2715491"/>
              <a:gd name="connsiteX1" fmla="*/ 1828800 w 1828800"/>
              <a:gd name="connsiteY1" fmla="*/ 0 h 2715491"/>
              <a:gd name="connsiteX0" fmla="*/ 0 w 1828800"/>
              <a:gd name="connsiteY0" fmla="*/ 2715731 h 2715731"/>
              <a:gd name="connsiteX1" fmla="*/ 1828800 w 1828800"/>
              <a:gd name="connsiteY1" fmla="*/ 240 h 2715731"/>
              <a:gd name="connsiteX0" fmla="*/ 0 w 1828800"/>
              <a:gd name="connsiteY0" fmla="*/ 2715716 h 2715716"/>
              <a:gd name="connsiteX1" fmla="*/ 1828800 w 1828800"/>
              <a:gd name="connsiteY1" fmla="*/ 225 h 271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2715716">
                <a:moveTo>
                  <a:pt x="0" y="2715716"/>
                </a:moveTo>
                <a:cubicBezTo>
                  <a:pt x="19242" y="1738970"/>
                  <a:pt x="454121" y="-22865"/>
                  <a:pt x="1828800" y="225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343CB1-5ABE-4B68-234B-A8D607D53D8F}"/>
              </a:ext>
            </a:extLst>
          </p:cNvPr>
          <p:cNvSpPr/>
          <p:nvPr/>
        </p:nvSpPr>
        <p:spPr>
          <a:xfrm>
            <a:off x="6569359" y="2533749"/>
            <a:ext cx="1606107" cy="3030528"/>
          </a:xfrm>
          <a:custGeom>
            <a:avLst/>
            <a:gdLst>
              <a:gd name="connsiteX0" fmla="*/ 0 w 1912149"/>
              <a:gd name="connsiteY0" fmla="*/ 3163409 h 3163409"/>
              <a:gd name="connsiteX1" fmla="*/ 1828800 w 1912149"/>
              <a:gd name="connsiteY1" fmla="*/ 447918 h 3163409"/>
              <a:gd name="connsiteX2" fmla="*/ 1431637 w 1912149"/>
              <a:gd name="connsiteY2" fmla="*/ 32282 h 3163409"/>
              <a:gd name="connsiteX0" fmla="*/ 0 w 1828800"/>
              <a:gd name="connsiteY0" fmla="*/ 2715491 h 2715491"/>
              <a:gd name="connsiteX1" fmla="*/ 1828800 w 1828800"/>
              <a:gd name="connsiteY1" fmla="*/ 0 h 2715491"/>
              <a:gd name="connsiteX0" fmla="*/ 0 w 1828800"/>
              <a:gd name="connsiteY0" fmla="*/ 2715731 h 2715731"/>
              <a:gd name="connsiteX1" fmla="*/ 1828800 w 1828800"/>
              <a:gd name="connsiteY1" fmla="*/ 240 h 2715731"/>
              <a:gd name="connsiteX0" fmla="*/ 0 w 1828800"/>
              <a:gd name="connsiteY0" fmla="*/ 2715716 h 2715716"/>
              <a:gd name="connsiteX1" fmla="*/ 1828800 w 1828800"/>
              <a:gd name="connsiteY1" fmla="*/ 225 h 2715716"/>
              <a:gd name="connsiteX0" fmla="*/ 0 w 2262910"/>
              <a:gd name="connsiteY0" fmla="*/ 2715716 h 2715716"/>
              <a:gd name="connsiteX1" fmla="*/ 2262910 w 2262910"/>
              <a:gd name="connsiteY1" fmla="*/ 225 h 2715716"/>
              <a:gd name="connsiteX0" fmla="*/ 0 w 2262910"/>
              <a:gd name="connsiteY0" fmla="*/ 2715636 h 2715663"/>
              <a:gd name="connsiteX1" fmla="*/ 2262910 w 2262910"/>
              <a:gd name="connsiteY1" fmla="*/ 145 h 2715663"/>
              <a:gd name="connsiteX0" fmla="*/ 0 w 2479744"/>
              <a:gd name="connsiteY0" fmla="*/ 2715491 h 2715518"/>
              <a:gd name="connsiteX1" fmla="*/ 2262910 w 2479744"/>
              <a:gd name="connsiteY1" fmla="*/ 0 h 2715518"/>
              <a:gd name="connsiteX0" fmla="*/ 0 w 659857"/>
              <a:gd name="connsiteY0" fmla="*/ 2886271 h 2886296"/>
              <a:gd name="connsiteX1" fmla="*/ 1 w 659857"/>
              <a:gd name="connsiteY1" fmla="*/ 0 h 2886296"/>
              <a:gd name="connsiteX0" fmla="*/ 0 w 1216599"/>
              <a:gd name="connsiteY0" fmla="*/ 2886407 h 2886432"/>
              <a:gd name="connsiteX1" fmla="*/ 1 w 1216599"/>
              <a:gd name="connsiteY1" fmla="*/ 136 h 2886432"/>
              <a:gd name="connsiteX0" fmla="*/ 0 w 1606107"/>
              <a:gd name="connsiteY0" fmla="*/ 2886410 h 2886410"/>
              <a:gd name="connsiteX1" fmla="*/ 1 w 1606107"/>
              <a:gd name="connsiteY1" fmla="*/ 139 h 288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6107" h="2886410">
                <a:moveTo>
                  <a:pt x="0" y="2886410"/>
                </a:moveTo>
                <a:cubicBezTo>
                  <a:pt x="2005060" y="2829983"/>
                  <a:pt x="2273685" y="-22951"/>
                  <a:pt x="1" y="139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B14023-4870-7AAE-BF4A-86FB882388F9}"/>
              </a:ext>
            </a:extLst>
          </p:cNvPr>
          <p:cNvCxnSpPr>
            <a:cxnSpLocks/>
          </p:cNvCxnSpPr>
          <p:nvPr/>
        </p:nvCxnSpPr>
        <p:spPr>
          <a:xfrm>
            <a:off x="2462642" y="2281382"/>
            <a:ext cx="180455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1D89161-9DE8-5BFA-9FB9-538826F14DDF}"/>
              </a:ext>
            </a:extLst>
          </p:cNvPr>
          <p:cNvSpPr txBox="1"/>
          <p:nvPr/>
        </p:nvSpPr>
        <p:spPr>
          <a:xfrm>
            <a:off x="1074522" y="1333420"/>
            <a:ext cx="2261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Magnetic field</a:t>
            </a:r>
          </a:p>
          <a:p>
            <a:r>
              <a:rPr lang="en-US" sz="2400" dirty="0"/>
              <a:t>Voltage functions</a:t>
            </a:r>
          </a:p>
          <a:p>
            <a:r>
              <a:rPr lang="en-US" sz="2400" dirty="0"/>
              <a:t>…</a:t>
            </a:r>
            <a:endParaRPr lang="en-GB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A0AEA3-E0C9-5B02-D073-DE7E5B0B36C1}"/>
              </a:ext>
            </a:extLst>
          </p:cNvPr>
          <p:cNvSpPr txBox="1"/>
          <p:nvPr/>
        </p:nvSpPr>
        <p:spPr>
          <a:xfrm>
            <a:off x="7722785" y="866014"/>
            <a:ext cx="370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Low power Level RF: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“brain”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mW</a:t>
            </a:r>
            <a:r>
              <a:rPr lang="en-US" sz="2800" dirty="0"/>
              <a:t> scale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Specifies what the RF should do to control the beam</a:t>
            </a:r>
            <a:endParaRPr lang="en-GB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758159-F4DF-9C1A-4C3A-0196006E5322}"/>
              </a:ext>
            </a:extLst>
          </p:cNvPr>
          <p:cNvSpPr txBox="1"/>
          <p:nvPr/>
        </p:nvSpPr>
        <p:spPr>
          <a:xfrm>
            <a:off x="8230265" y="4127650"/>
            <a:ext cx="3995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High power Level RF: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Amplifies </a:t>
            </a:r>
            <a:r>
              <a:rPr lang="en-US" sz="2800" dirty="0" err="1"/>
              <a:t>mW</a:t>
            </a:r>
            <a:r>
              <a:rPr lang="en-US" sz="2800" dirty="0"/>
              <a:t> signals to kW/MW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Drives RF power into the cavity</a:t>
            </a:r>
            <a:endParaRPr lang="en-GB" sz="2800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A3EEF16-0D4E-AFC0-46A2-A40FD398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3</a:t>
            </a:fld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BD2509-CE64-6B1B-D808-80B894915B00}"/>
              </a:ext>
            </a:extLst>
          </p:cNvPr>
          <p:cNvSpPr/>
          <p:nvPr/>
        </p:nvSpPr>
        <p:spPr>
          <a:xfrm>
            <a:off x="6553198" y="4127650"/>
            <a:ext cx="720436" cy="1306558"/>
          </a:xfrm>
          <a:custGeom>
            <a:avLst/>
            <a:gdLst>
              <a:gd name="connsiteX0" fmla="*/ 0 w 1912149"/>
              <a:gd name="connsiteY0" fmla="*/ 3163409 h 3163409"/>
              <a:gd name="connsiteX1" fmla="*/ 1828800 w 1912149"/>
              <a:gd name="connsiteY1" fmla="*/ 447918 h 3163409"/>
              <a:gd name="connsiteX2" fmla="*/ 1431637 w 1912149"/>
              <a:gd name="connsiteY2" fmla="*/ 32282 h 3163409"/>
              <a:gd name="connsiteX0" fmla="*/ 0 w 1828800"/>
              <a:gd name="connsiteY0" fmla="*/ 2715491 h 2715491"/>
              <a:gd name="connsiteX1" fmla="*/ 1828800 w 1828800"/>
              <a:gd name="connsiteY1" fmla="*/ 0 h 2715491"/>
              <a:gd name="connsiteX0" fmla="*/ 0 w 1828800"/>
              <a:gd name="connsiteY0" fmla="*/ 2715731 h 2715731"/>
              <a:gd name="connsiteX1" fmla="*/ 1828800 w 1828800"/>
              <a:gd name="connsiteY1" fmla="*/ 240 h 2715731"/>
              <a:gd name="connsiteX0" fmla="*/ 0 w 1828800"/>
              <a:gd name="connsiteY0" fmla="*/ 2715716 h 2715716"/>
              <a:gd name="connsiteX1" fmla="*/ 1828800 w 1828800"/>
              <a:gd name="connsiteY1" fmla="*/ 225 h 2715716"/>
              <a:gd name="connsiteX0" fmla="*/ 0 w 2262910"/>
              <a:gd name="connsiteY0" fmla="*/ 2715716 h 2715716"/>
              <a:gd name="connsiteX1" fmla="*/ 2262910 w 2262910"/>
              <a:gd name="connsiteY1" fmla="*/ 225 h 2715716"/>
              <a:gd name="connsiteX0" fmla="*/ 0 w 2262910"/>
              <a:gd name="connsiteY0" fmla="*/ 2715636 h 2715663"/>
              <a:gd name="connsiteX1" fmla="*/ 2262910 w 2262910"/>
              <a:gd name="connsiteY1" fmla="*/ 145 h 2715663"/>
              <a:gd name="connsiteX0" fmla="*/ 0 w 2479744"/>
              <a:gd name="connsiteY0" fmla="*/ 2715491 h 2715518"/>
              <a:gd name="connsiteX1" fmla="*/ 2262910 w 2479744"/>
              <a:gd name="connsiteY1" fmla="*/ 0 h 2715518"/>
              <a:gd name="connsiteX0" fmla="*/ 0 w 659857"/>
              <a:gd name="connsiteY0" fmla="*/ 2886271 h 2886296"/>
              <a:gd name="connsiteX1" fmla="*/ 1 w 659857"/>
              <a:gd name="connsiteY1" fmla="*/ 0 h 2886296"/>
              <a:gd name="connsiteX0" fmla="*/ 0 w 1216599"/>
              <a:gd name="connsiteY0" fmla="*/ 2886407 h 2886432"/>
              <a:gd name="connsiteX1" fmla="*/ 1 w 1216599"/>
              <a:gd name="connsiteY1" fmla="*/ 136 h 2886432"/>
              <a:gd name="connsiteX0" fmla="*/ 0 w 1606107"/>
              <a:gd name="connsiteY0" fmla="*/ 2886410 h 2886410"/>
              <a:gd name="connsiteX1" fmla="*/ 1 w 1606107"/>
              <a:gd name="connsiteY1" fmla="*/ 139 h 288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6107" h="2886410">
                <a:moveTo>
                  <a:pt x="0" y="2886410"/>
                </a:moveTo>
                <a:cubicBezTo>
                  <a:pt x="2005060" y="2829983"/>
                  <a:pt x="2273685" y="-22951"/>
                  <a:pt x="1" y="139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518CC3-576A-1946-636A-D2E63056F4D2}"/>
              </a:ext>
            </a:extLst>
          </p:cNvPr>
          <p:cNvSpPr/>
          <p:nvPr/>
        </p:nvSpPr>
        <p:spPr>
          <a:xfrm>
            <a:off x="1540158" y="5205680"/>
            <a:ext cx="1856509" cy="9704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Beam Measurement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2395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/>
      <p:bldP spid="19" grpId="0" animBg="1"/>
      <p:bldP spid="20" grpId="0" animBg="1"/>
      <p:bldP spid="23" grpId="0"/>
      <p:bldP spid="25" grpId="0"/>
      <p:bldP spid="26" grpId="0"/>
      <p:bldP spid="30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CEFA9-6B12-711D-3D02-51384358E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ECB36-59D8-DDB5-2B80-9DBC1A28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BF484-C903-035E-8D33-9AB28CCCCD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29032"/>
            <a:ext cx="10363826" cy="5263843"/>
          </a:xfrm>
        </p:spPr>
        <p:txBody>
          <a:bodyPr>
            <a:normAutofit/>
          </a:bodyPr>
          <a:lstStyle/>
          <a:p>
            <a:r>
              <a:rPr lang="en-US" sz="3200" dirty="0"/>
              <a:t>Variety of options for Power amplification, best solution depends on the application:</a:t>
            </a:r>
          </a:p>
          <a:p>
            <a:pPr lvl="1"/>
            <a:r>
              <a:rPr lang="en-US" sz="2800" dirty="0"/>
              <a:t>Vacuum tubes:  Durable, Radiation tolerant, can absorb power transients</a:t>
            </a:r>
          </a:p>
          <a:p>
            <a:pPr lvl="1"/>
            <a:r>
              <a:rPr lang="en-US" sz="2800" dirty="0"/>
              <a:t>Solid-State:  Reliability through modularity</a:t>
            </a:r>
          </a:p>
          <a:p>
            <a:pPr lvl="1"/>
            <a:r>
              <a:rPr lang="en-US" sz="2800" dirty="0"/>
              <a:t>Klystrons:  Highest power</a:t>
            </a:r>
          </a:p>
          <a:p>
            <a:r>
              <a:rPr lang="en-US" sz="3200" dirty="0"/>
              <a:t>Like cavities, no one-size fits-all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C49FC-AB43-6903-E575-C0F6DCE9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EB3A5-92E7-E131-C6B1-D94EE3184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6B62C-306A-4E8A-6420-A92A3B32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matters where?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BC09C-8D21-5B58-B9A8-59FD547B5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A8BF5-1CF5-B3C9-24C3-A25D079F0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477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60061-5EEC-86A0-6738-3A838B462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DB5D98-7CA2-7C58-1C91-71AF5AD0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32</a:t>
            </a:fld>
            <a:endParaRPr lang="en-GB"/>
          </a:p>
        </p:txBody>
      </p:sp>
      <p:pic>
        <p:nvPicPr>
          <p:cNvPr id="3" name="Google Shape;255;p53">
            <a:extLst>
              <a:ext uri="{FF2B5EF4-FFF2-40B4-BE49-F238E27FC236}">
                <a16:creationId xmlns:a16="http://schemas.microsoft.com/office/drawing/2014/main" id="{FE7B36F3-8E02-995B-46FC-DA545331EE1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13" y="1781064"/>
            <a:ext cx="12151374" cy="171226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ight Brace 19">
            <a:extLst>
              <a:ext uri="{FF2B5EF4-FFF2-40B4-BE49-F238E27FC236}">
                <a16:creationId xmlns:a16="http://schemas.microsoft.com/office/drawing/2014/main" id="{C9B7DB01-F046-7947-4F4C-FD227E9428D6}"/>
              </a:ext>
            </a:extLst>
          </p:cNvPr>
          <p:cNvSpPr/>
          <p:nvPr/>
        </p:nvSpPr>
        <p:spPr>
          <a:xfrm rot="5400000">
            <a:off x="877455" y="2662053"/>
            <a:ext cx="794328" cy="2456876"/>
          </a:xfrm>
          <a:prstGeom prst="rightBrace">
            <a:avLst>
              <a:gd name="adj1" fmla="val 77326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E8E279-0798-E730-08DA-39BD41027831}"/>
              </a:ext>
            </a:extLst>
          </p:cNvPr>
          <p:cNvSpPr txBox="1"/>
          <p:nvPr/>
        </p:nvSpPr>
        <p:spPr>
          <a:xfrm>
            <a:off x="101601" y="4293169"/>
            <a:ext cx="2346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proton beam power calls for high RF power</a:t>
            </a:r>
            <a:endParaRPr lang="en-GB" dirty="0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A7097DDB-F0B3-F9A0-B720-75DDF35C957E}"/>
              </a:ext>
            </a:extLst>
          </p:cNvPr>
          <p:cNvSpPr/>
          <p:nvPr/>
        </p:nvSpPr>
        <p:spPr>
          <a:xfrm rot="5400000">
            <a:off x="5808753" y="1506590"/>
            <a:ext cx="794328" cy="4767802"/>
          </a:xfrm>
          <a:prstGeom prst="rightBrace">
            <a:avLst>
              <a:gd name="adj1" fmla="val 148023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33E3C3-1E49-3927-E21B-8EBD721E3304}"/>
              </a:ext>
            </a:extLst>
          </p:cNvPr>
          <p:cNvSpPr txBox="1"/>
          <p:nvPr/>
        </p:nvSpPr>
        <p:spPr>
          <a:xfrm>
            <a:off x="4318004" y="4293169"/>
            <a:ext cx="3717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Very short and intense muon bunches lead to significant beam loading</a:t>
            </a:r>
          </a:p>
          <a:p>
            <a:r>
              <a:rPr lang="en-US" dirty="0"/>
              <a:t>Strong magnets next to cavities increase risk of sparking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94940D-3480-FD28-93D4-EC88911072F9}"/>
              </a:ext>
            </a:extLst>
          </p:cNvPr>
          <p:cNvSpPr txBox="1"/>
          <p:nvPr/>
        </p:nvSpPr>
        <p:spPr>
          <a:xfrm>
            <a:off x="8580580" y="4293169"/>
            <a:ext cx="2553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very high voltage for fast acceleration</a:t>
            </a:r>
          </a:p>
          <a:p>
            <a:r>
              <a:rPr lang="en-US" dirty="0"/>
              <a:t>Fast synchrotron motion in the RCS needs care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D1CDFE13-58FB-A7BC-4640-DF22651A1C0F}"/>
              </a:ext>
            </a:extLst>
          </p:cNvPr>
          <p:cNvSpPr/>
          <p:nvPr/>
        </p:nvSpPr>
        <p:spPr>
          <a:xfrm rot="5400000">
            <a:off x="9469581" y="2613563"/>
            <a:ext cx="794328" cy="2553855"/>
          </a:xfrm>
          <a:prstGeom prst="rightBrace">
            <a:avLst>
              <a:gd name="adj1" fmla="val 148023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8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 animBg="1"/>
      <p:bldP spid="24" grpId="0"/>
      <p:bldP spid="26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1AC7-7357-1D82-C0D7-26C38BEC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5FA90-C363-4D8A-7455-363191198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Longitudinal Beam Dynamics</a:t>
            </a:r>
          </a:p>
          <a:p>
            <a:r>
              <a:rPr lang="en-US" sz="4000" dirty="0"/>
              <a:t>RF Cavities</a:t>
            </a:r>
          </a:p>
          <a:p>
            <a:r>
              <a:rPr lang="en-US" sz="4000" dirty="0"/>
              <a:t>Beam Loading</a:t>
            </a:r>
          </a:p>
          <a:p>
            <a:r>
              <a:rPr lang="en-US" sz="4000" dirty="0"/>
              <a:t>RF Power Amplification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96441-2A19-C085-CEDB-968D0969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21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939E3-39D2-8185-0E86-F6A3379E7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Beam Dynamics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C3904-9CDD-BE43-A939-648D60B72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E7A9C-A611-EC5D-79C6-C6A1C594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BF8F9157-27F4-7CD3-B83D-B8BF4766334C}"/>
              </a:ext>
            </a:extLst>
          </p:cNvPr>
          <p:cNvGrpSpPr/>
          <p:nvPr/>
        </p:nvGrpSpPr>
        <p:grpSpPr>
          <a:xfrm>
            <a:off x="5980260" y="1668696"/>
            <a:ext cx="5171020" cy="4166364"/>
            <a:chOff x="5980260" y="1668696"/>
            <a:chExt cx="5171020" cy="41663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E119894-8932-FDAD-33B2-B1CE4D682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260" y="1668696"/>
              <a:ext cx="5171020" cy="4166364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404C80E-C69B-2253-F8E1-3FAFAAE21B85}"/>
                </a:ext>
              </a:extLst>
            </p:cNvPr>
            <p:cNvSpPr/>
            <p:nvPr/>
          </p:nvSpPr>
          <p:spPr>
            <a:xfrm>
              <a:off x="6580415" y="3188942"/>
              <a:ext cx="3616778" cy="5080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33187EA2-E9D1-6F78-13DC-045A288BA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RF Interaction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CC448-3992-AB1D-1EB4-14817BA9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6</a:t>
            </a:fld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C4F4B1-C1CA-B8A2-5F39-5B10590D18C1}"/>
              </a:ext>
            </a:extLst>
          </p:cNvPr>
          <p:cNvSpPr txBox="1"/>
          <p:nvPr/>
        </p:nvSpPr>
        <p:spPr>
          <a:xfrm>
            <a:off x="213088" y="2456750"/>
            <a:ext cx="5558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Individual particles gain (or lose) energy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5CEEF8-AAF7-3983-BE37-4DE0FC1D70E6}"/>
                  </a:ext>
                </a:extLst>
              </p:cNvPr>
              <p:cNvSpPr txBox="1"/>
              <p:nvPr/>
            </p:nvSpPr>
            <p:spPr>
              <a:xfrm>
                <a:off x="563038" y="3215195"/>
                <a:ext cx="383733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𝑞𝑉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5CEEF8-AAF7-3983-BE37-4DE0FC1D7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38" y="3215195"/>
                <a:ext cx="383733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18E7882-FF24-7FD6-4EB2-6A19DEA5D916}"/>
              </a:ext>
            </a:extLst>
          </p:cNvPr>
          <p:cNvCxnSpPr>
            <a:cxnSpLocks/>
          </p:cNvCxnSpPr>
          <p:nvPr/>
        </p:nvCxnSpPr>
        <p:spPr>
          <a:xfrm flipV="1">
            <a:off x="3651348" y="3446203"/>
            <a:ext cx="3791742" cy="13922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7D4D7C6-C873-4C51-449C-11F1906310A9}"/>
              </a:ext>
            </a:extLst>
          </p:cNvPr>
          <p:cNvSpPr txBox="1"/>
          <p:nvPr/>
        </p:nvSpPr>
        <p:spPr>
          <a:xfrm>
            <a:off x="1643455" y="4816903"/>
            <a:ext cx="4059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These particles lose energy</a:t>
            </a:r>
            <a:endParaRPr lang="en-GB" sz="280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4E32837-6011-AA6C-891E-4E2D3869EDD8}"/>
              </a:ext>
            </a:extLst>
          </p:cNvPr>
          <p:cNvCxnSpPr>
            <a:cxnSpLocks/>
          </p:cNvCxnSpPr>
          <p:nvPr/>
        </p:nvCxnSpPr>
        <p:spPr>
          <a:xfrm flipV="1">
            <a:off x="6345544" y="3469785"/>
            <a:ext cx="3495914" cy="27224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14784E-BA5B-7738-A5EF-FC9A51376247}"/>
              </a:ext>
            </a:extLst>
          </p:cNvPr>
          <p:cNvSpPr txBox="1"/>
          <p:nvPr/>
        </p:nvSpPr>
        <p:spPr>
          <a:xfrm>
            <a:off x="3673018" y="6075117"/>
            <a:ext cx="4127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These particles gain energy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0360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5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3706E-21A2-75D8-956E-D561FABC8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313DA3-B56C-F560-0F91-53F73AD4E1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60" y="1668696"/>
            <a:ext cx="5171020" cy="4166364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22F76877-C4E7-912F-D38A-FAE0BEA9CE11}"/>
              </a:ext>
            </a:extLst>
          </p:cNvPr>
          <p:cNvSpPr/>
          <p:nvPr/>
        </p:nvSpPr>
        <p:spPr>
          <a:xfrm>
            <a:off x="9254836" y="1610192"/>
            <a:ext cx="609600" cy="5080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D56612-572D-2660-BA64-56A4D980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2537B-0CE9-9D72-E205-18B52BD8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7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264C8F-5E4A-9075-2306-7E2B3EA47C99}"/>
              </a:ext>
            </a:extLst>
          </p:cNvPr>
          <p:cNvSpPr txBox="1"/>
          <p:nvPr/>
        </p:nvSpPr>
        <p:spPr>
          <a:xfrm>
            <a:off x="483005" y="1662560"/>
            <a:ext cx="49979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Accelerating on-crest: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Most efficient use of the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Very little margin of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Can lead to banana shaped bunches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Frequently used in linacs</a:t>
            </a:r>
          </a:p>
        </p:txBody>
      </p:sp>
      <p:sp>
        <p:nvSpPr>
          <p:cNvPr id="3" name="Moon 2">
            <a:extLst>
              <a:ext uri="{FF2B5EF4-FFF2-40B4-BE49-F238E27FC236}">
                <a16:creationId xmlns:a16="http://schemas.microsoft.com/office/drawing/2014/main" id="{296AD6E1-0B7C-6203-8214-1DF439158D50}"/>
              </a:ext>
            </a:extLst>
          </p:cNvPr>
          <p:cNvSpPr/>
          <p:nvPr/>
        </p:nvSpPr>
        <p:spPr>
          <a:xfrm rot="5400000">
            <a:off x="9301018" y="1507329"/>
            <a:ext cx="508000" cy="877455"/>
          </a:xfrm>
          <a:prstGeom prst="moon">
            <a:avLst>
              <a:gd name="adj" fmla="val 3111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FDDD02-F3D2-E93F-9484-E88D4AA4528C}"/>
              </a:ext>
            </a:extLst>
          </p:cNvPr>
          <p:cNvSpPr/>
          <p:nvPr/>
        </p:nvSpPr>
        <p:spPr>
          <a:xfrm>
            <a:off x="8190271" y="2327564"/>
            <a:ext cx="1465005" cy="5080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99931-6B3B-FCAF-A144-E67E6B2F56D5}"/>
              </a:ext>
            </a:extLst>
          </p:cNvPr>
          <p:cNvSpPr txBox="1"/>
          <p:nvPr/>
        </p:nvSpPr>
        <p:spPr>
          <a:xfrm>
            <a:off x="483005" y="4139587"/>
            <a:ext cx="48549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Accelerating off-crest: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Allows larger beams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Easier to control and mitigate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Obligatory in rings</a:t>
            </a:r>
          </a:p>
        </p:txBody>
      </p:sp>
    </p:spTree>
    <p:extLst>
      <p:ext uri="{BB962C8B-B14F-4D97-AF65-F5344CB8AC3E}">
        <p14:creationId xmlns:p14="http://schemas.microsoft.com/office/powerpoint/2010/main" val="5430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 animBg="1"/>
      <p:bldP spid="3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74B61-080C-62F3-9466-4006E20D3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A814-9681-F48B-F9BA-FD4C82BCB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Synchrotron Layout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405A8-4D74-904D-2FA2-0583D107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 descr="A diagram of a circular diagram&#10;&#10;AI-generated content may be incorrect.">
            <a:extLst>
              <a:ext uri="{FF2B5EF4-FFF2-40B4-BE49-F238E27FC236}">
                <a16:creationId xmlns:a16="http://schemas.microsoft.com/office/drawing/2014/main" id="{B29F4F14-EE04-11A6-EAE6-AD55B8EC5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 b="10289"/>
          <a:stretch/>
        </p:blipFill>
        <p:spPr>
          <a:xfrm>
            <a:off x="494960" y="959837"/>
            <a:ext cx="5111522" cy="52578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249D36B-AAD6-E35E-A62B-7F97F9DFE89E}"/>
              </a:ext>
            </a:extLst>
          </p:cNvPr>
          <p:cNvSpPr/>
          <p:nvPr/>
        </p:nvSpPr>
        <p:spPr>
          <a:xfrm>
            <a:off x="1556538" y="2152532"/>
            <a:ext cx="815009" cy="6361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RF</a:t>
            </a:r>
            <a:endParaRPr lang="en-GB" sz="32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FE2989D-2624-0CBF-8398-7182567B2859}"/>
              </a:ext>
            </a:extLst>
          </p:cNvPr>
          <p:cNvSpPr/>
          <p:nvPr/>
        </p:nvSpPr>
        <p:spPr>
          <a:xfrm>
            <a:off x="871447" y="2808404"/>
            <a:ext cx="1297721" cy="101285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Not RF</a:t>
            </a:r>
            <a:endParaRPr lang="en-GB" sz="32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5EC09B2-5188-CEF7-FA8F-5DA6CA3C9EB1}"/>
              </a:ext>
            </a:extLst>
          </p:cNvPr>
          <p:cNvSpPr/>
          <p:nvPr/>
        </p:nvSpPr>
        <p:spPr>
          <a:xfrm>
            <a:off x="2452598" y="4510498"/>
            <a:ext cx="1297721" cy="101285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Not RF</a:t>
            </a:r>
            <a:endParaRPr lang="en-GB" sz="32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01D370-5204-780A-24DD-248A566AF6F9}"/>
              </a:ext>
            </a:extLst>
          </p:cNvPr>
          <p:cNvSpPr/>
          <p:nvPr/>
        </p:nvSpPr>
        <p:spPr>
          <a:xfrm>
            <a:off x="1211626" y="3947165"/>
            <a:ext cx="1297721" cy="101285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Not RF</a:t>
            </a:r>
            <a:endParaRPr lang="en-GB" sz="32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7E98BB8-80F1-5D3C-3A28-39F1368E7439}"/>
              </a:ext>
            </a:extLst>
          </p:cNvPr>
          <p:cNvSpPr/>
          <p:nvPr/>
        </p:nvSpPr>
        <p:spPr>
          <a:xfrm>
            <a:off x="3610133" y="3866243"/>
            <a:ext cx="1297721" cy="101285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Not RF</a:t>
            </a:r>
            <a:endParaRPr lang="en-GB" sz="32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946C91B-D8B9-BC0C-0E7F-B3678430844B}"/>
              </a:ext>
            </a:extLst>
          </p:cNvPr>
          <p:cNvSpPr/>
          <p:nvPr/>
        </p:nvSpPr>
        <p:spPr>
          <a:xfrm>
            <a:off x="4013919" y="2820731"/>
            <a:ext cx="1297721" cy="101285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Not RF</a:t>
            </a:r>
            <a:endParaRPr lang="en-GB" sz="32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B4FF99-27B4-D4D9-532C-7B6A5B49231A}"/>
              </a:ext>
            </a:extLst>
          </p:cNvPr>
          <p:cNvSpPr/>
          <p:nvPr/>
        </p:nvSpPr>
        <p:spPr>
          <a:xfrm>
            <a:off x="3560588" y="1825310"/>
            <a:ext cx="1297721" cy="101285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Not RF</a:t>
            </a:r>
            <a:endParaRPr lang="en-GB" sz="32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1A745C2-62FB-AC97-18AA-BC6ACBD6EE19}"/>
              </a:ext>
            </a:extLst>
          </p:cNvPr>
          <p:cNvSpPr/>
          <p:nvPr/>
        </p:nvSpPr>
        <p:spPr>
          <a:xfrm>
            <a:off x="2286346" y="1514726"/>
            <a:ext cx="1297721" cy="101285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Not RF</a:t>
            </a:r>
            <a:endParaRPr lang="en-GB" sz="3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C169DD-45A7-AF22-1C8C-033D80EB6E33}"/>
              </a:ext>
            </a:extLst>
          </p:cNvPr>
          <p:cNvSpPr txBox="1"/>
          <p:nvPr/>
        </p:nvSpPr>
        <p:spPr>
          <a:xfrm>
            <a:off x="6243296" y="2988572"/>
            <a:ext cx="37235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Each beam will see: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16 RF cavities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27 km of other stuff</a:t>
            </a:r>
          </a:p>
        </p:txBody>
      </p:sp>
    </p:spTree>
    <p:extLst>
      <p:ext uri="{BB962C8B-B14F-4D97-AF65-F5344CB8AC3E}">
        <p14:creationId xmlns:p14="http://schemas.microsoft.com/office/powerpoint/2010/main" val="68451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E3378-418D-5553-F867-294404A0F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Synchrotron Motion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0471B-2850-AF25-F20F-93D94981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9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67C2E8-F4A3-4202-8D0D-3509E68998FB}"/>
              </a:ext>
            </a:extLst>
          </p:cNvPr>
          <p:cNvGrpSpPr/>
          <p:nvPr/>
        </p:nvGrpSpPr>
        <p:grpSpPr>
          <a:xfrm>
            <a:off x="598714" y="1321552"/>
            <a:ext cx="4691739" cy="4409776"/>
            <a:chOff x="598714" y="1321552"/>
            <a:chExt cx="4691739" cy="440977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0259011-6392-7892-E2ED-AC15A6E8418E}"/>
                </a:ext>
              </a:extLst>
            </p:cNvPr>
            <p:cNvCxnSpPr>
              <a:cxnSpLocks/>
            </p:cNvCxnSpPr>
            <p:nvPr/>
          </p:nvCxnSpPr>
          <p:spPr>
            <a:xfrm>
              <a:off x="2736396" y="1877786"/>
              <a:ext cx="0" cy="38535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0770971-981B-E6F7-9618-EBFF7F6588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8714" y="3804557"/>
              <a:ext cx="42753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740A239-C733-66E5-244E-080302F6B327}"/>
                    </a:ext>
                  </a:extLst>
                </p:cNvPr>
                <p:cNvSpPr txBox="1"/>
                <p:nvPr/>
              </p:nvSpPr>
              <p:spPr>
                <a:xfrm>
                  <a:off x="4874078" y="3542947"/>
                  <a:ext cx="41637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740A239-C733-66E5-244E-080302F6B3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4078" y="3542947"/>
                  <a:ext cx="416375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6EC5E1C-2AFA-2393-1D0C-B14FB920FAD3}"/>
                    </a:ext>
                  </a:extLst>
                </p:cNvPr>
                <p:cNvSpPr txBox="1"/>
                <p:nvPr/>
              </p:nvSpPr>
              <p:spPr>
                <a:xfrm>
                  <a:off x="2528208" y="1321552"/>
                  <a:ext cx="41637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6EC5E1C-2AFA-2393-1D0C-B14FB920FA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8208" y="1321552"/>
                  <a:ext cx="416375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68BDC4-788B-776E-CECC-E167935D6641}"/>
              </a:ext>
            </a:extLst>
          </p:cNvPr>
          <p:cNvGrpSpPr/>
          <p:nvPr/>
        </p:nvGrpSpPr>
        <p:grpSpPr>
          <a:xfrm>
            <a:off x="5980260" y="1668696"/>
            <a:ext cx="5171020" cy="4166364"/>
            <a:chOff x="5980260" y="1668696"/>
            <a:chExt cx="5171020" cy="416636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96621B-7F56-E109-E813-735F83BA6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260" y="1668696"/>
              <a:ext cx="5171020" cy="4166364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FC6A560-9DFD-8343-E957-4D9C8DA21819}"/>
                </a:ext>
              </a:extLst>
            </p:cNvPr>
            <p:cNvSpPr/>
            <p:nvPr/>
          </p:nvSpPr>
          <p:spPr>
            <a:xfrm>
              <a:off x="6580415" y="3188942"/>
              <a:ext cx="3616778" cy="5080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E871870-C0D1-6F67-0EBD-CA7F62AEC569}"/>
              </a:ext>
            </a:extLst>
          </p:cNvPr>
          <p:cNvSpPr/>
          <p:nvPr/>
        </p:nvSpPr>
        <p:spPr>
          <a:xfrm>
            <a:off x="1428751" y="2619089"/>
            <a:ext cx="5412921" cy="932375"/>
          </a:xfrm>
          <a:custGeom>
            <a:avLst/>
            <a:gdLst>
              <a:gd name="connsiteX0" fmla="*/ 6097159 w 6097159"/>
              <a:gd name="connsiteY0" fmla="*/ 563416 h 563416"/>
              <a:gd name="connsiteX1" fmla="*/ 504624 w 6097159"/>
              <a:gd name="connsiteY1" fmla="*/ 81 h 563416"/>
              <a:gd name="connsiteX2" fmla="*/ 610759 w 6097159"/>
              <a:gd name="connsiteY2" fmla="*/ 530759 h 563416"/>
              <a:gd name="connsiteX0" fmla="*/ 5486400 w 5486400"/>
              <a:gd name="connsiteY0" fmla="*/ 32657 h 32657"/>
              <a:gd name="connsiteX1" fmla="*/ 0 w 5486400"/>
              <a:gd name="connsiteY1" fmla="*/ 0 h 32657"/>
              <a:gd name="connsiteX0" fmla="*/ 5486400 w 5486400"/>
              <a:gd name="connsiteY0" fmla="*/ 442778 h 442778"/>
              <a:gd name="connsiteX1" fmla="*/ 0 w 5486400"/>
              <a:gd name="connsiteY1" fmla="*/ 410121 h 442778"/>
              <a:gd name="connsiteX0" fmla="*/ 5486400 w 5486400"/>
              <a:gd name="connsiteY0" fmla="*/ 598904 h 598904"/>
              <a:gd name="connsiteX1" fmla="*/ 0 w 5486400"/>
              <a:gd name="connsiteY1" fmla="*/ 566247 h 598904"/>
              <a:gd name="connsiteX0" fmla="*/ 5429250 w 5429250"/>
              <a:gd name="connsiteY0" fmla="*/ 603785 h 603785"/>
              <a:gd name="connsiteX1" fmla="*/ 0 w 5429250"/>
              <a:gd name="connsiteY1" fmla="*/ 562964 h 603785"/>
              <a:gd name="connsiteX0" fmla="*/ 5429250 w 5429250"/>
              <a:gd name="connsiteY0" fmla="*/ 911766 h 911766"/>
              <a:gd name="connsiteX1" fmla="*/ 0 w 5429250"/>
              <a:gd name="connsiteY1" fmla="*/ 870945 h 911766"/>
              <a:gd name="connsiteX0" fmla="*/ 5412921 w 5412921"/>
              <a:gd name="connsiteY0" fmla="*/ 801746 h 932375"/>
              <a:gd name="connsiteX1" fmla="*/ 0 w 5412921"/>
              <a:gd name="connsiteY1" fmla="*/ 932375 h 9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12921" h="932375">
                <a:moveTo>
                  <a:pt x="5412921" y="801746"/>
                </a:moveTo>
                <a:cubicBezTo>
                  <a:pt x="3600450" y="211196"/>
                  <a:pt x="212271" y="-722253"/>
                  <a:pt x="0" y="932375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B42742-1FE9-4516-24DE-18392B74DEFA}"/>
              </a:ext>
            </a:extLst>
          </p:cNvPr>
          <p:cNvSpPr/>
          <p:nvPr/>
        </p:nvSpPr>
        <p:spPr>
          <a:xfrm>
            <a:off x="1240971" y="3583767"/>
            <a:ext cx="391886" cy="4412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27C3121-B1A3-FEAA-1094-EFC4BBFF6F18}"/>
              </a:ext>
            </a:extLst>
          </p:cNvPr>
          <p:cNvSpPr/>
          <p:nvPr/>
        </p:nvSpPr>
        <p:spPr>
          <a:xfrm>
            <a:off x="4285885" y="3434444"/>
            <a:ext cx="5524866" cy="1514766"/>
          </a:xfrm>
          <a:custGeom>
            <a:avLst/>
            <a:gdLst>
              <a:gd name="connsiteX0" fmla="*/ 6097159 w 6097159"/>
              <a:gd name="connsiteY0" fmla="*/ 563416 h 563416"/>
              <a:gd name="connsiteX1" fmla="*/ 504624 w 6097159"/>
              <a:gd name="connsiteY1" fmla="*/ 81 h 563416"/>
              <a:gd name="connsiteX2" fmla="*/ 610759 w 6097159"/>
              <a:gd name="connsiteY2" fmla="*/ 530759 h 563416"/>
              <a:gd name="connsiteX0" fmla="*/ 5486400 w 5486400"/>
              <a:gd name="connsiteY0" fmla="*/ 32657 h 32657"/>
              <a:gd name="connsiteX1" fmla="*/ 0 w 5486400"/>
              <a:gd name="connsiteY1" fmla="*/ 0 h 32657"/>
              <a:gd name="connsiteX0" fmla="*/ 5486400 w 5486400"/>
              <a:gd name="connsiteY0" fmla="*/ 442778 h 442778"/>
              <a:gd name="connsiteX1" fmla="*/ 0 w 5486400"/>
              <a:gd name="connsiteY1" fmla="*/ 410121 h 442778"/>
              <a:gd name="connsiteX0" fmla="*/ 5486400 w 5486400"/>
              <a:gd name="connsiteY0" fmla="*/ 598904 h 598904"/>
              <a:gd name="connsiteX1" fmla="*/ 0 w 5486400"/>
              <a:gd name="connsiteY1" fmla="*/ 566247 h 598904"/>
              <a:gd name="connsiteX0" fmla="*/ 5429250 w 5429250"/>
              <a:gd name="connsiteY0" fmla="*/ 603785 h 603785"/>
              <a:gd name="connsiteX1" fmla="*/ 0 w 5429250"/>
              <a:gd name="connsiteY1" fmla="*/ 562964 h 603785"/>
              <a:gd name="connsiteX0" fmla="*/ 5429250 w 5429250"/>
              <a:gd name="connsiteY0" fmla="*/ 911766 h 911766"/>
              <a:gd name="connsiteX1" fmla="*/ 0 w 5429250"/>
              <a:gd name="connsiteY1" fmla="*/ 870945 h 911766"/>
              <a:gd name="connsiteX0" fmla="*/ 5412921 w 5412921"/>
              <a:gd name="connsiteY0" fmla="*/ 801746 h 932375"/>
              <a:gd name="connsiteX1" fmla="*/ 0 w 5412921"/>
              <a:gd name="connsiteY1" fmla="*/ 932375 h 932375"/>
              <a:gd name="connsiteX0" fmla="*/ 8229599 w 8229599"/>
              <a:gd name="connsiteY0" fmla="*/ 718267 h 987689"/>
              <a:gd name="connsiteX1" fmla="*/ 0 w 8229599"/>
              <a:gd name="connsiteY1" fmla="*/ 987689 h 987689"/>
              <a:gd name="connsiteX0" fmla="*/ 8229599 w 8229599"/>
              <a:gd name="connsiteY0" fmla="*/ 318969 h 607485"/>
              <a:gd name="connsiteX1" fmla="*/ 0 w 8229599"/>
              <a:gd name="connsiteY1" fmla="*/ 588391 h 607485"/>
              <a:gd name="connsiteX0" fmla="*/ 5519056 w 5519056"/>
              <a:gd name="connsiteY0" fmla="*/ 18095 h 663074"/>
              <a:gd name="connsiteX1" fmla="*/ 0 w 5519056"/>
              <a:gd name="connsiteY1" fmla="*/ 663074 h 663074"/>
              <a:gd name="connsiteX0" fmla="*/ 5524866 w 5524866"/>
              <a:gd name="connsiteY0" fmla="*/ 0 h 1514766"/>
              <a:gd name="connsiteX1" fmla="*/ 5810 w 5524866"/>
              <a:gd name="connsiteY1" fmla="*/ 644979 h 151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24866" h="1514766">
                <a:moveTo>
                  <a:pt x="5524866" y="0"/>
                </a:moveTo>
                <a:cubicBezTo>
                  <a:pt x="5467716" y="1091292"/>
                  <a:pt x="-206462" y="2427515"/>
                  <a:pt x="5810" y="644979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1EFC31-0C5E-A4A9-15D2-DA65BF1A842E}"/>
              </a:ext>
            </a:extLst>
          </p:cNvPr>
          <p:cNvSpPr/>
          <p:nvPr/>
        </p:nvSpPr>
        <p:spPr>
          <a:xfrm>
            <a:off x="4095750" y="3592280"/>
            <a:ext cx="391886" cy="4412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7E840C-53F7-212C-6603-4270EA205F5B}"/>
              </a:ext>
            </a:extLst>
          </p:cNvPr>
          <p:cNvGrpSpPr/>
          <p:nvPr/>
        </p:nvGrpSpPr>
        <p:grpSpPr>
          <a:xfrm>
            <a:off x="1377043" y="3030308"/>
            <a:ext cx="3431712" cy="1704978"/>
            <a:chOff x="1377043" y="3030308"/>
            <a:chExt cx="3431712" cy="1704978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62585F3-F96C-DA4C-05B7-A4A1A78C3078}"/>
                </a:ext>
              </a:extLst>
            </p:cNvPr>
            <p:cNvCxnSpPr>
              <a:stCxn id="17" idx="4"/>
            </p:cNvCxnSpPr>
            <p:nvPr/>
          </p:nvCxnSpPr>
          <p:spPr>
            <a:xfrm>
              <a:off x="1436914" y="4024987"/>
              <a:ext cx="0" cy="7102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D5B36A2-0249-CB64-CB8A-886703EAF7CD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H="1" flipV="1">
              <a:off x="4284167" y="3030308"/>
              <a:ext cx="7526" cy="5619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2D57C13-E12E-510A-4953-131EA24BEB2D}"/>
                    </a:ext>
                  </a:extLst>
                </p:cNvPr>
                <p:cNvSpPr txBox="1"/>
                <p:nvPr/>
              </p:nvSpPr>
              <p:spPr>
                <a:xfrm>
                  <a:off x="4284167" y="3076946"/>
                  <a:ext cx="52458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2D57C13-E12E-510A-4953-131EA24BEB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4167" y="3076946"/>
                  <a:ext cx="524588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488" r="-81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E01A0A5-37E5-20BF-66AF-B88260AF9AA1}"/>
                    </a:ext>
                  </a:extLst>
                </p:cNvPr>
                <p:cNvSpPr txBox="1"/>
                <p:nvPr/>
              </p:nvSpPr>
              <p:spPr>
                <a:xfrm>
                  <a:off x="1377043" y="4094948"/>
                  <a:ext cx="52458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E01A0A5-37E5-20BF-66AF-B88260AF9A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7043" y="4094948"/>
                  <a:ext cx="524588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3488" r="-81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1241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3455</TotalTime>
  <Words>1045</Words>
  <Application>Microsoft Office PowerPoint</Application>
  <PresentationFormat>Widescreen</PresentationFormat>
  <Paragraphs>234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Aptos</vt:lpstr>
      <vt:lpstr>Arial</vt:lpstr>
      <vt:lpstr>Cambria Math</vt:lpstr>
      <vt:lpstr>Constantia</vt:lpstr>
      <vt:lpstr>Tw Cen MT</vt:lpstr>
      <vt:lpstr>Droplet</vt:lpstr>
      <vt:lpstr>Muon Collider RF</vt:lpstr>
      <vt:lpstr>PowerPoint Presentation</vt:lpstr>
      <vt:lpstr>Full RF system</vt:lpstr>
      <vt:lpstr>Contents</vt:lpstr>
      <vt:lpstr>Longitudinal Beam Dynamics</vt:lpstr>
      <vt:lpstr>Beam RF Interaction</vt:lpstr>
      <vt:lpstr>Acceleration</vt:lpstr>
      <vt:lpstr>Synchrotron Layout</vt:lpstr>
      <vt:lpstr>Synchrotron Motion</vt:lpstr>
      <vt:lpstr>Synchrotron Motion</vt:lpstr>
      <vt:lpstr>Synchrotron Motion</vt:lpstr>
      <vt:lpstr>Key Takeaways</vt:lpstr>
      <vt:lpstr>Cavities</vt:lpstr>
      <vt:lpstr>Electromagnetic Pendulum</vt:lpstr>
      <vt:lpstr>RLC Circuit</vt:lpstr>
      <vt:lpstr>Quality Factor</vt:lpstr>
      <vt:lpstr>Key Parameters</vt:lpstr>
      <vt:lpstr>Types of Cavity</vt:lpstr>
      <vt:lpstr>Key Takeaways</vt:lpstr>
      <vt:lpstr>Beam Loading</vt:lpstr>
      <vt:lpstr>RLC Circuit</vt:lpstr>
      <vt:lpstr>Beam Induced Voltage</vt:lpstr>
      <vt:lpstr>Beam Induced Voltage</vt:lpstr>
      <vt:lpstr>Cavities that aren’t Cavities</vt:lpstr>
      <vt:lpstr>Key Takeaways</vt:lpstr>
      <vt:lpstr>Power Amplification</vt:lpstr>
      <vt:lpstr>Vacuum Tubes</vt:lpstr>
      <vt:lpstr>Solid State</vt:lpstr>
      <vt:lpstr>Klystrons</vt:lpstr>
      <vt:lpstr>Key Takeaways</vt:lpstr>
      <vt:lpstr>What matters where?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 Albright</dc:creator>
  <cp:lastModifiedBy>Simon Albright</cp:lastModifiedBy>
  <cp:revision>33</cp:revision>
  <dcterms:created xsi:type="dcterms:W3CDTF">2025-05-07T19:15:10Z</dcterms:created>
  <dcterms:modified xsi:type="dcterms:W3CDTF">2025-05-11T14:30:27Z</dcterms:modified>
</cp:coreProperties>
</file>